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2"/>
    <p:sldMasterId id="2147483674" r:id="rId3"/>
  </p:sldMasterIdLst>
  <p:notesMasterIdLst>
    <p:notesMasterId r:id="rId17"/>
  </p:notesMasterIdLst>
  <p:sldIdLst>
    <p:sldId id="256" r:id="rId4"/>
    <p:sldId id="257" r:id="rId5"/>
    <p:sldId id="259" r:id="rId6"/>
    <p:sldId id="260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71" r:id="rId15"/>
    <p:sldId id="272" r:id="rId16"/>
  </p:sldIdLst>
  <p:sldSz cx="12192000" cy="6858000"/>
  <p:notesSz cx="6797675" cy="9926638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Avni Aksoy" initials="AA" lastIdx="3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73691" autoAdjust="0"/>
  </p:normalViewPr>
  <p:slideViewPr>
    <p:cSldViewPr snapToGrid="0">
      <p:cViewPr varScale="1">
        <p:scale>
          <a:sx n="50" d="100"/>
          <a:sy n="50" d="100"/>
        </p:scale>
        <p:origin x="1260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commentAuthors" Target="commentAuthors.xml"/><Relationship Id="rId3" Type="http://schemas.openxmlformats.org/officeDocument/2006/relationships/slideMaster" Target="slideMasters/slideMaster3.xml"/><Relationship Id="rId21" Type="http://schemas.openxmlformats.org/officeDocument/2006/relationships/theme" Target="theme/theme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0" Type="http://schemas.openxmlformats.org/officeDocument/2006/relationships/slide" Target="slides/slide7.xml"/><Relationship Id="rId19" Type="http://schemas.openxmlformats.org/officeDocument/2006/relationships/presProps" Target="pres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533520" y="764280"/>
            <a:ext cx="6704640" cy="37713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r>
              <a:rPr lang="tr-TR" sz="1800" b="0" strike="noStrike" spc="-1">
                <a:solidFill>
                  <a:srgbClr val="000000"/>
                </a:solidFill>
                <a:latin typeface="Calibri"/>
              </a:rPr>
              <a:t>Click to move the slide</a:t>
            </a:r>
          </a:p>
        </p:txBody>
      </p:sp>
      <p:sp>
        <p:nvSpPr>
          <p:cNvPr id="178" name="PlaceHolder 2"/>
          <p:cNvSpPr>
            <a:spLocks noGrp="1"/>
          </p:cNvSpPr>
          <p:nvPr>
            <p:ph type="body"/>
          </p:nvPr>
        </p:nvSpPr>
        <p:spPr>
          <a:xfrm>
            <a:off x="777240" y="4777560"/>
            <a:ext cx="6217560" cy="452592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r>
              <a:rPr lang="en-US" sz="2000" b="0" strike="noStrike" spc="-1">
                <a:latin typeface="Arial"/>
              </a:rPr>
              <a:t>Click to edit the notes format</a:t>
            </a:r>
          </a:p>
        </p:txBody>
      </p:sp>
      <p:sp>
        <p:nvSpPr>
          <p:cNvPr id="179" name="PlaceHolder 3"/>
          <p:cNvSpPr>
            <a:spLocks noGrp="1"/>
          </p:cNvSpPr>
          <p:nvPr>
            <p:ph type="hdr"/>
          </p:nvPr>
        </p:nvSpPr>
        <p:spPr>
          <a:xfrm>
            <a:off x="0" y="0"/>
            <a:ext cx="3372840" cy="50256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r>
              <a:rPr lang="en-US" sz="1400" b="0" strike="noStrike" spc="-1">
                <a:latin typeface="Times New Roman"/>
              </a:rPr>
              <a:t>&lt;header&gt;</a:t>
            </a:r>
          </a:p>
        </p:txBody>
      </p:sp>
      <p:sp>
        <p:nvSpPr>
          <p:cNvPr id="180" name="PlaceHolder 4"/>
          <p:cNvSpPr>
            <a:spLocks noGrp="1"/>
          </p:cNvSpPr>
          <p:nvPr>
            <p:ph type="dt"/>
          </p:nvPr>
        </p:nvSpPr>
        <p:spPr>
          <a:xfrm>
            <a:off x="4399200" y="0"/>
            <a:ext cx="3372840" cy="50256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pPr algn="r"/>
            <a:r>
              <a:rPr lang="en-US" sz="1400" b="0" strike="noStrike" spc="-1">
                <a:latin typeface="Times New Roman"/>
              </a:rPr>
              <a:t>&lt;date/time&gt;</a:t>
            </a:r>
          </a:p>
        </p:txBody>
      </p:sp>
      <p:sp>
        <p:nvSpPr>
          <p:cNvPr id="181" name="PlaceHolder 5"/>
          <p:cNvSpPr>
            <a:spLocks noGrp="1"/>
          </p:cNvSpPr>
          <p:nvPr>
            <p:ph type="ftr"/>
          </p:nvPr>
        </p:nvSpPr>
        <p:spPr>
          <a:xfrm>
            <a:off x="0" y="9555480"/>
            <a:ext cx="3372840" cy="502560"/>
          </a:xfrm>
          <a:prstGeom prst="rect">
            <a:avLst/>
          </a:prstGeom>
        </p:spPr>
        <p:txBody>
          <a:bodyPr lIns="0" tIns="0" rIns="0" bIns="0" anchor="b">
            <a:noAutofit/>
          </a:bodyPr>
          <a:lstStyle/>
          <a:p>
            <a:r>
              <a:rPr lang="en-US" sz="1400" b="0" strike="noStrike" spc="-1">
                <a:latin typeface="Times New Roman"/>
              </a:rPr>
              <a:t>&lt;footer&gt;</a:t>
            </a:r>
          </a:p>
        </p:txBody>
      </p:sp>
      <p:sp>
        <p:nvSpPr>
          <p:cNvPr id="182" name="PlaceHolder 6"/>
          <p:cNvSpPr>
            <a:spLocks noGrp="1"/>
          </p:cNvSpPr>
          <p:nvPr>
            <p:ph type="sldNum"/>
          </p:nvPr>
        </p:nvSpPr>
        <p:spPr>
          <a:xfrm>
            <a:off x="4399200" y="9555480"/>
            <a:ext cx="3372840" cy="502560"/>
          </a:xfrm>
          <a:prstGeom prst="rect">
            <a:avLst/>
          </a:prstGeom>
        </p:spPr>
        <p:txBody>
          <a:bodyPr lIns="0" tIns="0" rIns="0" bIns="0" anchor="b">
            <a:noAutofit/>
          </a:bodyPr>
          <a:lstStyle/>
          <a:p>
            <a:pPr algn="r"/>
            <a:fld id="{97B71BCD-8C80-40FC-A2D5-3614F4954048}" type="slidenum">
              <a:rPr lang="en-US" sz="1400" b="0" strike="noStrike" spc="-1">
                <a:latin typeface="Times New Roman"/>
              </a:rPr>
              <a:t>‹#›</a:t>
            </a:fld>
            <a:endParaRPr lang="en-US" sz="1400" b="0" strike="noStrike" spc="-1"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533400" y="763588"/>
            <a:ext cx="6704013" cy="37719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r-T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 algn="r"/>
            <a:fld id="{97B71BCD-8C80-40FC-A2D5-3614F4954048}" type="slidenum">
              <a:rPr lang="en-US" sz="1400" b="0" strike="noStrike" spc="-1" smtClean="0">
                <a:latin typeface="Times New Roman"/>
              </a:rPr>
              <a:t>4</a:t>
            </a:fld>
            <a:endParaRPr lang="en-US" sz="14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05949417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7" name="TextShape 1"/>
          <p:cNvSpPr txBox="1"/>
          <p:nvPr/>
        </p:nvSpPr>
        <p:spPr>
          <a:xfrm>
            <a:off x="3850560" y="9428760"/>
            <a:ext cx="2945160" cy="497520"/>
          </a:xfrm>
          <a:prstGeom prst="rect">
            <a:avLst/>
          </a:prstGeom>
          <a:noFill/>
          <a:ln>
            <a:noFill/>
          </a:ln>
        </p:spPr>
        <p:txBody>
          <a:bodyPr anchor="b">
            <a:noAutofit/>
          </a:bodyPr>
          <a:lstStyle/>
          <a:p>
            <a:pPr algn="r">
              <a:lnSpc>
                <a:spcPct val="93000"/>
              </a:lnSpc>
            </a:pPr>
            <a:fld id="{D963B860-4B57-43DC-B20B-F416E9C41DC0}" type="slidenum">
              <a:rPr lang="en-US" sz="1400" b="0" strike="noStrike" spc="-1">
                <a:solidFill>
                  <a:srgbClr val="000000"/>
                </a:solidFill>
                <a:latin typeface="Times New Roman"/>
                <a:ea typeface="+mn-ea"/>
              </a:rPr>
              <a:t>5</a:t>
            </a:fld>
            <a:endParaRPr lang="en-US" sz="1400" b="0" strike="noStrike" spc="-1">
              <a:latin typeface="Times New Roman"/>
            </a:endParaRPr>
          </a:p>
        </p:txBody>
      </p:sp>
      <p:sp>
        <p:nvSpPr>
          <p:cNvPr id="398" name="PlaceHolder 2"/>
          <p:cNvSpPr>
            <a:spLocks noGrp="1" noRot="1" noChangeAspect="1"/>
          </p:cNvSpPr>
          <p:nvPr>
            <p:ph type="sldImg"/>
          </p:nvPr>
        </p:nvSpPr>
        <p:spPr>
          <a:xfrm>
            <a:off x="217488" y="812800"/>
            <a:ext cx="7124700" cy="4008438"/>
          </a:xfrm>
          <a:prstGeom prst="rect">
            <a:avLst/>
          </a:prstGeom>
        </p:spPr>
      </p:sp>
      <p:sp>
        <p:nvSpPr>
          <p:cNvPr id="399" name="PlaceHolder 3"/>
          <p:cNvSpPr>
            <a:spLocks noGrp="1"/>
          </p:cNvSpPr>
          <p:nvPr>
            <p:ph type="body"/>
          </p:nvPr>
        </p:nvSpPr>
        <p:spPr>
          <a:xfrm>
            <a:off x="755640" y="5078520"/>
            <a:ext cx="6048000" cy="4811400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endParaRPr lang="en-US" sz="2000" b="0" strike="noStrike" spc="-1">
              <a:latin typeface="Arial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533400" y="763588"/>
            <a:ext cx="6704013" cy="37719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r-T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 algn="r"/>
            <a:fld id="{97B71BCD-8C80-40FC-A2D5-3614F4954048}" type="slidenum">
              <a:rPr lang="en-US" sz="1400" b="0" strike="noStrike" spc="-1" smtClean="0">
                <a:latin typeface="Times New Roman"/>
              </a:rPr>
              <a:t>6</a:t>
            </a:fld>
            <a:endParaRPr lang="en-US" sz="14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73085036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0" name="TextShape 1"/>
          <p:cNvSpPr txBox="1"/>
          <p:nvPr/>
        </p:nvSpPr>
        <p:spPr>
          <a:xfrm>
            <a:off x="3850560" y="9428760"/>
            <a:ext cx="2945160" cy="497520"/>
          </a:xfrm>
          <a:prstGeom prst="rect">
            <a:avLst/>
          </a:prstGeom>
          <a:noFill/>
          <a:ln>
            <a:noFill/>
          </a:ln>
        </p:spPr>
        <p:txBody>
          <a:bodyPr anchor="b">
            <a:noAutofit/>
          </a:bodyPr>
          <a:lstStyle/>
          <a:p>
            <a:pPr algn="r">
              <a:lnSpc>
                <a:spcPct val="93000"/>
              </a:lnSpc>
            </a:pPr>
            <a:fld id="{25960337-B59B-4264-BC31-85EACEC1C49B}" type="slidenum">
              <a:rPr lang="en-US" sz="1400" b="0" strike="noStrike" spc="-1">
                <a:solidFill>
                  <a:srgbClr val="000000"/>
                </a:solidFill>
                <a:latin typeface="Times New Roman"/>
                <a:ea typeface="+mn-ea"/>
              </a:rPr>
              <a:t>7</a:t>
            </a:fld>
            <a:endParaRPr lang="en-US" sz="1400" b="0" strike="noStrike" spc="-1">
              <a:latin typeface="Times New Roman"/>
            </a:endParaRPr>
          </a:p>
        </p:txBody>
      </p:sp>
      <p:sp>
        <p:nvSpPr>
          <p:cNvPr id="401" name="PlaceHolder 2"/>
          <p:cNvSpPr>
            <a:spLocks noGrp="1" noRot="1" noChangeAspect="1"/>
          </p:cNvSpPr>
          <p:nvPr>
            <p:ph type="sldImg"/>
          </p:nvPr>
        </p:nvSpPr>
        <p:spPr>
          <a:xfrm>
            <a:off x="217488" y="812800"/>
            <a:ext cx="7124700" cy="4008438"/>
          </a:xfrm>
          <a:prstGeom prst="rect">
            <a:avLst/>
          </a:prstGeom>
        </p:spPr>
      </p:sp>
      <p:sp>
        <p:nvSpPr>
          <p:cNvPr id="402" name="PlaceHolder 3"/>
          <p:cNvSpPr>
            <a:spLocks noGrp="1"/>
          </p:cNvSpPr>
          <p:nvPr>
            <p:ph type="body"/>
          </p:nvPr>
        </p:nvSpPr>
        <p:spPr>
          <a:xfrm>
            <a:off x="755640" y="5078520"/>
            <a:ext cx="6048000" cy="4811400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endParaRPr lang="en-US" sz="2000" b="0" strike="noStrike" spc="-1">
              <a:latin typeface="Arial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194400" y="56160"/>
            <a:ext cx="9581040" cy="10893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tr-TR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194400" y="1254960"/>
            <a:ext cx="11779920" cy="24570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tr-TR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194400" y="3945600"/>
            <a:ext cx="11779920" cy="24570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tr-TR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194400" y="56160"/>
            <a:ext cx="9581040" cy="10893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tr-TR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194400" y="1254960"/>
            <a:ext cx="5748480" cy="24570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tr-TR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6230520" y="1254960"/>
            <a:ext cx="5748480" cy="24570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tr-TR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7" name="PlaceHolder 4"/>
          <p:cNvSpPr>
            <a:spLocks noGrp="1"/>
          </p:cNvSpPr>
          <p:nvPr>
            <p:ph type="body"/>
          </p:nvPr>
        </p:nvSpPr>
        <p:spPr>
          <a:xfrm>
            <a:off x="194400" y="3945600"/>
            <a:ext cx="5748480" cy="24570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tr-TR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8" name="PlaceHolder 5"/>
          <p:cNvSpPr>
            <a:spLocks noGrp="1"/>
          </p:cNvSpPr>
          <p:nvPr>
            <p:ph type="body"/>
          </p:nvPr>
        </p:nvSpPr>
        <p:spPr>
          <a:xfrm>
            <a:off x="6230520" y="3945600"/>
            <a:ext cx="5748480" cy="24570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tr-TR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PlaceHolder 1"/>
          <p:cNvSpPr>
            <a:spLocks noGrp="1"/>
          </p:cNvSpPr>
          <p:nvPr>
            <p:ph type="title"/>
          </p:nvPr>
        </p:nvSpPr>
        <p:spPr>
          <a:xfrm>
            <a:off x="194400" y="56160"/>
            <a:ext cx="9581040" cy="10893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tr-TR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0" name="PlaceHolder 2"/>
          <p:cNvSpPr>
            <a:spLocks noGrp="1"/>
          </p:cNvSpPr>
          <p:nvPr>
            <p:ph type="body"/>
          </p:nvPr>
        </p:nvSpPr>
        <p:spPr>
          <a:xfrm>
            <a:off x="194400" y="1254960"/>
            <a:ext cx="3792960" cy="24570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tr-TR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1" name="PlaceHolder 3"/>
          <p:cNvSpPr>
            <a:spLocks noGrp="1"/>
          </p:cNvSpPr>
          <p:nvPr>
            <p:ph type="body"/>
          </p:nvPr>
        </p:nvSpPr>
        <p:spPr>
          <a:xfrm>
            <a:off x="4177440" y="1254960"/>
            <a:ext cx="3792960" cy="24570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tr-TR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2" name="PlaceHolder 4"/>
          <p:cNvSpPr>
            <a:spLocks noGrp="1"/>
          </p:cNvSpPr>
          <p:nvPr>
            <p:ph type="body"/>
          </p:nvPr>
        </p:nvSpPr>
        <p:spPr>
          <a:xfrm>
            <a:off x="8160480" y="1254960"/>
            <a:ext cx="3792960" cy="24570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tr-TR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3" name="PlaceHolder 5"/>
          <p:cNvSpPr>
            <a:spLocks noGrp="1"/>
          </p:cNvSpPr>
          <p:nvPr>
            <p:ph type="body"/>
          </p:nvPr>
        </p:nvSpPr>
        <p:spPr>
          <a:xfrm>
            <a:off x="194400" y="3945600"/>
            <a:ext cx="3792960" cy="24570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tr-TR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4" name="PlaceHolder 6"/>
          <p:cNvSpPr>
            <a:spLocks noGrp="1"/>
          </p:cNvSpPr>
          <p:nvPr>
            <p:ph type="body"/>
          </p:nvPr>
        </p:nvSpPr>
        <p:spPr>
          <a:xfrm>
            <a:off x="4177440" y="3945600"/>
            <a:ext cx="3792960" cy="24570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tr-TR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5" name="PlaceHolder 7"/>
          <p:cNvSpPr>
            <a:spLocks noGrp="1"/>
          </p:cNvSpPr>
          <p:nvPr>
            <p:ph type="body"/>
          </p:nvPr>
        </p:nvSpPr>
        <p:spPr>
          <a:xfrm>
            <a:off x="8160480" y="3945600"/>
            <a:ext cx="3792960" cy="24570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tr-TR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194400" y="56160"/>
            <a:ext cx="9581040" cy="10893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tr-TR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4" name="PlaceHolder 2"/>
          <p:cNvSpPr>
            <a:spLocks noGrp="1"/>
          </p:cNvSpPr>
          <p:nvPr>
            <p:ph type="subTitle"/>
          </p:nvPr>
        </p:nvSpPr>
        <p:spPr>
          <a:xfrm>
            <a:off x="194400" y="1254960"/>
            <a:ext cx="11779920" cy="51516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PlaceHolder 1"/>
          <p:cNvSpPr>
            <a:spLocks noGrp="1"/>
          </p:cNvSpPr>
          <p:nvPr>
            <p:ph type="title"/>
          </p:nvPr>
        </p:nvSpPr>
        <p:spPr>
          <a:xfrm>
            <a:off x="194400" y="56160"/>
            <a:ext cx="9581040" cy="10893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tr-TR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6" name="PlaceHolder 2"/>
          <p:cNvSpPr>
            <a:spLocks noGrp="1"/>
          </p:cNvSpPr>
          <p:nvPr>
            <p:ph type="body"/>
          </p:nvPr>
        </p:nvSpPr>
        <p:spPr>
          <a:xfrm>
            <a:off x="194400" y="1254960"/>
            <a:ext cx="11779920" cy="51516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tr-TR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194400" y="56160"/>
            <a:ext cx="9581040" cy="10893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tr-TR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8" name="PlaceHolder 2"/>
          <p:cNvSpPr>
            <a:spLocks noGrp="1"/>
          </p:cNvSpPr>
          <p:nvPr>
            <p:ph type="body"/>
          </p:nvPr>
        </p:nvSpPr>
        <p:spPr>
          <a:xfrm>
            <a:off x="194400" y="1254960"/>
            <a:ext cx="5748480" cy="51516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tr-TR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9" name="PlaceHolder 3"/>
          <p:cNvSpPr>
            <a:spLocks noGrp="1"/>
          </p:cNvSpPr>
          <p:nvPr>
            <p:ph type="body"/>
          </p:nvPr>
        </p:nvSpPr>
        <p:spPr>
          <a:xfrm>
            <a:off x="6230520" y="1254960"/>
            <a:ext cx="5748480" cy="51516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tr-TR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PlaceHolder 1"/>
          <p:cNvSpPr>
            <a:spLocks noGrp="1"/>
          </p:cNvSpPr>
          <p:nvPr>
            <p:ph type="title"/>
          </p:nvPr>
        </p:nvSpPr>
        <p:spPr>
          <a:xfrm>
            <a:off x="194400" y="56160"/>
            <a:ext cx="9581040" cy="10893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tr-TR" sz="1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subTitle"/>
          </p:nvPr>
        </p:nvSpPr>
        <p:spPr>
          <a:xfrm>
            <a:off x="194400" y="56160"/>
            <a:ext cx="9581040" cy="5050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PlaceHolder 1"/>
          <p:cNvSpPr>
            <a:spLocks noGrp="1"/>
          </p:cNvSpPr>
          <p:nvPr>
            <p:ph type="title"/>
          </p:nvPr>
        </p:nvSpPr>
        <p:spPr>
          <a:xfrm>
            <a:off x="194400" y="56160"/>
            <a:ext cx="9581040" cy="10893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tr-TR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3" name="PlaceHolder 2"/>
          <p:cNvSpPr>
            <a:spLocks noGrp="1"/>
          </p:cNvSpPr>
          <p:nvPr>
            <p:ph type="body"/>
          </p:nvPr>
        </p:nvSpPr>
        <p:spPr>
          <a:xfrm>
            <a:off x="194400" y="1254960"/>
            <a:ext cx="5748480" cy="24570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tr-TR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4" name="PlaceHolder 3"/>
          <p:cNvSpPr>
            <a:spLocks noGrp="1"/>
          </p:cNvSpPr>
          <p:nvPr>
            <p:ph type="body"/>
          </p:nvPr>
        </p:nvSpPr>
        <p:spPr>
          <a:xfrm>
            <a:off x="6230520" y="1254960"/>
            <a:ext cx="5748480" cy="51516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tr-TR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5" name="PlaceHolder 4"/>
          <p:cNvSpPr>
            <a:spLocks noGrp="1"/>
          </p:cNvSpPr>
          <p:nvPr>
            <p:ph type="body"/>
          </p:nvPr>
        </p:nvSpPr>
        <p:spPr>
          <a:xfrm>
            <a:off x="194400" y="3945600"/>
            <a:ext cx="5748480" cy="24570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tr-TR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title"/>
          </p:nvPr>
        </p:nvSpPr>
        <p:spPr>
          <a:xfrm>
            <a:off x="194400" y="56160"/>
            <a:ext cx="9581040" cy="10893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tr-TR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" name="PlaceHolder 2"/>
          <p:cNvSpPr>
            <a:spLocks noGrp="1"/>
          </p:cNvSpPr>
          <p:nvPr>
            <p:ph type="subTitle"/>
          </p:nvPr>
        </p:nvSpPr>
        <p:spPr>
          <a:xfrm>
            <a:off x="194400" y="1254960"/>
            <a:ext cx="11779920" cy="51516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PlaceHolder 1"/>
          <p:cNvSpPr>
            <a:spLocks noGrp="1"/>
          </p:cNvSpPr>
          <p:nvPr>
            <p:ph type="title"/>
          </p:nvPr>
        </p:nvSpPr>
        <p:spPr>
          <a:xfrm>
            <a:off x="194400" y="56160"/>
            <a:ext cx="9581040" cy="10893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tr-TR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7" name="PlaceHolder 2"/>
          <p:cNvSpPr>
            <a:spLocks noGrp="1"/>
          </p:cNvSpPr>
          <p:nvPr>
            <p:ph type="body"/>
          </p:nvPr>
        </p:nvSpPr>
        <p:spPr>
          <a:xfrm>
            <a:off x="194400" y="1254960"/>
            <a:ext cx="5748480" cy="51516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tr-TR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8" name="PlaceHolder 3"/>
          <p:cNvSpPr>
            <a:spLocks noGrp="1"/>
          </p:cNvSpPr>
          <p:nvPr>
            <p:ph type="body"/>
          </p:nvPr>
        </p:nvSpPr>
        <p:spPr>
          <a:xfrm>
            <a:off x="6230520" y="1254960"/>
            <a:ext cx="5748480" cy="24570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tr-TR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9" name="PlaceHolder 4"/>
          <p:cNvSpPr>
            <a:spLocks noGrp="1"/>
          </p:cNvSpPr>
          <p:nvPr>
            <p:ph type="body"/>
          </p:nvPr>
        </p:nvSpPr>
        <p:spPr>
          <a:xfrm>
            <a:off x="6230520" y="3945600"/>
            <a:ext cx="5748480" cy="24570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tr-TR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PlaceHolder 1"/>
          <p:cNvSpPr>
            <a:spLocks noGrp="1"/>
          </p:cNvSpPr>
          <p:nvPr>
            <p:ph type="title"/>
          </p:nvPr>
        </p:nvSpPr>
        <p:spPr>
          <a:xfrm>
            <a:off x="194400" y="56160"/>
            <a:ext cx="9581040" cy="10893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tr-TR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1" name="PlaceHolder 2"/>
          <p:cNvSpPr>
            <a:spLocks noGrp="1"/>
          </p:cNvSpPr>
          <p:nvPr>
            <p:ph type="body"/>
          </p:nvPr>
        </p:nvSpPr>
        <p:spPr>
          <a:xfrm>
            <a:off x="194400" y="1254960"/>
            <a:ext cx="5748480" cy="24570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tr-TR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2" name="PlaceHolder 3"/>
          <p:cNvSpPr>
            <a:spLocks noGrp="1"/>
          </p:cNvSpPr>
          <p:nvPr>
            <p:ph type="body"/>
          </p:nvPr>
        </p:nvSpPr>
        <p:spPr>
          <a:xfrm>
            <a:off x="6230520" y="1254960"/>
            <a:ext cx="5748480" cy="24570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tr-TR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3" name="PlaceHolder 4"/>
          <p:cNvSpPr>
            <a:spLocks noGrp="1"/>
          </p:cNvSpPr>
          <p:nvPr>
            <p:ph type="body"/>
          </p:nvPr>
        </p:nvSpPr>
        <p:spPr>
          <a:xfrm>
            <a:off x="194400" y="3945600"/>
            <a:ext cx="11779920" cy="24570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tr-TR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PlaceHolder 1"/>
          <p:cNvSpPr>
            <a:spLocks noGrp="1"/>
          </p:cNvSpPr>
          <p:nvPr>
            <p:ph type="title"/>
          </p:nvPr>
        </p:nvSpPr>
        <p:spPr>
          <a:xfrm>
            <a:off x="194400" y="56160"/>
            <a:ext cx="9581040" cy="10893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tr-TR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5" name="PlaceHolder 2"/>
          <p:cNvSpPr>
            <a:spLocks noGrp="1"/>
          </p:cNvSpPr>
          <p:nvPr>
            <p:ph type="body"/>
          </p:nvPr>
        </p:nvSpPr>
        <p:spPr>
          <a:xfrm>
            <a:off x="194400" y="1254960"/>
            <a:ext cx="11779920" cy="24570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tr-TR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6" name="PlaceHolder 3"/>
          <p:cNvSpPr>
            <a:spLocks noGrp="1"/>
          </p:cNvSpPr>
          <p:nvPr>
            <p:ph type="body"/>
          </p:nvPr>
        </p:nvSpPr>
        <p:spPr>
          <a:xfrm>
            <a:off x="194400" y="3945600"/>
            <a:ext cx="11779920" cy="24570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tr-TR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PlaceHolder 1"/>
          <p:cNvSpPr>
            <a:spLocks noGrp="1"/>
          </p:cNvSpPr>
          <p:nvPr>
            <p:ph type="title"/>
          </p:nvPr>
        </p:nvSpPr>
        <p:spPr>
          <a:xfrm>
            <a:off x="194400" y="56160"/>
            <a:ext cx="9581040" cy="10893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tr-TR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8" name="PlaceHolder 2"/>
          <p:cNvSpPr>
            <a:spLocks noGrp="1"/>
          </p:cNvSpPr>
          <p:nvPr>
            <p:ph type="body"/>
          </p:nvPr>
        </p:nvSpPr>
        <p:spPr>
          <a:xfrm>
            <a:off x="194400" y="1254960"/>
            <a:ext cx="5748480" cy="24570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tr-TR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9" name="PlaceHolder 3"/>
          <p:cNvSpPr>
            <a:spLocks noGrp="1"/>
          </p:cNvSpPr>
          <p:nvPr>
            <p:ph type="body"/>
          </p:nvPr>
        </p:nvSpPr>
        <p:spPr>
          <a:xfrm>
            <a:off x="6230520" y="1254960"/>
            <a:ext cx="5748480" cy="24570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tr-TR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0" name="PlaceHolder 4"/>
          <p:cNvSpPr>
            <a:spLocks noGrp="1"/>
          </p:cNvSpPr>
          <p:nvPr>
            <p:ph type="body"/>
          </p:nvPr>
        </p:nvSpPr>
        <p:spPr>
          <a:xfrm>
            <a:off x="194400" y="3945600"/>
            <a:ext cx="5748480" cy="24570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tr-TR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1" name="PlaceHolder 5"/>
          <p:cNvSpPr>
            <a:spLocks noGrp="1"/>
          </p:cNvSpPr>
          <p:nvPr>
            <p:ph type="body"/>
          </p:nvPr>
        </p:nvSpPr>
        <p:spPr>
          <a:xfrm>
            <a:off x="6230520" y="3945600"/>
            <a:ext cx="5748480" cy="24570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tr-TR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PlaceHolder 1"/>
          <p:cNvSpPr>
            <a:spLocks noGrp="1"/>
          </p:cNvSpPr>
          <p:nvPr>
            <p:ph type="title"/>
          </p:nvPr>
        </p:nvSpPr>
        <p:spPr>
          <a:xfrm>
            <a:off x="194400" y="56160"/>
            <a:ext cx="9581040" cy="10893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tr-TR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3" name="PlaceHolder 2"/>
          <p:cNvSpPr>
            <a:spLocks noGrp="1"/>
          </p:cNvSpPr>
          <p:nvPr>
            <p:ph type="body"/>
          </p:nvPr>
        </p:nvSpPr>
        <p:spPr>
          <a:xfrm>
            <a:off x="194400" y="1254960"/>
            <a:ext cx="3792960" cy="24570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tr-TR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4" name="PlaceHolder 3"/>
          <p:cNvSpPr>
            <a:spLocks noGrp="1"/>
          </p:cNvSpPr>
          <p:nvPr>
            <p:ph type="body"/>
          </p:nvPr>
        </p:nvSpPr>
        <p:spPr>
          <a:xfrm>
            <a:off x="4177440" y="1254960"/>
            <a:ext cx="3792960" cy="24570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tr-TR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5" name="PlaceHolder 4"/>
          <p:cNvSpPr>
            <a:spLocks noGrp="1"/>
          </p:cNvSpPr>
          <p:nvPr>
            <p:ph type="body"/>
          </p:nvPr>
        </p:nvSpPr>
        <p:spPr>
          <a:xfrm>
            <a:off x="8160480" y="1254960"/>
            <a:ext cx="3792960" cy="24570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tr-TR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6" name="PlaceHolder 5"/>
          <p:cNvSpPr>
            <a:spLocks noGrp="1"/>
          </p:cNvSpPr>
          <p:nvPr>
            <p:ph type="body"/>
          </p:nvPr>
        </p:nvSpPr>
        <p:spPr>
          <a:xfrm>
            <a:off x="194400" y="3945600"/>
            <a:ext cx="3792960" cy="24570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tr-TR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7" name="PlaceHolder 6"/>
          <p:cNvSpPr>
            <a:spLocks noGrp="1"/>
          </p:cNvSpPr>
          <p:nvPr>
            <p:ph type="body"/>
          </p:nvPr>
        </p:nvSpPr>
        <p:spPr>
          <a:xfrm>
            <a:off x="4177440" y="3945600"/>
            <a:ext cx="3792960" cy="24570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tr-TR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8" name="PlaceHolder 7"/>
          <p:cNvSpPr>
            <a:spLocks noGrp="1"/>
          </p:cNvSpPr>
          <p:nvPr>
            <p:ph type="body"/>
          </p:nvPr>
        </p:nvSpPr>
        <p:spPr>
          <a:xfrm>
            <a:off x="8160480" y="3945600"/>
            <a:ext cx="3792960" cy="24570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tr-TR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PlaceHolder 1"/>
          <p:cNvSpPr>
            <a:spLocks noGrp="1"/>
          </p:cNvSpPr>
          <p:nvPr>
            <p:ph type="title"/>
          </p:nvPr>
        </p:nvSpPr>
        <p:spPr>
          <a:xfrm>
            <a:off x="194400" y="56160"/>
            <a:ext cx="9581040" cy="10893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tr-TR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9" name="PlaceHolder 2"/>
          <p:cNvSpPr>
            <a:spLocks noGrp="1"/>
          </p:cNvSpPr>
          <p:nvPr>
            <p:ph type="subTitle"/>
          </p:nvPr>
        </p:nvSpPr>
        <p:spPr>
          <a:xfrm>
            <a:off x="194400" y="1254960"/>
            <a:ext cx="11779920" cy="51516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PlaceHolder 1"/>
          <p:cNvSpPr>
            <a:spLocks noGrp="1"/>
          </p:cNvSpPr>
          <p:nvPr>
            <p:ph type="title"/>
          </p:nvPr>
        </p:nvSpPr>
        <p:spPr>
          <a:xfrm>
            <a:off x="194400" y="56160"/>
            <a:ext cx="9581040" cy="10893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tr-TR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1" name="PlaceHolder 2"/>
          <p:cNvSpPr>
            <a:spLocks noGrp="1"/>
          </p:cNvSpPr>
          <p:nvPr>
            <p:ph type="body"/>
          </p:nvPr>
        </p:nvSpPr>
        <p:spPr>
          <a:xfrm>
            <a:off x="194400" y="1254960"/>
            <a:ext cx="11779920" cy="51516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tr-TR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PlaceHolder 1"/>
          <p:cNvSpPr>
            <a:spLocks noGrp="1"/>
          </p:cNvSpPr>
          <p:nvPr>
            <p:ph type="title"/>
          </p:nvPr>
        </p:nvSpPr>
        <p:spPr>
          <a:xfrm>
            <a:off x="194400" y="56160"/>
            <a:ext cx="9581040" cy="10893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tr-TR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3" name="PlaceHolder 2"/>
          <p:cNvSpPr>
            <a:spLocks noGrp="1"/>
          </p:cNvSpPr>
          <p:nvPr>
            <p:ph type="body"/>
          </p:nvPr>
        </p:nvSpPr>
        <p:spPr>
          <a:xfrm>
            <a:off x="194400" y="1254960"/>
            <a:ext cx="5748480" cy="51516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tr-TR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4" name="PlaceHolder 3"/>
          <p:cNvSpPr>
            <a:spLocks noGrp="1"/>
          </p:cNvSpPr>
          <p:nvPr>
            <p:ph type="body"/>
          </p:nvPr>
        </p:nvSpPr>
        <p:spPr>
          <a:xfrm>
            <a:off x="6230520" y="1254960"/>
            <a:ext cx="5748480" cy="51516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tr-TR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PlaceHolder 1"/>
          <p:cNvSpPr>
            <a:spLocks noGrp="1"/>
          </p:cNvSpPr>
          <p:nvPr>
            <p:ph type="title"/>
          </p:nvPr>
        </p:nvSpPr>
        <p:spPr>
          <a:xfrm>
            <a:off x="194400" y="56160"/>
            <a:ext cx="9581040" cy="10893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tr-TR" sz="1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194400" y="56160"/>
            <a:ext cx="9581040" cy="10893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tr-TR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3" name="PlaceHolder 2"/>
          <p:cNvSpPr>
            <a:spLocks noGrp="1"/>
          </p:cNvSpPr>
          <p:nvPr>
            <p:ph type="body"/>
          </p:nvPr>
        </p:nvSpPr>
        <p:spPr>
          <a:xfrm>
            <a:off x="194400" y="1254960"/>
            <a:ext cx="11779920" cy="51516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tr-TR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PlaceHolder 1"/>
          <p:cNvSpPr>
            <a:spLocks noGrp="1"/>
          </p:cNvSpPr>
          <p:nvPr>
            <p:ph type="subTitle"/>
          </p:nvPr>
        </p:nvSpPr>
        <p:spPr>
          <a:xfrm>
            <a:off x="194400" y="56160"/>
            <a:ext cx="9581040" cy="5050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PlaceHolder 1"/>
          <p:cNvSpPr>
            <a:spLocks noGrp="1"/>
          </p:cNvSpPr>
          <p:nvPr>
            <p:ph type="title"/>
          </p:nvPr>
        </p:nvSpPr>
        <p:spPr>
          <a:xfrm>
            <a:off x="194400" y="56160"/>
            <a:ext cx="9581040" cy="10893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tr-TR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8" name="PlaceHolder 2"/>
          <p:cNvSpPr>
            <a:spLocks noGrp="1"/>
          </p:cNvSpPr>
          <p:nvPr>
            <p:ph type="body"/>
          </p:nvPr>
        </p:nvSpPr>
        <p:spPr>
          <a:xfrm>
            <a:off x="194400" y="1254960"/>
            <a:ext cx="5748480" cy="24570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tr-TR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9" name="PlaceHolder 3"/>
          <p:cNvSpPr>
            <a:spLocks noGrp="1"/>
          </p:cNvSpPr>
          <p:nvPr>
            <p:ph type="body"/>
          </p:nvPr>
        </p:nvSpPr>
        <p:spPr>
          <a:xfrm>
            <a:off x="6230520" y="1254960"/>
            <a:ext cx="5748480" cy="51516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tr-TR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0" name="PlaceHolder 4"/>
          <p:cNvSpPr>
            <a:spLocks noGrp="1"/>
          </p:cNvSpPr>
          <p:nvPr>
            <p:ph type="body"/>
          </p:nvPr>
        </p:nvSpPr>
        <p:spPr>
          <a:xfrm>
            <a:off x="194400" y="3945600"/>
            <a:ext cx="5748480" cy="24570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tr-TR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PlaceHolder 1"/>
          <p:cNvSpPr>
            <a:spLocks noGrp="1"/>
          </p:cNvSpPr>
          <p:nvPr>
            <p:ph type="title"/>
          </p:nvPr>
        </p:nvSpPr>
        <p:spPr>
          <a:xfrm>
            <a:off x="194400" y="56160"/>
            <a:ext cx="9581040" cy="10893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tr-TR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2" name="PlaceHolder 2"/>
          <p:cNvSpPr>
            <a:spLocks noGrp="1"/>
          </p:cNvSpPr>
          <p:nvPr>
            <p:ph type="body"/>
          </p:nvPr>
        </p:nvSpPr>
        <p:spPr>
          <a:xfrm>
            <a:off x="194400" y="1254960"/>
            <a:ext cx="5748480" cy="51516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tr-TR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3" name="PlaceHolder 3"/>
          <p:cNvSpPr>
            <a:spLocks noGrp="1"/>
          </p:cNvSpPr>
          <p:nvPr>
            <p:ph type="body"/>
          </p:nvPr>
        </p:nvSpPr>
        <p:spPr>
          <a:xfrm>
            <a:off x="6230520" y="1254960"/>
            <a:ext cx="5748480" cy="24570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tr-TR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4" name="PlaceHolder 4"/>
          <p:cNvSpPr>
            <a:spLocks noGrp="1"/>
          </p:cNvSpPr>
          <p:nvPr>
            <p:ph type="body"/>
          </p:nvPr>
        </p:nvSpPr>
        <p:spPr>
          <a:xfrm>
            <a:off x="6230520" y="3945600"/>
            <a:ext cx="5748480" cy="24570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tr-TR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PlaceHolder 1"/>
          <p:cNvSpPr>
            <a:spLocks noGrp="1"/>
          </p:cNvSpPr>
          <p:nvPr>
            <p:ph type="title"/>
          </p:nvPr>
        </p:nvSpPr>
        <p:spPr>
          <a:xfrm>
            <a:off x="194400" y="56160"/>
            <a:ext cx="9581040" cy="10893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tr-TR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6" name="PlaceHolder 2"/>
          <p:cNvSpPr>
            <a:spLocks noGrp="1"/>
          </p:cNvSpPr>
          <p:nvPr>
            <p:ph type="body"/>
          </p:nvPr>
        </p:nvSpPr>
        <p:spPr>
          <a:xfrm>
            <a:off x="194400" y="1254960"/>
            <a:ext cx="5748480" cy="24570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tr-TR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7" name="PlaceHolder 3"/>
          <p:cNvSpPr>
            <a:spLocks noGrp="1"/>
          </p:cNvSpPr>
          <p:nvPr>
            <p:ph type="body"/>
          </p:nvPr>
        </p:nvSpPr>
        <p:spPr>
          <a:xfrm>
            <a:off x="6230520" y="1254960"/>
            <a:ext cx="5748480" cy="24570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tr-TR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8" name="PlaceHolder 4"/>
          <p:cNvSpPr>
            <a:spLocks noGrp="1"/>
          </p:cNvSpPr>
          <p:nvPr>
            <p:ph type="body"/>
          </p:nvPr>
        </p:nvSpPr>
        <p:spPr>
          <a:xfrm>
            <a:off x="194400" y="3945600"/>
            <a:ext cx="11779920" cy="24570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tr-TR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PlaceHolder 1"/>
          <p:cNvSpPr>
            <a:spLocks noGrp="1"/>
          </p:cNvSpPr>
          <p:nvPr>
            <p:ph type="title"/>
          </p:nvPr>
        </p:nvSpPr>
        <p:spPr>
          <a:xfrm>
            <a:off x="194400" y="56160"/>
            <a:ext cx="9581040" cy="10893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tr-TR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0" name="PlaceHolder 2"/>
          <p:cNvSpPr>
            <a:spLocks noGrp="1"/>
          </p:cNvSpPr>
          <p:nvPr>
            <p:ph type="body"/>
          </p:nvPr>
        </p:nvSpPr>
        <p:spPr>
          <a:xfrm>
            <a:off x="194400" y="1254960"/>
            <a:ext cx="11779920" cy="24570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tr-TR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1" name="PlaceHolder 3"/>
          <p:cNvSpPr>
            <a:spLocks noGrp="1"/>
          </p:cNvSpPr>
          <p:nvPr>
            <p:ph type="body"/>
          </p:nvPr>
        </p:nvSpPr>
        <p:spPr>
          <a:xfrm>
            <a:off x="194400" y="3945600"/>
            <a:ext cx="11779920" cy="24570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tr-TR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PlaceHolder 1"/>
          <p:cNvSpPr>
            <a:spLocks noGrp="1"/>
          </p:cNvSpPr>
          <p:nvPr>
            <p:ph type="title"/>
          </p:nvPr>
        </p:nvSpPr>
        <p:spPr>
          <a:xfrm>
            <a:off x="194400" y="56160"/>
            <a:ext cx="9581040" cy="10893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tr-TR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3" name="PlaceHolder 2"/>
          <p:cNvSpPr>
            <a:spLocks noGrp="1"/>
          </p:cNvSpPr>
          <p:nvPr>
            <p:ph type="body"/>
          </p:nvPr>
        </p:nvSpPr>
        <p:spPr>
          <a:xfrm>
            <a:off x="194400" y="1254960"/>
            <a:ext cx="5748480" cy="24570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tr-TR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4" name="PlaceHolder 3"/>
          <p:cNvSpPr>
            <a:spLocks noGrp="1"/>
          </p:cNvSpPr>
          <p:nvPr>
            <p:ph type="body"/>
          </p:nvPr>
        </p:nvSpPr>
        <p:spPr>
          <a:xfrm>
            <a:off x="6230520" y="1254960"/>
            <a:ext cx="5748480" cy="24570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tr-TR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5" name="PlaceHolder 4"/>
          <p:cNvSpPr>
            <a:spLocks noGrp="1"/>
          </p:cNvSpPr>
          <p:nvPr>
            <p:ph type="body"/>
          </p:nvPr>
        </p:nvSpPr>
        <p:spPr>
          <a:xfrm>
            <a:off x="194400" y="3945600"/>
            <a:ext cx="5748480" cy="24570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tr-TR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6" name="PlaceHolder 5"/>
          <p:cNvSpPr>
            <a:spLocks noGrp="1"/>
          </p:cNvSpPr>
          <p:nvPr>
            <p:ph type="body"/>
          </p:nvPr>
        </p:nvSpPr>
        <p:spPr>
          <a:xfrm>
            <a:off x="6230520" y="3945600"/>
            <a:ext cx="5748480" cy="24570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tr-TR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PlaceHolder 1"/>
          <p:cNvSpPr>
            <a:spLocks noGrp="1"/>
          </p:cNvSpPr>
          <p:nvPr>
            <p:ph type="title"/>
          </p:nvPr>
        </p:nvSpPr>
        <p:spPr>
          <a:xfrm>
            <a:off x="194400" y="56160"/>
            <a:ext cx="9581040" cy="10893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tr-TR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8" name="PlaceHolder 2"/>
          <p:cNvSpPr>
            <a:spLocks noGrp="1"/>
          </p:cNvSpPr>
          <p:nvPr>
            <p:ph type="body"/>
          </p:nvPr>
        </p:nvSpPr>
        <p:spPr>
          <a:xfrm>
            <a:off x="194400" y="1254960"/>
            <a:ext cx="3792960" cy="24570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tr-TR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9" name="PlaceHolder 3"/>
          <p:cNvSpPr>
            <a:spLocks noGrp="1"/>
          </p:cNvSpPr>
          <p:nvPr>
            <p:ph type="body"/>
          </p:nvPr>
        </p:nvSpPr>
        <p:spPr>
          <a:xfrm>
            <a:off x="4177440" y="1254960"/>
            <a:ext cx="3792960" cy="24570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tr-TR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30" name="PlaceHolder 4"/>
          <p:cNvSpPr>
            <a:spLocks noGrp="1"/>
          </p:cNvSpPr>
          <p:nvPr>
            <p:ph type="body"/>
          </p:nvPr>
        </p:nvSpPr>
        <p:spPr>
          <a:xfrm>
            <a:off x="8160480" y="1254960"/>
            <a:ext cx="3792960" cy="24570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tr-TR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31" name="PlaceHolder 5"/>
          <p:cNvSpPr>
            <a:spLocks noGrp="1"/>
          </p:cNvSpPr>
          <p:nvPr>
            <p:ph type="body"/>
          </p:nvPr>
        </p:nvSpPr>
        <p:spPr>
          <a:xfrm>
            <a:off x="194400" y="3945600"/>
            <a:ext cx="3792960" cy="24570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tr-TR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32" name="PlaceHolder 6"/>
          <p:cNvSpPr>
            <a:spLocks noGrp="1"/>
          </p:cNvSpPr>
          <p:nvPr>
            <p:ph type="body"/>
          </p:nvPr>
        </p:nvSpPr>
        <p:spPr>
          <a:xfrm>
            <a:off x="4177440" y="3945600"/>
            <a:ext cx="3792960" cy="24570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tr-TR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33" name="PlaceHolder 7"/>
          <p:cNvSpPr>
            <a:spLocks noGrp="1"/>
          </p:cNvSpPr>
          <p:nvPr>
            <p:ph type="body"/>
          </p:nvPr>
        </p:nvSpPr>
        <p:spPr>
          <a:xfrm>
            <a:off x="8160480" y="3945600"/>
            <a:ext cx="3792960" cy="24570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tr-TR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194400" y="56160"/>
            <a:ext cx="9581040" cy="10893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tr-TR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194400" y="1254960"/>
            <a:ext cx="5748480" cy="51516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tr-TR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6230520" y="1254960"/>
            <a:ext cx="5748480" cy="51516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tr-TR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laceHolder 1"/>
          <p:cNvSpPr>
            <a:spLocks noGrp="1"/>
          </p:cNvSpPr>
          <p:nvPr>
            <p:ph type="title"/>
          </p:nvPr>
        </p:nvSpPr>
        <p:spPr>
          <a:xfrm>
            <a:off x="194400" y="56160"/>
            <a:ext cx="9581040" cy="10893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tr-TR" sz="1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subTitle"/>
          </p:nvPr>
        </p:nvSpPr>
        <p:spPr>
          <a:xfrm>
            <a:off x="194400" y="56160"/>
            <a:ext cx="9581040" cy="5050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194400" y="56160"/>
            <a:ext cx="9581040" cy="10893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tr-TR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194400" y="1254960"/>
            <a:ext cx="5748480" cy="24570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tr-TR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6230520" y="1254960"/>
            <a:ext cx="5748480" cy="51516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tr-TR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194400" y="3945600"/>
            <a:ext cx="5748480" cy="24570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tr-TR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194400" y="56160"/>
            <a:ext cx="9581040" cy="10893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tr-TR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194400" y="1254960"/>
            <a:ext cx="5748480" cy="51516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tr-TR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6230520" y="1254960"/>
            <a:ext cx="5748480" cy="24570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tr-TR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6" name="PlaceHolder 4"/>
          <p:cNvSpPr>
            <a:spLocks noGrp="1"/>
          </p:cNvSpPr>
          <p:nvPr>
            <p:ph type="body"/>
          </p:nvPr>
        </p:nvSpPr>
        <p:spPr>
          <a:xfrm>
            <a:off x="6230520" y="3945600"/>
            <a:ext cx="5748480" cy="24570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tr-TR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PlaceHolder 1"/>
          <p:cNvSpPr>
            <a:spLocks noGrp="1"/>
          </p:cNvSpPr>
          <p:nvPr>
            <p:ph type="title"/>
          </p:nvPr>
        </p:nvSpPr>
        <p:spPr>
          <a:xfrm>
            <a:off x="194400" y="56160"/>
            <a:ext cx="9581040" cy="10893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tr-TR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8" name="PlaceHolder 2"/>
          <p:cNvSpPr>
            <a:spLocks noGrp="1"/>
          </p:cNvSpPr>
          <p:nvPr>
            <p:ph type="body"/>
          </p:nvPr>
        </p:nvSpPr>
        <p:spPr>
          <a:xfrm>
            <a:off x="194400" y="1254960"/>
            <a:ext cx="5748480" cy="24570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tr-TR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9" name="PlaceHolder 3"/>
          <p:cNvSpPr>
            <a:spLocks noGrp="1"/>
          </p:cNvSpPr>
          <p:nvPr>
            <p:ph type="body"/>
          </p:nvPr>
        </p:nvSpPr>
        <p:spPr>
          <a:xfrm>
            <a:off x="6230520" y="1254960"/>
            <a:ext cx="5748480" cy="24570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tr-TR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0" name="PlaceHolder 4"/>
          <p:cNvSpPr>
            <a:spLocks noGrp="1"/>
          </p:cNvSpPr>
          <p:nvPr>
            <p:ph type="body"/>
          </p:nvPr>
        </p:nvSpPr>
        <p:spPr>
          <a:xfrm>
            <a:off x="194400" y="3945600"/>
            <a:ext cx="11779920" cy="24570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tr-TR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18" Type="http://schemas.openxmlformats.org/officeDocument/2006/relationships/image" Target="../media/image4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microsoft.com/office/2007/relationships/hdphoto" Target="../media/hdphoto1.wdp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1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5" Type="http://schemas.openxmlformats.org/officeDocument/2006/relationships/image" Target="../media/image5.png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64A9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8"/>
          <p:cNvPicPr/>
          <p:nvPr/>
        </p:nvPicPr>
        <p:blipFill>
          <a:blip r:embed="rId14">
            <a:extLst>
              <a:ext uri="{BEBA8EAE-BF5A-486C-A8C5-ECC9F3942E4B}">
                <a14:imgProps xmlns:a14="http://schemas.microsoft.com/office/drawing/2010/main">
                  <a14:imgLayer r:embed="rId15">
                    <a14:imgEffect>
                      <a14:artisticCrisscrossEtching trans="15000"/>
                    </a14:imgEffect>
                  </a14:imgLayer>
                </a14:imgProps>
              </a:ext>
            </a:extLst>
          </a:blip>
          <a:stretch/>
        </p:blipFill>
        <p:spPr>
          <a:xfrm>
            <a:off x="9024480" y="3314880"/>
            <a:ext cx="3156840" cy="3542760"/>
          </a:xfrm>
          <a:prstGeom prst="rect">
            <a:avLst/>
          </a:prstGeom>
          <a:ln>
            <a:noFill/>
          </a:ln>
          <a:effectLst>
            <a:outerShdw blurRad="76200" sy="23000" kx="1200000" algn="br" rotWithShape="0">
              <a:schemeClr val="bg1">
                <a:lumMod val="85000"/>
                <a:alpha val="20000"/>
              </a:schemeClr>
            </a:outerShdw>
          </a:effectLst>
        </p:spPr>
      </p:pic>
      <p:pic>
        <p:nvPicPr>
          <p:cNvPr id="11" name="Resim 6"/>
          <p:cNvPicPr/>
          <p:nvPr/>
        </p:nvPicPr>
        <p:blipFill>
          <a:blip r:embed="rId16"/>
          <a:srcRect b="62339"/>
          <a:stretch/>
        </p:blipFill>
        <p:spPr>
          <a:xfrm>
            <a:off x="9828360" y="182880"/>
            <a:ext cx="2363400" cy="902520"/>
          </a:xfrm>
          <a:prstGeom prst="rect">
            <a:avLst/>
          </a:prstGeom>
          <a:ln>
            <a:noFill/>
          </a:ln>
        </p:spPr>
      </p:pic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181800" y="2532600"/>
            <a:ext cx="8132040" cy="1846080"/>
          </a:xfrm>
          <a:prstGeom prst="rect">
            <a:avLst/>
          </a:prstGeom>
        </p:spPr>
        <p:txBody>
          <a:bodyPr anchor="b">
            <a:noAutofit/>
          </a:bodyPr>
          <a:lstStyle/>
          <a:p>
            <a:pPr>
              <a:lnSpc>
                <a:spcPct val="90000"/>
              </a:lnSpc>
            </a:pPr>
            <a:r>
              <a:rPr lang="en-US" sz="6000" b="1" strike="noStrike" spc="-1">
                <a:solidFill>
                  <a:srgbClr val="FFFFFF"/>
                </a:solidFill>
                <a:latin typeface="Calibri Light"/>
              </a:rPr>
              <a:t>Click to edit Master title style</a:t>
            </a:r>
            <a:endParaRPr lang="tr-TR" sz="60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dt"/>
          </p:nvPr>
        </p:nvSpPr>
        <p:spPr>
          <a:xfrm>
            <a:off x="194400" y="6494760"/>
            <a:ext cx="2742840" cy="255600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>
              <a:lnSpc>
                <a:spcPct val="100000"/>
              </a:lnSpc>
            </a:pPr>
            <a:fld id="{3C8BCA03-CBAB-46F7-BAEC-326D1927818A}" type="datetime1">
              <a:rPr lang="tr-TR" sz="1200" b="0" strike="noStrike" spc="-1">
                <a:solidFill>
                  <a:srgbClr val="8B8B8B"/>
                </a:solidFill>
                <a:latin typeface="Calibri"/>
              </a:rPr>
              <a:t>28.11.2020</a:t>
            </a:fld>
            <a:endParaRPr lang="en-US" sz="1200" b="0" strike="noStrike" spc="-1">
              <a:latin typeface="Times New Roman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/>
          </p:nvPr>
        </p:nvSpPr>
        <p:spPr>
          <a:xfrm>
            <a:off x="4038480" y="6494760"/>
            <a:ext cx="4114440" cy="265320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tr-TR" sz="1200" b="0" strike="noStrike" spc="-1">
                <a:solidFill>
                  <a:srgbClr val="8B8B8B"/>
                </a:solidFill>
                <a:latin typeface="Calibri"/>
              </a:rPr>
              <a:t>hyalan@ankara.edu.tr</a:t>
            </a:r>
            <a:endParaRPr lang="en-US" sz="1200" b="0" strike="noStrike" spc="-1">
              <a:latin typeface="Times New Roman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sldNum"/>
          </p:nvPr>
        </p:nvSpPr>
        <p:spPr>
          <a:xfrm>
            <a:off x="9231480" y="6494760"/>
            <a:ext cx="2742840" cy="275040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 algn="r">
              <a:lnSpc>
                <a:spcPct val="100000"/>
              </a:lnSpc>
            </a:pPr>
            <a:fld id="{A20B4DA0-6BED-4F3B-ACE0-7D84F4A732F1}" type="slidenum">
              <a:rPr lang="tr-TR" sz="1200" b="0" strike="noStrike" spc="-1">
                <a:solidFill>
                  <a:srgbClr val="8B8B8B"/>
                </a:solidFill>
                <a:latin typeface="Calibri"/>
              </a:rPr>
              <a:t>‹#›</a:t>
            </a:fld>
            <a:endParaRPr lang="en-US" sz="1200" b="0" strike="noStrike" spc="-1">
              <a:latin typeface="Times New Roman"/>
            </a:endParaRPr>
          </a:p>
        </p:txBody>
      </p:sp>
      <p:sp>
        <p:nvSpPr>
          <p:cNvPr id="6" name="CustomShape 5"/>
          <p:cNvSpPr/>
          <p:nvPr/>
        </p:nvSpPr>
        <p:spPr>
          <a:xfrm>
            <a:off x="8881200" y="0"/>
            <a:ext cx="3310200" cy="1589040"/>
          </a:xfrm>
          <a:prstGeom prst="rect">
            <a:avLst/>
          </a:prstGeom>
          <a:solidFill>
            <a:srgbClr val="264A9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pic>
        <p:nvPicPr>
          <p:cNvPr id="7" name="Picture 8"/>
          <p:cNvPicPr/>
          <p:nvPr/>
        </p:nvPicPr>
        <p:blipFill>
          <a:blip r:embed="rId17"/>
          <a:stretch/>
        </p:blipFill>
        <p:spPr>
          <a:xfrm>
            <a:off x="8852760" y="3119040"/>
            <a:ext cx="3339000" cy="3738600"/>
          </a:xfrm>
          <a:prstGeom prst="rect">
            <a:avLst/>
          </a:prstGeom>
          <a:ln>
            <a:noFill/>
          </a:ln>
          <a:effectLst>
            <a:outerShdw blurRad="76200" sy="23000" kx="1200000" algn="br" rotWithShape="0">
              <a:schemeClr val="bg1">
                <a:lumMod val="65000"/>
                <a:alpha val="20000"/>
              </a:schemeClr>
            </a:outerShdw>
          </a:effectLst>
        </p:spPr>
      </p:pic>
      <p:pic>
        <p:nvPicPr>
          <p:cNvPr id="8" name="Resim 6"/>
          <p:cNvPicPr/>
          <p:nvPr/>
        </p:nvPicPr>
        <p:blipFill>
          <a:blip r:embed="rId18"/>
          <a:stretch/>
        </p:blipFill>
        <p:spPr>
          <a:xfrm>
            <a:off x="9289800" y="120240"/>
            <a:ext cx="2800440" cy="1068120"/>
          </a:xfrm>
          <a:prstGeom prst="rect">
            <a:avLst/>
          </a:prstGeom>
          <a:ln>
            <a:noFill/>
          </a:ln>
        </p:spPr>
      </p:pic>
      <p:sp>
        <p:nvSpPr>
          <p:cNvPr id="9" name="PlaceHolder 6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tr-TR" sz="2800" b="0" strike="noStrike" spc="-1">
                <a:solidFill>
                  <a:srgbClr val="000000"/>
                </a:solidFill>
                <a:latin typeface="Calibri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tr-TR" sz="2000" b="0" strike="noStrike" spc="-1">
                <a:solidFill>
                  <a:srgbClr val="000000"/>
                </a:solidFill>
                <a:latin typeface="Calibri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tr-TR" sz="1800" b="0" strike="noStrike" spc="-1">
                <a:solidFill>
                  <a:srgbClr val="000000"/>
                </a:solidFill>
                <a:latin typeface="Calibri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tr-TR" sz="1800" b="0" strike="noStrike" spc="-1">
                <a:solidFill>
                  <a:srgbClr val="000000"/>
                </a:solidFill>
                <a:latin typeface="Calibri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tr-TR" sz="2000" b="0" strike="noStrike" spc="-1">
                <a:solidFill>
                  <a:srgbClr val="000000"/>
                </a:solidFill>
                <a:latin typeface="Calibri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tr-TR" sz="2000" b="0" strike="noStrike" spc="-1">
                <a:solidFill>
                  <a:srgbClr val="000000"/>
                </a:solidFill>
                <a:latin typeface="Calibri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tr-TR" sz="2000" b="0" strike="noStrike" spc="-1">
                <a:solidFill>
                  <a:srgbClr val="000000"/>
                </a:solidFill>
                <a:latin typeface="Calibri"/>
              </a:rPr>
              <a:t>Seventh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r-T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" name="Picture 8"/>
          <p:cNvPicPr/>
          <p:nvPr/>
        </p:nvPicPr>
        <p:blipFill>
          <a:blip r:embed="rId14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artisticCrisscrossEtching trans="15000"/>
                    </a14:imgEffect>
                  </a14:imgLayer>
                </a14:imgProps>
              </a:ext>
            </a:extLst>
          </a:blip>
          <a:stretch/>
        </p:blipFill>
        <p:spPr>
          <a:xfrm>
            <a:off x="9024480" y="3314880"/>
            <a:ext cx="3156840" cy="3542760"/>
          </a:xfrm>
          <a:prstGeom prst="rect">
            <a:avLst/>
          </a:prstGeom>
          <a:ln>
            <a:noFill/>
          </a:ln>
          <a:effectLst>
            <a:outerShdw blurRad="76200" sy="23000" kx="1200000" algn="br" rotWithShape="0">
              <a:schemeClr val="bg1">
                <a:lumMod val="85000"/>
                <a:alpha val="20000"/>
              </a:schemeClr>
            </a:outerShdw>
          </a:effectLst>
        </p:spPr>
      </p:pic>
      <p:pic>
        <p:nvPicPr>
          <p:cNvPr id="47" name="Resim 6"/>
          <p:cNvPicPr/>
          <p:nvPr/>
        </p:nvPicPr>
        <p:blipFill>
          <a:blip r:embed="rId15"/>
          <a:srcRect b="62339"/>
          <a:stretch/>
        </p:blipFill>
        <p:spPr>
          <a:xfrm>
            <a:off x="9828360" y="182880"/>
            <a:ext cx="2363400" cy="902520"/>
          </a:xfrm>
          <a:prstGeom prst="rect">
            <a:avLst/>
          </a:prstGeom>
          <a:ln>
            <a:noFill/>
          </a:ln>
        </p:spPr>
      </p:pic>
      <p:sp>
        <p:nvSpPr>
          <p:cNvPr id="48" name="PlaceHolder 1"/>
          <p:cNvSpPr>
            <a:spLocks noGrp="1"/>
          </p:cNvSpPr>
          <p:nvPr>
            <p:ph type="title"/>
          </p:nvPr>
        </p:nvSpPr>
        <p:spPr>
          <a:xfrm>
            <a:off x="194400" y="56160"/>
            <a:ext cx="9581040" cy="1089360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>
              <a:lnSpc>
                <a:spcPct val="90000"/>
              </a:lnSpc>
            </a:pPr>
            <a:r>
              <a:rPr lang="en-US" sz="4400" b="1" strike="noStrike" spc="-1">
                <a:solidFill>
                  <a:srgbClr val="264A90"/>
                </a:solidFill>
                <a:latin typeface="Calibri Light"/>
              </a:rPr>
              <a:t>Click to edit Master title style</a:t>
            </a:r>
            <a:endParaRPr lang="tr-TR" sz="44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9" name="PlaceHolder 2"/>
          <p:cNvSpPr>
            <a:spLocks noGrp="1"/>
          </p:cNvSpPr>
          <p:nvPr>
            <p:ph type="body"/>
          </p:nvPr>
        </p:nvSpPr>
        <p:spPr>
          <a:xfrm>
            <a:off x="194400" y="1254960"/>
            <a:ext cx="11779920" cy="5151600"/>
          </a:xfrm>
          <a:prstGeom prst="rect">
            <a:avLst/>
          </a:prstGeom>
        </p:spPr>
        <p:txBody>
          <a:bodyPr>
            <a:noAutofit/>
          </a:bodyPr>
          <a:lstStyle/>
          <a:p>
            <a:pPr marL="228600" indent="-228240">
              <a:lnSpc>
                <a:spcPct val="90000"/>
              </a:lnSpc>
              <a:spcBef>
                <a:spcPts val="1001"/>
              </a:spcBef>
              <a:buClr>
                <a:srgbClr val="264A90"/>
              </a:buClr>
              <a:buSzPct val="60000"/>
              <a:buFont typeface="Wingdings" charset="2"/>
              <a:buChar char=""/>
            </a:pPr>
            <a:r>
              <a:rPr lang="en-US" sz="2800" b="0" strike="noStrike" spc="-1">
                <a:solidFill>
                  <a:srgbClr val="000000"/>
                </a:solidFill>
                <a:latin typeface="Calibri"/>
              </a:rPr>
              <a:t>Click to edit Master text styles</a:t>
            </a:r>
            <a:endParaRPr lang="tr-TR" sz="2800" b="0" strike="noStrike" spc="-1">
              <a:solidFill>
                <a:srgbClr val="000000"/>
              </a:solidFill>
              <a:latin typeface="Calibri"/>
            </a:endParaRPr>
          </a:p>
          <a:p>
            <a:pPr marL="685800" lvl="1" indent="-228240">
              <a:lnSpc>
                <a:spcPct val="90000"/>
              </a:lnSpc>
              <a:spcBef>
                <a:spcPts val="499"/>
              </a:spcBef>
              <a:buClr>
                <a:srgbClr val="264A90"/>
              </a:buClr>
              <a:buSzPct val="110000"/>
              <a:buFont typeface="Arial"/>
              <a:buChar char="•"/>
            </a:pPr>
            <a:r>
              <a:rPr lang="en-US" sz="2400" b="0" strike="noStrike" spc="-1">
                <a:solidFill>
                  <a:srgbClr val="000000"/>
                </a:solidFill>
                <a:latin typeface="Calibri"/>
              </a:rPr>
              <a:t>Second level</a:t>
            </a:r>
            <a:endParaRPr lang="tr-TR" sz="2400" b="0" strike="noStrike" spc="-1">
              <a:solidFill>
                <a:srgbClr val="000000"/>
              </a:solidFill>
              <a:latin typeface="Calibri"/>
            </a:endParaRPr>
          </a:p>
          <a:p>
            <a:pPr marL="1143000" lvl="2" indent="-22824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Wingdings" charset="2"/>
              <a:buChar char=""/>
            </a:pPr>
            <a:r>
              <a:rPr lang="en-US" sz="2000" b="0" strike="noStrike" spc="-1">
                <a:solidFill>
                  <a:srgbClr val="000000"/>
                </a:solidFill>
                <a:latin typeface="Calibri"/>
              </a:rPr>
              <a:t>Third level</a:t>
            </a:r>
            <a:endParaRPr lang="tr-TR" sz="2000" b="0" strike="noStrike" spc="-1">
              <a:solidFill>
                <a:srgbClr val="000000"/>
              </a:solidFill>
              <a:latin typeface="Calibri"/>
            </a:endParaRPr>
          </a:p>
          <a:p>
            <a:pPr marL="1600200" lvl="3" indent="-22824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Wingdings" charset="2"/>
              <a:buChar char=""/>
            </a:pPr>
            <a:r>
              <a:rPr lang="en-US" sz="1800" b="0" strike="noStrike" spc="-1">
                <a:solidFill>
                  <a:srgbClr val="000000"/>
                </a:solidFill>
                <a:latin typeface="Calibri"/>
              </a:rPr>
              <a:t>Fourth level</a:t>
            </a:r>
            <a:endParaRPr lang="tr-TR" sz="1800" b="0" strike="noStrike" spc="-1">
              <a:solidFill>
                <a:srgbClr val="000000"/>
              </a:solidFill>
              <a:latin typeface="Calibri"/>
            </a:endParaRPr>
          </a:p>
          <a:p>
            <a:pPr marL="2057400" lvl="4" indent="-22824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en-US" sz="1800" b="0" strike="noStrike" spc="-1">
                <a:solidFill>
                  <a:srgbClr val="000000"/>
                </a:solidFill>
                <a:latin typeface="Calibri"/>
              </a:rPr>
              <a:t>Fifth level</a:t>
            </a:r>
            <a:endParaRPr lang="tr-TR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0" name="PlaceHolder 3"/>
          <p:cNvSpPr>
            <a:spLocks noGrp="1"/>
          </p:cNvSpPr>
          <p:nvPr>
            <p:ph type="dt"/>
          </p:nvPr>
        </p:nvSpPr>
        <p:spPr>
          <a:xfrm>
            <a:off x="194400" y="6494760"/>
            <a:ext cx="2742840" cy="255600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>
              <a:lnSpc>
                <a:spcPct val="100000"/>
              </a:lnSpc>
            </a:pPr>
            <a:fld id="{99E9E696-D2C3-4F44-95DA-BD9E20EE01C5}" type="datetime1">
              <a:rPr lang="tr-TR" sz="1200" b="0" strike="noStrike" spc="-1">
                <a:solidFill>
                  <a:srgbClr val="8D95B4"/>
                </a:solidFill>
                <a:latin typeface="Calibri"/>
              </a:rPr>
              <a:t>28.11.2020</a:t>
            </a:fld>
            <a:endParaRPr lang="en-US" sz="1200" b="0" strike="noStrike" spc="-1">
              <a:latin typeface="Times New Roman"/>
            </a:endParaRPr>
          </a:p>
        </p:txBody>
      </p:sp>
      <p:sp>
        <p:nvSpPr>
          <p:cNvPr id="51" name="PlaceHolder 4"/>
          <p:cNvSpPr>
            <a:spLocks noGrp="1"/>
          </p:cNvSpPr>
          <p:nvPr>
            <p:ph type="ftr"/>
          </p:nvPr>
        </p:nvSpPr>
        <p:spPr>
          <a:xfrm>
            <a:off x="4038480" y="6494760"/>
            <a:ext cx="4114440" cy="265320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tr-TR" sz="1200" b="0" strike="noStrike" spc="-1">
                <a:solidFill>
                  <a:srgbClr val="8D95B4"/>
                </a:solidFill>
                <a:latin typeface="Calibri"/>
              </a:rPr>
              <a:t>hyalan@ankara.edu.tr</a:t>
            </a:r>
            <a:endParaRPr lang="en-US" sz="1200" b="0" strike="noStrike" spc="-1">
              <a:latin typeface="Times New Roman"/>
            </a:endParaRPr>
          </a:p>
        </p:txBody>
      </p:sp>
      <p:sp>
        <p:nvSpPr>
          <p:cNvPr id="52" name="PlaceHolder 5"/>
          <p:cNvSpPr>
            <a:spLocks noGrp="1"/>
          </p:cNvSpPr>
          <p:nvPr>
            <p:ph type="sldNum"/>
          </p:nvPr>
        </p:nvSpPr>
        <p:spPr>
          <a:xfrm>
            <a:off x="9231480" y="6494760"/>
            <a:ext cx="2742840" cy="275040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 algn="r">
              <a:lnSpc>
                <a:spcPct val="100000"/>
              </a:lnSpc>
            </a:pPr>
            <a:fld id="{5E56F7DA-7402-4381-9951-2EE59406B3CA}" type="slidenum">
              <a:rPr lang="tr-TR" sz="1200" b="0" strike="noStrike" spc="-1">
                <a:solidFill>
                  <a:srgbClr val="8D95B4"/>
                </a:solidFill>
                <a:latin typeface="Calibri"/>
              </a:rPr>
              <a:t>‹#›</a:t>
            </a:fld>
            <a:endParaRPr lang="en-US" sz="1200" b="0" strike="noStrike" spc="-1"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r-T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9" name="Picture 1"/>
          <p:cNvPicPr/>
          <p:nvPr/>
        </p:nvPicPr>
        <p:blipFill>
          <a:blip r:embed="rId14"/>
          <a:stretch/>
        </p:blipFill>
        <p:spPr>
          <a:xfrm>
            <a:off x="9023760" y="3314880"/>
            <a:ext cx="3156840" cy="3543120"/>
          </a:xfrm>
          <a:prstGeom prst="rect">
            <a:avLst/>
          </a:prstGeom>
          <a:ln>
            <a:noFill/>
          </a:ln>
          <a:effectLst>
            <a:outerShdw algn="ctr" rotWithShape="0">
              <a:srgbClr val="D9D9D9">
                <a:alpha val="20000"/>
              </a:srgbClr>
            </a:outerShdw>
          </a:effectLst>
        </p:spPr>
      </p:pic>
      <p:grpSp>
        <p:nvGrpSpPr>
          <p:cNvPr id="90" name="Group 1"/>
          <p:cNvGrpSpPr/>
          <p:nvPr/>
        </p:nvGrpSpPr>
        <p:grpSpPr>
          <a:xfrm>
            <a:off x="9774720" y="0"/>
            <a:ext cx="2345760" cy="1055520"/>
            <a:chOff x="9774720" y="0"/>
            <a:chExt cx="2345760" cy="1055520"/>
          </a:xfrm>
        </p:grpSpPr>
        <p:sp>
          <p:nvSpPr>
            <p:cNvPr id="91" name="CustomShape 2"/>
            <p:cNvSpPr/>
            <p:nvPr/>
          </p:nvSpPr>
          <p:spPr>
            <a:xfrm>
              <a:off x="9774720" y="76320"/>
              <a:ext cx="2345760" cy="9792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pic>
          <p:nvPicPr>
            <p:cNvPr id="92" name="Picture 4"/>
            <p:cNvPicPr/>
            <p:nvPr/>
          </p:nvPicPr>
          <p:blipFill>
            <a:blip r:embed="rId15"/>
            <a:stretch/>
          </p:blipFill>
          <p:spPr>
            <a:xfrm>
              <a:off x="9844560" y="0"/>
              <a:ext cx="2158200" cy="94572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3" name="PlaceHolder 3"/>
          <p:cNvSpPr>
            <a:spLocks noGrp="1"/>
          </p:cNvSpPr>
          <p:nvPr>
            <p:ph type="dt"/>
          </p:nvPr>
        </p:nvSpPr>
        <p:spPr>
          <a:xfrm>
            <a:off x="193680" y="6494400"/>
            <a:ext cx="2731320" cy="244080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>
              <a:lnSpc>
                <a:spcPct val="100000"/>
              </a:lnSpc>
            </a:pPr>
            <a:r>
              <a:rPr lang="en-US" sz="1200" b="0" strike="noStrike" spc="-1">
                <a:solidFill>
                  <a:srgbClr val="8D95B4"/>
                </a:solidFill>
                <a:latin typeface="Calibri"/>
              </a:rPr>
              <a:t>04.11.2019</a:t>
            </a:r>
            <a:endParaRPr lang="en-US" sz="1200" b="0" strike="noStrike" spc="-1">
              <a:latin typeface="Times New Roman"/>
            </a:endParaRPr>
          </a:p>
        </p:txBody>
      </p:sp>
      <p:sp>
        <p:nvSpPr>
          <p:cNvPr id="94" name="PlaceHolder 4"/>
          <p:cNvSpPr>
            <a:spLocks noGrp="1"/>
          </p:cNvSpPr>
          <p:nvPr>
            <p:ph type="ftr"/>
          </p:nvPr>
        </p:nvSpPr>
        <p:spPr>
          <a:xfrm>
            <a:off x="4038120" y="6494400"/>
            <a:ext cx="4102920" cy="253800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-US" sz="1200" b="0" strike="noStrike" spc="-1">
                <a:solidFill>
                  <a:srgbClr val="8D95B4"/>
                </a:solidFill>
                <a:latin typeface="Calibri"/>
              </a:rPr>
              <a:t>avniaksoy@ankara.edu.tr</a:t>
            </a:r>
            <a:endParaRPr lang="en-US" sz="1200" b="0" strike="noStrike" spc="-1">
              <a:latin typeface="Times New Roman"/>
            </a:endParaRPr>
          </a:p>
        </p:txBody>
      </p:sp>
      <p:sp>
        <p:nvSpPr>
          <p:cNvPr id="95" name="PlaceHolder 5"/>
          <p:cNvSpPr>
            <a:spLocks noGrp="1"/>
          </p:cNvSpPr>
          <p:nvPr>
            <p:ph type="sldNum"/>
          </p:nvPr>
        </p:nvSpPr>
        <p:spPr>
          <a:xfrm>
            <a:off x="9230040" y="6494400"/>
            <a:ext cx="2731320" cy="263160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 algn="r">
              <a:lnSpc>
                <a:spcPct val="100000"/>
              </a:lnSpc>
            </a:pPr>
            <a:fld id="{E43AF095-6962-4521-837D-935300D36B97}" type="slidenum">
              <a:rPr lang="en-US" sz="1200" b="0" strike="noStrike" spc="-1">
                <a:solidFill>
                  <a:srgbClr val="8D95B4"/>
                </a:solidFill>
                <a:latin typeface="Calibri"/>
              </a:rPr>
              <a:t>‹#›</a:t>
            </a:fld>
            <a:endParaRPr lang="en-US" sz="1200" b="0" strike="noStrike" spc="-1">
              <a:latin typeface="Times New Roman"/>
            </a:endParaRPr>
          </a:p>
        </p:txBody>
      </p:sp>
      <p:sp>
        <p:nvSpPr>
          <p:cNvPr id="96" name="PlaceHolder 6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r>
              <a:rPr lang="tr-TR" sz="1800" b="0" strike="noStrike" spc="-1">
                <a:solidFill>
                  <a:srgbClr val="000000"/>
                </a:solidFill>
                <a:latin typeface="Calibri"/>
              </a:rPr>
              <a:t>Click to edit the title text format</a:t>
            </a:r>
          </a:p>
        </p:txBody>
      </p:sp>
      <p:sp>
        <p:nvSpPr>
          <p:cNvPr id="97" name="PlaceHolder 7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tr-TR" sz="2800" b="0" strike="noStrike" spc="-1">
                <a:solidFill>
                  <a:srgbClr val="000000"/>
                </a:solidFill>
                <a:latin typeface="Calibri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tr-TR" sz="1800" b="0" strike="noStrike" spc="-1">
                <a:solidFill>
                  <a:srgbClr val="000000"/>
                </a:solidFill>
                <a:latin typeface="Calibri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tr-TR" sz="1800" b="0" strike="noStrike" spc="-1">
                <a:solidFill>
                  <a:srgbClr val="000000"/>
                </a:solidFill>
                <a:latin typeface="Calibri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tr-TR" sz="2000" b="0" strike="noStrike" spc="-1">
                <a:solidFill>
                  <a:srgbClr val="000000"/>
                </a:solidFill>
                <a:latin typeface="Calibri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tr-TR" sz="2000" b="0" strike="noStrike" spc="-1">
                <a:solidFill>
                  <a:srgbClr val="000000"/>
                </a:solidFill>
                <a:latin typeface="Calibri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tr-TR" sz="2000" b="0" strike="noStrike" spc="-1">
                <a:solidFill>
                  <a:srgbClr val="000000"/>
                </a:solidFill>
                <a:latin typeface="Calibri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tr-TR" sz="2000" b="0" strike="noStrike" spc="-1">
                <a:solidFill>
                  <a:srgbClr val="000000"/>
                </a:solidFill>
                <a:latin typeface="Calibri"/>
              </a:rPr>
              <a:t>Seventh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r-T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3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wmf"/><Relationship Id="rId2" Type="http://schemas.openxmlformats.org/officeDocument/2006/relationships/image" Target="../media/image32.wmf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34.wm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hte.ankara.edu.tr/" TargetMode="External"/><Relationship Id="rId2" Type="http://schemas.openxmlformats.org/officeDocument/2006/relationships/hyperlink" Target="https://tarla.org.tr/" TargetMode="Externa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35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7" Type="http://schemas.openxmlformats.org/officeDocument/2006/relationships/image" Target="../media/image1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2.wmf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5.xml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7" Type="http://schemas.openxmlformats.org/officeDocument/2006/relationships/image" Target="../media/image2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5.xml"/><Relationship Id="rId4" Type="http://schemas.openxmlformats.org/officeDocument/2006/relationships/image" Target="../media/image2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25.png"/><Relationship Id="rId4" Type="http://schemas.openxmlformats.org/officeDocument/2006/relationships/image" Target="../media/image24.w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TextShape 1"/>
          <p:cNvSpPr txBox="1"/>
          <p:nvPr/>
        </p:nvSpPr>
        <p:spPr>
          <a:xfrm>
            <a:off x="121680" y="1902960"/>
            <a:ext cx="9513720" cy="1846080"/>
          </a:xfrm>
          <a:prstGeom prst="rect">
            <a:avLst/>
          </a:prstGeom>
          <a:noFill/>
          <a:ln>
            <a:noFill/>
          </a:ln>
        </p:spPr>
        <p:txBody>
          <a:bodyPr anchor="b">
            <a:normAutofit fontScale="90000" lnSpcReduction="20000"/>
          </a:bodyPr>
          <a:lstStyle/>
          <a:p>
            <a:pPr>
              <a:lnSpc>
                <a:spcPct val="90000"/>
              </a:lnSpc>
            </a:pPr>
            <a:r>
              <a:t/>
            </a:r>
            <a:br/>
            <a:r>
              <a:rPr lang="en-US" sz="4900" b="1" strike="noStrike" spc="-1">
                <a:solidFill>
                  <a:srgbClr val="FFFFFF"/>
                </a:solidFill>
                <a:latin typeface="Calibri Light"/>
              </a:rPr>
              <a:t>TARLA Laboratuvarında Nükleer Rezonans Floresansı İçin Gama Spektroskopi Sistemi ve Diğer Uygulamalar</a:t>
            </a:r>
            <a:endParaRPr lang="tr-TR" sz="49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84" name="TextShape 2"/>
          <p:cNvSpPr txBox="1"/>
          <p:nvPr/>
        </p:nvSpPr>
        <p:spPr>
          <a:xfrm>
            <a:off x="99720" y="4462920"/>
            <a:ext cx="8132040" cy="1305360"/>
          </a:xfrm>
          <a:prstGeom prst="rect">
            <a:avLst/>
          </a:prstGeom>
          <a:noFill/>
          <a:ln>
            <a:noFill/>
          </a:ln>
        </p:spPr>
        <p:txBody>
          <a:bodyPr>
            <a:normAutofit lnSpcReduction="10000"/>
          </a:bodyPr>
          <a:lstStyle/>
          <a:p>
            <a:pPr>
              <a:lnSpc>
                <a:spcPct val="90000"/>
              </a:lnSpc>
              <a:spcBef>
                <a:spcPts val="1001"/>
              </a:spcBef>
            </a:pPr>
            <a:r>
              <a:rPr lang="tr-TR" sz="2400" b="0" strike="noStrike" spc="-1" dirty="0">
                <a:solidFill>
                  <a:srgbClr val="FFFFFF"/>
                </a:solidFill>
                <a:latin typeface="Calibri"/>
              </a:rPr>
              <a:t>Hatice YILMAZ </a:t>
            </a:r>
            <a:r>
              <a:rPr lang="tr-TR" sz="2400" b="0" strike="noStrike" spc="-1" dirty="0" smtClean="0">
                <a:solidFill>
                  <a:srgbClr val="FFFFFF"/>
                </a:solidFill>
                <a:latin typeface="Calibri"/>
              </a:rPr>
              <a:t>ALAN, Haris DAPO</a:t>
            </a:r>
            <a:endParaRPr lang="en-US" sz="2400" b="0" strike="noStrike" spc="-1" dirty="0"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</a:pPr>
            <a:r>
              <a:rPr lang="tr-TR" sz="2400" b="0" strike="noStrike" spc="-1" dirty="0">
                <a:solidFill>
                  <a:srgbClr val="FFFFFF"/>
                </a:solidFill>
                <a:latin typeface="Calibri"/>
              </a:rPr>
              <a:t>Ankara Üniversitesi</a:t>
            </a:r>
            <a:endParaRPr lang="en-US" sz="2400" b="0" strike="noStrike" spc="-1" dirty="0"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</a:pPr>
            <a:r>
              <a:rPr lang="tr-TR" sz="2400" b="0" strike="noStrike" spc="-1" dirty="0">
                <a:solidFill>
                  <a:srgbClr val="FFFFFF"/>
                </a:solidFill>
                <a:latin typeface="Calibri"/>
              </a:rPr>
              <a:t>Hızlandırıcı Teknolojileri Enstitüsü</a:t>
            </a:r>
            <a:endParaRPr lang="en-US" sz="2400" b="0" strike="noStrike" spc="-1" dirty="0">
              <a:latin typeface="Arial"/>
            </a:endParaRPr>
          </a:p>
        </p:txBody>
      </p:sp>
      <p:sp>
        <p:nvSpPr>
          <p:cNvPr id="185" name="CustomShape 3"/>
          <p:cNvSpPr/>
          <p:nvPr/>
        </p:nvSpPr>
        <p:spPr>
          <a:xfrm>
            <a:off x="0" y="6366240"/>
            <a:ext cx="7927200" cy="364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tr-TR" sz="1800" b="0" i="1" strike="noStrike" spc="-1">
                <a:solidFill>
                  <a:srgbClr val="FFFFFF"/>
                </a:solidFill>
                <a:latin typeface="Calibri"/>
              </a:rPr>
              <a:t>Parçacık Hızlandırıcıları ve Algıçları Yerel Altyapı ve Ar-Ge Çalıştayı -29 Kasım 2020</a:t>
            </a:r>
            <a:endParaRPr lang="en-US" sz="1800" b="0" strike="noStrike" spc="-1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TextShape 1"/>
          <p:cNvSpPr txBox="1"/>
          <p:nvPr/>
        </p:nvSpPr>
        <p:spPr>
          <a:xfrm>
            <a:off x="77760" y="1993320"/>
            <a:ext cx="11779920" cy="3990960"/>
          </a:xfrm>
          <a:prstGeom prst="rect">
            <a:avLst/>
          </a:prstGeom>
          <a:noFill/>
          <a:ln>
            <a:noFill/>
          </a:ln>
        </p:spPr>
        <p:txBody>
          <a:bodyPr>
            <a:normAutofit/>
          </a:bodyPr>
          <a:lstStyle/>
          <a:p>
            <a:pPr marL="228600" indent="-228240">
              <a:lnSpc>
                <a:spcPct val="90000"/>
              </a:lnSpc>
              <a:spcBef>
                <a:spcPts val="1001"/>
              </a:spcBef>
              <a:buClr>
                <a:srgbClr val="264A90"/>
              </a:buClr>
              <a:buSzPct val="60000"/>
              <a:buFont typeface="Wingdings" charset="2"/>
              <a:buChar char=""/>
            </a:pPr>
            <a:r>
              <a:rPr lang="tr-TR" sz="1800" b="1" u="sng" strike="noStrike" spc="-1">
                <a:solidFill>
                  <a:srgbClr val="C00000"/>
                </a:solidFill>
                <a:uFillTx/>
                <a:latin typeface="Calibri"/>
              </a:rPr>
              <a:t>Düşük Doz Uygulamaları (&lt;1kGy)</a:t>
            </a:r>
            <a:endParaRPr lang="tr-TR" sz="1800" b="0" strike="noStrike" spc="-1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90000"/>
              </a:lnSpc>
              <a:spcBef>
                <a:spcPts val="1001"/>
              </a:spcBef>
            </a:pPr>
            <a:r>
              <a:rPr lang="tr-TR" sz="1800" b="0" strike="noStrike" spc="-1">
                <a:solidFill>
                  <a:srgbClr val="000000"/>
                </a:solidFill>
                <a:latin typeface="Calibri"/>
              </a:rPr>
              <a:t>- Tahıl, papaya, mango, avokado için Bitki Sağlığı </a:t>
            </a:r>
            <a:r>
              <a:rPr lang="tr-TR" sz="1800" b="1" strike="noStrike" spc="-1">
                <a:solidFill>
                  <a:srgbClr val="000000"/>
                </a:solidFill>
                <a:latin typeface="Calibri"/>
              </a:rPr>
              <a:t>Böcek Dezenfeksiyonu </a:t>
            </a:r>
            <a:r>
              <a:rPr lang="tr-TR" sz="1800" b="0" strike="noStrike" spc="-1">
                <a:solidFill>
                  <a:srgbClr val="000000"/>
                </a:solidFill>
                <a:latin typeface="Calibri"/>
              </a:rPr>
              <a:t>...</a:t>
            </a:r>
          </a:p>
          <a:p>
            <a:pPr>
              <a:lnSpc>
                <a:spcPct val="90000"/>
              </a:lnSpc>
              <a:spcBef>
                <a:spcPts val="1001"/>
              </a:spcBef>
            </a:pPr>
            <a:r>
              <a:rPr lang="tr-TR" sz="1800" b="0" strike="noStrike" spc="-1">
                <a:solidFill>
                  <a:srgbClr val="000000"/>
                </a:solidFill>
                <a:latin typeface="Calibri"/>
              </a:rPr>
              <a:t>- Patates, soğan, sarımsak için </a:t>
            </a:r>
            <a:r>
              <a:rPr lang="tr-TR" sz="1800" b="1" strike="noStrike" spc="-1">
                <a:solidFill>
                  <a:srgbClr val="000000"/>
                </a:solidFill>
                <a:latin typeface="Calibri"/>
              </a:rPr>
              <a:t>Filizlenme Engellemesi </a:t>
            </a:r>
            <a:r>
              <a:rPr lang="tr-TR" sz="1800" b="0" strike="noStrike" spc="-1">
                <a:solidFill>
                  <a:srgbClr val="000000"/>
                </a:solidFill>
                <a:latin typeface="Calibri"/>
              </a:rPr>
              <a:t>...</a:t>
            </a:r>
          </a:p>
          <a:p>
            <a:pPr>
              <a:lnSpc>
                <a:spcPct val="90000"/>
              </a:lnSpc>
              <a:spcBef>
                <a:spcPts val="1001"/>
              </a:spcBef>
            </a:pPr>
            <a:r>
              <a:rPr lang="tr-TR" sz="1800" b="0" strike="noStrike" spc="-1">
                <a:solidFill>
                  <a:srgbClr val="000000"/>
                </a:solidFill>
                <a:latin typeface="Calibri"/>
              </a:rPr>
              <a:t>- Olgunlaşmanın gecikmesi, </a:t>
            </a:r>
            <a:r>
              <a:rPr lang="tr-TR" sz="1800" b="1" strike="noStrike" spc="-1">
                <a:solidFill>
                  <a:srgbClr val="000000"/>
                </a:solidFill>
                <a:latin typeface="Calibri"/>
              </a:rPr>
              <a:t>parazit dezenfeksiyonu.</a:t>
            </a:r>
            <a:endParaRPr lang="tr-TR" sz="1800" b="0" strike="noStrike" spc="-1">
              <a:solidFill>
                <a:srgbClr val="000000"/>
              </a:solidFill>
              <a:latin typeface="Calibri"/>
            </a:endParaRPr>
          </a:p>
          <a:p>
            <a:pPr marL="228600" indent="-228240">
              <a:lnSpc>
                <a:spcPct val="90000"/>
              </a:lnSpc>
              <a:spcBef>
                <a:spcPts val="1001"/>
              </a:spcBef>
              <a:buClr>
                <a:srgbClr val="264A90"/>
              </a:buClr>
              <a:buSzPct val="60000"/>
              <a:buFont typeface="Wingdings" charset="2"/>
              <a:buChar char=""/>
            </a:pPr>
            <a:r>
              <a:rPr lang="tr-TR" sz="1800" b="1" u="sng" strike="noStrike" spc="-1">
                <a:solidFill>
                  <a:srgbClr val="C00000"/>
                </a:solidFill>
                <a:uFillTx/>
                <a:latin typeface="Calibri"/>
              </a:rPr>
              <a:t>Orta Doz Uygulamaları (1-10 kGy)</a:t>
            </a:r>
            <a:endParaRPr lang="tr-TR" sz="1800" b="0" strike="noStrike" spc="-1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90000"/>
              </a:lnSpc>
              <a:spcBef>
                <a:spcPts val="1001"/>
              </a:spcBef>
            </a:pPr>
            <a:r>
              <a:rPr lang="tr-TR" sz="1800" b="0" strike="noStrike" spc="-1">
                <a:solidFill>
                  <a:srgbClr val="000000"/>
                </a:solidFill>
                <a:latin typeface="Calibri"/>
              </a:rPr>
              <a:t>- Sığır eti, yumurta, pisi balığı-yengeç eti, istiridye için Gıda Kaynaklı </a:t>
            </a:r>
            <a:r>
              <a:rPr lang="tr-TR" sz="1800" b="1" strike="noStrike" spc="-1">
                <a:solidFill>
                  <a:srgbClr val="000000"/>
                </a:solidFill>
                <a:latin typeface="Calibri"/>
              </a:rPr>
              <a:t>Patojenlerin Kontrolü ...</a:t>
            </a:r>
            <a:endParaRPr lang="tr-TR" sz="1800" b="0" strike="noStrike" spc="-1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90000"/>
              </a:lnSpc>
              <a:spcBef>
                <a:spcPts val="1001"/>
              </a:spcBef>
            </a:pPr>
            <a:r>
              <a:rPr lang="tr-TR" sz="1800" b="0" strike="noStrike" spc="-1">
                <a:solidFill>
                  <a:srgbClr val="000000"/>
                </a:solidFill>
                <a:latin typeface="Calibri"/>
              </a:rPr>
              <a:t>- Tavuk ve domuz eti, az yağlı balık, çilek, havuç, mantar, papaya için </a:t>
            </a:r>
            <a:r>
              <a:rPr lang="tr-TR" sz="1800" b="1" strike="noStrike" spc="-1">
                <a:solidFill>
                  <a:srgbClr val="000000"/>
                </a:solidFill>
                <a:latin typeface="Calibri"/>
              </a:rPr>
              <a:t>raf ömrü uzatma ...</a:t>
            </a:r>
            <a:endParaRPr lang="tr-TR" sz="1800" b="0" strike="noStrike" spc="-1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90000"/>
              </a:lnSpc>
              <a:spcBef>
                <a:spcPts val="1001"/>
              </a:spcBef>
            </a:pPr>
            <a:r>
              <a:rPr lang="tr-TR" sz="1800" b="0" strike="noStrike" spc="-1">
                <a:solidFill>
                  <a:srgbClr val="000000"/>
                </a:solidFill>
                <a:latin typeface="Calibri"/>
              </a:rPr>
              <a:t>- Baharat </a:t>
            </a:r>
            <a:r>
              <a:rPr lang="tr-TR" sz="1800" b="1" strike="noStrike" spc="-1">
                <a:solidFill>
                  <a:srgbClr val="000000"/>
                </a:solidFill>
                <a:latin typeface="Calibri"/>
              </a:rPr>
              <a:t>Işınlaması</a:t>
            </a:r>
            <a:endParaRPr lang="tr-TR" sz="1800" b="0" strike="noStrike" spc="-1">
              <a:solidFill>
                <a:srgbClr val="000000"/>
              </a:solidFill>
              <a:latin typeface="Calibri"/>
            </a:endParaRPr>
          </a:p>
          <a:p>
            <a:pPr marL="228600" indent="-228240">
              <a:lnSpc>
                <a:spcPct val="90000"/>
              </a:lnSpc>
              <a:spcBef>
                <a:spcPts val="1001"/>
              </a:spcBef>
              <a:buClr>
                <a:srgbClr val="264A90"/>
              </a:buClr>
              <a:buSzPct val="60000"/>
              <a:buFont typeface="Wingdings" charset="2"/>
              <a:buChar char=""/>
            </a:pPr>
            <a:r>
              <a:rPr lang="tr-TR" sz="1800" b="1" u="sng" strike="noStrike" spc="-1">
                <a:solidFill>
                  <a:srgbClr val="C00000"/>
                </a:solidFill>
                <a:uFillTx/>
                <a:latin typeface="Calibri"/>
              </a:rPr>
              <a:t>Yüksek Doz Uygulamaları (&gt; 10 kGy)</a:t>
            </a:r>
            <a:endParaRPr lang="tr-TR" sz="1800" b="0" strike="noStrike" spc="-1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90000"/>
              </a:lnSpc>
              <a:spcBef>
                <a:spcPts val="1001"/>
              </a:spcBef>
            </a:pPr>
            <a:r>
              <a:rPr lang="tr-TR" sz="1800" b="0" strike="noStrike" spc="-1">
                <a:solidFill>
                  <a:srgbClr val="000000"/>
                </a:solidFill>
                <a:latin typeface="Calibri"/>
              </a:rPr>
              <a:t>- Et, kümes hayvanları ve bazı deniz ürünlerinin </a:t>
            </a:r>
            <a:r>
              <a:rPr lang="tr-TR" sz="1800" b="1" strike="noStrike" spc="-1">
                <a:solidFill>
                  <a:srgbClr val="000000"/>
                </a:solidFill>
                <a:latin typeface="Calibri"/>
              </a:rPr>
              <a:t>gıda sterilizasyonu </a:t>
            </a:r>
            <a:r>
              <a:rPr lang="tr-TR" sz="1800" b="0" strike="noStrike" spc="-1">
                <a:solidFill>
                  <a:srgbClr val="000000"/>
                </a:solidFill>
                <a:latin typeface="Calibri"/>
              </a:rPr>
              <a:t>genellikle hastanede yatan hastalar veya astronotlar için gereklidir.</a:t>
            </a:r>
          </a:p>
        </p:txBody>
      </p:sp>
      <p:sp>
        <p:nvSpPr>
          <p:cNvPr id="333" name="TextShape 2"/>
          <p:cNvSpPr txBox="1"/>
          <p:nvPr/>
        </p:nvSpPr>
        <p:spPr>
          <a:xfrm>
            <a:off x="194400" y="6494760"/>
            <a:ext cx="2742840" cy="255600"/>
          </a:xfrm>
          <a:prstGeom prst="rect">
            <a:avLst/>
          </a:prstGeom>
          <a:noFill/>
          <a:ln>
            <a:noFill/>
          </a:ln>
        </p:spPr>
        <p:txBody>
          <a:bodyPr anchor="ctr">
            <a:noAutofit/>
          </a:bodyPr>
          <a:lstStyle/>
          <a:p>
            <a:pPr>
              <a:lnSpc>
                <a:spcPct val="100000"/>
              </a:lnSpc>
            </a:pPr>
            <a:fld id="{CF4A5B07-802D-49A8-9729-AC2549469570}" type="datetime1">
              <a:rPr lang="tr-TR" sz="1200" b="0" strike="noStrike" spc="-1">
                <a:solidFill>
                  <a:srgbClr val="8D95B4"/>
                </a:solidFill>
                <a:latin typeface="Calibri"/>
              </a:rPr>
              <a:t>28.11.2020</a:t>
            </a:fld>
            <a:endParaRPr lang="en-US" sz="1200" b="0" strike="noStrike" spc="-1">
              <a:latin typeface="Times New Roman"/>
            </a:endParaRPr>
          </a:p>
        </p:txBody>
      </p:sp>
      <p:sp>
        <p:nvSpPr>
          <p:cNvPr id="334" name="TextShape 3"/>
          <p:cNvSpPr txBox="1"/>
          <p:nvPr/>
        </p:nvSpPr>
        <p:spPr>
          <a:xfrm>
            <a:off x="4038480" y="6494760"/>
            <a:ext cx="4114440" cy="265320"/>
          </a:xfrm>
          <a:prstGeom prst="rect">
            <a:avLst/>
          </a:prstGeom>
          <a:noFill/>
          <a:ln>
            <a:noFill/>
          </a:ln>
        </p:spPr>
        <p:txBody>
          <a:bodyPr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tr-TR" sz="1200" b="0" strike="noStrike" spc="-1">
                <a:solidFill>
                  <a:srgbClr val="8D95B4"/>
                </a:solidFill>
                <a:latin typeface="Calibri"/>
              </a:rPr>
              <a:t>hyalan@ankara.edu.tr</a:t>
            </a:r>
            <a:endParaRPr lang="en-US" sz="1200" b="0" strike="noStrike" spc="-1">
              <a:latin typeface="Times New Roman"/>
            </a:endParaRPr>
          </a:p>
        </p:txBody>
      </p:sp>
      <p:sp>
        <p:nvSpPr>
          <p:cNvPr id="335" name="TextShape 4"/>
          <p:cNvSpPr txBox="1"/>
          <p:nvPr/>
        </p:nvSpPr>
        <p:spPr>
          <a:xfrm>
            <a:off x="9231480" y="6494760"/>
            <a:ext cx="2742840" cy="275040"/>
          </a:xfrm>
          <a:prstGeom prst="rect">
            <a:avLst/>
          </a:prstGeom>
          <a:noFill/>
          <a:ln>
            <a:noFill/>
          </a:ln>
        </p:spPr>
        <p:txBody>
          <a:bodyPr anchor="ctr">
            <a:noAutofit/>
          </a:bodyPr>
          <a:lstStyle/>
          <a:p>
            <a:pPr algn="r">
              <a:lnSpc>
                <a:spcPct val="100000"/>
              </a:lnSpc>
            </a:pPr>
            <a:fld id="{9D8A6937-90A1-4F3B-825E-B9832158043D}" type="slidenum">
              <a:rPr lang="tr-TR" sz="1200" b="0" strike="noStrike" spc="-1">
                <a:solidFill>
                  <a:srgbClr val="8D95B4"/>
                </a:solidFill>
                <a:latin typeface="Calibri"/>
              </a:rPr>
              <a:t>10</a:t>
            </a:fld>
            <a:endParaRPr lang="en-US" sz="1200" b="0" strike="noStrike" spc="-1">
              <a:latin typeface="Times New Roman"/>
            </a:endParaRPr>
          </a:p>
        </p:txBody>
      </p:sp>
      <p:pic>
        <p:nvPicPr>
          <p:cNvPr id="336" name="Resim 9"/>
          <p:cNvPicPr/>
          <p:nvPr/>
        </p:nvPicPr>
        <p:blipFill>
          <a:blip r:embed="rId2"/>
          <a:stretch/>
        </p:blipFill>
        <p:spPr>
          <a:xfrm>
            <a:off x="7414560" y="1891080"/>
            <a:ext cx="2000880" cy="1564920"/>
          </a:xfrm>
          <a:prstGeom prst="rect">
            <a:avLst/>
          </a:prstGeom>
          <a:ln>
            <a:noFill/>
          </a:ln>
        </p:spPr>
      </p:pic>
      <p:pic>
        <p:nvPicPr>
          <p:cNvPr id="337" name="Resim 10"/>
          <p:cNvPicPr/>
          <p:nvPr/>
        </p:nvPicPr>
        <p:blipFill>
          <a:blip r:embed="rId3"/>
          <a:stretch/>
        </p:blipFill>
        <p:spPr>
          <a:xfrm>
            <a:off x="8884080" y="3552840"/>
            <a:ext cx="3101760" cy="1182600"/>
          </a:xfrm>
          <a:prstGeom prst="rect">
            <a:avLst/>
          </a:prstGeom>
          <a:ln>
            <a:noFill/>
          </a:ln>
        </p:spPr>
      </p:pic>
      <p:pic>
        <p:nvPicPr>
          <p:cNvPr id="338" name="Resim 11"/>
          <p:cNvPicPr/>
          <p:nvPr/>
        </p:nvPicPr>
        <p:blipFill>
          <a:blip r:embed="rId4"/>
          <a:stretch/>
        </p:blipFill>
        <p:spPr>
          <a:xfrm>
            <a:off x="9937800" y="5860800"/>
            <a:ext cx="1508040" cy="875880"/>
          </a:xfrm>
          <a:prstGeom prst="rect">
            <a:avLst/>
          </a:prstGeom>
          <a:ln>
            <a:noFill/>
          </a:ln>
        </p:spPr>
      </p:pic>
      <p:sp>
        <p:nvSpPr>
          <p:cNvPr id="339" name="CustomShape 5"/>
          <p:cNvSpPr/>
          <p:nvPr/>
        </p:nvSpPr>
        <p:spPr>
          <a:xfrm>
            <a:off x="259200" y="859680"/>
            <a:ext cx="10003320" cy="364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tr-TR" sz="1800" b="0" strike="noStrike" spc="-1">
                <a:solidFill>
                  <a:srgbClr val="000000"/>
                </a:solidFill>
                <a:latin typeface="Calibri"/>
              </a:rPr>
              <a:t>Gıda ışınlaması, çeşitli amaçlarla gıdanın iyonlaştırıcı radyasyonla işlenmesidir.</a:t>
            </a:r>
            <a:endParaRPr lang="en-US" sz="1800" b="0" strike="noStrike" spc="-1">
              <a:latin typeface="Arial"/>
            </a:endParaRPr>
          </a:p>
        </p:txBody>
      </p:sp>
      <p:sp>
        <p:nvSpPr>
          <p:cNvPr id="340" name="CustomShape 6"/>
          <p:cNvSpPr/>
          <p:nvPr/>
        </p:nvSpPr>
        <p:spPr>
          <a:xfrm>
            <a:off x="0" y="0"/>
            <a:ext cx="9786960" cy="582120"/>
          </a:xfrm>
          <a:prstGeom prst="rect">
            <a:avLst/>
          </a:prstGeom>
          <a:solidFill>
            <a:srgbClr val="002060"/>
          </a:solidFill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>
              <a:lnSpc>
                <a:spcPct val="100000"/>
              </a:lnSpc>
            </a:pPr>
            <a:r>
              <a:rPr lang="tr-TR" sz="4000" b="0" strike="noStrike" spc="-1">
                <a:solidFill>
                  <a:srgbClr val="FFFFFF"/>
                </a:solidFill>
                <a:latin typeface="Calibri"/>
              </a:rPr>
              <a:t>Gıda işleme / Sterilizasyon</a:t>
            </a:r>
            <a:endParaRPr lang="en-US" sz="4000" b="0" strike="noStrike" spc="-1">
              <a:latin typeface="Arial"/>
            </a:endParaRPr>
          </a:p>
        </p:txBody>
      </p:sp>
      <p:sp>
        <p:nvSpPr>
          <p:cNvPr id="341" name="CustomShape 7"/>
          <p:cNvSpPr/>
          <p:nvPr/>
        </p:nvSpPr>
        <p:spPr>
          <a:xfrm>
            <a:off x="77760" y="1346760"/>
            <a:ext cx="10539360" cy="5058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tr-TR" sz="2400" b="0" i="1" strike="noStrike" spc="-1" baseline="-25000">
                <a:solidFill>
                  <a:srgbClr val="0070C0"/>
                </a:solidFill>
                <a:latin typeface="Calibri"/>
              </a:rPr>
              <a:t>Uygun dozlarda radyasyon zararlı haşereleri, bakterileri veya parazitleri öldürebilir ve yiyeceklerin raf ömrünü uzatabilir</a:t>
            </a:r>
            <a:r>
              <a:rPr lang="tr-TR" sz="1800" b="0" i="1" strike="noStrike" spc="-1" baseline="-25000">
                <a:solidFill>
                  <a:srgbClr val="0070C0"/>
                </a:solidFill>
                <a:latin typeface="Calibri"/>
              </a:rPr>
              <a:t>.</a:t>
            </a:r>
            <a:endParaRPr lang="en-US" sz="1800" b="0" strike="noStrike" spc="-1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2" name="İçerik Yer Tutucusu 6"/>
          <p:cNvPicPr/>
          <p:nvPr/>
        </p:nvPicPr>
        <p:blipFill>
          <a:blip r:embed="rId2"/>
          <a:stretch/>
        </p:blipFill>
        <p:spPr>
          <a:xfrm>
            <a:off x="6167880" y="1383480"/>
            <a:ext cx="6033600" cy="3800880"/>
          </a:xfrm>
          <a:prstGeom prst="rect">
            <a:avLst/>
          </a:prstGeom>
          <a:ln>
            <a:noFill/>
          </a:ln>
        </p:spPr>
      </p:pic>
      <p:sp>
        <p:nvSpPr>
          <p:cNvPr id="343" name="TextShape 1"/>
          <p:cNvSpPr txBox="1"/>
          <p:nvPr/>
        </p:nvSpPr>
        <p:spPr>
          <a:xfrm>
            <a:off x="194400" y="6494760"/>
            <a:ext cx="2742840" cy="255600"/>
          </a:xfrm>
          <a:prstGeom prst="rect">
            <a:avLst/>
          </a:prstGeom>
          <a:noFill/>
          <a:ln>
            <a:noFill/>
          </a:ln>
        </p:spPr>
        <p:txBody>
          <a:bodyPr anchor="ctr">
            <a:noAutofit/>
          </a:bodyPr>
          <a:lstStyle/>
          <a:p>
            <a:pPr>
              <a:lnSpc>
                <a:spcPct val="100000"/>
              </a:lnSpc>
            </a:pPr>
            <a:fld id="{06510ED8-4B25-43EB-83B9-53ECA80957D2}" type="datetime1">
              <a:rPr lang="tr-TR" sz="1200" b="0" strike="noStrike" spc="-1">
                <a:solidFill>
                  <a:srgbClr val="264A90"/>
                </a:solidFill>
                <a:latin typeface="Calibri"/>
              </a:rPr>
              <a:t>28.11.2020</a:t>
            </a:fld>
            <a:endParaRPr lang="en-US" sz="1200" b="0" strike="noStrike" spc="-1">
              <a:latin typeface="Times New Roman"/>
            </a:endParaRPr>
          </a:p>
        </p:txBody>
      </p:sp>
      <p:sp>
        <p:nvSpPr>
          <p:cNvPr id="344" name="TextShape 2"/>
          <p:cNvSpPr txBox="1"/>
          <p:nvPr/>
        </p:nvSpPr>
        <p:spPr>
          <a:xfrm>
            <a:off x="4038480" y="6494760"/>
            <a:ext cx="4114440" cy="265320"/>
          </a:xfrm>
          <a:prstGeom prst="rect">
            <a:avLst/>
          </a:prstGeom>
          <a:noFill/>
          <a:ln>
            <a:noFill/>
          </a:ln>
        </p:spPr>
        <p:txBody>
          <a:bodyPr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tr-TR" sz="1200" b="0" strike="noStrike" spc="-1">
                <a:solidFill>
                  <a:srgbClr val="264A90"/>
                </a:solidFill>
                <a:latin typeface="Calibri"/>
              </a:rPr>
              <a:t>hyalan@ankara.edu.tr</a:t>
            </a:r>
            <a:endParaRPr lang="en-US" sz="1200" b="0" strike="noStrike" spc="-1">
              <a:latin typeface="Times New Roman"/>
            </a:endParaRPr>
          </a:p>
        </p:txBody>
      </p:sp>
      <p:sp>
        <p:nvSpPr>
          <p:cNvPr id="345" name="TextShape 3"/>
          <p:cNvSpPr txBox="1"/>
          <p:nvPr/>
        </p:nvSpPr>
        <p:spPr>
          <a:xfrm>
            <a:off x="9231480" y="6494760"/>
            <a:ext cx="2742840" cy="275040"/>
          </a:xfrm>
          <a:prstGeom prst="rect">
            <a:avLst/>
          </a:prstGeom>
          <a:noFill/>
          <a:ln>
            <a:noFill/>
          </a:ln>
        </p:spPr>
        <p:txBody>
          <a:bodyPr anchor="ctr">
            <a:noAutofit/>
          </a:bodyPr>
          <a:lstStyle/>
          <a:p>
            <a:pPr algn="r">
              <a:lnSpc>
                <a:spcPct val="100000"/>
              </a:lnSpc>
            </a:pPr>
            <a:fld id="{C397E296-7A60-4E25-B23D-C1A1780B1FFA}" type="slidenum">
              <a:rPr lang="tr-TR" sz="1200" b="0" strike="noStrike" spc="-1">
                <a:solidFill>
                  <a:srgbClr val="264A90"/>
                </a:solidFill>
                <a:latin typeface="Calibri"/>
              </a:rPr>
              <a:t>11</a:t>
            </a:fld>
            <a:endParaRPr lang="en-US" sz="1200" b="0" strike="noStrike" spc="-1">
              <a:latin typeface="Times New Roman"/>
            </a:endParaRPr>
          </a:p>
        </p:txBody>
      </p:sp>
      <p:pic>
        <p:nvPicPr>
          <p:cNvPr id="346" name="Picture 9"/>
          <p:cNvPicPr/>
          <p:nvPr/>
        </p:nvPicPr>
        <p:blipFill>
          <a:blip r:embed="rId3"/>
          <a:stretch/>
        </p:blipFill>
        <p:spPr>
          <a:xfrm>
            <a:off x="79560" y="1637280"/>
            <a:ext cx="4245480" cy="1449360"/>
          </a:xfrm>
          <a:prstGeom prst="rect">
            <a:avLst/>
          </a:prstGeom>
          <a:ln>
            <a:noFill/>
          </a:ln>
        </p:spPr>
      </p:pic>
      <p:sp>
        <p:nvSpPr>
          <p:cNvPr id="347" name="CustomShape 4"/>
          <p:cNvSpPr/>
          <p:nvPr/>
        </p:nvSpPr>
        <p:spPr>
          <a:xfrm>
            <a:off x="0" y="793800"/>
            <a:ext cx="6095520" cy="6390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tr-TR" sz="1800" b="0" strike="noStrike" spc="-1">
                <a:solidFill>
                  <a:srgbClr val="000000"/>
                </a:solidFill>
                <a:latin typeface="Calibri"/>
              </a:rPr>
              <a:t>Isı uyarımlı </a:t>
            </a:r>
            <a:r>
              <a:rPr lang="tr-TR" sz="1800" b="0" strike="noStrike" spc="-1">
                <a:solidFill>
                  <a:srgbClr val="000000"/>
                </a:solidFill>
                <a:latin typeface="Wingdings"/>
              </a:rPr>
              <a:t></a:t>
            </a:r>
            <a:r>
              <a:rPr lang="tr-TR" sz="1800" b="0" strike="noStrike" spc="-1">
                <a:solidFill>
                  <a:srgbClr val="000000"/>
                </a:solidFill>
                <a:latin typeface="Calibri"/>
              </a:rPr>
              <a:t> </a:t>
            </a:r>
            <a:r>
              <a:rPr lang="tr-TR" sz="1800" b="0" strike="noStrike" spc="-1">
                <a:solidFill>
                  <a:srgbClr val="FF0000"/>
                </a:solidFill>
                <a:latin typeface="Calibri"/>
              </a:rPr>
              <a:t>TL measurements </a:t>
            </a:r>
            <a:endParaRPr lang="en-US" sz="18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tr-TR" sz="1800" b="0" strike="noStrike" spc="-1">
                <a:solidFill>
                  <a:srgbClr val="000000"/>
                </a:solidFill>
                <a:latin typeface="Calibri"/>
              </a:rPr>
              <a:t>Işık uyarımlı </a:t>
            </a:r>
            <a:r>
              <a:rPr lang="tr-TR" sz="1800" b="0" strike="noStrike" spc="-1">
                <a:solidFill>
                  <a:srgbClr val="000000"/>
                </a:solidFill>
                <a:latin typeface="Wingdings"/>
              </a:rPr>
              <a:t></a:t>
            </a:r>
            <a:r>
              <a:rPr lang="tr-TR" sz="1800" b="0" strike="noStrike" spc="-1">
                <a:solidFill>
                  <a:srgbClr val="000000"/>
                </a:solidFill>
                <a:latin typeface="Calibri"/>
              </a:rPr>
              <a:t> </a:t>
            </a:r>
            <a:r>
              <a:rPr lang="tr-TR" sz="1800" b="0" strike="noStrike" spc="-1">
                <a:solidFill>
                  <a:srgbClr val="FF0000"/>
                </a:solidFill>
                <a:latin typeface="Calibri"/>
              </a:rPr>
              <a:t>OSL measurements</a:t>
            </a:r>
            <a:endParaRPr lang="en-US" sz="1800" b="0" strike="noStrike" spc="-1">
              <a:latin typeface="Arial"/>
            </a:endParaRPr>
          </a:p>
        </p:txBody>
      </p:sp>
      <p:pic>
        <p:nvPicPr>
          <p:cNvPr id="348" name="Picture 11"/>
          <p:cNvPicPr/>
          <p:nvPr/>
        </p:nvPicPr>
        <p:blipFill>
          <a:blip r:embed="rId4"/>
          <a:stretch/>
        </p:blipFill>
        <p:spPr>
          <a:xfrm>
            <a:off x="137160" y="3283920"/>
            <a:ext cx="5407920" cy="3133800"/>
          </a:xfrm>
          <a:prstGeom prst="rect">
            <a:avLst/>
          </a:prstGeom>
          <a:ln>
            <a:noFill/>
          </a:ln>
        </p:spPr>
      </p:pic>
      <p:sp>
        <p:nvSpPr>
          <p:cNvPr id="349" name="CustomShape 5"/>
          <p:cNvSpPr/>
          <p:nvPr/>
        </p:nvSpPr>
        <p:spPr>
          <a:xfrm>
            <a:off x="4397400" y="1715760"/>
            <a:ext cx="1394280" cy="6390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tr-TR" sz="1800" b="0" strike="noStrike" spc="-1">
                <a:solidFill>
                  <a:srgbClr val="000000"/>
                </a:solidFill>
                <a:latin typeface="Calibri"/>
              </a:rPr>
              <a:t>*48 numune</a:t>
            </a:r>
            <a:endParaRPr lang="en-US" sz="18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tr-TR" sz="1800" b="0" strike="noStrike" spc="-1">
                <a:solidFill>
                  <a:srgbClr val="000000"/>
                </a:solidFill>
                <a:latin typeface="Calibri"/>
              </a:rPr>
              <a:t>*700°C</a:t>
            </a:r>
            <a:endParaRPr lang="en-US" sz="1800" b="0" strike="noStrike" spc="-1">
              <a:latin typeface="Arial"/>
            </a:endParaRPr>
          </a:p>
        </p:txBody>
      </p:sp>
      <p:sp>
        <p:nvSpPr>
          <p:cNvPr id="350" name="CustomShape 6"/>
          <p:cNvSpPr/>
          <p:nvPr/>
        </p:nvSpPr>
        <p:spPr>
          <a:xfrm>
            <a:off x="6277720" y="5446580"/>
            <a:ext cx="6095520" cy="364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tr-TR" sz="1800" b="0" strike="noStrike" spc="-1" dirty="0">
                <a:solidFill>
                  <a:srgbClr val="000000"/>
                </a:solidFill>
                <a:latin typeface="Calibri"/>
              </a:rPr>
              <a:t>* beta ve alfa yayan kaynaklar (90Sr / 90Y ve 241Am)</a:t>
            </a:r>
            <a:endParaRPr lang="en-US" sz="1800" b="0" strike="noStrike" spc="-1" dirty="0">
              <a:latin typeface="Arial"/>
            </a:endParaRPr>
          </a:p>
        </p:txBody>
      </p:sp>
      <p:sp>
        <p:nvSpPr>
          <p:cNvPr id="352" name="CustomShape 7"/>
          <p:cNvSpPr/>
          <p:nvPr/>
        </p:nvSpPr>
        <p:spPr>
          <a:xfrm>
            <a:off x="23760" y="42120"/>
            <a:ext cx="6071760" cy="621720"/>
          </a:xfrm>
          <a:prstGeom prst="rect">
            <a:avLst/>
          </a:prstGeom>
          <a:solidFill>
            <a:srgbClr val="002060"/>
          </a:solidFill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>
              <a:lnSpc>
                <a:spcPct val="100000"/>
              </a:lnSpc>
            </a:pPr>
            <a:r>
              <a:rPr lang="tr-TR" sz="4000" b="0" strike="noStrike" spc="-1">
                <a:solidFill>
                  <a:srgbClr val="FFFFFF"/>
                </a:solidFill>
                <a:latin typeface="Calibri"/>
              </a:rPr>
              <a:t>TL/OSL Reader</a:t>
            </a:r>
            <a:endParaRPr lang="en-US" sz="4000" b="0" strike="noStrike" spc="-1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1" name="TextShape 1"/>
          <p:cNvSpPr txBox="1"/>
          <p:nvPr/>
        </p:nvSpPr>
        <p:spPr>
          <a:xfrm>
            <a:off x="194400" y="56160"/>
            <a:ext cx="9581040" cy="1089360"/>
          </a:xfrm>
          <a:prstGeom prst="rect">
            <a:avLst/>
          </a:prstGeom>
          <a:noFill/>
          <a:ln>
            <a:noFill/>
          </a:ln>
        </p:spPr>
        <p:txBody>
          <a:bodyPr anchor="ctr">
            <a:noAutofit/>
          </a:bodyPr>
          <a:lstStyle/>
          <a:p>
            <a:pPr>
              <a:lnSpc>
                <a:spcPct val="90000"/>
              </a:lnSpc>
            </a:pPr>
            <a:r>
              <a:rPr lang="tr-TR" sz="4400" b="1" strike="noStrike" spc="-1">
                <a:solidFill>
                  <a:srgbClr val="264A90"/>
                </a:solidFill>
                <a:latin typeface="Calibri Light"/>
              </a:rPr>
              <a:t>Özet</a:t>
            </a:r>
            <a:endParaRPr lang="tr-TR" sz="44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82" name="TextShape 2"/>
          <p:cNvSpPr txBox="1"/>
          <p:nvPr/>
        </p:nvSpPr>
        <p:spPr>
          <a:xfrm>
            <a:off x="97200" y="1145880"/>
            <a:ext cx="11997000" cy="5151600"/>
          </a:xfrm>
          <a:prstGeom prst="rect">
            <a:avLst/>
          </a:prstGeom>
          <a:noFill/>
          <a:ln>
            <a:noFill/>
          </a:ln>
        </p:spPr>
        <p:txBody>
          <a:bodyPr>
            <a:noAutofit/>
          </a:bodyPr>
          <a:lstStyle/>
          <a:p>
            <a:pPr marL="286110" indent="-285750">
              <a:lnSpc>
                <a:spcPct val="90000"/>
              </a:lnSpc>
              <a:spcBef>
                <a:spcPts val="1001"/>
              </a:spcBef>
              <a:buClr>
                <a:srgbClr val="264A90"/>
              </a:buClr>
              <a:buSzPct val="60000"/>
              <a:buFont typeface="Wingdings" panose="05000000000000000000" pitchFamily="2" charset="2"/>
              <a:buChar char="v"/>
            </a:pPr>
            <a:r>
              <a:rPr lang="tr-TR" sz="1600" b="0" strike="noStrike" spc="-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Medikal </a:t>
            </a:r>
            <a:r>
              <a:rPr lang="tr-TR" sz="1600" b="0" strike="noStrike" spc="-1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linaklar</a:t>
            </a:r>
            <a:r>
              <a:rPr lang="tr-TR" sz="1600" b="0" strike="noStrike" spc="-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tr-TR" sz="1600" b="0" strike="noStrike" spc="-1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linakların</a:t>
            </a:r>
            <a:r>
              <a:rPr lang="tr-TR" sz="1600" b="0" strike="noStrike" spc="-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yapabildiği </a:t>
            </a:r>
            <a:r>
              <a:rPr lang="tr-TR" sz="1600" b="0" strike="noStrike" spc="-1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nükleer araştırmaları olanaklı kılar!</a:t>
            </a:r>
            <a:endParaRPr lang="tr-TR" sz="1600" b="0" strike="noStrike" spc="-1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6110" indent="-285750">
              <a:lnSpc>
                <a:spcPct val="90000"/>
              </a:lnSpc>
              <a:spcBef>
                <a:spcPts val="1001"/>
              </a:spcBef>
              <a:buClr>
                <a:srgbClr val="264A90"/>
              </a:buClr>
              <a:buSzPct val="60000"/>
              <a:buFont typeface="Wingdings" panose="05000000000000000000" pitchFamily="2" charset="2"/>
              <a:buChar char="v"/>
            </a:pPr>
            <a:r>
              <a:rPr lang="tr-TR" sz="1600" b="0" strike="noStrike" spc="-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Çekirdeklerin yapısını anlamak için gerekli olan tüm aşamalar linaklar ( Bremsstrahlung ışınımı </a:t>
            </a:r>
            <a:r>
              <a:rPr lang="tr-TR" sz="1600" b="0" strike="noStrike" spc="-1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üreterek) </a:t>
            </a:r>
            <a:r>
              <a:rPr lang="tr-TR" sz="1600" b="0" strike="noStrike" spc="-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ile elde edilebilir.</a:t>
            </a:r>
          </a:p>
          <a:p>
            <a:pPr marL="286110" indent="-285750">
              <a:lnSpc>
                <a:spcPct val="90000"/>
              </a:lnSpc>
              <a:spcBef>
                <a:spcPts val="1001"/>
              </a:spcBef>
              <a:buClr>
                <a:srgbClr val="264A90"/>
              </a:buClr>
              <a:buSzPct val="60000"/>
              <a:buFont typeface="Wingdings" panose="05000000000000000000" pitchFamily="2" charset="2"/>
              <a:buChar char="v"/>
            </a:pPr>
            <a:r>
              <a:rPr lang="tr-TR" sz="1600" b="0" strike="noStrike" spc="-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Hızlandırıcı+ Bremsstrahlung </a:t>
            </a:r>
            <a:r>
              <a:rPr lang="tr-TR" sz="1600" b="0" strike="noStrike" spc="-1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fotonları+ yüksek </a:t>
            </a:r>
            <a:r>
              <a:rPr lang="tr-TR" sz="1600" b="0" strike="noStrike" spc="-1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çözünürlüklü dedektör </a:t>
            </a:r>
            <a:r>
              <a:rPr lang="tr-TR" sz="1600" spc="-1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 </a:t>
            </a:r>
            <a:r>
              <a:rPr lang="tr-TR" sz="1600" b="0" strike="noStrike" spc="-1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nükleer </a:t>
            </a:r>
            <a:r>
              <a:rPr lang="tr-TR" sz="1600" b="0" strike="noStrike" spc="-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çözümler, data teyidi...</a:t>
            </a:r>
          </a:p>
          <a:p>
            <a:pPr marL="286110" indent="-285750">
              <a:lnSpc>
                <a:spcPct val="90000"/>
              </a:lnSpc>
              <a:spcBef>
                <a:spcPts val="1001"/>
              </a:spcBef>
              <a:buClr>
                <a:srgbClr val="264A90"/>
              </a:buClr>
              <a:buSzPct val="60000"/>
              <a:buFont typeface="Wingdings" panose="05000000000000000000" pitchFamily="2" charset="2"/>
              <a:buChar char="v"/>
            </a:pPr>
            <a:r>
              <a:rPr lang="tr-TR" sz="1600" b="0" strike="noStrike" spc="-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Yüksek çözünürlükte </a:t>
            </a:r>
            <a:r>
              <a:rPr lang="tr-TR" sz="1600" b="0" strike="noStrike" spc="-1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dedektörler</a:t>
            </a:r>
            <a:r>
              <a:rPr lang="tr-TR" sz="1600" b="0" strike="noStrike" spc="-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hızlandırıcı tesisleri ve tesislerin nükleer deney odaları için vazgeçilmezdir.</a:t>
            </a:r>
          </a:p>
          <a:p>
            <a:pPr marL="286110" indent="-285750">
              <a:lnSpc>
                <a:spcPct val="90000"/>
              </a:lnSpc>
              <a:spcBef>
                <a:spcPts val="1001"/>
              </a:spcBef>
              <a:buClr>
                <a:srgbClr val="264A90"/>
              </a:buClr>
              <a:buSzPct val="60000"/>
              <a:buFont typeface="Wingdings" panose="05000000000000000000" pitchFamily="2" charset="2"/>
              <a:buChar char="v"/>
            </a:pPr>
            <a:endParaRPr lang="tr-TR" sz="1600" spc="-1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6110" indent="-285750">
              <a:lnSpc>
                <a:spcPct val="90000"/>
              </a:lnSpc>
              <a:spcBef>
                <a:spcPts val="1001"/>
              </a:spcBef>
              <a:buClr>
                <a:srgbClr val="264A90"/>
              </a:buClr>
              <a:buSzPct val="60000"/>
              <a:buFont typeface="Wingdings" panose="05000000000000000000" pitchFamily="2" charset="2"/>
              <a:buChar char="v"/>
            </a:pPr>
            <a:r>
              <a:rPr lang="tr-TR" sz="1600" b="0" strike="noStrike" spc="-1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Nükleer Deney İstasyon </a:t>
            </a:r>
            <a:r>
              <a:rPr lang="tr-TR" sz="1600" b="0" strike="noStrike" spc="-1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 Nükleer Rezonans Floresansı için dizayn edilmektedir.</a:t>
            </a:r>
            <a:endParaRPr lang="tr-TR" sz="1600" b="0" i="1" strike="noStrike" spc="-1" dirty="0" smtClean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  <a:sym typeface="Wingdings" panose="05000000000000000000" pitchFamily="2" charset="2"/>
            </a:endParaRPr>
          </a:p>
          <a:p>
            <a:pPr marL="286110" indent="-285750">
              <a:lnSpc>
                <a:spcPct val="90000"/>
              </a:lnSpc>
              <a:spcBef>
                <a:spcPts val="1001"/>
              </a:spcBef>
              <a:buClr>
                <a:srgbClr val="264A90"/>
              </a:buClr>
              <a:buSzPct val="60000"/>
              <a:buFont typeface="Wingdings" panose="05000000000000000000" pitchFamily="2" charset="2"/>
              <a:buChar char="v"/>
            </a:pPr>
            <a:endParaRPr lang="tr-TR" sz="1600" i="1" spc="-1" dirty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  <a:sym typeface="Wingdings" panose="05000000000000000000" pitchFamily="2" charset="2"/>
            </a:endParaRPr>
          </a:p>
          <a:p>
            <a:pPr marL="286110" indent="-285750">
              <a:lnSpc>
                <a:spcPct val="90000"/>
              </a:lnSpc>
              <a:spcBef>
                <a:spcPts val="1001"/>
              </a:spcBef>
              <a:buClr>
                <a:srgbClr val="264A90"/>
              </a:buClr>
              <a:buSzPct val="60000"/>
              <a:buFont typeface="Wingdings" panose="05000000000000000000" pitchFamily="2" charset="2"/>
              <a:buChar char="v"/>
            </a:pPr>
            <a:r>
              <a:rPr lang="tr-TR" sz="1600" b="0" i="1" strike="noStrike" spc="-1" dirty="0" smtClean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TARLA Linak dedektör çalışmaları, foton saçılma-ayrışma deneyleri, NRF ..</a:t>
            </a:r>
            <a:r>
              <a:rPr lang="tr-TR" sz="1600" b="0" i="1" strike="noStrike" spc="-1" dirty="0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yapılacaktır.</a:t>
            </a:r>
          </a:p>
          <a:p>
            <a:pPr marL="286110" indent="-285750">
              <a:lnSpc>
                <a:spcPct val="90000"/>
              </a:lnSpc>
              <a:spcBef>
                <a:spcPts val="1001"/>
              </a:spcBef>
              <a:buClr>
                <a:srgbClr val="264A90"/>
              </a:buClr>
              <a:buSzPct val="60000"/>
              <a:buFont typeface="Wingdings" panose="05000000000000000000" pitchFamily="2" charset="2"/>
              <a:buChar char="v"/>
            </a:pPr>
            <a:endParaRPr lang="tr-TR" sz="1600" b="0" i="1" strike="noStrike" spc="-1" dirty="0" smtClean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  <a:sym typeface="Wingdings" panose="05000000000000000000" pitchFamily="2" charset="2"/>
            </a:endParaRPr>
          </a:p>
          <a:p>
            <a:pPr marL="286110" indent="-285750">
              <a:lnSpc>
                <a:spcPct val="90000"/>
              </a:lnSpc>
              <a:spcBef>
                <a:spcPts val="1001"/>
              </a:spcBef>
              <a:buClr>
                <a:srgbClr val="264A90"/>
              </a:buClr>
              <a:buSzPct val="60000"/>
              <a:buFont typeface="Wingdings" panose="05000000000000000000" pitchFamily="2" charset="2"/>
              <a:buChar char="v"/>
            </a:pPr>
            <a:r>
              <a:rPr lang="tr-TR" sz="1600" spc="-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TARLA Medikal Linak ile gıda , tohum, malzeme vb ışınlama…</a:t>
            </a:r>
          </a:p>
          <a:p>
            <a:pPr marL="286110" indent="-285750">
              <a:lnSpc>
                <a:spcPct val="90000"/>
              </a:lnSpc>
              <a:spcBef>
                <a:spcPts val="1001"/>
              </a:spcBef>
              <a:buClr>
                <a:srgbClr val="264A90"/>
              </a:buClr>
              <a:buSzPct val="60000"/>
              <a:buFont typeface="Wingdings" panose="05000000000000000000" pitchFamily="2" charset="2"/>
              <a:buChar char="v"/>
            </a:pPr>
            <a:r>
              <a:rPr lang="tr-TR" sz="1600" spc="-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		            Fotonükleer reaksiyonlar, polimer çapraz bağlama  </a:t>
            </a:r>
            <a:r>
              <a:rPr lang="tr-TR" sz="1600" i="1" spc="-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yapılabilir</a:t>
            </a:r>
            <a:endParaRPr lang="tr-TR" sz="1600" b="0" i="1" strike="noStrike" spc="-1" dirty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lnSpc>
                <a:spcPct val="90000"/>
              </a:lnSpc>
              <a:spcBef>
                <a:spcPts val="1001"/>
              </a:spcBef>
              <a:buFont typeface="Wingdings" panose="05000000000000000000" pitchFamily="2" charset="2"/>
              <a:buChar char="v"/>
            </a:pPr>
            <a:endParaRPr lang="tr-TR" sz="1600" b="0" strike="noStrike" spc="-1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90000"/>
              </a:lnSpc>
              <a:spcBef>
                <a:spcPts val="1001"/>
              </a:spcBef>
            </a:pPr>
            <a:endParaRPr lang="tr-TR" sz="2400" b="0" strike="noStrike" spc="-1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83" name="TextShape 3"/>
          <p:cNvSpPr txBox="1"/>
          <p:nvPr/>
        </p:nvSpPr>
        <p:spPr>
          <a:xfrm>
            <a:off x="194400" y="6494760"/>
            <a:ext cx="2742840" cy="255600"/>
          </a:xfrm>
          <a:prstGeom prst="rect">
            <a:avLst/>
          </a:prstGeom>
          <a:noFill/>
          <a:ln>
            <a:noFill/>
          </a:ln>
        </p:spPr>
        <p:txBody>
          <a:bodyPr anchor="ctr">
            <a:noAutofit/>
          </a:bodyPr>
          <a:lstStyle/>
          <a:p>
            <a:pPr>
              <a:lnSpc>
                <a:spcPct val="100000"/>
              </a:lnSpc>
            </a:pPr>
            <a:fld id="{2C67E08C-BFE0-4ABD-B87A-CF1A4F413D7C}" type="datetime1">
              <a:rPr lang="tr-TR" sz="1200" b="0" strike="noStrike" spc="-1">
                <a:solidFill>
                  <a:srgbClr val="8D95B4"/>
                </a:solidFill>
                <a:latin typeface="Calibri"/>
              </a:rPr>
              <a:t>28.11.2020</a:t>
            </a:fld>
            <a:endParaRPr lang="en-US" sz="1200" b="0" strike="noStrike" spc="-1">
              <a:latin typeface="Times New Roman"/>
            </a:endParaRPr>
          </a:p>
        </p:txBody>
      </p:sp>
      <p:sp>
        <p:nvSpPr>
          <p:cNvPr id="384" name="TextShape 4"/>
          <p:cNvSpPr txBox="1"/>
          <p:nvPr/>
        </p:nvSpPr>
        <p:spPr>
          <a:xfrm>
            <a:off x="4038480" y="6494760"/>
            <a:ext cx="4114440" cy="265320"/>
          </a:xfrm>
          <a:prstGeom prst="rect">
            <a:avLst/>
          </a:prstGeom>
          <a:noFill/>
          <a:ln>
            <a:noFill/>
          </a:ln>
        </p:spPr>
        <p:txBody>
          <a:bodyPr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tr-TR" sz="1200" b="0" strike="noStrike" spc="-1">
                <a:solidFill>
                  <a:srgbClr val="8D95B4"/>
                </a:solidFill>
                <a:latin typeface="Calibri"/>
              </a:rPr>
              <a:t>hyalan@ankara.edu.tr</a:t>
            </a:r>
            <a:endParaRPr lang="en-US" sz="1200" b="0" strike="noStrike" spc="-1">
              <a:latin typeface="Times New Roman"/>
            </a:endParaRPr>
          </a:p>
        </p:txBody>
      </p:sp>
      <p:sp>
        <p:nvSpPr>
          <p:cNvPr id="385" name="TextShape 5"/>
          <p:cNvSpPr txBox="1"/>
          <p:nvPr/>
        </p:nvSpPr>
        <p:spPr>
          <a:xfrm>
            <a:off x="9231480" y="6494760"/>
            <a:ext cx="2742840" cy="275040"/>
          </a:xfrm>
          <a:prstGeom prst="rect">
            <a:avLst/>
          </a:prstGeom>
          <a:noFill/>
          <a:ln>
            <a:noFill/>
          </a:ln>
        </p:spPr>
        <p:txBody>
          <a:bodyPr anchor="ctr">
            <a:noAutofit/>
          </a:bodyPr>
          <a:lstStyle/>
          <a:p>
            <a:pPr algn="r">
              <a:lnSpc>
                <a:spcPct val="100000"/>
              </a:lnSpc>
            </a:pPr>
            <a:fld id="{CAF8E391-240F-4307-AED6-3EE69D4549F3}" type="slidenum">
              <a:rPr lang="tr-TR" sz="1200" b="0" strike="noStrike" spc="-1">
                <a:solidFill>
                  <a:srgbClr val="8D95B4"/>
                </a:solidFill>
                <a:latin typeface="Calibri"/>
              </a:rPr>
              <a:t>12</a:t>
            </a:fld>
            <a:endParaRPr lang="en-US" sz="1200" b="0" strike="noStrike" spc="-1">
              <a:latin typeface="Times New Roman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6" name="TextShape 1"/>
          <p:cNvSpPr txBox="1"/>
          <p:nvPr/>
        </p:nvSpPr>
        <p:spPr>
          <a:xfrm>
            <a:off x="194400" y="56160"/>
            <a:ext cx="9581040" cy="1089360"/>
          </a:xfrm>
          <a:prstGeom prst="rect">
            <a:avLst/>
          </a:prstGeom>
          <a:noFill/>
          <a:ln>
            <a:noFill/>
          </a:ln>
        </p:spPr>
        <p:txBody>
          <a:bodyPr anchor="ctr">
            <a:normAutofit fontScale="97500"/>
          </a:bodyPr>
          <a:lstStyle/>
          <a:p>
            <a:pPr>
              <a:lnSpc>
                <a:spcPct val="90000"/>
              </a:lnSpc>
            </a:pPr>
            <a:r>
              <a:t/>
            </a:r>
            <a:br/>
            <a:endParaRPr lang="tr-TR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87" name="TextShape 2"/>
          <p:cNvSpPr txBox="1"/>
          <p:nvPr/>
        </p:nvSpPr>
        <p:spPr>
          <a:xfrm>
            <a:off x="0" y="4175280"/>
            <a:ext cx="2082240" cy="1858320"/>
          </a:xfrm>
          <a:prstGeom prst="rect">
            <a:avLst/>
          </a:prstGeom>
          <a:noFill/>
          <a:ln>
            <a:noFill/>
          </a:ln>
        </p:spPr>
        <p:txBody>
          <a:bodyPr>
            <a:normAutofit/>
          </a:bodyPr>
          <a:lstStyle/>
          <a:p>
            <a:pPr>
              <a:lnSpc>
                <a:spcPct val="90000"/>
              </a:lnSpc>
              <a:spcBef>
                <a:spcPts val="1001"/>
              </a:spcBef>
            </a:pPr>
            <a:endParaRPr lang="tr-TR" sz="2800" b="0" strike="noStrike" spc="-1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90000"/>
              </a:lnSpc>
              <a:spcBef>
                <a:spcPts val="1001"/>
              </a:spcBef>
            </a:pPr>
            <a:r>
              <a:rPr lang="en-US" sz="1400" b="0" u="sng" strike="noStrike" spc="-1">
                <a:solidFill>
                  <a:srgbClr val="0563C1"/>
                </a:solidFill>
                <a:uFillTx/>
                <a:latin typeface="Calibri"/>
                <a:hlinkClick r:id="rId2"/>
              </a:rPr>
              <a:t>https://tarla.org.tr/</a:t>
            </a:r>
            <a:endParaRPr lang="tr-TR" sz="1400" b="0" strike="noStrike" spc="-1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90000"/>
              </a:lnSpc>
              <a:spcBef>
                <a:spcPts val="1001"/>
              </a:spcBef>
            </a:pPr>
            <a:r>
              <a:rPr lang="en-US" sz="1400" b="0" u="sng" strike="noStrike" spc="-1">
                <a:solidFill>
                  <a:srgbClr val="0563C1"/>
                </a:solidFill>
                <a:uFillTx/>
                <a:latin typeface="Calibri"/>
                <a:hlinkClick r:id="rId3"/>
              </a:rPr>
              <a:t>http://hte.ankara.edu.tr/</a:t>
            </a:r>
            <a:endParaRPr lang="tr-TR" sz="14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88" name="TextShape 3"/>
          <p:cNvSpPr txBox="1"/>
          <p:nvPr/>
        </p:nvSpPr>
        <p:spPr>
          <a:xfrm>
            <a:off x="194400" y="6494760"/>
            <a:ext cx="2742840" cy="255600"/>
          </a:xfrm>
          <a:prstGeom prst="rect">
            <a:avLst/>
          </a:prstGeom>
          <a:noFill/>
          <a:ln>
            <a:noFill/>
          </a:ln>
        </p:spPr>
        <p:txBody>
          <a:bodyPr anchor="ctr">
            <a:noAutofit/>
          </a:bodyPr>
          <a:lstStyle/>
          <a:p>
            <a:pPr>
              <a:lnSpc>
                <a:spcPct val="100000"/>
              </a:lnSpc>
            </a:pPr>
            <a:fld id="{77B7B874-DDF9-4116-A053-C7F199CAE9B0}" type="datetime1">
              <a:rPr lang="tr-TR" sz="1200" b="0" strike="noStrike" spc="-1">
                <a:solidFill>
                  <a:srgbClr val="264A90"/>
                </a:solidFill>
                <a:latin typeface="Calibri"/>
              </a:rPr>
              <a:t>28.11.2020</a:t>
            </a:fld>
            <a:endParaRPr lang="en-US" sz="1200" b="0" strike="noStrike" spc="-1">
              <a:latin typeface="Times New Roman"/>
            </a:endParaRPr>
          </a:p>
        </p:txBody>
      </p:sp>
      <p:sp>
        <p:nvSpPr>
          <p:cNvPr id="389" name="TextShape 4"/>
          <p:cNvSpPr txBox="1"/>
          <p:nvPr/>
        </p:nvSpPr>
        <p:spPr>
          <a:xfrm>
            <a:off x="4038480" y="6494760"/>
            <a:ext cx="4114440" cy="265320"/>
          </a:xfrm>
          <a:prstGeom prst="rect">
            <a:avLst/>
          </a:prstGeom>
          <a:noFill/>
          <a:ln>
            <a:noFill/>
          </a:ln>
        </p:spPr>
        <p:txBody>
          <a:bodyPr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tr-TR" sz="1200" b="0" strike="noStrike" spc="-1">
                <a:solidFill>
                  <a:srgbClr val="264A90"/>
                </a:solidFill>
                <a:latin typeface="Calibri"/>
              </a:rPr>
              <a:t>hyalan@ankara.edu.tr</a:t>
            </a:r>
            <a:endParaRPr lang="en-US" sz="1200" b="0" strike="noStrike" spc="-1">
              <a:latin typeface="Times New Roman"/>
            </a:endParaRPr>
          </a:p>
        </p:txBody>
      </p:sp>
      <p:sp>
        <p:nvSpPr>
          <p:cNvPr id="390" name="TextShape 5"/>
          <p:cNvSpPr txBox="1"/>
          <p:nvPr/>
        </p:nvSpPr>
        <p:spPr>
          <a:xfrm>
            <a:off x="9231480" y="6494760"/>
            <a:ext cx="2742840" cy="275040"/>
          </a:xfrm>
          <a:prstGeom prst="rect">
            <a:avLst/>
          </a:prstGeom>
          <a:noFill/>
          <a:ln>
            <a:noFill/>
          </a:ln>
        </p:spPr>
        <p:txBody>
          <a:bodyPr anchor="ctr">
            <a:noAutofit/>
          </a:bodyPr>
          <a:lstStyle/>
          <a:p>
            <a:pPr algn="r">
              <a:lnSpc>
                <a:spcPct val="100000"/>
              </a:lnSpc>
            </a:pPr>
            <a:fld id="{B9A19962-BDED-4714-A404-45A99E112D5E}" type="slidenum">
              <a:rPr lang="tr-TR" sz="1200" b="0" strike="noStrike" spc="-1">
                <a:solidFill>
                  <a:srgbClr val="264A90"/>
                </a:solidFill>
                <a:latin typeface="Calibri"/>
              </a:rPr>
              <a:t>13</a:t>
            </a:fld>
            <a:endParaRPr lang="en-US" sz="1200" b="0" strike="noStrike" spc="-1">
              <a:latin typeface="Times New Roman"/>
            </a:endParaRPr>
          </a:p>
        </p:txBody>
      </p:sp>
      <p:pic>
        <p:nvPicPr>
          <p:cNvPr id="391" name="Resim 6"/>
          <p:cNvPicPr/>
          <p:nvPr/>
        </p:nvPicPr>
        <p:blipFill>
          <a:blip r:embed="rId4"/>
          <a:srcRect l="484" t="25122" b="8887"/>
          <a:stretch/>
        </p:blipFill>
        <p:spPr>
          <a:xfrm>
            <a:off x="109440" y="600840"/>
            <a:ext cx="7858440" cy="3907440"/>
          </a:xfrm>
          <a:prstGeom prst="rect">
            <a:avLst/>
          </a:prstGeom>
          <a:ln>
            <a:noFill/>
          </a:ln>
        </p:spPr>
      </p:pic>
      <p:sp>
        <p:nvSpPr>
          <p:cNvPr id="392" name="CustomShape 6"/>
          <p:cNvSpPr/>
          <p:nvPr/>
        </p:nvSpPr>
        <p:spPr>
          <a:xfrm>
            <a:off x="7967880" y="1690560"/>
            <a:ext cx="3676680" cy="18892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tr-TR" sz="2000" b="1" i="1" strike="noStrike" spc="-1">
                <a:solidFill>
                  <a:srgbClr val="C00000"/>
                </a:solidFill>
                <a:latin typeface="Calibri"/>
              </a:rPr>
              <a:t>TARLA Projesi, </a:t>
            </a:r>
            <a:r>
              <a:rPr lang="en-US" sz="2000" b="1" i="1" strike="noStrike" spc="-1">
                <a:solidFill>
                  <a:srgbClr val="C00000"/>
                </a:solidFill>
                <a:latin typeface="Calibri"/>
              </a:rPr>
              <a:t>2006K12-827 </a:t>
            </a:r>
            <a:r>
              <a:rPr lang="tr-TR" sz="2000" b="1" i="1" strike="noStrike" spc="-1">
                <a:solidFill>
                  <a:srgbClr val="C00000"/>
                </a:solidFill>
                <a:latin typeface="Calibri"/>
              </a:rPr>
              <a:t>proje</a:t>
            </a:r>
            <a:r>
              <a:rPr lang="en-US" sz="2000" b="1" i="1" strike="noStrike" spc="-1">
                <a:solidFill>
                  <a:srgbClr val="C00000"/>
                </a:solidFill>
                <a:latin typeface="Calibri"/>
              </a:rPr>
              <a:t> numarası </a:t>
            </a:r>
            <a:endParaRPr lang="en-US" sz="20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2000" b="1" i="1" strike="noStrike" spc="-1">
                <a:solidFill>
                  <a:srgbClr val="C00000"/>
                </a:solidFill>
                <a:latin typeface="Calibri"/>
              </a:rPr>
              <a:t>ile Cumhurbaşkanlığı Strateji ve Bütçe Müdürlüğü tarafından desteklenmektedir</a:t>
            </a:r>
            <a:r>
              <a:rPr lang="tr-TR" sz="2000" b="1" i="1" strike="noStrike" spc="-1">
                <a:solidFill>
                  <a:srgbClr val="C00000"/>
                </a:solidFill>
                <a:latin typeface="Calibri"/>
              </a:rPr>
              <a:t>.</a:t>
            </a:r>
            <a:endParaRPr lang="en-US" sz="20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000" b="0" strike="noStrike" spc="-1">
              <a:latin typeface="Arial"/>
            </a:endParaRPr>
          </a:p>
        </p:txBody>
      </p:sp>
      <p:sp>
        <p:nvSpPr>
          <p:cNvPr id="393" name="CustomShape 7"/>
          <p:cNvSpPr/>
          <p:nvPr/>
        </p:nvSpPr>
        <p:spPr>
          <a:xfrm>
            <a:off x="2258280" y="4803480"/>
            <a:ext cx="5709240" cy="10958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tr-TR" sz="6600" b="1" strike="noStrike" spc="-1">
                <a:solidFill>
                  <a:srgbClr val="FFC000"/>
                </a:solidFill>
                <a:latin typeface="Calibri"/>
              </a:rPr>
              <a:t>Teşekkürler...</a:t>
            </a:r>
            <a:endParaRPr lang="en-US" sz="6600" b="0" strike="noStrike" spc="-1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TextShape 1"/>
          <p:cNvSpPr txBox="1"/>
          <p:nvPr/>
        </p:nvSpPr>
        <p:spPr>
          <a:xfrm>
            <a:off x="120600" y="931320"/>
            <a:ext cx="5874120" cy="819360"/>
          </a:xfrm>
          <a:prstGeom prst="rect">
            <a:avLst/>
          </a:prstGeom>
          <a:noFill/>
          <a:ln>
            <a:noFill/>
          </a:ln>
        </p:spPr>
        <p:txBody>
          <a:bodyPr>
            <a:normAutofit/>
          </a:bodyPr>
          <a:lstStyle/>
          <a:p>
            <a:pPr marL="228600" indent="-228240" algn="just">
              <a:lnSpc>
                <a:spcPct val="90000"/>
              </a:lnSpc>
              <a:spcBef>
                <a:spcPts val="1001"/>
              </a:spcBef>
              <a:buClr>
                <a:srgbClr val="264A90"/>
              </a:buClr>
              <a:buSzPct val="60000"/>
              <a:buFont typeface="Wingdings" charset="2"/>
              <a:buChar char=""/>
            </a:pPr>
            <a:r>
              <a:rPr lang="en-US" sz="1800" b="1" strike="noStrike" spc="-1">
                <a:solidFill>
                  <a:srgbClr val="C00000"/>
                </a:solidFill>
                <a:latin typeface="Calibri"/>
              </a:rPr>
              <a:t>T</a:t>
            </a:r>
            <a:r>
              <a:rPr lang="en-US" sz="1800" b="1" strike="noStrike" spc="-1">
                <a:solidFill>
                  <a:srgbClr val="0070C0"/>
                </a:solidFill>
                <a:latin typeface="Calibri"/>
              </a:rPr>
              <a:t>urkish </a:t>
            </a:r>
            <a:r>
              <a:rPr lang="en-US" sz="1800" b="1" strike="noStrike" spc="-1">
                <a:solidFill>
                  <a:srgbClr val="C00000"/>
                </a:solidFill>
                <a:latin typeface="Calibri"/>
              </a:rPr>
              <a:t>A</a:t>
            </a:r>
            <a:r>
              <a:rPr lang="en-US" sz="1800" b="1" strike="noStrike" spc="-1">
                <a:solidFill>
                  <a:srgbClr val="0070C0"/>
                </a:solidFill>
                <a:latin typeface="Calibri"/>
              </a:rPr>
              <a:t>ccelerator and </a:t>
            </a:r>
            <a:r>
              <a:rPr lang="en-US" sz="1800" b="1" strike="noStrike" spc="-1">
                <a:solidFill>
                  <a:srgbClr val="C00000"/>
                </a:solidFill>
                <a:latin typeface="Calibri"/>
              </a:rPr>
              <a:t>R</a:t>
            </a:r>
            <a:r>
              <a:rPr lang="en-US" sz="1800" b="1" strike="noStrike" spc="-1">
                <a:solidFill>
                  <a:srgbClr val="0070C0"/>
                </a:solidFill>
                <a:latin typeface="Calibri"/>
              </a:rPr>
              <a:t>adiation </a:t>
            </a:r>
            <a:r>
              <a:rPr lang="en-US" sz="1800" b="1" strike="noStrike" spc="-1">
                <a:solidFill>
                  <a:srgbClr val="C00000"/>
                </a:solidFill>
                <a:latin typeface="Calibri"/>
              </a:rPr>
              <a:t>L</a:t>
            </a:r>
            <a:r>
              <a:rPr lang="tr-TR" sz="1800" b="1" strike="noStrike" spc="-1">
                <a:solidFill>
                  <a:srgbClr val="C00000"/>
                </a:solidFill>
                <a:latin typeface="Calibri"/>
              </a:rPr>
              <a:t>A</a:t>
            </a:r>
            <a:r>
              <a:rPr lang="en-US" sz="1800" b="1" strike="noStrike" spc="-1">
                <a:solidFill>
                  <a:srgbClr val="0070C0"/>
                </a:solidFill>
                <a:latin typeface="Calibri"/>
              </a:rPr>
              <a:t>boratory (</a:t>
            </a:r>
            <a:r>
              <a:rPr lang="en-US" sz="1800" b="1" strike="noStrike" spc="-1">
                <a:solidFill>
                  <a:srgbClr val="C00000"/>
                </a:solidFill>
                <a:latin typeface="Calibri"/>
              </a:rPr>
              <a:t>TARLA</a:t>
            </a:r>
            <a:r>
              <a:rPr lang="en-US" sz="1800" b="1" strike="noStrike" spc="-1">
                <a:solidFill>
                  <a:srgbClr val="0070C0"/>
                </a:solidFill>
                <a:latin typeface="Calibri"/>
              </a:rPr>
              <a:t>)</a:t>
            </a:r>
            <a:endParaRPr lang="tr-TR" sz="1800" b="0" strike="noStrike" spc="-1">
              <a:solidFill>
                <a:srgbClr val="000000"/>
              </a:solidFill>
              <a:latin typeface="Calibri"/>
            </a:endParaRPr>
          </a:p>
          <a:p>
            <a:pPr marL="228600" indent="-228240" algn="just">
              <a:lnSpc>
                <a:spcPct val="90000"/>
              </a:lnSpc>
              <a:spcBef>
                <a:spcPts val="1001"/>
              </a:spcBef>
              <a:buClr>
                <a:srgbClr val="264A90"/>
              </a:buClr>
              <a:buSzPct val="60000"/>
              <a:buFont typeface="Wingdings" charset="2"/>
              <a:buChar char=""/>
            </a:pPr>
            <a:r>
              <a:rPr lang="tr-TR" sz="1800" b="1" strike="noStrike" spc="-1">
                <a:solidFill>
                  <a:srgbClr val="0070C0"/>
                </a:solidFill>
                <a:latin typeface="Calibri"/>
              </a:rPr>
              <a:t>Türk Hızlandırıcı ve Işınım Laboratuvarı</a:t>
            </a:r>
            <a:endParaRPr lang="tr-TR" sz="1800" b="0" strike="noStrike" spc="-1">
              <a:solidFill>
                <a:srgbClr val="000000"/>
              </a:solidFill>
              <a:latin typeface="Calibri"/>
            </a:endParaRPr>
          </a:p>
          <a:p>
            <a:pPr algn="just">
              <a:lnSpc>
                <a:spcPct val="90000"/>
              </a:lnSpc>
              <a:spcBef>
                <a:spcPts val="1001"/>
              </a:spcBef>
            </a:pPr>
            <a:endParaRPr lang="tr-TR" sz="1800" b="0" strike="noStrike" spc="-1">
              <a:solidFill>
                <a:srgbClr val="000000"/>
              </a:solidFill>
              <a:latin typeface="Calibri"/>
            </a:endParaRPr>
          </a:p>
          <a:p>
            <a:pPr algn="just">
              <a:lnSpc>
                <a:spcPct val="90000"/>
              </a:lnSpc>
              <a:spcBef>
                <a:spcPts val="1001"/>
              </a:spcBef>
            </a:pPr>
            <a:endParaRPr lang="tr-TR" sz="1800" b="0" strike="noStrike" spc="-1">
              <a:solidFill>
                <a:srgbClr val="000000"/>
              </a:solidFill>
              <a:latin typeface="Calibri"/>
            </a:endParaRPr>
          </a:p>
          <a:p>
            <a:pPr algn="just">
              <a:lnSpc>
                <a:spcPct val="90000"/>
              </a:lnSpc>
              <a:spcBef>
                <a:spcPts val="1001"/>
              </a:spcBef>
            </a:pPr>
            <a:endParaRPr lang="tr-TR" sz="1800" b="0" strike="noStrike" spc="-1">
              <a:solidFill>
                <a:srgbClr val="000000"/>
              </a:solidFill>
              <a:latin typeface="Calibri"/>
            </a:endParaRPr>
          </a:p>
          <a:p>
            <a:pPr algn="just">
              <a:lnSpc>
                <a:spcPct val="90000"/>
              </a:lnSpc>
              <a:spcBef>
                <a:spcPts val="1001"/>
              </a:spcBef>
            </a:pPr>
            <a:endParaRPr lang="tr-TR" sz="1800" b="0" strike="noStrike" spc="-1">
              <a:solidFill>
                <a:srgbClr val="000000"/>
              </a:solidFill>
              <a:latin typeface="Calibri"/>
            </a:endParaRPr>
          </a:p>
          <a:p>
            <a:pPr algn="just">
              <a:lnSpc>
                <a:spcPct val="90000"/>
              </a:lnSpc>
              <a:spcBef>
                <a:spcPts val="1001"/>
              </a:spcBef>
            </a:pPr>
            <a:endParaRPr lang="tr-TR" sz="1800" b="0" strike="noStrike" spc="-1">
              <a:solidFill>
                <a:srgbClr val="000000"/>
              </a:solidFill>
              <a:latin typeface="Calibri"/>
            </a:endParaRPr>
          </a:p>
          <a:p>
            <a:pPr algn="just">
              <a:lnSpc>
                <a:spcPct val="90000"/>
              </a:lnSpc>
              <a:spcBef>
                <a:spcPts val="1001"/>
              </a:spcBef>
            </a:pPr>
            <a:endParaRPr lang="tr-TR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87" name="TextShape 2"/>
          <p:cNvSpPr txBox="1"/>
          <p:nvPr/>
        </p:nvSpPr>
        <p:spPr>
          <a:xfrm>
            <a:off x="194400" y="6494760"/>
            <a:ext cx="2742840" cy="255600"/>
          </a:xfrm>
          <a:prstGeom prst="rect">
            <a:avLst/>
          </a:prstGeom>
          <a:noFill/>
          <a:ln>
            <a:noFill/>
          </a:ln>
        </p:spPr>
        <p:txBody>
          <a:bodyPr anchor="ctr">
            <a:noAutofit/>
          </a:bodyPr>
          <a:lstStyle/>
          <a:p>
            <a:pPr>
              <a:lnSpc>
                <a:spcPct val="100000"/>
              </a:lnSpc>
            </a:pPr>
            <a:fld id="{CF9F5212-A661-4D46-B3D8-B02224762A69}" type="datetime1">
              <a:rPr lang="tr-TR" sz="1200" b="0" strike="noStrike" spc="-1">
                <a:solidFill>
                  <a:srgbClr val="8D95B4"/>
                </a:solidFill>
                <a:latin typeface="Calibri"/>
              </a:rPr>
              <a:t>28.11.2020</a:t>
            </a:fld>
            <a:endParaRPr lang="en-US" sz="1200" b="0" strike="noStrike" spc="-1">
              <a:latin typeface="Times New Roman"/>
            </a:endParaRPr>
          </a:p>
        </p:txBody>
      </p:sp>
      <p:sp>
        <p:nvSpPr>
          <p:cNvPr id="188" name="TextShape 3"/>
          <p:cNvSpPr txBox="1"/>
          <p:nvPr/>
        </p:nvSpPr>
        <p:spPr>
          <a:xfrm>
            <a:off x="4038480" y="6494760"/>
            <a:ext cx="4114440" cy="265320"/>
          </a:xfrm>
          <a:prstGeom prst="rect">
            <a:avLst/>
          </a:prstGeom>
          <a:noFill/>
          <a:ln>
            <a:noFill/>
          </a:ln>
        </p:spPr>
        <p:txBody>
          <a:bodyPr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tr-TR" sz="1200" b="0" strike="noStrike" spc="-1">
                <a:solidFill>
                  <a:srgbClr val="8D95B4"/>
                </a:solidFill>
                <a:latin typeface="Calibri"/>
              </a:rPr>
              <a:t>hyalan@ankara.edu.tr</a:t>
            </a:r>
            <a:endParaRPr lang="en-US" sz="1200" b="0" strike="noStrike" spc="-1">
              <a:latin typeface="Times New Roman"/>
            </a:endParaRPr>
          </a:p>
        </p:txBody>
      </p:sp>
      <p:sp>
        <p:nvSpPr>
          <p:cNvPr id="189" name="TextShape 4"/>
          <p:cNvSpPr txBox="1"/>
          <p:nvPr/>
        </p:nvSpPr>
        <p:spPr>
          <a:xfrm>
            <a:off x="9231480" y="6494760"/>
            <a:ext cx="2742840" cy="275040"/>
          </a:xfrm>
          <a:prstGeom prst="rect">
            <a:avLst/>
          </a:prstGeom>
          <a:noFill/>
          <a:ln>
            <a:noFill/>
          </a:ln>
        </p:spPr>
        <p:txBody>
          <a:bodyPr anchor="ctr">
            <a:noAutofit/>
          </a:bodyPr>
          <a:lstStyle/>
          <a:p>
            <a:pPr algn="r">
              <a:lnSpc>
                <a:spcPct val="100000"/>
              </a:lnSpc>
            </a:pPr>
            <a:fld id="{DD9642FF-7922-4933-A091-A639A7C8984D}" type="slidenum">
              <a:rPr lang="tr-TR" sz="1200" b="0" strike="noStrike" spc="-1">
                <a:solidFill>
                  <a:srgbClr val="8D95B4"/>
                </a:solidFill>
                <a:latin typeface="Calibri"/>
              </a:rPr>
              <a:t>2</a:t>
            </a:fld>
            <a:endParaRPr lang="en-US" sz="1200" b="0" strike="noStrike" spc="-1">
              <a:latin typeface="Times New Roman"/>
            </a:endParaRPr>
          </a:p>
        </p:txBody>
      </p:sp>
      <p:pic>
        <p:nvPicPr>
          <p:cNvPr id="190" name="Resim 6"/>
          <p:cNvPicPr/>
          <p:nvPr/>
        </p:nvPicPr>
        <p:blipFill>
          <a:blip r:embed="rId2"/>
          <a:srcRect b="1099"/>
          <a:stretch/>
        </p:blipFill>
        <p:spPr>
          <a:xfrm>
            <a:off x="5763960" y="1112760"/>
            <a:ext cx="6427800" cy="3407040"/>
          </a:xfrm>
          <a:prstGeom prst="rect">
            <a:avLst/>
          </a:prstGeom>
          <a:ln>
            <a:noFill/>
          </a:ln>
        </p:spPr>
      </p:pic>
      <p:pic>
        <p:nvPicPr>
          <p:cNvPr id="191" name="Resim 8"/>
          <p:cNvPicPr/>
          <p:nvPr/>
        </p:nvPicPr>
        <p:blipFill>
          <a:blip r:embed="rId3"/>
          <a:stretch/>
        </p:blipFill>
        <p:spPr>
          <a:xfrm>
            <a:off x="145440" y="4017960"/>
            <a:ext cx="5263920" cy="2504160"/>
          </a:xfrm>
          <a:prstGeom prst="rect">
            <a:avLst/>
          </a:prstGeom>
          <a:ln>
            <a:noFill/>
          </a:ln>
        </p:spPr>
      </p:pic>
      <p:sp>
        <p:nvSpPr>
          <p:cNvPr id="192" name="CustomShape 5"/>
          <p:cNvSpPr/>
          <p:nvPr/>
        </p:nvSpPr>
        <p:spPr>
          <a:xfrm>
            <a:off x="5805720" y="4692600"/>
            <a:ext cx="3424320" cy="6390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tr-TR" sz="1800" b="0" strike="noStrike" spc="-1">
                <a:solidFill>
                  <a:srgbClr val="000000"/>
                </a:solidFill>
                <a:latin typeface="Calibri"/>
              </a:rPr>
              <a:t>1- Hızlandırıcı Bölümü</a:t>
            </a:r>
            <a:endParaRPr lang="en-US" sz="18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endParaRPr lang="en-US" sz="1800" b="0" strike="noStrike" spc="-1">
              <a:latin typeface="Arial"/>
            </a:endParaRPr>
          </a:p>
        </p:txBody>
      </p:sp>
      <p:sp>
        <p:nvSpPr>
          <p:cNvPr id="193" name="CustomShape 6"/>
          <p:cNvSpPr/>
          <p:nvPr/>
        </p:nvSpPr>
        <p:spPr>
          <a:xfrm>
            <a:off x="82080" y="1730880"/>
            <a:ext cx="5727600" cy="1737484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tr-TR" sz="1600" b="0" u="sng" strike="noStrike" spc="-1" dirty="0">
                <a:solidFill>
                  <a:srgbClr val="000000"/>
                </a:solidFill>
                <a:uFillTx/>
                <a:latin typeface="Calibri"/>
              </a:rPr>
              <a:t>Amaç;</a:t>
            </a:r>
            <a:endParaRPr lang="en-US" sz="1600" b="0" strike="noStrike" spc="-1" dirty="0">
              <a:latin typeface="Arial"/>
            </a:endParaRPr>
          </a:p>
          <a:p>
            <a:pPr marL="171360" indent="-171000">
              <a:lnSpc>
                <a:spcPct val="100000"/>
              </a:lnSpc>
              <a:buClr>
                <a:srgbClr val="000000"/>
              </a:buClr>
              <a:buFont typeface="Wingdings" charset="2"/>
              <a:buChar char=""/>
            </a:pPr>
            <a:r>
              <a:rPr lang="tr-TR" sz="1300" b="0" strike="noStrike" spc="-1" dirty="0">
                <a:solidFill>
                  <a:srgbClr val="000000"/>
                </a:solidFill>
                <a:latin typeface="Calibri"/>
              </a:rPr>
              <a:t>250 </a:t>
            </a:r>
            <a:r>
              <a:rPr lang="tr-TR" sz="1300" b="0" strike="noStrike" spc="-1" dirty="0" err="1">
                <a:solidFill>
                  <a:srgbClr val="000000"/>
                </a:solidFill>
                <a:latin typeface="Calibri"/>
              </a:rPr>
              <a:t>keV</a:t>
            </a:r>
            <a:r>
              <a:rPr lang="tr-TR" sz="1300" b="0" strike="noStrike" spc="-1" dirty="0">
                <a:solidFill>
                  <a:srgbClr val="000000"/>
                </a:solidFill>
                <a:latin typeface="Calibri"/>
              </a:rPr>
              <a:t> -&gt;15-40 </a:t>
            </a:r>
            <a:r>
              <a:rPr lang="tr-TR" sz="1300" b="0" strike="noStrike" spc="-1" dirty="0" err="1">
                <a:solidFill>
                  <a:srgbClr val="000000"/>
                </a:solidFill>
                <a:latin typeface="Calibri"/>
              </a:rPr>
              <a:t>MeV</a:t>
            </a:r>
            <a:r>
              <a:rPr lang="tr-TR" sz="1300" b="0" strike="noStrike" spc="-1" dirty="0">
                <a:solidFill>
                  <a:srgbClr val="000000"/>
                </a:solidFill>
                <a:latin typeface="Calibri"/>
              </a:rPr>
              <a:t> enerjili elektron demetini kullanarak 4-350 </a:t>
            </a:r>
            <a:r>
              <a:rPr lang="el-GR" sz="1300" b="0" strike="noStrike" spc="-1" dirty="0" smtClean="0">
                <a:solidFill>
                  <a:srgbClr val="000000"/>
                </a:solidFill>
                <a:latin typeface="Calibri"/>
              </a:rPr>
              <a:t>μ</a:t>
            </a:r>
            <a:r>
              <a:rPr lang="tr-TR" sz="1300" b="0" strike="noStrike" spc="-1" dirty="0">
                <a:solidFill>
                  <a:srgbClr val="000000"/>
                </a:solidFill>
                <a:latin typeface="Calibri"/>
              </a:rPr>
              <a:t>m dalga boyu aralığında kızılötesi bölgede </a:t>
            </a:r>
            <a:r>
              <a:rPr lang="tr-TR" sz="1300" b="0" strike="noStrike" spc="-1" dirty="0">
                <a:solidFill>
                  <a:srgbClr val="C00000"/>
                </a:solidFill>
                <a:latin typeface="Calibri"/>
              </a:rPr>
              <a:t>Serbest Elektron Lazeri (SEL) üretmek.</a:t>
            </a:r>
            <a:endParaRPr lang="en-US" sz="13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endParaRPr lang="en-US" sz="1300" b="0" strike="noStrike" spc="-1" dirty="0">
              <a:latin typeface="Arial"/>
            </a:endParaRPr>
          </a:p>
          <a:p>
            <a:pPr marL="171360" indent="-171000">
              <a:lnSpc>
                <a:spcPct val="100000"/>
              </a:lnSpc>
              <a:buClr>
                <a:srgbClr val="000000"/>
              </a:buClr>
              <a:buFont typeface="Wingdings" charset="2"/>
              <a:buChar char=""/>
            </a:pPr>
            <a:r>
              <a:rPr lang="tr-TR" sz="1300" b="0" strike="noStrike" spc="-1" dirty="0">
                <a:solidFill>
                  <a:srgbClr val="000000"/>
                </a:solidFill>
                <a:latin typeface="Calibri"/>
              </a:rPr>
              <a:t> 0-30 MeV enerjili elektron demetini </a:t>
            </a:r>
            <a:r>
              <a:rPr lang="tr-TR" sz="1300" b="0" strike="noStrike" spc="-1" dirty="0" smtClean="0">
                <a:solidFill>
                  <a:srgbClr val="000000"/>
                </a:solidFill>
                <a:latin typeface="Calibri"/>
              </a:rPr>
              <a:t>kullanarak </a:t>
            </a:r>
            <a:r>
              <a:rPr lang="tr-TR" sz="1300" b="0" strike="noStrike" spc="-1" dirty="0">
                <a:solidFill>
                  <a:srgbClr val="C00000"/>
                </a:solidFill>
                <a:latin typeface="Calibri"/>
              </a:rPr>
              <a:t>Bremsstrahlung(Gama) ışınımı üretmek ve nükleer yapı</a:t>
            </a:r>
            <a:r>
              <a:rPr lang="tr-TR" sz="1300" b="0" strike="noStrike" spc="-1" dirty="0">
                <a:solidFill>
                  <a:srgbClr val="000000"/>
                </a:solidFill>
                <a:latin typeface="Calibri"/>
              </a:rPr>
              <a:t> çalışmaları yapmak.</a:t>
            </a:r>
            <a:endParaRPr lang="en-US" sz="13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endParaRPr lang="en-US" sz="1300" b="0" strike="noStrike" spc="-1" dirty="0">
              <a:latin typeface="Arial"/>
            </a:endParaRPr>
          </a:p>
          <a:p>
            <a:pPr marL="171360" indent="-171000">
              <a:lnSpc>
                <a:spcPct val="100000"/>
              </a:lnSpc>
              <a:buClr>
                <a:srgbClr val="000000"/>
              </a:buClr>
              <a:buFont typeface="Wingdings" charset="2"/>
              <a:buChar char=""/>
            </a:pPr>
            <a:r>
              <a:rPr lang="tr-TR" sz="1300" b="0" strike="noStrike" spc="-1" dirty="0">
                <a:solidFill>
                  <a:srgbClr val="000000"/>
                </a:solidFill>
                <a:latin typeface="Calibri"/>
              </a:rPr>
              <a:t>0-40 </a:t>
            </a:r>
            <a:r>
              <a:rPr lang="tr-TR" sz="1300" b="0" strike="noStrike" spc="-1" dirty="0" err="1">
                <a:solidFill>
                  <a:srgbClr val="000000"/>
                </a:solidFill>
                <a:latin typeface="Calibri"/>
              </a:rPr>
              <a:t>MeV</a:t>
            </a:r>
            <a:r>
              <a:rPr lang="tr-TR" sz="1300" b="0" strike="noStrike" spc="-1" dirty="0">
                <a:solidFill>
                  <a:srgbClr val="000000"/>
                </a:solidFill>
                <a:latin typeface="Calibri"/>
              </a:rPr>
              <a:t> enerjili elektron demeti ile doğrudan </a:t>
            </a:r>
            <a:r>
              <a:rPr lang="tr-TR" sz="1300" b="0" strike="noStrike" spc="-1" dirty="0">
                <a:solidFill>
                  <a:srgbClr val="C00000"/>
                </a:solidFill>
                <a:latin typeface="Calibri"/>
              </a:rPr>
              <a:t>sabit hedef deneyleri </a:t>
            </a:r>
            <a:r>
              <a:rPr lang="tr-TR" sz="1300" b="0" strike="noStrike" spc="-1" dirty="0">
                <a:solidFill>
                  <a:srgbClr val="000000"/>
                </a:solidFill>
                <a:latin typeface="Calibri"/>
              </a:rPr>
              <a:t>yapmak.</a:t>
            </a:r>
            <a:endParaRPr lang="en-US" sz="1300" b="0" strike="noStrike" spc="-1" dirty="0">
              <a:latin typeface="Arial"/>
            </a:endParaRPr>
          </a:p>
        </p:txBody>
      </p:sp>
      <p:sp>
        <p:nvSpPr>
          <p:cNvPr id="194" name="CustomShape 7"/>
          <p:cNvSpPr/>
          <p:nvPr/>
        </p:nvSpPr>
        <p:spPr>
          <a:xfrm>
            <a:off x="6860520" y="5323320"/>
            <a:ext cx="3352680" cy="364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tr-TR" sz="1800" b="0" strike="noStrike" spc="-1">
                <a:solidFill>
                  <a:srgbClr val="000000"/>
                </a:solidFill>
                <a:latin typeface="Calibri"/>
              </a:rPr>
              <a:t>2- Serbest Elektron Lazeri Bölümü </a:t>
            </a:r>
            <a:endParaRPr lang="en-US" sz="1800" b="0" strike="noStrike" spc="-1">
              <a:latin typeface="Arial"/>
            </a:endParaRPr>
          </a:p>
        </p:txBody>
      </p:sp>
      <p:sp>
        <p:nvSpPr>
          <p:cNvPr id="195" name="CustomShape 8"/>
          <p:cNvSpPr/>
          <p:nvPr/>
        </p:nvSpPr>
        <p:spPr>
          <a:xfrm>
            <a:off x="9027000" y="6065280"/>
            <a:ext cx="2729160" cy="364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tr-TR" sz="1800" b="0" strike="noStrike" spc="-1">
                <a:solidFill>
                  <a:srgbClr val="000000"/>
                </a:solidFill>
                <a:latin typeface="Calibri"/>
              </a:rPr>
              <a:t>3- Nükleer İstasyon Bölümü</a:t>
            </a:r>
            <a:endParaRPr lang="en-US" sz="1800" b="0" strike="noStrike" spc="-1">
              <a:latin typeface="Arial"/>
            </a:endParaRPr>
          </a:p>
        </p:txBody>
      </p:sp>
      <p:sp>
        <p:nvSpPr>
          <p:cNvPr id="196" name="CustomShape 9"/>
          <p:cNvSpPr/>
          <p:nvPr/>
        </p:nvSpPr>
        <p:spPr>
          <a:xfrm flipH="1">
            <a:off x="6995880" y="2829600"/>
            <a:ext cx="1681920" cy="195768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>
            <a:solidFill>
              <a:srgbClr val="C00000"/>
            </a:solidFill>
            <a:tailEnd type="triangle" w="med" len="med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/>
        </p:style>
      </p:sp>
      <p:sp>
        <p:nvSpPr>
          <p:cNvPr id="197" name="CustomShape 10"/>
          <p:cNvSpPr/>
          <p:nvPr/>
        </p:nvSpPr>
        <p:spPr>
          <a:xfrm flipH="1">
            <a:off x="8373240" y="3404520"/>
            <a:ext cx="1681920" cy="195768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>
            <a:solidFill>
              <a:srgbClr val="C00000"/>
            </a:solidFill>
            <a:tailEnd type="triangle" w="med" len="med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/>
        </p:style>
      </p:sp>
      <p:sp>
        <p:nvSpPr>
          <p:cNvPr id="198" name="CustomShape 11"/>
          <p:cNvSpPr/>
          <p:nvPr/>
        </p:nvSpPr>
        <p:spPr>
          <a:xfrm>
            <a:off x="0" y="18000"/>
            <a:ext cx="9836280" cy="601200"/>
          </a:xfrm>
          <a:prstGeom prst="rect">
            <a:avLst/>
          </a:prstGeom>
          <a:solidFill>
            <a:srgbClr val="002060"/>
          </a:solidFill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99" name="CustomShape 12"/>
          <p:cNvSpPr/>
          <p:nvPr/>
        </p:nvSpPr>
        <p:spPr>
          <a:xfrm>
            <a:off x="10274040" y="2518920"/>
            <a:ext cx="117360" cy="354600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>
            <a:solidFill>
              <a:srgbClr val="C00000"/>
            </a:solidFill>
            <a:tailEnd type="triangle" w="med" len="med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/>
        </p:style>
      </p:sp>
      <p:sp>
        <p:nvSpPr>
          <p:cNvPr id="200" name="CustomShape 13"/>
          <p:cNvSpPr/>
          <p:nvPr/>
        </p:nvSpPr>
        <p:spPr>
          <a:xfrm>
            <a:off x="0" y="-74880"/>
            <a:ext cx="2022480" cy="6998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tr-TR" sz="4000" b="0" strike="noStrike" spc="-1">
                <a:solidFill>
                  <a:srgbClr val="D9D9D9"/>
                </a:solidFill>
                <a:latin typeface="Calibri"/>
              </a:rPr>
              <a:t>TARLA</a:t>
            </a:r>
            <a:endParaRPr lang="en-US" sz="4000" b="0" strike="noStrike" spc="-1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TextShape 1"/>
          <p:cNvSpPr txBox="1"/>
          <p:nvPr/>
        </p:nvSpPr>
        <p:spPr>
          <a:xfrm>
            <a:off x="194400" y="6494760"/>
            <a:ext cx="2742840" cy="255600"/>
          </a:xfrm>
          <a:prstGeom prst="rect">
            <a:avLst/>
          </a:prstGeom>
          <a:noFill/>
          <a:ln>
            <a:noFill/>
          </a:ln>
        </p:spPr>
        <p:txBody>
          <a:bodyPr anchor="ctr">
            <a:noAutofit/>
          </a:bodyPr>
          <a:lstStyle/>
          <a:p>
            <a:pPr>
              <a:lnSpc>
                <a:spcPct val="100000"/>
              </a:lnSpc>
            </a:pPr>
            <a:fld id="{ACC217F6-805B-4E3E-8C1B-AB415A5A1A0A}" type="datetime1">
              <a:rPr lang="tr-TR" sz="1200" b="0" strike="noStrike" spc="-1">
                <a:solidFill>
                  <a:srgbClr val="8D95B4"/>
                </a:solidFill>
                <a:latin typeface="Calibri"/>
              </a:rPr>
              <a:t>28.11.2020</a:t>
            </a:fld>
            <a:endParaRPr lang="en-US" sz="1200" b="0" strike="noStrike" spc="-1">
              <a:latin typeface="Times New Roman"/>
            </a:endParaRPr>
          </a:p>
        </p:txBody>
      </p:sp>
      <p:sp>
        <p:nvSpPr>
          <p:cNvPr id="224" name="TextShape 2"/>
          <p:cNvSpPr txBox="1"/>
          <p:nvPr/>
        </p:nvSpPr>
        <p:spPr>
          <a:xfrm>
            <a:off x="9231480" y="6494760"/>
            <a:ext cx="2742840" cy="275040"/>
          </a:xfrm>
          <a:prstGeom prst="rect">
            <a:avLst/>
          </a:prstGeom>
          <a:noFill/>
          <a:ln>
            <a:noFill/>
          </a:ln>
        </p:spPr>
        <p:txBody>
          <a:bodyPr anchor="ctr">
            <a:noAutofit/>
          </a:bodyPr>
          <a:lstStyle/>
          <a:p>
            <a:pPr algn="r">
              <a:lnSpc>
                <a:spcPct val="100000"/>
              </a:lnSpc>
            </a:pPr>
            <a:fld id="{0AF3BA44-D7C7-4F77-96EA-67DCC8BA4164}" type="slidenum">
              <a:rPr lang="tr-TR" sz="1200" b="0" strike="noStrike" spc="-1">
                <a:solidFill>
                  <a:srgbClr val="8D95B4"/>
                </a:solidFill>
                <a:latin typeface="Calibri"/>
              </a:rPr>
              <a:t>3</a:t>
            </a:fld>
            <a:endParaRPr lang="en-US" sz="1200" b="0" strike="noStrike" spc="-1">
              <a:latin typeface="Times New Roman"/>
            </a:endParaRPr>
          </a:p>
        </p:txBody>
      </p:sp>
      <p:sp>
        <p:nvSpPr>
          <p:cNvPr id="225" name="CustomShape 3"/>
          <p:cNvSpPr/>
          <p:nvPr/>
        </p:nvSpPr>
        <p:spPr>
          <a:xfrm>
            <a:off x="7631208" y="1015200"/>
            <a:ext cx="4364640" cy="467675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tr-TR" sz="1800" b="1" i="1" u="sng" strike="noStrike" spc="-1" dirty="0">
                <a:solidFill>
                  <a:srgbClr val="000000"/>
                </a:solidFill>
                <a:uFillTx/>
                <a:latin typeface="Calibri"/>
              </a:rPr>
              <a:t>Yapılabilecek Uygulamalar</a:t>
            </a:r>
            <a:endParaRPr lang="en-US" sz="18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endParaRPr lang="en-US" sz="18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tr-TR" sz="1400" b="1" u="sng" strike="noStrike" spc="-1" dirty="0" err="1">
                <a:solidFill>
                  <a:srgbClr val="000000"/>
                </a:solidFill>
                <a:uFillTx/>
                <a:latin typeface="Calibri"/>
              </a:rPr>
              <a:t>Linak</a:t>
            </a:r>
            <a:r>
              <a:rPr lang="tr-TR" sz="1400" b="1" u="sng" strike="noStrike" spc="-1" dirty="0">
                <a:solidFill>
                  <a:srgbClr val="000000"/>
                </a:solidFill>
                <a:uFillTx/>
                <a:latin typeface="Calibri"/>
              </a:rPr>
              <a:t>;</a:t>
            </a:r>
            <a:endParaRPr lang="en-US" sz="14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tr-TR" sz="1400" b="0" strike="noStrike" spc="-1" dirty="0">
                <a:solidFill>
                  <a:srgbClr val="000000"/>
                </a:solidFill>
                <a:latin typeface="Calibri"/>
              </a:rPr>
              <a:t>1- Demet Uygulamaları</a:t>
            </a:r>
            <a:endParaRPr lang="en-US" sz="14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tr-TR" sz="1400" b="0" strike="noStrike" spc="-1" dirty="0">
                <a:solidFill>
                  <a:srgbClr val="000000"/>
                </a:solidFill>
                <a:latin typeface="Calibri"/>
              </a:rPr>
              <a:t>2- Gama (</a:t>
            </a:r>
            <a:r>
              <a:rPr lang="tr-TR" sz="1400" b="0" strike="noStrike" spc="-1" dirty="0" err="1">
                <a:solidFill>
                  <a:srgbClr val="000000"/>
                </a:solidFill>
                <a:latin typeface="Calibri"/>
              </a:rPr>
              <a:t>Brems</a:t>
            </a:r>
            <a:r>
              <a:rPr lang="tr-TR" sz="1400" b="0" strike="noStrike" spc="-1" dirty="0">
                <a:solidFill>
                  <a:srgbClr val="000000"/>
                </a:solidFill>
                <a:latin typeface="Calibri"/>
              </a:rPr>
              <a:t>.)Uygulamaları</a:t>
            </a:r>
            <a:endParaRPr lang="en-US" sz="14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tr-TR" sz="1400" b="0" strike="noStrike" spc="-1" dirty="0" smtClean="0">
                <a:solidFill>
                  <a:srgbClr val="000000"/>
                </a:solidFill>
                <a:latin typeface="Calibri"/>
              </a:rPr>
              <a:t>     Nükleer Araştırmalar   </a:t>
            </a:r>
            <a:r>
              <a:rPr lang="tr-TR" sz="1400" b="0" strike="noStrike" spc="-1" dirty="0" smtClean="0">
                <a:solidFill>
                  <a:srgbClr val="000000"/>
                </a:solidFill>
                <a:latin typeface="Wingdings"/>
              </a:rPr>
              <a:t></a:t>
            </a:r>
            <a:r>
              <a:rPr lang="tr-TR" sz="1400" b="0" strike="noStrike" spc="-1" dirty="0" smtClean="0">
                <a:solidFill>
                  <a:srgbClr val="000000"/>
                </a:solidFill>
                <a:latin typeface="Calibri"/>
              </a:rPr>
              <a:t> </a:t>
            </a:r>
            <a:r>
              <a:rPr lang="tr-TR" sz="1400" b="0" strike="noStrike" spc="-1" dirty="0">
                <a:solidFill>
                  <a:srgbClr val="000000"/>
                </a:solidFill>
                <a:latin typeface="Calibri"/>
              </a:rPr>
              <a:t>Fotoaktivasyon Analizleri</a:t>
            </a:r>
            <a:endParaRPr lang="en-US" sz="14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tr-TR" sz="1400" b="0" strike="noStrike" spc="-1" dirty="0">
                <a:solidFill>
                  <a:srgbClr val="000000"/>
                </a:solidFill>
                <a:latin typeface="Calibri"/>
              </a:rPr>
              <a:t>	</a:t>
            </a:r>
            <a:r>
              <a:rPr lang="tr-TR" sz="1400" spc="-1" dirty="0">
                <a:solidFill>
                  <a:srgbClr val="000000"/>
                </a:solidFill>
                <a:latin typeface="Calibri"/>
              </a:rPr>
              <a:t>	</a:t>
            </a:r>
            <a:r>
              <a:rPr lang="tr-TR" sz="1400" b="0" strike="noStrike" spc="-1" dirty="0" smtClean="0">
                <a:solidFill>
                  <a:srgbClr val="000000"/>
                </a:solidFill>
                <a:latin typeface="Wingdings"/>
              </a:rPr>
              <a:t></a:t>
            </a:r>
            <a:r>
              <a:rPr lang="tr-TR" sz="1400" b="0" strike="noStrike" spc="-1" dirty="0">
                <a:solidFill>
                  <a:srgbClr val="000000"/>
                </a:solidFill>
                <a:latin typeface="Calibri"/>
              </a:rPr>
              <a:t>Fotonükleer Reaksiyonlar</a:t>
            </a:r>
            <a:endParaRPr lang="en-US" sz="14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tr-TR" sz="1400" b="0" strike="noStrike" spc="-1" dirty="0">
                <a:solidFill>
                  <a:srgbClr val="000000"/>
                </a:solidFill>
                <a:latin typeface="Calibri"/>
              </a:rPr>
              <a:t> 		</a:t>
            </a:r>
            <a:r>
              <a:rPr lang="tr-TR" sz="1400" b="0" strike="noStrike" spc="-1" dirty="0">
                <a:solidFill>
                  <a:srgbClr val="000000"/>
                </a:solidFill>
                <a:latin typeface="Wingdings"/>
              </a:rPr>
              <a:t></a:t>
            </a:r>
            <a:r>
              <a:rPr lang="tr-TR" sz="1400" b="0" strike="noStrike" spc="-1" dirty="0">
                <a:solidFill>
                  <a:srgbClr val="000000"/>
                </a:solidFill>
                <a:latin typeface="Calibri"/>
              </a:rPr>
              <a:t>Nükleer Rezonans </a:t>
            </a:r>
            <a:r>
              <a:rPr lang="tr-TR" sz="1400" b="0" strike="noStrike" spc="-1" dirty="0" err="1">
                <a:solidFill>
                  <a:srgbClr val="000000"/>
                </a:solidFill>
                <a:latin typeface="Calibri"/>
              </a:rPr>
              <a:t>Floresansı</a:t>
            </a:r>
            <a:endParaRPr lang="en-US" sz="14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endParaRPr lang="en-US" sz="14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tr-TR" sz="1400" b="1" u="sng" strike="noStrike" spc="-1" dirty="0">
                <a:solidFill>
                  <a:srgbClr val="000000"/>
                </a:solidFill>
                <a:uFillTx/>
                <a:latin typeface="Calibri"/>
              </a:rPr>
              <a:t>Medikal </a:t>
            </a:r>
            <a:r>
              <a:rPr lang="tr-TR" sz="1400" b="1" u="sng" strike="noStrike" spc="-1" dirty="0" err="1">
                <a:solidFill>
                  <a:srgbClr val="000000"/>
                </a:solidFill>
                <a:uFillTx/>
                <a:latin typeface="Calibri"/>
              </a:rPr>
              <a:t>Linak</a:t>
            </a:r>
            <a:r>
              <a:rPr lang="tr-TR" sz="1400" b="1" u="sng" strike="noStrike" spc="-1" dirty="0">
                <a:solidFill>
                  <a:srgbClr val="000000"/>
                </a:solidFill>
                <a:uFillTx/>
                <a:latin typeface="Calibri"/>
              </a:rPr>
              <a:t>;</a:t>
            </a:r>
            <a:endParaRPr lang="en-US" sz="14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tr-TR" sz="1400" b="0" strike="noStrike" spc="-1" dirty="0">
                <a:solidFill>
                  <a:srgbClr val="000000"/>
                </a:solidFill>
                <a:latin typeface="Calibri"/>
              </a:rPr>
              <a:t>1- Sağlık, tedavi</a:t>
            </a:r>
            <a:endParaRPr lang="en-US" sz="14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tr-TR" sz="1400" b="0" strike="noStrike" spc="-1" dirty="0">
                <a:solidFill>
                  <a:srgbClr val="000000"/>
                </a:solidFill>
                <a:latin typeface="Calibri"/>
              </a:rPr>
              <a:t>2- X Işını</a:t>
            </a:r>
            <a:endParaRPr lang="en-US" sz="14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tr-TR" sz="1400" b="0" strike="noStrike" spc="-1" dirty="0">
                <a:solidFill>
                  <a:srgbClr val="000000"/>
                </a:solidFill>
                <a:latin typeface="Calibri"/>
              </a:rPr>
              <a:t>3- Gama (</a:t>
            </a:r>
            <a:r>
              <a:rPr lang="tr-TR" sz="1400" b="0" strike="noStrike" spc="-1" dirty="0" err="1">
                <a:solidFill>
                  <a:srgbClr val="000000"/>
                </a:solidFill>
                <a:latin typeface="Calibri"/>
              </a:rPr>
              <a:t>Brems</a:t>
            </a:r>
            <a:r>
              <a:rPr lang="tr-TR" sz="1400" b="0" strike="noStrike" spc="-1" dirty="0">
                <a:solidFill>
                  <a:srgbClr val="000000"/>
                </a:solidFill>
                <a:latin typeface="Calibri"/>
              </a:rPr>
              <a:t>.)Uygulamaları</a:t>
            </a:r>
            <a:endParaRPr lang="en-US" sz="14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tr-TR" sz="1400" b="0" strike="noStrike" spc="-1" dirty="0">
                <a:solidFill>
                  <a:srgbClr val="000000"/>
                </a:solidFill>
                <a:latin typeface="Calibri"/>
              </a:rPr>
              <a:t>4- Nükleer </a:t>
            </a:r>
            <a:r>
              <a:rPr lang="tr-TR" sz="1400" b="0" strike="noStrike" spc="-1" dirty="0" err="1">
                <a:solidFill>
                  <a:srgbClr val="000000"/>
                </a:solidFill>
                <a:latin typeface="Calibri"/>
              </a:rPr>
              <a:t>Araştırmalar</a:t>
            </a:r>
            <a:r>
              <a:rPr lang="tr-TR" sz="1400" b="0" strike="noStrike" spc="-1" dirty="0" err="1">
                <a:solidFill>
                  <a:srgbClr val="000000"/>
                </a:solidFill>
                <a:latin typeface="Wingdings"/>
              </a:rPr>
              <a:t></a:t>
            </a:r>
            <a:r>
              <a:rPr lang="tr-TR" sz="1400" b="0" strike="noStrike" spc="-1" dirty="0" err="1">
                <a:solidFill>
                  <a:srgbClr val="000000"/>
                </a:solidFill>
                <a:latin typeface="Calibri"/>
              </a:rPr>
              <a:t>Fotonükleer</a:t>
            </a:r>
            <a:r>
              <a:rPr lang="tr-TR" sz="1400" b="0" strike="noStrike" spc="-1" dirty="0">
                <a:solidFill>
                  <a:srgbClr val="000000"/>
                </a:solidFill>
                <a:latin typeface="Calibri"/>
              </a:rPr>
              <a:t> </a:t>
            </a:r>
            <a:r>
              <a:rPr lang="tr-TR" sz="1400" b="0" strike="noStrike" spc="-1" dirty="0" smtClean="0">
                <a:solidFill>
                  <a:srgbClr val="000000"/>
                </a:solidFill>
                <a:latin typeface="Calibri"/>
              </a:rPr>
              <a:t>Reaksiyonlar</a:t>
            </a:r>
          </a:p>
          <a:p>
            <a:pPr>
              <a:lnSpc>
                <a:spcPct val="100000"/>
              </a:lnSpc>
            </a:pPr>
            <a:r>
              <a:rPr lang="tr-TR" sz="1400" spc="-1" dirty="0" smtClean="0">
                <a:solidFill>
                  <a:srgbClr val="000000"/>
                </a:solidFill>
                <a:latin typeface="Calibri"/>
              </a:rPr>
              <a:t>5- </a:t>
            </a:r>
            <a:r>
              <a:rPr lang="tr-TR" sz="1400" spc="-1" dirty="0">
                <a:solidFill>
                  <a:srgbClr val="000000"/>
                </a:solidFill>
                <a:latin typeface="Calibri"/>
              </a:rPr>
              <a:t>Tohum Islahı</a:t>
            </a:r>
            <a:endParaRPr lang="en-US" sz="1400" spc="-1" dirty="0"/>
          </a:p>
          <a:p>
            <a:pPr>
              <a:lnSpc>
                <a:spcPct val="100000"/>
              </a:lnSpc>
            </a:pPr>
            <a:r>
              <a:rPr lang="tr-TR" sz="1400" spc="-1" dirty="0" smtClean="0">
                <a:solidFill>
                  <a:srgbClr val="000000"/>
                </a:solidFill>
                <a:latin typeface="Calibri"/>
              </a:rPr>
              <a:t>6- </a:t>
            </a:r>
            <a:r>
              <a:rPr lang="tr-TR" sz="1400" spc="-1" dirty="0">
                <a:solidFill>
                  <a:srgbClr val="000000"/>
                </a:solidFill>
                <a:latin typeface="Calibri"/>
              </a:rPr>
              <a:t>Gıda ışınlama</a:t>
            </a:r>
            <a:endParaRPr lang="en-US" sz="1400" spc="-1" dirty="0"/>
          </a:p>
          <a:p>
            <a:pPr>
              <a:lnSpc>
                <a:spcPct val="100000"/>
              </a:lnSpc>
            </a:pPr>
            <a:r>
              <a:rPr lang="tr-TR" sz="1400" spc="-1" dirty="0" smtClean="0">
                <a:solidFill>
                  <a:srgbClr val="000000"/>
                </a:solidFill>
                <a:latin typeface="Calibri"/>
              </a:rPr>
              <a:t>7- </a:t>
            </a:r>
            <a:r>
              <a:rPr lang="tr-TR" sz="1400" spc="-1" dirty="0">
                <a:solidFill>
                  <a:srgbClr val="000000"/>
                </a:solidFill>
                <a:latin typeface="Calibri"/>
              </a:rPr>
              <a:t>Polimer Çapraz Bağlama</a:t>
            </a:r>
            <a:endParaRPr lang="en-US" sz="1400" spc="-1" dirty="0"/>
          </a:p>
          <a:p>
            <a:pPr>
              <a:lnSpc>
                <a:spcPct val="100000"/>
              </a:lnSpc>
            </a:pPr>
            <a:r>
              <a:rPr lang="tr-TR" sz="1400" spc="-1" dirty="0" smtClean="0">
                <a:solidFill>
                  <a:srgbClr val="000000"/>
                </a:solidFill>
                <a:latin typeface="Calibri"/>
              </a:rPr>
              <a:t>8- </a:t>
            </a:r>
            <a:r>
              <a:rPr lang="tr-TR" sz="1400" spc="-1" dirty="0">
                <a:solidFill>
                  <a:srgbClr val="000000"/>
                </a:solidFill>
                <a:latin typeface="Calibri"/>
              </a:rPr>
              <a:t>Malzeme </a:t>
            </a:r>
            <a:r>
              <a:rPr lang="tr-TR" sz="1400" spc="-1" dirty="0" smtClean="0">
                <a:solidFill>
                  <a:srgbClr val="000000"/>
                </a:solidFill>
                <a:latin typeface="Calibri"/>
              </a:rPr>
              <a:t>Modifikasyonu</a:t>
            </a:r>
          </a:p>
          <a:p>
            <a:pPr>
              <a:lnSpc>
                <a:spcPct val="100000"/>
              </a:lnSpc>
            </a:pPr>
            <a:endParaRPr lang="en-US" sz="1100" spc="-1" dirty="0"/>
          </a:p>
          <a:p>
            <a:pPr>
              <a:lnSpc>
                <a:spcPct val="100000"/>
              </a:lnSpc>
            </a:pPr>
            <a:endParaRPr lang="en-US" sz="11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tr-TR" sz="1600" b="0" strike="noStrike" spc="-1" dirty="0">
                <a:solidFill>
                  <a:srgbClr val="000000"/>
                </a:solidFill>
                <a:latin typeface="Calibri"/>
              </a:rPr>
              <a:t>		</a:t>
            </a:r>
            <a:endParaRPr lang="en-US" sz="1600" b="0" strike="noStrike" spc="-1" dirty="0">
              <a:latin typeface="Arial"/>
            </a:endParaRPr>
          </a:p>
        </p:txBody>
      </p:sp>
      <p:pic>
        <p:nvPicPr>
          <p:cNvPr id="226" name="İçerik Yer Tutucusu 9"/>
          <p:cNvPicPr/>
          <p:nvPr/>
        </p:nvPicPr>
        <p:blipFill>
          <a:blip r:embed="rId2"/>
          <a:stretch/>
        </p:blipFill>
        <p:spPr>
          <a:xfrm>
            <a:off x="351720" y="747720"/>
            <a:ext cx="6933600" cy="4250160"/>
          </a:xfrm>
          <a:prstGeom prst="rect">
            <a:avLst/>
          </a:prstGeom>
          <a:ln>
            <a:noFill/>
          </a:ln>
        </p:spPr>
      </p:pic>
      <p:sp>
        <p:nvSpPr>
          <p:cNvPr id="227" name="CustomShape 4"/>
          <p:cNvSpPr/>
          <p:nvPr/>
        </p:nvSpPr>
        <p:spPr>
          <a:xfrm>
            <a:off x="108360" y="5046480"/>
            <a:ext cx="3607200" cy="1389211"/>
          </a:xfrm>
          <a:prstGeom prst="rect">
            <a:avLst/>
          </a:prstGeom>
          <a:solidFill>
            <a:schemeClr val="bg1"/>
          </a:solidFill>
          <a:ln w="38160">
            <a:solidFill>
              <a:schemeClr val="accent2">
                <a:lumMod val="75000"/>
              </a:schemeClr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50480" tIns="75240" rIns="150480" bIns="75240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340" b="1" strike="noStrike" spc="-4" dirty="0">
                <a:solidFill>
                  <a:srgbClr val="000000"/>
                </a:solidFill>
                <a:latin typeface="Calibri"/>
                <a:ea typeface="DejaVu Sans"/>
              </a:rPr>
              <a:t>TARLA </a:t>
            </a:r>
            <a:r>
              <a:rPr lang="tr-TR" sz="1340" b="1" strike="noStrike" spc="-4" dirty="0">
                <a:solidFill>
                  <a:srgbClr val="000000"/>
                </a:solidFill>
                <a:latin typeface="Calibri"/>
                <a:ea typeface="DejaVu Sans"/>
              </a:rPr>
              <a:t>Linak</a:t>
            </a:r>
            <a:endParaRPr lang="en-US" sz="134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tr-TR" sz="1340" b="0" strike="noStrike" spc="-4" dirty="0">
                <a:solidFill>
                  <a:srgbClr val="000000"/>
                </a:solidFill>
                <a:latin typeface="Calibri"/>
                <a:ea typeface="DejaVu Sans"/>
              </a:rPr>
              <a:t>e-demeti enerji</a:t>
            </a:r>
            <a:r>
              <a:rPr lang="en-US" sz="1340" b="0" strike="noStrike" spc="-4" dirty="0">
                <a:solidFill>
                  <a:srgbClr val="000000"/>
                </a:solidFill>
                <a:latin typeface="Calibri"/>
                <a:ea typeface="DejaVu Sans"/>
              </a:rPr>
              <a:t> = 0-40 MeV</a:t>
            </a:r>
            <a:endParaRPr lang="en-US" sz="134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tr-TR" sz="1340" b="0" strike="noStrike" spc="-4" dirty="0">
                <a:solidFill>
                  <a:srgbClr val="000000"/>
                </a:solidFill>
                <a:latin typeface="Calibri"/>
                <a:ea typeface="DejaVu Sans"/>
              </a:rPr>
              <a:t>Maksimum Demet Akımı</a:t>
            </a:r>
            <a:r>
              <a:rPr lang="en-US" sz="1340" b="0" strike="noStrike" spc="-4" dirty="0">
                <a:solidFill>
                  <a:srgbClr val="000000"/>
                </a:solidFill>
                <a:latin typeface="Calibri"/>
                <a:ea typeface="DejaVu Sans"/>
              </a:rPr>
              <a:t>= 1.5 mA</a:t>
            </a:r>
            <a:endParaRPr lang="en-US" sz="134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tr-TR" sz="1340" b="0" strike="noStrike" spc="-4" dirty="0">
                <a:solidFill>
                  <a:srgbClr val="000000"/>
                </a:solidFill>
                <a:latin typeface="Calibri"/>
                <a:ea typeface="DejaVu Sans"/>
              </a:rPr>
              <a:t>Paketçik uzunluğu</a:t>
            </a:r>
            <a:r>
              <a:rPr lang="en-US" sz="1340" b="0" strike="noStrike" spc="-4" dirty="0">
                <a:solidFill>
                  <a:srgbClr val="000000"/>
                </a:solidFill>
                <a:latin typeface="Calibri"/>
                <a:ea typeface="DejaVu Sans"/>
              </a:rPr>
              <a:t>= 0.5-6 </a:t>
            </a:r>
            <a:r>
              <a:rPr lang="en-US" sz="1340" b="0" strike="noStrike" spc="-4" dirty="0" err="1">
                <a:solidFill>
                  <a:srgbClr val="000000"/>
                </a:solidFill>
                <a:latin typeface="Calibri"/>
                <a:ea typeface="DejaVu Sans"/>
              </a:rPr>
              <a:t>ps</a:t>
            </a:r>
            <a:endParaRPr lang="en-US" sz="134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tr-TR" sz="1340" b="0" strike="noStrike" spc="-4" dirty="0" smtClean="0">
                <a:solidFill>
                  <a:srgbClr val="000000"/>
                </a:solidFill>
                <a:latin typeface="Calibri"/>
                <a:ea typeface="DejaVu Sans"/>
              </a:rPr>
              <a:t>Maks. mikro </a:t>
            </a:r>
            <a:r>
              <a:rPr lang="tr-TR" sz="1340" b="0" strike="noStrike" spc="-4" dirty="0">
                <a:solidFill>
                  <a:srgbClr val="000000"/>
                </a:solidFill>
                <a:latin typeface="Calibri"/>
                <a:ea typeface="DejaVu Sans"/>
              </a:rPr>
              <a:t>demet tekrarlama oranı</a:t>
            </a:r>
            <a:r>
              <a:rPr lang="en-US" sz="1340" b="0" strike="noStrike" spc="-4" dirty="0">
                <a:solidFill>
                  <a:srgbClr val="000000"/>
                </a:solidFill>
                <a:latin typeface="Calibri"/>
                <a:ea typeface="DejaVu Sans"/>
              </a:rPr>
              <a:t>= 26 MHz</a:t>
            </a:r>
            <a:r>
              <a:rPr lang="en-US" sz="1339" b="0" strike="noStrike" spc="-4" baseline="30000" dirty="0">
                <a:solidFill>
                  <a:srgbClr val="000000"/>
                </a:solidFill>
                <a:latin typeface="Calibri"/>
                <a:ea typeface="DejaVu Sans"/>
              </a:rPr>
              <a:t> </a:t>
            </a:r>
            <a:endParaRPr lang="en-US" sz="134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tr-TR" sz="1340" b="0" strike="noStrike" spc="-4" dirty="0">
                <a:solidFill>
                  <a:srgbClr val="000000"/>
                </a:solidFill>
                <a:latin typeface="Calibri"/>
                <a:ea typeface="DejaVu Sans"/>
              </a:rPr>
              <a:t>Bremsstrahlung enerjisi</a:t>
            </a:r>
            <a:r>
              <a:rPr lang="en-US" sz="1340" b="0" strike="noStrike" spc="-4" dirty="0">
                <a:solidFill>
                  <a:srgbClr val="000000"/>
                </a:solidFill>
                <a:latin typeface="Calibri"/>
                <a:ea typeface="DejaVu Sans"/>
              </a:rPr>
              <a:t>   = 0-30 MeV </a:t>
            </a:r>
            <a:endParaRPr lang="en-US" sz="1340" b="0" strike="noStrike" spc="-1" dirty="0">
              <a:latin typeface="Arial"/>
            </a:endParaRPr>
          </a:p>
        </p:txBody>
      </p:sp>
      <p:grpSp>
        <p:nvGrpSpPr>
          <p:cNvPr id="228" name="Group 5"/>
          <p:cNvGrpSpPr/>
          <p:nvPr/>
        </p:nvGrpSpPr>
        <p:grpSpPr>
          <a:xfrm>
            <a:off x="3868022" y="4079160"/>
            <a:ext cx="3417298" cy="2548702"/>
            <a:chOff x="4003920" y="4079160"/>
            <a:chExt cx="3281400" cy="2548702"/>
          </a:xfrm>
        </p:grpSpPr>
        <p:sp>
          <p:nvSpPr>
            <p:cNvPr id="229" name="CustomShape 6"/>
            <p:cNvSpPr/>
            <p:nvPr/>
          </p:nvSpPr>
          <p:spPr>
            <a:xfrm>
              <a:off x="5335200" y="4079160"/>
              <a:ext cx="1483920" cy="767520"/>
            </a:xfrm>
            <a:prstGeom prst="rect">
              <a:avLst/>
            </a:prstGeom>
            <a:solidFill>
              <a:srgbClr val="FFC000">
                <a:alpha val="37000"/>
              </a:srgbClr>
            </a:solidFill>
            <a:ln w="57240">
              <a:solidFill>
                <a:srgbClr val="C00000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230" name="CustomShape 7"/>
            <p:cNvSpPr/>
            <p:nvPr/>
          </p:nvSpPr>
          <p:spPr>
            <a:xfrm rot="5400000" flipH="1">
              <a:off x="6238080" y="4930920"/>
              <a:ext cx="610200" cy="272880"/>
            </a:xfrm>
            <a:custGeom>
              <a:avLst/>
              <a:gdLst/>
              <a:ahLst/>
              <a:cxnLst/>
              <a:rect l="l" t="t" r="r" b="b"/>
              <a:pathLst>
                <a:path w="21600" h="21600">
                  <a:moveTo>
                    <a:pt x="0" y="0"/>
                  </a:moveTo>
                  <a:lnTo>
                    <a:pt x="21600" y="21600"/>
                  </a:lnTo>
                </a:path>
              </a:pathLst>
            </a:custGeom>
            <a:noFill/>
            <a:ln w="38160">
              <a:solidFill>
                <a:srgbClr val="C00000"/>
              </a:solidFill>
              <a:round/>
              <a:tailEnd type="triangl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231" name="CustomShape 8"/>
            <p:cNvSpPr/>
            <p:nvPr/>
          </p:nvSpPr>
          <p:spPr>
            <a:xfrm>
              <a:off x="4003920" y="5032440"/>
              <a:ext cx="3281400" cy="1595422"/>
            </a:xfrm>
            <a:prstGeom prst="rect">
              <a:avLst/>
            </a:prstGeom>
            <a:noFill/>
            <a:ln w="38160">
              <a:solidFill>
                <a:srgbClr val="C00000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square" lIns="150480" tIns="75240" rIns="150480" bIns="7524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tr-TR" sz="1340" b="1" strike="noStrike" spc="-4" dirty="0">
                  <a:solidFill>
                    <a:srgbClr val="000000"/>
                  </a:solidFill>
                  <a:latin typeface="Calibri"/>
                  <a:ea typeface="DejaVu Sans"/>
                </a:rPr>
                <a:t>Medikal Linak</a:t>
              </a:r>
              <a:endParaRPr lang="en-US" sz="1340" b="0" strike="noStrike" spc="-1" dirty="0">
                <a:latin typeface="Arial"/>
              </a:endParaRPr>
            </a:p>
            <a:p>
              <a:pPr>
                <a:lnSpc>
                  <a:spcPct val="100000"/>
                </a:lnSpc>
              </a:pPr>
              <a:r>
                <a:rPr lang="tr-TR" sz="1340" b="0" strike="noStrike" spc="-4" dirty="0">
                  <a:solidFill>
                    <a:srgbClr val="000000"/>
                  </a:solidFill>
                  <a:latin typeface="Calibri"/>
                  <a:ea typeface="DejaVu Sans"/>
                </a:rPr>
                <a:t>e-demeti enerji</a:t>
              </a:r>
              <a:r>
                <a:rPr lang="en-US" sz="1340" b="0" strike="noStrike" spc="-4" dirty="0">
                  <a:solidFill>
                    <a:srgbClr val="000000"/>
                  </a:solidFill>
                  <a:latin typeface="Calibri"/>
                  <a:ea typeface="DejaVu Sans"/>
                </a:rPr>
                <a:t> = 4-25 MeV</a:t>
              </a:r>
              <a:endParaRPr lang="en-US" sz="1340" b="0" strike="noStrike" spc="-1" dirty="0">
                <a:latin typeface="Arial"/>
              </a:endParaRPr>
            </a:p>
            <a:p>
              <a:pPr>
                <a:lnSpc>
                  <a:spcPct val="100000"/>
                </a:lnSpc>
              </a:pPr>
              <a:r>
                <a:rPr lang="tr-TR" sz="1340" b="0" strike="noStrike" spc="-4" dirty="0">
                  <a:solidFill>
                    <a:srgbClr val="000000"/>
                  </a:solidFill>
                  <a:latin typeface="Calibri"/>
                  <a:ea typeface="DejaVu Sans"/>
                </a:rPr>
                <a:t>Maksimum Demet Akımı </a:t>
              </a:r>
              <a:r>
                <a:rPr lang="en-US" sz="1340" b="0" strike="noStrike" spc="-4" dirty="0">
                  <a:solidFill>
                    <a:srgbClr val="000000"/>
                  </a:solidFill>
                  <a:latin typeface="Calibri"/>
                  <a:ea typeface="DejaVu Sans"/>
                </a:rPr>
                <a:t>= 100 </a:t>
              </a:r>
              <a:r>
                <a:rPr lang="en-US" sz="1340" b="0" strike="noStrike" spc="-4" dirty="0" err="1">
                  <a:solidFill>
                    <a:srgbClr val="000000"/>
                  </a:solidFill>
                  <a:latin typeface="Calibri"/>
                  <a:ea typeface="DejaVu Sans"/>
                </a:rPr>
                <a:t>nA</a:t>
              </a:r>
              <a:endParaRPr lang="en-US" sz="1340" b="0" strike="noStrike" spc="-1" dirty="0">
                <a:latin typeface="Arial"/>
              </a:endParaRPr>
            </a:p>
            <a:p>
              <a:pPr>
                <a:lnSpc>
                  <a:spcPct val="100000"/>
                </a:lnSpc>
              </a:pPr>
              <a:r>
                <a:rPr lang="tr-TR" sz="1340" b="0" strike="noStrike" spc="-4" dirty="0">
                  <a:solidFill>
                    <a:srgbClr val="000000"/>
                  </a:solidFill>
                  <a:latin typeface="Calibri"/>
                  <a:ea typeface="DejaVu Sans"/>
                </a:rPr>
                <a:t>Paketçik uzunluğu </a:t>
              </a:r>
              <a:r>
                <a:rPr lang="en-US" sz="1340" b="0" strike="noStrike" spc="-4" dirty="0">
                  <a:solidFill>
                    <a:srgbClr val="000000"/>
                  </a:solidFill>
                  <a:latin typeface="Calibri"/>
                  <a:ea typeface="DejaVu Sans"/>
                </a:rPr>
                <a:t>= ~100 </a:t>
              </a:r>
              <a:r>
                <a:rPr lang="en-US" sz="1340" b="0" strike="noStrike" spc="-4" dirty="0" err="1">
                  <a:solidFill>
                    <a:srgbClr val="000000"/>
                  </a:solidFill>
                  <a:latin typeface="Calibri"/>
                  <a:ea typeface="DejaVu Sans"/>
                </a:rPr>
                <a:t>ps</a:t>
              </a:r>
              <a:endParaRPr lang="en-US" sz="1340" b="0" strike="noStrike" spc="-1" dirty="0">
                <a:latin typeface="Arial"/>
              </a:endParaRPr>
            </a:p>
            <a:p>
              <a:pPr>
                <a:lnSpc>
                  <a:spcPct val="100000"/>
                </a:lnSpc>
              </a:pPr>
              <a:r>
                <a:rPr lang="tr-TR" sz="1340" b="0" strike="noStrike" spc="-4" dirty="0" smtClean="0">
                  <a:solidFill>
                    <a:srgbClr val="000000"/>
                  </a:solidFill>
                  <a:latin typeface="Calibri"/>
                  <a:ea typeface="DejaVu Sans"/>
                </a:rPr>
                <a:t>Maks. mikro demet terkrarlama oranı</a:t>
              </a:r>
              <a:r>
                <a:rPr lang="en-US" sz="1340" b="0" strike="noStrike" spc="-4" dirty="0" smtClean="0">
                  <a:solidFill>
                    <a:srgbClr val="000000"/>
                  </a:solidFill>
                  <a:latin typeface="Calibri"/>
                  <a:ea typeface="DejaVu Sans"/>
                </a:rPr>
                <a:t>= </a:t>
              </a:r>
              <a:r>
                <a:rPr lang="en-US" sz="1340" b="0" strike="noStrike" spc="-4" dirty="0">
                  <a:solidFill>
                    <a:srgbClr val="000000"/>
                  </a:solidFill>
                  <a:latin typeface="Calibri"/>
                  <a:ea typeface="DejaVu Sans"/>
                </a:rPr>
                <a:t>3 GHz</a:t>
              </a:r>
              <a:r>
                <a:rPr lang="en-US" sz="1339" b="0" strike="noStrike" spc="-4" baseline="30000" dirty="0">
                  <a:solidFill>
                    <a:srgbClr val="000000"/>
                  </a:solidFill>
                  <a:latin typeface="Calibri"/>
                  <a:ea typeface="DejaVu Sans"/>
                </a:rPr>
                <a:t> </a:t>
              </a:r>
              <a:endParaRPr lang="en-US" sz="1340" b="0" strike="noStrike" spc="-1" dirty="0">
                <a:latin typeface="Arial"/>
              </a:endParaRPr>
            </a:p>
            <a:p>
              <a:pPr>
                <a:lnSpc>
                  <a:spcPct val="100000"/>
                </a:lnSpc>
              </a:pPr>
              <a:r>
                <a:rPr lang="tr-TR" sz="1340" b="0" strike="noStrike" spc="-4" dirty="0">
                  <a:solidFill>
                    <a:srgbClr val="000000"/>
                  </a:solidFill>
                  <a:latin typeface="Calibri"/>
                  <a:ea typeface="DejaVu Sans"/>
                </a:rPr>
                <a:t>Bremsstrahlung enerjisi</a:t>
              </a:r>
              <a:r>
                <a:rPr lang="en-US" sz="1340" b="0" strike="noStrike" spc="-4" dirty="0">
                  <a:solidFill>
                    <a:srgbClr val="000000"/>
                  </a:solidFill>
                  <a:latin typeface="Calibri"/>
                  <a:ea typeface="DejaVu Sans"/>
                </a:rPr>
                <a:t> = 4-25 MeV</a:t>
              </a:r>
              <a:endParaRPr lang="en-US" sz="1340" b="0" strike="noStrike" spc="-1" dirty="0">
                <a:latin typeface="Arial"/>
              </a:endParaRPr>
            </a:p>
          </p:txBody>
        </p:sp>
      </p:grpSp>
      <p:sp>
        <p:nvSpPr>
          <p:cNvPr id="232" name="CustomShape 9"/>
          <p:cNvSpPr/>
          <p:nvPr/>
        </p:nvSpPr>
        <p:spPr>
          <a:xfrm rot="6765600" flipH="1" flipV="1">
            <a:off x="420120" y="3464280"/>
            <a:ext cx="3157200" cy="19152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57240">
            <a:solidFill>
              <a:schemeClr val="accent2"/>
            </a:solidFill>
            <a:round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33" name="CustomShape 10"/>
          <p:cNvSpPr/>
          <p:nvPr/>
        </p:nvSpPr>
        <p:spPr>
          <a:xfrm>
            <a:off x="4043520" y="862560"/>
            <a:ext cx="1419480" cy="965880"/>
          </a:xfrm>
          <a:prstGeom prst="rect">
            <a:avLst/>
          </a:prstGeom>
          <a:solidFill>
            <a:srgbClr val="FFC000">
              <a:alpha val="37000"/>
            </a:srgbClr>
          </a:solidFill>
          <a:ln w="57240">
            <a:solidFill>
              <a:srgbClr val="C0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34" name="CustomShape 11"/>
          <p:cNvSpPr/>
          <p:nvPr/>
        </p:nvSpPr>
        <p:spPr>
          <a:xfrm>
            <a:off x="0" y="6480"/>
            <a:ext cx="9846360" cy="559080"/>
          </a:xfrm>
          <a:prstGeom prst="rect">
            <a:avLst/>
          </a:prstGeom>
          <a:solidFill>
            <a:srgbClr val="002060"/>
          </a:solidFill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35" name="CustomShape 12"/>
          <p:cNvSpPr/>
          <p:nvPr/>
        </p:nvSpPr>
        <p:spPr>
          <a:xfrm>
            <a:off x="0" y="-67680"/>
            <a:ext cx="6581160" cy="6998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en-US" sz="4000" b="0" strike="noStrike" spc="-1">
                <a:solidFill>
                  <a:srgbClr val="FFFFFF"/>
                </a:solidFill>
                <a:latin typeface="Calibri"/>
              </a:rPr>
              <a:t>TARLA</a:t>
            </a:r>
            <a:r>
              <a:rPr lang="tr-TR" sz="4000" b="0" strike="noStrike" spc="-1">
                <a:solidFill>
                  <a:srgbClr val="FFFFFF"/>
                </a:solidFill>
                <a:latin typeface="Calibri"/>
              </a:rPr>
              <a:t> Altyapısı</a:t>
            </a:r>
            <a:endParaRPr lang="en-US" sz="4000" b="0" strike="noStrike" spc="-1">
              <a:latin typeface="Arial"/>
            </a:endParaRPr>
          </a:p>
        </p:txBody>
      </p:sp>
      <p:sp>
        <p:nvSpPr>
          <p:cNvPr id="236" name="CustomShape 13"/>
          <p:cNvSpPr/>
          <p:nvPr/>
        </p:nvSpPr>
        <p:spPr>
          <a:xfrm>
            <a:off x="7304760" y="5094094"/>
            <a:ext cx="2541600" cy="888918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>
              <a:lnSpc>
                <a:spcPct val="107000"/>
              </a:lnSpc>
              <a:spcAft>
                <a:spcPts val="799"/>
              </a:spcAft>
            </a:pPr>
            <a:endParaRPr lang="tr-TR" sz="1200" b="0" strike="noStrike" spc="-1" dirty="0" smtClean="0">
              <a:solidFill>
                <a:srgbClr val="000000"/>
              </a:solidFill>
              <a:latin typeface="Calibri"/>
              <a:ea typeface="Calibri"/>
            </a:endParaRPr>
          </a:p>
          <a:p>
            <a:pPr>
              <a:lnSpc>
                <a:spcPct val="107000"/>
              </a:lnSpc>
              <a:spcAft>
                <a:spcPts val="799"/>
              </a:spcAft>
            </a:pPr>
            <a:r>
              <a:rPr lang="tr-TR" sz="1200" b="0" strike="noStrike" spc="-1" dirty="0" smtClean="0">
                <a:solidFill>
                  <a:srgbClr val="000000"/>
                </a:solidFill>
                <a:latin typeface="Calibri"/>
                <a:ea typeface="Calibri"/>
              </a:rPr>
              <a:t>0-30 </a:t>
            </a:r>
            <a:r>
              <a:rPr lang="tr-TR" sz="1200" b="0" strike="noStrike" spc="-1" dirty="0" err="1">
                <a:solidFill>
                  <a:srgbClr val="000000"/>
                </a:solidFill>
                <a:latin typeface="Calibri"/>
                <a:ea typeface="Calibri"/>
              </a:rPr>
              <a:t>MeV</a:t>
            </a:r>
            <a:r>
              <a:rPr lang="tr-TR" sz="1200" b="0" strike="noStrike" spc="-1" dirty="0">
                <a:solidFill>
                  <a:srgbClr val="000000"/>
                </a:solidFill>
                <a:latin typeface="Calibri"/>
                <a:ea typeface="Calibri"/>
              </a:rPr>
              <a:t> foton enerjisi,</a:t>
            </a:r>
            <a:endParaRPr lang="en-US" sz="1200" b="0" strike="noStrike" spc="-1" dirty="0">
              <a:latin typeface="Arial"/>
            </a:endParaRPr>
          </a:p>
          <a:p>
            <a:pPr>
              <a:lnSpc>
                <a:spcPct val="107000"/>
              </a:lnSpc>
              <a:spcAft>
                <a:spcPts val="799"/>
              </a:spcAft>
            </a:pPr>
            <a:r>
              <a:rPr lang="tr-TR" sz="1200" spc="-1" dirty="0">
                <a:solidFill>
                  <a:srgbClr val="000000"/>
                </a:solidFill>
                <a:latin typeface="Calibri"/>
              </a:rPr>
              <a:t>~ </a:t>
            </a:r>
            <a:r>
              <a:rPr lang="tr-TR" sz="1200" spc="-1" dirty="0" smtClean="0">
                <a:solidFill>
                  <a:srgbClr val="000000"/>
                </a:solidFill>
                <a:latin typeface="Calibri"/>
              </a:rPr>
              <a:t>10</a:t>
            </a:r>
            <a:r>
              <a:rPr lang="tr-TR" sz="1200" spc="-1" baseline="30000" dirty="0" smtClean="0">
                <a:solidFill>
                  <a:srgbClr val="000000"/>
                </a:solidFill>
                <a:latin typeface="Calibri"/>
              </a:rPr>
              <a:t>10</a:t>
            </a:r>
            <a:r>
              <a:rPr lang="tr-TR" sz="1200" spc="-1" dirty="0" smtClean="0">
                <a:solidFill>
                  <a:srgbClr val="000000"/>
                </a:solidFill>
                <a:latin typeface="Calibri"/>
              </a:rPr>
              <a:t>cm</a:t>
            </a:r>
            <a:r>
              <a:rPr lang="tr-TR" sz="1200" spc="-1" baseline="30000" dirty="0" smtClean="0">
                <a:solidFill>
                  <a:srgbClr val="000000"/>
                </a:solidFill>
                <a:latin typeface="Calibri"/>
              </a:rPr>
              <a:t>-2</a:t>
            </a:r>
            <a:r>
              <a:rPr lang="tr-TR" sz="1200" spc="-1" dirty="0" smtClean="0">
                <a:solidFill>
                  <a:srgbClr val="000000"/>
                </a:solidFill>
                <a:latin typeface="Calibri"/>
              </a:rPr>
              <a:t>s</a:t>
            </a:r>
            <a:r>
              <a:rPr lang="tr-TR" sz="1200" spc="-1" baseline="30000" dirty="0" smtClean="0">
                <a:solidFill>
                  <a:srgbClr val="000000"/>
                </a:solidFill>
                <a:latin typeface="Calibri"/>
              </a:rPr>
              <a:t>-1</a:t>
            </a:r>
            <a:r>
              <a:rPr lang="tr-TR" sz="1200" spc="-1" dirty="0" smtClean="0">
                <a:solidFill>
                  <a:srgbClr val="000000"/>
                </a:solidFill>
                <a:latin typeface="Calibri"/>
              </a:rPr>
              <a:t>MeV</a:t>
            </a:r>
            <a:r>
              <a:rPr lang="tr-TR" sz="1200" spc="-1" baseline="30000" dirty="0" smtClean="0">
                <a:solidFill>
                  <a:srgbClr val="000000"/>
                </a:solidFill>
                <a:latin typeface="Calibri"/>
              </a:rPr>
              <a:t>-1</a:t>
            </a:r>
            <a:r>
              <a:rPr lang="tr-TR" sz="1200" spc="-1" dirty="0">
                <a:solidFill>
                  <a:srgbClr val="000000"/>
                </a:solidFill>
                <a:latin typeface="Calibri"/>
              </a:rPr>
              <a:t> </a:t>
            </a:r>
            <a:r>
              <a:rPr lang="tr-TR" sz="1200" spc="-1" dirty="0" smtClean="0">
                <a:solidFill>
                  <a:srgbClr val="000000"/>
                </a:solidFill>
                <a:latin typeface="Calibri"/>
              </a:rPr>
              <a:t>foton akısı,</a:t>
            </a:r>
            <a:endParaRPr lang="en-US" sz="1200" b="0" strike="noStrike" spc="-1" dirty="0">
              <a:latin typeface="Arial"/>
            </a:endParaRPr>
          </a:p>
        </p:txBody>
      </p:sp>
      <p:sp>
        <p:nvSpPr>
          <p:cNvPr id="237" name="CustomShape 14"/>
          <p:cNvSpPr/>
          <p:nvPr/>
        </p:nvSpPr>
        <p:spPr>
          <a:xfrm>
            <a:off x="9313488" y="5180304"/>
            <a:ext cx="232560" cy="767520"/>
          </a:xfrm>
          <a:prstGeom prst="rightBrace">
            <a:avLst>
              <a:gd name="adj1" fmla="val 0"/>
              <a:gd name="adj2" fmla="val 50000"/>
            </a:avLst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38" name="CustomShape 15"/>
          <p:cNvSpPr/>
          <p:nvPr/>
        </p:nvSpPr>
        <p:spPr>
          <a:xfrm>
            <a:off x="9698510" y="5437605"/>
            <a:ext cx="2311560" cy="303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tr-TR" sz="1400" b="0" strike="noStrike" spc="-1" dirty="0">
                <a:solidFill>
                  <a:srgbClr val="000000"/>
                </a:solidFill>
                <a:latin typeface="Calibri"/>
              </a:rPr>
              <a:t>Gama radyasyonu enerjisi</a:t>
            </a:r>
            <a:endParaRPr lang="en-US" sz="1400" b="0" strike="noStrike" spc="-1" dirty="0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3" name="İçerik Yer Tutucusu 6"/>
          <p:cNvPicPr/>
          <p:nvPr/>
        </p:nvPicPr>
        <p:blipFill>
          <a:blip r:embed="rId3"/>
          <a:stretch/>
        </p:blipFill>
        <p:spPr>
          <a:xfrm>
            <a:off x="0" y="859946"/>
            <a:ext cx="8367252" cy="2186352"/>
          </a:xfrm>
          <a:prstGeom prst="rect">
            <a:avLst/>
          </a:prstGeom>
          <a:ln>
            <a:noFill/>
          </a:ln>
        </p:spPr>
      </p:pic>
      <p:sp>
        <p:nvSpPr>
          <p:cNvPr id="244" name="TextShape 1"/>
          <p:cNvSpPr txBox="1"/>
          <p:nvPr/>
        </p:nvSpPr>
        <p:spPr>
          <a:xfrm>
            <a:off x="194400" y="6494760"/>
            <a:ext cx="2742840" cy="255600"/>
          </a:xfrm>
          <a:prstGeom prst="rect">
            <a:avLst/>
          </a:prstGeom>
          <a:noFill/>
          <a:ln>
            <a:noFill/>
          </a:ln>
        </p:spPr>
        <p:txBody>
          <a:bodyPr anchor="ctr">
            <a:noAutofit/>
          </a:bodyPr>
          <a:lstStyle/>
          <a:p>
            <a:pPr>
              <a:lnSpc>
                <a:spcPct val="100000"/>
              </a:lnSpc>
            </a:pPr>
            <a:fld id="{7C493692-AE2A-4EB6-9C28-899D229B97B2}" type="datetime1">
              <a:rPr lang="tr-TR" sz="1200" b="0" strike="noStrike" spc="-1">
                <a:solidFill>
                  <a:srgbClr val="8D95B4"/>
                </a:solidFill>
                <a:latin typeface="Calibri"/>
              </a:rPr>
              <a:t>28.11.2020</a:t>
            </a:fld>
            <a:endParaRPr lang="en-US" sz="1200" b="0" strike="noStrike" spc="-1">
              <a:latin typeface="Times New Roman"/>
            </a:endParaRPr>
          </a:p>
        </p:txBody>
      </p:sp>
      <p:sp>
        <p:nvSpPr>
          <p:cNvPr id="245" name="TextShape 2"/>
          <p:cNvSpPr txBox="1"/>
          <p:nvPr/>
        </p:nvSpPr>
        <p:spPr>
          <a:xfrm>
            <a:off x="4038480" y="6494760"/>
            <a:ext cx="4114440" cy="265320"/>
          </a:xfrm>
          <a:prstGeom prst="rect">
            <a:avLst/>
          </a:prstGeom>
          <a:noFill/>
          <a:ln>
            <a:noFill/>
          </a:ln>
        </p:spPr>
        <p:txBody>
          <a:bodyPr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tr-TR" sz="1200" b="0" strike="noStrike" spc="-1">
                <a:solidFill>
                  <a:srgbClr val="8D95B4"/>
                </a:solidFill>
                <a:latin typeface="Calibri"/>
              </a:rPr>
              <a:t>hyalan@ankara.edu.tr</a:t>
            </a:r>
            <a:endParaRPr lang="en-US" sz="1200" b="0" strike="noStrike" spc="-1">
              <a:latin typeface="Times New Roman"/>
            </a:endParaRPr>
          </a:p>
        </p:txBody>
      </p:sp>
      <p:sp>
        <p:nvSpPr>
          <p:cNvPr id="246" name="TextShape 3"/>
          <p:cNvSpPr txBox="1"/>
          <p:nvPr/>
        </p:nvSpPr>
        <p:spPr>
          <a:xfrm>
            <a:off x="9231480" y="6494760"/>
            <a:ext cx="2742840" cy="275040"/>
          </a:xfrm>
          <a:prstGeom prst="rect">
            <a:avLst/>
          </a:prstGeom>
          <a:noFill/>
          <a:ln>
            <a:noFill/>
          </a:ln>
        </p:spPr>
        <p:txBody>
          <a:bodyPr anchor="ctr">
            <a:noAutofit/>
          </a:bodyPr>
          <a:lstStyle/>
          <a:p>
            <a:pPr algn="r">
              <a:lnSpc>
                <a:spcPct val="100000"/>
              </a:lnSpc>
            </a:pPr>
            <a:fld id="{359C3CB3-5DA1-44DA-8D36-B68781A8E101}" type="slidenum">
              <a:rPr lang="tr-TR" sz="1200" b="0" strike="noStrike" spc="-1">
                <a:solidFill>
                  <a:srgbClr val="8D95B4"/>
                </a:solidFill>
                <a:latin typeface="Calibri"/>
              </a:rPr>
              <a:t>4</a:t>
            </a:fld>
            <a:endParaRPr lang="en-US" sz="1200" b="0" strike="noStrike" spc="-1">
              <a:latin typeface="Times New Roman"/>
            </a:endParaRPr>
          </a:p>
        </p:txBody>
      </p:sp>
      <p:sp>
        <p:nvSpPr>
          <p:cNvPr id="247" name="CustomShape 4"/>
          <p:cNvSpPr/>
          <p:nvPr/>
        </p:nvSpPr>
        <p:spPr>
          <a:xfrm>
            <a:off x="7778520" y="4974480"/>
            <a:ext cx="4893480" cy="17953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tr-TR" sz="1400" b="1" i="1" u="sng" strike="noStrike" spc="-1" dirty="0">
                <a:solidFill>
                  <a:srgbClr val="000000"/>
                </a:solidFill>
                <a:uFillTx/>
                <a:latin typeface="Calibri"/>
              </a:rPr>
              <a:t>Bremsstrahlung radyasyonu;</a:t>
            </a:r>
            <a:endParaRPr lang="en-US" sz="1400" b="0" strike="noStrike" spc="-1" dirty="0">
              <a:latin typeface="Arial"/>
            </a:endParaRPr>
          </a:p>
          <a:p>
            <a:pPr marL="285840" indent="-28548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tr-TR" sz="1400" b="0" i="1" strike="noStrike" spc="-1" dirty="0">
                <a:solidFill>
                  <a:srgbClr val="000000"/>
                </a:solidFill>
                <a:latin typeface="Calibri"/>
              </a:rPr>
              <a:t>Foton saçılması, foto ayrışma ve fotofisyon deneyleri</a:t>
            </a:r>
            <a:endParaRPr lang="en-US" sz="1400" b="0" strike="noStrike" spc="-1" dirty="0">
              <a:latin typeface="Arial"/>
            </a:endParaRPr>
          </a:p>
          <a:p>
            <a:pPr marL="285840" indent="-28548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tr-TR" sz="1400" b="0" i="1" strike="noStrike" spc="-1" dirty="0">
                <a:solidFill>
                  <a:srgbClr val="000000"/>
                </a:solidFill>
                <a:latin typeface="Calibri"/>
              </a:rPr>
              <a:t>Yüksek enerjili foton dedektörü çalışması</a:t>
            </a:r>
            <a:endParaRPr lang="en-US" sz="1400" b="0" strike="noStrike" spc="-1" dirty="0">
              <a:latin typeface="Arial"/>
            </a:endParaRPr>
          </a:p>
          <a:p>
            <a:pPr marL="285840" indent="-28548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tr-TR" sz="1400" b="0" i="1" strike="noStrike" spc="-1" dirty="0">
                <a:solidFill>
                  <a:srgbClr val="000000"/>
                </a:solidFill>
                <a:latin typeface="Calibri"/>
              </a:rPr>
              <a:t>Endüstriyel uygulamalar</a:t>
            </a:r>
            <a:endParaRPr lang="en-US" sz="14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endParaRPr lang="en-US" sz="14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tr-TR" sz="1400" b="0" i="1" strike="noStrike" spc="-1" dirty="0">
                <a:solidFill>
                  <a:srgbClr val="000000"/>
                </a:solidFill>
                <a:latin typeface="Calibri"/>
              </a:rPr>
              <a:t> </a:t>
            </a:r>
            <a:r>
              <a:rPr lang="tr-TR" sz="1400" b="1" i="1" u="sng" strike="noStrike" spc="-1" dirty="0">
                <a:solidFill>
                  <a:srgbClr val="000000"/>
                </a:solidFill>
                <a:uFillTx/>
                <a:latin typeface="Calibri"/>
              </a:rPr>
              <a:t>Elektronların doğrudan kullanımı;</a:t>
            </a:r>
            <a:endParaRPr lang="en-US" sz="1400" b="0" strike="noStrike" spc="-1" dirty="0">
              <a:latin typeface="Arial"/>
            </a:endParaRPr>
          </a:p>
          <a:p>
            <a:pPr marL="285840" indent="-28548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tr-TR" sz="1400" b="0" i="1" strike="noStrike" spc="-1" dirty="0">
                <a:solidFill>
                  <a:srgbClr val="000000"/>
                </a:solidFill>
                <a:latin typeface="Calibri"/>
              </a:rPr>
              <a:t>Radyasyon sertliği çalışmaları</a:t>
            </a:r>
            <a:endParaRPr lang="en-US" sz="1400" b="0" strike="noStrike" spc="-1" dirty="0">
              <a:latin typeface="Arial"/>
            </a:endParaRPr>
          </a:p>
          <a:p>
            <a:pPr marL="285840" indent="-28548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tr-TR" sz="1400" b="0" i="1" strike="noStrike" spc="-1" dirty="0">
                <a:solidFill>
                  <a:srgbClr val="000000"/>
                </a:solidFill>
                <a:latin typeface="Calibri"/>
              </a:rPr>
              <a:t>Detektör zamanlama deneyleri</a:t>
            </a:r>
            <a:endParaRPr lang="en-US" sz="1400" b="0" strike="noStrike" spc="-1" dirty="0">
              <a:latin typeface="Arial"/>
            </a:endParaRPr>
          </a:p>
        </p:txBody>
      </p:sp>
      <p:sp>
        <p:nvSpPr>
          <p:cNvPr id="249" name="CustomShape 5"/>
          <p:cNvSpPr/>
          <p:nvPr/>
        </p:nvSpPr>
        <p:spPr>
          <a:xfrm>
            <a:off x="0" y="0"/>
            <a:ext cx="9780840" cy="668520"/>
          </a:xfrm>
          <a:prstGeom prst="rect">
            <a:avLst/>
          </a:prstGeom>
          <a:solidFill>
            <a:srgbClr val="002060"/>
          </a:solidFill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>
              <a:lnSpc>
                <a:spcPct val="100000"/>
              </a:lnSpc>
            </a:pPr>
            <a:r>
              <a:rPr lang="en-US" sz="4000" b="0" strike="noStrike" spc="-1">
                <a:solidFill>
                  <a:srgbClr val="FFFFFF"/>
                </a:solidFill>
                <a:latin typeface="Calibri"/>
              </a:rPr>
              <a:t>TARLA </a:t>
            </a:r>
            <a:r>
              <a:rPr lang="tr-TR" sz="4000" b="0" strike="noStrike" spc="-1">
                <a:solidFill>
                  <a:srgbClr val="FFFFFF"/>
                </a:solidFill>
                <a:latin typeface="Calibri"/>
              </a:rPr>
              <a:t>Nükleer Deney İstasyonu</a:t>
            </a:r>
            <a:endParaRPr lang="en-US" sz="4000" b="0" strike="noStrike" spc="-1">
              <a:latin typeface="Arial"/>
            </a:endParaRPr>
          </a:p>
        </p:txBody>
      </p:sp>
      <p:pic>
        <p:nvPicPr>
          <p:cNvPr id="250" name="Resim 1"/>
          <p:cNvPicPr/>
          <p:nvPr/>
        </p:nvPicPr>
        <p:blipFill>
          <a:blip r:embed="rId4"/>
          <a:stretch/>
        </p:blipFill>
        <p:spPr>
          <a:xfrm>
            <a:off x="7449195" y="3117957"/>
            <a:ext cx="4450965" cy="1076337"/>
          </a:xfrm>
          <a:prstGeom prst="rect">
            <a:avLst/>
          </a:prstGeom>
          <a:ln>
            <a:noFill/>
          </a:ln>
        </p:spPr>
      </p:pic>
      <p:sp>
        <p:nvSpPr>
          <p:cNvPr id="251" name="CustomShape 6"/>
          <p:cNvSpPr/>
          <p:nvPr/>
        </p:nvSpPr>
        <p:spPr>
          <a:xfrm>
            <a:off x="7848720" y="4247078"/>
            <a:ext cx="3182760" cy="6390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tr-TR" sz="1800" b="0" strike="noStrike" spc="-1" dirty="0">
                <a:solidFill>
                  <a:srgbClr val="FF0000"/>
                </a:solidFill>
                <a:latin typeface="Calibri"/>
              </a:rPr>
              <a:t>Foton enerjisi : 0-30 </a:t>
            </a:r>
            <a:r>
              <a:rPr lang="tr-TR" sz="1800" b="0" strike="noStrike" spc="-1" dirty="0" err="1">
                <a:solidFill>
                  <a:srgbClr val="FF0000"/>
                </a:solidFill>
                <a:latin typeface="Calibri"/>
              </a:rPr>
              <a:t>MeV</a:t>
            </a:r>
            <a:endParaRPr lang="en-US" sz="1800" b="0" strike="noStrike" spc="-1" dirty="0">
              <a:solidFill>
                <a:srgbClr val="FF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tr-TR" sz="1800" b="0" strike="noStrike" spc="-1" dirty="0">
                <a:solidFill>
                  <a:srgbClr val="FF0000"/>
                </a:solidFill>
                <a:latin typeface="Calibri"/>
              </a:rPr>
              <a:t>Foton Akısı: ~ 10</a:t>
            </a:r>
            <a:r>
              <a:rPr lang="tr-TR" sz="1800" b="0" strike="noStrike" spc="-1" baseline="30000" dirty="0">
                <a:solidFill>
                  <a:srgbClr val="FF0000"/>
                </a:solidFill>
                <a:latin typeface="Calibri"/>
              </a:rPr>
              <a:t>10</a:t>
            </a:r>
            <a:r>
              <a:rPr lang="tr-TR" sz="1800" b="0" strike="noStrike" spc="-1" dirty="0">
                <a:solidFill>
                  <a:srgbClr val="FF0000"/>
                </a:solidFill>
                <a:latin typeface="Calibri"/>
              </a:rPr>
              <a:t>cm</a:t>
            </a:r>
            <a:r>
              <a:rPr lang="tr-TR" sz="1800" b="0" strike="noStrike" spc="-1" baseline="30000" dirty="0">
                <a:solidFill>
                  <a:srgbClr val="FF0000"/>
                </a:solidFill>
                <a:latin typeface="Calibri"/>
              </a:rPr>
              <a:t>-2</a:t>
            </a:r>
            <a:r>
              <a:rPr lang="tr-TR" sz="1800" b="0" strike="noStrike" spc="-1" dirty="0">
                <a:solidFill>
                  <a:srgbClr val="FF0000"/>
                </a:solidFill>
                <a:latin typeface="Calibri"/>
              </a:rPr>
              <a:t>s</a:t>
            </a:r>
            <a:r>
              <a:rPr lang="tr-TR" sz="1800" b="0" strike="noStrike" spc="-1" baseline="30000" dirty="0">
                <a:solidFill>
                  <a:srgbClr val="FF0000"/>
                </a:solidFill>
                <a:latin typeface="Calibri"/>
              </a:rPr>
              <a:t>-1</a:t>
            </a:r>
            <a:r>
              <a:rPr lang="tr-TR" sz="1800" b="0" strike="noStrike" spc="-1" dirty="0">
                <a:solidFill>
                  <a:srgbClr val="FF0000"/>
                </a:solidFill>
                <a:latin typeface="Calibri"/>
              </a:rPr>
              <a:t>MeV</a:t>
            </a:r>
            <a:r>
              <a:rPr lang="tr-TR" sz="1800" b="0" strike="noStrike" spc="-1" baseline="30000" dirty="0">
                <a:solidFill>
                  <a:srgbClr val="FF0000"/>
                </a:solidFill>
                <a:latin typeface="Calibri"/>
              </a:rPr>
              <a:t>-1</a:t>
            </a:r>
            <a:endParaRPr lang="en-US" sz="1800" b="0" strike="noStrike" spc="-1" dirty="0">
              <a:solidFill>
                <a:srgbClr val="FF0000"/>
              </a:solidFill>
              <a:latin typeface="Arial"/>
            </a:endParaRPr>
          </a:p>
        </p:txBody>
      </p:sp>
      <p:pic>
        <p:nvPicPr>
          <p:cNvPr id="2" name="Resim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30764" y="3629627"/>
            <a:ext cx="4872528" cy="1129334"/>
          </a:xfrm>
          <a:prstGeom prst="rect">
            <a:avLst/>
          </a:prstGeom>
        </p:spPr>
      </p:pic>
      <p:pic>
        <p:nvPicPr>
          <p:cNvPr id="13" name="Picture 2"/>
          <p:cNvPicPr/>
          <p:nvPr/>
        </p:nvPicPr>
        <p:blipFill>
          <a:blip r:embed="rId6"/>
          <a:stretch/>
        </p:blipFill>
        <p:spPr>
          <a:xfrm>
            <a:off x="63189" y="4037760"/>
            <a:ext cx="2257200" cy="2457000"/>
          </a:xfrm>
          <a:prstGeom prst="rect">
            <a:avLst/>
          </a:prstGeom>
          <a:ln>
            <a:noFill/>
          </a:ln>
        </p:spPr>
      </p:pic>
      <p:grpSp>
        <p:nvGrpSpPr>
          <p:cNvPr id="14" name="Group 3"/>
          <p:cNvGrpSpPr/>
          <p:nvPr/>
        </p:nvGrpSpPr>
        <p:grpSpPr>
          <a:xfrm>
            <a:off x="8404060" y="1061116"/>
            <a:ext cx="3278660" cy="2052187"/>
            <a:chOff x="7564136" y="799092"/>
            <a:chExt cx="3455640" cy="2095560"/>
          </a:xfrm>
        </p:grpSpPr>
        <p:pic>
          <p:nvPicPr>
            <p:cNvPr id="15" name="Picture 1"/>
            <p:cNvPicPr/>
            <p:nvPr/>
          </p:nvPicPr>
          <p:blipFill>
            <a:blip r:embed="rId7"/>
            <a:stretch/>
          </p:blipFill>
          <p:spPr>
            <a:xfrm>
              <a:off x="7564136" y="799092"/>
              <a:ext cx="3455640" cy="2095560"/>
            </a:xfrm>
            <a:prstGeom prst="rect">
              <a:avLst/>
            </a:prstGeom>
            <a:ln>
              <a:noFill/>
            </a:ln>
          </p:spPr>
        </p:pic>
        <p:sp>
          <p:nvSpPr>
            <p:cNvPr id="16" name="Line 4"/>
            <p:cNvSpPr/>
            <p:nvPr/>
          </p:nvSpPr>
          <p:spPr>
            <a:xfrm>
              <a:off x="7572780" y="1849974"/>
              <a:ext cx="1383480" cy="1800"/>
            </a:xfrm>
            <a:prstGeom prst="line">
              <a:avLst/>
            </a:prstGeom>
            <a:noFill/>
            <a:ln w="57240">
              <a:solidFill>
                <a:srgbClr val="FF0000"/>
              </a:solidFill>
              <a:round/>
              <a:tailEnd type="triangle" w="med" len="med"/>
            </a:ln>
            <a:effectLst/>
          </p:spPr>
        </p:sp>
      </p:grpSp>
      <p:sp>
        <p:nvSpPr>
          <p:cNvPr id="17" name="CustomShape 6"/>
          <p:cNvSpPr/>
          <p:nvPr/>
        </p:nvSpPr>
        <p:spPr>
          <a:xfrm>
            <a:off x="10123200" y="1023836"/>
            <a:ext cx="2224080" cy="337100"/>
          </a:xfrm>
          <a:prstGeom prst="rect">
            <a:avLst/>
          </a:prstGeom>
          <a:noFill/>
          <a:ln>
            <a:noFill/>
          </a:ln>
          <a:effectLst/>
        </p:spPr>
        <p:txBody>
          <a:bodyPr lIns="90000" tIns="45000" rIns="90000" bIns="4500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r-TR" sz="1600" b="0" i="1" u="none" strike="noStrike" kern="0" cap="none" spc="-1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DejaVu Sans"/>
                <a:cs typeface="DejaVu Sans"/>
              </a:rPr>
              <a:t>Katı açının taranması</a:t>
            </a:r>
            <a:endParaRPr kumimoji="0" lang="en-US" sz="1600" b="0" i="0" u="none" strike="noStrike" kern="0" cap="none" spc="-1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DejaVu Sans"/>
              <a:cs typeface="DejaVu Sans"/>
            </a:endParaRPr>
          </a:p>
        </p:txBody>
      </p:sp>
      <p:sp>
        <p:nvSpPr>
          <p:cNvPr id="18" name="CustomShape 11"/>
          <p:cNvSpPr/>
          <p:nvPr/>
        </p:nvSpPr>
        <p:spPr>
          <a:xfrm>
            <a:off x="11083680" y="1413720"/>
            <a:ext cx="360" cy="47808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38100" cap="flat" cmpd="sng" algn="ctr">
            <a:solidFill>
              <a:sysClr val="windowText" lastClr="000000"/>
            </a:solidFill>
            <a:prstDash val="solid"/>
            <a:miter/>
            <a:tailEnd type="triangle" w="med" len="me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</p:sp>
      <p:sp>
        <p:nvSpPr>
          <p:cNvPr id="19" name="CustomShape 12"/>
          <p:cNvSpPr/>
          <p:nvPr/>
        </p:nvSpPr>
        <p:spPr>
          <a:xfrm>
            <a:off x="11083680" y="2446560"/>
            <a:ext cx="360" cy="47808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38100" cap="flat" cmpd="sng" algn="ctr">
            <a:solidFill>
              <a:sysClr val="windowText" lastClr="000000"/>
            </a:solidFill>
            <a:prstDash val="solid"/>
            <a:miter/>
            <a:tailEnd type="triangle" w="med" len="me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</p:sp>
      <p:sp>
        <p:nvSpPr>
          <p:cNvPr id="20" name="CustomShape 13"/>
          <p:cNvSpPr/>
          <p:nvPr/>
        </p:nvSpPr>
        <p:spPr>
          <a:xfrm>
            <a:off x="10359720" y="2077226"/>
            <a:ext cx="1751040" cy="364680"/>
          </a:xfrm>
          <a:prstGeom prst="rect">
            <a:avLst/>
          </a:prstGeom>
          <a:noFill/>
          <a:ln>
            <a:noFill/>
          </a:ln>
          <a:effectLst/>
        </p:spPr>
        <p:txBody>
          <a:bodyPr lIns="90000" tIns="45000" rIns="90000" bIns="4500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r-TR" sz="1800" b="0" i="0" u="none" strike="noStrike" kern="0" cap="none" spc="-1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DejaVu Sans"/>
                <a:cs typeface="DejaVu Sans"/>
              </a:rPr>
              <a:t>Maksimize alan</a:t>
            </a:r>
            <a:endParaRPr kumimoji="0" lang="en-US" sz="1800" b="0" i="0" u="none" strike="noStrike" kern="0" cap="none" spc="-1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DejaVu Sans"/>
              <a:cs typeface="DejaVu Sans"/>
            </a:endParaRPr>
          </a:p>
        </p:txBody>
      </p:sp>
      <p:sp>
        <p:nvSpPr>
          <p:cNvPr id="21" name="CustomShape 14"/>
          <p:cNvSpPr/>
          <p:nvPr/>
        </p:nvSpPr>
        <p:spPr>
          <a:xfrm>
            <a:off x="10123200" y="2798209"/>
            <a:ext cx="1987560" cy="367878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lIns="90000" tIns="45000" rIns="90000" bIns="4500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r-TR" sz="1800" b="1" i="0" u="none" strike="noStrike" kern="0" cap="none" spc="-1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/>
                <a:ea typeface="DejaVu Sans"/>
                <a:cs typeface="DejaVu Sans"/>
              </a:rPr>
              <a:t>Fotopik verimliliği</a:t>
            </a:r>
            <a:endParaRPr kumimoji="0" lang="en-US" sz="1800" b="1" i="0" u="none" strike="noStrike" kern="0" cap="none" spc="-1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DejaVu Sans"/>
              <a:cs typeface="DejaVu Sans"/>
            </a:endParaRPr>
          </a:p>
        </p:txBody>
      </p:sp>
      <p:sp>
        <p:nvSpPr>
          <p:cNvPr id="22" name="CustomShape 2"/>
          <p:cNvSpPr/>
          <p:nvPr/>
        </p:nvSpPr>
        <p:spPr>
          <a:xfrm>
            <a:off x="-63092" y="3156501"/>
            <a:ext cx="3257823" cy="790920"/>
          </a:xfrm>
          <a:prstGeom prst="rect">
            <a:avLst/>
          </a:prstGeom>
          <a:noFill/>
          <a:ln>
            <a:noFill/>
          </a:ln>
          <a:effectLst/>
        </p:spPr>
        <p:txBody>
          <a:bodyPr lIns="90000" tIns="45000" rIns="90000" bIns="45000">
            <a:noAutofit/>
          </a:bodyPr>
          <a:lstStyle/>
          <a:p>
            <a:pPr marL="360" marR="0" lvl="0" defTabSz="914400" eaLnBrk="1" fontAlgn="auto" latinLnBrk="0" hangingPunct="1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tabLst/>
              <a:defRPr/>
            </a:pPr>
            <a:r>
              <a:rPr kumimoji="0" lang="en-US" sz="1600" b="0" i="0" u="none" strike="noStrike" kern="0" cap="none" spc="-1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DejaVu Sans"/>
                <a:cs typeface="DejaVu Sans"/>
              </a:rPr>
              <a:t>2 </a:t>
            </a:r>
            <a:r>
              <a:rPr kumimoji="0" lang="tr-TR" sz="1600" b="0" i="0" u="none" strike="noStrike" kern="0" cap="none" spc="-1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DejaVu Sans"/>
                <a:cs typeface="DejaVu Sans"/>
              </a:rPr>
              <a:t>adet </a:t>
            </a:r>
            <a:r>
              <a:rPr kumimoji="0" lang="en-US" sz="1600" b="0" i="0" u="none" strike="noStrike" kern="0" cap="none" spc="-1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DejaVu Sans"/>
                <a:cs typeface="DejaVu Sans"/>
              </a:rPr>
              <a:t>Clover </a:t>
            </a:r>
            <a:r>
              <a:rPr kumimoji="0" lang="en-US" sz="1600" b="0" i="0" u="none" strike="noStrike" kern="0" cap="none" spc="-1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DejaVu Sans"/>
                <a:cs typeface="DejaVu Sans"/>
              </a:rPr>
              <a:t>HPGe</a:t>
            </a:r>
            <a:r>
              <a:rPr kumimoji="0" lang="en-US" sz="1600" b="0" i="0" u="none" strike="noStrike" kern="0" cap="none" spc="-1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DejaVu Sans"/>
                <a:cs typeface="DejaVu Sans"/>
              </a:rPr>
              <a:t> (BGO </a:t>
            </a:r>
            <a:r>
              <a:rPr kumimoji="0" lang="en-US" sz="1600" b="0" i="0" u="none" strike="noStrike" kern="0" cap="none" spc="-1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DejaVu Sans"/>
                <a:cs typeface="DejaVu Sans"/>
              </a:rPr>
              <a:t>ile</a:t>
            </a:r>
            <a:r>
              <a:rPr kumimoji="0" lang="en-US" sz="1600" b="0" i="0" u="none" strike="noStrike" kern="0" cap="none" spc="-1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DejaVu Sans"/>
                <a:cs typeface="DejaVu Sans"/>
              </a:rPr>
              <a:t>)</a:t>
            </a:r>
            <a:endParaRPr kumimoji="0" lang="en-US" sz="1600" b="0" i="0" u="none" strike="noStrike" kern="0" cap="none" spc="-1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DejaVu Sans"/>
              <a:cs typeface="DejaVu Sans"/>
            </a:endParaRPr>
          </a:p>
          <a:p>
            <a:pPr marL="360" marR="0" lvl="0" defTabSz="914400" eaLnBrk="1" fontAlgn="auto" latinLnBrk="0" hangingPunct="1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tabLst/>
              <a:defRPr/>
            </a:pPr>
            <a:r>
              <a:rPr kumimoji="0" lang="en-US" sz="1600" b="0" i="0" u="none" strike="noStrike" kern="0" cap="none" spc="-1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DejaVu Sans"/>
                <a:cs typeface="DejaVu Sans"/>
              </a:rPr>
              <a:t>2 </a:t>
            </a:r>
            <a:r>
              <a:rPr kumimoji="0" lang="tr-TR" sz="1600" b="0" i="0" u="none" strike="noStrike" kern="0" cap="none" spc="-1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DejaVu Sans"/>
                <a:cs typeface="DejaVu Sans"/>
              </a:rPr>
              <a:t>adet </a:t>
            </a:r>
            <a:r>
              <a:rPr kumimoji="0" lang="en-US" sz="1600" b="0" i="0" u="none" strike="noStrike" kern="0" cap="none" spc="-1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DejaVu Sans"/>
                <a:cs typeface="DejaVu Sans"/>
              </a:rPr>
              <a:t>Tek</a:t>
            </a:r>
            <a:r>
              <a:rPr kumimoji="0" lang="en-US" sz="1600" b="0" i="0" u="none" strike="noStrike" kern="0" cap="none" spc="-1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DejaVu Sans"/>
                <a:cs typeface="DejaVu Sans"/>
              </a:rPr>
              <a:t> </a:t>
            </a:r>
            <a:r>
              <a:rPr kumimoji="0" lang="en-US" sz="1600" b="0" i="0" u="none" strike="noStrike" kern="0" cap="none" spc="-1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DejaVu Sans"/>
                <a:cs typeface="DejaVu Sans"/>
              </a:rPr>
              <a:t>kristal</a:t>
            </a:r>
            <a:r>
              <a:rPr kumimoji="0" lang="en-US" sz="1600" b="0" i="0" u="none" strike="noStrike" kern="0" cap="none" spc="-1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DejaVu Sans"/>
                <a:cs typeface="DejaVu Sans"/>
              </a:rPr>
              <a:t> </a:t>
            </a:r>
            <a:r>
              <a:rPr kumimoji="0" lang="en-US" sz="1600" b="0" i="0" u="none" strike="noStrike" kern="0" cap="none" spc="-1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DejaVu Sans"/>
                <a:cs typeface="DejaVu Sans"/>
              </a:rPr>
              <a:t>HPGe</a:t>
            </a:r>
            <a:r>
              <a:rPr kumimoji="0" lang="en-US" sz="1600" b="0" i="0" u="none" strike="noStrike" kern="0" cap="none" spc="-1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DejaVu Sans"/>
                <a:cs typeface="DejaVu Sans"/>
              </a:rPr>
              <a:t> (BGO </a:t>
            </a:r>
            <a:r>
              <a:rPr kumimoji="0" lang="en-US" sz="1600" b="0" i="0" u="none" strike="noStrike" kern="0" cap="none" spc="-1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DejaVu Sans"/>
                <a:cs typeface="DejaVu Sans"/>
              </a:rPr>
              <a:t>ile</a:t>
            </a:r>
            <a:r>
              <a:rPr kumimoji="0" lang="en-US" sz="1600" b="0" i="0" u="none" strike="noStrike" kern="0" cap="none" spc="-1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DejaVu Sans"/>
                <a:cs typeface="DejaVu Sans"/>
              </a:rPr>
              <a:t>)</a:t>
            </a:r>
            <a:endParaRPr lang="tr-TR" sz="1600" kern="0" spc="-1" dirty="0">
              <a:solidFill>
                <a:prstClr val="black"/>
              </a:solidFill>
              <a:latin typeface="Arial"/>
              <a:ea typeface="DejaVu Sans"/>
              <a:cs typeface="DejaVu Sans"/>
            </a:endParaRPr>
          </a:p>
          <a:p>
            <a:pPr marL="360" marR="0" lvl="0" defTabSz="914400" eaLnBrk="1" fontAlgn="auto" latinLnBrk="0" hangingPunct="1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tabLst/>
              <a:defRPr/>
            </a:pPr>
            <a:r>
              <a:rPr kumimoji="0" lang="tr-TR" sz="1600" b="0" i="0" u="none" strike="noStrike" kern="0" cap="none" spc="-1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DejaVu Sans"/>
                <a:cs typeface="DejaVu Sans"/>
              </a:rPr>
              <a:t>4</a:t>
            </a:r>
            <a:r>
              <a:rPr kumimoji="0" lang="tr-TR" sz="1600" b="0" i="0" u="none" strike="noStrike" kern="0" cap="none" spc="-1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DejaVu Sans"/>
                <a:cs typeface="DejaVu Sans"/>
              </a:rPr>
              <a:t> </a:t>
            </a:r>
            <a:r>
              <a:rPr kumimoji="0" lang="tr-TR" sz="1600" b="0" i="0" u="none" strike="noStrike" kern="0" cap="none" spc="-1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DejaVu Sans"/>
                <a:cs typeface="DejaVu Sans"/>
              </a:rPr>
              <a:t>adet </a:t>
            </a:r>
            <a:r>
              <a:rPr kumimoji="0" lang="en-US" sz="1600" b="0" i="0" u="none" strike="noStrike" kern="0" cap="none" spc="-1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DejaVu Sans"/>
                <a:cs typeface="DejaVu Sans"/>
              </a:rPr>
              <a:t>Büyük</a:t>
            </a:r>
            <a:r>
              <a:rPr kumimoji="0" lang="en-US" sz="1600" b="0" i="0" u="none" strike="noStrike" kern="0" cap="none" spc="-1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DejaVu Sans"/>
                <a:cs typeface="DejaVu Sans"/>
              </a:rPr>
              <a:t> </a:t>
            </a:r>
            <a:r>
              <a:rPr kumimoji="0" lang="en-US" sz="1600" b="0" i="0" u="none" strike="noStrike" kern="0" cap="none" spc="-1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DejaVu Sans"/>
                <a:cs typeface="DejaVu Sans"/>
              </a:rPr>
              <a:t>Hacimli</a:t>
            </a:r>
            <a:r>
              <a:rPr kumimoji="0" lang="en-US" sz="1600" b="0" i="0" u="none" strike="noStrike" kern="0" cap="none" spc="-1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DejaVu Sans"/>
                <a:cs typeface="DejaVu Sans"/>
              </a:rPr>
              <a:t> </a:t>
            </a:r>
            <a:r>
              <a:rPr kumimoji="0" lang="en-US" sz="1600" b="0" i="0" u="none" strike="noStrike" kern="0" cap="none" spc="-1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DejaVu Sans"/>
                <a:cs typeface="DejaVu Sans"/>
              </a:rPr>
              <a:t>LaBr</a:t>
            </a:r>
            <a:r>
              <a:rPr kumimoji="0" lang="tr-TR" sz="1600" b="0" i="0" u="none" strike="noStrike" kern="0" cap="none" spc="-1" normalizeH="0" baseline="-2500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DejaVu Sans"/>
                <a:cs typeface="DejaVu Sans"/>
              </a:rPr>
              <a:t>3</a:t>
            </a:r>
            <a:endParaRPr kumimoji="0" lang="en-US" sz="1600" b="0" i="0" u="none" strike="noStrike" kern="0" cap="none" spc="-1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DejaVu Sans"/>
              <a:cs typeface="DejaVu Sans"/>
            </a:endParaRPr>
          </a:p>
        </p:txBody>
      </p:sp>
      <p:sp>
        <p:nvSpPr>
          <p:cNvPr id="23" name="CustomShape 5"/>
          <p:cNvSpPr/>
          <p:nvPr/>
        </p:nvSpPr>
        <p:spPr>
          <a:xfrm>
            <a:off x="2584988" y="4950510"/>
            <a:ext cx="2653560" cy="1568206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 marL="285840" indent="-28548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tr-TR" sz="1600" spc="-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</a:t>
            </a:r>
            <a:r>
              <a:rPr lang="tr-TR" sz="1600" b="0" strike="noStrike" spc="-1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ozunum </a:t>
            </a:r>
            <a:r>
              <a:rPr lang="tr-TR" sz="1600" b="0" strike="noStrike" spc="-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şemaları, </a:t>
            </a:r>
            <a:endParaRPr lang="en-US" sz="1600" b="0" strike="noStrike" spc="-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840" indent="-28548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tr-TR" sz="1600" b="0" strike="noStrike" spc="-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Spin,</a:t>
            </a:r>
            <a:endParaRPr lang="en-US" sz="1600" b="0" strike="noStrike" spc="-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840" indent="-28548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tr-TR" sz="1600" b="0" strike="noStrike" spc="-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Tesir kesiti,</a:t>
            </a:r>
            <a:endParaRPr lang="en-US" sz="1600" b="0" strike="noStrike" spc="-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840" indent="-28548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tr-TR" sz="1600" b="0" strike="noStrike" spc="-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Reaksiyon modu,</a:t>
            </a:r>
            <a:endParaRPr lang="en-US" sz="1600" b="0" strike="noStrike" spc="-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840" indent="-28548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tr-TR" sz="1600" b="0" strike="noStrike" spc="-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Yarı ömür,</a:t>
            </a:r>
            <a:endParaRPr lang="en-US" sz="1600" b="0" strike="noStrike" spc="-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840" indent="-28548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tr-TR" sz="1600" spc="-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</a:t>
            </a:r>
            <a:r>
              <a:rPr lang="tr-TR" sz="1600" b="0" strike="noStrike" spc="-1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allanma </a:t>
            </a:r>
            <a:r>
              <a:rPr lang="tr-TR" sz="1600" b="0" strike="noStrike" spc="-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oranları, </a:t>
            </a:r>
            <a:endParaRPr lang="en-US" sz="1600" b="0" strike="noStrike" spc="-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4" name="CustomShape 7"/>
          <p:cNvSpPr/>
          <p:nvPr/>
        </p:nvSpPr>
        <p:spPr>
          <a:xfrm>
            <a:off x="2837020" y="3058920"/>
            <a:ext cx="4320864" cy="3371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tr-TR" sz="1600" b="0" strike="noStrike" spc="-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Clover </a:t>
            </a:r>
            <a:r>
              <a:rPr lang="tr-TR" sz="1600" b="0" strike="noStrike" spc="-1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dedektörü</a:t>
            </a:r>
            <a:r>
              <a:rPr lang="tr-TR" sz="1600" spc="-1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</a:t>
            </a:r>
            <a:r>
              <a:rPr lang="tr-TR" sz="1600" b="0" strike="noStrike" spc="-1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4 </a:t>
            </a:r>
            <a:r>
              <a:rPr lang="tr-TR" sz="1600" b="0" strike="noStrike" spc="-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ayrı n tipi kristal, HPGe</a:t>
            </a:r>
            <a:endParaRPr lang="en-US" sz="1600" b="0" strike="noStrike" spc="-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4655817" y="4992567"/>
            <a:ext cx="2976883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840" indent="-28548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tr-TR" sz="1600" spc="-1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Geçiş </a:t>
            </a:r>
            <a:r>
              <a:rPr lang="tr-TR" sz="1600" spc="-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kuvvetleri, </a:t>
            </a:r>
            <a:endParaRPr lang="en-US" sz="1600" spc="-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840" indent="-28548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tr-TR" sz="1600" spc="-1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Toplu </a:t>
            </a:r>
            <a:r>
              <a:rPr lang="tr-TR" sz="1600" spc="-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davranış, </a:t>
            </a:r>
            <a:endParaRPr lang="en-US" sz="1600" spc="-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840" indent="-28548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tr-TR" sz="1600" spc="-1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Dipol </a:t>
            </a:r>
            <a:r>
              <a:rPr lang="tr-TR" sz="1600" spc="-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kuvveti (dev dipol rezonansı ve pigme dipol rezonansı), </a:t>
            </a:r>
            <a:endParaRPr lang="en-US" sz="1600" spc="-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CustomShape 1"/>
          <p:cNvSpPr/>
          <p:nvPr/>
        </p:nvSpPr>
        <p:spPr>
          <a:xfrm>
            <a:off x="-326160" y="704880"/>
            <a:ext cx="8940960" cy="9360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273" name="Picture 3"/>
          <p:cNvPicPr/>
          <p:nvPr/>
        </p:nvPicPr>
        <p:blipFill>
          <a:blip r:embed="rId3"/>
          <a:srcRect t="8335"/>
          <a:stretch/>
        </p:blipFill>
        <p:spPr>
          <a:xfrm>
            <a:off x="8269200" y="1119960"/>
            <a:ext cx="2943720" cy="2048760"/>
          </a:xfrm>
          <a:prstGeom prst="rect">
            <a:avLst/>
          </a:prstGeom>
          <a:ln>
            <a:noFill/>
          </a:ln>
        </p:spPr>
      </p:pic>
      <p:sp>
        <p:nvSpPr>
          <p:cNvPr id="274" name="CustomShape 2"/>
          <p:cNvSpPr/>
          <p:nvPr/>
        </p:nvSpPr>
        <p:spPr>
          <a:xfrm>
            <a:off x="8339328" y="3377160"/>
            <a:ext cx="3997152" cy="31615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>
              <a:lnSpc>
                <a:spcPct val="93000"/>
              </a:lnSpc>
            </a:pPr>
            <a:r>
              <a:rPr lang="tr-TR" sz="2000" b="1" i="1" u="sng" strike="noStrike" spc="-1" dirty="0">
                <a:solidFill>
                  <a:srgbClr val="000000"/>
                </a:solidFill>
                <a:uFillTx/>
                <a:latin typeface="Calibri"/>
              </a:rPr>
              <a:t>Erişilebilir Özellikler;</a:t>
            </a:r>
            <a:endParaRPr lang="en-US" sz="2000" b="0" strike="noStrike" spc="-1" dirty="0">
              <a:latin typeface="Arial"/>
            </a:endParaRPr>
          </a:p>
          <a:p>
            <a:pPr marL="343080" indent="-342720">
              <a:lnSpc>
                <a:spcPct val="93000"/>
              </a:lnSpc>
              <a:buClr>
                <a:srgbClr val="000000"/>
              </a:buClr>
              <a:buFont typeface="Arial"/>
              <a:buChar char="•"/>
            </a:pPr>
            <a:r>
              <a:rPr lang="tr-TR" sz="2000" b="0" strike="noStrike" spc="-1" dirty="0">
                <a:solidFill>
                  <a:srgbClr val="000000"/>
                </a:solidFill>
                <a:latin typeface="Calibri"/>
              </a:rPr>
              <a:t>Uyarılma Enerjisi       </a:t>
            </a:r>
            <a:r>
              <a:rPr lang="en-US" sz="2000" b="0" strike="noStrike" spc="-1" dirty="0">
                <a:solidFill>
                  <a:srgbClr val="000000"/>
                </a:solidFill>
                <a:latin typeface="Calibri"/>
              </a:rPr>
              <a:t>E</a:t>
            </a:r>
            <a:r>
              <a:rPr lang="en-US" sz="2000" b="0" strike="noStrike" spc="-1" baseline="-33000" dirty="0">
                <a:solidFill>
                  <a:srgbClr val="000000"/>
                </a:solidFill>
                <a:latin typeface="Calibri"/>
              </a:rPr>
              <a:t>x</a:t>
            </a:r>
            <a:endParaRPr lang="en-US" sz="2000" b="0" strike="noStrike" spc="-1" dirty="0">
              <a:latin typeface="Arial"/>
            </a:endParaRPr>
          </a:p>
          <a:p>
            <a:pPr marL="343080" indent="-342720">
              <a:lnSpc>
                <a:spcPct val="93000"/>
              </a:lnSpc>
              <a:buClr>
                <a:srgbClr val="000000"/>
              </a:buClr>
              <a:buFont typeface="Arial"/>
              <a:buChar char="•"/>
            </a:pPr>
            <a:r>
              <a:rPr lang="en-US" sz="2000" b="0" strike="noStrike" spc="-1" dirty="0">
                <a:solidFill>
                  <a:srgbClr val="000000"/>
                </a:solidFill>
                <a:latin typeface="Calibri"/>
              </a:rPr>
              <a:t>Spin	</a:t>
            </a:r>
            <a:r>
              <a:rPr lang="tr-TR" sz="2000" spc="-1" dirty="0">
                <a:solidFill>
                  <a:srgbClr val="000000"/>
                </a:solidFill>
                <a:latin typeface="Calibri"/>
              </a:rPr>
              <a:t>	 </a:t>
            </a:r>
            <a:r>
              <a:rPr lang="tr-TR" sz="2000" spc="-1" dirty="0" smtClean="0">
                <a:solidFill>
                  <a:srgbClr val="000000"/>
                </a:solidFill>
                <a:latin typeface="Calibri"/>
              </a:rPr>
              <a:t>         </a:t>
            </a:r>
            <a:r>
              <a:rPr lang="tr-TR" sz="2000" b="0" strike="noStrike" spc="-1" dirty="0" smtClean="0">
                <a:solidFill>
                  <a:srgbClr val="000000"/>
                </a:solidFill>
                <a:latin typeface="Calibri"/>
              </a:rPr>
              <a:t>  </a:t>
            </a:r>
            <a:r>
              <a:rPr lang="en-US" sz="2000" b="0" strike="noStrike" spc="-1" dirty="0">
                <a:solidFill>
                  <a:srgbClr val="000000"/>
                </a:solidFill>
                <a:latin typeface="Calibri"/>
              </a:rPr>
              <a:t>J</a:t>
            </a:r>
            <a:endParaRPr lang="en-US" sz="2000" b="0" strike="noStrike" spc="-1" dirty="0">
              <a:latin typeface="Arial"/>
            </a:endParaRPr>
          </a:p>
          <a:p>
            <a:pPr marL="343080" indent="-342720">
              <a:lnSpc>
                <a:spcPct val="93000"/>
              </a:lnSpc>
              <a:buClr>
                <a:srgbClr val="000000"/>
              </a:buClr>
              <a:buFont typeface="Arial"/>
              <a:buChar char="•"/>
            </a:pPr>
            <a:r>
              <a:rPr lang="tr-TR" sz="2000" b="0" strike="noStrike" spc="-1" dirty="0">
                <a:solidFill>
                  <a:srgbClr val="000000"/>
                </a:solidFill>
                <a:latin typeface="Calibri"/>
              </a:rPr>
              <a:t>Parite </a:t>
            </a:r>
            <a:r>
              <a:rPr lang="en-US" sz="2000" b="0" strike="noStrike" spc="-1" dirty="0">
                <a:solidFill>
                  <a:srgbClr val="000000"/>
                </a:solidFill>
                <a:latin typeface="Calibri"/>
              </a:rPr>
              <a:t>	</a:t>
            </a:r>
            <a:r>
              <a:rPr lang="tr-TR" sz="2000" spc="-1" dirty="0">
                <a:solidFill>
                  <a:srgbClr val="000000"/>
                </a:solidFill>
                <a:latin typeface="Calibri"/>
              </a:rPr>
              <a:t> </a:t>
            </a:r>
            <a:r>
              <a:rPr lang="tr-TR" sz="2000" spc="-1" dirty="0" smtClean="0">
                <a:solidFill>
                  <a:srgbClr val="000000"/>
                </a:solidFill>
                <a:latin typeface="Calibri"/>
              </a:rPr>
              <a:t>       </a:t>
            </a:r>
            <a:r>
              <a:rPr lang="en-US" sz="2000" b="0" strike="noStrike" spc="-1" dirty="0" smtClean="0">
                <a:solidFill>
                  <a:srgbClr val="000000"/>
                </a:solidFill>
                <a:latin typeface="Calibri"/>
              </a:rPr>
              <a:t>  </a:t>
            </a:r>
            <a:r>
              <a:rPr lang="tr-TR" sz="2000" b="0" strike="noStrike" spc="-1" dirty="0" smtClean="0">
                <a:solidFill>
                  <a:srgbClr val="000000"/>
                </a:solidFill>
                <a:latin typeface="Calibri"/>
              </a:rPr>
              <a:t> </a:t>
            </a:r>
            <a:r>
              <a:rPr lang="en-US" sz="2000" b="0" strike="noStrike" spc="-1" dirty="0">
                <a:solidFill>
                  <a:srgbClr val="000000"/>
                </a:solidFill>
                <a:latin typeface="Calibri"/>
              </a:rPr>
              <a:t>π</a:t>
            </a:r>
            <a:endParaRPr lang="en-US" sz="2000" b="0" strike="noStrike" spc="-1" dirty="0">
              <a:latin typeface="Arial"/>
            </a:endParaRPr>
          </a:p>
          <a:p>
            <a:pPr marL="343080" indent="-342720">
              <a:lnSpc>
                <a:spcPct val="93000"/>
              </a:lnSpc>
              <a:buClr>
                <a:srgbClr val="000000"/>
              </a:buClr>
              <a:buFont typeface="Arial"/>
              <a:buChar char="•"/>
            </a:pPr>
            <a:r>
              <a:rPr lang="tr-TR" sz="2000" b="0" strike="noStrike" spc="-1" dirty="0" err="1">
                <a:solidFill>
                  <a:srgbClr val="000000"/>
                </a:solidFill>
                <a:latin typeface="Calibri"/>
              </a:rPr>
              <a:t>Bozunma</a:t>
            </a:r>
            <a:r>
              <a:rPr lang="tr-TR" sz="2000" b="0" strike="noStrike" spc="-1" dirty="0">
                <a:solidFill>
                  <a:srgbClr val="000000"/>
                </a:solidFill>
                <a:latin typeface="Calibri"/>
              </a:rPr>
              <a:t> Enerjileri   </a:t>
            </a:r>
            <a:r>
              <a:rPr lang="en-US" sz="2000" b="0" strike="noStrike" spc="-1" dirty="0" err="1">
                <a:solidFill>
                  <a:srgbClr val="000000"/>
                </a:solidFill>
                <a:latin typeface="Calibri"/>
              </a:rPr>
              <a:t>E</a:t>
            </a:r>
            <a:r>
              <a:rPr lang="en-US" sz="2000" b="0" strike="noStrike" spc="-1" baseline="-33000" dirty="0" err="1">
                <a:solidFill>
                  <a:srgbClr val="000000"/>
                </a:solidFill>
                <a:latin typeface="Calibri"/>
              </a:rPr>
              <a:t>γ</a:t>
            </a:r>
            <a:endParaRPr lang="en-US" sz="2000" b="0" strike="noStrike" spc="-1" dirty="0">
              <a:latin typeface="Arial"/>
            </a:endParaRPr>
          </a:p>
          <a:p>
            <a:pPr marL="343080" indent="-342720">
              <a:lnSpc>
                <a:spcPct val="93000"/>
              </a:lnSpc>
              <a:buClr>
                <a:srgbClr val="000000"/>
              </a:buClr>
              <a:buFont typeface="Arial"/>
              <a:buChar char="•"/>
            </a:pPr>
            <a:r>
              <a:rPr lang="tr-TR" sz="2000" b="0" strike="noStrike" spc="-1" dirty="0" err="1">
                <a:solidFill>
                  <a:srgbClr val="000000"/>
                </a:solidFill>
                <a:latin typeface="Calibri"/>
              </a:rPr>
              <a:t>Bozunma</a:t>
            </a:r>
            <a:r>
              <a:rPr lang="tr-TR" sz="2000" b="0" strike="noStrike" spc="-1" dirty="0">
                <a:solidFill>
                  <a:srgbClr val="000000"/>
                </a:solidFill>
                <a:latin typeface="Calibri"/>
              </a:rPr>
              <a:t> Genişliği</a:t>
            </a:r>
            <a:r>
              <a:rPr lang="en-US" sz="2000" b="0" strike="noStrike" spc="-1" dirty="0">
                <a:solidFill>
                  <a:srgbClr val="000000"/>
                </a:solidFill>
                <a:latin typeface="Calibri"/>
              </a:rPr>
              <a:t>     </a:t>
            </a:r>
            <a:r>
              <a:rPr lang="en-US" sz="2000" b="0" strike="noStrike" spc="-1" dirty="0" err="1">
                <a:solidFill>
                  <a:srgbClr val="000000"/>
                </a:solidFill>
                <a:latin typeface="Calibri"/>
              </a:rPr>
              <a:t>Γ</a:t>
            </a:r>
            <a:r>
              <a:rPr lang="en-US" sz="2000" b="0" strike="noStrike" spc="-1" baseline="-33000" dirty="0" err="1">
                <a:solidFill>
                  <a:srgbClr val="000000"/>
                </a:solidFill>
                <a:latin typeface="Calibri"/>
              </a:rPr>
              <a:t>i</a:t>
            </a:r>
            <a:endParaRPr lang="en-US" sz="2000" b="0" strike="noStrike" spc="-1" dirty="0">
              <a:latin typeface="Arial"/>
            </a:endParaRPr>
          </a:p>
          <a:p>
            <a:pPr marL="343080" indent="-342720">
              <a:lnSpc>
                <a:spcPct val="93000"/>
              </a:lnSpc>
              <a:buClr>
                <a:srgbClr val="000000"/>
              </a:buClr>
              <a:buFont typeface="Arial"/>
              <a:buChar char="•"/>
            </a:pPr>
            <a:r>
              <a:rPr lang="en-US" sz="2000" b="0" strike="noStrike" spc="-1" dirty="0" smtClean="0">
                <a:solidFill>
                  <a:srgbClr val="000000"/>
                </a:solidFill>
                <a:latin typeface="Calibri"/>
              </a:rPr>
              <a:t>Decay strengths      </a:t>
            </a:r>
            <a:r>
              <a:rPr lang="tr-TR" sz="2000" b="0" strike="noStrike" spc="-1" dirty="0" smtClean="0">
                <a:solidFill>
                  <a:srgbClr val="000000"/>
                </a:solidFill>
                <a:latin typeface="Calibri"/>
              </a:rPr>
              <a:t>   </a:t>
            </a:r>
            <a:r>
              <a:rPr lang="en-US" sz="2000" b="0" strike="noStrike" spc="-1" dirty="0" smtClean="0">
                <a:solidFill>
                  <a:srgbClr val="000000"/>
                </a:solidFill>
                <a:latin typeface="Calibri"/>
              </a:rPr>
              <a:t>B(</a:t>
            </a:r>
            <a:r>
              <a:rPr lang="en-US" sz="2000" b="0" strike="noStrike" spc="-1" dirty="0" err="1" smtClean="0">
                <a:solidFill>
                  <a:srgbClr val="000000"/>
                </a:solidFill>
                <a:latin typeface="Calibri"/>
              </a:rPr>
              <a:t>λσ</a:t>
            </a:r>
            <a:r>
              <a:rPr lang="en-US" sz="2000" b="0" strike="noStrike" spc="-1" dirty="0">
                <a:solidFill>
                  <a:srgbClr val="000000"/>
                </a:solidFill>
                <a:latin typeface="Calibri"/>
              </a:rPr>
              <a:t>)</a:t>
            </a:r>
            <a:endParaRPr lang="en-US" sz="2000" b="0" strike="noStrike" spc="-1" dirty="0">
              <a:latin typeface="Arial"/>
            </a:endParaRPr>
          </a:p>
          <a:p>
            <a:pPr marL="343080" indent="-342720">
              <a:lnSpc>
                <a:spcPct val="93000"/>
              </a:lnSpc>
              <a:buClr>
                <a:srgbClr val="000000"/>
              </a:buClr>
              <a:buFont typeface="Arial"/>
              <a:buChar char="•"/>
            </a:pPr>
            <a:r>
              <a:rPr lang="tr-TR" sz="2000" b="0" strike="noStrike" spc="-1" dirty="0" smtClean="0">
                <a:solidFill>
                  <a:srgbClr val="000000"/>
                </a:solidFill>
                <a:latin typeface="Calibri"/>
              </a:rPr>
              <a:t>Doğal Çizgi Genişliği   </a:t>
            </a:r>
            <a:r>
              <a:rPr lang="en-US" sz="2000" b="0" strike="noStrike" spc="-1" dirty="0" smtClean="0">
                <a:solidFill>
                  <a:srgbClr val="000000"/>
                </a:solidFill>
                <a:latin typeface="Calibri"/>
              </a:rPr>
              <a:t>Γ</a:t>
            </a:r>
            <a:endParaRPr lang="en-US" sz="2000" b="0" strike="noStrike" spc="-1" dirty="0">
              <a:latin typeface="Arial"/>
            </a:endParaRPr>
          </a:p>
          <a:p>
            <a:pPr marL="343080" indent="-342720">
              <a:lnSpc>
                <a:spcPct val="93000"/>
              </a:lnSpc>
              <a:buClr>
                <a:srgbClr val="000000"/>
              </a:buClr>
              <a:buFont typeface="Arial"/>
              <a:buChar char="•"/>
            </a:pPr>
            <a:r>
              <a:rPr lang="tr-TR" sz="2000" b="0" strike="noStrike" spc="-1" dirty="0">
                <a:solidFill>
                  <a:srgbClr val="000000"/>
                </a:solidFill>
                <a:latin typeface="Calibri"/>
              </a:rPr>
              <a:t>Yarı Ömür</a:t>
            </a:r>
            <a:r>
              <a:rPr lang="en-US" sz="2000" b="0" strike="noStrike" spc="-1" dirty="0">
                <a:solidFill>
                  <a:srgbClr val="000000"/>
                </a:solidFill>
                <a:latin typeface="Calibri"/>
              </a:rPr>
              <a:t>	</a:t>
            </a:r>
            <a:r>
              <a:rPr lang="tr-TR" sz="2000" b="0" strike="noStrike" spc="-1" dirty="0" smtClean="0">
                <a:solidFill>
                  <a:srgbClr val="000000"/>
                </a:solidFill>
                <a:latin typeface="Calibri"/>
              </a:rPr>
              <a:t>            </a:t>
            </a:r>
            <a:r>
              <a:rPr lang="en-US" sz="2400" b="0" strike="noStrike" spc="-1" dirty="0" smtClean="0">
                <a:solidFill>
                  <a:srgbClr val="000000"/>
                </a:solidFill>
                <a:latin typeface="Calibri"/>
              </a:rPr>
              <a:t>τ</a:t>
            </a:r>
            <a:endParaRPr lang="en-US" sz="2400" b="0" strike="noStrike" spc="-1" dirty="0">
              <a:latin typeface="Arial"/>
            </a:endParaRPr>
          </a:p>
        </p:txBody>
      </p:sp>
      <p:pic>
        <p:nvPicPr>
          <p:cNvPr id="275" name="Resim 3"/>
          <p:cNvPicPr/>
          <p:nvPr/>
        </p:nvPicPr>
        <p:blipFill>
          <a:blip r:embed="rId4"/>
          <a:srcRect l="49653" t="34549" r="31223" b="35560"/>
          <a:stretch/>
        </p:blipFill>
        <p:spPr>
          <a:xfrm>
            <a:off x="17606" y="2367900"/>
            <a:ext cx="3904200" cy="3431160"/>
          </a:xfrm>
          <a:prstGeom prst="rect">
            <a:avLst/>
          </a:prstGeom>
          <a:ln>
            <a:noFill/>
          </a:ln>
        </p:spPr>
      </p:pic>
      <p:grpSp>
        <p:nvGrpSpPr>
          <p:cNvPr id="276" name="Group 3"/>
          <p:cNvGrpSpPr/>
          <p:nvPr/>
        </p:nvGrpSpPr>
        <p:grpSpPr>
          <a:xfrm>
            <a:off x="1191386" y="872730"/>
            <a:ext cx="5460840" cy="1339920"/>
            <a:chOff x="166320" y="985680"/>
            <a:chExt cx="5460840" cy="1339920"/>
          </a:xfrm>
        </p:grpSpPr>
        <p:sp>
          <p:nvSpPr>
            <p:cNvPr id="277" name="CustomShape 4"/>
            <p:cNvSpPr/>
            <p:nvPr/>
          </p:nvSpPr>
          <p:spPr>
            <a:xfrm>
              <a:off x="166320" y="985680"/>
              <a:ext cx="5460840" cy="1339920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tr-TR" sz="2800" b="0" strike="noStrike" spc="-1">
                  <a:solidFill>
                    <a:srgbClr val="000000"/>
                  </a:solidFill>
                  <a:latin typeface="Calibri"/>
                </a:rPr>
                <a:t>NRF</a:t>
              </a:r>
              <a:r>
                <a:rPr lang="tr-TR" sz="1800" b="0" strike="noStrike" spc="-1">
                  <a:solidFill>
                    <a:srgbClr val="000000"/>
                  </a:solidFill>
                  <a:latin typeface="Wingdings"/>
                </a:rPr>
                <a:t></a:t>
              </a:r>
              <a:r>
                <a:rPr lang="tr-TR" sz="1800" b="0" strike="noStrike" spc="-1">
                  <a:solidFill>
                    <a:srgbClr val="000000"/>
                  </a:solidFill>
                  <a:latin typeface="Calibri"/>
                </a:rPr>
                <a:t> Foton Kaynağı + Gama Dedektörü</a:t>
              </a:r>
              <a:endParaRPr lang="en-US" sz="1800" b="0" strike="noStrike" spc="-1">
                <a:latin typeface="Arial"/>
              </a:endParaRPr>
            </a:p>
            <a:p>
              <a:pPr>
                <a:lnSpc>
                  <a:spcPct val="100000"/>
                </a:lnSpc>
              </a:pPr>
              <a:endParaRPr lang="en-US" sz="1800" b="0" strike="noStrike" spc="-1">
                <a:latin typeface="Arial"/>
              </a:endParaRPr>
            </a:p>
            <a:p>
              <a:pPr>
                <a:lnSpc>
                  <a:spcPct val="100000"/>
                </a:lnSpc>
              </a:pPr>
              <a:endParaRPr lang="en-US" sz="1800" b="0" strike="noStrike" spc="-1">
                <a:latin typeface="Arial"/>
              </a:endParaRPr>
            </a:p>
            <a:p>
              <a:pPr>
                <a:lnSpc>
                  <a:spcPct val="100000"/>
                </a:lnSpc>
              </a:pPr>
              <a:r>
                <a:rPr lang="tr-TR" sz="1800" b="0" strike="noStrike" spc="-1">
                  <a:solidFill>
                    <a:srgbClr val="000000"/>
                  </a:solidFill>
                  <a:latin typeface="Calibri"/>
                </a:rPr>
                <a:t>      Bremmstrahlung             Yüksek Çözünürlüklü</a:t>
              </a:r>
              <a:endParaRPr lang="en-US" sz="1800" b="0" strike="noStrike" spc="-1">
                <a:latin typeface="Arial"/>
              </a:endParaRPr>
            </a:p>
          </p:txBody>
        </p:sp>
        <p:sp>
          <p:nvSpPr>
            <p:cNvPr id="278" name="CustomShape 5"/>
            <p:cNvSpPr/>
            <p:nvPr/>
          </p:nvSpPr>
          <p:spPr>
            <a:xfrm>
              <a:off x="1515600" y="1536120"/>
              <a:ext cx="131760" cy="290880"/>
            </a:xfrm>
            <a:prstGeom prst="downArrow">
              <a:avLst>
                <a:gd name="adj1" fmla="val 50000"/>
                <a:gd name="adj2" fmla="val 50000"/>
              </a:avLst>
            </a:prstGeom>
            <a:solidFill>
              <a:srgbClr val="00B8FF"/>
            </a:solidFill>
            <a:ln w="9360">
              <a:solidFill>
                <a:schemeClr val="tx1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279" name="CustomShape 6"/>
            <p:cNvSpPr/>
            <p:nvPr/>
          </p:nvSpPr>
          <p:spPr>
            <a:xfrm>
              <a:off x="3439440" y="1509120"/>
              <a:ext cx="131760" cy="290880"/>
            </a:xfrm>
            <a:prstGeom prst="downArrow">
              <a:avLst>
                <a:gd name="adj1" fmla="val 50000"/>
                <a:gd name="adj2" fmla="val 50000"/>
              </a:avLst>
            </a:prstGeom>
            <a:solidFill>
              <a:srgbClr val="00B8FF"/>
            </a:solidFill>
            <a:ln w="9360">
              <a:solidFill>
                <a:schemeClr val="tx1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</p:grpSp>
      <p:sp>
        <p:nvSpPr>
          <p:cNvPr id="280" name="CustomShape 7"/>
          <p:cNvSpPr/>
          <p:nvPr/>
        </p:nvSpPr>
        <p:spPr>
          <a:xfrm>
            <a:off x="4144680" y="3299220"/>
            <a:ext cx="4223160" cy="11876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 marL="285840" indent="-285480">
              <a:lnSpc>
                <a:spcPct val="100000"/>
              </a:lnSpc>
              <a:buClr>
                <a:srgbClr val="000000"/>
              </a:buClr>
              <a:buFont typeface="Wingdings" charset="2"/>
              <a:buChar char=""/>
            </a:pPr>
            <a:r>
              <a:rPr lang="tr-TR" sz="1800" b="0" strike="noStrike" spc="-1" dirty="0">
                <a:solidFill>
                  <a:srgbClr val="000000"/>
                </a:solidFill>
                <a:latin typeface="Calibri"/>
              </a:rPr>
              <a:t>yüksek spektral şiddet (I= N /eV. s),</a:t>
            </a:r>
            <a:endParaRPr lang="en-US" sz="1800" b="0" strike="noStrike" spc="-1" dirty="0">
              <a:latin typeface="Arial"/>
            </a:endParaRPr>
          </a:p>
          <a:p>
            <a:pPr marL="285840" indent="-285480">
              <a:lnSpc>
                <a:spcPct val="100000"/>
              </a:lnSpc>
              <a:buClr>
                <a:srgbClr val="000000"/>
              </a:buClr>
              <a:buFont typeface="Wingdings" charset="2"/>
              <a:buChar char=""/>
            </a:pPr>
            <a:r>
              <a:rPr lang="tr-TR" sz="1800" b="0" strike="noStrike" spc="-1" dirty="0">
                <a:solidFill>
                  <a:srgbClr val="000000"/>
                </a:solidFill>
                <a:latin typeface="Calibri"/>
              </a:rPr>
              <a:t> iyi monokromatiklik, </a:t>
            </a:r>
            <a:endParaRPr lang="en-US" sz="1800" b="0" strike="noStrike" spc="-1" dirty="0">
              <a:latin typeface="Arial"/>
            </a:endParaRPr>
          </a:p>
          <a:p>
            <a:pPr marL="285840" indent="-285480">
              <a:lnSpc>
                <a:spcPct val="100000"/>
              </a:lnSpc>
              <a:buClr>
                <a:srgbClr val="000000"/>
              </a:buClr>
              <a:buFont typeface="Wingdings" charset="2"/>
              <a:buChar char=""/>
            </a:pPr>
            <a:r>
              <a:rPr lang="tr-TR" sz="1800" b="0" strike="noStrike" spc="-1" dirty="0">
                <a:solidFill>
                  <a:srgbClr val="000000"/>
                </a:solidFill>
                <a:latin typeface="Calibri"/>
              </a:rPr>
              <a:t>ayarlanabilir enerji,</a:t>
            </a:r>
            <a:endParaRPr lang="en-US" sz="1800" b="0" strike="noStrike" spc="-1" dirty="0">
              <a:latin typeface="Arial"/>
            </a:endParaRPr>
          </a:p>
          <a:p>
            <a:pPr marL="285840" indent="-285480">
              <a:lnSpc>
                <a:spcPct val="100000"/>
              </a:lnSpc>
              <a:buClr>
                <a:srgbClr val="000000"/>
              </a:buClr>
              <a:buFont typeface="Wingdings" charset="2"/>
              <a:buChar char=""/>
            </a:pPr>
            <a:r>
              <a:rPr lang="tr-TR" sz="1800" b="0" strike="noStrike" spc="-1" dirty="0" smtClean="0">
                <a:solidFill>
                  <a:srgbClr val="000000"/>
                </a:solidFill>
                <a:latin typeface="Calibri"/>
              </a:rPr>
              <a:t> </a:t>
            </a:r>
            <a:r>
              <a:rPr lang="tr-TR" sz="1800" b="0" strike="noStrike" spc="-1" dirty="0">
                <a:solidFill>
                  <a:srgbClr val="000000"/>
                </a:solidFill>
                <a:latin typeface="Calibri"/>
              </a:rPr>
              <a:t>kutuplanabilirlik </a:t>
            </a:r>
            <a:endParaRPr lang="en-US" sz="1800" b="0" strike="noStrike" spc="-1" dirty="0">
              <a:latin typeface="Arial"/>
            </a:endParaRPr>
          </a:p>
        </p:txBody>
      </p:sp>
      <p:sp>
        <p:nvSpPr>
          <p:cNvPr id="281" name="CustomShape 8"/>
          <p:cNvSpPr/>
          <p:nvPr/>
        </p:nvSpPr>
        <p:spPr>
          <a:xfrm>
            <a:off x="4580100" y="5570960"/>
            <a:ext cx="3352320" cy="6390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tr-TR" sz="1800" b="0" strike="noStrike" spc="-1">
                <a:solidFill>
                  <a:srgbClr val="FF0000"/>
                </a:solidFill>
                <a:latin typeface="Calibri"/>
              </a:rPr>
              <a:t>Hızlandırıcı kaynaklı Bremsstrahlung fotonları</a:t>
            </a:r>
            <a:endParaRPr lang="en-US" sz="1800" b="0" strike="noStrike" spc="-1">
              <a:latin typeface="Arial"/>
            </a:endParaRPr>
          </a:p>
        </p:txBody>
      </p:sp>
      <p:sp>
        <p:nvSpPr>
          <p:cNvPr id="282" name="CustomShape 9"/>
          <p:cNvSpPr/>
          <p:nvPr/>
        </p:nvSpPr>
        <p:spPr>
          <a:xfrm>
            <a:off x="0" y="29520"/>
            <a:ext cx="10067400" cy="687960"/>
          </a:xfrm>
          <a:prstGeom prst="rect">
            <a:avLst/>
          </a:prstGeom>
          <a:solidFill>
            <a:srgbClr val="002060"/>
          </a:solidFill>
          <a:ln w="9360">
            <a:solidFill>
              <a:schemeClr val="tx1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en-US" sz="4000" b="1" strike="noStrike" spc="-1">
                <a:solidFill>
                  <a:srgbClr val="FFFFFF"/>
                </a:solidFill>
                <a:latin typeface="Calibri"/>
              </a:rPr>
              <a:t>Nükleer Rezonans Floresans</a:t>
            </a:r>
            <a:r>
              <a:rPr lang="tr-TR" sz="4000" b="1" strike="noStrike" spc="-1">
                <a:solidFill>
                  <a:srgbClr val="FFFFFF"/>
                </a:solidFill>
                <a:latin typeface="Calibri"/>
              </a:rPr>
              <a:t>ı (NRF)</a:t>
            </a:r>
            <a:endParaRPr lang="en-US" sz="4000" b="0" strike="noStrike" spc="-1">
              <a:latin typeface="Arial"/>
            </a:endParaRPr>
          </a:p>
        </p:txBody>
      </p:sp>
      <p:sp>
        <p:nvSpPr>
          <p:cNvPr id="283" name="CustomShape 10"/>
          <p:cNvSpPr/>
          <p:nvPr/>
        </p:nvSpPr>
        <p:spPr>
          <a:xfrm>
            <a:off x="5831324" y="4816440"/>
            <a:ext cx="230400" cy="669600"/>
          </a:xfrm>
          <a:prstGeom prst="upDownArrow">
            <a:avLst>
              <a:gd name="adj1" fmla="val 50000"/>
              <a:gd name="adj2" fmla="val 50000"/>
            </a:avLst>
          </a:prstGeom>
          <a:solidFill>
            <a:srgbClr val="00B8FF"/>
          </a:solidFill>
          <a:ln w="9360">
            <a:solidFill>
              <a:schemeClr val="tx1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" name="TextBox 1"/>
          <p:cNvSpPr txBox="1"/>
          <p:nvPr/>
        </p:nvSpPr>
        <p:spPr>
          <a:xfrm>
            <a:off x="601502" y="5707683"/>
            <a:ext cx="3606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NRF, fotonların çekirdek tarafından absorbe edildiği ve daha yüksek enerjili fotonların oluştuğu nükleer süreçlerdir.</a:t>
            </a:r>
            <a:endParaRPr lang="tr-TR" sz="16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563040"/>
            <a:ext cx="9747360" cy="5622660"/>
            <a:chOff x="-34560" y="563040"/>
            <a:chExt cx="9747360" cy="5622660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30547" y="563040"/>
              <a:ext cx="6665662" cy="4858853"/>
            </a:xfrm>
            <a:prstGeom prst="rect">
              <a:avLst/>
            </a:prstGeom>
          </p:spPr>
        </p:pic>
        <p:pic>
          <p:nvPicPr>
            <p:cNvPr id="290" name="Resim 2"/>
            <p:cNvPicPr/>
            <p:nvPr/>
          </p:nvPicPr>
          <p:blipFill>
            <a:blip r:embed="rId4"/>
            <a:srcRect t="14941" r="2069" b="5426"/>
            <a:stretch/>
          </p:blipFill>
          <p:spPr>
            <a:xfrm>
              <a:off x="-34560" y="4503780"/>
              <a:ext cx="9747360" cy="168192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286" name="TextShape 1"/>
          <p:cNvSpPr txBox="1"/>
          <p:nvPr/>
        </p:nvSpPr>
        <p:spPr>
          <a:xfrm>
            <a:off x="194400" y="6494760"/>
            <a:ext cx="2742840" cy="255600"/>
          </a:xfrm>
          <a:prstGeom prst="rect">
            <a:avLst/>
          </a:prstGeom>
          <a:noFill/>
          <a:ln>
            <a:noFill/>
          </a:ln>
        </p:spPr>
        <p:txBody>
          <a:bodyPr anchor="ctr">
            <a:noAutofit/>
          </a:bodyPr>
          <a:lstStyle/>
          <a:p>
            <a:pPr>
              <a:lnSpc>
                <a:spcPct val="100000"/>
              </a:lnSpc>
            </a:pPr>
            <a:fld id="{E7BD580A-279C-45FA-9C44-A40012CB1C99}" type="datetime1">
              <a:rPr lang="tr-TR" sz="1200" b="0" strike="noStrike" spc="-1">
                <a:solidFill>
                  <a:srgbClr val="8D95B4"/>
                </a:solidFill>
                <a:latin typeface="Calibri"/>
              </a:rPr>
              <a:t>28.11.2020</a:t>
            </a:fld>
            <a:endParaRPr lang="en-US" sz="1200" b="0" strike="noStrike" spc="-1">
              <a:latin typeface="Times New Roman"/>
            </a:endParaRPr>
          </a:p>
        </p:txBody>
      </p:sp>
      <p:sp>
        <p:nvSpPr>
          <p:cNvPr id="287" name="TextShape 2"/>
          <p:cNvSpPr txBox="1"/>
          <p:nvPr/>
        </p:nvSpPr>
        <p:spPr>
          <a:xfrm>
            <a:off x="4038480" y="6494760"/>
            <a:ext cx="4114440" cy="265320"/>
          </a:xfrm>
          <a:prstGeom prst="rect">
            <a:avLst/>
          </a:prstGeom>
          <a:noFill/>
          <a:ln>
            <a:noFill/>
          </a:ln>
        </p:spPr>
        <p:txBody>
          <a:bodyPr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tr-TR" sz="1200" b="0" strike="noStrike" spc="-1">
                <a:solidFill>
                  <a:srgbClr val="8D95B4"/>
                </a:solidFill>
                <a:latin typeface="Calibri"/>
              </a:rPr>
              <a:t>hyalan@ankara.edu.tr</a:t>
            </a:r>
            <a:endParaRPr lang="en-US" sz="1200" b="0" strike="noStrike" spc="-1">
              <a:latin typeface="Times New Roman"/>
            </a:endParaRPr>
          </a:p>
        </p:txBody>
      </p:sp>
      <p:sp>
        <p:nvSpPr>
          <p:cNvPr id="288" name="TextShape 3"/>
          <p:cNvSpPr txBox="1"/>
          <p:nvPr/>
        </p:nvSpPr>
        <p:spPr>
          <a:xfrm>
            <a:off x="9231480" y="6494760"/>
            <a:ext cx="2742840" cy="275040"/>
          </a:xfrm>
          <a:prstGeom prst="rect">
            <a:avLst/>
          </a:prstGeom>
          <a:noFill/>
          <a:ln>
            <a:noFill/>
          </a:ln>
        </p:spPr>
        <p:txBody>
          <a:bodyPr anchor="ctr">
            <a:noAutofit/>
          </a:bodyPr>
          <a:lstStyle/>
          <a:p>
            <a:pPr algn="r">
              <a:lnSpc>
                <a:spcPct val="100000"/>
              </a:lnSpc>
            </a:pPr>
            <a:fld id="{27F7A3DE-6B36-42E0-BBF5-D582B310EA08}" type="slidenum">
              <a:rPr lang="tr-TR" sz="1200" b="0" strike="noStrike" spc="-1">
                <a:solidFill>
                  <a:srgbClr val="8D95B4"/>
                </a:solidFill>
                <a:latin typeface="Calibri"/>
              </a:rPr>
              <a:t>6</a:t>
            </a:fld>
            <a:endParaRPr lang="en-US" sz="1200" b="0" strike="noStrike" spc="-1">
              <a:latin typeface="Times New Roman"/>
            </a:endParaRPr>
          </a:p>
        </p:txBody>
      </p:sp>
      <p:pic>
        <p:nvPicPr>
          <p:cNvPr id="291" name="Resim 9"/>
          <p:cNvPicPr/>
          <p:nvPr/>
        </p:nvPicPr>
        <p:blipFill>
          <a:blip r:embed="rId5"/>
          <a:stretch/>
        </p:blipFill>
        <p:spPr>
          <a:xfrm>
            <a:off x="1625638" y="352986"/>
            <a:ext cx="6065280" cy="6242400"/>
          </a:xfrm>
          <a:prstGeom prst="rect">
            <a:avLst/>
          </a:prstGeom>
          <a:ln>
            <a:noFill/>
          </a:ln>
        </p:spPr>
      </p:pic>
      <p:pic>
        <p:nvPicPr>
          <p:cNvPr id="292" name="Resim 10"/>
          <p:cNvPicPr/>
          <p:nvPr/>
        </p:nvPicPr>
        <p:blipFill>
          <a:blip r:embed="rId6"/>
          <a:stretch/>
        </p:blipFill>
        <p:spPr>
          <a:xfrm>
            <a:off x="2874600" y="869220"/>
            <a:ext cx="6442200" cy="5319360"/>
          </a:xfrm>
          <a:prstGeom prst="rect">
            <a:avLst/>
          </a:prstGeom>
          <a:ln>
            <a:noFill/>
          </a:ln>
        </p:spPr>
      </p:pic>
      <p:pic>
        <p:nvPicPr>
          <p:cNvPr id="293" name="Resim 11"/>
          <p:cNvPicPr/>
          <p:nvPr/>
        </p:nvPicPr>
        <p:blipFill>
          <a:blip r:embed="rId7"/>
          <a:stretch/>
        </p:blipFill>
        <p:spPr>
          <a:xfrm>
            <a:off x="4904820" y="1287360"/>
            <a:ext cx="4383000" cy="4803840"/>
          </a:xfrm>
          <a:prstGeom prst="rect">
            <a:avLst/>
          </a:prstGeom>
          <a:ln>
            <a:noFill/>
          </a:ln>
        </p:spPr>
      </p:pic>
      <p:sp>
        <p:nvSpPr>
          <p:cNvPr id="294" name="CustomShape 5"/>
          <p:cNvSpPr/>
          <p:nvPr/>
        </p:nvSpPr>
        <p:spPr>
          <a:xfrm>
            <a:off x="16200" y="0"/>
            <a:ext cx="9777240" cy="563040"/>
          </a:xfrm>
          <a:prstGeom prst="rect">
            <a:avLst/>
          </a:prstGeom>
          <a:solidFill>
            <a:srgbClr val="002060"/>
          </a:solidFill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>
              <a:lnSpc>
                <a:spcPct val="100000"/>
              </a:lnSpc>
            </a:pPr>
            <a:r>
              <a:rPr lang="tr-TR" sz="4000" b="0" strike="noStrike" spc="-1">
                <a:solidFill>
                  <a:srgbClr val="FFFFFF"/>
                </a:solidFill>
                <a:latin typeface="Calibri"/>
              </a:rPr>
              <a:t>Medikal Linak</a:t>
            </a:r>
            <a:endParaRPr lang="en-US" sz="4000" b="0" strike="noStrike" spc="-1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9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9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7" name="Picture 1"/>
          <p:cNvPicPr/>
          <p:nvPr/>
        </p:nvPicPr>
        <p:blipFill>
          <a:blip r:embed="rId3"/>
          <a:stretch/>
        </p:blipFill>
        <p:spPr>
          <a:xfrm>
            <a:off x="408216" y="3230280"/>
            <a:ext cx="4853880" cy="2975040"/>
          </a:xfrm>
          <a:prstGeom prst="rect">
            <a:avLst/>
          </a:prstGeom>
          <a:ln>
            <a:noFill/>
          </a:ln>
        </p:spPr>
      </p:pic>
      <p:sp>
        <p:nvSpPr>
          <p:cNvPr id="298" name="CustomShape 1"/>
          <p:cNvSpPr/>
          <p:nvPr/>
        </p:nvSpPr>
        <p:spPr>
          <a:xfrm>
            <a:off x="91080" y="2269800"/>
            <a:ext cx="4014000" cy="6314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00" name="CustomShape 3"/>
          <p:cNvSpPr/>
          <p:nvPr/>
        </p:nvSpPr>
        <p:spPr>
          <a:xfrm>
            <a:off x="6272136" y="765216"/>
            <a:ext cx="1526400" cy="364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tr-TR" sz="1800" b="0" strike="noStrike" spc="-1" dirty="0">
                <a:solidFill>
                  <a:srgbClr val="000000"/>
                </a:solidFill>
                <a:latin typeface="Calibri"/>
              </a:rPr>
              <a:t>A + a </a:t>
            </a:r>
            <a:r>
              <a:rPr lang="tr-TR" sz="1800" b="0" strike="noStrike" spc="-1" dirty="0">
                <a:solidFill>
                  <a:srgbClr val="000000"/>
                </a:solidFill>
                <a:latin typeface="Wingdings"/>
              </a:rPr>
              <a:t></a:t>
            </a:r>
            <a:r>
              <a:rPr lang="tr-TR" sz="1800" b="0" strike="noStrike" spc="-1" dirty="0">
                <a:solidFill>
                  <a:srgbClr val="000000"/>
                </a:solidFill>
                <a:latin typeface="Calibri"/>
              </a:rPr>
              <a:t> B + b</a:t>
            </a:r>
            <a:endParaRPr lang="en-US" sz="1800" b="0" strike="noStrike" spc="-1" dirty="0">
              <a:latin typeface="Arial"/>
            </a:endParaRPr>
          </a:p>
        </p:txBody>
      </p:sp>
      <p:sp>
        <p:nvSpPr>
          <p:cNvPr id="302" name="CustomShape 5"/>
          <p:cNvSpPr/>
          <p:nvPr/>
        </p:nvSpPr>
        <p:spPr>
          <a:xfrm>
            <a:off x="4920552" y="1247040"/>
            <a:ext cx="4030920" cy="9392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 marL="285840" indent="-285480">
              <a:lnSpc>
                <a:spcPct val="93000"/>
              </a:lnSpc>
              <a:buClr>
                <a:srgbClr val="000000"/>
              </a:buClr>
              <a:buFont typeface="Wingdings" charset="2"/>
              <a:buChar char=""/>
            </a:pPr>
            <a:r>
              <a:rPr lang="en-US" sz="1400" b="0" strike="noStrike" spc="-1" dirty="0" err="1">
                <a:solidFill>
                  <a:srgbClr val="000000"/>
                </a:solidFill>
                <a:latin typeface="Calibri"/>
                <a:ea typeface="Calibri"/>
              </a:rPr>
              <a:t>gama-gama</a:t>
            </a:r>
            <a:r>
              <a:rPr lang="en-US" sz="1400" b="0" strike="noStrike" spc="-1" dirty="0">
                <a:solidFill>
                  <a:srgbClr val="000000"/>
                </a:solidFill>
                <a:latin typeface="Calibri"/>
                <a:ea typeface="Calibri"/>
              </a:rPr>
              <a:t> </a:t>
            </a:r>
            <a:r>
              <a:rPr lang="en-US" sz="1400" b="0" strike="noStrike" spc="-1" dirty="0" err="1">
                <a:solidFill>
                  <a:srgbClr val="000000"/>
                </a:solidFill>
                <a:latin typeface="Calibri"/>
                <a:ea typeface="Calibri"/>
              </a:rPr>
              <a:t>reaksiyonları</a:t>
            </a:r>
            <a:r>
              <a:rPr lang="en-US" sz="1400" b="0" strike="noStrike" spc="-1" dirty="0">
                <a:solidFill>
                  <a:srgbClr val="000000"/>
                </a:solidFill>
                <a:latin typeface="Calibri"/>
                <a:ea typeface="Calibri"/>
              </a:rPr>
              <a:t> 	</a:t>
            </a:r>
            <a:r>
              <a:rPr lang="tr-TR" sz="1400" b="0" strike="noStrike" spc="-1" dirty="0">
                <a:solidFill>
                  <a:srgbClr val="000000"/>
                </a:solidFill>
                <a:latin typeface="Calibri"/>
                <a:ea typeface="Calibri"/>
              </a:rPr>
              <a:t>      </a:t>
            </a:r>
            <a:r>
              <a:rPr lang="en-US" sz="1400" b="0" strike="noStrike" spc="-1" dirty="0">
                <a:solidFill>
                  <a:srgbClr val="FF0000"/>
                </a:solidFill>
                <a:latin typeface="Calibri"/>
                <a:ea typeface="Calibri"/>
              </a:rPr>
              <a:t>A(</a:t>
            </a:r>
            <a:r>
              <a:rPr lang="en-US" sz="1400" b="0" strike="noStrike" spc="-1" dirty="0" err="1">
                <a:solidFill>
                  <a:srgbClr val="FF0000"/>
                </a:solidFill>
                <a:latin typeface="Calibri"/>
                <a:ea typeface="Calibri"/>
              </a:rPr>
              <a:t>γ,γ</a:t>
            </a:r>
            <a:r>
              <a:rPr lang="en-US" sz="1400" b="0" strike="noStrike" spc="-1" dirty="0">
                <a:solidFill>
                  <a:srgbClr val="FF0000"/>
                </a:solidFill>
                <a:latin typeface="Calibri"/>
                <a:ea typeface="Calibri"/>
              </a:rPr>
              <a:t>’)A</a:t>
            </a:r>
            <a:r>
              <a:rPr lang="en-US" sz="1400" b="0" strike="noStrike" spc="-1" baseline="30000" dirty="0">
                <a:solidFill>
                  <a:srgbClr val="FF0000"/>
                </a:solidFill>
                <a:latin typeface="Calibri"/>
                <a:ea typeface="Calibri"/>
              </a:rPr>
              <a:t>∗</a:t>
            </a:r>
            <a:endParaRPr lang="en-US" sz="1400" b="0" strike="noStrike" spc="-1" dirty="0">
              <a:latin typeface="Arial"/>
            </a:endParaRPr>
          </a:p>
          <a:p>
            <a:pPr marL="285840" indent="-285480">
              <a:lnSpc>
                <a:spcPct val="93000"/>
              </a:lnSpc>
              <a:buClr>
                <a:srgbClr val="000000"/>
              </a:buClr>
              <a:buFont typeface="Wingdings" charset="2"/>
              <a:buChar char=""/>
            </a:pPr>
            <a:r>
              <a:rPr lang="en-US" sz="1400" b="0" strike="noStrike" spc="-1" dirty="0" err="1">
                <a:solidFill>
                  <a:srgbClr val="000000"/>
                </a:solidFill>
                <a:latin typeface="Calibri"/>
                <a:ea typeface="Calibri"/>
              </a:rPr>
              <a:t>nötron</a:t>
            </a:r>
            <a:r>
              <a:rPr lang="en-US" sz="1400" b="0" strike="noStrike" spc="-1" dirty="0">
                <a:solidFill>
                  <a:srgbClr val="000000"/>
                </a:solidFill>
                <a:latin typeface="Calibri"/>
                <a:ea typeface="Calibri"/>
              </a:rPr>
              <a:t> </a:t>
            </a:r>
            <a:r>
              <a:rPr lang="en-US" sz="1400" b="0" strike="noStrike" spc="-1" dirty="0" err="1">
                <a:solidFill>
                  <a:srgbClr val="000000"/>
                </a:solidFill>
                <a:latin typeface="Calibri"/>
                <a:ea typeface="Calibri"/>
              </a:rPr>
              <a:t>ayırma</a:t>
            </a:r>
            <a:r>
              <a:rPr lang="en-US" sz="1400" b="0" strike="noStrike" spc="-1" dirty="0">
                <a:solidFill>
                  <a:srgbClr val="000000"/>
                </a:solidFill>
                <a:latin typeface="Calibri"/>
                <a:ea typeface="Calibri"/>
              </a:rPr>
              <a:t> </a:t>
            </a:r>
            <a:r>
              <a:rPr lang="en-US" sz="1400" b="0" strike="noStrike" spc="-1" dirty="0" err="1">
                <a:solidFill>
                  <a:srgbClr val="000000"/>
                </a:solidFill>
                <a:latin typeface="Calibri"/>
                <a:ea typeface="Calibri"/>
              </a:rPr>
              <a:t>reaksiyonları</a:t>
            </a:r>
            <a:r>
              <a:rPr lang="en-US" sz="1400" b="0" strike="noStrike" spc="-1" dirty="0">
                <a:solidFill>
                  <a:srgbClr val="000000"/>
                </a:solidFill>
                <a:latin typeface="Calibri"/>
                <a:ea typeface="Calibri"/>
              </a:rPr>
              <a:t> (x=1,2)   </a:t>
            </a:r>
            <a:r>
              <a:rPr lang="tr-TR" sz="1400" b="0" strike="noStrike" spc="-1" dirty="0">
                <a:solidFill>
                  <a:srgbClr val="000000"/>
                </a:solidFill>
                <a:latin typeface="Calibri"/>
                <a:ea typeface="Calibri"/>
              </a:rPr>
              <a:t> </a:t>
            </a:r>
            <a:r>
              <a:rPr lang="en-US" sz="1400" b="0" strike="noStrike" spc="-1" dirty="0">
                <a:solidFill>
                  <a:srgbClr val="FF0000"/>
                </a:solidFill>
                <a:latin typeface="Calibri"/>
                <a:ea typeface="Calibri"/>
              </a:rPr>
              <a:t>A(</a:t>
            </a:r>
            <a:r>
              <a:rPr lang="en-US" sz="1400" b="0" strike="noStrike" spc="-1" dirty="0" err="1">
                <a:solidFill>
                  <a:srgbClr val="FF0000"/>
                </a:solidFill>
                <a:latin typeface="Calibri"/>
                <a:ea typeface="Calibri"/>
              </a:rPr>
              <a:t>γ,xn</a:t>
            </a:r>
            <a:r>
              <a:rPr lang="en-US" sz="1400" b="0" strike="noStrike" spc="-1" dirty="0">
                <a:solidFill>
                  <a:srgbClr val="FF0000"/>
                </a:solidFill>
                <a:latin typeface="Calibri"/>
                <a:ea typeface="Calibri"/>
              </a:rPr>
              <a:t>)B</a:t>
            </a:r>
            <a:endParaRPr lang="en-US" sz="1400" b="0" strike="noStrike" spc="-1" dirty="0">
              <a:latin typeface="Arial"/>
            </a:endParaRPr>
          </a:p>
          <a:p>
            <a:pPr marL="285840" indent="-285480">
              <a:lnSpc>
                <a:spcPct val="93000"/>
              </a:lnSpc>
              <a:buClr>
                <a:srgbClr val="000000"/>
              </a:buClr>
              <a:buFont typeface="Wingdings" charset="2"/>
              <a:buChar char=""/>
            </a:pPr>
            <a:r>
              <a:rPr lang="en-US" sz="1400" b="0" strike="noStrike" spc="-1" dirty="0">
                <a:solidFill>
                  <a:srgbClr val="000000"/>
                </a:solidFill>
                <a:latin typeface="Calibri"/>
                <a:ea typeface="Calibri"/>
              </a:rPr>
              <a:t>proton </a:t>
            </a:r>
            <a:r>
              <a:rPr lang="en-US" sz="1400" b="0" strike="noStrike" spc="-1" dirty="0" err="1">
                <a:solidFill>
                  <a:srgbClr val="000000"/>
                </a:solidFill>
                <a:latin typeface="Calibri"/>
                <a:ea typeface="Calibri"/>
              </a:rPr>
              <a:t>ayırma</a:t>
            </a:r>
            <a:r>
              <a:rPr lang="en-US" sz="1400" b="0" strike="noStrike" spc="-1" dirty="0">
                <a:solidFill>
                  <a:srgbClr val="000000"/>
                </a:solidFill>
                <a:latin typeface="Calibri"/>
                <a:ea typeface="Calibri"/>
              </a:rPr>
              <a:t> </a:t>
            </a:r>
            <a:r>
              <a:rPr lang="en-US" sz="1400" b="0" strike="noStrike" spc="-1" dirty="0" err="1">
                <a:solidFill>
                  <a:srgbClr val="000000"/>
                </a:solidFill>
                <a:latin typeface="Calibri"/>
                <a:ea typeface="Calibri"/>
              </a:rPr>
              <a:t>reaksiyonları</a:t>
            </a:r>
            <a:r>
              <a:rPr lang="en-US" sz="1400" b="0" strike="noStrike" spc="-1" dirty="0">
                <a:solidFill>
                  <a:srgbClr val="000000"/>
                </a:solidFill>
                <a:latin typeface="Calibri"/>
                <a:ea typeface="Calibri"/>
              </a:rPr>
              <a:t> (x=1,2)    </a:t>
            </a:r>
            <a:r>
              <a:rPr lang="en-US" sz="1400" b="0" strike="noStrike" spc="-1" dirty="0">
                <a:solidFill>
                  <a:srgbClr val="FF0000"/>
                </a:solidFill>
                <a:latin typeface="Calibri"/>
                <a:ea typeface="Calibri"/>
              </a:rPr>
              <a:t>A(</a:t>
            </a:r>
            <a:r>
              <a:rPr lang="en-US" sz="1400" b="0" strike="noStrike" spc="-1" dirty="0" err="1">
                <a:solidFill>
                  <a:srgbClr val="FF0000"/>
                </a:solidFill>
                <a:latin typeface="Calibri"/>
                <a:ea typeface="Calibri"/>
              </a:rPr>
              <a:t>γ,xp</a:t>
            </a:r>
            <a:r>
              <a:rPr lang="en-US" sz="1400" b="0" strike="noStrike" spc="-1" dirty="0">
                <a:solidFill>
                  <a:srgbClr val="FF0000"/>
                </a:solidFill>
                <a:latin typeface="Calibri"/>
                <a:ea typeface="Calibri"/>
              </a:rPr>
              <a:t>)B</a:t>
            </a:r>
            <a:endParaRPr lang="en-US" sz="1400" b="0" strike="noStrike" spc="-1" dirty="0">
              <a:latin typeface="Arial"/>
            </a:endParaRPr>
          </a:p>
          <a:p>
            <a:pPr marL="285840" indent="-285480">
              <a:lnSpc>
                <a:spcPct val="93000"/>
              </a:lnSpc>
              <a:buClr>
                <a:srgbClr val="000000"/>
              </a:buClr>
              <a:buFont typeface="Wingdings" charset="2"/>
              <a:buChar char=""/>
            </a:pPr>
            <a:r>
              <a:rPr lang="en-US" sz="1400" b="0" strike="noStrike" spc="-1" dirty="0" err="1">
                <a:solidFill>
                  <a:srgbClr val="000000"/>
                </a:solidFill>
                <a:latin typeface="Calibri"/>
                <a:ea typeface="Calibri"/>
              </a:rPr>
              <a:t>fotofisyon</a:t>
            </a:r>
            <a:r>
              <a:rPr lang="en-US" sz="1400" b="0" strike="noStrike" spc="-1" dirty="0">
                <a:solidFill>
                  <a:srgbClr val="000000"/>
                </a:solidFill>
                <a:latin typeface="Calibri"/>
                <a:ea typeface="Calibri"/>
              </a:rPr>
              <a:t>  </a:t>
            </a:r>
            <a:r>
              <a:rPr lang="en-US" sz="1800" b="0" strike="noStrike" spc="-1" dirty="0">
                <a:solidFill>
                  <a:srgbClr val="000000"/>
                </a:solidFill>
                <a:latin typeface="Calibri"/>
                <a:ea typeface="Calibri"/>
              </a:rPr>
              <a:t>		</a:t>
            </a:r>
            <a:r>
              <a:rPr lang="tr-TR" sz="1800" b="0" strike="noStrike" spc="-1" dirty="0">
                <a:solidFill>
                  <a:srgbClr val="000000"/>
                </a:solidFill>
                <a:latin typeface="Calibri"/>
                <a:ea typeface="Calibri"/>
              </a:rPr>
              <a:t>    </a:t>
            </a:r>
            <a:r>
              <a:rPr lang="en-US" sz="1400" b="0" strike="noStrike" spc="-1" dirty="0">
                <a:solidFill>
                  <a:srgbClr val="FF0000"/>
                </a:solidFill>
                <a:latin typeface="Calibri"/>
                <a:ea typeface="Calibri"/>
              </a:rPr>
              <a:t>A(</a:t>
            </a:r>
            <a:r>
              <a:rPr lang="en-US" sz="1400" b="0" strike="noStrike" spc="-1" dirty="0" err="1">
                <a:solidFill>
                  <a:srgbClr val="FF0000"/>
                </a:solidFill>
                <a:latin typeface="Calibri"/>
                <a:ea typeface="Calibri"/>
              </a:rPr>
              <a:t>γ,f</a:t>
            </a:r>
            <a:r>
              <a:rPr lang="en-US" sz="1400" b="0" strike="noStrike" spc="-1" dirty="0">
                <a:solidFill>
                  <a:srgbClr val="FF0000"/>
                </a:solidFill>
                <a:latin typeface="Calibri"/>
                <a:ea typeface="Calibri"/>
              </a:rPr>
              <a:t>)B</a:t>
            </a:r>
            <a:r>
              <a:rPr lang="en-US" sz="1400" b="0" strike="noStrike" spc="-1" dirty="0">
                <a:solidFill>
                  <a:srgbClr val="000000"/>
                </a:solidFill>
                <a:latin typeface="Calibri"/>
                <a:ea typeface="Calibri"/>
              </a:rPr>
              <a:t>	</a:t>
            </a:r>
            <a:r>
              <a:rPr lang="en-US" sz="1800" b="0" strike="noStrike" spc="-1" dirty="0">
                <a:solidFill>
                  <a:srgbClr val="000000"/>
                </a:solidFill>
                <a:latin typeface="Calibri"/>
                <a:ea typeface="Calibri"/>
              </a:rPr>
              <a:t>		</a:t>
            </a:r>
            <a:endParaRPr lang="en-US" sz="1800" b="0" strike="noStrike" spc="-1" dirty="0">
              <a:latin typeface="Arial"/>
            </a:endParaRPr>
          </a:p>
        </p:txBody>
      </p:sp>
      <p:pic>
        <p:nvPicPr>
          <p:cNvPr id="303" name="Resim 4"/>
          <p:cNvPicPr/>
          <p:nvPr/>
        </p:nvPicPr>
        <p:blipFill>
          <a:blip r:embed="rId4"/>
          <a:stretch/>
        </p:blipFill>
        <p:spPr>
          <a:xfrm>
            <a:off x="6609312" y="2881931"/>
            <a:ext cx="4684320" cy="3866400"/>
          </a:xfrm>
          <a:prstGeom prst="rect">
            <a:avLst/>
          </a:prstGeom>
          <a:ln>
            <a:noFill/>
          </a:ln>
        </p:spPr>
      </p:pic>
      <p:sp>
        <p:nvSpPr>
          <p:cNvPr id="304" name="CustomShape 6"/>
          <p:cNvSpPr/>
          <p:nvPr/>
        </p:nvSpPr>
        <p:spPr>
          <a:xfrm>
            <a:off x="0" y="4680"/>
            <a:ext cx="10074960" cy="603000"/>
          </a:xfrm>
          <a:prstGeom prst="rect">
            <a:avLst/>
          </a:prstGeom>
          <a:solidFill>
            <a:srgbClr val="002060"/>
          </a:solidFill>
          <a:ln w="9360">
            <a:solidFill>
              <a:schemeClr val="tx1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tr-TR" sz="4000" b="1" strike="noStrike" spc="-1">
                <a:solidFill>
                  <a:srgbClr val="FFFFFF"/>
                </a:solidFill>
                <a:latin typeface="Calibri"/>
              </a:rPr>
              <a:t>Fotonükleer Reaksiyonlar</a:t>
            </a:r>
            <a:endParaRPr lang="en-US" sz="4000" b="0" strike="noStrike" spc="-1">
              <a:latin typeface="Arial"/>
            </a:endParaRPr>
          </a:p>
        </p:txBody>
      </p:sp>
      <p:grpSp>
        <p:nvGrpSpPr>
          <p:cNvPr id="2" name="Grup 1"/>
          <p:cNvGrpSpPr/>
          <p:nvPr/>
        </p:nvGrpSpPr>
        <p:grpSpPr>
          <a:xfrm>
            <a:off x="124560" y="713088"/>
            <a:ext cx="6038280" cy="820440"/>
            <a:chOff x="124560" y="713088"/>
            <a:chExt cx="6038280" cy="820440"/>
          </a:xfrm>
        </p:grpSpPr>
        <p:sp>
          <p:nvSpPr>
            <p:cNvPr id="301" name="CustomShape 4"/>
            <p:cNvSpPr/>
            <p:nvPr/>
          </p:nvSpPr>
          <p:spPr>
            <a:xfrm>
              <a:off x="124560" y="713088"/>
              <a:ext cx="6038280" cy="820440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US" sz="1600" b="0" strike="noStrike" spc="-1" dirty="0" err="1">
                  <a:solidFill>
                    <a:srgbClr val="000000"/>
                  </a:solidFill>
                  <a:latin typeface="Calibri"/>
                </a:rPr>
                <a:t>Foton</a:t>
              </a:r>
              <a:r>
                <a:rPr lang="en-US" sz="1600" b="0" strike="noStrike" spc="-1" dirty="0">
                  <a:solidFill>
                    <a:srgbClr val="000000"/>
                  </a:solidFill>
                  <a:latin typeface="Calibri"/>
                </a:rPr>
                <a:t> </a:t>
              </a:r>
              <a:r>
                <a:rPr lang="en-US" sz="1600" b="0" strike="noStrike" spc="-1" dirty="0" err="1">
                  <a:solidFill>
                    <a:srgbClr val="000000"/>
                  </a:solidFill>
                  <a:latin typeface="Calibri"/>
                </a:rPr>
                <a:t>ile</a:t>
              </a:r>
              <a:r>
                <a:rPr lang="en-US" sz="1600" b="0" strike="noStrike" spc="-1" dirty="0">
                  <a:solidFill>
                    <a:srgbClr val="000000"/>
                  </a:solidFill>
                  <a:latin typeface="Calibri"/>
                </a:rPr>
                <a:t> </a:t>
              </a:r>
              <a:r>
                <a:rPr lang="en-US" sz="1600" b="0" strike="noStrike" spc="-1" dirty="0" err="1">
                  <a:solidFill>
                    <a:srgbClr val="000000"/>
                  </a:solidFill>
                  <a:latin typeface="Calibri"/>
                </a:rPr>
                <a:t>çekirdeklerin</a:t>
              </a:r>
              <a:r>
                <a:rPr lang="en-US" sz="1600" b="0" strike="noStrike" spc="-1" dirty="0">
                  <a:solidFill>
                    <a:srgbClr val="000000"/>
                  </a:solidFill>
                  <a:latin typeface="Calibri"/>
                </a:rPr>
                <a:t> </a:t>
              </a:r>
              <a:r>
                <a:rPr lang="en-US" sz="1600" b="0" strike="noStrike" spc="-1" dirty="0" err="1">
                  <a:solidFill>
                    <a:srgbClr val="000000"/>
                  </a:solidFill>
                  <a:latin typeface="Calibri"/>
                </a:rPr>
                <a:t>etkileşmesi</a:t>
              </a:r>
              <a:r>
                <a:rPr lang="en-US" sz="1600" b="0" strike="noStrike" spc="-1" dirty="0">
                  <a:solidFill>
                    <a:srgbClr val="000000"/>
                  </a:solidFill>
                  <a:latin typeface="Calibri"/>
                </a:rPr>
                <a:t> </a:t>
              </a:r>
              <a:r>
                <a:rPr lang="en-US" sz="1600" b="0" strike="noStrike" spc="-1" dirty="0" err="1">
                  <a:solidFill>
                    <a:srgbClr val="000000"/>
                  </a:solidFill>
                  <a:latin typeface="Calibri"/>
                </a:rPr>
                <a:t>sonucu</a:t>
              </a:r>
              <a:r>
                <a:rPr lang="en-US" sz="1600" b="0" strike="noStrike" spc="-1" dirty="0">
                  <a:solidFill>
                    <a:srgbClr val="000000"/>
                  </a:solidFill>
                  <a:latin typeface="Calibri"/>
                </a:rPr>
                <a:t> </a:t>
              </a:r>
              <a:r>
                <a:rPr lang="en-US" sz="1600" b="0" strike="noStrike" spc="-1" dirty="0" err="1">
                  <a:solidFill>
                    <a:srgbClr val="000000"/>
                  </a:solidFill>
                  <a:latin typeface="Calibri"/>
                </a:rPr>
                <a:t>oluşan</a:t>
              </a:r>
              <a:r>
                <a:rPr lang="en-US" sz="1600" b="0" strike="noStrike" spc="-1" dirty="0">
                  <a:solidFill>
                    <a:srgbClr val="000000"/>
                  </a:solidFill>
                  <a:latin typeface="Calibri"/>
                </a:rPr>
                <a:t> </a:t>
              </a:r>
              <a:r>
                <a:rPr lang="en-US" sz="1600" b="0" strike="noStrike" spc="-1" dirty="0" err="1">
                  <a:solidFill>
                    <a:srgbClr val="000000"/>
                  </a:solidFill>
                  <a:latin typeface="Calibri"/>
                </a:rPr>
                <a:t>nükleer</a:t>
              </a:r>
              <a:r>
                <a:rPr lang="en-US" sz="1600" b="0" strike="noStrike" spc="-1" dirty="0">
                  <a:solidFill>
                    <a:srgbClr val="000000"/>
                  </a:solidFill>
                  <a:latin typeface="Calibri"/>
                </a:rPr>
                <a:t> </a:t>
              </a:r>
              <a:r>
                <a:rPr lang="en-US" sz="1600" b="0" strike="noStrike" spc="-1" dirty="0" err="1">
                  <a:solidFill>
                    <a:srgbClr val="000000"/>
                  </a:solidFill>
                  <a:latin typeface="Calibri"/>
                </a:rPr>
                <a:t>tepkimeler</a:t>
              </a:r>
              <a:endParaRPr lang="en-US" sz="1600" b="0" strike="noStrike" spc="-1" dirty="0">
                <a:latin typeface="Arial"/>
              </a:endParaRPr>
            </a:p>
            <a:p>
              <a:pPr>
                <a:lnSpc>
                  <a:spcPct val="100000"/>
                </a:lnSpc>
              </a:pPr>
              <a:endParaRPr lang="en-US" sz="1600" b="0" strike="noStrike" spc="-1" dirty="0">
                <a:latin typeface="Arial"/>
              </a:endParaRPr>
            </a:p>
            <a:p>
              <a:pPr algn="ctr">
                <a:lnSpc>
                  <a:spcPct val="100000"/>
                </a:lnSpc>
              </a:pPr>
              <a:r>
                <a:rPr lang="en-US" sz="1600" b="0" strike="noStrike" spc="-1" dirty="0">
                  <a:solidFill>
                    <a:srgbClr val="000000"/>
                  </a:solidFill>
                  <a:latin typeface="Calibri"/>
                </a:rPr>
                <a:t> </a:t>
              </a:r>
              <a:r>
                <a:rPr lang="en-US" sz="1600" b="0" strike="noStrike" spc="-1" dirty="0" err="1">
                  <a:solidFill>
                    <a:srgbClr val="000000"/>
                  </a:solidFill>
                  <a:latin typeface="Calibri"/>
                </a:rPr>
                <a:t>Fotonükleer</a:t>
              </a:r>
              <a:r>
                <a:rPr lang="en-US" sz="1600" b="0" strike="noStrike" spc="-1" dirty="0">
                  <a:solidFill>
                    <a:srgbClr val="000000"/>
                  </a:solidFill>
                  <a:latin typeface="Calibri"/>
                </a:rPr>
                <a:t> </a:t>
              </a:r>
              <a:r>
                <a:rPr lang="en-US" sz="1600" b="0" strike="noStrike" spc="-1" dirty="0" err="1">
                  <a:solidFill>
                    <a:srgbClr val="000000"/>
                  </a:solidFill>
                  <a:latin typeface="Calibri"/>
                </a:rPr>
                <a:t>Reaksiyonlar</a:t>
              </a:r>
              <a:endParaRPr lang="en-US" sz="1600" b="0" strike="noStrike" spc="-1" dirty="0">
                <a:latin typeface="Arial"/>
              </a:endParaRPr>
            </a:p>
          </p:txBody>
        </p:sp>
        <p:sp>
          <p:nvSpPr>
            <p:cNvPr id="305" name="CustomShape 7"/>
            <p:cNvSpPr/>
            <p:nvPr/>
          </p:nvSpPr>
          <p:spPr>
            <a:xfrm>
              <a:off x="2856528" y="1006632"/>
              <a:ext cx="120240" cy="223920"/>
            </a:xfrm>
            <a:prstGeom prst="downArrow">
              <a:avLst>
                <a:gd name="adj1" fmla="val 50000"/>
                <a:gd name="adj2" fmla="val 50000"/>
              </a:avLst>
            </a:prstGeom>
            <a:solidFill>
              <a:srgbClr val="FFC000"/>
            </a:solidFill>
            <a:ln w="9360">
              <a:solidFill>
                <a:schemeClr val="tx1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</p:grpSp>
      <p:sp>
        <p:nvSpPr>
          <p:cNvPr id="306" name="CustomShape 8"/>
          <p:cNvSpPr/>
          <p:nvPr/>
        </p:nvSpPr>
        <p:spPr>
          <a:xfrm>
            <a:off x="8709350" y="950629"/>
            <a:ext cx="3414056" cy="1634891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>
            <a:spAutoFit/>
          </a:bodyPr>
          <a:lstStyle/>
          <a:p>
            <a:pPr marL="481680" indent="-477000">
              <a:lnSpc>
                <a:spcPct val="100000"/>
              </a:lnSpc>
              <a:spcBef>
                <a:spcPts val="1672"/>
              </a:spcBef>
            </a:pPr>
            <a:r>
              <a:rPr lang="tr-TR" sz="1200" b="0" strike="noStrike" spc="-4" dirty="0">
                <a:solidFill>
                  <a:srgbClr val="000000"/>
                </a:solidFill>
                <a:latin typeface="Calibri"/>
                <a:ea typeface="DejaVu Sans"/>
              </a:rPr>
              <a:t>* Element analizi için tahribatsız yöntem</a:t>
            </a:r>
            <a:endParaRPr lang="en-US" sz="1200" b="0" strike="noStrike" spc="-1" dirty="0">
              <a:latin typeface="Arial"/>
            </a:endParaRPr>
          </a:p>
          <a:p>
            <a:pPr marL="92160" indent="-87120">
              <a:lnSpc>
                <a:spcPct val="100000"/>
              </a:lnSpc>
              <a:spcBef>
                <a:spcPts val="1672"/>
              </a:spcBef>
            </a:pPr>
            <a:r>
              <a:rPr lang="tr-TR" sz="1200" b="0" strike="noStrike" spc="-4" dirty="0">
                <a:solidFill>
                  <a:srgbClr val="000000"/>
                </a:solidFill>
                <a:latin typeface="Calibri"/>
                <a:ea typeface="DejaVu Sans"/>
              </a:rPr>
              <a:t>* </a:t>
            </a:r>
            <a:r>
              <a:rPr lang="tr-TR" sz="1200" b="0" strike="noStrike" spc="-4" dirty="0" err="1">
                <a:solidFill>
                  <a:srgbClr val="000000"/>
                </a:solidFill>
                <a:latin typeface="Calibri"/>
                <a:ea typeface="DejaVu Sans"/>
              </a:rPr>
              <a:t>Bremsstrahlung</a:t>
            </a:r>
            <a:r>
              <a:rPr lang="tr-TR" sz="1200" b="0" strike="noStrike" spc="-4" dirty="0">
                <a:solidFill>
                  <a:srgbClr val="000000"/>
                </a:solidFill>
                <a:latin typeface="Calibri"/>
                <a:ea typeface="DejaVu Sans"/>
              </a:rPr>
              <a:t> fotonları (</a:t>
            </a:r>
            <a:r>
              <a:rPr lang="tr-TR" sz="1200" b="0" strike="noStrike" spc="-4" dirty="0" err="1">
                <a:solidFill>
                  <a:srgbClr val="000000"/>
                </a:solidFill>
                <a:latin typeface="Calibri"/>
                <a:ea typeface="DejaVu Sans"/>
              </a:rPr>
              <a:t>linaktan</a:t>
            </a:r>
            <a:r>
              <a:rPr lang="tr-TR" sz="1200" b="0" strike="noStrike" spc="-4" dirty="0">
                <a:solidFill>
                  <a:srgbClr val="000000"/>
                </a:solidFill>
                <a:latin typeface="Calibri"/>
                <a:ea typeface="DejaVu Sans"/>
              </a:rPr>
              <a:t> gelen) ile numuneyi ışınlama ve aktive etmek</a:t>
            </a:r>
            <a:endParaRPr lang="en-US" sz="1200" b="0" strike="noStrike" spc="-1" dirty="0">
              <a:latin typeface="Arial"/>
            </a:endParaRPr>
          </a:p>
          <a:p>
            <a:pPr marL="92160" indent="-87120">
              <a:lnSpc>
                <a:spcPct val="100000"/>
              </a:lnSpc>
              <a:spcBef>
                <a:spcPts val="1672"/>
              </a:spcBef>
            </a:pPr>
            <a:r>
              <a:rPr lang="tr-TR" sz="1200" b="0" strike="noStrike" spc="-4" dirty="0">
                <a:solidFill>
                  <a:srgbClr val="000000"/>
                </a:solidFill>
                <a:latin typeface="Calibri"/>
                <a:ea typeface="DejaVu Sans"/>
              </a:rPr>
              <a:t>* Numune konsantrasyonu ile bilinen bir elementin konsantrasyonu kıyaslanır</a:t>
            </a:r>
            <a:r>
              <a:rPr lang="en-US" sz="1200" b="0" strike="noStrike" spc="-4" dirty="0">
                <a:solidFill>
                  <a:srgbClr val="000000"/>
                </a:solidFill>
                <a:latin typeface="Calibri"/>
                <a:ea typeface="DejaVu Sans"/>
              </a:rPr>
              <a:t>, </a:t>
            </a:r>
            <a:r>
              <a:rPr lang="en-US" sz="1200" b="0" strike="noStrike" spc="-4" dirty="0" err="1">
                <a:solidFill>
                  <a:srgbClr val="000000"/>
                </a:solidFill>
                <a:latin typeface="Calibri"/>
                <a:ea typeface="DejaVu Sans"/>
              </a:rPr>
              <a:t>bilinmeyen</a:t>
            </a:r>
            <a:r>
              <a:rPr lang="en-US" sz="1200" b="0" strike="noStrike" spc="-4" dirty="0">
                <a:solidFill>
                  <a:srgbClr val="000000"/>
                </a:solidFill>
                <a:latin typeface="Calibri"/>
                <a:ea typeface="DejaVu Sans"/>
              </a:rPr>
              <a:t> </a:t>
            </a:r>
            <a:r>
              <a:rPr lang="en-US" sz="1200" b="0" strike="noStrike" spc="-4" dirty="0" err="1">
                <a:solidFill>
                  <a:srgbClr val="000000"/>
                </a:solidFill>
                <a:latin typeface="Calibri"/>
                <a:ea typeface="DejaVu Sans"/>
              </a:rPr>
              <a:t>numunenin</a:t>
            </a:r>
            <a:r>
              <a:rPr lang="en-US" sz="1200" b="0" strike="noStrike" spc="-4" dirty="0">
                <a:solidFill>
                  <a:srgbClr val="000000"/>
                </a:solidFill>
                <a:latin typeface="Calibri"/>
                <a:ea typeface="DejaVu Sans"/>
              </a:rPr>
              <a:t> </a:t>
            </a:r>
            <a:r>
              <a:rPr lang="en-US" sz="1200" b="0" strike="noStrike" spc="-4" dirty="0" err="1">
                <a:solidFill>
                  <a:srgbClr val="000000"/>
                </a:solidFill>
                <a:latin typeface="Calibri"/>
                <a:ea typeface="DejaVu Sans"/>
              </a:rPr>
              <a:t>konsantrasyonu</a:t>
            </a:r>
            <a:r>
              <a:rPr lang="en-US" sz="1200" b="0" strike="noStrike" spc="-4" dirty="0">
                <a:solidFill>
                  <a:srgbClr val="000000"/>
                </a:solidFill>
                <a:latin typeface="Calibri"/>
                <a:ea typeface="DejaVu Sans"/>
              </a:rPr>
              <a:t> </a:t>
            </a:r>
            <a:r>
              <a:rPr lang="en-US" sz="1200" b="0" strike="noStrike" spc="-4" dirty="0" err="1">
                <a:solidFill>
                  <a:srgbClr val="000000"/>
                </a:solidFill>
                <a:latin typeface="Calibri"/>
                <a:ea typeface="DejaVu Sans"/>
              </a:rPr>
              <a:t>elde</a:t>
            </a:r>
            <a:r>
              <a:rPr lang="en-US" sz="1200" b="0" strike="noStrike" spc="-4" dirty="0">
                <a:solidFill>
                  <a:srgbClr val="000000"/>
                </a:solidFill>
                <a:latin typeface="Calibri"/>
                <a:ea typeface="DejaVu Sans"/>
              </a:rPr>
              <a:t> </a:t>
            </a:r>
            <a:r>
              <a:rPr lang="en-US" sz="1200" b="0" strike="noStrike" spc="-4" dirty="0" err="1">
                <a:solidFill>
                  <a:srgbClr val="000000"/>
                </a:solidFill>
                <a:latin typeface="Calibri"/>
                <a:ea typeface="DejaVu Sans"/>
              </a:rPr>
              <a:t>edilir</a:t>
            </a:r>
            <a:r>
              <a:rPr lang="tr-TR" sz="1200" b="0" strike="noStrike" spc="-4" dirty="0">
                <a:solidFill>
                  <a:srgbClr val="000000"/>
                </a:solidFill>
                <a:latin typeface="Calibri"/>
                <a:ea typeface="DejaVu Sans"/>
              </a:rPr>
              <a:t>.</a:t>
            </a:r>
            <a:endParaRPr lang="en-US" sz="1200" b="0" strike="noStrike" spc="-1" dirty="0">
              <a:latin typeface="Arial"/>
            </a:endParaRPr>
          </a:p>
        </p:txBody>
      </p:sp>
      <p:graphicFrame>
        <p:nvGraphicFramePr>
          <p:cNvPr id="307" name="Table 9"/>
          <p:cNvGraphicFramePr/>
          <p:nvPr>
            <p:extLst>
              <p:ext uri="{D42A27DB-BD31-4B8C-83A1-F6EECF244321}">
                <p14:modId xmlns:p14="http://schemas.microsoft.com/office/powerpoint/2010/main" val="1189530968"/>
              </p:ext>
            </p:extLst>
          </p:nvPr>
        </p:nvGraphicFramePr>
        <p:xfrm>
          <a:off x="246816" y="2130624"/>
          <a:ext cx="4635720" cy="594360"/>
        </p:xfrm>
        <a:graphic>
          <a:graphicData uri="http://schemas.openxmlformats.org/drawingml/2006/table">
            <a:tbl>
              <a:tblPr/>
              <a:tblGrid>
                <a:gridCol w="9568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291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704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792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0592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tr-TR" sz="900" b="0" strike="noStrike" spc="-1">
                          <a:solidFill>
                            <a:srgbClr val="000000"/>
                          </a:solidFill>
                          <a:latin typeface="Calibri"/>
                        </a:rPr>
                        <a:t>Çekirdek</a:t>
                      </a:r>
                      <a:endParaRPr lang="en-US" sz="900" b="0" strike="noStrike" spc="-1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7F5E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tr-TR" sz="900" b="0" strike="noStrike" spc="-1">
                          <a:solidFill>
                            <a:srgbClr val="000000"/>
                          </a:solidFill>
                          <a:latin typeface="Calibri"/>
                        </a:rPr>
                        <a:t>Fotonükleer Reaksiyon</a:t>
                      </a:r>
                      <a:endParaRPr lang="en-US" sz="900" b="0" strike="noStrike" spc="-1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7F5E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tr-TR" sz="9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Ürün Çekirdek</a:t>
                      </a:r>
                      <a:endParaRPr lang="en-US" sz="900" b="0" strike="noStrike" spc="-1" dirty="0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7F5E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tr-TR" sz="900" b="0" strike="noStrike" spc="-1">
                          <a:solidFill>
                            <a:srgbClr val="000000"/>
                          </a:solidFill>
                          <a:latin typeface="Calibri"/>
                        </a:rPr>
                        <a:t>Kız Çekirdek</a:t>
                      </a:r>
                      <a:endParaRPr lang="en-US" sz="900" b="0" strike="noStrike" spc="-1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7F5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0592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900" b="0" strike="noStrike" spc="-1" baseline="30000">
                          <a:solidFill>
                            <a:srgbClr val="000000"/>
                          </a:solidFill>
                          <a:latin typeface="Calibri"/>
                        </a:rPr>
                        <a:t>23</a:t>
                      </a:r>
                      <a:r>
                        <a:rPr lang="en-US" sz="900" b="0" strike="noStrike" spc="-1">
                          <a:solidFill>
                            <a:srgbClr val="000000"/>
                          </a:solidFill>
                          <a:latin typeface="Calibri"/>
                        </a:rPr>
                        <a:t>Mg</a:t>
                      </a:r>
                      <a:endParaRPr lang="en-US" sz="900" b="0" strike="noStrike" spc="-1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7F5E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tr-TR" sz="900" b="0" strike="noStrike" spc="-1" baseline="30000" dirty="0">
                          <a:solidFill>
                            <a:srgbClr val="000000"/>
                          </a:solidFill>
                          <a:latin typeface="Calibri"/>
                        </a:rPr>
                        <a:t>23</a:t>
                      </a:r>
                      <a:r>
                        <a:rPr lang="tr-TR" sz="9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Mg+γ→</a:t>
                      </a:r>
                      <a:r>
                        <a:rPr lang="tr-TR" sz="900" b="0" strike="noStrike" spc="-1" baseline="30000" dirty="0">
                          <a:solidFill>
                            <a:srgbClr val="000000"/>
                          </a:solidFill>
                          <a:latin typeface="Calibri"/>
                        </a:rPr>
                        <a:t>22</a:t>
                      </a:r>
                      <a:r>
                        <a:rPr lang="tr-TR" sz="9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Mg+n</a:t>
                      </a:r>
                      <a:endParaRPr lang="en-US" sz="900" b="0" strike="noStrike" spc="-1" dirty="0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7F5E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900" b="0" strike="noStrike" spc="-1" baseline="30000" dirty="0">
                          <a:solidFill>
                            <a:srgbClr val="000000"/>
                          </a:solidFill>
                          <a:latin typeface="Calibri"/>
                        </a:rPr>
                        <a:t>22</a:t>
                      </a:r>
                      <a:r>
                        <a:rPr lang="en-US" sz="9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Mg</a:t>
                      </a:r>
                      <a:endParaRPr lang="en-US" sz="900" b="0" strike="noStrike" spc="-1" dirty="0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7F5E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900" b="0" strike="noStrike" spc="-1" baseline="30000" dirty="0">
                          <a:solidFill>
                            <a:srgbClr val="000000"/>
                          </a:solidFill>
                          <a:latin typeface="Calibri"/>
                        </a:rPr>
                        <a:t>22</a:t>
                      </a:r>
                      <a:r>
                        <a:rPr lang="en-US" sz="9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Na</a:t>
                      </a:r>
                      <a:endParaRPr lang="en-US" sz="900" b="0" strike="noStrike" spc="-1" dirty="0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7F5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" name="TextShape 1"/>
          <p:cNvSpPr txBox="1"/>
          <p:nvPr/>
        </p:nvSpPr>
        <p:spPr>
          <a:xfrm>
            <a:off x="73800" y="868680"/>
            <a:ext cx="11779920" cy="4893120"/>
          </a:xfrm>
          <a:prstGeom prst="rect">
            <a:avLst/>
          </a:prstGeom>
          <a:noFill/>
          <a:ln>
            <a:noFill/>
          </a:ln>
        </p:spPr>
        <p:txBody>
          <a:bodyPr>
            <a:normAutofit/>
          </a:bodyPr>
          <a:lstStyle/>
          <a:p>
            <a:pPr marL="228600" indent="-228240">
              <a:lnSpc>
                <a:spcPct val="90000"/>
              </a:lnSpc>
              <a:spcBef>
                <a:spcPts val="1001"/>
              </a:spcBef>
              <a:buClr>
                <a:srgbClr val="264A90"/>
              </a:buClr>
              <a:buSzPct val="60000"/>
              <a:buFont typeface="Wingdings" charset="2"/>
              <a:buChar char=""/>
            </a:pPr>
            <a:r>
              <a:rPr lang="tr-TR" sz="1400" b="0" strike="noStrike" spc="-1">
                <a:solidFill>
                  <a:srgbClr val="000000"/>
                </a:solidFill>
                <a:latin typeface="Calibri"/>
              </a:rPr>
              <a:t>Lineer hızlandırıcılarda üretilen Bremsstrahlung fotonları kullanılabilir. </a:t>
            </a:r>
          </a:p>
          <a:p>
            <a:pPr marL="228600" indent="-228240">
              <a:lnSpc>
                <a:spcPct val="90000"/>
              </a:lnSpc>
              <a:spcBef>
                <a:spcPts val="1001"/>
              </a:spcBef>
              <a:buClr>
                <a:srgbClr val="264A90"/>
              </a:buClr>
              <a:buSzPct val="60000"/>
              <a:buFont typeface="Wingdings" charset="2"/>
              <a:buChar char=""/>
            </a:pPr>
            <a:r>
              <a:rPr lang="tr-TR" sz="1400" b="0" strike="noStrike" spc="-1">
                <a:solidFill>
                  <a:srgbClr val="000000"/>
                </a:solidFill>
                <a:latin typeface="Calibri"/>
              </a:rPr>
              <a:t>Nükleonlar arasındaki etkileşmeleri anlamak için foton</a:t>
            </a:r>
            <a:r>
              <a:rPr lang="tr-TR" sz="1400" b="0" strike="noStrike" spc="-1">
                <a:solidFill>
                  <a:srgbClr val="000000"/>
                </a:solidFill>
                <a:latin typeface="Wingdings"/>
              </a:rPr>
              <a:t></a:t>
            </a:r>
            <a:r>
              <a:rPr lang="tr-TR" sz="1400" b="0" strike="noStrike" spc="-1">
                <a:solidFill>
                  <a:srgbClr val="000000"/>
                </a:solidFill>
                <a:latin typeface="Calibri"/>
              </a:rPr>
              <a:t> yüksüz ve kütlesiz</a:t>
            </a:r>
            <a:r>
              <a:rPr lang="tr-TR" sz="1400" b="0" strike="noStrike" spc="-1">
                <a:solidFill>
                  <a:srgbClr val="000000"/>
                </a:solidFill>
                <a:latin typeface="Wingdings"/>
              </a:rPr>
              <a:t></a:t>
            </a:r>
            <a:r>
              <a:rPr lang="tr-TR" sz="1400" b="0" strike="noStrike" spc="-1">
                <a:solidFill>
                  <a:srgbClr val="000000"/>
                </a:solidFill>
                <a:latin typeface="Calibri"/>
              </a:rPr>
              <a:t> hedef çekirdeklere daha az zarar verir.</a:t>
            </a:r>
          </a:p>
          <a:p>
            <a:pPr marL="228600" indent="-228240">
              <a:lnSpc>
                <a:spcPct val="90000"/>
              </a:lnSpc>
              <a:spcBef>
                <a:spcPts val="1001"/>
              </a:spcBef>
              <a:buClr>
                <a:srgbClr val="264A90"/>
              </a:buClr>
              <a:buSzPct val="60000"/>
              <a:buFont typeface="Wingdings" charset="2"/>
              <a:buChar char=""/>
            </a:pPr>
            <a:r>
              <a:rPr lang="tr-TR" sz="1400" b="0" strike="noStrike" spc="-1">
                <a:solidFill>
                  <a:srgbClr val="000000"/>
                </a:solidFill>
                <a:latin typeface="Calibri"/>
              </a:rPr>
              <a:t>Yarı-ömür, </a:t>
            </a:r>
          </a:p>
          <a:p>
            <a:pPr marL="228600" indent="-228240">
              <a:lnSpc>
                <a:spcPct val="90000"/>
              </a:lnSpc>
              <a:spcBef>
                <a:spcPts val="1001"/>
              </a:spcBef>
              <a:buClr>
                <a:srgbClr val="264A90"/>
              </a:buClr>
              <a:buSzPct val="60000"/>
              <a:buFont typeface="Wingdings" charset="2"/>
              <a:buChar char=""/>
            </a:pPr>
            <a:r>
              <a:rPr lang="tr-TR" sz="1400" b="0" strike="noStrike" spc="-1">
                <a:solidFill>
                  <a:srgbClr val="000000"/>
                </a:solidFill>
                <a:latin typeface="Calibri"/>
              </a:rPr>
              <a:t>Enerji geçişleri, </a:t>
            </a:r>
          </a:p>
          <a:p>
            <a:pPr marL="228600" indent="-228240">
              <a:lnSpc>
                <a:spcPct val="90000"/>
              </a:lnSpc>
              <a:spcBef>
                <a:spcPts val="1001"/>
              </a:spcBef>
              <a:buClr>
                <a:srgbClr val="264A90"/>
              </a:buClr>
              <a:buSzPct val="60000"/>
              <a:buFont typeface="Wingdings" charset="2"/>
              <a:buChar char=""/>
            </a:pPr>
            <a:r>
              <a:rPr lang="tr-TR" sz="1400" b="0" strike="noStrike" spc="-1">
                <a:solidFill>
                  <a:srgbClr val="000000"/>
                </a:solidFill>
                <a:latin typeface="Calibri"/>
              </a:rPr>
              <a:t>Aktivasyon analizi, Fotonükleer reaksiyon verileri, radyasyon taşıma analizi….</a:t>
            </a:r>
          </a:p>
        </p:txBody>
      </p:sp>
      <p:sp>
        <p:nvSpPr>
          <p:cNvPr id="310" name="TextShape 2"/>
          <p:cNvSpPr txBox="1"/>
          <p:nvPr/>
        </p:nvSpPr>
        <p:spPr>
          <a:xfrm>
            <a:off x="194400" y="6494760"/>
            <a:ext cx="2742840" cy="255600"/>
          </a:xfrm>
          <a:prstGeom prst="rect">
            <a:avLst/>
          </a:prstGeom>
          <a:noFill/>
          <a:ln>
            <a:noFill/>
          </a:ln>
        </p:spPr>
        <p:txBody>
          <a:bodyPr anchor="ctr">
            <a:noAutofit/>
          </a:bodyPr>
          <a:lstStyle/>
          <a:p>
            <a:pPr>
              <a:lnSpc>
                <a:spcPct val="100000"/>
              </a:lnSpc>
            </a:pPr>
            <a:fld id="{0CC22F4F-2427-4743-86AB-DAB276E6D29A}" type="datetime1">
              <a:rPr lang="tr-TR" sz="1200" b="0" strike="noStrike" spc="-1">
                <a:solidFill>
                  <a:srgbClr val="8D95B4"/>
                </a:solidFill>
                <a:latin typeface="Calibri"/>
              </a:rPr>
              <a:t>28.11.2020</a:t>
            </a:fld>
            <a:endParaRPr lang="en-US" sz="1200" b="0" strike="noStrike" spc="-1">
              <a:latin typeface="Times New Roman"/>
            </a:endParaRPr>
          </a:p>
        </p:txBody>
      </p:sp>
      <p:sp>
        <p:nvSpPr>
          <p:cNvPr id="311" name="TextShape 3"/>
          <p:cNvSpPr txBox="1"/>
          <p:nvPr/>
        </p:nvSpPr>
        <p:spPr>
          <a:xfrm>
            <a:off x="3771360" y="6592320"/>
            <a:ext cx="4114440" cy="265320"/>
          </a:xfrm>
          <a:prstGeom prst="rect">
            <a:avLst/>
          </a:prstGeom>
          <a:noFill/>
          <a:ln>
            <a:noFill/>
          </a:ln>
        </p:spPr>
        <p:txBody>
          <a:bodyPr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tr-TR" sz="1200" b="0" strike="noStrike" spc="-1">
                <a:solidFill>
                  <a:srgbClr val="8D95B4"/>
                </a:solidFill>
                <a:latin typeface="Calibri"/>
              </a:rPr>
              <a:t>hyalan@ankara.edu.tr</a:t>
            </a:r>
            <a:endParaRPr lang="en-US" sz="1200" b="0" strike="noStrike" spc="-1">
              <a:latin typeface="Times New Roman"/>
            </a:endParaRPr>
          </a:p>
        </p:txBody>
      </p:sp>
      <p:sp>
        <p:nvSpPr>
          <p:cNvPr id="312" name="TextShape 4"/>
          <p:cNvSpPr txBox="1"/>
          <p:nvPr/>
        </p:nvSpPr>
        <p:spPr>
          <a:xfrm>
            <a:off x="9231480" y="6494760"/>
            <a:ext cx="2742840" cy="275040"/>
          </a:xfrm>
          <a:prstGeom prst="rect">
            <a:avLst/>
          </a:prstGeom>
          <a:noFill/>
          <a:ln>
            <a:noFill/>
          </a:ln>
        </p:spPr>
        <p:txBody>
          <a:bodyPr anchor="ctr">
            <a:noAutofit/>
          </a:bodyPr>
          <a:lstStyle/>
          <a:p>
            <a:pPr algn="r">
              <a:lnSpc>
                <a:spcPct val="100000"/>
              </a:lnSpc>
            </a:pPr>
            <a:fld id="{46D358E7-879D-4F70-A2D1-459F25F776F3}" type="slidenum">
              <a:rPr lang="tr-TR" sz="1200" b="0" strike="noStrike" spc="-1">
                <a:solidFill>
                  <a:srgbClr val="8D95B4"/>
                </a:solidFill>
                <a:latin typeface="Calibri"/>
              </a:rPr>
              <a:t>8</a:t>
            </a:fld>
            <a:endParaRPr lang="en-US" sz="1200" b="0" strike="noStrike" spc="-1">
              <a:latin typeface="Times New Roman"/>
            </a:endParaRPr>
          </a:p>
        </p:txBody>
      </p:sp>
      <p:pic>
        <p:nvPicPr>
          <p:cNvPr id="313" name="Resim 6"/>
          <p:cNvPicPr/>
          <p:nvPr/>
        </p:nvPicPr>
        <p:blipFill>
          <a:blip r:embed="rId2"/>
          <a:stretch/>
        </p:blipFill>
        <p:spPr>
          <a:xfrm>
            <a:off x="8818920" y="1437492"/>
            <a:ext cx="3108600" cy="2693880"/>
          </a:xfrm>
          <a:prstGeom prst="rect">
            <a:avLst/>
          </a:prstGeom>
          <a:ln>
            <a:noFill/>
          </a:ln>
        </p:spPr>
      </p:pic>
      <p:pic>
        <p:nvPicPr>
          <p:cNvPr id="314" name="Picture 2"/>
          <p:cNvPicPr/>
          <p:nvPr/>
        </p:nvPicPr>
        <p:blipFill>
          <a:blip r:embed="rId3"/>
          <a:stretch/>
        </p:blipFill>
        <p:spPr>
          <a:xfrm>
            <a:off x="193050" y="2956248"/>
            <a:ext cx="2257200" cy="2457000"/>
          </a:xfrm>
          <a:prstGeom prst="rect">
            <a:avLst/>
          </a:prstGeom>
          <a:ln>
            <a:noFill/>
          </a:ln>
        </p:spPr>
      </p:pic>
      <p:pic>
        <p:nvPicPr>
          <p:cNvPr id="315" name="Resim 7"/>
          <p:cNvPicPr/>
          <p:nvPr/>
        </p:nvPicPr>
        <p:blipFill>
          <a:blip r:embed="rId4"/>
          <a:stretch/>
        </p:blipFill>
        <p:spPr>
          <a:xfrm>
            <a:off x="2569500" y="2956248"/>
            <a:ext cx="3920200" cy="2935980"/>
          </a:xfrm>
          <a:prstGeom prst="rect">
            <a:avLst/>
          </a:prstGeom>
          <a:ln>
            <a:noFill/>
          </a:ln>
        </p:spPr>
      </p:pic>
      <p:pic>
        <p:nvPicPr>
          <p:cNvPr id="316" name="Resim 8"/>
          <p:cNvPicPr/>
          <p:nvPr/>
        </p:nvPicPr>
        <p:blipFill>
          <a:blip r:embed="rId5"/>
          <a:srcRect l="1925" t="2461" r="7258" b="76836"/>
          <a:stretch/>
        </p:blipFill>
        <p:spPr>
          <a:xfrm>
            <a:off x="6256720" y="4177440"/>
            <a:ext cx="5995080" cy="2414880"/>
          </a:xfrm>
          <a:prstGeom prst="rect">
            <a:avLst/>
          </a:prstGeom>
          <a:ln>
            <a:noFill/>
          </a:ln>
        </p:spPr>
      </p:pic>
      <p:sp>
        <p:nvSpPr>
          <p:cNvPr id="318" name="CustomShape 5"/>
          <p:cNvSpPr/>
          <p:nvPr/>
        </p:nvSpPr>
        <p:spPr>
          <a:xfrm>
            <a:off x="23040" y="51840"/>
            <a:ext cx="9812520" cy="590400"/>
          </a:xfrm>
          <a:prstGeom prst="rect">
            <a:avLst/>
          </a:prstGeom>
          <a:solidFill>
            <a:srgbClr val="002060"/>
          </a:solidFill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>
              <a:lnSpc>
                <a:spcPct val="100000"/>
              </a:lnSpc>
            </a:pPr>
            <a:r>
              <a:rPr lang="tr-TR" sz="4000" b="1" strike="noStrike" spc="-1">
                <a:solidFill>
                  <a:srgbClr val="FFFFFF"/>
                </a:solidFill>
                <a:latin typeface="Calibri"/>
              </a:rPr>
              <a:t>Fotonükleer Reaksiyonlar</a:t>
            </a:r>
            <a:endParaRPr lang="en-US" sz="4000" b="0" strike="noStrike" spc="-1">
              <a:latin typeface="Arial"/>
            </a:endParaRPr>
          </a:p>
        </p:txBody>
      </p:sp>
      <p:sp>
        <p:nvSpPr>
          <p:cNvPr id="319" name="CustomShape 6"/>
          <p:cNvSpPr/>
          <p:nvPr/>
        </p:nvSpPr>
        <p:spPr>
          <a:xfrm>
            <a:off x="1566000" y="1398240"/>
            <a:ext cx="245160" cy="691560"/>
          </a:xfrm>
          <a:prstGeom prst="rightBrace">
            <a:avLst>
              <a:gd name="adj1" fmla="val 8333"/>
              <a:gd name="adj2" fmla="val 50000"/>
            </a:avLst>
          </a:prstGeom>
          <a:noFill/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/>
        </p:style>
      </p:sp>
      <p:sp>
        <p:nvSpPr>
          <p:cNvPr id="2" name="Metin kutusu 1"/>
          <p:cNvSpPr txBox="1"/>
          <p:nvPr/>
        </p:nvSpPr>
        <p:spPr>
          <a:xfrm>
            <a:off x="0" y="5413248"/>
            <a:ext cx="208483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900" dirty="0" err="1" smtClean="0"/>
              <a:t>Bremsstrahlung</a:t>
            </a:r>
            <a:r>
              <a:rPr lang="tr-TR" sz="900" dirty="0" smtClean="0"/>
              <a:t> fotonlarının oluşumu</a:t>
            </a:r>
            <a:endParaRPr lang="tr-TR" sz="900" dirty="0"/>
          </a:p>
        </p:txBody>
      </p:sp>
      <p:sp>
        <p:nvSpPr>
          <p:cNvPr id="3" name="Metin kutusu 2"/>
          <p:cNvSpPr txBox="1"/>
          <p:nvPr/>
        </p:nvSpPr>
        <p:spPr>
          <a:xfrm>
            <a:off x="2761488" y="6492240"/>
            <a:ext cx="220370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900" dirty="0" smtClean="0"/>
              <a:t>Medikal </a:t>
            </a:r>
            <a:r>
              <a:rPr lang="tr-TR" sz="900" dirty="0" err="1" smtClean="0"/>
              <a:t>Linak</a:t>
            </a:r>
            <a:r>
              <a:rPr lang="tr-TR" sz="900" dirty="0" smtClean="0"/>
              <a:t> Cihazının çıkış enerjisi</a:t>
            </a:r>
            <a:endParaRPr lang="tr-TR" sz="900" dirty="0"/>
          </a:p>
        </p:txBody>
      </p:sp>
      <p:sp>
        <p:nvSpPr>
          <p:cNvPr id="4" name="Metin kutusu 3"/>
          <p:cNvSpPr txBox="1"/>
          <p:nvPr/>
        </p:nvSpPr>
        <p:spPr>
          <a:xfrm>
            <a:off x="8238744" y="6547105"/>
            <a:ext cx="276148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900" dirty="0" smtClean="0"/>
              <a:t>HPGE </a:t>
            </a:r>
            <a:r>
              <a:rPr lang="tr-TR" sz="900" dirty="0" err="1" smtClean="0"/>
              <a:t>dedektöründeki</a:t>
            </a:r>
            <a:r>
              <a:rPr lang="tr-TR" sz="900" dirty="0" smtClean="0"/>
              <a:t> foton pikleri</a:t>
            </a:r>
            <a:endParaRPr lang="tr-TR" sz="900" dirty="0"/>
          </a:p>
        </p:txBody>
      </p:sp>
      <p:sp>
        <p:nvSpPr>
          <p:cNvPr id="5" name="Metin kutusu 4"/>
          <p:cNvSpPr txBox="1"/>
          <p:nvPr/>
        </p:nvSpPr>
        <p:spPr>
          <a:xfrm>
            <a:off x="9070848" y="4114801"/>
            <a:ext cx="31211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900" dirty="0" smtClean="0"/>
              <a:t>Hedef çekirdeklerin medikal </a:t>
            </a:r>
            <a:r>
              <a:rPr lang="tr-TR" sz="900" dirty="0" err="1" smtClean="0"/>
              <a:t>linak</a:t>
            </a:r>
            <a:r>
              <a:rPr lang="tr-TR" sz="900" dirty="0" smtClean="0"/>
              <a:t> ışınlama ünitesine </a:t>
            </a:r>
            <a:r>
              <a:rPr lang="tr-TR" sz="900" dirty="0" err="1" smtClean="0"/>
              <a:t>yerleştirimi</a:t>
            </a:r>
            <a:endParaRPr lang="tr-TR" sz="90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1" name="Picture 18"/>
          <p:cNvPicPr/>
          <p:nvPr/>
        </p:nvPicPr>
        <p:blipFill>
          <a:blip r:embed="rId2"/>
          <a:stretch/>
        </p:blipFill>
        <p:spPr>
          <a:xfrm>
            <a:off x="8517240" y="1218240"/>
            <a:ext cx="3529440" cy="3450240"/>
          </a:xfrm>
          <a:prstGeom prst="rect">
            <a:avLst/>
          </a:prstGeom>
          <a:ln>
            <a:noFill/>
          </a:ln>
        </p:spPr>
      </p:pic>
      <p:sp>
        <p:nvSpPr>
          <p:cNvPr id="322" name="TextShape 1"/>
          <p:cNvSpPr txBox="1"/>
          <p:nvPr/>
        </p:nvSpPr>
        <p:spPr>
          <a:xfrm>
            <a:off x="194400" y="6494760"/>
            <a:ext cx="2742840" cy="255600"/>
          </a:xfrm>
          <a:prstGeom prst="rect">
            <a:avLst/>
          </a:prstGeom>
          <a:noFill/>
          <a:ln>
            <a:noFill/>
          </a:ln>
        </p:spPr>
        <p:txBody>
          <a:bodyPr anchor="ctr">
            <a:noAutofit/>
          </a:bodyPr>
          <a:lstStyle/>
          <a:p>
            <a:pPr>
              <a:lnSpc>
                <a:spcPct val="100000"/>
              </a:lnSpc>
            </a:pPr>
            <a:fld id="{5290FABB-5D28-4B04-A294-96E6E158D493}" type="datetime1">
              <a:rPr lang="tr-TR" sz="1200" b="0" strike="noStrike" spc="-1">
                <a:solidFill>
                  <a:srgbClr val="8D95B4"/>
                </a:solidFill>
                <a:latin typeface="Calibri"/>
              </a:rPr>
              <a:t>28.11.2020</a:t>
            </a:fld>
            <a:endParaRPr lang="en-US" sz="1200" b="0" strike="noStrike" spc="-1">
              <a:latin typeface="Times New Roman"/>
            </a:endParaRPr>
          </a:p>
        </p:txBody>
      </p:sp>
      <p:sp>
        <p:nvSpPr>
          <p:cNvPr id="323" name="TextShape 2"/>
          <p:cNvSpPr txBox="1"/>
          <p:nvPr/>
        </p:nvSpPr>
        <p:spPr>
          <a:xfrm>
            <a:off x="4038480" y="6494760"/>
            <a:ext cx="4114440" cy="265320"/>
          </a:xfrm>
          <a:prstGeom prst="rect">
            <a:avLst/>
          </a:prstGeom>
          <a:noFill/>
          <a:ln>
            <a:noFill/>
          </a:ln>
        </p:spPr>
        <p:txBody>
          <a:bodyPr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tr-TR" sz="1200" b="0" strike="noStrike" spc="-1">
                <a:solidFill>
                  <a:srgbClr val="8D95B4"/>
                </a:solidFill>
                <a:latin typeface="Calibri"/>
              </a:rPr>
              <a:t>hyalan@ankara.edu.tr</a:t>
            </a:r>
            <a:endParaRPr lang="en-US" sz="1200" b="0" strike="noStrike" spc="-1">
              <a:latin typeface="Times New Roman"/>
            </a:endParaRPr>
          </a:p>
        </p:txBody>
      </p:sp>
      <p:sp>
        <p:nvSpPr>
          <p:cNvPr id="324" name="TextShape 3"/>
          <p:cNvSpPr txBox="1"/>
          <p:nvPr/>
        </p:nvSpPr>
        <p:spPr>
          <a:xfrm>
            <a:off x="9231480" y="6494760"/>
            <a:ext cx="2742840" cy="275040"/>
          </a:xfrm>
          <a:prstGeom prst="rect">
            <a:avLst/>
          </a:prstGeom>
          <a:noFill/>
          <a:ln>
            <a:noFill/>
          </a:ln>
        </p:spPr>
        <p:txBody>
          <a:bodyPr anchor="ctr">
            <a:noAutofit/>
          </a:bodyPr>
          <a:lstStyle/>
          <a:p>
            <a:pPr algn="r">
              <a:lnSpc>
                <a:spcPct val="100000"/>
              </a:lnSpc>
            </a:pPr>
            <a:fld id="{157221FF-5DE9-493A-B86C-4FDE28C01AD1}" type="slidenum">
              <a:rPr lang="tr-TR" sz="1200" b="0" strike="noStrike" spc="-1">
                <a:solidFill>
                  <a:srgbClr val="8D95B4"/>
                </a:solidFill>
                <a:latin typeface="Calibri"/>
              </a:rPr>
              <a:t>9</a:t>
            </a:fld>
            <a:endParaRPr lang="en-US" sz="1200" b="0" strike="noStrike" spc="-1">
              <a:latin typeface="Times New Roman"/>
            </a:endParaRPr>
          </a:p>
        </p:txBody>
      </p:sp>
      <p:pic>
        <p:nvPicPr>
          <p:cNvPr id="325" name="Resim 9"/>
          <p:cNvPicPr/>
          <p:nvPr/>
        </p:nvPicPr>
        <p:blipFill>
          <a:blip r:embed="rId3"/>
          <a:stretch/>
        </p:blipFill>
        <p:spPr>
          <a:xfrm>
            <a:off x="1731600" y="1227240"/>
            <a:ext cx="4209480" cy="3157200"/>
          </a:xfrm>
          <a:prstGeom prst="rect">
            <a:avLst/>
          </a:prstGeom>
          <a:ln>
            <a:noFill/>
          </a:ln>
        </p:spPr>
      </p:pic>
      <p:pic>
        <p:nvPicPr>
          <p:cNvPr id="326" name="Resim 11"/>
          <p:cNvPicPr/>
          <p:nvPr/>
        </p:nvPicPr>
        <p:blipFill>
          <a:blip r:embed="rId4"/>
          <a:stretch/>
        </p:blipFill>
        <p:spPr>
          <a:xfrm>
            <a:off x="1566000" y="4939920"/>
            <a:ext cx="2797560" cy="1573560"/>
          </a:xfrm>
          <a:prstGeom prst="rect">
            <a:avLst/>
          </a:prstGeom>
          <a:ln>
            <a:noFill/>
          </a:ln>
        </p:spPr>
      </p:pic>
      <p:sp>
        <p:nvSpPr>
          <p:cNvPr id="327" name="CustomShape 4"/>
          <p:cNvSpPr/>
          <p:nvPr/>
        </p:nvSpPr>
        <p:spPr>
          <a:xfrm>
            <a:off x="-12240" y="915840"/>
            <a:ext cx="2906640" cy="36248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tr-TR" sz="1800" b="0" strike="noStrike" spc="-1">
                <a:solidFill>
                  <a:srgbClr val="000000"/>
                </a:solidFill>
                <a:latin typeface="Calibri"/>
              </a:rPr>
              <a:t>6 tüp Covid-19 numunesi</a:t>
            </a:r>
            <a:endParaRPr lang="en-US" sz="18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endParaRPr lang="en-US" sz="18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800" b="0" strike="noStrike" spc="-1">
                <a:solidFill>
                  <a:srgbClr val="000000"/>
                </a:solidFill>
                <a:latin typeface="Calibri"/>
              </a:rPr>
              <a:t>Grup 1: 0</a:t>
            </a:r>
            <a:endParaRPr lang="en-US" sz="18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tr-TR" sz="1800" b="0" strike="noStrike" spc="-1">
                <a:solidFill>
                  <a:srgbClr val="000000"/>
                </a:solidFill>
                <a:latin typeface="Calibri"/>
              </a:rPr>
              <a:t>Grup 2</a:t>
            </a:r>
            <a:r>
              <a:rPr lang="en-US" sz="1800" b="0" strike="noStrike" spc="-1">
                <a:solidFill>
                  <a:srgbClr val="000000"/>
                </a:solidFill>
                <a:latin typeface="Calibri"/>
              </a:rPr>
              <a:t>: 100 Gy</a:t>
            </a:r>
            <a:endParaRPr lang="en-US" sz="18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800" b="0" strike="noStrike" spc="-1">
                <a:solidFill>
                  <a:srgbClr val="000000"/>
                </a:solidFill>
                <a:latin typeface="Calibri"/>
              </a:rPr>
              <a:t>Grup 3: 200 Gy</a:t>
            </a:r>
            <a:endParaRPr lang="en-US" sz="18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800" b="0" strike="noStrike" spc="-1">
                <a:solidFill>
                  <a:srgbClr val="000000"/>
                </a:solidFill>
                <a:latin typeface="Calibri"/>
              </a:rPr>
              <a:t>Grup 4: 300 Gy</a:t>
            </a:r>
            <a:endParaRPr lang="en-US" sz="18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800" b="0" strike="noStrike" spc="-1">
                <a:solidFill>
                  <a:srgbClr val="000000"/>
                </a:solidFill>
                <a:latin typeface="Calibri"/>
              </a:rPr>
              <a:t>Grup 5: 500 Gy</a:t>
            </a:r>
            <a:endParaRPr lang="en-US" sz="18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tr-TR" sz="1800" b="0" strike="noStrike" spc="-1">
                <a:solidFill>
                  <a:srgbClr val="000000"/>
                </a:solidFill>
                <a:latin typeface="Calibri"/>
              </a:rPr>
              <a:t>Grup 6</a:t>
            </a:r>
            <a:r>
              <a:rPr lang="en-US" sz="1800" b="0" strike="noStrike" spc="-1">
                <a:solidFill>
                  <a:srgbClr val="000000"/>
                </a:solidFill>
                <a:latin typeface="Calibri"/>
              </a:rPr>
              <a:t>: 1000 Gy</a:t>
            </a:r>
            <a:endParaRPr lang="en-US" sz="18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endParaRPr lang="en-US" sz="18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400" b="0" strike="noStrike" spc="-1">
                <a:solidFill>
                  <a:srgbClr val="000000"/>
                </a:solidFill>
                <a:latin typeface="Calibri"/>
              </a:rPr>
              <a:t>Tungsten hedeften 65 cm </a:t>
            </a:r>
            <a:endParaRPr lang="en-US" sz="14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endParaRPr lang="en-US" sz="14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tr-TR" sz="1400" b="0" strike="noStrike" spc="-1">
                <a:solidFill>
                  <a:srgbClr val="000000"/>
                </a:solidFill>
                <a:latin typeface="Calibri"/>
              </a:rPr>
              <a:t>Yaklaşık 2 saat ışınlama</a:t>
            </a:r>
            <a:endParaRPr lang="en-US" sz="14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endParaRPr lang="en-US" sz="14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tr-TR" sz="1400" b="0" strike="noStrike" spc="-1">
                <a:solidFill>
                  <a:srgbClr val="000000"/>
                </a:solidFill>
                <a:latin typeface="Calibri"/>
              </a:rPr>
              <a:t>6 MeV enerji</a:t>
            </a:r>
            <a:endParaRPr lang="en-US" sz="1400" b="0" strike="noStrike" spc="-1">
              <a:latin typeface="Arial"/>
            </a:endParaRPr>
          </a:p>
        </p:txBody>
      </p:sp>
      <p:sp>
        <p:nvSpPr>
          <p:cNvPr id="328" name="CustomShape 5"/>
          <p:cNvSpPr/>
          <p:nvPr/>
        </p:nvSpPr>
        <p:spPr>
          <a:xfrm>
            <a:off x="6107760" y="915840"/>
            <a:ext cx="4799880" cy="45712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tr-TR" sz="1800" b="0" u="sng" strike="noStrike" spc="-1">
                <a:solidFill>
                  <a:srgbClr val="000000"/>
                </a:solidFill>
                <a:uFillTx/>
                <a:latin typeface="Calibri"/>
              </a:rPr>
              <a:t>5 farklı grup ;</a:t>
            </a:r>
            <a:endParaRPr lang="en-US" sz="18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tr-TR" sz="2000" b="0" strike="noStrike" spc="-1">
                <a:solidFill>
                  <a:srgbClr val="000000"/>
                </a:solidFill>
                <a:latin typeface="Calibri"/>
              </a:rPr>
              <a:t>Her grup aşağıdaki </a:t>
            </a:r>
            <a:endParaRPr lang="en-US" sz="20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tr-TR" sz="2000" b="0" strike="noStrike" spc="-1">
                <a:solidFill>
                  <a:srgbClr val="000000"/>
                </a:solidFill>
                <a:latin typeface="Calibri"/>
              </a:rPr>
              <a:t>6 farklı tip tohumu</a:t>
            </a:r>
            <a:endParaRPr lang="en-US" sz="20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tr-TR" sz="2000" b="0" strike="noStrike" spc="-1">
                <a:solidFill>
                  <a:srgbClr val="000000"/>
                </a:solidFill>
                <a:latin typeface="Calibri"/>
              </a:rPr>
              <a:t> içerir.</a:t>
            </a:r>
            <a:endParaRPr lang="en-US" sz="2000" b="0" strike="noStrike" spc="-1">
              <a:latin typeface="Arial"/>
            </a:endParaRPr>
          </a:p>
          <a:p>
            <a:pPr indent="-216000">
              <a:lnSpc>
                <a:spcPct val="100000"/>
              </a:lnSpc>
              <a:buClr>
                <a:srgbClr val="000000"/>
              </a:buClr>
              <a:buFont typeface="Wingdings" charset="2"/>
              <a:buChar char=""/>
            </a:pPr>
            <a:r>
              <a:rPr lang="tr-TR" sz="1800" b="0" strike="noStrike" spc="-1">
                <a:solidFill>
                  <a:srgbClr val="000000"/>
                </a:solidFill>
                <a:latin typeface="Calibri"/>
              </a:rPr>
              <a:t>Turuncu kadife</a:t>
            </a:r>
            <a:endParaRPr lang="en-US" sz="1800" b="0" strike="noStrike" spc="-1">
              <a:latin typeface="Arial"/>
            </a:endParaRPr>
          </a:p>
          <a:p>
            <a:pPr indent="-216000">
              <a:lnSpc>
                <a:spcPct val="100000"/>
              </a:lnSpc>
              <a:buClr>
                <a:srgbClr val="000000"/>
              </a:buClr>
              <a:buFont typeface="Wingdings" charset="2"/>
              <a:buChar char=""/>
            </a:pPr>
            <a:r>
              <a:rPr lang="tr-TR" sz="1800" b="0" strike="noStrike" spc="-1">
                <a:solidFill>
                  <a:srgbClr val="000000"/>
                </a:solidFill>
                <a:latin typeface="Calibri"/>
              </a:rPr>
              <a:t>Lavanta</a:t>
            </a:r>
            <a:endParaRPr lang="en-US" sz="1800" b="0" strike="noStrike" spc="-1">
              <a:latin typeface="Arial"/>
            </a:endParaRPr>
          </a:p>
          <a:p>
            <a:pPr indent="-216000">
              <a:lnSpc>
                <a:spcPct val="100000"/>
              </a:lnSpc>
              <a:buClr>
                <a:srgbClr val="000000"/>
              </a:buClr>
              <a:buFont typeface="Wingdings" charset="2"/>
              <a:buChar char=""/>
            </a:pPr>
            <a:r>
              <a:rPr lang="tr-TR" sz="1800" b="0" strike="noStrike" spc="-1">
                <a:solidFill>
                  <a:srgbClr val="000000"/>
                </a:solidFill>
                <a:latin typeface="Calibri"/>
              </a:rPr>
              <a:t>Akşam Sefası</a:t>
            </a:r>
            <a:endParaRPr lang="en-US" sz="1800" b="0" strike="noStrike" spc="-1">
              <a:latin typeface="Arial"/>
            </a:endParaRPr>
          </a:p>
          <a:p>
            <a:pPr indent="-216000">
              <a:lnSpc>
                <a:spcPct val="100000"/>
              </a:lnSpc>
              <a:buClr>
                <a:srgbClr val="000000"/>
              </a:buClr>
              <a:buFont typeface="Wingdings" charset="2"/>
              <a:buChar char=""/>
            </a:pPr>
            <a:r>
              <a:rPr lang="tr-TR" sz="1800" b="0" strike="noStrike" spc="-1">
                <a:solidFill>
                  <a:srgbClr val="000000"/>
                </a:solidFill>
                <a:latin typeface="Calibri"/>
              </a:rPr>
              <a:t>Açelya</a:t>
            </a:r>
            <a:endParaRPr lang="en-US" sz="1800" b="0" strike="noStrike" spc="-1">
              <a:latin typeface="Arial"/>
            </a:endParaRPr>
          </a:p>
          <a:p>
            <a:pPr indent="-216000">
              <a:lnSpc>
                <a:spcPct val="100000"/>
              </a:lnSpc>
              <a:buClr>
                <a:srgbClr val="000000"/>
              </a:buClr>
              <a:buFont typeface="Wingdings" charset="2"/>
              <a:buChar char=""/>
            </a:pPr>
            <a:r>
              <a:rPr lang="tr-TR" sz="1800" b="0" strike="noStrike" spc="-1">
                <a:solidFill>
                  <a:srgbClr val="000000"/>
                </a:solidFill>
                <a:latin typeface="Calibri"/>
              </a:rPr>
              <a:t>Mavi Hercai Menekşe</a:t>
            </a:r>
            <a:endParaRPr lang="en-US" sz="1800" b="0" strike="noStrike" spc="-1">
              <a:latin typeface="Arial"/>
            </a:endParaRPr>
          </a:p>
          <a:p>
            <a:pPr indent="-216000">
              <a:lnSpc>
                <a:spcPct val="100000"/>
              </a:lnSpc>
              <a:buClr>
                <a:srgbClr val="000000"/>
              </a:buClr>
              <a:buFont typeface="Wingdings" charset="2"/>
              <a:buChar char=""/>
            </a:pPr>
            <a:r>
              <a:rPr lang="tr-TR" sz="1800" b="0" strike="noStrike" spc="-1">
                <a:solidFill>
                  <a:srgbClr val="000000"/>
                </a:solidFill>
                <a:latin typeface="Calibri"/>
              </a:rPr>
              <a:t>Küçük Sarı Hint Karanfil Çiçeği</a:t>
            </a:r>
            <a:endParaRPr lang="en-US" sz="18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endParaRPr lang="en-US" sz="18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tr-TR" sz="1800" b="0" strike="noStrike" spc="-1">
                <a:solidFill>
                  <a:srgbClr val="000000"/>
                </a:solidFill>
                <a:latin typeface="Calibri"/>
              </a:rPr>
              <a:t>1. </a:t>
            </a:r>
            <a:r>
              <a:rPr lang="en-US" sz="1800" b="0" strike="noStrike" spc="-1">
                <a:solidFill>
                  <a:srgbClr val="000000"/>
                </a:solidFill>
                <a:latin typeface="Calibri"/>
              </a:rPr>
              <a:t>Grup : 0</a:t>
            </a:r>
            <a:endParaRPr lang="en-US" sz="18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tr-TR" sz="1800" b="0" strike="noStrike" spc="-1">
                <a:solidFill>
                  <a:srgbClr val="000000"/>
                </a:solidFill>
                <a:latin typeface="Calibri"/>
              </a:rPr>
              <a:t>2. Grup </a:t>
            </a:r>
            <a:r>
              <a:rPr lang="en-US" sz="1800" b="0" strike="noStrike" spc="-1">
                <a:solidFill>
                  <a:srgbClr val="000000"/>
                </a:solidFill>
                <a:latin typeface="Calibri"/>
              </a:rPr>
              <a:t>: </a:t>
            </a:r>
            <a:r>
              <a:rPr lang="tr-TR" sz="1800" b="0" strike="noStrike" spc="-1">
                <a:solidFill>
                  <a:srgbClr val="000000"/>
                </a:solidFill>
                <a:latin typeface="Calibri"/>
              </a:rPr>
              <a:t>2.5 </a:t>
            </a:r>
            <a:r>
              <a:rPr lang="en-US" sz="1800" b="0" strike="noStrike" spc="-1">
                <a:solidFill>
                  <a:srgbClr val="000000"/>
                </a:solidFill>
                <a:latin typeface="Calibri"/>
              </a:rPr>
              <a:t>Gy</a:t>
            </a:r>
            <a:endParaRPr lang="en-US" sz="18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tr-TR" sz="1800" b="0" strike="noStrike" spc="-1">
                <a:solidFill>
                  <a:srgbClr val="000000"/>
                </a:solidFill>
                <a:latin typeface="Calibri"/>
              </a:rPr>
              <a:t>3. </a:t>
            </a:r>
            <a:r>
              <a:rPr lang="en-US" sz="1800" b="0" strike="noStrike" spc="-1">
                <a:solidFill>
                  <a:srgbClr val="000000"/>
                </a:solidFill>
                <a:latin typeface="Calibri"/>
              </a:rPr>
              <a:t>Grup : </a:t>
            </a:r>
            <a:r>
              <a:rPr lang="tr-TR" sz="1800" b="0" strike="noStrike" spc="-1">
                <a:solidFill>
                  <a:srgbClr val="000000"/>
                </a:solidFill>
                <a:latin typeface="Calibri"/>
              </a:rPr>
              <a:t>5</a:t>
            </a:r>
            <a:r>
              <a:rPr lang="en-US" sz="1800" b="0" strike="noStrike" spc="-1">
                <a:solidFill>
                  <a:srgbClr val="000000"/>
                </a:solidFill>
                <a:latin typeface="Calibri"/>
              </a:rPr>
              <a:t> Gy</a:t>
            </a:r>
            <a:r>
              <a:rPr lang="tr-TR" sz="1800" b="0" strike="noStrike" spc="-1">
                <a:solidFill>
                  <a:srgbClr val="000000"/>
                </a:solidFill>
                <a:latin typeface="Calibri"/>
              </a:rPr>
              <a:t>			</a:t>
            </a:r>
            <a:endParaRPr lang="en-US" sz="18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tr-TR" sz="1800" b="0" strike="noStrike" spc="-1">
                <a:solidFill>
                  <a:srgbClr val="000000"/>
                </a:solidFill>
                <a:latin typeface="Calibri"/>
              </a:rPr>
              <a:t>4. </a:t>
            </a:r>
            <a:r>
              <a:rPr lang="en-US" sz="1800" b="0" strike="noStrike" spc="-1">
                <a:solidFill>
                  <a:srgbClr val="000000"/>
                </a:solidFill>
                <a:latin typeface="Calibri"/>
              </a:rPr>
              <a:t>Grup : </a:t>
            </a:r>
            <a:r>
              <a:rPr lang="tr-TR" sz="1800" b="0" strike="noStrike" spc="-1">
                <a:solidFill>
                  <a:srgbClr val="000000"/>
                </a:solidFill>
                <a:latin typeface="Calibri"/>
              </a:rPr>
              <a:t>10</a:t>
            </a:r>
            <a:r>
              <a:rPr lang="en-US" sz="1800" b="0" strike="noStrike" spc="-1">
                <a:solidFill>
                  <a:srgbClr val="000000"/>
                </a:solidFill>
                <a:latin typeface="Calibri"/>
              </a:rPr>
              <a:t> Gy</a:t>
            </a:r>
            <a:endParaRPr lang="en-US" sz="18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tr-TR" sz="1800" b="0" strike="noStrike" spc="-1">
                <a:solidFill>
                  <a:srgbClr val="000000"/>
                </a:solidFill>
                <a:latin typeface="Calibri"/>
              </a:rPr>
              <a:t>5. </a:t>
            </a:r>
            <a:r>
              <a:rPr lang="en-US" sz="1800" b="0" strike="noStrike" spc="-1">
                <a:solidFill>
                  <a:srgbClr val="000000"/>
                </a:solidFill>
                <a:latin typeface="Calibri"/>
              </a:rPr>
              <a:t>Grup : </a:t>
            </a:r>
            <a:r>
              <a:rPr lang="tr-TR" sz="1800" b="0" strike="noStrike" spc="-1">
                <a:solidFill>
                  <a:srgbClr val="000000"/>
                </a:solidFill>
                <a:latin typeface="Calibri"/>
              </a:rPr>
              <a:t>20</a:t>
            </a:r>
            <a:r>
              <a:rPr lang="en-US" sz="1800" b="0" strike="noStrike" spc="-1">
                <a:solidFill>
                  <a:srgbClr val="000000"/>
                </a:solidFill>
                <a:latin typeface="Calibri"/>
              </a:rPr>
              <a:t> Gy</a:t>
            </a:r>
            <a:endParaRPr lang="en-US" sz="1800" b="0" strike="noStrike" spc="-1">
              <a:latin typeface="Arial"/>
            </a:endParaRPr>
          </a:p>
        </p:txBody>
      </p:sp>
      <p:sp>
        <p:nvSpPr>
          <p:cNvPr id="329" name="CustomShape 6"/>
          <p:cNvSpPr/>
          <p:nvPr/>
        </p:nvSpPr>
        <p:spPr>
          <a:xfrm>
            <a:off x="8018640" y="5040360"/>
            <a:ext cx="4028040" cy="13381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 algn="just">
              <a:lnSpc>
                <a:spcPct val="100000"/>
              </a:lnSpc>
            </a:pPr>
            <a:r>
              <a:rPr lang="en-US" sz="1600" b="0" strike="noStrike" spc="-1">
                <a:solidFill>
                  <a:srgbClr val="000000"/>
                </a:solidFill>
                <a:latin typeface="Calibri"/>
              </a:rPr>
              <a:t>Işınlama seviyelerine bağlı olarak hücrelerde ve dokularda genetik, sitolojik, biyokimyasal, fizyolojik ve morfogenetik değişiklikleri tetikleyerek bitki büyümesi ve gelişimi üzerinde derin bir etkiye sahiptir</a:t>
            </a:r>
            <a:r>
              <a:rPr lang="en-US" sz="1800" b="0" strike="noStrike" spc="-1">
                <a:solidFill>
                  <a:srgbClr val="000000"/>
                </a:solidFill>
                <a:latin typeface="Calibri"/>
              </a:rPr>
              <a:t>.</a:t>
            </a:r>
            <a:endParaRPr lang="en-US" sz="1800" b="0" strike="noStrike" spc="-1">
              <a:latin typeface="Arial"/>
            </a:endParaRPr>
          </a:p>
        </p:txBody>
      </p:sp>
      <p:sp>
        <p:nvSpPr>
          <p:cNvPr id="330" name="CustomShape 7"/>
          <p:cNvSpPr/>
          <p:nvPr/>
        </p:nvSpPr>
        <p:spPr>
          <a:xfrm>
            <a:off x="-12240" y="360"/>
            <a:ext cx="5858640" cy="575640"/>
          </a:xfrm>
          <a:prstGeom prst="rect">
            <a:avLst/>
          </a:prstGeom>
          <a:solidFill>
            <a:srgbClr val="002060"/>
          </a:solidFill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>
              <a:lnSpc>
                <a:spcPct val="100000"/>
              </a:lnSpc>
            </a:pPr>
            <a:r>
              <a:rPr lang="tr-TR" sz="4000" b="0" strike="noStrike" spc="-1">
                <a:solidFill>
                  <a:srgbClr val="FFFFFF"/>
                </a:solidFill>
                <a:latin typeface="Calibri"/>
              </a:rPr>
              <a:t>COVID-19</a:t>
            </a:r>
            <a:r>
              <a:rPr lang="tr-TR" sz="4000" b="0" strike="noStrike" spc="-1">
                <a:solidFill>
                  <a:srgbClr val="FFFFFF"/>
                </a:solidFill>
                <a:latin typeface="Wingdings"/>
              </a:rPr>
              <a:t></a:t>
            </a:r>
            <a:r>
              <a:rPr lang="tr-TR" sz="4000" b="0" strike="noStrike" spc="-1">
                <a:solidFill>
                  <a:srgbClr val="FFFFFF"/>
                </a:solidFill>
                <a:latin typeface="Calibri"/>
              </a:rPr>
              <a:t>Işınlama</a:t>
            </a:r>
            <a:endParaRPr lang="en-US" sz="4000" b="0" strike="noStrike" spc="-1">
              <a:latin typeface="Arial"/>
            </a:endParaRPr>
          </a:p>
        </p:txBody>
      </p:sp>
      <p:sp>
        <p:nvSpPr>
          <p:cNvPr id="331" name="CustomShape 8"/>
          <p:cNvSpPr/>
          <p:nvPr/>
        </p:nvSpPr>
        <p:spPr>
          <a:xfrm>
            <a:off x="6008760" y="45000"/>
            <a:ext cx="3744360" cy="575640"/>
          </a:xfrm>
          <a:prstGeom prst="rect">
            <a:avLst/>
          </a:prstGeom>
          <a:solidFill>
            <a:srgbClr val="002060"/>
          </a:solidFill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>
              <a:lnSpc>
                <a:spcPct val="100000"/>
              </a:lnSpc>
            </a:pPr>
            <a:r>
              <a:rPr lang="tr-TR" sz="4000" b="0" strike="noStrike" spc="-1">
                <a:solidFill>
                  <a:srgbClr val="FFFFFF"/>
                </a:solidFill>
                <a:latin typeface="Calibri"/>
              </a:rPr>
              <a:t>Tohum Işınlama</a:t>
            </a:r>
            <a:endParaRPr lang="en-US" sz="4000" b="0" strike="noStrike" spc="-1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7623</TotalTime>
  <Words>972</Words>
  <Application>Microsoft Office PowerPoint</Application>
  <PresentationFormat>Widescreen</PresentationFormat>
  <Paragraphs>241</Paragraphs>
  <Slides>13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13</vt:i4>
      </vt:variant>
    </vt:vector>
  </HeadingPairs>
  <TitlesOfParts>
    <vt:vector size="23" baseType="lpstr">
      <vt:lpstr>Arial</vt:lpstr>
      <vt:lpstr>Calibri</vt:lpstr>
      <vt:lpstr>Calibri Light</vt:lpstr>
      <vt:lpstr>DejaVu Sans</vt:lpstr>
      <vt:lpstr>Symbol</vt:lpstr>
      <vt:lpstr>Times New Roman</vt:lpstr>
      <vt:lpstr>Wingdings</vt:lpstr>
      <vt:lpstr>Office Theme</vt:lpstr>
      <vt:lpstr>Office Theme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aaksoy</dc:creator>
  <dc:description/>
  <cp:lastModifiedBy>nefesim</cp:lastModifiedBy>
  <cp:revision>1037</cp:revision>
  <cp:lastPrinted>2019-08-27T13:37:19Z</cp:lastPrinted>
  <dcterms:created xsi:type="dcterms:W3CDTF">2019-02-26T15:32:10Z</dcterms:created>
  <dcterms:modified xsi:type="dcterms:W3CDTF">2020-11-28T13:19:26Z</dcterms:modified>
  <dc:language>en-US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16.0000</vt:lpwstr>
  </property>
  <property fmtid="{D5CDD505-2E9C-101B-9397-08002B2CF9AE}" pid="3" name="HiddenSlides">
    <vt:i4>0</vt:i4>
  </property>
  <property fmtid="{D5CDD505-2E9C-101B-9397-08002B2CF9AE}" pid="4" name="HyperlinksChanged">
    <vt:bool>false</vt:bool>
  </property>
  <property fmtid="{D5CDD505-2E9C-101B-9397-08002B2CF9AE}" pid="5" name="LinksUpToDate">
    <vt:bool>false</vt:bool>
  </property>
  <property fmtid="{D5CDD505-2E9C-101B-9397-08002B2CF9AE}" pid="6" name="MMClips">
    <vt:i4>0</vt:i4>
  </property>
  <property fmtid="{D5CDD505-2E9C-101B-9397-08002B2CF9AE}" pid="7" name="Notes">
    <vt:i4>3</vt:i4>
  </property>
  <property fmtid="{D5CDD505-2E9C-101B-9397-08002B2CF9AE}" pid="8" name="PresentationFormat">
    <vt:lpwstr>Geniş ekran</vt:lpwstr>
  </property>
  <property fmtid="{D5CDD505-2E9C-101B-9397-08002B2CF9AE}" pid="9" name="ScaleCrop">
    <vt:bool>false</vt:bool>
  </property>
  <property fmtid="{D5CDD505-2E9C-101B-9397-08002B2CF9AE}" pid="10" name="ShareDoc">
    <vt:bool>false</vt:bool>
  </property>
  <property fmtid="{D5CDD505-2E9C-101B-9397-08002B2CF9AE}" pid="11" name="Slides">
    <vt:i4>17</vt:i4>
  </property>
</Properties>
</file>