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10" r:id="rId2"/>
    <p:sldId id="269" r:id="rId3"/>
    <p:sldId id="279" r:id="rId4"/>
    <p:sldId id="283" r:id="rId5"/>
    <p:sldId id="290" r:id="rId6"/>
    <p:sldId id="293" r:id="rId7"/>
    <p:sldId id="291" r:id="rId8"/>
    <p:sldId id="303" r:id="rId9"/>
    <p:sldId id="284" r:id="rId10"/>
    <p:sldId id="308" r:id="rId11"/>
    <p:sldId id="304" r:id="rId12"/>
    <p:sldId id="305" r:id="rId13"/>
    <p:sldId id="264" r:id="rId14"/>
    <p:sldId id="311" r:id="rId15"/>
    <p:sldId id="258" r:id="rId16"/>
    <p:sldId id="296" r:id="rId17"/>
    <p:sldId id="285" r:id="rId18"/>
    <p:sldId id="294" r:id="rId19"/>
    <p:sldId id="312" r:id="rId20"/>
    <p:sldId id="298" r:id="rId21"/>
    <p:sldId id="301" r:id="rId22"/>
    <p:sldId id="302" r:id="rId23"/>
    <p:sldId id="309" r:id="rId24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9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Açık Stil 2 - Vurgu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4636" autoAdjust="0"/>
  </p:normalViewPr>
  <p:slideViewPr>
    <p:cSldViewPr snapToGrid="0" showGuides="1">
      <p:cViewPr varScale="1">
        <p:scale>
          <a:sx n="81" d="100"/>
          <a:sy n="81" d="100"/>
        </p:scale>
        <p:origin x="216" y="60"/>
      </p:cViewPr>
      <p:guideLst>
        <p:guide orient="horz" pos="4269"/>
        <p:guide pos="3817"/>
      </p:guideLst>
    </p:cSldViewPr>
  </p:slideViewPr>
  <p:outlineViewPr>
    <p:cViewPr>
      <p:scale>
        <a:sx n="33" d="100"/>
        <a:sy n="33" d="100"/>
      </p:scale>
      <p:origin x="0" y="-3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6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18" Type="http://schemas.openxmlformats.org/officeDocument/2006/relationships/image" Target="../media/image37.wmf"/><Relationship Id="rId3" Type="http://schemas.openxmlformats.org/officeDocument/2006/relationships/image" Target="../media/image22.wmf"/><Relationship Id="rId21" Type="http://schemas.openxmlformats.org/officeDocument/2006/relationships/image" Target="../media/image40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17" Type="http://schemas.openxmlformats.org/officeDocument/2006/relationships/image" Target="../media/image36.wmf"/><Relationship Id="rId2" Type="http://schemas.openxmlformats.org/officeDocument/2006/relationships/image" Target="../media/image21.wmf"/><Relationship Id="rId16" Type="http://schemas.openxmlformats.org/officeDocument/2006/relationships/image" Target="../media/image35.wmf"/><Relationship Id="rId20" Type="http://schemas.openxmlformats.org/officeDocument/2006/relationships/image" Target="../media/image39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5" Type="http://schemas.openxmlformats.org/officeDocument/2006/relationships/image" Target="../media/image34.wmf"/><Relationship Id="rId10" Type="http://schemas.openxmlformats.org/officeDocument/2006/relationships/image" Target="../media/image29.wmf"/><Relationship Id="rId19" Type="http://schemas.openxmlformats.org/officeDocument/2006/relationships/image" Target="../media/image38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Relationship Id="rId14" Type="http://schemas.openxmlformats.org/officeDocument/2006/relationships/image" Target="../media/image33.wmf"/><Relationship Id="rId22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1450F-36E1-47FF-B5AD-F718192A0D52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E8FD9-D541-44D1-899F-747E75B62DCE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66199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1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453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13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13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13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1123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14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14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14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71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7B878C-052F-4CCF-AF90-F989A9D561F1}" type="slidenum">
              <a:rPr lang="en-US" altLang="tr-TR"/>
              <a:pPr/>
              <a:t>16</a:t>
            </a:fld>
            <a:endParaRPr lang="en-US" altLang="tr-TR"/>
          </a:p>
        </p:txBody>
      </p:sp>
      <p:sp>
        <p:nvSpPr>
          <p:cNvPr id="12288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89ABD5A2-7A86-4516-8EB3-0E03628C74A5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16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2884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DA3494C4-9AA2-4820-9275-3F9858359495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16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2885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288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167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17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17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17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9647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21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21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21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7729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22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22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22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199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23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23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23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751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5E6D4B2-9195-4671-87FC-EDEC21E0D281}" type="slidenum">
              <a:rPr lang="en-GB" altLang="tr-TR"/>
              <a:pPr/>
              <a:t>2</a:t>
            </a:fld>
            <a:endParaRPr lang="en-GB" altLang="tr-TR"/>
          </a:p>
        </p:txBody>
      </p:sp>
      <p:sp>
        <p:nvSpPr>
          <p:cNvPr id="12083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76EFD2AF-69FA-4889-9A23-F914293C4C7F}" type="slidenum">
              <a:rPr lang="en-GB" altLang="tr-TR" sz="1200">
                <a:solidFill>
                  <a:srgbClr val="000000"/>
                </a:solidFill>
              </a:rPr>
              <a:pPr algn="r"/>
              <a:t>2</a:t>
            </a:fld>
            <a:endParaRPr lang="en-GB" altLang="tr-TR" sz="1200">
              <a:solidFill>
                <a:srgbClr val="000000"/>
              </a:solidFill>
            </a:endParaRPr>
          </a:p>
        </p:txBody>
      </p:sp>
      <p:sp>
        <p:nvSpPr>
          <p:cNvPr id="12083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tr-TR" altLang="tr-TR"/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178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F91CF7-2743-4B54-8C68-515F3098E195}" type="slidenum">
              <a:rPr lang="en-US" altLang="tr-TR"/>
              <a:pPr/>
              <a:t>3</a:t>
            </a:fld>
            <a:endParaRPr lang="en-US" altLang="tr-TR"/>
          </a:p>
        </p:txBody>
      </p:sp>
      <p:sp>
        <p:nvSpPr>
          <p:cNvPr id="1433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BA160E0E-4B0D-4D8B-B1EF-43F33B279344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3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3364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42FB913-5C35-40E0-AB82-7B449C7F9312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3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3365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336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0776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5F91CF7-2743-4B54-8C68-515F3098E195}" type="slidenum">
              <a:rPr lang="en-US" altLang="tr-TR"/>
              <a:pPr/>
              <a:t>4</a:t>
            </a:fld>
            <a:endParaRPr lang="en-US" altLang="tr-TR"/>
          </a:p>
        </p:txBody>
      </p:sp>
      <p:sp>
        <p:nvSpPr>
          <p:cNvPr id="1433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BA160E0E-4B0D-4D8B-B1EF-43F33B279344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4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3364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42FB913-5C35-40E0-AB82-7B449C7F9312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4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3365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43366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845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1D1DC0C-C96B-45AB-9C3B-11D733658059}" type="slidenum">
              <a:rPr lang="en-US" altLang="tr-TR"/>
              <a:pPr/>
              <a:t>8</a:t>
            </a:fld>
            <a:endParaRPr lang="en-US" altLang="tr-TR"/>
          </a:p>
        </p:txBody>
      </p:sp>
      <p:sp>
        <p:nvSpPr>
          <p:cNvPr id="12185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F645FE6B-9FCB-42E1-9546-F541FB95EE6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8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186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E8A0171E-881C-4FEF-87FA-B7E6C33306DE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8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186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186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904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9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9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9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237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3FD0F3E-0563-4494-B261-B339014EA500}" type="slidenum">
              <a:rPr lang="en-US" altLang="tr-TR"/>
              <a:pPr/>
              <a:t>10</a:t>
            </a:fld>
            <a:endParaRPr lang="en-US" altLang="tr-TR"/>
          </a:p>
        </p:txBody>
      </p:sp>
      <p:sp>
        <p:nvSpPr>
          <p:cNvPr id="1239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AC2D90B-6B2E-4CF9-B9EB-A539013A75B0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10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3908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A6F66866-F3DE-4BF6-A46C-2A8C2E0D86D6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10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3909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23910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3641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11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11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11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5337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C190C0-7C21-44C0-8622-2DAD66CF5060}" type="slidenum">
              <a:rPr lang="en-US" altLang="tr-TR"/>
              <a:pPr/>
              <a:t>12</a:t>
            </a:fld>
            <a:endParaRPr lang="en-US" altLang="tr-TR"/>
          </a:p>
        </p:txBody>
      </p:sp>
      <p:sp>
        <p:nvSpPr>
          <p:cNvPr id="13209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515C3EA4-4BC2-48DD-AA4E-07BD811927AC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12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0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C9FD7D75-F187-48BE-AD30-4CBA3C226EAA}" type="slidenum">
              <a:rPr lang="en-GB" altLang="tr-TR" sz="1200">
                <a:solidFill>
                  <a:srgbClr val="0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12</a:t>
            </a:fld>
            <a:endParaRPr lang="en-GB" altLang="tr-TR" sz="1200">
              <a:solidFill>
                <a:srgbClr val="0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1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tr-TR" altLang="tr-TR" sz="2400">
              <a:solidFill>
                <a:schemeClr val="bg1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2102" name="Rectangle 3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4116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pPr eaLnBrk="1" hangingPunct="1"/>
            <a:endParaRPr lang="tr-TR" altLang="tr-TR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789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56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3197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11658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Başlık, Metin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583267" y="277814"/>
            <a:ext cx="9999133" cy="11398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sz="half" idx="1"/>
          </p:nvPr>
        </p:nvSpPr>
        <p:spPr>
          <a:xfrm>
            <a:off x="1583267" y="1628776"/>
            <a:ext cx="4897967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684434" y="1628776"/>
            <a:ext cx="4897967" cy="4525963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>
          <a:xfrm>
            <a:off x="1583267" y="6245225"/>
            <a:ext cx="2305051" cy="476250"/>
          </a:xfrm>
        </p:spPr>
        <p:txBody>
          <a:bodyPr/>
          <a:lstStyle>
            <a:lvl1pPr>
              <a:defRPr/>
            </a:lvl1pPr>
          </a:lstStyle>
          <a:p>
            <a:fld id="{61459A79-014C-4609-B982-822F6E0C23C6}" type="datetime1">
              <a:rPr lang="tr-TR" altLang="tr-TR"/>
              <a:pPr/>
              <a:t>28.11.2020</a:t>
            </a:fld>
            <a:endParaRPr lang="tr-TR" alt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tr-TR" altLang="tr-TR"/>
              <a:t>Sarayköy Nükleer Araştırma ve Eğitim Merkezi</a:t>
            </a:r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5186D4FE-6C5D-4B74-9537-2CFF6809D15A}" type="slidenum">
              <a:rPr lang="tr-TR" altLang="tr-TR"/>
              <a:pPr/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30367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621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3170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686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1635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5262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8710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53096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02997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81B70-E80D-46D2-994F-386D16A55894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9E4AD-8741-4D78-913D-4E3CCD0E523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6072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24.wmf"/><Relationship Id="rId18" Type="http://schemas.openxmlformats.org/officeDocument/2006/relationships/oleObject" Target="../embeddings/oleObject8.bin"/><Relationship Id="rId26" Type="http://schemas.openxmlformats.org/officeDocument/2006/relationships/oleObject" Target="../embeddings/oleObject12.bin"/><Relationship Id="rId39" Type="http://schemas.openxmlformats.org/officeDocument/2006/relationships/image" Target="../media/image37.wmf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28.wmf"/><Relationship Id="rId34" Type="http://schemas.openxmlformats.org/officeDocument/2006/relationships/oleObject" Target="../embeddings/oleObject16.bin"/><Relationship Id="rId42" Type="http://schemas.openxmlformats.org/officeDocument/2006/relationships/oleObject" Target="../embeddings/oleObject20.bin"/><Relationship Id="rId47" Type="http://schemas.openxmlformats.org/officeDocument/2006/relationships/image" Target="../media/image41.wmf"/><Relationship Id="rId7" Type="http://schemas.openxmlformats.org/officeDocument/2006/relationships/image" Target="../media/image21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26.wmf"/><Relationship Id="rId25" Type="http://schemas.openxmlformats.org/officeDocument/2006/relationships/image" Target="../media/image30.wmf"/><Relationship Id="rId33" Type="http://schemas.openxmlformats.org/officeDocument/2006/relationships/image" Target="../media/image34.wmf"/><Relationship Id="rId38" Type="http://schemas.openxmlformats.org/officeDocument/2006/relationships/oleObject" Target="../embeddings/oleObject18.bin"/><Relationship Id="rId46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29" Type="http://schemas.openxmlformats.org/officeDocument/2006/relationships/image" Target="../media/image32.wmf"/><Relationship Id="rId41" Type="http://schemas.openxmlformats.org/officeDocument/2006/relationships/image" Target="../media/image38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3.wmf"/><Relationship Id="rId24" Type="http://schemas.openxmlformats.org/officeDocument/2006/relationships/oleObject" Target="../embeddings/oleObject11.bin"/><Relationship Id="rId32" Type="http://schemas.openxmlformats.org/officeDocument/2006/relationships/oleObject" Target="../embeddings/oleObject15.bin"/><Relationship Id="rId37" Type="http://schemas.openxmlformats.org/officeDocument/2006/relationships/image" Target="../media/image36.wmf"/><Relationship Id="rId40" Type="http://schemas.openxmlformats.org/officeDocument/2006/relationships/oleObject" Target="../embeddings/oleObject19.bin"/><Relationship Id="rId45" Type="http://schemas.openxmlformats.org/officeDocument/2006/relationships/image" Target="../media/image40.wmf"/><Relationship Id="rId5" Type="http://schemas.openxmlformats.org/officeDocument/2006/relationships/image" Target="../media/image20.wmf"/><Relationship Id="rId15" Type="http://schemas.openxmlformats.org/officeDocument/2006/relationships/image" Target="../media/image25.wmf"/><Relationship Id="rId23" Type="http://schemas.openxmlformats.org/officeDocument/2006/relationships/image" Target="../media/image29.wmf"/><Relationship Id="rId28" Type="http://schemas.openxmlformats.org/officeDocument/2006/relationships/oleObject" Target="../embeddings/oleObject13.bin"/><Relationship Id="rId36" Type="http://schemas.openxmlformats.org/officeDocument/2006/relationships/oleObject" Target="../embeddings/oleObject17.bin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27.wmf"/><Relationship Id="rId31" Type="http://schemas.openxmlformats.org/officeDocument/2006/relationships/image" Target="../media/image33.wmf"/><Relationship Id="rId44" Type="http://schemas.openxmlformats.org/officeDocument/2006/relationships/oleObject" Target="../embeddings/oleObject21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2.wmf"/><Relationship Id="rId14" Type="http://schemas.openxmlformats.org/officeDocument/2006/relationships/oleObject" Target="../embeddings/oleObject6.bin"/><Relationship Id="rId22" Type="http://schemas.openxmlformats.org/officeDocument/2006/relationships/oleObject" Target="../embeddings/oleObject10.bin"/><Relationship Id="rId27" Type="http://schemas.openxmlformats.org/officeDocument/2006/relationships/image" Target="../media/image31.wmf"/><Relationship Id="rId30" Type="http://schemas.openxmlformats.org/officeDocument/2006/relationships/oleObject" Target="../embeddings/oleObject14.bin"/><Relationship Id="rId35" Type="http://schemas.openxmlformats.org/officeDocument/2006/relationships/image" Target="../media/image35.wmf"/><Relationship Id="rId43" Type="http://schemas.openxmlformats.org/officeDocument/2006/relationships/image" Target="../media/image39.wmf"/><Relationship Id="rId48" Type="http://schemas.openxmlformats.org/officeDocument/2006/relationships/image" Target="../media/image4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58"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660649" y="3361300"/>
            <a:ext cx="65342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NÜKEN</a:t>
            </a:r>
          </a:p>
          <a:p>
            <a:pPr algn="ctr"/>
            <a:r>
              <a:rPr lang="tr-TR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Elektron Hızlandırıcısı Tesisi</a:t>
            </a:r>
            <a:endParaRPr lang="tr-TR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185440" y="5417022"/>
            <a:ext cx="54846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Ömer KANTOĞLU</a:t>
            </a:r>
          </a:p>
          <a:p>
            <a:pPr algn="ctr"/>
            <a:r>
              <a:rPr lang="tr-TR" sz="1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tr-TR" sz="1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mer.kantoglu@tenmak.gov.tr</a:t>
            </a:r>
          </a:p>
          <a:p>
            <a:pPr algn="ctr"/>
            <a:endParaRPr lang="tr-TR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tr-TR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TENMAK - Nükleer Enerji Araştırma Enstitüsü</a:t>
            </a:r>
            <a:endParaRPr lang="tr-TR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234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2209800" y="708968"/>
            <a:ext cx="7772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rgbClr val="FF0000"/>
              </a:buClr>
              <a:buSzPct val="100000"/>
              <a:buFont typeface="Arial" panose="020B0604020202020204" pitchFamily="34" charset="0"/>
              <a:buNone/>
            </a:pPr>
            <a:r>
              <a:rPr lang="tr-TR" alt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Mevcut Altyapı ile Çalışma Alanları</a:t>
            </a:r>
            <a:endParaRPr lang="en-GB" alt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Metin kutusu 1"/>
          <p:cNvSpPr txBox="1"/>
          <p:nvPr/>
        </p:nvSpPr>
        <p:spPr>
          <a:xfrm>
            <a:off x="1099457" y="1958250"/>
            <a:ext cx="107410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 Gazı Arıtma Ünitesi </a:t>
            </a:r>
          </a:p>
          <a:p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Fabrika, termik santral, tünel, petrokimya tesisleri gibi </a:t>
            </a:r>
            <a:r>
              <a:rPr lang="tr-T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eksoz</a:t>
            </a:r>
            <a:r>
              <a:rPr lang="tr-T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gazı emisyonlarının giderimi</a:t>
            </a:r>
          </a:p>
          <a:p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Atıksu</a:t>
            </a: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Arıtma Ünitesi</a:t>
            </a:r>
          </a:p>
          <a:p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İçmesuyu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hastane ve endüstriyel 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atıksular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arıtma tesisi 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atıksuyu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 çamuru arıtımı</a:t>
            </a:r>
          </a:p>
          <a:p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Katı Cisim Işınlama Ünitesi</a:t>
            </a:r>
          </a:p>
          <a:p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Polimerizasyon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yüzey kaplama, 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çaprazbağlanma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/zincir kesilmesi, yüzey sterilizasyonu, 	gıda ve tohum ışınlama, radyasyonla yaşlandırma testleri, 	radyasyonun malzemeye 	etkilerinin incelenmesi çalışmaları</a:t>
            </a: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390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3638938" y="261257"/>
            <a:ext cx="3541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 Gazı Arıtma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up 5"/>
          <p:cNvGrpSpPr/>
          <p:nvPr/>
        </p:nvGrpSpPr>
        <p:grpSpPr>
          <a:xfrm>
            <a:off x="639920" y="722922"/>
            <a:ext cx="10915550" cy="5836498"/>
            <a:chOff x="639920" y="722922"/>
            <a:chExt cx="10915550" cy="5836498"/>
          </a:xfrm>
        </p:grpSpPr>
        <p:pic>
          <p:nvPicPr>
            <p:cNvPr id="2" name="Resim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71" r="12626" b="9264"/>
            <a:stretch/>
          </p:blipFill>
          <p:spPr>
            <a:xfrm>
              <a:off x="639920" y="1063689"/>
              <a:ext cx="7856376" cy="5495731"/>
            </a:xfrm>
            <a:prstGeom prst="rect">
              <a:avLst/>
            </a:prstGeom>
          </p:spPr>
        </p:pic>
        <p:pic>
          <p:nvPicPr>
            <p:cNvPr id="3" name="Resim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41" r="6340" b="15171"/>
            <a:stretch/>
          </p:blipFill>
          <p:spPr>
            <a:xfrm>
              <a:off x="6428791" y="722922"/>
              <a:ext cx="5126679" cy="3726380"/>
            </a:xfrm>
            <a:prstGeom prst="rect">
              <a:avLst/>
            </a:prstGeom>
          </p:spPr>
        </p:pic>
        <p:sp>
          <p:nvSpPr>
            <p:cNvPr id="5" name="Metin kutusu 4"/>
            <p:cNvSpPr txBox="1"/>
            <p:nvPr/>
          </p:nvSpPr>
          <p:spPr>
            <a:xfrm>
              <a:off x="8007580" y="3910116"/>
              <a:ext cx="625492" cy="415498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</p:spPr>
          <p:txBody>
            <a:bodyPr wrap="none" rtlCol="0">
              <a:spAutoFit/>
            </a:bodyPr>
            <a:lstStyle/>
            <a:p>
              <a:pPr algn="ctr"/>
              <a:r>
                <a:rPr lang="tr-TR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Bizim </a:t>
              </a:r>
            </a:p>
            <a:p>
              <a:pPr algn="ctr"/>
              <a:r>
                <a:rPr lang="tr-TR" sz="105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Eleman</a:t>
              </a:r>
              <a:endParaRPr lang="tr-TR" sz="10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32203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 11"/>
          <p:cNvGrpSpPr/>
          <p:nvPr/>
        </p:nvGrpSpPr>
        <p:grpSpPr>
          <a:xfrm>
            <a:off x="0" y="762165"/>
            <a:ext cx="7674029" cy="4302683"/>
            <a:chOff x="29402" y="1676567"/>
            <a:chExt cx="7674029" cy="4302683"/>
          </a:xfrm>
        </p:grpSpPr>
        <p:pic>
          <p:nvPicPr>
            <p:cNvPr id="3" name="Resim 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28" t="22551" r="12062" b="7386"/>
            <a:stretch/>
          </p:blipFill>
          <p:spPr>
            <a:xfrm>
              <a:off x="900845" y="2112388"/>
              <a:ext cx="4861250" cy="3629608"/>
            </a:xfrm>
            <a:prstGeom prst="rect">
              <a:avLst/>
            </a:prstGeom>
          </p:spPr>
        </p:pic>
        <p:sp>
          <p:nvSpPr>
            <p:cNvPr id="4" name="Metin kutusu 3"/>
            <p:cNvSpPr txBox="1"/>
            <p:nvPr/>
          </p:nvSpPr>
          <p:spPr>
            <a:xfrm>
              <a:off x="2746887" y="1922788"/>
              <a:ext cx="11691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Gaz Akış Yönü</a:t>
              </a:r>
              <a:endParaRPr lang="tr-TR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Metin kutusu 4"/>
            <p:cNvSpPr txBox="1"/>
            <p:nvPr/>
          </p:nvSpPr>
          <p:spPr>
            <a:xfrm>
              <a:off x="3603961" y="1676567"/>
              <a:ext cx="2669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tr-T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Baca gazı ve elektron demetinin </a:t>
              </a:r>
            </a:p>
            <a:p>
              <a:pPr algn="ctr"/>
              <a:r>
                <a:rPr lang="tr-T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gönderildiği bölge</a:t>
              </a:r>
              <a:endParaRPr lang="tr-T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Metin kutusu 5"/>
            <p:cNvSpPr txBox="1"/>
            <p:nvPr/>
          </p:nvSpPr>
          <p:spPr>
            <a:xfrm>
              <a:off x="4684719" y="2106727"/>
              <a:ext cx="3018712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tr-TR" sz="1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Sisleme</a:t>
              </a:r>
              <a:r>
                <a:rPr lang="tr-T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bölgesi ve </a:t>
              </a:r>
              <a:r>
                <a:rPr lang="tr-T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elektron demetine </a:t>
              </a:r>
              <a:endParaRPr lang="tr-T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tr-T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maruz </a:t>
              </a:r>
              <a:r>
                <a:rPr lang="tr-TR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kaldığı bölge</a:t>
              </a:r>
              <a:endParaRPr lang="tr-T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tr-T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su, NH</a:t>
              </a:r>
              <a:r>
                <a:rPr lang="tr-TR" sz="1400" b="1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tr-TR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ve/veya ürün</a:t>
              </a:r>
              <a:endParaRPr lang="tr-TR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Metin kutusu 7"/>
            <p:cNvSpPr txBox="1"/>
            <p:nvPr/>
          </p:nvSpPr>
          <p:spPr>
            <a:xfrm>
              <a:off x="5302484" y="3423316"/>
              <a:ext cx="89159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tr-T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Baca çıkışı</a:t>
              </a:r>
              <a:endParaRPr lang="tr-TR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Metin kutusu 8"/>
            <p:cNvSpPr txBox="1"/>
            <p:nvPr/>
          </p:nvSpPr>
          <p:spPr>
            <a:xfrm>
              <a:off x="1982062" y="5702251"/>
              <a:ext cx="11823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Yan ürün tankı</a:t>
              </a:r>
              <a:endParaRPr lang="tr-TR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Metin kutusu 9"/>
            <p:cNvSpPr txBox="1"/>
            <p:nvPr/>
          </p:nvSpPr>
          <p:spPr>
            <a:xfrm>
              <a:off x="29402" y="4903521"/>
              <a:ext cx="118391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tr-T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Yan ürün çıkışı</a:t>
              </a:r>
              <a:endParaRPr lang="tr-TR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Metin kutusu 10"/>
            <p:cNvSpPr txBox="1"/>
            <p:nvPr/>
          </p:nvSpPr>
          <p:spPr>
            <a:xfrm>
              <a:off x="137837" y="3423316"/>
              <a:ext cx="89159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tr-T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Baca çıkışı</a:t>
              </a:r>
              <a:endParaRPr lang="tr-TR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Grup 14"/>
          <p:cNvGrpSpPr/>
          <p:nvPr/>
        </p:nvGrpSpPr>
        <p:grpSpPr>
          <a:xfrm>
            <a:off x="6096000" y="2108136"/>
            <a:ext cx="5912498" cy="4649702"/>
            <a:chOff x="6096000" y="2108136"/>
            <a:chExt cx="5912498" cy="4649702"/>
          </a:xfrm>
        </p:grpSpPr>
        <p:pic>
          <p:nvPicPr>
            <p:cNvPr id="2" name="Resim 1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40"/>
            <a:stretch/>
          </p:blipFill>
          <p:spPr>
            <a:xfrm>
              <a:off x="6096000" y="2385135"/>
              <a:ext cx="5912498" cy="4372703"/>
            </a:xfrm>
            <a:prstGeom prst="rect">
              <a:avLst/>
            </a:prstGeom>
          </p:spPr>
        </p:pic>
        <p:sp>
          <p:nvSpPr>
            <p:cNvPr id="13" name="Metin kutusu 12"/>
            <p:cNvSpPr txBox="1"/>
            <p:nvPr/>
          </p:nvSpPr>
          <p:spPr>
            <a:xfrm>
              <a:off x="8054597" y="2108136"/>
              <a:ext cx="17876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Reaksiyon Mekanizması</a:t>
              </a:r>
              <a:endParaRPr lang="tr-TR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Metin kutusu 15"/>
          <p:cNvSpPr txBox="1"/>
          <p:nvPr/>
        </p:nvSpPr>
        <p:spPr>
          <a:xfrm>
            <a:off x="4393675" y="112621"/>
            <a:ext cx="3541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 Gazı Arıtma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742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 1"/>
          <p:cNvGrpSpPr/>
          <p:nvPr/>
        </p:nvGrpSpPr>
        <p:grpSpPr>
          <a:xfrm>
            <a:off x="525624" y="1686051"/>
            <a:ext cx="11140751" cy="3714497"/>
            <a:chOff x="653144" y="1267290"/>
            <a:chExt cx="11140751" cy="3714497"/>
          </a:xfrm>
        </p:grpSpPr>
        <p:pic>
          <p:nvPicPr>
            <p:cNvPr id="3" name="Resim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145" y="1267290"/>
              <a:ext cx="3714497" cy="3714497"/>
            </a:xfrm>
            <a:prstGeom prst="rect">
              <a:avLst/>
            </a:prstGeom>
          </p:spPr>
        </p:pic>
        <p:pic>
          <p:nvPicPr>
            <p:cNvPr id="4" name="Resim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9642" y="1267290"/>
              <a:ext cx="3704253" cy="3704253"/>
            </a:xfrm>
            <a:prstGeom prst="rect">
              <a:avLst/>
            </a:prstGeom>
          </p:spPr>
        </p:pic>
        <p:pic>
          <p:nvPicPr>
            <p:cNvPr id="5" name="Resim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144" y="1267290"/>
              <a:ext cx="3713583" cy="3713583"/>
            </a:xfrm>
            <a:prstGeom prst="rect">
              <a:avLst/>
            </a:prstGeom>
          </p:spPr>
        </p:pic>
      </p:grpSp>
      <p:sp>
        <p:nvSpPr>
          <p:cNvPr id="7" name="Metin kutusu 6"/>
          <p:cNvSpPr txBox="1"/>
          <p:nvPr/>
        </p:nvSpPr>
        <p:spPr>
          <a:xfrm>
            <a:off x="4497354" y="391885"/>
            <a:ext cx="3541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 Gazı Arıtma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225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4441371" y="373224"/>
            <a:ext cx="3541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Baca Gazı Arıtma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" t="3939" r="43358" b="9887"/>
          <a:stretch/>
        </p:blipFill>
        <p:spPr>
          <a:xfrm>
            <a:off x="317241" y="1094012"/>
            <a:ext cx="6792686" cy="5334435"/>
          </a:xfrm>
          <a:prstGeom prst="rect">
            <a:avLst/>
          </a:prstGeom>
        </p:spPr>
      </p:pic>
      <p:graphicFrame>
        <p:nvGraphicFramePr>
          <p:cNvPr id="7" name="Tablo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714582"/>
              </p:ext>
            </p:extLst>
          </p:nvPr>
        </p:nvGraphicFramePr>
        <p:xfrm>
          <a:off x="7489370" y="2984626"/>
          <a:ext cx="4369838" cy="18542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046515"/>
                <a:gridCol w="1119674"/>
                <a:gridCol w="1203649"/>
              </a:tblGrid>
              <a:tr h="370840">
                <a:tc>
                  <a:txBody>
                    <a:bodyPr/>
                    <a:lstStyle/>
                    <a:p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tr-TR" sz="14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tr-TR" sz="1400" b="1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(mg/m</a:t>
                      </a:r>
                      <a:r>
                        <a:rPr lang="tr-TR" sz="14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tr-TR" sz="1400" b="1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r>
                        <a:rPr lang="tr-TR" sz="1400" b="1" baseline="-250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(mg/m</a:t>
                      </a:r>
                      <a:r>
                        <a:rPr lang="tr-TR" sz="1400" b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tr-TR" sz="1400" b="1" baseline="-25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Baca Emisyonu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4600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420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Arıtım sonrası emisyon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Arıtma Verimi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tr-TR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Yasal Limit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</a:t>
                      </a:r>
                      <a:endParaRPr lang="tr-TR" sz="1400" b="1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450</a:t>
                      </a:r>
                      <a:endParaRPr lang="tr-TR" sz="1400" b="1" baseline="30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Dikdörtgen 9"/>
          <p:cNvSpPr/>
          <p:nvPr/>
        </p:nvSpPr>
        <p:spPr>
          <a:xfrm>
            <a:off x="531844" y="6485863"/>
            <a:ext cx="89293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“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wet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US" sz="1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flue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treatment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pilot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plant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Tan, S. Ünal, A. Doğan, E. Letournel, F. </a:t>
            </a:r>
            <a:r>
              <a:rPr lang="tr-T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Pellizzari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tr-T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tr-T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tr-TR" sz="1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</a:t>
            </a:r>
            <a:r>
              <a:rPr lang="tr-TR" sz="1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119 (2016) 109–115</a:t>
            </a:r>
            <a:endParaRPr lang="tr-TR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Resim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967" y="1094013"/>
            <a:ext cx="1504950" cy="771525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9311486" y="2074216"/>
            <a:ext cx="126028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Fuel</a:t>
            </a:r>
            <a:r>
              <a:rPr lang="tr-T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tr-T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tr-T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3.5 kükürt </a:t>
            </a:r>
          </a:p>
          <a:p>
            <a:pPr algn="ctr"/>
            <a:r>
              <a:rPr lang="tr-T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– 10 </a:t>
            </a:r>
            <a:r>
              <a:rPr lang="tr-TR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kGy</a:t>
            </a:r>
            <a:endParaRPr lang="tr-TR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7398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" t="960" r="1762" b="15221"/>
          <a:stretch/>
        </p:blipFill>
        <p:spPr>
          <a:xfrm>
            <a:off x="1287625" y="1091681"/>
            <a:ext cx="9797142" cy="4739951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3349689" y="354562"/>
            <a:ext cx="5364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Atıksu</a:t>
            </a:r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Arıtma Ünitesi Mimik </a:t>
            </a:r>
            <a:r>
              <a:rPr lang="tr-TR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Diagramı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0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4412935" y="581059"/>
            <a:ext cx="3075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Atıksu</a:t>
            </a:r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Arıtma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200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	</a:t>
            </a:r>
            <a:r>
              <a:rPr kumimoji="0" lang="tr-TR" altLang="tr-TR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80" name="Grup 79"/>
          <p:cNvGrpSpPr/>
          <p:nvPr/>
        </p:nvGrpSpPr>
        <p:grpSpPr>
          <a:xfrm>
            <a:off x="1768548" y="1607928"/>
            <a:ext cx="5478127" cy="4041647"/>
            <a:chOff x="6570807" y="1525668"/>
            <a:chExt cx="5478127" cy="4041647"/>
          </a:xfrm>
        </p:grpSpPr>
        <p:grpSp>
          <p:nvGrpSpPr>
            <p:cNvPr id="78" name="Grup 77"/>
            <p:cNvGrpSpPr/>
            <p:nvPr/>
          </p:nvGrpSpPr>
          <p:grpSpPr>
            <a:xfrm>
              <a:off x="6570807" y="1698510"/>
              <a:ext cx="5478127" cy="3868805"/>
              <a:chOff x="6374864" y="1073021"/>
              <a:chExt cx="5478127" cy="3868805"/>
            </a:xfrm>
          </p:grpSpPr>
          <p:graphicFrame>
            <p:nvGraphicFramePr>
              <p:cNvPr id="6" name="Nesne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64093530"/>
                  </p:ext>
                </p:extLst>
              </p:nvPr>
            </p:nvGraphicFramePr>
            <p:xfrm>
              <a:off x="6876660" y="1073021"/>
              <a:ext cx="4976331" cy="4665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84" name="Denklem" r:id="rId4" imgW="2768600" imgH="254000" progId="Equation.3">
                      <p:embed/>
                    </p:oleObj>
                  </mc:Choice>
                  <mc:Fallback>
                    <p:oleObj name="Denklem" r:id="rId4" imgW="2768600" imgH="2540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876660" y="1073021"/>
                            <a:ext cx="4976331" cy="466531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70" name="Grup 69"/>
              <p:cNvGrpSpPr/>
              <p:nvPr/>
            </p:nvGrpSpPr>
            <p:grpSpPr>
              <a:xfrm>
                <a:off x="6434039" y="2598284"/>
                <a:ext cx="5411852" cy="2343542"/>
                <a:chOff x="6434039" y="2598284"/>
                <a:chExt cx="5411852" cy="2343542"/>
              </a:xfrm>
            </p:grpSpPr>
            <p:graphicFrame>
              <p:nvGraphicFramePr>
                <p:cNvPr id="49" name="Nesne 4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25350898"/>
                    </p:ext>
                  </p:extLst>
                </p:nvPr>
              </p:nvGraphicFramePr>
              <p:xfrm>
                <a:off x="10493341" y="2598284"/>
                <a:ext cx="847725" cy="2190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85" name="Denklem" r:id="rId6" imgW="1002865" imgH="253890" progId="Equation.3">
                        <p:embed/>
                      </p:oleObj>
                    </mc:Choice>
                    <mc:Fallback>
                      <p:oleObj name="Denklem" r:id="rId6" imgW="1002865" imgH="25389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93341" y="2598284"/>
                              <a:ext cx="847725" cy="2190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0" name="Nesne 4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11479247"/>
                    </p:ext>
                  </p:extLst>
                </p:nvPr>
              </p:nvGraphicFramePr>
              <p:xfrm>
                <a:off x="10493341" y="2907846"/>
                <a:ext cx="819150" cy="180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86" name="Denklem" r:id="rId8" imgW="1180588" imgH="253890" progId="Equation.3">
                        <p:embed/>
                      </p:oleObj>
                    </mc:Choice>
                    <mc:Fallback>
                      <p:oleObj name="Denklem" r:id="rId8" imgW="1180588" imgH="25389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93341" y="2907846"/>
                              <a:ext cx="819150" cy="1809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1" name="Nesne 5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27146101"/>
                    </p:ext>
                  </p:extLst>
                </p:nvPr>
              </p:nvGraphicFramePr>
              <p:xfrm>
                <a:off x="10493341" y="3158121"/>
                <a:ext cx="1095375" cy="180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87" name="Denklem" r:id="rId10" imgW="1562100" imgH="254000" progId="Equation.3">
                        <p:embed/>
                      </p:oleObj>
                    </mc:Choice>
                    <mc:Fallback>
                      <p:oleObj name="Denklem" r:id="rId10" imgW="1562100" imgH="2540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93341" y="3158121"/>
                              <a:ext cx="1095375" cy="1809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2" name="Nesne 5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779246239"/>
                    </p:ext>
                  </p:extLst>
                </p:nvPr>
              </p:nvGraphicFramePr>
              <p:xfrm>
                <a:off x="10493341" y="3404314"/>
                <a:ext cx="1085850" cy="2286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88" name="Denklem" r:id="rId12" imgW="1193800" imgH="254000" progId="Equation.3">
                        <p:embed/>
                      </p:oleObj>
                    </mc:Choice>
                    <mc:Fallback>
                      <p:oleObj name="Denklem" r:id="rId12" imgW="1193800" imgH="2540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93341" y="3404314"/>
                              <a:ext cx="1085850" cy="2286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3" name="Nesne 5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83054538"/>
                    </p:ext>
                  </p:extLst>
                </p:nvPr>
              </p:nvGraphicFramePr>
              <p:xfrm>
                <a:off x="10486926" y="3676263"/>
                <a:ext cx="1190625" cy="2095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89" name="Denklem" r:id="rId14" imgW="1497950" imgH="253890" progId="Equation.3">
                        <p:embed/>
                      </p:oleObj>
                    </mc:Choice>
                    <mc:Fallback>
                      <p:oleObj name="Denklem" r:id="rId14" imgW="1497950" imgH="25389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86926" y="3676263"/>
                              <a:ext cx="1190625" cy="2095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4" name="Nesne 5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770269515"/>
                    </p:ext>
                  </p:extLst>
                </p:nvPr>
              </p:nvGraphicFramePr>
              <p:xfrm>
                <a:off x="10486926" y="3951810"/>
                <a:ext cx="1057275" cy="2000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0" name="Denklem" r:id="rId16" imgW="1371600" imgH="254000" progId="Equation.3">
                        <p:embed/>
                      </p:oleObj>
                    </mc:Choice>
                    <mc:Fallback>
                      <p:oleObj name="Denklem" r:id="rId16" imgW="1371600" imgH="2540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86926" y="3951810"/>
                              <a:ext cx="1057275" cy="2000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5" name="Nesne 5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03773609"/>
                    </p:ext>
                  </p:extLst>
                </p:nvPr>
              </p:nvGraphicFramePr>
              <p:xfrm>
                <a:off x="10493341" y="4217832"/>
                <a:ext cx="1352550" cy="190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1" name="Denklem" r:id="rId18" imgW="1815312" imgH="253890" progId="Equation.3">
                        <p:embed/>
                      </p:oleObj>
                    </mc:Choice>
                    <mc:Fallback>
                      <p:oleObj name="Denklem" r:id="rId18" imgW="1815312" imgH="25389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93341" y="4217832"/>
                              <a:ext cx="1352550" cy="1905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6" name="Nesne 5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855093993"/>
                    </p:ext>
                  </p:extLst>
                </p:nvPr>
              </p:nvGraphicFramePr>
              <p:xfrm>
                <a:off x="10486926" y="4503189"/>
                <a:ext cx="1323975" cy="190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2" name="Denklem" r:id="rId20" imgW="1714500" imgH="254000" progId="Equation.3">
                        <p:embed/>
                      </p:oleObj>
                    </mc:Choice>
                    <mc:Fallback>
                      <p:oleObj name="Denklem" r:id="rId20" imgW="1714500" imgH="2540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486926" y="4503189"/>
                              <a:ext cx="1323975" cy="1905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7" name="Nesne 5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989782400"/>
                    </p:ext>
                  </p:extLst>
                </p:nvPr>
              </p:nvGraphicFramePr>
              <p:xfrm>
                <a:off x="10515694" y="4760851"/>
                <a:ext cx="666750" cy="180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3" name="Denklem" r:id="rId22" imgW="990170" imgH="266584" progId="Equation.3">
                        <p:embed/>
                      </p:oleObj>
                    </mc:Choice>
                    <mc:Fallback>
                      <p:oleObj name="Denklem" r:id="rId22" imgW="990170" imgH="266584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0515694" y="4760851"/>
                              <a:ext cx="666750" cy="1809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8" name="Nesne 5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37064139"/>
                    </p:ext>
                  </p:extLst>
                </p:nvPr>
              </p:nvGraphicFramePr>
              <p:xfrm>
                <a:off x="8862914" y="2665644"/>
                <a:ext cx="1247775" cy="1714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4" name="Denklem" r:id="rId24" imgW="1473200" imgH="203200" progId="Equation.3">
                        <p:embed/>
                      </p:oleObj>
                    </mc:Choice>
                    <mc:Fallback>
                      <p:oleObj name="Denklem" r:id="rId24" imgW="1473200" imgH="2032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62914" y="2665644"/>
                              <a:ext cx="1247775" cy="1714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59" name="Nesne 5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571447916"/>
                    </p:ext>
                  </p:extLst>
                </p:nvPr>
              </p:nvGraphicFramePr>
              <p:xfrm>
                <a:off x="8862914" y="2898906"/>
                <a:ext cx="923925" cy="1714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5" name="Denklem" r:id="rId26" imgW="1155199" imgH="215806" progId="Equation.3">
                        <p:embed/>
                      </p:oleObj>
                    </mc:Choice>
                    <mc:Fallback>
                      <p:oleObj name="Denklem" r:id="rId26" imgW="1155199" imgH="21580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62914" y="2898906"/>
                              <a:ext cx="923925" cy="1714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0" name="Nesne 5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230924668"/>
                    </p:ext>
                  </p:extLst>
                </p:nvPr>
              </p:nvGraphicFramePr>
              <p:xfrm>
                <a:off x="8862914" y="3125277"/>
                <a:ext cx="885825" cy="1714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6" name="Denklem" r:id="rId28" imgW="1104421" imgH="215806" progId="Equation.3">
                        <p:embed/>
                      </p:oleObj>
                    </mc:Choice>
                    <mc:Fallback>
                      <p:oleObj name="Denklem" r:id="rId28" imgW="1104421" imgH="21580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62914" y="3125277"/>
                              <a:ext cx="885825" cy="1714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1" name="Nesne 6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85404174"/>
                    </p:ext>
                  </p:extLst>
                </p:nvPr>
              </p:nvGraphicFramePr>
              <p:xfrm>
                <a:off x="8862914" y="3296727"/>
                <a:ext cx="1057275" cy="180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7" name="Denklem" r:id="rId30" imgW="1497950" imgH="253890" progId="Equation.3">
                        <p:embed/>
                      </p:oleObj>
                    </mc:Choice>
                    <mc:Fallback>
                      <p:oleObj name="Denklem" r:id="rId30" imgW="1497950" imgH="25389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62914" y="3296727"/>
                              <a:ext cx="1057275" cy="1809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2" name="Nesne 6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25013817"/>
                    </p:ext>
                  </p:extLst>
                </p:nvPr>
              </p:nvGraphicFramePr>
              <p:xfrm>
                <a:off x="8862914" y="3477702"/>
                <a:ext cx="828675" cy="190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8" name="Denklem" r:id="rId32" imgW="977900" imgH="228600" progId="Equation.3">
                        <p:embed/>
                      </p:oleObj>
                    </mc:Choice>
                    <mc:Fallback>
                      <p:oleObj name="Denklem" r:id="rId32" imgW="9779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62914" y="3477702"/>
                              <a:ext cx="828675" cy="1905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3" name="Nesne 6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96065984"/>
                    </p:ext>
                  </p:extLst>
                </p:nvPr>
              </p:nvGraphicFramePr>
              <p:xfrm>
                <a:off x="8862914" y="3668202"/>
                <a:ext cx="1285875" cy="1619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699" name="Denklem" r:id="rId34" imgW="1663700" imgH="215900" progId="Equation.3">
                        <p:embed/>
                      </p:oleObj>
                    </mc:Choice>
                    <mc:Fallback>
                      <p:oleObj name="Denklem" r:id="rId34" imgW="1663700" imgH="2159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62914" y="3668202"/>
                              <a:ext cx="1285875" cy="1619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4" name="Nesne 6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948224184"/>
                    </p:ext>
                  </p:extLst>
                </p:nvPr>
              </p:nvGraphicFramePr>
              <p:xfrm>
                <a:off x="6434039" y="2667000"/>
                <a:ext cx="923925" cy="1714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00" name="Denklem" r:id="rId36" imgW="1155199" imgH="215806" progId="Equation.3">
                        <p:embed/>
                      </p:oleObj>
                    </mc:Choice>
                    <mc:Fallback>
                      <p:oleObj name="Denklem" r:id="rId36" imgW="1155199" imgH="21580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4039" y="2667000"/>
                              <a:ext cx="923925" cy="17145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5" name="Nesne 64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06812983"/>
                    </p:ext>
                  </p:extLst>
                </p:nvPr>
              </p:nvGraphicFramePr>
              <p:xfrm>
                <a:off x="6434039" y="2838450"/>
                <a:ext cx="1066800" cy="1619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01" name="Denklem" r:id="rId38" imgW="1358310" imgH="215806" progId="Equation.3">
                        <p:embed/>
                      </p:oleObj>
                    </mc:Choice>
                    <mc:Fallback>
                      <p:oleObj name="Denklem" r:id="rId38" imgW="1358310" imgH="21580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4039" y="2838450"/>
                              <a:ext cx="1066800" cy="1619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6" name="Nesne 6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14439826"/>
                    </p:ext>
                  </p:extLst>
                </p:nvPr>
              </p:nvGraphicFramePr>
              <p:xfrm>
                <a:off x="6434039" y="3000375"/>
                <a:ext cx="1476375" cy="1619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02" name="Denklem" r:id="rId40" imgW="1916868" imgH="215806" progId="Equation.3">
                        <p:embed/>
                      </p:oleObj>
                    </mc:Choice>
                    <mc:Fallback>
                      <p:oleObj name="Denklem" r:id="rId40" imgW="1916868" imgH="215806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1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4039" y="3000375"/>
                              <a:ext cx="1476375" cy="16192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7" name="Nesne 6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622367144"/>
                    </p:ext>
                  </p:extLst>
                </p:nvPr>
              </p:nvGraphicFramePr>
              <p:xfrm>
                <a:off x="6434039" y="3162300"/>
                <a:ext cx="1381125" cy="190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03" name="Denklem" r:id="rId42" imgW="1676400" imgH="228600" progId="Equation.3">
                        <p:embed/>
                      </p:oleObj>
                    </mc:Choice>
                    <mc:Fallback>
                      <p:oleObj name="Denklem" r:id="rId42" imgW="16764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4039" y="3162300"/>
                              <a:ext cx="1381125" cy="1905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8" name="Nesne 6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72312791"/>
                    </p:ext>
                  </p:extLst>
                </p:nvPr>
              </p:nvGraphicFramePr>
              <p:xfrm>
                <a:off x="6434039" y="3352800"/>
                <a:ext cx="2324100" cy="1905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04" name="Denklem" r:id="rId44" imgW="2819400" imgH="228600" progId="Equation.3">
                        <p:embed/>
                      </p:oleObj>
                    </mc:Choice>
                    <mc:Fallback>
                      <p:oleObj name="Denklem" r:id="rId44" imgW="2819400" imgH="2286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4039" y="3352800"/>
                              <a:ext cx="2324100" cy="190500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9" name="Nesne 6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87092087"/>
                    </p:ext>
                  </p:extLst>
                </p:nvPr>
              </p:nvGraphicFramePr>
              <p:xfrm>
                <a:off x="6434039" y="3543300"/>
                <a:ext cx="2028825" cy="1809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705" name="Denklem" r:id="rId46" imgW="2349500" imgH="215900" progId="Equation.3">
                        <p:embed/>
                      </p:oleObj>
                    </mc:Choice>
                    <mc:Fallback>
                      <p:oleObj name="Denklem" r:id="rId46" imgW="2349500" imgH="21590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434039" y="3543300"/>
                              <a:ext cx="2028825" cy="180975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71" name="Metin kutusu 70"/>
              <p:cNvSpPr txBox="1"/>
              <p:nvPr/>
            </p:nvSpPr>
            <p:spPr>
              <a:xfrm>
                <a:off x="6596743" y="1875453"/>
                <a:ext cx="684803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OH</a:t>
                </a:r>
                <a:r>
                  <a:rPr lang="tr-TR" sz="4800" b="1" baseline="30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tr-TR" sz="4800" b="1" baseline="30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Metin kutusu 71"/>
              <p:cNvSpPr txBox="1"/>
              <p:nvPr/>
            </p:nvSpPr>
            <p:spPr>
              <a:xfrm>
                <a:off x="9055411" y="1963082"/>
                <a:ext cx="486030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tr-TR" sz="4800" b="1" baseline="30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tr-TR" sz="4800" b="1" baseline="30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Metin kutusu 72"/>
              <p:cNvSpPr txBox="1"/>
              <p:nvPr/>
            </p:nvSpPr>
            <p:spPr>
              <a:xfrm>
                <a:off x="10486926" y="1842898"/>
                <a:ext cx="6543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20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tr-TR" sz="3600" b="1" baseline="30000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</a:t>
                </a:r>
                <a:r>
                  <a:rPr lang="tr-TR" sz="2800" b="1" baseline="-25000" dirty="0" err="1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aq</a:t>
                </a:r>
                <a:endParaRPr lang="tr-TR" sz="2800" b="1" baseline="-250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Metin kutusu 74"/>
              <p:cNvSpPr txBox="1"/>
              <p:nvPr/>
            </p:nvSpPr>
            <p:spPr>
              <a:xfrm>
                <a:off x="8858867" y="2360697"/>
                <a:ext cx="8531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İndirgen</a:t>
                </a:r>
                <a:endParaRPr lang="tr-TR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Metin kutusu 75"/>
              <p:cNvSpPr txBox="1"/>
              <p:nvPr/>
            </p:nvSpPr>
            <p:spPr>
              <a:xfrm>
                <a:off x="6374864" y="2311681"/>
                <a:ext cx="104227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Yükseltgen</a:t>
                </a:r>
                <a:endParaRPr lang="tr-TR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Metin kutusu 76"/>
              <p:cNvSpPr txBox="1"/>
              <p:nvPr/>
            </p:nvSpPr>
            <p:spPr>
              <a:xfrm>
                <a:off x="10193864" y="2240080"/>
                <a:ext cx="157280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4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Elektron transferi</a:t>
                </a:r>
                <a:endParaRPr lang="tr-TR" sz="14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9" name="Metin kutusu 78"/>
            <p:cNvSpPr txBox="1"/>
            <p:nvPr/>
          </p:nvSpPr>
          <p:spPr>
            <a:xfrm>
              <a:off x="7621257" y="1525668"/>
              <a:ext cx="389850" cy="420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20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tr-TR" sz="3200" b="1" baseline="30000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endParaRPr lang="tr-TR" sz="32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Resim 2"/>
          <p:cNvPicPr>
            <a:picLocks noChangeAspect="1"/>
          </p:cNvPicPr>
          <p:nvPr/>
        </p:nvPicPr>
        <p:blipFill rotWithShape="1"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3" t="28970" r="39081" b="38817"/>
          <a:stretch/>
        </p:blipFill>
        <p:spPr>
          <a:xfrm>
            <a:off x="2675230" y="4788357"/>
            <a:ext cx="1965391" cy="14660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8" name="Resim 37"/>
          <p:cNvPicPr>
            <a:picLocks noChangeAspect="1"/>
          </p:cNvPicPr>
          <p:nvPr/>
        </p:nvPicPr>
        <p:blipFill rotWithShape="1"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57" t="2585" r="4554" b="27003"/>
          <a:stretch/>
        </p:blipFill>
        <p:spPr>
          <a:xfrm>
            <a:off x="8688670" y="1607928"/>
            <a:ext cx="2543378" cy="3733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864695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 5"/>
          <p:cNvGrpSpPr/>
          <p:nvPr/>
        </p:nvGrpSpPr>
        <p:grpSpPr>
          <a:xfrm>
            <a:off x="587635" y="976164"/>
            <a:ext cx="10804848" cy="4802155"/>
            <a:chOff x="65121" y="901519"/>
            <a:chExt cx="10804848" cy="4802155"/>
          </a:xfrm>
        </p:grpSpPr>
        <p:pic>
          <p:nvPicPr>
            <p:cNvPr id="3" name="Resim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21" y="901519"/>
              <a:ext cx="3601616" cy="4802155"/>
            </a:xfrm>
            <a:prstGeom prst="rect">
              <a:avLst/>
            </a:prstGeom>
          </p:spPr>
        </p:pic>
        <p:pic>
          <p:nvPicPr>
            <p:cNvPr id="4" name="Resim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6737" y="901519"/>
              <a:ext cx="3601616" cy="4802155"/>
            </a:xfrm>
            <a:prstGeom prst="rect">
              <a:avLst/>
            </a:prstGeom>
          </p:spPr>
        </p:pic>
        <p:pic>
          <p:nvPicPr>
            <p:cNvPr id="5" name="Resim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8352" y="901519"/>
              <a:ext cx="3601617" cy="4802155"/>
            </a:xfrm>
            <a:prstGeom prst="rect">
              <a:avLst/>
            </a:prstGeom>
          </p:spPr>
        </p:pic>
      </p:grpSp>
      <p:sp>
        <p:nvSpPr>
          <p:cNvPr id="7" name="Metin kutusu 6"/>
          <p:cNvSpPr txBox="1"/>
          <p:nvPr/>
        </p:nvSpPr>
        <p:spPr>
          <a:xfrm>
            <a:off x="4441371" y="214604"/>
            <a:ext cx="3075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Atıksu</a:t>
            </a:r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Arıtma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737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 6"/>
          <p:cNvGrpSpPr/>
          <p:nvPr/>
        </p:nvGrpSpPr>
        <p:grpSpPr>
          <a:xfrm>
            <a:off x="2786802" y="1156996"/>
            <a:ext cx="8220269" cy="5589036"/>
            <a:chOff x="1600486" y="545259"/>
            <a:chExt cx="8597873" cy="5967508"/>
          </a:xfrm>
        </p:grpSpPr>
        <p:pic>
          <p:nvPicPr>
            <p:cNvPr id="2" name="Resim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486" y="3543300"/>
              <a:ext cx="4489495" cy="2969467"/>
            </a:xfrm>
            <a:prstGeom prst="rect">
              <a:avLst/>
            </a:prstGeom>
          </p:spPr>
        </p:pic>
        <p:pic>
          <p:nvPicPr>
            <p:cNvPr id="3" name="Resim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1" y="3543300"/>
              <a:ext cx="4102358" cy="2969467"/>
            </a:xfrm>
            <a:prstGeom prst="rect">
              <a:avLst/>
            </a:prstGeom>
          </p:spPr>
        </p:pic>
        <p:pic>
          <p:nvPicPr>
            <p:cNvPr id="4" name="Resim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6718" y="545259"/>
              <a:ext cx="4479282" cy="3003698"/>
            </a:xfrm>
            <a:prstGeom prst="rect">
              <a:avLst/>
            </a:prstGeom>
          </p:spPr>
        </p:pic>
        <p:pic>
          <p:nvPicPr>
            <p:cNvPr id="5" name="Resim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96000" y="545259"/>
              <a:ext cx="4102359" cy="2858581"/>
            </a:xfrm>
            <a:prstGeom prst="rect">
              <a:avLst/>
            </a:prstGeom>
          </p:spPr>
        </p:pic>
      </p:grpSp>
      <p:sp>
        <p:nvSpPr>
          <p:cNvPr id="6" name="Metin kutusu 5"/>
          <p:cNvSpPr txBox="1"/>
          <p:nvPr/>
        </p:nvSpPr>
        <p:spPr>
          <a:xfrm>
            <a:off x="4336374" y="214604"/>
            <a:ext cx="3834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Katı Cisim Işınlama Ünitesi</a:t>
            </a:r>
            <a:endParaRPr 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24571" y="1819470"/>
            <a:ext cx="2894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Hareketli Taşıyıcı Sistem</a:t>
            </a:r>
            <a:endParaRPr lang="tr-T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Metin kutusu 8"/>
          <p:cNvSpPr txBox="1"/>
          <p:nvPr/>
        </p:nvSpPr>
        <p:spPr>
          <a:xfrm>
            <a:off x="1278293" y="4955353"/>
            <a:ext cx="1271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Işın kesici</a:t>
            </a:r>
            <a:endParaRPr lang="tr-T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62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etin kutusu 15"/>
          <p:cNvSpPr txBox="1"/>
          <p:nvPr/>
        </p:nvSpPr>
        <p:spPr>
          <a:xfrm>
            <a:off x="3974841" y="261257"/>
            <a:ext cx="41055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8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Dozimetre</a:t>
            </a:r>
            <a:r>
              <a:rPr 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Ölçüm Sistemi</a:t>
            </a:r>
            <a:endParaRPr lang="tr-TR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up 1"/>
          <p:cNvGrpSpPr/>
          <p:nvPr/>
        </p:nvGrpSpPr>
        <p:grpSpPr>
          <a:xfrm>
            <a:off x="515192" y="1071325"/>
            <a:ext cx="8082543" cy="5127596"/>
            <a:chOff x="2373084" y="1175657"/>
            <a:chExt cx="6901543" cy="4105469"/>
          </a:xfrm>
        </p:grpSpPr>
        <p:pic>
          <p:nvPicPr>
            <p:cNvPr id="3" name="Resim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26" b="13159"/>
            <a:stretch/>
          </p:blipFill>
          <p:spPr>
            <a:xfrm>
              <a:off x="2373084" y="1175657"/>
              <a:ext cx="6901543" cy="410546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4" name="Resim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90" t="68231" r="1202" b="5827"/>
            <a:stretch/>
          </p:blipFill>
          <p:spPr>
            <a:xfrm rot="21208721">
              <a:off x="5683454" y="4646646"/>
              <a:ext cx="858416" cy="413312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11" name="TextBox 1">
            <a:extLst>
              <a:ext uri="{FF2B5EF4-FFF2-40B4-BE49-F238E27FC236}">
                <a16:creationId xmlns="" xmlns:a16="http://schemas.microsoft.com/office/drawing/2014/main" id="{4E96262A-B0B6-41AA-A269-D5D717DF1D4C}"/>
              </a:ext>
            </a:extLst>
          </p:cNvPr>
          <p:cNvSpPr txBox="1"/>
          <p:nvPr/>
        </p:nvSpPr>
        <p:spPr>
          <a:xfrm>
            <a:off x="8816219" y="1390119"/>
            <a:ext cx="322140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Performans Testti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tron ener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jisi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İşletmeye alma testi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K</a:t>
            </a:r>
            <a:r>
              <a:rPr lang="sk-SK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alibra</a:t>
            </a:r>
            <a:r>
              <a:rPr lang="tr-T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sy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dağılımı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Işınlama kesintisi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İşletme testleri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k-SK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haritası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X-Ray dönüşümü</a:t>
            </a:r>
          </a:p>
          <a:p>
            <a:pPr>
              <a:spcBef>
                <a:spcPts val="1200"/>
              </a:spcBef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Rutin doz ölçümü</a:t>
            </a:r>
            <a:endParaRPr lang="en-GB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endParaRPr lang="en-GB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70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2362199" y="893053"/>
            <a:ext cx="7467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FF0000"/>
              </a:buClr>
              <a:buFont typeface="Arial" panose="020B0604020202020204" pitchFamily="34" charset="0"/>
              <a:buNone/>
            </a:pPr>
            <a: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Tesis Kurulumu ve Hızlandırıcı Türü Seçimi</a:t>
            </a:r>
            <a:endParaRPr lang="en-GB" altLang="tr-TR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2362199" y="2354645"/>
            <a:ext cx="848930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Endüstriyel</a:t>
            </a:r>
          </a:p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tr-TR" altLang="tr-TR" sz="2000" b="1" dirty="0" smtClean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özel amaca (üretim bandının bir parçası, tek tip ürün ışınlama,.. </a:t>
            </a:r>
            <a:r>
              <a:rPr lang="tr-TR" altLang="tr-TR" sz="2000" b="1" dirty="0" err="1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vb</a:t>
            </a: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</a:p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 smtClean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	genel kullanıma (farklı ürün ve işlem için ışınlama)		</a:t>
            </a:r>
          </a:p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Araştırma</a:t>
            </a:r>
          </a:p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tr-TR" altLang="tr-TR" sz="2000" b="1" dirty="0" smtClean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</a:t>
            </a: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özel amaca (tek tip ışınlama)</a:t>
            </a:r>
          </a:p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 smtClean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	genel </a:t>
            </a: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kullanıma (farklı ürün ve işlem için ışınlama)</a:t>
            </a:r>
          </a:p>
          <a:p>
            <a:pPr>
              <a:spcBef>
                <a:spcPts val="800"/>
              </a:spcBef>
              <a:buClr>
                <a:srgbClr val="000066"/>
              </a:buClr>
            </a:pPr>
            <a:r>
              <a:rPr lang="tr-TR" altLang="tr-TR" sz="2000" b="1" dirty="0"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662133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12033" y="382555"/>
            <a:ext cx="9144000" cy="765109"/>
          </a:xfrm>
        </p:spPr>
        <p:txBody>
          <a:bodyPr>
            <a:normAutofit/>
          </a:bodyPr>
          <a:lstStyle/>
          <a:p>
            <a:pPr algn="ctr"/>
            <a:r>
              <a:rPr lang="tr-TR" alt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NÜKEN </a:t>
            </a:r>
            <a:br>
              <a:rPr lang="tr-TR" alt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altLang="tr-T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Radyasyon Teknolojisi Uygulamaları </a:t>
            </a:r>
            <a:endParaRPr lang="en-US" altLang="tr-TR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96701"/>
            <a:ext cx="9144000" cy="3893198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buNone/>
            </a:pP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Tamamlanan çalışmalar;</a:t>
            </a:r>
          </a:p>
          <a:p>
            <a:pPr lvl="0">
              <a:lnSpc>
                <a:spcPct val="150000"/>
              </a:lnSpc>
            </a:pP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Baca 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gazlarının artımına,</a:t>
            </a:r>
          </a:p>
          <a:p>
            <a:pPr lvl="1">
              <a:lnSpc>
                <a:spcPct val="150000"/>
              </a:lnSpc>
            </a:pP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Kültürel varlıkların korunmasına,</a:t>
            </a:r>
          </a:p>
          <a:p>
            <a:pPr lvl="1">
              <a:lnSpc>
                <a:spcPct val="150000"/>
              </a:lnSpc>
            </a:pP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Endüstriyel atık suların (</a:t>
            </a:r>
            <a:r>
              <a:rPr lang="tr-T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alkaloid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 koklaştırma) arıtılmasına 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yönelik 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prosesler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geliştirilmiştir.</a:t>
            </a: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06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2352869" y="1125713"/>
            <a:ext cx="78454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devam eden çalışmalar;</a:t>
            </a:r>
          </a:p>
          <a:p>
            <a:pPr>
              <a:lnSpc>
                <a:spcPct val="150000"/>
              </a:lnSpc>
            </a:pP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Hastane atık sularının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arıtılması,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Arıtma 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tesisi sularında arıtılmadan deşarj edilen mikro kirleticilerin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arıtılması,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Arıtma 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tesislerinde oluşan katı atıkların arıtılması ve yüksek organik içerikli gübre olarak geri kazanımının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sağlanması</a:t>
            </a: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264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15616" y="965275"/>
            <a:ext cx="10067731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Tesisteki modernizasyon çalışmaları sonrasında </a:t>
            </a: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gelecekte;</a:t>
            </a:r>
          </a:p>
          <a:p>
            <a:pPr>
              <a:lnSpc>
                <a:spcPct val="150000"/>
              </a:lnSpc>
            </a:pP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Polimerlerin yüzey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aşılanması,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üretimi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yakıt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hücresi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filtre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iyon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ayrıştırma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v.b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amaçlı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Şeffaf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teflon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üretimi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Yanık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tedavi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örtüleri</a:t>
            </a: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Dializ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sistemleri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nükleer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kaza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sonrası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kana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karışan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radyoaktif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maddelerin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uzaklaştırılmasında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Biyo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uyumlu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parçacık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üretimi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ilaç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taşıyıcı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sistemler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Polimerlerin mekanik özelliklerinin iyileştirilmesi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8943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dörtgen 1"/>
          <p:cNvSpPr/>
          <p:nvPr/>
        </p:nvSpPr>
        <p:spPr>
          <a:xfrm>
            <a:off x="1324947" y="265479"/>
            <a:ext cx="1006773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tr-TR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Tesisteki modernizasyon çalışmaları sonrasında </a:t>
            </a:r>
            <a:r>
              <a:rPr 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gelecekte;</a:t>
            </a:r>
          </a:p>
          <a:p>
            <a:pPr>
              <a:lnSpc>
                <a:spcPct val="150000"/>
              </a:lnSpc>
            </a:pP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Uçak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helikopter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kanat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gövdeleri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için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polimer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matriks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kompozit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malzeme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üretimi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tamiri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tr-TR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Tohumlarda yeni tür </a:t>
            </a:r>
            <a:r>
              <a:rPr lang="tr-T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mutajen</a:t>
            </a: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varyasyonların elde edilmesi,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Yüzey sterilizasyonu,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Yeni ileri teknolojik malzeme geliştirilmesi ve endüstriyel uygulamaya aktarılması,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Silisyum karbür, bor karbür gibi yüksek teknolojik malzemelerin radyasyon teknolojisiyle geliştirilmesi,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Radyasyonla yaşlandırma,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r-T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Radyasyonun malzeme üzerindeki etkilerinin incelenmesi</a:t>
            </a:r>
            <a:endParaRPr lang="tr-T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728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1"/>
          <p:cNvSpPr txBox="1">
            <a:spLocks noChangeArrowheads="1"/>
          </p:cNvSpPr>
          <p:nvPr/>
        </p:nvSpPr>
        <p:spPr bwMode="auto">
          <a:xfrm>
            <a:off x="1621971" y="946721"/>
            <a:ext cx="85095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FF0000"/>
              </a:buClr>
              <a:buSzPct val="100000"/>
            </a:pPr>
            <a:r>
              <a:rPr lang="en-GB" altLang="tr-TR" sz="2800" b="1" dirty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Endüstriyel Amaçlı Sistemler</a:t>
            </a:r>
            <a:endParaRPr lang="en-GB" altLang="tr-TR" sz="2800" b="1" dirty="0">
              <a:solidFill>
                <a:srgbClr val="C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6499" name="Text Box 2"/>
          <p:cNvSpPr txBox="1">
            <a:spLocks noChangeArrowheads="1"/>
          </p:cNvSpPr>
          <p:nvPr/>
        </p:nvSpPr>
        <p:spPr bwMode="auto">
          <a:xfrm>
            <a:off x="1621971" y="2403843"/>
            <a:ext cx="8948058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08013" indent="-608013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endParaRPr lang="tr-TR" altLang="tr-TR" sz="2000" b="1" dirty="0" smtClean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r>
              <a:rPr lang="tr-TR" altLang="tr-TR" sz="2000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Sistem yazılım ve donanımı olabildiğince basit olmalı</a:t>
            </a:r>
          </a:p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r>
              <a:rPr lang="tr-TR" altLang="tr-TR" sz="2000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Çok amaçlı tesislerde bir işlem türünden diğerine geçiş basit olmalı</a:t>
            </a:r>
          </a:p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endParaRPr lang="tr-TR" altLang="tr-TR" sz="2000" b="1" dirty="0" smtClean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5683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 Box 1"/>
          <p:cNvSpPr txBox="1">
            <a:spLocks noChangeArrowheads="1"/>
          </p:cNvSpPr>
          <p:nvPr/>
        </p:nvSpPr>
        <p:spPr bwMode="auto">
          <a:xfrm>
            <a:off x="1621971" y="946721"/>
            <a:ext cx="850951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rgbClr val="FF0000"/>
              </a:buClr>
              <a:buSzPct val="100000"/>
            </a:pPr>
            <a:r>
              <a:rPr lang="en-GB" altLang="tr-TR" sz="2800" b="1" dirty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t>Araştırma Amaçlı Sistemler</a:t>
            </a:r>
            <a:endParaRPr lang="en-GB" altLang="tr-TR" sz="2800" b="1" dirty="0">
              <a:solidFill>
                <a:srgbClr val="C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06499" name="Text Box 2"/>
          <p:cNvSpPr txBox="1">
            <a:spLocks noChangeArrowheads="1"/>
          </p:cNvSpPr>
          <p:nvPr/>
        </p:nvSpPr>
        <p:spPr bwMode="auto">
          <a:xfrm>
            <a:off x="1621971" y="2525140"/>
            <a:ext cx="8948058" cy="186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08013" indent="-608013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608013" algn="l"/>
                <a:tab pos="1522413" algn="l"/>
                <a:tab pos="2436813" algn="l"/>
                <a:tab pos="3351213" algn="l"/>
                <a:tab pos="4265613" algn="l"/>
                <a:tab pos="5180013" algn="l"/>
                <a:tab pos="6094413" algn="l"/>
                <a:tab pos="7008813" algn="l"/>
                <a:tab pos="7923213" algn="l"/>
                <a:tab pos="8837613" algn="l"/>
                <a:tab pos="9752013" algn="l"/>
                <a:tab pos="10666413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endParaRPr lang="tr-TR" altLang="tr-TR" sz="2000" b="1" dirty="0" smtClean="0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r>
              <a:rPr lang="tr-TR" altLang="tr-TR" sz="2000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Sistem basit olmalı</a:t>
            </a:r>
          </a:p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r>
              <a:rPr lang="tr-TR" altLang="tr-TR" sz="2000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Kolayca sökülüp takılabilmeli</a:t>
            </a:r>
          </a:p>
          <a:p>
            <a:pPr marL="0" indent="0" algn="just">
              <a:spcBef>
                <a:spcPts val="600"/>
              </a:spcBef>
              <a:buClr>
                <a:srgbClr val="000066"/>
              </a:buClr>
              <a:buSzPct val="100000"/>
            </a:pPr>
            <a:r>
              <a:rPr lang="tr-TR" altLang="tr-TR" sz="2000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Dışarıdan içeriye ürün ya da sistem aksamlarının girişine olanak sağlanmalı (radyasyon güvenliği sağlanarak)</a:t>
            </a:r>
          </a:p>
        </p:txBody>
      </p:sp>
    </p:spTree>
    <p:extLst>
      <p:ext uri="{BB962C8B-B14F-4D97-AF65-F5344CB8AC3E}">
        <p14:creationId xmlns:p14="http://schemas.microsoft.com/office/powerpoint/2010/main" val="7939489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81193-C1CA-41F2-8D7F-5922F226FC76}" type="slidenum">
              <a:rPr lang="tr-TR" altLang="tr-TR"/>
              <a:pPr/>
              <a:t>5</a:t>
            </a:fld>
            <a:endParaRPr lang="tr-TR" altLang="tr-TR"/>
          </a:p>
        </p:txBody>
      </p:sp>
      <p:sp>
        <p:nvSpPr>
          <p:cNvPr id="359426" name="Rectangle 2"/>
          <p:cNvSpPr>
            <a:spLocks noGrp="1" noChangeArrowheads="1"/>
          </p:cNvSpPr>
          <p:nvPr>
            <p:ph type="title"/>
          </p:nvPr>
        </p:nvSpPr>
        <p:spPr>
          <a:xfrm>
            <a:off x="2584580" y="684032"/>
            <a:ext cx="7393992" cy="772823"/>
          </a:xfrm>
        </p:spPr>
        <p:txBody>
          <a:bodyPr>
            <a:noAutofit/>
          </a:bodyPr>
          <a:lstStyle/>
          <a:p>
            <a:pPr algn="ctr"/>
            <a: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NÜKEN - Elektron </a:t>
            </a:r>
            <a:r>
              <a:rPr lang="tr-TR" altLang="tr-TR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Hızlandırıcısı </a:t>
            </a:r>
            <a: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/>
            </a:r>
            <a:b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</a:br>
            <a:r>
              <a:rPr lang="tr-TR" altLang="tr-TR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Teknik </a:t>
            </a:r>
            <a:r>
              <a:rPr lang="tr-TR" altLang="tr-TR" sz="2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Özellikleri</a:t>
            </a:r>
          </a:p>
        </p:txBody>
      </p:sp>
      <p:sp>
        <p:nvSpPr>
          <p:cNvPr id="3594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48521" y="3209814"/>
            <a:ext cx="11224726" cy="26362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altLang="tr-TR" sz="2000" b="1" dirty="0">
                <a:latin typeface="Times New Roman" panose="02020603050405020304" pitchFamily="18" charset="0"/>
              </a:rPr>
              <a:t>Tipi: 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			ICT  (</a:t>
            </a:r>
            <a:r>
              <a:rPr lang="tr-TR" altLang="tr-TR" sz="2000" b="1" dirty="0" err="1" smtClean="0">
                <a:latin typeface="Times New Roman" panose="02020603050405020304" pitchFamily="18" charset="0"/>
              </a:rPr>
              <a:t>Insulated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 </a:t>
            </a:r>
            <a:r>
              <a:rPr lang="tr-TR" altLang="tr-TR" sz="2000" b="1" dirty="0" err="1" smtClean="0">
                <a:latin typeface="Times New Roman" panose="02020603050405020304" pitchFamily="18" charset="0"/>
              </a:rPr>
              <a:t>Core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 </a:t>
            </a:r>
            <a:r>
              <a:rPr lang="tr-TR" altLang="tr-TR" sz="2000" b="1" dirty="0" err="1" smtClean="0">
                <a:latin typeface="Times New Roman" panose="02020603050405020304" pitchFamily="18" charset="0"/>
              </a:rPr>
              <a:t>Transformers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) </a:t>
            </a:r>
          </a:p>
          <a:p>
            <a:pPr marL="0" indent="0">
              <a:buNone/>
            </a:pPr>
            <a:r>
              <a:rPr lang="tr-TR" altLang="tr-TR" sz="2000" b="1" dirty="0" smtClean="0">
                <a:latin typeface="Times New Roman" panose="02020603050405020304" pitchFamily="18" charset="0"/>
              </a:rPr>
              <a:t>			Doğru </a:t>
            </a:r>
            <a:r>
              <a:rPr lang="tr-TR" altLang="tr-TR" sz="2000" b="1" dirty="0">
                <a:latin typeface="Times New Roman" panose="02020603050405020304" pitchFamily="18" charset="0"/>
              </a:rPr>
              <a:t>akımlı 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(D.C.) </a:t>
            </a:r>
            <a:r>
              <a:rPr lang="tr-TR" altLang="tr-TR" sz="2000" b="1" dirty="0">
                <a:latin typeface="Times New Roman" panose="02020603050405020304" pitchFamily="18" charset="0"/>
              </a:rPr>
              <a:t>elektrostatik hızlandırıcı.</a:t>
            </a:r>
          </a:p>
          <a:p>
            <a:pPr marL="0" indent="0">
              <a:buNone/>
            </a:pPr>
            <a:r>
              <a:rPr lang="tr-TR" altLang="tr-TR" sz="2000" b="1" dirty="0">
                <a:latin typeface="Times New Roman" panose="02020603050405020304" pitchFamily="18" charset="0"/>
              </a:rPr>
              <a:t>Alt 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bölümleri:</a:t>
            </a:r>
            <a:r>
              <a:rPr lang="tr-TR" altLang="tr-TR" sz="2000" b="1" dirty="0">
                <a:latin typeface="Times New Roman" panose="02020603050405020304" pitchFamily="18" charset="0"/>
              </a:rPr>
              <a:t>	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	ICT </a:t>
            </a:r>
            <a:r>
              <a:rPr lang="tr-TR" altLang="tr-TR" sz="2000" b="1" dirty="0">
                <a:latin typeface="Times New Roman" panose="02020603050405020304" pitchFamily="18" charset="0"/>
              </a:rPr>
              <a:t>güç kaynağı, hızlandırma tüpü, tarayıcı (5cm x60cm), kontrol kabini, 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				</a:t>
            </a:r>
            <a:r>
              <a:rPr lang="tr-TR" altLang="tr-TR" sz="2000" b="1" dirty="0" err="1" smtClean="0">
                <a:latin typeface="Times New Roman" panose="02020603050405020304" pitchFamily="18" charset="0"/>
              </a:rPr>
              <a:t>kapasitör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 </a:t>
            </a:r>
            <a:r>
              <a:rPr lang="tr-TR" altLang="tr-TR" sz="2000" b="1" dirty="0">
                <a:latin typeface="Times New Roman" panose="02020603050405020304" pitchFamily="18" charset="0"/>
              </a:rPr>
              <a:t>grubu, gerilim regülatörü, … </a:t>
            </a:r>
          </a:p>
          <a:p>
            <a:pPr marL="0" indent="0">
              <a:buNone/>
            </a:pPr>
            <a:r>
              <a:rPr lang="tr-TR" altLang="tr-TR" sz="2000" b="1" dirty="0">
                <a:latin typeface="Times New Roman" panose="02020603050405020304" pitchFamily="18" charset="0"/>
              </a:rPr>
              <a:t>Hızlandırma 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gerilimi:	350 </a:t>
            </a:r>
            <a:r>
              <a:rPr lang="tr-TR" altLang="tr-TR" sz="2000" b="1" dirty="0">
                <a:latin typeface="Times New Roman" panose="02020603050405020304" pitchFamily="18" charset="0"/>
              </a:rPr>
              <a:t>kV-500 </a:t>
            </a:r>
            <a:r>
              <a:rPr lang="tr-TR" altLang="tr-TR" sz="2000" b="1" dirty="0" err="1">
                <a:latin typeface="Times New Roman" panose="02020603050405020304" pitchFamily="18" charset="0"/>
              </a:rPr>
              <a:t>kV</a:t>
            </a:r>
            <a:r>
              <a:rPr lang="tr-TR" altLang="tr-TR" sz="2000" b="1" dirty="0">
                <a:latin typeface="Times New Roman" panose="02020603050405020304" pitchFamily="18" charset="0"/>
              </a:rPr>
              <a:t> arasında değişebilmektedir.</a:t>
            </a:r>
          </a:p>
          <a:p>
            <a:pPr marL="0" indent="0">
              <a:buNone/>
            </a:pPr>
            <a:r>
              <a:rPr lang="tr-TR" altLang="tr-TR" sz="2000" b="1" dirty="0">
                <a:latin typeface="Times New Roman" panose="02020603050405020304" pitchFamily="18" charset="0"/>
              </a:rPr>
              <a:t>Elektron demet 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akımı:</a:t>
            </a:r>
            <a:r>
              <a:rPr lang="tr-TR" altLang="tr-TR" sz="2000" b="1" dirty="0">
                <a:latin typeface="Times New Roman" panose="02020603050405020304" pitchFamily="18" charset="0"/>
              </a:rPr>
              <a:t>	</a:t>
            </a:r>
            <a:r>
              <a:rPr lang="tr-TR" altLang="tr-TR" sz="2000" b="1" dirty="0" smtClean="0">
                <a:latin typeface="Times New Roman" panose="02020603050405020304" pitchFamily="18" charset="0"/>
              </a:rPr>
              <a:t>Akım </a:t>
            </a:r>
            <a:r>
              <a:rPr lang="tr-TR" altLang="tr-TR" sz="2000" b="1" dirty="0">
                <a:latin typeface="Times New Roman" panose="02020603050405020304" pitchFamily="18" charset="0"/>
              </a:rPr>
              <a:t>değerleri; 1 </a:t>
            </a:r>
            <a:r>
              <a:rPr lang="tr-TR" altLang="tr-TR" sz="2000" b="1" dirty="0" err="1">
                <a:latin typeface="Times New Roman" panose="02020603050405020304" pitchFamily="18" charset="0"/>
              </a:rPr>
              <a:t>mA</a:t>
            </a:r>
            <a:r>
              <a:rPr lang="tr-TR" altLang="tr-TR" sz="2000" b="1" dirty="0">
                <a:latin typeface="Times New Roman" panose="02020603050405020304" pitchFamily="18" charset="0"/>
              </a:rPr>
              <a:t>- 20 </a:t>
            </a:r>
            <a:r>
              <a:rPr lang="tr-TR" altLang="tr-TR" sz="2000" b="1" dirty="0" err="1">
                <a:latin typeface="Times New Roman" panose="02020603050405020304" pitchFamily="18" charset="0"/>
              </a:rPr>
              <a:t>mA</a:t>
            </a:r>
            <a:r>
              <a:rPr lang="tr-TR" altLang="tr-TR" sz="2000" b="1" dirty="0">
                <a:latin typeface="Times New Roman" panose="02020603050405020304" pitchFamily="18" charset="0"/>
              </a:rPr>
              <a:t> arasında 1 </a:t>
            </a:r>
            <a:r>
              <a:rPr lang="tr-TR" altLang="tr-TR" sz="2000" b="1" dirty="0" err="1">
                <a:latin typeface="Times New Roman" panose="02020603050405020304" pitchFamily="18" charset="0"/>
              </a:rPr>
              <a:t>mA’lik</a:t>
            </a:r>
            <a:r>
              <a:rPr lang="tr-TR" altLang="tr-TR" sz="2000" b="1" dirty="0">
                <a:latin typeface="Times New Roman" panose="02020603050405020304" pitchFamily="18" charset="0"/>
              </a:rPr>
              <a:t> adımlar </a:t>
            </a:r>
          </a:p>
        </p:txBody>
      </p:sp>
      <p:sp>
        <p:nvSpPr>
          <p:cNvPr id="2" name="Dikdörtgen 1"/>
          <p:cNvSpPr/>
          <p:nvPr/>
        </p:nvSpPr>
        <p:spPr>
          <a:xfrm>
            <a:off x="4645498" y="2162518"/>
            <a:ext cx="2983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700"/>
              </a:spcBef>
              <a:buClr>
                <a:srgbClr val="000066"/>
              </a:buClr>
              <a:buSzPct val="100000"/>
            </a:pPr>
            <a:r>
              <a:rPr lang="tr-TR" altLang="tr-TR" sz="2000" b="1" dirty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Orta Enerjili </a:t>
            </a:r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Hızlandırıcı</a:t>
            </a:r>
            <a:endParaRPr lang="tr-TR" altLang="tr-TR" sz="2000" b="1" dirty="0">
              <a:solidFill>
                <a:srgbClr val="C00000"/>
              </a:solidFill>
              <a:latin typeface="Times New Roman" panose="02020603050405020304" pitchFamily="18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95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438400" y="695325"/>
            <a:ext cx="7239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tr-TR"/>
          </a:p>
        </p:txBody>
      </p:sp>
      <p:pic>
        <p:nvPicPr>
          <p:cNvPr id="3076" name="Picture 4" descr="E:\erdal tan\erdal\E-BEAM\2004 yazismalari\e-beam schematic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00" y="895149"/>
            <a:ext cx="8229600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149150" y="295215"/>
            <a:ext cx="702595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NÜKEN Elektron Hızlandırıcısı Tesisinin Şematik Gösterimi</a:t>
            </a:r>
            <a:endParaRPr lang="en-US" altLang="tr-T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608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892" name="Picture 4" descr="DSC_010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7" t="20977" r="22580"/>
          <a:stretch/>
        </p:blipFill>
        <p:spPr>
          <a:xfrm>
            <a:off x="4497367" y="4098997"/>
            <a:ext cx="3430556" cy="274035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86" b="6939"/>
          <a:stretch/>
        </p:blipFill>
        <p:spPr>
          <a:xfrm>
            <a:off x="793114" y="457213"/>
            <a:ext cx="3704253" cy="6382139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13"/>
          <a:stretch/>
        </p:blipFill>
        <p:spPr>
          <a:xfrm>
            <a:off x="4497368" y="469388"/>
            <a:ext cx="3430555" cy="3629609"/>
          </a:xfrm>
          <a:prstGeom prst="rect">
            <a:avLst/>
          </a:prstGeom>
        </p:spPr>
      </p:pic>
      <p:pic>
        <p:nvPicPr>
          <p:cNvPr id="11" name="Picture 4" descr="DSC_004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7923" y="466412"/>
            <a:ext cx="3304163" cy="380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DSC_0008"/>
          <p:cNvPicPr>
            <a:picLocks noGrp="1" noChangeAspect="1" noChangeArrowheads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27923" y="4274560"/>
            <a:ext cx="3304163" cy="256479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3380792" y="40042"/>
            <a:ext cx="44755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NÜKEN Elektron Hızlandırıcısı Tesisi</a:t>
            </a:r>
            <a:endParaRPr lang="en-US" altLang="tr-T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0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-651588" y="444444"/>
            <a:ext cx="447558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NÜKEN </a:t>
            </a:r>
          </a:p>
          <a:p>
            <a:pPr algn="ctr"/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Elektron Hızlandırıcısı Tesisi</a:t>
            </a:r>
            <a:endParaRPr lang="en-US" altLang="tr-T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Resi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54"/>
          <a:stretch/>
        </p:blipFill>
        <p:spPr>
          <a:xfrm>
            <a:off x="3275044" y="0"/>
            <a:ext cx="6149131" cy="685800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915" y="1245637"/>
            <a:ext cx="2491806" cy="332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3868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008" y="690466"/>
            <a:ext cx="5423216" cy="5423216"/>
          </a:xfrm>
          <a:prstGeom prst="rect">
            <a:avLst/>
          </a:prstGeom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380792" y="40042"/>
            <a:ext cx="447558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r-TR" altLang="tr-T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NÜKEN Elektron Hızlandırıcısı Tesisi</a:t>
            </a:r>
            <a:endParaRPr lang="en-US" altLang="tr-TR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3283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499</Words>
  <Application>Microsoft Office PowerPoint</Application>
  <PresentationFormat>Geniş ekran</PresentationFormat>
  <Paragraphs>183</Paragraphs>
  <Slides>23</Slides>
  <Notes>16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Eklenmiş OLE Hizmet Programları</vt:lpstr>
      </vt:variant>
      <vt:variant>
        <vt:i4>1</vt:i4>
      </vt:variant>
      <vt:variant>
        <vt:lpstr>Slayt Başlıkları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Lucida Sans Unicode</vt:lpstr>
      <vt:lpstr>Times New Roman</vt:lpstr>
      <vt:lpstr>Office Teması</vt:lpstr>
      <vt:lpstr>Denklem</vt:lpstr>
      <vt:lpstr>PowerPoint Sunusu</vt:lpstr>
      <vt:lpstr>PowerPoint Sunusu</vt:lpstr>
      <vt:lpstr>PowerPoint Sunusu</vt:lpstr>
      <vt:lpstr>PowerPoint Sunusu</vt:lpstr>
      <vt:lpstr>NÜKEN - Elektron Hızlandırıcısı  Teknik Özellikleri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NÜKEN  Radyasyon Teknolojisi Uygulamaları 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Ömer Kantoğlu</dc:creator>
  <cp:lastModifiedBy>user</cp:lastModifiedBy>
  <cp:revision>96</cp:revision>
  <dcterms:created xsi:type="dcterms:W3CDTF">2020-10-26T13:06:37Z</dcterms:created>
  <dcterms:modified xsi:type="dcterms:W3CDTF">2020-11-28T05:55:56Z</dcterms:modified>
</cp:coreProperties>
</file>