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84" r:id="rId6"/>
    <p:sldId id="285" r:id="rId7"/>
    <p:sldId id="286" r:id="rId8"/>
    <p:sldId id="260" r:id="rId9"/>
    <p:sldId id="287" r:id="rId10"/>
    <p:sldId id="288" r:id="rId11"/>
    <p:sldId id="289" r:id="rId12"/>
    <p:sldId id="261" r:id="rId13"/>
    <p:sldId id="290" r:id="rId14"/>
    <p:sldId id="291" r:id="rId15"/>
    <p:sldId id="292" r:id="rId16"/>
    <p:sldId id="293" r:id="rId17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70" d="100"/>
          <a:sy n="70" d="100"/>
        </p:scale>
        <p:origin x="738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 smtClean="0"/>
              <a:t>Asıl alt başlık stilini düzenlemek için tıklatın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5043908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9316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03082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94779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720654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2939330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72969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63438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99903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91135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4924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tr-TR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tr-TR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43A6E-9D42-4287-B4E6-9EED8C7EC12F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585A86-3867-42DC-AE80-C14E826E96E5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166523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1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Unvan 1"/>
          <p:cNvSpPr>
            <a:spLocks noGrp="1"/>
          </p:cNvSpPr>
          <p:nvPr>
            <p:ph type="ctrTitle"/>
          </p:nvPr>
        </p:nvSpPr>
        <p:spPr>
          <a:xfrm>
            <a:off x="1353570" y="2440294"/>
            <a:ext cx="9585625" cy="23876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tr-TR" sz="2000" dirty="0" smtClean="0"/>
              <a:t>TÜRKİYE ENERJİ, NÜKLEER MADEN ARAŞTIRMA KURUMU</a:t>
            </a:r>
            <a:br>
              <a:rPr lang="tr-TR" sz="2000" dirty="0" smtClean="0"/>
            </a:br>
            <a:r>
              <a:rPr lang="tr-TR" sz="2000" dirty="0" smtClean="0"/>
              <a:t>NÜKLEER ENERJİ ARAŞTIRMA </a:t>
            </a:r>
            <a:r>
              <a:rPr lang="tr-TR" sz="2000" dirty="0" smtClean="0"/>
              <a:t>ENSTİTÜSÜ</a:t>
            </a:r>
            <a:br>
              <a:rPr lang="tr-TR" sz="2000" dirty="0" smtClean="0"/>
            </a:br>
            <a:r>
              <a:rPr lang="tr-TR" sz="2000" dirty="0" smtClean="0"/>
              <a:t>İstanbul Yerleşkesi</a:t>
            </a:r>
            <a:r>
              <a:rPr lang="tr-TR" sz="3100" dirty="0" smtClean="0"/>
              <a:t/>
            </a:r>
            <a:br>
              <a:rPr lang="tr-TR" sz="3100" dirty="0" smtClean="0"/>
            </a:br>
            <a:r>
              <a:rPr lang="tr-TR" sz="2000" b="1" dirty="0" smtClean="0"/>
              <a:t>NÜKLEER FİZİK </a:t>
            </a:r>
            <a:r>
              <a:rPr lang="tr-TR" sz="2000" b="1" dirty="0" smtClean="0"/>
              <a:t>BİRİMİ</a:t>
            </a:r>
            <a:br>
              <a:rPr lang="tr-TR" sz="2000" b="1" dirty="0" smtClean="0"/>
            </a:br>
            <a:r>
              <a:rPr lang="tr-TR" sz="2000" b="1" dirty="0"/>
              <a:t/>
            </a:r>
            <a:br>
              <a:rPr lang="tr-TR" sz="2000" b="1" dirty="0"/>
            </a:br>
            <a:r>
              <a:rPr lang="tr-TR" sz="2000" b="1" dirty="0" smtClean="0"/>
              <a:t/>
            </a:r>
            <a:br>
              <a:rPr lang="tr-TR" sz="2000" b="1" dirty="0" smtClean="0"/>
            </a:br>
            <a:r>
              <a:rPr lang="tr-TR" sz="2000" b="1" dirty="0" smtClean="0"/>
              <a:t/>
            </a:r>
            <a:br>
              <a:rPr lang="tr-TR" sz="2000" b="1" dirty="0" smtClean="0"/>
            </a:br>
            <a:r>
              <a:rPr lang="tr-TR" sz="3600" b="1" dirty="0" smtClean="0"/>
              <a:t>DÜŞÜK ENERJİLİ İYON HIZLANDIRICILARI</a:t>
            </a:r>
            <a:endParaRPr lang="tr-TR" sz="3600" b="1" dirty="0"/>
          </a:p>
        </p:txBody>
      </p:sp>
      <p:sp>
        <p:nvSpPr>
          <p:cNvPr id="5" name="Alt Başlık 2"/>
          <p:cNvSpPr>
            <a:spLocks noGrp="1"/>
          </p:cNvSpPr>
          <p:nvPr>
            <p:ph type="subTitle" idx="1"/>
          </p:nvPr>
        </p:nvSpPr>
        <p:spPr>
          <a:xfrm>
            <a:off x="8834313" y="5826803"/>
            <a:ext cx="2855510" cy="771793"/>
          </a:xfrm>
        </p:spPr>
        <p:txBody>
          <a:bodyPr>
            <a:normAutofit/>
          </a:bodyPr>
          <a:lstStyle/>
          <a:p>
            <a:pPr algn="l"/>
            <a:r>
              <a:rPr lang="tr-TR" sz="1600" dirty="0" smtClean="0"/>
              <a:t>Doç. Dr. Recep BIYIK</a:t>
            </a:r>
          </a:p>
          <a:p>
            <a:pPr algn="l"/>
            <a:r>
              <a:rPr lang="tr-TR" sz="1600" dirty="0" smtClean="0">
                <a:solidFill>
                  <a:srgbClr val="FF0000"/>
                </a:solidFill>
              </a:rPr>
              <a:t>recep.biyik@tenmak.gov.tr</a:t>
            </a:r>
          </a:p>
          <a:p>
            <a:pPr algn="l">
              <a:lnSpc>
                <a:spcPct val="100000"/>
              </a:lnSpc>
              <a:spcBef>
                <a:spcPts val="600"/>
              </a:spcBef>
            </a:pPr>
            <a:endParaRPr lang="tr-TR" sz="1800" dirty="0" smtClean="0"/>
          </a:p>
        </p:txBody>
      </p:sp>
      <p:sp>
        <p:nvSpPr>
          <p:cNvPr id="7" name="Metin kutusu 6"/>
          <p:cNvSpPr txBox="1"/>
          <p:nvPr/>
        </p:nvSpPr>
        <p:spPr>
          <a:xfrm>
            <a:off x="605392" y="350147"/>
            <a:ext cx="10890914" cy="18158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200" dirty="0"/>
              <a:t>Parçacık Hızlandırıcıları ve </a:t>
            </a:r>
            <a:r>
              <a:rPr lang="tr-TR" sz="3200" dirty="0" err="1" smtClean="0"/>
              <a:t>Algıçları</a:t>
            </a:r>
            <a:endParaRPr lang="tr-TR" sz="3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200" dirty="0" smtClean="0"/>
              <a:t> </a:t>
            </a:r>
            <a:r>
              <a:rPr lang="tr-TR" sz="3200" dirty="0"/>
              <a:t>Yerel Altyapı ve Ar-Ge </a:t>
            </a:r>
            <a:r>
              <a:rPr lang="tr-TR" sz="3200" dirty="0" err="1" smtClean="0"/>
              <a:t>Çalıştayı</a:t>
            </a:r>
            <a:endParaRPr lang="tr-TR" sz="3200" dirty="0" smtClean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3200" dirty="0"/>
              <a:t> </a:t>
            </a:r>
            <a:r>
              <a:rPr lang="tr-TR" sz="1600" dirty="0" smtClean="0"/>
              <a:t>İstanbul BİLGİ Üniversitesi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 smtClean="0"/>
              <a:t>Yüksek </a:t>
            </a:r>
            <a:r>
              <a:rPr lang="tr-TR" sz="1600" dirty="0"/>
              <a:t>Enerji Fiziği Uygulama ve Araştırma Merkezi (YEFAM) </a:t>
            </a:r>
            <a:endParaRPr lang="tr-TR" sz="1600" dirty="0" smtClean="0"/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977692" y="2777588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İstanbul Bilgi Üniversite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076" y="2871216"/>
            <a:ext cx="2341965" cy="587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539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91331" y="1135814"/>
            <a:ext cx="6294480" cy="4351338"/>
          </a:xfrm>
        </p:spPr>
        <p:txBody>
          <a:bodyPr>
            <a:norm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700" dirty="0">
                <a:solidFill>
                  <a:srgbClr val="00B050"/>
                </a:solidFill>
              </a:rPr>
              <a:t>Mekanik pompa, difüzyon pompası, </a:t>
            </a:r>
            <a:r>
              <a:rPr lang="tr-TR" sz="1700" dirty="0" err="1" smtClean="0">
                <a:solidFill>
                  <a:srgbClr val="00B050"/>
                </a:solidFill>
              </a:rPr>
              <a:t>turbomoleküler</a:t>
            </a:r>
            <a:r>
              <a:rPr lang="tr-TR" sz="1700" dirty="0" smtClean="0">
                <a:solidFill>
                  <a:srgbClr val="00B050"/>
                </a:solidFill>
              </a:rPr>
              <a:t> pompa, vakum </a:t>
            </a:r>
            <a:r>
              <a:rPr lang="tr-TR" sz="1700" dirty="0" err="1">
                <a:solidFill>
                  <a:srgbClr val="00B050"/>
                </a:solidFill>
              </a:rPr>
              <a:t>sensörleri</a:t>
            </a:r>
            <a:r>
              <a:rPr lang="tr-TR" sz="1700" dirty="0">
                <a:solidFill>
                  <a:srgbClr val="00B050"/>
                </a:solidFill>
              </a:rPr>
              <a:t>, sayaçlar ve  diğer bağlantı elemanlarından </a:t>
            </a:r>
            <a:r>
              <a:rPr lang="tr-TR" sz="1700" dirty="0"/>
              <a:t>(kablolar, o-ring contalar, hortumlar vb.) oluşan sistemdir.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700" dirty="0">
                <a:solidFill>
                  <a:srgbClr val="00B050"/>
                </a:solidFill>
              </a:rPr>
              <a:t>Mekanik pompa </a:t>
            </a:r>
            <a:r>
              <a:rPr lang="tr-TR" sz="1700" dirty="0"/>
              <a:t>yardımıyla, hızlandırıcı bölmelerindeki basınç değeri, </a:t>
            </a:r>
            <a:r>
              <a:rPr lang="tr-TR" sz="1700" dirty="0">
                <a:solidFill>
                  <a:srgbClr val="00B050"/>
                </a:solidFill>
              </a:rPr>
              <a:t>~ 10</a:t>
            </a:r>
            <a:r>
              <a:rPr lang="tr-TR" sz="1700" baseline="30000" dirty="0">
                <a:solidFill>
                  <a:srgbClr val="00B050"/>
                </a:solidFill>
              </a:rPr>
              <a:t>-3</a:t>
            </a:r>
            <a:r>
              <a:rPr lang="tr-TR" sz="1700" dirty="0">
                <a:solidFill>
                  <a:srgbClr val="00B050"/>
                </a:solidFill>
              </a:rPr>
              <a:t> </a:t>
            </a:r>
            <a:r>
              <a:rPr lang="tr-TR" sz="1700" dirty="0" err="1">
                <a:solidFill>
                  <a:srgbClr val="00B050"/>
                </a:solidFill>
              </a:rPr>
              <a:t>torr</a:t>
            </a:r>
            <a:r>
              <a:rPr lang="tr-TR" sz="1700" dirty="0">
                <a:solidFill>
                  <a:srgbClr val="00B050"/>
                </a:solidFill>
              </a:rPr>
              <a:t> </a:t>
            </a:r>
            <a:r>
              <a:rPr lang="tr-TR" sz="1700" dirty="0"/>
              <a:t>seviyesine kadar düşürülür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700" dirty="0">
                <a:solidFill>
                  <a:srgbClr val="00B050"/>
                </a:solidFill>
              </a:rPr>
              <a:t>Difüzyon pompasının </a:t>
            </a:r>
            <a:r>
              <a:rPr lang="tr-TR" sz="1700" dirty="0"/>
              <a:t>devreye girmesiyle de bu değer </a:t>
            </a:r>
            <a:r>
              <a:rPr lang="tr-TR" sz="1700" dirty="0">
                <a:solidFill>
                  <a:srgbClr val="00B050"/>
                </a:solidFill>
              </a:rPr>
              <a:t>yaklaşık 10</a:t>
            </a:r>
            <a:r>
              <a:rPr lang="tr-TR" sz="1700" baseline="30000" dirty="0">
                <a:solidFill>
                  <a:srgbClr val="00B050"/>
                </a:solidFill>
              </a:rPr>
              <a:t>-6</a:t>
            </a:r>
            <a:r>
              <a:rPr lang="tr-TR" sz="1700" dirty="0"/>
              <a:t> seviyesine kadar indirilebilmektedir.</a:t>
            </a: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700" b="1" dirty="0" smtClean="0">
                <a:solidFill>
                  <a:srgbClr val="241E92"/>
                </a:solidFill>
              </a:rPr>
              <a:t>Vakum </a:t>
            </a:r>
            <a:r>
              <a:rPr lang="tr-TR" sz="1700" b="1" dirty="0">
                <a:solidFill>
                  <a:srgbClr val="241E92"/>
                </a:solidFill>
              </a:rPr>
              <a:t>Sisteminin kullanım amacı:</a:t>
            </a:r>
            <a:endParaRPr lang="tr-TR" sz="1700" dirty="0">
              <a:solidFill>
                <a:srgbClr val="241E92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700" dirty="0"/>
              <a:t>Hızlandırma ortamının, yukarıda belirtildiği şekilde hava moleküllerinden arındırılması sayesinde, </a:t>
            </a:r>
            <a:r>
              <a:rPr lang="tr-TR" sz="1700" dirty="0">
                <a:solidFill>
                  <a:srgbClr val="00B050"/>
                </a:solidFill>
              </a:rPr>
              <a:t>yüklü taneciklerin kinetik enerjilerini kaybetmeden hedefe ulaştırılmasıdır</a:t>
            </a:r>
            <a:r>
              <a:rPr lang="tr-TR" sz="1700" dirty="0"/>
              <a:t>.</a:t>
            </a:r>
          </a:p>
          <a:p>
            <a:endParaRPr lang="tr-TR" dirty="0"/>
          </a:p>
        </p:txBody>
      </p:sp>
      <p:sp>
        <p:nvSpPr>
          <p:cNvPr id="4" name="Metin kutusu 3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Vakum Sistemi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Resim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9448" y="4332041"/>
            <a:ext cx="3962400" cy="2310222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848" y="989885"/>
            <a:ext cx="3841565" cy="5122087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8015839" y="6147750"/>
            <a:ext cx="3194592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tr-TR" dirty="0" smtClean="0"/>
              <a:t>Mekanik –Difüzyon Pompa ikilisi</a:t>
            </a:r>
            <a:endParaRPr lang="tr-TR" dirty="0"/>
          </a:p>
        </p:txBody>
      </p:sp>
      <p:sp>
        <p:nvSpPr>
          <p:cNvPr id="9" name="Metin kutusu 8"/>
          <p:cNvSpPr txBox="1"/>
          <p:nvPr/>
        </p:nvSpPr>
        <p:spPr>
          <a:xfrm>
            <a:off x="615665" y="5995932"/>
            <a:ext cx="2713783" cy="646331"/>
          </a:xfrm>
          <a:prstGeom prst="rect">
            <a:avLst/>
          </a:prstGeom>
          <a:solidFill>
            <a:schemeClr val="accent2"/>
          </a:solidFill>
        </p:spPr>
        <p:txBody>
          <a:bodyPr wrap="square" rtlCol="0">
            <a:spAutoFit/>
          </a:bodyPr>
          <a:lstStyle/>
          <a:p>
            <a:r>
              <a:rPr lang="tr-TR" dirty="0" smtClean="0"/>
              <a:t>Mekanik – </a:t>
            </a:r>
            <a:r>
              <a:rPr lang="tr-TR" dirty="0" err="1" smtClean="0"/>
              <a:t>Turbomoleküler</a:t>
            </a:r>
            <a:endParaRPr lang="tr-TR" dirty="0" smtClean="0"/>
          </a:p>
          <a:p>
            <a:r>
              <a:rPr lang="tr-TR" dirty="0" smtClean="0"/>
              <a:t> Pompa ikilisi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78348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Fizik böl 00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363326" y="3288356"/>
            <a:ext cx="4828674" cy="3231402"/>
          </a:xfrm>
          <a:prstGeom prst="rect">
            <a:avLst/>
          </a:prstGeom>
        </p:spPr>
      </p:pic>
      <p:pic>
        <p:nvPicPr>
          <p:cNvPr id="10" name="Picture Placeholder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1368" y="3213319"/>
            <a:ext cx="2861180" cy="3306439"/>
          </a:xfrm>
          <a:prstGeom prst="rect">
            <a:avLst/>
          </a:prstGeom>
        </p:spPr>
      </p:pic>
      <p:sp>
        <p:nvSpPr>
          <p:cNvPr id="4" name="Metin kutusu 3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Yüksek Gerilim Ünitesi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İçerik Yer Tutucusu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654" y="2656534"/>
            <a:ext cx="3160368" cy="4213824"/>
          </a:xfrm>
        </p:spPr>
      </p:pic>
      <p:sp>
        <p:nvSpPr>
          <p:cNvPr id="8" name="Metin kutusu 7"/>
          <p:cNvSpPr txBox="1"/>
          <p:nvPr/>
        </p:nvSpPr>
        <p:spPr>
          <a:xfrm>
            <a:off x="657653" y="861677"/>
            <a:ext cx="3673715" cy="193899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1200" dirty="0" smtClean="0"/>
              <a:t>-</a:t>
            </a:r>
            <a:r>
              <a:rPr lang="tr-TR" sz="1200" dirty="0" err="1" smtClean="0"/>
              <a:t>Vande</a:t>
            </a:r>
            <a:r>
              <a:rPr lang="tr-TR" sz="1200" dirty="0" smtClean="0"/>
              <a:t> </a:t>
            </a:r>
            <a:r>
              <a:rPr lang="tr-TR" sz="1200" dirty="0" err="1" smtClean="0"/>
              <a:t>Graff</a:t>
            </a:r>
            <a:r>
              <a:rPr lang="tr-TR" sz="1200" dirty="0" smtClean="0"/>
              <a:t> Jeneratörü</a:t>
            </a:r>
          </a:p>
          <a:p>
            <a:r>
              <a:rPr lang="tr-TR" sz="1200" dirty="0" smtClean="0"/>
              <a:t>-Yüksek Gerilim Ünitesi</a:t>
            </a:r>
          </a:p>
          <a:p>
            <a:r>
              <a:rPr lang="tr-TR" sz="1200" dirty="0" smtClean="0"/>
              <a:t>-Yerli üretim ve tasarım</a:t>
            </a:r>
            <a:endParaRPr lang="tr-TR" sz="1200" dirty="0"/>
          </a:p>
          <a:p>
            <a:r>
              <a:rPr lang="tr-TR" sz="1200" dirty="0" smtClean="0"/>
              <a:t>-1 MV</a:t>
            </a:r>
          </a:p>
          <a:p>
            <a:r>
              <a:rPr lang="tr-TR" sz="1200" dirty="0" smtClean="0"/>
              <a:t>-Harici şarj ünitesi gerilimi- 20 </a:t>
            </a:r>
            <a:r>
              <a:rPr lang="tr-TR" sz="1200" dirty="0" err="1" smtClean="0"/>
              <a:t>kV</a:t>
            </a:r>
            <a:endParaRPr lang="tr-TR" sz="1200" dirty="0" smtClean="0"/>
          </a:p>
          <a:p>
            <a:r>
              <a:rPr lang="tr-TR" sz="1200" dirty="0" smtClean="0"/>
              <a:t>-68 tane alüminyum halka (Çap-80 cm-210 cm)</a:t>
            </a:r>
          </a:p>
          <a:p>
            <a:r>
              <a:rPr lang="tr-TR" sz="1200" dirty="0" smtClean="0"/>
              <a:t>-2 ayrı paralel tambur-şarj</a:t>
            </a:r>
          </a:p>
          <a:p>
            <a:r>
              <a:rPr lang="tr-TR" sz="1200" dirty="0" smtClean="0"/>
              <a:t>-iletken olmayan esnek PVC bant</a:t>
            </a:r>
          </a:p>
          <a:p>
            <a:r>
              <a:rPr lang="tr-TR" sz="1200" dirty="0" smtClean="0"/>
              <a:t>-Motor kalkışlarda-</a:t>
            </a:r>
            <a:r>
              <a:rPr lang="tr-TR" sz="1200" dirty="0" err="1" smtClean="0"/>
              <a:t>soft</a:t>
            </a:r>
            <a:r>
              <a:rPr lang="tr-TR" sz="1200" dirty="0" smtClean="0"/>
              <a:t> start</a:t>
            </a:r>
          </a:p>
          <a:p>
            <a:r>
              <a:rPr lang="tr-TR" sz="1200" dirty="0" smtClean="0"/>
              <a:t>-1500 </a:t>
            </a:r>
            <a:r>
              <a:rPr lang="tr-TR" sz="1200" dirty="0" err="1" smtClean="0"/>
              <a:t>Mohm</a:t>
            </a:r>
            <a:r>
              <a:rPr lang="tr-TR" sz="1200" dirty="0" smtClean="0"/>
              <a:t> test yükü 150 </a:t>
            </a:r>
            <a:r>
              <a:rPr lang="tr-TR" sz="1200" dirty="0" err="1" smtClean="0"/>
              <a:t>kV</a:t>
            </a:r>
            <a:r>
              <a:rPr lang="tr-TR" sz="1200" dirty="0" smtClean="0"/>
              <a:t>(100 </a:t>
            </a:r>
            <a:r>
              <a:rPr lang="tr-TR" sz="1200" dirty="0" err="1" smtClean="0"/>
              <a:t>mikroA</a:t>
            </a:r>
            <a:r>
              <a:rPr lang="tr-TR" sz="1200" dirty="0" smtClean="0"/>
              <a:t>)</a:t>
            </a:r>
          </a:p>
        </p:txBody>
      </p:sp>
      <p:sp>
        <p:nvSpPr>
          <p:cNvPr id="9" name="Dikdörtgen 8"/>
          <p:cNvSpPr/>
          <p:nvPr/>
        </p:nvSpPr>
        <p:spPr>
          <a:xfrm>
            <a:off x="4558134" y="703326"/>
            <a:ext cx="7765794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tr-TR" sz="1600" dirty="0" err="1"/>
              <a:t>Hermetik</a:t>
            </a:r>
            <a:r>
              <a:rPr lang="tr-TR" sz="1600" dirty="0"/>
              <a:t> yapıda oluşturulmuş yüksek gerilim üreteci ile bir yüksek gerilim besleme kaynağından meydana gelmiştir.</a:t>
            </a:r>
          </a:p>
          <a:p>
            <a:pPr>
              <a:buFont typeface="Arial" pitchFamily="34" charset="0"/>
              <a:buChar char="•"/>
            </a:pPr>
            <a:r>
              <a:rPr lang="tr-TR" sz="1600" dirty="0"/>
              <a:t>   </a:t>
            </a:r>
            <a:r>
              <a:rPr lang="tr-TR" sz="1600" dirty="0" err="1"/>
              <a:t>Hermetik</a:t>
            </a:r>
            <a:r>
              <a:rPr lang="tr-TR" sz="1600" dirty="0"/>
              <a:t> ünite, bir stator ve bir rotordan </a:t>
            </a:r>
            <a:r>
              <a:rPr lang="tr-TR" sz="1600" dirty="0" err="1" smtClean="0"/>
              <a:t>oluşmuştur.Çalışma</a:t>
            </a:r>
            <a:r>
              <a:rPr lang="tr-TR" sz="1600" dirty="0" smtClean="0"/>
              <a:t> </a:t>
            </a:r>
            <a:r>
              <a:rPr lang="tr-TR" sz="1600" dirty="0"/>
              <a:t>sırasında rotor 2800 devir/</a:t>
            </a:r>
            <a:r>
              <a:rPr lang="tr-TR" sz="1600" dirty="0" err="1"/>
              <a:t>dak</a:t>
            </a:r>
            <a:r>
              <a:rPr lang="tr-TR" sz="1600" dirty="0"/>
              <a:t>.' </a:t>
            </a:r>
            <a:r>
              <a:rPr lang="tr-TR" sz="1600" dirty="0" err="1"/>
              <a:t>lık</a:t>
            </a:r>
            <a:r>
              <a:rPr lang="tr-TR" sz="1600" dirty="0"/>
              <a:t> bir hızla döndürülmektedir</a:t>
            </a:r>
            <a:r>
              <a:rPr lang="tr-TR" sz="1600" dirty="0" smtClean="0"/>
              <a:t>. </a:t>
            </a:r>
            <a:r>
              <a:rPr lang="tr-TR" sz="1600" dirty="0"/>
              <a:t>Üretecin içi, kolay iyonize olmaması ve yapısal maddelerle kimyasal reaksiyona girmemesi nedeniyle yüksek basınçta </a:t>
            </a:r>
            <a:r>
              <a:rPr lang="tr-TR" sz="1600" dirty="0" smtClean="0"/>
              <a:t> (~ </a:t>
            </a:r>
            <a:r>
              <a:rPr lang="tr-TR" sz="1600" dirty="0"/>
              <a:t>15 Atm.) hidrojen gazı  ile doldurulmuştur.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tr-TR" sz="1600" dirty="0"/>
              <a:t>  Bir vantilatörle </a:t>
            </a:r>
            <a:r>
              <a:rPr lang="tr-TR" sz="1600" dirty="0" smtClean="0"/>
              <a:t>soğutulur.  </a:t>
            </a:r>
            <a:r>
              <a:rPr lang="tr-TR" sz="1600" dirty="0"/>
              <a:t>Stabilizasyonu ±%1 civarındadır.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</a:pPr>
            <a:r>
              <a:rPr lang="tr-TR" sz="1600" dirty="0"/>
              <a:t>  Besleme kaynağı ise üretecin 30 </a:t>
            </a:r>
            <a:r>
              <a:rPr lang="tr-TR" sz="1600" dirty="0" err="1"/>
              <a:t>kV</a:t>
            </a:r>
            <a:r>
              <a:rPr lang="tr-TR" sz="1600" dirty="0"/>
              <a:t> uyarma (</a:t>
            </a:r>
            <a:r>
              <a:rPr lang="tr-TR" sz="1600" dirty="0" err="1"/>
              <a:t>eksitasyon</a:t>
            </a:r>
            <a:r>
              <a:rPr lang="tr-TR" sz="1600" dirty="0"/>
              <a:t>) gerilimini ve diğer alçak besleme gerilimlerini, çeşitli regülasyon ve koruma devrelerini içermektedir.</a:t>
            </a:r>
          </a:p>
        </p:txBody>
      </p:sp>
    </p:spTree>
    <p:extLst>
      <p:ext uri="{BB962C8B-B14F-4D97-AF65-F5344CB8AC3E}">
        <p14:creationId xmlns:p14="http://schemas.microsoft.com/office/powerpoint/2010/main" val="3314464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>
                <a:solidFill>
                  <a:schemeClr val="bg1"/>
                </a:solidFill>
              </a:rPr>
              <a:t>Kumanda Birimi</a:t>
            </a: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Resim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90" y="769441"/>
            <a:ext cx="3980136" cy="2985102"/>
          </a:xfrm>
          <a:prstGeom prst="rect">
            <a:avLst/>
          </a:prstGeom>
        </p:spPr>
      </p:pic>
      <p:sp>
        <p:nvSpPr>
          <p:cNvPr id="12" name="Metin kutusu 11"/>
          <p:cNvSpPr txBox="1"/>
          <p:nvPr/>
        </p:nvSpPr>
        <p:spPr>
          <a:xfrm>
            <a:off x="8707499" y="2975219"/>
            <a:ext cx="2338527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dirty="0" smtClean="0"/>
              <a:t>KS-400 kumanda panosu</a:t>
            </a:r>
            <a:endParaRPr lang="tr-TR" dirty="0"/>
          </a:p>
        </p:txBody>
      </p:sp>
      <p:pic>
        <p:nvPicPr>
          <p:cNvPr id="13" name="Resim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890" y="3930316"/>
            <a:ext cx="3903578" cy="2927684"/>
          </a:xfrm>
          <a:prstGeom prst="rect">
            <a:avLst/>
          </a:prstGeom>
        </p:spPr>
      </p:pic>
      <p:sp>
        <p:nvSpPr>
          <p:cNvPr id="14" name="Metin kutusu 13"/>
          <p:cNvSpPr txBox="1"/>
          <p:nvPr/>
        </p:nvSpPr>
        <p:spPr>
          <a:xfrm>
            <a:off x="7065890" y="6497282"/>
            <a:ext cx="2238531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1600" dirty="0" smtClean="0"/>
              <a:t>J-150 Kumanda panosu</a:t>
            </a:r>
            <a:endParaRPr lang="tr-TR" sz="1600" dirty="0"/>
          </a:p>
        </p:txBody>
      </p:sp>
      <p:sp>
        <p:nvSpPr>
          <p:cNvPr id="15" name="3 Metin Yer Tutucusu"/>
          <p:cNvSpPr txBox="1">
            <a:spLocks/>
          </p:cNvSpPr>
          <p:nvPr/>
        </p:nvSpPr>
        <p:spPr>
          <a:xfrm>
            <a:off x="826903" y="4585752"/>
            <a:ext cx="5589943" cy="180139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endParaRPr lang="tr-TR" sz="24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b="1" dirty="0" smtClean="0"/>
              <a:t>Kumanda birimi üzerinde bulunan göstergeler sayesinde takip edilebilen anlık</a:t>
            </a:r>
            <a:r>
              <a:rPr lang="tr-TR" sz="1600" dirty="0" smtClean="0"/>
              <a:t> </a:t>
            </a:r>
            <a:r>
              <a:rPr lang="tr-TR" sz="1600" b="1" dirty="0" smtClean="0"/>
              <a:t> parametreler;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dirty="0" smtClean="0">
                <a:solidFill>
                  <a:srgbClr val="00B050"/>
                </a:solidFill>
              </a:rPr>
              <a:t>Hızlandırma </a:t>
            </a:r>
            <a:r>
              <a:rPr lang="tr-TR" sz="1600" dirty="0" smtClean="0">
                <a:solidFill>
                  <a:srgbClr val="00B050"/>
                </a:solidFill>
              </a:rPr>
              <a:t>gerilimi,  Hızlandırıcıdaki </a:t>
            </a:r>
            <a:r>
              <a:rPr lang="tr-TR" sz="1600" dirty="0" smtClean="0">
                <a:solidFill>
                  <a:srgbClr val="00B050"/>
                </a:solidFill>
              </a:rPr>
              <a:t>vakum değerleri,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dirty="0" smtClean="0">
                <a:solidFill>
                  <a:srgbClr val="00B050"/>
                </a:solidFill>
              </a:rPr>
              <a:t>Hedef üzerindeki akım, </a:t>
            </a:r>
            <a:r>
              <a:rPr lang="tr-TR" sz="1600" dirty="0" smtClean="0">
                <a:solidFill>
                  <a:srgbClr val="00B050"/>
                </a:solidFill>
              </a:rPr>
              <a:t>Diyafram ve </a:t>
            </a:r>
            <a:r>
              <a:rPr lang="tr-TR" sz="1600" dirty="0" err="1" smtClean="0">
                <a:solidFill>
                  <a:srgbClr val="00B050"/>
                </a:solidFill>
              </a:rPr>
              <a:t>kolimatör</a:t>
            </a:r>
            <a:r>
              <a:rPr lang="tr-TR" sz="1600" dirty="0" smtClean="0">
                <a:solidFill>
                  <a:srgbClr val="00B050"/>
                </a:solidFill>
              </a:rPr>
              <a:t> akımları       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2" name="Dikdörtgen 1"/>
          <p:cNvSpPr/>
          <p:nvPr/>
        </p:nvSpPr>
        <p:spPr>
          <a:xfrm>
            <a:off x="573874" y="800100"/>
            <a:ext cx="6096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tr-TR" sz="1600" b="1" dirty="0"/>
              <a:t>Kumanda Birimden Kontrol Edilebilen Parametreler;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  Yüksek gerilim birimine, difüzyon pompasına, bükücü mıknatısa, </a:t>
            </a:r>
            <a:r>
              <a:rPr lang="tr-TR" sz="1600" dirty="0" err="1"/>
              <a:t>kolimatörlere</a:t>
            </a:r>
            <a:r>
              <a:rPr lang="tr-TR" sz="1600" dirty="0"/>
              <a:t> gönderilen </a:t>
            </a:r>
            <a:r>
              <a:rPr lang="tr-TR" sz="1600" dirty="0">
                <a:solidFill>
                  <a:srgbClr val="0070C0"/>
                </a:solidFill>
              </a:rPr>
              <a:t>soğutma suyu bu birimden kumanda edilerek, açılıp kapatılabilir</a:t>
            </a:r>
            <a:r>
              <a:rPr lang="tr-TR" sz="1600" dirty="0"/>
              <a:t>.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Bu birim sayesinde, hızlandırıcının gerek </a:t>
            </a:r>
            <a:r>
              <a:rPr lang="tr-TR" sz="1600" dirty="0">
                <a:solidFill>
                  <a:srgbClr val="0070C0"/>
                </a:solidFill>
              </a:rPr>
              <a:t>hızlandırma kolonuna</a:t>
            </a:r>
            <a:r>
              <a:rPr lang="tr-TR" sz="1600" dirty="0"/>
              <a:t>, gerekse </a:t>
            </a:r>
            <a:r>
              <a:rPr lang="tr-TR" sz="1600" dirty="0">
                <a:solidFill>
                  <a:srgbClr val="0070C0"/>
                </a:solidFill>
              </a:rPr>
              <a:t>yüksek gerilim birimine </a:t>
            </a:r>
            <a:r>
              <a:rPr lang="tr-TR" sz="1600" dirty="0"/>
              <a:t>verilen </a:t>
            </a:r>
            <a:r>
              <a:rPr lang="tr-TR" sz="1600" dirty="0">
                <a:solidFill>
                  <a:srgbClr val="0070C0"/>
                </a:solidFill>
              </a:rPr>
              <a:t>gerilim miktarı</a:t>
            </a:r>
            <a:r>
              <a:rPr lang="tr-TR" sz="1600" dirty="0"/>
              <a:t>,   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  Plazma tüpüne </a:t>
            </a:r>
            <a:r>
              <a:rPr lang="tr-TR" sz="1600" dirty="0">
                <a:solidFill>
                  <a:srgbClr val="0070C0"/>
                </a:solidFill>
              </a:rPr>
              <a:t>gönderilecek gaz miktarı </a:t>
            </a:r>
            <a:r>
              <a:rPr lang="tr-TR" sz="1600" dirty="0"/>
              <a:t>ve plazma tüpüne  uygulanacak </a:t>
            </a:r>
            <a:r>
              <a:rPr lang="tr-TR" sz="1600" dirty="0">
                <a:solidFill>
                  <a:srgbClr val="0070C0"/>
                </a:solidFill>
              </a:rPr>
              <a:t>yüksek frekans (RF) </a:t>
            </a:r>
            <a:r>
              <a:rPr lang="tr-TR" sz="1600" dirty="0"/>
              <a:t>değeri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  Üretilen plazmadan çekilecek akım miktarını kontrol etmek için iyon kaynağına uygulanan </a:t>
            </a:r>
            <a:r>
              <a:rPr lang="tr-TR" sz="1600" dirty="0">
                <a:solidFill>
                  <a:srgbClr val="0070C0"/>
                </a:solidFill>
              </a:rPr>
              <a:t>pozitif gerilim (</a:t>
            </a:r>
            <a:r>
              <a:rPr lang="tr-TR" sz="1600" dirty="0" err="1">
                <a:solidFill>
                  <a:srgbClr val="0070C0"/>
                </a:solidFill>
              </a:rPr>
              <a:t>extraction</a:t>
            </a:r>
            <a:r>
              <a:rPr lang="tr-TR" sz="1600" dirty="0">
                <a:solidFill>
                  <a:srgbClr val="0070C0"/>
                </a:solidFill>
              </a:rPr>
              <a:t> gerilimi) </a:t>
            </a:r>
            <a:r>
              <a:rPr lang="tr-TR" sz="1600" dirty="0"/>
              <a:t>ve tüpün ucundaki </a:t>
            </a:r>
            <a:r>
              <a:rPr lang="tr-TR" sz="1600" dirty="0">
                <a:solidFill>
                  <a:srgbClr val="0070C0"/>
                </a:solidFill>
              </a:rPr>
              <a:t>bobine (</a:t>
            </a:r>
            <a:r>
              <a:rPr lang="tr-TR" sz="1600" dirty="0" err="1">
                <a:solidFill>
                  <a:srgbClr val="0070C0"/>
                </a:solidFill>
              </a:rPr>
              <a:t>magnet</a:t>
            </a:r>
            <a:r>
              <a:rPr lang="tr-TR" sz="1600" dirty="0">
                <a:solidFill>
                  <a:srgbClr val="0070C0"/>
                </a:solidFill>
              </a:rPr>
              <a:t> </a:t>
            </a:r>
            <a:r>
              <a:rPr lang="tr-TR" sz="1600" dirty="0" err="1">
                <a:solidFill>
                  <a:srgbClr val="0070C0"/>
                </a:solidFill>
              </a:rPr>
              <a:t>coil</a:t>
            </a:r>
            <a:r>
              <a:rPr lang="tr-TR" sz="1600" dirty="0">
                <a:solidFill>
                  <a:srgbClr val="0070C0"/>
                </a:solidFill>
              </a:rPr>
              <a:t>) verilen akım 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   Hızlandırma kolonundaki </a:t>
            </a:r>
            <a:r>
              <a:rPr lang="tr-TR" sz="1600" dirty="0">
                <a:solidFill>
                  <a:srgbClr val="0070C0"/>
                </a:solidFill>
              </a:rPr>
              <a:t>plakalar arasına  uygulanacak yüksek gerilim değeri</a:t>
            </a:r>
          </a:p>
          <a:p>
            <a:pPr marL="342900" indent="-342900">
              <a:buFont typeface="+mj-lt"/>
              <a:buAutoNum type="arabicPeriod"/>
            </a:pPr>
            <a:r>
              <a:rPr lang="tr-TR" sz="1600" dirty="0"/>
              <a:t>   Demet genişliğini kontrol eden </a:t>
            </a:r>
            <a:r>
              <a:rPr lang="tr-TR" sz="1600" dirty="0">
                <a:solidFill>
                  <a:srgbClr val="0070C0"/>
                </a:solidFill>
              </a:rPr>
              <a:t>elektrostatik lenslere </a:t>
            </a:r>
            <a:r>
              <a:rPr lang="tr-TR" sz="1600" dirty="0"/>
              <a:t>ve huni şeklindeki </a:t>
            </a:r>
            <a:r>
              <a:rPr lang="tr-TR" sz="1600" dirty="0" err="1">
                <a:solidFill>
                  <a:srgbClr val="0070C0"/>
                </a:solidFill>
              </a:rPr>
              <a:t>focuslama</a:t>
            </a:r>
            <a:r>
              <a:rPr lang="tr-TR" sz="1600" dirty="0">
                <a:solidFill>
                  <a:srgbClr val="0070C0"/>
                </a:solidFill>
              </a:rPr>
              <a:t> aygıtına uygulanacak gerilim</a:t>
            </a:r>
          </a:p>
        </p:txBody>
      </p:sp>
    </p:spTree>
    <p:extLst>
      <p:ext uri="{BB962C8B-B14F-4D97-AF65-F5344CB8AC3E}">
        <p14:creationId xmlns:p14="http://schemas.microsoft.com/office/powerpoint/2010/main" val="3198165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Resim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8089" y="1415066"/>
            <a:ext cx="5166179" cy="4027869"/>
          </a:xfrm>
          <a:prstGeom prst="rect">
            <a:avLst/>
          </a:prstGeom>
        </p:spPr>
      </p:pic>
      <p:sp>
        <p:nvSpPr>
          <p:cNvPr id="5" name="Metin kutusu 4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tr-TR" sz="4400" dirty="0">
                <a:solidFill>
                  <a:schemeClr val="bg1"/>
                </a:solidFill>
              </a:rPr>
              <a:t>Deney Odacığı Tasarımı ve Kurulumu</a:t>
            </a:r>
          </a:p>
        </p:txBody>
      </p:sp>
      <p:pic>
        <p:nvPicPr>
          <p:cNvPr id="7" name="Resim 1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12 Resim" descr="IMG_20181218_104332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3554961" y="4524090"/>
            <a:ext cx="3006259" cy="2180266"/>
          </a:xfrm>
          <a:prstGeom prst="rect">
            <a:avLst/>
          </a:prstGeom>
        </p:spPr>
      </p:pic>
      <p:sp>
        <p:nvSpPr>
          <p:cNvPr id="11" name="Dikdörtgen 10"/>
          <p:cNvSpPr/>
          <p:nvPr/>
        </p:nvSpPr>
        <p:spPr>
          <a:xfrm>
            <a:off x="566488" y="800100"/>
            <a:ext cx="3673749" cy="738664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tr-TR" sz="1400" b="1" dirty="0"/>
              <a:t>Yeni tasarlanan ve üretilen deney odacığı ve iç kontrol görüntüsü (</a:t>
            </a:r>
            <a:r>
              <a:rPr lang="tr-TR" sz="1400" b="1" dirty="0" err="1"/>
              <a:t>feedthrough</a:t>
            </a:r>
            <a:r>
              <a:rPr lang="tr-TR" sz="1400" b="1" dirty="0"/>
              <a:t>, </a:t>
            </a:r>
            <a:r>
              <a:rPr lang="tr-TR" sz="1400" b="1" dirty="0" err="1"/>
              <a:t>flange</a:t>
            </a:r>
            <a:r>
              <a:rPr lang="tr-TR" sz="1400" b="1" dirty="0"/>
              <a:t>, </a:t>
            </a:r>
            <a:r>
              <a:rPr lang="tr-TR" sz="1400" b="1" dirty="0" err="1"/>
              <a:t>viewport</a:t>
            </a:r>
            <a:r>
              <a:rPr lang="tr-TR" sz="1400" b="1" dirty="0"/>
              <a:t> vb.) </a:t>
            </a:r>
          </a:p>
        </p:txBody>
      </p:sp>
      <p:pic>
        <p:nvPicPr>
          <p:cNvPr id="12" name="İçerik Yer Tutucusu 3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7219" y="1028040"/>
            <a:ext cx="4616506" cy="3462380"/>
          </a:xfrm>
        </p:spPr>
      </p:pic>
      <p:sp>
        <p:nvSpPr>
          <p:cNvPr id="13" name="Dikdörtgen 12"/>
          <p:cNvSpPr/>
          <p:nvPr/>
        </p:nvSpPr>
        <p:spPr>
          <a:xfrm>
            <a:off x="8327069" y="1028040"/>
            <a:ext cx="3787189" cy="52322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tr-TR" sz="1400" b="1" dirty="0" smtClean="0"/>
              <a:t>Deney </a:t>
            </a:r>
            <a:r>
              <a:rPr lang="tr-TR" sz="1400" b="1" dirty="0"/>
              <a:t>odacığı </a:t>
            </a:r>
            <a:r>
              <a:rPr lang="tr-TR" sz="1400" b="1" dirty="0" err="1" smtClean="0"/>
              <a:t>kompenentlerinin</a:t>
            </a:r>
            <a:r>
              <a:rPr lang="tr-TR" sz="1400" b="1" dirty="0" smtClean="0"/>
              <a:t> 3d lazer ile konumlandırılmaları </a:t>
            </a:r>
            <a:endParaRPr lang="tr-TR" sz="1400" b="1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8602" y="3753853"/>
            <a:ext cx="3604125" cy="270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9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tr-TR" sz="4400" b="1" dirty="0">
                <a:solidFill>
                  <a:schemeClr val="bg1"/>
                </a:solidFill>
              </a:rPr>
              <a:t>Verilerin Toplanması</a:t>
            </a:r>
            <a:endParaRPr lang="tr-TR" sz="4400" dirty="0">
              <a:solidFill>
                <a:schemeClr val="bg1"/>
              </a:solidFill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İçerik Yer Tutucusu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550" y="800100"/>
            <a:ext cx="5531406" cy="4148555"/>
          </a:xfr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0212" y="800100"/>
            <a:ext cx="3808349" cy="5077799"/>
          </a:xfrm>
          <a:prstGeom prst="rect">
            <a:avLst/>
          </a:prstGeom>
        </p:spPr>
      </p:pic>
      <p:sp>
        <p:nvSpPr>
          <p:cNvPr id="10" name="Dikdörtgen 9"/>
          <p:cNvSpPr/>
          <p:nvPr/>
        </p:nvSpPr>
        <p:spPr>
          <a:xfrm>
            <a:off x="6730212" y="6140475"/>
            <a:ext cx="4470935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tr-TR" sz="2400" dirty="0" smtClean="0"/>
              <a:t>NIM Modülleri</a:t>
            </a:r>
            <a:endParaRPr lang="tr-TR" sz="2400" dirty="0"/>
          </a:p>
        </p:txBody>
      </p:sp>
      <p:sp>
        <p:nvSpPr>
          <p:cNvPr id="11" name="Dikdörtgen 10"/>
          <p:cNvSpPr/>
          <p:nvPr/>
        </p:nvSpPr>
        <p:spPr>
          <a:xfrm>
            <a:off x="1345082" y="5242117"/>
            <a:ext cx="4470935" cy="46166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r>
              <a:rPr lang="tr-TR" sz="2400" dirty="0" smtClean="0"/>
              <a:t>Sayım sistemleri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498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sim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120840" y="1823238"/>
            <a:ext cx="5029198" cy="4298205"/>
          </a:xfrm>
          <a:prstGeom prst="rect">
            <a:avLst/>
          </a:prstGeom>
        </p:spPr>
      </p:pic>
      <p:sp>
        <p:nvSpPr>
          <p:cNvPr id="6" name="Metin kutusu 5"/>
          <p:cNvSpPr txBox="1"/>
          <p:nvPr/>
        </p:nvSpPr>
        <p:spPr>
          <a:xfrm>
            <a:off x="563461" y="4375425"/>
            <a:ext cx="1437572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1400" b="1" dirty="0" smtClean="0"/>
              <a:t>İnce Film </a:t>
            </a:r>
          </a:p>
          <a:p>
            <a:r>
              <a:rPr lang="tr-TR" sz="1400" b="1" dirty="0" smtClean="0"/>
              <a:t>Kaplama Cihazı</a:t>
            </a:r>
          </a:p>
          <a:p>
            <a:r>
              <a:rPr lang="tr-TR" sz="1400" b="1" dirty="0" smtClean="0"/>
              <a:t>NVTS 400</a:t>
            </a:r>
          </a:p>
          <a:p>
            <a:r>
              <a:rPr lang="tr-TR" sz="1400" dirty="0" err="1" smtClean="0"/>
              <a:t>Nanovak</a:t>
            </a:r>
            <a:endParaRPr lang="tr-TR" sz="1400" dirty="0" smtClean="0"/>
          </a:p>
          <a:p>
            <a:r>
              <a:rPr lang="tr-TR" sz="1400" dirty="0" err="1" smtClean="0"/>
              <a:t>Evoparation</a:t>
            </a:r>
            <a:endParaRPr lang="tr-TR" sz="1400" dirty="0" smtClean="0"/>
          </a:p>
          <a:p>
            <a:r>
              <a:rPr lang="tr-TR" sz="1400" dirty="0" smtClean="0"/>
              <a:t>RF </a:t>
            </a:r>
            <a:r>
              <a:rPr lang="tr-TR" sz="1400" dirty="0" err="1" smtClean="0"/>
              <a:t>Sputter</a:t>
            </a:r>
            <a:endParaRPr lang="tr-TR" sz="1400" dirty="0" smtClean="0"/>
          </a:p>
          <a:p>
            <a:r>
              <a:rPr lang="tr-TR" sz="1400" dirty="0" smtClean="0"/>
              <a:t>DC </a:t>
            </a:r>
            <a:r>
              <a:rPr lang="tr-TR" sz="1400" dirty="0" err="1" smtClean="0"/>
              <a:t>Sputter</a:t>
            </a:r>
            <a:endParaRPr lang="tr-TR" sz="1400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562" y="773542"/>
            <a:ext cx="2150326" cy="1612745"/>
          </a:xfrm>
          <a:prstGeom prst="rect">
            <a:avLst/>
          </a:prstGeom>
        </p:spPr>
      </p:pic>
      <p:pic>
        <p:nvPicPr>
          <p:cNvPr id="8" name="İçerik Yer Tutucusu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513" y="767704"/>
            <a:ext cx="2932636" cy="2199477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036" y="3506579"/>
            <a:ext cx="2986113" cy="2239585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1323" y="576734"/>
            <a:ext cx="3702507" cy="4936676"/>
          </a:xfrm>
          <a:prstGeom prst="rect">
            <a:avLst/>
          </a:prstGeom>
        </p:spPr>
      </p:pic>
      <p:sp>
        <p:nvSpPr>
          <p:cNvPr id="11" name="Metin kutusu 10"/>
          <p:cNvSpPr txBox="1"/>
          <p:nvPr/>
        </p:nvSpPr>
        <p:spPr>
          <a:xfrm>
            <a:off x="5161680" y="5898920"/>
            <a:ext cx="2479113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1600" b="1" dirty="0" smtClean="0"/>
              <a:t>Alüminyum folyo</a:t>
            </a:r>
          </a:p>
          <a:p>
            <a:r>
              <a:rPr lang="tr-TR" sz="1600" b="1" dirty="0" smtClean="0"/>
              <a:t> üzerine kaplama</a:t>
            </a:r>
            <a:endParaRPr lang="tr-TR" sz="1600" b="1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8621051" y="5746164"/>
            <a:ext cx="3283050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1600" b="1" dirty="0" smtClean="0"/>
              <a:t>Kaplama cihazı iç kısmı</a:t>
            </a:r>
            <a:endParaRPr lang="tr-TR" sz="1600" b="1" dirty="0"/>
          </a:p>
        </p:txBody>
      </p:sp>
      <p:sp>
        <p:nvSpPr>
          <p:cNvPr id="13" name="Metin kutusu 12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14" name="Metin kutusu 1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/>
            <a:r>
              <a:rPr lang="tr-TR" sz="4400" dirty="0" smtClean="0">
                <a:solidFill>
                  <a:schemeClr val="bg1"/>
                </a:solidFill>
              </a:rPr>
              <a:t>Hedef Hazırlama-İnce Film Kaplama</a:t>
            </a:r>
            <a:endParaRPr lang="tr-TR" sz="4400" dirty="0">
              <a:solidFill>
                <a:schemeClr val="bg1"/>
              </a:solidFill>
            </a:endParaRPr>
          </a:p>
        </p:txBody>
      </p:sp>
      <p:pic>
        <p:nvPicPr>
          <p:cNvPr id="15" name="Resim 13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23257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İçerik Yer Tutucusu 2"/>
          <p:cNvSpPr txBox="1">
            <a:spLocks/>
          </p:cNvSpPr>
          <p:nvPr/>
        </p:nvSpPr>
        <p:spPr>
          <a:xfrm>
            <a:off x="2589212" y="2133600"/>
            <a:ext cx="8915400" cy="37776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tr-TR" dirty="0" smtClean="0"/>
          </a:p>
          <a:p>
            <a:pPr lvl="1"/>
            <a:endParaRPr lang="tr-TR" dirty="0" smtClean="0"/>
          </a:p>
          <a:p>
            <a:pPr marL="0" indent="0">
              <a:buFont typeface="Arial" panose="020B0604020202020204" pitchFamily="34" charset="0"/>
              <a:buNone/>
            </a:pPr>
            <a:r>
              <a:rPr lang="tr-TR" sz="5400" dirty="0" smtClean="0">
                <a:latin typeface="Century" panose="02040604050505020304" pitchFamily="18" charset="0"/>
              </a:rPr>
              <a:t>katılımınız </a:t>
            </a:r>
            <a:r>
              <a:rPr lang="tr-TR" sz="5400" dirty="0" smtClean="0">
                <a:latin typeface="Century" panose="02040604050505020304" pitchFamily="18" charset="0"/>
              </a:rPr>
              <a:t>için teşekkür ederim…</a:t>
            </a:r>
            <a:endParaRPr lang="tr-TR" sz="5400" dirty="0">
              <a:latin typeface="Century" panose="02040604050505020304" pitchFamily="18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7046912" y="5289223"/>
            <a:ext cx="3492257" cy="369332"/>
          </a:xfrm>
          <a:prstGeom prst="rect">
            <a:avLst/>
          </a:prstGeom>
          <a:solidFill>
            <a:schemeClr val="bg2"/>
          </a:solidFill>
          <a:ln>
            <a:solidFill>
              <a:schemeClr val="accent1"/>
            </a:solidFill>
          </a:ln>
          <a:effectLst>
            <a:innerShdw blurRad="114300">
              <a:prstClr val="black"/>
            </a:innerShdw>
          </a:effectLst>
        </p:spPr>
        <p:txBody>
          <a:bodyPr wrap="square" rtlCol="0">
            <a:spAutoFit/>
          </a:bodyPr>
          <a:lstStyle/>
          <a:p>
            <a:r>
              <a:rPr lang="tr-TR" dirty="0" smtClean="0">
                <a:solidFill>
                  <a:srgbClr val="FF0000"/>
                </a:solidFill>
              </a:rPr>
              <a:t>recep.biyik@tenmak.gov.tr</a:t>
            </a:r>
          </a:p>
        </p:txBody>
      </p:sp>
    </p:spTree>
    <p:extLst>
      <p:ext uri="{BB962C8B-B14F-4D97-AF65-F5344CB8AC3E}">
        <p14:creationId xmlns:p14="http://schemas.microsoft.com/office/powerpoint/2010/main" val="616685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6" name="Metin kutusu 5"/>
          <p:cNvSpPr txBox="1"/>
          <p:nvPr/>
        </p:nvSpPr>
        <p:spPr>
          <a:xfrm>
            <a:off x="0" y="12879"/>
            <a:ext cx="12192000" cy="7699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HIZLANDIRICILAR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7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25579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Unvan 1"/>
          <p:cNvSpPr>
            <a:spLocks noGrp="1"/>
          </p:cNvSpPr>
          <p:nvPr>
            <p:ph type="title"/>
          </p:nvPr>
        </p:nvSpPr>
        <p:spPr>
          <a:xfrm>
            <a:off x="2135897" y="1007586"/>
            <a:ext cx="8911687" cy="1280890"/>
          </a:xfrm>
        </p:spPr>
        <p:txBody>
          <a:bodyPr>
            <a:normAutofit/>
          </a:bodyPr>
          <a:lstStyle/>
          <a:p>
            <a:r>
              <a:rPr lang="tr-TR" sz="2800" b="1" dirty="0" err="1" smtClean="0"/>
              <a:t>Sames</a:t>
            </a:r>
            <a:r>
              <a:rPr lang="tr-TR" sz="2800" b="1" dirty="0" smtClean="0"/>
              <a:t> KS-400 </a:t>
            </a:r>
            <a:r>
              <a:rPr lang="tr-TR" sz="2800" b="1" dirty="0"/>
              <a:t>ve </a:t>
            </a:r>
            <a:r>
              <a:rPr lang="tr-TR" sz="2800" b="1" dirty="0" err="1" smtClean="0"/>
              <a:t>Sames</a:t>
            </a:r>
            <a:r>
              <a:rPr lang="tr-TR" sz="2800" b="1" dirty="0" smtClean="0"/>
              <a:t> J-150 Düşük Enerjili İyon Hızlandırıcıları</a:t>
            </a:r>
            <a:endParaRPr lang="tr-TR" sz="2800" dirty="0"/>
          </a:p>
        </p:txBody>
      </p:sp>
      <p:sp>
        <p:nvSpPr>
          <p:cNvPr id="11" name="Metin kutusu 10"/>
          <p:cNvSpPr txBox="1"/>
          <p:nvPr/>
        </p:nvSpPr>
        <p:spPr>
          <a:xfrm>
            <a:off x="6951403" y="6134100"/>
            <a:ext cx="4517148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tr-TR" sz="2400" dirty="0" err="1" smtClean="0"/>
              <a:t>Sames</a:t>
            </a:r>
            <a:r>
              <a:rPr lang="tr-TR" sz="2400" dirty="0" smtClean="0"/>
              <a:t> J150</a:t>
            </a:r>
            <a:endParaRPr lang="tr-TR" sz="2400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1121243" y="6134100"/>
            <a:ext cx="4974757" cy="46166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>
            <a:defPPr>
              <a:defRPr lang="tr-TR"/>
            </a:defPPr>
            <a:lvl1pPr>
              <a:defRPr sz="2400"/>
            </a:lvl1pPr>
          </a:lstStyle>
          <a:p>
            <a:r>
              <a:rPr lang="tr-TR" dirty="0" err="1" smtClean="0"/>
              <a:t>Sames</a:t>
            </a:r>
            <a:r>
              <a:rPr lang="tr-TR" dirty="0" smtClean="0"/>
              <a:t> KS-400</a:t>
            </a:r>
            <a:endParaRPr lang="tr-TR" dirty="0"/>
          </a:p>
        </p:txBody>
      </p:sp>
      <p:pic>
        <p:nvPicPr>
          <p:cNvPr id="13" name="Resim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9177" y="2346621"/>
            <a:ext cx="4709374" cy="3532031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2690" y="2227492"/>
            <a:ext cx="4683617" cy="351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751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0" y="0"/>
            <a:ext cx="12192000" cy="52322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2800" dirty="0" smtClean="0">
                <a:solidFill>
                  <a:schemeClr val="bg1"/>
                </a:solidFill>
                <a:latin typeface="+mn-lt"/>
                <a:cs typeface="+mn-cs"/>
              </a:rPr>
              <a:t>HIZLANDIRICILARIN GENEL KAREKTERİSTİK ÖZELLİKLERİ</a:t>
            </a:r>
            <a:endParaRPr lang="tr-TR" sz="28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Metin kutusu 15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17" name="Metin kutusu 16"/>
          <p:cNvSpPr txBox="1"/>
          <p:nvPr/>
        </p:nvSpPr>
        <p:spPr>
          <a:xfrm>
            <a:off x="603062" y="1549520"/>
            <a:ext cx="38461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dirty="0" smtClean="0"/>
              <a:t>Hızlandırıcılar özel olarak D/D ve D/T reaksiyonları ile nötron üretimi için dizayn edilmiş.</a:t>
            </a:r>
          </a:p>
          <a:p>
            <a:r>
              <a:rPr lang="tr-TR" dirty="0" smtClean="0"/>
              <a:t>Bununla birlikte proton hızlandırıcısı olarak da kullanabilmektedir.</a:t>
            </a:r>
          </a:p>
          <a:p>
            <a:endParaRPr lang="tr-TR" dirty="0" smtClean="0"/>
          </a:p>
          <a:p>
            <a:r>
              <a:rPr lang="tr-TR" b="1" dirty="0" smtClean="0"/>
              <a:t>Uygulamalar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Nötron difüzyon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Nötron tahrikli çekirdek reaksiyonları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Hafif çekirdek proton reaksiyonları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Fast</a:t>
            </a:r>
            <a:r>
              <a:rPr lang="tr-TR" dirty="0" smtClean="0"/>
              <a:t> nötron radyografi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Radyoizotop üretimi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Aktivasyon Analizi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Moderatör</a:t>
            </a:r>
            <a:r>
              <a:rPr lang="tr-TR" dirty="0" smtClean="0"/>
              <a:t> veya zırhlama çalışmaları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err="1" smtClean="0"/>
              <a:t>Sub-critical</a:t>
            </a:r>
            <a:r>
              <a:rPr lang="tr-TR" dirty="0" smtClean="0"/>
              <a:t> sistemler…</a:t>
            </a:r>
            <a:endParaRPr lang="tr-TR" dirty="0"/>
          </a:p>
        </p:txBody>
      </p:sp>
      <p:graphicFrame>
        <p:nvGraphicFramePr>
          <p:cNvPr id="18" name="Tablo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143319"/>
              </p:ext>
            </p:extLst>
          </p:nvPr>
        </p:nvGraphicFramePr>
        <p:xfrm>
          <a:off x="4449172" y="911560"/>
          <a:ext cx="7306800" cy="5830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1360"/>
                <a:gridCol w="1461360"/>
                <a:gridCol w="1461360"/>
                <a:gridCol w="1461360"/>
                <a:gridCol w="1461360"/>
              </a:tblGrid>
              <a:tr h="216848">
                <a:tc gridSpan="3">
                  <a:txBody>
                    <a:bodyPr/>
                    <a:lstStyle/>
                    <a:p>
                      <a:r>
                        <a:rPr lang="tr-TR" sz="1600" dirty="0" err="1" smtClean="0"/>
                        <a:t>Karekteristik</a:t>
                      </a:r>
                      <a:r>
                        <a:rPr lang="tr-TR" sz="1600" dirty="0" smtClean="0"/>
                        <a:t> Özellikler</a:t>
                      </a:r>
                      <a:endParaRPr lang="tr-TR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tr-T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J-15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KS-400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Yüksek Voltaj Jeneratörü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Voltaj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kV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150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400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Akım 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mA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1.5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</a:t>
                      </a:r>
                      <a:endParaRPr lang="tr-TR" sz="1600" dirty="0"/>
                    </a:p>
                  </a:txBody>
                  <a:tcPr/>
                </a:tc>
              </a:tr>
              <a:tr h="562791"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Yüksek voltaj hassasiyeti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%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&lt;1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&lt;1</a:t>
                      </a:r>
                      <a:endParaRPr lang="tr-TR" sz="1600" dirty="0"/>
                    </a:p>
                  </a:txBody>
                  <a:tcPr/>
                </a:tc>
              </a:tr>
              <a:tr h="562791">
                <a:tc>
                  <a:txBody>
                    <a:bodyPr/>
                    <a:lstStyle/>
                    <a:p>
                      <a:r>
                        <a:rPr lang="tr-TR" sz="1600" b="0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tek atomlu iyon yüzdesi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%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&gt;80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&gt;80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rowSpan="2">
                  <a:txBody>
                    <a:bodyPr/>
                    <a:lstStyle/>
                    <a:p>
                      <a:r>
                        <a:rPr lang="tr-TR" sz="1600" dirty="0" err="1" smtClean="0"/>
                        <a:t>Iyon</a:t>
                      </a:r>
                      <a:r>
                        <a:rPr lang="tr-TR" sz="1600" baseline="0" dirty="0" smtClean="0"/>
                        <a:t> akımı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Sürekli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mA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1.5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Puls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mA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1.5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3</a:t>
                      </a:r>
                      <a:endParaRPr lang="tr-TR" sz="1600" dirty="0"/>
                    </a:p>
                  </a:txBody>
                  <a:tcPr/>
                </a:tc>
              </a:tr>
              <a:tr h="326062"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Demet çapı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mm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5-25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tr-TR" sz="1600" dirty="0"/>
                    </a:p>
                  </a:txBody>
                  <a:tcPr/>
                </a:tc>
              </a:tr>
              <a:tr h="326062"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Soğutma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su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Gall</a:t>
                      </a:r>
                      <a:r>
                        <a:rPr lang="tr-TR" sz="1600" dirty="0" smtClean="0"/>
                        <a:t>/</a:t>
                      </a:r>
                      <a:r>
                        <a:rPr lang="tr-TR" sz="1600" dirty="0" err="1" smtClean="0"/>
                        <a:t>min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2.2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2.5</a:t>
                      </a:r>
                      <a:endParaRPr lang="tr-TR" sz="1600" dirty="0"/>
                    </a:p>
                  </a:txBody>
                  <a:tcPr/>
                </a:tc>
              </a:tr>
              <a:tr h="562791">
                <a:tc rowSpan="5">
                  <a:txBody>
                    <a:bodyPr/>
                    <a:lstStyle/>
                    <a:p>
                      <a:r>
                        <a:rPr lang="tr-TR" sz="1600" dirty="0" err="1" smtClean="0"/>
                        <a:t>Mains</a:t>
                      </a:r>
                      <a:r>
                        <a:rPr lang="tr-TR" sz="1600" dirty="0" smtClean="0"/>
                        <a:t> </a:t>
                      </a:r>
                      <a:r>
                        <a:rPr lang="tr-TR" sz="1600" dirty="0" err="1" smtClean="0"/>
                        <a:t>Supply</a:t>
                      </a:r>
                      <a:endParaRPr lang="tr-TR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err="1" smtClean="0"/>
                        <a:t>Voltage</a:t>
                      </a:r>
                      <a:endParaRPr lang="tr-TR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V</a:t>
                      </a:r>
                      <a:endParaRPr lang="tr-TR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3-phase</a:t>
                      </a:r>
                    </a:p>
                    <a:p>
                      <a:r>
                        <a:rPr lang="tr-TR" sz="1600" dirty="0" smtClean="0"/>
                        <a:t>110-220</a:t>
                      </a:r>
                      <a:r>
                        <a:rPr lang="tr-TR" sz="1600" baseline="0" dirty="0" smtClean="0"/>
                        <a:t> V veya 220/380 V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3-phase</a:t>
                      </a:r>
                    </a:p>
                    <a:p>
                      <a:r>
                        <a:rPr lang="tr-TR" sz="1600" dirty="0" smtClean="0"/>
                        <a:t>110-220</a:t>
                      </a:r>
                      <a:r>
                        <a:rPr lang="tr-TR" sz="1600" baseline="0" dirty="0" smtClean="0"/>
                        <a:t> V veya 220/380 V</a:t>
                      </a:r>
                      <a:endParaRPr lang="tr-TR" sz="1600" dirty="0" smtClean="0"/>
                    </a:p>
                  </a:txBody>
                  <a:tcPr/>
                </a:tc>
              </a:tr>
              <a:tr h="160797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50</a:t>
                      </a:r>
                      <a:endParaRPr lang="tr-TR" sz="1600" dirty="0"/>
                    </a:p>
                  </a:txBody>
                  <a:tcPr/>
                </a:tc>
              </a:tr>
              <a:tr h="241196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Frekans</a:t>
                      </a:r>
                      <a:endParaRPr lang="tr-TR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C/s</a:t>
                      </a:r>
                      <a:endParaRPr lang="tr-TR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50</a:t>
                      </a:r>
                      <a:endParaRPr lang="tr-TR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80399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5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Güç</a:t>
                      </a:r>
                      <a:r>
                        <a:rPr lang="tr-TR" sz="1600" baseline="0" dirty="0" smtClean="0"/>
                        <a:t> tüketimi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err="1" smtClean="0"/>
                        <a:t>kVA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4</a:t>
                      </a:r>
                      <a:endParaRPr lang="tr-TR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</a:tr>
              <a:tr h="321595">
                <a:tc rowSpan="2">
                  <a:txBody>
                    <a:bodyPr/>
                    <a:lstStyle/>
                    <a:p>
                      <a:r>
                        <a:rPr lang="tr-TR" sz="1600" dirty="0" smtClean="0"/>
                        <a:t>Nötron</a:t>
                      </a:r>
                      <a:r>
                        <a:rPr lang="tr-TR" sz="1600" baseline="0" dirty="0" smtClean="0"/>
                        <a:t> akısı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D/D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n/</a:t>
                      </a:r>
                      <a:r>
                        <a:rPr lang="tr-TR" sz="1600" dirty="0" err="1" smtClean="0"/>
                        <a:t>sec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10^9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8x10^9</a:t>
                      </a:r>
                      <a:endParaRPr lang="tr-TR" sz="1600" dirty="0"/>
                    </a:p>
                  </a:txBody>
                  <a:tcPr/>
                </a:tc>
              </a:tr>
              <a:tr h="321595">
                <a:tc vMerge="1">
                  <a:txBody>
                    <a:bodyPr/>
                    <a:lstStyle/>
                    <a:p>
                      <a:endParaRPr lang="tr-T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D/T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n/</a:t>
                      </a:r>
                      <a:r>
                        <a:rPr lang="tr-TR" sz="1600" dirty="0" err="1" smtClean="0"/>
                        <a:t>sec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10^11</a:t>
                      </a:r>
                      <a:endParaRPr lang="tr-T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r-TR" sz="1600" dirty="0" smtClean="0"/>
                        <a:t>5x10^11</a:t>
                      </a:r>
                      <a:endParaRPr lang="tr-TR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40264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0" y="0"/>
            <a:ext cx="12192000" cy="769938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HIZLANDIRICI </a:t>
            </a: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BİLEŞENELERİ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Metin kutusu 12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pic>
        <p:nvPicPr>
          <p:cNvPr id="14" name="Resim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95" y="1146411"/>
            <a:ext cx="6839960" cy="5015552"/>
          </a:xfrm>
          <a:prstGeom prst="rect">
            <a:avLst/>
          </a:prstGeom>
        </p:spPr>
      </p:pic>
      <p:sp>
        <p:nvSpPr>
          <p:cNvPr id="15" name="4 Metin Yer Tutucusu"/>
          <p:cNvSpPr txBox="1">
            <a:spLocks/>
          </p:cNvSpPr>
          <p:nvPr/>
        </p:nvSpPr>
        <p:spPr>
          <a:xfrm>
            <a:off x="7538555" y="1550841"/>
            <a:ext cx="4280406" cy="420669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b="1" dirty="0" smtClean="0"/>
              <a:t>1-Ana hızlandırma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b="1" dirty="0" smtClean="0"/>
              <a:t> </a:t>
            </a:r>
            <a:r>
              <a:rPr lang="tr-TR" b="1" dirty="0"/>
              <a:t>ünitesi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sz="1400" b="1" dirty="0">
                <a:solidFill>
                  <a:srgbClr val="0070C0"/>
                </a:solidFill>
              </a:rPr>
              <a:t>İyon Kaynağı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sz="1400" b="1" dirty="0" smtClean="0">
                <a:solidFill>
                  <a:srgbClr val="0070C0"/>
                </a:solidFill>
              </a:rPr>
              <a:t>Hızlandırma Kolonu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sz="1400" b="1" dirty="0" smtClean="0">
                <a:solidFill>
                  <a:srgbClr val="0070C0"/>
                </a:solidFill>
              </a:rPr>
              <a:t>Demet Yönlendirme Elemanları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sz="1400" b="1" dirty="0" smtClean="0">
                <a:solidFill>
                  <a:srgbClr val="0070C0"/>
                </a:solidFill>
              </a:rPr>
              <a:t>Vakum Sistemi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sz="1400" b="1" dirty="0" smtClean="0">
                <a:solidFill>
                  <a:srgbClr val="0070C0"/>
                </a:solidFill>
              </a:rPr>
              <a:t>Su Soğutma Sistemi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b="1" dirty="0" smtClean="0"/>
              <a:t>2- </a:t>
            </a:r>
            <a:r>
              <a:rPr lang="tr-TR" b="1" dirty="0"/>
              <a:t>Yüksek Gerilim </a:t>
            </a:r>
            <a:r>
              <a:rPr lang="tr-TR" b="1" dirty="0" smtClean="0"/>
              <a:t>Ünitesi</a:t>
            </a:r>
            <a:endParaRPr lang="tr-TR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b="1" dirty="0"/>
              <a:t>3-Kontrol ünitesi</a:t>
            </a:r>
            <a:endParaRPr lang="tr-TR" b="1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49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Ana Hızlandırma Ünitesi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5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etin kutusu 5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7" name="6 Metin Yer Tutucusu"/>
          <p:cNvSpPr txBox="1">
            <a:spLocks/>
          </p:cNvSpPr>
          <p:nvPr/>
        </p:nvSpPr>
        <p:spPr>
          <a:xfrm>
            <a:off x="690427" y="756534"/>
            <a:ext cx="6070695" cy="6057900"/>
          </a:xfrm>
          <a:prstGeom prst="rect">
            <a:avLst/>
          </a:prstGeom>
        </p:spPr>
        <p:txBody>
          <a:bodyPr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800" b="1" dirty="0" smtClean="0">
                <a:solidFill>
                  <a:srgbClr val="00B050"/>
                </a:solidFill>
              </a:rPr>
              <a:t>İyon Kaynağı elemanları;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tr-TR" sz="1400" b="1" dirty="0" err="1" smtClean="0">
                <a:solidFill>
                  <a:srgbClr val="00B050"/>
                </a:solidFill>
              </a:rPr>
              <a:t>Osmoregülatör</a:t>
            </a:r>
            <a:r>
              <a:rPr lang="tr-TR" sz="1400" b="1" dirty="0" smtClean="0">
                <a:solidFill>
                  <a:srgbClr val="00B050"/>
                </a:solidFill>
              </a:rPr>
              <a:t>,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tr-TR" sz="1400" b="1" dirty="0" err="1" smtClean="0"/>
              <a:t>quartz</a:t>
            </a:r>
            <a:r>
              <a:rPr lang="tr-TR" sz="1400" b="1" dirty="0" smtClean="0"/>
              <a:t> malzemeden yapılan plazma tüpü,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tr-TR" sz="1400" dirty="0" smtClean="0">
                <a:solidFill>
                  <a:srgbClr val="C00000"/>
                </a:solidFill>
              </a:rPr>
              <a:t>yüksek frekans kaynağı (HF) </a:t>
            </a:r>
            <a:r>
              <a:rPr lang="tr-TR" sz="1400" dirty="0" smtClean="0"/>
              <a:t>ve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tr-TR" sz="1400" dirty="0" smtClean="0">
                <a:solidFill>
                  <a:srgbClr val="0070C0"/>
                </a:solidFill>
              </a:rPr>
              <a:t>bir adet bobin </a:t>
            </a:r>
            <a:r>
              <a:rPr lang="tr-TR" sz="1400" dirty="0" smtClean="0"/>
              <a:t>ve </a:t>
            </a:r>
          </a:p>
          <a:p>
            <a:pPr lvl="1">
              <a:spcBef>
                <a:spcPts val="600"/>
              </a:spcBef>
              <a:spcAft>
                <a:spcPts val="600"/>
              </a:spcAft>
            </a:pPr>
            <a:r>
              <a:rPr lang="tr-TR" sz="1400" dirty="0" smtClean="0">
                <a:solidFill>
                  <a:srgbClr val="C00000"/>
                </a:solidFill>
              </a:rPr>
              <a:t>konik şekilli </a:t>
            </a:r>
            <a:r>
              <a:rPr lang="tr-TR" sz="1400" dirty="0" smtClean="0"/>
              <a:t>odaklaştırma</a:t>
            </a:r>
            <a:r>
              <a:rPr lang="tr-TR" sz="1400" dirty="0" smtClean="0">
                <a:solidFill>
                  <a:srgbClr val="C00000"/>
                </a:solidFill>
              </a:rPr>
              <a:t> (</a:t>
            </a:r>
            <a:r>
              <a:rPr lang="tr-TR" sz="1400" dirty="0" err="1" smtClean="0">
                <a:solidFill>
                  <a:srgbClr val="C00000"/>
                </a:solidFill>
              </a:rPr>
              <a:t>fokalizasyon</a:t>
            </a:r>
            <a:r>
              <a:rPr lang="tr-TR" sz="1400" dirty="0" smtClean="0"/>
              <a:t>)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b="1" dirty="0" err="1" smtClean="0"/>
              <a:t>Osmoregülatör</a:t>
            </a:r>
            <a:r>
              <a:rPr lang="tr-TR" sz="1600" dirty="0" smtClean="0"/>
              <a:t> hidrojen gazının bulunduğu paslanmaz çelikten imal edilen, gaz sızdırmazlık özelliğine sahip </a:t>
            </a:r>
            <a:r>
              <a:rPr lang="tr-TR" sz="1600" b="1" dirty="0" smtClean="0"/>
              <a:t>bir tüptür</a:t>
            </a:r>
            <a:r>
              <a:rPr lang="tr-TR" sz="1600" dirty="0" smtClean="0"/>
              <a:t>. </a:t>
            </a:r>
            <a:r>
              <a:rPr lang="tr-TR" sz="1600" dirty="0" err="1" smtClean="0">
                <a:solidFill>
                  <a:srgbClr val="00B050"/>
                </a:solidFill>
              </a:rPr>
              <a:t>Osmoregülatör</a:t>
            </a:r>
            <a:r>
              <a:rPr lang="tr-TR" sz="1600" dirty="0" smtClean="0">
                <a:solidFill>
                  <a:srgbClr val="00B050"/>
                </a:solidFill>
              </a:rPr>
              <a:t> içerisinde </a:t>
            </a:r>
            <a:r>
              <a:rPr lang="tr-TR" sz="1600" dirty="0" smtClean="0"/>
              <a:t>, gazın miktarını takip etmeye yarayan bir </a:t>
            </a:r>
            <a:r>
              <a:rPr lang="tr-TR" sz="1600" b="1" dirty="0" smtClean="0">
                <a:solidFill>
                  <a:srgbClr val="00B050"/>
                </a:solidFill>
              </a:rPr>
              <a:t>basınç </a:t>
            </a:r>
            <a:r>
              <a:rPr lang="tr-TR" sz="1600" b="1" dirty="0" err="1" smtClean="0">
                <a:solidFill>
                  <a:srgbClr val="00B050"/>
                </a:solidFill>
              </a:rPr>
              <a:t>sensörü</a:t>
            </a:r>
            <a:r>
              <a:rPr lang="tr-TR" sz="1600" b="1" dirty="0" smtClean="0">
                <a:solidFill>
                  <a:srgbClr val="00B050"/>
                </a:solidFill>
              </a:rPr>
              <a:t> </a:t>
            </a:r>
            <a:r>
              <a:rPr lang="tr-TR" sz="1600" dirty="0" smtClean="0"/>
              <a:t>yerleştirilmiştir.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err="1" smtClean="0"/>
              <a:t>Osmoregülatör</a:t>
            </a:r>
            <a:r>
              <a:rPr lang="tr-TR" sz="1600" dirty="0" smtClean="0"/>
              <a:t> </a:t>
            </a:r>
            <a:r>
              <a:rPr lang="tr-TR" sz="1600" dirty="0" smtClean="0">
                <a:solidFill>
                  <a:srgbClr val="00B050"/>
                </a:solidFill>
              </a:rPr>
              <a:t>%99,9 saflıkta </a:t>
            </a:r>
            <a:r>
              <a:rPr lang="tr-TR" sz="1600" b="1" dirty="0" smtClean="0">
                <a:solidFill>
                  <a:srgbClr val="00B050"/>
                </a:solidFill>
              </a:rPr>
              <a:t>hidrojen (H</a:t>
            </a:r>
            <a:r>
              <a:rPr lang="tr-TR" sz="1600" b="1" baseline="-25000" dirty="0" smtClean="0">
                <a:solidFill>
                  <a:srgbClr val="00B050"/>
                </a:solidFill>
              </a:rPr>
              <a:t>2</a:t>
            </a:r>
            <a:r>
              <a:rPr lang="tr-TR" sz="1600" b="1" dirty="0" smtClean="0">
                <a:solidFill>
                  <a:srgbClr val="00B050"/>
                </a:solidFill>
              </a:rPr>
              <a:t>) </a:t>
            </a:r>
            <a:r>
              <a:rPr lang="tr-TR" sz="1600" dirty="0" smtClean="0">
                <a:solidFill>
                  <a:srgbClr val="00B050"/>
                </a:solidFill>
              </a:rPr>
              <a:t>gazı veya </a:t>
            </a:r>
            <a:r>
              <a:rPr lang="tr-TR" sz="1600" dirty="0" err="1" smtClean="0">
                <a:solidFill>
                  <a:srgbClr val="00B050"/>
                </a:solidFill>
              </a:rPr>
              <a:t>detöryum</a:t>
            </a:r>
            <a:r>
              <a:rPr lang="tr-TR" sz="1600" dirty="0" smtClean="0">
                <a:solidFill>
                  <a:srgbClr val="00B050"/>
                </a:solidFill>
              </a:rPr>
              <a:t> </a:t>
            </a:r>
            <a:r>
              <a:rPr lang="tr-TR" sz="1600" dirty="0" smtClean="0">
                <a:solidFill>
                  <a:srgbClr val="00B050"/>
                </a:solidFill>
              </a:rPr>
              <a:t>gazı </a:t>
            </a:r>
            <a:r>
              <a:rPr lang="tr-TR" sz="1600" dirty="0" smtClean="0"/>
              <a:t>ile doldurulur. </a:t>
            </a:r>
            <a:r>
              <a:rPr lang="tr-TR" sz="1600" dirty="0" err="1" smtClean="0"/>
              <a:t>Osmoregülatör</a:t>
            </a:r>
            <a:r>
              <a:rPr lang="tr-TR" sz="1600" dirty="0" smtClean="0"/>
              <a:t>, H</a:t>
            </a:r>
            <a:r>
              <a:rPr lang="tr-TR" sz="1600" baseline="-25000" dirty="0" smtClean="0"/>
              <a:t>2</a:t>
            </a:r>
            <a:r>
              <a:rPr lang="tr-TR" sz="1600" dirty="0" smtClean="0"/>
              <a:t> gazı ile dolduğunda, iç ortam basıncı </a:t>
            </a:r>
            <a:r>
              <a:rPr lang="tr-TR" sz="1600" b="1" dirty="0" smtClean="0">
                <a:solidFill>
                  <a:srgbClr val="00B050"/>
                </a:solidFill>
              </a:rPr>
              <a:t>~ 9 </a:t>
            </a:r>
            <a:r>
              <a:rPr lang="tr-TR" sz="1600" b="1" dirty="0" err="1" smtClean="0">
                <a:solidFill>
                  <a:srgbClr val="00B050"/>
                </a:solidFill>
              </a:rPr>
              <a:t>atm</a:t>
            </a:r>
            <a:r>
              <a:rPr lang="tr-TR" sz="1600" b="1" dirty="0" smtClean="0">
                <a:solidFill>
                  <a:srgbClr val="00B050"/>
                </a:solidFill>
              </a:rPr>
              <a:t> </a:t>
            </a:r>
            <a:r>
              <a:rPr lang="tr-TR" sz="1600" dirty="0" smtClean="0"/>
              <a:t>değerindedir.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Tüpün içinde, düşey olarak monte edilmiş, </a:t>
            </a:r>
            <a:br>
              <a:rPr lang="tr-TR" sz="1600" dirty="0" smtClean="0"/>
            </a:br>
            <a:r>
              <a:rPr lang="tr-TR" sz="1600" dirty="0" smtClean="0"/>
              <a:t>alt tarafı kapalı ince bir </a:t>
            </a:r>
            <a:r>
              <a:rPr lang="tr-TR" sz="1600" dirty="0" smtClean="0">
                <a:solidFill>
                  <a:srgbClr val="00B050"/>
                </a:solidFill>
              </a:rPr>
              <a:t>paladyum boru</a:t>
            </a:r>
            <a:r>
              <a:rPr lang="tr-TR" sz="1600" dirty="0" smtClean="0"/>
              <a:t> mevcuttur.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Bu paladyum borunun üst tarafı ise </a:t>
            </a:r>
            <a:r>
              <a:rPr lang="tr-TR" sz="1600" b="1" dirty="0" smtClean="0"/>
              <a:t>ince bakır bir boru yardımıyla</a:t>
            </a:r>
            <a:r>
              <a:rPr lang="tr-TR" sz="1600" dirty="0" smtClean="0"/>
              <a:t>, </a:t>
            </a:r>
            <a:r>
              <a:rPr lang="tr-TR" sz="1600" i="1" dirty="0" smtClean="0">
                <a:solidFill>
                  <a:srgbClr val="008080"/>
                </a:solidFill>
              </a:rPr>
              <a:t>plazma tüpe bağlanmıştır</a:t>
            </a:r>
            <a:r>
              <a:rPr lang="tr-TR" sz="1600" dirty="0" smtClean="0"/>
              <a:t>.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§"/>
            </a:pPr>
            <a:r>
              <a:rPr lang="tr-TR" sz="1600" dirty="0" smtClean="0"/>
              <a:t>Paladyum boruya verilen</a:t>
            </a:r>
            <a:r>
              <a:rPr lang="tr-TR" sz="1600" dirty="0" smtClean="0">
                <a:solidFill>
                  <a:srgbClr val="0070C0"/>
                </a:solidFill>
              </a:rPr>
              <a:t>, elektrik akımı sayesinde paladyum genleşir </a:t>
            </a:r>
            <a:r>
              <a:rPr lang="tr-TR" sz="1600" dirty="0" smtClean="0"/>
              <a:t>ve oluşan gözeneklerden hidrojen molekülleri difüzyon olayı sayesinde paladyum borunun içine iletilir. </a:t>
            </a:r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024" y="1498171"/>
            <a:ext cx="4828078" cy="3621058"/>
          </a:xfrm>
          <a:prstGeom prst="rect">
            <a:avLst/>
          </a:prstGeom>
        </p:spPr>
      </p:pic>
      <p:cxnSp>
        <p:nvCxnSpPr>
          <p:cNvPr id="10" name="Düz Ok Bağlayıcısı 9"/>
          <p:cNvCxnSpPr/>
          <p:nvPr/>
        </p:nvCxnSpPr>
        <p:spPr>
          <a:xfrm>
            <a:off x="6449484" y="2269526"/>
            <a:ext cx="2415654" cy="735841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Metin kutusu 10"/>
          <p:cNvSpPr txBox="1"/>
          <p:nvPr/>
        </p:nvSpPr>
        <p:spPr>
          <a:xfrm>
            <a:off x="5113216" y="1781811"/>
            <a:ext cx="1620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err="1" smtClean="0">
                <a:solidFill>
                  <a:schemeClr val="accent6"/>
                </a:solidFill>
              </a:rPr>
              <a:t>Osmoregülatör</a:t>
            </a:r>
            <a:endParaRPr lang="tr-TR" b="1" dirty="0">
              <a:solidFill>
                <a:schemeClr val="accent6"/>
              </a:solidFill>
            </a:endParaRPr>
          </a:p>
        </p:txBody>
      </p:sp>
      <p:sp>
        <p:nvSpPr>
          <p:cNvPr id="12" name="Metin kutusu 11"/>
          <p:cNvSpPr txBox="1"/>
          <p:nvPr/>
        </p:nvSpPr>
        <p:spPr>
          <a:xfrm>
            <a:off x="7325024" y="873396"/>
            <a:ext cx="139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/>
              <a:t>Plazma Tüpü</a:t>
            </a:r>
            <a:endParaRPr lang="tr-TR" b="1" dirty="0"/>
          </a:p>
        </p:txBody>
      </p:sp>
      <p:cxnSp>
        <p:nvCxnSpPr>
          <p:cNvPr id="14" name="Düz Ok Bağlayıcısı 13"/>
          <p:cNvCxnSpPr/>
          <p:nvPr/>
        </p:nvCxnSpPr>
        <p:spPr>
          <a:xfrm>
            <a:off x="8161361" y="1336317"/>
            <a:ext cx="2054906" cy="1384398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Düz Ok Bağlayıcısı 15"/>
          <p:cNvCxnSpPr/>
          <p:nvPr/>
        </p:nvCxnSpPr>
        <p:spPr>
          <a:xfrm flipH="1">
            <a:off x="10258169" y="1482284"/>
            <a:ext cx="721303" cy="657549"/>
          </a:xfrm>
          <a:prstGeom prst="straightConnector1">
            <a:avLst/>
          </a:prstGeom>
          <a:ln w="508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etin kutusu 16"/>
          <p:cNvSpPr txBox="1"/>
          <p:nvPr/>
        </p:nvSpPr>
        <p:spPr>
          <a:xfrm>
            <a:off x="9492944" y="1128839"/>
            <a:ext cx="2081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r-TR" b="1" dirty="0" smtClean="0">
                <a:solidFill>
                  <a:srgbClr val="FF0000"/>
                </a:solidFill>
              </a:rPr>
              <a:t>Yüksek Frekans </a:t>
            </a:r>
            <a:r>
              <a:rPr lang="tr-TR" b="1" dirty="0" smtClean="0">
                <a:solidFill>
                  <a:srgbClr val="FF0000"/>
                </a:solidFill>
              </a:rPr>
              <a:t>(HF)</a:t>
            </a:r>
            <a:endParaRPr lang="tr-TR" b="1" dirty="0">
              <a:solidFill>
                <a:srgbClr val="FF0000"/>
              </a:solidFill>
            </a:endParaRPr>
          </a:p>
        </p:txBody>
      </p:sp>
      <p:sp>
        <p:nvSpPr>
          <p:cNvPr id="3" name="Metin kutusu 2"/>
          <p:cNvSpPr txBox="1"/>
          <p:nvPr/>
        </p:nvSpPr>
        <p:spPr>
          <a:xfrm>
            <a:off x="8281586" y="5374672"/>
            <a:ext cx="2422715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tr-TR" dirty="0" smtClean="0"/>
              <a:t>İyon kaynağı bileşenleri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61896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Ana Hızlandırma Ünitesi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5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etin kutusu 5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7" name="3 Metin Yer Tutucusu"/>
          <p:cNvSpPr txBox="1">
            <a:spLocks/>
          </p:cNvSpPr>
          <p:nvPr/>
        </p:nvSpPr>
        <p:spPr>
          <a:xfrm>
            <a:off x="746960" y="957473"/>
            <a:ext cx="4714908" cy="5214973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İnce paladyum ve bakır borulardan oluşan bu boru sistemi içerisindeki </a:t>
            </a:r>
            <a:r>
              <a:rPr lang="tr-TR" sz="1600" dirty="0" smtClean="0">
                <a:solidFill>
                  <a:srgbClr val="0070C0"/>
                </a:solidFill>
              </a:rPr>
              <a:t>hidrojen molekülleri, basınç farkından dolayı, hızla plazma tüpüne transfer olurlar.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err="1" smtClean="0"/>
              <a:t>Ozmoregülatörden</a:t>
            </a:r>
            <a:r>
              <a:rPr lang="tr-TR" sz="1600" dirty="0" smtClean="0"/>
              <a:t> </a:t>
            </a:r>
            <a:r>
              <a:rPr lang="tr-TR" sz="1600" dirty="0" smtClean="0">
                <a:solidFill>
                  <a:srgbClr val="0070C0"/>
                </a:solidFill>
              </a:rPr>
              <a:t>istenen miktarda H</a:t>
            </a:r>
            <a:r>
              <a:rPr lang="tr-TR" sz="1600" baseline="-25000" dirty="0" smtClean="0">
                <a:solidFill>
                  <a:srgbClr val="0070C0"/>
                </a:solidFill>
              </a:rPr>
              <a:t>2</a:t>
            </a:r>
            <a:r>
              <a:rPr lang="tr-TR" sz="1600" dirty="0" smtClean="0">
                <a:solidFill>
                  <a:srgbClr val="0070C0"/>
                </a:solidFill>
              </a:rPr>
              <a:t> gaz çekilmesi</a:t>
            </a:r>
            <a:r>
              <a:rPr lang="tr-TR" sz="1600" dirty="0" smtClean="0"/>
              <a:t>, </a:t>
            </a:r>
            <a:r>
              <a:rPr lang="tr-TR" sz="1600" dirty="0" err="1" smtClean="0">
                <a:solidFill>
                  <a:srgbClr val="0070C0"/>
                </a:solidFill>
              </a:rPr>
              <a:t>palladyum</a:t>
            </a:r>
            <a:r>
              <a:rPr lang="tr-TR" sz="1600" dirty="0" smtClean="0">
                <a:solidFill>
                  <a:srgbClr val="0070C0"/>
                </a:solidFill>
              </a:rPr>
              <a:t> boruya verilen elektrik akımı </a:t>
            </a:r>
            <a:r>
              <a:rPr lang="tr-TR" sz="1600" dirty="0" smtClean="0"/>
              <a:t>ile kumanda edilerek sağlanır.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Plazma tüpünde biriken H</a:t>
            </a:r>
            <a:r>
              <a:rPr lang="tr-TR" sz="1600" baseline="-25000" dirty="0" smtClean="0"/>
              <a:t>2</a:t>
            </a:r>
            <a:r>
              <a:rPr lang="tr-TR" sz="1600" dirty="0" smtClean="0"/>
              <a:t> gazı bu tüp içerisinde, </a:t>
            </a:r>
            <a:r>
              <a:rPr lang="tr-TR" sz="1600" dirty="0" smtClean="0">
                <a:solidFill>
                  <a:srgbClr val="0070C0"/>
                </a:solidFill>
              </a:rPr>
              <a:t>100 </a:t>
            </a:r>
            <a:r>
              <a:rPr lang="tr-TR" sz="1600" dirty="0" err="1" smtClean="0">
                <a:solidFill>
                  <a:srgbClr val="0070C0"/>
                </a:solidFill>
              </a:rPr>
              <a:t>MHz’lik</a:t>
            </a:r>
            <a:r>
              <a:rPr lang="tr-TR" sz="1600" dirty="0" smtClean="0">
                <a:solidFill>
                  <a:srgbClr val="0070C0"/>
                </a:solidFill>
              </a:rPr>
              <a:t> bir </a:t>
            </a:r>
            <a:r>
              <a:rPr lang="tr-TR" sz="1600" dirty="0" err="1" smtClean="0">
                <a:solidFill>
                  <a:srgbClr val="0070C0"/>
                </a:solidFill>
              </a:rPr>
              <a:t>Radyofrekans</a:t>
            </a:r>
            <a:r>
              <a:rPr lang="tr-TR" sz="1600" dirty="0" smtClean="0">
                <a:solidFill>
                  <a:srgbClr val="0070C0"/>
                </a:solidFill>
              </a:rPr>
              <a:t> (RF) kaynağıyla iyonize hale getirilir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Oluşan plazmaya +6000V’a kadar çıkabilen bir gerilim uygulanarak pozitif (+) yüklü iyonların tüpten hızlandırma kolonuna itilmesi sağlanır.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b="1" dirty="0" smtClean="0">
                <a:solidFill>
                  <a:schemeClr val="accent2"/>
                </a:solidFill>
              </a:rPr>
              <a:t>Tüpün </a:t>
            </a:r>
            <a:r>
              <a:rPr lang="tr-TR" sz="1600" dirty="0" smtClean="0"/>
              <a:t>çıkış kısmında bulunan </a:t>
            </a:r>
            <a:r>
              <a:rPr lang="tr-TR" sz="1600" dirty="0" smtClean="0">
                <a:solidFill>
                  <a:srgbClr val="FF0000"/>
                </a:solidFill>
              </a:rPr>
              <a:t>bobin yardımıyla </a:t>
            </a:r>
            <a:r>
              <a:rPr lang="tr-TR" sz="1600" dirty="0" smtClean="0"/>
              <a:t>oluşturulan manyetik alan, ve </a:t>
            </a:r>
            <a:r>
              <a:rPr lang="tr-TR" sz="1600" dirty="0" smtClean="0">
                <a:solidFill>
                  <a:srgbClr val="0070C0"/>
                </a:solidFill>
              </a:rPr>
              <a:t>odaklaştırma (</a:t>
            </a:r>
            <a:r>
              <a:rPr lang="tr-TR" sz="1600" dirty="0" err="1" smtClean="0">
                <a:solidFill>
                  <a:srgbClr val="0070C0"/>
                </a:solidFill>
              </a:rPr>
              <a:t>fokalizasyon</a:t>
            </a:r>
            <a:r>
              <a:rPr lang="tr-TR" sz="1600" dirty="0" smtClean="0">
                <a:solidFill>
                  <a:srgbClr val="0070C0"/>
                </a:solidFill>
              </a:rPr>
              <a:t>) konisine</a:t>
            </a:r>
            <a:r>
              <a:rPr lang="tr-TR" sz="1600" dirty="0" smtClean="0"/>
              <a:t> uygulanan, pozitif (+) gerilim yardımıyla, hızlandırma kolonuna gönderilecek iyon demetinin genişliği kontrol edilir. </a:t>
            </a:r>
            <a:endParaRPr lang="en-US" sz="1600" dirty="0" smtClean="0"/>
          </a:p>
          <a:p>
            <a:endParaRPr lang="en-US" dirty="0"/>
          </a:p>
        </p:txBody>
      </p:sp>
      <p:pic>
        <p:nvPicPr>
          <p:cNvPr id="8" name="İçerik Yer Tutucusu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818" y="957472"/>
            <a:ext cx="4697561" cy="3523171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8112642" y="4668674"/>
            <a:ext cx="1720343" cy="369332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tr-TR" dirty="0" smtClean="0"/>
              <a:t>Plazma oluşumu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0108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dirty="0" smtClean="0">
                <a:solidFill>
                  <a:schemeClr val="bg1"/>
                </a:solidFill>
                <a:latin typeface="+mn-lt"/>
                <a:cs typeface="+mn-cs"/>
              </a:rPr>
              <a:t>Hızlandırma Kolonu</a:t>
            </a:r>
            <a:endParaRPr lang="tr-TR" sz="4400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pic>
        <p:nvPicPr>
          <p:cNvPr id="5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etin kutusu 5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500444" y="1584623"/>
            <a:ext cx="5361779" cy="4021334"/>
          </a:xfrm>
          <a:prstGeom prst="rect">
            <a:avLst/>
          </a:prstGeom>
          <a:effectLst>
            <a:outerShdw blurRad="50800" dist="50800" dir="5400000" sx="3000" sy="3000" algn="ctr" rotWithShape="0">
              <a:srgbClr val="000000"/>
            </a:outerShdw>
          </a:effectLst>
        </p:spPr>
      </p:pic>
      <p:sp>
        <p:nvSpPr>
          <p:cNvPr id="8" name="3 Metin Yer Tutucusu"/>
          <p:cNvSpPr txBox="1">
            <a:spLocks/>
          </p:cNvSpPr>
          <p:nvPr/>
        </p:nvSpPr>
        <p:spPr>
          <a:xfrm>
            <a:off x="552035" y="782320"/>
            <a:ext cx="3748741" cy="5032125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/>
              <a:t>  Hızlandırma kolonunda, </a:t>
            </a:r>
            <a:r>
              <a:rPr lang="tr-TR" sz="1600" dirty="0" smtClean="0">
                <a:solidFill>
                  <a:srgbClr val="00B050"/>
                </a:solidFill>
              </a:rPr>
              <a:t>11 adet metal plaka (J-15), 8 adet metal plaka (KS-400)  </a:t>
            </a:r>
            <a:r>
              <a:rPr lang="tr-TR" sz="1600" dirty="0" err="1" smtClean="0"/>
              <a:t>kullanılmıtır</a:t>
            </a:r>
            <a:r>
              <a:rPr lang="tr-TR" sz="1600" dirty="0" smtClean="0"/>
              <a:t>. Bu plakalar birbirine </a:t>
            </a:r>
            <a:r>
              <a:rPr lang="tr-TR" sz="1600" dirty="0" smtClean="0">
                <a:solidFill>
                  <a:srgbClr val="00B050"/>
                </a:solidFill>
              </a:rPr>
              <a:t>seri olarak bağlanmıştır</a:t>
            </a:r>
            <a:r>
              <a:rPr lang="tr-TR" sz="1600" dirty="0" smtClean="0"/>
              <a:t>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/>
              <a:t>Plaklar arasına </a:t>
            </a:r>
            <a:r>
              <a:rPr lang="tr-TR" sz="1600" dirty="0" smtClean="0">
                <a:solidFill>
                  <a:srgbClr val="00B050"/>
                </a:solidFill>
              </a:rPr>
              <a:t>150 MΩ’</a:t>
            </a:r>
            <a:r>
              <a:rPr lang="tr-TR" sz="1600" dirty="0" err="1" smtClean="0">
                <a:solidFill>
                  <a:srgbClr val="00B050"/>
                </a:solidFill>
              </a:rPr>
              <a:t>luk</a:t>
            </a:r>
            <a:r>
              <a:rPr lang="tr-TR" sz="1600" dirty="0" smtClean="0">
                <a:solidFill>
                  <a:srgbClr val="00B050"/>
                </a:solidFill>
              </a:rPr>
              <a:t> (J-15),325 MΩ’</a:t>
            </a:r>
            <a:r>
              <a:rPr lang="tr-TR" sz="1600" dirty="0" err="1" smtClean="0">
                <a:solidFill>
                  <a:srgbClr val="00B050"/>
                </a:solidFill>
              </a:rPr>
              <a:t>luk</a:t>
            </a:r>
            <a:r>
              <a:rPr lang="tr-TR" sz="1600" dirty="0" smtClean="0">
                <a:solidFill>
                  <a:srgbClr val="00B050"/>
                </a:solidFill>
              </a:rPr>
              <a:t>(KS-400) direnç  </a:t>
            </a:r>
            <a:r>
              <a:rPr lang="tr-TR" sz="1600" dirty="0" smtClean="0"/>
              <a:t>uygulanmıştır.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>
                <a:solidFill>
                  <a:srgbClr val="00B050"/>
                </a:solidFill>
              </a:rPr>
              <a:t>1. metal plaka odaklama amaçlı </a:t>
            </a:r>
            <a:r>
              <a:rPr lang="tr-TR" sz="1600" dirty="0" smtClean="0"/>
              <a:t>kullanılmaktadır.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/>
              <a:t>   Yüksek gerilim ünitesinde oluşturulan </a:t>
            </a:r>
            <a:r>
              <a:rPr lang="tr-TR" sz="1600" dirty="0" smtClean="0">
                <a:solidFill>
                  <a:srgbClr val="00B050"/>
                </a:solidFill>
              </a:rPr>
              <a:t>gerilim, dirençler yardımıyla bölünerek </a:t>
            </a:r>
            <a:r>
              <a:rPr lang="tr-TR" sz="1600" dirty="0" smtClean="0"/>
              <a:t>bu plakalara uygulanır.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/>
              <a:t>  Örneğin; </a:t>
            </a:r>
            <a:r>
              <a:rPr lang="tr-TR" sz="1600" dirty="0" smtClean="0">
                <a:solidFill>
                  <a:srgbClr val="00B050"/>
                </a:solidFill>
              </a:rPr>
              <a:t>90 </a:t>
            </a:r>
            <a:r>
              <a:rPr lang="tr-TR" sz="1600" dirty="0" err="1" smtClean="0">
                <a:solidFill>
                  <a:srgbClr val="00B050"/>
                </a:solidFill>
              </a:rPr>
              <a:t>kV’luk</a:t>
            </a:r>
            <a:r>
              <a:rPr lang="tr-TR" sz="1600" dirty="0" smtClean="0">
                <a:solidFill>
                  <a:srgbClr val="00B050"/>
                </a:solidFill>
              </a:rPr>
              <a:t> bir gerilim dağıtılırken </a:t>
            </a:r>
            <a:r>
              <a:rPr lang="tr-TR" sz="1600" dirty="0" smtClean="0"/>
              <a:t>birinci plakaya 90 </a:t>
            </a:r>
            <a:r>
              <a:rPr lang="tr-TR" sz="1600" dirty="0" err="1" smtClean="0"/>
              <a:t>kV</a:t>
            </a:r>
            <a:r>
              <a:rPr lang="tr-TR" sz="1600" dirty="0" smtClean="0"/>
              <a:t>, ikinci plakaya 80 </a:t>
            </a:r>
            <a:r>
              <a:rPr lang="tr-TR" sz="1600" dirty="0" err="1" smtClean="0"/>
              <a:t>kV</a:t>
            </a:r>
            <a:r>
              <a:rPr lang="tr-TR" sz="1600" dirty="0" smtClean="0"/>
              <a:t>, üçüncüye 70 </a:t>
            </a:r>
            <a:r>
              <a:rPr lang="tr-TR" sz="1600" dirty="0" err="1" smtClean="0"/>
              <a:t>kV</a:t>
            </a:r>
            <a:r>
              <a:rPr lang="tr-TR" sz="1600" dirty="0" smtClean="0"/>
              <a:t> uygulanır ve son plakanın gerilim değeri sıfır olur. 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tr-TR" sz="1600" dirty="0" smtClean="0"/>
              <a:t>  Hızlandırma kolonuna itilen pozitif yüklü iyonlar bu gerilim farkı sayesinde, ileri doğru hareket ederler. Eğer </a:t>
            </a:r>
            <a:r>
              <a:rPr lang="tr-TR" sz="1600" dirty="0" smtClean="0">
                <a:solidFill>
                  <a:srgbClr val="00B050"/>
                </a:solidFill>
              </a:rPr>
              <a:t>yükleri +1 ise, her bölmede 10 </a:t>
            </a:r>
            <a:r>
              <a:rPr lang="tr-TR" sz="1600" dirty="0" err="1" smtClean="0">
                <a:solidFill>
                  <a:srgbClr val="00B050"/>
                </a:solidFill>
              </a:rPr>
              <a:t>keV</a:t>
            </a:r>
            <a:r>
              <a:rPr lang="tr-TR" sz="1600" dirty="0" smtClean="0">
                <a:solidFill>
                  <a:srgbClr val="00B050"/>
                </a:solidFill>
              </a:rPr>
              <a:t> olmak üzere, toplam 90 </a:t>
            </a:r>
            <a:r>
              <a:rPr lang="tr-TR" sz="1600" dirty="0" err="1" smtClean="0">
                <a:solidFill>
                  <a:srgbClr val="00B050"/>
                </a:solidFill>
              </a:rPr>
              <a:t>keV</a:t>
            </a:r>
            <a:r>
              <a:rPr lang="tr-TR" sz="1600" dirty="0" smtClean="0">
                <a:solidFill>
                  <a:srgbClr val="00B050"/>
                </a:solidFill>
              </a:rPr>
              <a:t> kinetik enerji </a:t>
            </a:r>
            <a:r>
              <a:rPr lang="tr-TR" sz="1600" dirty="0" smtClean="0"/>
              <a:t>kazanırlar ve hedefe doğru ilerlerler</a:t>
            </a:r>
            <a:endParaRPr lang="en-US" sz="1600" dirty="0"/>
          </a:p>
        </p:txBody>
      </p:sp>
      <p:pic>
        <p:nvPicPr>
          <p:cNvPr id="9" name="Resi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7543" y="4042756"/>
            <a:ext cx="3226545" cy="2419909"/>
          </a:xfrm>
          <a:prstGeom prst="rect">
            <a:avLst/>
          </a:prstGeom>
        </p:spPr>
      </p:pic>
      <p:pic>
        <p:nvPicPr>
          <p:cNvPr id="10" name="Resim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229" y="914400"/>
            <a:ext cx="3332669" cy="2499501"/>
          </a:xfrm>
          <a:prstGeom prst="rect">
            <a:avLst/>
          </a:prstGeom>
        </p:spPr>
      </p:pic>
      <p:sp>
        <p:nvSpPr>
          <p:cNvPr id="11" name="Dikdörtgen 10"/>
          <p:cNvSpPr/>
          <p:nvPr/>
        </p:nvSpPr>
        <p:spPr>
          <a:xfrm>
            <a:off x="8092480" y="6462665"/>
            <a:ext cx="4099520" cy="277485"/>
          </a:xfrm>
          <a:prstGeom prst="rect">
            <a:avLst/>
          </a:prstGeom>
          <a:solidFill>
            <a:schemeClr val="accent4"/>
          </a:solidFill>
        </p:spPr>
        <p:txBody>
          <a:bodyPr wrap="none">
            <a:spAutoFit/>
          </a:bodyPr>
          <a:lstStyle/>
          <a:p>
            <a:r>
              <a:rPr lang="tr-TR" dirty="0"/>
              <a:t>Hızlandırma Kolonunun genel görünümü</a:t>
            </a:r>
          </a:p>
        </p:txBody>
      </p:sp>
      <p:sp>
        <p:nvSpPr>
          <p:cNvPr id="12" name="Dikdörtgen 11"/>
          <p:cNvSpPr/>
          <p:nvPr/>
        </p:nvSpPr>
        <p:spPr>
          <a:xfrm>
            <a:off x="4963468" y="3589472"/>
            <a:ext cx="27398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b="1" dirty="0"/>
              <a:t>Hızlandırma </a:t>
            </a:r>
            <a:r>
              <a:rPr lang="tr-TR" b="1" dirty="0" smtClean="0"/>
              <a:t>Kolonları</a:t>
            </a:r>
            <a:endParaRPr lang="tr-TR" b="1" dirty="0"/>
          </a:p>
        </p:txBody>
      </p:sp>
      <p:sp>
        <p:nvSpPr>
          <p:cNvPr id="13" name="Dikdörtgen 12"/>
          <p:cNvSpPr/>
          <p:nvPr/>
        </p:nvSpPr>
        <p:spPr>
          <a:xfrm>
            <a:off x="5373998" y="1009613"/>
            <a:ext cx="11384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b="1" dirty="0" smtClean="0"/>
              <a:t>KS-400</a:t>
            </a:r>
            <a:endParaRPr lang="tr-TR" b="1" dirty="0"/>
          </a:p>
        </p:txBody>
      </p:sp>
      <p:sp>
        <p:nvSpPr>
          <p:cNvPr id="14" name="Dikdörtgen 13"/>
          <p:cNvSpPr/>
          <p:nvPr/>
        </p:nvSpPr>
        <p:spPr>
          <a:xfrm>
            <a:off x="4963468" y="4138163"/>
            <a:ext cx="9861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q"/>
            </a:pPr>
            <a:r>
              <a:rPr lang="tr-TR" b="1" dirty="0" smtClean="0"/>
              <a:t>J-150</a:t>
            </a:r>
            <a:endParaRPr lang="tr-TR" b="1" dirty="0"/>
          </a:p>
        </p:txBody>
      </p:sp>
    </p:spTree>
    <p:extLst>
      <p:ext uri="{BB962C8B-B14F-4D97-AF65-F5344CB8AC3E}">
        <p14:creationId xmlns:p14="http://schemas.microsoft.com/office/powerpoint/2010/main" val="64727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769441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b="1" dirty="0">
                <a:solidFill>
                  <a:schemeClr val="bg1"/>
                </a:solidFill>
              </a:rPr>
              <a:t>Demet Yönlendirme Elemanları</a:t>
            </a:r>
            <a:endParaRPr lang="tr-TR" sz="4400" dirty="0">
              <a:solidFill>
                <a:schemeClr val="bg1"/>
              </a:solidFill>
            </a:endParaRPr>
          </a:p>
        </p:txBody>
      </p:sp>
      <p:pic>
        <p:nvPicPr>
          <p:cNvPr id="6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5 İçerik Yer Tutucusu"/>
          <p:cNvSpPr>
            <a:spLocks noGrp="1"/>
          </p:cNvSpPr>
          <p:nvPr>
            <p:ph idx="1"/>
          </p:nvPr>
        </p:nvSpPr>
        <p:spPr>
          <a:xfrm>
            <a:off x="491331" y="1013144"/>
            <a:ext cx="8668711" cy="5965172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buNone/>
            </a:pPr>
            <a:r>
              <a:rPr lang="tr-TR" sz="1600" b="1" dirty="0" smtClean="0"/>
              <a:t>1.ELEKTROSTATİK QUADRAPOL MERCEKLER</a:t>
            </a:r>
            <a:endParaRPr lang="tr-TR" sz="1600" dirty="0" smtClean="0"/>
          </a:p>
          <a:p>
            <a:pPr>
              <a:spcBef>
                <a:spcPts val="600"/>
              </a:spcBef>
            </a:pPr>
            <a:r>
              <a:rPr lang="tr-TR" sz="1600" dirty="0" smtClean="0">
                <a:solidFill>
                  <a:srgbClr val="0070C0"/>
                </a:solidFill>
              </a:rPr>
              <a:t>Karşılıklı olarak yerleştirilmiş iki adet yatay ve iki adet düşey plakadan </a:t>
            </a:r>
            <a:r>
              <a:rPr lang="tr-TR" sz="1600" dirty="0" smtClean="0"/>
              <a:t>oluşmaktadır.</a:t>
            </a:r>
            <a:endParaRPr lang="tr-TR" sz="1600" b="1" dirty="0" smtClean="0"/>
          </a:p>
          <a:p>
            <a:pPr>
              <a:spcBef>
                <a:spcPts val="600"/>
              </a:spcBef>
              <a:buNone/>
            </a:pPr>
            <a:r>
              <a:rPr lang="tr-TR" sz="1600" b="1" dirty="0" smtClean="0"/>
              <a:t>Elektrostatik </a:t>
            </a:r>
            <a:r>
              <a:rPr lang="tr-TR" sz="1600" b="1" dirty="0"/>
              <a:t>Quadrapol </a:t>
            </a:r>
            <a:r>
              <a:rPr lang="tr-TR" sz="1600" b="1" dirty="0" smtClean="0"/>
              <a:t>Merceklerin kullanım amaçları:</a:t>
            </a:r>
            <a:endParaRPr lang="tr-TR" sz="1600" dirty="0" smtClean="0"/>
          </a:p>
          <a:p>
            <a:pPr marL="452628" indent="-342900">
              <a:spcBef>
                <a:spcPts val="600"/>
              </a:spcBef>
              <a:buNone/>
            </a:pPr>
            <a:r>
              <a:rPr lang="tr-TR" sz="1600" dirty="0" smtClean="0">
                <a:solidFill>
                  <a:srgbClr val="0070C0"/>
                </a:solidFill>
              </a:rPr>
              <a:t>Plakalara uygulanan pozitif (+) gerilim sayesinde</a:t>
            </a:r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>
                <a:solidFill>
                  <a:srgbClr val="0070C0"/>
                </a:solidFill>
              </a:rPr>
              <a:t>Hızlandırılan yüklü tanecik huzmesinin merkezde tutulması, </a:t>
            </a:r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/>
              <a:t>Hedef üzerine düşen hüzmenin toplanması, </a:t>
            </a:r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/>
              <a:t>Hüzmenin çapının belirlenmesi ve iyon kayıplarının giderilmesi </a:t>
            </a:r>
            <a:endParaRPr lang="tr-TR" sz="1600" dirty="0" smtClean="0"/>
          </a:p>
          <a:p>
            <a:pPr marL="109728" indent="0">
              <a:spcBef>
                <a:spcPts val="600"/>
              </a:spcBef>
              <a:buNone/>
            </a:pPr>
            <a:endParaRPr lang="tr-TR" sz="1600" b="1" dirty="0"/>
          </a:p>
          <a:p>
            <a:pPr marL="109728" indent="0">
              <a:spcBef>
                <a:spcPts val="600"/>
              </a:spcBef>
              <a:buNone/>
            </a:pPr>
            <a:r>
              <a:rPr lang="tr-TR" sz="1600" b="1" dirty="0" smtClean="0"/>
              <a:t>2.DİYAFRAM</a:t>
            </a:r>
            <a:endParaRPr lang="tr-TR" sz="1600" dirty="0" smtClean="0"/>
          </a:p>
          <a:p>
            <a:pPr>
              <a:spcBef>
                <a:spcPts val="600"/>
              </a:spcBef>
            </a:pPr>
            <a:r>
              <a:rPr lang="tr-TR" sz="1600" dirty="0" smtClean="0"/>
              <a:t>Ortasında 3 cm çapında delik bulunan bir plakadan meydana gelmektedir. </a:t>
            </a:r>
          </a:p>
          <a:p>
            <a:pPr>
              <a:spcBef>
                <a:spcPts val="600"/>
              </a:spcBef>
            </a:pPr>
            <a:r>
              <a:rPr lang="tr-TR" sz="1600" dirty="0" smtClean="0"/>
              <a:t>Diyafram </a:t>
            </a:r>
            <a:r>
              <a:rPr lang="tr-TR" sz="1600" dirty="0"/>
              <a:t>elektriksel olarak izole edildiğinden, elektrikçe nötr haldedir. </a:t>
            </a:r>
          </a:p>
          <a:p>
            <a:pPr>
              <a:spcBef>
                <a:spcPts val="600"/>
              </a:spcBef>
            </a:pPr>
            <a:r>
              <a:rPr lang="tr-TR" sz="1600" dirty="0"/>
              <a:t>Kuvvetli akımlarda diyaframın soğutulması gerekli olmaktadır. Bu nedenle, diyaframın soğutulması için dışına bir su ceketi geçirilerek, soğutma ünitesine </a:t>
            </a:r>
            <a:r>
              <a:rPr lang="tr-TR" sz="1600" dirty="0" smtClean="0"/>
              <a:t>bağlanmıştır.</a:t>
            </a:r>
          </a:p>
          <a:p>
            <a:pPr marL="109728" indent="0">
              <a:spcBef>
                <a:spcPts val="600"/>
              </a:spcBef>
              <a:buNone/>
            </a:pPr>
            <a:r>
              <a:rPr lang="tr-TR" sz="1600" b="1" dirty="0" smtClean="0"/>
              <a:t>Diyaframın kullanım </a:t>
            </a:r>
            <a:r>
              <a:rPr lang="tr-TR" sz="1600" b="1" dirty="0"/>
              <a:t>amaçları:</a:t>
            </a:r>
            <a:endParaRPr lang="tr-TR" sz="1600" dirty="0"/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>
                <a:solidFill>
                  <a:srgbClr val="0070C0"/>
                </a:solidFill>
              </a:rPr>
              <a:t>Işınlama esnasında, iyon demetinin çapının izlenip kontrolünü sağlar. </a:t>
            </a:r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/>
              <a:t>Diyafram kumanda ünitesinde bulunan bir </a:t>
            </a:r>
            <a:r>
              <a:rPr lang="tr-TR" sz="1600" dirty="0" smtClean="0">
                <a:solidFill>
                  <a:srgbClr val="0070C0"/>
                </a:solidFill>
              </a:rPr>
              <a:t>mikrometreye bağlı</a:t>
            </a:r>
            <a:r>
              <a:rPr lang="tr-TR" sz="1600" dirty="0" smtClean="0"/>
              <a:t> halde olup, bu mikrometre sayesinde </a:t>
            </a:r>
            <a:r>
              <a:rPr lang="tr-TR" sz="1600" dirty="0" smtClean="0">
                <a:solidFill>
                  <a:srgbClr val="0070C0"/>
                </a:solidFill>
              </a:rPr>
              <a:t>diyafram üzerine iyon demeti düştüğünde, oluşan akım </a:t>
            </a:r>
            <a:r>
              <a:rPr lang="tr-TR" sz="1600" dirty="0" smtClean="0"/>
              <a:t>belirlenebilmektedir. </a:t>
            </a:r>
          </a:p>
          <a:p>
            <a:pPr marL="452628" indent="-342900">
              <a:spcBef>
                <a:spcPts val="600"/>
              </a:spcBef>
              <a:buFont typeface="+mj-lt"/>
              <a:buAutoNum type="arabicPeriod"/>
            </a:pPr>
            <a:r>
              <a:rPr lang="tr-TR" sz="1600" dirty="0" smtClean="0"/>
              <a:t>Mikrometre üzerinde </a:t>
            </a:r>
            <a:r>
              <a:rPr lang="tr-TR" sz="1600" dirty="0" smtClean="0">
                <a:solidFill>
                  <a:srgbClr val="0070C0"/>
                </a:solidFill>
              </a:rPr>
              <a:t>eğer akım okunuyorsa </a:t>
            </a:r>
            <a:r>
              <a:rPr lang="tr-TR" sz="1600" dirty="0" smtClean="0"/>
              <a:t>demet yönlendirme </a:t>
            </a:r>
            <a:r>
              <a:rPr lang="tr-TR" sz="1600" dirty="0" smtClean="0">
                <a:solidFill>
                  <a:srgbClr val="0070C0"/>
                </a:solidFill>
              </a:rPr>
              <a:t>parametreleri değiştirilerek </a:t>
            </a:r>
            <a:r>
              <a:rPr lang="tr-TR" sz="1600" dirty="0" smtClean="0"/>
              <a:t>bu  akımın sıfırlanması sağlanır.</a:t>
            </a:r>
          </a:p>
          <a:p>
            <a:pPr>
              <a:spcBef>
                <a:spcPts val="600"/>
              </a:spcBef>
            </a:pPr>
            <a:endParaRPr lang="en-US" sz="1600" dirty="0"/>
          </a:p>
        </p:txBody>
      </p:sp>
      <p:pic>
        <p:nvPicPr>
          <p:cNvPr id="13" name="Resi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2003" y="1013144"/>
            <a:ext cx="4409997" cy="330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159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tin kutusu 3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4400" b="1" dirty="0">
                <a:solidFill>
                  <a:schemeClr val="bg1"/>
                </a:solidFill>
              </a:rPr>
              <a:t>Demet Yönlendirme Elemanları</a:t>
            </a:r>
            <a:endParaRPr lang="tr-TR" sz="4400" dirty="0">
              <a:solidFill>
                <a:schemeClr val="bg1"/>
              </a:solidFill>
            </a:endParaRPr>
          </a:p>
        </p:txBody>
      </p:sp>
      <p:pic>
        <p:nvPicPr>
          <p:cNvPr id="5" name="Resim 1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13" y="12700"/>
            <a:ext cx="960437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Metin kutusu 5"/>
          <p:cNvSpPr txBox="1"/>
          <p:nvPr/>
        </p:nvSpPr>
        <p:spPr>
          <a:xfrm>
            <a:off x="0" y="782320"/>
            <a:ext cx="430887" cy="6088559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r-TR" sz="1600" dirty="0">
                <a:solidFill>
                  <a:schemeClr val="bg1"/>
                </a:solidFill>
              </a:rPr>
              <a:t>Parçacık Hızlandırıcıları ve </a:t>
            </a:r>
            <a:r>
              <a:rPr lang="tr-TR" sz="1600" dirty="0" err="1">
                <a:solidFill>
                  <a:schemeClr val="bg1"/>
                </a:solidFill>
              </a:rPr>
              <a:t>Algıçları</a:t>
            </a:r>
            <a:r>
              <a:rPr lang="tr-TR" sz="1600" dirty="0">
                <a:solidFill>
                  <a:schemeClr val="bg1"/>
                </a:solidFill>
              </a:rPr>
              <a:t> Yerel Altyapı ve Ar-Ge </a:t>
            </a:r>
            <a:r>
              <a:rPr lang="tr-TR" sz="1600" dirty="0" err="1">
                <a:solidFill>
                  <a:schemeClr val="bg1"/>
                </a:solidFill>
              </a:rPr>
              <a:t>Çalıştayı</a:t>
            </a:r>
            <a:endParaRPr lang="tr-TR" sz="1600" dirty="0">
              <a:solidFill>
                <a:schemeClr val="bg1"/>
              </a:solidFill>
            </a:endParaRPr>
          </a:p>
        </p:txBody>
      </p:sp>
      <p:sp>
        <p:nvSpPr>
          <p:cNvPr id="7" name="2 İçerik Yer Tutucusu"/>
          <p:cNvSpPr>
            <a:spLocks noGrp="1"/>
          </p:cNvSpPr>
          <p:nvPr>
            <p:ph idx="1"/>
          </p:nvPr>
        </p:nvSpPr>
        <p:spPr>
          <a:xfrm>
            <a:off x="697832" y="994096"/>
            <a:ext cx="6729663" cy="4286280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b="1" dirty="0" smtClean="0"/>
              <a:t>3.Kolimatörler</a:t>
            </a:r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>
                <a:solidFill>
                  <a:srgbClr val="0070C0"/>
                </a:solidFill>
              </a:rPr>
              <a:t>İç çapları 3 mm </a:t>
            </a:r>
            <a:r>
              <a:rPr lang="tr-TR" sz="1600" dirty="0" smtClean="0"/>
              <a:t>olan ve ard arda sıralanmış </a:t>
            </a:r>
            <a:r>
              <a:rPr lang="tr-TR" sz="1600" dirty="0" smtClean="0">
                <a:solidFill>
                  <a:srgbClr val="0070C0"/>
                </a:solidFill>
              </a:rPr>
              <a:t>üç adet metal bilezikten </a:t>
            </a:r>
            <a:r>
              <a:rPr lang="tr-TR" sz="1600" dirty="0" smtClean="0"/>
              <a:t>meydana gelmiştir. </a:t>
            </a:r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/>
              <a:t>İletkenler yardımıyla birbirlerine temas halinde olduklarından kolimatör akımını veren </a:t>
            </a:r>
            <a:r>
              <a:rPr lang="tr-TR" sz="1600" dirty="0" smtClean="0">
                <a:solidFill>
                  <a:srgbClr val="0070C0"/>
                </a:solidFill>
              </a:rPr>
              <a:t>mikrometrede okunan akım, üç kolimatörün toplam akım </a:t>
            </a:r>
            <a:r>
              <a:rPr lang="tr-TR" sz="1600" dirty="0" smtClean="0"/>
              <a:t>değeridir. </a:t>
            </a: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b="1" dirty="0" smtClean="0"/>
              <a:t>Kolimatörlerin kullanım </a:t>
            </a:r>
            <a:r>
              <a:rPr lang="tr-TR" sz="1600" b="1" dirty="0"/>
              <a:t>amaçları</a:t>
            </a:r>
            <a:r>
              <a:rPr lang="tr-TR" sz="1600" b="1" dirty="0" smtClean="0"/>
              <a:t>:</a:t>
            </a:r>
            <a:endParaRPr lang="tr-TR" sz="1600" dirty="0" smtClean="0"/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>
                <a:solidFill>
                  <a:srgbClr val="0070C0"/>
                </a:solidFill>
              </a:rPr>
              <a:t>İyon demetinin düzgün, dairesel bir şekilde hedefe çarpmasını sağlarlar. </a:t>
            </a:r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/>
              <a:t>Soğutma suyuyla veya kompresörden gelen havayla soğutulurlar.</a:t>
            </a:r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endParaRPr lang="tr-TR" sz="1600" b="1" dirty="0" smtClean="0"/>
          </a:p>
          <a:p>
            <a:pPr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b="1" dirty="0" smtClean="0"/>
              <a:t>4.Elektron Tuzağı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tr-TR" sz="1600" dirty="0" smtClean="0"/>
              <a:t>Hedefin önüne yerleştirilen ve ortası demetin geçmesine izin verecek şekilde delik olan metal plakadır. </a:t>
            </a:r>
          </a:p>
          <a:p>
            <a:pPr marL="109728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tr-TR" sz="1600" b="1" dirty="0"/>
              <a:t>Elektron </a:t>
            </a:r>
            <a:r>
              <a:rPr lang="tr-TR" sz="1600" b="1" dirty="0" smtClean="0"/>
              <a:t>Tuzağının </a:t>
            </a:r>
            <a:r>
              <a:rPr lang="tr-TR" sz="1600" b="1" dirty="0"/>
              <a:t>kullanım amaçları</a:t>
            </a:r>
            <a:r>
              <a:rPr lang="tr-TR" sz="1600" b="1" dirty="0" smtClean="0"/>
              <a:t>:</a:t>
            </a:r>
            <a:endParaRPr lang="tr-TR" sz="1600" dirty="0" smtClean="0"/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/>
              <a:t>Bu metal plaka, </a:t>
            </a:r>
            <a:r>
              <a:rPr lang="tr-TR" sz="1600" dirty="0" smtClean="0">
                <a:solidFill>
                  <a:srgbClr val="0070C0"/>
                </a:solidFill>
              </a:rPr>
              <a:t>-200 V gerilimle yüklü olduğundan hedeften elektronların ayrılmasını engeller. </a:t>
            </a:r>
          </a:p>
          <a:p>
            <a:pPr marL="566928" indent="-4572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tr-TR" sz="1600" dirty="0" smtClean="0"/>
              <a:t>Bu sayede </a:t>
            </a:r>
            <a:r>
              <a:rPr lang="tr-TR" sz="1600" dirty="0" smtClean="0">
                <a:solidFill>
                  <a:srgbClr val="0070C0"/>
                </a:solidFill>
              </a:rPr>
              <a:t>hedef akımının doğru olarak okunmasına yardımcı olur.</a:t>
            </a:r>
          </a:p>
          <a:p>
            <a:endParaRPr lang="en-US" sz="1600" dirty="0"/>
          </a:p>
        </p:txBody>
      </p:sp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964" y="4086954"/>
            <a:ext cx="2862582" cy="2146937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440" y="769441"/>
            <a:ext cx="3824270" cy="2868203"/>
          </a:xfrm>
          <a:prstGeom prst="rect">
            <a:avLst/>
          </a:prstGeom>
        </p:spPr>
      </p:pic>
      <p:sp>
        <p:nvSpPr>
          <p:cNvPr id="2" name="Metin kutusu 1"/>
          <p:cNvSpPr txBox="1"/>
          <p:nvPr/>
        </p:nvSpPr>
        <p:spPr>
          <a:xfrm>
            <a:off x="7950096" y="3637644"/>
            <a:ext cx="3312958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tr-TR" dirty="0" err="1" smtClean="0"/>
              <a:t>Elektromagnet-Beam</a:t>
            </a:r>
            <a:r>
              <a:rPr lang="tr-TR" dirty="0" smtClean="0"/>
              <a:t> yönlendirici</a:t>
            </a:r>
            <a:endParaRPr lang="tr-TR" dirty="0"/>
          </a:p>
        </p:txBody>
      </p:sp>
      <p:sp>
        <p:nvSpPr>
          <p:cNvPr id="12" name="Metin kutusu 11"/>
          <p:cNvSpPr txBox="1"/>
          <p:nvPr/>
        </p:nvSpPr>
        <p:spPr>
          <a:xfrm>
            <a:off x="8130964" y="6321209"/>
            <a:ext cx="3335016" cy="369332"/>
          </a:xfrm>
          <a:prstGeom prst="rect">
            <a:avLst/>
          </a:prstGeom>
          <a:solidFill>
            <a:schemeClr val="accent4"/>
          </a:solidFill>
        </p:spPr>
        <p:txBody>
          <a:bodyPr wrap="none" rtlCol="0">
            <a:spAutoFit/>
          </a:bodyPr>
          <a:lstStyle/>
          <a:p>
            <a:r>
              <a:rPr lang="tr-TR" dirty="0" err="1" smtClean="0"/>
              <a:t>Quadrapol</a:t>
            </a:r>
            <a:r>
              <a:rPr lang="tr-TR" dirty="0" smtClean="0"/>
              <a:t> </a:t>
            </a:r>
            <a:r>
              <a:rPr lang="tr-TR" dirty="0" err="1" smtClean="0"/>
              <a:t>magnet-Beam</a:t>
            </a:r>
            <a:r>
              <a:rPr lang="tr-TR" dirty="0" smtClean="0"/>
              <a:t> büzücü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51860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1416</Words>
  <Application>Microsoft Office PowerPoint</Application>
  <PresentationFormat>Geniş ekran</PresentationFormat>
  <Paragraphs>234</Paragraphs>
  <Slides>16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Century</vt:lpstr>
      <vt:lpstr>Wingdings</vt:lpstr>
      <vt:lpstr>Office Teması</vt:lpstr>
      <vt:lpstr>TÜRKİYE ENERJİ, NÜKLEER MADEN ARAŞTIRMA KURUMU NÜKLEER ENERJİ ARAŞTIRMA ENSTİTÜSÜ İstanbul Yerleşkesi NÜKLEER FİZİK BİRİMİ    DÜŞÜK ENERJİLİ İYON HIZLANDIRICILARI</vt:lpstr>
      <vt:lpstr>Sames KS-400 ve Sames J-150 Düşük Enerjili İyon Hızlandırıcıları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TEKNOLOJİ GELİŞTİRME DAİRESİ AR-GE PROJELERİ ŞUBESİ MÜDÜRLÜĞÜ NÜKLEER FİZİK BİRİMİ HIZLANDIRICILAR</dc:title>
  <dc:creator>Recep BIYIK</dc:creator>
  <cp:lastModifiedBy>Recep BIYIK</cp:lastModifiedBy>
  <cp:revision>45</cp:revision>
  <dcterms:created xsi:type="dcterms:W3CDTF">2019-07-15T18:37:18Z</dcterms:created>
  <dcterms:modified xsi:type="dcterms:W3CDTF">2020-11-28T11:23:51Z</dcterms:modified>
</cp:coreProperties>
</file>