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3" r:id="rId1"/>
    <p:sldMasterId id="2147483850" r:id="rId2"/>
    <p:sldMasterId id="2147484107" r:id="rId3"/>
    <p:sldMasterId id="2147484060" r:id="rId4"/>
    <p:sldMasterId id="2147484048" r:id="rId5"/>
    <p:sldMasterId id="2147484093" r:id="rId6"/>
  </p:sldMasterIdLst>
  <p:notesMasterIdLst>
    <p:notesMasterId r:id="rId25"/>
  </p:notesMasterIdLst>
  <p:handoutMasterIdLst>
    <p:handoutMasterId r:id="rId26"/>
  </p:handoutMasterIdLst>
  <p:sldIdLst>
    <p:sldId id="806" r:id="rId7"/>
    <p:sldId id="768" r:id="rId8"/>
    <p:sldId id="831" r:id="rId9"/>
    <p:sldId id="797" r:id="rId10"/>
    <p:sldId id="878" r:id="rId11"/>
    <p:sldId id="879" r:id="rId12"/>
    <p:sldId id="876" r:id="rId13"/>
    <p:sldId id="874" r:id="rId14"/>
    <p:sldId id="872" r:id="rId15"/>
    <p:sldId id="838" r:id="rId16"/>
    <p:sldId id="871" r:id="rId17"/>
    <p:sldId id="844" r:id="rId18"/>
    <p:sldId id="873" r:id="rId19"/>
    <p:sldId id="868" r:id="rId20"/>
    <p:sldId id="880" r:id="rId21"/>
    <p:sldId id="793" r:id="rId22"/>
    <p:sldId id="866" r:id="rId23"/>
    <p:sldId id="861" r:id="rId2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ICA" initials="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FF33"/>
    <a:srgbClr val="FFC57F"/>
    <a:srgbClr val="FD7922"/>
    <a:srgbClr val="99FFCC"/>
    <a:srgbClr val="FFFF99"/>
    <a:srgbClr val="000026"/>
    <a:srgbClr val="FF0000"/>
    <a:srgbClr val="FFFF00"/>
    <a:srgbClr val="FF3300"/>
    <a:srgbClr val="00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53" autoAdjust="0"/>
    <p:restoredTop sz="93494" autoAdjust="0"/>
  </p:normalViewPr>
  <p:slideViewPr>
    <p:cSldViewPr>
      <p:cViewPr varScale="1">
        <p:scale>
          <a:sx n="106" d="100"/>
          <a:sy n="106" d="100"/>
        </p:scale>
        <p:origin x="7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6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5024" y="1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ja-JP"/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0748F962-9DDF-454F-9C18-594A4BE11063}" type="datetime1">
              <a:rPr lang="en-US" altLang="ja-JP" smtClean="0"/>
              <a:t>11/5/25</a:t>
            </a:fld>
            <a:endParaRPr lang="en-US" altLang="ja-JP"/>
          </a:p>
        </p:txBody>
      </p:sp>
      <p:sp>
        <p:nvSpPr>
          <p:cNvPr id="425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r>
              <a:rPr lang="en-US" altLang="ja-JP"/>
              <a:t>UK</a:t>
            </a:r>
          </a:p>
        </p:txBody>
      </p:sp>
      <p:sp>
        <p:nvSpPr>
          <p:cNvPr id="425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52563E28-05B7-496B-8D56-657D5E1C494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558843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1:37.59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3:39.66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417 1 24575,'-8'0'0,"1"0"0,-1 0 0,1 3 0,-1-2 0,4 5 0,-3-5 0,3 3 0,-4-4 0,1 0 0,3 3 0,-3-2 0,3 6 0,0-3 0,-3 0 0,3-1 0,0 1 0,-3-4 0,3 7 0,-4-3 0,1 4 0,-1-1 0,1-2 0,-1 1 0,0-2 0,1 1 0,-1 1 0,1-5 0,3 6 0,-3-3 0,3 0 0,-4 3 0,1-3 0,-1 4 0,1-1 0,-1-3 0,1 3 0,-1-3 0,1 4 0,-1-1 0,0 1 0,1-1 0,-1 1 0,1 0 0,-5-1 0,4 1 0,-4 0 0,5-1 0,-1 1 0,0 0 0,1-1 0,-1 1 0,1-1 0,-1 1 0,1-1 0,-1-3 0,4 3 0,-3-6 0,7 6 0,-7-7 0,6 4 0,-2-4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7:35.36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15 24575,'7'0'0,"1"0"0,-1 0 0,1 0 0,-1 0 0,1 0 0,0 0 0,-1 0 0,1 0 0,-1 0 0,1 0 0,-1 0 0,1-3 0,-1 2 0,1-2 0,-1 3 0,1 0 0,-1 0 0,1 0 0,-1-4 0,1 3 0,0-2 0,-1 3 0,1 0 0,-1 0 0,5 0 0,-4 0 0,4 0 0,-5 0 0,1 0 0,4 0 0,-4 0 0,8 0 0,-4 0 0,1 0 0,3 0 0,-8 0 0,4 0 0,-5 0 0,1 0 0,0 0 0,-1 0 0,1 0 0,-1 0 0,1 0 0,3 0 0,2 0 0,0 0 0,-2 0 0,-3 0 0,-1 0 0,1 0 0,3 0 0,2 0 0,0 0 0,-2 0 0,1 0 0,0 0 0,1 0 0,3 0 0,-4 0 0,5 0 0,-4 0 0,-2 0 0,-3 0 0,-1 0 0,1 0 0,-1 0 0,1 0 0,-1 0 0,1 0 0,0 0 0,-1 0 0,1 0 0,-1 0 0,1 0 0,-1 0 0,5 0 0,0 0 0,5 0 0,-4 0 0,7 0 0,-10 0 0,10 0 0,-11 0 0,3 0 0,-5 0 0,1 0 0,-1 0 0,1 0 0,-1 0 0,5 0 0,0 0 0,10 0 0,-4 0 0,8 0 0,-8 0 0,3 0 0,-4 0 0,0 0 0,-5 0 0,4 0 0,-3 0 0,3 0 0,1 0 0,0 0 0,10 0 0,-3 0 0,21 0 0,-9 0 0,10 0 0,0 0 0,-5 0 0,11 0 0,-10 0 0,4 0 0,-6 0 0,0 0 0,0 0 0,-1 0 0,-4 0 0,3 0 0,-9 0 0,4 0 0,-5 0 0,-6 0 0,0 0 0,-6 0 0,-3 0 0,-1 0 0,-1 0 0,-2 0 0,2 3 0,-3-2 0,-1 3 0,1-4 0,0 0 0,-1 0 0,5 0 0,5 0 0,1 0 0,14 4 0,-8-3 0,9 4 0,0-5 0,1 4 0,6-3 0,6 3 0,-5-4 0,12 0 0,-6 0 0,7 0 0,-6 0 0,11 0 0,-16 5 0,24-4 0,-24 3 0,4-4 0,-8 0 0,-10 0 0,-1 0 0,-7 4 0,1-3 0,-4 3 0,3-4 0,-4 4 0,0-4 0,-1 4 0,1-4 0,-4 0 0,-2 0 0,-3 0 0,-1 3 0,1-2 0,-1 3 0,1-4 0,-1 0 0,1 0 0,0 0 0,3 0 0,-2 0 0,6 0 0,-6 0 0,3 0 0,-5 0 0,1 0 0,8 0 0,8 0 0,10 0 0,1 0 0,3 0 0,3 0 0,0 0 0,0 0 0,-3 0 0,-3 0 0,5 0 0,-1 0 0,1 4 0,-5-3 0,3 8 0,-14-8 0,8 4 0,-14-5 0,-1 0 0,-5 0 0,-5 0 0,1 0 0,0 0 0,-1 0 0,1 0 0,3 0 0,2 0 0,3 0 0,-3 0 0,3 0 0,-8 0 0,8 0 0,-7 0 0,6 0 0,-6 0 0,2 0 0,1 0 0,1 0 0,-1 0 0,4 0 0,-8 0 0,4 0 0,-4 0 0,-1 0 0,1 0 0,-1 0 0,1 0 0,-1 0 0,5 0 0,1 0 0,3 0 0,-3 0 0,2 0 0,-6 0 0,3 0 0,-5 0 0,1 0 0,-1 0 0,1 0 0,-1 0 0,1 0 0,-1 0 0,1 0 0,4 0 0,5 0 0,1-4 0,8 3 0,-8-3 0,8 4 0,-3 0 0,4 0 0,-4 0 0,3 0 0,-8 0 0,4 0 0,-6 0 0,-3 0 0,-1 0 0,-5 0 0,1 0 0,-1 0 0,1 0 0,-1 0 0,1 0 0,-1 0 0,1 0 0,-1 0 0,1 0 0,0 0 0,-1 0 0,1 0 0,-1 0 0,1 0 0,-1 0 0,1 0 0,-1 0 0,1 0 0,3 0 0,-2 0 0,7 0 0,1 0 0,1 0 0,8 0 0,-8 0 0,4 0 0,-6 0 0,1 0 0,-4 0 0,-2 0 0,-3 0 0,-1 0 0,1 0 0,-1 0 0,1 0 0,-1 0 0,1 0 0,-1 0 0,1 0 0,0 0 0,-1 0 0,1 0 0,-1 0 0,1 0 0,-1 0 0,1 0 0,-1 0 0,5 0 0,1 0 0,-1 0 0,9 0 0,-8 0 0,9 0 0,-5 0 0,-1 0 0,1 0 0,-4 0 0,-2 0 0,-3 0 0,-1 0 0,1 0 0,-1 0 0,1 0 0,-1 0 0,1 0 0,-1 0 0,5 0 0,-3 0 0,6 0 0,-6 0 0,7 0 0,-4 0 0,5 0 0,0 0 0,4 0 0,2 0 0,-1 0 0,0 0 0,-5 0 0,-1 0 0,-3 0 0,-2 0 0,-3 0 0,0 0 0,-4 0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7:39.78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31 0 24575,'0'8'0,"0"-1"0,0 1 0,0-1 0,-3-2 0,2 1 0,-2-2 0,-1 1 0,3 1 0,-2-1 0,3 2 0,0 1 0,0-1 0,0 1 0,-3-1 0,2 1 0,-2-1 0,-1-3 0,3 3 0,-2-6 0,3 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0:11.9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62 24575,'7'0'0,"1"0"0,-1 0 0,1 0 0,0 0 0,-1 0 0,1 0 0,3 0 0,2 0 0,3 0 0,-3 0 0,3 0 0,-4 0 0,5 0 0,0 0 0,-1 0 0,1 0 0,0 0 0,-5 0 0,0 0 0,-4 0 0,-1 0 0,1 0 0,-1 0 0,1 0 0,-1 0 0,1 0 0,-1 0 0,1 0 0,-1 0 0,1 0 0,0 0 0,-1 0 0,1 0 0,-1 0 0,1 0 0,-1 0 0,1 0 0,-1 0 0,1 0 0,-1 0 0,1 0 0,-1 0 0,5 0 0,1 0 0,8 0 0,2 0 0,4 0 0,-4 0 0,3 0 0,-8 0 0,4 0 0,-6 0 0,-3 0 0,-2 0 0,1 0 0,1 0 0,3 0 0,-3 0 0,3 0 0,-8 0 0,4 0 0,-5 0 0,1 0 0,-1 0 0,1 0 0,0 0 0,3 0 0,-2 0 0,2 0 0,-3-3 0,-1 2 0,1-2 0,-1 3 0,1 0 0,-1 0 0,1 0 0,0 0 0,-1 0 0,9-5 0,-2 4 0,8-3 0,-10 1 0,4 2 0,-7-2 0,6 3 0,-2-4 0,4 3 0,4-3 0,2 4 0,4 0 0,6-4 0,2 3 0,4-3 0,1-1 0,0 4 0,-10-3 0,2-1 0,-19 4 0,8-3 0,-13 4 0,4 0 0,-5 0 0,5 0 0,-3 0 0,2 0 0,-3 0 0,-1 0 0,1 0 0,-1 0 0,1 0 0,-1 0 0,1 0 0,0 0 0,-1 0 0,1 0 0,-1 0 0,1 0 0,-1 0 0,5 0 0,-4 0 0,4 0 0,-4 0 0,-1 0 0,1 0 0,3 0 0,2 0 0,-1 0 0,4 0 0,-3 0 0,-1 0 0,0 0 0,0 0 0,-4 0 0,4 0 0,-5 0 0,1 0 0,-1 0 0,1 0 0,3 0 0,2 0 0,9 0 0,-5 0 0,5 0 0,-9 0 0,-2 0 0,-3 0 0,-1 0 0,1 0 0,-1 0 0,1 0 0,-1 0 0,1 0 0,3 0 0,2 0 0,4 0 0,4 0 0,2 0 0,4 0 0,-4 0 0,3 0 0,-8 0 0,4 0 0,-6 0 0,-3 0 0,-1 0 0,-5 0 0,1 0 0,-1 0 0,1 0 0,-1 0 0,1 0 0,-1 0 0,1 0 0,-1 0 0,1 0 0,0 0 0,3 0 0,-2 0 0,2 0 0,-3 0 0,-1 0 0,1 0 0,-1 0 0,1 0 0,0 0 0,-1 0 0,1 0 0,-1 0 0,1 0 0,-1 0 0,1 0 0,-1 0 0,1 0 0,-1 0 0,1 0 0,-1 0 0,1 0 0,-1 0 0,-2 0 0,-2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0:34.3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2:22.8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2:27.6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24575,'11'0'0,"-2"3"0,2 2 0,1-1 0,-4 2 0,4 3 0,0 0 0,1 3 0,0-4 0,2 0 0,-6 0 0,7 0 0,-8-1 0,4 1 0,-1 0 0,-2 0 0,7 0 0,-8-4 0,4 3 0,-5-2 0,1 2 0,-1 1 0,1-1 0,-1 1 0,1-4 0,-1-1 0,5-3 0,-3 0 0,2 0 0,-3 0 0,-1 0 0,1 0 0,-1 4 0,1-4 0,-1 4 0,1-4 0,0 0 0,-1 0 0,1 0 0,-1 0 0,1 0 0,-1 0 0,1 0 0,-1 0 0,1 0 0,-1 0 0,1 0 0,-1 0 0,1 3 0,-1 1 0,1 4 0,0-1 0,-1-2 0,1 1 0,-1-2 0,1 4 0,3-4 0,-2 3 0,7-3 0,-4 1 0,5-2 0,4 2 0,-3-1 0,4 9 0,-6-4 0,6 7 0,1-2 0,-1 0 0,4 3 0,-8-3 0,4 3 0,-5 0 0,-1-4 0,-3-2 0,3-2 0,-8-2 0,4 1 0,-5 0 0,1-4 0,-1-1 0,1 1 0,-1 0 0,1 3 0,0 5 0,-1-4 0,1 4 0,0-4 0,-1-1 0,1-3 0,0 7 0,-1-9 0,1 5 0,0-7 0,-1 0 0,1 0 0,-1 0 0,1 8 0,0-6 0,0 8 0,-1-9 0,1 6 0,-1-6 0,1 2 0,0 0 0,-1 6 0,1-1 0,0 8 0,0-3 0,4-1 0,-2 4 0,5-6 0,-5 10 0,6-6 0,-2 13 0,3-10 0,1 10 0,0-5 0,-1 1 0,1 3 0,-1-8 0,-3 8 0,2-8 0,-2 9 0,-1-10 0,4 5 0,-8-5 0,7 4 0,-6-3 0,3 4 0,-5-6 0,5 6 0,-4-4 0,8 3 0,-8 1 0,4-5 0,-1 5 0,-3-5 0,7-4 0,-7 2 0,7-5 0,-7 1 0,3 1 0,-4-7 0,4 3 0,-4-5 0,4-2 0,-5 6 0,1-6 0,-1 5 0,1 3 0,0-1 0,0 4 0,-4-5 0,3 1 0,-3-1 0,3-2 0,-3 1 0,3-2 0,-3 1 0,4 1 0,-1-2 0,1 4 0,0 0 0,3-1 0,2 1 0,3 1 0,1-1 0,0 0 0,-5 0 0,4 1 0,-7-2 0,6 2 0,-2-1 0,4 0 0,-5 0 0,4 0 0,-3 0 0,-1 0 0,4 0 0,-8 0 0,8 0 0,-7 0 0,6 0 0,-2 0 0,4 0 0,-1 1 0,1-1 0,-4 0 0,2 0 0,-2 0 0,4 1 0,-1-1 0,-3 0 0,-1 0 0,-1 0 0,-2-1 0,2 1 0,-3 0 0,-1-4 0,1 3 0,-1-3 0,1 0 0,-1 3 0,1-3 0,0 0 0,3 3 0,-2-2 0,6 3 0,-6-1 0,7 2 0,-8-5 0,8 3 0,-4-6 0,1 6 0,-1-6 0,-5 3 0,1-4 0,-1 3 0,1-2 0,-1 2 0,1 0 0,-1-2 0,5 3 0,1-1 0,8-2 0,-3 7 0,3-7 0,-8 6 0,-1-7 0,-1 4 0,-2-1 0,7-2 0,-8 6 0,4-3 0,-1 0 0,-2 3 0,2-3 0,-3 0 0,0 3 0,-1-3 0,5 0 0,-4 3 0,4-6 0,-5 5 0,1-5 0,-1 3 0,1-1 0,0-2 0,-1 2 0,1-3 0,-1 0 0,1 0 0,-1 0 0,-3 0 0,0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3:28.1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94 24575,'3'-7'0,"2"2"0,-1-1 0,2 1 0,-5-2 0,6 3 0,-2-7 0,6 9 0,-2-9 0,7 7 0,-4 0 0,1-4 0,3 4 0,-8-4 0,4 4 0,-5 0 0,1 4 0,-1 0 0,1 0 0,0 0 0,-1 0 0,1 0 0,-1 0 0,1 0 0,-1 0 0,1 0 0,-1 0 0,1 0 0,-1 0 0,1 0 0,-1 4 0,1 0 0,0 0 0,-1 3 0,1-3 0,-1 4 0,1-4 0,-4 2 0,3-1 0,-7 2 0,7 1 0,-6-1 0,2 1 0,1-1 0,-4 1 0,4-1 0,-4 1 0,3-4 0,-2 3 0,2-3 0,-3 4 0,0-1 0,0 1 0,0-1 0,0 1 0,0-1 0,0 1 0,0-1 0,0 1 0,0-1 0,0 1 0,0-1 0,0 1 0,0-1 0,0 1 0,0 0 0,0-1 0,0 1 0,0-1 0,0 1 0,0-1 0,0 1 0,0-1 0,0 1 0,0-1 0,0 1 0,0-1 0,0 1 0,0 0 0,0-1 0,0 1 0,0-1 0,0 1 0,0-1 0,0 1 0,0-1 0,-3 1 0,2-1 0,-6 1 0,7-1 0,-7 1 0,3-1 0,-4 1 0,4 0 0,-3-4 0,6 2 0,-5-1 0,5 2 0,-6 1 0,3-1 0,0 1 0,-3-1 0,6 1 0,-5-1 0,1 1 0,-2-1 0,-1 1 0,1 0 0,3-1 0,-3 1 0,6-1 0,-6-3 0,7 3 0,-4-3 0,1 0 0,2 3 0,1-6 0,1-4 0,6-2 0,-7-6 0,7 3 0,-6 1 0,6-1 0,-7 1 0,8-5 0,-8 3 0,4-2 0,0 3 0,-4 1 0,4-1 0,-1 1 0,-2-1 0,6 1 0,-7-5 0,7 3 0,-6-2 0,6 3 0,-6 1 0,5-1 0,-5-3 0,6 2 0,-3-3 0,0 5 0,3-1 0,-6 1 0,5-1 0,-5 1 0,6-1 0,-6 1 0,5-1 0,-5 1 0,3-1 0,-1 1 0,-2-1 0,6 0 0,-7 1 0,7-1 0,-3 1 0,0-1 0,3 1 0,-3-1 0,0 1 0,3-1 0,-6 1 0,6-1 0,-3 1 0,0-1 0,-1-4 0,1 4 0,-3-4 0,5 5 0,-5-1 0,6 4 0,-6-3 0,5 6 0,-1-2 0,2 3 0,-3-3 0,3 2 0,-3-2 0,4 3 0,-1 0 0,1 0 0,-1 0 0,1 0 0,-1 0 0,5 0 0,1 0 0,3-8 0,-3 6 0,3-9 0,-8 10 0,4-2 0,-5 3 0,1 0 0,-1 0 0,1 0 0,-1 0 0,1 0 0,0 0 0,-1 0 0,1 0 0,-1 0 0,1 0 0,-1 0 0,1 0 0,-1 0 0,1 0 0,-1 0 0,1 0 0,-1 0 0,1 0 0,-4 3 0,-1 1 0,-3 4 0,4-4 0,-3 3 0,2-3 0,-3 3 0,3-3 0,-2 3 0,3-3 0,-4 4 0,0-1 0,0 1 0,0-1 0,0 1 0,0 0 0,0-1 0,0 1 0,0-1 0,0 1 0,0-1 0,0 1 0,0-1 0,0 1 0,0-1 0,0 1 0,-4-4 0,3 3 0,-2-3 0,3 3 0,0 1 0,0 0 0,0-1 0,0 1 0,-3-1 0,2 1 0,-3-1 0,1 1 0,2-1 0,-2 5 0,3-4 0,0 4 0,-3-4 0,2 3 0,-3-2 0,4 2 0,-3 1 0,2-3 0,-3 2 0,4-3 0,0-1 0,-4 5 0,3-4 0,-2 4 0,3-5 0,0 1 0,0 0 0,0-1 0,0 1 0,0-1 0,0 1 0,0-1 0,0 1 0,0-1 0,0 1 0,0-1 0,0 1 0,0-1 0,0 1 0,0 0 0,0-1 0,0 1 0,0-1 0,0 1 0,0-1 0,3-3 0,1 3 0,4-6 0,-4 6 0,3-7 0,-3 7 0,3-3 0,1 1 0,-1-2 0,-2 0 0,1-2 0,-1 2 0,-1 1 0,2-3 0,-1 2 0,2-3 0,1 0 0,-1 0 0,1 0 0,-1 0 0,1 0 0,-1 0 0,1 0 0,-1 0 0,1 0 0,-1 0 0,1 0 0,4 0 0,0 0 0,5 0 0,0 0 0,-5 0 0,4 0 0,-8 0 0,4 0 0,-4 0 0,-4-3 0,-1 2 0,-3-3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3:33.2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259 23 24575,'-8'0'0,"1"0"0,-1 0 0,4-4 0,-3 3 0,3-2 0,-4 0 0,1 2 0,-1-2 0,4-1 0,-3 3 0,3-2 0,-3 3 0,-1 0 0,1 0 0,-1 0 0,-3 0 0,2 0 0,-3 0 0,5 3 0,-1-2 0,1 6 0,-1-3 0,1 0 0,2 3 0,-1-3 0,5 4 0,-2-1 0,3 1 0,0-1 0,0 1 0,0-1 0,0 1 0,0-1 0,0 1 0,0 0 0,3-1 0,-2 1 0,5-1 0,-5 1 0,6-1 0,-6 1 0,2-1 0,1-3 0,-4 3 0,7-3 0,-3 1 0,0 1 0,3-5 0,-6 6 0,6-6 0,-6 5 0,5-5 0,-5 6 0,6-6 0,-6 5 0,5-1 0,-2 2 0,1 1 0,1-1 0,-1 1 0,2-1 0,1 1 0,-1-1 0,-3 1 0,3-1 0,-3 1 0,0-1 0,3 1 0,-6 0 0,2-1 0,1 1 0,-4-1 0,4 1 0,-4-1 0,0 1 0,0-1 0,0 1 0,0-1 0,0 1 0,0-1 0,0 1 0,-4-4 0,0 0 0,-3-4 0,3 3 0,-3-2 0,3 2 0,-4-3 0,1 0 0,-1 0 0,1 0 0,-1 0 0,0 0 0,1 0 0,-1 0 0,1 0 0,-1 0 0,1 0 0,-1 0 0,1 0 0,-1 0 0,1 0 0,-1 0 0,1 0 0,-1 0 0,1 0 0,-1 0 0,0 0 0,1 0 0,-1 0 0,1 0 0,-1 0 0,4 0 0,1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4:50.1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540 0 24575,'0'8'0,"-3"-4"0,2 3 0,-6-6 0,6 5 0,-5-5 0,1 2 0,1 1 0,-3-3 0,-1 2 0,0 0 0,-4 2 0,4 6 0,1-2 0,-1 2 0,0-3 0,1-1 0,-1 1 0,4-1 0,-3 1 0,3-1 0,-4 1 0,1 0 0,-1-1 0,1 1 0,-1-1 0,4 1 0,-3-1 0,3 1 0,-3-1 0,-1 1 0,1-1 0,2 1 0,-1-1 0,2 1 0,-4-4 0,4 3 0,-3-3 0,6 4 0,-5-4 0,5 2 0,-6-1 0,3 2 0,-4 1 0,4-1 0,-3-3 0,7 3 0,-7-6 0,6 6 0,-6-6 0,7 5 0,-7-2 0,3 4 0,-4-4 0,-4 3 0,4-3 0,-4 4 0,1 0 0,2 0 0,-2 0 0,3-1 0,1 1 0,-1-1 0,0-2 0,4 1 0,-2-5 0,5 6 0,-6-6 0,3 5 0,-4-1 0,4 2 0,-3 1 0,3-4 0,0 2 0,-3-5 0,6 6 0,-2-3 0,0 0 0,2 3 0,-6-6 0,6 6 0,-5-3 0,2 3 0,-1 1 0,-1-4 0,-3-1 0,4 1 0,-6-3 0,11 5 0,-7-5 0,3 6 0,0-3 0,-3 0 0,6 3 0,1-6 0,4 2 0,4-3 0,-1 0 0,1 0 0,-1 0 0,1 0 0,-1 0 0,1 0 0,-1 0 0,1 0 0,0 0 0,-1 0 0,1 0 0,-1 0 0,1 0 0,-1 0 0,1 0 0,-1 0 0,1 0 0,3 0 0,2 0 0,4-4 0,4 3 0,-3-2 0,8 3 0,-8-4 0,4 3 0,-6-6 0,1 6 0,-4-3 0,-2 4 0,-3 0 0,-1 0 0,1 0 0,-1 0 0,1 0 0,0 0 0,-1-3 0,1 2 0,-1-2 0,5 3 0,-4 0 0,8 0 0,-7 0 0,2 0 0,-3 0 0,-1 0 0,1 0 0,-1 0 0,1 0 0,-1 0 0,5 0 0,1 0 0,8 0 0,-3 0 0,3 0 0,-4 0 0,-4 0 0,2 0 0,-6 0 0,3 0 0,-5 0 0,1 0 0,-1 0 0,1 0 0,3 0 0,2 0 0,4 0 0,-1 0 0,1 0 0,0 0 0,-5 0 0,0 0 0,-5 0 0,1 0 0,0 0 0,-1 0 0,5 0 0,-4 0 0,4 0 0,-5 3 0,1 1 0,-1 0 0,1 0 0,-1-4 0,-2 3 0,-2-2 0,-3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2:50.46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18 0 24575,'0'3'0,"0"3"0,0 14 0,0-2 0,0 9 0,0-14 0,0 18 0,0-16 0,0 8 0,0-2 0,0-8 0,0 14 0,0-13 0,0 11 0,0-15 0,0 10 0,0-7 0,0 3 0,0 6 0,0 1 0,0 4 0,0-4 0,0 3 0,0-3 0,0 4 0,0 1 0,0-6 0,0 0 0,0-6 0,0 1 0,0 0 0,0-5 0,0 4 0,0-3 0,0 3 0,0 1 0,0 0 0,0-1 0,0 1 0,0 0 0,0-1 0,0 1 0,0 0 0,0 4 0,0-3 0,0 9 0,0-10 0,0 5 0,0-1 0,0-3 0,0 4 0,0-6 0,0 1 0,0 0 0,0-1 0,0 1 0,0-4 0,0 2 0,0-6 0,0 3 0,0-1 0,0-2 0,0 2 0,0-3 0,0 4 0,0-4 0,0 4 0,4-5 0,-4 1 0,4-1 0,-1-3 0,-2 3 0,2-3 0,-3 4 0,4-4 0,-3 3 0,2-3 0,-3 3 0,0 1 0,3 0 0,-2-1 0,2 1 0,1-4 0,-3 3 0,2-3 0,-3 3 0,0 1 0,0-1 0,0 1 0,0-1 0,0 1 0,0-1 0,0 5 0,0-3 0,0 2 0,0-3 0,0-1 0,0 1 0,0-1 0,0 5 0,0-3 0,0 2 0,0-3 0,0 3 0,0 2 0,0 4 0,0-1 0,0-3 0,0 3 0,0-4 0,0 1 0,0 2 0,-4-2 0,3 0 0,-2-2 0,3 1 0,0 1 0,0 3 0,-4-3 0,3-2 0,-2-3 0,3 0 0,0-1 0,-3-3 0,2 3 0,-2-3 0,3 4 0,0-1 0,-4-3 0,3 3 0,-2-3 0,3 4 0,0-1 0,0 1 0,0 3 0,0-2 0,0 3 0,0-1 0,0-2 0,-3 2 0,2 1 0,-3-3 0,4 2 0,0 1 0,0-4 0,0 4 0,0-5 0,0 1 0,0 0 0,0-1 0,-3 1 0,2-1 0,-2 1 0,3-1 0,0 5 0,0-4 0,0 4 0,0 0 0,0-4 0,0 4 0,0-1 0,0 2 0,0 0 0,0 2 0,0-2 0,-4 8 0,3-3 0,-3 4 0,4-1 0,0-3 0,0 8 0,0-3 0,0 4 0,0 1 0,0-1 0,0-4 0,0 3 0,0-3 0,0 5 0,0-1 0,0 0 0,0 1 0,0-5 0,0 3 0,0-3 0,0-1 0,0 0 0,0-10 0,0 4 0,0-7 0,0 6 0,0-6 0,0 2 0,0-3 0,0-1 0,0 1 0,0 0 0,0-1 0,0 1 0,3-1 0,-2 5 0,2 0 0,-3 1 0,0 3 0,0-8 0,0 4 0,0-5 0,0 1 0,0-1 0,0 1 0,0-4 0,0-1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4:59.5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 1 24575,'8'0'0,"-1"0"0,1 0 0,-1 0 0,-2 3 0,-2 1 0,-3 4 0,-3-4 0,-2-1 0,-2-3 0,-1 0 0,1 0 0,-1 0 0,1 0 0,-1 0 0,1 0 0,-1 0 0,1 0 0,-1 0 0,7 0 0,5 0 0,5 0 0,2 0 0,-4 0 0,1 0 0,-1 0 0,1 0 0,-1 0 0,-2 3 0,-2 2 0,-3 2 0,3 1 0,-2-1 0,2 1 0,-3-1 0,0 1 0,0-1 0,4-2 0,-3 1 0,2-2 0,-3 4 0,3 0 0,-2-1 0,2 1 0,1-1 0,-3 1 0,2-1 0,0 1 0,-2-1 0,6-3 0,-6 3 0,2-3 0,0 1 0,-2 1 0,3-2 0,-1 1 0,-2 1 0,2-2 0,1 4 0,-4 0 0,4-1 0,-1 1 0,-2-1 0,6-3 0,-7 3 0,7-3 0,-6 4 0,6-1 0,-7 1 0,4-1 0,-1 1 0,-2-1 0,2 1 0,1 0 0,0-1 0,0 1 0,3-1 0,-6 1 0,5-4 0,-5 3 0,3-3 0,-1 3 0,1-3 0,4 3 0,-1-6 0,-3 6 0,3-3 0,-3 3 0,0 1 0,3-1 0,-6 1 0,6-4 0,-7 3 0,7-3 0,-6 4 0,6-1 0,-6 1 0,2-1 0,-3 1 0,3-4 0,-2-1 0,2-3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2:05:15.9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16:03:42.3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24575,'0'7'0,"4"-3"0,-4 3 0,7-6 0,-6 6 0,2-3 0,1 0 0,-4 3 0,7-3 0,-6 3 0,6 1 0,-6 0 0,5-4 0,-5 2 0,2-1 0,1-1 0,-3 3 0,2-3 0,0 3 0,-2 1 0,2-1 0,1-2 0,-3 1 0,5-2 0,-5 4 0,6-1 0,-3 1 0,0 0 0,3-4 0,-6-1 0,2-3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17:50.749"/>
    </inkml:context>
    <inkml:brush xml:id="br0">
      <inkml:brushProperty name="width" value="0.05" units="cm"/>
      <inkml:brushProperty name="height" value="0.3" units="cm"/>
      <inkml:brushProperty name="color" value="#33CCFF"/>
      <inkml:brushProperty name="inkEffects" value="pencil"/>
    </inkml:brush>
  </inkml:definitions>
  <inkml:trace contextRef="#ctx0" brushRef="#br0">0 0 16383,'0'0'0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17:59.813"/>
    </inkml:context>
    <inkml:brush xml:id="br0">
      <inkml:brushProperty name="width" value="0.05" units="cm"/>
      <inkml:brushProperty name="height" value="0.3" units="cm"/>
      <inkml:brushProperty name="color" value="#33CCFF"/>
      <inkml:brushProperty name="inkEffects" value="pencil"/>
    </inkml:brush>
  </inkml:definitions>
  <inkml:trace contextRef="#ctx0" brushRef="#br0">1 1 16383,'0'8'0,"3"-1"0,-2 1 0,6 0 0,-3 0 0,4 0 0,-4-1 0,3 1 0,-6 0 0,3 0 0,-1 0 0,-2 3 0,6 11 0,-6-7 0,2 7 0,1-4 0,-3-8 0,2 9 0,-3-12 0,0 1 0,4 0 0,-4 0 0,4 0 0,-4-1 0,3 8 0,-2-5 0,3 5 0,-4-8 0,0 1 0,0 0 0,0 0 0,0 3 0,0-2 0,0 2 0,0-3 0,0-4 0,0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0:05.40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 0 24575,'0'8'0,"0"4"0,0 1 0,0 5 0,0 4 0,0 1 0,0 6 0,0-1 0,0 1 0,0-1 0,0 1 0,0-1 0,0 0 0,0 1 0,0-6 0,-4 5 0,3-5 0,-3 6 0,4-1 0,0-5 0,0 5 0,0-10 0,0 4 0,0-8 0,0-2 0,0-5 0,0 5 0,0-3 0,0 3 0,0-4 0,0 0 0,0 0 0,0-1 0,0 1 0,0 0 0,0 0 0,0 0 0,0-1 0,0 1 0,0 0 0,0 0 0,0 0 0,0-1 0,0 1 0,0 0 0,0 0 0,0 0 0,0 0 0,0-1 0,3 5 0,-2-3 0,3 7 0,0-7 0,-3 8 0,2-9 0,1 9 0,-3-9 0,3 9 0,-1-8 0,-2 7 0,2-3 0,-3 4 0,4 0 0,-3 1 0,3-1 0,-4-4 0,0 3 0,0-7 0,0 3 0,0 0 0,0-3 0,0 7 0,0-7 0,0 7 0,0-7 0,0 3 0,0 0 0,0-3 0,0 7 0,0-7 0,0 7 0,0-7 0,0 8 0,0-9 0,0 9 0,0-9 0,0 5 0,0-1 0,0 1 0,0 0 0,0 3 0,0-7 0,0 3 0,0-4 0,0-1 0,0 5 0,0-3 0,0 3 0,0-4 0,0 0 0,0 0 0,0 0 0,0-1 0,0 1 0,0 0 0,0 0 0,0 0 0,4-1 0,-4 1 0,4 0 0,-4 0 0,0 0 0,0-1 0,3 1 0,-2 0 0,3 0 0,-4 0 0,3-1 0,-2 1 0,3 0 0,-4 4 0,0-3 0,0 7 0,3-7 0,-2 7 0,2-7 0,-3 7 0,0-7 0,0 7 0,0-3 0,0 5 0,0-5 0,0 3 0,0-7 0,0 3 0,0 0 0,0-3 0,0 3 0,0-4 0,0-1 0,0 5 0,0-3 0,0 8 0,0-9 0,4 9 0,-3-9 0,3 4 0,-4-4 0,0 0 0,0 0 0,0 0 0,0 0 0,0-1 0,0 1 0,0 0 0,0 0 0,0 0 0,0-1 0,0 1 0,0 0 0,0 0 0,0 0 0,0-1 0,0 1 0,0 0 0,0 0 0,0 0 0,0 4 0,0-4 0,0 4 0,0 0 0,0-3 0,0 8 0,0-9 0,0 4 0,0 0 0,0-3 0,0 3 0,0-4 0,0 4 0,0-3 0,0 3 0,0 0 0,0-3 0,0 7 0,0-7 0,0 3 0,0 0 0,0-3 0,0 3 0,0-4 0,0 0 0,0 4 0,0-4 0,0 9 0,0-8 0,0 3 0,0-5 0,0 5 0,0-3 0,0 3 0,0-4 0,0 0 0,0 0 0,0-1 0,0 5 0,0-3 0,-3 3 0,2-4 0,-3 0 0,4 0 0,0 0 0,0-1 0,0 1 0,-3 0 0,2 0 0,-3 0 0,4-1 0,0 1 0,0 0 0,0 0 0,0 0 0,0-1 0,0 1 0,0 0 0,-3 0 0,2 0 0,-2-1 0,3 1 0,0 0 0,0 0 0,0 0 0,0-1 0,0 1 0,0 0 0,0 0 0,0 0 0,0-1 0,0 1 0,0 0 0,0 0 0,0 0 0,0 0 0,-4-4 0,3 3 0,-2-3 0,3 4 0,0 0 0,0 0 0,0-1 0,0 1 0,0 0 0,0 0 0,3-4 0,2 0 0,2-4 0,1 3 0,0-2 0,0 2 0,0-3 0,-1 0 0,-2 0 0,-2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0:09.71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 24575,'8'0'0,"0"0"0,0 0 0,-1 0 0,1 0 0,0 0 0,0 0 0,0 0 0,-1 0 0,1 0 0,0 0 0,0 0 0,0 0 0,-1 0 0,1 0 0,0 0 0,0 0 0,0 0 0,-1 0 0,1 0 0,0 0 0,0 0 0,0 0 0,-1 0 0,1 0 0,0 0 0,0 0 0,0 0 0,0 0 0,-1 0 0,1 0 0,0 0 0,0 0 0,0 0 0,-1 0 0,1 0 0,0 0 0,0 0 0,0 0 0,-1 0 0,1 0 0,0 0 0,0 0 0,4 0 0,-3 0 0,3 0 0,-5 0 0,1 4 0,0-3 0,0 2 0,0-3 0,0 0 0,-1 0 0,1 0 0,0 0 0,0 0 0,0 4 0,-1-4 0,1 4 0,0-4 0,0 0 0,0 0 0,-1 0 0,1 0 0,0 0 0,0 0 0,0 0 0,-1 0 0,1 0 0,0 0 0,4 0 0,-3 3 0,3-2 0,-4 3 0,-1-4 0,1 0 0,0 0 0,0 0 0,0 0 0,0 0 0,-1 0 0,1 0 0,0 0 0,0 0 0,0 0 0,-1 0 0,1 0 0,0 0 0,0 0 0,0 0 0,-1 0 0,1 0 0,0 0 0,0 0 0,0 0 0,4 0 0,-4 0 0,9 0 0,-8 0 0,3 0 0,-5 0 0,1 0 0,0 0 0,0 0 0,0 0 0,-1 0 0,1 0 0,4 0 0,-3 0 0,7 0 0,-7 0 0,3 0 0,-4 0 0,0 0 0,0 0 0,-1 0 0,1 0 0,0 0 0,0 0 0,0 0 0,-1 0 0,1 0 0,0 0 0,0 0 0,0 0 0,-1 0 0,1 0 0,0 0 0,0-4 0,0 3 0,-1-2 0,1 3 0,0 0 0,0 0 0,0 0 0,-1 0 0,1 0 0,0 0 0,0 0 0,0 0 0,0 0 0,-1 0 0,1 0 0,0 0 0,0 0 0,0 0 0,-4-8 0,-1 6 0,-3-5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0:28.22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65 1 24575,'0'8'0,"0"-1"0,-8 2 0,6-1 0,-5 0 0,7 0 0,0-1 0,-4 1 0,3 0 0,-2 0 0,-1 0 0,3-1 0,-2 1 0,3 0 0,0 0 0,-3 0 0,2-1 0,-3 1 0,4 0 0,0 0 0,0 0 0,0-1 0,0 1 0,0 0 0,0 0 0,0 0 0,0-1 0,0 1 0,0 0 0,0 0 0,0 0 0,0-1 0,0 1 0,0 0 0,-3 0 0,2 4 0,-3-3 0,4 7 0,0-7 0,0 7 0,0-7 0,0 7 0,0-7 0,0 7 0,0-7 0,0 3 0,0-4 0,0 4 0,0-3 0,0 3 0,0-4 0,0 4 0,0-4 0,0 4 0,0-4 0,0 0 0,0 0 0,0 0 0,-3-4 0,2 3 0,-2-3 0,3 4 0,0 0 0,0 0 0,-4-4 0,3 0 0,-2-4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0:29.1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0:34.42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 24575,'8'0'0,"-1"0"0,1 0 0,0 0 0,4 0 0,-3 0 0,3 0 0,0 0 0,-3 0 0,3 0 0,-4 0 0,-1 0 0,1 0 0,0 0 0,0 0 0,0 0 0,-1 0 0,1 0 0,0 0 0,0 0 0,0 0 0,-1 0 0,1 0 0,0 0 0,4 4 0,-3-3 0,7 6 0,-7-6 0,3 7 0,0-8 0,-3 4 0,3-1 0,-4-2 0,-4 6 0,3-2 0,-3 2 0,1 1 0,2 0 0,-6 0 0,2 0 0,-3-1 0,0 1 0,0 0 0,0 0 0,0 0 0,0-1 0,0 1 0,0 0 0,0 0 0,0 0 0,-3-1 0,2 1 0,-6-3 0,6 1 0,-6-1 0,3-1 0,-4 3 0,0-3 0,0 1 0,0 2 0,1-6 0,-1 6 0,0-3 0,0 0 0,0 3 0,1-6 0,-1 6 0,0-3 0,0 1 0,4 2 0,-3-7 0,2 4 0,-2-1 0,-1-2 0,0 3 0,4-1 0,-3-2 0,2 2 0,-2-3 0,-1 4 0,0 0 0,0 1 0,0-2 0,1-3 0,2 4 0,-2-4 0,3 4 0,-4-4 0,0 3 0,1-2 0,-1 3 0,3-1 0,2 2 0,6-1 0,-2 3 0,6-3 0,-6 4 0,6-4 0,-3 3 0,1-2 0,2 2 0,-3 1 0,0 0 0,3-4 0,-2 3 0,2-2 0,1 2 0,0 1 0,0 0 0,0-4 0,-4 3 0,3-6 0,-3 6 0,4-3 0,0 4 0,0 0 0,-1-4 0,-2 3 0,2-6 0,-6 6 0,6-6 0,-3 2 0,4-3 0,0 4 0,-1 0 0,1 4 0,4-4 0,1 4 0,0-4 0,4 1 0,-9 2 0,4-3 0,-4 0 0,0 0 0,-4-4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3:59.1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24575,'8'0'0,"-1"0"0,1 0 0,-1 0 0,10 0 0,-4 0 0,5 0 0,-3 0 0,3 0 0,-4 0 0,6 0 0,-7 0 0,3 0 0,-3 0 0,3 0 0,-4 0 0,1 0 0,-1 0 0,-5 4 0,5-4 0,-4 7 0,4-6 0,-5 2 0,1 1 0,0-4 0,-1 7 0,1-6 0,-1 6 0,1-3 0,-1 3 0,-3 1 0,3-4 0,-6 3 0,6-3 0,-3 4 0,0-1 0,-1 1 0,-3-1 0,0 1 0,0-1 0,4-3 0,-3 3 0,2-3 0,0 4 0,1-4 0,4 3 0,-1-3 0,1 3 0,0 5 0,0-3 0,0 6 0,0-2 0,0 4 0,0-1 0,1 1 0,-1 0 0,-3-1 0,2-3 0,-6 3 0,5-8 0,-5 4 0,3-5 0,-4 1 0,0-1 0,0 5 0,0-3 0,3 2 0,-2-3 0,2-1 0,-3 1 0,0-1 0,0 1 0,0-1 0,0 1 0,3-1 0,-2 1 0,3 0 0,-4-1 0,0 1 0,0-1 0,0 1 0,0-1 0,0 1 0,0-1 0,0 1 0,0-1 0,0 1 0,0-7 0,0-5 0,0-9 0,0-3 0,0 3 0,3-2 0,2 2 0,0-4 0,2 1 0,-3 3 0,1-2 0,2 2 0,-6-4 0,6 5 0,-6-4 0,2 7 0,0-2 0,-2-1 0,6 4 0,-6-4 0,6 4 0,-7 1 0,7-1 0,-3 1 0,0-1 0,3 1 0,-6-5 0,6 4 0,-6-8 0,6 3 0,-7-3 0,8-1 0,-3 0 0,3 5 0,-1 3 0,1-1 0,0 0 0,4 1 0,1-2 0,0 10 0,-1-3 0,-5 4 0,1 0 0,-1 0 0,1 0 0,-1 0 0,1 0 0,-1 0 0,1 0 0,-1 0 0,1 0 0,-1 0 0,1 0 0,0 0 0,-1 0 0,1 0 0,-1 0 0,1 0 0,-1 0 0,1 0 0,-1 0 0,1 0 0,-4 0 0,-1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30T16:21:25.20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24575,'8'0'0,"-1"0"0,1 0 0,0 0 0,0 0 0,0 0 0,-1 0 0,5 0 0,-3 0 0,8 0 0,-9 0 0,4 0 0,-4 0 0,0 0 0,0 0 0,0 0 0,-1 0 0,1 0 0,0 0 0,0 0 0,0 0 0,-1 0 0,1 0 0,0 0 0,0 0 0,0 0 0,-1 0 0,1 0 0,4 0 0,-3 0 0,3 0 0,-4 0 0,0 0 0,0 0 0,-1 0 0,1 0 0,0 0 0,0 0 0,0 0 0,-1 0 0,1 3 0,0-2 0,0 3 0,0-4 0,-1 0 0,1 0 0,0 0 0,0 0 0,0 0 0,-1 0 0,1 0 0,0 0 0,0 0 0,0 0 0,-1 0 0,1 0 0,0 0 0,0 0 0,0 0 0,-1 0 0,1 0 0,0 0 0,0 0 0,0 0 0,0 0 0,-1 0 0,1 0 0,0 0 0,0 0 0,0 3 0,-1-2 0,5 6 0,-3-6 0,3 3 0,-4-4 0,0 0 0,0 0 0,-1 0 0,1 0 0,0 0 0,0 0 0,0 0 0,-1 0 0,5 0 0,-3 0 0,8 0 0,-9 0 0,4 0 0,-4 4 0,0-3 0,0 2 0,0-3 0,-1 0 0,1 0 0,0 0 0,0 0 0,0 0 0,-1 0 0,1 0 0,4 0 0,1 0 0,0 0 0,4 0 0,-8 0 0,3 0 0,-5 0 0,1 0 0,0 0 0,0 0 0,0 0 0,-1 0 0,1 0 0,0 0 0,4 0 0,-3 0 0,3 0 0,-4 0 0,0 0 0,-1 0 0,1 0 0,0 0 0,0 0 0,0 0 0,-1 0 0,1 0 0,0 0 0,0 0 0,0 0 0,-1 0 0,1 0 0,0 0 0,0 0 0,0 0 0,-1 0 0,1 0 0,0 0 0,0 0 0,0 0 0,-1 0 0,1 0 0,0 0 0,0 0 0,0 0 0,-1 0 0,1 0 0,0 0 0,0 0 0,0 0 0,-1 0 0,1 0 0,0 0 0,0 0 0,0 0 0,4 0 0,-3 0 0,7 0 0,-7 0 0,3 0 0,-5 0 0,1 0 0,-3 0 0,-2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18.2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24575,'19'0'0,"7"0"0,9 0 0,-11 0 0,-1 0 0,-6 0 0,-5 0 0,7 0 0,-12 0 0,2 0 0,9 0 0,18 0 0,17 0 0,6 0 0,-22 0 0,-16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36.5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20 24575,'17'0'0,"5"0"0,11 0 0,5 0 0,-1 0 0,-6 0 0,-8 0 0,-6 0 0,-2 0 0,6 0 0,4-4 0,2-1 0,-3-1 0,-8 2 0,-7 3 0,-6 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40.7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50 24575,'4'-9'0,"1"2"0,4 0 0,2 4 0,2 2 0,-2 1 0,0 0 0,0 0 0,1 0 0,-3 0 0,-2 0 0,4 0 0,8 0 0,13 0 0,8 0 0,3-5 0,-9-1 0,-12 0 0,-2 1 0,8 5 0,-12 0 0,7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9:18.3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24575,'9'0'0,"0"0"0,-2 0 0,0 0 0,1 0 0,1 0 0,0 1 0,0 1 0,-2 0 0,0 1 0,1 1 0,2 1 0,4 5 0,-4-3 0,4 2 0,-2-4 0,5 4 0,5 2 0,-2 1 0,-1-1 0,-4-4 0,-3 1 0,-1 0 0,1 2 0,-4-2 0,3 1 0,-2-1 0,1 2 0,0-3 0,-2-2 0,0-2 0,4 0 0,2 2 0,2 2 0,2 2 0,1 1 0,2 1 0,1-1 0,-2-1 0,-3-2 0,2-1 0,5 3 0,4 1 0,6 1 0,4 2 0,-2-3 0,-5 0 0,-6-2 0,-7-1 0,-2 1 0,1-1 0,3 3 0,-2-3 0,-4-2 0,-3-1 0,-2 1 0,4 0 0,9 4 0,3-2 0,1 1 0,-1 1 0,-7-2 0,-5-1 0,-3-2 0,1 1 0,4 1 0,7-1 0,4 2 0,7 0 0,3 3 0,4 0 0,1-3 0,13 3 0,-26-7 0,8 1 0,-23-2 0,8 1 0,2 2 0,-4 0 0,-7-3 0,-2 1 0,6-3 0,6 0 0,3 0 0,-1 0 0,-2 0 0,0 0 0,-5 0 0,-2 0 0,-1 2 0,3 1 0,2-1 0,0 1 0,-4-3 0,-4 0 0,2 0 0,9 0 0,6 0 0,-1 0 0,-7 0 0,-1 0 0,6 0 0,8 0 0,0 0 0,-9 0 0,-5 0 0,1 0 0,5 0 0,-2 0 0,-9 0 0,-9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43.8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24575,'12'0'0,"2"0"0,-2 0 0,-4 0 0,-2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46.7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24575,'24'0'0,"3"0"0,2 0 0,1 0 0,-13 0 0,1 0 0,-5 0 0,1 0 0,0 0 0,-2 0 0,3 0 0,0 0 0,2 0 0,0 0 0,-6 0 0,-2 0 0,-5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53.6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8:55.4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37 24575,'2'-14'0,"2"1"0,9 8 0,9 1 0,10 4 0,4 0 0,-6 0 0,-7 0 0,-6 0 0,0 0 0,7 0 0,5 0 0,-10 0 0,0 0 0,-2 0 0,6 0 0,-6 0 0,0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09:24.3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58 24575,'2'-9'0,"2"4"0,4 1 0,10 4 0,12 0 0,9 0 0,0 0 0,-8 0 0,-4 0 0,-1 0 0,-9 0 0,2 0 0,-10-4 0,9-2 0,9-3 0,10-1 0,-13 5 0,-2 0 0,-17 5 0,-2 0 0,-1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5:28.358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24575,'5'7'0,"1"1"0,-1-1 0,-1 1 0,2-4 0,-5 3 0,6-3 0,-6 3 0,5 1 0,-1-1 0,6 8 0,-6-6 0,5 5 0,-6-6 0,3-1 0,-2 1 0,1-1 0,-2 1 0,1-1 0,1 1 0,-2-1 0,1 1 0,1 0 0,-5-1 0,6 1 0,-3-4 0,0 2 0,3-1 0,-6 2 0,6-3 0,-3 3 0,0-3 0,3 4 0,-3-4 0,0 3 0,3-3 0,-3 3 0,3-2 0,-2 1 0,1-2 0,-2 1 0,4-2 0,0-3 0,-1 0 0,1 0 0,-1 0 0,1 0 0,-1 3 0,1 2 0,-1-1 0,1 2 0,-1-1 0,1-1 0,-1-1 0,1 1 0,-1 0 0,1 3 0,0-3 0,-1 3 0,1-6 0,-1 6 0,1-3 0,-1 0 0,1-1 0,-4 1 0,3 0 0,-7 3 0,7 1 0,-6 0 0,6-4 0,-6 2 0,5-5 0,-5 6 0,6-3 0,-3 0 0,0 3 0,3-6 0,-3 6 0,4-3 0,-1 3 0,1 1 0,-1-1 0,1 1 0,-1-1 0,1 1 0,-1-1 0,1 1 0,-1 0 0,1-1 0,4 1 0,-4 0 0,4 0 0,-1-1 0,-2 1 0,7 0 0,-4 0 0,1 0 0,2 1 0,-2 2 0,4-2 0,-1 7 0,1-6 0,-4 5 0,3-5 0,-7 5 0,7-5 0,-7 5 0,3-6 0,-4 3 0,0-1 0,-1-2 0,1 3 0,0-5 0,0 5 0,-1-4 0,1 4 0,0-5 0,3 1 0,-2 4 0,3-3 0,-4 3 0,-1-5 0,1 5 0,0-7 0,4 6 0,-4-7 0,4 4 0,-5 0 0,1-1 0,0 1 0,-1-1 0,1 1 0,-1-4 0,5-1 0,-3 5 0,6-3 0,-5 11 0,5-7 0,-2 7 0,4-7 0,5 8 0,-4-8 0,3 8 0,-4-4 0,4 0 0,-3 3 0,4-3 0,-1 1 0,2 2 0,4-1 0,-4 2 0,3 1 0,-3-4 0,-1 2 0,0-6 0,-5 6 0,-1-7 0,1 3 0,0-4 0,-1 4 0,1-2 0,5 2 0,-5 0 0,10-2 0,-5 7 0,6-7 0,-1 7 0,-4-11 0,3 7 0,-3-4 0,0 4 0,3 1 0,-3 3 0,-1-7 0,0 3 0,-6-1 0,1-3 0,0 3 0,-5-4 0,0 0 0,-4-1 0,-1 1 0,1-1 0,-1 1 0,1-4 0,-1 3 0,1-6 0,-1 5 0,1-5 0,-1 3 0,-2-1 0,1-2 0,-2 5 0,4-5 0,-1 6 0,1-3 0,4 4 0,0 0 0,10 1 0,-4-1 0,8 5 0,-8-3 0,8 7 0,-8-8 0,8 9 0,-8-9 0,8 4 0,-8-1 0,4-2 0,-1 2 0,-3 1 0,8-3 0,-8 2 0,9-3 0,-5 0 0,1-1 0,3 5 0,-8-3 0,8 3 0,-8-5 0,8 2 0,-3 2 0,0-2 0,3 3 0,-3-4 0,-1 0 0,5 4 0,-9-3 0,3 2 0,-4-3 0,-5-1 0,4 0 0,-7 0 0,2-1 0,1 1 0,-4 0 0,4 0 0,-5-4 0,5 3 0,-3-6 0,6 6 0,-6-2 0,7 3 0,-8 0 0,8-4 0,-4 3 0,5-2 0,-4 3 0,2 0 0,-6 0 0,7 0 0,-8 0 0,4-1 0,-5 1 0,1-4 0,-1 0 0,1-4 0,-1 3 0,1 1 0,0 4 0,3-4 0,-2 2 0,6 3 0,-2 0 0,8 3 0,-3 0 0,9-2 0,-10 6 0,10-10 0,-9 5 0,8-2 0,-3 5 0,-1 0 0,0 2 0,-1-6 0,-7 2 0,7 0 0,-9-3 0,1 3 0,2-4 0,-6 0 0,7 0 0,-8 0 0,4-1 0,-1 1 0,2 0 0,4-3 0,-1-1 0,-3-1 0,3 2 0,-4 3 0,5 0 0,-4-3 0,-2 2 0,-3-7 0,-1 4 0,1-4 0,3 0 0,-2 3 0,3-2 0,-1 2 0,-2-3 0,6 0 0,3 4 0,0-3 0,8 3 0,-8 0 0,8-3 0,-8 3 0,8-4 0,-8 4 0,4-4 0,-6 4 0,1-4 0,0 0 0,-5 0 0,0 0 0,-4 0 0,-1 0 0,1 0 0,-1 0 0,1 0 0,3 0 0,2 0 0,4 0 0,-1 0 0,6 0 0,-4 0 0,3 4 0,-8 0 0,2 1 0,-2-2 0,0 0 0,2 2 0,-6 3 0,2-1 0,-3-2 0,0-2 0,-1-3 0,5 0 0,-4 3 0,8-2 0,-3 6 0,3-6 0,1 7 0,0-8 0,-1 4 0,-3 0 0,3 0 0,-4 0 0,5 0 0,-4-4 0,-2 0 0,-3 0 0,-1 0 0,5 0 0,0 0 0,5 0 0,5 0 0,0 0 0,1 4 0,3 1 0,-12 0 0,2-1 0,-4-4 0,-3 0 0,2 0 0,-3 0 0,-4 0 0,-1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2T19:10:21.7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43 24575,'29'0'0,"5"-5"0,7-1 0,1 0 0,-7 1 0,-9 5 0,-4 0 0,1-2 0,5-3 0,3-1 0,-3 1 0,-9 3 0,-6 2 0,-3 0 0,4 0 0,-4 0 0,6 0 0,-11 0 0,6 0 0,-5 0 0,1 0 0,-2 0 0,-3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5:47.210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24575,'0'7'0,"0"1"0,0-1 0,0 1 0,0 0 0,0-1 0,0 5 0,0-4 0,0 8 0,0-4 0,0 1 0,0 3 0,0-4 0,0 1 0,0 3 0,0-8 0,0 8 0,0-8 0,0 4 0,0-4 0,0-1 0,0 1 0,0 3 0,0-2 0,0 2 0,0-3 0,0 0 0,0-1 0,0 1 0,0-1 0,0 1 0,0-1 0,0 1 0,0-1 0,4 1 0,-4-1 0,7 1 0,-6 3 0,6-2 0,-6 7 0,6-4 0,-6 1 0,6 3 0,-6-4 0,6 1 0,-6-2 0,2 1 0,1 1 0,-3-1 0,6 4 0,-6-7 0,3 6 0,0-2 0,-4-1 0,4 4 0,-4-7 0,4 6 0,-3-2 0,6 0 0,-6-2 0,2-3 0,0-1 0,-2 1 0,3-1 0,-4 1 0,0-1 0,0-2 0,0-2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5:52.46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24575,'7'0'0,"1"0"0,-1 0 0,1 0 0,0 0 0,-1 0 0,1 0 0,-1 0 0,1 0 0,3 0 0,2 0 0,4 0 0,-5 0 0,4 0 0,-8 0 0,8 0 0,-7 0 0,2 0 0,-3 0 0,-1 0 0,1 0 0,-1 0 0,1 0 0,0 0 0,-1 0 0,1 0 0,-1 0 0,1 0 0,-1 0 0,1 0 0,-1 0 0,1 0 0,-1 0 0,1 0 0,-1 0 0,5 0 0,-3 0 0,2 0 0,1 4 0,-4 0 0,4 1 0,-5-2 0,1-3 0,0 0 0,-1 0 0,1 3 0,-1 1 0,1 4 0,-1 0 0,1-1 0,-1 1 0,1-4 0,-4 3 0,3-3 0,-6 3 0,2 1 0,-3-1 0,0 1 0,0-1 0,0 1 0,0-1 0,0 1 0,0 0 0,-3-1 0,2 1 0,-6-1 0,3 1 0,0-1 0,-3 1 0,3-1 0,-4 1 0,1-4 0,2 3 0,-1-3 0,2 3 0,-1 1 0,-1-1 0,2 1 0,-4 0 0,0-4 0,4 2 0,-2-1 0,1-1 0,-2 3 0,-1-3 0,1 0 0,-1 3 0,1-3 0,-1 0 0,1 3 0,-1-3 0,1 3 0,-1 1 0,0-4 0,4 3 0,-2-6 0,1 2 0,1 0 0,-2-2 0,1 3 0,-2-1 0,-1-2 0,1 5 0,-1-5 0,1 6 0,-1-6 0,4 5 0,-3-5 0,3 3 0,0-1 0,-3-2 0,-1 2 0,-1-3 0,-6 4 0,6-3 0,-2 3 0,3-1 0,0 1 0,1 4 0,6-4 0,2-1 0,6-3 0,5 0 0,1 0 0,3 0 0,6 0 0,-4 0 0,8 0 0,-8 0 0,3 0 0,-4 0 0,-4 0 0,-2 0 0,-3 0 0,-1 0 0,1 0 0,-1 0 0,1 0 0,0 0 0,-1 0 0,5 0 0,-4 0 0,8 0 0,-3 4 0,3 0 0,1 5 0,0-5 0,-5 4 0,4-8 0,-8 4 0,8-1 0,-7-2 0,2 6 0,-3-6 0,-1 6 0,1-6 0,-1 2 0,1 0 0,-1-2 0,1 6 0,0-6 0,-4 6 0,2-7 0,-5 7 0,6-6 0,-6 6 0,5-3 0,-1 3 0,-1 1 0,3-4 0,-3 3 0,0-3 0,3 3 0,-7 1 0,7 0 0,-6-1 0,6 1 0,-6-1 0,2 1 0,-3-1 0,0 1 0,0-1 0,0 1 0,0-1 0,0 1 0,0-1 0,0 1 0,0 0 0,-3-1 0,-2-3 0,1 3 0,-3-6 0,3 2 0,0 0 0,-3-2 0,3 3 0,0-1 0,-3-2 0,3 6 0,-3-7 0,-1 7 0,1-6 0,-1 2 0,0-3 0,1 4 0,-1-4 0,1 4 0,-1-4 0,-3 0 0,2 0 0,-2 0 0,-1 4 0,3-4 0,-2 4 0,3-4 0,1 0 0,-1 0 0,1 0 0,-1 0 0,1 0 0,-1 0 0,-4 0 0,4 3 0,-8-2 0,4 3 0,-1-4 0,-3 3 0,8-2 0,-8 3 0,8-4 0,-4 0 0,0 4 0,0-3 0,-5 2 0,0 1 0,5-3 0,-4 3 0,3-1 0,-3-2 0,-1 3 0,4-1 0,-2-2 0,6 3 0,-2-4 0,3 0 0,4 3 0,-3-2 0,6 2 0,-2-3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5:59.76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24575,'8'0'0,"0"0"0,-1 0 0,1 0 0,-1 0 0,1 0 0,-1 0 0,1 0 0,3 0 0,-2 0 0,3 0 0,-5 0 0,1 0 0,-1 0 0,1 0 0,-1 0 0,1 0 0,-1 0 0,1 0 0,-1 0 0,1 0 0,3 0 0,-2 0 0,3 4 0,-5-4 0,1 7 0,-1-6 0,1 6 0,-1-6 0,1 5 0,-1-2 0,1 1 0,-4 1 0,3-5 0,-6 6 0,2-3 0,0 0 0,-2 3 0,3-3 0,-4 4 0,0-1 0,0 1 0,0-1 0,0 1 0,0-1 0,0 1 0,0-1 0,0 1 0,0-1 0,0 1 0,0 0 0,-4-1 0,3 1 0,-5-1 0,5 1 0,-6-1 0,6 1 0,-5-4 0,5 3 0,-6-7 0,6 7 0,-5-3 0,1 4 0,1-1 0,-3-2 0,7 1 0,-7-5 0,6 6 0,-6-6 0,7 5 0,-4-1 0,1-1 0,2 2 0,-6-5 0,3 3 0,-3-4 0,-5 0 0,3 3 0,-2 1 0,-1 0 0,4 3 0,-4-6 0,5 6 0,-1-7 0,-4 4 0,4-4 0,-4 3 0,11-2 0,2 2 0,7-3 0,-1 0 0,1 0 0,-1 0 0,1 0 0,3 0 0,2 0 0,4 0 0,-5 0 0,4 0 0,-7 0 0,2 0 0,-3 0 0,3 0 0,-2 0 0,7 0 0,-8 0 0,8 0 0,-8 0 0,8 0 0,-7 0 0,6 0 0,-6 0 0,2 0 0,-3 0 0,0 0 0,-1 0 0,1 0 0,-1 0 0,1 0 0,-1 0 0,1 0 0,-1 0 0,1 0 0,-1 0 0,-2 0 0,-2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7:07.30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6T01:53:37.30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0 24575,'0'8'0,"0"0"0,3-4 0,-2 2 0,6-5 0,-7 6 0,7-6 0,-3 5 0,1-1 0,1 2 0,-2 1 0,4-1 0,-4 1 0,3-4 0,-6 3 0,5-3 0,-1 3 0,-1 1 0,2-4 0,-1 3 0,-1-3 0,3 0 0,-7 3 0,7-3 0,-3 4 0,4-1 0,-4 1 0,3-4 0,-3 3 0,0-3 0,3 3 0,-3 1 0,3-1 0,-2 1 0,1-1 0,-1-2 0,-1 1 0,2-1 0,-1 2 0,2 1 0,-3-1 0,3 1 0,-3-4 0,4 3 0,-1-3 0,-3 3 0,3 1 0,-3-1 0,4 1 0,-1-1 0,1 1 0,-1-1 0,5 1 0,-3 4 0,7-3 0,-7 3 0,2-4 0,-3-1 0,-1 1 0,1 0 0,-1-4 0,-2 2 0,-2-5 0,-3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ja-JP"/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D57929ED-14EF-4B4A-99B4-0F13FA161F0B}" type="datetime1">
              <a:rPr lang="en-US" altLang="ja-JP" smtClean="0"/>
              <a:t>11/5/25</a:t>
            </a:fld>
            <a:endParaRPr lang="en-US" altLang="ja-JP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4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24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r>
              <a:rPr lang="en-US" altLang="ja-JP"/>
              <a:t>UK</a:t>
            </a:r>
          </a:p>
        </p:txBody>
      </p:sp>
      <p:sp>
        <p:nvSpPr>
          <p:cNvPr id="424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5CE9BDCB-5CAA-49EC-9E4A-6583A651665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1087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57929ED-14EF-4B4A-99B4-0F13FA161F0B}" type="datetime1">
              <a:rPr lang="en-US" altLang="ja-JP" smtClean="0"/>
              <a:t>11/5/25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9BDCB-5CAA-49EC-9E4A-6583A6516652}" type="slidenum">
              <a:rPr lang="ja-JP" altLang="en-US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0567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57929ED-14EF-4B4A-99B4-0F13FA161F0B}" type="datetime1">
              <a:rPr lang="en-US" altLang="ja-JP" smtClean="0"/>
              <a:t>11/5/25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9BDCB-5CAA-49EC-9E4A-6583A6516652}" type="slidenum">
              <a:rPr lang="ja-JP" altLang="en-US" smtClean="0"/>
              <a:pPr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881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8F51B78-4F64-44B1-B462-6B1CCB41C14F}" type="datetime1">
              <a:rPr lang="en-US" altLang="ja-JP" smtClean="0"/>
              <a:pPr/>
              <a:t>11/5/25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9BDCB-5CAA-49EC-9E4A-6583A6516652}" type="slidenum">
              <a:rPr lang="ja-JP" altLang="en-US" smtClean="0"/>
              <a:pPr/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552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57929ED-14EF-4B4A-99B4-0F13FA161F0B}" type="datetime1">
              <a:rPr lang="en-US" altLang="ja-JP" smtClean="0"/>
              <a:t>11/5/25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ja-JP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9BDCB-5CAA-49EC-9E4A-6583A6516652}" type="slidenum">
              <a:rPr lang="ja-JP" altLang="en-US" smtClean="0"/>
              <a:pPr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684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6EB9-2501-9647-95A0-3A1B85B6DC1D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C081-7054-0D4D-AE01-FCE04A767401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F81B4-AADA-1D47-AF14-7AD9C96FDB63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ACD02-4E9E-D24B-82EC-129A2C86E7E7}" type="datetime1">
              <a:rPr lang="en-US" smtClean="0"/>
              <a:t>11/5/25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4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7844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3DC098-32D1-CC4C-8FB3-04833A9B5D59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TW" dirty="0"/>
              <a:t> </a:t>
            </a:r>
            <a:fld id="{DE0E6A09-9520-40B9-8127-9A75E1F2DC99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12CA05-CD20-B94A-A9CC-2D371971D534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7CF07C-F59F-5C4E-B037-DC70AE953F61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982BD-C9F0-E240-B1AD-51CD5B7C533A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5C8038-0B51-F24A-8EBF-1F2C36E0BA45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22A56-1E59-D54E-B36D-257017640C1E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00800" y="6096000"/>
            <a:ext cx="2514600" cy="533400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altLang="zh-TW" dirty="0"/>
              <a:t>                                                   #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553623-2D7F-3249-A968-08DF645D6B16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29400" y="6172200"/>
            <a:ext cx="2514600" cy="5334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 </a:t>
            </a:r>
          </a:p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CA0A-6BC8-7C46-9473-4356FE12804E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686544-B6FF-6448-9E6C-31F94FA94494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F286D538-F070-442C-8870-92EC31855D54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8D7F6-C45F-E844-893C-76B5236DC179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65B5AD78-21B6-42C9-916E-62852F9F423E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DF41A-8FDD-884E-A1B8-D56B9706F70D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82C4ABA6-FB50-4500-A2CA-D5C469EDCF15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776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776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12BD92-5E70-A042-806B-102DD1EE254F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7554B51B-196E-4949-A920-867E83EF591F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655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66ABE5-2816-E241-8E52-79505B5C5BEA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DWF 2007,  page </a:t>
            </a:r>
            <a:fld id="{50CEA16A-C6DE-4F2E-98B9-F269BC922253}" type="slidenum">
              <a:rPr lang="en-US"/>
              <a:pPr/>
              <a:t>‹#›</a:t>
            </a:fld>
            <a:endParaRPr lang="en-US"/>
          </a:p>
          <a:p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CB017-684E-6747-98E3-BF573D73A6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599214-FDAA-034D-B73E-C6728A732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4A460-443F-DE4C-BAD3-0FF070652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57718-9F9A-C74B-8606-CC618C44E541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AA0EB-C759-744E-9FF8-EAF5735A2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D27EA-1EE7-074D-B21A-616D6C7E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58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68C1C-6CDB-564C-8173-D85240144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8839F-14AF-FD45-81FB-EC953D380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59E80-A68C-4E44-94D1-58775912B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8E84-7242-F44C-AA61-6EAA0D3CC937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925D0-94B0-6A47-B9A1-B555411D2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937FD-1FDA-9F4E-BAB6-58EFD1BC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41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7B773-7D34-A340-BA42-196BF526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B954D-9587-B849-915E-A61BD1150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FDF63-7AE7-664E-81A3-D439665B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FF2B0-17E6-8140-B83E-FF7DA1628CA0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F5C1C-0648-F449-9F9F-CE3B76508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6C818-4D0F-DF41-AD50-27BBD5E16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53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6741E-6893-454B-8A71-F718BBF22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24A8C-7F9F-6348-B149-ADA7FCD39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0922F2-EAC3-FE4E-BE0E-0903C371F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C59BA-72E9-1441-8C65-BE8C136EF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18675-CED3-A94C-9846-A81B0AD241EF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BDE4DE-B3AA-7E43-8A3B-9C829E4E5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6A52E-89B7-B241-BEAA-6D71C8F55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59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80D26-5482-5247-8EDF-C1397289B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A8E81-A690-BD46-BA68-9797F65E1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2BC04-2C49-7742-85A0-D405CF2E7A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2D9560-1C6E-824A-9CA6-238F237C24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A3C43B-441C-6F47-A3A9-FD6398DA54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E3AA63-A961-8E4B-895E-D96A9904F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C5E6-EFE5-1E48-AA6F-326B56951A69}" type="datetime1">
              <a:rPr lang="en-US" smtClean="0"/>
              <a:t>11/5/25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C5D5AD-539A-444F-A4CB-B0897B6A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EB2D38-51B7-E348-9810-BB73E59AE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4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D7F-D5ED-9243-898B-9E302582E75C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C6DA-4B88-EF47-8AD4-09A93DCEC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11AC91-7581-694F-A028-FAF1BA82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9DC8B-D8DC-C540-AEDF-E276D6873630}" type="datetime1">
              <a:rPr lang="en-US" smtClean="0"/>
              <a:t>11/5/25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ED88A4-74B1-7B41-9C87-6E55DAAB2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5E8F05-2090-C842-A466-7135C8489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246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B56355-7F5A-344C-90B0-92049FCAD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2780C-EA0B-1F4C-8A68-5918FCE9A67D}" type="datetime1">
              <a:rPr lang="en-US" smtClean="0"/>
              <a:t>11/5/25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0BFC00-1CBA-1143-B428-0CAD9E0A6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DB1F1-75BC-024B-AAD5-C4B50855C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866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FAB0A-DC37-1F43-951E-2194023B5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E6F24-BCCC-9346-BF3F-A2A8C5BAD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C5DC3-4B44-8746-84F4-207D1E2AF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131D4-3D9E-EC43-903A-0D706B31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CEE7-3E16-D645-94E6-3311C6CA5CBE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7C768-5B23-7841-9C63-06773D867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900BE-13CF-644A-8768-C878601B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0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E754-58FE-D04D-BB8E-48013602A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0F5C4F-709E-5749-9561-F3D9D5C5B1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3884A-1DE8-6244-8105-BFA0B9668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FF002-050E-7B48-9F2D-4F2809DB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98205-0E14-B643-A9A4-62345F0131A3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30E79-4D84-5D48-B5AE-C964DF466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96DE-2DEB-7746-9B95-6D3A633E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454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866AC-D81D-7C41-9492-FC4550D45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A24D5-6674-9C4A-AC27-D30584796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C9D4D-A5BB-A94B-A7E5-73604DF4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ED61-892A-7B4C-82EE-806AA12325C3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A4083-689A-D74D-B543-197D33B34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7F61-08E7-B943-82AE-10F46340F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023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E7CAA4-8EAE-AB40-A7EB-F65E1FA79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ED2F2C-6C84-2942-848A-307B100C2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0CD90-378A-4548-9E4C-4907E7CBD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DE59-D4B6-A64A-B799-6A7F66D5A6D5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5301A-9D8D-F547-BBF8-12ACC1F2C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B681D-6D9C-E947-A2EA-E5B000991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98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7BC47-B2AE-7F4B-94FE-282ED4220049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8ECD-E6C7-364E-AD78-EDEFC4FDA527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DC6D-E288-4B48-AD28-211AD6A7669D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555D-5C87-8C45-90A8-544AFD47B52C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1E9A-FDA1-7F4B-A927-1B95D00FF574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5599-B46A-C140-A4A3-1FCC65766AF8}" type="datetime1">
              <a:rPr lang="en-US" smtClean="0"/>
              <a:t>11/5/25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0440-51D4-D444-9BD4-12C39E355CCF}" type="datetime1">
              <a:rPr lang="en-US" smtClean="0"/>
              <a:t>11/5/25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D9E92-7CFB-1843-B2FC-40A7686F8E05}" type="datetime1">
              <a:rPr lang="en-US" smtClean="0"/>
              <a:t>11/5/25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9CA3-657C-C745-8FF3-8E9D696B8AA2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2A926-B44A-E947-A8F4-B0F858B02EE2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752D-5E41-4747-99C3-1BF31ADFEC9F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BDD9-AFFC-0A4E-8C67-2AC4D6284BC3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DD284-0494-D14A-9940-88045283FD39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5F50-06C7-9C42-B906-6BA32FC857F0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0C1B6-4C14-F849-9C0E-4BA7A86F7155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3AF5-46C9-9F45-B206-67CBE76FD9AC}" type="datetime1">
              <a:rPr lang="en-US" smtClean="0"/>
              <a:t>11/5/25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78EF-A543-004C-9CAD-7AC3E1F947A5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5D85-A6E6-F444-869F-19E3E3DE1595}" type="datetime1">
              <a:rPr lang="en-US" smtClean="0"/>
              <a:t>11/5/25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1B00-1ABA-7B4C-B54E-59F36AB76606}" type="datetime1">
              <a:rPr lang="en-US" smtClean="0"/>
              <a:t>11/5/25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B9885-1EDC-E94A-8C84-45F1D485D074}" type="datetime1">
              <a:rPr lang="en-US" smtClean="0"/>
              <a:t>11/5/25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1664-43CC-504C-A4E2-BF0495C6D7CA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8DBE9-4632-4342-8184-45B67CF79AA7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6C1B-458F-6B4D-AE6A-33BE063C64B5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AE9C-62C9-DD40-B56A-871D64C04A66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8C75-ECE2-684D-B976-8171A76CF4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CB6A-7104-5B47-BBAB-102A26EA5C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101F1-6EC0-B94C-9063-1951CDF51FB6}" type="datetime1">
              <a:rPr lang="en-US" smtClean="0"/>
              <a:t>11/5/25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A255-1993-CF4D-B295-B61A0A5FF6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ED803-41CC-154C-80B4-43E649B0C0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EE279-800D-3E4A-B622-5E2A02F471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0C-5FBD-274A-A756-943C2F1E60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F43-B9AF-F043-8AE7-9A3C72C23A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5E75-DFA1-8540-A952-BCDF7A261D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6FE-EF59-0F42-BC30-CCD953DA0EB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67FC3-E418-CE49-97C5-631D72F5ACC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7072-62B6-C445-A48F-C6184FF237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9BCB2-278D-844F-B034-954B79953F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F338-38D3-5B4A-B325-16E3BC8A06CF}" type="datetime1">
              <a:rPr lang="en-US" smtClean="0"/>
              <a:t>11/5/25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6F7F-988F-CA46-BA00-C4C110452389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913C-0AF1-294C-BE7D-BC1411226D4E}" type="datetime1">
              <a:rPr lang="en-US" smtClean="0"/>
              <a:t>11/5/25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351E-9EF3-EF43-B625-5C1A8A3CCB52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AF6CB-80D1-4A55-8E3D-410DB43DBC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4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7834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</a:p>
        </p:txBody>
      </p:sp>
      <p:sp>
        <p:nvSpPr>
          <p:cNvPr id="7834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fld id="{F4A42BAE-CDC0-AC49-89C1-4F543961B13D}" type="datetime1">
              <a:rPr lang="en-US" altLang="zh-TW" smtClean="0"/>
              <a:t>11/5/25</a:t>
            </a:fld>
            <a:endParaRPr lang="en-US" altLang="zh-TW"/>
          </a:p>
        </p:txBody>
      </p:sp>
      <p:sp>
        <p:nvSpPr>
          <p:cNvPr id="7834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r>
              <a:rPr lang="en-US" altLang="zh-TW"/>
              <a:t>UK</a:t>
            </a:r>
          </a:p>
        </p:txBody>
      </p:sp>
      <p:sp>
        <p:nvSpPr>
          <p:cNvPr id="7834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3246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30000"/>
              </a:spcBef>
              <a:defRPr sz="1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PMingLiU" pitchFamily="18" charset="-120"/>
              </a:defRPr>
            </a:lvl1pPr>
          </a:lstStyle>
          <a:p>
            <a:endParaRPr lang="en-US" dirty="0"/>
          </a:p>
          <a:p>
            <a:endParaRPr lang="en-US" altLang="zh-TW" dirty="0"/>
          </a:p>
        </p:txBody>
      </p:sp>
      <p:sp>
        <p:nvSpPr>
          <p:cNvPr id="783407" name="Text Box 47"/>
          <p:cNvSpPr txBox="1">
            <a:spLocks noChangeArrowheads="1"/>
          </p:cNvSpPr>
          <p:nvPr userDrawn="1"/>
        </p:nvSpPr>
        <p:spPr bwMode="auto">
          <a:xfrm>
            <a:off x="7070035" y="6325083"/>
            <a:ext cx="2057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               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8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F7C925-81F9-F34F-B056-E1C06E2E3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4CAC7-A516-5945-A05C-626E532B3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811A0-E2A2-A14C-916D-9C765E85A2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41158-1AA7-E844-8775-195182EC5DD0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0A5EC-4DA5-9643-B772-4C37E10C8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54D11-86A4-124C-BD83-0B79A23399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5DC7-7F51-F148-9487-FA5E6C94A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5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0E26B-4164-6E42-BA4C-9B686CC83D38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FF6E-BB52-4821-9808-D38EA79C0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7710-6044-AA43-9B5B-68678F07096A}" type="datetime1">
              <a:rPr lang="en-US" smtClean="0"/>
              <a:t>11/5/25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71B73-03E0-4B9A-B17D-A90D99422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62DBF-4B27-F445-AB39-F4997988A1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11/5/25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AF6CB-80D1-4A55-8E3D-410DB43DBC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6.png"/><Relationship Id="rId21" Type="http://schemas.openxmlformats.org/officeDocument/2006/relationships/customXml" Target="../ink/ink10.xml"/><Relationship Id="rId42" Type="http://schemas.openxmlformats.org/officeDocument/2006/relationships/customXml" Target="../ink/ink20.xml"/><Relationship Id="rId63" Type="http://schemas.openxmlformats.org/officeDocument/2006/relationships/image" Target="../media/image101.png"/><Relationship Id="rId68" Type="http://schemas.openxmlformats.org/officeDocument/2006/relationships/image" Target="../media/image51.emf"/><Relationship Id="rId84" Type="http://schemas.openxmlformats.org/officeDocument/2006/relationships/customXml" Target="../ink/ink37.xml"/><Relationship Id="rId89" Type="http://schemas.openxmlformats.org/officeDocument/2006/relationships/image" Target="../media/image111.png"/><Relationship Id="rId16" Type="http://schemas.openxmlformats.org/officeDocument/2006/relationships/image" Target="../media/image81.png"/><Relationship Id="rId11" Type="http://schemas.openxmlformats.org/officeDocument/2006/relationships/customXml" Target="../ink/ink5.xml"/><Relationship Id="rId32" Type="http://schemas.openxmlformats.org/officeDocument/2006/relationships/customXml" Target="../ink/ink16.xml"/><Relationship Id="rId37" Type="http://schemas.openxmlformats.org/officeDocument/2006/relationships/image" Target="../media/image91.png"/><Relationship Id="rId53" Type="http://schemas.openxmlformats.org/officeDocument/2006/relationships/image" Target="../media/image95.png"/><Relationship Id="rId58" Type="http://schemas.openxmlformats.org/officeDocument/2006/relationships/customXml" Target="../ink/ink26.xml"/><Relationship Id="rId74" Type="http://schemas.openxmlformats.org/officeDocument/2006/relationships/customXml" Target="../ink/ink32.xml"/><Relationship Id="rId79" Type="http://schemas.openxmlformats.org/officeDocument/2006/relationships/image" Target="../media/image106.png"/><Relationship Id="rId5" Type="http://schemas.openxmlformats.org/officeDocument/2006/relationships/customXml" Target="../ink/ink2.xml"/><Relationship Id="rId90" Type="http://schemas.openxmlformats.org/officeDocument/2006/relationships/customXml" Target="../ink/ink40.xml"/><Relationship Id="rId95" Type="http://schemas.openxmlformats.org/officeDocument/2006/relationships/image" Target="../media/image55.emf"/><Relationship Id="rId19" Type="http://schemas.openxmlformats.org/officeDocument/2006/relationships/customXml" Target="../ink/ink9.xml"/><Relationship Id="rId14" Type="http://schemas.openxmlformats.org/officeDocument/2006/relationships/image" Target="../media/image80.png"/><Relationship Id="rId22" Type="http://schemas.openxmlformats.org/officeDocument/2006/relationships/image" Target="../media/image84.png"/><Relationship Id="rId27" Type="http://schemas.openxmlformats.org/officeDocument/2006/relationships/customXml" Target="../ink/ink13.xml"/><Relationship Id="rId30" Type="http://schemas.openxmlformats.org/officeDocument/2006/relationships/image" Target="../media/image88.png"/><Relationship Id="rId35" Type="http://schemas.openxmlformats.org/officeDocument/2006/relationships/image" Target="../media/image90.png"/><Relationship Id="rId43" Type="http://schemas.openxmlformats.org/officeDocument/2006/relationships/image" Target="../media/image94.png"/><Relationship Id="rId48" Type="http://schemas.openxmlformats.org/officeDocument/2006/relationships/image" Target="../media/image97.png"/><Relationship Id="rId56" Type="http://schemas.openxmlformats.org/officeDocument/2006/relationships/customXml" Target="../ink/ink25.xml"/><Relationship Id="rId64" Type="http://schemas.openxmlformats.org/officeDocument/2006/relationships/customXml" Target="../ink/ink29.xml"/><Relationship Id="rId69" Type="http://schemas.openxmlformats.org/officeDocument/2006/relationships/customXml" Target="../ink/ink31.xml"/><Relationship Id="rId77" Type="http://schemas.openxmlformats.org/officeDocument/2006/relationships/image" Target="../media/image105.png"/><Relationship Id="rId8" Type="http://schemas.openxmlformats.org/officeDocument/2006/relationships/image" Target="../media/image770.png"/><Relationship Id="rId80" Type="http://schemas.openxmlformats.org/officeDocument/2006/relationships/customXml" Target="../ink/ink35.xml"/><Relationship Id="rId85" Type="http://schemas.openxmlformats.org/officeDocument/2006/relationships/image" Target="../media/image109.png"/><Relationship Id="rId93" Type="http://schemas.openxmlformats.org/officeDocument/2006/relationships/image" Target="../media/image53.emf"/><Relationship Id="rId12" Type="http://schemas.openxmlformats.org/officeDocument/2006/relationships/image" Target="../media/image790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8" Type="http://schemas.openxmlformats.org/officeDocument/2006/relationships/customXml" Target="../ink/ink18.xml"/><Relationship Id="rId59" Type="http://schemas.openxmlformats.org/officeDocument/2006/relationships/image" Target="../media/image99.png"/><Relationship Id="rId67" Type="http://schemas.openxmlformats.org/officeDocument/2006/relationships/image" Target="../media/image103.png"/><Relationship Id="rId20" Type="http://schemas.openxmlformats.org/officeDocument/2006/relationships/image" Target="../media/image83.png"/><Relationship Id="rId41" Type="http://schemas.openxmlformats.org/officeDocument/2006/relationships/image" Target="../media/image93.png"/><Relationship Id="rId54" Type="http://schemas.openxmlformats.org/officeDocument/2006/relationships/customXml" Target="../ink/ink24.xml"/><Relationship Id="rId62" Type="http://schemas.openxmlformats.org/officeDocument/2006/relationships/customXml" Target="../ink/ink28.xml"/><Relationship Id="rId75" Type="http://schemas.openxmlformats.org/officeDocument/2006/relationships/image" Target="../media/image104.png"/><Relationship Id="rId83" Type="http://schemas.openxmlformats.org/officeDocument/2006/relationships/image" Target="../media/image108.png"/><Relationship Id="rId88" Type="http://schemas.openxmlformats.org/officeDocument/2006/relationships/customXml" Target="../ink/ink39.xml"/><Relationship Id="rId91" Type="http://schemas.openxmlformats.org/officeDocument/2006/relationships/image" Target="../media/image11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60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87.png"/><Relationship Id="rId36" Type="http://schemas.openxmlformats.org/officeDocument/2006/relationships/customXml" Target="../ink/ink17.xml"/><Relationship Id="rId49" Type="http://schemas.openxmlformats.org/officeDocument/2006/relationships/image" Target="../media/image50.emf"/><Relationship Id="rId57" Type="http://schemas.openxmlformats.org/officeDocument/2006/relationships/image" Target="../media/image98.png"/><Relationship Id="rId10" Type="http://schemas.openxmlformats.org/officeDocument/2006/relationships/image" Target="../media/image780.png"/><Relationship Id="rId31" Type="http://schemas.openxmlformats.org/officeDocument/2006/relationships/customXml" Target="../ink/ink15.xml"/><Relationship Id="rId44" Type="http://schemas.openxmlformats.org/officeDocument/2006/relationships/customXml" Target="../ink/ink21.xml"/><Relationship Id="rId60" Type="http://schemas.openxmlformats.org/officeDocument/2006/relationships/customXml" Target="../ink/ink27.xml"/><Relationship Id="rId65" Type="http://schemas.openxmlformats.org/officeDocument/2006/relationships/image" Target="../media/image102.png"/><Relationship Id="rId73" Type="http://schemas.openxmlformats.org/officeDocument/2006/relationships/image" Target="../media/image89.png"/><Relationship Id="rId78" Type="http://schemas.openxmlformats.org/officeDocument/2006/relationships/customXml" Target="../ink/ink34.xml"/><Relationship Id="rId81" Type="http://schemas.openxmlformats.org/officeDocument/2006/relationships/image" Target="../media/image107.png"/><Relationship Id="rId86" Type="http://schemas.openxmlformats.org/officeDocument/2006/relationships/customXml" Target="../ink/ink38.xml"/><Relationship Id="rId94" Type="http://schemas.openxmlformats.org/officeDocument/2006/relationships/image" Target="../media/image54.emf"/><Relationship Id="rId4" Type="http://schemas.openxmlformats.org/officeDocument/2006/relationships/image" Target="../media/image750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82.png"/><Relationship Id="rId39" Type="http://schemas.openxmlformats.org/officeDocument/2006/relationships/image" Target="../media/image92.png"/><Relationship Id="rId50" Type="http://schemas.openxmlformats.org/officeDocument/2006/relationships/customXml" Target="../ink/ink23.xml"/><Relationship Id="rId55" Type="http://schemas.openxmlformats.org/officeDocument/2006/relationships/image" Target="../media/image96.png"/><Relationship Id="rId76" Type="http://schemas.openxmlformats.org/officeDocument/2006/relationships/customXml" Target="../ink/ink33.xml"/><Relationship Id="rId7" Type="http://schemas.openxmlformats.org/officeDocument/2006/relationships/customXml" Target="../ink/ink3.xml"/><Relationship Id="rId92" Type="http://schemas.openxmlformats.org/officeDocument/2006/relationships/image" Target="../media/image52.emf"/><Relationship Id="rId2" Type="http://schemas.openxmlformats.org/officeDocument/2006/relationships/customXml" Target="../ink/ink1.xml"/><Relationship Id="rId29" Type="http://schemas.openxmlformats.org/officeDocument/2006/relationships/customXml" Target="../ink/ink14.xml"/><Relationship Id="rId24" Type="http://schemas.openxmlformats.org/officeDocument/2006/relationships/image" Target="../media/image85.png"/><Relationship Id="rId40" Type="http://schemas.openxmlformats.org/officeDocument/2006/relationships/customXml" Target="../ink/ink19.xml"/><Relationship Id="rId45" Type="http://schemas.openxmlformats.org/officeDocument/2006/relationships/customXml" Target="../ink/ink22.xml"/><Relationship Id="rId66" Type="http://schemas.openxmlformats.org/officeDocument/2006/relationships/customXml" Target="../ink/ink30.xml"/><Relationship Id="rId87" Type="http://schemas.openxmlformats.org/officeDocument/2006/relationships/image" Target="../media/image110.png"/><Relationship Id="rId61" Type="http://schemas.openxmlformats.org/officeDocument/2006/relationships/image" Target="../media/image100.png"/><Relationship Id="rId82" Type="http://schemas.openxmlformats.org/officeDocument/2006/relationships/customXml" Target="../ink/ink3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114.png"/><Relationship Id="rId7" Type="http://schemas.openxmlformats.org/officeDocument/2006/relationships/image" Target="../media/image59.png"/><Relationship Id="rId12" Type="http://schemas.openxmlformats.org/officeDocument/2006/relationships/image" Target="../media/image64.emf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27.emf"/><Relationship Id="rId7" Type="http://schemas.openxmlformats.org/officeDocument/2006/relationships/image" Target="../media/image7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Relationship Id="rId9" Type="http://schemas.openxmlformats.org/officeDocument/2006/relationships/image" Target="../media/image7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pd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Relationship Id="rId9" Type="http://schemas.openxmlformats.org/officeDocument/2006/relationships/image" Target="../media/image3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emf"/><Relationship Id="rId11" Type="http://schemas.openxmlformats.org/officeDocument/2006/relationships/image" Target="../media/image49.emf"/><Relationship Id="rId5" Type="http://schemas.openxmlformats.org/officeDocument/2006/relationships/image" Target="../media/image43.emf"/><Relationship Id="rId10" Type="http://schemas.openxmlformats.org/officeDocument/2006/relationships/image" Target="../media/image48.emf"/><Relationship Id="rId4" Type="http://schemas.openxmlformats.org/officeDocument/2006/relationships/image" Target="../media/image42.emf"/><Relationship Id="rId9" Type="http://schemas.openxmlformats.org/officeDocument/2006/relationships/image" Target="../media/image4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72FBA-EE6C-AF47-B313-914B56DA5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" y="164951"/>
            <a:ext cx="8915401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rgbClr val="FFFF00"/>
                </a:solidFill>
                <a:latin typeface="Tahoma" pitchFamily="34" charset="0"/>
              </a:rPr>
              <a:t>Pressure-Energy Equations of State of Hadrons </a:t>
            </a:r>
            <a:endParaRPr 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7E860-76C5-CF45-811E-BD78733547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1147520"/>
                <a:ext cx="7086599" cy="4530725"/>
              </a:xfrm>
            </p:spPr>
            <p:txBody>
              <a:bodyPr/>
              <a:lstStyle/>
              <a:p>
                <a:pPr marL="0" indent="0">
                  <a:spcBef>
                    <a:spcPts val="1800"/>
                  </a:spcBef>
                  <a:buClr>
                    <a:srgbClr val="99FF33"/>
                  </a:buClr>
                  <a:buSzPct val="150000"/>
                  <a:buNone/>
                </a:pPr>
                <a:endParaRPr lang="en-US" sz="2000" dirty="0">
                  <a:solidFill>
                    <a:srgbClr val="FFFFFF"/>
                  </a:solidFill>
                  <a:latin typeface="Times New Roman"/>
                  <a:cs typeface="Times New Roman"/>
                </a:endParaRPr>
              </a:p>
              <a:p>
                <a:pPr>
                  <a:spcBef>
                    <a:spcPts val="1800"/>
                  </a:spcBef>
                  <a:buClr>
                    <a:srgbClr val="99FF33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Hadron mass, energy and pressure from energy-</a:t>
                </a:r>
                <a:r>
                  <a:rPr lang="en-US" sz="2400" dirty="0" err="1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momentu</a:t>
                </a:r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 tensor  --- role of trace anomaly</a:t>
                </a:r>
              </a:p>
              <a:p>
                <a:pPr>
                  <a:spcBef>
                    <a:spcPts val="1800"/>
                  </a:spcBef>
                  <a:buClr>
                    <a:srgbClr val="99FF33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Equations of state from gravitational form </a:t>
                </a:r>
                <a:r>
                  <a:rPr lang="en-US" sz="2400" dirty="0" err="1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factrors</a:t>
                </a:r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     --- role of trace anomaly</a:t>
                </a:r>
              </a:p>
              <a:p>
                <a:pPr>
                  <a:spcBef>
                    <a:spcPts val="1800"/>
                  </a:spcBef>
                  <a:buClr>
                    <a:srgbClr val="99FF33"/>
                  </a:buClr>
                  <a:buSzPct val="150000"/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Analogies with vortices of type II superconductors and standard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FFFFFF"/>
                    </a:solidFill>
                    <a:latin typeface="Times New Roman"/>
                    <a:cs typeface="Times New Roman"/>
                  </a:rPr>
                  <a:t>CDM model in cosmology</a:t>
                </a:r>
              </a:p>
              <a:p>
                <a:pPr marL="0" indent="0">
                  <a:spcBef>
                    <a:spcPts val="1800"/>
                  </a:spcBef>
                  <a:buClr>
                    <a:srgbClr val="99FF33"/>
                  </a:buClr>
                  <a:buSzPct val="150000"/>
                  <a:buNone/>
                </a:pPr>
                <a:endParaRPr lang="en-US" sz="2000" dirty="0">
                  <a:solidFill>
                    <a:srgbClr val="FFFFFF"/>
                  </a:solidFill>
                  <a:latin typeface="Times New Roman"/>
                  <a:cs typeface="Times New Roman"/>
                </a:endParaRPr>
              </a:p>
              <a:p>
                <a:pPr marL="0" indent="0">
                  <a:spcBef>
                    <a:spcPts val="1800"/>
                  </a:spcBef>
                  <a:buClr>
                    <a:srgbClr val="99FF33"/>
                  </a:buClr>
                  <a:buSzPct val="150000"/>
                  <a:buNone/>
                </a:pPr>
                <a:endParaRPr lang="en-US" sz="2000" dirty="0">
                  <a:solidFill>
                    <a:srgbClr val="FFFFFF"/>
                  </a:solidFill>
                  <a:latin typeface="Times New Roman"/>
                  <a:cs typeface="Times New Roman"/>
                </a:endParaRPr>
              </a:p>
              <a:p>
                <a:pPr>
                  <a:spcBef>
                    <a:spcPts val="1800"/>
                  </a:spcBef>
                  <a:buClr>
                    <a:srgbClr val="99FF33"/>
                  </a:buClr>
                  <a:buSzPct val="150000"/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FFFFFF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7E860-76C5-CF45-811E-BD78733547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147520"/>
                <a:ext cx="7086599" cy="4530725"/>
              </a:xfrm>
              <a:blipFill>
                <a:blip r:embed="rId2"/>
                <a:stretch>
                  <a:fillRect l="-2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19F3C166-335C-7A4C-AEA9-4257221E8686}"/>
              </a:ext>
            </a:extLst>
          </p:cNvPr>
          <p:cNvSpPr/>
          <p:nvPr/>
        </p:nvSpPr>
        <p:spPr>
          <a:xfrm>
            <a:off x="4874740" y="5715000"/>
            <a:ext cx="4154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9FF33"/>
                </a:solidFill>
              </a:rPr>
              <a:t>Lattice 2025, Mumbai, Nov.6</a:t>
            </a:r>
            <a:r>
              <a:rPr lang="en-US" dirty="0"/>
              <a:t>, </a:t>
            </a:r>
            <a:r>
              <a:rPr lang="en-US" dirty="0">
                <a:solidFill>
                  <a:srgbClr val="99FF33"/>
                </a:solidFill>
              </a:rPr>
              <a:t>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1F124D-8E97-9D41-86C2-FF9FA389D267}"/>
              </a:ext>
            </a:extLst>
          </p:cNvPr>
          <p:cNvSpPr txBox="1"/>
          <p:nvPr/>
        </p:nvSpPr>
        <p:spPr>
          <a:xfrm>
            <a:off x="7008427" y="1981200"/>
            <a:ext cx="23414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99FFCC"/>
                </a:solidFill>
              </a:rPr>
              <a:t>PRD 104,076010 (2021)  [arXiv:2103.15768</a:t>
            </a:r>
            <a:r>
              <a:rPr lang="en-US" dirty="0">
                <a:solidFill>
                  <a:srgbClr val="99FFCC"/>
                </a:solidFill>
              </a:rPr>
              <a:t>],</a:t>
            </a:r>
          </a:p>
          <a:p>
            <a:endParaRPr lang="en-US" dirty="0">
              <a:solidFill>
                <a:srgbClr val="99FFCC"/>
              </a:solidFill>
            </a:endParaRPr>
          </a:p>
          <a:p>
            <a:r>
              <a:rPr lang="en-US" sz="1400" dirty="0">
                <a:solidFill>
                  <a:srgbClr val="99FFCC"/>
                </a:solidFill>
              </a:rPr>
              <a:t>PLB 849, 138418 (2023) [arXiv:2302.11600]</a:t>
            </a:r>
          </a:p>
        </p:txBody>
      </p:sp>
    </p:spTree>
    <p:extLst>
      <p:ext uri="{BB962C8B-B14F-4D97-AF65-F5344CB8AC3E}">
        <p14:creationId xmlns:p14="http://schemas.microsoft.com/office/powerpoint/2010/main" val="718349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A854E-0A27-6749-AF30-43E0F4AD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40" y="-50860"/>
            <a:ext cx="7696200" cy="801414"/>
          </a:xfrm>
        </p:spPr>
        <p:txBody>
          <a:bodyPr/>
          <a:lstStyle/>
          <a:p>
            <a:r>
              <a:rPr lang="en-US" sz="3600" dirty="0">
                <a:solidFill>
                  <a:srgbClr val="FFC000"/>
                </a:solidFill>
              </a:rPr>
              <a:t>Energetics and Equilibrium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2104A-DEAA-874D-AB62-5F329878C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041" y="730856"/>
            <a:ext cx="8229600" cy="5257800"/>
          </a:xfrm>
        </p:spPr>
        <p:txBody>
          <a:bodyPr/>
          <a:lstStyle/>
          <a:p>
            <a:r>
              <a:rPr lang="en-US" sz="2000" dirty="0"/>
              <a:t>Type II superconductor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/>
          </a:p>
          <a:p>
            <a:r>
              <a:rPr lang="en-US" sz="2000" dirty="0"/>
              <a:t>Variational model (J.R. Clem, Jour. Low Temp. Phys. 18, 5/6 (1975))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D7E771D-4D81-0843-BE56-8D03FBFF3153}"/>
                  </a:ext>
                </a:extLst>
              </p14:cNvPr>
              <p14:cNvContentPartPr/>
              <p14:nvPr/>
            </p14:nvContentPartPr>
            <p14:xfrm>
              <a:off x="6279881" y="1048080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D7E771D-4D81-0843-BE56-8D03FBFF315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70881" y="10394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044D4CAE-7B82-9C49-847E-B4605349294E}"/>
                  </a:ext>
                </a:extLst>
              </p14:cNvPr>
              <p14:cNvContentPartPr/>
              <p14:nvPr/>
            </p14:nvContentPartPr>
            <p14:xfrm>
              <a:off x="6241001" y="1003440"/>
              <a:ext cx="20160" cy="1020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044D4CAE-7B82-9C49-847E-B4605349294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2361" y="994440"/>
                <a:ext cx="37800" cy="10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3861C1F0-0F2E-B448-92DA-5435F214D48A}"/>
                  </a:ext>
                </a:extLst>
              </p14:cNvPr>
              <p14:cNvContentPartPr/>
              <p14:nvPr/>
            </p14:nvContentPartPr>
            <p14:xfrm>
              <a:off x="8427641" y="1987320"/>
              <a:ext cx="315360" cy="1965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3861C1F0-0F2E-B448-92DA-5435F214D48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18641" y="1978320"/>
                <a:ext cx="333000" cy="21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F6118CE3-218B-6F4F-BEA1-E6DF36392BA5}"/>
                  </a:ext>
                </a:extLst>
              </p14:cNvPr>
              <p14:cNvContentPartPr/>
              <p14:nvPr/>
            </p14:nvContentPartPr>
            <p14:xfrm>
              <a:off x="6305801" y="1041600"/>
              <a:ext cx="1681920" cy="9270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F6118CE3-218B-6F4F-BEA1-E6DF36392BA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296801" y="1032960"/>
                <a:ext cx="1699560" cy="94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31C87732-C986-EA42-AC0B-6A3342A64A1D}"/>
                  </a:ext>
                </a:extLst>
              </p14:cNvPr>
              <p14:cNvContentPartPr/>
              <p14:nvPr/>
            </p14:nvContentPartPr>
            <p14:xfrm>
              <a:off x="6596321" y="996600"/>
              <a:ext cx="34560" cy="25128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31C87732-C986-EA42-AC0B-6A3342A64A1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587321" y="987960"/>
                <a:ext cx="52200" cy="2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02C564CF-C2D0-7E4C-9BD5-6BDA02394B0F}"/>
                  </a:ext>
                </a:extLst>
              </p14:cNvPr>
              <p14:cNvContentPartPr/>
              <p14:nvPr/>
            </p14:nvContentPartPr>
            <p14:xfrm>
              <a:off x="6616121" y="1004160"/>
              <a:ext cx="237960" cy="2829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02C564CF-C2D0-7E4C-9BD5-6BDA02394B0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07481" y="995160"/>
                <a:ext cx="255600" cy="30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07E09ADA-03E2-C749-9EFD-BD52CC7ABB65}"/>
                  </a:ext>
                </a:extLst>
              </p14:cNvPr>
              <p14:cNvContentPartPr/>
              <p14:nvPr/>
            </p14:nvContentPartPr>
            <p14:xfrm>
              <a:off x="6816641" y="916680"/>
              <a:ext cx="154080" cy="1170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07E09ADA-03E2-C749-9EFD-BD52CC7ABB6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807641" y="907680"/>
                <a:ext cx="171720" cy="13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164D9B56-D008-3246-BDF3-8FB37C30709C}"/>
                  </a:ext>
                </a:extLst>
              </p14:cNvPr>
              <p14:cNvContentPartPr/>
              <p14:nvPr/>
            </p14:nvContentPartPr>
            <p14:xfrm>
              <a:off x="6273761" y="2082000"/>
              <a:ext cx="36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164D9B56-D008-3246-BDF3-8FB37C30709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64761" y="207300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D031A05B-0315-9B43-9676-4C5814CCCE7D}"/>
              </a:ext>
            </a:extLst>
          </p:cNvPr>
          <p:cNvGrpSpPr/>
          <p:nvPr/>
        </p:nvGrpSpPr>
        <p:grpSpPr>
          <a:xfrm>
            <a:off x="6261521" y="1931160"/>
            <a:ext cx="2004120" cy="256680"/>
            <a:chOff x="6261521" y="1931160"/>
            <a:chExt cx="2004120" cy="25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3785775-EDCA-2742-85AB-3BC12A66DD99}"/>
                    </a:ext>
                  </a:extLst>
                </p14:cNvPr>
                <p14:cNvContentPartPr/>
                <p14:nvPr/>
              </p14:nvContentPartPr>
              <p14:xfrm>
                <a:off x="8136401" y="1931160"/>
                <a:ext cx="129240" cy="1479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3785775-EDCA-2742-85AB-3BC12A66DD99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127761" y="1922160"/>
                  <a:ext cx="146880" cy="16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6FAE5BCD-11B1-8749-A395-FC92C6DF5EFF}"/>
                    </a:ext>
                  </a:extLst>
                </p14:cNvPr>
                <p14:cNvContentPartPr/>
                <p14:nvPr/>
              </p14:nvContentPartPr>
              <p14:xfrm>
                <a:off x="8099321" y="2078760"/>
                <a:ext cx="150120" cy="1090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6FAE5BCD-11B1-8749-A395-FC92C6DF5EFF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090681" y="2070120"/>
                  <a:ext cx="16776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87E8BBE9-2E50-4748-BBB9-C4604A9D9EA4}"/>
                    </a:ext>
                  </a:extLst>
                </p14:cNvPr>
                <p14:cNvContentPartPr/>
                <p14:nvPr/>
              </p14:nvContentPartPr>
              <p14:xfrm>
                <a:off x="6261521" y="2070840"/>
                <a:ext cx="1995480" cy="298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87E8BBE9-2E50-4748-BBB9-C4604A9D9EA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252881" y="2061840"/>
                  <a:ext cx="2013120" cy="47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53A0C0FA-0617-6D41-B32D-4623B7C787BE}"/>
                  </a:ext>
                </a:extLst>
              </p14:cNvPr>
              <p14:cNvContentPartPr/>
              <p14:nvPr/>
            </p14:nvContentPartPr>
            <p14:xfrm>
              <a:off x="6243881" y="2023680"/>
              <a:ext cx="11160" cy="4644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53A0C0FA-0617-6D41-B32D-4623B7C787BE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235241" y="2014680"/>
                <a:ext cx="28800" cy="6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602E3350-4BC0-F245-A09F-AFE90DCCE9CC}"/>
                  </a:ext>
                </a:extLst>
              </p14:cNvPr>
              <p14:cNvContentPartPr/>
              <p14:nvPr/>
            </p14:nvContentPartPr>
            <p14:xfrm>
              <a:off x="7934801" y="2987040"/>
              <a:ext cx="859680" cy="2268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602E3350-4BC0-F245-A09F-AFE90DCCE9CC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926161" y="2978040"/>
                <a:ext cx="877320" cy="4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6CF7B9A8-D198-3845-95F1-4EFCBE5684B1}"/>
                  </a:ext>
                </a:extLst>
              </p14:cNvPr>
              <p14:cNvContentPartPr/>
              <p14:nvPr/>
            </p14:nvContentPartPr>
            <p14:xfrm>
              <a:off x="6246761" y="2170200"/>
              <a:ext cx="360" cy="36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6CF7B9A8-D198-3845-95F1-4EFCBE5684B1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237761" y="216120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6CA77C38-3665-B249-B431-41DDDD582C18}"/>
                  </a:ext>
                </a:extLst>
              </p14:cNvPr>
              <p14:cNvContentPartPr/>
              <p14:nvPr/>
            </p14:nvContentPartPr>
            <p14:xfrm>
              <a:off x="6310121" y="2164080"/>
              <a:ext cx="360" cy="360"/>
            </p14:xfrm>
          </p:contentPart>
        </mc:Choice>
        <mc:Fallback xmlns=""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6CA77C38-3665-B249-B431-41DDDD582C18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301121" y="21554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58A38719-939E-794E-9FD2-B20B14A0493E}"/>
                  </a:ext>
                </a:extLst>
              </p14:cNvPr>
              <p14:cNvContentPartPr/>
              <p14:nvPr/>
            </p14:nvContentPartPr>
            <p14:xfrm>
              <a:off x="6289961" y="2153280"/>
              <a:ext cx="988200" cy="67428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58A38719-939E-794E-9FD2-B20B14A0493E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281321" y="2144280"/>
                <a:ext cx="1005840" cy="69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5D99C733-DE1B-4743-8A2D-35C9B7F126BD}"/>
                  </a:ext>
                </a:extLst>
              </p14:cNvPr>
              <p14:cNvContentPartPr/>
              <p14:nvPr/>
            </p14:nvContentPartPr>
            <p14:xfrm>
              <a:off x="7358801" y="2542800"/>
              <a:ext cx="357840" cy="26280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5D99C733-DE1B-4743-8A2D-35C9B7F126BD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349801" y="2533800"/>
                <a:ext cx="375480" cy="28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905DA9E2-BDE3-6343-AE71-39AF226D3A4F}"/>
                  </a:ext>
                </a:extLst>
              </p14:cNvPr>
              <p14:cNvContentPartPr/>
              <p14:nvPr/>
            </p14:nvContentPartPr>
            <p14:xfrm>
              <a:off x="7736441" y="2754120"/>
              <a:ext cx="93240" cy="15228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905DA9E2-BDE3-6343-AE71-39AF226D3A4F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727801" y="2745120"/>
                <a:ext cx="110880" cy="16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0076ABFD-0858-F648-B144-EABE80C70BA8}"/>
                  </a:ext>
                </a:extLst>
              </p14:cNvPr>
              <p14:cNvContentPartPr/>
              <p14:nvPr/>
            </p14:nvContentPartPr>
            <p14:xfrm>
              <a:off x="7948121" y="2628480"/>
              <a:ext cx="329760" cy="19692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0076ABFD-0858-F648-B144-EABE80C70BA8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939481" y="2619480"/>
                <a:ext cx="347400" cy="21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92" name="Ink 91">
                <a:extLst>
                  <a:ext uri="{FF2B5EF4-FFF2-40B4-BE49-F238E27FC236}">
                    <a16:creationId xmlns:a16="http://schemas.microsoft.com/office/drawing/2014/main" id="{D6B9F7C9-1231-8241-A8AE-14781E51E2DD}"/>
                  </a:ext>
                </a:extLst>
              </p14:cNvPr>
              <p14:cNvContentPartPr/>
              <p14:nvPr/>
            </p14:nvContentPartPr>
            <p14:xfrm>
              <a:off x="8161601" y="2638920"/>
              <a:ext cx="103680" cy="176760"/>
            </p14:xfrm>
          </p:contentPart>
        </mc:Choice>
        <mc:Fallback xmlns="">
          <p:pic>
            <p:nvPicPr>
              <p:cNvPr id="92" name="Ink 91">
                <a:extLst>
                  <a:ext uri="{FF2B5EF4-FFF2-40B4-BE49-F238E27FC236}">
                    <a16:creationId xmlns:a16="http://schemas.microsoft.com/office/drawing/2014/main" id="{D6B9F7C9-1231-8241-A8AE-14781E51E2DD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8152601" y="2630280"/>
                <a:ext cx="121320" cy="1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93" name="Ink 92">
                <a:extLst>
                  <a:ext uri="{FF2B5EF4-FFF2-40B4-BE49-F238E27FC236}">
                    <a16:creationId xmlns:a16="http://schemas.microsoft.com/office/drawing/2014/main" id="{A58AF452-A340-7B4A-9A75-CE7641244721}"/>
                  </a:ext>
                </a:extLst>
              </p14:cNvPr>
              <p14:cNvContentPartPr/>
              <p14:nvPr/>
            </p14:nvContentPartPr>
            <p14:xfrm>
              <a:off x="3398081" y="1365960"/>
              <a:ext cx="360" cy="360"/>
            </p14:xfrm>
          </p:contentPart>
        </mc:Choice>
        <mc:Fallback xmlns="">
          <p:pic>
            <p:nvPicPr>
              <p:cNvPr id="93" name="Ink 92">
                <a:extLst>
                  <a:ext uri="{FF2B5EF4-FFF2-40B4-BE49-F238E27FC236}">
                    <a16:creationId xmlns:a16="http://schemas.microsoft.com/office/drawing/2014/main" id="{A58AF452-A340-7B4A-9A75-CE7641244721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389441" y="135696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40" name="Ink 139">
                <a:extLst>
                  <a:ext uri="{FF2B5EF4-FFF2-40B4-BE49-F238E27FC236}">
                    <a16:creationId xmlns:a16="http://schemas.microsoft.com/office/drawing/2014/main" id="{9D407A70-339A-004F-9E01-0302C1281417}"/>
                  </a:ext>
                </a:extLst>
              </p14:cNvPr>
              <p14:cNvContentPartPr/>
              <p14:nvPr/>
            </p14:nvContentPartPr>
            <p14:xfrm>
              <a:off x="6248561" y="2096330"/>
              <a:ext cx="35640" cy="62640"/>
            </p14:xfrm>
          </p:contentPart>
        </mc:Choice>
        <mc:Fallback xmlns="">
          <p:pic>
            <p:nvPicPr>
              <p:cNvPr id="140" name="Ink 139">
                <a:extLst>
                  <a:ext uri="{FF2B5EF4-FFF2-40B4-BE49-F238E27FC236}">
                    <a16:creationId xmlns:a16="http://schemas.microsoft.com/office/drawing/2014/main" id="{9D407A70-339A-004F-9E01-0302C1281417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239561" y="2087690"/>
                <a:ext cx="53280" cy="80280"/>
              </a:xfrm>
              <a:prstGeom prst="rect">
                <a:avLst/>
              </a:prstGeom>
            </p:spPr>
          </p:pic>
        </mc:Fallback>
      </mc:AlternateContent>
      <p:sp>
        <p:nvSpPr>
          <p:cNvPr id="141" name="TextBox 140">
            <a:extLst>
              <a:ext uri="{FF2B5EF4-FFF2-40B4-BE49-F238E27FC236}">
                <a16:creationId xmlns:a16="http://schemas.microsoft.com/office/drawing/2014/main" id="{DDD079BA-45B9-104A-8867-A28A7CDA5453}"/>
              </a:ext>
            </a:extLst>
          </p:cNvPr>
          <p:cNvSpPr txBox="1"/>
          <p:nvPr/>
        </p:nvSpPr>
        <p:spPr>
          <a:xfrm>
            <a:off x="5185622" y="694761"/>
            <a:ext cx="1215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Normal Phase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B7538E1-8CCB-CF4C-A33A-0673D61FAAD7}"/>
              </a:ext>
            </a:extLst>
          </p:cNvPr>
          <p:cNvSpPr txBox="1"/>
          <p:nvPr/>
        </p:nvSpPr>
        <p:spPr>
          <a:xfrm>
            <a:off x="7179622" y="1128000"/>
            <a:ext cx="1977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Superconducting Phase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241C17-F7F5-4D4C-BADB-4A6A46241EE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762171" y="1354628"/>
            <a:ext cx="5535170" cy="156851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833C3F0-465B-5E45-9B5F-7C3A2706981E}"/>
                  </a:ext>
                </a:extLst>
              </p14:cNvPr>
              <p14:cNvContentPartPr/>
              <p14:nvPr/>
            </p14:nvContentPartPr>
            <p14:xfrm>
              <a:off x="-917160" y="3991286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833C3F0-465B-5E45-9B5F-7C3A2706981E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-926160" y="3937286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6726EF8-DF02-B342-881D-1788FD3C74BC}"/>
                  </a:ext>
                </a:extLst>
              </p14:cNvPr>
              <p14:cNvContentPartPr/>
              <p14:nvPr/>
            </p14:nvContentPartPr>
            <p14:xfrm>
              <a:off x="5810880" y="1078886"/>
              <a:ext cx="28440" cy="1324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6726EF8-DF02-B342-881D-1788FD3C74BC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5802240" y="1025246"/>
                <a:ext cx="4608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3DBA6AF-D853-654B-9C66-EC5EEFEF2A8E}"/>
                  </a:ext>
                </a:extLst>
              </p14:cNvPr>
              <p14:cNvContentPartPr/>
              <p14:nvPr/>
            </p14:nvContentPartPr>
            <p14:xfrm>
              <a:off x="5778480" y="1036406"/>
              <a:ext cx="41040" cy="10166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3DBA6AF-D853-654B-9C66-EC5EEFEF2A8E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5769840" y="1027406"/>
                <a:ext cx="58680" cy="10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97BE682-C03D-3445-820A-84960D66C28B}"/>
                  </a:ext>
                </a:extLst>
              </p14:cNvPr>
              <p14:cNvContentPartPr/>
              <p14:nvPr/>
            </p14:nvContentPartPr>
            <p14:xfrm>
              <a:off x="5819160" y="2080406"/>
              <a:ext cx="433800" cy="9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97BE682-C03D-3445-820A-84960D66C28B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810160" y="2071766"/>
                <a:ext cx="451440" cy="27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3708C415-FC64-8C46-82A4-5198CCDD51D2}"/>
              </a:ext>
            </a:extLst>
          </p:cNvPr>
          <p:cNvGrpSpPr/>
          <p:nvPr/>
        </p:nvGrpSpPr>
        <p:grpSpPr>
          <a:xfrm>
            <a:off x="5920320" y="1313246"/>
            <a:ext cx="146880" cy="226080"/>
            <a:chOff x="5920320" y="1313246"/>
            <a:chExt cx="146880" cy="22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B6F9617-5A1C-FA40-B9B7-09042F582CE3}"/>
                    </a:ext>
                  </a:extLst>
                </p14:cNvPr>
                <p14:cNvContentPartPr/>
                <p14:nvPr/>
              </p14:nvContentPartPr>
              <p14:xfrm>
                <a:off x="5920320" y="1329806"/>
                <a:ext cx="23400" cy="204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B6F9617-5A1C-FA40-B9B7-09042F582CE3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911680" y="1321166"/>
                  <a:ext cx="4104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1A90213E-2DD3-E145-9B25-3B0C0BA64AF6}"/>
                    </a:ext>
                  </a:extLst>
                </p14:cNvPr>
                <p14:cNvContentPartPr/>
                <p14:nvPr/>
              </p14:nvContentPartPr>
              <p14:xfrm>
                <a:off x="5921760" y="1313246"/>
                <a:ext cx="360" cy="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1A90213E-2DD3-E145-9B25-3B0C0BA64AF6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912760" y="130460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FD06D504-E6DD-1543-A1BA-2854D0E2B80D}"/>
                    </a:ext>
                  </a:extLst>
                </p14:cNvPr>
                <p14:cNvContentPartPr/>
                <p14:nvPr/>
              </p14:nvContentPartPr>
              <p14:xfrm>
                <a:off x="5941200" y="1344206"/>
                <a:ext cx="126000" cy="1951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FD06D504-E6DD-1543-A1BA-2854D0E2B80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932560" y="1335566"/>
                  <a:ext cx="143640" cy="212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186D98ED-2895-A943-A351-8F9A36D6B9EE}"/>
                  </a:ext>
                </a:extLst>
              </p14:cNvPr>
              <p14:cNvContentPartPr/>
              <p14:nvPr/>
            </p14:nvContentPartPr>
            <p14:xfrm>
              <a:off x="5793240" y="1044686"/>
              <a:ext cx="493560" cy="1188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186D98ED-2895-A943-A351-8F9A36D6B9EE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5784600" y="1036046"/>
                <a:ext cx="511200" cy="29520"/>
              </a:xfrm>
              <a:prstGeom prst="rect">
                <a:avLst/>
              </a:prstGeom>
            </p:spPr>
          </p:pic>
        </mc:Fallback>
      </mc:AlternateContent>
      <p:sp>
        <p:nvSpPr>
          <p:cNvPr id="39" name="Left Brace 38">
            <a:extLst>
              <a:ext uri="{FF2B5EF4-FFF2-40B4-BE49-F238E27FC236}">
                <a16:creationId xmlns:a16="http://schemas.microsoft.com/office/drawing/2014/main" id="{342071C7-A37E-E348-9063-FA8AC334F29B}"/>
              </a:ext>
            </a:extLst>
          </p:cNvPr>
          <p:cNvSpPr/>
          <p:nvPr/>
        </p:nvSpPr>
        <p:spPr bwMode="auto">
          <a:xfrm rot="16200000">
            <a:off x="1525796" y="3813275"/>
            <a:ext cx="301207" cy="914400"/>
          </a:xfrm>
          <a:prstGeom prst="leftBrace">
            <a:avLst/>
          </a:prstGeom>
          <a:noFill/>
          <a:ln w="25400" cap="flat" cmpd="sng" algn="ctr">
            <a:solidFill>
              <a:srgbClr val="FD79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Left Brace 62">
            <a:extLst>
              <a:ext uri="{FF2B5EF4-FFF2-40B4-BE49-F238E27FC236}">
                <a16:creationId xmlns:a16="http://schemas.microsoft.com/office/drawing/2014/main" id="{BFFE44B4-E8E2-D64F-B8CF-C8D3E85225DB}"/>
              </a:ext>
            </a:extLst>
          </p:cNvPr>
          <p:cNvSpPr/>
          <p:nvPr/>
        </p:nvSpPr>
        <p:spPr bwMode="auto">
          <a:xfrm rot="16200000">
            <a:off x="3968185" y="2615995"/>
            <a:ext cx="284084" cy="3336505"/>
          </a:xfrm>
          <a:prstGeom prst="leftBrace">
            <a:avLst/>
          </a:prstGeom>
          <a:noFill/>
          <a:ln w="25400" cap="flat" cmpd="sng" algn="ctr">
            <a:solidFill>
              <a:srgbClr val="99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42D19B7-AB79-014B-A7DA-5390362C0C20}"/>
              </a:ext>
            </a:extLst>
          </p:cNvPr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3810000" y="4560819"/>
            <a:ext cx="1182570" cy="26185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60B8494A-82C7-E90F-6122-628C3A4C4971}"/>
                  </a:ext>
                </a:extLst>
              </p14:cNvPr>
              <p14:cNvContentPartPr/>
              <p14:nvPr/>
            </p14:nvContentPartPr>
            <p14:xfrm>
              <a:off x="6030589" y="3037462"/>
              <a:ext cx="14940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60B8494A-82C7-E90F-6122-628C3A4C4971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6021589" y="3028462"/>
                <a:ext cx="1670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3AE8AC32-9889-6173-67B6-FB30B746FED0}"/>
                  </a:ext>
                </a:extLst>
              </p14:cNvPr>
              <p14:cNvContentPartPr/>
              <p14:nvPr/>
            </p14:nvContentPartPr>
            <p14:xfrm>
              <a:off x="6354229" y="3040342"/>
              <a:ext cx="129600" cy="756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3AE8AC32-9889-6173-67B6-FB30B746FED0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6345589" y="3031342"/>
                <a:ext cx="147240" cy="2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E3619DA7-2CEB-7E93-1720-FE909C916BFF}"/>
                  </a:ext>
                </a:extLst>
              </p14:cNvPr>
              <p14:cNvContentPartPr/>
              <p14:nvPr/>
            </p14:nvContentPartPr>
            <p14:xfrm>
              <a:off x="6606229" y="3033142"/>
              <a:ext cx="141120" cy="1800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E3619DA7-2CEB-7E93-1720-FE909C916BFF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6597589" y="3024502"/>
                <a:ext cx="158760" cy="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CE2FE42B-A087-C16E-D9B0-78257447DEA9}"/>
                  </a:ext>
                </a:extLst>
              </p14:cNvPr>
              <p14:cNvContentPartPr/>
              <p14:nvPr/>
            </p14:nvContentPartPr>
            <p14:xfrm>
              <a:off x="7248829" y="2812462"/>
              <a:ext cx="741240" cy="19224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CE2FE42B-A087-C16E-D9B0-78257447DEA9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7240189" y="2803462"/>
                <a:ext cx="758880" cy="209880"/>
              </a:xfrm>
              <a:prstGeom prst="rect">
                <a:avLst/>
              </a:prstGeom>
            </p:spPr>
          </p:pic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172D9ED6-CC48-46BB-029E-635D22C6BACA}"/>
              </a:ext>
            </a:extLst>
          </p:cNvPr>
          <p:cNvGrpSpPr/>
          <p:nvPr/>
        </p:nvGrpSpPr>
        <p:grpSpPr>
          <a:xfrm>
            <a:off x="6862909" y="3043942"/>
            <a:ext cx="648360" cy="21240"/>
            <a:chOff x="6862909" y="3043942"/>
            <a:chExt cx="648360" cy="2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222D080C-DBC1-204C-A485-51486AB93A35}"/>
                    </a:ext>
                  </a:extLst>
                </p14:cNvPr>
                <p14:cNvContentPartPr/>
                <p14:nvPr/>
              </p14:nvContentPartPr>
              <p14:xfrm>
                <a:off x="6911869" y="3046462"/>
                <a:ext cx="1872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222D080C-DBC1-204C-A485-51486AB93A35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902869" y="3037462"/>
                  <a:ext cx="363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60DB741F-584D-1368-5819-9F3CC8339A67}"/>
                    </a:ext>
                  </a:extLst>
                </p14:cNvPr>
                <p14:cNvContentPartPr/>
                <p14:nvPr/>
              </p14:nvContentPartPr>
              <p14:xfrm>
                <a:off x="6862909" y="3046462"/>
                <a:ext cx="103320" cy="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60DB741F-584D-1368-5819-9F3CC8339A67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853909" y="3037462"/>
                  <a:ext cx="1209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72A638E6-69BA-FE4F-B0CB-44B6EA7EBEB8}"/>
                    </a:ext>
                  </a:extLst>
                </p14:cNvPr>
                <p14:cNvContentPartPr/>
                <p14:nvPr/>
              </p14:nvContentPartPr>
              <p14:xfrm>
                <a:off x="7380949" y="3055822"/>
                <a:ext cx="360" cy="3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72A638E6-69BA-FE4F-B0CB-44B6EA7EBEB8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372309" y="304682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F4A2E84-0916-BD25-12AB-EB87C1717CDD}"/>
                    </a:ext>
                  </a:extLst>
                </p14:cNvPr>
                <p14:cNvContentPartPr/>
                <p14:nvPr/>
              </p14:nvContentPartPr>
              <p14:xfrm>
                <a:off x="7380949" y="3051142"/>
                <a:ext cx="130320" cy="1332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F4A2E84-0916-BD25-12AB-EB87C1717CDD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372309" y="3042502"/>
                  <a:ext cx="147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51EFAC28-6CBC-66AC-4E07-C3E11D854C91}"/>
                    </a:ext>
                  </a:extLst>
                </p14:cNvPr>
                <p14:cNvContentPartPr/>
                <p14:nvPr/>
              </p14:nvContentPartPr>
              <p14:xfrm>
                <a:off x="7102669" y="3043942"/>
                <a:ext cx="146880" cy="2124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51EFAC28-6CBC-66AC-4E07-C3E11D854C9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093669" y="3035302"/>
                  <a:ext cx="164520" cy="38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4D744B42-3897-9CE4-318C-1AE97FE8A4EC}"/>
                  </a:ext>
                </a:extLst>
              </p14:cNvPr>
              <p14:cNvContentPartPr/>
              <p14:nvPr/>
            </p14:nvContentPartPr>
            <p14:xfrm>
              <a:off x="5787229" y="3033862"/>
              <a:ext cx="164880" cy="1548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4D744B42-3897-9CE4-318C-1AE97FE8A4EC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5778589" y="3025222"/>
                <a:ext cx="182520" cy="3312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EFBE552-23E3-C5BC-541E-17A3AA8676CB}"/>
              </a:ext>
            </a:extLst>
          </p:cNvPr>
          <p:cNvPicPr>
            <a:picLocks noChangeAspect="1"/>
          </p:cNvPicPr>
          <p:nvPr/>
        </p:nvPicPr>
        <p:blipFill>
          <a:blip r:embed="rId92"/>
          <a:stretch>
            <a:fillRect/>
          </a:stretch>
        </p:blipFill>
        <p:spPr>
          <a:xfrm>
            <a:off x="2101085" y="5024777"/>
            <a:ext cx="1708915" cy="6206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1FA33D-E013-4B5C-DD94-D51F8DCCBC7D}"/>
              </a:ext>
            </a:extLst>
          </p:cNvPr>
          <p:cNvPicPr>
            <a:picLocks noChangeAspect="1"/>
          </p:cNvPicPr>
          <p:nvPr/>
        </p:nvPicPr>
        <p:blipFill>
          <a:blip r:embed="rId93"/>
          <a:stretch>
            <a:fillRect/>
          </a:stretch>
        </p:blipFill>
        <p:spPr>
          <a:xfrm>
            <a:off x="389201" y="3728476"/>
            <a:ext cx="7772400" cy="319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8655D8-0573-0724-E73F-AAA636098FA8}"/>
              </a:ext>
            </a:extLst>
          </p:cNvPr>
          <p:cNvSpPr txBox="1"/>
          <p:nvPr/>
        </p:nvSpPr>
        <p:spPr>
          <a:xfrm>
            <a:off x="110838" y="5211528"/>
            <a:ext cx="2133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Equation of state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A590BF-32B0-6987-9367-BE57BBF00DD1}"/>
              </a:ext>
            </a:extLst>
          </p:cNvPr>
          <p:cNvPicPr>
            <a:picLocks noChangeAspect="1"/>
          </p:cNvPicPr>
          <p:nvPr/>
        </p:nvPicPr>
        <p:blipFill>
          <a:blip r:embed="rId94"/>
          <a:stretch>
            <a:fillRect/>
          </a:stretch>
        </p:blipFill>
        <p:spPr>
          <a:xfrm>
            <a:off x="1219199" y="4512896"/>
            <a:ext cx="914401" cy="2694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6663A6-9F22-B12F-98C0-8D34A102D829}"/>
              </a:ext>
            </a:extLst>
          </p:cNvPr>
          <p:cNvPicPr>
            <a:picLocks noChangeAspect="1"/>
          </p:cNvPicPr>
          <p:nvPr/>
        </p:nvPicPr>
        <p:blipFill>
          <a:blip r:embed="rId95"/>
          <a:stretch>
            <a:fillRect/>
          </a:stretch>
        </p:blipFill>
        <p:spPr>
          <a:xfrm>
            <a:off x="858957" y="5867400"/>
            <a:ext cx="3886200" cy="45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843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10D4F-8890-16B8-07D7-AD368DCDB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E6EBE8-0D88-5C84-7060-827ECD23E50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43893" y="186361"/>
                <a:ext cx="7315200" cy="606470"/>
              </a:xfrm>
            </p:spPr>
            <p:txBody>
              <a:bodyPr/>
              <a:lstStyle/>
              <a:p>
                <a:r>
                  <a:rPr lang="en-US" sz="3200" dirty="0">
                    <a:solidFill>
                      <a:srgbClr val="FFFF00"/>
                    </a:solidFill>
                  </a:rPr>
                  <a:t>Standard Model of Cosmology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3200" dirty="0">
                    <a:solidFill>
                      <a:srgbClr val="FFFF00"/>
                    </a:solidFill>
                  </a:rPr>
                  <a:t>CDM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E6EBE8-0D88-5C84-7060-827ECD23E5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3893" y="186361"/>
                <a:ext cx="7315200" cy="606470"/>
              </a:xfrm>
              <a:blipFill>
                <a:blip r:embed="rId2"/>
                <a:stretch>
                  <a:fillRect l="-1386" t="-10204" r="-1560" b="-34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8CA3E7-9AEC-AD81-08E4-589B3D5C014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5605" y="930972"/>
                <a:ext cx="8229600" cy="5676867"/>
              </a:xfrm>
            </p:spPr>
            <p:txBody>
              <a:bodyPr/>
              <a:lstStyle/>
              <a:p>
                <a:r>
                  <a:rPr lang="en-US" sz="2400" dirty="0"/>
                  <a:t>Equations of state: </a:t>
                </a:r>
              </a:p>
              <a:p>
                <a:pPr lvl="1"/>
                <a:r>
                  <a:rPr lang="en-US" sz="2000" dirty="0"/>
                  <a:t>Non-relativistic matter:</a:t>
                </a:r>
              </a:p>
              <a:p>
                <a:pPr lvl="1"/>
                <a:r>
                  <a:rPr lang="en-US" sz="2000" dirty="0"/>
                  <a:t>Radiation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):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lvl="1"/>
                <a:r>
                  <a:rPr lang="en-US" sz="2000" dirty="0"/>
                  <a:t>Cosmological constant</a:t>
                </a:r>
              </a:p>
              <a:p>
                <a:r>
                  <a:rPr lang="en-US" sz="2400" dirty="0"/>
                  <a:t>Puzzles:	</a:t>
                </a:r>
              </a:p>
              <a:p>
                <a:pPr lvl="1"/>
                <a:r>
                  <a:rPr lang="en-US" sz="2000" dirty="0"/>
                  <a:t>Why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/>
                  <a:t>  &gt; 0, and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000" dirty="0"/>
                  <a:t> = -1?     </a:t>
                </a:r>
              </a:p>
              <a:p>
                <a:pPr lvl="1"/>
                <a:r>
                  <a:rPr lang="en-US" sz="2000" dirty="0"/>
                  <a:t>Identifying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/>
                  <a:t> as the vacuum                                                         energy, why so small compared                                                   to the </a:t>
                </a:r>
                <a:r>
                  <a:rPr lang="en-US" sz="2000" dirty="0" err="1"/>
                  <a:t>plack</a:t>
                </a:r>
                <a:r>
                  <a:rPr lang="en-US" sz="2000" dirty="0"/>
                  <a:t> energy density?</a:t>
                </a:r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r>
                  <a:rPr lang="en-US" sz="2000" dirty="0"/>
                  <a:t>Conservation of energy ?</a:t>
                </a:r>
              </a:p>
              <a:p>
                <a:pPr lvl="1"/>
                <a:r>
                  <a:rPr lang="en-US" sz="2000" dirty="0"/>
                  <a:t>No center and no boundary?</a:t>
                </a:r>
              </a:p>
              <a:p>
                <a:pPr marL="457200" lvl="1" indent="0">
                  <a:buNone/>
                </a:pPr>
                <a:endParaRPr lang="en-US" sz="2000" dirty="0"/>
              </a:p>
              <a:p>
                <a:pPr marL="457200" lvl="1" indent="0">
                  <a:buNone/>
                </a:pPr>
                <a:r>
                  <a:rPr lang="en-US" sz="2000" dirty="0"/>
                  <a:t> </a:t>
                </a:r>
              </a:p>
              <a:p>
                <a:pPr marL="457200" lvl="1" indent="0">
                  <a:buNone/>
                </a:pPr>
                <a:r>
                  <a:rPr lang="en-US" sz="2000" dirty="0"/>
                  <a:t> </a:t>
                </a:r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8CA3E7-9AEC-AD81-08E4-589B3D5C01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5605" y="930972"/>
                <a:ext cx="8229600" cy="5676867"/>
              </a:xfrm>
              <a:blipFill>
                <a:blip r:embed="rId3"/>
                <a:stretch>
                  <a:fillRect t="-8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DC800BE-8FF6-DD7E-6BA8-08989A6E7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257" y="1442175"/>
            <a:ext cx="848144" cy="2505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C54FC9-EF97-66EF-E5CF-AADCECAF1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8803" y="1825115"/>
            <a:ext cx="1171398" cy="2985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4BB31D-A54E-BE83-B0D0-418626C5FE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8803" y="2178074"/>
            <a:ext cx="1152944" cy="260666"/>
          </a:xfrm>
          <a:prstGeom prst="rect">
            <a:avLst/>
          </a:prstGeom>
        </p:spPr>
      </p:pic>
      <p:pic>
        <p:nvPicPr>
          <p:cNvPr id="10" name="Picture 9" descr="A diagram of time and time&#10;&#10;Description automatically generated">
            <a:extLst>
              <a:ext uri="{FF2B5EF4-FFF2-40B4-BE49-F238E27FC236}">
                <a16:creationId xmlns:a16="http://schemas.microsoft.com/office/drawing/2014/main" id="{2428AFFB-B259-7A46-6617-7836B63A3E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593028"/>
            <a:ext cx="4038600" cy="20055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39F5E6-745B-CC70-929C-42E220F662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104" y="4258926"/>
            <a:ext cx="3702050" cy="6306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7E4C7D-E857-D9EF-9368-34CC8CB276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2311" y="4863574"/>
            <a:ext cx="1994725" cy="4986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8D6189-EDC8-C5EB-6CF6-063E39DE4B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15200" y="2544448"/>
            <a:ext cx="699954" cy="3324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A1A1D2-4B1F-D5A9-2D51-69B917054114}"/>
              </a:ext>
            </a:extLst>
          </p:cNvPr>
          <p:cNvSpPr txBox="1"/>
          <p:nvPr/>
        </p:nvSpPr>
        <p:spPr>
          <a:xfrm>
            <a:off x="6621764" y="2504523"/>
            <a:ext cx="2033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N.B.</a:t>
            </a:r>
            <a:r>
              <a:rPr lang="en-US" dirty="0"/>
              <a:t>               in the GR equation</a:t>
            </a:r>
          </a:p>
          <a:p>
            <a:r>
              <a:rPr lang="en-US" dirty="0"/>
              <a:t>- a salient feature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E43B51-B0E3-4CC0-2526-37B7295815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77509" y="5927028"/>
            <a:ext cx="3187321" cy="6306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571BEE-0438-7A87-8C19-075A59C08FC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91452" y="1070738"/>
            <a:ext cx="1171398" cy="26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720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8820F-9CA5-1245-9892-BE079B23F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92" y="-201023"/>
            <a:ext cx="7849508" cy="1070745"/>
          </a:xfrm>
        </p:spPr>
        <p:txBody>
          <a:bodyPr/>
          <a:lstStyle/>
          <a:p>
            <a:r>
              <a:rPr lang="en-US" sz="2400" dirty="0">
                <a:solidFill>
                  <a:srgbClr val="FFC000"/>
                </a:solidFill>
              </a:rPr>
              <a:t>Exploring the Possible Origin of Cosmological Constant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64ADF-AE3F-274F-AED9-74A2DE9D5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292" y="685800"/>
            <a:ext cx="8382908" cy="6312529"/>
          </a:xfrm>
        </p:spPr>
        <p:txBody>
          <a:bodyPr/>
          <a:lstStyle/>
          <a:p>
            <a:r>
              <a:rPr lang="en-US" sz="2000" dirty="0"/>
              <a:t>How does                                         come about? </a:t>
            </a:r>
          </a:p>
          <a:p>
            <a:pPr lvl="1"/>
            <a:r>
              <a:rPr lang="en-US" sz="2000" dirty="0"/>
              <a:t>By fiat (Einstein)</a:t>
            </a:r>
          </a:p>
          <a:p>
            <a:pPr lvl="1"/>
            <a:r>
              <a:rPr lang="en-US" sz="2000" dirty="0"/>
              <a:t>Condensate</a:t>
            </a:r>
          </a:p>
          <a:p>
            <a:r>
              <a:rPr lang="en-US" sz="2000" dirty="0"/>
              <a:t>Cosmos – by analogy with QCD and superconductivity, there could be a conformal symmetry breaking in quantum gravity, leading to a trace anomaly and, thus, a condensate 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Universe emerges from the true vacuum.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Small cosmological constant  ? </a:t>
            </a:r>
          </a:p>
          <a:p>
            <a:endParaRPr lang="en-US" sz="2000" dirty="0"/>
          </a:p>
          <a:p>
            <a:r>
              <a:rPr lang="en-US" sz="2000" dirty="0"/>
              <a:t>Energy is conserved.</a:t>
            </a:r>
          </a:p>
          <a:p>
            <a:endParaRPr lang="en-US" sz="2000" dirty="0"/>
          </a:p>
          <a:p>
            <a:r>
              <a:rPr lang="en-US" sz="2000" dirty="0"/>
              <a:t>Boundary – lattice example</a:t>
            </a:r>
          </a:p>
          <a:p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369E1C-8266-CBC0-F39A-C8CA188BB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709418"/>
            <a:ext cx="2626990" cy="376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A96990-F3BC-FBAE-9573-1AA3D227E340}"/>
              </a:ext>
            </a:extLst>
          </p:cNvPr>
          <p:cNvSpPr txBox="1"/>
          <p:nvPr/>
        </p:nvSpPr>
        <p:spPr>
          <a:xfrm>
            <a:off x="6303774" y="3573827"/>
            <a:ext cx="25637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S.K. Blau, </a:t>
            </a:r>
            <a:r>
              <a:rPr lang="en-US" sz="1400" dirty="0" err="1"/>
              <a:t>E.I.Guendelman</a:t>
            </a:r>
            <a:r>
              <a:rPr lang="en-US" sz="1400" dirty="0"/>
              <a:t>, A.H. Guth, PRD 035, 1747 (1987)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9ABBA4-0DE5-1645-D7AA-18EB24B96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000" y="2965372"/>
            <a:ext cx="2057400" cy="435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EB6982-E32B-D4F6-E3D0-5782367B4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3945762"/>
            <a:ext cx="3581400" cy="61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0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06FC9-BDD9-4E11-2EC4-2EAF05772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Lattice Universe</a:t>
            </a:r>
          </a:p>
        </p:txBody>
      </p:sp>
      <p:pic>
        <p:nvPicPr>
          <p:cNvPr id="5" name="Content Placeholder 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156A2FB-8668-0BEC-2E4B-F10FF48F45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441595"/>
            <a:ext cx="8001000" cy="4800600"/>
          </a:xfrm>
        </p:spPr>
      </p:pic>
    </p:spTree>
    <p:extLst>
      <p:ext uri="{BB962C8B-B14F-4D97-AF65-F5344CB8AC3E}">
        <p14:creationId xmlns:p14="http://schemas.microsoft.com/office/powerpoint/2010/main" val="638888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DF25B-A562-9171-6D9B-021A43757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33400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effectLst/>
                <a:latin typeface="Berlin Sans FB" panose="020F0502020204030204" pitchFamily="34" charset="0"/>
                <a:cs typeface="Berlin Sans FB" panose="020F0502020204030204" pitchFamily="34" charset="0"/>
              </a:rPr>
              <a:t>To see a World in a Grain of Sand and a Heaven in a Wild Flower, Hold Infinity in the palm of your hand and Eternity in an hour</a:t>
            </a:r>
            <a:r>
              <a:rPr lang="en-US" sz="2800" dirty="0">
                <a:latin typeface="Berlin Sans FB" panose="020E0602020502020306" pitchFamily="34" charset="77"/>
              </a:rPr>
              <a:t>.</a:t>
            </a:r>
            <a:r>
              <a:rPr lang="en-US" sz="2800" b="1" dirty="0">
                <a:effectLst/>
                <a:latin typeface="Berlin Sans FB" panose="020F0502020204030204" pitchFamily="34" charset="0"/>
                <a:cs typeface="Berlin Sans FB" panose="020F0502020204030204" pitchFamily="34" charset="0"/>
              </a:rPr>
              <a:t>           </a:t>
            </a:r>
            <a:r>
              <a:rPr lang="en-US" sz="2800" dirty="0"/>
              <a:t>-- William Blake</a:t>
            </a:r>
            <a:endParaRPr lang="en-US" sz="2800" b="1" dirty="0">
              <a:effectLst/>
              <a:latin typeface="Berlin Sans FB" panose="020F0502020204030204" pitchFamily="34" charset="0"/>
              <a:cs typeface="Berlin Sans FB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/>
              <a:t>                             </a:t>
            </a:r>
            <a:endParaRPr lang="en-US" sz="2800" b="1" dirty="0">
              <a:effectLst/>
            </a:endParaRPr>
          </a:p>
          <a:p>
            <a:pPr marL="0" indent="0">
              <a:buNone/>
            </a:pPr>
            <a:r>
              <a:rPr lang="en-US" altLang="zh-TW" sz="2800" dirty="0"/>
              <a:t>   </a:t>
            </a:r>
          </a:p>
          <a:p>
            <a:pPr marL="0" indent="0">
              <a:buNone/>
            </a:pPr>
            <a:r>
              <a:rPr lang="en-US" sz="2800" dirty="0">
                <a:latin typeface="Berlin Sans FB" panose="020E0602020502020306" pitchFamily="34" charset="77"/>
              </a:rPr>
              <a:t>In a drop of water, all the oceans are reflected. In a speck of dust, infinite worlds.</a:t>
            </a:r>
          </a:p>
          <a:p>
            <a:pPr marL="0" indent="0">
              <a:buNone/>
            </a:pPr>
            <a:r>
              <a:rPr lang="en-US" sz="2800" b="1" dirty="0">
                <a:effectLst/>
              </a:rPr>
              <a:t>                                               </a:t>
            </a:r>
            <a:r>
              <a:rPr lang="en-US" sz="2800" dirty="0">
                <a:effectLst/>
              </a:rPr>
              <a:t>-- Zen teaching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781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D9D9-54F4-F63A-2943-514ED7AE0A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41CF12-5934-7325-4BE1-42F162290A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45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62" name="Text Box 6"/>
          <p:cNvSpPr txBox="1">
            <a:spLocks noChangeArrowheads="1"/>
          </p:cNvSpPr>
          <p:nvPr/>
        </p:nvSpPr>
        <p:spPr bwMode="auto">
          <a:xfrm>
            <a:off x="-142522" y="228600"/>
            <a:ext cx="910872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800" dirty="0">
                <a:solidFill>
                  <a:srgbClr val="FFC000"/>
                </a:solidFill>
                <a:latin typeface="Tahoma" pitchFamily="34" charset="0"/>
              </a:rPr>
              <a:t>Mass and Rest Energy</a:t>
            </a:r>
            <a:endParaRPr lang="en-US" sz="28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710664" name="Rectangle 8"/>
          <p:cNvSpPr>
            <a:spLocks noChangeArrowheads="1"/>
          </p:cNvSpPr>
          <p:nvPr/>
        </p:nvSpPr>
        <p:spPr bwMode="auto">
          <a:xfrm>
            <a:off x="228600" y="4114800"/>
            <a:ext cx="41910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400" b="1" dirty="0">
                <a:solidFill>
                  <a:srgbClr val="FF3300"/>
                </a:solidFill>
                <a:latin typeface="MS Mincho" pitchFamily="49" charset="-128"/>
                <a:ea typeface="MS Mincho" pitchFamily="49" charset="-128"/>
              </a:rPr>
              <a:t>  </a:t>
            </a:r>
            <a:endParaRPr lang="en-US" dirty="0">
              <a:solidFill>
                <a:srgbClr val="FFCC00"/>
              </a:solidFill>
              <a:latin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7A2747-7AE2-B849-9683-D44AD6887F4D}"/>
                  </a:ext>
                </a:extLst>
              </p:cNvPr>
              <p:cNvSpPr txBox="1"/>
              <p:nvPr/>
            </p:nvSpPr>
            <p:spPr>
              <a:xfrm>
                <a:off x="835027" y="914400"/>
                <a:ext cx="7778750" cy="8863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 = m c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           m increases with E? 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</a:t>
                </a:r>
                <a:r>
                  <a:rPr lang="en-US" sz="2000" baseline="-25000" dirty="0"/>
                  <a:t>0 </a:t>
                </a:r>
                <a:r>
                  <a:rPr lang="en-US" sz="2000" dirty="0"/>
                  <a:t>= m c</a:t>
                </a:r>
                <a:r>
                  <a:rPr lang="en-US" sz="2000" baseline="30000" dirty="0"/>
                  <a:t>2 </a:t>
                </a:r>
                <a:r>
                  <a:rPr lang="en-US" sz="2000" dirty="0"/>
                  <a:t> (Einstein 1905, m</a:t>
                </a:r>
                <a:r>
                  <a:rPr lang="en-US" sz="2000" baseline="30000" dirty="0"/>
                  <a:t>2 </a:t>
                </a:r>
                <a:r>
                  <a:rPr lang="en-US" sz="2000" dirty="0"/>
                  <a:t>= E</a:t>
                </a:r>
                <a:r>
                  <a:rPr lang="en-US" sz="2000" baseline="30000" dirty="0"/>
                  <a:t>2 </a:t>
                </a:r>
                <a:r>
                  <a:rPr lang="en-US" sz="2000" dirty="0"/>
                  <a:t>– p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)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 e</a:t>
                </a:r>
                <a:r>
                  <a:rPr lang="en-US" sz="2000" baseline="30000" dirty="0"/>
                  <a:t>-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000" dirty="0"/>
                  <a:t> (m</a:t>
                </a:r>
                <a14:m>
                  <m:oMath xmlns:m="http://schemas.openxmlformats.org/officeDocument/2006/math">
                    <m:r>
                      <a:rPr lang="en-US" sz="2000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000" dirty="0"/>
                  <a:t>= 2m</a:t>
                </a:r>
                <a:r>
                  <a:rPr lang="en-US" sz="2000" baseline="-25000" dirty="0"/>
                  <a:t>e</a:t>
                </a:r>
                <a:r>
                  <a:rPr lang="en-US" sz="2000" dirty="0"/>
                  <a:t>)</a:t>
                </a:r>
              </a:p>
              <a:p>
                <a:pPr marL="285750" indent="-285750">
                  <a:spcBef>
                    <a:spcPts val="1200"/>
                  </a:spcBef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Mass is a scalar and E is a component of the four vector.            E and p are additive, not mass. Converting mass to energy?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general relativity, the gravitational field is coupled to the EMT. 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non-relativistic limit, Newton’s law of force and universal gravitational involves E</a:t>
                </a:r>
                <a:r>
                  <a:rPr lang="en-US" sz="2000" baseline="-25000" dirty="0"/>
                  <a:t>0</a:t>
                </a:r>
                <a:r>
                  <a:rPr lang="en-US" sz="2000" dirty="0"/>
                  <a:t> or mass.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Inertial mass and gravitational mass are the same mass.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Relativistic mass in a misnomer, rest mass is redundant.</a:t>
                </a:r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baseline="-25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400" dirty="0"/>
                  <a:t> -- </a:t>
                </a:r>
                <a:r>
                  <a:rPr lang="en-US" sz="2000" dirty="0"/>
                  <a:t>L.B. Okun </a:t>
                </a:r>
                <a:r>
                  <a:rPr lang="en-US" dirty="0"/>
                  <a:t>doi:10.1134/1.1358478 </a:t>
                </a:r>
                <a:endParaRPr lang="en-US" sz="24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lnSpc>
                    <a:spcPct val="200000"/>
                  </a:lnSpc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>
                  <a:buClr>
                    <a:srgbClr val="99FF33"/>
                  </a:buClr>
                  <a:buSzPct val="180000"/>
                </a:pPr>
                <a:endParaRPr lang="en-US" sz="24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baseline="-25000" dirty="0"/>
              </a:p>
              <a:p>
                <a:pPr marL="19431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baseline="-250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Clr>
                    <a:srgbClr val="99FF33"/>
                  </a:buClr>
                  <a:buSzPct val="180000"/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cou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7A2747-7AE2-B849-9683-D44AD6887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27" y="914400"/>
                <a:ext cx="7778750" cy="8863965"/>
              </a:xfrm>
              <a:prstGeom prst="rect">
                <a:avLst/>
              </a:prstGeom>
              <a:blipFill>
                <a:blip r:embed="rId4"/>
                <a:stretch>
                  <a:fillRect l="-2769" t="-3009" b="-2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>
            <a:extLst>
              <a:ext uri="{FF2B5EF4-FFF2-40B4-BE49-F238E27FC236}">
                <a16:creationId xmlns:a16="http://schemas.microsoft.com/office/drawing/2014/main" id="{6E5EB868-546E-F44D-ADA2-A77DC39CEC41}"/>
              </a:ext>
            </a:extLst>
          </p:cNvPr>
          <p:cNvSpPr/>
          <p:nvPr/>
        </p:nvSpPr>
        <p:spPr bwMode="auto">
          <a:xfrm>
            <a:off x="2324100" y="1066800"/>
            <a:ext cx="533400" cy="19208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4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A28AB-D6EC-C3A4-781E-EA3A19E2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192" y="42068"/>
            <a:ext cx="8229600" cy="788987"/>
          </a:xfrm>
        </p:spPr>
        <p:txBody>
          <a:bodyPr/>
          <a:lstStyle/>
          <a:p>
            <a:r>
              <a:rPr lang="en-US" sz="2800" dirty="0" err="1">
                <a:solidFill>
                  <a:srgbClr val="FFFF00"/>
                </a:solidFill>
              </a:rPr>
              <a:t>Graviational</a:t>
            </a:r>
            <a:r>
              <a:rPr lang="en-US" sz="2800" dirty="0">
                <a:solidFill>
                  <a:srgbClr val="FFFF00"/>
                </a:solidFill>
              </a:rPr>
              <a:t> FF (off-forward)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386A4-CA72-437B-EC97-01E207826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386" y="869919"/>
            <a:ext cx="8422406" cy="5874545"/>
          </a:xfrm>
        </p:spPr>
        <p:txBody>
          <a:bodyPr/>
          <a:lstStyle/>
          <a:p>
            <a:r>
              <a:rPr lang="en-US" sz="2400" dirty="0"/>
              <a:t>Mass FF:  </a:t>
            </a:r>
          </a:p>
          <a:p>
            <a:endParaRPr lang="en-US" sz="2400" dirty="0"/>
          </a:p>
          <a:p>
            <a:r>
              <a:rPr lang="en-US" sz="2400" dirty="0"/>
              <a:t>Energy FF: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Pressure FF: 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Note: Pressure-energy relations               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                     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Equation of state: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 	</a:t>
            </a:r>
          </a:p>
          <a:p>
            <a:pPr lvl="1"/>
            <a:endParaRPr lang="en-US" sz="2000" baseline="30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9DC2AAE-165C-F586-6E7C-B5A30F1FE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" y="4912452"/>
            <a:ext cx="6265972" cy="8369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269EDF-98AF-85F2-921D-677C73E636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869919"/>
            <a:ext cx="3079750" cy="430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332263-DC21-5EBF-8674-0F1112AA0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9592" y="1742979"/>
            <a:ext cx="3246616" cy="3926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FEC04A-7CF6-A62A-7977-DF5EA60164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48" y="2295209"/>
            <a:ext cx="3531687" cy="5104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B5AC230-4104-14EC-633B-3A97426149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0645" y="2235411"/>
            <a:ext cx="2549355" cy="6125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6679F0-ABD1-5617-0F74-226877D59B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4589" y="3112445"/>
            <a:ext cx="3048000" cy="3550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AD4FC4-0686-1797-EC47-9A78038C96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389" y="3689725"/>
            <a:ext cx="7772400" cy="5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1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5619B-031B-41BA-830A-14AF5695B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411956"/>
            <a:ext cx="4040188" cy="639762"/>
          </a:xfrm>
        </p:spPr>
        <p:txBody>
          <a:bodyPr/>
          <a:lstStyle/>
          <a:p>
            <a:pPr algn="ctr"/>
            <a:r>
              <a:rPr lang="en-US"/>
              <a:t>Superconductor </a:t>
            </a:r>
            <a:r>
              <a:rPr lang="en-US" dirty="0"/>
              <a:t>Vortex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18405-B302-D11C-1B92-8DD37817E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0986" y="1198224"/>
            <a:ext cx="4740614" cy="5507376"/>
          </a:xfrm>
        </p:spPr>
        <p:txBody>
          <a:bodyPr/>
          <a:lstStyle/>
          <a:p>
            <a:r>
              <a:rPr lang="en-US" sz="2000" dirty="0"/>
              <a:t>F</a:t>
            </a:r>
            <a:r>
              <a:rPr lang="en-US" sz="2000" baseline="-25000" dirty="0"/>
              <a:t>S </a:t>
            </a:r>
            <a:r>
              <a:rPr lang="en-US" sz="2000" dirty="0"/>
              <a:t>– Cost of compensation energy</a:t>
            </a:r>
          </a:p>
          <a:p>
            <a:pPr marL="0" indent="0">
              <a:buNone/>
            </a:pPr>
            <a:r>
              <a:rPr lang="en-US" sz="2000" dirty="0"/>
              <a:t>      </a:t>
            </a:r>
            <a:r>
              <a:rPr lang="en-US" sz="1400" dirty="0">
                <a:solidFill>
                  <a:srgbClr val="FFC57F"/>
                </a:solidFill>
              </a:rPr>
              <a:t>Gauge </a:t>
            </a:r>
            <a:r>
              <a:rPr lang="en-US" sz="1400" dirty="0" err="1">
                <a:solidFill>
                  <a:srgbClr val="FFC57F"/>
                </a:solidFill>
              </a:rPr>
              <a:t>smmerty</a:t>
            </a:r>
            <a:r>
              <a:rPr lang="en-US" sz="1400" dirty="0">
                <a:solidFill>
                  <a:srgbClr val="FFC57F"/>
                </a:solidFill>
              </a:rPr>
              <a:t> breaking,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C57F"/>
                </a:solidFill>
              </a:rPr>
              <a:t>        Cooper pair condensate</a:t>
            </a:r>
          </a:p>
          <a:p>
            <a:r>
              <a:rPr lang="en-US" sz="2000" dirty="0"/>
              <a:t>F</a:t>
            </a:r>
            <a:r>
              <a:rPr lang="en-US" sz="2000" baseline="-25000" dirty="0"/>
              <a:t>B</a:t>
            </a:r>
            <a:r>
              <a:rPr lang="en-US" sz="2000" dirty="0"/>
              <a:t>  -- Magnetic field energy</a:t>
            </a:r>
          </a:p>
          <a:p>
            <a:endParaRPr lang="en-US" sz="2000" dirty="0"/>
          </a:p>
          <a:p>
            <a:r>
              <a:rPr lang="en-US" sz="2000" dirty="0"/>
              <a:t>F</a:t>
            </a:r>
            <a:r>
              <a:rPr lang="en-US" sz="2000" baseline="-25000" dirty="0"/>
              <a:t>SC  </a:t>
            </a:r>
            <a:r>
              <a:rPr lang="en-US" sz="2000" dirty="0"/>
              <a:t>-- Supercurrent energy</a:t>
            </a:r>
          </a:p>
          <a:p>
            <a:endParaRPr lang="en-US" sz="2000" dirty="0"/>
          </a:p>
          <a:p>
            <a:r>
              <a:rPr lang="en-US" sz="2000" dirty="0"/>
              <a:t>Total Electron mass</a:t>
            </a:r>
          </a:p>
          <a:p>
            <a:endParaRPr lang="en-US" sz="2000" dirty="0"/>
          </a:p>
          <a:p>
            <a:r>
              <a:rPr lang="en-US" sz="2000" dirty="0"/>
              <a:t>Negative constant pressure from F</a:t>
            </a:r>
            <a:r>
              <a:rPr lang="en-US" sz="2000" baseline="-25000" dirty="0"/>
              <a:t>S </a:t>
            </a:r>
            <a:endParaRPr lang="en-US" sz="2000" dirty="0"/>
          </a:p>
          <a:p>
            <a:endParaRPr lang="en-US" sz="2000" baseline="-25000" dirty="0"/>
          </a:p>
          <a:p>
            <a:r>
              <a:rPr lang="en-US" sz="2000" dirty="0"/>
              <a:t>Confinement due to the superconducting condensate</a:t>
            </a:r>
          </a:p>
          <a:p>
            <a:endParaRPr lang="en-US" sz="2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endParaRPr lang="en-US" sz="2000" baseline="-25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A058C-55D5-38EF-67CB-432DDDA86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36332" y="411956"/>
            <a:ext cx="4041775" cy="639762"/>
          </a:xfrm>
        </p:spPr>
        <p:txBody>
          <a:bodyPr/>
          <a:lstStyle/>
          <a:p>
            <a:pPr algn="ctr"/>
            <a:r>
              <a:rPr lang="en-US" dirty="0"/>
              <a:t>Hadron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D83ACB1-CCCA-037D-46D2-DE8CCD88F2A9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5181600" y="1211690"/>
                <a:ext cx="4128655" cy="5241087"/>
              </a:xfrm>
            </p:spPr>
            <p:txBody>
              <a:bodyPr/>
              <a:lstStyle/>
              <a:p>
                <a:r>
                  <a:rPr lang="en-US" sz="2000" dirty="0"/>
                  <a:t>E</a:t>
                </a:r>
                <a:r>
                  <a:rPr lang="en-US" sz="2000" baseline="-25000" dirty="0"/>
                  <a:t> ta</a:t>
                </a:r>
                <a:r>
                  <a:rPr lang="en-US" sz="2000" dirty="0"/>
                  <a:t> --  Trace anomaly                         </a:t>
                </a:r>
              </a:p>
              <a:p>
                <a:pPr marL="0" indent="0">
                  <a:buNone/>
                </a:pPr>
                <a:r>
                  <a:rPr lang="en-US" sz="2000" dirty="0"/>
                  <a:t>      </a:t>
                </a:r>
                <a:r>
                  <a:rPr lang="en-US" sz="1400" dirty="0">
                    <a:solidFill>
                      <a:srgbClr val="FFC57F"/>
                    </a:solidFill>
                  </a:rPr>
                  <a:t>Conformal symmetry breaking, </a:t>
                </a:r>
              </a:p>
              <a:p>
                <a:pPr marL="0" indent="0">
                  <a:buNone/>
                </a:pPr>
                <a:r>
                  <a:rPr lang="en-US" sz="1400" dirty="0">
                    <a:solidFill>
                      <a:srgbClr val="FFC57F"/>
                    </a:solidFill>
                  </a:rPr>
                  <a:t>         gluon condensate</a:t>
                </a:r>
              </a:p>
              <a:p>
                <a:r>
                  <a:rPr lang="en-US" sz="2000" dirty="0"/>
                  <a:t>E</a:t>
                </a:r>
                <a:r>
                  <a:rPr lang="en-US" sz="2000" baseline="-25000" dirty="0"/>
                  <a:t>g  </a:t>
                </a:r>
                <a:r>
                  <a:rPr lang="en-US" sz="2000" dirty="0"/>
                  <a:t>-- Glue field energy (E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+B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)</a:t>
                </a:r>
              </a:p>
              <a:p>
                <a:endParaRPr lang="en-US" sz="2000" baseline="-25000" dirty="0"/>
              </a:p>
              <a:p>
                <a:r>
                  <a:rPr lang="en-US" sz="2000" dirty="0"/>
                  <a:t>E</a:t>
                </a:r>
                <a:r>
                  <a:rPr lang="en-US" sz="2000" baseline="-25000" dirty="0"/>
                  <a:t>q   </a:t>
                </a:r>
                <a:r>
                  <a:rPr lang="en-US" sz="2000" dirty="0"/>
                  <a:t>-- Quark energy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E</a:t>
                </a:r>
                <a14:m>
                  <m:oMath xmlns:m="http://schemas.openxmlformats.org/officeDocument/2006/math">
                    <m:r>
                      <a:rPr lang="en-US" sz="200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/>
                  <a:t> --  Sigma terms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Negative constant pressure from trace anomaly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Confinement due to the glue condensate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D83ACB1-CCCA-037D-46D2-DE8CCD88F2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5181600" y="1211690"/>
                <a:ext cx="4128655" cy="5241087"/>
              </a:xfrm>
              <a:blipFill>
                <a:blip r:embed="rId2"/>
                <a:stretch>
                  <a:fillRect t="-725" r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A109E28-75CB-538D-71ED-CD0C4F670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4038600"/>
            <a:ext cx="2427768" cy="3400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61953B-1C4A-55D6-CA7B-3FB951355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57" y="5867400"/>
            <a:ext cx="3886200" cy="45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98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12299"/>
            <a:ext cx="8305800" cy="974735"/>
          </a:xfr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</a:rPr>
              <a:t>Mass, Energy, and Pressure of Hadrons – Energy Momentum Tensor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70" y="1169902"/>
            <a:ext cx="8305800" cy="5183068"/>
          </a:xfrm>
        </p:spPr>
        <p:txBody>
          <a:bodyPr/>
          <a:lstStyle/>
          <a:p>
            <a:r>
              <a:rPr lang="en-US" sz="2400" dirty="0"/>
              <a:t>Energy momentum tensor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Mass from trace of EMT – scalar, frame independent, scale invariant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94370" y="6352970"/>
            <a:ext cx="533400" cy="425860"/>
          </a:xfrm>
          <a:prstGeom prst="rect">
            <a:avLst/>
          </a:prstGeom>
        </p:spPr>
        <p:txBody>
          <a:bodyPr/>
          <a:lstStyle/>
          <a:p>
            <a:fld id="{9453797E-974D-4B97-B85E-6DB30011D6D8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432311"/>
              </p:ext>
            </p:extLst>
          </p:nvPr>
        </p:nvGraphicFramePr>
        <p:xfrm>
          <a:off x="1732258" y="1643818"/>
          <a:ext cx="419576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98700" imgH="406400" progId="Equation.DSMT4">
                  <p:embed/>
                </p:oleObj>
              </mc:Choice>
              <mc:Fallback>
                <p:oleObj name="Equation" r:id="rId2" imgW="2298700" imgH="4064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32258" y="1643818"/>
                        <a:ext cx="4195763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B9E2E12D-D712-AB40-B394-A428128F7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282" y="3578292"/>
            <a:ext cx="2935880" cy="3415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5E43EB-B538-7033-8FA7-95189219991A}"/>
              </a:ext>
            </a:extLst>
          </p:cNvPr>
          <p:cNvSpPr txBox="1"/>
          <p:nvPr/>
        </p:nvSpPr>
        <p:spPr>
          <a:xfrm>
            <a:off x="7239000" y="5457904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Chanowitz</a:t>
            </a:r>
            <a:r>
              <a:rPr lang="en-US" sz="1400" dirty="0"/>
              <a:t>, Ellis, </a:t>
            </a:r>
            <a:r>
              <a:rPr lang="en-US" sz="1400" dirty="0" err="1"/>
              <a:t>Crewther</a:t>
            </a:r>
            <a:r>
              <a:rPr lang="en-US" sz="1400" dirty="0"/>
              <a:t>, Collin, Duncan, Joglekar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293BF1-A24B-6B1E-A203-9082C9462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4322" y="4397513"/>
            <a:ext cx="3733800" cy="7754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ED8563-270D-1B19-6D6C-12C639B200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042" y="5269801"/>
            <a:ext cx="5804684" cy="836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5870F4-E322-3CBF-66B1-6623D47E7EF5}"/>
              </a:ext>
            </a:extLst>
          </p:cNvPr>
          <p:cNvSpPr txBox="1"/>
          <p:nvPr/>
        </p:nvSpPr>
        <p:spPr>
          <a:xfrm flipH="1">
            <a:off x="3352800" y="6370967"/>
            <a:ext cx="291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91% of nucleon mass</a:t>
            </a:r>
          </a:p>
        </p:txBody>
      </p:sp>
    </p:spTree>
    <p:extLst>
      <p:ext uri="{BB962C8B-B14F-4D97-AF65-F5344CB8AC3E}">
        <p14:creationId xmlns:p14="http://schemas.microsoft.com/office/powerpoint/2010/main" val="24352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B760-17D5-D440-A47A-14B022522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14" y="30831"/>
            <a:ext cx="8229600" cy="844720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Rest Energy Decomposition from Hamiltonian</a:t>
            </a:r>
            <a:br>
              <a:rPr lang="en-US" sz="2800" dirty="0">
                <a:solidFill>
                  <a:srgbClr val="FFC000"/>
                </a:solidFill>
              </a:rPr>
            </a:b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17A17-9838-3B43-8A35-373993050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14" y="630105"/>
            <a:ext cx="8456512" cy="5988969"/>
          </a:xfrm>
        </p:spPr>
        <p:txBody>
          <a:bodyPr/>
          <a:lstStyle/>
          <a:p>
            <a:endParaRPr lang="en-US" sz="2000" dirty="0"/>
          </a:p>
          <a:p>
            <a:r>
              <a:rPr lang="en-US" sz="2000" dirty="0"/>
              <a:t>Separate the EMT  into traceless part and trace part 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Hamiltonian  --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Rest energy --  </a:t>
            </a:r>
          </a:p>
          <a:p>
            <a:endParaRPr lang="en-US" sz="2000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baseline="-25000" dirty="0"/>
          </a:p>
          <a:p>
            <a:pPr lvl="1"/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C043A0-1F1F-0548-A373-F5E16BE8FA3A}"/>
              </a:ext>
            </a:extLst>
          </p:cNvPr>
          <p:cNvSpPr txBox="1"/>
          <p:nvPr/>
        </p:nvSpPr>
        <p:spPr>
          <a:xfrm>
            <a:off x="7256362" y="1371018"/>
            <a:ext cx="1657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33B2F9-91B3-9F42-A033-070DCB528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482" y="2148736"/>
            <a:ext cx="2077457" cy="585199"/>
          </a:xfrm>
          <a:prstGeom prst="rect">
            <a:avLst/>
          </a:prstGeom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7CAE022-5C41-674B-BC3B-C059D2A25D58}"/>
              </a:ext>
            </a:extLst>
          </p:cNvPr>
          <p:cNvSpPr txBox="1">
            <a:spLocks/>
          </p:cNvSpPr>
          <p:nvPr/>
        </p:nvSpPr>
        <p:spPr bwMode="auto">
          <a:xfrm>
            <a:off x="8394370" y="6352970"/>
            <a:ext cx="330530" cy="42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200" kern="1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PMingLiU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9453797E-974D-4B97-B85E-6DB30011D6D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F28D08-5D31-754B-9492-BA3531AD439B}"/>
              </a:ext>
            </a:extLst>
          </p:cNvPr>
          <p:cNvSpPr txBox="1"/>
          <p:nvPr/>
        </p:nvSpPr>
        <p:spPr>
          <a:xfrm>
            <a:off x="5599012" y="6114146"/>
            <a:ext cx="331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&lt;x&gt; - momentum fraction</a:t>
            </a:r>
          </a:p>
          <a:p>
            <a:r>
              <a:rPr lang="en-US" dirty="0"/>
              <a:t>experimentally measurable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8FFD4C-3AF2-464F-9A04-5D7A02A4DE58}"/>
              </a:ext>
            </a:extLst>
          </p:cNvPr>
          <p:cNvSpPr txBox="1"/>
          <p:nvPr/>
        </p:nvSpPr>
        <p:spPr>
          <a:xfrm>
            <a:off x="6245991" y="2941076"/>
            <a:ext cx="2313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Quark energy  </a:t>
            </a:r>
          </a:p>
          <a:p>
            <a:r>
              <a:rPr lang="en-US" sz="1400" dirty="0">
                <a:solidFill>
                  <a:srgbClr val="FFFF00"/>
                </a:solidFill>
              </a:rPr>
              <a:t>(scale dependent)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8A187C-4CF9-0348-956C-59165FAAB2D2}"/>
              </a:ext>
            </a:extLst>
          </p:cNvPr>
          <p:cNvSpPr txBox="1"/>
          <p:nvPr/>
        </p:nvSpPr>
        <p:spPr>
          <a:xfrm>
            <a:off x="6143108" y="3641794"/>
            <a:ext cx="2883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Glue field energy</a:t>
            </a:r>
          </a:p>
          <a:p>
            <a:r>
              <a:rPr lang="en-US" sz="1400" dirty="0">
                <a:solidFill>
                  <a:srgbClr val="FFFF00"/>
                </a:solidFill>
              </a:rPr>
              <a:t>(scale dependent)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E6F50C-0467-D001-8A79-6A90BDE2DFE6}"/>
              </a:ext>
            </a:extLst>
          </p:cNvPr>
          <p:cNvSpPr txBox="1"/>
          <p:nvPr/>
        </p:nvSpPr>
        <p:spPr>
          <a:xfrm>
            <a:off x="7339239" y="876392"/>
            <a:ext cx="149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(Ji, 1995)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862ACF-6144-0F4B-F2A1-75BDFF1F8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897" y="1329845"/>
            <a:ext cx="3305042" cy="6774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C2ABB7-9F05-5F0D-AE15-EE1CF0B07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43" y="5505099"/>
            <a:ext cx="5850037" cy="12545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62C7BC-435F-2CD1-8E2D-73304FC64496}"/>
              </a:ext>
            </a:extLst>
          </p:cNvPr>
          <p:cNvSpPr txBox="1"/>
          <p:nvPr/>
        </p:nvSpPr>
        <p:spPr>
          <a:xfrm>
            <a:off x="5756729" y="4306417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Caracciolo:1989pt, Makino:2014taa,</a:t>
            </a:r>
          </a:p>
          <a:p>
            <a:r>
              <a:rPr lang="en-US" sz="1600" dirty="0"/>
              <a:t> DallaBrida:2020gux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730688-20D4-F73C-CCC5-68815E500A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90" y="2913807"/>
            <a:ext cx="5283871" cy="20145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69D3D2-CD0A-F7AD-156C-91E3AA51B7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3572" y="5051721"/>
            <a:ext cx="4643857" cy="3498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F54044-CB03-2F87-5288-104C081778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343" y="544833"/>
            <a:ext cx="3323988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8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B760-17D5-D440-A47A-14B022522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20637"/>
            <a:ext cx="8475070" cy="665163"/>
          </a:xfrm>
        </p:spPr>
        <p:txBody>
          <a:bodyPr/>
          <a:lstStyle/>
          <a:p>
            <a:r>
              <a:rPr lang="en-US" sz="3600" dirty="0">
                <a:solidFill>
                  <a:srgbClr val="FFC000"/>
                </a:solidFill>
              </a:rPr>
              <a:t>Rest Energy/Mass from Gravitational 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17A17-9838-3B43-8A35-373993050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8475070" cy="5867400"/>
          </a:xfrm>
        </p:spPr>
        <p:txBody>
          <a:bodyPr/>
          <a:lstStyle/>
          <a:p>
            <a:r>
              <a:rPr lang="en-US" sz="2000" dirty="0"/>
              <a:t>Gravitational Form factors from the EMT matrix elements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>
              <a:lnSpc>
                <a:spcPts val="1160"/>
              </a:lnSpc>
            </a:pPr>
            <a:endParaRPr lang="en-US" sz="2000" dirty="0"/>
          </a:p>
          <a:p>
            <a:pPr lvl="1">
              <a:lnSpc>
                <a:spcPts val="1160"/>
              </a:lnSpc>
            </a:pPr>
            <a:r>
              <a:rPr lang="en-US" sz="1600" dirty="0"/>
              <a:t>A(0)</a:t>
            </a:r>
            <a:r>
              <a:rPr lang="en-US" sz="1600" baseline="-25000" dirty="0"/>
              <a:t> </a:t>
            </a:r>
            <a:r>
              <a:rPr lang="en-US" sz="1600" dirty="0"/>
              <a:t>and A(0)+ B(0)</a:t>
            </a:r>
            <a:r>
              <a:rPr lang="en-US" sz="1600" baseline="-25000" dirty="0"/>
              <a:t> </a:t>
            </a:r>
            <a:r>
              <a:rPr lang="en-US" sz="1600" dirty="0"/>
              <a:t>: momentum and angular momentum -</a:t>
            </a:r>
            <a:endParaRPr lang="en-US" sz="1600" baseline="-25000" dirty="0"/>
          </a:p>
          <a:p>
            <a:pPr marL="194310" lvl="1">
              <a:lnSpc>
                <a:spcPts val="1160"/>
              </a:lnSpc>
              <a:spcBef>
                <a:spcPts val="0"/>
              </a:spcBef>
              <a:spcAft>
                <a:spcPts val="600"/>
              </a:spcAft>
            </a:pPr>
            <a:endParaRPr lang="en-US" sz="1600" baseline="-25000" dirty="0"/>
          </a:p>
          <a:p>
            <a:pPr lvl="1">
              <a:lnSpc>
                <a:spcPts val="1160"/>
              </a:lnSpc>
            </a:pPr>
            <a:r>
              <a:rPr lang="en-US" sz="1600" dirty="0"/>
              <a:t>D(q</a:t>
            </a:r>
            <a:r>
              <a:rPr lang="en-US" sz="1600" baseline="30000" dirty="0"/>
              <a:t>2</a:t>
            </a:r>
            <a:r>
              <a:rPr lang="en-US" sz="1600" dirty="0"/>
              <a:t>): pressure </a:t>
            </a:r>
            <a:r>
              <a:rPr lang="en-US" sz="1600" dirty="0" err="1"/>
              <a:t>distrituton</a:t>
            </a:r>
            <a:r>
              <a:rPr lang="en-US" sz="1600" dirty="0"/>
              <a:t>  -  [Polyakov]</a:t>
            </a:r>
          </a:p>
          <a:p>
            <a:pPr lvl="1">
              <a:lnSpc>
                <a:spcPts val="1160"/>
              </a:lnSpc>
            </a:pPr>
            <a:endParaRPr lang="en-US" sz="1600" dirty="0"/>
          </a:p>
          <a:p>
            <a:pPr lvl="1">
              <a:lnSpc>
                <a:spcPts val="1160"/>
              </a:lnSpc>
            </a:pPr>
            <a:r>
              <a:rPr lang="en-US" sz="1600" dirty="0"/>
              <a:t>C-bar term: pressure-volume work  - [</a:t>
            </a:r>
            <a:r>
              <a:rPr lang="en-US" sz="1600" dirty="0" err="1"/>
              <a:t>Lorce</a:t>
            </a:r>
            <a:r>
              <a:rPr lang="en-US" sz="1600" dirty="0"/>
              <a:t>, Liu]</a:t>
            </a:r>
          </a:p>
          <a:p>
            <a:pPr lvl="1">
              <a:lnSpc>
                <a:spcPts val="1160"/>
              </a:lnSpc>
            </a:pPr>
            <a:endParaRPr lang="en-US" sz="1600" dirty="0"/>
          </a:p>
          <a:p>
            <a:pPr>
              <a:lnSpc>
                <a:spcPts val="1160"/>
              </a:lnSpc>
            </a:pPr>
            <a:endParaRPr lang="en-US" sz="2000" dirty="0"/>
          </a:p>
          <a:p>
            <a:pPr>
              <a:lnSpc>
                <a:spcPts val="1160"/>
              </a:lnSpc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194310" lvl="1">
              <a:lnSpc>
                <a:spcPts val="1160"/>
              </a:lnSpc>
              <a:spcBef>
                <a:spcPts val="0"/>
              </a:spcBef>
              <a:spcAft>
                <a:spcPts val="600"/>
              </a:spcAft>
            </a:pPr>
            <a:endParaRPr lang="en-US" sz="1600" baseline="-25000" dirty="0"/>
          </a:p>
          <a:p>
            <a:pPr marL="457200" lvl="1" indent="0">
              <a:lnSpc>
                <a:spcPts val="1160"/>
              </a:lnSpc>
              <a:buNone/>
            </a:pPr>
            <a:endParaRPr lang="en-US" sz="1600" dirty="0"/>
          </a:p>
          <a:p>
            <a:pPr marL="457200" lvl="1" indent="0">
              <a:lnSpc>
                <a:spcPts val="1160"/>
              </a:lnSpc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baseline="-25000" dirty="0"/>
          </a:p>
          <a:p>
            <a:pPr lvl="1"/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B76888-FD3A-404C-8E68-9C8FE5DF4F1E}"/>
              </a:ext>
            </a:extLst>
          </p:cNvPr>
          <p:cNvSpPr txBox="1"/>
          <p:nvPr/>
        </p:nvSpPr>
        <p:spPr>
          <a:xfrm>
            <a:off x="6629400" y="2411395"/>
            <a:ext cx="659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[Ji]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7F5FA8-0EE7-7A93-B7FC-D1BCF29FC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41" y="1258950"/>
            <a:ext cx="7772400" cy="11614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F2E319-EC58-7361-1FBB-968D7EFA7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71" y="5216779"/>
            <a:ext cx="7063141" cy="8328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EF743A-892A-9821-125C-CC1BECB1E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06" y="6310091"/>
            <a:ext cx="6565374" cy="4146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C8D121-1E11-1D1C-3601-8AFAEBD8F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5169" y="6413822"/>
            <a:ext cx="1071867" cy="182185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2084F582-D8CD-900B-B0FD-52C8AE58E8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572860"/>
            <a:ext cx="3536620" cy="15723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7AD03F-9A2C-B4C8-B770-0946838987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417" y="4022640"/>
            <a:ext cx="4536505" cy="53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9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7327E-79DE-CCB9-DC1E-BDC7AFBE6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49DA2-F66E-96B9-7BEA-3C01E625B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5184"/>
            <a:ext cx="8229600" cy="665163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Pressure and </a:t>
            </a:r>
            <a:r>
              <a:rPr lang="en-US" sz="2800" dirty="0" err="1">
                <a:solidFill>
                  <a:srgbClr val="FFC000"/>
                </a:solidFill>
              </a:rPr>
              <a:t>T</a:t>
            </a:r>
            <a:r>
              <a:rPr lang="en-US" sz="2800" baseline="30000" dirty="0" err="1">
                <a:solidFill>
                  <a:srgbClr val="FFC000"/>
                </a:solidFill>
              </a:rPr>
              <a:t>ii</a:t>
            </a:r>
            <a:endParaRPr lang="en-US" sz="2800" baseline="30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4378F-9AB2-29AC-0C35-FA559304D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84" y="700347"/>
            <a:ext cx="9129015" cy="6085018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/>
              <a:t>Thermodynamic pressure   </a:t>
            </a:r>
          </a:p>
          <a:p>
            <a:endParaRPr lang="en-US" sz="2000" dirty="0"/>
          </a:p>
          <a:p>
            <a:r>
              <a:rPr lang="en-US" sz="2000" dirty="0" err="1"/>
              <a:t>Hydrodymic</a:t>
            </a:r>
            <a:r>
              <a:rPr lang="en-US" sz="2000" dirty="0"/>
              <a:t> pressure  = normal stress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r>
              <a:rPr lang="en-US" sz="2000" dirty="0"/>
              <a:t>Are they the </a:t>
            </a:r>
            <a:r>
              <a:rPr lang="en-US" sz="2000" dirty="0" err="1"/>
              <a:t>samein</a:t>
            </a:r>
            <a:r>
              <a:rPr lang="en-US" sz="2000" dirty="0"/>
              <a:t> QCD? (true for fluid, general relativity, quantum many-body physics). </a:t>
            </a:r>
          </a:p>
          <a:p>
            <a:endParaRPr lang="en-US" sz="2000" dirty="0"/>
          </a:p>
          <a:p>
            <a:r>
              <a:rPr lang="en-US" sz="2000" dirty="0"/>
              <a:t>Euclidean path-integral formalism = classical statistical mechanics with a partition function. Lattice QCD     </a:t>
            </a:r>
            <a:r>
              <a:rPr lang="en-US" sz="2000" dirty="0">
                <a:sym typeface="Wingdings" pitchFamily="2" charset="2"/>
              </a:rPr>
              <a:t>      phase structure in thermodynamical variables, e.g. T, E, P in grand canonical ensemble.</a:t>
            </a: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sz="2000" dirty="0"/>
              <a:t>Proof for QCD with renormalization group and trace anomaly taken into account – </a:t>
            </a:r>
            <a:r>
              <a:rPr lang="en-US" sz="1600" dirty="0"/>
              <a:t>Drummond, Horgan, and </a:t>
            </a:r>
            <a:r>
              <a:rPr lang="en-US" sz="1600" dirty="0" err="1"/>
              <a:t>Landshoff</a:t>
            </a:r>
            <a:r>
              <a:rPr lang="en-US" sz="1600" dirty="0"/>
              <a:t>, hep-</a:t>
            </a:r>
            <a:r>
              <a:rPr lang="en-US" sz="1600" dirty="0" err="1"/>
              <a:t>th</a:t>
            </a:r>
            <a:r>
              <a:rPr lang="en-US" sz="1600" dirty="0"/>
              <a:t>/9905207.</a:t>
            </a:r>
          </a:p>
          <a:p>
            <a:endParaRPr lang="en-US" sz="1600" dirty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Finite density, e.g., one baryon is formulated in terms of the canonical ensemble (KFL, hep-</a:t>
            </a:r>
            <a:r>
              <a:rPr lang="en-US" sz="2000" dirty="0" err="1">
                <a:sym typeface="Wingdings" pitchFamily="2" charset="2"/>
              </a:rPr>
              <a:t>lat</a:t>
            </a:r>
            <a:r>
              <a:rPr lang="en-US" sz="2000" dirty="0">
                <a:sym typeface="Wingdings" pitchFamily="2" charset="2"/>
              </a:rPr>
              <a:t>/0202026)</a:t>
            </a:r>
          </a:p>
          <a:p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br>
              <a:rPr lang="en-US" dirty="0">
                <a:effectLst/>
              </a:rPr>
            </a:br>
            <a:r>
              <a:rPr lang="en-US" sz="2100" dirty="0"/>
              <a:t>                                               </a:t>
            </a: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lvl="1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lvl="1" indent="0">
              <a:buClr>
                <a:srgbClr val="FFFF00"/>
              </a:buClr>
              <a:buSzPct val="200000"/>
              <a:buNone/>
            </a:pPr>
            <a:r>
              <a:rPr lang="en-US" sz="1600" dirty="0"/>
              <a:t>             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baseline="-25000" dirty="0"/>
          </a:p>
          <a:p>
            <a:pPr lvl="1"/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BA15FB-944B-A843-554B-D67E8A1A5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606330"/>
            <a:ext cx="3744639" cy="7380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369BA6-0F95-2879-ED3F-AE374E630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365510"/>
            <a:ext cx="2119105" cy="664465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D5FC99C5-D483-E054-B980-21DA989B12C3}"/>
              </a:ext>
            </a:extLst>
          </p:cNvPr>
          <p:cNvSpPr/>
          <p:nvPr/>
        </p:nvSpPr>
        <p:spPr bwMode="auto">
          <a:xfrm>
            <a:off x="3968117" y="3642314"/>
            <a:ext cx="483567" cy="193061"/>
          </a:xfrm>
          <a:prstGeom prst="rightArrow">
            <a:avLst>
              <a:gd name="adj1" fmla="val 57155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AB43E7-3261-0956-168A-460569EB9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215" y="5200102"/>
            <a:ext cx="2358379" cy="584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334361-D62F-079B-CE08-E92308548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716" y="5390957"/>
            <a:ext cx="2587018" cy="32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3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B760-17D5-D440-A47A-14B022522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5184"/>
            <a:ext cx="8229600" cy="665163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Pressure and </a:t>
            </a:r>
            <a:r>
              <a:rPr lang="en-US" sz="2800" dirty="0" err="1">
                <a:solidFill>
                  <a:srgbClr val="FFC000"/>
                </a:solidFill>
              </a:rPr>
              <a:t>T</a:t>
            </a:r>
            <a:r>
              <a:rPr lang="en-US" sz="2800" baseline="30000" dirty="0" err="1">
                <a:solidFill>
                  <a:srgbClr val="FFC000"/>
                </a:solidFill>
              </a:rPr>
              <a:t>ii</a:t>
            </a:r>
            <a:endParaRPr lang="en-US" sz="2800" baseline="30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17A17-9838-3B43-8A35-373993050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0600"/>
            <a:ext cx="9129015" cy="6085018"/>
          </a:xfrm>
          <a:solidFill>
            <a:schemeClr val="bg1"/>
          </a:solidFill>
        </p:spPr>
        <p:txBody>
          <a:bodyPr/>
          <a:lstStyle/>
          <a:p>
            <a:r>
              <a:rPr lang="en-US" sz="2100" dirty="0">
                <a:sym typeface="Wingdings" pitchFamily="2" charset="2"/>
              </a:rPr>
              <a:t>However, there is an issue with bound states – energy does not depend on volume, therefore P = 0 and V in the PV work is ill-defined.</a:t>
            </a:r>
            <a:endParaRPr lang="en-US" sz="2100" dirty="0"/>
          </a:p>
          <a:p>
            <a:pPr marL="0" indent="0">
              <a:buNone/>
            </a:pPr>
            <a:endParaRPr lang="en-US" sz="1600" dirty="0">
              <a:effectLst/>
            </a:endParaRPr>
          </a:p>
          <a:p>
            <a:r>
              <a:rPr lang="en-US" sz="2100" dirty="0"/>
              <a:t>On the other hand, the pressure is a local observable. In neutron stars, the thermodynamic definition of pressure is valid (each fluid element can still be compressed and expanded) – Ferrer and </a:t>
            </a:r>
            <a:r>
              <a:rPr lang="en-US" sz="2100" dirty="0" err="1"/>
              <a:t>Hackebill</a:t>
            </a:r>
            <a:r>
              <a:rPr lang="en-US" sz="2100" dirty="0"/>
              <a:t> (1903.08224). This implies that </a:t>
            </a:r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  <a:p>
            <a:r>
              <a:rPr lang="en-US" sz="2100" dirty="0"/>
              <a:t>The spatial distribution of </a:t>
            </a:r>
            <a:r>
              <a:rPr lang="en-US" sz="2100" dirty="0" err="1"/>
              <a:t>T</a:t>
            </a:r>
            <a:r>
              <a:rPr lang="en-US" sz="2100" baseline="30000" dirty="0" err="1"/>
              <a:t>ii</a:t>
            </a:r>
            <a:r>
              <a:rPr lang="en-US" sz="2100" baseline="30000" dirty="0"/>
              <a:t> </a:t>
            </a:r>
            <a:r>
              <a:rPr lang="en-US" sz="2100" dirty="0"/>
              <a:t>(r) can be obtained from the gravitational form factor for off-forward matrix elements.</a:t>
            </a:r>
          </a:p>
          <a:p>
            <a:pPr marL="0" indent="0">
              <a:buNone/>
            </a:pPr>
            <a:r>
              <a:rPr lang="en-US" sz="2100" dirty="0"/>
              <a:t> </a:t>
            </a:r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endParaRPr lang="en-US" sz="1600" dirty="0">
              <a:effectLst/>
            </a:endParaRPr>
          </a:p>
          <a:p>
            <a:pPr marL="0" indent="0">
              <a:buNone/>
            </a:pPr>
            <a:br>
              <a:rPr lang="en-US" dirty="0">
                <a:effectLst/>
              </a:rPr>
            </a:br>
            <a:r>
              <a:rPr lang="en-US" sz="2100" dirty="0"/>
              <a:t>                                               </a:t>
            </a: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lvl="1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lvl="1" indent="0">
              <a:buClr>
                <a:srgbClr val="FFFF00"/>
              </a:buClr>
              <a:buSzPct val="200000"/>
              <a:buNone/>
            </a:pPr>
            <a:r>
              <a:rPr lang="en-US" sz="1600" dirty="0"/>
              <a:t>             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baseline="-25000" dirty="0"/>
          </a:p>
          <a:p>
            <a:pPr lvl="1"/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DAC422-57F8-5ADF-EED9-37D228A20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94" y="3545446"/>
            <a:ext cx="2887981" cy="731135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B0F2270A-FD5C-ABDB-BFD3-1E12F2B00F81}"/>
              </a:ext>
            </a:extLst>
          </p:cNvPr>
          <p:cNvSpPr/>
          <p:nvPr/>
        </p:nvSpPr>
        <p:spPr bwMode="auto">
          <a:xfrm>
            <a:off x="1464397" y="3814482"/>
            <a:ext cx="483567" cy="193061"/>
          </a:xfrm>
          <a:prstGeom prst="rightArrow">
            <a:avLst>
              <a:gd name="adj1" fmla="val 57155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9B245E-7DB7-1C1B-7C1B-0FD1AC145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39" y="5369498"/>
            <a:ext cx="8282322" cy="12376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8329E8-F1C6-FF56-B697-09C71BFDB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516497"/>
            <a:ext cx="3225800" cy="49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40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A28AB-D6EC-C3A4-781E-EA3A19E24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192" y="42068"/>
            <a:ext cx="8229600" cy="788987"/>
          </a:xfrm>
        </p:spPr>
        <p:txBody>
          <a:bodyPr/>
          <a:lstStyle/>
          <a:p>
            <a:r>
              <a:rPr lang="en-US" sz="2800" dirty="0" err="1">
                <a:solidFill>
                  <a:srgbClr val="FFFF00"/>
                </a:solidFill>
              </a:rPr>
              <a:t>Graviational</a:t>
            </a:r>
            <a:r>
              <a:rPr lang="en-US" sz="2800" dirty="0">
                <a:solidFill>
                  <a:srgbClr val="FFFF00"/>
                </a:solidFill>
              </a:rPr>
              <a:t> FF (off-forward)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386A4-CA72-437B-EC97-01E207826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192" y="831055"/>
            <a:ext cx="8637608" cy="5874545"/>
          </a:xfrm>
        </p:spPr>
        <p:txBody>
          <a:bodyPr/>
          <a:lstStyle/>
          <a:p>
            <a:r>
              <a:rPr lang="en-US" sz="2400" dirty="0"/>
              <a:t>Trace FF: </a:t>
            </a:r>
          </a:p>
          <a:p>
            <a:endParaRPr lang="en-US" sz="2400" dirty="0"/>
          </a:p>
          <a:p>
            <a:r>
              <a:rPr lang="en-US" sz="2400" dirty="0"/>
              <a:t>Energy FF: </a:t>
            </a:r>
          </a:p>
          <a:p>
            <a:endParaRPr lang="en-US" sz="2400" dirty="0"/>
          </a:p>
          <a:p>
            <a:r>
              <a:rPr lang="en-US" sz="2400" dirty="0"/>
              <a:t>Pressure FF:  </a:t>
            </a:r>
          </a:p>
          <a:p>
            <a:endParaRPr lang="en-US" sz="2400" dirty="0"/>
          </a:p>
          <a:p>
            <a:r>
              <a:rPr lang="en-US" sz="2400" dirty="0"/>
              <a:t>Mass FF: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Note:                                      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Equation of state: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 	</a:t>
            </a:r>
          </a:p>
          <a:p>
            <a:pPr lvl="1"/>
            <a:endParaRPr lang="en-US" sz="2000" baseline="30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008C93-8FCC-BB91-243D-D7F74D6A2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928" y="4348621"/>
            <a:ext cx="6477000" cy="5541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1F0345-C134-AC6A-EC9D-C503DF0B3987}"/>
              </a:ext>
            </a:extLst>
          </p:cNvPr>
          <p:cNvSpPr txBox="1"/>
          <p:nvPr/>
        </p:nvSpPr>
        <p:spPr>
          <a:xfrm>
            <a:off x="7331102" y="289718"/>
            <a:ext cx="1435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Breit</a:t>
            </a:r>
            <a:r>
              <a:rPr lang="en-US" dirty="0"/>
              <a:t> frame</a:t>
            </a:r>
          </a:p>
          <a:p>
            <a:r>
              <a:rPr lang="en-US" sz="1400" dirty="0"/>
              <a:t> 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9DC2AAE-165C-F586-6E7C-B5A30F1FE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218" y="5428470"/>
            <a:ext cx="6265972" cy="8369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D730BC-B009-888F-53CF-56873BF4B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4019" y="835439"/>
            <a:ext cx="6521381" cy="5605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563016-A764-1A76-0107-B73BE85EBB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7391" y="3528792"/>
            <a:ext cx="4104410" cy="4859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D1730D-F550-E689-7EF3-1A0F4B2DEA53}"/>
              </a:ext>
            </a:extLst>
          </p:cNvPr>
          <p:cNvSpPr txBox="1"/>
          <p:nvPr/>
        </p:nvSpPr>
        <p:spPr>
          <a:xfrm>
            <a:off x="6624368" y="4934658"/>
            <a:ext cx="28112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99FFCC"/>
                </a:solidFill>
              </a:rPr>
              <a:t>KFL, PLB 849, 138418 (2023) [arXiv:2302.11600</a:t>
            </a:r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30B36B-8E33-FB1B-9533-C93C029F97C1}"/>
              </a:ext>
            </a:extLst>
          </p:cNvPr>
          <p:cNvSpPr txBox="1"/>
          <p:nvPr/>
        </p:nvSpPr>
        <p:spPr>
          <a:xfrm>
            <a:off x="7496067" y="3964160"/>
            <a:ext cx="1270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Ignore 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5F5F1D-0B05-1D5E-B45C-96E3C84AE585}"/>
              </a:ext>
            </a:extLst>
          </p:cNvPr>
          <p:cNvSpPr txBox="1"/>
          <p:nvPr/>
        </p:nvSpPr>
        <p:spPr>
          <a:xfrm>
            <a:off x="7249735" y="2209472"/>
            <a:ext cx="1873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Polyakov, </a:t>
            </a:r>
            <a:r>
              <a:rPr lang="en-US" dirty="0" err="1"/>
              <a:t>Lorce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EF8E24-6EE7-9096-52C9-FC3C40459B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7060" y="1683934"/>
            <a:ext cx="4962940" cy="5514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478AB0-A155-F9FD-7F3F-8A9619A68E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5600" y="2593933"/>
            <a:ext cx="4962940" cy="64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12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88AC3-50AC-A09E-F000-7E9C9FC6D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11BFE-B091-339C-E396-8A2A15E2C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5184"/>
            <a:ext cx="8229600" cy="665163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Trace Anomaly and Gluon Condensate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91088-1F84-C4CF-85D0-035B1CE15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95" y="700347"/>
            <a:ext cx="8686800" cy="6085018"/>
          </a:xfrm>
          <a:solidFill>
            <a:schemeClr val="bg1"/>
          </a:solidFill>
        </p:spPr>
        <p:txBody>
          <a:bodyPr/>
          <a:lstStyle/>
          <a:p>
            <a:r>
              <a:rPr lang="en-US" sz="2100" dirty="0"/>
              <a:t>Where are         and         coming from?</a:t>
            </a:r>
          </a:p>
          <a:p>
            <a:r>
              <a:rPr lang="en-US" sz="2100" dirty="0"/>
              <a:t> Picture: Nucleon is a bubble in the sea of gluon condensate, </a:t>
            </a:r>
            <a:r>
              <a:rPr lang="en-US" sz="2000" dirty="0"/>
              <a:t>where</a:t>
            </a:r>
          </a:p>
          <a:p>
            <a:endParaRPr lang="en-US" sz="2000" dirty="0"/>
          </a:p>
          <a:p>
            <a:endParaRPr lang="en-US" sz="2000" dirty="0"/>
          </a:p>
          <a:p>
            <a:pPr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2000" dirty="0"/>
              <a:t>Pressure </a:t>
            </a:r>
          </a:p>
          <a:p>
            <a:pPr marL="0" indent="0">
              <a:buClr>
                <a:srgbClr val="FF0000"/>
              </a:buClr>
              <a:buSzPct val="150000"/>
              <a:buNone/>
            </a:pPr>
            <a:r>
              <a:rPr lang="en-US" sz="2000" dirty="0"/>
              <a:t>     (</a:t>
            </a:r>
            <a:r>
              <a:rPr lang="en-US" sz="2000" dirty="0" err="1"/>
              <a:t>stactic</a:t>
            </a:r>
            <a:r>
              <a:rPr lang="en-US" sz="2000" dirty="0"/>
              <a:t> pressure )</a:t>
            </a:r>
          </a:p>
          <a:p>
            <a:pPr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r>
              <a:rPr lang="en-US" sz="2000" dirty="0"/>
              <a:t>Trace anomaly gives a negative constant</a:t>
            </a:r>
          </a:p>
          <a:p>
            <a:pPr marL="0" indent="0">
              <a:buClr>
                <a:srgbClr val="FF0000"/>
              </a:buClr>
              <a:buSzPct val="150000"/>
              <a:buNone/>
            </a:pPr>
            <a:r>
              <a:rPr lang="en-US" sz="2000" dirty="0"/>
              <a:t>     pressure                 confinement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100" dirty="0"/>
              <a:t> 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en-US" sz="2100" dirty="0"/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en-US" sz="2100" dirty="0"/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endParaRPr lang="en-US" sz="2100" dirty="0"/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100" dirty="0"/>
              <a:t>Many facets of color confinement</a:t>
            </a:r>
          </a:p>
          <a:p>
            <a:pPr lvl="1"/>
            <a:r>
              <a:rPr lang="en-US" sz="1700" dirty="0"/>
              <a:t>Dual superconductor</a:t>
            </a:r>
          </a:p>
          <a:p>
            <a:pPr lvl="1"/>
            <a:r>
              <a:rPr lang="en-US" sz="1700" dirty="0"/>
              <a:t>Magnetic monopole</a:t>
            </a:r>
          </a:p>
          <a:p>
            <a:pPr lvl="1"/>
            <a:r>
              <a:rPr lang="en-US" sz="1700" dirty="0"/>
              <a:t>Center vortices</a:t>
            </a:r>
          </a:p>
          <a:p>
            <a:pPr marL="457200" lvl="1" indent="0">
              <a:buNone/>
            </a:pPr>
            <a:endParaRPr lang="en-US" sz="17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>
              <a:buClr>
                <a:srgbClr val="FF0000"/>
              </a:buClr>
              <a:buSzPct val="150000"/>
              <a:buFont typeface="Wingdings" pitchFamily="2" charset="2"/>
              <a:buChar char="§"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2000" dirty="0"/>
          </a:p>
          <a:p>
            <a:pPr lvl="1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lvl="1" indent="0">
              <a:buClr>
                <a:srgbClr val="FFFF00"/>
              </a:buClr>
              <a:buSzPct val="200000"/>
              <a:buNone/>
            </a:pPr>
            <a:r>
              <a:rPr lang="en-US" sz="1600" dirty="0"/>
              <a:t>             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2000" baseline="-25000" dirty="0"/>
          </a:p>
          <a:p>
            <a:pPr lvl="1"/>
            <a:endParaRPr lang="en-US" sz="2000" dirty="0"/>
          </a:p>
        </p:txBody>
      </p:sp>
      <p:pic>
        <p:nvPicPr>
          <p:cNvPr id="5" name="Picture 4" descr="Water droplets on a blue surface&#10;&#10;Description automatically generated with medium confidence">
            <a:extLst>
              <a:ext uri="{FF2B5EF4-FFF2-40B4-BE49-F238E27FC236}">
                <a16:creationId xmlns:a16="http://schemas.microsoft.com/office/drawing/2014/main" id="{C5B55EC9-B9DC-8E1B-F198-18F818410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41" y="2178304"/>
            <a:ext cx="3086567" cy="1928421"/>
          </a:xfrm>
          <a:prstGeom prst="rect">
            <a:avLst/>
          </a:prstGeom>
        </p:spPr>
      </p:pic>
      <p:sp>
        <p:nvSpPr>
          <p:cNvPr id="23" name="Right Arrow 22">
            <a:extLst>
              <a:ext uri="{FF2B5EF4-FFF2-40B4-BE49-F238E27FC236}">
                <a16:creationId xmlns:a16="http://schemas.microsoft.com/office/drawing/2014/main" id="{64076603-88DF-8E0C-4ACE-895B4211F086}"/>
              </a:ext>
            </a:extLst>
          </p:cNvPr>
          <p:cNvSpPr/>
          <p:nvPr/>
        </p:nvSpPr>
        <p:spPr bwMode="auto">
          <a:xfrm>
            <a:off x="1905049" y="3449527"/>
            <a:ext cx="731520" cy="182880"/>
          </a:xfrm>
          <a:prstGeom prst="rightArrow">
            <a:avLst/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4AD40E-3D6C-7FDC-5B97-D66C47F7A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809" y="3878494"/>
            <a:ext cx="3338632" cy="3549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52B142-44B6-6EE5-0B97-20606413A7C4}"/>
              </a:ext>
            </a:extLst>
          </p:cNvPr>
          <p:cNvSpPr txBox="1"/>
          <p:nvPr/>
        </p:nvSpPr>
        <p:spPr>
          <a:xfrm>
            <a:off x="679212" y="3705181"/>
            <a:ext cx="3133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as in </a:t>
            </a:r>
          </a:p>
          <a:p>
            <a:r>
              <a:rPr lang="en-US" dirty="0"/>
              <a:t>charmonium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E6640D-9D55-9FD0-FA09-0324B87D4376}"/>
              </a:ext>
            </a:extLst>
          </p:cNvPr>
          <p:cNvSpPr txBox="1"/>
          <p:nvPr/>
        </p:nvSpPr>
        <p:spPr>
          <a:xfrm>
            <a:off x="5643349" y="4242681"/>
            <a:ext cx="1930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57F"/>
                </a:solidFill>
              </a:rPr>
              <a:t>Bali (‘97), Baker (‘18)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CF2135-5121-20C8-74F4-B4591F1243D1}"/>
              </a:ext>
            </a:extLst>
          </p:cNvPr>
          <p:cNvSpPr txBox="1"/>
          <p:nvPr/>
        </p:nvSpPr>
        <p:spPr>
          <a:xfrm flipH="1">
            <a:off x="5083583" y="4699842"/>
            <a:ext cx="113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R.H. Rothe, 9504012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9C41265-DE16-43C9-AFDC-879C3982E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59" y="4491644"/>
            <a:ext cx="4298102" cy="6463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560577-F6E2-8421-5571-7D76DA35F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3641" y="1520207"/>
            <a:ext cx="3320609" cy="59985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0B237EB-06BE-9461-E9AD-EE27087D5132}"/>
              </a:ext>
            </a:extLst>
          </p:cNvPr>
          <p:cNvSpPr txBox="1"/>
          <p:nvPr/>
        </p:nvSpPr>
        <p:spPr>
          <a:xfrm flipH="1">
            <a:off x="6339180" y="4714051"/>
            <a:ext cx="26066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String tension from the lattice calculation of the trace anomaly in charmonium is consistent with that the potential model. 2103.15768 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91008B56-8571-A921-9CAD-806C6EB8A250}"/>
              </a:ext>
            </a:extLst>
          </p:cNvPr>
          <p:cNvSpPr/>
          <p:nvPr/>
        </p:nvSpPr>
        <p:spPr bwMode="auto">
          <a:xfrm rot="17494225">
            <a:off x="5508619" y="4675386"/>
            <a:ext cx="185843" cy="165696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BF4762-E640-1951-3D35-B93FFB68A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8559" y="836247"/>
            <a:ext cx="444500" cy="279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219D98-D753-2B28-1F1F-CB378241C1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840257"/>
            <a:ext cx="444500" cy="2601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F908D8-AB53-2C7B-9BDE-6887A04DC9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759" y="1689611"/>
            <a:ext cx="2133600" cy="279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CDA480-7928-FF8D-5316-297A9382CD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7779" y="2243793"/>
            <a:ext cx="3629750" cy="36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0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7ED1C-2886-530E-F262-468512EF8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D55A-45D9-15B8-D633-F19E5C775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011" y="-98891"/>
            <a:ext cx="8229600" cy="788987"/>
          </a:xfr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</a:rPr>
              <a:t>Spatial Distributions from </a:t>
            </a:r>
            <a:r>
              <a:rPr lang="en-US" sz="2800" dirty="0" err="1">
                <a:solidFill>
                  <a:srgbClr val="FFFF00"/>
                </a:solidFill>
              </a:rPr>
              <a:t>Graviational</a:t>
            </a:r>
            <a:r>
              <a:rPr lang="en-US" sz="2800" dirty="0">
                <a:solidFill>
                  <a:srgbClr val="FFFF00"/>
                </a:solidFill>
              </a:rPr>
              <a:t> 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5495-3FBC-AC42-7426-0B7C3FB01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865" y="631435"/>
            <a:ext cx="8228135" cy="3268659"/>
          </a:xfrm>
        </p:spPr>
        <p:txBody>
          <a:bodyPr/>
          <a:lstStyle/>
          <a:p>
            <a:r>
              <a:rPr lang="en-US" sz="2000" dirty="0"/>
              <a:t>Fourier Transform to obtain spatial distributions</a:t>
            </a:r>
          </a:p>
          <a:p>
            <a:endParaRPr lang="en-US" sz="2000" dirty="0"/>
          </a:p>
          <a:p>
            <a:r>
              <a:rPr lang="en-US" sz="2000" dirty="0" err="1"/>
              <a:t>Eqations</a:t>
            </a:r>
            <a:r>
              <a:rPr lang="en-US" sz="2000" dirty="0"/>
              <a:t> of state: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Static pressure from the trace part is from the condensate.</a:t>
            </a:r>
          </a:p>
          <a:p>
            <a:r>
              <a:rPr lang="en-US" sz="2000" dirty="0"/>
              <a:t>Dynamic pressure of the traceless part is due to quarks and gluons</a:t>
            </a:r>
          </a:p>
          <a:p>
            <a:r>
              <a:rPr lang="en-US" sz="2000" dirty="0"/>
              <a:t>Total pressure distribution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D. </a:t>
            </a:r>
            <a:r>
              <a:rPr lang="en-US" sz="2000" dirty="0" err="1"/>
              <a:t>Pefkou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D term:    </a:t>
            </a: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 	</a:t>
            </a:r>
          </a:p>
          <a:p>
            <a:pPr lvl="1"/>
            <a:endParaRPr lang="en-US" sz="2000" baseline="30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630B69-847E-14C8-025F-B79BDA851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028" y="1749853"/>
            <a:ext cx="4572000" cy="6918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973DB5-D5F2-78F3-DA63-3076AE4A0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833" y="4874209"/>
            <a:ext cx="1684778" cy="6098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4BF212-4712-57EF-A678-9BFA1A904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443" y="1083124"/>
            <a:ext cx="5151023" cy="2823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0A9669-9D9F-8387-6A8A-DD2BDA5918B4}"/>
              </a:ext>
            </a:extLst>
          </p:cNvPr>
          <p:cNvSpPr txBox="1"/>
          <p:nvPr/>
        </p:nvSpPr>
        <p:spPr>
          <a:xfrm>
            <a:off x="6272190" y="980620"/>
            <a:ext cx="2906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Caveat: 3D instant form is questionable </a:t>
            </a:r>
          </a:p>
          <a:p>
            <a:r>
              <a:rPr lang="en-US" sz="1200" dirty="0"/>
              <a:t>(G. Miller, R. Jaffe); 2D in light front or </a:t>
            </a:r>
          </a:p>
          <a:p>
            <a:r>
              <a:rPr lang="en-US" sz="1200" dirty="0"/>
              <a:t>infinite momentum frames is OK.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8FBD97-663C-E927-EA71-DBFFAACD7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889" y="3728294"/>
            <a:ext cx="7772400" cy="50526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8D4CA7D-7C61-7680-692D-AA4A25142E4E}"/>
              </a:ext>
            </a:extLst>
          </p:cNvPr>
          <p:cNvSpPr txBox="1"/>
          <p:nvPr/>
        </p:nvSpPr>
        <p:spPr>
          <a:xfrm>
            <a:off x="4292164" y="3247398"/>
            <a:ext cx="2933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Shanahan and Detmold 1810.07589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41DA33A-39CC-D074-3696-DAE56F1BB2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9228" y="6343838"/>
            <a:ext cx="3352800" cy="46116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BED0F73-F71E-5A46-8705-64D9CCC080BB}"/>
              </a:ext>
            </a:extLst>
          </p:cNvPr>
          <p:cNvSpPr txBox="1"/>
          <p:nvPr/>
        </p:nvSpPr>
        <p:spPr>
          <a:xfrm>
            <a:off x="7076913" y="6143793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Forward M.E.</a:t>
            </a:r>
          </a:p>
          <a:p>
            <a:r>
              <a:rPr lang="en-US" sz="1600" dirty="0" err="1"/>
              <a:t>PV</a:t>
            </a:r>
            <a:r>
              <a:rPr lang="en-US" sz="1600" baseline="-25000" dirty="0" err="1"/>
              <a:t>eff</a:t>
            </a:r>
            <a:r>
              <a:rPr lang="en-US" sz="1600" baseline="-25000" dirty="0"/>
              <a:t> </a:t>
            </a:r>
            <a:r>
              <a:rPr lang="en-US" sz="1600" dirty="0"/>
              <a:t>=0</a:t>
            </a: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DD09193A-8AE7-61E9-C93B-282A943D1A1E}"/>
              </a:ext>
            </a:extLst>
          </p:cNvPr>
          <p:cNvSpPr/>
          <p:nvPr/>
        </p:nvSpPr>
        <p:spPr bwMode="auto">
          <a:xfrm>
            <a:off x="7685937" y="5547789"/>
            <a:ext cx="199328" cy="407391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4A39503-DC56-CCE7-6D87-611491686C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5472" y="3457829"/>
            <a:ext cx="628687" cy="2704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646DD88-FF26-C203-FF79-A0C1E4DE1B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2190" y="3535007"/>
            <a:ext cx="444354" cy="26517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7DFEE32-755F-C6EA-C317-50D30A405B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9950" y="1855740"/>
            <a:ext cx="898063" cy="4611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716331-3F05-D25D-1CA0-4451DAE468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52972" y="4380892"/>
            <a:ext cx="2824486" cy="183591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D8A3B8-630F-AAB0-76EF-BBA91E821F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9031" y="4337322"/>
            <a:ext cx="2824486" cy="183591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2EE8D0-E226-724E-C080-C55C73FC12D3}"/>
              </a:ext>
            </a:extLst>
          </p:cNvPr>
          <p:cNvSpPr txBox="1"/>
          <p:nvPr/>
        </p:nvSpPr>
        <p:spPr>
          <a:xfrm>
            <a:off x="7553630" y="4113335"/>
            <a:ext cx="1361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C0AB68-B50E-2917-B3D7-1C852DFBBA51}"/>
              </a:ext>
            </a:extLst>
          </p:cNvPr>
          <p:cNvSpPr txBox="1"/>
          <p:nvPr/>
        </p:nvSpPr>
        <p:spPr>
          <a:xfrm>
            <a:off x="7391399" y="4387423"/>
            <a:ext cx="1219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D. </a:t>
            </a:r>
            <a:r>
              <a:rPr lang="en-US" sz="1600" dirty="0" err="1"/>
              <a:t>Pefkou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189922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150198</TotalTime>
  <Words>1215</Words>
  <Application>Microsoft Macintosh PowerPoint</Application>
  <PresentationFormat>On-screen Show (4:3)</PresentationFormat>
  <Paragraphs>524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MS Mincho</vt:lpstr>
      <vt:lpstr>Arial</vt:lpstr>
      <vt:lpstr>Berlin Sans FB</vt:lpstr>
      <vt:lpstr>Calibri</vt:lpstr>
      <vt:lpstr>Calibri Light</vt:lpstr>
      <vt:lpstr>Cambria Math</vt:lpstr>
      <vt:lpstr>Tahoma</vt:lpstr>
      <vt:lpstr>Times New Roman</vt:lpstr>
      <vt:lpstr>Wingdings</vt:lpstr>
      <vt:lpstr>Custom Design</vt:lpstr>
      <vt:lpstr>Beam</vt:lpstr>
      <vt:lpstr>4_Custom Design</vt:lpstr>
      <vt:lpstr>2_Custom Design</vt:lpstr>
      <vt:lpstr>1_Custom Design</vt:lpstr>
      <vt:lpstr>3_Custom Design</vt:lpstr>
      <vt:lpstr>Equation</vt:lpstr>
      <vt:lpstr>Pressure-Energy Equations of State of Hadrons </vt:lpstr>
      <vt:lpstr>Mass, Energy, and Pressure of Hadrons – Energy Momentum Tensor</vt:lpstr>
      <vt:lpstr>Rest Energy Decomposition from Hamiltonian </vt:lpstr>
      <vt:lpstr>Rest Energy/Mass from Gravitational FF</vt:lpstr>
      <vt:lpstr>Pressure and Tii</vt:lpstr>
      <vt:lpstr>Pressure and Tii</vt:lpstr>
      <vt:lpstr>Graviational FF (off-forward)</vt:lpstr>
      <vt:lpstr>Trace Anomaly and Gluon Condensate</vt:lpstr>
      <vt:lpstr>Spatial Distributions from Graviational FF</vt:lpstr>
      <vt:lpstr>Energetics and Equilibrium</vt:lpstr>
      <vt:lpstr>Standard Model of Cosmology - ΛCDM</vt:lpstr>
      <vt:lpstr>Exploring the Possible Origin of Cosmological Constant</vt:lpstr>
      <vt:lpstr>Lattice Universe</vt:lpstr>
      <vt:lpstr>PowerPoint Presentation</vt:lpstr>
      <vt:lpstr>PowerPoint Presentation</vt:lpstr>
      <vt:lpstr>PowerPoint Presentation</vt:lpstr>
      <vt:lpstr>Graviational FF (off-forward)</vt:lpstr>
      <vt:lpstr>PowerPoint Presentation</vt:lpstr>
    </vt:vector>
  </TitlesOfParts>
  <Company>University of Kentucky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 Finite Density and Mesoniums</dc:title>
  <dc:creator>Brian C. Doyle</dc:creator>
  <cp:lastModifiedBy>Liu, Kehfei</cp:lastModifiedBy>
  <cp:revision>1319</cp:revision>
  <cp:lastPrinted>2025-11-06T06:06:06Z</cp:lastPrinted>
  <dcterms:created xsi:type="dcterms:W3CDTF">2004-12-30T14:49:29Z</dcterms:created>
  <dcterms:modified xsi:type="dcterms:W3CDTF">2025-11-06T06:07:29Z</dcterms:modified>
</cp:coreProperties>
</file>