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" name="Google Shape;3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9fdc8ca9a0_0_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9fdc8ca9a0_0_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951fcceb3f_0_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3951fcceb3f_0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951fcceb3f_0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3951fcceb3f_0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9fdc8ca9a0_0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39fdc8ca9a0_0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951fcceb3f_0_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3951fcceb3f_0_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a058d4904b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3a058d4904b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a058d4904b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3a058d4904b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9fdc8ca9a0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9fdc8ca9a0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9fdc8ca9a0_0_4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9fdc8ca9a0_0_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9fb40081ac_0_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39fb40081ac_0_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9fb40081ac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39fb40081ac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9fb40081ac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39fb40081ac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951fcceb3f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3951fcceb3f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/>
          <p:nvPr/>
        </p:nvSpPr>
        <p:spPr>
          <a:xfrm>
            <a:off x="-1" y="-42911"/>
            <a:ext cx="9144000" cy="8417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566047" y="-55612"/>
            <a:ext cx="3996567" cy="535539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/>
          <p:nvPr/>
        </p:nvSpPr>
        <p:spPr>
          <a:xfrm>
            <a:off x="0" y="668249"/>
            <a:ext cx="2430520" cy="4182495"/>
          </a:xfrm>
          <a:prstGeom prst="rect">
            <a:avLst/>
          </a:prstGeom>
          <a:solidFill>
            <a:schemeClr val="lt1">
              <a:alpha val="82745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1" y="4840357"/>
            <a:ext cx="9144000" cy="3031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0" y="4827657"/>
            <a:ext cx="9144000" cy="303143"/>
          </a:xfrm>
          <a:prstGeom prst="rect">
            <a:avLst/>
          </a:prstGeom>
          <a:solidFill>
            <a:schemeClr val="lt1">
              <a:alpha val="82745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"/>
          <p:cNvSpPr txBox="1"/>
          <p:nvPr>
            <p:ph idx="10" type="dt"/>
          </p:nvPr>
        </p:nvSpPr>
        <p:spPr>
          <a:xfrm>
            <a:off x="1758949" y="4850745"/>
            <a:ext cx="5936975" cy="3031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100" cap="small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/>
          <p:nvPr/>
        </p:nvSpPr>
        <p:spPr>
          <a:xfrm>
            <a:off x="-1" y="-55611"/>
            <a:ext cx="9144000" cy="723860"/>
          </a:xfrm>
          <a:prstGeom prst="rect">
            <a:avLst/>
          </a:prstGeom>
          <a:gradFill>
            <a:gsLst>
              <a:gs pos="0">
                <a:srgbClr val="FFFFFF">
                  <a:alpha val="82745"/>
                </a:srgbClr>
              </a:gs>
              <a:gs pos="66000">
                <a:srgbClr val="B27981">
                  <a:alpha val="49803"/>
                </a:srgbClr>
              </a:gs>
              <a:gs pos="100000">
                <a:srgbClr val="852433">
                  <a:alpha val="50196"/>
                </a:srgbClr>
              </a:gs>
            </a:gsLst>
            <a:lin ang="16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/>
          <p:nvPr>
            <p:ph idx="10" type="dt"/>
          </p:nvPr>
        </p:nvSpPr>
        <p:spPr>
          <a:xfrm>
            <a:off x="1759225" y="4899889"/>
            <a:ext cx="6635475" cy="2542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-9320" y="-28226"/>
            <a:ext cx="6537120" cy="2201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>
                <a:solidFill>
                  <a:srgbClr val="595959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7086600" y="4912646"/>
            <a:ext cx="2057400" cy="233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3"/>
          <p:cNvSpPr txBox="1"/>
          <p:nvPr>
            <p:ph type="ctrTitle"/>
          </p:nvPr>
        </p:nvSpPr>
        <p:spPr>
          <a:xfrm>
            <a:off x="-34721" y="126260"/>
            <a:ext cx="6858000" cy="4810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/>
          <p:nvPr/>
        </p:nvSpPr>
        <p:spPr>
          <a:xfrm>
            <a:off x="1" y="4840357"/>
            <a:ext cx="9144000" cy="3031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4"/>
          <p:cNvSpPr/>
          <p:nvPr/>
        </p:nvSpPr>
        <p:spPr>
          <a:xfrm>
            <a:off x="0" y="4827657"/>
            <a:ext cx="9144000" cy="303143"/>
          </a:xfrm>
          <a:prstGeom prst="rect">
            <a:avLst/>
          </a:prstGeom>
          <a:solidFill>
            <a:schemeClr val="lt1">
              <a:alpha val="82745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0" y="4844893"/>
            <a:ext cx="9144000" cy="2985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050" cap="small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4877721"/>
            <a:ext cx="9144000" cy="273844"/>
          </a:xfrm>
          <a:prstGeom prst="rect">
            <a:avLst/>
          </a:prstGeom>
          <a:gradFill>
            <a:gsLst>
              <a:gs pos="0">
                <a:srgbClr val="FFFFFF">
                  <a:alpha val="82745"/>
                </a:srgbClr>
              </a:gs>
              <a:gs pos="100000">
                <a:srgbClr val="852433">
                  <a:alpha val="49411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1321"/>
            <a:ext cx="9144000" cy="723860"/>
          </a:xfrm>
          <a:prstGeom prst="rect">
            <a:avLst/>
          </a:prstGeom>
          <a:gradFill>
            <a:gsLst>
              <a:gs pos="0">
                <a:srgbClr val="FFFFFF">
                  <a:alpha val="82745"/>
                </a:srgbClr>
              </a:gs>
              <a:gs pos="66000">
                <a:srgbClr val="B27981">
                  <a:alpha val="49803"/>
                </a:srgbClr>
              </a:gs>
              <a:gs pos="100000">
                <a:srgbClr val="852433">
                  <a:alpha val="49803"/>
                </a:srgbClr>
              </a:gs>
            </a:gsLst>
            <a:lin ang="16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"/>
          <p:cNvSpPr txBox="1"/>
          <p:nvPr/>
        </p:nvSpPr>
        <p:spPr>
          <a:xfrm>
            <a:off x="-34721" y="4914069"/>
            <a:ext cx="2118167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cap="small">
                <a:solidFill>
                  <a:srgbClr val="7F7F7F"/>
                </a:solidFill>
              </a:rPr>
              <a:t>Jun-Sik Yoo</a:t>
            </a:r>
            <a:r>
              <a:rPr b="0" i="0" lang="en-US" sz="900" u="none" cap="small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- KU</a:t>
            </a:r>
            <a:endParaRPr/>
          </a:p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1759225" y="4898350"/>
            <a:ext cx="6889475" cy="2622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 cap="small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-34721" y="-78527"/>
            <a:ext cx="447751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 cap="small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7086600" y="4912646"/>
            <a:ext cx="2057400" cy="233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sz="9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sz="9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sz="9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sz="9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sz="9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sz="9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sz="9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sz="9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sz="9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562461" y="35889"/>
            <a:ext cx="410547" cy="55013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ack and white logo&#10;&#10;AI-generated content may be incorrect." id="17" name="Google Shape;17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01558" y="58395"/>
            <a:ext cx="713891" cy="48490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Relationship Id="rId4" Type="http://schemas.openxmlformats.org/officeDocument/2006/relationships/image" Target="../media/image2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png"/><Relationship Id="rId4" Type="http://schemas.openxmlformats.org/officeDocument/2006/relationships/image" Target="../media/image20.png"/><Relationship Id="rId5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idx="10" type="dt"/>
          </p:nvPr>
        </p:nvSpPr>
        <p:spPr>
          <a:xfrm>
            <a:off x="-400327" y="4840813"/>
            <a:ext cx="9976128" cy="2823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Lattice 2025, Mumbai, India 11-02-2025 – 11-08-2025</a:t>
            </a:r>
            <a:endParaRPr sz="1200"/>
          </a:p>
        </p:txBody>
      </p:sp>
      <p:sp>
        <p:nvSpPr>
          <p:cNvPr id="41" name="Google Shape;41;p5"/>
          <p:cNvSpPr/>
          <p:nvPr/>
        </p:nvSpPr>
        <p:spPr>
          <a:xfrm>
            <a:off x="523691" y="531844"/>
            <a:ext cx="8314625" cy="1801381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8B0028"/>
          </a:solidFill>
          <a:ln cap="flat" cmpd="sng" w="50800">
            <a:solidFill>
              <a:srgbClr val="D7CABD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cap="small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Precision Scale Setting in Lattice QCD Using Baryon Spectra and Decay Constants</a:t>
            </a:r>
            <a:endParaRPr sz="2400" cap="small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5"/>
          <p:cNvSpPr txBox="1"/>
          <p:nvPr/>
        </p:nvSpPr>
        <p:spPr>
          <a:xfrm>
            <a:off x="2588975" y="2541081"/>
            <a:ext cx="4184100" cy="11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</a:pPr>
            <a:r>
              <a:rPr b="1" lang="en-US" sz="1800">
                <a:solidFill>
                  <a:srgbClr val="3F3F3F"/>
                </a:solidFill>
              </a:rPr>
              <a:t>Jun-Sik Yoo</a:t>
            </a:r>
            <a:endParaRPr/>
          </a:p>
          <a:p>
            <a:pPr indent="0" lvl="0" marL="0" marR="0" rtl="0" algn="ctr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3F3F3F"/>
              </a:buClr>
              <a:buSzPts val="1500"/>
              <a:buFont typeface="Arial"/>
              <a:buNone/>
            </a:pPr>
            <a:r>
              <a:rPr lang="en-US" sz="15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Department of Physics</a:t>
            </a:r>
            <a:endParaRPr/>
          </a:p>
          <a:p>
            <a:pPr indent="0" lvl="0" marL="0" marR="0" rtl="0" algn="ctr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3F3F3F"/>
              </a:buClr>
              <a:buSzPts val="1500"/>
              <a:buFont typeface="Arial"/>
              <a:buNone/>
            </a:pPr>
            <a:r>
              <a:rPr lang="en-US" sz="15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Korea University</a:t>
            </a:r>
            <a:endParaRPr/>
          </a:p>
          <a:p>
            <a:pPr indent="0" lvl="0" marL="0" marR="0" rtl="0" algn="ctr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3F3F3F"/>
              </a:buClr>
              <a:buSzPts val="1500"/>
              <a:buFont typeface="Arial"/>
              <a:buNone/>
            </a:pPr>
            <a:r>
              <a:rPr lang="en-US" sz="15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South Korea</a:t>
            </a:r>
            <a:endParaRPr sz="15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5"/>
          <p:cNvSpPr txBox="1"/>
          <p:nvPr/>
        </p:nvSpPr>
        <p:spPr>
          <a:xfrm>
            <a:off x="1001825" y="3734773"/>
            <a:ext cx="7358400" cy="619800"/>
          </a:xfrm>
          <a:prstGeom prst="rect">
            <a:avLst/>
          </a:prstGeom>
          <a:solidFill>
            <a:schemeClr val="lt1">
              <a:alpha val="56862"/>
            </a:scheme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ctr">
              <a:spcBef>
                <a:spcPts val="24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</a:pPr>
            <a:r>
              <a:rPr b="1" lang="en-US" sz="12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with T</a:t>
            </a:r>
            <a:r>
              <a:rPr b="1" lang="en-US" sz="1200">
                <a:solidFill>
                  <a:srgbClr val="3F3F3F"/>
                </a:solidFill>
              </a:rPr>
              <a:t>. Bhattacharya, </a:t>
            </a:r>
            <a:r>
              <a:rPr b="1" lang="en-US" sz="12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J</a:t>
            </a:r>
            <a:r>
              <a:rPr b="1" lang="en-US" sz="1200">
                <a:solidFill>
                  <a:srgbClr val="3F3F3F"/>
                </a:solidFill>
              </a:rPr>
              <a:t>. Ee, R. Gupta, S. Park </a:t>
            </a:r>
            <a:r>
              <a:rPr lang="en-US" sz="12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in progress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4"/>
          <p:cNvSpPr txBox="1"/>
          <p:nvPr>
            <p:ph idx="12" type="sldNum"/>
          </p:nvPr>
        </p:nvSpPr>
        <p:spPr>
          <a:xfrm>
            <a:off x="7086600" y="4912646"/>
            <a:ext cx="2057400" cy="233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8" name="Google Shape;148;p14"/>
          <p:cNvSpPr txBox="1"/>
          <p:nvPr>
            <p:ph type="ctrTitle"/>
          </p:nvPr>
        </p:nvSpPr>
        <p:spPr>
          <a:xfrm>
            <a:off x="-34721" y="126260"/>
            <a:ext cx="6858000" cy="4810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Analysis from Octet Baryon Masses</a:t>
            </a:r>
            <a:endParaRPr/>
          </a:p>
        </p:txBody>
      </p:sp>
      <p:grpSp>
        <p:nvGrpSpPr>
          <p:cNvPr id="149" name="Google Shape;149;p14"/>
          <p:cNvGrpSpPr/>
          <p:nvPr/>
        </p:nvGrpSpPr>
        <p:grpSpPr>
          <a:xfrm>
            <a:off x="237909" y="706196"/>
            <a:ext cx="8950448" cy="369300"/>
            <a:chOff x="320732" y="641153"/>
            <a:chExt cx="8950448" cy="369300"/>
          </a:xfrm>
        </p:grpSpPr>
        <p:sp>
          <p:nvSpPr>
            <p:cNvPr id="150" name="Google Shape;150;p14"/>
            <p:cNvSpPr txBox="1"/>
            <p:nvPr/>
          </p:nvSpPr>
          <p:spPr>
            <a:xfrm>
              <a:off x="488980" y="641153"/>
              <a:ext cx="8782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Chiral model separated from lattice discretization effect</a:t>
              </a:r>
              <a:endParaRPr b="1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14"/>
            <p:cNvSpPr/>
            <p:nvPr/>
          </p:nvSpPr>
          <p:spPr>
            <a:xfrm>
              <a:off x="320732" y="744254"/>
              <a:ext cx="146400" cy="144900"/>
            </a:xfrm>
            <a:prstGeom prst="rect">
              <a:avLst/>
            </a:prstGeom>
            <a:solidFill>
              <a:srgbClr val="FF6600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2" name="Google Shape;15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25" y="1245325"/>
            <a:ext cx="907732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500" y="1983813"/>
            <a:ext cx="2857500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2775" y="2977354"/>
            <a:ext cx="768667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4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grpSp>
        <p:nvGrpSpPr>
          <p:cNvPr id="156" name="Google Shape;156;p14"/>
          <p:cNvGrpSpPr/>
          <p:nvPr/>
        </p:nvGrpSpPr>
        <p:grpSpPr>
          <a:xfrm>
            <a:off x="228181" y="1669234"/>
            <a:ext cx="8950448" cy="369300"/>
            <a:chOff x="320732" y="641153"/>
            <a:chExt cx="8950448" cy="369300"/>
          </a:xfrm>
        </p:grpSpPr>
        <p:sp>
          <p:nvSpPr>
            <p:cNvPr id="157" name="Google Shape;157;p14"/>
            <p:cNvSpPr txBox="1"/>
            <p:nvPr/>
          </p:nvSpPr>
          <p:spPr>
            <a:xfrm>
              <a:off x="488980" y="641153"/>
              <a:ext cx="8782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lattice discretization modeled in three different shape</a:t>
              </a:r>
              <a:endParaRPr b="1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14"/>
            <p:cNvSpPr/>
            <p:nvPr/>
          </p:nvSpPr>
          <p:spPr>
            <a:xfrm>
              <a:off x="320732" y="744254"/>
              <a:ext cx="146400" cy="144900"/>
            </a:xfrm>
            <a:prstGeom prst="rect">
              <a:avLst/>
            </a:prstGeom>
            <a:solidFill>
              <a:srgbClr val="FF6600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9" name="Google Shape;159;p14"/>
          <p:cNvGrpSpPr/>
          <p:nvPr/>
        </p:nvGrpSpPr>
        <p:grpSpPr>
          <a:xfrm>
            <a:off x="218454" y="2591740"/>
            <a:ext cx="8950448" cy="369300"/>
            <a:chOff x="320732" y="641153"/>
            <a:chExt cx="8950448" cy="369300"/>
          </a:xfrm>
        </p:grpSpPr>
        <p:sp>
          <p:nvSpPr>
            <p:cNvPr id="160" name="Google Shape;160;p14"/>
            <p:cNvSpPr txBox="1"/>
            <p:nvPr/>
          </p:nvSpPr>
          <p:spPr>
            <a:xfrm>
              <a:off x="488980" y="641153"/>
              <a:ext cx="8782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LO, NLO, NNLO term is fit as LEC</a:t>
              </a:r>
              <a:endParaRPr b="1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4"/>
            <p:cNvSpPr/>
            <p:nvPr/>
          </p:nvSpPr>
          <p:spPr>
            <a:xfrm>
              <a:off x="320732" y="744254"/>
              <a:ext cx="146400" cy="144900"/>
            </a:xfrm>
            <a:prstGeom prst="rect">
              <a:avLst/>
            </a:prstGeom>
            <a:solidFill>
              <a:srgbClr val="FF6600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2" name="Google Shape;162;p14"/>
          <p:cNvGrpSpPr/>
          <p:nvPr/>
        </p:nvGrpSpPr>
        <p:grpSpPr>
          <a:xfrm>
            <a:off x="218859" y="3949965"/>
            <a:ext cx="8950448" cy="369300"/>
            <a:chOff x="320732" y="641153"/>
            <a:chExt cx="8950448" cy="369300"/>
          </a:xfrm>
        </p:grpSpPr>
        <p:sp>
          <p:nvSpPr>
            <p:cNvPr id="163" name="Google Shape;163;p14"/>
            <p:cNvSpPr txBox="1"/>
            <p:nvPr/>
          </p:nvSpPr>
          <p:spPr>
            <a:xfrm>
              <a:off x="488980" y="641153"/>
              <a:ext cx="8782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At physical point, we solve for t</a:t>
              </a:r>
              <a:r>
                <a:rPr baseline="-25000" lang="en-US" sz="1800">
                  <a:solidFill>
                    <a:srgbClr val="3F3F3F"/>
                  </a:solidFill>
                </a:rPr>
                <a:t>0</a:t>
              </a:r>
              <a:r>
                <a:rPr baseline="30000" lang="en-US" sz="1800">
                  <a:solidFill>
                    <a:srgbClr val="3F3F3F"/>
                  </a:solidFill>
                </a:rPr>
                <a:t>phys</a:t>
              </a:r>
              <a:endParaRPr b="1" baseline="30000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4"/>
            <p:cNvSpPr/>
            <p:nvPr/>
          </p:nvSpPr>
          <p:spPr>
            <a:xfrm>
              <a:off x="320732" y="744254"/>
              <a:ext cx="146400" cy="144900"/>
            </a:xfrm>
            <a:prstGeom prst="rect">
              <a:avLst/>
            </a:prstGeom>
            <a:solidFill>
              <a:srgbClr val="FF6600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5" name="Google Shape;165;p14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5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1" name="Google Shape;171;p15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Analysis from Decay constants</a:t>
            </a:r>
            <a:endParaRPr/>
          </a:p>
        </p:txBody>
      </p:sp>
      <p:grpSp>
        <p:nvGrpSpPr>
          <p:cNvPr id="172" name="Google Shape;172;p15"/>
          <p:cNvGrpSpPr/>
          <p:nvPr/>
        </p:nvGrpSpPr>
        <p:grpSpPr>
          <a:xfrm>
            <a:off x="237909" y="706196"/>
            <a:ext cx="8950448" cy="369300"/>
            <a:chOff x="320732" y="641153"/>
            <a:chExt cx="8950448" cy="369300"/>
          </a:xfrm>
        </p:grpSpPr>
        <p:sp>
          <p:nvSpPr>
            <p:cNvPr id="173" name="Google Shape;173;p15"/>
            <p:cNvSpPr txBox="1"/>
            <p:nvPr/>
          </p:nvSpPr>
          <p:spPr>
            <a:xfrm>
              <a:off x="488980" y="641153"/>
              <a:ext cx="8782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Chiral and discretization dependence modeled</a:t>
              </a:r>
              <a:endParaRPr b="1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15"/>
            <p:cNvSpPr/>
            <p:nvPr/>
          </p:nvSpPr>
          <p:spPr>
            <a:xfrm>
              <a:off x="320732" y="744254"/>
              <a:ext cx="146400" cy="144900"/>
            </a:xfrm>
            <a:prstGeom prst="rect">
              <a:avLst/>
            </a:prstGeom>
            <a:solidFill>
              <a:srgbClr val="FF6600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75" name="Google Shape;1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372" y="1185518"/>
            <a:ext cx="8467999" cy="120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475" y="3270925"/>
            <a:ext cx="3091075" cy="7212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5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grpSp>
        <p:nvGrpSpPr>
          <p:cNvPr id="178" name="Google Shape;178;p15"/>
          <p:cNvGrpSpPr/>
          <p:nvPr/>
        </p:nvGrpSpPr>
        <p:grpSpPr>
          <a:xfrm>
            <a:off x="238314" y="2996654"/>
            <a:ext cx="8950448" cy="369300"/>
            <a:chOff x="320732" y="641153"/>
            <a:chExt cx="8950448" cy="369300"/>
          </a:xfrm>
        </p:grpSpPr>
        <p:sp>
          <p:nvSpPr>
            <p:cNvPr id="179" name="Google Shape;179;p15"/>
            <p:cNvSpPr txBox="1"/>
            <p:nvPr/>
          </p:nvSpPr>
          <p:spPr>
            <a:xfrm>
              <a:off x="488980" y="641153"/>
              <a:ext cx="8782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Lattice discretization modeled in three different form</a:t>
              </a:r>
              <a:endParaRPr b="1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15"/>
            <p:cNvSpPr/>
            <p:nvPr/>
          </p:nvSpPr>
          <p:spPr>
            <a:xfrm>
              <a:off x="320732" y="744254"/>
              <a:ext cx="146400" cy="144900"/>
            </a:xfrm>
            <a:prstGeom prst="rect">
              <a:avLst/>
            </a:prstGeom>
            <a:solidFill>
              <a:srgbClr val="FF6600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1" name="Google Shape;181;p15"/>
          <p:cNvGrpSpPr/>
          <p:nvPr/>
        </p:nvGrpSpPr>
        <p:grpSpPr>
          <a:xfrm>
            <a:off x="228587" y="4081288"/>
            <a:ext cx="8950448" cy="369300"/>
            <a:chOff x="320732" y="641153"/>
            <a:chExt cx="8950448" cy="369300"/>
          </a:xfrm>
        </p:grpSpPr>
        <p:sp>
          <p:nvSpPr>
            <p:cNvPr id="182" name="Google Shape;182;p15"/>
            <p:cNvSpPr txBox="1"/>
            <p:nvPr/>
          </p:nvSpPr>
          <p:spPr>
            <a:xfrm>
              <a:off x="488980" y="641153"/>
              <a:ext cx="8782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Additional chiral dependence tested (Cont.)</a:t>
              </a:r>
              <a:endParaRPr b="1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15"/>
            <p:cNvSpPr/>
            <p:nvPr/>
          </p:nvSpPr>
          <p:spPr>
            <a:xfrm>
              <a:off x="320732" y="744254"/>
              <a:ext cx="146400" cy="144900"/>
            </a:xfrm>
            <a:prstGeom prst="rect">
              <a:avLst/>
            </a:prstGeom>
            <a:solidFill>
              <a:srgbClr val="FF6600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4" name="Google Shape;184;p15"/>
          <p:cNvSpPr txBox="1"/>
          <p:nvPr/>
        </p:nvSpPr>
        <p:spPr>
          <a:xfrm>
            <a:off x="4855725" y="2486625"/>
            <a:ext cx="40128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B. Strassberger, POS Lattice 2021</a:t>
            </a:r>
            <a:endParaRPr/>
          </a:p>
        </p:txBody>
      </p:sp>
      <p:sp>
        <p:nvSpPr>
          <p:cNvPr id="185" name="Google Shape;185;p15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6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1" name="Google Shape;191;p16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Analysis from Decay constants</a:t>
            </a:r>
            <a:endParaRPr/>
          </a:p>
        </p:txBody>
      </p:sp>
      <p:pic>
        <p:nvPicPr>
          <p:cNvPr id="192" name="Google Shape;19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1401" y="2571746"/>
            <a:ext cx="3562599" cy="2297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650" y="915221"/>
            <a:ext cx="5953715" cy="165652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6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195" name="Google Shape;195;p16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7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1" name="Google Shape;201;p17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Analysis from Octet Baryon Masses</a:t>
            </a:r>
            <a:endParaRPr/>
          </a:p>
        </p:txBody>
      </p:sp>
      <p:grpSp>
        <p:nvGrpSpPr>
          <p:cNvPr id="202" name="Google Shape;202;p17"/>
          <p:cNvGrpSpPr/>
          <p:nvPr/>
        </p:nvGrpSpPr>
        <p:grpSpPr>
          <a:xfrm>
            <a:off x="237909" y="706196"/>
            <a:ext cx="8950448" cy="369300"/>
            <a:chOff x="320732" y="641153"/>
            <a:chExt cx="8950448" cy="369300"/>
          </a:xfrm>
        </p:grpSpPr>
        <p:sp>
          <p:nvSpPr>
            <p:cNvPr id="203" name="Google Shape;203;p17"/>
            <p:cNvSpPr txBox="1"/>
            <p:nvPr/>
          </p:nvSpPr>
          <p:spPr>
            <a:xfrm>
              <a:off x="488980" y="641153"/>
              <a:ext cx="8782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Chiral and discretization dependence modeled</a:t>
              </a:r>
              <a:endParaRPr b="1" sz="1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17"/>
            <p:cNvSpPr/>
            <p:nvPr/>
          </p:nvSpPr>
          <p:spPr>
            <a:xfrm>
              <a:off x="320732" y="744254"/>
              <a:ext cx="146400" cy="144900"/>
            </a:xfrm>
            <a:prstGeom prst="rect">
              <a:avLst/>
            </a:prstGeom>
            <a:solidFill>
              <a:srgbClr val="FF6600"/>
            </a:solidFill>
            <a:ln cap="flat" cmpd="sng" w="381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5" name="Google Shape;205;p17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pic>
        <p:nvPicPr>
          <p:cNvPr id="206" name="Google Shape;20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27896"/>
            <a:ext cx="4768294" cy="3519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20700" y="1307400"/>
            <a:ext cx="3989576" cy="2944711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7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8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4" name="Google Shape;214;p18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Analysis from Both</a:t>
            </a:r>
            <a:endParaRPr/>
          </a:p>
        </p:txBody>
      </p:sp>
      <p:pic>
        <p:nvPicPr>
          <p:cNvPr id="215" name="Google Shape;21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9001" y="1227896"/>
            <a:ext cx="3562599" cy="2297876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18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pic>
        <p:nvPicPr>
          <p:cNvPr id="217" name="Google Shape;21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4550" y="658726"/>
            <a:ext cx="4061514" cy="417546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8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9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4" name="Google Shape;224;p19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Final Result</a:t>
            </a:r>
            <a:endParaRPr/>
          </a:p>
        </p:txBody>
      </p:sp>
      <p:pic>
        <p:nvPicPr>
          <p:cNvPr id="225" name="Google Shape;22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488" y="607153"/>
            <a:ext cx="5637575" cy="433885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9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227" name="Google Shape;227;p19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3" name="Google Shape;233;p20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Other ongoing projects.. (LANL)</a:t>
            </a:r>
            <a:endParaRPr/>
          </a:p>
        </p:txBody>
      </p:sp>
      <p:sp>
        <p:nvSpPr>
          <p:cNvPr id="234" name="Google Shape;234;p20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235" name="Google Shape;235;p20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  <p:pic>
        <p:nvPicPr>
          <p:cNvPr id="236" name="Google Shape;23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6550" y="2344047"/>
            <a:ext cx="3739494" cy="2568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722450"/>
            <a:ext cx="3617858" cy="2727546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0"/>
          <p:cNvSpPr/>
          <p:nvPr/>
        </p:nvSpPr>
        <p:spPr>
          <a:xfrm>
            <a:off x="3832133" y="1703409"/>
            <a:ext cx="1017900" cy="276000"/>
          </a:xfrm>
          <a:prstGeom prst="rect">
            <a:avLst/>
          </a:prstGeom>
          <a:solidFill>
            <a:srgbClr val="F7BCA2"/>
          </a:solidFill>
          <a:ln cap="flat" cmpd="sng" w="7100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325" lIns="68325" spcFirstLastPara="1" rIns="68325" wrap="square" tIns="68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46"/>
              <a:t>K → πℓν</a:t>
            </a:r>
            <a:endParaRPr sz="1046"/>
          </a:p>
        </p:txBody>
      </p:sp>
      <p:sp>
        <p:nvSpPr>
          <p:cNvPr id="239" name="Google Shape;239;p20"/>
          <p:cNvSpPr/>
          <p:nvPr/>
        </p:nvSpPr>
        <p:spPr>
          <a:xfrm>
            <a:off x="3610769" y="2171099"/>
            <a:ext cx="1664400" cy="3594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68325" lIns="68325" spcFirstLastPara="1" rIns="68325" wrap="square" tIns="68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46"/>
              <a:t>Unitarity</a:t>
            </a:r>
            <a:endParaRPr sz="1046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46"/>
              <a:t>|V</a:t>
            </a:r>
            <a:r>
              <a:rPr baseline="-25000" lang="en-US" sz="1046"/>
              <a:t>ud</a:t>
            </a:r>
            <a:r>
              <a:rPr lang="en-US" sz="1046"/>
              <a:t>|</a:t>
            </a:r>
            <a:r>
              <a:rPr baseline="30000" lang="en-US" sz="1046"/>
              <a:t>2</a:t>
            </a:r>
            <a:r>
              <a:rPr lang="en-US" sz="1046"/>
              <a:t> + |V</a:t>
            </a:r>
            <a:r>
              <a:rPr baseline="-25000" lang="en-US" sz="1046"/>
              <a:t>us</a:t>
            </a:r>
            <a:r>
              <a:rPr lang="en-US" sz="1046"/>
              <a:t>|</a:t>
            </a:r>
            <a:r>
              <a:rPr baseline="30000" lang="en-US" sz="1046"/>
              <a:t>2</a:t>
            </a:r>
            <a:r>
              <a:rPr lang="en-US" sz="1046"/>
              <a:t> + |V</a:t>
            </a:r>
            <a:r>
              <a:rPr baseline="-25000" lang="en-US" sz="1046"/>
              <a:t>ub</a:t>
            </a:r>
            <a:r>
              <a:rPr lang="en-US" sz="1046"/>
              <a:t>|</a:t>
            </a:r>
            <a:r>
              <a:rPr baseline="30000" lang="en-US" sz="1046"/>
              <a:t>2</a:t>
            </a:r>
            <a:r>
              <a:rPr lang="en-US" sz="1046"/>
              <a:t> = 1</a:t>
            </a:r>
            <a:endParaRPr sz="1046"/>
          </a:p>
        </p:txBody>
      </p:sp>
      <p:sp>
        <p:nvSpPr>
          <p:cNvPr id="240" name="Google Shape;240;p20"/>
          <p:cNvSpPr/>
          <p:nvPr/>
        </p:nvSpPr>
        <p:spPr>
          <a:xfrm>
            <a:off x="3817558" y="1297828"/>
            <a:ext cx="1162500" cy="276000"/>
          </a:xfrm>
          <a:prstGeom prst="rect">
            <a:avLst/>
          </a:prstGeom>
          <a:solidFill>
            <a:srgbClr val="B4D4A5"/>
          </a:solidFill>
          <a:ln cap="flat" cmpd="sng" w="7100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325" lIns="68325" spcFirstLastPara="1" rIns="68325" wrap="square" tIns="68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46"/>
              <a:t>K → μν/π → μν</a:t>
            </a:r>
            <a:endParaRPr sz="1046"/>
          </a:p>
        </p:txBody>
      </p:sp>
      <p:cxnSp>
        <p:nvCxnSpPr>
          <p:cNvPr id="241" name="Google Shape;241;p20"/>
          <p:cNvCxnSpPr/>
          <p:nvPr/>
        </p:nvCxnSpPr>
        <p:spPr>
          <a:xfrm rot="10800000">
            <a:off x="2981069" y="2133286"/>
            <a:ext cx="629700" cy="198300"/>
          </a:xfrm>
          <a:prstGeom prst="straightConnector1">
            <a:avLst/>
          </a:prstGeom>
          <a:noFill/>
          <a:ln cap="flat" cmpd="sng" w="14250">
            <a:solidFill>
              <a:srgbClr val="44546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2" name="Google Shape;242;p20"/>
          <p:cNvCxnSpPr>
            <a:stCxn id="238" idx="1"/>
          </p:cNvCxnSpPr>
          <p:nvPr/>
        </p:nvCxnSpPr>
        <p:spPr>
          <a:xfrm flipH="1">
            <a:off x="3300233" y="1841409"/>
            <a:ext cx="531900" cy="66300"/>
          </a:xfrm>
          <a:prstGeom prst="straightConnector1">
            <a:avLst/>
          </a:prstGeom>
          <a:noFill/>
          <a:ln cap="flat" cmpd="sng" w="14250">
            <a:solidFill>
              <a:srgbClr val="44546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3" name="Google Shape;243;p20"/>
          <p:cNvCxnSpPr/>
          <p:nvPr/>
        </p:nvCxnSpPr>
        <p:spPr>
          <a:xfrm rot="10800000">
            <a:off x="3194203" y="1399925"/>
            <a:ext cx="630900" cy="43500"/>
          </a:xfrm>
          <a:prstGeom prst="straightConnector1">
            <a:avLst/>
          </a:prstGeom>
          <a:noFill/>
          <a:ln cap="flat" cmpd="sng" w="14250">
            <a:solidFill>
              <a:srgbClr val="44546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4" name="Google Shape;244;p20"/>
          <p:cNvSpPr txBox="1"/>
          <p:nvPr/>
        </p:nvSpPr>
        <p:spPr>
          <a:xfrm>
            <a:off x="235825" y="3572000"/>
            <a:ext cx="4564200" cy="11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With upcoming UCNA measurements, 1st row unitarity of CKM matrix will again put to test.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Radiative correction with small error bar needed!</a:t>
            </a:r>
            <a:endParaRPr/>
          </a:p>
        </p:txBody>
      </p:sp>
      <p:sp>
        <p:nvSpPr>
          <p:cNvPr id="245" name="Google Shape;245;p20"/>
          <p:cNvSpPr txBox="1"/>
          <p:nvPr/>
        </p:nvSpPr>
        <p:spPr>
          <a:xfrm>
            <a:off x="5667600" y="1979400"/>
            <a:ext cx="3476400" cy="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2+1+1 HISQ ensemble w/ Clover fermion</a:t>
            </a:r>
            <a:endParaRPr/>
          </a:p>
        </p:txBody>
      </p:sp>
      <p:pic>
        <p:nvPicPr>
          <p:cNvPr id="246" name="Google Shape;24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99650" y="318926"/>
            <a:ext cx="3476401" cy="1755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1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2" name="Google Shape;252;p21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Other ongoing projects.. (LANL)</a:t>
            </a:r>
            <a:endParaRPr/>
          </a:p>
        </p:txBody>
      </p:sp>
      <p:sp>
        <p:nvSpPr>
          <p:cNvPr id="253" name="Google Shape;253;p21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254" name="Google Shape;254;p21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  <p:pic>
        <p:nvPicPr>
          <p:cNvPr id="255" name="Google Shape;25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59551"/>
            <a:ext cx="6022475" cy="2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1"/>
          <p:cNvSpPr txBox="1"/>
          <p:nvPr/>
        </p:nvSpPr>
        <p:spPr>
          <a:xfrm>
            <a:off x="398475" y="3490675"/>
            <a:ext cx="8284500" cy="11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CEDM operator has power divergent mixing with pseudoscalar operators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Gradient flowed operators for quark bilinears ready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                 </a:t>
            </a:r>
            <a:r>
              <a:rPr lang="en-US" sz="1500"/>
              <a:t>               → renormalization &amp; chiral behavior better under control</a:t>
            </a:r>
            <a:endParaRPr sz="15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2"/>
          <p:cNvSpPr txBox="1"/>
          <p:nvPr>
            <p:ph idx="12" type="sldNum"/>
          </p:nvPr>
        </p:nvSpPr>
        <p:spPr>
          <a:xfrm>
            <a:off x="7086600" y="4912646"/>
            <a:ext cx="2057400" cy="233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3" name="Google Shape;263;p22"/>
          <p:cNvSpPr txBox="1"/>
          <p:nvPr>
            <p:ph type="ctrTitle"/>
          </p:nvPr>
        </p:nvSpPr>
        <p:spPr>
          <a:xfrm>
            <a:off x="-34721" y="126260"/>
            <a:ext cx="6858000" cy="4810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Summary</a:t>
            </a:r>
            <a:endParaRPr/>
          </a:p>
        </p:txBody>
      </p:sp>
      <p:grpSp>
        <p:nvGrpSpPr>
          <p:cNvPr id="264" name="Google Shape;264;p22"/>
          <p:cNvGrpSpPr/>
          <p:nvPr/>
        </p:nvGrpSpPr>
        <p:grpSpPr>
          <a:xfrm>
            <a:off x="330798" y="844934"/>
            <a:ext cx="9045821" cy="307800"/>
            <a:chOff x="1310610" y="1776124"/>
            <a:chExt cx="9045821" cy="307800"/>
          </a:xfrm>
        </p:grpSpPr>
        <p:sp>
          <p:nvSpPr>
            <p:cNvPr id="265" name="Google Shape;265;p22"/>
            <p:cNvSpPr txBox="1"/>
            <p:nvPr/>
          </p:nvSpPr>
          <p:spPr>
            <a:xfrm>
              <a:off x="1525631" y="1776124"/>
              <a:ext cx="88308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Flow time observable t0 and w0 is measured on Clover ensemble</a:t>
              </a:r>
              <a:endParaRPr/>
            </a:p>
          </p:txBody>
        </p:sp>
        <p:sp>
          <p:nvSpPr>
            <p:cNvPr id="266" name="Google Shape;266;p22"/>
            <p:cNvSpPr/>
            <p:nvPr/>
          </p:nvSpPr>
          <p:spPr>
            <a:xfrm>
              <a:off x="1310610" y="1886072"/>
              <a:ext cx="138495" cy="137118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7" name="Google Shape;267;p22"/>
          <p:cNvGrpSpPr/>
          <p:nvPr/>
        </p:nvGrpSpPr>
        <p:grpSpPr>
          <a:xfrm>
            <a:off x="330798" y="1420539"/>
            <a:ext cx="9045821" cy="307800"/>
            <a:chOff x="1310610" y="1776124"/>
            <a:chExt cx="9045821" cy="307800"/>
          </a:xfrm>
        </p:grpSpPr>
        <p:sp>
          <p:nvSpPr>
            <p:cNvPr id="268" name="Google Shape;268;p22"/>
            <p:cNvSpPr txBox="1"/>
            <p:nvPr/>
          </p:nvSpPr>
          <p:spPr>
            <a:xfrm>
              <a:off x="1525631" y="1776124"/>
              <a:ext cx="88308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Meson and Baryon spectrum measured in precision</a:t>
              </a:r>
              <a:endParaRPr/>
            </a:p>
          </p:txBody>
        </p:sp>
        <p:sp>
          <p:nvSpPr>
            <p:cNvPr id="269" name="Google Shape;269;p22"/>
            <p:cNvSpPr/>
            <p:nvPr/>
          </p:nvSpPr>
          <p:spPr>
            <a:xfrm>
              <a:off x="1310610" y="1886072"/>
              <a:ext cx="138495" cy="137118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0" name="Google Shape;270;p22"/>
          <p:cNvGrpSpPr/>
          <p:nvPr/>
        </p:nvGrpSpPr>
        <p:grpSpPr>
          <a:xfrm>
            <a:off x="330798" y="1996144"/>
            <a:ext cx="9045821" cy="307800"/>
            <a:chOff x="1310610" y="1776124"/>
            <a:chExt cx="9045821" cy="307800"/>
          </a:xfrm>
        </p:grpSpPr>
        <p:sp>
          <p:nvSpPr>
            <p:cNvPr id="271" name="Google Shape;271;p22"/>
            <p:cNvSpPr txBox="1"/>
            <p:nvPr/>
          </p:nvSpPr>
          <p:spPr>
            <a:xfrm>
              <a:off x="1525631" y="1776124"/>
              <a:ext cx="88308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Decay constants measured</a:t>
              </a:r>
              <a:endParaRPr/>
            </a:p>
          </p:txBody>
        </p:sp>
        <p:sp>
          <p:nvSpPr>
            <p:cNvPr id="272" name="Google Shape;272;p22"/>
            <p:cNvSpPr/>
            <p:nvPr/>
          </p:nvSpPr>
          <p:spPr>
            <a:xfrm>
              <a:off x="1310610" y="1886072"/>
              <a:ext cx="138495" cy="137118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3" name="Google Shape;273;p22"/>
          <p:cNvGrpSpPr/>
          <p:nvPr/>
        </p:nvGrpSpPr>
        <p:grpSpPr>
          <a:xfrm>
            <a:off x="330798" y="2571749"/>
            <a:ext cx="9045821" cy="307800"/>
            <a:chOff x="1310610" y="1776124"/>
            <a:chExt cx="9045821" cy="307800"/>
          </a:xfrm>
        </p:grpSpPr>
        <p:sp>
          <p:nvSpPr>
            <p:cNvPr id="274" name="Google Shape;274;p22"/>
            <p:cNvSpPr txBox="1"/>
            <p:nvPr/>
          </p:nvSpPr>
          <p:spPr>
            <a:xfrm>
              <a:off x="1525631" y="1776124"/>
              <a:ext cx="88308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Small numbers of ensemble limits analysis</a:t>
              </a:r>
              <a:endParaRPr/>
            </a:p>
          </p:txBody>
        </p:sp>
        <p:sp>
          <p:nvSpPr>
            <p:cNvPr id="275" name="Google Shape;275;p22"/>
            <p:cNvSpPr/>
            <p:nvPr/>
          </p:nvSpPr>
          <p:spPr>
            <a:xfrm>
              <a:off x="1310610" y="1886072"/>
              <a:ext cx="138495" cy="137118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6" name="Google Shape;276;p22"/>
          <p:cNvGrpSpPr/>
          <p:nvPr/>
        </p:nvGrpSpPr>
        <p:grpSpPr>
          <a:xfrm>
            <a:off x="330798" y="3147354"/>
            <a:ext cx="9045821" cy="307800"/>
            <a:chOff x="1310610" y="1776124"/>
            <a:chExt cx="9045821" cy="307800"/>
          </a:xfrm>
        </p:grpSpPr>
        <p:sp>
          <p:nvSpPr>
            <p:cNvPr id="277" name="Google Shape;277;p22"/>
            <p:cNvSpPr txBox="1"/>
            <p:nvPr/>
          </p:nvSpPr>
          <p:spPr>
            <a:xfrm>
              <a:off x="1525631" y="1776124"/>
              <a:ext cx="88308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Scale setting as well as sigma term can be measured</a:t>
              </a:r>
              <a:endParaRPr/>
            </a:p>
          </p:txBody>
        </p:sp>
        <p:sp>
          <p:nvSpPr>
            <p:cNvPr id="278" name="Google Shape;278;p22"/>
            <p:cNvSpPr/>
            <p:nvPr/>
          </p:nvSpPr>
          <p:spPr>
            <a:xfrm>
              <a:off x="1310610" y="1886072"/>
              <a:ext cx="138495" cy="137118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9" name="Google Shape;279;p22"/>
          <p:cNvGrpSpPr/>
          <p:nvPr/>
        </p:nvGrpSpPr>
        <p:grpSpPr>
          <a:xfrm>
            <a:off x="330798" y="3722959"/>
            <a:ext cx="9045821" cy="307800"/>
            <a:chOff x="1310610" y="1776124"/>
            <a:chExt cx="9045821" cy="307800"/>
          </a:xfrm>
        </p:grpSpPr>
        <p:sp>
          <p:nvSpPr>
            <p:cNvPr id="280" name="Google Shape;280;p22"/>
            <p:cNvSpPr txBox="1"/>
            <p:nvPr/>
          </p:nvSpPr>
          <p:spPr>
            <a:xfrm>
              <a:off x="1525631" y="1776124"/>
              <a:ext cx="88308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2"/>
            <p:cNvSpPr/>
            <p:nvPr/>
          </p:nvSpPr>
          <p:spPr>
            <a:xfrm>
              <a:off x="1310610" y="1886072"/>
              <a:ext cx="138495" cy="137118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2" name="Google Shape;282;p22"/>
          <p:cNvGrpSpPr/>
          <p:nvPr/>
        </p:nvGrpSpPr>
        <p:grpSpPr>
          <a:xfrm>
            <a:off x="330798" y="4298566"/>
            <a:ext cx="9045821" cy="307800"/>
            <a:chOff x="1310610" y="1776124"/>
            <a:chExt cx="9045821" cy="307800"/>
          </a:xfrm>
        </p:grpSpPr>
        <p:sp>
          <p:nvSpPr>
            <p:cNvPr id="283" name="Google Shape;283;p22"/>
            <p:cNvSpPr txBox="1"/>
            <p:nvPr/>
          </p:nvSpPr>
          <p:spPr>
            <a:xfrm>
              <a:off x="1525631" y="1776124"/>
              <a:ext cx="88308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2"/>
            <p:cNvSpPr/>
            <p:nvPr/>
          </p:nvSpPr>
          <p:spPr>
            <a:xfrm>
              <a:off x="1310610" y="1886072"/>
              <a:ext cx="138495" cy="137118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5" name="Google Shape;285;p22"/>
          <p:cNvSpPr/>
          <p:nvPr/>
        </p:nvSpPr>
        <p:spPr>
          <a:xfrm>
            <a:off x="1780017" y="1703098"/>
            <a:ext cx="5583966" cy="1829673"/>
          </a:xfrm>
          <a:prstGeom prst="rect">
            <a:avLst/>
          </a:prstGeom>
          <a:solidFill>
            <a:srgbClr val="8B0029"/>
          </a:solidFill>
          <a:ln cap="flat" cmpd="sng" w="57150">
            <a:solidFill>
              <a:srgbClr val="D7CABD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 for your attention</a:t>
            </a:r>
            <a:endParaRPr/>
          </a:p>
        </p:txBody>
      </p:sp>
      <p:sp>
        <p:nvSpPr>
          <p:cNvPr id="286" name="Google Shape;286;p22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287" name="Google Shape;287;p22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>
            <a:off x="-9320" y="-28226"/>
            <a:ext cx="6537120" cy="2201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7086600" y="4912646"/>
            <a:ext cx="2057400" cy="233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6"/>
          <p:cNvSpPr txBox="1"/>
          <p:nvPr>
            <p:ph type="ctrTitle"/>
          </p:nvPr>
        </p:nvSpPr>
        <p:spPr>
          <a:xfrm>
            <a:off x="-34721" y="126260"/>
            <a:ext cx="6858000" cy="4810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Collaboration</a:t>
            </a:r>
            <a:endParaRPr/>
          </a:p>
        </p:txBody>
      </p:sp>
      <p:grpSp>
        <p:nvGrpSpPr>
          <p:cNvPr id="52" name="Google Shape;52;p6"/>
          <p:cNvGrpSpPr/>
          <p:nvPr/>
        </p:nvGrpSpPr>
        <p:grpSpPr>
          <a:xfrm>
            <a:off x="291061" y="614229"/>
            <a:ext cx="9045727" cy="369332"/>
            <a:chOff x="1310610" y="1776124"/>
            <a:chExt cx="9045727" cy="369332"/>
          </a:xfrm>
        </p:grpSpPr>
        <p:sp>
          <p:nvSpPr>
            <p:cNvPr id="53" name="Google Shape;53;p6"/>
            <p:cNvSpPr txBox="1"/>
            <p:nvPr/>
          </p:nvSpPr>
          <p:spPr>
            <a:xfrm>
              <a:off x="1525631" y="1776124"/>
              <a:ext cx="8830706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NME Collaboration: 2+1-flavor clover ensembles = clover-on-clover formulation</a:t>
              </a:r>
              <a:endParaRPr b="1" baseline="-25000" sz="18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6"/>
            <p:cNvSpPr/>
            <p:nvPr/>
          </p:nvSpPr>
          <p:spPr>
            <a:xfrm>
              <a:off x="1310610" y="1886072"/>
              <a:ext cx="138495" cy="137118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5" name="Google Shape;55;p6"/>
          <p:cNvSpPr txBox="1"/>
          <p:nvPr/>
        </p:nvSpPr>
        <p:spPr>
          <a:xfrm>
            <a:off x="428975" y="1107800"/>
            <a:ext cx="3507000" cy="36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Members of NME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Tanmoy Bhattacharya (LANL)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Vincenzo Cirigliano (INT)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Rajan Gupta (LANL)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Yong-Chull Jang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Balint Joo (NVIDIA)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Emanuele Mereghetti (LANL)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Santanu Mondal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Sungwoo Park (LLNL)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Huey-Wen Lin (MSU)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Frank Winter (JLab)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Jun-Sik Yoo (Korea University)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Boram Yoon (NVIDIA)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6"/>
          <p:cNvSpPr txBox="1"/>
          <p:nvPr/>
        </p:nvSpPr>
        <p:spPr>
          <a:xfrm>
            <a:off x="4281500" y="1107800"/>
            <a:ext cx="3923700" cy="3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Acknowledgement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LANL NME 2+1 flavor clover ensembles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Travel support from NRF, South Korea, via Professor Alexander Rothkopf in Korea University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Supported by BrainPool program RS2528521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CHROMA software package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Computing Resources: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INCITE award HEP133 on Frontier @ OLCF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ALCC award HEP145 on Frontier @ OLCF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ERCAP Awards on Perlmutter @ NERSC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LANL Institutional Computing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USQCD Allocations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  <p:sp>
        <p:nvSpPr>
          <p:cNvPr id="62" name="Google Shape;62;p7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63" name="Google Shape;63;p7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7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Outline</a:t>
            </a:r>
            <a:endParaRPr/>
          </a:p>
        </p:txBody>
      </p:sp>
      <p:grpSp>
        <p:nvGrpSpPr>
          <p:cNvPr id="65" name="Google Shape;65;p7"/>
          <p:cNvGrpSpPr/>
          <p:nvPr/>
        </p:nvGrpSpPr>
        <p:grpSpPr>
          <a:xfrm>
            <a:off x="758637" y="1256619"/>
            <a:ext cx="9045821" cy="369300"/>
            <a:chOff x="1310610" y="1776124"/>
            <a:chExt cx="9045821" cy="369300"/>
          </a:xfrm>
        </p:grpSpPr>
        <p:sp>
          <p:nvSpPr>
            <p:cNvPr id="66" name="Google Shape;66;p7"/>
            <p:cNvSpPr txBox="1"/>
            <p:nvPr/>
          </p:nvSpPr>
          <p:spPr>
            <a:xfrm>
              <a:off x="1525631" y="1776124"/>
              <a:ext cx="88308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Motivation</a:t>
              </a:r>
              <a:endParaRPr b="1" baseline="-25000" sz="18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1310610" y="1886072"/>
              <a:ext cx="138600" cy="137100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8" name="Google Shape;68;p7"/>
          <p:cNvGrpSpPr/>
          <p:nvPr/>
        </p:nvGrpSpPr>
        <p:grpSpPr>
          <a:xfrm>
            <a:off x="758637" y="2026301"/>
            <a:ext cx="9045821" cy="369300"/>
            <a:chOff x="1310610" y="1776124"/>
            <a:chExt cx="9045821" cy="369300"/>
          </a:xfrm>
        </p:grpSpPr>
        <p:sp>
          <p:nvSpPr>
            <p:cNvPr id="69" name="Google Shape;69;p7"/>
            <p:cNvSpPr txBox="1"/>
            <p:nvPr/>
          </p:nvSpPr>
          <p:spPr>
            <a:xfrm>
              <a:off x="1525631" y="1776124"/>
              <a:ext cx="88308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Methodology</a:t>
              </a:r>
              <a:endParaRPr b="1" baseline="-25000" sz="18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7"/>
            <p:cNvSpPr/>
            <p:nvPr/>
          </p:nvSpPr>
          <p:spPr>
            <a:xfrm>
              <a:off x="1310610" y="1886072"/>
              <a:ext cx="138600" cy="137100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1" name="Google Shape;71;p7"/>
          <p:cNvGrpSpPr/>
          <p:nvPr/>
        </p:nvGrpSpPr>
        <p:grpSpPr>
          <a:xfrm>
            <a:off x="758637" y="2795982"/>
            <a:ext cx="9045821" cy="369300"/>
            <a:chOff x="1310610" y="1776124"/>
            <a:chExt cx="9045821" cy="369300"/>
          </a:xfrm>
        </p:grpSpPr>
        <p:sp>
          <p:nvSpPr>
            <p:cNvPr id="72" name="Google Shape;72;p7"/>
            <p:cNvSpPr txBox="1"/>
            <p:nvPr/>
          </p:nvSpPr>
          <p:spPr>
            <a:xfrm>
              <a:off x="1525631" y="1776124"/>
              <a:ext cx="88308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Result</a:t>
              </a:r>
              <a:endParaRPr b="1" baseline="-25000" sz="18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7"/>
            <p:cNvSpPr/>
            <p:nvPr/>
          </p:nvSpPr>
          <p:spPr>
            <a:xfrm>
              <a:off x="1310610" y="1886072"/>
              <a:ext cx="138600" cy="137100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4" name="Google Shape;74;p7"/>
          <p:cNvGrpSpPr/>
          <p:nvPr/>
        </p:nvGrpSpPr>
        <p:grpSpPr>
          <a:xfrm>
            <a:off x="758637" y="3565663"/>
            <a:ext cx="9045821" cy="369300"/>
            <a:chOff x="1310610" y="1776124"/>
            <a:chExt cx="9045821" cy="369300"/>
          </a:xfrm>
        </p:grpSpPr>
        <p:sp>
          <p:nvSpPr>
            <p:cNvPr id="75" name="Google Shape;75;p7"/>
            <p:cNvSpPr txBox="1"/>
            <p:nvPr/>
          </p:nvSpPr>
          <p:spPr>
            <a:xfrm>
              <a:off x="1525631" y="1776124"/>
              <a:ext cx="88308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514350" lvl="0" marL="51435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Summary </a:t>
              </a:r>
              <a:endParaRPr b="1" baseline="-25000" sz="18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7"/>
            <p:cNvSpPr/>
            <p:nvPr/>
          </p:nvSpPr>
          <p:spPr>
            <a:xfrm>
              <a:off x="1310610" y="1886072"/>
              <a:ext cx="138600" cy="137100"/>
            </a:xfrm>
            <a:prstGeom prst="rect">
              <a:avLst/>
            </a:prstGeom>
            <a:solidFill>
              <a:srgbClr val="FF6600"/>
            </a:solidFill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8"/>
          <p:cNvSpPr txBox="1"/>
          <p:nvPr/>
        </p:nvSpPr>
        <p:spPr>
          <a:xfrm>
            <a:off x="754250" y="868100"/>
            <a:ext cx="6952800" cy="38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scale propagates to every dimensionful observables as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At sub-percent precision, scale error dominates systematics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Example)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dipole estimate of nucleon charge radius </a:t>
            </a:r>
            <a:r>
              <a:rPr lang="en-US">
                <a:solidFill>
                  <a:schemeClr val="dk1"/>
                </a:solidFill>
              </a:rPr>
              <a:t>r</a:t>
            </a:r>
            <a:r>
              <a:rPr baseline="-25000" lang="en-US">
                <a:solidFill>
                  <a:schemeClr val="dk1"/>
                </a:solidFill>
              </a:rPr>
              <a:t>E</a:t>
            </a:r>
            <a:r>
              <a:rPr baseline="30000" lang="en-US">
                <a:solidFill>
                  <a:schemeClr val="dk1"/>
                </a:solidFill>
              </a:rPr>
              <a:t>2</a:t>
            </a:r>
            <a:endParaRPr baseline="300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0.586(17)(13) fm</a:t>
            </a:r>
            <a:r>
              <a:rPr baseline="30000" lang="en-US"/>
              <a:t>2</a:t>
            </a:r>
            <a:endParaRPr baseline="30000"/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PNDME, 2020, PRD 101, 014507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 – Nucleon charge radius r</a:t>
            </a:r>
            <a:r>
              <a:rPr baseline="-25000" lang="en-US"/>
              <a:t>E</a:t>
            </a:r>
            <a:r>
              <a:rPr baseline="30000" lang="en-US"/>
              <a:t>2</a:t>
            </a:r>
            <a:r>
              <a:rPr lang="en-US"/>
              <a:t> has units of fm² → 2× sensitivity to a.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 – Due to precision determination, error from scale setting is small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 – Precision tests demand sub-percent control.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For Clover-on-Clover, such determination is called for!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2" name="Google Shape;82;p8"/>
          <p:cNvSpPr txBox="1"/>
          <p:nvPr>
            <p:ph idx="12" type="sldNum"/>
          </p:nvPr>
        </p:nvSpPr>
        <p:spPr>
          <a:xfrm>
            <a:off x="7086600" y="4912646"/>
            <a:ext cx="2057400" cy="2336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8"/>
          <p:cNvSpPr txBox="1"/>
          <p:nvPr>
            <p:ph type="ctrTitle"/>
          </p:nvPr>
        </p:nvSpPr>
        <p:spPr>
          <a:xfrm>
            <a:off x="-34721" y="126260"/>
            <a:ext cx="6858000" cy="4810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Motivation</a:t>
            </a:r>
            <a:endParaRPr/>
          </a:p>
        </p:txBody>
      </p:sp>
      <p:sp>
        <p:nvSpPr>
          <p:cNvPr id="84" name="Google Shape;84;p8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pic>
        <p:nvPicPr>
          <p:cNvPr id="85" name="Google Shape;85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9075" y="1351855"/>
            <a:ext cx="965850" cy="5603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8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"/>
          <p:cNvSpPr txBox="1"/>
          <p:nvPr/>
        </p:nvSpPr>
        <p:spPr>
          <a:xfrm>
            <a:off x="225675" y="817275"/>
            <a:ext cx="8538600" cy="37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2+1 flavor Wilson clover ensemble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tree-level tadpole improved symanzik gauge action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Sheikholeslami-Wohlert coefficient tuned to 1/u</a:t>
            </a:r>
            <a:r>
              <a:rPr baseline="-25000" lang="en-US" sz="1800"/>
              <a:t>0</a:t>
            </a:r>
            <a:r>
              <a:rPr baseline="30000" lang="en-US" sz="1800"/>
              <a:t>3</a:t>
            </a:r>
            <a:endParaRPr baseline="30000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Quark mass aimed to have (2𝑀</a:t>
            </a:r>
            <a:r>
              <a:rPr baseline="-25000" lang="en-US" sz="1800"/>
              <a:t>𝐾+</a:t>
            </a:r>
            <a:r>
              <a:rPr baseline="30000" lang="en-US" sz="1800"/>
              <a:t>2</a:t>
            </a:r>
            <a:r>
              <a:rPr lang="en-US" sz="1800"/>
              <a:t> − 𝑀</a:t>
            </a:r>
            <a:r>
              <a:rPr baseline="-25000" lang="en-US" sz="1800"/>
              <a:t>𝜋+</a:t>
            </a:r>
            <a:r>
              <a:rPr baseline="30000" lang="en-US" sz="1800"/>
              <a:t>2</a:t>
            </a:r>
            <a:r>
              <a:rPr lang="en-US" sz="1800"/>
              <a:t> )/𝑀</a:t>
            </a:r>
            <a:r>
              <a:rPr baseline="-25000" lang="en-US" sz="1800"/>
              <a:t>Ω−</a:t>
            </a:r>
            <a:r>
              <a:rPr lang="en-US" sz="1800"/>
              <a:t> = 0.1678 but it varies from 0.17 to 0.20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Lattice ensembles by many collaboration well summarized in Aoki, arXiv:2502.08303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Read also JHEP 05 (2023) 035 by G. Bali et al.</a:t>
            </a:r>
            <a:endParaRPr sz="1800"/>
          </a:p>
        </p:txBody>
      </p:sp>
      <p:sp>
        <p:nvSpPr>
          <p:cNvPr id="92" name="Google Shape;92;p9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3" name="Google Shape;93;p9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Lattice Details</a:t>
            </a:r>
            <a:endParaRPr/>
          </a:p>
        </p:txBody>
      </p:sp>
      <p:sp>
        <p:nvSpPr>
          <p:cNvPr id="94" name="Google Shape;94;p9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95" name="Google Shape;95;p9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0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p10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Lattice Details</a:t>
            </a:r>
            <a:endParaRPr/>
          </a:p>
        </p:txBody>
      </p:sp>
      <p:sp>
        <p:nvSpPr>
          <p:cNvPr id="102" name="Google Shape;102;p10"/>
          <p:cNvSpPr txBox="1"/>
          <p:nvPr/>
        </p:nvSpPr>
        <p:spPr>
          <a:xfrm>
            <a:off x="642450" y="959575"/>
            <a:ext cx="5041800" cy="33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Multiple lattice Ensemble used:</a:t>
            </a:r>
            <a:endParaRPr/>
          </a:p>
        </p:txBody>
      </p:sp>
      <p:pic>
        <p:nvPicPr>
          <p:cNvPr id="103" name="Google Shape;10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763" y="657175"/>
            <a:ext cx="8753475" cy="400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0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105" name="Google Shape;105;p10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 txBox="1"/>
          <p:nvPr/>
        </p:nvSpPr>
        <p:spPr>
          <a:xfrm>
            <a:off x="754250" y="868100"/>
            <a:ext cx="7640400" cy="33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Gradient flow smoothes field toward static point in Lattice action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Energy density at specific flow time, serves as a </a:t>
            </a:r>
            <a:r>
              <a:rPr lang="en-US"/>
              <a:t>reference</a:t>
            </a:r>
            <a:r>
              <a:rPr lang="en-US"/>
              <a:t> point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Lattice Measurement gives t</a:t>
            </a:r>
            <a:r>
              <a:rPr baseline="-25000" lang="en-US"/>
              <a:t>0</a:t>
            </a:r>
            <a:r>
              <a:rPr lang="en-US"/>
              <a:t>/a</a:t>
            </a:r>
            <a:r>
              <a:rPr baseline="30000" lang="en-US"/>
              <a:t>2</a:t>
            </a:r>
            <a:endParaRPr baseline="300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Multiply by t</a:t>
            </a:r>
            <a:r>
              <a:rPr baseline="-25000" lang="en-US"/>
              <a:t>0</a:t>
            </a:r>
            <a:r>
              <a:rPr lang="en-US"/>
              <a:t>/a</a:t>
            </a:r>
            <a:r>
              <a:rPr baseline="30000" lang="en-US"/>
              <a:t>2</a:t>
            </a:r>
            <a:r>
              <a:rPr lang="en-US"/>
              <a:t> to certain power to keep observable dimensionless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t</a:t>
            </a:r>
            <a:r>
              <a:rPr baseline="-25000" lang="en-US"/>
              <a:t>0</a:t>
            </a:r>
            <a:r>
              <a:rPr lang="en-US"/>
              <a:t> will be matched to t</a:t>
            </a:r>
            <a:r>
              <a:rPr baseline="-25000" lang="en-US"/>
              <a:t>0</a:t>
            </a:r>
            <a:r>
              <a:rPr baseline="30000" lang="en-US"/>
              <a:t>phys </a:t>
            </a:r>
            <a:r>
              <a:rPr lang="en-US"/>
              <a:t>at the physical point when extrapolating</a:t>
            </a:r>
            <a:endParaRPr/>
          </a:p>
        </p:txBody>
      </p:sp>
      <p:sp>
        <p:nvSpPr>
          <p:cNvPr id="111" name="Google Shape;111;p11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2" name="Google Shape;112;p11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Gradient flow observables</a:t>
            </a:r>
            <a:endParaRPr/>
          </a:p>
        </p:txBody>
      </p:sp>
      <p:pic>
        <p:nvPicPr>
          <p:cNvPr id="113" name="Google Shape;113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7250" y="1198925"/>
            <a:ext cx="3210429" cy="48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8457" y="2053493"/>
            <a:ext cx="1491980" cy="25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1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116" name="Google Shape;116;p11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2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2" name="Google Shape;122;p12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Spectrum on the lattice</a:t>
            </a:r>
            <a:endParaRPr/>
          </a:p>
        </p:txBody>
      </p:sp>
      <p:pic>
        <p:nvPicPr>
          <p:cNvPr id="123" name="Google Shape;123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8100" y="840973"/>
            <a:ext cx="2419350" cy="147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1288" y="1359423"/>
            <a:ext cx="4295775" cy="131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2"/>
          <p:cNvSpPr txBox="1"/>
          <p:nvPr/>
        </p:nvSpPr>
        <p:spPr>
          <a:xfrm>
            <a:off x="754250" y="868100"/>
            <a:ext cx="5041800" cy="33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Euclidean two-point correlation function gives: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where </a:t>
            </a:r>
            <a:endParaRPr/>
          </a:p>
        </p:txBody>
      </p:sp>
      <p:pic>
        <p:nvPicPr>
          <p:cNvPr id="126" name="Google Shape;126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38475" y="2744198"/>
            <a:ext cx="2038350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82900" y="2317350"/>
            <a:ext cx="3642751" cy="266365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2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129" name="Google Shape;129;p12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idx="12" type="sldNum"/>
          </p:nvPr>
        </p:nvSpPr>
        <p:spPr>
          <a:xfrm>
            <a:off x="7086600" y="4912646"/>
            <a:ext cx="20574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5" name="Google Shape;135;p13"/>
          <p:cNvSpPr txBox="1"/>
          <p:nvPr>
            <p:ph type="ctrTitle"/>
          </p:nvPr>
        </p:nvSpPr>
        <p:spPr>
          <a:xfrm>
            <a:off x="-34721" y="126260"/>
            <a:ext cx="6858000" cy="480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Spectrum on the lattice</a:t>
            </a:r>
            <a:endParaRPr/>
          </a:p>
        </p:txBody>
      </p:sp>
      <p:pic>
        <p:nvPicPr>
          <p:cNvPr id="136" name="Google Shape;13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1288" y="1359423"/>
            <a:ext cx="4295775" cy="131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3"/>
          <p:cNvSpPr txBox="1"/>
          <p:nvPr/>
        </p:nvSpPr>
        <p:spPr>
          <a:xfrm>
            <a:off x="754250" y="868100"/>
            <a:ext cx="5041800" cy="33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Euclidean two-point correlation function gives: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where </a:t>
            </a:r>
            <a:endParaRPr/>
          </a:p>
        </p:txBody>
      </p:sp>
      <p:pic>
        <p:nvPicPr>
          <p:cNvPr id="138" name="Google Shape;13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02675" y="2769450"/>
            <a:ext cx="3169325" cy="441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96750" y="1107663"/>
            <a:ext cx="2628900" cy="120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52125" y="2186426"/>
            <a:ext cx="3439475" cy="245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3"/>
          <p:cNvSpPr txBox="1"/>
          <p:nvPr>
            <p:ph idx="11" type="ftr"/>
          </p:nvPr>
        </p:nvSpPr>
        <p:spPr>
          <a:xfrm>
            <a:off x="-9320" y="-28226"/>
            <a:ext cx="65370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Precision Scale Setting in Lattice QCD Using Baryon Spectra and Decay Constants</a:t>
            </a:r>
            <a:endParaRPr/>
          </a:p>
        </p:txBody>
      </p:sp>
      <p:sp>
        <p:nvSpPr>
          <p:cNvPr id="142" name="Google Shape;142;p13"/>
          <p:cNvSpPr txBox="1"/>
          <p:nvPr>
            <p:ph idx="10" type="dt"/>
          </p:nvPr>
        </p:nvSpPr>
        <p:spPr>
          <a:xfrm>
            <a:off x="3026250" y="4902288"/>
            <a:ext cx="30915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Lattice 2025, Mumbai, India 11-02-2025 – 11-08-2025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