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450" r:id="rId3"/>
    <p:sldId id="266" r:id="rId4"/>
    <p:sldId id="452" r:id="rId5"/>
    <p:sldId id="464" r:id="rId6"/>
    <p:sldId id="453" r:id="rId7"/>
    <p:sldId id="454" r:id="rId8"/>
    <p:sldId id="465" r:id="rId9"/>
    <p:sldId id="442" r:id="rId10"/>
    <p:sldId id="444" r:id="rId11"/>
    <p:sldId id="466" r:id="rId12"/>
    <p:sldId id="469" r:id="rId13"/>
    <p:sldId id="319" r:id="rId14"/>
    <p:sldId id="321" r:id="rId15"/>
    <p:sldId id="322" r:id="rId16"/>
    <p:sldId id="468" r:id="rId17"/>
    <p:sldId id="455" r:id="rId18"/>
    <p:sldId id="462" r:id="rId19"/>
    <p:sldId id="461" r:id="rId20"/>
    <p:sldId id="463" r:id="rId21"/>
    <p:sldId id="336" r:id="rId2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/>
    <p:restoredTop sz="67284"/>
  </p:normalViewPr>
  <p:slideViewPr>
    <p:cSldViewPr snapToGrid="0">
      <p:cViewPr varScale="1">
        <p:scale>
          <a:sx n="73" d="100"/>
          <a:sy n="73" d="100"/>
        </p:scale>
        <p:origin x="20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E3235-97E1-BE47-96FA-9EB6C9484A0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2E938-DD29-414D-80B5-89D1A0EB0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824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" altLang="ja-JP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72E938-DD29-414D-80B5-89D1A0EB045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274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72E938-DD29-414D-80B5-89D1A0EB0455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83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72E938-DD29-414D-80B5-89D1A0EB045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5731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" altLang="ja-JP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72E938-DD29-414D-80B5-89D1A0EB045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834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11B60B-93E7-F4F9-B190-5D3456AF48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2BF7E07-EDD7-1C84-0CF9-D4EB3F5426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C228A71-A795-C77E-6B6D-A0AF454355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altLang="ja-JP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endParaRPr lang="en" altLang="ja-JP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endParaRPr lang="en" altLang="ja-JP" b="0" i="0" u="none" strike="noStrike" dirty="0">
              <a:solidFill>
                <a:srgbClr val="000000"/>
              </a:solidFill>
              <a:effectLst/>
            </a:endParaRPr>
          </a:p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714451-6B0D-0CD5-DB8D-C117D660B3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72E938-DD29-414D-80B5-89D1A0EB045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519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72E938-DD29-414D-80B5-89D1A0EB045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960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D5D96-7FDE-256A-AEB1-EB746D7F0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27B5D12-A415-7B0F-C1AF-6A3FDD1703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39FCFEF-72E2-1192-5740-CF483773CA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201CA01-1AFE-BEF6-6FC9-DD96E0526F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72E938-DD29-414D-80B5-89D1A0EB045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968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72E938-DD29-414D-80B5-89D1A0EB045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33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D476AD-C53C-D718-8EBF-9D439BC84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035BA00-C3A0-866D-F08F-7D0468757E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5CBDB6C-0C39-9909-BE5D-FCB5EC0C75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AA7C7CC-126C-365A-1776-0D45F22848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72E938-DD29-414D-80B5-89D1A0EB045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2847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BC6D9-8184-BD1F-C78A-7A97AF3CF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0D9E694-1C0A-C5F9-3A69-14E1EAA487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FBE8106-226B-B582-8299-A7D7E5623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65BA5AC-9E9F-95C3-30CA-6BC4158462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72E938-DD29-414D-80B5-89D1A0EB0455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4439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0EED7B-7C21-9F73-41B5-762BC5F596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1653E61-AB81-515A-2C78-EC36E18B03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ED555B-040B-A48A-1C92-2E0E53E3E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E8FB54-2E47-205A-B4D4-1EB60CA7E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AA1F50-D5ED-1712-682B-800BCD2E2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479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D587A7-E45F-1341-C2D3-93A82A465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7939D16-791D-140D-56FC-605F203B60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7A91BA-9AEF-6EF6-9E14-DB4368905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16F0FB-EF93-3D12-029E-8A3E55BAB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88B82C-8CB7-61CC-1C35-A84F0B06C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666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297ECA5-9D84-6D92-7833-D3C4633C22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60C5A49-6438-87CD-177C-E93121D4AA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BC5C25-1530-01B3-0F2A-C93F775AC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95CEB3-1F73-BC07-7035-F190FD19E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B12C9F-55F3-8180-49CF-5A95FD67E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548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721ED0-8D9C-1EF9-14BC-BF1E5E56A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0E889AA-B883-6E77-A53F-5BBEE3674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492467-9429-2412-740A-A71E43450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8E0474-E086-A3C3-20AD-F689317EE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AFE97B-957C-6317-01D8-2031C1ACF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407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78C536-6941-720D-14AD-97509A8A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AC5FD6-5B7A-4C01-FB17-B4D539B7E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B1646-29ED-EB8B-8013-927BA8F2B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A6D160-58EC-CF87-2CBB-8D0BE69EE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255514-F85B-08BB-C26D-CE800A6CE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850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5CE9C3-BF0E-69E1-B9CD-3A83B8B3C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9C702E-1807-7BD5-4402-A26227D0D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043059-03CB-F8E1-A354-9390F4F4C9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CCA8F82-EFD9-54E1-940A-BEE4485AD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631532D-5312-CFE1-5138-0D24758CD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3A020CA-F073-BB58-3B6F-E70304A05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328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8E64-2724-8C52-4110-524C647E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BDB5E4F-0ABC-A01D-CA61-08F601EAF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963F7C8-99EF-7E36-DB45-956B6B211A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984EEF0-05A4-BE5A-EE1B-926A3F1AD3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8A59B9F-35AA-A301-74C3-7BD39D9320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FD911FF-D62A-D6A7-8B71-59DA0B993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A78B12B-1908-B8A7-F679-75E9FADA5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453E8D4-5A9A-23AF-4157-222E50751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893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7F6FA1-FF1F-D975-5C03-B888C77DA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F496536-2AFF-A246-DA7B-82B80C3B9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66EB4CD-4B68-842A-DCD1-80032E64D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5B6D3BA-73B6-07D6-86C5-BE18C0B29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79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6BB5A0B-2D08-E088-6480-A755B3C93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0C7A73-80D1-EA42-9A2E-2D3973872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24434C0-CC21-E55F-F7FA-C1AD25917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25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F8F6A8-7AA0-7E2E-ECF2-B2F487EFC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B6D5A9-F8C9-727A-8CF3-E4B272F25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C6E4E8-0726-ED4C-70F0-4A9ADB2B2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5169F1-36FB-5F7C-A2FF-E2488A19A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71680E-6B27-B196-7BC5-DD12E3475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D74CCA-1351-4452-04C1-9FDE0DE88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57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0E4427-8D07-CE23-FB88-074A6CC54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EF1E09F-4948-AA86-D4D1-6F12EAC8F4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F20043D-94DB-13A4-DC1A-6073A9450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2335AB-19C3-F473-58B1-9D6347CBC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4245EF8-79DA-E315-920D-B3966DAEA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2CD193-4EE8-CCBE-051D-D8A367B9D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914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49F6A9D-7184-E090-EB42-353D22D18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E29C5A-6BB4-428C-926A-879F9C546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DB2C6A-4112-8C08-41CD-1223BC2BFC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16638C-A26A-294C-A556-2C6D3A48774E}" type="datetimeFigureOut">
              <a:rPr kumimoji="1" lang="ja-JP" altLang="en-US" smtClean="0"/>
              <a:t>2025/11/3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F97A6D-C2DA-18B7-31AB-A53A26E328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0AE464-70CA-42F6-9BAB-34B86D08F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C6FC34-659F-8943-BAAE-1D1E01B93B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43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0.png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3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Relationship Id="rId9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0.png"/><Relationship Id="rId4" Type="http://schemas.openxmlformats.org/officeDocument/2006/relationships/image" Target="../media/image1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8" Type="http://schemas.openxmlformats.org/officeDocument/2006/relationships/image" Target="../media/image54.png"/><Relationship Id="rId3" Type="http://schemas.openxmlformats.org/officeDocument/2006/relationships/image" Target="../media/image11.png"/><Relationship Id="rId21" Type="http://schemas.openxmlformats.org/officeDocument/2006/relationships/image" Target="../media/image17.emf"/><Relationship Id="rId7" Type="http://schemas.openxmlformats.org/officeDocument/2006/relationships/image" Target="../media/image13.emf"/><Relationship Id="rId17" Type="http://schemas.openxmlformats.org/officeDocument/2006/relationships/image" Target="../media/image11101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0101.png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3.png"/><Relationship Id="rId19" Type="http://schemas.openxmlformats.org/officeDocument/2006/relationships/image" Target="../media/image15.emf"/><Relationship Id="rId4" Type="http://schemas.openxmlformats.org/officeDocument/2006/relationships/image" Target="../media/image11.emf"/><Relationship Id="rId2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3A25F3-A32D-CF2C-6AB9-6270969353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651" y="684962"/>
            <a:ext cx="11744697" cy="2453259"/>
          </a:xfrm>
          <a:ln w="825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" altLang="ja-JP" sz="5400" b="1" i="0" u="none" strike="noStrike" dirty="0"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Axial Charges in Hilbert Space </a:t>
            </a:r>
            <a:br>
              <a:rPr lang="en" altLang="ja-JP" sz="5400" b="1" i="0" u="none" strike="noStrike" dirty="0"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" altLang="ja-JP" sz="5400" b="1" i="0" u="none" strike="noStrike" dirty="0"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br>
              <a:rPr lang="en" altLang="ja-JP" sz="5400" b="1" i="0" u="none" strike="noStrike" dirty="0"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" altLang="ja-JP" sz="5400" b="1" i="0" u="none" strike="noStrike" dirty="0"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Their Role in Chiral Gauge Theories</a:t>
            </a:r>
            <a:endParaRPr kumimoji="1" lang="ja-JP" altLang="en-US" sz="5400" b="1" i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FA6E8F-B51C-DA40-E631-2112F9D90C57}"/>
              </a:ext>
            </a:extLst>
          </p:cNvPr>
          <p:cNvSpPr txBox="1"/>
          <p:nvPr/>
        </p:nvSpPr>
        <p:spPr>
          <a:xfrm>
            <a:off x="3900523" y="3564661"/>
            <a:ext cx="4390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/>
              <a:t>Based on : </a:t>
            </a:r>
            <a:r>
              <a:rPr lang="en-US" altLang="ja-JP" sz="2400" dirty="0"/>
              <a:t>JHEP10(2025)102</a:t>
            </a:r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073574AA-08EA-FC02-34D5-9D7C75E02B38}"/>
              </a:ext>
            </a:extLst>
          </p:cNvPr>
          <p:cNvSpPr txBox="1">
            <a:spLocks/>
          </p:cNvSpPr>
          <p:nvPr/>
        </p:nvSpPr>
        <p:spPr>
          <a:xfrm>
            <a:off x="2506249" y="4363866"/>
            <a:ext cx="7179491" cy="2021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/>
              <a:t>　　</a:t>
            </a:r>
            <a:r>
              <a:rPr lang="en-US" altLang="ja-JP" b="1" dirty="0"/>
              <a:t>Tatsuya Yamaoka</a:t>
            </a:r>
            <a:endParaRPr lang="en-US" altLang="ja-JP" dirty="0"/>
          </a:p>
          <a:p>
            <a:r>
              <a:rPr lang="en-US" altLang="ja-JP" dirty="0"/>
              <a:t>Department of Physics, The University of Osaka</a:t>
            </a:r>
          </a:p>
          <a:p>
            <a:endParaRPr lang="en-US" altLang="ja-JP" dirty="0"/>
          </a:p>
          <a:p>
            <a:r>
              <a:rPr lang="en-US" altLang="ja-JP" dirty="0"/>
              <a:t>Lattice 2025 @Mumbai</a:t>
            </a:r>
          </a:p>
          <a:p>
            <a:r>
              <a:rPr kumimoji="1" lang="en-US" altLang="ja-JP" dirty="0"/>
              <a:t>Nov. </a:t>
            </a:r>
            <a:r>
              <a:rPr lang="en-US" altLang="ja-JP" dirty="0"/>
              <a:t>2</a:t>
            </a:r>
            <a:r>
              <a:rPr kumimoji="1" lang="en-US" altLang="ja-JP" dirty="0"/>
              <a:t> 2025</a:t>
            </a:r>
            <a:endParaRPr kumimoji="1" lang="ja-JP" alt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47A04C9-33B5-A78E-0365-08EF9C4FB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96" y="5191910"/>
            <a:ext cx="3604430" cy="15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842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5509E-2567-794D-5DEC-127F4FD46B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3C9F0C1-9FBE-D903-65DE-81D969F915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336870"/>
              </p:ext>
            </p:extLst>
          </p:nvPr>
        </p:nvGraphicFramePr>
        <p:xfrm>
          <a:off x="248652" y="962526"/>
          <a:ext cx="11694695" cy="47750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37863">
                  <a:extLst>
                    <a:ext uri="{9D8B030D-6E8A-4147-A177-3AD203B41FA5}">
                      <a16:colId xmlns:a16="http://schemas.microsoft.com/office/drawing/2014/main" val="1662741241"/>
                    </a:ext>
                  </a:extLst>
                </a:gridCol>
                <a:gridCol w="4025432">
                  <a:extLst>
                    <a:ext uri="{9D8B030D-6E8A-4147-A177-3AD203B41FA5}">
                      <a16:colId xmlns:a16="http://schemas.microsoft.com/office/drawing/2014/main" val="2926151135"/>
                    </a:ext>
                  </a:extLst>
                </a:gridCol>
                <a:gridCol w="3598590">
                  <a:extLst>
                    <a:ext uri="{9D8B030D-6E8A-4147-A177-3AD203B41FA5}">
                      <a16:colId xmlns:a16="http://schemas.microsoft.com/office/drawing/2014/main" val="1857654633"/>
                    </a:ext>
                  </a:extLst>
                </a:gridCol>
                <a:gridCol w="2632810">
                  <a:extLst>
                    <a:ext uri="{9D8B030D-6E8A-4147-A177-3AD203B41FA5}">
                      <a16:colId xmlns:a16="http://schemas.microsoft.com/office/drawing/2014/main" val="1804278880"/>
                    </a:ext>
                  </a:extLst>
                </a:gridCol>
              </a:tblGrid>
              <a:tr h="840687">
                <a:tc>
                  <a:txBody>
                    <a:bodyPr/>
                    <a:lstStyle/>
                    <a:p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chiral symmetry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Weyl fermion</a:t>
                      </a:r>
                    </a:p>
                  </a:txBody>
                  <a:tcPr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SMG 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490858683"/>
                  </a:ext>
                </a:extLst>
              </a:tr>
              <a:tr h="82769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Lagrangian</a:t>
                      </a:r>
                      <a:endParaRPr kumimoji="1" lang="en-US" altLang="ja-JP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Formalism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 D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Ginsparg</a:t>
                      </a:r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Wilson relation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Overlap fermion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[Kikukawa(2017)] etc.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2795133864"/>
                  </a:ext>
                </a:extLst>
              </a:tr>
              <a:tr h="7218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Site parity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Staggered fermion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[Catterall(2021)]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715686804"/>
                  </a:ext>
                </a:extLst>
              </a:tr>
              <a:tr h="737937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Hamiltonian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Formalism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1+1 D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Ordinal U(1) (On site) symmetry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Edge mode of 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2+1 D Chern insulator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[Wang, Wen(2013)]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3925300103"/>
                  </a:ext>
                </a:extLst>
              </a:tr>
              <a:tr h="6416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Quantized Axial charge operator 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with integer eigenvalues.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[H. B. Thacker (1995)]</a:t>
                      </a:r>
                      <a:endParaRPr kumimoji="1" lang="ja-JP" altLang="en-US" sz="1400">
                        <a:solidFill>
                          <a:srgbClr val="00B050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[Chatterjee, D. Pace, Shao (2024)]</a:t>
                      </a:r>
                      <a:endParaRPr kumimoji="1" lang="en-US" altLang="ja-JP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Staggered fermion with </a:t>
                      </a:r>
                    </a:p>
                    <a:p>
                      <a:pPr algn="ctr"/>
                      <a:r>
                        <a:rPr kumimoji="1" lang="en-US" altLang="ja-JP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momentum dependent </a:t>
                      </a:r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chirality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❌</a:t>
                      </a:r>
                      <a:r>
                        <a:rPr lang="en-US" altLang="ja-JP" sz="18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[Ling-Xiao Xu (2025)]</a:t>
                      </a:r>
                      <a:endParaRPr lang="ja-JP" altLang="en-US" sz="1800">
                        <a:solidFill>
                          <a:srgbClr val="00B050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030555445"/>
                  </a:ext>
                </a:extLst>
              </a:tr>
              <a:tr h="100517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800">
                        <a:solidFill>
                          <a:srgbClr val="00B050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770935022"/>
                  </a:ext>
                </a:extLst>
              </a:tr>
            </a:tbl>
          </a:graphicData>
        </a:graphic>
      </p:graphicFrame>
      <p:sp>
        <p:nvSpPr>
          <p:cNvPr id="3" name="角丸四角形 2">
            <a:extLst>
              <a:ext uri="{FF2B5EF4-FFF2-40B4-BE49-F238E27FC236}">
                <a16:creationId xmlns:a16="http://schemas.microsoft.com/office/drawing/2014/main" id="{BF6CD396-E6A9-2861-0946-D391D5D97B23}"/>
              </a:ext>
            </a:extLst>
          </p:cNvPr>
          <p:cNvSpPr/>
          <p:nvPr/>
        </p:nvSpPr>
        <p:spPr>
          <a:xfrm>
            <a:off x="1876927" y="4187967"/>
            <a:ext cx="3529263" cy="1427747"/>
          </a:xfrm>
          <a:prstGeom prst="roundRect">
            <a:avLst/>
          </a:prstGeom>
          <a:solidFill>
            <a:srgbClr val="FF0000">
              <a:alpha val="14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664E95F-5C9D-B1F7-9274-6B2F5D86B0BA}"/>
              </a:ext>
            </a:extLst>
          </p:cNvPr>
          <p:cNvSpPr txBox="1"/>
          <p:nvPr/>
        </p:nvSpPr>
        <p:spPr>
          <a:xfrm>
            <a:off x="367216" y="306707"/>
            <a:ext cx="2918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Our Strategy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B42C9E1-9C41-68CF-EB9D-B1AAEBF2F7A3}"/>
              </a:ext>
            </a:extLst>
          </p:cNvPr>
          <p:cNvGrpSpPr>
            <a:grpSpLocks noChangeAspect="1"/>
          </p:cNvGrpSpPr>
          <p:nvPr/>
        </p:nvGrpSpPr>
        <p:grpSpPr>
          <a:xfrm>
            <a:off x="5931568" y="4909499"/>
            <a:ext cx="3250590" cy="754728"/>
            <a:chOff x="5931568" y="5888063"/>
            <a:chExt cx="3250590" cy="754728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51139DE5-59E9-8ED7-3C7A-D5989117A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5999" y="6304160"/>
              <a:ext cx="3086159" cy="338631"/>
            </a:xfrm>
            <a:prstGeom prst="rect">
              <a:avLst/>
            </a:prstGeom>
          </p:spPr>
        </p:pic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7C045A4-9976-9BB0-FCCE-CD9EE8480B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31568" y="5888063"/>
              <a:ext cx="2955758" cy="369332"/>
              <a:chOff x="5678905" y="320842"/>
              <a:chExt cx="2955758" cy="369332"/>
            </a:xfrm>
          </p:grpSpPr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BAA334FA-66EB-5D74-6F6A-F8CDEA8D172E}"/>
                  </a:ext>
                </a:extLst>
              </p:cNvPr>
              <p:cNvSpPr txBox="1"/>
              <p:nvPr/>
            </p:nvSpPr>
            <p:spPr>
              <a:xfrm>
                <a:off x="5678905" y="320842"/>
                <a:ext cx="29557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Eigne state of             </a:t>
                </a:r>
                <a:r>
                  <a:rPr kumimoji="1" lang="en-US" altLang="ja-JP" b="1" dirty="0" err="1">
                    <a:latin typeface="Segoe UI" panose="020B0502040204020203" pitchFamily="34" charset="0"/>
                    <a:cs typeface="Segoe UI" panose="020B0502040204020203" pitchFamily="34" charset="0"/>
                  </a:rPr>
                  <a:t>s.t.</a:t>
                </a:r>
                <a:endParaRPr kumimoji="1" lang="ja-JP" altLang="en-US" b="1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pic>
            <p:nvPicPr>
              <p:cNvPr id="8" name="図 7">
                <a:extLst>
                  <a:ext uri="{FF2B5EF4-FFF2-40B4-BE49-F238E27FC236}">
                    <a16:creationId xmlns:a16="http://schemas.microsoft.com/office/drawing/2014/main" id="{7DEB9828-6512-41B2-0AA5-4A6AA4E12B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79971" y="320842"/>
                <a:ext cx="510719" cy="351119"/>
              </a:xfrm>
              <a:prstGeom prst="rect">
                <a:avLst/>
              </a:prstGeom>
            </p:spPr>
          </p:pic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D5748B4-6D45-FC4F-36D2-43D83585919A}"/>
                  </a:ext>
                </a:extLst>
              </p:cNvPr>
              <p:cNvSpPr txBox="1"/>
              <p:nvPr/>
            </p:nvSpPr>
            <p:spPr>
              <a:xfrm>
                <a:off x="9811389" y="4937452"/>
                <a:ext cx="175400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3-4-5-0 model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kumimoji="1"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model</a:t>
                </a:r>
                <a:endParaRPr kumimoji="1" lang="ja-JP" altLang="en-US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D5748B4-6D45-FC4F-36D2-43D835859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1389" y="4937452"/>
                <a:ext cx="1754006" cy="646331"/>
              </a:xfrm>
              <a:prstGeom prst="rect">
                <a:avLst/>
              </a:prstGeom>
              <a:blipFill>
                <a:blip r:embed="rId5"/>
                <a:stretch>
                  <a:fillRect l="-2878" t="-3846" r="-719" b="-1346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DD4CE8A2-1741-520D-E4DB-5E948AC1F2DD}"/>
              </a:ext>
            </a:extLst>
          </p:cNvPr>
          <p:cNvSpPr/>
          <p:nvPr/>
        </p:nvSpPr>
        <p:spPr>
          <a:xfrm>
            <a:off x="5881436" y="4755685"/>
            <a:ext cx="6011779" cy="953532"/>
          </a:xfrm>
          <a:prstGeom prst="round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中かっこ 16">
            <a:extLst>
              <a:ext uri="{FF2B5EF4-FFF2-40B4-BE49-F238E27FC236}">
                <a16:creationId xmlns:a16="http://schemas.microsoft.com/office/drawing/2014/main" id="{A5821BF5-BC0A-A97D-C5C7-E36874516F5A}"/>
              </a:ext>
            </a:extLst>
          </p:cNvPr>
          <p:cNvSpPr/>
          <p:nvPr/>
        </p:nvSpPr>
        <p:spPr>
          <a:xfrm rot="5400000">
            <a:off x="9060450" y="3455517"/>
            <a:ext cx="322982" cy="5105927"/>
          </a:xfrm>
          <a:prstGeom prst="rightBrace">
            <a:avLst>
              <a:gd name="adj1" fmla="val 28189"/>
              <a:gd name="adj2" fmla="val 86049"/>
            </a:avLst>
          </a:prstGeom>
          <a:ln w="508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9F2F338-E6A8-5B5F-7E97-2A9DC9710F8A}"/>
              </a:ext>
            </a:extLst>
          </p:cNvPr>
          <p:cNvSpPr txBox="1"/>
          <p:nvPr/>
        </p:nvSpPr>
        <p:spPr>
          <a:xfrm>
            <a:off x="7993658" y="6144996"/>
            <a:ext cx="269473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OUR WORK</a:t>
            </a:r>
            <a:endParaRPr kumimoji="1" lang="ja-JP" altLang="en-US" sz="3600" b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42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262C24-53FB-D860-035A-008422A51037}"/>
              </a:ext>
            </a:extLst>
          </p:cNvPr>
          <p:cNvSpPr txBox="1"/>
          <p:nvPr/>
        </p:nvSpPr>
        <p:spPr>
          <a:xfrm>
            <a:off x="3669534" y="2105561"/>
            <a:ext cx="48529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Our Work</a:t>
            </a:r>
            <a:endParaRPr kumimoji="1" lang="ja-JP" altLang="en-US" sz="80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604E825-4721-CAAB-03E9-8E2B777FA97F}"/>
              </a:ext>
            </a:extLst>
          </p:cNvPr>
          <p:cNvGrpSpPr/>
          <p:nvPr/>
        </p:nvGrpSpPr>
        <p:grpSpPr>
          <a:xfrm>
            <a:off x="3173815" y="4080022"/>
            <a:ext cx="5371542" cy="1787237"/>
            <a:chOff x="3173815" y="4080022"/>
            <a:chExt cx="5371542" cy="178723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A91E7F3-0DF9-9C06-3EE8-18786BB8E9AF}"/>
                </a:ext>
              </a:extLst>
            </p:cNvPr>
            <p:cNvGrpSpPr/>
            <p:nvPr/>
          </p:nvGrpSpPr>
          <p:grpSpPr>
            <a:xfrm>
              <a:off x="3963525" y="4170217"/>
              <a:ext cx="4581832" cy="1387548"/>
              <a:chOff x="4779818" y="4087090"/>
              <a:chExt cx="4581832" cy="1387548"/>
            </a:xfrm>
          </p:grpSpPr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D58DEA04-59F2-D0F2-14F6-EC843C51DE67}"/>
                  </a:ext>
                </a:extLst>
              </p:cNvPr>
              <p:cNvSpPr txBox="1"/>
              <p:nvPr/>
            </p:nvSpPr>
            <p:spPr>
              <a:xfrm>
                <a:off x="4779818" y="4087090"/>
                <a:ext cx="458183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3600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1. Axial charge </a:t>
                </a:r>
                <a:r>
                  <a:rPr kumimoji="1" lang="en-US" altLang="ja-JP" sz="3600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basis</a:t>
                </a:r>
                <a:endParaRPr kumimoji="1" lang="ja-JP" altLang="en-US" sz="3600" b="1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23A0EFFC-5A0C-2062-D7C8-9B89E0EFE68F}"/>
                  </a:ext>
                </a:extLst>
              </p:cNvPr>
              <p:cNvSpPr txBox="1"/>
              <p:nvPr/>
            </p:nvSpPr>
            <p:spPr>
              <a:xfrm>
                <a:off x="4779818" y="5012973"/>
                <a:ext cx="3154197" cy="461665"/>
              </a:xfrm>
              <a:prstGeom prst="rect">
                <a:avLst/>
              </a:prstGeom>
              <a:noFill/>
              <a:effectLst>
                <a:softEdge rad="0"/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2. Application to SMG</a:t>
                </a:r>
                <a:endParaRPr kumimoji="1" lang="ja-JP" altLang="en-US" sz="240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7" name="左中かっこ 6">
              <a:extLst>
                <a:ext uri="{FF2B5EF4-FFF2-40B4-BE49-F238E27FC236}">
                  <a16:creationId xmlns:a16="http://schemas.microsoft.com/office/drawing/2014/main" id="{1266DD3A-0414-327D-12F3-583B9A324360}"/>
                </a:ext>
              </a:extLst>
            </p:cNvPr>
            <p:cNvSpPr/>
            <p:nvPr/>
          </p:nvSpPr>
          <p:spPr>
            <a:xfrm>
              <a:off x="3173815" y="4080022"/>
              <a:ext cx="679998" cy="1787237"/>
            </a:xfrm>
            <a:prstGeom prst="leftBrace">
              <a:avLst/>
            </a:prstGeom>
            <a:ln w="476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39073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8869AE9-EFFC-7573-682B-511CBDAA2458}"/>
              </a:ext>
            </a:extLst>
          </p:cNvPr>
          <p:cNvSpPr txBox="1"/>
          <p:nvPr/>
        </p:nvSpPr>
        <p:spPr>
          <a:xfrm>
            <a:off x="1064958" y="5485516"/>
            <a:ext cx="10685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sz="2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 find that fermions satisfying all four conditions are uniquely determined.  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0981B47-F4D2-6216-6D44-2BF72CEFFD4C}"/>
              </a:ext>
            </a:extLst>
          </p:cNvPr>
          <p:cNvSpPr txBox="1"/>
          <p:nvPr/>
        </p:nvSpPr>
        <p:spPr>
          <a:xfrm>
            <a:off x="367216" y="306707"/>
            <a:ext cx="11240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Eigenstate of the axial charge and the Hamiltonian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CD522CF-B740-FC9D-9199-4ADF58D5DF65}"/>
              </a:ext>
            </a:extLst>
          </p:cNvPr>
          <p:cNvSpPr txBox="1"/>
          <p:nvPr/>
        </p:nvSpPr>
        <p:spPr>
          <a:xfrm>
            <a:off x="367216" y="1281722"/>
            <a:ext cx="7190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We aim to construct fermions satisfying the following conditions:  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8646601-53B0-BC5B-2C87-2703C7CC3829}"/>
              </a:ext>
            </a:extLst>
          </p:cNvPr>
          <p:cNvGrpSpPr/>
          <p:nvPr/>
        </p:nvGrpSpPr>
        <p:grpSpPr>
          <a:xfrm>
            <a:off x="1013514" y="1915331"/>
            <a:ext cx="10788378" cy="3055130"/>
            <a:chOff x="819544" y="2000060"/>
            <a:chExt cx="10788378" cy="3055130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018D101A-0476-CC6E-A41D-2DD2FE5FF267}"/>
                </a:ext>
              </a:extLst>
            </p:cNvPr>
            <p:cNvSpPr txBox="1"/>
            <p:nvPr/>
          </p:nvSpPr>
          <p:spPr>
            <a:xfrm>
              <a:off x="819544" y="2000060"/>
              <a:ext cx="1078837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indent="-457200">
                <a:buAutoNum type="arabicParenR"/>
              </a:pPr>
              <a:r>
                <a:rPr lang="en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They can be expressed as local linear combinations of the original fermions </a:t>
              </a:r>
            </a:p>
            <a:p>
              <a:r>
                <a:rPr lang="en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      up to nearest neighbors.  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71CBDFBF-0028-116E-5A67-C12E821AA2DF}"/>
                </a:ext>
              </a:extLst>
            </p:cNvPr>
            <p:cNvSpPr txBox="1"/>
            <p:nvPr/>
          </p:nvSpPr>
          <p:spPr>
            <a:xfrm>
              <a:off x="819544" y="3113575"/>
              <a:ext cx="799194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2) They obey the </a:t>
              </a:r>
              <a:r>
                <a:rPr lang="en" altLang="ja-JP" sz="2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canonical anticommutation relations</a:t>
              </a:r>
              <a:r>
                <a:rPr lang="en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. 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FE93D2E2-52F5-382D-A37F-6C16B85339B3}"/>
                    </a:ext>
                  </a:extLst>
                </p:cNvPr>
                <p:cNvSpPr txBox="1"/>
                <p:nvPr/>
              </p:nvSpPr>
              <p:spPr>
                <a:xfrm>
                  <a:off x="819544" y="3853550"/>
                  <a:ext cx="4849094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" altLang="ja-JP" sz="24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3) They are </a:t>
                  </a:r>
                  <a:r>
                    <a:rPr lang="en" altLang="ja-JP" sz="2400" b="1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eigenstates 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1" i="1" smtClean="0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</m:ctrlPr>
                        </m:sSubPr>
                        <m:e>
                          <m:r>
                            <a:rPr lang="en-US" altLang="ja-JP" sz="2400" b="1" i="1" smtClean="0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𝑸</m:t>
                          </m:r>
                        </m:e>
                        <m:sub>
                          <m:r>
                            <a:rPr lang="en-US" altLang="ja-JP" sz="2400" b="1" i="1" smtClean="0"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𝑨</m:t>
                          </m:r>
                        </m:sub>
                      </m:sSub>
                    </m:oMath>
                  </a14:m>
                  <a:r>
                    <a:rPr lang="en" altLang="ja-JP" sz="24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.  </a:t>
                  </a:r>
                </a:p>
              </p:txBody>
            </p:sp>
          </mc:Choice>
          <mc:Fallback xmlns=""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FE93D2E2-52F5-382D-A37F-6C16B85339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544" y="3853550"/>
                  <a:ext cx="4849094" cy="461665"/>
                </a:xfrm>
                <a:prstGeom prst="rect">
                  <a:avLst/>
                </a:prstGeom>
                <a:blipFill>
                  <a:blip r:embed="rId2"/>
                  <a:stretch>
                    <a:fillRect l="-1828" t="-10526" b="-26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550662B3-3DF5-B601-CC90-0AA1F7938A6F}"/>
                </a:ext>
              </a:extLst>
            </p:cNvPr>
            <p:cNvSpPr txBox="1"/>
            <p:nvPr/>
          </p:nvSpPr>
          <p:spPr>
            <a:xfrm>
              <a:off x="819544" y="4593525"/>
              <a:ext cx="842356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4) In the continuum limit, they </a:t>
              </a:r>
              <a:r>
                <a:rPr lang="en" altLang="ja-JP" sz="2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coincide with Weyl fermions</a:t>
              </a:r>
              <a:r>
                <a:rPr lang="en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.  </a:t>
              </a:r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4378209-4461-897B-BD2F-966D773EE24F}"/>
              </a:ext>
            </a:extLst>
          </p:cNvPr>
          <p:cNvSpPr txBox="1"/>
          <p:nvPr/>
        </p:nvSpPr>
        <p:spPr>
          <a:xfrm>
            <a:off x="4094018" y="6086598"/>
            <a:ext cx="4003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ja-JP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result is shown on the next page.</a:t>
            </a:r>
          </a:p>
        </p:txBody>
      </p:sp>
    </p:spTree>
    <p:extLst>
      <p:ext uri="{BB962C8B-B14F-4D97-AF65-F5344CB8AC3E}">
        <p14:creationId xmlns:p14="http://schemas.microsoft.com/office/powerpoint/2010/main" val="206832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13AB69-5A69-0A96-7B4A-C510F5109916}"/>
              </a:ext>
            </a:extLst>
          </p:cNvPr>
          <p:cNvSpPr txBox="1"/>
          <p:nvPr/>
        </p:nvSpPr>
        <p:spPr>
          <a:xfrm>
            <a:off x="367216" y="306707"/>
            <a:ext cx="11240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Eigenstate of the axial charge and the Hamiltonian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4D75C26-751C-8D1C-B64F-DF58B7883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330" y="3074803"/>
            <a:ext cx="5710767" cy="46183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3BA3BE9-8E8F-6793-5D00-0A1E9C11F35B}"/>
              </a:ext>
            </a:extLst>
          </p:cNvPr>
          <p:cNvSpPr txBox="1"/>
          <p:nvPr/>
        </p:nvSpPr>
        <p:spPr>
          <a:xfrm>
            <a:off x="1684662" y="3010870"/>
            <a:ext cx="1142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satisfying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5E11CB81-33AB-E815-FA7F-FD6C62E80956}"/>
              </a:ext>
            </a:extLst>
          </p:cNvPr>
          <p:cNvGrpSpPr>
            <a:grpSpLocks noChangeAspect="1"/>
          </p:cNvGrpSpPr>
          <p:nvPr/>
        </p:nvGrpSpPr>
        <p:grpSpPr>
          <a:xfrm>
            <a:off x="1089880" y="4568993"/>
            <a:ext cx="8376377" cy="1104256"/>
            <a:chOff x="1998132" y="4588260"/>
            <a:chExt cx="7971385" cy="1050866"/>
          </a:xfrm>
        </p:grpSpPr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798A2FF3-CB51-A0C1-C8C1-16D796B218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46467"/>
            <a:stretch>
              <a:fillRect/>
            </a:stretch>
          </p:blipFill>
          <p:spPr>
            <a:xfrm>
              <a:off x="1998132" y="4588260"/>
              <a:ext cx="7971385" cy="1050866"/>
            </a:xfrm>
            <a:prstGeom prst="rect">
              <a:avLst/>
            </a:prstGeom>
          </p:spPr>
        </p:pic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AF626F5-7AFE-8F12-C8BA-8526CAFD3E15}"/>
                </a:ext>
              </a:extLst>
            </p:cNvPr>
            <p:cNvGrpSpPr/>
            <p:nvPr/>
          </p:nvGrpSpPr>
          <p:grpSpPr>
            <a:xfrm>
              <a:off x="2149532" y="4999116"/>
              <a:ext cx="600700" cy="327111"/>
              <a:chOff x="7694881" y="944114"/>
              <a:chExt cx="850215" cy="277519"/>
            </a:xfrm>
          </p:grpSpPr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B157E6DB-9531-920B-078B-B12787FB75EB}"/>
                  </a:ext>
                </a:extLst>
              </p:cNvPr>
              <p:cNvSpPr/>
              <p:nvPr/>
            </p:nvSpPr>
            <p:spPr>
              <a:xfrm>
                <a:off x="7860889" y="944114"/>
                <a:ext cx="469674" cy="2478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08F5DD8C-BEDC-3017-7AE4-C859754F28D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694881" y="947495"/>
                <a:ext cx="850215" cy="274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b="1" dirty="0">
                    <a:latin typeface="Century" panose="02040604050505020304" pitchFamily="18" charset="0"/>
                    <a:cs typeface="Aharoni" panose="02010803020104030203" pitchFamily="2" charset="-79"/>
                  </a:rPr>
                  <a:t>KS</a:t>
                </a:r>
                <a:endParaRPr kumimoji="1" lang="ja-JP" altLang="en-US" sz="1400" b="1">
                  <a:latin typeface="Century" panose="02040604050505020304" pitchFamily="18" charset="0"/>
                  <a:cs typeface="Aharoni" panose="02010803020104030203" pitchFamily="2" charset="-79"/>
                </a:endParaRPr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ABF0E6B-1E1E-3B46-89E4-8F6B3AD8B490}"/>
              </a:ext>
            </a:extLst>
          </p:cNvPr>
          <p:cNvGrpSpPr/>
          <p:nvPr/>
        </p:nvGrpSpPr>
        <p:grpSpPr>
          <a:xfrm>
            <a:off x="496582" y="3997056"/>
            <a:ext cx="5599418" cy="369332"/>
            <a:chOff x="587829" y="1191986"/>
            <a:chExt cx="5599418" cy="369332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2202BDB6-62D6-C87D-46F6-5113F2410364}"/>
                </a:ext>
              </a:extLst>
            </p:cNvPr>
            <p:cNvSpPr txBox="1"/>
            <p:nvPr/>
          </p:nvSpPr>
          <p:spPr>
            <a:xfrm>
              <a:off x="587829" y="1191986"/>
              <a:ext cx="5599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Segoe UI" panose="020B0502040204020203" pitchFamily="34" charset="0"/>
                  <a:cs typeface="Segoe UI" panose="020B0502040204020203" pitchFamily="34" charset="0"/>
                </a:rPr>
                <a:t>The Hamiltonian                 can be rewritten locally as </a:t>
              </a:r>
              <a:endParaRPr kumimoji="1" lang="ja-JP" alt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4174C6CD-6C63-3FC1-E964-B94B95A98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" r="74556" b="-5456"/>
            <a:stretch>
              <a:fillRect/>
            </a:stretch>
          </p:blipFill>
          <p:spPr>
            <a:xfrm>
              <a:off x="2465683" y="1196055"/>
              <a:ext cx="841471" cy="365263"/>
            </a:xfrm>
            <a:prstGeom prst="rect">
              <a:avLst/>
            </a:prstGeom>
          </p:spPr>
        </p:pic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490B1C76-D408-B2F8-522D-83D355308E80}"/>
              </a:ext>
            </a:extLst>
          </p:cNvPr>
          <p:cNvGrpSpPr>
            <a:grpSpLocks noChangeAspect="1"/>
          </p:cNvGrpSpPr>
          <p:nvPr/>
        </p:nvGrpSpPr>
        <p:grpSpPr>
          <a:xfrm>
            <a:off x="1709174" y="1685007"/>
            <a:ext cx="6173431" cy="1030318"/>
            <a:chOff x="6601842" y="2469722"/>
            <a:chExt cx="5456420" cy="910652"/>
          </a:xfrm>
        </p:grpSpPr>
        <p:sp>
          <p:nvSpPr>
            <p:cNvPr id="36" name="角丸四角形 35">
              <a:extLst>
                <a:ext uri="{FF2B5EF4-FFF2-40B4-BE49-F238E27FC236}">
                  <a16:creationId xmlns:a16="http://schemas.microsoft.com/office/drawing/2014/main" id="{90B3ED28-D4D2-71A7-5F59-10C40224F7A4}"/>
                </a:ext>
              </a:extLst>
            </p:cNvPr>
            <p:cNvSpPr/>
            <p:nvPr/>
          </p:nvSpPr>
          <p:spPr>
            <a:xfrm>
              <a:off x="6601842" y="2469722"/>
              <a:ext cx="5456420" cy="91065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30389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2B8FE044-C81E-6079-91C4-17BDA8BAC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39931" y="2647725"/>
              <a:ext cx="5180243" cy="596247"/>
            </a:xfrm>
            <a:prstGeom prst="rect">
              <a:avLst/>
            </a:prstGeom>
          </p:spPr>
        </p:pic>
      </p:grpSp>
      <p:pic>
        <p:nvPicPr>
          <p:cNvPr id="35" name="図 34">
            <a:extLst>
              <a:ext uri="{FF2B5EF4-FFF2-40B4-BE49-F238E27FC236}">
                <a16:creationId xmlns:a16="http://schemas.microsoft.com/office/drawing/2014/main" id="{163DCC3A-A321-0B07-952C-EAAD4D4C49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306" t="53330" r="8395" b="-6878"/>
          <a:stretch>
            <a:fillRect/>
          </a:stretch>
        </p:blipFill>
        <p:spPr>
          <a:xfrm>
            <a:off x="5215443" y="5507930"/>
            <a:ext cx="5886677" cy="1104255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DE01A4B-7364-3F44-B1A4-C36A7035A3CD}"/>
              </a:ext>
            </a:extLst>
          </p:cNvPr>
          <p:cNvSpPr txBox="1"/>
          <p:nvPr/>
        </p:nvSpPr>
        <p:spPr>
          <a:xfrm>
            <a:off x="367216" y="1204290"/>
            <a:ext cx="78485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ja-JP" sz="18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 construct the chiral fermions satisfying all four conditions as follows, 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3004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A78D8E-B707-C525-4127-69FEF6051418}"/>
              </a:ext>
            </a:extLst>
          </p:cNvPr>
          <p:cNvSpPr txBox="1"/>
          <p:nvPr/>
        </p:nvSpPr>
        <p:spPr>
          <a:xfrm>
            <a:off x="367216" y="306707"/>
            <a:ext cx="56871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Conserved lattice charges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B4019B4-8AFA-7733-3FEA-52AD380C1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096" y="2560525"/>
            <a:ext cx="8540506" cy="145399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E2A284E-1473-5348-9B63-1D2FBFDFD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096" y="4370918"/>
            <a:ext cx="3878017" cy="81218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B4B4A6C-C0AC-310B-1A14-196B9A4A9711}"/>
              </a:ext>
            </a:extLst>
          </p:cNvPr>
          <p:cNvSpPr txBox="1"/>
          <p:nvPr/>
        </p:nvSpPr>
        <p:spPr>
          <a:xfrm>
            <a:off x="367216" y="5561238"/>
            <a:ext cx="1904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By constructions,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679F7B2-1341-916D-9C2D-831009519317}"/>
              </a:ext>
            </a:extLst>
          </p:cNvPr>
          <p:cNvGrpSpPr>
            <a:grpSpLocks noChangeAspect="1"/>
          </p:cNvGrpSpPr>
          <p:nvPr/>
        </p:nvGrpSpPr>
        <p:grpSpPr>
          <a:xfrm>
            <a:off x="2525618" y="5561238"/>
            <a:ext cx="6845800" cy="369332"/>
            <a:chOff x="2172797" y="4922898"/>
            <a:chExt cx="8709891" cy="469900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AEFB4774-A266-8E05-F79E-2B17C1733F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72797" y="4922898"/>
              <a:ext cx="5422900" cy="469900"/>
            </a:xfrm>
            <a:prstGeom prst="rect">
              <a:avLst/>
            </a:prstGeom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4F0E6F13-D08C-397B-F9AD-A323562BF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63288" y="4922898"/>
              <a:ext cx="2819400" cy="469900"/>
            </a:xfrm>
            <a:prstGeom prst="rect">
              <a:avLst/>
            </a:prstGeom>
          </p:spPr>
        </p:pic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A5D4324-E07B-DA38-5431-9A7D2D0B559C}"/>
              </a:ext>
            </a:extLst>
          </p:cNvPr>
          <p:cNvSpPr txBox="1"/>
          <p:nvPr/>
        </p:nvSpPr>
        <p:spPr>
          <a:xfrm>
            <a:off x="367216" y="6256400"/>
            <a:ext cx="10912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There exist both vector and axial charge which commute with the Hamiltonian. </a:t>
            </a:r>
            <a:endParaRPr kumimoji="1" lang="ja-JP" altLang="en-US" sz="2400">
              <a:solidFill>
                <a:srgbClr val="FF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742FDB1-AB32-E20B-0252-460C531DAA77}"/>
              </a:ext>
            </a:extLst>
          </p:cNvPr>
          <p:cNvGrpSpPr>
            <a:grpSpLocks noChangeAspect="1"/>
          </p:cNvGrpSpPr>
          <p:nvPr/>
        </p:nvGrpSpPr>
        <p:grpSpPr>
          <a:xfrm>
            <a:off x="6137588" y="618437"/>
            <a:ext cx="5969674" cy="981712"/>
            <a:chOff x="849147" y="3706402"/>
            <a:chExt cx="10853551" cy="1784865"/>
          </a:xfrm>
        </p:grpSpPr>
        <p:sp>
          <p:nvSpPr>
            <p:cNvPr id="10" name="左中かっこ 9">
              <a:extLst>
                <a:ext uri="{FF2B5EF4-FFF2-40B4-BE49-F238E27FC236}">
                  <a16:creationId xmlns:a16="http://schemas.microsoft.com/office/drawing/2014/main" id="{34F5AFE7-36AA-050D-A6F9-2C672BE194B0}"/>
                </a:ext>
              </a:extLst>
            </p:cNvPr>
            <p:cNvSpPr/>
            <p:nvPr/>
          </p:nvSpPr>
          <p:spPr>
            <a:xfrm>
              <a:off x="849147" y="3706402"/>
              <a:ext cx="406695" cy="1713449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8483FB4-465E-4FC9-38E3-BCF9CAD4FCF0}"/>
                </a:ext>
              </a:extLst>
            </p:cNvPr>
            <p:cNvGrpSpPr/>
            <p:nvPr/>
          </p:nvGrpSpPr>
          <p:grpSpPr>
            <a:xfrm>
              <a:off x="1578147" y="3752952"/>
              <a:ext cx="10124551" cy="1738315"/>
              <a:chOff x="1578147" y="3752952"/>
              <a:chExt cx="10124551" cy="1738315"/>
            </a:xfrm>
          </p:grpSpPr>
          <p:pic>
            <p:nvPicPr>
              <p:cNvPr id="13" name="図 12">
                <a:extLst>
                  <a:ext uri="{FF2B5EF4-FFF2-40B4-BE49-F238E27FC236}">
                    <a16:creationId xmlns:a16="http://schemas.microsoft.com/office/drawing/2014/main" id="{693EB3F9-A126-E581-B219-206BAE2A52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78147" y="3752952"/>
                <a:ext cx="5196807" cy="810175"/>
              </a:xfrm>
              <a:prstGeom prst="rect">
                <a:avLst/>
              </a:prstGeom>
            </p:spPr>
          </p:pic>
          <p:pic>
            <p:nvPicPr>
              <p:cNvPr id="14" name="図 13">
                <a:extLst>
                  <a:ext uri="{FF2B5EF4-FFF2-40B4-BE49-F238E27FC236}">
                    <a16:creationId xmlns:a16="http://schemas.microsoft.com/office/drawing/2014/main" id="{9B14C324-D8DF-4A0E-BD25-1A3E6C3289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60061" y="4596619"/>
                <a:ext cx="10042637" cy="894648"/>
              </a:xfrm>
              <a:prstGeom prst="rect">
                <a:avLst/>
              </a:prstGeom>
            </p:spPr>
          </p:pic>
        </p:grp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820CBFE-928E-ECDC-3CCC-99C3CD5BF569}"/>
              </a:ext>
            </a:extLst>
          </p:cNvPr>
          <p:cNvSpPr txBox="1"/>
          <p:nvPr/>
        </p:nvSpPr>
        <p:spPr>
          <a:xfrm>
            <a:off x="284725" y="1600149"/>
            <a:ext cx="5538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The vector and axia</a:t>
            </a:r>
            <a:r>
              <a:rPr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l charge operator are rewritten as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BB2D935-B261-F2AD-0034-415A3237A834}"/>
              </a:ext>
            </a:extLst>
          </p:cNvPr>
          <p:cNvGrpSpPr/>
          <p:nvPr/>
        </p:nvGrpSpPr>
        <p:grpSpPr>
          <a:xfrm>
            <a:off x="2820582" y="5665585"/>
            <a:ext cx="444353" cy="311763"/>
            <a:chOff x="7795240" y="944114"/>
            <a:chExt cx="628926" cy="264498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44F2084-8553-DD7D-BCCB-984BA8C2F33A}"/>
                </a:ext>
              </a:extLst>
            </p:cNvPr>
            <p:cNvSpPr/>
            <p:nvPr/>
          </p:nvSpPr>
          <p:spPr>
            <a:xfrm>
              <a:off x="7860889" y="944114"/>
              <a:ext cx="469674" cy="2478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2EC928F-80F6-3AB8-DBC8-D9830229850C}"/>
                </a:ext>
              </a:extLst>
            </p:cNvPr>
            <p:cNvSpPr txBox="1"/>
            <p:nvPr/>
          </p:nvSpPr>
          <p:spPr>
            <a:xfrm>
              <a:off x="7795240" y="947495"/>
              <a:ext cx="628926" cy="26111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Century" panose="02040604050505020304" pitchFamily="18" charset="0"/>
                  <a:cs typeface="Aharoni" panose="02010803020104030203" pitchFamily="2" charset="-79"/>
                </a:rPr>
                <a:t>KS</a:t>
              </a:r>
              <a:endParaRPr kumimoji="1" lang="ja-JP" altLang="en-US" sz="1400" b="1">
                <a:latin typeface="Century" panose="02040604050505020304" pitchFamily="18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AA77931-E318-3561-386B-4B0B91068395}"/>
              </a:ext>
            </a:extLst>
          </p:cNvPr>
          <p:cNvGrpSpPr/>
          <p:nvPr/>
        </p:nvGrpSpPr>
        <p:grpSpPr>
          <a:xfrm>
            <a:off x="4771179" y="5667577"/>
            <a:ext cx="444353" cy="311763"/>
            <a:chOff x="7795240" y="944114"/>
            <a:chExt cx="628926" cy="264498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A3C79F8F-A32D-6E55-0E8E-6F9DB8C5EAA1}"/>
                </a:ext>
              </a:extLst>
            </p:cNvPr>
            <p:cNvSpPr/>
            <p:nvPr/>
          </p:nvSpPr>
          <p:spPr>
            <a:xfrm>
              <a:off x="7860889" y="944114"/>
              <a:ext cx="469674" cy="2478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DCCF299E-35E2-DAEE-93B8-5CF1939F71C5}"/>
                </a:ext>
              </a:extLst>
            </p:cNvPr>
            <p:cNvSpPr txBox="1"/>
            <p:nvPr/>
          </p:nvSpPr>
          <p:spPr>
            <a:xfrm>
              <a:off x="7795240" y="947495"/>
              <a:ext cx="628926" cy="26111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Century" panose="02040604050505020304" pitchFamily="18" charset="0"/>
                  <a:cs typeface="Aharoni" panose="02010803020104030203" pitchFamily="2" charset="-79"/>
                </a:rPr>
                <a:t>KS</a:t>
              </a:r>
              <a:endParaRPr kumimoji="1" lang="ja-JP" altLang="en-US" sz="1400" b="1">
                <a:latin typeface="Century" panose="02040604050505020304" pitchFamily="18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6301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7D4DA54-D80A-8C47-9913-65F20B0FDB3E}"/>
              </a:ext>
            </a:extLst>
          </p:cNvPr>
          <p:cNvSpPr txBox="1"/>
          <p:nvPr/>
        </p:nvSpPr>
        <p:spPr>
          <a:xfrm>
            <a:off x="367216" y="306707"/>
            <a:ext cx="56871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Conserved lattice charges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95F2C7D-4F8A-797E-698A-CDA539EED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287" y="1316651"/>
            <a:ext cx="9096041" cy="116807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2FA177-61E1-BB5A-F09A-45220BDB6843}"/>
              </a:ext>
            </a:extLst>
          </p:cNvPr>
          <p:cNvSpPr txBox="1"/>
          <p:nvPr/>
        </p:nvSpPr>
        <p:spPr>
          <a:xfrm>
            <a:off x="221173" y="3049879"/>
            <a:ext cx="87771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800">
                <a:latin typeface="Segoe UI" panose="020B0502040204020203" pitchFamily="34" charset="0"/>
                <a:cs typeface="Segoe UI" panose="020B0502040204020203" pitchFamily="34" charset="0"/>
              </a:rPr>
              <a:t>Taking the limit N → ∞ at ﬁnite momentum, we obtain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F91E407-C4A2-7834-2041-B1A1019EB1EA}"/>
              </a:ext>
            </a:extLst>
          </p:cNvPr>
          <p:cNvGrpSpPr>
            <a:grpSpLocks noChangeAspect="1"/>
          </p:cNvGrpSpPr>
          <p:nvPr/>
        </p:nvGrpSpPr>
        <p:grpSpPr>
          <a:xfrm>
            <a:off x="221173" y="5116611"/>
            <a:ext cx="12483446" cy="1425711"/>
            <a:chOff x="-1154197" y="5830995"/>
            <a:chExt cx="12483446" cy="1425711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D3A15B42-515B-D9E6-1C05-DE8AF43A99C6}"/>
                </a:ext>
              </a:extLst>
            </p:cNvPr>
            <p:cNvSpPr txBox="1"/>
            <p:nvPr/>
          </p:nvSpPr>
          <p:spPr>
            <a:xfrm>
              <a:off x="-1154197" y="5830995"/>
              <a:ext cx="12483446" cy="14257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>
                  <a:latin typeface="Segoe UI" panose="020B0502040204020203" pitchFamily="34" charset="0"/>
                  <a:cs typeface="Segoe UI" panose="020B0502040204020203" pitchFamily="34" charset="0"/>
                </a:rPr>
                <a:t>which conﬁrms that, as expected,</a:t>
              </a:r>
              <a:endParaRPr lang="en-US" altLang="ja-JP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ja-JP" dirty="0">
                  <a:latin typeface="Segoe UI" panose="020B0502040204020203" pitchFamily="34" charset="0"/>
                  <a:cs typeface="Segoe UI" panose="020B0502040204020203" pitchFamily="34" charset="0"/>
                </a:rPr>
                <a:t>t</a:t>
              </a:r>
              <a:r>
                <a:rPr lang="ja-JP" altLang="en-US">
                  <a:latin typeface="Segoe UI" panose="020B0502040204020203" pitchFamily="34" charset="0"/>
                  <a:cs typeface="Segoe UI" panose="020B0502040204020203" pitchFamily="34" charset="0"/>
                </a:rPr>
                <a:t>he charge operator </a:t>
              </a:r>
              <a:r>
                <a:rPr lang="en-US" altLang="ja-JP" dirty="0">
                  <a:latin typeface="Segoe UI" panose="020B0502040204020203" pitchFamily="34" charset="0"/>
                  <a:cs typeface="Segoe UI" panose="020B0502040204020203" pitchFamily="34" charset="0"/>
                </a:rPr>
                <a:t>     </a:t>
              </a:r>
              <a:r>
                <a:rPr lang="ja-JP" altLang="en-US"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ja-JP" dirty="0">
                  <a:latin typeface="Segoe UI" panose="020B0502040204020203" pitchFamily="34" charset="0"/>
                  <a:cs typeface="Segoe UI" panose="020B0502040204020203" pitchFamily="34" charset="0"/>
                </a:rPr>
                <a:t>        </a:t>
              </a:r>
              <a:r>
                <a:rPr lang="ja-JP" altLang="en-US" sz="2400" b="1">
                  <a:latin typeface="Segoe UI" panose="020B0502040204020203" pitchFamily="34" charset="0"/>
                  <a:cs typeface="Segoe UI" panose="020B0502040204020203" pitchFamily="34" charset="0"/>
                </a:rPr>
                <a:t>ﬂows to the charge operator of</a:t>
              </a:r>
              <a:r>
                <a:rPr lang="en-US" altLang="ja-JP" sz="2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ja-JP" altLang="en-US" sz="2400" b="1">
                  <a:latin typeface="Segoe UI" panose="020B0502040204020203" pitchFamily="34" charset="0"/>
                  <a:cs typeface="Segoe UI" panose="020B0502040204020203" pitchFamily="34" charset="0"/>
                </a:rPr>
                <a:t>the vector </a:t>
              </a:r>
              <a:r>
                <a:rPr lang="en-US" altLang="ja-JP" sz="2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          </a:t>
              </a:r>
              <a:r>
                <a:rPr lang="ja-JP" altLang="en-US" sz="2400" b="1"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ja-JP" sz="2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  </a:t>
              </a:r>
              <a:r>
                <a:rPr lang="ja-JP" altLang="en-US" sz="2400" b="1">
                  <a:latin typeface="Segoe UI" panose="020B0502040204020203" pitchFamily="34" charset="0"/>
                  <a:cs typeface="Segoe UI" panose="020B0502040204020203" pitchFamily="34" charset="0"/>
                </a:rPr>
                <a:t>symmetry </a:t>
              </a:r>
              <a:endParaRPr lang="en-US" altLang="ja-JP" sz="24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>
                  <a:latin typeface="Segoe UI" panose="020B0502040204020203" pitchFamily="34" charset="0"/>
                  <a:cs typeface="Segoe UI" panose="020B0502040204020203" pitchFamily="34" charset="0"/>
                </a:rPr>
                <a:t>in the continuum limit.</a:t>
              </a:r>
            </a:p>
          </p:txBody>
        </p: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C9D793BC-6B1B-CCEA-9B56-38BF19BBD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30705" y="6369858"/>
              <a:ext cx="669653" cy="450991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DFF6BE9E-0715-0035-C088-D9C76BA5AE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34398" y="6452262"/>
              <a:ext cx="1076515" cy="415684"/>
            </a:xfrm>
            <a:prstGeom prst="rect">
              <a:avLst/>
            </a:prstGeom>
          </p:spPr>
        </p:pic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145F7F58-7D50-ECCE-ECDC-D1D4A84379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1287" y="3889627"/>
            <a:ext cx="8534646" cy="83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224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C23E9-4D89-A3F2-5716-A880A8140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2371E96-BB01-2241-BCAD-CC62713C23EB}"/>
              </a:ext>
            </a:extLst>
          </p:cNvPr>
          <p:cNvSpPr txBox="1"/>
          <p:nvPr/>
        </p:nvSpPr>
        <p:spPr>
          <a:xfrm>
            <a:off x="3669534" y="2105561"/>
            <a:ext cx="48529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Our Work</a:t>
            </a:r>
            <a:endParaRPr kumimoji="1" lang="ja-JP" altLang="en-US" sz="80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78D8489-0884-5256-4615-79AB6A92CD98}"/>
              </a:ext>
            </a:extLst>
          </p:cNvPr>
          <p:cNvGrpSpPr/>
          <p:nvPr/>
        </p:nvGrpSpPr>
        <p:grpSpPr>
          <a:xfrm>
            <a:off x="3173815" y="4080022"/>
            <a:ext cx="5738309" cy="1787237"/>
            <a:chOff x="3173815" y="4080022"/>
            <a:chExt cx="5738309" cy="178723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6FF9699-3672-0B0B-97D3-D8D7013B3274}"/>
                </a:ext>
              </a:extLst>
            </p:cNvPr>
            <p:cNvGrpSpPr/>
            <p:nvPr/>
          </p:nvGrpSpPr>
          <p:grpSpPr>
            <a:xfrm>
              <a:off x="3963525" y="4170217"/>
              <a:ext cx="4948599" cy="1572214"/>
              <a:chOff x="4779818" y="4087090"/>
              <a:chExt cx="4948599" cy="1572214"/>
            </a:xfrm>
          </p:grpSpPr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C906AD89-775B-5C5B-E514-AEA02C7807ED}"/>
                  </a:ext>
                </a:extLst>
              </p:cNvPr>
              <p:cNvSpPr txBox="1"/>
              <p:nvPr/>
            </p:nvSpPr>
            <p:spPr>
              <a:xfrm>
                <a:off x="4779818" y="4087090"/>
                <a:ext cx="29097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1. Axial charge </a:t>
                </a:r>
                <a:r>
                  <a:rPr kumimoji="1" lang="en-US" altLang="ja-JP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basis</a:t>
                </a:r>
                <a:endParaRPr kumimoji="1" lang="ja-JP" altLang="en-US" sz="240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6FD2F1B3-84A5-96AB-BCAE-982B14811E00}"/>
                  </a:ext>
                </a:extLst>
              </p:cNvPr>
              <p:cNvSpPr txBox="1"/>
              <p:nvPr/>
            </p:nvSpPr>
            <p:spPr>
              <a:xfrm>
                <a:off x="4779818" y="5012973"/>
                <a:ext cx="4948599" cy="646331"/>
              </a:xfrm>
              <a:prstGeom prst="rect">
                <a:avLst/>
              </a:prstGeom>
              <a:noFill/>
              <a:effectLst>
                <a:softEdge rad="0"/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3600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2. Application to SMG</a:t>
                </a:r>
                <a:endParaRPr kumimoji="1" lang="ja-JP" altLang="en-US" sz="3600" b="1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7" name="左中かっこ 6">
              <a:extLst>
                <a:ext uri="{FF2B5EF4-FFF2-40B4-BE49-F238E27FC236}">
                  <a16:creationId xmlns:a16="http://schemas.microsoft.com/office/drawing/2014/main" id="{6E529B12-483B-55E3-C9F7-8FB965D962E0}"/>
                </a:ext>
              </a:extLst>
            </p:cNvPr>
            <p:cNvSpPr/>
            <p:nvPr/>
          </p:nvSpPr>
          <p:spPr>
            <a:xfrm>
              <a:off x="3173815" y="4080022"/>
              <a:ext cx="679998" cy="1787237"/>
            </a:xfrm>
            <a:prstGeom prst="leftBrace">
              <a:avLst/>
            </a:prstGeom>
            <a:ln w="476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0450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30A8E6-58F1-0C29-5574-B80E4B14BC97}"/>
              </a:ext>
            </a:extLst>
          </p:cNvPr>
          <p:cNvSpPr txBox="1"/>
          <p:nvPr/>
        </p:nvSpPr>
        <p:spPr>
          <a:xfrm>
            <a:off x="367216" y="306707"/>
            <a:ext cx="7645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Symmetric Mass Generation (SMG)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D1616DE9-316A-30CF-6FD1-15085A4A4FF6}"/>
                  </a:ext>
                </a:extLst>
              </p:cNvPr>
              <p:cNvSpPr txBox="1"/>
              <p:nvPr/>
            </p:nvSpPr>
            <p:spPr>
              <a:xfrm>
                <a:off x="367216" y="2771837"/>
                <a:ext cx="11724492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" altLang="ja-JP" sz="32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This Hamiltonian provides a framework for lattice chiral theories</a:t>
                </a:r>
              </a:p>
              <a:p>
                <a:r>
                  <a:rPr kumimoji="1" lang="en-US" altLang="ja-JP" sz="32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such as 3-4-5-0 model (and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kumimoji="1" lang="en-US" altLang="ja-JP" sz="3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kumimoji="1" lang="en-US" altLang="ja-JP" sz="32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model).</a:t>
                </a: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D1616DE9-316A-30CF-6FD1-15085A4A4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216" y="2771837"/>
                <a:ext cx="11724492" cy="1077218"/>
              </a:xfrm>
              <a:prstGeom prst="rect">
                <a:avLst/>
              </a:prstGeom>
              <a:blipFill>
                <a:blip r:embed="rId2"/>
                <a:stretch>
                  <a:fillRect l="-1297" t="-7059" r="-324" b="-188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654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301ECF6-1A0F-153F-B4B0-9E247C100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170" y="3801529"/>
            <a:ext cx="8256469" cy="100590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8AC66C-629E-9DED-DF1A-AC42AA712138}"/>
              </a:ext>
            </a:extLst>
          </p:cNvPr>
          <p:cNvSpPr txBox="1"/>
          <p:nvPr/>
        </p:nvSpPr>
        <p:spPr>
          <a:xfrm>
            <a:off x="367216" y="1406301"/>
            <a:ext cx="2771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 err="1">
                <a:latin typeface="Century" panose="02040604050505020304" pitchFamily="18" charset="0"/>
              </a:rPr>
              <a:t>Eg.</a:t>
            </a:r>
            <a:r>
              <a:rPr kumimoji="1" lang="en-US" altLang="ja-JP" sz="2400" b="1" u="sng" dirty="0">
                <a:latin typeface="Century" panose="02040604050505020304" pitchFamily="18" charset="0"/>
              </a:rPr>
              <a:t> 3-4-5-0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6D7A7B24-03B5-5709-B3C2-35515075C210}"/>
                  </a:ext>
                </a:extLst>
              </p:cNvPr>
              <p:cNvSpPr txBox="1"/>
              <p:nvPr/>
            </p:nvSpPr>
            <p:spPr>
              <a:xfrm>
                <a:off x="550909" y="2058262"/>
                <a:ext cx="818525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" altLang="ja-JP" sz="20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This model, when gapped via SMG, preserves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2000" b="0" i="0" smtClean="0"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U</m:t>
                    </m:r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  <a:cs typeface="Segoe UI" panose="020B0502040204020203" pitchFamily="34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cs typeface="Segoe UI" panose="020B0502040204020203" pitchFamily="34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1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 × </m:t>
                    </m:r>
                    <m:r>
                      <m:rPr>
                        <m:sty m:val="p"/>
                      </m:rPr>
                      <a:rPr kumimoji="1" lang="en-US" altLang="ja-JP" sz="2000" b="0" i="0" smtClean="0"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U</m:t>
                    </m:r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  <a:cs typeface="Segoe UI" panose="020B0502040204020203" pitchFamily="34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  <a:cs typeface="Segoe UI" panose="020B0502040204020203" pitchFamily="34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1" lang="en" altLang="ja-JP" sz="20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symmetry.</a:t>
                </a:r>
                <a:endParaRPr kumimoji="1" lang="ja-JP" altLang="en-US" sz="200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6D7A7B24-03B5-5709-B3C2-35515075C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09" y="2058262"/>
                <a:ext cx="8185254" cy="400110"/>
              </a:xfrm>
              <a:prstGeom prst="rect">
                <a:avLst/>
              </a:prstGeom>
              <a:blipFill>
                <a:blip r:embed="rId3"/>
                <a:stretch>
                  <a:fillRect l="-775" t="-9375" b="-28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FECF8CE5-F311-0633-0305-1584020D2A29}"/>
                  </a:ext>
                </a:extLst>
              </p:cNvPr>
              <p:cNvSpPr txBox="1"/>
              <p:nvPr/>
            </p:nvSpPr>
            <p:spPr>
              <a:xfrm>
                <a:off x="550909" y="2648668"/>
                <a:ext cx="9753601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" altLang="ja-JP" sz="20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The fermion multi-interaction term introduced for SMG </a:t>
                </a:r>
              </a:p>
              <a:p>
                <a:r>
                  <a:rPr lang="en" altLang="ja-JP" sz="20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must commute with both symmetry generators,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" altLang="ja-JP" sz="20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" altLang="ja-JP" sz="20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FECF8CE5-F311-0633-0305-1584020D2A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09" y="2648668"/>
                <a:ext cx="9753601" cy="707886"/>
              </a:xfrm>
              <a:prstGeom prst="rect">
                <a:avLst/>
              </a:prstGeom>
              <a:blipFill>
                <a:blip r:embed="rId4"/>
                <a:stretch>
                  <a:fillRect l="-650" t="-5263" b="-140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7D7ABAC-07C9-C286-FAD0-A06C7B64C44E}"/>
              </a:ext>
            </a:extLst>
          </p:cNvPr>
          <p:cNvSpPr txBox="1"/>
          <p:nvPr/>
        </p:nvSpPr>
        <p:spPr>
          <a:xfrm>
            <a:off x="367216" y="306707"/>
            <a:ext cx="7679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Symmetric Mass Generation (SMG)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9A81C3A-772B-6DEF-926F-EEB1ED340397}"/>
              </a:ext>
            </a:extLst>
          </p:cNvPr>
          <p:cNvSpPr txBox="1"/>
          <p:nvPr/>
        </p:nvSpPr>
        <p:spPr>
          <a:xfrm>
            <a:off x="3363718" y="1406301"/>
            <a:ext cx="2510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kumimoji="1" lang="en-US" altLang="ja-JP" sz="2400" dirty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 the continuum</a:t>
            </a:r>
            <a:endParaRPr kumimoji="1" lang="ja-JP" altLang="en-US" sz="2400">
              <a:solidFill>
                <a:srgbClr val="00B0F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B03E6C3-40A1-94BA-9AC8-9749F27E49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3927" y="5849246"/>
            <a:ext cx="4009839" cy="45095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2578B18-35AF-873C-984D-32CF89B91F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8236" y="5849246"/>
            <a:ext cx="2781300" cy="4191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D557CDA-23B4-6C47-F2CD-EE7AC1188601}"/>
              </a:ext>
            </a:extLst>
          </p:cNvPr>
          <p:cNvSpPr txBox="1"/>
          <p:nvPr/>
        </p:nvSpPr>
        <p:spPr>
          <a:xfrm>
            <a:off x="550909" y="3812577"/>
            <a:ext cx="2167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Interaction terms:</a:t>
            </a:r>
            <a:endParaRPr kumimoji="1" lang="ja-JP" altLang="en-US" sz="20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4DE6DBE-EF20-C65D-6F8B-805A4AD3957D}"/>
              </a:ext>
            </a:extLst>
          </p:cNvPr>
          <p:cNvSpPr txBox="1"/>
          <p:nvPr/>
        </p:nvSpPr>
        <p:spPr>
          <a:xfrm>
            <a:off x="1089684" y="5054445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>
                <a:latin typeface="Century" panose="02040604050505020304" pitchFamily="18" charset="0"/>
              </a:rPr>
              <a:t>s.t.</a:t>
            </a:r>
            <a:endParaRPr kumimoji="1" lang="ja-JP" altLang="en-US" sz="2000">
              <a:latin typeface="Century" panose="020406040505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10B9C12-C8CE-FF48-47CC-AB2BBAEDF8F9}"/>
              </a:ext>
            </a:extLst>
          </p:cNvPr>
          <p:cNvSpPr txBox="1"/>
          <p:nvPr/>
        </p:nvSpPr>
        <p:spPr>
          <a:xfrm>
            <a:off x="6148679" y="1560189"/>
            <a:ext cx="28406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00B050"/>
                </a:solidFill>
              </a:rPr>
              <a:t>[</a:t>
            </a:r>
            <a:r>
              <a:rPr lang="ja-JP" altLang="en-US" sz="1400">
                <a:solidFill>
                  <a:srgbClr val="00B050"/>
                </a:solidFill>
              </a:rPr>
              <a:t>J. Wang and X.-G. Wen</a:t>
            </a:r>
            <a:r>
              <a:rPr lang="en-US" altLang="ja-JP" sz="1400" dirty="0">
                <a:solidFill>
                  <a:srgbClr val="00B050"/>
                </a:solidFill>
              </a:rPr>
              <a:t> (2013)]</a:t>
            </a:r>
            <a:endParaRPr lang="ja-JP" altLang="en-US" sz="140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5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5BF5D74-C432-3F1D-76B7-D58F1236F2D2}"/>
              </a:ext>
            </a:extLst>
          </p:cNvPr>
          <p:cNvSpPr txBox="1"/>
          <p:nvPr/>
        </p:nvSpPr>
        <p:spPr>
          <a:xfrm>
            <a:off x="367216" y="306707"/>
            <a:ext cx="7679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Symmetric Mass Generation (SMG)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AE81D1C5-6614-9EC4-A310-44943C260799}"/>
              </a:ext>
            </a:extLst>
          </p:cNvPr>
          <p:cNvCxnSpPr>
            <a:cxnSpLocks/>
          </p:cNvCxnSpPr>
          <p:nvPr/>
        </p:nvCxnSpPr>
        <p:spPr>
          <a:xfrm>
            <a:off x="6705599" y="3869251"/>
            <a:ext cx="0" cy="29597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E0E45C6-3F62-8CF8-485B-E9BF210D53AC}"/>
              </a:ext>
            </a:extLst>
          </p:cNvPr>
          <p:cNvSpPr txBox="1"/>
          <p:nvPr/>
        </p:nvSpPr>
        <p:spPr>
          <a:xfrm>
            <a:off x="367216" y="1315231"/>
            <a:ext cx="2771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 err="1">
                <a:latin typeface="Century" panose="02040604050505020304" pitchFamily="18" charset="0"/>
              </a:rPr>
              <a:t>Eg.</a:t>
            </a:r>
            <a:r>
              <a:rPr kumimoji="1" lang="en-US" altLang="ja-JP" sz="2400" b="1" u="sng" dirty="0">
                <a:latin typeface="Century" panose="02040604050505020304" pitchFamily="18" charset="0"/>
              </a:rPr>
              <a:t> 3-4-5-0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D2F78F1C-FF3D-1F8B-1B35-DD64EF882895}"/>
                  </a:ext>
                </a:extLst>
              </p:cNvPr>
              <p:cNvSpPr txBox="1"/>
              <p:nvPr/>
            </p:nvSpPr>
            <p:spPr>
              <a:xfrm>
                <a:off x="550909" y="1868487"/>
                <a:ext cx="74969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This model, when gapped via SMG, preserves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b="0" i="0" smtClean="0"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U</m:t>
                    </m:r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  <a:cs typeface="Segoe UI" panose="020B0502040204020203" pitchFamily="34" charset="0"/>
                              </a:rPr>
                            </m:ctrlPr>
                          </m:d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  <a:cs typeface="Segoe UI" panose="020B0502040204020203" pitchFamily="34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1</m:t>
                        </m:r>
                      </m:sub>
                    </m:sSub>
                    <m:r>
                      <a:rPr kumimoji="1" lang="en-US" altLang="ja-JP" b="0" i="1" smtClean="0"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 × </m:t>
                    </m:r>
                    <m:r>
                      <m:rPr>
                        <m:sty m:val="p"/>
                      </m:rPr>
                      <a:rPr kumimoji="1" lang="en-US" altLang="ja-JP" b="0" i="0" smtClean="0"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U</m:t>
                    </m:r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  <a:cs typeface="Segoe UI" panose="020B0502040204020203" pitchFamily="34" charset="0"/>
                              </a:rPr>
                            </m:ctrlPr>
                          </m:d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  <a:cs typeface="Segoe UI" panose="020B0502040204020203" pitchFamily="34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1" lang="en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symmetry.</a:t>
                </a:r>
                <a:endParaRPr kumimoji="1" lang="ja-JP" altLang="en-US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D2F78F1C-FF3D-1F8B-1B35-DD64EF8828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09" y="1868487"/>
                <a:ext cx="7496989" cy="369332"/>
              </a:xfrm>
              <a:prstGeom prst="rect">
                <a:avLst/>
              </a:prstGeom>
              <a:blipFill>
                <a:blip r:embed="rId2"/>
                <a:stretch>
                  <a:fillRect l="-677" t="-10000" b="-2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F0F433E-58E5-E1DA-3F5A-83D6545695AA}"/>
              </a:ext>
            </a:extLst>
          </p:cNvPr>
          <p:cNvSpPr txBox="1"/>
          <p:nvPr/>
        </p:nvSpPr>
        <p:spPr>
          <a:xfrm>
            <a:off x="3246965" y="3175980"/>
            <a:ext cx="284257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Staggered fermion system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A5B1CB8-E77D-B646-4888-EC3C379FF9C2}"/>
              </a:ext>
            </a:extLst>
          </p:cNvPr>
          <p:cNvSpPr txBox="1"/>
          <p:nvPr/>
        </p:nvSpPr>
        <p:spPr>
          <a:xfrm>
            <a:off x="8480325" y="3181244"/>
            <a:ext cx="133543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Our system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FCD35E9-10B9-7DEB-790F-22D9C69B6715}"/>
              </a:ext>
            </a:extLst>
          </p:cNvPr>
          <p:cNvSpPr txBox="1"/>
          <p:nvPr/>
        </p:nvSpPr>
        <p:spPr>
          <a:xfrm>
            <a:off x="856726" y="4085935"/>
            <a:ext cx="1926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Interaction term :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F084AAC-4DB6-3C41-2AB3-8B352879D8CA}"/>
              </a:ext>
            </a:extLst>
          </p:cNvPr>
          <p:cNvSpPr txBox="1"/>
          <p:nvPr/>
        </p:nvSpPr>
        <p:spPr>
          <a:xfrm>
            <a:off x="367216" y="4934761"/>
            <a:ext cx="2434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Conserved generator :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9A73057-545F-F6A3-93C5-778856E4D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1422" y="4085935"/>
            <a:ext cx="1452476" cy="344656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4175296E-D35A-B343-F192-8E443176D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2124" y="4069502"/>
            <a:ext cx="1991831" cy="402197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D695328D-E2F9-ED6A-83BC-B8D79EE743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4904" y="4655270"/>
            <a:ext cx="1666243" cy="402197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43C6FBEA-CD1F-AD67-3ADE-F7BDE9F00D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2124" y="4734783"/>
            <a:ext cx="1972679" cy="402197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65916E70-775C-76FE-8B25-13CAAFFD05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6243" y="5655906"/>
            <a:ext cx="4801316" cy="369332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B6222867-33E5-1D03-109F-E1B8689381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2188" y="5349162"/>
            <a:ext cx="2389603" cy="982821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808608F-DFD2-9B1A-8A5B-2DD3640679C3}"/>
              </a:ext>
            </a:extLst>
          </p:cNvPr>
          <p:cNvSpPr txBox="1"/>
          <p:nvPr/>
        </p:nvSpPr>
        <p:spPr>
          <a:xfrm>
            <a:off x="293419" y="5575692"/>
            <a:ext cx="2626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Commutation relation :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E6090813-4A43-474A-5B23-05A2F1485C7D}"/>
                  </a:ext>
                </a:extLst>
              </p:cNvPr>
              <p:cNvSpPr txBox="1"/>
              <p:nvPr/>
            </p:nvSpPr>
            <p:spPr>
              <a:xfrm>
                <a:off x="550909" y="2267174"/>
                <a:ext cx="975360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" altLang="ja-JP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The fermion multi-interaction term introduced for SMG must commute with both symmetry generators,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" altLang="ja-JP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" altLang="ja-JP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E6090813-4A43-474A-5B23-05A2F1485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09" y="2267174"/>
                <a:ext cx="9753601" cy="646331"/>
              </a:xfrm>
              <a:prstGeom prst="rect">
                <a:avLst/>
              </a:prstGeom>
              <a:blipFill>
                <a:blip r:embed="rId9"/>
                <a:stretch>
                  <a:fillRect l="-520" t="-3846" b="-1346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74D3615-A7DF-ABC1-6FC6-717FDDE4273F}"/>
              </a:ext>
            </a:extLst>
          </p:cNvPr>
          <p:cNvSpPr txBox="1"/>
          <p:nvPr/>
        </p:nvSpPr>
        <p:spPr>
          <a:xfrm>
            <a:off x="3246965" y="1315231"/>
            <a:ext cx="2037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 the Lattice</a:t>
            </a:r>
            <a:endParaRPr kumimoji="1" lang="ja-JP" altLang="en-US" sz="2400">
              <a:solidFill>
                <a:srgbClr val="00B0F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443AB82-92EE-56B9-2FBC-BF51A70B376D}"/>
              </a:ext>
            </a:extLst>
          </p:cNvPr>
          <p:cNvSpPr txBox="1"/>
          <p:nvPr/>
        </p:nvSpPr>
        <p:spPr>
          <a:xfrm>
            <a:off x="4299403" y="3599457"/>
            <a:ext cx="20377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00B050"/>
                </a:solidFill>
              </a:rPr>
              <a:t>[Ling-Xiao Xu (2025)]</a:t>
            </a:r>
            <a:endParaRPr lang="ja-JP" altLang="en-US" sz="140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65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B0A12-CABB-0DF3-A935-53C176C1E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612115D-F768-86C8-BABF-93B37E10833B}"/>
              </a:ext>
            </a:extLst>
          </p:cNvPr>
          <p:cNvSpPr txBox="1"/>
          <p:nvPr/>
        </p:nvSpPr>
        <p:spPr>
          <a:xfrm>
            <a:off x="367216" y="306707"/>
            <a:ext cx="2284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Our Work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E5F5DCD-9334-420D-A92F-7B5B37A9677A}"/>
              </a:ext>
            </a:extLst>
          </p:cNvPr>
          <p:cNvGrpSpPr>
            <a:grpSpLocks noChangeAspect="1"/>
          </p:cNvGrpSpPr>
          <p:nvPr/>
        </p:nvGrpSpPr>
        <p:grpSpPr>
          <a:xfrm>
            <a:off x="1295618" y="5812629"/>
            <a:ext cx="9600764" cy="738664"/>
            <a:chOff x="367216" y="1258753"/>
            <a:chExt cx="10215118" cy="738664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23319C70-1908-CCE1-030A-047998D97662}"/>
                </a:ext>
              </a:extLst>
            </p:cNvPr>
            <p:cNvSpPr txBox="1"/>
            <p:nvPr/>
          </p:nvSpPr>
          <p:spPr>
            <a:xfrm>
              <a:off x="948874" y="1258753"/>
              <a:ext cx="963346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altLang="ja-JP" sz="2400" b="0" i="0" u="none" strike="noStrike" dirty="0">
                  <a:solidFill>
                    <a:srgbClr val="FF0000"/>
                  </a:solidFill>
                  <a:effectLst/>
                  <a:latin typeface="Sana" pitchFamily="2" charset="-78"/>
                  <a:cs typeface="Sana" pitchFamily="2" charset="-78"/>
                </a:rPr>
                <a:t>This talk focuses on the </a:t>
              </a:r>
              <a:r>
                <a:rPr lang="en" altLang="ja-JP" sz="2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1+1 D </a:t>
              </a:r>
              <a:r>
                <a:rPr lang="en" altLang="ja-JP" sz="2400" b="0" i="0" u="none" strike="noStrike" dirty="0">
                  <a:solidFill>
                    <a:srgbClr val="FF0000"/>
                  </a:solidFill>
                  <a:effectLst/>
                  <a:latin typeface="Sana" pitchFamily="2" charset="-78"/>
                  <a:cs typeface="Sana" pitchFamily="2" charset="-78"/>
                </a:rPr>
                <a:t>Hamiltonian. </a:t>
              </a:r>
            </a:p>
            <a:p>
              <a:r>
                <a:rPr lang="en" altLang="ja-JP" b="0" i="0" u="none" strike="noStrike" dirty="0">
                  <a:solidFill>
                    <a:srgbClr val="FF0000"/>
                  </a:solidFill>
                  <a:effectLst/>
                  <a:latin typeface="Sana" pitchFamily="2" charset="-78"/>
                  <a:cs typeface="Sana" pitchFamily="2" charset="-78"/>
                </a:rPr>
                <a:t>A detailed discussion on its implementation on quantum computers is left for future work.</a:t>
              </a:r>
              <a:endParaRPr lang="ja-JP" altLang="en-US">
                <a:solidFill>
                  <a:srgbClr val="FF0000"/>
                </a:solidFill>
                <a:latin typeface="Sana" pitchFamily="2" charset="-78"/>
                <a:cs typeface="Sana" pitchFamily="2" charset="-78"/>
              </a:endParaRPr>
            </a:p>
          </p:txBody>
        </p:sp>
        <p:sp>
          <p:nvSpPr>
            <p:cNvPr id="11" name="稲妻 10">
              <a:extLst>
                <a:ext uri="{FF2B5EF4-FFF2-40B4-BE49-F238E27FC236}">
                  <a16:creationId xmlns:a16="http://schemas.microsoft.com/office/drawing/2014/main" id="{D5C93D1B-97C0-BA2A-F87F-A3B8D490E4FF}"/>
                </a:ext>
              </a:extLst>
            </p:cNvPr>
            <p:cNvSpPr/>
            <p:nvPr/>
          </p:nvSpPr>
          <p:spPr>
            <a:xfrm>
              <a:off x="367216" y="1282865"/>
              <a:ext cx="486697" cy="560663"/>
            </a:xfrm>
            <a:prstGeom prst="lightningBol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0E53E3-0C5C-CAB6-4BA4-648A4C30C951}"/>
              </a:ext>
            </a:extLst>
          </p:cNvPr>
          <p:cNvSpPr txBox="1"/>
          <p:nvPr/>
        </p:nvSpPr>
        <p:spPr>
          <a:xfrm>
            <a:off x="626851" y="1400317"/>
            <a:ext cx="113952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We </a:t>
            </a:r>
            <a:r>
              <a:rPr kumimoji="1" lang="en" altLang="ja-JP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reconstructed 1+1 D staggered fermion system </a:t>
            </a:r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using the fermion basis </a:t>
            </a:r>
          </a:p>
          <a:p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that diagonalizes the </a:t>
            </a:r>
            <a:r>
              <a:rPr kumimoji="1" lang="en" altLang="ja-JP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chiral charge </a:t>
            </a:r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defined by [Chatterjee, D. Pace, Shao (2024)]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FD8C805-1E46-E2AF-ED28-21FAFADBAEDE}"/>
              </a:ext>
            </a:extLst>
          </p:cNvPr>
          <p:cNvSpPr txBox="1"/>
          <p:nvPr/>
        </p:nvSpPr>
        <p:spPr>
          <a:xfrm>
            <a:off x="627212" y="3710484"/>
            <a:ext cx="1068406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Applying this framework, </a:t>
            </a:r>
          </a:p>
          <a:p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one can construct </a:t>
            </a:r>
            <a:r>
              <a:rPr kumimoji="1" lang="en" altLang="ja-JP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scenarios to realize chiral theories on the lattice</a:t>
            </a:r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,</a:t>
            </a:r>
          </a:p>
          <a:p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such as the 3-4-5-0 model, via the SMG mechanism. </a:t>
            </a:r>
          </a:p>
          <a:p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Our 3-4-5-0 scenario corresponds to a reconstruction of the one discovered </a:t>
            </a:r>
          </a:p>
          <a:p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by [Wang, Wen(2013)] within the Hilbert space.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CB22A72-163E-CF5C-93D7-BD96442075F5}"/>
              </a:ext>
            </a:extLst>
          </p:cNvPr>
          <p:cNvSpPr txBox="1"/>
          <p:nvPr/>
        </p:nvSpPr>
        <p:spPr>
          <a:xfrm>
            <a:off x="626851" y="2555400"/>
            <a:ext cx="109274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As a result, we identified a new basis </a:t>
            </a:r>
          </a:p>
          <a:p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in which </a:t>
            </a:r>
            <a:r>
              <a:rPr kumimoji="1" lang="en" altLang="ja-JP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the chiral charge becomes manifest in real space</a:t>
            </a:r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054293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1D5FD-E2C1-3787-44B8-7459DE619B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633B4CE-E3B1-73A1-4CF2-0564B91F07C8}"/>
              </a:ext>
            </a:extLst>
          </p:cNvPr>
          <p:cNvGraphicFramePr>
            <a:graphicFrameLocks noGrp="1"/>
          </p:cNvGraphicFramePr>
          <p:nvPr/>
        </p:nvGraphicFramePr>
        <p:xfrm>
          <a:off x="248652" y="962526"/>
          <a:ext cx="11694695" cy="47750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37863">
                  <a:extLst>
                    <a:ext uri="{9D8B030D-6E8A-4147-A177-3AD203B41FA5}">
                      <a16:colId xmlns:a16="http://schemas.microsoft.com/office/drawing/2014/main" val="1662741241"/>
                    </a:ext>
                  </a:extLst>
                </a:gridCol>
                <a:gridCol w="4025432">
                  <a:extLst>
                    <a:ext uri="{9D8B030D-6E8A-4147-A177-3AD203B41FA5}">
                      <a16:colId xmlns:a16="http://schemas.microsoft.com/office/drawing/2014/main" val="2926151135"/>
                    </a:ext>
                  </a:extLst>
                </a:gridCol>
                <a:gridCol w="3598590">
                  <a:extLst>
                    <a:ext uri="{9D8B030D-6E8A-4147-A177-3AD203B41FA5}">
                      <a16:colId xmlns:a16="http://schemas.microsoft.com/office/drawing/2014/main" val="1857654633"/>
                    </a:ext>
                  </a:extLst>
                </a:gridCol>
                <a:gridCol w="2632810">
                  <a:extLst>
                    <a:ext uri="{9D8B030D-6E8A-4147-A177-3AD203B41FA5}">
                      <a16:colId xmlns:a16="http://schemas.microsoft.com/office/drawing/2014/main" val="1804278880"/>
                    </a:ext>
                  </a:extLst>
                </a:gridCol>
              </a:tblGrid>
              <a:tr h="840687">
                <a:tc>
                  <a:txBody>
                    <a:bodyPr/>
                    <a:lstStyle/>
                    <a:p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chiral symmetry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Weyl fermion</a:t>
                      </a:r>
                    </a:p>
                  </a:txBody>
                  <a:tcPr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SMG 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490858683"/>
                  </a:ext>
                </a:extLst>
              </a:tr>
              <a:tr h="82769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Lagrangian</a:t>
                      </a:r>
                      <a:endParaRPr kumimoji="1" lang="en-US" altLang="ja-JP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Formalism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 D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Ginsparg</a:t>
                      </a:r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Wilson relation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Overlap fermion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[Kikukawa(2017)] etc.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2795133864"/>
                  </a:ext>
                </a:extLst>
              </a:tr>
              <a:tr h="7218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Site parity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Staggered fermion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[Catterall(2021)]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715686804"/>
                  </a:ext>
                </a:extLst>
              </a:tr>
              <a:tr h="737937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Hamiltonian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Formalism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1+1 D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Ordinal U(1) (On site) symmetry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Edge mode of 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2+1 D Chern insulator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[Wang, Wen(2013)]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3925300103"/>
                  </a:ext>
                </a:extLst>
              </a:tr>
              <a:tr h="6416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Quantized Axial charge operator 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with integer eigenvalues.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[H. B. Thacker (1995)]</a:t>
                      </a:r>
                      <a:endParaRPr kumimoji="1" lang="ja-JP" altLang="en-US" sz="1400">
                        <a:solidFill>
                          <a:srgbClr val="00B050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[Chatterjee, D. Pace, Shao (2024)]</a:t>
                      </a:r>
                      <a:endParaRPr kumimoji="1" lang="en-US" altLang="ja-JP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Staggered fermion with </a:t>
                      </a:r>
                    </a:p>
                    <a:p>
                      <a:pPr algn="ctr"/>
                      <a:r>
                        <a:rPr kumimoji="1" lang="en-US" altLang="ja-JP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momentum dependent </a:t>
                      </a:r>
                      <a:r>
                        <a:rPr kumimoji="1"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chirality</a:t>
                      </a:r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❌</a:t>
                      </a:r>
                      <a:r>
                        <a:rPr lang="en-US" altLang="ja-JP" sz="1800" dirty="0">
                          <a:solidFill>
                            <a:srgbClr val="00B050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[Ling-Xiao Xu (2025)]</a:t>
                      </a:r>
                      <a:endParaRPr lang="ja-JP" altLang="en-US" sz="1800">
                        <a:solidFill>
                          <a:srgbClr val="00B050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030555445"/>
                  </a:ext>
                </a:extLst>
              </a:tr>
              <a:tr h="100517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800">
                        <a:solidFill>
                          <a:srgbClr val="00B050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1770935022"/>
                  </a:ext>
                </a:extLst>
              </a:tr>
            </a:tbl>
          </a:graphicData>
        </a:graphic>
      </p:graphicFrame>
      <p:sp>
        <p:nvSpPr>
          <p:cNvPr id="3" name="角丸四角形 2">
            <a:extLst>
              <a:ext uri="{FF2B5EF4-FFF2-40B4-BE49-F238E27FC236}">
                <a16:creationId xmlns:a16="http://schemas.microsoft.com/office/drawing/2014/main" id="{FA3211D9-3EB3-2692-CFE7-C5D72D7239EC}"/>
              </a:ext>
            </a:extLst>
          </p:cNvPr>
          <p:cNvSpPr/>
          <p:nvPr/>
        </p:nvSpPr>
        <p:spPr>
          <a:xfrm>
            <a:off x="1876927" y="4187967"/>
            <a:ext cx="3529263" cy="1427747"/>
          </a:xfrm>
          <a:prstGeom prst="roundRect">
            <a:avLst/>
          </a:prstGeom>
          <a:solidFill>
            <a:srgbClr val="FF0000">
              <a:alpha val="14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4798BE3-55E9-A6CF-693D-C7945099183C}"/>
              </a:ext>
            </a:extLst>
          </p:cNvPr>
          <p:cNvGrpSpPr>
            <a:grpSpLocks noChangeAspect="1"/>
          </p:cNvGrpSpPr>
          <p:nvPr/>
        </p:nvGrpSpPr>
        <p:grpSpPr>
          <a:xfrm>
            <a:off x="5931568" y="4909499"/>
            <a:ext cx="3250590" cy="754728"/>
            <a:chOff x="5931568" y="5888063"/>
            <a:chExt cx="3250590" cy="754728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0AA515BE-27A4-AC85-A56D-6942447DA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5999" y="6304160"/>
              <a:ext cx="3086159" cy="338631"/>
            </a:xfrm>
            <a:prstGeom prst="rect">
              <a:avLst/>
            </a:prstGeom>
          </p:spPr>
        </p:pic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BDC0083-869E-DC4A-C255-F2705743ACA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31568" y="5888063"/>
              <a:ext cx="2955758" cy="369332"/>
              <a:chOff x="5678905" y="320842"/>
              <a:chExt cx="2955758" cy="369332"/>
            </a:xfrm>
          </p:grpSpPr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62584102-E5FB-7D3E-A20F-822315A1049D}"/>
                  </a:ext>
                </a:extLst>
              </p:cNvPr>
              <p:cNvSpPr txBox="1"/>
              <p:nvPr/>
            </p:nvSpPr>
            <p:spPr>
              <a:xfrm>
                <a:off x="5678905" y="320842"/>
                <a:ext cx="29557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Eigne state of             </a:t>
                </a:r>
                <a:r>
                  <a:rPr kumimoji="1" lang="en-US" altLang="ja-JP" b="1" dirty="0" err="1">
                    <a:latin typeface="Segoe UI" panose="020B0502040204020203" pitchFamily="34" charset="0"/>
                    <a:cs typeface="Segoe UI" panose="020B0502040204020203" pitchFamily="34" charset="0"/>
                  </a:rPr>
                  <a:t>s.t.</a:t>
                </a:r>
                <a:endParaRPr kumimoji="1" lang="ja-JP" altLang="en-US" b="1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pic>
            <p:nvPicPr>
              <p:cNvPr id="8" name="図 7">
                <a:extLst>
                  <a:ext uri="{FF2B5EF4-FFF2-40B4-BE49-F238E27FC236}">
                    <a16:creationId xmlns:a16="http://schemas.microsoft.com/office/drawing/2014/main" id="{10F79EEB-D23C-0C6F-42A8-B7394E6099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79971" y="320842"/>
                <a:ext cx="510719" cy="351119"/>
              </a:xfrm>
              <a:prstGeom prst="rect">
                <a:avLst/>
              </a:prstGeom>
            </p:spPr>
          </p:pic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F1BC9CF9-B82C-79DE-8025-1FB0CDEC43C6}"/>
                  </a:ext>
                </a:extLst>
              </p:cNvPr>
              <p:cNvSpPr txBox="1"/>
              <p:nvPr/>
            </p:nvSpPr>
            <p:spPr>
              <a:xfrm>
                <a:off x="9811389" y="4937452"/>
                <a:ext cx="175400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3-4-5-0 model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kumimoji="1"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model</a:t>
                </a:r>
                <a:endParaRPr kumimoji="1" lang="ja-JP" altLang="en-US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D5748B4-6D45-FC4F-36D2-43D835859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1389" y="4937452"/>
                <a:ext cx="1754006" cy="646331"/>
              </a:xfrm>
              <a:prstGeom prst="rect">
                <a:avLst/>
              </a:prstGeom>
              <a:blipFill>
                <a:blip r:embed="rId5"/>
                <a:stretch>
                  <a:fillRect l="-2878" t="-3846" r="-719" b="-1346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790B83B2-87E9-D425-6F90-63DF87376B40}"/>
              </a:ext>
            </a:extLst>
          </p:cNvPr>
          <p:cNvSpPr/>
          <p:nvPr/>
        </p:nvSpPr>
        <p:spPr>
          <a:xfrm>
            <a:off x="5881436" y="4755685"/>
            <a:ext cx="6011779" cy="953532"/>
          </a:xfrm>
          <a:prstGeom prst="round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中かっこ 16">
            <a:extLst>
              <a:ext uri="{FF2B5EF4-FFF2-40B4-BE49-F238E27FC236}">
                <a16:creationId xmlns:a16="http://schemas.microsoft.com/office/drawing/2014/main" id="{17AD3A4A-7DA8-7139-D6A4-8956DAED741E}"/>
              </a:ext>
            </a:extLst>
          </p:cNvPr>
          <p:cNvSpPr/>
          <p:nvPr/>
        </p:nvSpPr>
        <p:spPr>
          <a:xfrm rot="5400000">
            <a:off x="9060450" y="3455517"/>
            <a:ext cx="322982" cy="5105927"/>
          </a:xfrm>
          <a:prstGeom prst="rightBrace">
            <a:avLst>
              <a:gd name="adj1" fmla="val 28189"/>
              <a:gd name="adj2" fmla="val 86049"/>
            </a:avLst>
          </a:prstGeom>
          <a:ln w="508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25986F0-62E2-2A2C-500D-97096A2F0FBE}"/>
              </a:ext>
            </a:extLst>
          </p:cNvPr>
          <p:cNvSpPr txBox="1"/>
          <p:nvPr/>
        </p:nvSpPr>
        <p:spPr>
          <a:xfrm>
            <a:off x="7993658" y="6144996"/>
            <a:ext cx="269473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3600" b="1" dirty="0">
                <a:latin typeface="Segoe UI" panose="020B0502040204020203" pitchFamily="34" charset="0"/>
                <a:cs typeface="Segoe UI" panose="020B0502040204020203" pitchFamily="34" charset="0"/>
              </a:rPr>
              <a:t>OUR WORK</a:t>
            </a:r>
            <a:endParaRPr kumimoji="1" lang="ja-JP" altLang="en-US" sz="3600" b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30A42B-47D6-2683-857F-CA990B503A75}"/>
              </a:ext>
            </a:extLst>
          </p:cNvPr>
          <p:cNvSpPr txBox="1"/>
          <p:nvPr/>
        </p:nvSpPr>
        <p:spPr>
          <a:xfrm>
            <a:off x="352226" y="356438"/>
            <a:ext cx="2255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Summary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5213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A8632C-FF7A-3065-2CAC-1DE3C9741849}"/>
              </a:ext>
            </a:extLst>
          </p:cNvPr>
          <p:cNvSpPr txBox="1"/>
          <p:nvPr/>
        </p:nvSpPr>
        <p:spPr>
          <a:xfrm>
            <a:off x="352226" y="356438"/>
            <a:ext cx="2255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Summary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C64D6A3-AD3E-41A3-31A4-865817FACBC1}"/>
              </a:ext>
            </a:extLst>
          </p:cNvPr>
          <p:cNvGrpSpPr>
            <a:grpSpLocks noChangeAspect="1"/>
          </p:cNvGrpSpPr>
          <p:nvPr/>
        </p:nvGrpSpPr>
        <p:grpSpPr>
          <a:xfrm>
            <a:off x="352226" y="3486549"/>
            <a:ext cx="12004407" cy="1015663"/>
            <a:chOff x="350732" y="5580783"/>
            <a:chExt cx="12004407" cy="10156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F898300A-22E1-BAC0-4886-57EAAA563416}"/>
                    </a:ext>
                  </a:extLst>
                </p:cNvPr>
                <p:cNvSpPr txBox="1"/>
                <p:nvPr/>
              </p:nvSpPr>
              <p:spPr>
                <a:xfrm>
                  <a:off x="350732" y="5580783"/>
                  <a:ext cx="12004407" cy="101566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ja-JP" altLang="en-US" sz="2000" b="0" i="0" u="none" strike="noStrike">
                      <a:solidFill>
                        <a:srgbClr val="000000"/>
                      </a:solidFill>
                      <a:effectLst/>
                      <a:latin typeface="Segoe UI" panose="020B0502040204020203" pitchFamily="34" charset="0"/>
                      <a:cs typeface="Segoe UI" panose="020B0502040204020203" pitchFamily="34" charset="0"/>
                    </a:rPr>
                    <a:t>・</a:t>
                  </a:r>
                  <a:r>
                    <a:rPr lang="en" altLang="ja-JP" sz="2000" b="0" i="0" u="none" strike="noStrike" dirty="0">
                      <a:solidFill>
                        <a:srgbClr val="000000"/>
                      </a:solidFill>
                      <a:effectLst/>
                      <a:latin typeface="Segoe UI" panose="020B0502040204020203" pitchFamily="34" charset="0"/>
                      <a:cs typeface="Segoe UI" panose="020B0502040204020203" pitchFamily="34" charset="0"/>
                    </a:rPr>
                    <a:t>We </a:t>
                  </a:r>
                  <a:r>
                    <a:rPr lang="en" altLang="ja-JP" sz="2000" b="1" i="0" u="none" strike="noStrike" dirty="0">
                      <a:solidFill>
                        <a:srgbClr val="000000"/>
                      </a:solidFill>
                      <a:effectLst/>
                      <a:latin typeface="Segoe UI" panose="020B0502040204020203" pitchFamily="34" charset="0"/>
                      <a:cs typeface="Segoe UI" panose="020B0502040204020203" pitchFamily="34" charset="0"/>
                    </a:rPr>
                    <a:t>define chiral fermions as eigenstates of the axial charge operator          </a:t>
                  </a:r>
                  <a:r>
                    <a:rPr lang="en" altLang="ja-JP" sz="2000" b="0" i="0" u="none" strike="noStrike" dirty="0">
                      <a:solidFill>
                        <a:srgbClr val="000000"/>
                      </a:solidFill>
                      <a:effectLst/>
                      <a:latin typeface="Segoe UI" panose="020B0502040204020203" pitchFamily="34" charset="0"/>
                      <a:cs typeface="Segoe UI" panose="020B0502040204020203" pitchFamily="34" charset="0"/>
                    </a:rPr>
                    <a:t>with definite chirality,</a:t>
                  </a:r>
                  <a:br>
                    <a:rPr lang="en" altLang="ja-JP" sz="20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</a:br>
                  <a:r>
                    <a:rPr lang="en-US" altLang="ja-JP" sz="20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   </a:t>
                  </a:r>
                  <a:r>
                    <a:rPr lang="en" altLang="ja-JP" sz="20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and </a:t>
                  </a:r>
                  <a:r>
                    <a:rPr lang="en" altLang="ja-JP" sz="2000" b="1" i="0" u="none" strike="noStrike" dirty="0">
                      <a:solidFill>
                        <a:srgbClr val="000000"/>
                      </a:solidFill>
                      <a:effectLst/>
                      <a:latin typeface="Segoe UI" panose="020B0502040204020203" pitchFamily="34" charset="0"/>
                      <a:cs typeface="Segoe UI" panose="020B0502040204020203" pitchFamily="34" charset="0"/>
                    </a:rPr>
                    <a:t>construct the Hamiltonian </a:t>
                  </a:r>
                  <a:r>
                    <a:rPr lang="en" altLang="ja-JP" sz="2000" b="0" i="0" u="none" strike="noStrike" dirty="0">
                      <a:solidFill>
                        <a:srgbClr val="000000"/>
                      </a:solidFill>
                      <a:effectLst/>
                      <a:latin typeface="Segoe UI" panose="020B0502040204020203" pitchFamily="34" charset="0"/>
                      <a:cs typeface="Segoe UI" panose="020B0502040204020203" pitchFamily="34" charset="0"/>
                    </a:rPr>
                    <a:t>(in this work, without gauge fields ) </a:t>
                  </a:r>
                </a:p>
                <a:p>
                  <a:r>
                    <a:rPr lang="en" altLang="ja-JP" sz="2000" dirty="0">
                      <a:solidFill>
                        <a:srgbClr val="000000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   </a:t>
                  </a:r>
                  <a:r>
                    <a:rPr lang="en" altLang="ja-JP" sz="2000" b="0" i="0" u="none" strike="noStrike" dirty="0">
                      <a:solidFill>
                        <a:srgbClr val="000000"/>
                      </a:solidFill>
                      <a:effectLst/>
                      <a:latin typeface="Segoe UI" panose="020B0502040204020203" pitchFamily="34" charset="0"/>
                      <a:cs typeface="Segoe UI" panose="020B0502040204020203" pitchFamily="34" charset="0"/>
                    </a:rPr>
                    <a:t>of an axia</a:t>
                  </a:r>
                  <a:r>
                    <a:rPr lang="en" altLang="ja-JP" sz="2000" dirty="0">
                      <a:solidFill>
                        <a:srgbClr val="000000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l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2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Segoe UI" panose="020B0502040204020203" pitchFamily="34" charset="0"/>
                        </a:rPr>
                        <m:t>U</m:t>
                      </m:r>
                      <m:sSub>
                        <m:sSubPr>
                          <m:ctrlPr>
                            <a:rPr lang="en-US" altLang="ja-JP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altLang="ja-JP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Segoe UI" panose="020B0502040204020203" pitchFamily="34" charset="0"/>
                                </a:rPr>
                              </m:ctrlPr>
                            </m:dPr>
                            <m:e>
                              <m:r>
                                <a:rPr lang="en-US" altLang="ja-JP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Segoe UI" panose="020B0502040204020203" pitchFamily="34" charset="0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n-US" altLang="ja-JP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Segoe UI" panose="020B0502040204020203" pitchFamily="34" charset="0"/>
                            </a:rPr>
                            <m:t>𝐴</m:t>
                          </m:r>
                        </m:sub>
                      </m:sSub>
                    </m:oMath>
                  </a14:m>
                  <a:r>
                    <a:rPr lang="en" altLang="ja-JP" sz="2000" b="0" i="0" u="none" strike="noStrike" dirty="0">
                      <a:solidFill>
                        <a:srgbClr val="000000"/>
                      </a:solidFill>
                      <a:effectLst/>
                      <a:latin typeface="Segoe UI" panose="020B0502040204020203" pitchFamily="34" charset="0"/>
                      <a:cs typeface="Segoe UI" panose="020B0502040204020203" pitchFamily="34" charset="0"/>
                    </a:rPr>
                    <a:t>  theory using these chiral fermions.</a:t>
                  </a:r>
                  <a:endParaRPr lang="en" altLang="ja-JP" sz="2000" dirty="0"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mc:Choice>
          <mc:Fallback xmlns=""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F898300A-22E1-BAC0-4886-57EAAA5634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732" y="5580783"/>
                  <a:ext cx="12004407" cy="1015663"/>
                </a:xfrm>
                <a:prstGeom prst="rect">
                  <a:avLst/>
                </a:prstGeom>
                <a:blipFill>
                  <a:blip r:embed="rId3"/>
                  <a:stretch>
                    <a:fillRect l="-529" t="-3704" b="-987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EFD19610-70EE-9120-7F4E-F5323DE734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86852" y="5594250"/>
              <a:ext cx="514410" cy="35365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D7DA6C5F-D07B-07F9-0E2B-61A3943D9BB2}"/>
                  </a:ext>
                </a:extLst>
              </p:cNvPr>
              <p:cNvSpPr txBox="1"/>
              <p:nvPr/>
            </p:nvSpPr>
            <p:spPr>
              <a:xfrm>
                <a:off x="352226" y="4687961"/>
                <a:ext cx="117675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>
                    <a:latin typeface="Segoe UI" panose="020B0502040204020203" pitchFamily="34" charset="0"/>
                    <a:cs typeface="Segoe UI" panose="020B0502040204020203" pitchFamily="34" charset="0"/>
                  </a:rPr>
                  <a:t>・</a:t>
                </a:r>
                <a:r>
                  <a:rPr kumimoji="1"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SMG scenario of 3-4-5-0 model </a:t>
                </a:r>
                <a:r>
                  <a:rPr kumimoji="1" lang="en-US" altLang="ja-JP" dirty="0">
                    <a:solidFill>
                      <a:schemeClr val="tx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altLang="ja-JP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kumimoji="1" lang="en-US" altLang="ja-JP" dirty="0">
                    <a:solidFill>
                      <a:schemeClr val="tx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kumimoji="1"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model is consistently realized on the lattice using our Hamiltonian</a:t>
                </a:r>
              </a:p>
              <a:p>
                <a:r>
                  <a:rPr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   although </a:t>
                </a:r>
                <a:r>
                  <a:rPr lang="en-US" altLang="ja-JP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further numerical studies are required </a:t>
                </a:r>
                <a:r>
                  <a:rPr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to verify the SMG mechanism in interacting models.</a:t>
                </a:r>
              </a:p>
            </p:txBody>
          </p:sp>
        </mc:Choice>
        <mc:Fallback xmlns=""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D7DA6C5F-D07B-07F9-0E2B-61A3943D9B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226" y="4687961"/>
                <a:ext cx="11767517" cy="646331"/>
              </a:xfrm>
              <a:prstGeom prst="rect">
                <a:avLst/>
              </a:prstGeom>
              <a:blipFill>
                <a:blip r:embed="rId5"/>
                <a:stretch>
                  <a:fillRect l="-431" t="-7692" b="-1346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750E16F-5163-1B85-EC47-6FCCE01C77B0}"/>
              </a:ext>
            </a:extLst>
          </p:cNvPr>
          <p:cNvSpPr txBox="1"/>
          <p:nvPr/>
        </p:nvSpPr>
        <p:spPr>
          <a:xfrm>
            <a:off x="352226" y="2413276"/>
            <a:ext cx="10609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ja-JP" sz="2400" b="0" i="0" u="none" strike="noStrike" dirty="0"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It is essential to have </a:t>
            </a:r>
            <a:r>
              <a:rPr lang="en" altLang="ja-JP" sz="2400" b="0" i="0" u="none" strike="noStrike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Weyl fermions </a:t>
            </a:r>
          </a:p>
          <a:p>
            <a:r>
              <a:rPr lang="en" altLang="ja-JP" sz="2400" b="0" i="0" u="none" strike="noStrike" dirty="0">
                <a:solidFill>
                  <a:srgbClr val="FF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with well-defined chirality </a:t>
            </a:r>
            <a:r>
              <a:rPr lang="en" altLang="ja-JP" sz="24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across</a:t>
            </a:r>
            <a:r>
              <a:rPr lang="en" altLang="ja-JP" sz="2400" b="0" i="0" u="none" strike="noStrike" dirty="0"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the entire momentum space.</a:t>
            </a:r>
            <a:endParaRPr kumimoji="1" lang="ja-JP" altLang="en-US" sz="2400">
              <a:solidFill>
                <a:srgbClr val="FF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A36C4D3C-53B2-21E3-2625-1F44531E4E06}"/>
                  </a:ext>
                </a:extLst>
              </p:cNvPr>
              <p:cNvSpPr txBox="1"/>
              <p:nvPr/>
            </p:nvSpPr>
            <p:spPr>
              <a:xfrm>
                <a:off x="2089716" y="1292524"/>
                <a:ext cx="10430529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" altLang="ja-JP" sz="2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Using the charge operator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𝑄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" altLang="ja-JP" sz="2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found by [Chatterjee, D. Pace, Shao (2024)],</a:t>
                </a:r>
              </a:p>
              <a:p>
                <a:r>
                  <a:rPr lang="en" altLang="ja-JP" sz="2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we aim to construct interaction terms that gap out fermions.</a:t>
                </a: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A36C4D3C-53B2-21E3-2625-1F44531E4E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716" y="1292524"/>
                <a:ext cx="10430529" cy="830997"/>
              </a:xfrm>
              <a:prstGeom prst="rect">
                <a:avLst/>
              </a:prstGeom>
              <a:blipFill>
                <a:blip r:embed="rId6"/>
                <a:stretch>
                  <a:fillRect l="-973" t="-5970" b="-149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D8212B1-5267-9FB7-4599-8BC448AB1C30}"/>
              </a:ext>
            </a:extLst>
          </p:cNvPr>
          <p:cNvSpPr txBox="1"/>
          <p:nvPr/>
        </p:nvSpPr>
        <p:spPr>
          <a:xfrm>
            <a:off x="534844" y="1258903"/>
            <a:ext cx="1846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i="1" dirty="0">
                <a:latin typeface="Segoe UI" panose="020B0502040204020203" pitchFamily="34" charset="0"/>
                <a:cs typeface="Segoe UI" panose="020B0502040204020203" pitchFamily="34" charset="0"/>
              </a:rPr>
              <a:t>Our Goal :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DEEFC0C-A391-2706-940C-AC38B4F74883}"/>
              </a:ext>
            </a:extLst>
          </p:cNvPr>
          <p:cNvGrpSpPr/>
          <p:nvPr/>
        </p:nvGrpSpPr>
        <p:grpSpPr>
          <a:xfrm>
            <a:off x="534844" y="5783470"/>
            <a:ext cx="9793065" cy="820988"/>
            <a:chOff x="534844" y="5680574"/>
            <a:chExt cx="9793065" cy="820988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4F461B09-7C47-4120-C8F1-00A695660C76}"/>
                </a:ext>
              </a:extLst>
            </p:cNvPr>
            <p:cNvSpPr txBox="1"/>
            <p:nvPr/>
          </p:nvSpPr>
          <p:spPr>
            <a:xfrm>
              <a:off x="534844" y="5680574"/>
              <a:ext cx="9793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00B0F0"/>
                  </a:solidFill>
                  <a:latin typeface="Century" panose="02040604050505020304" pitchFamily="18" charset="0"/>
                </a:rPr>
                <a:t>c.f. </a:t>
              </a:r>
              <a:r>
                <a:rPr kumimoji="1" lang="en-US" altLang="ja-JP" b="1" dirty="0">
                  <a:solidFill>
                    <a:srgbClr val="00B0F0"/>
                  </a:solidFill>
                  <a:latin typeface="Century" panose="02040604050505020304" pitchFamily="18" charset="0"/>
                </a:rPr>
                <a:t>Tetsuya Onogi, TY</a:t>
              </a:r>
              <a:r>
                <a:rPr lang="en-US" altLang="ja-JP" b="1" dirty="0">
                  <a:solidFill>
                    <a:srgbClr val="00B0F0"/>
                  </a:solidFill>
                  <a:latin typeface="Century" panose="02040604050505020304" pitchFamily="18" charset="0"/>
                </a:rPr>
                <a:t> </a:t>
              </a:r>
              <a:r>
                <a:rPr kumimoji="1" lang="en-US" altLang="ja-JP" dirty="0">
                  <a:solidFill>
                    <a:srgbClr val="00B0F0"/>
                  </a:solidFill>
                  <a:latin typeface="Century" panose="02040604050505020304" pitchFamily="18" charset="0"/>
                </a:rPr>
                <a:t>extended the discussion on conserved charges to a 3+1-d system.</a:t>
              </a:r>
              <a:endParaRPr kumimoji="1" lang="ja-JP" altLang="en-US">
                <a:solidFill>
                  <a:srgbClr val="00B0F0"/>
                </a:solidFill>
                <a:latin typeface="Century" panose="02040604050505020304" pitchFamily="18" charset="0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EEA6C15-7FFD-22D5-92AA-D377E90945DE}"/>
                </a:ext>
              </a:extLst>
            </p:cNvPr>
            <p:cNvSpPr txBox="1"/>
            <p:nvPr/>
          </p:nvSpPr>
          <p:spPr>
            <a:xfrm>
              <a:off x="980381" y="6132230"/>
              <a:ext cx="28023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00B0F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Talk by T. Onogi on </a:t>
              </a:r>
              <a:r>
                <a:rPr kumimoji="1" lang="en-US" altLang="ja-JP" b="1" dirty="0">
                  <a:solidFill>
                    <a:srgbClr val="00B0F0"/>
                  </a:solidFill>
                </a:rPr>
                <a:t>4.11</a:t>
              </a:r>
              <a:endParaRPr kumimoji="1" lang="ja-JP" altLang="en-US" b="1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4726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FE970F6-8BEF-5C88-1688-218AAD889EEF}"/>
              </a:ext>
            </a:extLst>
          </p:cNvPr>
          <p:cNvSpPr txBox="1"/>
          <p:nvPr/>
        </p:nvSpPr>
        <p:spPr>
          <a:xfrm>
            <a:off x="130151" y="252664"/>
            <a:ext cx="12139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Nielsen-Ninomiya’s theorem in Hamiltonian formalism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2138D25-65F0-A948-4C5B-98FEDFF2EF46}"/>
              </a:ext>
            </a:extLst>
          </p:cNvPr>
          <p:cNvSpPr txBox="1"/>
          <p:nvPr/>
        </p:nvSpPr>
        <p:spPr>
          <a:xfrm>
            <a:off x="6720418" y="1074595"/>
            <a:ext cx="2408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B050"/>
                </a:solidFill>
              </a:rPr>
              <a:t>[Nielsen, Ninomiya (1981)]</a:t>
            </a:r>
            <a:endParaRPr kumimoji="1" lang="ja-JP" altLang="en-US" sz="140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4E8C3377-00A3-781D-1926-69C32D9FF268}"/>
                  </a:ext>
                </a:extLst>
              </p:cNvPr>
              <p:cNvSpPr txBox="1"/>
              <p:nvPr/>
            </p:nvSpPr>
            <p:spPr>
              <a:xfrm>
                <a:off x="2080270" y="1884506"/>
                <a:ext cx="8127158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3200" b="1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Non-</a:t>
                </a:r>
                <a:r>
                  <a:rPr lang="ja-JP" altLang="en-US" sz="3200" b="1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existence of an axial charge</a:t>
                </a:r>
                <a:r>
                  <a:rPr lang="en-US" altLang="ja-JP" sz="3200" b="1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lang="en-US" altLang="ja-JP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𝑸</m:t>
                        </m:r>
                      </m:e>
                      <m:sub>
                        <m:r>
                          <a:rPr lang="en-US" altLang="ja-JP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𝑨</m:t>
                        </m:r>
                      </m:sub>
                    </m:sSub>
                  </m:oMath>
                </a14:m>
                <a:endParaRPr lang="en-US" altLang="ja-JP" sz="3200" b="1" dirty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 algn="ctr"/>
                <a:r>
                  <a:rPr lang="en-US" altLang="ja-JP" sz="24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for lattice fermion without doublers,</a:t>
                </a:r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4E8C3377-00A3-781D-1926-69C32D9FF2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0270" y="1884506"/>
                <a:ext cx="8127158" cy="954107"/>
              </a:xfrm>
              <a:prstGeom prst="rect">
                <a:avLst/>
              </a:prstGeom>
              <a:blipFill>
                <a:blip r:embed="rId3"/>
                <a:stretch>
                  <a:fillRect t="-7895" b="-131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428EE61-4E59-57A3-2673-65873E8271CF}"/>
              </a:ext>
            </a:extLst>
          </p:cNvPr>
          <p:cNvGrpSpPr/>
          <p:nvPr/>
        </p:nvGrpSpPr>
        <p:grpSpPr>
          <a:xfrm>
            <a:off x="1717753" y="3340747"/>
            <a:ext cx="9497365" cy="2614023"/>
            <a:chOff x="2799520" y="5462777"/>
            <a:chExt cx="7691081" cy="1509148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656942B1-ACC4-BA53-1613-DDC94C13A436}"/>
                </a:ext>
              </a:extLst>
            </p:cNvPr>
            <p:cNvGrpSpPr/>
            <p:nvPr/>
          </p:nvGrpSpPr>
          <p:grpSpPr>
            <a:xfrm>
              <a:off x="4083291" y="5462777"/>
              <a:ext cx="6407310" cy="1509148"/>
              <a:chOff x="3339297" y="5555434"/>
              <a:chExt cx="4690999" cy="1588746"/>
            </a:xfrm>
          </p:grpSpPr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DDEB0575-BF8E-418F-CADF-32FD5CED5E83}"/>
                  </a:ext>
                </a:extLst>
              </p:cNvPr>
              <p:cNvSpPr txBox="1"/>
              <p:nvPr/>
            </p:nvSpPr>
            <p:spPr>
              <a:xfrm>
                <a:off x="3339297" y="5555434"/>
                <a:ext cx="4299994" cy="10044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ja-JP" altLang="en-US" sz="280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(i) has quantized</a:t>
                </a:r>
                <a:r>
                  <a:rPr lang="en-US" altLang="ja-JP" sz="2800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(= </a:t>
                </a:r>
                <a:r>
                  <a:rPr lang="ja-JP" altLang="en-US" sz="280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integer</a:t>
                </a:r>
                <a:r>
                  <a:rPr lang="en-US" altLang="ja-JP" sz="2800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)</a:t>
                </a:r>
                <a:r>
                  <a:rPr lang="ja-JP" altLang="en-US" sz="280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eigenvalues</a:t>
                </a:r>
                <a:r>
                  <a:rPr lang="en-US" altLang="ja-JP" sz="2800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,</a:t>
                </a:r>
                <a:r>
                  <a:rPr lang="ja-JP" altLang="en-US" sz="280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2212FDF0-FE2C-BE02-698D-CBF13B524AA5}"/>
                  </a:ext>
                </a:extLst>
              </p:cNvPr>
              <p:cNvSpPr txBox="1"/>
              <p:nvPr/>
            </p:nvSpPr>
            <p:spPr>
              <a:xfrm>
                <a:off x="3339297" y="6139750"/>
                <a:ext cx="4690999" cy="10044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ja-JP" altLang="en-US" sz="280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(ii) commutes with the vector U(1) symmetry</a:t>
                </a:r>
                <a:r>
                  <a:rPr lang="en-US" altLang="ja-JP" sz="2800" dirty="0">
                    <a:solidFill>
                      <a:schemeClr val="accent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  <a:endParaRPr lang="ja-JP" altLang="en-US" sz="2800">
                  <a:solidFill>
                    <a:schemeClr val="accent4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BBB7A35F-B3C7-A346-46B4-BFBDBA8E9B43}"/>
                </a:ext>
              </a:extLst>
            </p:cNvPr>
            <p:cNvSpPr txBox="1"/>
            <p:nvPr/>
          </p:nvSpPr>
          <p:spPr>
            <a:xfrm>
              <a:off x="2799520" y="5714327"/>
              <a:ext cx="8146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Segoe UI" panose="020B0502040204020203" pitchFamily="34" charset="0"/>
                  <a:cs typeface="Segoe UI" panose="020B0502040204020203" pitchFamily="34" charset="0"/>
                </a:rPr>
                <a:t>that</a:t>
              </a:r>
              <a:endParaRPr kumimoji="1" lang="ja-JP" altLang="en-US" sz="28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左中かっこ 24">
              <a:extLst>
                <a:ext uri="{FF2B5EF4-FFF2-40B4-BE49-F238E27FC236}">
                  <a16:creationId xmlns:a16="http://schemas.microsoft.com/office/drawing/2014/main" id="{9463E37C-46CD-41C0-091E-78EA687580A3}"/>
                </a:ext>
              </a:extLst>
            </p:cNvPr>
            <p:cNvSpPr/>
            <p:nvPr/>
          </p:nvSpPr>
          <p:spPr>
            <a:xfrm>
              <a:off x="3457607" y="5462781"/>
              <a:ext cx="443951" cy="891251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280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6C0961A-184A-E445-BB34-12228A611A25}"/>
              </a:ext>
            </a:extLst>
          </p:cNvPr>
          <p:cNvGrpSpPr/>
          <p:nvPr/>
        </p:nvGrpSpPr>
        <p:grpSpPr>
          <a:xfrm>
            <a:off x="705611" y="5435032"/>
            <a:ext cx="10780775" cy="858982"/>
            <a:chOff x="657762" y="5724696"/>
            <a:chExt cx="10780775" cy="858982"/>
          </a:xfrm>
        </p:grpSpPr>
        <p:sp>
          <p:nvSpPr>
            <p:cNvPr id="18" name="角丸四角形 17">
              <a:extLst>
                <a:ext uri="{FF2B5EF4-FFF2-40B4-BE49-F238E27FC236}">
                  <a16:creationId xmlns:a16="http://schemas.microsoft.com/office/drawing/2014/main" id="{21C5971C-6854-01A8-FBFC-CEF0746883BE}"/>
                </a:ext>
              </a:extLst>
            </p:cNvPr>
            <p:cNvSpPr/>
            <p:nvPr/>
          </p:nvSpPr>
          <p:spPr>
            <a:xfrm>
              <a:off x="657762" y="5724696"/>
              <a:ext cx="10780775" cy="858982"/>
            </a:xfrm>
            <a:prstGeom prst="roundRect">
              <a:avLst/>
            </a:prstGeom>
            <a:solidFill>
              <a:srgbClr val="FFFF00">
                <a:alpha val="40067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5EF02975-0D56-947C-AC12-5657A8535D80}"/>
                </a:ext>
              </a:extLst>
            </p:cNvPr>
            <p:cNvSpPr txBox="1"/>
            <p:nvPr/>
          </p:nvSpPr>
          <p:spPr>
            <a:xfrm>
              <a:off x="976882" y="5954770"/>
              <a:ext cx="1023823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altLang="ja-JP" sz="2400" b="0" i="0" u="none" strike="noStrike" dirty="0">
                  <a:solidFill>
                    <a:srgbClr val="FF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Formulating chiral gauge theories on the lattice remains an open problem.</a:t>
              </a:r>
              <a:endParaRPr lang="ja-JP" altLang="en-US" sz="240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A7D818-5F28-A35C-6300-551BF549A9B0}"/>
              </a:ext>
            </a:extLst>
          </p:cNvPr>
          <p:cNvSpPr txBox="1"/>
          <p:nvPr/>
        </p:nvSpPr>
        <p:spPr>
          <a:xfrm>
            <a:off x="9128450" y="1071322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sz="1400" dirty="0">
                <a:solidFill>
                  <a:srgbClr val="00B050"/>
                </a:solidFill>
              </a:rPr>
              <a:t>[D. Friedan  (1982)]</a:t>
            </a:r>
            <a:endParaRPr kumimoji="1" lang="ja-JP" altLang="en-US" sz="140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199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106C3-1F97-0D25-43FC-D20B95092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01182F2-C2A4-114B-4936-B4D0C81085C9}"/>
              </a:ext>
            </a:extLst>
          </p:cNvPr>
          <p:cNvGrpSpPr/>
          <p:nvPr/>
        </p:nvGrpSpPr>
        <p:grpSpPr>
          <a:xfrm>
            <a:off x="856793" y="1898097"/>
            <a:ext cx="10339450" cy="830997"/>
            <a:chOff x="985652" y="1468272"/>
            <a:chExt cx="10339450" cy="830997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FA062015-5D5B-5C54-99AE-5F6A6C9D8EDA}"/>
                </a:ext>
              </a:extLst>
            </p:cNvPr>
            <p:cNvSpPr txBox="1"/>
            <p:nvPr/>
          </p:nvSpPr>
          <p:spPr>
            <a:xfrm>
              <a:off x="2170218" y="1468272"/>
              <a:ext cx="915488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altLang="ja-JP" dirty="0">
                  <a:solidFill>
                    <a:srgbClr val="0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</a:t>
              </a:r>
              <a:r>
                <a:rPr lang="en" altLang="ja-JP" b="0" i="0" u="none" strike="noStrike" dirty="0"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echanism in which </a:t>
              </a:r>
              <a:r>
                <a:rPr lang="en" altLang="ja-JP" sz="2400" b="1" i="0" u="none" strike="noStrike" dirty="0"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interactions</a:t>
              </a:r>
              <a:r>
                <a:rPr lang="en" altLang="ja-JP" b="0" i="0" u="none" strike="noStrike" dirty="0"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" altLang="ja-JP" sz="2400" b="1" i="0" u="none" strike="noStrike" dirty="0"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gap out a system </a:t>
              </a:r>
              <a:r>
                <a:rPr lang="en" altLang="ja-JP" b="0" i="0" u="none" strike="noStrike" dirty="0"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without introducing any fermion bilinear terms, </a:t>
              </a:r>
              <a:r>
                <a:rPr lang="en" altLang="ja-JP" sz="2400" b="1" i="0" u="none" strike="noStrike" dirty="0"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while preserving all underlying symmetries</a:t>
              </a:r>
              <a:r>
                <a:rPr lang="en" altLang="ja-JP" b="0" i="0" u="none" strike="noStrike" dirty="0"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.</a:t>
              </a:r>
              <a:endParaRPr lang="ja-JP" alt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C7769A2F-9ED3-A1CD-BEEC-7144BA8C717F}"/>
                </a:ext>
              </a:extLst>
            </p:cNvPr>
            <p:cNvSpPr txBox="1"/>
            <p:nvPr/>
          </p:nvSpPr>
          <p:spPr>
            <a:xfrm>
              <a:off x="985652" y="1511700"/>
              <a:ext cx="10406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SMG :</a:t>
              </a:r>
              <a:endParaRPr kumimoji="1" lang="ja-JP" altLang="en-US" sz="2400" b="1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737174F-8384-EB53-00B7-1FAABC71C433}"/>
              </a:ext>
            </a:extLst>
          </p:cNvPr>
          <p:cNvSpPr txBox="1"/>
          <p:nvPr/>
        </p:nvSpPr>
        <p:spPr>
          <a:xfrm>
            <a:off x="7599997" y="307605"/>
            <a:ext cx="260278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00B050"/>
                </a:solidFill>
              </a:rPr>
              <a:t>[Kikukawa (2017)]</a:t>
            </a:r>
          </a:p>
          <a:p>
            <a:r>
              <a:rPr lang="en-US" altLang="ja-JP" sz="1400" dirty="0">
                <a:solidFill>
                  <a:srgbClr val="00B050"/>
                </a:solidFill>
              </a:rPr>
              <a:t>[S. </a:t>
            </a:r>
            <a:r>
              <a:rPr lang="en-US" altLang="ja-JP" sz="1400" dirty="0" err="1">
                <a:solidFill>
                  <a:srgbClr val="00B050"/>
                </a:solidFill>
              </a:rPr>
              <a:t>Razamat</a:t>
            </a:r>
            <a:r>
              <a:rPr lang="en-US" altLang="ja-JP" sz="1400" dirty="0">
                <a:solidFill>
                  <a:srgbClr val="00B050"/>
                </a:solidFill>
              </a:rPr>
              <a:t>, D. Tong (2020)]</a:t>
            </a:r>
          </a:p>
          <a:p>
            <a:r>
              <a:rPr lang="en-US" altLang="ja-JP" sz="1400" dirty="0">
                <a:solidFill>
                  <a:srgbClr val="00B050"/>
                </a:solidFill>
              </a:rPr>
              <a:t>[Catterall (2021)]</a:t>
            </a:r>
          </a:p>
          <a:p>
            <a:r>
              <a:rPr lang="en-US" altLang="ja-JP" sz="1400" dirty="0">
                <a:solidFill>
                  <a:srgbClr val="00B050"/>
                </a:solidFill>
              </a:rPr>
              <a:t>[J. Wang, You (2022)] etc.</a:t>
            </a:r>
            <a:endParaRPr lang="ja-JP" altLang="en-US" sz="1400">
              <a:solidFill>
                <a:srgbClr val="00B05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86A8A8F-1BB3-FE40-0BFA-1F614FDD49C7}"/>
              </a:ext>
            </a:extLst>
          </p:cNvPr>
          <p:cNvSpPr txBox="1"/>
          <p:nvPr/>
        </p:nvSpPr>
        <p:spPr>
          <a:xfrm>
            <a:off x="367216" y="3375039"/>
            <a:ext cx="4875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entury" panose="02040604050505020304" pitchFamily="18" charset="0"/>
                <a:cs typeface="Calibri" panose="020F0502020204030204" pitchFamily="34" charset="0"/>
              </a:rPr>
              <a:t>Strategy to realizing a chiral gauge theory</a:t>
            </a:r>
            <a:endParaRPr kumimoji="1" lang="ja-JP" altLang="en-US" b="1">
              <a:latin typeface="Century" panose="02040604050505020304" pitchFamily="18" charset="0"/>
              <a:cs typeface="Calibri" panose="020F0502020204030204" pitchFamily="34" charset="0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1AEAE43-83ED-2913-FB9F-62843698179B}"/>
              </a:ext>
            </a:extLst>
          </p:cNvPr>
          <p:cNvGrpSpPr/>
          <p:nvPr/>
        </p:nvGrpSpPr>
        <p:grpSpPr>
          <a:xfrm>
            <a:off x="1446610" y="4057977"/>
            <a:ext cx="10217085" cy="1963361"/>
            <a:chOff x="1466638" y="4428384"/>
            <a:chExt cx="10217085" cy="1963361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841D24C5-0328-97D8-CA91-D98C1CDF54D8}"/>
                </a:ext>
              </a:extLst>
            </p:cNvPr>
            <p:cNvGrpSpPr/>
            <p:nvPr/>
          </p:nvGrpSpPr>
          <p:grpSpPr>
            <a:xfrm>
              <a:off x="1466638" y="4428384"/>
              <a:ext cx="8388900" cy="1963361"/>
              <a:chOff x="905001" y="3359367"/>
              <a:chExt cx="8388900" cy="1963361"/>
            </a:xfrm>
          </p:grpSpPr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BC0AA841-14D0-0C5F-5BF2-234AD235E928}"/>
                  </a:ext>
                </a:extLst>
              </p:cNvPr>
              <p:cNvSpPr txBox="1"/>
              <p:nvPr/>
            </p:nvSpPr>
            <p:spPr>
              <a:xfrm>
                <a:off x="905001" y="3359367"/>
                <a:ext cx="37470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1. Starting with some vector theory.</a:t>
                </a:r>
                <a:endParaRPr kumimoji="1" lang="ja-JP" altLang="en-US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FE5DDE6A-DFFB-6929-4EA0-5BA9456F0DCB}"/>
                  </a:ext>
                </a:extLst>
              </p:cNvPr>
              <p:cNvSpPr txBox="1"/>
              <p:nvPr/>
            </p:nvSpPr>
            <p:spPr>
              <a:xfrm>
                <a:off x="905001" y="3892763"/>
                <a:ext cx="8388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2. </a:t>
                </a:r>
                <a:r>
                  <a:rPr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Adding </a:t>
                </a:r>
                <a:r>
                  <a:rPr kumimoji="1"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precise interactions which can gap out </a:t>
                </a:r>
                <a:r>
                  <a:rPr kumimoji="1" lang="en-US" altLang="ja-JP" u="sng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the Weyl fermions to be gap</a:t>
                </a:r>
                <a:r>
                  <a:rPr kumimoji="1"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. </a:t>
                </a:r>
                <a:endParaRPr kumimoji="1" lang="ja-JP" altLang="en-US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BB8AD06B-1F3C-DB8F-1CEA-CF27CB9B2191}"/>
                  </a:ext>
                </a:extLst>
              </p:cNvPr>
              <p:cNvSpPr txBox="1"/>
              <p:nvPr/>
            </p:nvSpPr>
            <p:spPr>
              <a:xfrm>
                <a:off x="905001" y="4426159"/>
                <a:ext cx="45799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3. </a:t>
                </a:r>
                <a:r>
                  <a:rPr lang="en" altLang="ja-JP" sz="1800" b="1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</a:t>
                </a:r>
                <a:r>
                  <a:rPr lang="en" altLang="ja-JP" sz="1800" b="1" i="0" u="none" strike="noStrike" dirty="0">
                    <a:solidFill>
                      <a:srgbClr val="FF0000"/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he mirror sector can be gapped out</a:t>
                </a:r>
                <a:r>
                  <a:rPr lang="en" altLang="ja-JP" sz="18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. </a:t>
                </a:r>
                <a:r>
                  <a:rPr kumimoji="1" lang="en-US" altLang="ja-JP" dirty="0"/>
                  <a:t> </a:t>
                </a:r>
                <a:endParaRPr kumimoji="1" lang="ja-JP" altLang="en-US"/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7B7844D9-08AA-A448-5219-4F26DA509B6B}"/>
                  </a:ext>
                </a:extLst>
              </p:cNvPr>
              <p:cNvSpPr txBox="1"/>
              <p:nvPr/>
            </p:nvSpPr>
            <p:spPr>
              <a:xfrm>
                <a:off x="916176" y="4953396"/>
                <a:ext cx="54057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4. </a:t>
                </a:r>
                <a:r>
                  <a:rPr lang="en" altLang="ja-JP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T</a:t>
                </a:r>
                <a:r>
                  <a:rPr lang="en" altLang="ja-JP" sz="1800" b="0" i="0" u="none" strike="noStrike" dirty="0">
                    <a:solidFill>
                      <a:srgbClr val="FF0000"/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he </a:t>
                </a:r>
                <a:r>
                  <a:rPr lang="en" altLang="ja-JP" sz="1800" b="1" i="0" u="none" strike="noStrike" dirty="0">
                    <a:solidFill>
                      <a:srgbClr val="FF0000"/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remaining theory </a:t>
                </a:r>
                <a:r>
                  <a:rPr lang="en" altLang="ja-JP" sz="1800" b="0" i="0" u="none" strike="noStrike" dirty="0">
                    <a:solidFill>
                      <a:srgbClr val="FF0000"/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becomes a </a:t>
                </a:r>
                <a:r>
                  <a:rPr lang="en" altLang="ja-JP" sz="1800" b="1" i="0" u="none" strike="noStrike" dirty="0">
                    <a:solidFill>
                      <a:srgbClr val="FF0000"/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chiral </a:t>
                </a:r>
                <a:r>
                  <a:rPr lang="en" altLang="ja-JP" sz="1800" b="0" i="0" u="none" strike="noStrike" dirty="0">
                    <a:solidFill>
                      <a:srgbClr val="FF0000"/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theory.</a:t>
                </a:r>
                <a:r>
                  <a:rPr kumimoji="1" lang="en-US" altLang="ja-JP" dirty="0"/>
                  <a:t> </a:t>
                </a:r>
                <a:endParaRPr kumimoji="1" lang="ja-JP" altLang="en-US"/>
              </a:p>
            </p:txBody>
          </p:sp>
        </p:grp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2433D248-3600-8DFC-F43D-83A5CF8C24CE}"/>
                </a:ext>
              </a:extLst>
            </p:cNvPr>
            <p:cNvSpPr txBox="1"/>
            <p:nvPr/>
          </p:nvSpPr>
          <p:spPr>
            <a:xfrm>
              <a:off x="7275144" y="5356676"/>
              <a:ext cx="44085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0070C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= Mirror sectors</a:t>
              </a:r>
            </a:p>
            <a:p>
              <a:r>
                <a:rPr lang="en" altLang="ja-JP" dirty="0">
                  <a:solidFill>
                    <a:srgbClr val="0070C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   whose</a:t>
              </a:r>
              <a:r>
                <a:rPr lang="en" altLang="ja-JP" b="0" i="0" u="none" strike="noStrike" dirty="0">
                  <a:solidFill>
                    <a:srgbClr val="0070C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chirality are defined at each site.</a:t>
              </a:r>
              <a:endParaRPr kumimoji="1" lang="ja-JP" altLang="en-US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8D4D9FD-F744-D04D-9794-BDB91B2E9109}"/>
              </a:ext>
            </a:extLst>
          </p:cNvPr>
          <p:cNvSpPr txBox="1"/>
          <p:nvPr/>
        </p:nvSpPr>
        <p:spPr>
          <a:xfrm>
            <a:off x="421105" y="252664"/>
            <a:ext cx="6199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Symmetric Mass Generation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A5FA54-0581-4759-2A37-A4B264453A9A}"/>
              </a:ext>
            </a:extLst>
          </p:cNvPr>
          <p:cNvSpPr txBox="1"/>
          <p:nvPr/>
        </p:nvSpPr>
        <p:spPr>
          <a:xfrm>
            <a:off x="888644" y="3013501"/>
            <a:ext cx="104147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u="sng" dirty="0">
                <a:latin typeface="Segoe UI" panose="020B0502040204020203" pitchFamily="34" charset="0"/>
                <a:cs typeface="Segoe UI" panose="020B0502040204020203" pitchFamily="34" charset="0"/>
              </a:rPr>
              <a:t>Staggered fermion in 1+1 dimensions</a:t>
            </a:r>
            <a:endParaRPr kumimoji="1" lang="ja-JP" altLang="en-US" sz="4800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801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EFE2F-E4FD-2DE2-0449-5F7B31F4D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>
            <a:extLst>
              <a:ext uri="{FF2B5EF4-FFF2-40B4-BE49-F238E27FC236}">
                <a16:creationId xmlns:a16="http://schemas.microsoft.com/office/drawing/2014/main" id="{0AE333F9-4E73-5361-CC10-68F26E719A11}"/>
              </a:ext>
            </a:extLst>
          </p:cNvPr>
          <p:cNvSpPr/>
          <p:nvPr/>
        </p:nvSpPr>
        <p:spPr>
          <a:xfrm>
            <a:off x="207818" y="2354798"/>
            <a:ext cx="10792691" cy="2987979"/>
          </a:xfrm>
          <a:prstGeom prst="round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EE662D-9983-12BF-3DBD-2F471A271ADF}"/>
              </a:ext>
            </a:extLst>
          </p:cNvPr>
          <p:cNvSpPr txBox="1"/>
          <p:nvPr/>
        </p:nvSpPr>
        <p:spPr>
          <a:xfrm>
            <a:off x="367216" y="306707"/>
            <a:ext cx="8204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Quantized axial charge </a:t>
            </a:r>
            <a:r>
              <a:rPr kumimoji="1"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on the lattice</a:t>
            </a:r>
            <a:endParaRPr kumimoji="1" lang="ja-JP" altLang="en-US" sz="36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45673F3-FF5B-8F06-F4B6-394BFD96A46C}"/>
              </a:ext>
            </a:extLst>
          </p:cNvPr>
          <p:cNvGrpSpPr/>
          <p:nvPr/>
        </p:nvGrpSpPr>
        <p:grpSpPr>
          <a:xfrm>
            <a:off x="8736144" y="363725"/>
            <a:ext cx="3037668" cy="606677"/>
            <a:chOff x="7206712" y="4401519"/>
            <a:chExt cx="3391834" cy="606677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8F4531DD-7E16-DFC5-7EBA-B16495D06915}"/>
                </a:ext>
              </a:extLst>
            </p:cNvPr>
            <p:cNvSpPr txBox="1"/>
            <p:nvPr/>
          </p:nvSpPr>
          <p:spPr>
            <a:xfrm>
              <a:off x="7206712" y="4700419"/>
              <a:ext cx="339183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400" dirty="0">
                  <a:solidFill>
                    <a:srgbClr val="00B050"/>
                  </a:solidFill>
                </a:rPr>
                <a:t>[Chatterjee, D. Pace, Shao (2024)]</a:t>
              </a:r>
              <a:endParaRPr lang="ja-JP" altLang="en-US" sz="1400">
                <a:solidFill>
                  <a:srgbClr val="00B05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5FF243D-0E0B-E799-9553-4E8259362546}"/>
                </a:ext>
              </a:extLst>
            </p:cNvPr>
            <p:cNvSpPr txBox="1"/>
            <p:nvPr/>
          </p:nvSpPr>
          <p:spPr>
            <a:xfrm>
              <a:off x="7206712" y="4401519"/>
              <a:ext cx="22681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00B050"/>
                  </a:solidFill>
                </a:rPr>
                <a:t>[H. B. Thacker (1995)]</a:t>
              </a:r>
              <a:endParaRPr kumimoji="1" lang="ja-JP" altLang="en-US" sz="1400">
                <a:solidFill>
                  <a:srgbClr val="00B050"/>
                </a:solidFill>
              </a:endParaRPr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04D3C73-2E41-EE8B-3141-8D6E104FB11C}"/>
              </a:ext>
            </a:extLst>
          </p:cNvPr>
          <p:cNvSpPr txBox="1"/>
          <p:nvPr/>
        </p:nvSpPr>
        <p:spPr>
          <a:xfrm>
            <a:off x="367216" y="1104821"/>
            <a:ext cx="431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In the Hamiltonian of staggered fermion,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58CACB5-2E72-6E13-9180-34BCF28A1631}"/>
              </a:ext>
            </a:extLst>
          </p:cNvPr>
          <p:cNvSpPr txBox="1"/>
          <p:nvPr/>
        </p:nvSpPr>
        <p:spPr>
          <a:xfrm>
            <a:off x="367216" y="2505283"/>
            <a:ext cx="642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here are </a:t>
            </a:r>
            <a:r>
              <a:rPr kumimoji="1" lang="en-US" altLang="ja-JP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two conserved lattice charge </a:t>
            </a:r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operators,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B085714-DD31-A522-E2AC-6DA6EF80423F}"/>
              </a:ext>
            </a:extLst>
          </p:cNvPr>
          <p:cNvGrpSpPr>
            <a:grpSpLocks noChangeAspect="1"/>
          </p:cNvGrpSpPr>
          <p:nvPr/>
        </p:nvGrpSpPr>
        <p:grpSpPr>
          <a:xfrm>
            <a:off x="1433349" y="3036375"/>
            <a:ext cx="8717360" cy="1381068"/>
            <a:chOff x="1545504" y="3129349"/>
            <a:chExt cx="5647056" cy="894648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56BFEE3F-2C9E-5ACA-8F29-4D430C5FA703}"/>
                </a:ext>
              </a:extLst>
            </p:cNvPr>
            <p:cNvGrpSpPr/>
            <p:nvPr/>
          </p:nvGrpSpPr>
          <p:grpSpPr>
            <a:xfrm>
              <a:off x="1545504" y="3129349"/>
              <a:ext cx="5647056" cy="894648"/>
              <a:chOff x="1578147" y="3744532"/>
              <a:chExt cx="5647056" cy="894648"/>
            </a:xfrm>
          </p:grpSpPr>
          <p:pic>
            <p:nvPicPr>
              <p:cNvPr id="7" name="図 6">
                <a:extLst>
                  <a:ext uri="{FF2B5EF4-FFF2-40B4-BE49-F238E27FC236}">
                    <a16:creationId xmlns:a16="http://schemas.microsoft.com/office/drawing/2014/main" id="{503609EB-B80C-C905-CE06-645B285419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52263"/>
              <a:stretch>
                <a:fillRect/>
              </a:stretch>
            </p:blipFill>
            <p:spPr>
              <a:xfrm>
                <a:off x="1578147" y="3752952"/>
                <a:ext cx="2480817" cy="810175"/>
              </a:xfrm>
              <a:prstGeom prst="rect">
                <a:avLst/>
              </a:prstGeom>
            </p:spPr>
          </p:pic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90B7B22F-3507-A34C-C82E-24855EB3F3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75297"/>
              <a:stretch>
                <a:fillRect/>
              </a:stretch>
            </p:blipFill>
            <p:spPr>
              <a:xfrm>
                <a:off x="4744385" y="3744532"/>
                <a:ext cx="2480818" cy="894648"/>
              </a:xfrm>
              <a:prstGeom prst="rect">
                <a:avLst/>
              </a:prstGeom>
            </p:spPr>
          </p:pic>
        </p:grp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AFDC181E-386A-D25A-4C7A-8FA18FA3AA49}"/>
                </a:ext>
              </a:extLst>
            </p:cNvPr>
            <p:cNvCxnSpPr>
              <a:cxnSpLocks/>
            </p:cNvCxnSpPr>
            <p:nvPr/>
          </p:nvCxnSpPr>
          <p:spPr>
            <a:xfrm>
              <a:off x="4702756" y="3933486"/>
              <a:ext cx="236939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C215B7F4-3B14-2D8C-9B96-61EEFA337268}"/>
              </a:ext>
            </a:extLst>
          </p:cNvPr>
          <p:cNvGrpSpPr>
            <a:grpSpLocks noChangeAspect="1"/>
          </p:cNvGrpSpPr>
          <p:nvPr/>
        </p:nvGrpSpPr>
        <p:grpSpPr>
          <a:xfrm>
            <a:off x="8650069" y="1550778"/>
            <a:ext cx="3209817" cy="395805"/>
            <a:chOff x="1328573" y="4751672"/>
            <a:chExt cx="3209817" cy="576287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667ED5F9-5E01-28D5-794C-7D614A198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56721" r="-301" b="2916"/>
            <a:stretch/>
          </p:blipFill>
          <p:spPr>
            <a:xfrm>
              <a:off x="2307213" y="4751672"/>
              <a:ext cx="2231177" cy="576287"/>
            </a:xfrm>
            <a:prstGeom prst="rect">
              <a:avLst/>
            </a:prstGeom>
          </p:spPr>
        </p:pic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43D48080-C749-0894-7D67-E911241A49B4}"/>
                </a:ext>
              </a:extLst>
            </p:cNvPr>
            <p:cNvSpPr txBox="1"/>
            <p:nvPr/>
          </p:nvSpPr>
          <p:spPr>
            <a:xfrm>
              <a:off x="1328573" y="4776565"/>
              <a:ext cx="733406" cy="4929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Segoe UI" panose="020B0502040204020203" pitchFamily="34" charset="0"/>
                  <a:cs typeface="Segoe UI" panose="020B0502040204020203" pitchFamily="34" charset="0"/>
                </a:rPr>
                <a:t>where</a:t>
              </a:r>
              <a:endParaRPr kumimoji="1" lang="ja-JP" altLang="en-US" sz="16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F98EA2DC-AD50-46A0-2821-67471D0ACD94}"/>
              </a:ext>
            </a:extLst>
          </p:cNvPr>
          <p:cNvGrpSpPr>
            <a:grpSpLocks noChangeAspect="1"/>
          </p:cNvGrpSpPr>
          <p:nvPr/>
        </p:nvGrpSpPr>
        <p:grpSpPr>
          <a:xfrm>
            <a:off x="1137228" y="4600737"/>
            <a:ext cx="9433790" cy="742040"/>
            <a:chOff x="1027354" y="5354520"/>
            <a:chExt cx="8267882" cy="1080401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8424DF67-E2D2-B1BA-8CAC-648FEBF557CA}"/>
                </a:ext>
              </a:extLst>
            </p:cNvPr>
            <p:cNvGrpSpPr/>
            <p:nvPr/>
          </p:nvGrpSpPr>
          <p:grpSpPr>
            <a:xfrm>
              <a:off x="2119691" y="5354520"/>
              <a:ext cx="7175545" cy="1080401"/>
              <a:chOff x="41683" y="5336193"/>
              <a:chExt cx="7175545" cy="1080401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6CC24652-196E-D7E7-5650-0A2DFB24F3E3}"/>
                  </a:ext>
                </a:extLst>
              </p:cNvPr>
              <p:cNvGrpSpPr/>
              <p:nvPr/>
            </p:nvGrpSpPr>
            <p:grpSpPr>
              <a:xfrm>
                <a:off x="496221" y="5336200"/>
                <a:ext cx="6721007" cy="1080394"/>
                <a:chOff x="703416" y="5555039"/>
                <a:chExt cx="6721007" cy="1080394"/>
              </a:xfrm>
            </p:grpSpPr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2E3F013D-8022-982D-7586-028E4EFAF680}"/>
                    </a:ext>
                  </a:extLst>
                </p:cNvPr>
                <p:cNvSpPr txBox="1"/>
                <p:nvPr/>
              </p:nvSpPr>
              <p:spPr>
                <a:xfrm>
                  <a:off x="703416" y="5559947"/>
                  <a:ext cx="6721007" cy="10754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2400" b="1" dirty="0">
                      <a:solidFill>
                        <a:srgbClr val="FF0000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has integer eigenvalues </a:t>
                  </a:r>
                  <a:r>
                    <a:rPr lang="en-US" altLang="ja-JP" dirty="0">
                      <a:solidFill>
                        <a:srgbClr val="FF0000"/>
                      </a:solidFill>
                      <a:latin typeface="Segoe UI" panose="020B0502040204020203" pitchFamily="34" charset="0"/>
                      <a:cs typeface="Segoe UI" panose="020B0502040204020203" pitchFamily="34" charset="0"/>
                    </a:rPr>
                    <a:t>since it is unitarily equivalent to           .</a:t>
                  </a:r>
                  <a:endParaRPr kumimoji="1" lang="ja-JP" altLang="en-US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pic>
              <p:nvPicPr>
                <p:cNvPr id="41" name="図 40">
                  <a:extLst>
                    <a:ext uri="{FF2B5EF4-FFF2-40B4-BE49-F238E27FC236}">
                      <a16:creationId xmlns:a16="http://schemas.microsoft.com/office/drawing/2014/main" id="{7BB23991-94E5-F95C-25BA-2729FE1581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677350" y="5555039"/>
                  <a:ext cx="500609" cy="520789"/>
                </a:xfrm>
                <a:prstGeom prst="rect">
                  <a:avLst/>
                </a:prstGeom>
              </p:spPr>
            </p:pic>
          </p:grpSp>
          <p:pic>
            <p:nvPicPr>
              <p:cNvPr id="39" name="図 38">
                <a:extLst>
                  <a:ext uri="{FF2B5EF4-FFF2-40B4-BE49-F238E27FC236}">
                    <a16:creationId xmlns:a16="http://schemas.microsoft.com/office/drawing/2014/main" id="{052AA3D1-0B3D-9C88-8075-B6921AE4B0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683" y="5336193"/>
                <a:ext cx="454538" cy="520796"/>
              </a:xfrm>
              <a:prstGeom prst="rect">
                <a:avLst/>
              </a:prstGeom>
            </p:spPr>
          </p:pic>
        </p:grpSp>
        <p:sp>
          <p:nvSpPr>
            <p:cNvPr id="50" name="右矢印 49">
              <a:extLst>
                <a:ext uri="{FF2B5EF4-FFF2-40B4-BE49-F238E27FC236}">
                  <a16:creationId xmlns:a16="http://schemas.microsoft.com/office/drawing/2014/main" id="{AA3B8AE0-F8E4-66EA-40C3-06367637C65F}"/>
                </a:ext>
              </a:extLst>
            </p:cNvPr>
            <p:cNvSpPr/>
            <p:nvPr/>
          </p:nvSpPr>
          <p:spPr>
            <a:xfrm>
              <a:off x="1027354" y="5530613"/>
              <a:ext cx="796413" cy="26253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53" name="図 52">
            <a:extLst>
              <a:ext uri="{FF2B5EF4-FFF2-40B4-BE49-F238E27FC236}">
                <a16:creationId xmlns:a16="http://schemas.microsoft.com/office/drawing/2014/main" id="{EB81736F-6832-10B3-32D5-59C1425A92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2542" y="1486900"/>
            <a:ext cx="5715860" cy="69797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3974748-FEFE-A247-7B2A-CCB320CE99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82688" y="1010072"/>
            <a:ext cx="1614220" cy="483612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28F81BC-0A4C-FE2D-E7BE-E5CC970213A0}"/>
              </a:ext>
            </a:extLst>
          </p:cNvPr>
          <p:cNvSpPr txBox="1"/>
          <p:nvPr/>
        </p:nvSpPr>
        <p:spPr>
          <a:xfrm>
            <a:off x="5541114" y="3637374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,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CB7D5AE-498E-D2AE-8764-ADB186F1CBA7}"/>
              </a:ext>
            </a:extLst>
          </p:cNvPr>
          <p:cNvGrpSpPr>
            <a:grpSpLocks noChangeAspect="1"/>
          </p:cNvGrpSpPr>
          <p:nvPr/>
        </p:nvGrpSpPr>
        <p:grpSpPr>
          <a:xfrm>
            <a:off x="6993237" y="5772807"/>
            <a:ext cx="3774232" cy="994851"/>
            <a:chOff x="7025832" y="1041722"/>
            <a:chExt cx="5043818" cy="1329502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2C89CA3-4C11-F1B6-F89F-0FB47EB4D3F6}"/>
                </a:ext>
              </a:extLst>
            </p:cNvPr>
            <p:cNvSpPr/>
            <p:nvPr/>
          </p:nvSpPr>
          <p:spPr>
            <a:xfrm>
              <a:off x="7025832" y="1041722"/>
              <a:ext cx="5043817" cy="1329502"/>
            </a:xfrm>
            <a:prstGeom prst="rect">
              <a:avLst/>
            </a:prstGeom>
            <a:noFill/>
            <a:ln>
              <a:solidFill>
                <a:schemeClr val="accent1">
                  <a:shade val="15000"/>
                  <a:alpha val="23932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BC76CE2E-42F0-561A-B9F3-56838ADC7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54252" r="3207" b="4215"/>
            <a:stretch/>
          </p:blipFill>
          <p:spPr>
            <a:xfrm>
              <a:off x="9326449" y="1091413"/>
              <a:ext cx="2743201" cy="1279810"/>
            </a:xfrm>
            <a:prstGeom prst="rect">
              <a:avLst/>
            </a:prstGeom>
          </p:spPr>
        </p:pic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DA131222-B365-11A9-C864-9E3761A0CC7E}"/>
                </a:ext>
              </a:extLst>
            </p:cNvPr>
            <p:cNvCxnSpPr>
              <a:cxnSpLocks/>
            </p:cNvCxnSpPr>
            <p:nvPr/>
          </p:nvCxnSpPr>
          <p:spPr>
            <a:xfrm>
              <a:off x="7114023" y="1731318"/>
              <a:ext cx="20139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122FE56-86C6-887F-9E90-A8BD4DBA6FC4}"/>
                </a:ext>
              </a:extLst>
            </p:cNvPr>
            <p:cNvSpPr txBox="1"/>
            <p:nvPr/>
          </p:nvSpPr>
          <p:spPr>
            <a:xfrm>
              <a:off x="7087502" y="1310573"/>
              <a:ext cx="16882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Segoe UI" panose="020B0502040204020203" pitchFamily="34" charset="0"/>
                  <a:cs typeface="Segoe UI" panose="020B0502040204020203" pitchFamily="34" charset="0"/>
                </a:rPr>
                <a:t>Continuum limit</a:t>
              </a:r>
              <a:endParaRPr kumimoji="1" lang="ja-JP" altLang="en-US" sz="16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33" name="図 32">
            <a:extLst>
              <a:ext uri="{FF2B5EF4-FFF2-40B4-BE49-F238E27FC236}">
                <a16:creationId xmlns:a16="http://schemas.microsoft.com/office/drawing/2014/main" id="{E85FFF68-BF40-D4CF-3D9F-610FE34CCFB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45948" y="5932505"/>
            <a:ext cx="4742000" cy="694408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09B5A5E-8CE3-D967-B54D-D5D836675AA2}"/>
              </a:ext>
            </a:extLst>
          </p:cNvPr>
          <p:cNvSpPr txBox="1"/>
          <p:nvPr/>
        </p:nvSpPr>
        <p:spPr>
          <a:xfrm>
            <a:off x="367216" y="5450469"/>
            <a:ext cx="65454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US" altLang="ja-JP" sz="20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ja-JP" sz="2400" b="1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non-commutativity</a:t>
            </a:r>
            <a:r>
              <a:rPr lang="en-US" altLang="ja-JP" sz="20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implies the chiral anomaly</a:t>
            </a:r>
            <a:r>
              <a:rPr lang="en-US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ja-JP" altLang="en-US" sz="20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824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D6391-D788-5604-8CB8-493D7AE86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A7D181F-CD7D-B29C-C3F4-D82C86B809E8}"/>
              </a:ext>
            </a:extLst>
          </p:cNvPr>
          <p:cNvSpPr/>
          <p:nvPr/>
        </p:nvSpPr>
        <p:spPr>
          <a:xfrm>
            <a:off x="138545" y="3881330"/>
            <a:ext cx="11571259" cy="2845019"/>
          </a:xfrm>
          <a:prstGeom prst="roundRect">
            <a:avLst/>
          </a:prstGeom>
          <a:solidFill>
            <a:srgbClr val="FFFF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CE9BF5DB-AFE5-45BE-2EEA-90C90B9D2EB9}"/>
                  </a:ext>
                </a:extLst>
              </p:cNvPr>
              <p:cNvSpPr txBox="1"/>
              <p:nvPr/>
            </p:nvSpPr>
            <p:spPr>
              <a:xfrm>
                <a:off x="367216" y="306707"/>
                <a:ext cx="66172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3600" b="1" i="1" u="sng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Physical interpretation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600" b="1" i="1" u="sng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kumimoji="1" lang="en-US" altLang="ja-JP" sz="3600" b="1" i="1" u="sng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𝑸</m:t>
                        </m:r>
                      </m:e>
                      <m:sub>
                        <m:r>
                          <a:rPr kumimoji="1" lang="en-US" altLang="ja-JP" sz="3600" b="1" i="1" u="sng" smtClean="0"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𝑨</m:t>
                        </m:r>
                      </m:sub>
                    </m:sSub>
                  </m:oMath>
                </a14:m>
                <a:endParaRPr kumimoji="1" lang="ja-JP" altLang="en-US" sz="3600" b="1" i="1" u="sng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CE9BF5DB-AFE5-45BE-2EEA-90C90B9D2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216" y="306707"/>
                <a:ext cx="6617261" cy="646331"/>
              </a:xfrm>
              <a:prstGeom prst="rect">
                <a:avLst/>
              </a:prstGeom>
              <a:blipFill>
                <a:blip r:embed="rId3"/>
                <a:stretch>
                  <a:fillRect l="-2677" t="-15686" b="-3529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13DFF35-7F4A-44AB-4034-FEA4F6874BB3}"/>
              </a:ext>
            </a:extLst>
          </p:cNvPr>
          <p:cNvSpPr txBox="1"/>
          <p:nvPr/>
        </p:nvSpPr>
        <p:spPr>
          <a:xfrm>
            <a:off x="295450" y="1163087"/>
            <a:ext cx="2875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In the </a:t>
            </a:r>
            <a:r>
              <a:rPr kumimoji="1"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momentum space</a:t>
            </a:r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63CC18C-0772-82C1-9AB8-536ADB64D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1877" y="2406621"/>
            <a:ext cx="1561386" cy="3261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DEDEC418-25AA-3649-089D-7EA014666D17}"/>
                  </a:ext>
                </a:extLst>
              </p:cNvPr>
              <p:cNvSpPr txBox="1"/>
              <p:nvPr/>
            </p:nvSpPr>
            <p:spPr>
              <a:xfrm>
                <a:off x="327048" y="4128333"/>
                <a:ext cx="25796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For finite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kumimoji="1"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and N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 →∞</m:t>
                    </m:r>
                  </m:oMath>
                </a14:m>
                <a:r>
                  <a:rPr kumimoji="1" lang="en-US" altLang="ja-JP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 ,</a:t>
                </a:r>
                <a:endParaRPr kumimoji="1" lang="ja-JP" altLang="en-US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DEDEC418-25AA-3649-089D-7EA014666D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48" y="4128333"/>
                <a:ext cx="2579681" cy="369332"/>
              </a:xfrm>
              <a:prstGeom prst="rect">
                <a:avLst/>
              </a:prstGeom>
              <a:blipFill>
                <a:blip r:embed="rId5"/>
                <a:stretch>
                  <a:fillRect l="-1961" t="-3226" r="-980" b="-225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図 47">
            <a:extLst>
              <a:ext uri="{FF2B5EF4-FFF2-40B4-BE49-F238E27FC236}">
                <a16:creationId xmlns:a16="http://schemas.microsoft.com/office/drawing/2014/main" id="{1CD5FB6D-A789-1538-CCA5-7E3DC766A3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7332" y="1357298"/>
            <a:ext cx="3387713" cy="74177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5ED70B4-4F50-0FBC-C0E4-669EEE7C35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0917" y="4093439"/>
            <a:ext cx="3344425" cy="418054"/>
          </a:xfrm>
          <a:prstGeom prst="rect">
            <a:avLst/>
          </a:prstGeom>
        </p:spPr>
      </p:pic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B290A64-1CDF-A9D7-66BF-93D708943C26}"/>
              </a:ext>
            </a:extLst>
          </p:cNvPr>
          <p:cNvGrpSpPr>
            <a:grpSpLocks noChangeAspect="1"/>
          </p:cNvGrpSpPr>
          <p:nvPr/>
        </p:nvGrpSpPr>
        <p:grpSpPr>
          <a:xfrm>
            <a:off x="367216" y="1751766"/>
            <a:ext cx="5162060" cy="1950143"/>
            <a:chOff x="7897023" y="1040219"/>
            <a:chExt cx="3715401" cy="1192671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C80D6024-C735-09C1-820C-1875463E1D4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897023" y="1040219"/>
              <a:ext cx="3715401" cy="1192671"/>
              <a:chOff x="8196358" y="1102704"/>
              <a:chExt cx="3715401" cy="1192671"/>
            </a:xfrm>
          </p:grpSpPr>
          <p:pic>
            <p:nvPicPr>
              <p:cNvPr id="31" name="図 30">
                <a:extLst>
                  <a:ext uri="{FF2B5EF4-FFF2-40B4-BE49-F238E27FC236}">
                    <a16:creationId xmlns:a16="http://schemas.microsoft.com/office/drawing/2014/main" id="{58F5A5F8-B978-F3AA-BD92-FC08D71845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438846" y="1102704"/>
                <a:ext cx="3472913" cy="1192671"/>
              </a:xfrm>
              <a:prstGeom prst="rect">
                <a:avLst/>
              </a:prstGeom>
            </p:spPr>
          </p:pic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002E5A6D-CBEB-11A2-4A51-2D23D4105A3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196358" y="1110546"/>
                <a:ext cx="3704255" cy="942482"/>
                <a:chOff x="8196358" y="1110546"/>
                <a:chExt cx="3704255" cy="942482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67144562-FD2E-70BB-ED77-9A406E3836F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196358" y="1110546"/>
                  <a:ext cx="3704255" cy="942482"/>
                  <a:chOff x="2167085" y="4604497"/>
                  <a:chExt cx="4034930" cy="925330"/>
                </a:xfrm>
              </p:grpSpPr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B94B0A1C-F9BB-B56F-479C-166E5ABD2E25}"/>
                      </a:ext>
                    </a:extLst>
                  </p:cNvPr>
                  <p:cNvGrpSpPr/>
                  <p:nvPr/>
                </p:nvGrpSpPr>
                <p:grpSpPr>
                  <a:xfrm>
                    <a:off x="2167085" y="4774171"/>
                    <a:ext cx="3666087" cy="464991"/>
                    <a:chOff x="8233225" y="5022964"/>
                    <a:chExt cx="3666087" cy="464991"/>
                  </a:xfrm>
                </p:grpSpPr>
                <p:grpSp>
                  <p:nvGrpSpPr>
                    <p:cNvPr id="37" name="グループ化 36">
                      <a:extLst>
                        <a:ext uri="{FF2B5EF4-FFF2-40B4-BE49-F238E27FC236}">
                          <a16:creationId xmlns:a16="http://schemas.microsoft.com/office/drawing/2014/main" id="{A8BCF3C5-81E5-C884-28EC-48BD755F923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33225" y="5022964"/>
                      <a:ext cx="2534442" cy="445014"/>
                      <a:chOff x="6526934" y="2735035"/>
                      <a:chExt cx="2534442" cy="445014"/>
                    </a:xfrm>
                  </p:grpSpPr>
                  <p:sp>
                    <p:nvSpPr>
                      <p:cNvPr id="39" name="円/楕円 38">
                        <a:extLst>
                          <a:ext uri="{FF2B5EF4-FFF2-40B4-BE49-F238E27FC236}">
                            <a16:creationId xmlns:a16="http://schemas.microsoft.com/office/drawing/2014/main" id="{61EEE6EA-C361-4CF7-7B74-6C1553BBE8D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6844928" y="3033951"/>
                        <a:ext cx="146098" cy="146098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40" name="円/楕円 39">
                        <a:extLst>
                          <a:ext uri="{FF2B5EF4-FFF2-40B4-BE49-F238E27FC236}">
                            <a16:creationId xmlns:a16="http://schemas.microsoft.com/office/drawing/2014/main" id="{E15728A3-8916-0C4B-F589-757DD66EE6B8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444871" y="3033951"/>
                        <a:ext cx="146098" cy="146098"/>
                      </a:xfrm>
                      <a:prstGeom prst="ellipse">
                        <a:avLst/>
                      </a:prstGeom>
                      <a:solidFill>
                        <a:srgbClr val="00206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1" name="テキスト ボックス 40">
                            <a:extLst>
                              <a:ext uri="{FF2B5EF4-FFF2-40B4-BE49-F238E27FC236}">
                                <a16:creationId xmlns:a16="http://schemas.microsoft.com/office/drawing/2014/main" id="{E3BE7042-D2F4-0CEA-41BD-26BB67A95D8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6526934" y="2735035"/>
                            <a:ext cx="537518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kumimoji="1" lang="ja-JP" altLang="en-US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5" name="テキスト ボックス 24">
                            <a:extLst>
                              <a:ext uri="{FF2B5EF4-FFF2-40B4-BE49-F238E27FC236}">
                                <a16:creationId xmlns:a16="http://schemas.microsoft.com/office/drawing/2014/main" id="{F9480C5A-822E-7952-7F2C-0624D1C0C5BA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526934" y="2735035"/>
                            <a:ext cx="537518" cy="369332"/>
                          </a:xfrm>
                          <a:prstGeom prst="rect">
                            <a:avLst/>
                          </a:prstGeom>
                          <a:blipFill>
                            <a:blip r:embed="rId16"/>
                            <a:stretch>
                              <a:fillRect b="-10000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ja-JP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2" name="テキスト ボックス 41">
                            <a:extLst>
                              <a:ext uri="{FF2B5EF4-FFF2-40B4-BE49-F238E27FC236}">
                                <a16:creationId xmlns:a16="http://schemas.microsoft.com/office/drawing/2014/main" id="{A74B6DBC-B8DA-7C3E-8968-9DBE558FC6D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8543670" y="2750226"/>
                            <a:ext cx="517706" cy="36933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kumimoji="1" lang="ja-JP" altLang="en-US"/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6" name="テキスト ボックス 25">
                            <a:extLst>
                              <a:ext uri="{FF2B5EF4-FFF2-40B4-BE49-F238E27FC236}">
                                <a16:creationId xmlns:a16="http://schemas.microsoft.com/office/drawing/2014/main" id="{9728EC78-04AB-9152-1DA4-8CE838BC81F3}"/>
                              </a:ext>
                            </a:extLst>
                          </p:cNvPr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8543670" y="2750226"/>
                            <a:ext cx="517706" cy="369332"/>
                          </a:xfrm>
                          <a:prstGeom prst="rect">
                            <a:avLst/>
                          </a:prstGeom>
                          <a:blipFill>
                            <a:blip r:embed="rId17"/>
                            <a:stretch>
                              <a:fillRect b="-9677"/>
                            </a:stretch>
                          </a:blipFill>
                        </p:spPr>
                        <p:txBody>
                          <a:bodyPr/>
                          <a:lstStyle/>
                          <a:p>
                            <a:r>
                              <a:rPr lang="ja-JP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sp>
                  <p:nvSpPr>
                    <p:cNvPr id="38" name="円/楕円 37">
                      <a:extLst>
                        <a:ext uri="{FF2B5EF4-FFF2-40B4-BE49-F238E27FC236}">
                          <a16:creationId xmlns:a16="http://schemas.microsoft.com/office/drawing/2014/main" id="{E0649E84-D5E5-754E-88F1-69847D5A540E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11753214" y="5341857"/>
                      <a:ext cx="146098" cy="14609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36" name="角丸四角形 35">
                    <a:extLst>
                      <a:ext uri="{FF2B5EF4-FFF2-40B4-BE49-F238E27FC236}">
                        <a16:creationId xmlns:a16="http://schemas.microsoft.com/office/drawing/2014/main" id="{54C35246-73DC-913F-EC05-0F281212E49F}"/>
                      </a:ext>
                    </a:extLst>
                  </p:cNvPr>
                  <p:cNvSpPr/>
                  <p:nvPr/>
                </p:nvSpPr>
                <p:spPr>
                  <a:xfrm>
                    <a:off x="3201040" y="4604497"/>
                    <a:ext cx="3000975" cy="925330"/>
                  </a:xfrm>
                  <a:prstGeom prst="roundRect">
                    <a:avLst/>
                  </a:prstGeom>
                  <a:noFill/>
                  <a:ln>
                    <a:prstDash val="dashDot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920F7A05-2386-2FF9-F05B-CCCAE0CC9E98}"/>
                    </a:ext>
                  </a:extLst>
                </p:cNvPr>
                <p:cNvSpPr/>
                <p:nvPr/>
              </p:nvSpPr>
              <p:spPr>
                <a:xfrm>
                  <a:off x="11388126" y="1856108"/>
                  <a:ext cx="188758" cy="1488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テキスト ボックス 6">
                  <a:extLst>
                    <a:ext uri="{FF2B5EF4-FFF2-40B4-BE49-F238E27FC236}">
                      <a16:creationId xmlns:a16="http://schemas.microsoft.com/office/drawing/2014/main" id="{D3EFE135-8637-09A6-21FC-968588B9285C}"/>
                    </a:ext>
                  </a:extLst>
                </p:cNvPr>
                <p:cNvSpPr txBox="1"/>
                <p:nvPr/>
              </p:nvSpPr>
              <p:spPr>
                <a:xfrm>
                  <a:off x="10748663" y="1252627"/>
                  <a:ext cx="493467" cy="3761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/>
                </a:p>
              </p:txBody>
            </p:sp>
          </mc:Choice>
          <mc:Fallback xmlns="">
            <p:sp>
              <p:nvSpPr>
                <p:cNvPr id="7" name="テキスト ボックス 6">
                  <a:extLst>
                    <a:ext uri="{FF2B5EF4-FFF2-40B4-BE49-F238E27FC236}">
                      <a16:creationId xmlns:a16="http://schemas.microsoft.com/office/drawing/2014/main" id="{B594C424-0BC4-35E9-D41B-D83DDC82D1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48663" y="1252627"/>
                  <a:ext cx="493467" cy="376178"/>
                </a:xfrm>
                <a:prstGeom prst="rect">
                  <a:avLst/>
                </a:prstGeom>
                <a:blipFill>
                  <a:blip r:embed="rId18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893F48B-17C8-5AD7-0926-58E343ED91EC}"/>
              </a:ext>
            </a:extLst>
          </p:cNvPr>
          <p:cNvGrpSpPr/>
          <p:nvPr/>
        </p:nvGrpSpPr>
        <p:grpSpPr>
          <a:xfrm>
            <a:off x="662557" y="5948503"/>
            <a:ext cx="10853173" cy="466056"/>
            <a:chOff x="2190285" y="6204228"/>
            <a:chExt cx="10853173" cy="46605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B22FD8B-28AB-C32E-5882-C0AFB157DC3A}"/>
                </a:ext>
              </a:extLst>
            </p:cNvPr>
            <p:cNvSpPr txBox="1"/>
            <p:nvPr/>
          </p:nvSpPr>
          <p:spPr>
            <a:xfrm>
              <a:off x="2875131" y="6208619"/>
              <a:ext cx="1016832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altLang="ja-JP" sz="2400" b="0" i="0" u="none" strike="noStrike" dirty="0">
                  <a:solidFill>
                    <a:srgbClr val="FF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gives a well-defined chirality to </a:t>
              </a:r>
              <a:r>
                <a:rPr lang="en" altLang="ja-JP" sz="2400" b="1" i="0" u="none" strike="noStrike" dirty="0">
                  <a:solidFill>
                    <a:srgbClr val="FF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the zero mode </a:t>
              </a:r>
              <a:r>
                <a:rPr lang="en" altLang="ja-JP" sz="2400" b="0" i="0" u="none" strike="noStrike" dirty="0">
                  <a:solidFill>
                    <a:srgbClr val="FF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of the staggered fermion.</a:t>
              </a:r>
              <a:endParaRPr kumimoji="1" lang="en-US" altLang="ja-JP" sz="2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88B87BE8-D13E-9F65-ECB4-CCF56B5D89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190285" y="6204228"/>
              <a:ext cx="537210" cy="369332"/>
            </a:xfrm>
            <a:prstGeom prst="rect">
              <a:avLst/>
            </a:prstGeom>
          </p:spPr>
        </p:pic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D3A2E01-D6BA-9444-ABF0-CCB6B2320849}"/>
              </a:ext>
            </a:extLst>
          </p:cNvPr>
          <p:cNvSpPr txBox="1"/>
          <p:nvPr/>
        </p:nvSpPr>
        <p:spPr>
          <a:xfrm>
            <a:off x="6984477" y="553465"/>
            <a:ext cx="30376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00B050"/>
                </a:solidFill>
              </a:rPr>
              <a:t>[Chatterjee, D. Pace, Shao (2024)]</a:t>
            </a:r>
            <a:endParaRPr lang="ja-JP" altLang="en-US" sz="1400">
              <a:solidFill>
                <a:srgbClr val="00B050"/>
              </a:solidFill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01C8E017-DD12-7FB6-1380-F9BBBC8A2600}"/>
              </a:ext>
            </a:extLst>
          </p:cNvPr>
          <p:cNvGrpSpPr>
            <a:grpSpLocks noChangeAspect="1"/>
          </p:cNvGrpSpPr>
          <p:nvPr/>
        </p:nvGrpSpPr>
        <p:grpSpPr>
          <a:xfrm>
            <a:off x="6891761" y="2902909"/>
            <a:ext cx="5120130" cy="583358"/>
            <a:chOff x="2754454" y="3408754"/>
            <a:chExt cx="5672847" cy="646331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7231E873-7034-718E-7B5C-D82919CE8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rcRect r="902" b="698"/>
            <a:stretch/>
          </p:blipFill>
          <p:spPr>
            <a:xfrm>
              <a:off x="2754454" y="3408754"/>
              <a:ext cx="5434352" cy="646331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A03AE2C3-B874-1A11-A449-3DAF41B1072B}"/>
                </a:ext>
              </a:extLst>
            </p:cNvPr>
            <p:cNvSpPr txBox="1"/>
            <p:nvPr/>
          </p:nvSpPr>
          <p:spPr>
            <a:xfrm>
              <a:off x="8183323" y="3606203"/>
              <a:ext cx="243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.</a:t>
              </a:r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77811F5-11A9-E31E-EF54-90C11D57D8C7}"/>
              </a:ext>
            </a:extLst>
          </p:cNvPr>
          <p:cNvGrpSpPr>
            <a:grpSpLocks noChangeAspect="1"/>
          </p:cNvGrpSpPr>
          <p:nvPr/>
        </p:nvGrpSpPr>
        <p:grpSpPr>
          <a:xfrm>
            <a:off x="1292050" y="4849913"/>
            <a:ext cx="10048760" cy="859263"/>
            <a:chOff x="1574987" y="5203401"/>
            <a:chExt cx="7108775" cy="607867"/>
          </a:xfrm>
        </p:grpSpPr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DFA2E49A-275C-0B9E-B7C8-059F4A82F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rcRect r="1984" b="-10362"/>
            <a:stretch/>
          </p:blipFill>
          <p:spPr>
            <a:xfrm>
              <a:off x="1574987" y="5203401"/>
              <a:ext cx="6797388" cy="607867"/>
            </a:xfrm>
            <a:prstGeom prst="rect">
              <a:avLst/>
            </a:prstGeom>
          </p:spPr>
        </p:pic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FA2C6451-35AC-7841-7235-B5E3009CC2C7}"/>
                </a:ext>
              </a:extLst>
            </p:cNvPr>
            <p:cNvSpPr txBox="1"/>
            <p:nvPr/>
          </p:nvSpPr>
          <p:spPr>
            <a:xfrm>
              <a:off x="8439784" y="5408118"/>
              <a:ext cx="243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.</a:t>
              </a:r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DC1C7A2F-061D-F8F9-D82C-4200DD93517B}"/>
                  </a:ext>
                </a:extLst>
              </p:cNvPr>
              <p:cNvSpPr txBox="1"/>
              <p:nvPr/>
            </p:nvSpPr>
            <p:spPr>
              <a:xfrm>
                <a:off x="3599910" y="3379564"/>
                <a:ext cx="7250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kumimoji="1" lang="en-US" altLang="ja-JP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kumimoji="1" lang="ja-JP" altLang="en-US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DC1C7A2F-061D-F8F9-D82C-4200DD9351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910" y="3379564"/>
                <a:ext cx="725044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6795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CF04AFA-9403-7C59-D88D-A26128E5694D}"/>
              </a:ext>
            </a:extLst>
          </p:cNvPr>
          <p:cNvSpPr txBox="1"/>
          <p:nvPr/>
        </p:nvSpPr>
        <p:spPr>
          <a:xfrm>
            <a:off x="2022046" y="2002250"/>
            <a:ext cx="96843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‘’</a:t>
            </a:r>
            <a:r>
              <a:rPr lang="ja-JP" altLang="en-US" sz="2400" i="1">
                <a:latin typeface="Segoe UI" panose="020B0502040204020203" pitchFamily="34" charset="0"/>
                <a:cs typeface="Segoe UI" panose="020B0502040204020203" pitchFamily="34" charset="0"/>
              </a:rPr>
              <a:t>It would also be natural to analyze chiral global symmetries </a:t>
            </a:r>
            <a:endParaRPr lang="en-US" altLang="ja-JP" sz="24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ja-JP" altLang="en-US" sz="2400" i="1">
                <a:latin typeface="Segoe UI" panose="020B0502040204020203" pitchFamily="34" charset="0"/>
                <a:cs typeface="Segoe UI" panose="020B0502040204020203" pitchFamily="34" charset="0"/>
              </a:rPr>
              <a:t>in other models, such as the 3450 model.</a:t>
            </a:r>
            <a:r>
              <a:rPr lang="en-US" altLang="ja-JP" sz="2400" i="1" dirty="0">
                <a:latin typeface="Segoe UI" panose="020B0502040204020203" pitchFamily="34" charset="0"/>
                <a:cs typeface="Segoe UI" panose="020B0502040204020203" pitchFamily="34" charset="0"/>
              </a:rPr>
              <a:t>’’</a:t>
            </a:r>
            <a:endParaRPr lang="ja-JP" altLang="en-US" sz="2400" i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10F5C3B-6FEC-EBA4-C1C1-CF311726F2D2}"/>
              </a:ext>
            </a:extLst>
          </p:cNvPr>
          <p:cNvSpPr txBox="1"/>
          <p:nvPr/>
        </p:nvSpPr>
        <p:spPr>
          <a:xfrm>
            <a:off x="8605458" y="2525470"/>
            <a:ext cx="30376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00B050"/>
                </a:solidFill>
              </a:rPr>
              <a:t>[Chatterjee, D. Pace, Shao (2024)]</a:t>
            </a:r>
            <a:endParaRPr lang="ja-JP" altLang="en-US" sz="1400">
              <a:solidFill>
                <a:srgbClr val="00B05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66E2F29-E803-4174-E8E2-843BFB5583A1}"/>
              </a:ext>
            </a:extLst>
          </p:cNvPr>
          <p:cNvSpPr txBox="1"/>
          <p:nvPr/>
        </p:nvSpPr>
        <p:spPr>
          <a:xfrm>
            <a:off x="575304" y="1395394"/>
            <a:ext cx="361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Chatterjee, D. Pace and Shao said </a:t>
            </a:r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4251922-0EAA-81A6-CDC5-2ACA4719CEFA}"/>
              </a:ext>
            </a:extLst>
          </p:cNvPr>
          <p:cNvSpPr txBox="1"/>
          <p:nvPr/>
        </p:nvSpPr>
        <p:spPr>
          <a:xfrm>
            <a:off x="9725890" y="3940646"/>
            <a:ext cx="2028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00B050"/>
                </a:solidFill>
              </a:rPr>
              <a:t>[Ling-Xiao Xu (2025)]</a:t>
            </a:r>
            <a:endParaRPr lang="ja-JP" altLang="en-US" sz="1400">
              <a:solidFill>
                <a:srgbClr val="00B050"/>
              </a:solidFill>
            </a:endParaRPr>
          </a:p>
        </p:txBody>
      </p:sp>
      <p:sp>
        <p:nvSpPr>
          <p:cNvPr id="8" name="右矢印 7">
            <a:extLst>
              <a:ext uri="{FF2B5EF4-FFF2-40B4-BE49-F238E27FC236}">
                <a16:creationId xmlns:a16="http://schemas.microsoft.com/office/drawing/2014/main" id="{A5E5CBFB-FBCB-B3D8-EE8E-9826D3D7A6B8}"/>
              </a:ext>
            </a:extLst>
          </p:cNvPr>
          <p:cNvSpPr/>
          <p:nvPr/>
        </p:nvSpPr>
        <p:spPr>
          <a:xfrm>
            <a:off x="783530" y="3105067"/>
            <a:ext cx="892870" cy="64786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2F3A339-89AA-51A1-6E20-87F22401AD5D}"/>
              </a:ext>
            </a:extLst>
          </p:cNvPr>
          <p:cNvSpPr txBox="1"/>
          <p:nvPr/>
        </p:nvSpPr>
        <p:spPr>
          <a:xfrm>
            <a:off x="1849223" y="3171760"/>
            <a:ext cx="849355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However, it was later found that</a:t>
            </a:r>
          </a:p>
          <a:p>
            <a:r>
              <a:rPr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he conventional staggered fermion system </a:t>
            </a:r>
            <a:r>
              <a:rPr kumimoji="1" lang="en" altLang="ja-JP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cannot</a:t>
            </a:r>
            <a:r>
              <a:rPr kumimoji="1" lang="en" altLang="ja-JP" sz="28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kumimoji="1" lang="en" altLang="ja-JP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implement</a:t>
            </a:r>
            <a:r>
              <a:rPr kumimoji="1" lang="en" altLang="ja-JP" sz="28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r>
              <a:rPr kumimoji="1"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the SMG mechanism to realize chiral gauge theories on the lattice.</a:t>
            </a:r>
            <a:endParaRPr kumimoji="1" lang="ja-JP" altLang="en-US" sz="20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右矢印 11">
            <a:extLst>
              <a:ext uri="{FF2B5EF4-FFF2-40B4-BE49-F238E27FC236}">
                <a16:creationId xmlns:a16="http://schemas.microsoft.com/office/drawing/2014/main" id="{396893CC-07AF-BAB5-FFA5-D679AFCDB5D0}"/>
              </a:ext>
            </a:extLst>
          </p:cNvPr>
          <p:cNvSpPr/>
          <p:nvPr/>
        </p:nvSpPr>
        <p:spPr>
          <a:xfrm>
            <a:off x="1407140" y="6206836"/>
            <a:ext cx="1399309" cy="42949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AC78F68-216C-1D9F-2902-D54CAB216702}"/>
              </a:ext>
            </a:extLst>
          </p:cNvPr>
          <p:cNvSpPr txBox="1"/>
          <p:nvPr/>
        </p:nvSpPr>
        <p:spPr>
          <a:xfrm>
            <a:off x="575304" y="4532664"/>
            <a:ext cx="10528865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This is because the </a:t>
            </a:r>
            <a:r>
              <a:rPr lang="en" altLang="ja-JP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chirality</a:t>
            </a:r>
            <a:r>
              <a:rPr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 of fermions </a:t>
            </a:r>
            <a:r>
              <a:rPr lang="en" altLang="ja-JP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depends on their momentum</a:t>
            </a:r>
            <a:r>
              <a:rPr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</a:p>
          <a:p>
            <a:r>
              <a:rPr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interaction terms that gap out fermions </a:t>
            </a:r>
            <a:r>
              <a:rPr lang="en" altLang="ja-JP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cannot respect </a:t>
            </a:r>
            <a:r>
              <a:rPr lang="en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the underlying symmetries throughout the entire momentum space.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5D819BB-38D6-DBC1-BE8E-3B0789BCC11B}"/>
              </a:ext>
            </a:extLst>
          </p:cNvPr>
          <p:cNvSpPr txBox="1"/>
          <p:nvPr/>
        </p:nvSpPr>
        <p:spPr>
          <a:xfrm>
            <a:off x="3241115" y="6190748"/>
            <a:ext cx="64847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ja-JP" sz="2400" b="1" i="0" u="none" strike="noStrike" dirty="0">
                <a:solidFill>
                  <a:srgbClr val="000000"/>
                </a:solidFill>
                <a:effectLst/>
              </a:rPr>
              <a:t>We want to propose the correct approach.</a:t>
            </a:r>
            <a:endParaRPr lang="ja-JP" altLang="en-US" sz="24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79DF8A6-C12D-DD84-5F0C-604903372300}"/>
              </a:ext>
            </a:extLst>
          </p:cNvPr>
          <p:cNvSpPr txBox="1"/>
          <p:nvPr/>
        </p:nvSpPr>
        <p:spPr>
          <a:xfrm>
            <a:off x="367216" y="306707"/>
            <a:ext cx="11045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SMG of staggered fermion in the Hamiltonian formalism</a:t>
            </a:r>
            <a:endParaRPr kumimoji="1" lang="ja-JP" altLang="en-US" sz="3200" b="1" i="1" u="sng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762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D5F15-C4FC-AC11-C3FA-0C4DCE65B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C6D06E6-C13C-D382-98EF-D4AC3DBDF3DB}"/>
              </a:ext>
            </a:extLst>
          </p:cNvPr>
          <p:cNvSpPr txBox="1"/>
          <p:nvPr/>
        </p:nvSpPr>
        <p:spPr>
          <a:xfrm>
            <a:off x="367216" y="306707"/>
            <a:ext cx="2128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i="1" u="sng" dirty="0">
                <a:latin typeface="Segoe UI" panose="020B0502040204020203" pitchFamily="34" charset="0"/>
                <a:cs typeface="Segoe UI" panose="020B0502040204020203" pitchFamily="34" charset="0"/>
              </a:rPr>
              <a:t>Our Goal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C4A6C56-C1BB-3F6C-9B7A-638E0E668C78}"/>
              </a:ext>
            </a:extLst>
          </p:cNvPr>
          <p:cNvGrpSpPr>
            <a:grpSpLocks noChangeAspect="1"/>
          </p:cNvGrpSpPr>
          <p:nvPr/>
        </p:nvGrpSpPr>
        <p:grpSpPr>
          <a:xfrm>
            <a:off x="2640866" y="430660"/>
            <a:ext cx="10766025" cy="646331"/>
            <a:chOff x="367216" y="1258753"/>
            <a:chExt cx="10215118" cy="646331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4009449-58D1-A0F1-E72D-4FC9A45B747F}"/>
                </a:ext>
              </a:extLst>
            </p:cNvPr>
            <p:cNvSpPr txBox="1"/>
            <p:nvPr/>
          </p:nvSpPr>
          <p:spPr>
            <a:xfrm>
              <a:off x="948874" y="1258753"/>
              <a:ext cx="963346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altLang="ja-JP" b="0" i="0" u="none" strike="noStrike" dirty="0">
                  <a:effectLst/>
                  <a:latin typeface="Sana" pitchFamily="2" charset="-78"/>
                  <a:cs typeface="Sana" pitchFamily="2" charset="-78"/>
                </a:rPr>
                <a:t>This talk focuses on the </a:t>
              </a:r>
              <a:r>
                <a:rPr lang="en" altLang="ja-JP" b="1" dirty="0">
                  <a:latin typeface="Calibri" panose="020F0502020204030204" pitchFamily="34" charset="0"/>
                  <a:cs typeface="Calibri" panose="020F0502020204030204" pitchFamily="34" charset="0"/>
                </a:rPr>
                <a:t>1+1 D</a:t>
              </a:r>
              <a:r>
                <a:rPr lang="en" altLang="ja-JP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" altLang="ja-JP" b="0" i="0" u="none" strike="noStrike" dirty="0">
                  <a:effectLst/>
                  <a:latin typeface="Sana" pitchFamily="2" charset="-78"/>
                  <a:cs typeface="Sana" pitchFamily="2" charset="-78"/>
                </a:rPr>
                <a:t>Hamiltonian formalism. </a:t>
              </a:r>
            </a:p>
            <a:p>
              <a:r>
                <a:rPr lang="en" altLang="ja-JP" b="0" i="0" u="none" strike="noStrike" dirty="0">
                  <a:effectLst/>
                  <a:latin typeface="Sana" pitchFamily="2" charset="-78"/>
                  <a:cs typeface="Sana" pitchFamily="2" charset="-78"/>
                </a:rPr>
                <a:t>A detailed discussion on its implementation on quantum computers is left for future work..</a:t>
              </a:r>
              <a:endParaRPr lang="ja-JP" altLang="en-US">
                <a:latin typeface="Sana" pitchFamily="2" charset="-78"/>
                <a:cs typeface="Sana" pitchFamily="2" charset="-78"/>
              </a:endParaRPr>
            </a:p>
          </p:txBody>
        </p:sp>
        <p:sp>
          <p:nvSpPr>
            <p:cNvPr id="11" name="稲妻 10">
              <a:extLst>
                <a:ext uri="{FF2B5EF4-FFF2-40B4-BE49-F238E27FC236}">
                  <a16:creationId xmlns:a16="http://schemas.microsoft.com/office/drawing/2014/main" id="{C54DD41D-24C3-98D6-7A90-0E235757DD3C}"/>
                </a:ext>
              </a:extLst>
            </p:cNvPr>
            <p:cNvSpPr/>
            <p:nvPr/>
          </p:nvSpPr>
          <p:spPr>
            <a:xfrm>
              <a:off x="367216" y="1282865"/>
              <a:ext cx="486697" cy="560663"/>
            </a:xfrm>
            <a:prstGeom prst="lightningBol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F8C250D6-91A6-53A1-A3BC-729676B2D669}"/>
                  </a:ext>
                </a:extLst>
              </p:cNvPr>
              <p:cNvSpPr txBox="1"/>
              <p:nvPr/>
            </p:nvSpPr>
            <p:spPr>
              <a:xfrm>
                <a:off x="724670" y="2951946"/>
                <a:ext cx="11204093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Using the charge operator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𝑄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Segoe UI" panose="020B0502040204020203" pitchFamily="34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kumimoji="1" lang="en-US" altLang="ja-JP" sz="28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 found by </a:t>
                </a:r>
                <a:r>
                  <a:rPr kumimoji="1" lang="en-US" altLang="ja-JP" sz="24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[Chatterjee, D. Pace, Shao (2024)],</a:t>
                </a:r>
              </a:p>
              <a:p>
                <a:r>
                  <a:rPr kumimoji="1" lang="en" altLang="ja-JP" sz="2800" dirty="0">
                    <a:solidFill>
                      <a:srgbClr val="FF0000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we aim to construct interaction terms that gap out fermions.</a:t>
                </a:r>
                <a:endParaRPr kumimoji="1" lang="ja-JP" altLang="en-US" sz="280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F8C250D6-91A6-53A1-A3BC-729676B2D6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670" y="2951946"/>
                <a:ext cx="11204093" cy="954107"/>
              </a:xfrm>
              <a:prstGeom prst="rect">
                <a:avLst/>
              </a:prstGeom>
              <a:blipFill>
                <a:blip r:embed="rId3"/>
                <a:stretch>
                  <a:fillRect l="-1133" t="-6579" b="-171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9026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37650</TotalTime>
  <Words>1406</Words>
  <Application>Microsoft Macintosh PowerPoint</Application>
  <PresentationFormat>ワイド画面</PresentationFormat>
  <Paragraphs>221</Paragraphs>
  <Slides>21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31" baseType="lpstr">
      <vt:lpstr>游ゴシック</vt:lpstr>
      <vt:lpstr>游ゴシック Light</vt:lpstr>
      <vt:lpstr>Aharoni</vt:lpstr>
      <vt:lpstr>Arial</vt:lpstr>
      <vt:lpstr>Calibri</vt:lpstr>
      <vt:lpstr>Cambria Math</vt:lpstr>
      <vt:lpstr>Century</vt:lpstr>
      <vt:lpstr>Sana</vt:lpstr>
      <vt:lpstr>Segoe UI</vt:lpstr>
      <vt:lpstr>Office テーマ</vt:lpstr>
      <vt:lpstr>Axial Charges in Hilbert Space  and  Their Role in Chiral Gauge Theories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山岡　起也</dc:creator>
  <cp:lastModifiedBy>山岡　起也</cp:lastModifiedBy>
  <cp:revision>519</cp:revision>
  <dcterms:created xsi:type="dcterms:W3CDTF">2025-01-23T07:06:09Z</dcterms:created>
  <dcterms:modified xsi:type="dcterms:W3CDTF">2025-11-03T04:13:08Z</dcterms:modified>
</cp:coreProperties>
</file>