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3" r:id="rId1"/>
    <p:sldMasterId id="2147483850" r:id="rId2"/>
    <p:sldMasterId id="2147484060" r:id="rId3"/>
    <p:sldMasterId id="2147484048" r:id="rId4"/>
    <p:sldMasterId id="2147484093" r:id="rId5"/>
  </p:sldMasterIdLst>
  <p:notesMasterIdLst>
    <p:notesMasterId r:id="rId22"/>
  </p:notesMasterIdLst>
  <p:handoutMasterIdLst>
    <p:handoutMasterId r:id="rId23"/>
  </p:handoutMasterIdLst>
  <p:sldIdLst>
    <p:sldId id="379" r:id="rId6"/>
    <p:sldId id="759" r:id="rId7"/>
    <p:sldId id="758" r:id="rId8"/>
    <p:sldId id="761" r:id="rId9"/>
    <p:sldId id="769" r:id="rId10"/>
    <p:sldId id="771" r:id="rId11"/>
    <p:sldId id="261" r:id="rId12"/>
    <p:sldId id="763" r:id="rId13"/>
    <p:sldId id="742" r:id="rId14"/>
    <p:sldId id="764" r:id="rId15"/>
    <p:sldId id="765" r:id="rId16"/>
    <p:sldId id="772" r:id="rId17"/>
    <p:sldId id="766" r:id="rId18"/>
    <p:sldId id="767" r:id="rId19"/>
    <p:sldId id="768" r:id="rId20"/>
    <p:sldId id="773" r:id="rId2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ICA" initials="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FF33"/>
    <a:srgbClr val="FFC57F"/>
    <a:srgbClr val="99FFCC"/>
    <a:srgbClr val="FD7922"/>
    <a:srgbClr val="FFFF99"/>
    <a:srgbClr val="000026"/>
    <a:srgbClr val="FF0000"/>
    <a:srgbClr val="FFFF00"/>
    <a:srgbClr val="FF3300"/>
    <a:srgbClr val="007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50" autoAdjust="0"/>
    <p:restoredTop sz="95238" autoAdjust="0"/>
  </p:normalViewPr>
  <p:slideViewPr>
    <p:cSldViewPr>
      <p:cViewPr varScale="1">
        <p:scale>
          <a:sx n="128" d="100"/>
          <a:sy n="128" d="100"/>
        </p:scale>
        <p:origin x="116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1974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 altLang="ja-JP"/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600FDCA2-99C1-4655-B8D8-729B08BCB21F}" type="datetime1">
              <a:rPr lang="en-US" altLang="ja-JP" smtClean="0"/>
              <a:pPr/>
              <a:t>11/14/25</a:t>
            </a:fld>
            <a:endParaRPr lang="en-US" altLang="ja-JP"/>
          </a:p>
        </p:txBody>
      </p:sp>
      <p:sp>
        <p:nvSpPr>
          <p:cNvPr id="425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r>
              <a:rPr lang="en-US" altLang="ja-JP"/>
              <a:t>UK</a:t>
            </a:r>
          </a:p>
        </p:txBody>
      </p:sp>
      <p:sp>
        <p:nvSpPr>
          <p:cNvPr id="425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52563E28-05B7-496B-8D56-657D5E1C494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558843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 altLang="ja-JP"/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F8F51B78-4F64-44B1-B462-6B1CCB41C14F}" type="datetime1">
              <a:rPr lang="en-US" altLang="ja-JP" smtClean="0"/>
              <a:pPr/>
              <a:t>11/14/25</a:t>
            </a:fld>
            <a:endParaRPr lang="en-US" altLang="ja-JP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4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424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r>
              <a:rPr lang="en-US" altLang="ja-JP"/>
              <a:t>UK</a:t>
            </a:r>
          </a:p>
        </p:txBody>
      </p:sp>
      <p:sp>
        <p:nvSpPr>
          <p:cNvPr id="424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5CE9BDCB-5CAA-49EC-9E4A-6583A6516652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1087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42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78442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9A62A-7FBE-473B-80C2-96009B78EBEC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TW" dirty="0"/>
              <a:t> </a:t>
            </a:r>
            <a:fld id="{DE0E6A09-9520-40B9-8127-9A75E1F2DC99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BB1C8B-7D1D-4FC5-A5D5-BA245E03E0D1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9564A-296C-46A1-BEED-8AFC21D8575F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D5D0819E-1100-4753-8580-8C66EFE14311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2A1270-5439-45ED-BACA-7E4B622F2554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2A09DD17-1D34-41E0-A5AE-11940925C8D5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F16B7-3560-4151-B599-A6ACF39D3022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C43D4750-18BA-46D5-8F24-CC8FA761F34F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D11B5-C8FA-4104-8077-269B7B23A6E1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00800" y="6096000"/>
            <a:ext cx="2514600" cy="533400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altLang="zh-TW" dirty="0"/>
              <a:t>                                                   #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B5E7E3-3389-4993-85B3-126B1F0581EF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29400" y="6172200"/>
            <a:ext cx="2514600" cy="5334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  </a:t>
            </a:r>
          </a:p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8EC0CB-AA2A-49F5-B1AD-6D504A3BA7BF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F286D538-F070-442C-8870-92EC31855D54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A7865-5666-4049-8BC1-BDCF434B10C1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65B5AD78-21B6-42C9-916E-62852F9F423E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3158E2-7CE2-44DC-B2E0-1011195F96F0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82C4ABA6-FB50-4500-A2CA-D5C469EDCF15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776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776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EAE05F-316C-48A7-A42E-C23E2538DB53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7554B51B-196E-4949-A920-867E83EF591F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655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B09205-4A11-48B6-AFB2-5C52FDBA35CE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50CEA16A-C6DE-4F2E-98B9-F269BC922253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4853077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54175-E57D-4D7F-8DC5-C420FDDF7F07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40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7834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78340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ea typeface="PMingLiU" pitchFamily="18" charset="-120"/>
              </a:defRPr>
            </a:lvl1pPr>
          </a:lstStyle>
          <a:p>
            <a:fld id="{266D8674-C31B-4600-90C6-04B11A69DE8B}" type="datetime1">
              <a:rPr lang="en-US" altLang="zh-TW" smtClean="0"/>
              <a:pPr/>
              <a:t>11/14/25</a:t>
            </a:fld>
            <a:endParaRPr lang="en-US" altLang="zh-TW"/>
          </a:p>
        </p:txBody>
      </p:sp>
      <p:sp>
        <p:nvSpPr>
          <p:cNvPr id="78340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ea typeface="PMingLiU" pitchFamily="18" charset="-120"/>
              </a:defRPr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8340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3246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30000"/>
              </a:spcBef>
              <a:defRPr sz="1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PMingLiU" pitchFamily="18" charset="-120"/>
              </a:defRPr>
            </a:lvl1pPr>
          </a:lstStyle>
          <a:p>
            <a:endParaRPr lang="en-US" dirty="0"/>
          </a:p>
          <a:p>
            <a:endParaRPr lang="en-US" altLang="zh-TW" dirty="0"/>
          </a:p>
        </p:txBody>
      </p:sp>
      <p:sp>
        <p:nvSpPr>
          <p:cNvPr id="783407" name="Text Box 47"/>
          <p:cNvSpPr txBox="1">
            <a:spLocks noChangeArrowheads="1"/>
          </p:cNvSpPr>
          <p:nvPr userDrawn="1"/>
        </p:nvSpPr>
        <p:spPr bwMode="auto">
          <a:xfrm>
            <a:off x="6705600" y="6545263"/>
            <a:ext cx="2057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latin typeface="Tahoma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8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4124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595ED-105E-48D6-980A-B9F0729DD35A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5F922-C94A-473B-B561-64CB53190BB3}" type="datetimeFigureOut">
              <a:rPr lang="en-US" smtClean="0"/>
              <a:pPr/>
              <a:t>11/14/25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54175-E57D-4D7F-8DC5-C420FDDF7F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emf"/><Relationship Id="rId5" Type="http://schemas.openxmlformats.org/officeDocument/2006/relationships/image" Target="../media/image410.png"/><Relationship Id="rId4" Type="http://schemas.openxmlformats.org/officeDocument/2006/relationships/image" Target="../media/image38.emf"/><Relationship Id="rId9" Type="http://schemas.openxmlformats.org/officeDocument/2006/relationships/image" Target="../media/image4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dirty="0">
                <a:solidFill>
                  <a:srgbClr val="FFFF00"/>
                </a:solidFill>
                <a:ea typeface="新細明體" pitchFamily="18" charset="-120"/>
              </a:rPr>
              <a:t>Lattice Calculation of Neutron </a:t>
            </a:r>
            <a:br>
              <a:rPr lang="en-US" altLang="zh-TW" sz="3600" dirty="0">
                <a:solidFill>
                  <a:srgbClr val="FFFF00"/>
                </a:solidFill>
                <a:ea typeface="新細明體" pitchFamily="18" charset="-120"/>
              </a:rPr>
            </a:br>
            <a:r>
              <a:rPr lang="en-US" altLang="zh-TW" sz="3600" dirty="0">
                <a:solidFill>
                  <a:srgbClr val="FFFF00"/>
                </a:solidFill>
                <a:ea typeface="新細明體" pitchFamily="18" charset="-120"/>
              </a:rPr>
              <a:t>Electric Dipole Moment</a:t>
            </a:r>
            <a:endParaRPr lang="zh-TW" altLang="en-US" sz="3600" dirty="0">
              <a:solidFill>
                <a:srgbClr val="FFFF00"/>
              </a:solidFill>
              <a:ea typeface="新細明體" pitchFamily="18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6389" name="Text Box 5"/>
              <p:cNvSpPr txBox="1">
                <a:spLocks noChangeArrowheads="1"/>
              </p:cNvSpPr>
              <p:nvPr/>
            </p:nvSpPr>
            <p:spPr bwMode="auto">
              <a:xfrm>
                <a:off x="576072" y="1600200"/>
                <a:ext cx="7653528" cy="39087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r>
                  <a:rPr lang="zh-TW" altLang="en-US" sz="1800" dirty="0">
                    <a:ea typeface="新細明體" pitchFamily="18" charset="-120"/>
                  </a:rPr>
                  <a:t> </a:t>
                </a:r>
                <a:r>
                  <a:rPr lang="en-US" altLang="zh-TW" sz="2000" dirty="0">
                    <a:ea typeface="新細明體" pitchFamily="18" charset="-120"/>
                  </a:rPr>
                  <a:t>CP violation operators and lattice methodology</a:t>
                </a: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r>
                  <a:rPr lang="en-US" altLang="zh-TW" sz="2000" dirty="0">
                    <a:ea typeface="新細明體" pitchFamily="18" charset="-120"/>
                  </a:rPr>
                  <a:t> Recent lattice results from the </a:t>
                </a:r>
                <a14:m>
                  <m:oMath xmlns:m="http://schemas.openxmlformats.org/officeDocument/2006/math">
                    <m:r>
                      <a:rPr lang="en-US" altLang="zh-TW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TW" sz="2000" dirty="0">
                    <a:ea typeface="新細明體" pitchFamily="18" charset="-120"/>
                  </a:rPr>
                  <a:t> term and error reduction</a:t>
                </a: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r>
                  <a:rPr lang="en-US" altLang="zh-TW" sz="2000" dirty="0">
                    <a:ea typeface="新細明體" pitchFamily="18" charset="-120"/>
                  </a:rPr>
                  <a:t> Topological charge, overlap fermion</a:t>
                </a: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r>
                  <a:rPr lang="en-US" altLang="zh-TW" sz="2000" dirty="0">
                    <a:ea typeface="新細明體" pitchFamily="18" charset="-120"/>
                  </a:rPr>
                  <a:t> CP-violating </a:t>
                </a:r>
                <a14:m>
                  <m:oMath xmlns:m="http://schemas.openxmlformats.org/officeDocument/2006/math">
                    <m:r>
                      <a:rPr lang="en-US" altLang="zh-TW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altLang="zh-TW" sz="2000" dirty="0">
                    <a:ea typeface="新細明體" pitchFamily="18" charset="-120"/>
                  </a:rPr>
                  <a:t>NN coupling</a:t>
                </a: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r>
                  <a:rPr lang="en-US" altLang="zh-TW" sz="2000" dirty="0">
                    <a:ea typeface="新細明體" pitchFamily="18" charset="-120"/>
                  </a:rPr>
                  <a:t> Weinberg operator and Quark </a:t>
                </a:r>
                <a:r>
                  <a:rPr lang="en-US" altLang="zh-TW" sz="2000" dirty="0" err="1">
                    <a:ea typeface="新細明體" pitchFamily="18" charset="-120"/>
                  </a:rPr>
                  <a:t>Chromoelectric</a:t>
                </a:r>
                <a:r>
                  <a:rPr lang="en-US" altLang="zh-TW" sz="2000" dirty="0">
                    <a:ea typeface="新細明體" pitchFamily="18" charset="-120"/>
                  </a:rPr>
                  <a:t> Dipole Moment</a:t>
                </a: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</a:pPr>
                <a:endParaRPr lang="en-US" altLang="zh-TW" dirty="0">
                  <a:ea typeface="新細明體" pitchFamily="18" charset="-120"/>
                </a:endParaRP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endParaRPr lang="en-US" altLang="zh-TW" dirty="0">
                  <a:ea typeface="新細明體" pitchFamily="18" charset="-120"/>
                </a:endParaRP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  <a:buFontTx/>
                  <a:buChar char="•"/>
                </a:pPr>
                <a:endParaRPr lang="en-US" altLang="zh-TW" dirty="0">
                  <a:ea typeface="新細明體" pitchFamily="18" charset="-120"/>
                </a:endParaRPr>
              </a:p>
              <a:p>
                <a:pPr algn="l">
                  <a:spcBef>
                    <a:spcPct val="50000"/>
                  </a:spcBef>
                  <a:buClr>
                    <a:schemeClr val="hlink"/>
                  </a:buClr>
                  <a:buSzPct val="150000"/>
                </a:pPr>
                <a:r>
                  <a:rPr lang="en-US" altLang="zh-TW" dirty="0">
                    <a:ea typeface="新細明體" pitchFamily="18" charset="-120"/>
                  </a:rPr>
                  <a:t> </a:t>
                </a:r>
              </a:p>
            </p:txBody>
          </p:sp>
        </mc:Choice>
        <mc:Fallback xmlns="">
          <p:sp>
            <p:nvSpPr>
              <p:cNvPr id="656389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72" y="1600200"/>
                <a:ext cx="7653528" cy="3908762"/>
              </a:xfrm>
              <a:prstGeom prst="rect">
                <a:avLst/>
              </a:prstGeom>
              <a:blipFill>
                <a:blip r:embed="rId2"/>
                <a:stretch>
                  <a:fillRect l="-1658" t="-3247"/>
                </a:stretch>
              </a:blip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6391" name="Text Box 7"/>
          <p:cNvSpPr txBox="1">
            <a:spLocks noChangeArrowheads="1"/>
          </p:cNvSpPr>
          <p:nvPr/>
        </p:nvSpPr>
        <p:spPr bwMode="auto">
          <a:xfrm>
            <a:off x="6681525" y="4026939"/>
            <a:ext cx="24384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TW" dirty="0">
                <a:solidFill>
                  <a:srgbClr val="99FF33"/>
                </a:solidFill>
                <a:ea typeface="新細明體" pitchFamily="18" charset="-120"/>
              </a:rPr>
              <a:t>Lattice 2025, Mumbai, Nov. 5, 2025</a:t>
            </a:r>
            <a:r>
              <a:rPr lang="en-US" altLang="zh-TW" sz="1800" dirty="0">
                <a:solidFill>
                  <a:srgbClr val="99FF33"/>
                </a:solidFill>
                <a:ea typeface="新細明體" pitchFamily="18" charset="-120"/>
              </a:rPr>
              <a:t>       </a:t>
            </a:r>
          </a:p>
        </p:txBody>
      </p:sp>
      <p:pic>
        <p:nvPicPr>
          <p:cNvPr id="1030" name="Picture 6" descr="UK Basketball Deluxe Flag – Kentucky ...">
            <a:extLst>
              <a:ext uri="{FF2B5EF4-FFF2-40B4-BE49-F238E27FC236}">
                <a16:creationId xmlns:a16="http://schemas.microsoft.com/office/drawing/2014/main" id="{7C9AACBA-D65D-3F68-FF4C-02B38BBBD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727799"/>
            <a:ext cx="1852388" cy="185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awrence Berkeley National Lab | ATLAS ...">
            <a:extLst>
              <a:ext uri="{FF2B5EF4-FFF2-40B4-BE49-F238E27FC236}">
                <a16:creationId xmlns:a16="http://schemas.microsoft.com/office/drawing/2014/main" id="{02184152-96AE-0632-A424-918574014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895" y="5227320"/>
            <a:ext cx="4000208" cy="106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Quark-Gluon Tomography collaboration ...">
            <a:extLst>
              <a:ext uri="{FF2B5EF4-FFF2-40B4-BE49-F238E27FC236}">
                <a16:creationId xmlns:a16="http://schemas.microsoft.com/office/drawing/2014/main" id="{C7586164-7BAF-D344-214C-045A79BDB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611" y="4852657"/>
            <a:ext cx="1852389" cy="177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EE75F-1DD7-BEC0-7846-FED2E014E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274" y="-33528"/>
            <a:ext cx="8229600" cy="1143000"/>
          </a:xfrm>
        </p:spPr>
        <p:txBody>
          <a:bodyPr/>
          <a:lstStyle/>
          <a:p>
            <a:r>
              <a:rPr lang="en-US" sz="3200" dirty="0" err="1">
                <a:solidFill>
                  <a:srgbClr val="FFC000"/>
                </a:solidFill>
              </a:rPr>
              <a:t>nEDM</a:t>
            </a:r>
            <a:r>
              <a:rPr lang="en-US" sz="3200" dirty="0">
                <a:solidFill>
                  <a:srgbClr val="FFC000"/>
                </a:solidFill>
              </a:rPr>
              <a:t> with Overlap fermion on</a:t>
            </a:r>
            <a:br>
              <a:rPr lang="en-US" sz="3200" dirty="0">
                <a:solidFill>
                  <a:srgbClr val="FFC000"/>
                </a:solidFill>
              </a:rPr>
            </a:br>
            <a:r>
              <a:rPr lang="en-US" sz="3200" dirty="0">
                <a:solidFill>
                  <a:srgbClr val="FFC000"/>
                </a:solidFill>
              </a:rPr>
              <a:t> DWF configurations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18EB23C-4481-7856-5315-4A055BD99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" y="1208528"/>
            <a:ext cx="7170704" cy="2802708"/>
          </a:xfrm>
          <a:prstGeom prst="rect">
            <a:avLst/>
          </a:prstGeom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F71E6FA1-564C-A212-6198-B1890D7FCD79}"/>
              </a:ext>
            </a:extLst>
          </p:cNvPr>
          <p:cNvGrpSpPr/>
          <p:nvPr/>
        </p:nvGrpSpPr>
        <p:grpSpPr>
          <a:xfrm>
            <a:off x="228600" y="4838477"/>
            <a:ext cx="4343400" cy="1089169"/>
            <a:chOff x="0" y="0"/>
            <a:chExt cx="10077712" cy="1803003"/>
          </a:xfrm>
        </p:grpSpPr>
        <p:pic>
          <p:nvPicPr>
            <p:cNvPr id="6" name="Screen Shot 2020-04-30 at 12.41.36 AM.png" descr="Screen Shot 2020-04-30 at 12.41.36 AM.png">
              <a:extLst>
                <a:ext uri="{FF2B5EF4-FFF2-40B4-BE49-F238E27FC236}">
                  <a16:creationId xmlns:a16="http://schemas.microsoft.com/office/drawing/2014/main" id="{05381CC7-3E6E-5B2E-7002-895820511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0077713" cy="18030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" name="Line">
              <a:extLst>
                <a:ext uri="{FF2B5EF4-FFF2-40B4-BE49-F238E27FC236}">
                  <a16:creationId xmlns:a16="http://schemas.microsoft.com/office/drawing/2014/main" id="{6539B40B-70E9-BAD7-C643-86936F0F7D82}"/>
                </a:ext>
              </a:extLst>
            </p:cNvPr>
            <p:cNvSpPr/>
            <p:nvPr/>
          </p:nvSpPr>
          <p:spPr>
            <a:xfrm>
              <a:off x="4979589" y="1548439"/>
              <a:ext cx="1883965" cy="1"/>
            </a:xfrm>
            <a:prstGeom prst="line">
              <a:avLst/>
            </a:prstGeom>
            <a:noFill/>
            <a:ln w="50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>
                <a:defRPr sz="2400" i="0"/>
              </a:pPr>
              <a:endParaRPr sz="1687"/>
            </a:p>
          </p:txBody>
        </p:sp>
        <p:sp>
          <p:nvSpPr>
            <p:cNvPr id="8" name="Line">
              <a:extLst>
                <a:ext uri="{FF2B5EF4-FFF2-40B4-BE49-F238E27FC236}">
                  <a16:creationId xmlns:a16="http://schemas.microsoft.com/office/drawing/2014/main" id="{F59DF6C7-54FC-2D2F-EEA0-76EACA333340}"/>
                </a:ext>
              </a:extLst>
            </p:cNvPr>
            <p:cNvSpPr/>
            <p:nvPr/>
          </p:nvSpPr>
          <p:spPr>
            <a:xfrm>
              <a:off x="8058819" y="1548439"/>
              <a:ext cx="1856647" cy="1"/>
            </a:xfrm>
            <a:prstGeom prst="line">
              <a:avLst/>
            </a:prstGeom>
            <a:noFill/>
            <a:ln w="50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>
                <a:defRPr sz="2400" i="0"/>
              </a:pPr>
              <a:endParaRPr sz="1687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F2BDB0C-BF56-8350-D286-AF97C424578B}"/>
              </a:ext>
            </a:extLst>
          </p:cNvPr>
          <p:cNvSpPr txBox="1"/>
          <p:nvPr/>
        </p:nvSpPr>
        <p:spPr>
          <a:xfrm>
            <a:off x="313311" y="6157304"/>
            <a:ext cx="37886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tx2"/>
                </a:solidFill>
              </a:rPr>
              <a:t>D.O’Connell</a:t>
            </a:r>
            <a:r>
              <a:rPr lang="en-US" sz="1600" dirty="0">
                <a:solidFill>
                  <a:schemeClr val="tx2"/>
                </a:solidFill>
              </a:rPr>
              <a:t> and M. J. Savage, PLB633:319 (2006)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2A7E06-BD73-60C9-2104-AF536BB8B28A}"/>
                  </a:ext>
                </a:extLst>
              </p:cNvPr>
              <p:cNvSpPr txBox="1"/>
              <p:nvPr/>
            </p:nvSpPr>
            <p:spPr>
              <a:xfrm>
                <a:off x="4523410" y="4102687"/>
                <a:ext cx="4617720" cy="1032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Sup>
                        <m:sSubSup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unc>
                        <m:func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zh-CN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1"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kumimoji="1" lang="en-US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1" lang="en-US" altLang="zh-CN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kumimoji="1" lang="en-US" altLang="zh-CN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kumimoji="1"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kumimoji="1"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  <m:sup>
                                      <m:r>
                                        <a:rPr kumimoji="1" lang="en-US" altLang="zh-CN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kumimoji="1"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1"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kumimoji="1"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sub>
                                    <m:sup>
                                      <m:r>
                                        <a:rPr kumimoji="1"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kumimoji="1"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zh-CN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  <m:sup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2A7E06-BD73-60C9-2104-AF536BB8B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410" y="4102687"/>
                <a:ext cx="4617720" cy="10329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79EC1BB0-9204-28B5-E2E2-7981FF963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5991" y="5355971"/>
            <a:ext cx="3518025" cy="2986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CFE686-9E73-0202-5FFA-01C06D05A3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5991" y="5746053"/>
            <a:ext cx="3597273" cy="3631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3E960B-9354-B13B-5D72-D11C3690ADA3}"/>
              </a:ext>
            </a:extLst>
          </p:cNvPr>
          <p:cNvSpPr txBox="1"/>
          <p:nvPr/>
        </p:nvSpPr>
        <p:spPr>
          <a:xfrm>
            <a:off x="5023282" y="6296076"/>
            <a:ext cx="3194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J. Liang et al., 2301.04331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42F153-3A27-2D84-7E0C-AADDF37B7C8A}"/>
                  </a:ext>
                </a:extLst>
              </p:cNvPr>
              <p:cNvSpPr txBox="1"/>
              <p:nvPr/>
            </p:nvSpPr>
            <p:spPr>
              <a:xfrm>
                <a:off x="7315200" y="1109472"/>
                <a:ext cx="1828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24</a:t>
                </a:r>
                <a:r>
                  <a:rPr lang="en-US" baseline="30000" dirty="0"/>
                  <a:t>3</a:t>
                </a:r>
                <a:r>
                  <a:rPr lang="en-US" dirty="0"/>
                  <a:t> x 64 DWF</a:t>
                </a:r>
              </a:p>
              <a:p>
                <a:r>
                  <a:rPr lang="en-US" dirty="0"/>
                  <a:t>a = 0.114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r>
                  <a:rPr lang="en-US" dirty="0"/>
                  <a:t>m</a:t>
                </a:r>
                <a14:m>
                  <m:oMath xmlns:m="http://schemas.openxmlformats.org/officeDocument/2006/math">
                    <m:r>
                      <a:rPr lang="en-US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 = 339,431, </a:t>
                </a:r>
              </a:p>
              <a:p>
                <a:r>
                  <a:rPr lang="en-US" dirty="0"/>
                  <a:t>          560 MeV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42F153-3A27-2D84-7E0C-AADDF37B7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200" y="1109472"/>
                <a:ext cx="1828800" cy="1200329"/>
              </a:xfrm>
              <a:prstGeom prst="rect">
                <a:avLst/>
              </a:prstGeom>
              <a:blipFill>
                <a:blip r:embed="rId7"/>
                <a:stretch>
                  <a:fillRect l="-2778" t="-2105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1457A0E-16D4-36E1-6FDB-23B2060DCDBF}"/>
                  </a:ext>
                </a:extLst>
              </p:cNvPr>
              <p:cNvSpPr txBox="1"/>
              <p:nvPr/>
            </p:nvSpPr>
            <p:spPr>
              <a:xfrm>
                <a:off x="737705" y="4233471"/>
                <a:ext cx="29398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Partially quenched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PT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1457A0E-16D4-36E1-6FDB-23B2060DC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05" y="4233471"/>
                <a:ext cx="2939876" cy="369332"/>
              </a:xfrm>
              <a:prstGeom prst="rect">
                <a:avLst/>
              </a:prstGeom>
              <a:blipFill>
                <a:blip r:embed="rId8"/>
                <a:stretch>
                  <a:fillRect l="-172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62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5EE450F-7BDA-1062-AAF1-2DA71426101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99288" y="-193684"/>
                <a:ext cx="8229600" cy="1143000"/>
              </a:xfrm>
            </p:spPr>
            <p:txBody>
              <a:bodyPr/>
              <a:lstStyle/>
              <a:p>
                <a:r>
                  <a:rPr lang="en-US" sz="3600" dirty="0">
                    <a:solidFill>
                      <a:srgbClr val="FFC000"/>
                    </a:solidFill>
                  </a:rPr>
                  <a:t>CPV 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3600" dirty="0">
                    <a:solidFill>
                      <a:srgbClr val="FFC000"/>
                    </a:solidFill>
                  </a:rPr>
                  <a:t>NN Coupling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5EE450F-7BDA-1062-AAF1-2DA7142610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9288" y="-193684"/>
                <a:ext cx="8229600" cy="1143000"/>
              </a:xfrm>
              <a:blipFill>
                <a:blip r:embed="rId2"/>
                <a:stretch>
                  <a:fillRect b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0ED6718-FA73-F472-CDE9-382F9A5C97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99160" y="2458198"/>
            <a:ext cx="6976872" cy="28378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2D7257-F1E1-AF15-1868-15AE1A93E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68" y="5571966"/>
            <a:ext cx="2829622" cy="368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87BCE0-5DC1-98BB-DEC4-D4CD72709EBC}"/>
                  </a:ext>
                </a:extLst>
              </p:cNvPr>
              <p:cNvSpPr txBox="1"/>
              <p:nvPr/>
            </p:nvSpPr>
            <p:spPr>
              <a:xfrm>
                <a:off x="1120679" y="6084862"/>
                <a:ext cx="1447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QCD)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87BCE0-5DC1-98BB-DEC4-D4CD72709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679" y="6084862"/>
                <a:ext cx="1447800" cy="369332"/>
              </a:xfrm>
              <a:prstGeom prst="rect">
                <a:avLst/>
              </a:prstGeom>
              <a:blipFill>
                <a:blip r:embed="rId5"/>
                <a:stretch>
                  <a:fillRect l="-3478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92BF988-3138-DDFA-5877-A068E738DB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7092" y="5571965"/>
            <a:ext cx="3242844" cy="368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5EC0278-4FB0-4C09-7610-9B2E29D7929E}"/>
                  </a:ext>
                </a:extLst>
              </p:cNvPr>
              <p:cNvSpPr txBox="1"/>
              <p:nvPr/>
            </p:nvSpPr>
            <p:spPr>
              <a:xfrm>
                <a:off x="4627092" y="6065189"/>
                <a:ext cx="3581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Baryon mass splitting and 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1600" dirty="0"/>
                  <a:t>PT,</a:t>
                </a:r>
              </a:p>
              <a:p>
                <a:r>
                  <a:rPr lang="en-US" sz="1600" dirty="0"/>
                  <a:t>J. de Vries et al., 1506.06247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5EC0278-4FB0-4C09-7610-9B2E29D79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092" y="6065189"/>
                <a:ext cx="3581400" cy="584775"/>
              </a:xfrm>
              <a:prstGeom prst="rect">
                <a:avLst/>
              </a:prstGeom>
              <a:blipFill>
                <a:blip r:embed="rId7"/>
                <a:stretch>
                  <a:fillRect l="-1060" t="-2128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59EE141-D0FE-BC98-03A2-60AAECA2F8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9888" y="1011777"/>
            <a:ext cx="6248400" cy="3202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DCD98E-F03D-B0E9-E4D6-05DCB9CD38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62200" y="1593094"/>
            <a:ext cx="3276600" cy="62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872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80671-A5A0-3471-035F-57DA52D05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160247"/>
            <a:ext cx="7772400" cy="958469"/>
          </a:xfrm>
        </p:spPr>
        <p:txBody>
          <a:bodyPr/>
          <a:lstStyle/>
          <a:p>
            <a:r>
              <a:rPr lang="en-US" sz="3200" dirty="0">
                <a:solidFill>
                  <a:srgbClr val="FFC000"/>
                </a:solidFill>
              </a:rPr>
              <a:t>Weinberg Operator (dim 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258B0-C3A1-1079-912C-C8E745722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81600"/>
          </a:xfrm>
        </p:spPr>
        <p:txBody>
          <a:bodyPr/>
          <a:lstStyle/>
          <a:p>
            <a:r>
              <a:rPr lang="en-US" sz="2400" dirty="0"/>
              <a:t>RI/MOM renormalization scheme  </a:t>
            </a:r>
            <a:r>
              <a:rPr lang="en-US" sz="1800" dirty="0"/>
              <a:t>[</a:t>
            </a:r>
            <a:r>
              <a:rPr lang="en-US" sz="1600" dirty="0"/>
              <a:t>V. </a:t>
            </a:r>
            <a:r>
              <a:rPr lang="en-US" sz="1600" dirty="0" err="1"/>
              <a:t>Ciriglina</a:t>
            </a:r>
            <a:r>
              <a:rPr lang="en-US" sz="1600" dirty="0"/>
              <a:t>, et al., 2004.03576]</a:t>
            </a:r>
          </a:p>
          <a:p>
            <a:pPr lvl="1"/>
            <a:r>
              <a:rPr lang="en-US" sz="2000" dirty="0"/>
              <a:t>mixing many lower-dimension and same dimension operators</a:t>
            </a:r>
          </a:p>
          <a:p>
            <a:pPr lvl="1"/>
            <a:r>
              <a:rPr lang="en-US" sz="2000" dirty="0"/>
              <a:t>power divergences that interfere with continuum limit.</a:t>
            </a:r>
          </a:p>
          <a:p>
            <a:r>
              <a:rPr lang="en-US" sz="2400" dirty="0"/>
              <a:t>Small flow time expansion (SFTE) of gradient flow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One-loop mixing between         and gradient flow:         </a:t>
            </a:r>
            <a:r>
              <a:rPr lang="en-US" sz="1800" dirty="0"/>
              <a:t>[O.L. </a:t>
            </a:r>
            <a:r>
              <a:rPr lang="en-US" sz="1800" dirty="0" err="1"/>
              <a:t>Crosas</a:t>
            </a:r>
            <a:r>
              <a:rPr lang="en-US" sz="1800" dirty="0"/>
              <a:t> et al., 2308.16221] </a:t>
            </a:r>
          </a:p>
          <a:p>
            <a:r>
              <a:rPr lang="en-US" sz="2400" dirty="0"/>
              <a:t>Matching onto the theta term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3EDCED-EA99-D569-937E-602AA8496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656403"/>
            <a:ext cx="3941572" cy="387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60582F-D21A-227E-7679-6E4E13CC4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672" y="3143187"/>
            <a:ext cx="4046728" cy="6448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1F50E4-BEC1-5A24-17D6-73C896C8E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5334470"/>
            <a:ext cx="4267200" cy="6028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58D6A0-2C75-8989-A090-C5340747A5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3904342"/>
            <a:ext cx="457200" cy="27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67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509529-758D-E6B4-3B08-B46803C18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 </a:t>
            </a:r>
          </a:p>
          <a:p>
            <a:endParaRPr lang="en-US" altLang="zh-TW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43EAB2-5955-02D6-89B8-E6D4D2B7C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73004"/>
            <a:ext cx="7772400" cy="27473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37C95B-01BE-D181-EC94-60AB469A0735}"/>
                  </a:ext>
                </a:extLst>
              </p:cNvPr>
              <p:cNvSpPr txBox="1"/>
              <p:nvPr/>
            </p:nvSpPr>
            <p:spPr>
              <a:xfrm>
                <a:off x="1143000" y="4120277"/>
                <a:ext cx="6629400" cy="25853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T. Bhattacharya et al., (Los Alamos), 2203.03746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Clover fermion on HISQ ensembles – multiple lattice spacings and quark masses for extrapolation.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Signals better than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term.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Need SFTE for lower and same dimension operators.</a:t>
                </a:r>
              </a:p>
              <a:p>
                <a:r>
                  <a:rPr lang="en-US" dirty="0"/>
                  <a:t> 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37C95B-01BE-D181-EC94-60AB469A0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120277"/>
                <a:ext cx="6629400" cy="2585323"/>
              </a:xfrm>
              <a:prstGeom prst="rect">
                <a:avLst/>
              </a:prstGeom>
              <a:blipFill>
                <a:blip r:embed="rId3"/>
                <a:stretch>
                  <a:fillRect l="-958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FAA755D1-801D-4CD3-F942-65B328D9A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5342931"/>
            <a:ext cx="2819400" cy="3637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3A5D39-8CDA-AC15-E26C-96B3F89908DF}"/>
              </a:ext>
            </a:extLst>
          </p:cNvPr>
          <p:cNvSpPr txBox="1"/>
          <p:nvPr/>
        </p:nvSpPr>
        <p:spPr>
          <a:xfrm>
            <a:off x="1609344" y="206645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Neutron F</a:t>
            </a:r>
            <a:r>
              <a:rPr lang="en-US" sz="3200" baseline="-25000" dirty="0">
                <a:solidFill>
                  <a:srgbClr val="FFC000"/>
                </a:solidFill>
              </a:rPr>
              <a:t>3 </a:t>
            </a:r>
            <a:r>
              <a:rPr lang="en-US" sz="3200" dirty="0">
                <a:solidFill>
                  <a:srgbClr val="FFC000"/>
                </a:solidFill>
              </a:rPr>
              <a:t>with Gradient Flow</a:t>
            </a:r>
          </a:p>
        </p:txBody>
      </p:sp>
    </p:spTree>
    <p:extLst>
      <p:ext uri="{BB962C8B-B14F-4D97-AF65-F5344CB8AC3E}">
        <p14:creationId xmlns:p14="http://schemas.microsoft.com/office/powerpoint/2010/main" val="143886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529CF-2B4B-A754-0936-27555C5B4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672" y="56472"/>
            <a:ext cx="8077200" cy="712787"/>
          </a:xfrm>
        </p:spPr>
        <p:txBody>
          <a:bodyPr/>
          <a:lstStyle/>
          <a:p>
            <a:r>
              <a:rPr lang="en-US" sz="3200" dirty="0" err="1">
                <a:solidFill>
                  <a:srgbClr val="FFC000"/>
                </a:solidFill>
              </a:rPr>
              <a:t>Chromoelectric</a:t>
            </a:r>
            <a:r>
              <a:rPr lang="en-US" sz="3200" dirty="0">
                <a:solidFill>
                  <a:srgbClr val="FFC000"/>
                </a:solidFill>
              </a:rPr>
              <a:t> Dipole Moment (dim 5)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1BDE511-ECE9-4743-AF8F-BEF4590A52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08" y="2268680"/>
            <a:ext cx="5596128" cy="232064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B425DE-A912-D0E5-4AA5-0A111DE20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769259"/>
            <a:ext cx="4953000" cy="6063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28FD2E-30C6-9D1A-2394-68CCE3CE75BE}"/>
              </a:ext>
            </a:extLst>
          </p:cNvPr>
          <p:cNvSpPr txBox="1"/>
          <p:nvPr/>
        </p:nvSpPr>
        <p:spPr>
          <a:xfrm>
            <a:off x="3390901" y="1701523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qEDM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88AB07-4538-3CD8-25EF-8CB7AE5C7ACE}"/>
              </a:ext>
            </a:extLst>
          </p:cNvPr>
          <p:cNvSpPr txBox="1"/>
          <p:nvPr/>
        </p:nvSpPr>
        <p:spPr>
          <a:xfrm>
            <a:off x="5105400" y="170152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qcEDM</a:t>
            </a:r>
            <a:endParaRPr lang="en-US" dirty="0"/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690A94F9-E2D9-BC0C-A71C-DB6EF15BB86B}"/>
              </a:ext>
            </a:extLst>
          </p:cNvPr>
          <p:cNvSpPr/>
          <p:nvPr/>
        </p:nvSpPr>
        <p:spPr bwMode="auto">
          <a:xfrm>
            <a:off x="3733800" y="1230767"/>
            <a:ext cx="228601" cy="431553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4F011694-5345-37B8-2D74-2E59E0A64DE8}"/>
              </a:ext>
            </a:extLst>
          </p:cNvPr>
          <p:cNvSpPr/>
          <p:nvPr/>
        </p:nvSpPr>
        <p:spPr bwMode="auto">
          <a:xfrm>
            <a:off x="5562600" y="1260090"/>
            <a:ext cx="228601" cy="431554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23228D-6D4D-24C7-A8F5-D3136F2718C8}"/>
              </a:ext>
            </a:extLst>
          </p:cNvPr>
          <p:cNvSpPr txBox="1"/>
          <p:nvPr/>
        </p:nvSpPr>
        <p:spPr>
          <a:xfrm>
            <a:off x="2095500" y="4987200"/>
            <a:ext cx="601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S. </a:t>
            </a:r>
            <a:r>
              <a:rPr lang="en-US" sz="1600" dirty="0" err="1"/>
              <a:t>Syritsyn</a:t>
            </a:r>
            <a:r>
              <a:rPr lang="en-US" sz="1600" dirty="0"/>
              <a:t> et al., (Stony Brook and BNL), 1901.05455</a:t>
            </a:r>
          </a:p>
          <a:p>
            <a:endParaRPr lang="en-US" sz="1600" dirty="0"/>
          </a:p>
          <a:p>
            <a:r>
              <a:rPr lang="en-US" sz="1600" dirty="0"/>
              <a:t>  -- u and d quark F</a:t>
            </a:r>
            <a:r>
              <a:rPr lang="en-US" sz="1600" baseline="-25000" dirty="0"/>
              <a:t>3</a:t>
            </a:r>
            <a:r>
              <a:rPr lang="en-US" sz="1600" dirty="0"/>
              <a:t> for neutron and proton</a:t>
            </a:r>
          </a:p>
          <a:p>
            <a:r>
              <a:rPr lang="en-US" sz="1600" dirty="0"/>
              <a:t>  -- DWF at physical pion mass and a = 0.01141(3) </a:t>
            </a:r>
            <a:r>
              <a:rPr lang="en-US" sz="1600" dirty="0" err="1"/>
              <a:t>fm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99289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8E3E8-7916-F3A0-E93E-5A6C7CE3E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482D54-0D04-95B3-E35F-BCA3F925F6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6397"/>
            <a:ext cx="6705600" cy="264883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3C09D2-A4C3-B888-0937-CE081DDE2E46}"/>
              </a:ext>
            </a:extLst>
          </p:cNvPr>
          <p:cNvSpPr txBox="1"/>
          <p:nvPr/>
        </p:nvSpPr>
        <p:spPr>
          <a:xfrm>
            <a:off x="1752600" y="2926644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T. Bhattacharya et al. (Los Alamos), 2304.09929</a:t>
            </a:r>
          </a:p>
          <a:p>
            <a:endParaRPr lang="en-US" dirty="0"/>
          </a:p>
          <a:p>
            <a:r>
              <a:rPr lang="en-US" dirty="0"/>
              <a:t>  -- neutron u – d F</a:t>
            </a:r>
            <a:r>
              <a:rPr lang="en-US" baseline="-25000" dirty="0"/>
              <a:t>3</a:t>
            </a:r>
            <a:r>
              <a:rPr lang="en-US" dirty="0"/>
              <a:t> </a:t>
            </a:r>
          </a:p>
          <a:p>
            <a:r>
              <a:rPr lang="en-US" dirty="0"/>
              <a:t>  -- Schwinger source method</a:t>
            </a:r>
          </a:p>
          <a:p>
            <a:r>
              <a:rPr lang="en-US" dirty="0"/>
              <a:t>  -- Clover on HISQ with continuum and chiral extrapolation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F31914-38A2-11D0-FA46-B173F47B231F}"/>
              </a:ext>
            </a:extLst>
          </p:cNvPr>
          <p:cNvSpPr txBox="1"/>
          <p:nvPr/>
        </p:nvSpPr>
        <p:spPr>
          <a:xfrm>
            <a:off x="1219200" y="4585388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renormalization and mixing with lower dimensional operators.</a:t>
            </a:r>
          </a:p>
          <a:p>
            <a:r>
              <a:rPr lang="en-US" dirty="0"/>
              <a:t>Leading order perturbative calculation in SFTE, 2005.04199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532655-E88F-3B4C-D6EB-09A619A6C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784" y="5428375"/>
            <a:ext cx="5843016" cy="105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0C8A6-6340-302A-75CE-4616090B5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C000"/>
                </a:solidFill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102E34-4485-F2A9-FC36-EFA99C411E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 </a:t>
                </a:r>
                <a:r>
                  <a:rPr lang="en-US" sz="2400" dirty="0"/>
                  <a:t>Lattice calculations of </a:t>
                </a:r>
                <a:r>
                  <a:rPr lang="en-US" sz="2400" dirty="0" err="1"/>
                  <a:t>nEDM</a:t>
                </a:r>
                <a:r>
                  <a:rPr lang="en-US" sz="2400" dirty="0"/>
                  <a:t> and CPV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400" dirty="0"/>
                  <a:t>NN coupling due to the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 term have made substantial progress. Physical pion mass results and continuum extrapolation are needed.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There are a number of attempts on the </a:t>
                </a:r>
                <a:r>
                  <a:rPr lang="en-US" sz="2400" dirty="0" err="1"/>
                  <a:t>nEDM</a:t>
                </a:r>
                <a:r>
                  <a:rPr lang="en-US" sz="2400" dirty="0"/>
                  <a:t> calculation with the Weinberg term and </a:t>
                </a:r>
                <a:r>
                  <a:rPr lang="en-US" sz="2400" dirty="0" err="1"/>
                  <a:t>chromoelectric</a:t>
                </a:r>
                <a:r>
                  <a:rPr lang="en-US" sz="2400" dirty="0"/>
                  <a:t> dipole moment. Renormalization remains a challenge. Gradient flow with SFTE seems promising.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102E34-4485-F2A9-FC36-EFA99C411E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23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408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098B7-3D3F-0194-6E81-46373B534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816" y="0"/>
            <a:ext cx="8229600" cy="1143000"/>
          </a:xfrm>
        </p:spPr>
        <p:txBody>
          <a:bodyPr/>
          <a:lstStyle/>
          <a:p>
            <a:r>
              <a:rPr lang="en-US" sz="3600" dirty="0">
                <a:solidFill>
                  <a:srgbClr val="FFC000"/>
                </a:solidFill>
              </a:rPr>
              <a:t>CP Violation and </a:t>
            </a:r>
            <a:r>
              <a:rPr lang="en-US" sz="3600" dirty="0" err="1">
                <a:solidFill>
                  <a:srgbClr val="FFC000"/>
                </a:solidFill>
              </a:rPr>
              <a:t>nEDM</a:t>
            </a:r>
            <a:endParaRPr lang="en-US" sz="36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042528-A95B-437F-1B66-26EC53CAD2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584" y="1118616"/>
                <a:ext cx="8433816" cy="5434584"/>
              </a:xfrm>
              <a:noFill/>
            </p:spPr>
            <p:txBody>
              <a:bodyPr/>
              <a:lstStyle/>
              <a:p>
                <a:r>
                  <a:rPr lang="en-US" sz="2000" dirty="0"/>
                  <a:t>CPV is one of the three Sakharov conditions for baryogenesis.</a:t>
                </a:r>
              </a:p>
              <a:p>
                <a:r>
                  <a:rPr lang="en-US" sz="2000" dirty="0"/>
                  <a:t>A non-zero electric dipole moment (EDM) of a fundamental particle violates CP and T symmetry.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Weak interaction prediction of </a:t>
                </a:r>
                <a:r>
                  <a:rPr lang="en-US" sz="2000" dirty="0" err="1"/>
                  <a:t>nEDM</a:t>
                </a:r>
                <a:r>
                  <a:rPr lang="en-US" sz="2000" dirty="0"/>
                  <a:t> is ~ 5 orders of magnitude smaller than the experimental limit.</a:t>
                </a:r>
              </a:p>
              <a:p>
                <a:r>
                  <a:rPr lang="en-US" sz="2000" dirty="0"/>
                  <a:t>QCD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/>
                  <a:t> term                                                                                             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/>
                  <a:t> &lt; 10</a:t>
                </a:r>
                <a:r>
                  <a:rPr lang="en-US" sz="2000" baseline="30000" dirty="0"/>
                  <a:t>-10</a:t>
                </a:r>
                <a:r>
                  <a:rPr lang="en-US" sz="2000" dirty="0"/>
                  <a:t>)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000" baseline="-25000" dirty="0"/>
                  <a:t>CKM             </a:t>
                </a:r>
                <a:r>
                  <a:rPr lang="en-US" sz="2000" dirty="0"/>
                  <a:t>strong CP problem (Pecci-Quinn axion, chiral gauge theory (</a:t>
                </a:r>
                <a:r>
                  <a:rPr lang="en-US" sz="2000" dirty="0" err="1"/>
                  <a:t>Srimoyee</a:t>
                </a:r>
                <a:r>
                  <a:rPr lang="en-US" sz="2000" dirty="0"/>
                  <a:t> Sen talk 11/3))</a:t>
                </a:r>
              </a:p>
              <a:p>
                <a:r>
                  <a:rPr lang="en-US" sz="2000" dirty="0"/>
                  <a:t>BSM physics, axions…</a:t>
                </a:r>
                <a:endParaRPr lang="en-US" sz="2000" baseline="-25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042528-A95B-437F-1B66-26EC53CAD2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584" y="1118616"/>
                <a:ext cx="8433816" cy="5434584"/>
              </a:xfrm>
              <a:blipFill>
                <a:blip r:embed="rId2"/>
                <a:stretch>
                  <a:fillRect t="-935" r="-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Arrow 3">
            <a:extLst>
              <a:ext uri="{FF2B5EF4-FFF2-40B4-BE49-F238E27FC236}">
                <a16:creationId xmlns:a16="http://schemas.microsoft.com/office/drawing/2014/main" id="{48F3ADC9-8CDE-863E-7B00-CA847AF0BCEF}"/>
              </a:ext>
            </a:extLst>
          </p:cNvPr>
          <p:cNvSpPr/>
          <p:nvPr/>
        </p:nvSpPr>
        <p:spPr bwMode="auto">
          <a:xfrm>
            <a:off x="3048000" y="5486400"/>
            <a:ext cx="381000" cy="152400"/>
          </a:xfrm>
          <a:prstGeom prst="rightArrow">
            <a:avLst>
              <a:gd name="adj1" fmla="val 58000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4E4CCA1-7864-3670-0E22-D002D7C68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499106"/>
            <a:ext cx="4244340" cy="1414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68D26B-585D-6AA5-E746-17E18C895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004" y="2338481"/>
            <a:ext cx="2162556" cy="321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A5933F-B186-F5BF-0C65-53D8858C6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052" y="3209370"/>
            <a:ext cx="2263140" cy="4392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260C52-FD8D-FA85-7831-DBD640C0A2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9370" y="4979758"/>
            <a:ext cx="2895600" cy="50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10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12487-90F1-7831-7302-99EE5E8F1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7351"/>
            <a:ext cx="8001000" cy="762000"/>
          </a:xfrm>
        </p:spPr>
        <p:txBody>
          <a:bodyPr/>
          <a:lstStyle/>
          <a:p>
            <a:r>
              <a:rPr lang="en-US" sz="3600" dirty="0">
                <a:solidFill>
                  <a:srgbClr val="FFC000"/>
                </a:solidFill>
              </a:rPr>
              <a:t>Experimental Status</a:t>
            </a:r>
          </a:p>
        </p:txBody>
      </p:sp>
      <p:pic>
        <p:nvPicPr>
          <p:cNvPr id="5" name="Content Placeholder 4" descr="A diagram of a diagram of a planet&#10;&#10;AI-generated content may be incorrect.">
            <a:extLst>
              <a:ext uri="{FF2B5EF4-FFF2-40B4-BE49-F238E27FC236}">
                <a16:creationId xmlns:a16="http://schemas.microsoft.com/office/drawing/2014/main" id="{ED0DFAF8-BF53-8CB9-D2E5-AC6D53DF05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45447"/>
            <a:ext cx="7161590" cy="516710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749628-7C3E-1516-AC2F-4FADDB8B54AC}"/>
              </a:ext>
            </a:extLst>
          </p:cNvPr>
          <p:cNvSpPr txBox="1"/>
          <p:nvPr/>
        </p:nvSpPr>
        <p:spPr>
          <a:xfrm>
            <a:off x="609600" y="6260294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d</a:t>
            </a:r>
            <a:r>
              <a:rPr lang="en-US" baseline="-25000" dirty="0" err="1"/>
              <a:t>n</a:t>
            </a:r>
            <a:r>
              <a:rPr lang="en-US" dirty="0"/>
              <a:t> = 0.0(1.1)(0.2) x 10</a:t>
            </a:r>
            <a:r>
              <a:rPr lang="en-US" baseline="30000" dirty="0"/>
              <a:t>-26  </a:t>
            </a:r>
            <a:r>
              <a:rPr lang="en-US" dirty="0" err="1"/>
              <a:t>e.fm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8F8C9-4BA7-157C-2E76-D9F5C45E0B35}"/>
              </a:ext>
            </a:extLst>
          </p:cNvPr>
          <p:cNvSpPr txBox="1"/>
          <p:nvPr/>
        </p:nvSpPr>
        <p:spPr>
          <a:xfrm>
            <a:off x="4267200" y="6291072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 Abel et al., PRL124:081803 (2020)</a:t>
            </a:r>
          </a:p>
        </p:txBody>
      </p:sp>
    </p:spTree>
    <p:extLst>
      <p:ext uri="{BB962C8B-B14F-4D97-AF65-F5344CB8AC3E}">
        <p14:creationId xmlns:p14="http://schemas.microsoft.com/office/powerpoint/2010/main" val="3380511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FB069-6BAA-4B21-A5B0-E91D180BE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FFC000"/>
                </a:solidFill>
              </a:rPr>
              <a:t>CPV operators and Lattice Methodology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DCF11B-C525-62EA-7E3B-B560F7E704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8912" y="1143000"/>
                <a:ext cx="8229600" cy="5410200"/>
              </a:xfrm>
            </p:spPr>
            <p:txBody>
              <a:bodyPr/>
              <a:lstStyle/>
              <a:p>
                <a:r>
                  <a:rPr lang="en-US" sz="2400" dirty="0"/>
                  <a:t>CPV operators from the low-energy effective theory at the hadronic scale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Lattice methods</a:t>
                </a:r>
              </a:p>
              <a:p>
                <a:pPr lvl="1"/>
                <a:r>
                  <a:rPr lang="en-US" sz="2000" dirty="0"/>
                  <a:t>Nucleon CPV </a:t>
                </a:r>
                <a:r>
                  <a:rPr lang="en-US" sz="2000" dirty="0" err="1"/>
                  <a:t>electromagntic</a:t>
                </a:r>
                <a:r>
                  <a:rPr lang="en-US" sz="2000" dirty="0"/>
                  <a:t> FF F</a:t>
                </a:r>
                <a:r>
                  <a:rPr lang="en-US" sz="2000" baseline="-25000" dirty="0"/>
                  <a:t>3</a:t>
                </a:r>
                <a:r>
                  <a:rPr lang="en-US" sz="2000" dirty="0"/>
                  <a:t> with Q and q(x) </a:t>
                </a:r>
              </a:p>
              <a:p>
                <a:pPr lvl="1"/>
                <a:r>
                  <a:rPr lang="en-US" sz="2000" dirty="0"/>
                  <a:t>Neutron energy shift with background electric field</a:t>
                </a:r>
              </a:p>
              <a:p>
                <a:pPr lvl="1"/>
                <a:r>
                  <a:rPr lang="en-US" sz="2000" dirty="0"/>
                  <a:t>MC simulation with imaginary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/>
                  <a:t> term</a:t>
                </a:r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DCF11B-C525-62EA-7E3B-B560F7E704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8912" y="1143000"/>
                <a:ext cx="8229600" cy="5410200"/>
              </a:xfrm>
              <a:blipFill>
                <a:blip r:embed="rId2"/>
                <a:stretch>
                  <a:fillRect t="-1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63E019-E071-66F3-F244-117DDF5EA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9016" y="2295144"/>
            <a:ext cx="8229600" cy="194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88AA2F-2934-B734-4C27-472667C5FF31}"/>
              </a:ext>
            </a:extLst>
          </p:cNvPr>
          <p:cNvSpPr txBox="1"/>
          <p:nvPr/>
        </p:nvSpPr>
        <p:spPr>
          <a:xfrm>
            <a:off x="5715000" y="3841002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R. Gupta, arXiv:1904.00323</a:t>
            </a:r>
          </a:p>
        </p:txBody>
      </p:sp>
    </p:spTree>
    <p:extLst>
      <p:ext uri="{BB962C8B-B14F-4D97-AF65-F5344CB8AC3E}">
        <p14:creationId xmlns:p14="http://schemas.microsoft.com/office/powerpoint/2010/main" val="1274523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FA2A1-3BC4-9380-A9C2-A456B1144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2" y="-171415"/>
            <a:ext cx="8229600" cy="1143000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Nucleon EM form factors 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EC963-5DCA-9CC1-E6B8-C3E498BE4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488" y="960437"/>
            <a:ext cx="8229600" cy="5592763"/>
          </a:xfrm>
        </p:spPr>
        <p:txBody>
          <a:bodyPr/>
          <a:lstStyle/>
          <a:p>
            <a:r>
              <a:rPr lang="en-US" sz="2400" dirty="0"/>
              <a:t>Nucleon EM form factor with CPV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400" dirty="0"/>
              <a:t>Real part of the previously defined F’</a:t>
            </a:r>
            <a:r>
              <a:rPr lang="en-US" sz="2400" baseline="-25000" dirty="0"/>
              <a:t>3</a:t>
            </a:r>
            <a:r>
              <a:rPr lang="en-US" sz="2400" baseline="30000" dirty="0"/>
              <a:t> </a:t>
            </a:r>
            <a:r>
              <a:rPr lang="en-US" sz="2400" dirty="0"/>
              <a:t>and</a:t>
            </a:r>
            <a:r>
              <a:rPr lang="en-US" sz="2400" baseline="30000" dirty="0"/>
              <a:t> </a:t>
            </a:r>
            <a:r>
              <a:rPr lang="en-US" sz="2400" dirty="0"/>
              <a:t>imaginary part of F</a:t>
            </a:r>
            <a:r>
              <a:rPr lang="en-US" sz="2400" baseline="-25000" dirty="0"/>
              <a:t>2 </a:t>
            </a:r>
            <a:r>
              <a:rPr lang="en-US" sz="2400" dirty="0"/>
              <a:t>transform like an axial-vector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400" dirty="0"/>
              <a:t>This has rendered previous lattice calculations to zero within one sigma.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2635D0-D628-5B63-7DD8-1DE4F1742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4070"/>
            <a:ext cx="7772400" cy="863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039487-E445-4E4C-CABA-8DB490C3B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88" y="2993740"/>
            <a:ext cx="7772400" cy="360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B0E689-ED23-D6E5-0142-5412025CC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044" y="4299450"/>
            <a:ext cx="2848356" cy="451569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FA62D694-7386-651E-85CF-43F9F87CCC1E}"/>
              </a:ext>
            </a:extLst>
          </p:cNvPr>
          <p:cNvSpPr/>
          <p:nvPr/>
        </p:nvSpPr>
        <p:spPr bwMode="auto">
          <a:xfrm>
            <a:off x="1295400" y="4386307"/>
            <a:ext cx="762000" cy="234127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BE04D9-EC32-6888-DFAA-AA233A3F3C30}"/>
              </a:ext>
            </a:extLst>
          </p:cNvPr>
          <p:cNvSpPr txBox="1"/>
          <p:nvPr/>
        </p:nvSpPr>
        <p:spPr>
          <a:xfrm>
            <a:off x="4267200" y="482170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>
                <a:effectLst/>
                <a:latin typeface="Helvetica" pitchFamily="2" charset="0"/>
              </a:rPr>
              <a:t>Abramczyk et al., PRD96:014501 (2017)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51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19072-04F1-4633-A037-072FD0985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Cluster Decomposition Error Reduction (CDER)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824AB-5670-C913-1D7E-D45B943E9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r>
              <a:rPr lang="en-US" dirty="0"/>
              <a:t>                               </a:t>
            </a:r>
            <a:r>
              <a:rPr lang="en-US" sz="2400" dirty="0"/>
              <a:t>large fluctuation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Consider                , partial sum of local charge in t reduces error.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Cluster decomposition: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For </a:t>
            </a:r>
            <a:r>
              <a:rPr lang="en-US" sz="2400" dirty="0" err="1"/>
              <a:t>disonncected</a:t>
            </a:r>
            <a:r>
              <a:rPr lang="en-US" sz="2400" dirty="0"/>
              <a:t> insertion, the variance has a vacuum insertion            signal falls with relative coordinate r, but noise remains.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CDER: cut off in relative coordinate beyond correlation length which </a:t>
            </a:r>
            <a:r>
              <a:rPr lang="en-US" sz="2400" dirty="0" err="1"/>
              <a:t>redcudes</a:t>
            </a:r>
            <a:r>
              <a:rPr lang="en-US" sz="2400" dirty="0"/>
              <a:t> the error by                                   --   </a:t>
            </a:r>
            <a:r>
              <a:rPr lang="en-US" sz="1600" dirty="0"/>
              <a:t>Liu, </a:t>
            </a:r>
            <a:r>
              <a:rPr lang="en-US" sz="1600" b="1" dirty="0">
                <a:sym typeface="Helvetica"/>
              </a:rPr>
              <a:t>Liang</a:t>
            </a:r>
            <a:r>
              <a:rPr lang="en-US" sz="1600" dirty="0"/>
              <a:t> and Yang, PRD97:034507 (2018)</a:t>
            </a:r>
          </a:p>
          <a:p>
            <a:pPr>
              <a:spcBef>
                <a:spcPts val="0"/>
              </a:spcBef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C76A5D-2D74-F2A3-65D3-2BBC56A21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76400"/>
            <a:ext cx="3067957" cy="565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7CE8A2-A1BF-ECC7-07FD-BFD5AF938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479675"/>
            <a:ext cx="1127247" cy="565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692E71-9A0B-5DC6-C3B0-07FD44ADA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300812"/>
            <a:ext cx="4347838" cy="356788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A09257CF-D73C-7CC4-A81E-40B797E2C858}"/>
              </a:ext>
            </a:extLst>
          </p:cNvPr>
          <p:cNvSpPr/>
          <p:nvPr/>
        </p:nvSpPr>
        <p:spPr bwMode="auto">
          <a:xfrm>
            <a:off x="2181678" y="4311651"/>
            <a:ext cx="685800" cy="30480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44835E-0872-B1CD-4143-0AE746E93F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5522359"/>
            <a:ext cx="457200" cy="35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42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Error reduction"/>
          <p:cNvSpPr txBox="1">
            <a:spLocks noGrp="1"/>
          </p:cNvSpPr>
          <p:nvPr>
            <p:ph type="title"/>
          </p:nvPr>
        </p:nvSpPr>
        <p:spPr>
          <a:xfrm>
            <a:off x="457200" y="117640"/>
            <a:ext cx="8229600" cy="39424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sz="3600" dirty="0">
                <a:solidFill>
                  <a:srgbClr val="FFFF00"/>
                </a:solidFill>
              </a:rPr>
              <a:t>Error reduction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93933" y="6479201"/>
            <a:ext cx="169761" cy="2678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123" name="Line"/>
          <p:cNvSpPr/>
          <p:nvPr/>
        </p:nvSpPr>
        <p:spPr>
          <a:xfrm>
            <a:off x="277332" y="590196"/>
            <a:ext cx="858933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>
              <a:defRPr sz="2400" i="0"/>
            </a:pPr>
            <a:endParaRPr sz="1687"/>
          </a:p>
        </p:txBody>
      </p:sp>
      <p:pic>
        <p:nvPicPr>
          <p:cNvPr id="124" name="R.png" descr="R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31" y="1401054"/>
            <a:ext cx="5710525" cy="1496564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Liu, Liang and Yang, PRD97:034507 (2018)"/>
          <p:cNvSpPr txBox="1"/>
          <p:nvPr/>
        </p:nvSpPr>
        <p:spPr>
          <a:xfrm>
            <a:off x="5638800" y="942898"/>
            <a:ext cx="3635377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sz="1400" dirty="0"/>
              <a:t>Liu, </a:t>
            </a:r>
            <a:r>
              <a:rPr sz="1400" b="1" dirty="0">
                <a:latin typeface="+mn-lt"/>
                <a:ea typeface="+mn-ea"/>
                <a:cs typeface="+mn-cs"/>
                <a:sym typeface="Helvetica"/>
              </a:rPr>
              <a:t>Liang</a:t>
            </a:r>
            <a:r>
              <a:rPr sz="1400" dirty="0"/>
              <a:t> and Yang, PRD97:034507 (2018</a:t>
            </a:r>
            <a:r>
              <a:rPr dirty="0"/>
              <a:t>)</a:t>
            </a:r>
          </a:p>
        </p:txBody>
      </p:sp>
      <p:sp>
        <p:nvSpPr>
          <p:cNvPr id="126" name="The cluster decomposition error reduction (CDER):"/>
          <p:cNvSpPr txBox="1"/>
          <p:nvPr/>
        </p:nvSpPr>
        <p:spPr>
          <a:xfrm>
            <a:off x="309968" y="773947"/>
            <a:ext cx="5139228" cy="342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00" i="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758" dirty="0"/>
              <a:t>The cluster decomposition error reduction (</a:t>
            </a:r>
            <a:r>
              <a:rPr sz="1758" dirty="0">
                <a:solidFill>
                  <a:srgbClr val="FFC000"/>
                </a:solidFill>
              </a:rPr>
              <a:t>CDER</a:t>
            </a:r>
            <a:r>
              <a:rPr sz="1758" dirty="0"/>
              <a:t>):</a:t>
            </a:r>
          </a:p>
        </p:txBody>
      </p:sp>
      <p:sp>
        <p:nvSpPr>
          <p:cNvPr id="127" name="Cylinder shape"/>
          <p:cNvSpPr txBox="1"/>
          <p:nvPr/>
        </p:nvSpPr>
        <p:spPr>
          <a:xfrm>
            <a:off x="330989" y="3136347"/>
            <a:ext cx="1421864" cy="342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00" i="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758"/>
              <a:t>Cylinder shape</a:t>
            </a:r>
          </a:p>
        </p:txBody>
      </p:sp>
      <p:pic>
        <p:nvPicPr>
          <p:cNvPr id="128" name="Screen Shot 2020-04-29 at 10.38.26 PM.png" descr="Screen Shot 2020-04-29 at 10.38.2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4" y="3569377"/>
            <a:ext cx="2951910" cy="284904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. Izubuchi, H. Ohki and S. Syritsyn, arXiv:2004.10449"/>
          <p:cNvSpPr txBox="1"/>
          <p:nvPr/>
        </p:nvSpPr>
        <p:spPr>
          <a:xfrm>
            <a:off x="950580" y="6438580"/>
            <a:ext cx="5689123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t>T. Izubuchi, H. Ohki and S. Syritsyn, arXiv:2004.10449 </a:t>
            </a:r>
          </a:p>
        </p:txBody>
      </p:sp>
      <p:sp>
        <p:nvSpPr>
          <p:cNvPr id="130" name="Truncation in t-direction"/>
          <p:cNvSpPr txBox="1"/>
          <p:nvPr/>
        </p:nvSpPr>
        <p:spPr>
          <a:xfrm>
            <a:off x="4267072" y="3154206"/>
            <a:ext cx="2330703" cy="342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500" i="0">
                <a:latin typeface="+mn-lt"/>
                <a:ea typeface="+mn-ea"/>
                <a:cs typeface="+mn-cs"/>
                <a:sym typeface="Helvetica"/>
              </a:defRPr>
            </a:pPr>
            <a:r>
              <a:rPr sz="1758"/>
              <a:t>Truncation in </a:t>
            </a:r>
            <a:r>
              <a:rPr sz="1758" i="1"/>
              <a:t>t</a:t>
            </a:r>
            <a:r>
              <a:rPr sz="1758"/>
              <a:t>-direction </a:t>
            </a:r>
          </a:p>
        </p:txBody>
      </p:sp>
      <p:grpSp>
        <p:nvGrpSpPr>
          <p:cNvPr id="133" name="Group"/>
          <p:cNvGrpSpPr/>
          <p:nvPr/>
        </p:nvGrpSpPr>
        <p:grpSpPr>
          <a:xfrm>
            <a:off x="4222459" y="3596310"/>
            <a:ext cx="4692225" cy="2302118"/>
            <a:chOff x="0" y="0"/>
            <a:chExt cx="6673384" cy="3274121"/>
          </a:xfrm>
        </p:grpSpPr>
        <p:pic>
          <p:nvPicPr>
            <p:cNvPr id="131" name="Screen Shot 2020-04-29 at 10.50.31 PM.png" descr="Screen Shot 2020-04-29 at 10.50.31 PM.png"/>
            <p:cNvPicPr>
              <a:picLocks noChangeAspect="1"/>
            </p:cNvPicPr>
            <p:nvPr/>
          </p:nvPicPr>
          <p:blipFill>
            <a:blip r:embed="rId4"/>
            <a:srcRect r="63839" b="48794"/>
            <a:stretch>
              <a:fillRect/>
            </a:stretch>
          </p:blipFill>
          <p:spPr>
            <a:xfrm>
              <a:off x="530305" y="0"/>
              <a:ext cx="3824090" cy="10710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" name="Screen Shot 2020-04-29 at 10.50.31 PM.png" descr="Screen Shot 2020-04-29 at 10.50.31 PM.png"/>
            <p:cNvPicPr>
              <a:picLocks noChangeAspect="1"/>
            </p:cNvPicPr>
            <p:nvPr/>
          </p:nvPicPr>
          <p:blipFill>
            <a:blip r:embed="rId4"/>
            <a:srcRect l="36896"/>
            <a:stretch>
              <a:fillRect/>
            </a:stretch>
          </p:blipFill>
          <p:spPr>
            <a:xfrm>
              <a:off x="0" y="1182445"/>
              <a:ext cx="6673385" cy="20916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4" name="J. Dragos et al., arXiv:1902.03254"/>
          <p:cNvSpPr txBox="1"/>
          <p:nvPr/>
        </p:nvSpPr>
        <p:spPr>
          <a:xfrm>
            <a:off x="5156347" y="5938825"/>
            <a:ext cx="3560270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dirty="0"/>
              <a:t>J. Dragos et al., arXiv:1902.03254</a:t>
            </a:r>
          </a:p>
        </p:txBody>
      </p:sp>
      <p:sp>
        <p:nvSpPr>
          <p:cNvPr id="135" name="Line"/>
          <p:cNvSpPr/>
          <p:nvPr/>
        </p:nvSpPr>
        <p:spPr>
          <a:xfrm>
            <a:off x="4467820" y="5425871"/>
            <a:ext cx="692330" cy="1"/>
          </a:xfrm>
          <a:prstGeom prst="line">
            <a:avLst/>
          </a:prstGeom>
          <a:ln w="38100">
            <a:solidFill>
              <a:schemeClr val="accent5"/>
            </a:solidFill>
            <a:miter lim="400000"/>
          </a:ln>
        </p:spPr>
        <p:txBody>
          <a:bodyPr lIns="35719" tIns="35719" rIns="35719" bIns="35719" anchor="ctr"/>
          <a:lstStyle/>
          <a:p>
            <a:pPr algn="ctr">
              <a:defRPr sz="2400" i="0"/>
            </a:pPr>
            <a:endParaRPr sz="1687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E7DDA1-048B-CEA1-86E2-C1F05834CAA2}"/>
              </a:ext>
            </a:extLst>
          </p:cNvPr>
          <p:cNvSpPr txBox="1"/>
          <p:nvPr/>
        </p:nvSpPr>
        <p:spPr>
          <a:xfrm>
            <a:off x="7284143" y="1752600"/>
            <a:ext cx="1630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9FF33"/>
                </a:solidFill>
              </a:rPr>
              <a:t>FFT -- V log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518C35F-7AD9-8DB7-F623-EB0F200D726B}"/>
                  </a:ext>
                </a:extLst>
              </p:cNvPr>
              <p:cNvSpPr txBox="1"/>
              <p:nvPr/>
            </p:nvSpPr>
            <p:spPr>
              <a:xfrm>
                <a:off x="7341976" y="1207362"/>
                <a:ext cx="15217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1600" dirty="0"/>
                  <a:t>QCD)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518C35F-7AD9-8DB7-F623-EB0F200D7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1976" y="1207362"/>
                <a:ext cx="1521718" cy="338554"/>
              </a:xfrm>
              <a:prstGeom prst="rect">
                <a:avLst/>
              </a:prstGeom>
              <a:blipFill>
                <a:blip r:embed="rId5"/>
                <a:stretch>
                  <a:fillRect t="-7407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510260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F208-8E9E-6D7C-C213-6DBC8465B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EAC180-2121-B47B-7FF8-C7110E174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33400"/>
            <a:ext cx="7772400" cy="539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0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B0500-198D-A940-B298-CB1E951E8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09" y="0"/>
            <a:ext cx="8229600" cy="950843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Overlap Fermion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D22A1-7E0E-C14F-9C05-91765556F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009" y="995820"/>
            <a:ext cx="8100391" cy="5709780"/>
          </a:xfrm>
        </p:spPr>
        <p:txBody>
          <a:bodyPr/>
          <a:lstStyle/>
          <a:p>
            <a:r>
              <a:rPr lang="en-US" sz="2000" dirty="0"/>
              <a:t>Chiral symmetry – </a:t>
            </a:r>
            <a:r>
              <a:rPr lang="en-US" sz="2000" dirty="0" err="1"/>
              <a:t>Ginsparg</a:t>
            </a:r>
            <a:r>
              <a:rPr lang="en-US" sz="2000" dirty="0"/>
              <a:t>-Wilson relation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Topology – Atiya-Singer theorem: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Anomalous WI </a:t>
            </a:r>
            <a:r>
              <a:rPr lang="en-US" sz="1600" dirty="0"/>
              <a:t>– P. Hasenfratz et al., hep-</a:t>
            </a:r>
            <a:r>
              <a:rPr lang="en-US" sz="1600" dirty="0" err="1"/>
              <a:t>lat</a:t>
            </a:r>
            <a:r>
              <a:rPr lang="en-US" sz="1600" dirty="0"/>
              <a:t>/0205010</a:t>
            </a:r>
          </a:p>
          <a:p>
            <a:endParaRPr lang="en-US" sz="1600" dirty="0"/>
          </a:p>
          <a:p>
            <a:r>
              <a:rPr lang="en-US" sz="2000" dirty="0"/>
              <a:t>EDM </a:t>
            </a:r>
            <a:r>
              <a:rPr lang="en-US" sz="2000" dirty="0">
                <a:sym typeface="Wingdings" pitchFamily="2" charset="2"/>
              </a:rPr>
              <a:t>0 when m  0 --</a:t>
            </a:r>
            <a:r>
              <a:rPr lang="en-US" sz="1600" dirty="0">
                <a:sym typeface="Wingdings" pitchFamily="2" charset="2"/>
              </a:rPr>
              <a:t>   </a:t>
            </a:r>
            <a:r>
              <a:rPr lang="en-US" sz="1600" dirty="0" err="1">
                <a:effectLst/>
              </a:rPr>
              <a:t>Baluni</a:t>
            </a:r>
            <a:r>
              <a:rPr lang="en-US" sz="1600" dirty="0">
                <a:effectLst/>
              </a:rPr>
              <a:t> V. Phys. Rev. D 1, 2227 (1979)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6354C0-D9A1-8841-991E-7D2E9B46D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530021"/>
            <a:ext cx="2819400" cy="2858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6CEC7D-88A3-8947-8C40-C25079AC4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491" y="632091"/>
            <a:ext cx="2049118" cy="6375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2FE346-8F62-A64D-91D5-68FF32FA1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9833" y="1911412"/>
            <a:ext cx="4876800" cy="3002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94BD5E-7052-E147-B53C-83680A8CD6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8233" y="2513519"/>
            <a:ext cx="1367251" cy="2858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957133-D1F1-B242-B1C7-F4E1248232AE}"/>
              </a:ext>
            </a:extLst>
          </p:cNvPr>
          <p:cNvSpPr txBox="1"/>
          <p:nvPr/>
        </p:nvSpPr>
        <p:spPr>
          <a:xfrm>
            <a:off x="1335032" y="2451593"/>
            <a:ext cx="235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Effective propagator: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BEA115-5880-F247-BA0E-7F9E64A19E4E}"/>
              </a:ext>
            </a:extLst>
          </p:cNvPr>
          <p:cNvSpPr txBox="1"/>
          <p:nvPr/>
        </p:nvSpPr>
        <p:spPr>
          <a:xfrm>
            <a:off x="1948180" y="3675722"/>
            <a:ext cx="1526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local charge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C547F8-6B06-134D-9F37-B415D1586E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0302" y="3110924"/>
            <a:ext cx="3200399" cy="4964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0B7AA1-1646-2049-AF28-07571B6FE4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5024" y="3629019"/>
            <a:ext cx="2804667" cy="4989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0266E2-F3E2-96F6-FA8F-CE55ADE6B0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013" y="5443020"/>
            <a:ext cx="5486400" cy="4378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31F1B1-71A3-23C1-6157-66A11B6C28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395" y="6122330"/>
            <a:ext cx="3721605" cy="5556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A1490AF-D0CA-D443-EBE4-4CF7D8078A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7400" y="6157498"/>
            <a:ext cx="2607566" cy="38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9561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138207</TotalTime>
  <Words>797</Words>
  <Application>Microsoft Macintosh PowerPoint</Application>
  <PresentationFormat>On-screen Show (4:3)</PresentationFormat>
  <Paragraphs>132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Cambria Math</vt:lpstr>
      <vt:lpstr>Helvetica</vt:lpstr>
      <vt:lpstr>Tahoma</vt:lpstr>
      <vt:lpstr>Wingdings</vt:lpstr>
      <vt:lpstr>Custom Design</vt:lpstr>
      <vt:lpstr>Beam</vt:lpstr>
      <vt:lpstr>2_Custom Design</vt:lpstr>
      <vt:lpstr>1_Custom Design</vt:lpstr>
      <vt:lpstr>3_Custom Design</vt:lpstr>
      <vt:lpstr>Lattice Calculation of Neutron  Electric Dipole Moment</vt:lpstr>
      <vt:lpstr>CP Violation and nEDM</vt:lpstr>
      <vt:lpstr>Experimental Status</vt:lpstr>
      <vt:lpstr>CPV operators and Lattice Methodology </vt:lpstr>
      <vt:lpstr>Nucleon EM form factors </vt:lpstr>
      <vt:lpstr>Cluster Decomposition Error Reduction (CDER)</vt:lpstr>
      <vt:lpstr>Error reduction</vt:lpstr>
      <vt:lpstr>PowerPoint Presentation</vt:lpstr>
      <vt:lpstr>Overlap Fermion</vt:lpstr>
      <vt:lpstr>nEDM with Overlap fermion on  DWF configurations </vt:lpstr>
      <vt:lpstr>CPV πNN Coupling </vt:lpstr>
      <vt:lpstr>Weinberg Operator (dim 6)</vt:lpstr>
      <vt:lpstr>PowerPoint Presentation</vt:lpstr>
      <vt:lpstr>Chromoelectric Dipole Moment (dim 5)</vt:lpstr>
      <vt:lpstr>PowerPoint Presentation</vt:lpstr>
      <vt:lpstr>Summary</vt:lpstr>
    </vt:vector>
  </TitlesOfParts>
  <Company>University of Kentucky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on  Finite Density and Mesoniums</dc:title>
  <dc:creator>Brian C. Doyle</dc:creator>
  <cp:lastModifiedBy>Microsoft Office User</cp:lastModifiedBy>
  <cp:revision>1177</cp:revision>
  <cp:lastPrinted>2021-07-27T20:47:44Z</cp:lastPrinted>
  <dcterms:created xsi:type="dcterms:W3CDTF">2004-12-30T14:49:29Z</dcterms:created>
  <dcterms:modified xsi:type="dcterms:W3CDTF">2025-11-14T22:17:23Z</dcterms:modified>
</cp:coreProperties>
</file>