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4"/>
  </p:sldMasterIdLst>
  <p:notesMasterIdLst>
    <p:notesMasterId r:id="rId46"/>
  </p:notesMasterIdLst>
  <p:handoutMasterIdLst>
    <p:handoutMasterId r:id="rId47"/>
  </p:handoutMasterIdLst>
  <p:sldIdLst>
    <p:sldId id="281" r:id="rId5"/>
    <p:sldId id="324" r:id="rId6"/>
    <p:sldId id="303" r:id="rId7"/>
    <p:sldId id="351" r:id="rId8"/>
    <p:sldId id="353" r:id="rId9"/>
    <p:sldId id="304" r:id="rId10"/>
    <p:sldId id="352" r:id="rId11"/>
    <p:sldId id="305" r:id="rId12"/>
    <p:sldId id="349" r:id="rId13"/>
    <p:sldId id="306" r:id="rId14"/>
    <p:sldId id="308" r:id="rId15"/>
    <p:sldId id="309" r:id="rId16"/>
    <p:sldId id="342" r:id="rId17"/>
    <p:sldId id="307" r:id="rId18"/>
    <p:sldId id="310" r:id="rId19"/>
    <p:sldId id="311" r:id="rId20"/>
    <p:sldId id="312" r:id="rId21"/>
    <p:sldId id="313" r:id="rId22"/>
    <p:sldId id="314" r:id="rId23"/>
    <p:sldId id="343" r:id="rId24"/>
    <p:sldId id="348" r:id="rId25"/>
    <p:sldId id="344" r:id="rId26"/>
    <p:sldId id="345" r:id="rId27"/>
    <p:sldId id="346" r:id="rId28"/>
    <p:sldId id="325" r:id="rId29"/>
    <p:sldId id="326" r:id="rId30"/>
    <p:sldId id="328" r:id="rId31"/>
    <p:sldId id="336" r:id="rId32"/>
    <p:sldId id="335" r:id="rId33"/>
    <p:sldId id="337" r:id="rId34"/>
    <p:sldId id="338" r:id="rId35"/>
    <p:sldId id="332" r:id="rId36"/>
    <p:sldId id="350" r:id="rId37"/>
    <p:sldId id="347" r:id="rId38"/>
    <p:sldId id="339" r:id="rId39"/>
    <p:sldId id="354" r:id="rId40"/>
    <p:sldId id="329" r:id="rId41"/>
    <p:sldId id="330" r:id="rId42"/>
    <p:sldId id="340" r:id="rId43"/>
    <p:sldId id="331" r:id="rId44"/>
    <p:sldId id="341" r:id="rId4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1pPr>
    <a:lvl2pPr marL="0" marR="0" indent="4572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2pPr>
    <a:lvl3pPr marL="0" marR="0" indent="9144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3pPr>
    <a:lvl4pPr marL="0" marR="0" indent="13716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4pPr>
    <a:lvl5pPr marL="0" marR="0" indent="18288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5pPr>
    <a:lvl6pPr marL="0" marR="0" indent="22860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6pPr>
    <a:lvl7pPr marL="0" marR="0" indent="27432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7pPr>
    <a:lvl8pPr marL="0" marR="0" indent="32004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8pPr>
    <a:lvl9pPr marL="0" marR="0" indent="365760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733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26" y="372"/>
      </p:cViewPr>
      <p:guideLst>
        <p:guide orient="horz" pos="2137"/>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FA61716-9ED4-0642-9A31-329D258AE1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65CF89C-AB76-EE48-B902-D3BA588F371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11D3CA-895E-914C-9EFC-80587028E7C3}" type="datetimeFigureOut">
              <a:rPr lang="en-US" smtClean="0"/>
              <a:t>6/2/2025</a:t>
            </a:fld>
            <a:endParaRPr lang="en-US"/>
          </a:p>
        </p:txBody>
      </p:sp>
      <p:sp>
        <p:nvSpPr>
          <p:cNvPr id="4" name="Footer Placeholder 3">
            <a:extLst>
              <a:ext uri="{FF2B5EF4-FFF2-40B4-BE49-F238E27FC236}">
                <a16:creationId xmlns:a16="http://schemas.microsoft.com/office/drawing/2014/main" id="{948301A0-4D53-3D4B-BBDF-9211D5755D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6DF420B-A690-D144-B178-6C36C370CE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012834-223E-C047-AC78-72C4F1EB3EC7}" type="slidenum">
              <a:rPr lang="en-US" smtClean="0"/>
              <a:t>‹#›</a:t>
            </a:fld>
            <a:endParaRPr lang="en-US"/>
          </a:p>
        </p:txBody>
      </p:sp>
    </p:spTree>
    <p:extLst>
      <p:ext uri="{BB962C8B-B14F-4D97-AF65-F5344CB8AC3E}">
        <p14:creationId xmlns:p14="http://schemas.microsoft.com/office/powerpoint/2010/main" val="31520824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Shape 31"/>
          <p:cNvSpPr>
            <a:spLocks noGrp="1" noRot="1" noChangeAspect="1"/>
          </p:cNvSpPr>
          <p:nvPr>
            <p:ph type="sldImg"/>
          </p:nvPr>
        </p:nvSpPr>
        <p:spPr>
          <a:xfrm>
            <a:off x="1143000" y="685800"/>
            <a:ext cx="4572000" cy="3429000"/>
          </a:xfrm>
          <a:prstGeom prst="rect">
            <a:avLst/>
          </a:prstGeom>
        </p:spPr>
        <p:txBody>
          <a:bodyPr/>
          <a:lstStyle/>
          <a:p>
            <a:endParaRPr/>
          </a:p>
        </p:txBody>
      </p:sp>
      <p:sp>
        <p:nvSpPr>
          <p:cNvPr id="32" name="Shape 32"/>
          <p:cNvSpPr>
            <a:spLocks noGrp="1"/>
          </p:cNvSpPr>
          <p:nvPr>
            <p:ph type="body" sz="quarter" idx="1"/>
          </p:nvPr>
        </p:nvSpPr>
        <p:spPr>
          <a:xfrm>
            <a:off x="914400" y="4343400"/>
            <a:ext cx="5029200" cy="4114800"/>
          </a:xfrm>
          <a:prstGeom prst="rect">
            <a:avLst/>
          </a:prstGeom>
        </p:spPr>
        <p:txBody>
          <a:bodyPr/>
          <a:lstStyle/>
          <a:p>
            <a:r>
              <a:rPr lang="en-GB"/>
              <a:t>Always use a title/intro slide at the start of your presentation. Choose the appropriate version by faculty or this slide version for professional services.</a:t>
            </a:r>
          </a:p>
          <a:p>
            <a:endParaRPr lang="en-GB"/>
          </a:p>
          <a:p>
            <a:r>
              <a:rPr lang="en-GB"/>
              <a:t>Title slide option 1 – blue background. Queen Mary logo version</a:t>
            </a:r>
          </a:p>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716814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91787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01735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05CD80-42B2-9749-81AD-5215A117E16E}"/>
              </a:ext>
            </a:extLst>
          </p:cNvPr>
          <p:cNvSpPr/>
          <p:nvPr userDrawn="1"/>
        </p:nvSpPr>
        <p:spPr>
          <a:xfrm>
            <a:off x="0" y="0"/>
            <a:ext cx="12192000" cy="6858000"/>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 name="Picture 2">
            <a:extLst>
              <a:ext uri="{FF2B5EF4-FFF2-40B4-BE49-F238E27FC236}">
                <a16:creationId xmlns:a16="http://schemas.microsoft.com/office/drawing/2014/main" id="{E0EB2E18-B4C1-C848-AB93-D83DFAFA3B8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0976" y="2024063"/>
            <a:ext cx="9249976" cy="2458213"/>
          </a:xfrm>
          <a:prstGeom prst="rect">
            <a:avLst/>
          </a:prstGeom>
        </p:spPr>
      </p:pic>
    </p:spTree>
    <p:extLst>
      <p:ext uri="{BB962C8B-B14F-4D97-AF65-F5344CB8AC3E}">
        <p14:creationId xmlns:p14="http://schemas.microsoft.com/office/powerpoint/2010/main" val="1584791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5666D2-A6ED-254E-9583-A07A0C12FA8B}"/>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368FC36-A3BE-414D-B727-1365786F4D56}"/>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Picture Placeholder 9">
            <a:extLst>
              <a:ext uri="{FF2B5EF4-FFF2-40B4-BE49-F238E27FC236}">
                <a16:creationId xmlns:a16="http://schemas.microsoft.com/office/drawing/2014/main" id="{B452C283-08B5-2A41-B368-262A61122775}"/>
              </a:ext>
            </a:extLst>
          </p:cNvPr>
          <p:cNvSpPr>
            <a:spLocks noGrp="1"/>
          </p:cNvSpPr>
          <p:nvPr>
            <p:ph type="pic" sz="quarter" idx="10"/>
          </p:nvPr>
        </p:nvSpPr>
        <p:spPr>
          <a:xfrm>
            <a:off x="6132513" y="620712"/>
            <a:ext cx="5472112" cy="4213225"/>
          </a:xfrm>
          <a:prstGeom prst="rect">
            <a:avLst/>
          </a:prstGeom>
          <a:solidFill>
            <a:schemeClr val="bg1">
              <a:lumMod val="75000"/>
            </a:schemeClr>
          </a:solidFill>
        </p:spPr>
        <p:txBody>
          <a:bodyPr/>
          <a:lstStyle/>
          <a:p>
            <a:endParaRPr lang="en-US"/>
          </a:p>
        </p:txBody>
      </p:sp>
      <p:sp>
        <p:nvSpPr>
          <p:cNvPr id="8" name="Rectangle 7">
            <a:extLst>
              <a:ext uri="{FF2B5EF4-FFF2-40B4-BE49-F238E27FC236}">
                <a16:creationId xmlns:a16="http://schemas.microsoft.com/office/drawing/2014/main" id="{215E1FD5-EB01-B14A-9CF4-A472DE6811F6}"/>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 Placeholder 6">
            <a:extLst>
              <a:ext uri="{FF2B5EF4-FFF2-40B4-BE49-F238E27FC236}">
                <a16:creationId xmlns:a16="http://schemas.microsoft.com/office/drawing/2014/main" id="{89944E97-29D6-1742-960D-2EE3A37F8CAC}"/>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4" name="Text Placeholder 11">
            <a:extLst>
              <a:ext uri="{FF2B5EF4-FFF2-40B4-BE49-F238E27FC236}">
                <a16:creationId xmlns:a16="http://schemas.microsoft.com/office/drawing/2014/main" id="{EEEC1D6C-48FB-9E49-A002-D69275BD81E7}"/>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5" name="Text Placeholder 13">
            <a:extLst>
              <a:ext uri="{FF2B5EF4-FFF2-40B4-BE49-F238E27FC236}">
                <a16:creationId xmlns:a16="http://schemas.microsoft.com/office/drawing/2014/main" id="{B2EC4A56-356A-6049-8D7C-2D1FD1E36390}"/>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1" name="Picture 10">
            <a:extLst>
              <a:ext uri="{FF2B5EF4-FFF2-40B4-BE49-F238E27FC236}">
                <a16:creationId xmlns:a16="http://schemas.microsoft.com/office/drawing/2014/main" id="{5FED2B30-6F20-F34B-824E-6FFD362CF4A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3266293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7B4EB4-4B4F-324B-9558-624E0CDF8F61}"/>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ectangle 10">
            <a:extLst>
              <a:ext uri="{FF2B5EF4-FFF2-40B4-BE49-F238E27FC236}">
                <a16:creationId xmlns:a16="http://schemas.microsoft.com/office/drawing/2014/main" id="{FDE2F1A6-6229-2348-8F8C-E4A5D39D502D}"/>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 Placeholder 6">
            <a:extLst>
              <a:ext uri="{FF2B5EF4-FFF2-40B4-BE49-F238E27FC236}">
                <a16:creationId xmlns:a16="http://schemas.microsoft.com/office/drawing/2014/main" id="{BC881FF8-8525-B342-AE84-E7F5CD277A57}"/>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4" name="Text Placeholder 11">
            <a:extLst>
              <a:ext uri="{FF2B5EF4-FFF2-40B4-BE49-F238E27FC236}">
                <a16:creationId xmlns:a16="http://schemas.microsoft.com/office/drawing/2014/main" id="{78ADF989-5DE9-1E4D-B02B-9558A83FDADB}"/>
              </a:ext>
            </a:extLst>
          </p:cNvPr>
          <p:cNvSpPr>
            <a:spLocks noGrp="1"/>
          </p:cNvSpPr>
          <p:nvPr>
            <p:ph type="body" sz="quarter" idx="12" hasCustomPrompt="1"/>
          </p:nvPr>
        </p:nvSpPr>
        <p:spPr>
          <a:xfrm>
            <a:off x="1336675" y="1943100"/>
            <a:ext cx="3032125" cy="1219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5" name="Text Placeholder 13">
            <a:extLst>
              <a:ext uri="{FF2B5EF4-FFF2-40B4-BE49-F238E27FC236}">
                <a16:creationId xmlns:a16="http://schemas.microsoft.com/office/drawing/2014/main" id="{C47BFEAE-29C3-5347-BEEA-CBA6339A2694}"/>
              </a:ext>
            </a:extLst>
          </p:cNvPr>
          <p:cNvSpPr>
            <a:spLocks noGrp="1"/>
          </p:cNvSpPr>
          <p:nvPr>
            <p:ph type="body" sz="quarter" idx="13" hasCustomPrompt="1"/>
          </p:nvPr>
        </p:nvSpPr>
        <p:spPr>
          <a:xfrm>
            <a:off x="4498975" y="1960563"/>
            <a:ext cx="3109913"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sp>
        <p:nvSpPr>
          <p:cNvPr id="16" name="Text Placeholder 13">
            <a:extLst>
              <a:ext uri="{FF2B5EF4-FFF2-40B4-BE49-F238E27FC236}">
                <a16:creationId xmlns:a16="http://schemas.microsoft.com/office/drawing/2014/main" id="{64824234-F469-4B47-BEB9-9277988240AA}"/>
              </a:ext>
            </a:extLst>
          </p:cNvPr>
          <p:cNvSpPr>
            <a:spLocks noGrp="1"/>
          </p:cNvSpPr>
          <p:nvPr>
            <p:ph type="body" sz="quarter" idx="14" hasCustomPrompt="1"/>
          </p:nvPr>
        </p:nvSpPr>
        <p:spPr>
          <a:xfrm>
            <a:off x="7596981" y="1947863"/>
            <a:ext cx="3109913"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9" name="Picture 8">
            <a:extLst>
              <a:ext uri="{FF2B5EF4-FFF2-40B4-BE49-F238E27FC236}">
                <a16:creationId xmlns:a16="http://schemas.microsoft.com/office/drawing/2014/main" id="{4AF56E66-5BA2-414A-973E-8FE4A35A224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1182336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4104889-E310-9440-A808-5969E6D8A3BE}"/>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425256D-DC6A-E244-8A64-26848FBEAEDF}"/>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ectangle 8">
            <a:extLst>
              <a:ext uri="{FF2B5EF4-FFF2-40B4-BE49-F238E27FC236}">
                <a16:creationId xmlns:a16="http://schemas.microsoft.com/office/drawing/2014/main" id="{C588FBF5-C6D4-AF45-8EA9-D883C1D4ED9A}"/>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 Placeholder 6">
            <a:extLst>
              <a:ext uri="{FF2B5EF4-FFF2-40B4-BE49-F238E27FC236}">
                <a16:creationId xmlns:a16="http://schemas.microsoft.com/office/drawing/2014/main" id="{EF14F9BD-CF7E-A14F-838C-D6BD18657E2B}"/>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6" name="Text Placeholder 11">
            <a:extLst>
              <a:ext uri="{FF2B5EF4-FFF2-40B4-BE49-F238E27FC236}">
                <a16:creationId xmlns:a16="http://schemas.microsoft.com/office/drawing/2014/main" id="{D41D6A89-AA7B-BE4E-B35E-C25C6733ED2A}"/>
              </a:ext>
            </a:extLst>
          </p:cNvPr>
          <p:cNvSpPr>
            <a:spLocks noGrp="1"/>
          </p:cNvSpPr>
          <p:nvPr>
            <p:ph type="body" sz="quarter" idx="12" hasCustomPrompt="1"/>
          </p:nvPr>
        </p:nvSpPr>
        <p:spPr>
          <a:xfrm>
            <a:off x="1336675" y="1943100"/>
            <a:ext cx="3032125" cy="1219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7" name="Text Placeholder 13">
            <a:extLst>
              <a:ext uri="{FF2B5EF4-FFF2-40B4-BE49-F238E27FC236}">
                <a16:creationId xmlns:a16="http://schemas.microsoft.com/office/drawing/2014/main" id="{E576A71C-981D-7C40-B2C6-B469D9C900BA}"/>
              </a:ext>
            </a:extLst>
          </p:cNvPr>
          <p:cNvSpPr>
            <a:spLocks noGrp="1"/>
          </p:cNvSpPr>
          <p:nvPr>
            <p:ph type="body" sz="quarter" idx="13" hasCustomPrompt="1"/>
          </p:nvPr>
        </p:nvSpPr>
        <p:spPr>
          <a:xfrm>
            <a:off x="4498975" y="1960563"/>
            <a:ext cx="3109913"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sp>
        <p:nvSpPr>
          <p:cNvPr id="18" name="Text Placeholder 13">
            <a:extLst>
              <a:ext uri="{FF2B5EF4-FFF2-40B4-BE49-F238E27FC236}">
                <a16:creationId xmlns:a16="http://schemas.microsoft.com/office/drawing/2014/main" id="{54BF2683-A99C-FC48-B981-1DEC56D08A2F}"/>
              </a:ext>
            </a:extLst>
          </p:cNvPr>
          <p:cNvSpPr>
            <a:spLocks noGrp="1"/>
          </p:cNvSpPr>
          <p:nvPr>
            <p:ph type="body" sz="quarter" idx="14" hasCustomPrompt="1"/>
          </p:nvPr>
        </p:nvSpPr>
        <p:spPr>
          <a:xfrm>
            <a:off x="7596981" y="1947863"/>
            <a:ext cx="3109913"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2" name="Picture 11">
            <a:extLst>
              <a:ext uri="{FF2B5EF4-FFF2-40B4-BE49-F238E27FC236}">
                <a16:creationId xmlns:a16="http://schemas.microsoft.com/office/drawing/2014/main" id="{9111DB4A-D7F2-084A-86B9-34DA07252C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1641447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5">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89452F-A641-194D-95A3-5A113CA1D013}"/>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16">
            <a:extLst>
              <a:ext uri="{FF2B5EF4-FFF2-40B4-BE49-F238E27FC236}">
                <a16:creationId xmlns:a16="http://schemas.microsoft.com/office/drawing/2014/main" id="{191A0979-7D4B-A647-B0DE-00156C9C57E0}"/>
              </a:ext>
            </a:extLst>
          </p:cNvPr>
          <p:cNvSpPr/>
          <p:nvPr userDrawn="1"/>
        </p:nvSpPr>
        <p:spPr>
          <a:xfrm rot="5400000">
            <a:off x="2125474" y="1370338"/>
            <a:ext cx="153643" cy="1472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a:extLst>
              <a:ext uri="{FF2B5EF4-FFF2-40B4-BE49-F238E27FC236}">
                <a16:creationId xmlns:a16="http://schemas.microsoft.com/office/drawing/2014/main" id="{BAC0136F-29DC-2C41-BD7D-2517EDCD7667}"/>
              </a:ext>
            </a:extLst>
          </p:cNvPr>
          <p:cNvSpPr/>
          <p:nvPr userDrawn="1"/>
        </p:nvSpPr>
        <p:spPr>
          <a:xfrm rot="5400000">
            <a:off x="5259445" y="1370831"/>
            <a:ext cx="153643" cy="1472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a:extLst>
              <a:ext uri="{FF2B5EF4-FFF2-40B4-BE49-F238E27FC236}">
                <a16:creationId xmlns:a16="http://schemas.microsoft.com/office/drawing/2014/main" id="{25B38845-ADB9-0342-AAB9-2E4EAA0D32F2}"/>
              </a:ext>
            </a:extLst>
          </p:cNvPr>
          <p:cNvSpPr/>
          <p:nvPr userDrawn="1"/>
        </p:nvSpPr>
        <p:spPr>
          <a:xfrm rot="5400000">
            <a:off x="8377786" y="1366721"/>
            <a:ext cx="153643" cy="1472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2" name="Picture 21">
            <a:extLst>
              <a:ext uri="{FF2B5EF4-FFF2-40B4-BE49-F238E27FC236}">
                <a16:creationId xmlns:a16="http://schemas.microsoft.com/office/drawing/2014/main" id="{67BF48F6-54EE-AE4B-BDBF-40902EBF0E0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40955" y="2037890"/>
            <a:ext cx="1170193" cy="1117600"/>
          </a:xfrm>
          <a:prstGeom prst="rect">
            <a:avLst/>
          </a:prstGeom>
        </p:spPr>
      </p:pic>
      <p:pic>
        <p:nvPicPr>
          <p:cNvPr id="23" name="Picture 22">
            <a:extLst>
              <a:ext uri="{FF2B5EF4-FFF2-40B4-BE49-F238E27FC236}">
                <a16:creationId xmlns:a16="http://schemas.microsoft.com/office/drawing/2014/main" id="{96330656-4401-BC4A-A3DB-9EEFE78B16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57123" y="2037890"/>
            <a:ext cx="1182277" cy="1361863"/>
          </a:xfrm>
          <a:prstGeom prst="rect">
            <a:avLst/>
          </a:prstGeom>
        </p:spPr>
      </p:pic>
      <p:sp>
        <p:nvSpPr>
          <p:cNvPr id="15" name="Rectangle 14">
            <a:extLst>
              <a:ext uri="{FF2B5EF4-FFF2-40B4-BE49-F238E27FC236}">
                <a16:creationId xmlns:a16="http://schemas.microsoft.com/office/drawing/2014/main" id="{FEC6E8C8-BF63-6843-A024-E73CDB6D2998}"/>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Text Placeholder 6">
            <a:extLst>
              <a:ext uri="{FF2B5EF4-FFF2-40B4-BE49-F238E27FC236}">
                <a16:creationId xmlns:a16="http://schemas.microsoft.com/office/drawing/2014/main" id="{37E63347-E283-6840-B391-C47E84F46878}"/>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27" name="Text Placeholder 13">
            <a:extLst>
              <a:ext uri="{FF2B5EF4-FFF2-40B4-BE49-F238E27FC236}">
                <a16:creationId xmlns:a16="http://schemas.microsoft.com/office/drawing/2014/main" id="{828625AE-09B1-D34F-BB8D-B58F9331FDAA}"/>
              </a:ext>
            </a:extLst>
          </p:cNvPr>
          <p:cNvSpPr>
            <a:spLocks noGrp="1"/>
          </p:cNvSpPr>
          <p:nvPr>
            <p:ph type="body" sz="quarter" idx="13" hasCustomPrompt="1"/>
          </p:nvPr>
        </p:nvSpPr>
        <p:spPr>
          <a:xfrm>
            <a:off x="1351707" y="2274344"/>
            <a:ext cx="1461344"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[fact 1]</a:t>
            </a:r>
          </a:p>
          <a:p>
            <a:pPr lvl="0"/>
            <a:r>
              <a:rPr lang="en-US"/>
              <a:t>[fact 2]</a:t>
            </a:r>
          </a:p>
          <a:p>
            <a:pPr lvl="0"/>
            <a:endParaRPr lang="en-US"/>
          </a:p>
        </p:txBody>
      </p:sp>
      <p:sp>
        <p:nvSpPr>
          <p:cNvPr id="28" name="Text Placeholder 13">
            <a:extLst>
              <a:ext uri="{FF2B5EF4-FFF2-40B4-BE49-F238E27FC236}">
                <a16:creationId xmlns:a16="http://schemas.microsoft.com/office/drawing/2014/main" id="{C115E076-EF0E-8F44-837C-74097C62265B}"/>
              </a:ext>
            </a:extLst>
          </p:cNvPr>
          <p:cNvSpPr>
            <a:spLocks noGrp="1"/>
          </p:cNvSpPr>
          <p:nvPr>
            <p:ph type="body" sz="quarter" idx="14" hasCustomPrompt="1"/>
          </p:nvPr>
        </p:nvSpPr>
        <p:spPr>
          <a:xfrm>
            <a:off x="4507989" y="2261522"/>
            <a:ext cx="1461344"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[fact 1]</a:t>
            </a:r>
          </a:p>
          <a:p>
            <a:pPr lvl="0"/>
            <a:r>
              <a:rPr lang="en-US"/>
              <a:t>[fact 2]</a:t>
            </a:r>
          </a:p>
          <a:p>
            <a:pPr lvl="0"/>
            <a:endParaRPr lang="en-US"/>
          </a:p>
        </p:txBody>
      </p:sp>
      <p:sp>
        <p:nvSpPr>
          <p:cNvPr id="29" name="Text Placeholder 13">
            <a:extLst>
              <a:ext uri="{FF2B5EF4-FFF2-40B4-BE49-F238E27FC236}">
                <a16:creationId xmlns:a16="http://schemas.microsoft.com/office/drawing/2014/main" id="{7E3E1411-2CDA-8845-8F25-4F5A2780CF4F}"/>
              </a:ext>
            </a:extLst>
          </p:cNvPr>
          <p:cNvSpPr>
            <a:spLocks noGrp="1"/>
          </p:cNvSpPr>
          <p:nvPr>
            <p:ph type="body" sz="quarter" idx="15" hasCustomPrompt="1"/>
          </p:nvPr>
        </p:nvSpPr>
        <p:spPr>
          <a:xfrm>
            <a:off x="7593758" y="2271630"/>
            <a:ext cx="1461344"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[fact 1]</a:t>
            </a:r>
          </a:p>
          <a:p>
            <a:pPr lvl="0"/>
            <a:r>
              <a:rPr lang="en-US"/>
              <a:t>[fact 2]</a:t>
            </a:r>
          </a:p>
          <a:p>
            <a:pPr lvl="0"/>
            <a:endParaRPr lang="en-US"/>
          </a:p>
        </p:txBody>
      </p:sp>
      <p:pic>
        <p:nvPicPr>
          <p:cNvPr id="33" name="Picture 32">
            <a:extLst>
              <a:ext uri="{FF2B5EF4-FFF2-40B4-BE49-F238E27FC236}">
                <a16:creationId xmlns:a16="http://schemas.microsoft.com/office/drawing/2014/main" id="{A527EBE2-243A-7A42-BF8F-364BE1C4DBD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06984" y="2050590"/>
            <a:ext cx="1463416" cy="1025642"/>
          </a:xfrm>
          <a:prstGeom prst="rect">
            <a:avLst/>
          </a:prstGeom>
        </p:spPr>
      </p:pic>
      <p:pic>
        <p:nvPicPr>
          <p:cNvPr id="18" name="Picture 17">
            <a:extLst>
              <a:ext uri="{FF2B5EF4-FFF2-40B4-BE49-F238E27FC236}">
                <a16:creationId xmlns:a16="http://schemas.microsoft.com/office/drawing/2014/main" id="{B1631B7E-A4D6-E548-9F90-99E3043F0B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2605431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6">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8DB7C37-CDEF-3944-B36E-3455CC5A2A50}"/>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4B0FD92-383F-9843-9591-2B569F12AFE8}"/>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EDA92DDF-4BA2-A94D-863B-05D8277CD338}"/>
              </a:ext>
            </a:extLst>
          </p:cNvPr>
          <p:cNvSpPr/>
          <p:nvPr userDrawn="1"/>
        </p:nvSpPr>
        <p:spPr>
          <a:xfrm rot="5400000">
            <a:off x="2125474" y="1370338"/>
            <a:ext cx="153643" cy="1472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ectangle 8">
            <a:extLst>
              <a:ext uri="{FF2B5EF4-FFF2-40B4-BE49-F238E27FC236}">
                <a16:creationId xmlns:a16="http://schemas.microsoft.com/office/drawing/2014/main" id="{2D012E71-601A-C845-8AFD-D9B1774AE7B6}"/>
              </a:ext>
            </a:extLst>
          </p:cNvPr>
          <p:cNvSpPr/>
          <p:nvPr userDrawn="1"/>
        </p:nvSpPr>
        <p:spPr>
          <a:xfrm rot="5400000">
            <a:off x="5259445" y="1370831"/>
            <a:ext cx="153643" cy="1472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ectangle 10">
            <a:extLst>
              <a:ext uri="{FF2B5EF4-FFF2-40B4-BE49-F238E27FC236}">
                <a16:creationId xmlns:a16="http://schemas.microsoft.com/office/drawing/2014/main" id="{DB4DDD35-A310-4C40-9587-38137EE68E10}"/>
              </a:ext>
            </a:extLst>
          </p:cNvPr>
          <p:cNvSpPr/>
          <p:nvPr userDrawn="1"/>
        </p:nvSpPr>
        <p:spPr>
          <a:xfrm rot="5400000">
            <a:off x="8377786" y="1366721"/>
            <a:ext cx="153643" cy="14725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4" name="Picture 13">
            <a:extLst>
              <a:ext uri="{FF2B5EF4-FFF2-40B4-BE49-F238E27FC236}">
                <a16:creationId xmlns:a16="http://schemas.microsoft.com/office/drawing/2014/main" id="{3A4D251A-36B7-994D-9EE0-1CE98F36E5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06984" y="2049463"/>
            <a:ext cx="1463416" cy="1025642"/>
          </a:xfrm>
          <a:prstGeom prst="rect">
            <a:avLst/>
          </a:prstGeom>
        </p:spPr>
      </p:pic>
      <p:sp>
        <p:nvSpPr>
          <p:cNvPr id="15" name="Rectangle 14">
            <a:extLst>
              <a:ext uri="{FF2B5EF4-FFF2-40B4-BE49-F238E27FC236}">
                <a16:creationId xmlns:a16="http://schemas.microsoft.com/office/drawing/2014/main" id="{17BCED3D-62D1-EE44-B4A1-CDDB8DCD9CA8}"/>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 Placeholder 6">
            <a:extLst>
              <a:ext uri="{FF2B5EF4-FFF2-40B4-BE49-F238E27FC236}">
                <a16:creationId xmlns:a16="http://schemas.microsoft.com/office/drawing/2014/main" id="{2BF5ACA3-622D-664B-94D0-0FA7B02EEF01}"/>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8" name="Text Placeholder 13">
            <a:extLst>
              <a:ext uri="{FF2B5EF4-FFF2-40B4-BE49-F238E27FC236}">
                <a16:creationId xmlns:a16="http://schemas.microsoft.com/office/drawing/2014/main" id="{309E14AC-7A36-7843-BE58-A698E5769D93}"/>
              </a:ext>
            </a:extLst>
          </p:cNvPr>
          <p:cNvSpPr>
            <a:spLocks noGrp="1"/>
          </p:cNvSpPr>
          <p:nvPr>
            <p:ph type="body" sz="quarter" idx="13" hasCustomPrompt="1"/>
          </p:nvPr>
        </p:nvSpPr>
        <p:spPr>
          <a:xfrm>
            <a:off x="1351707" y="2274344"/>
            <a:ext cx="1461344"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[fact 1]</a:t>
            </a:r>
          </a:p>
          <a:p>
            <a:pPr lvl="0"/>
            <a:r>
              <a:rPr lang="en-US"/>
              <a:t>[fact 2]</a:t>
            </a:r>
          </a:p>
          <a:p>
            <a:pPr lvl="0"/>
            <a:endParaRPr lang="en-US"/>
          </a:p>
        </p:txBody>
      </p:sp>
      <p:sp>
        <p:nvSpPr>
          <p:cNvPr id="19" name="Text Placeholder 13">
            <a:extLst>
              <a:ext uri="{FF2B5EF4-FFF2-40B4-BE49-F238E27FC236}">
                <a16:creationId xmlns:a16="http://schemas.microsoft.com/office/drawing/2014/main" id="{0CFEFADE-A208-4F49-937E-29232D4FEAFA}"/>
              </a:ext>
            </a:extLst>
          </p:cNvPr>
          <p:cNvSpPr>
            <a:spLocks noGrp="1"/>
          </p:cNvSpPr>
          <p:nvPr>
            <p:ph type="body" sz="quarter" idx="14" hasCustomPrompt="1"/>
          </p:nvPr>
        </p:nvSpPr>
        <p:spPr>
          <a:xfrm>
            <a:off x="4507989" y="2261522"/>
            <a:ext cx="1461344"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[fact 1]</a:t>
            </a:r>
          </a:p>
          <a:p>
            <a:pPr lvl="0"/>
            <a:r>
              <a:rPr lang="en-US"/>
              <a:t>[fact 2]</a:t>
            </a:r>
          </a:p>
          <a:p>
            <a:pPr lvl="0"/>
            <a:endParaRPr lang="en-US"/>
          </a:p>
        </p:txBody>
      </p:sp>
      <p:sp>
        <p:nvSpPr>
          <p:cNvPr id="20" name="Text Placeholder 13">
            <a:extLst>
              <a:ext uri="{FF2B5EF4-FFF2-40B4-BE49-F238E27FC236}">
                <a16:creationId xmlns:a16="http://schemas.microsoft.com/office/drawing/2014/main" id="{1F60550C-E504-DA4D-8ED8-2F06E1E112FF}"/>
              </a:ext>
            </a:extLst>
          </p:cNvPr>
          <p:cNvSpPr>
            <a:spLocks noGrp="1"/>
          </p:cNvSpPr>
          <p:nvPr>
            <p:ph type="body" sz="quarter" idx="15" hasCustomPrompt="1"/>
          </p:nvPr>
        </p:nvSpPr>
        <p:spPr>
          <a:xfrm>
            <a:off x="7593758" y="2271630"/>
            <a:ext cx="1461344"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[fact 1]</a:t>
            </a:r>
          </a:p>
          <a:p>
            <a:pPr lvl="0"/>
            <a:r>
              <a:rPr lang="en-US"/>
              <a:t>[fact 2]</a:t>
            </a:r>
          </a:p>
          <a:p>
            <a:pPr lvl="0"/>
            <a:endParaRPr lang="en-US"/>
          </a:p>
        </p:txBody>
      </p:sp>
      <p:pic>
        <p:nvPicPr>
          <p:cNvPr id="24" name="Picture 23">
            <a:extLst>
              <a:ext uri="{FF2B5EF4-FFF2-40B4-BE49-F238E27FC236}">
                <a16:creationId xmlns:a16="http://schemas.microsoft.com/office/drawing/2014/main" id="{C1591FC9-98C8-AD40-A6D7-5A0642DE46B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40954" y="2018635"/>
            <a:ext cx="1237745" cy="1182116"/>
          </a:xfrm>
          <a:prstGeom prst="rect">
            <a:avLst/>
          </a:prstGeom>
        </p:spPr>
      </p:pic>
      <p:pic>
        <p:nvPicPr>
          <p:cNvPr id="26" name="Picture 25">
            <a:extLst>
              <a:ext uri="{FF2B5EF4-FFF2-40B4-BE49-F238E27FC236}">
                <a16:creationId xmlns:a16="http://schemas.microsoft.com/office/drawing/2014/main" id="{2D311B1B-BA06-2149-9BB7-7707DA8376D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28138" y="2025793"/>
            <a:ext cx="1122362" cy="1292847"/>
          </a:xfrm>
          <a:prstGeom prst="rect">
            <a:avLst/>
          </a:prstGeom>
        </p:spPr>
      </p:pic>
      <p:pic>
        <p:nvPicPr>
          <p:cNvPr id="22" name="Picture 21">
            <a:extLst>
              <a:ext uri="{FF2B5EF4-FFF2-40B4-BE49-F238E27FC236}">
                <a16:creationId xmlns:a16="http://schemas.microsoft.com/office/drawing/2014/main" id="{65EE5813-7743-1940-AE88-B36C3B34B9B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1711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7">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BF4410F-8184-C04F-8B3F-C5747BB14E20}"/>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23C34139-DDC9-3247-8085-3AFF797E0621}"/>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 Placeholder 13">
            <a:extLst>
              <a:ext uri="{FF2B5EF4-FFF2-40B4-BE49-F238E27FC236}">
                <a16:creationId xmlns:a16="http://schemas.microsoft.com/office/drawing/2014/main" id="{2183F2F5-E763-4F4F-A81A-2116A3BDD685}"/>
              </a:ext>
            </a:extLst>
          </p:cNvPr>
          <p:cNvSpPr>
            <a:spLocks noGrp="1"/>
          </p:cNvSpPr>
          <p:nvPr>
            <p:ph type="body" sz="quarter" idx="13" hasCustomPrompt="1"/>
          </p:nvPr>
        </p:nvSpPr>
        <p:spPr>
          <a:xfrm>
            <a:off x="1376363" y="1949450"/>
            <a:ext cx="3135312"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12" name="Text Placeholder 13">
            <a:extLst>
              <a:ext uri="{FF2B5EF4-FFF2-40B4-BE49-F238E27FC236}">
                <a16:creationId xmlns:a16="http://schemas.microsoft.com/office/drawing/2014/main" id="{89B94BEC-BB5B-014D-A6F8-54DBBA370456}"/>
              </a:ext>
            </a:extLst>
          </p:cNvPr>
          <p:cNvSpPr>
            <a:spLocks noGrp="1"/>
          </p:cNvSpPr>
          <p:nvPr>
            <p:ph type="body" sz="quarter" idx="14" hasCustomPrompt="1"/>
          </p:nvPr>
        </p:nvSpPr>
        <p:spPr>
          <a:xfrm>
            <a:off x="4486764" y="1960563"/>
            <a:ext cx="3110402"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19" name="Text Placeholder 13">
            <a:extLst>
              <a:ext uri="{FF2B5EF4-FFF2-40B4-BE49-F238E27FC236}">
                <a16:creationId xmlns:a16="http://schemas.microsoft.com/office/drawing/2014/main" id="{E2A211C9-AACA-3F46-8077-13B14E87A068}"/>
              </a:ext>
            </a:extLst>
          </p:cNvPr>
          <p:cNvSpPr>
            <a:spLocks noGrp="1"/>
          </p:cNvSpPr>
          <p:nvPr>
            <p:ph type="body" sz="quarter" idx="15" hasCustomPrompt="1"/>
          </p:nvPr>
        </p:nvSpPr>
        <p:spPr>
          <a:xfrm>
            <a:off x="7597165" y="1963737"/>
            <a:ext cx="3107347"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21" name="Text Placeholder 6">
            <a:extLst>
              <a:ext uri="{FF2B5EF4-FFF2-40B4-BE49-F238E27FC236}">
                <a16:creationId xmlns:a16="http://schemas.microsoft.com/office/drawing/2014/main" id="{29F765E7-B3CC-3E48-BC0D-10498B9AAA16}"/>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pic>
        <p:nvPicPr>
          <p:cNvPr id="14" name="Picture 13">
            <a:extLst>
              <a:ext uri="{FF2B5EF4-FFF2-40B4-BE49-F238E27FC236}">
                <a16:creationId xmlns:a16="http://schemas.microsoft.com/office/drawing/2014/main" id="{4673D2AA-19B5-BA49-8402-0B9FDD810E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3511551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8">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1391269-D57D-EC4C-995D-4197E4BCAB24}"/>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C68B034-A07B-4445-8EA4-75DE7390D836}"/>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C4D77AE8-971B-7D4F-9150-0EBF3F9B79DC}"/>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 Placeholder 6">
            <a:extLst>
              <a:ext uri="{FF2B5EF4-FFF2-40B4-BE49-F238E27FC236}">
                <a16:creationId xmlns:a16="http://schemas.microsoft.com/office/drawing/2014/main" id="{D3BE87CD-0A46-ED47-BBAA-4FF893691014}"/>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7" name="Text Placeholder 13">
            <a:extLst>
              <a:ext uri="{FF2B5EF4-FFF2-40B4-BE49-F238E27FC236}">
                <a16:creationId xmlns:a16="http://schemas.microsoft.com/office/drawing/2014/main" id="{67A68F5B-7974-2942-9970-F95A19C9C5B3}"/>
              </a:ext>
            </a:extLst>
          </p:cNvPr>
          <p:cNvSpPr>
            <a:spLocks noGrp="1"/>
          </p:cNvSpPr>
          <p:nvPr>
            <p:ph type="body" sz="quarter" idx="13" hasCustomPrompt="1"/>
          </p:nvPr>
        </p:nvSpPr>
        <p:spPr>
          <a:xfrm>
            <a:off x="1376363" y="1949450"/>
            <a:ext cx="3135312"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18" name="Text Placeholder 13">
            <a:extLst>
              <a:ext uri="{FF2B5EF4-FFF2-40B4-BE49-F238E27FC236}">
                <a16:creationId xmlns:a16="http://schemas.microsoft.com/office/drawing/2014/main" id="{3BAE9D39-48EB-1A42-82CD-D3C78E936196}"/>
              </a:ext>
            </a:extLst>
          </p:cNvPr>
          <p:cNvSpPr>
            <a:spLocks noGrp="1"/>
          </p:cNvSpPr>
          <p:nvPr>
            <p:ph type="body" sz="quarter" idx="14" hasCustomPrompt="1"/>
          </p:nvPr>
        </p:nvSpPr>
        <p:spPr>
          <a:xfrm>
            <a:off x="4486764" y="1960563"/>
            <a:ext cx="3110402"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19" name="Text Placeholder 13">
            <a:extLst>
              <a:ext uri="{FF2B5EF4-FFF2-40B4-BE49-F238E27FC236}">
                <a16:creationId xmlns:a16="http://schemas.microsoft.com/office/drawing/2014/main" id="{3FC22EA5-6393-E140-848A-829151E8B6E9}"/>
              </a:ext>
            </a:extLst>
          </p:cNvPr>
          <p:cNvSpPr>
            <a:spLocks noGrp="1"/>
          </p:cNvSpPr>
          <p:nvPr>
            <p:ph type="body" sz="quarter" idx="15" hasCustomPrompt="1"/>
          </p:nvPr>
        </p:nvSpPr>
        <p:spPr>
          <a:xfrm>
            <a:off x="7597165" y="1963737"/>
            <a:ext cx="3107347"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pic>
        <p:nvPicPr>
          <p:cNvPr id="13" name="Picture 12">
            <a:extLst>
              <a:ext uri="{FF2B5EF4-FFF2-40B4-BE49-F238E27FC236}">
                <a16:creationId xmlns:a16="http://schemas.microsoft.com/office/drawing/2014/main" id="{6A77D34B-2CD7-4742-B489-B010CBE1DB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39469918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9">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7F35DFF-C8FE-6741-BE5A-79AC9547E42A}"/>
              </a:ext>
            </a:extLst>
          </p:cNvPr>
          <p:cNvSpPr/>
          <p:nvPr userDrawn="1"/>
        </p:nvSpPr>
        <p:spPr>
          <a:xfrm>
            <a:off x="0" y="6129716"/>
            <a:ext cx="12191999" cy="728284"/>
          </a:xfrm>
          <a:prstGeom prst="rect">
            <a:avLst/>
          </a:prstGeom>
          <a:gradFill flip="none" rotWithShape="1">
            <a:gsLst>
              <a:gs pos="0">
                <a:srgbClr val="17336F"/>
              </a:gs>
              <a:gs pos="97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E588B99E-828C-A247-A336-8C5721CC6A25}"/>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 Placeholder 6">
            <a:extLst>
              <a:ext uri="{FF2B5EF4-FFF2-40B4-BE49-F238E27FC236}">
                <a16:creationId xmlns:a16="http://schemas.microsoft.com/office/drawing/2014/main" id="{D95AC530-BC4D-824F-95C5-E9B6A0043412}"/>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2" name="Text Placeholder 13">
            <a:extLst>
              <a:ext uri="{FF2B5EF4-FFF2-40B4-BE49-F238E27FC236}">
                <a16:creationId xmlns:a16="http://schemas.microsoft.com/office/drawing/2014/main" id="{7226A07F-220B-C241-93C8-322762FCA822}"/>
              </a:ext>
            </a:extLst>
          </p:cNvPr>
          <p:cNvSpPr>
            <a:spLocks noGrp="1"/>
          </p:cNvSpPr>
          <p:nvPr>
            <p:ph type="body" sz="quarter" idx="13" hasCustomPrompt="1"/>
          </p:nvPr>
        </p:nvSpPr>
        <p:spPr>
          <a:xfrm>
            <a:off x="1376363" y="1949450"/>
            <a:ext cx="3135312"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13" name="Text Placeholder 13">
            <a:extLst>
              <a:ext uri="{FF2B5EF4-FFF2-40B4-BE49-F238E27FC236}">
                <a16:creationId xmlns:a16="http://schemas.microsoft.com/office/drawing/2014/main" id="{A561D07B-1A82-304D-AD5C-E1DF3010B7F9}"/>
              </a:ext>
            </a:extLst>
          </p:cNvPr>
          <p:cNvSpPr>
            <a:spLocks noGrp="1"/>
          </p:cNvSpPr>
          <p:nvPr>
            <p:ph type="body" sz="quarter" idx="14" hasCustomPrompt="1"/>
          </p:nvPr>
        </p:nvSpPr>
        <p:spPr>
          <a:xfrm>
            <a:off x="4486764" y="1960563"/>
            <a:ext cx="3110402"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sp>
        <p:nvSpPr>
          <p:cNvPr id="14" name="Text Placeholder 13">
            <a:extLst>
              <a:ext uri="{FF2B5EF4-FFF2-40B4-BE49-F238E27FC236}">
                <a16:creationId xmlns:a16="http://schemas.microsoft.com/office/drawing/2014/main" id="{8EAC67F9-24B6-694F-8A22-6F2268140041}"/>
              </a:ext>
            </a:extLst>
          </p:cNvPr>
          <p:cNvSpPr>
            <a:spLocks noGrp="1"/>
          </p:cNvSpPr>
          <p:nvPr>
            <p:ph type="body" sz="quarter" idx="15" hasCustomPrompt="1"/>
          </p:nvPr>
        </p:nvSpPr>
        <p:spPr>
          <a:xfrm>
            <a:off x="7597165" y="1963737"/>
            <a:ext cx="3107347"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 [body text]</a:t>
            </a:r>
          </a:p>
          <a:p>
            <a:pPr lvl="0"/>
            <a:endParaRPr lang="en-US"/>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endParaRPr lang="en-US"/>
          </a:p>
          <a:p>
            <a:pPr lvl="0"/>
            <a:endParaRPr lang="en-US"/>
          </a:p>
        </p:txBody>
      </p:sp>
      <p:pic>
        <p:nvPicPr>
          <p:cNvPr id="9" name="Picture 8">
            <a:extLst>
              <a:ext uri="{FF2B5EF4-FFF2-40B4-BE49-F238E27FC236}">
                <a16:creationId xmlns:a16="http://schemas.microsoft.com/office/drawing/2014/main" id="{21BCAEFB-2182-104D-BE64-14090DE12A3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508557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10">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6E9B81D-CFF9-464E-8A79-A2B3E7D8D200}"/>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9AE5A0B-7B3A-FB47-A2A9-307241FC79A4}"/>
              </a:ext>
            </a:extLst>
          </p:cNvPr>
          <p:cNvSpPr/>
          <p:nvPr userDrawn="1"/>
        </p:nvSpPr>
        <p:spPr>
          <a:xfrm>
            <a:off x="0" y="6129716"/>
            <a:ext cx="12191999" cy="728284"/>
          </a:xfrm>
          <a:prstGeom prst="rect">
            <a:avLst/>
          </a:prstGeom>
          <a:gradFill flip="none" rotWithShape="1">
            <a:gsLst>
              <a:gs pos="0">
                <a:srgbClr val="17336F"/>
              </a:gs>
              <a:gs pos="97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ectangle 8">
            <a:extLst>
              <a:ext uri="{FF2B5EF4-FFF2-40B4-BE49-F238E27FC236}">
                <a16:creationId xmlns:a16="http://schemas.microsoft.com/office/drawing/2014/main" id="{3B20DDBD-E7C3-2A4E-AF70-267CA3509974}"/>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 Placeholder 6">
            <a:extLst>
              <a:ext uri="{FF2B5EF4-FFF2-40B4-BE49-F238E27FC236}">
                <a16:creationId xmlns:a16="http://schemas.microsoft.com/office/drawing/2014/main" id="{F2873485-505F-F843-B767-1CD87B19C582}"/>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2" name="Text Placeholder 11">
            <a:extLst>
              <a:ext uri="{FF2B5EF4-FFF2-40B4-BE49-F238E27FC236}">
                <a16:creationId xmlns:a16="http://schemas.microsoft.com/office/drawing/2014/main" id="{F1081B6B-EBC4-434C-917D-1594015C1678}"/>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3" name="Text Placeholder 13">
            <a:extLst>
              <a:ext uri="{FF2B5EF4-FFF2-40B4-BE49-F238E27FC236}">
                <a16:creationId xmlns:a16="http://schemas.microsoft.com/office/drawing/2014/main" id="{335C7777-EFCD-D647-B21B-C9EBC3D904ED}"/>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sp>
        <p:nvSpPr>
          <p:cNvPr id="14" name="Text Placeholder 11">
            <a:extLst>
              <a:ext uri="{FF2B5EF4-FFF2-40B4-BE49-F238E27FC236}">
                <a16:creationId xmlns:a16="http://schemas.microsoft.com/office/drawing/2014/main" id="{F27EFC8E-2BDB-4C49-97A1-0229B91FA73B}"/>
              </a:ext>
            </a:extLst>
          </p:cNvPr>
          <p:cNvSpPr>
            <a:spLocks noGrp="1"/>
          </p:cNvSpPr>
          <p:nvPr>
            <p:ph type="body" sz="quarter" idx="14" hasCustomPrompt="1"/>
          </p:nvPr>
        </p:nvSpPr>
        <p:spPr>
          <a:xfrm>
            <a:off x="4498975" y="1939926"/>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5" name="Text Placeholder 13">
            <a:extLst>
              <a:ext uri="{FF2B5EF4-FFF2-40B4-BE49-F238E27FC236}">
                <a16:creationId xmlns:a16="http://schemas.microsoft.com/office/drawing/2014/main" id="{CCCC8DE0-5860-BB42-AB37-200D82CCDDA1}"/>
              </a:ext>
            </a:extLst>
          </p:cNvPr>
          <p:cNvSpPr>
            <a:spLocks noGrp="1"/>
          </p:cNvSpPr>
          <p:nvPr>
            <p:ph type="body" sz="quarter" idx="15" hasCustomPrompt="1"/>
          </p:nvPr>
        </p:nvSpPr>
        <p:spPr>
          <a:xfrm>
            <a:off x="4524375" y="2663826"/>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sp>
        <p:nvSpPr>
          <p:cNvPr id="16" name="Text Placeholder 11">
            <a:extLst>
              <a:ext uri="{FF2B5EF4-FFF2-40B4-BE49-F238E27FC236}">
                <a16:creationId xmlns:a16="http://schemas.microsoft.com/office/drawing/2014/main" id="{F45B78F1-09FD-FC4F-8ECA-003422CECFC8}"/>
              </a:ext>
            </a:extLst>
          </p:cNvPr>
          <p:cNvSpPr>
            <a:spLocks noGrp="1"/>
          </p:cNvSpPr>
          <p:nvPr>
            <p:ph type="body" sz="quarter" idx="16" hasCustomPrompt="1"/>
          </p:nvPr>
        </p:nvSpPr>
        <p:spPr>
          <a:xfrm>
            <a:off x="7585422" y="1932123"/>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7" name="Text Placeholder 13">
            <a:extLst>
              <a:ext uri="{FF2B5EF4-FFF2-40B4-BE49-F238E27FC236}">
                <a16:creationId xmlns:a16="http://schemas.microsoft.com/office/drawing/2014/main" id="{D062B221-63BE-594D-ADAE-5A91F3176A39}"/>
              </a:ext>
            </a:extLst>
          </p:cNvPr>
          <p:cNvSpPr>
            <a:spLocks noGrp="1"/>
          </p:cNvSpPr>
          <p:nvPr>
            <p:ph type="body" sz="quarter" idx="17" hasCustomPrompt="1"/>
          </p:nvPr>
        </p:nvSpPr>
        <p:spPr>
          <a:xfrm>
            <a:off x="7610822" y="2656023"/>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9" name="Picture 18">
            <a:extLst>
              <a:ext uri="{FF2B5EF4-FFF2-40B4-BE49-F238E27FC236}">
                <a16:creationId xmlns:a16="http://schemas.microsoft.com/office/drawing/2014/main" id="{231C5806-A3DD-9343-8EB4-395E62D1F5E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4004552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1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23B698F-0F3E-C748-84E4-D871295C3604}"/>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Picture Placeholder 9">
            <a:extLst>
              <a:ext uri="{FF2B5EF4-FFF2-40B4-BE49-F238E27FC236}">
                <a16:creationId xmlns:a16="http://schemas.microsoft.com/office/drawing/2014/main" id="{2606E3EF-718A-0444-8FFB-5D954D45A138}"/>
              </a:ext>
            </a:extLst>
          </p:cNvPr>
          <p:cNvSpPr>
            <a:spLocks noGrp="1"/>
          </p:cNvSpPr>
          <p:nvPr>
            <p:ph type="pic" sz="quarter" idx="10"/>
          </p:nvPr>
        </p:nvSpPr>
        <p:spPr>
          <a:xfrm>
            <a:off x="6132513" y="620713"/>
            <a:ext cx="4587875" cy="4213225"/>
          </a:xfrm>
          <a:prstGeom prst="rect">
            <a:avLst/>
          </a:prstGeom>
          <a:solidFill>
            <a:schemeClr val="bg1">
              <a:lumMod val="85000"/>
            </a:schemeClr>
          </a:solidFill>
        </p:spPr>
        <p:txBody>
          <a:bodyPr/>
          <a:lstStyle/>
          <a:p>
            <a:endParaRPr lang="en-US"/>
          </a:p>
        </p:txBody>
      </p:sp>
      <p:sp>
        <p:nvSpPr>
          <p:cNvPr id="9" name="Rectangle 8">
            <a:extLst>
              <a:ext uri="{FF2B5EF4-FFF2-40B4-BE49-F238E27FC236}">
                <a16:creationId xmlns:a16="http://schemas.microsoft.com/office/drawing/2014/main" id="{AB8FE17A-5721-D247-9056-5B08F50CC554}"/>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 Placeholder 6">
            <a:extLst>
              <a:ext uri="{FF2B5EF4-FFF2-40B4-BE49-F238E27FC236}">
                <a16:creationId xmlns:a16="http://schemas.microsoft.com/office/drawing/2014/main" id="{0EA621C5-876B-894E-B9CF-0E36339C351E}"/>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2" name="Text Placeholder 11">
            <a:extLst>
              <a:ext uri="{FF2B5EF4-FFF2-40B4-BE49-F238E27FC236}">
                <a16:creationId xmlns:a16="http://schemas.microsoft.com/office/drawing/2014/main" id="{FEABC900-4620-9444-AEC9-29EDCBB00E67}"/>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3" name="Text Placeholder 13">
            <a:extLst>
              <a:ext uri="{FF2B5EF4-FFF2-40B4-BE49-F238E27FC236}">
                <a16:creationId xmlns:a16="http://schemas.microsoft.com/office/drawing/2014/main" id="{63A5CA1E-0C10-DF4D-A22A-603AAF8F31A6}"/>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5" name="Picture 14">
            <a:extLst>
              <a:ext uri="{FF2B5EF4-FFF2-40B4-BE49-F238E27FC236}">
                <a16:creationId xmlns:a16="http://schemas.microsoft.com/office/drawing/2014/main" id="{73B46283-EC8C-584A-82D6-5C175E820E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4073975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amp;E intro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2EBE9B9-F3E2-304B-BD53-6E680D43BE88}"/>
              </a:ext>
            </a:extLst>
          </p:cNvPr>
          <p:cNvSpPr/>
          <p:nvPr userDrawn="1"/>
        </p:nvSpPr>
        <p:spPr>
          <a:xfrm>
            <a:off x="0" y="0"/>
            <a:ext cx="12192000" cy="6858000"/>
          </a:xfrm>
          <a:prstGeom prst="rect">
            <a:avLst/>
          </a:prstGeom>
          <a:solidFill>
            <a:srgbClr val="1733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 Placeholder 6">
            <a:extLst>
              <a:ext uri="{FF2B5EF4-FFF2-40B4-BE49-F238E27FC236}">
                <a16:creationId xmlns:a16="http://schemas.microsoft.com/office/drawing/2014/main" id="{65D725DE-B54E-7547-9E8D-E2912F289D83}"/>
              </a:ext>
            </a:extLst>
          </p:cNvPr>
          <p:cNvSpPr>
            <a:spLocks noGrp="1"/>
          </p:cNvSpPr>
          <p:nvPr>
            <p:ph type="body" sz="quarter" idx="10" hasCustomPrompt="1"/>
          </p:nvPr>
        </p:nvSpPr>
        <p:spPr>
          <a:xfrm>
            <a:off x="1323975" y="3338513"/>
            <a:ext cx="7032625" cy="725487"/>
          </a:xfrm>
          <a:prstGeom prst="rect">
            <a:avLst/>
          </a:prstGeom>
        </p:spPr>
        <p:txBody>
          <a:bodyPr/>
          <a:lstStyle>
            <a:lvl1pPr marL="0" indent="0">
              <a:buNone/>
              <a:defRPr sz="5000" b="1">
                <a:solidFill>
                  <a:schemeClr val="bg1"/>
                </a:solidFill>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vl3pPr>
          </a:lstStyle>
          <a:p>
            <a:pPr lvl="0"/>
            <a:r>
              <a:rPr lang="en-US"/>
              <a:t>[Title]</a:t>
            </a:r>
          </a:p>
        </p:txBody>
      </p:sp>
      <p:sp>
        <p:nvSpPr>
          <p:cNvPr id="6" name="Text Placeholder 11">
            <a:extLst>
              <a:ext uri="{FF2B5EF4-FFF2-40B4-BE49-F238E27FC236}">
                <a16:creationId xmlns:a16="http://schemas.microsoft.com/office/drawing/2014/main" id="{BE4D0B43-75A6-B249-8274-5342D0AE0C88}"/>
              </a:ext>
            </a:extLst>
          </p:cNvPr>
          <p:cNvSpPr>
            <a:spLocks noGrp="1"/>
          </p:cNvSpPr>
          <p:nvPr>
            <p:ph type="body" sz="quarter" idx="11" hasCustomPrompt="1"/>
          </p:nvPr>
        </p:nvSpPr>
        <p:spPr>
          <a:xfrm>
            <a:off x="1349375" y="4229100"/>
            <a:ext cx="6359525" cy="850900"/>
          </a:xfrm>
          <a:prstGeom prst="rect">
            <a:avLst/>
          </a:prstGeom>
        </p:spPr>
        <p:txBody>
          <a:bodyPr/>
          <a:lstStyle>
            <a:lvl1pPr marL="0" indent="0">
              <a:buNone/>
              <a:defRPr>
                <a:solidFill>
                  <a:schemeClr val="bg1"/>
                </a:solidFill>
                <a:latin typeface="Arial" panose="020B0604020202020204" pitchFamily="34" charset="0"/>
                <a:cs typeface="Arial" panose="020B0604020202020204" pitchFamily="34" charset="0"/>
              </a:defRPr>
            </a:lvl1pPr>
            <a:lvl2pPr marL="457200" indent="0">
              <a:buNone/>
              <a:defRPr/>
            </a:lvl2pPr>
          </a:lstStyle>
          <a:p>
            <a:pPr lvl="0"/>
            <a:r>
              <a:rPr lang="en-US"/>
              <a:t>[sub title]</a:t>
            </a:r>
          </a:p>
        </p:txBody>
      </p:sp>
      <p:pic>
        <p:nvPicPr>
          <p:cNvPr id="3" name="Picture 2">
            <a:extLst>
              <a:ext uri="{FF2B5EF4-FFF2-40B4-BE49-F238E27FC236}">
                <a16:creationId xmlns:a16="http://schemas.microsoft.com/office/drawing/2014/main" id="{47B35E05-FB4F-2B48-A301-64C8B126D9B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0975" y="620713"/>
            <a:ext cx="5836486" cy="1983150"/>
          </a:xfrm>
          <a:prstGeom prst="rect">
            <a:avLst/>
          </a:prstGeom>
        </p:spPr>
      </p:pic>
    </p:spTree>
    <p:extLst>
      <p:ext uri="{BB962C8B-B14F-4D97-AF65-F5344CB8AC3E}">
        <p14:creationId xmlns:p14="http://schemas.microsoft.com/office/powerpoint/2010/main" val="38110567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1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45CA0E9-2472-7D4E-8519-F6B01FFE6DFC}"/>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DC2D3DA-ADD0-6F47-A304-1A4C518C87CE}"/>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Picture Placeholder 9">
            <a:extLst>
              <a:ext uri="{FF2B5EF4-FFF2-40B4-BE49-F238E27FC236}">
                <a16:creationId xmlns:a16="http://schemas.microsoft.com/office/drawing/2014/main" id="{7812AACE-9106-6D49-82CF-47CE255B9C08}"/>
              </a:ext>
            </a:extLst>
          </p:cNvPr>
          <p:cNvSpPr>
            <a:spLocks noGrp="1"/>
          </p:cNvSpPr>
          <p:nvPr>
            <p:ph type="pic" sz="quarter" idx="10"/>
          </p:nvPr>
        </p:nvSpPr>
        <p:spPr>
          <a:xfrm>
            <a:off x="6132513" y="620713"/>
            <a:ext cx="4587875" cy="4213225"/>
          </a:xfrm>
          <a:prstGeom prst="rect">
            <a:avLst/>
          </a:prstGeom>
          <a:solidFill>
            <a:schemeClr val="bg1">
              <a:lumMod val="75000"/>
            </a:schemeClr>
          </a:solidFill>
        </p:spPr>
        <p:txBody>
          <a:bodyPr/>
          <a:lstStyle/>
          <a:p>
            <a:endParaRPr lang="en-US"/>
          </a:p>
        </p:txBody>
      </p:sp>
      <p:sp>
        <p:nvSpPr>
          <p:cNvPr id="8" name="Rectangle 7">
            <a:extLst>
              <a:ext uri="{FF2B5EF4-FFF2-40B4-BE49-F238E27FC236}">
                <a16:creationId xmlns:a16="http://schemas.microsoft.com/office/drawing/2014/main" id="{D059F631-C961-9546-AA65-EB3644254236}"/>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 Placeholder 6">
            <a:extLst>
              <a:ext uri="{FF2B5EF4-FFF2-40B4-BE49-F238E27FC236}">
                <a16:creationId xmlns:a16="http://schemas.microsoft.com/office/drawing/2014/main" id="{5BCA0759-3065-8049-99F7-FC378B730619}"/>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1" name="Text Placeholder 11">
            <a:extLst>
              <a:ext uri="{FF2B5EF4-FFF2-40B4-BE49-F238E27FC236}">
                <a16:creationId xmlns:a16="http://schemas.microsoft.com/office/drawing/2014/main" id="{477D0975-42B7-2D48-8DB4-5EE779442D29}"/>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2" name="Text Placeholder 13">
            <a:extLst>
              <a:ext uri="{FF2B5EF4-FFF2-40B4-BE49-F238E27FC236}">
                <a16:creationId xmlns:a16="http://schemas.microsoft.com/office/drawing/2014/main" id="{AD3E552E-76CC-CE4B-B4D4-17F87176A76E}"/>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4" name="Picture 13">
            <a:extLst>
              <a:ext uri="{FF2B5EF4-FFF2-40B4-BE49-F238E27FC236}">
                <a16:creationId xmlns:a16="http://schemas.microsoft.com/office/drawing/2014/main" id="{6F5BEA0D-FA19-7047-89E9-5D67D2652AD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6763046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1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C7DC6F2-F5D2-1646-9A08-63B9EC15220A}"/>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Picture Placeholder 11">
            <a:extLst>
              <a:ext uri="{FF2B5EF4-FFF2-40B4-BE49-F238E27FC236}">
                <a16:creationId xmlns:a16="http://schemas.microsoft.com/office/drawing/2014/main" id="{661F1E14-6D2D-D647-8F54-86A9E4619A7E}"/>
              </a:ext>
            </a:extLst>
          </p:cNvPr>
          <p:cNvSpPr>
            <a:spLocks noGrp="1"/>
          </p:cNvSpPr>
          <p:nvPr>
            <p:ph type="pic" sz="quarter" idx="10"/>
          </p:nvPr>
        </p:nvSpPr>
        <p:spPr>
          <a:xfrm>
            <a:off x="6132513" y="0"/>
            <a:ext cx="6059487" cy="4833938"/>
          </a:xfrm>
          <a:prstGeom prst="rect">
            <a:avLst/>
          </a:prstGeom>
          <a:solidFill>
            <a:schemeClr val="bg1">
              <a:lumMod val="85000"/>
            </a:schemeClr>
          </a:solidFill>
        </p:spPr>
        <p:txBody>
          <a:bodyPr/>
          <a:lstStyle/>
          <a:p>
            <a:endParaRPr lang="en-US"/>
          </a:p>
        </p:txBody>
      </p:sp>
      <p:sp>
        <p:nvSpPr>
          <p:cNvPr id="9" name="Rectangle 8">
            <a:extLst>
              <a:ext uri="{FF2B5EF4-FFF2-40B4-BE49-F238E27FC236}">
                <a16:creationId xmlns:a16="http://schemas.microsoft.com/office/drawing/2014/main" id="{03B287D4-0F73-364A-ADC1-3B4275B0BC18}"/>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 Placeholder 6">
            <a:extLst>
              <a:ext uri="{FF2B5EF4-FFF2-40B4-BE49-F238E27FC236}">
                <a16:creationId xmlns:a16="http://schemas.microsoft.com/office/drawing/2014/main" id="{04C4CEDE-56EA-DF4E-8AB2-9700AB506D66}"/>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1" name="Text Placeholder 11">
            <a:extLst>
              <a:ext uri="{FF2B5EF4-FFF2-40B4-BE49-F238E27FC236}">
                <a16:creationId xmlns:a16="http://schemas.microsoft.com/office/drawing/2014/main" id="{6E48C1AB-C4E7-2A47-9922-4EA2D3858B6E}"/>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3" name="Text Placeholder 13">
            <a:extLst>
              <a:ext uri="{FF2B5EF4-FFF2-40B4-BE49-F238E27FC236}">
                <a16:creationId xmlns:a16="http://schemas.microsoft.com/office/drawing/2014/main" id="{50A8832C-22D2-B046-B129-EB689EBBFDDB}"/>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5" name="Picture 14">
            <a:extLst>
              <a:ext uri="{FF2B5EF4-FFF2-40B4-BE49-F238E27FC236}">
                <a16:creationId xmlns:a16="http://schemas.microsoft.com/office/drawing/2014/main" id="{FE7CE199-8F7D-7745-9144-09AA17581C2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4244930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14">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17093BF-85EE-8E44-9160-71CAE90B8F32}"/>
              </a:ext>
            </a:extLst>
          </p:cNvPr>
          <p:cNvSpPr/>
          <p:nvPr userDrawn="1"/>
        </p:nvSpPr>
        <p:spPr>
          <a:xfrm>
            <a:off x="90376" y="0"/>
            <a:ext cx="12101623" cy="61297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9066972-DE97-E049-B881-FA472CD5F09A}"/>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Picture Placeholder 11">
            <a:extLst>
              <a:ext uri="{FF2B5EF4-FFF2-40B4-BE49-F238E27FC236}">
                <a16:creationId xmlns:a16="http://schemas.microsoft.com/office/drawing/2014/main" id="{AD566032-0CBA-C84F-871E-B869D9B5438B}"/>
              </a:ext>
            </a:extLst>
          </p:cNvPr>
          <p:cNvSpPr>
            <a:spLocks noGrp="1"/>
          </p:cNvSpPr>
          <p:nvPr>
            <p:ph type="pic" sz="quarter" idx="10"/>
          </p:nvPr>
        </p:nvSpPr>
        <p:spPr>
          <a:xfrm>
            <a:off x="6132513" y="0"/>
            <a:ext cx="6059487" cy="4833938"/>
          </a:xfrm>
          <a:prstGeom prst="rect">
            <a:avLst/>
          </a:prstGeom>
          <a:solidFill>
            <a:schemeClr val="bg1">
              <a:lumMod val="75000"/>
            </a:schemeClr>
          </a:solidFill>
        </p:spPr>
        <p:txBody>
          <a:bodyPr/>
          <a:lstStyle/>
          <a:p>
            <a:endParaRPr lang="en-US"/>
          </a:p>
        </p:txBody>
      </p:sp>
      <p:sp>
        <p:nvSpPr>
          <p:cNvPr id="8" name="Rectangle 7">
            <a:extLst>
              <a:ext uri="{FF2B5EF4-FFF2-40B4-BE49-F238E27FC236}">
                <a16:creationId xmlns:a16="http://schemas.microsoft.com/office/drawing/2014/main" id="{CA7B591D-E2C6-9F49-9AAD-CA1C79CEB0B2}"/>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 Placeholder 6">
            <a:extLst>
              <a:ext uri="{FF2B5EF4-FFF2-40B4-BE49-F238E27FC236}">
                <a16:creationId xmlns:a16="http://schemas.microsoft.com/office/drawing/2014/main" id="{465BCC57-9A90-604E-A616-42CF4F63E59F}"/>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1" name="Text Placeholder 11">
            <a:extLst>
              <a:ext uri="{FF2B5EF4-FFF2-40B4-BE49-F238E27FC236}">
                <a16:creationId xmlns:a16="http://schemas.microsoft.com/office/drawing/2014/main" id="{A2D82CC2-CDB9-D146-BF4A-C812CF00E5AD}"/>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2" name="Text Placeholder 13">
            <a:extLst>
              <a:ext uri="{FF2B5EF4-FFF2-40B4-BE49-F238E27FC236}">
                <a16:creationId xmlns:a16="http://schemas.microsoft.com/office/drawing/2014/main" id="{5D219589-5E64-3547-9AFF-3E1B23E582D7}"/>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4" name="Picture 13">
            <a:extLst>
              <a:ext uri="{FF2B5EF4-FFF2-40B4-BE49-F238E27FC236}">
                <a16:creationId xmlns:a16="http://schemas.microsoft.com/office/drawing/2014/main" id="{3E25F6D5-DE72-C649-9815-31688F1C621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17012780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15">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B3C703D-A2FB-3C4D-9A05-63D285B51FC4}"/>
              </a:ext>
            </a:extLst>
          </p:cNvPr>
          <p:cNvSpPr>
            <a:spLocks noGrp="1"/>
          </p:cNvSpPr>
          <p:nvPr>
            <p:ph type="pic" sz="quarter" idx="10"/>
          </p:nvPr>
        </p:nvSpPr>
        <p:spPr>
          <a:xfrm>
            <a:off x="74141" y="2688"/>
            <a:ext cx="12117859" cy="6126650"/>
          </a:xfrm>
          <a:prstGeom prst="rect">
            <a:avLst/>
          </a:prstGeom>
          <a:solidFill>
            <a:schemeClr val="bg1">
              <a:lumMod val="85000"/>
            </a:schemeClr>
          </a:solidFill>
        </p:spPr>
        <p:txBody>
          <a:bodyPr/>
          <a:lstStyle/>
          <a:p>
            <a:endParaRPr lang="en-US"/>
          </a:p>
        </p:txBody>
      </p:sp>
      <p:sp>
        <p:nvSpPr>
          <p:cNvPr id="3" name="Rectangle 2">
            <a:extLst>
              <a:ext uri="{FF2B5EF4-FFF2-40B4-BE49-F238E27FC236}">
                <a16:creationId xmlns:a16="http://schemas.microsoft.com/office/drawing/2014/main" id="{43FF6DBD-FD6C-6144-BC11-B58E111EC888}"/>
              </a:ext>
            </a:extLst>
          </p:cNvPr>
          <p:cNvSpPr/>
          <p:nvPr userDrawn="1"/>
        </p:nvSpPr>
        <p:spPr>
          <a:xfrm>
            <a:off x="0" y="6129716"/>
            <a:ext cx="12191999" cy="728284"/>
          </a:xfrm>
          <a:prstGeom prst="rect">
            <a:avLst/>
          </a:prstGeom>
          <a:gradFill flip="none" rotWithShape="1">
            <a:gsLst>
              <a:gs pos="0">
                <a:srgbClr val="17336F"/>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extLst>
              <a:ext uri="{FF2B5EF4-FFF2-40B4-BE49-F238E27FC236}">
                <a16:creationId xmlns:a16="http://schemas.microsoft.com/office/drawing/2014/main" id="{B637DFF5-68A6-B54A-9768-C05851DDD8DE}"/>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 Placeholder 6">
            <a:extLst>
              <a:ext uri="{FF2B5EF4-FFF2-40B4-BE49-F238E27FC236}">
                <a16:creationId xmlns:a16="http://schemas.microsoft.com/office/drawing/2014/main" id="{C0925939-DC64-644A-B4C5-646103AFEF92}"/>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1" name="Text Placeholder 11">
            <a:extLst>
              <a:ext uri="{FF2B5EF4-FFF2-40B4-BE49-F238E27FC236}">
                <a16:creationId xmlns:a16="http://schemas.microsoft.com/office/drawing/2014/main" id="{BCA9B5E0-F029-0845-BB7B-133BAE449332}"/>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2" name="Text Placeholder 13">
            <a:extLst>
              <a:ext uri="{FF2B5EF4-FFF2-40B4-BE49-F238E27FC236}">
                <a16:creationId xmlns:a16="http://schemas.microsoft.com/office/drawing/2014/main" id="{66D3520E-EC9E-8A43-A87E-9CA576F49DA3}"/>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4" name="Picture 13">
            <a:extLst>
              <a:ext uri="{FF2B5EF4-FFF2-40B4-BE49-F238E27FC236}">
                <a16:creationId xmlns:a16="http://schemas.microsoft.com/office/drawing/2014/main" id="{36F8DB51-EF56-6945-94B8-FC41C9A658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42247746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16">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8B149D7C-2392-0E4B-A0B8-4C013009C6CD}"/>
              </a:ext>
            </a:extLst>
          </p:cNvPr>
          <p:cNvSpPr>
            <a:spLocks noGrp="1"/>
          </p:cNvSpPr>
          <p:nvPr>
            <p:ph type="pic" sz="quarter" idx="10"/>
          </p:nvPr>
        </p:nvSpPr>
        <p:spPr>
          <a:xfrm>
            <a:off x="90616" y="2688"/>
            <a:ext cx="12101384" cy="6126650"/>
          </a:xfrm>
          <a:prstGeom prst="rect">
            <a:avLst/>
          </a:prstGeom>
          <a:solidFill>
            <a:schemeClr val="bg1">
              <a:lumMod val="85000"/>
            </a:schemeClr>
          </a:solidFill>
        </p:spPr>
        <p:txBody>
          <a:bodyPr/>
          <a:lstStyle/>
          <a:p>
            <a:endParaRPr lang="en-US"/>
          </a:p>
        </p:txBody>
      </p:sp>
      <p:sp>
        <p:nvSpPr>
          <p:cNvPr id="5" name="Rectangle 4">
            <a:extLst>
              <a:ext uri="{FF2B5EF4-FFF2-40B4-BE49-F238E27FC236}">
                <a16:creationId xmlns:a16="http://schemas.microsoft.com/office/drawing/2014/main" id="{54BAC939-FA06-2240-AE26-C0D1963B10F0}"/>
              </a:ext>
            </a:extLst>
          </p:cNvPr>
          <p:cNvSpPr/>
          <p:nvPr userDrawn="1"/>
        </p:nvSpPr>
        <p:spPr>
          <a:xfrm>
            <a:off x="0" y="6129716"/>
            <a:ext cx="12191999" cy="728284"/>
          </a:xfrm>
          <a:prstGeom prst="rect">
            <a:avLst/>
          </a:prstGeom>
          <a:gradFill flip="none" rotWithShape="1">
            <a:gsLst>
              <a:gs pos="0">
                <a:srgbClr val="17336F"/>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ectangle 8">
            <a:extLst>
              <a:ext uri="{FF2B5EF4-FFF2-40B4-BE49-F238E27FC236}">
                <a16:creationId xmlns:a16="http://schemas.microsoft.com/office/drawing/2014/main" id="{BF0391BC-271E-4A49-9B5D-B6D09C473D87}"/>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 Placeholder 2">
            <a:extLst>
              <a:ext uri="{FF2B5EF4-FFF2-40B4-BE49-F238E27FC236}">
                <a16:creationId xmlns:a16="http://schemas.microsoft.com/office/drawing/2014/main" id="{3485F26D-468B-7244-B6AF-2620B80671FE}"/>
              </a:ext>
            </a:extLst>
          </p:cNvPr>
          <p:cNvSpPr>
            <a:spLocks noGrp="1"/>
          </p:cNvSpPr>
          <p:nvPr>
            <p:ph type="body" sz="quarter" idx="11" hasCustomPrompt="1"/>
          </p:nvPr>
        </p:nvSpPr>
        <p:spPr>
          <a:xfrm>
            <a:off x="1003300" y="1863725"/>
            <a:ext cx="10172700" cy="1997075"/>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6800" b="1">
                <a:latin typeface="Arial" panose="020B0604020202020204" pitchFamily="34" charset="0"/>
                <a:cs typeface="Arial" panose="020B0604020202020204" pitchFamily="34" charset="0"/>
              </a:defRPr>
            </a:lvl1pPr>
            <a:lvl2pPr marL="457200" indent="0">
              <a:buNone/>
              <a:defRPr/>
            </a:lvl2pPr>
          </a:lstStyle>
          <a:p>
            <a:pPr lvl="0"/>
            <a:r>
              <a:rPr lang="en-US"/>
              <a:t>[Impact heading line 1]</a:t>
            </a:r>
            <a:br>
              <a:rPr lang="en-US"/>
            </a:br>
            <a:r>
              <a:rPr lang="en-US"/>
              <a:t>[Impact heading line 2]</a:t>
            </a:r>
          </a:p>
        </p:txBody>
      </p:sp>
      <p:sp>
        <p:nvSpPr>
          <p:cNvPr id="2" name="TextBox 1">
            <a:extLst>
              <a:ext uri="{FF2B5EF4-FFF2-40B4-BE49-F238E27FC236}">
                <a16:creationId xmlns:a16="http://schemas.microsoft.com/office/drawing/2014/main" id="{72E743E1-B91C-6F42-B16E-5D566C4D228A}"/>
              </a:ext>
            </a:extLst>
          </p:cNvPr>
          <p:cNvSpPr txBox="1"/>
          <p:nvPr userDrawn="1"/>
        </p:nvSpPr>
        <p:spPr>
          <a:xfrm>
            <a:off x="1482436" y="4167455"/>
            <a:ext cx="5430982" cy="584775"/>
          </a:xfrm>
          <a:prstGeom prst="rect">
            <a:avLst/>
          </a:prstGeom>
          <a:noFill/>
        </p:spPr>
        <p:txBody>
          <a:bodyPr wrap="square" rtlCol="0">
            <a:spAutoFit/>
          </a:bodyPr>
          <a:lstStyle/>
          <a:p>
            <a:pPr marL="0" marR="0" lvl="0" indent="0" algn="l" defTabSz="914400" rtl="0" eaLnBrk="1" fontAlgn="auto" latinLnBrk="0" hangingPunct="0">
              <a:lnSpc>
                <a:spcPct val="80000"/>
              </a:lnSpc>
              <a:spcBef>
                <a:spcPts val="0"/>
              </a:spcBef>
              <a:spcAft>
                <a:spcPts val="0"/>
              </a:spcAft>
              <a:buClrTx/>
              <a:buSzTx/>
              <a:buFontTx/>
              <a:buNone/>
              <a:tabLst/>
              <a:defRPr/>
            </a:pPr>
            <a:r>
              <a:rPr lang="en-US"/>
              <a:t>Use this design for one line statements]</a:t>
            </a:r>
          </a:p>
          <a:p>
            <a:endParaRPr lang="en-US"/>
          </a:p>
        </p:txBody>
      </p:sp>
      <p:pic>
        <p:nvPicPr>
          <p:cNvPr id="8" name="Picture 7">
            <a:extLst>
              <a:ext uri="{FF2B5EF4-FFF2-40B4-BE49-F238E27FC236}">
                <a16:creationId xmlns:a16="http://schemas.microsoft.com/office/drawing/2014/main" id="{740F2419-FE52-A74C-BB70-4D55BC2B7F7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12076143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een Mary end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89FF9C4-5083-C44C-B2CE-0D67CE865EBE}"/>
              </a:ext>
            </a:extLst>
          </p:cNvPr>
          <p:cNvSpPr/>
          <p:nvPr userDrawn="1"/>
        </p:nvSpPr>
        <p:spPr>
          <a:xfrm>
            <a:off x="0" y="0"/>
            <a:ext cx="12192000" cy="6858000"/>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5" name="Picture 4">
            <a:extLst>
              <a:ext uri="{FF2B5EF4-FFF2-40B4-BE49-F238E27FC236}">
                <a16:creationId xmlns:a16="http://schemas.microsoft.com/office/drawing/2014/main" id="{261325E8-CEA1-2544-AFF2-9AFE8147A21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0976" y="2024063"/>
            <a:ext cx="9249976" cy="2458213"/>
          </a:xfrm>
          <a:prstGeom prst="rect">
            <a:avLst/>
          </a:prstGeom>
        </p:spPr>
      </p:pic>
    </p:spTree>
    <p:extLst>
      <p:ext uri="{BB962C8B-B14F-4D97-AF65-F5344CB8AC3E}">
        <p14:creationId xmlns:p14="http://schemas.microsoft.com/office/powerpoint/2010/main" val="29756153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7832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amp;E intro slide WHI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C6089A7-29F6-524A-9A81-A58B7A863197}"/>
              </a:ext>
            </a:extLst>
          </p:cNvPr>
          <p:cNvSpPr/>
          <p:nvPr userDrawn="1"/>
        </p:nvSpPr>
        <p:spPr>
          <a:xfrm>
            <a:off x="-1" y="2688"/>
            <a:ext cx="153641" cy="6858000"/>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 Placeholder 6">
            <a:extLst>
              <a:ext uri="{FF2B5EF4-FFF2-40B4-BE49-F238E27FC236}">
                <a16:creationId xmlns:a16="http://schemas.microsoft.com/office/drawing/2014/main" id="{82F72A36-5865-A242-BA0D-7A8E23B12E87}"/>
              </a:ext>
            </a:extLst>
          </p:cNvPr>
          <p:cNvSpPr>
            <a:spLocks noGrp="1"/>
          </p:cNvSpPr>
          <p:nvPr>
            <p:ph type="body" sz="quarter" idx="10" hasCustomPrompt="1"/>
          </p:nvPr>
        </p:nvSpPr>
        <p:spPr>
          <a:xfrm>
            <a:off x="1323975" y="3338513"/>
            <a:ext cx="7032625" cy="725487"/>
          </a:xfrm>
          <a:prstGeom prst="rect">
            <a:avLst/>
          </a:prstGeom>
        </p:spPr>
        <p:txBody>
          <a:bodyPr/>
          <a:lstStyle>
            <a:lvl1pPr marL="0" indent="0">
              <a:buNone/>
              <a:defRPr sz="5000" b="1">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vl3pPr>
          </a:lstStyle>
          <a:p>
            <a:pPr lvl="0"/>
            <a:r>
              <a:rPr lang="en-US"/>
              <a:t>[Title]</a:t>
            </a:r>
          </a:p>
        </p:txBody>
      </p:sp>
      <p:sp>
        <p:nvSpPr>
          <p:cNvPr id="6" name="Text Placeholder 11">
            <a:extLst>
              <a:ext uri="{FF2B5EF4-FFF2-40B4-BE49-F238E27FC236}">
                <a16:creationId xmlns:a16="http://schemas.microsoft.com/office/drawing/2014/main" id="{6D25F0B2-07E5-644C-9476-02FFD0D9D7AE}"/>
              </a:ext>
            </a:extLst>
          </p:cNvPr>
          <p:cNvSpPr>
            <a:spLocks noGrp="1"/>
          </p:cNvSpPr>
          <p:nvPr>
            <p:ph type="body" sz="quarter" idx="11" hasCustomPrompt="1"/>
          </p:nvPr>
        </p:nvSpPr>
        <p:spPr>
          <a:xfrm>
            <a:off x="1349375" y="4229100"/>
            <a:ext cx="6359525" cy="850900"/>
          </a:xfrm>
          <a:prstGeom prst="rect">
            <a:avLst/>
          </a:prstGeom>
        </p:spPr>
        <p:txBody>
          <a:bodyPr/>
          <a:lstStyle>
            <a:lvl1pPr marL="0" indent="0">
              <a:buNone/>
              <a:defRPr>
                <a:latin typeface="Arial" panose="020B0604020202020204" pitchFamily="34" charset="0"/>
                <a:cs typeface="Arial" panose="020B0604020202020204" pitchFamily="34" charset="0"/>
              </a:defRPr>
            </a:lvl1pPr>
            <a:lvl2pPr marL="457200" indent="0">
              <a:buNone/>
              <a:defRPr/>
            </a:lvl2pPr>
          </a:lstStyle>
          <a:p>
            <a:pPr lvl="0"/>
            <a:r>
              <a:rPr lang="en-US"/>
              <a:t>[sub title]</a:t>
            </a:r>
          </a:p>
        </p:txBody>
      </p:sp>
      <p:pic>
        <p:nvPicPr>
          <p:cNvPr id="3" name="Picture 2">
            <a:extLst>
              <a:ext uri="{FF2B5EF4-FFF2-40B4-BE49-F238E27FC236}">
                <a16:creationId xmlns:a16="http://schemas.microsoft.com/office/drawing/2014/main" id="{8FA1FFA1-BC3D-2B4A-A5D3-659DE5868A7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0975" y="620713"/>
            <a:ext cx="5836486" cy="1983150"/>
          </a:xfrm>
          <a:prstGeom prst="rect">
            <a:avLst/>
          </a:prstGeom>
        </p:spPr>
      </p:pic>
    </p:spTree>
    <p:extLst>
      <p:ext uri="{BB962C8B-B14F-4D97-AF65-F5344CB8AC3E}">
        <p14:creationId xmlns:p14="http://schemas.microsoft.com/office/powerpoint/2010/main" val="2928373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amp;E intro slide IMAGE BACKGROUND">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CB4ECF16-3250-9543-AA9A-7176F39552EB}"/>
              </a:ext>
            </a:extLst>
          </p:cNvPr>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
        <p:nvSpPr>
          <p:cNvPr id="7" name="Text Placeholder 6">
            <a:extLst>
              <a:ext uri="{FF2B5EF4-FFF2-40B4-BE49-F238E27FC236}">
                <a16:creationId xmlns:a16="http://schemas.microsoft.com/office/drawing/2014/main" id="{CF4EB5EB-64CF-1F49-9094-3005290CA6AF}"/>
              </a:ext>
            </a:extLst>
          </p:cNvPr>
          <p:cNvSpPr>
            <a:spLocks noGrp="1"/>
          </p:cNvSpPr>
          <p:nvPr>
            <p:ph type="body" sz="quarter" idx="11" hasCustomPrompt="1"/>
          </p:nvPr>
        </p:nvSpPr>
        <p:spPr>
          <a:xfrm>
            <a:off x="1323975" y="3338513"/>
            <a:ext cx="7032625" cy="725487"/>
          </a:xfrm>
          <a:prstGeom prst="rect">
            <a:avLst/>
          </a:prstGeom>
        </p:spPr>
        <p:txBody>
          <a:bodyPr/>
          <a:lstStyle>
            <a:lvl1pPr marL="0" indent="0">
              <a:buNone/>
              <a:defRPr sz="5000" b="1">
                <a:solidFill>
                  <a:schemeClr val="bg1"/>
                </a:solidFill>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vl3pPr>
          </a:lstStyle>
          <a:p>
            <a:pPr lvl="0"/>
            <a:r>
              <a:rPr lang="en-US"/>
              <a:t>[Title]</a:t>
            </a:r>
          </a:p>
        </p:txBody>
      </p:sp>
      <p:sp>
        <p:nvSpPr>
          <p:cNvPr id="8" name="Text Placeholder 11">
            <a:extLst>
              <a:ext uri="{FF2B5EF4-FFF2-40B4-BE49-F238E27FC236}">
                <a16:creationId xmlns:a16="http://schemas.microsoft.com/office/drawing/2014/main" id="{D797B497-EC86-8343-B1A9-2F853A76A2C9}"/>
              </a:ext>
            </a:extLst>
          </p:cNvPr>
          <p:cNvSpPr>
            <a:spLocks noGrp="1"/>
          </p:cNvSpPr>
          <p:nvPr>
            <p:ph type="body" sz="quarter" idx="12" hasCustomPrompt="1"/>
          </p:nvPr>
        </p:nvSpPr>
        <p:spPr>
          <a:xfrm>
            <a:off x="1349375" y="4229100"/>
            <a:ext cx="6359525" cy="850900"/>
          </a:xfrm>
          <a:prstGeom prst="rect">
            <a:avLst/>
          </a:prstGeom>
        </p:spPr>
        <p:txBody>
          <a:bodyPr/>
          <a:lstStyle>
            <a:lvl1pPr marL="0" indent="0">
              <a:buNone/>
              <a:defRPr>
                <a:solidFill>
                  <a:schemeClr val="bg1"/>
                </a:solidFill>
                <a:latin typeface="Arial" panose="020B0604020202020204" pitchFamily="34" charset="0"/>
                <a:cs typeface="Arial" panose="020B0604020202020204" pitchFamily="34" charset="0"/>
              </a:defRPr>
            </a:lvl1pPr>
            <a:lvl2pPr marL="457200" indent="0">
              <a:buNone/>
              <a:defRPr/>
            </a:lvl2pPr>
          </a:lstStyle>
          <a:p>
            <a:pPr lvl="0"/>
            <a:r>
              <a:rPr lang="en-US"/>
              <a:t>[sub title]</a:t>
            </a:r>
          </a:p>
        </p:txBody>
      </p:sp>
      <p:pic>
        <p:nvPicPr>
          <p:cNvPr id="9" name="Picture 8">
            <a:extLst>
              <a:ext uri="{FF2B5EF4-FFF2-40B4-BE49-F238E27FC236}">
                <a16:creationId xmlns:a16="http://schemas.microsoft.com/office/drawing/2014/main" id="{4BAE798A-EAFE-6E4E-A733-FF55FF209E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0975" y="620713"/>
            <a:ext cx="5836486" cy="1983150"/>
          </a:xfrm>
          <a:prstGeom prst="rect">
            <a:avLst/>
          </a:prstGeom>
        </p:spPr>
      </p:pic>
    </p:spTree>
    <p:extLst>
      <p:ext uri="{BB962C8B-B14F-4D97-AF65-F5344CB8AC3E}">
        <p14:creationId xmlns:p14="http://schemas.microsoft.com/office/powerpoint/2010/main" val="1605747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41D9A1A-33F0-FA4F-A88F-406D51794B3F}"/>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ectangle 4">
            <a:extLst>
              <a:ext uri="{FF2B5EF4-FFF2-40B4-BE49-F238E27FC236}">
                <a16:creationId xmlns:a16="http://schemas.microsoft.com/office/drawing/2014/main" id="{22F9246A-6EC8-2E40-A09E-609D17C754E8}"/>
              </a:ext>
            </a:extLst>
          </p:cNvPr>
          <p:cNvSpPr/>
          <p:nvPr userDrawn="1"/>
        </p:nvSpPr>
        <p:spPr>
          <a:xfrm>
            <a:off x="-1" y="2688"/>
            <a:ext cx="153641" cy="6858000"/>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Media Placeholder 7">
            <a:extLst>
              <a:ext uri="{FF2B5EF4-FFF2-40B4-BE49-F238E27FC236}">
                <a16:creationId xmlns:a16="http://schemas.microsoft.com/office/drawing/2014/main" id="{9092C02C-713E-AA46-889A-4E117D9A52B8}"/>
              </a:ext>
            </a:extLst>
          </p:cNvPr>
          <p:cNvSpPr>
            <a:spLocks noGrp="1"/>
          </p:cNvSpPr>
          <p:nvPr>
            <p:ph type="media" sz="quarter" idx="10"/>
          </p:nvPr>
        </p:nvSpPr>
        <p:spPr>
          <a:xfrm>
            <a:off x="1450975" y="1417638"/>
            <a:ext cx="9253538" cy="4365625"/>
          </a:xfrm>
          <a:prstGeom prst="rect">
            <a:avLst/>
          </a:prstGeom>
          <a:solidFill>
            <a:schemeClr val="bg1">
              <a:lumMod val="85000"/>
            </a:schemeClr>
          </a:solidFill>
        </p:spPr>
        <p:txBody>
          <a:bodyPr/>
          <a:lstStyle/>
          <a:p>
            <a:endParaRPr lang="en-US"/>
          </a:p>
        </p:txBody>
      </p:sp>
      <p:sp>
        <p:nvSpPr>
          <p:cNvPr id="7" name="Text Placeholder 6">
            <a:extLst>
              <a:ext uri="{FF2B5EF4-FFF2-40B4-BE49-F238E27FC236}">
                <a16:creationId xmlns:a16="http://schemas.microsoft.com/office/drawing/2014/main" id="{4AE7925A-78BE-334F-B7A3-BAC753AA68D9}"/>
              </a:ext>
            </a:extLst>
          </p:cNvPr>
          <p:cNvSpPr>
            <a:spLocks noGrp="1"/>
          </p:cNvSpPr>
          <p:nvPr>
            <p:ph type="body" sz="quarter" idx="11" hasCustomPrompt="1"/>
          </p:nvPr>
        </p:nvSpPr>
        <p:spPr>
          <a:xfrm>
            <a:off x="1450975" y="620713"/>
            <a:ext cx="7705725" cy="660400"/>
          </a:xfrm>
          <a:prstGeom prst="rect">
            <a:avLst/>
          </a:prstGeom>
        </p:spPr>
        <p:txBody>
          <a:bodyPr/>
          <a:lstStyle>
            <a:lvl1pPr marL="0" indent="0">
              <a:buNone/>
              <a:defRPr sz="5000" b="1">
                <a:latin typeface="Arial" panose="020B0604020202020204" pitchFamily="34" charset="0"/>
                <a:cs typeface="Arial" panose="020B0604020202020204" pitchFamily="34" charset="0"/>
              </a:defRPr>
            </a:lvl1pPr>
            <a:lvl2pPr marL="457200" indent="0">
              <a:buNone/>
              <a:defRPr/>
            </a:lvl2pPr>
          </a:lstStyle>
          <a:p>
            <a:pPr lvl="0"/>
            <a:r>
              <a:rPr lang="en-US"/>
              <a:t>[Video title]</a:t>
            </a:r>
          </a:p>
        </p:txBody>
      </p:sp>
      <p:pic>
        <p:nvPicPr>
          <p:cNvPr id="10" name="Picture 9">
            <a:extLst>
              <a:ext uri="{FF2B5EF4-FFF2-40B4-BE49-F238E27FC236}">
                <a16:creationId xmlns:a16="http://schemas.microsoft.com/office/drawing/2014/main" id="{D668EBB1-4E11-D747-8F14-869D560D7A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266999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amp;E divid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055A4C8-06DD-FE45-9533-E7A8D0C4DAF9}"/>
              </a:ext>
            </a:extLst>
          </p:cNvPr>
          <p:cNvSpPr/>
          <p:nvPr userDrawn="1"/>
        </p:nvSpPr>
        <p:spPr>
          <a:xfrm>
            <a:off x="0" y="0"/>
            <a:ext cx="12192000" cy="6858000"/>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 Placeholder 6">
            <a:extLst>
              <a:ext uri="{FF2B5EF4-FFF2-40B4-BE49-F238E27FC236}">
                <a16:creationId xmlns:a16="http://schemas.microsoft.com/office/drawing/2014/main" id="{B8C75FE2-AAD1-3B41-B2CD-ED7038F40117}"/>
              </a:ext>
            </a:extLst>
          </p:cNvPr>
          <p:cNvSpPr>
            <a:spLocks noGrp="1"/>
          </p:cNvSpPr>
          <p:nvPr>
            <p:ph type="body" sz="quarter" idx="10" hasCustomPrompt="1"/>
          </p:nvPr>
        </p:nvSpPr>
        <p:spPr>
          <a:xfrm>
            <a:off x="1323975" y="3338513"/>
            <a:ext cx="7032625" cy="725487"/>
          </a:xfrm>
          <a:prstGeom prst="rect">
            <a:avLst/>
          </a:prstGeom>
        </p:spPr>
        <p:txBody>
          <a:bodyPr/>
          <a:lstStyle>
            <a:lvl1pPr marL="0" indent="0">
              <a:buNone/>
              <a:defRPr sz="5000" b="1">
                <a:solidFill>
                  <a:schemeClr val="bg1"/>
                </a:solidFill>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vl3pPr>
          </a:lstStyle>
          <a:p>
            <a:pPr lvl="0"/>
            <a:r>
              <a:rPr lang="en-US"/>
              <a:t>[section divider title]</a:t>
            </a:r>
          </a:p>
        </p:txBody>
      </p:sp>
      <p:sp>
        <p:nvSpPr>
          <p:cNvPr id="7" name="Text Placeholder 11">
            <a:extLst>
              <a:ext uri="{FF2B5EF4-FFF2-40B4-BE49-F238E27FC236}">
                <a16:creationId xmlns:a16="http://schemas.microsoft.com/office/drawing/2014/main" id="{10D64C09-9C63-7A4E-AA38-367FB41DFA75}"/>
              </a:ext>
            </a:extLst>
          </p:cNvPr>
          <p:cNvSpPr>
            <a:spLocks noGrp="1"/>
          </p:cNvSpPr>
          <p:nvPr>
            <p:ph type="body" sz="quarter" idx="11" hasCustomPrompt="1"/>
          </p:nvPr>
        </p:nvSpPr>
        <p:spPr>
          <a:xfrm>
            <a:off x="1349375" y="4229100"/>
            <a:ext cx="6359525" cy="850900"/>
          </a:xfrm>
          <a:prstGeom prst="rect">
            <a:avLst/>
          </a:prstGeom>
        </p:spPr>
        <p:txBody>
          <a:bodyPr/>
          <a:lstStyle>
            <a:lvl1pPr marL="0" indent="0">
              <a:buNone/>
              <a:defRPr>
                <a:solidFill>
                  <a:schemeClr val="bg1"/>
                </a:solidFill>
                <a:latin typeface="Arial" panose="020B0604020202020204" pitchFamily="34" charset="0"/>
                <a:cs typeface="Arial" panose="020B0604020202020204" pitchFamily="34" charset="0"/>
              </a:defRPr>
            </a:lvl1pPr>
            <a:lvl2pPr marL="457200" indent="0">
              <a:buNone/>
              <a:defRPr/>
            </a:lvl2pPr>
          </a:lstStyle>
          <a:p>
            <a:pPr lvl="0"/>
            <a:r>
              <a:rPr lang="en-US"/>
              <a:t>[sub title]</a:t>
            </a:r>
          </a:p>
        </p:txBody>
      </p:sp>
      <p:pic>
        <p:nvPicPr>
          <p:cNvPr id="8" name="Picture 7">
            <a:extLst>
              <a:ext uri="{FF2B5EF4-FFF2-40B4-BE49-F238E27FC236}">
                <a16:creationId xmlns:a16="http://schemas.microsoft.com/office/drawing/2014/main" id="{04EE028D-FEAA-5D43-B7BA-3F439A9699D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0975" y="620713"/>
            <a:ext cx="5836486" cy="1983150"/>
          </a:xfrm>
          <a:prstGeom prst="rect">
            <a:avLst/>
          </a:prstGeom>
        </p:spPr>
      </p:pic>
    </p:spTree>
    <p:extLst>
      <p:ext uri="{BB962C8B-B14F-4D97-AF65-F5344CB8AC3E}">
        <p14:creationId xmlns:p14="http://schemas.microsoft.com/office/powerpoint/2010/main" val="2633559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en Mary boilerplate">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6A8BAF1-938C-C242-9F6D-1EA02CAF0D68}"/>
              </a:ext>
            </a:extLst>
          </p:cNvPr>
          <p:cNvSpPr txBox="1"/>
          <p:nvPr userDrawn="1"/>
        </p:nvSpPr>
        <p:spPr>
          <a:xfrm>
            <a:off x="1404932" y="1902659"/>
            <a:ext cx="3081099" cy="43224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p>
            <a:pPr>
              <a:lnSpc>
                <a:spcPct val="100000"/>
              </a:lnSpc>
            </a:pPr>
            <a:r>
              <a:rPr lang="en-GB" sz="2800" b="0">
                <a:solidFill>
                  <a:srgbClr val="17336F"/>
                </a:solidFill>
                <a:latin typeface="Arial" panose="020B0604020202020204" pitchFamily="34" charset="0"/>
                <a:cs typeface="Arial" panose="020B0604020202020204" pitchFamily="34" charset="0"/>
              </a:rPr>
              <a:t>At Queen Mary University of London, we believe that a diversity of ideas helps us achieve</a:t>
            </a:r>
            <a:br>
              <a:rPr lang="en-GB" sz="2800" b="0">
                <a:solidFill>
                  <a:srgbClr val="17336F"/>
                </a:solidFill>
                <a:latin typeface="Arial" panose="020B0604020202020204" pitchFamily="34" charset="0"/>
                <a:cs typeface="Arial" panose="020B0604020202020204" pitchFamily="34" charset="0"/>
              </a:rPr>
            </a:br>
            <a:r>
              <a:rPr lang="en-GB" sz="2800" b="0">
                <a:solidFill>
                  <a:srgbClr val="17336F"/>
                </a:solidFill>
                <a:latin typeface="Arial" panose="020B0604020202020204" pitchFamily="34" charset="0"/>
                <a:cs typeface="Arial" panose="020B0604020202020204" pitchFamily="34" charset="0"/>
              </a:rPr>
              <a:t>the previously unthinkable.</a:t>
            </a:r>
          </a:p>
          <a:p>
            <a:pPr>
              <a:lnSpc>
                <a:spcPct val="100000"/>
              </a:lnSpc>
            </a:pPr>
            <a:endParaRPr lang="en-GB" sz="2800" b="0">
              <a:solidFill>
                <a:srgbClr val="17336F"/>
              </a:solidFill>
              <a:latin typeface="Arial" panose="020B0604020202020204" pitchFamily="34" charset="0"/>
              <a:cs typeface="Arial" panose="020B0604020202020204" pitchFamily="34" charset="0"/>
            </a:endParaRPr>
          </a:p>
          <a:p>
            <a:pPr>
              <a:defRPr sz="3800">
                <a:solidFill>
                  <a:srgbClr val="1B2D7B"/>
                </a:solidFill>
                <a:latin typeface="Source Sans Pro"/>
                <a:ea typeface="Source Sans Pro"/>
                <a:cs typeface="Source Sans Pro"/>
                <a:sym typeface="Source Sans Pro"/>
              </a:defRPr>
            </a:pPr>
            <a:endParaRPr sz="2800">
              <a:solidFill>
                <a:srgbClr val="17336F"/>
              </a:solidFill>
            </a:endParaRPr>
          </a:p>
        </p:txBody>
      </p:sp>
      <p:sp>
        <p:nvSpPr>
          <p:cNvPr id="4" name="TextBox 3">
            <a:extLst>
              <a:ext uri="{FF2B5EF4-FFF2-40B4-BE49-F238E27FC236}">
                <a16:creationId xmlns:a16="http://schemas.microsoft.com/office/drawing/2014/main" id="{18769B15-A875-2848-97E2-291B77A11063}"/>
              </a:ext>
            </a:extLst>
          </p:cNvPr>
          <p:cNvSpPr txBox="1"/>
          <p:nvPr userDrawn="1"/>
        </p:nvSpPr>
        <p:spPr>
          <a:xfrm>
            <a:off x="4539819" y="1945644"/>
            <a:ext cx="6208863" cy="34778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p>
            <a:pPr>
              <a:lnSpc>
                <a:spcPct val="100000"/>
              </a:lnSpc>
            </a:pPr>
            <a:r>
              <a:rPr lang="en-GB" sz="2000" b="0">
                <a:solidFill>
                  <a:schemeClr val="tx2">
                    <a:lumMod val="50000"/>
                  </a:schemeClr>
                </a:solidFill>
                <a:latin typeface="Arial" panose="020B0604020202020204" pitchFamily="34" charset="0"/>
                <a:cs typeface="Arial" panose="020B0604020202020204" pitchFamily="34" charset="0"/>
              </a:rPr>
              <a:t>Throughout our history, we’ve fostered social justice and improved lives through academic excellence. </a:t>
            </a:r>
            <a:br>
              <a:rPr lang="en-GB" sz="2000" b="0">
                <a:solidFill>
                  <a:schemeClr val="tx2">
                    <a:lumMod val="50000"/>
                  </a:schemeClr>
                </a:solidFill>
                <a:latin typeface="Arial" panose="020B0604020202020204" pitchFamily="34" charset="0"/>
                <a:cs typeface="Arial" panose="020B0604020202020204" pitchFamily="34" charset="0"/>
              </a:rPr>
            </a:br>
            <a:r>
              <a:rPr lang="en-GB" sz="2000" b="0">
                <a:solidFill>
                  <a:schemeClr val="tx2">
                    <a:lumMod val="50000"/>
                  </a:schemeClr>
                </a:solidFill>
                <a:latin typeface="Arial" panose="020B0604020202020204" pitchFamily="34" charset="0"/>
                <a:cs typeface="Arial" panose="020B0604020202020204" pitchFamily="34" charset="0"/>
              </a:rPr>
              <a:t>And we continue to live and breathe this spirit today, not because it’s simply ‘the right thing to do’ but for what it helps us achieve and the intellectual brilliance it delivers.</a:t>
            </a:r>
          </a:p>
          <a:p>
            <a:pPr>
              <a:lnSpc>
                <a:spcPct val="100000"/>
              </a:lnSpc>
            </a:pPr>
            <a:endParaRPr lang="en-GB" sz="2000" b="0">
              <a:solidFill>
                <a:schemeClr val="tx2">
                  <a:lumMod val="50000"/>
                </a:schemeClr>
              </a:solidFill>
              <a:latin typeface="Arial" panose="020B0604020202020204" pitchFamily="34" charset="0"/>
              <a:cs typeface="Arial" panose="020B0604020202020204" pitchFamily="34" charset="0"/>
            </a:endParaRPr>
          </a:p>
          <a:p>
            <a:pPr>
              <a:lnSpc>
                <a:spcPct val="100000"/>
              </a:lnSpc>
            </a:pPr>
            <a:r>
              <a:rPr lang="en-GB" sz="2000" b="0">
                <a:solidFill>
                  <a:schemeClr val="tx2">
                    <a:lumMod val="50000"/>
                  </a:schemeClr>
                </a:solidFill>
                <a:latin typeface="Arial" panose="020B0604020202020204" pitchFamily="34" charset="0"/>
                <a:cs typeface="Arial" panose="020B0604020202020204" pitchFamily="34" charset="0"/>
              </a:rPr>
              <a:t>We continue to embrace diversity of thought and opinion in everything we do, in the belief that when views collide, disciplines interact, and perspectives intersect, truly original thought takes form.</a:t>
            </a:r>
          </a:p>
        </p:txBody>
      </p:sp>
      <p:sp>
        <p:nvSpPr>
          <p:cNvPr id="5" name="TextBox 1">
            <a:extLst>
              <a:ext uri="{FF2B5EF4-FFF2-40B4-BE49-F238E27FC236}">
                <a16:creationId xmlns:a16="http://schemas.microsoft.com/office/drawing/2014/main" id="{FF45F9F3-8A34-FB44-8904-ACDF769146F4}"/>
              </a:ext>
            </a:extLst>
          </p:cNvPr>
          <p:cNvSpPr txBox="1"/>
          <p:nvPr userDrawn="1"/>
        </p:nvSpPr>
        <p:spPr>
          <a:xfrm>
            <a:off x="1379798" y="586836"/>
            <a:ext cx="9359380" cy="5668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p>
            <a:pPr>
              <a:defRPr sz="3800">
                <a:solidFill>
                  <a:srgbClr val="1B2D7B"/>
                </a:solidFill>
                <a:latin typeface="Source Sans Pro"/>
                <a:ea typeface="Source Sans Pro"/>
                <a:cs typeface="Source Sans Pro"/>
                <a:sym typeface="Source Sans Pro"/>
              </a:defRPr>
            </a:pPr>
            <a:r>
              <a:rPr lang="en-GB">
                <a:solidFill>
                  <a:schemeClr val="tx1"/>
                </a:solidFill>
                <a:latin typeface="Arial" panose="020B0604020202020204" pitchFamily="34" charset="0"/>
                <a:cs typeface="Arial" panose="020B0604020202020204" pitchFamily="34" charset="0"/>
              </a:rPr>
              <a:t>Introduction to Queen Mary</a:t>
            </a:r>
            <a:endParaRPr>
              <a:solidFill>
                <a:schemeClr val="tx1"/>
              </a:solidFill>
            </a:endParaRPr>
          </a:p>
        </p:txBody>
      </p:sp>
      <p:sp>
        <p:nvSpPr>
          <p:cNvPr id="6" name="Rectangle 5">
            <a:extLst>
              <a:ext uri="{FF2B5EF4-FFF2-40B4-BE49-F238E27FC236}">
                <a16:creationId xmlns:a16="http://schemas.microsoft.com/office/drawing/2014/main" id="{4B34D2B8-D143-D84B-A8C5-B0260E0EB3D4}"/>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14">
            <a:extLst>
              <a:ext uri="{FF2B5EF4-FFF2-40B4-BE49-F238E27FC236}">
                <a16:creationId xmlns:a16="http://schemas.microsoft.com/office/drawing/2014/main" id="{C539D8BF-1D27-234B-BA4C-29F5AAACFEED}"/>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8" name="Picture 7">
            <a:extLst>
              <a:ext uri="{FF2B5EF4-FFF2-40B4-BE49-F238E27FC236}">
                <a16:creationId xmlns:a16="http://schemas.microsoft.com/office/drawing/2014/main" id="{42FC1609-092C-7241-A871-42B8A026C14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2509255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8A977601-6E1A-2E45-9C35-04711A5B9D79}"/>
              </a:ext>
            </a:extLst>
          </p:cNvPr>
          <p:cNvSpPr txBox="1"/>
          <p:nvPr userDrawn="1"/>
        </p:nvSpPr>
        <p:spPr>
          <a:xfrm>
            <a:off x="1379798" y="586836"/>
            <a:ext cx="9359380" cy="5668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p>
            <a:pPr>
              <a:defRPr sz="3800">
                <a:solidFill>
                  <a:srgbClr val="1B2D7B"/>
                </a:solidFill>
                <a:latin typeface="Source Sans Pro"/>
                <a:ea typeface="Source Sans Pro"/>
                <a:cs typeface="Source Sans Pro"/>
                <a:sym typeface="Source Sans Pro"/>
              </a:defRPr>
            </a:pPr>
            <a:r>
              <a:rPr lang="en-GB">
                <a:solidFill>
                  <a:schemeClr val="tx1"/>
                </a:solidFill>
                <a:latin typeface="Arial" panose="020B0604020202020204" pitchFamily="34" charset="0"/>
                <a:cs typeface="Arial" panose="020B0604020202020204" pitchFamily="34" charset="0"/>
              </a:rPr>
              <a:t>[Heading text]</a:t>
            </a:r>
            <a:endParaRPr>
              <a:solidFill>
                <a:schemeClr val="tx1"/>
              </a:solidFill>
            </a:endParaRPr>
          </a:p>
        </p:txBody>
      </p:sp>
      <p:sp>
        <p:nvSpPr>
          <p:cNvPr id="5" name="Rectangle 4">
            <a:extLst>
              <a:ext uri="{FF2B5EF4-FFF2-40B4-BE49-F238E27FC236}">
                <a16:creationId xmlns:a16="http://schemas.microsoft.com/office/drawing/2014/main" id="{883EF08B-14D8-FD4C-B3E4-529F0935B56F}"/>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a:extLst>
              <a:ext uri="{FF2B5EF4-FFF2-40B4-BE49-F238E27FC236}">
                <a16:creationId xmlns:a16="http://schemas.microsoft.com/office/drawing/2014/main" id="{57600A9A-8E51-5A44-9765-DA36CD09809E}"/>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 Placeholder 11">
            <a:extLst>
              <a:ext uri="{FF2B5EF4-FFF2-40B4-BE49-F238E27FC236}">
                <a16:creationId xmlns:a16="http://schemas.microsoft.com/office/drawing/2014/main" id="{D16E6E3B-6328-4A45-B44C-CE4356FE4C72}"/>
              </a:ext>
            </a:extLst>
          </p:cNvPr>
          <p:cNvSpPr>
            <a:spLocks noGrp="1"/>
          </p:cNvSpPr>
          <p:nvPr>
            <p:ph type="body" sz="quarter" idx="12" hasCustomPrompt="1"/>
          </p:nvPr>
        </p:nvSpPr>
        <p:spPr>
          <a:xfrm>
            <a:off x="1336675" y="1943100"/>
            <a:ext cx="9367838" cy="3517174"/>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[add body or bullet text here]</a:t>
            </a:r>
          </a:p>
        </p:txBody>
      </p:sp>
      <p:pic>
        <p:nvPicPr>
          <p:cNvPr id="9" name="Picture 8">
            <a:extLst>
              <a:ext uri="{FF2B5EF4-FFF2-40B4-BE49-F238E27FC236}">
                <a16:creationId xmlns:a16="http://schemas.microsoft.com/office/drawing/2014/main" id="{D57D16DC-D617-6F44-AF5D-4A85F636937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380561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8581C02-7D6E-E646-8EB8-746BD0509DEA}"/>
              </a:ext>
            </a:extLst>
          </p:cNvPr>
          <p:cNvSpPr/>
          <p:nvPr userDrawn="1"/>
        </p:nvSpPr>
        <p:spPr>
          <a:xfrm>
            <a:off x="0" y="6129716"/>
            <a:ext cx="12191999" cy="728284"/>
          </a:xfrm>
          <a:prstGeom prst="rect">
            <a:avLst/>
          </a:prstGeom>
          <a:gradFill flip="none" rotWithShape="1">
            <a:gsLst>
              <a:gs pos="0">
                <a:srgbClr val="17336F"/>
              </a:gs>
              <a:gs pos="98000">
                <a:srgbClr val="FFFFFF"/>
              </a:gs>
              <a:gs pos="100000">
                <a:srgbClr val="FFFF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Picture Placeholder 9">
            <a:extLst>
              <a:ext uri="{FF2B5EF4-FFF2-40B4-BE49-F238E27FC236}">
                <a16:creationId xmlns:a16="http://schemas.microsoft.com/office/drawing/2014/main" id="{13D6E0C0-DE43-624D-9873-0953E5462B7F}"/>
              </a:ext>
            </a:extLst>
          </p:cNvPr>
          <p:cNvSpPr>
            <a:spLocks noGrp="1"/>
          </p:cNvSpPr>
          <p:nvPr>
            <p:ph type="pic" sz="quarter" idx="10"/>
          </p:nvPr>
        </p:nvSpPr>
        <p:spPr>
          <a:xfrm>
            <a:off x="6132513" y="620712"/>
            <a:ext cx="5472112" cy="4213225"/>
          </a:xfrm>
          <a:prstGeom prst="rect">
            <a:avLst/>
          </a:prstGeom>
          <a:solidFill>
            <a:schemeClr val="bg1">
              <a:lumMod val="85000"/>
            </a:schemeClr>
          </a:solidFill>
        </p:spPr>
        <p:txBody>
          <a:bodyPr/>
          <a:lstStyle/>
          <a:p>
            <a:endParaRPr lang="en-US"/>
          </a:p>
        </p:txBody>
      </p:sp>
      <p:sp>
        <p:nvSpPr>
          <p:cNvPr id="9" name="Rectangle 8">
            <a:extLst>
              <a:ext uri="{FF2B5EF4-FFF2-40B4-BE49-F238E27FC236}">
                <a16:creationId xmlns:a16="http://schemas.microsoft.com/office/drawing/2014/main" id="{7796710C-BEDC-8743-98D8-0AE64833C537}"/>
              </a:ext>
            </a:extLst>
          </p:cNvPr>
          <p:cNvSpPr/>
          <p:nvPr userDrawn="1"/>
        </p:nvSpPr>
        <p:spPr>
          <a:xfrm>
            <a:off x="-1" y="0"/>
            <a:ext cx="153641" cy="6860688"/>
          </a:xfrm>
          <a:prstGeom prst="rect">
            <a:avLst/>
          </a:prstGeom>
          <a:solidFill>
            <a:srgbClr val="163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 Placeholder 6">
            <a:extLst>
              <a:ext uri="{FF2B5EF4-FFF2-40B4-BE49-F238E27FC236}">
                <a16:creationId xmlns:a16="http://schemas.microsoft.com/office/drawing/2014/main" id="{49B5274B-F1E3-464D-869F-C83399524533}"/>
              </a:ext>
            </a:extLst>
          </p:cNvPr>
          <p:cNvSpPr>
            <a:spLocks noGrp="1"/>
          </p:cNvSpPr>
          <p:nvPr>
            <p:ph type="body" sz="quarter" idx="11" hasCustomPrompt="1"/>
          </p:nvPr>
        </p:nvSpPr>
        <p:spPr>
          <a:xfrm>
            <a:off x="1336675" y="519113"/>
            <a:ext cx="4608513" cy="877887"/>
          </a:xfrm>
          <a:prstGeom prst="rect">
            <a:avLst/>
          </a:prstGeom>
        </p:spPr>
        <p:txBody>
          <a:bodyPr/>
          <a:lstStyle>
            <a:lvl1pPr marL="0" indent="0">
              <a:buNone/>
              <a:defRPr sz="3800" b="1">
                <a:latin typeface="Arial" panose="020B0604020202020204" pitchFamily="34" charset="0"/>
                <a:cs typeface="Arial" panose="020B0604020202020204" pitchFamily="34" charset="0"/>
              </a:defRPr>
            </a:lvl1pPr>
            <a:lvl2pPr marL="457200" indent="0">
              <a:buNone/>
              <a:defRPr/>
            </a:lvl2pPr>
          </a:lstStyle>
          <a:p>
            <a:pPr lvl="0"/>
            <a:r>
              <a:rPr lang="en-US"/>
              <a:t>[Heading text]</a:t>
            </a:r>
          </a:p>
        </p:txBody>
      </p:sp>
      <p:sp>
        <p:nvSpPr>
          <p:cNvPr id="12" name="Text Placeholder 11">
            <a:extLst>
              <a:ext uri="{FF2B5EF4-FFF2-40B4-BE49-F238E27FC236}">
                <a16:creationId xmlns:a16="http://schemas.microsoft.com/office/drawing/2014/main" id="{5389A5E1-7687-8E4C-B87F-5B0FB1B9EA91}"/>
              </a:ext>
            </a:extLst>
          </p:cNvPr>
          <p:cNvSpPr>
            <a:spLocks noGrp="1"/>
          </p:cNvSpPr>
          <p:nvPr>
            <p:ph type="body" sz="quarter" idx="12" hasCustomPrompt="1"/>
          </p:nvPr>
        </p:nvSpPr>
        <p:spPr>
          <a:xfrm>
            <a:off x="1336675" y="1943100"/>
            <a:ext cx="4086225" cy="584200"/>
          </a:xfrm>
          <a:prstGeom prst="rect">
            <a:avLst/>
          </a:prstGeom>
        </p:spPr>
        <p:txBody>
          <a:bodyPr/>
          <a:lstStyle>
            <a:lvl1pPr marL="0" indent="0">
              <a:buNone/>
              <a:defRPr>
                <a:solidFill>
                  <a:srgbClr val="000000"/>
                </a:solidFill>
                <a:latin typeface="Arial" panose="020B0604020202020204" pitchFamily="34" charset="0"/>
                <a:cs typeface="Arial" panose="020B0604020202020204" pitchFamily="34" charset="0"/>
              </a:defRPr>
            </a:lvl1pPr>
            <a:lvl2pPr marL="457200" indent="0">
              <a:buNone/>
              <a:defRPr/>
            </a:lvl2pPr>
          </a:lstStyle>
          <a:p>
            <a:pPr lvl="0"/>
            <a:r>
              <a:rPr lang="en-US"/>
              <a:t>[sub heading text]</a:t>
            </a:r>
          </a:p>
        </p:txBody>
      </p:sp>
      <p:sp>
        <p:nvSpPr>
          <p:cNvPr id="14" name="Text Placeholder 13">
            <a:extLst>
              <a:ext uri="{FF2B5EF4-FFF2-40B4-BE49-F238E27FC236}">
                <a16:creationId xmlns:a16="http://schemas.microsoft.com/office/drawing/2014/main" id="{8E79C618-AEDD-1246-A088-10560B0DF68B}"/>
              </a:ext>
            </a:extLst>
          </p:cNvPr>
          <p:cNvSpPr>
            <a:spLocks noGrp="1"/>
          </p:cNvSpPr>
          <p:nvPr>
            <p:ph type="body" sz="quarter" idx="13" hasCustomPrompt="1"/>
          </p:nvPr>
        </p:nvSpPr>
        <p:spPr>
          <a:xfrm>
            <a:off x="1362075" y="2667000"/>
            <a:ext cx="3946525" cy="1993900"/>
          </a:xfrm>
          <a:prstGeom prst="rect">
            <a:avLst/>
          </a:prstGeom>
        </p:spPr>
        <p:txBody>
          <a:bodyPr/>
          <a:lstStyle>
            <a:lvl1pPr marL="285750" marR="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sz="1600">
                <a:solidFill>
                  <a:srgbClr val="000000"/>
                </a:solidFill>
                <a:latin typeface="Arial" panose="020B0604020202020204" pitchFamily="34" charset="0"/>
                <a:cs typeface="Arial" panose="020B0604020202020204" pitchFamily="34" charset="0"/>
              </a:defRPr>
            </a:lvl1pPr>
            <a:lvl2pPr marL="7429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2pPr>
            <a:lvl3pPr marL="12001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3pPr>
            <a:lvl4pPr marL="16573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4pPr>
            <a:lvl5pPr marL="2114550" indent="-285750">
              <a:buClr>
                <a:srgbClr val="17336F"/>
              </a:buClr>
              <a:buFont typeface="Arial" panose="020B0604020202020204" pitchFamily="34" charset="0"/>
              <a:buChar char="•"/>
              <a:defRPr sz="1600">
                <a:solidFill>
                  <a:srgbClr val="000000"/>
                </a:solidFill>
                <a:latin typeface="Arial" panose="020B0604020202020204" pitchFamily="34" charset="0"/>
                <a:cs typeface="Arial" panose="020B0604020202020204" pitchFamily="34" charset="0"/>
              </a:defRPr>
            </a:lvl5pPr>
          </a:lstStyle>
          <a:p>
            <a:pPr lvl="0"/>
            <a:r>
              <a:rPr lang="en-US"/>
              <a:t>[body text]</a:t>
            </a:r>
          </a:p>
          <a:p>
            <a:pPr marL="285750" marR="0" lvl="0" indent="-285750" algn="l" defTabSz="914400" rtl="0" eaLnBrk="1" fontAlgn="auto" latinLnBrk="0" hangingPunct="1">
              <a:lnSpc>
                <a:spcPct val="90000"/>
              </a:lnSpc>
              <a:spcBef>
                <a:spcPts val="1000"/>
              </a:spcBef>
              <a:spcAft>
                <a:spcPts val="0"/>
              </a:spcAft>
              <a:buClr>
                <a:srgbClr val="17336F"/>
              </a:buClr>
              <a:buSzTx/>
              <a:buFont typeface="Arial" panose="020B0604020202020204" pitchFamily="34" charset="0"/>
              <a:buChar char="•"/>
              <a:tabLst/>
              <a:defRPr/>
            </a:pPr>
            <a:r>
              <a:rPr lang="en-US"/>
              <a:t>[body text]</a:t>
            </a:r>
          </a:p>
          <a:p>
            <a:pPr lvl="0"/>
            <a:endParaRPr lang="en-US"/>
          </a:p>
        </p:txBody>
      </p:sp>
      <p:pic>
        <p:nvPicPr>
          <p:cNvPr id="13" name="Picture 12">
            <a:extLst>
              <a:ext uri="{FF2B5EF4-FFF2-40B4-BE49-F238E27FC236}">
                <a16:creationId xmlns:a16="http://schemas.microsoft.com/office/drawing/2014/main" id="{AF27219D-2F81-964C-B8E5-4A1A7D04DB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865" y="6193004"/>
            <a:ext cx="1790515" cy="608390"/>
          </a:xfrm>
          <a:prstGeom prst="rect">
            <a:avLst/>
          </a:prstGeom>
        </p:spPr>
      </p:pic>
    </p:spTree>
    <p:extLst>
      <p:ext uri="{BB962C8B-B14F-4D97-AF65-F5344CB8AC3E}">
        <p14:creationId xmlns:p14="http://schemas.microsoft.com/office/powerpoint/2010/main" val="1010970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731122"/>
      </p:ext>
    </p:extLst>
  </p:cSld>
  <p:clrMap bg1="lt1" tx1="dk1" bg2="lt2" tx2="dk2" accent1="accent1" accent2="accent2" accent3="accent3" accent4="accent4" accent5="accent5" accent6="accent6" hlink="hlink" folHlink="folHlink"/>
  <p:sldLayoutIdLst>
    <p:sldLayoutId id="2147483667" r:id="rId1"/>
    <p:sldLayoutId id="2147483676" r:id="rId2"/>
    <p:sldLayoutId id="2147483677" r:id="rId3"/>
    <p:sldLayoutId id="2147483679" r:id="rId4"/>
    <p:sldLayoutId id="2147483680" r:id="rId5"/>
    <p:sldLayoutId id="2147483684" r:id="rId6"/>
    <p:sldLayoutId id="2147483685" r:id="rId7"/>
    <p:sldLayoutId id="2147483708" r:id="rId8"/>
    <p:sldLayoutId id="2147483687" r:id="rId9"/>
    <p:sldLayoutId id="2147483701" r:id="rId10"/>
    <p:sldLayoutId id="2147483688" r:id="rId11"/>
    <p:sldLayoutId id="2147483702" r:id="rId12"/>
    <p:sldLayoutId id="2147483689" r:id="rId13"/>
    <p:sldLayoutId id="2147483703" r:id="rId14"/>
    <p:sldLayoutId id="2147483699" r:id="rId15"/>
    <p:sldLayoutId id="2147483704" r:id="rId16"/>
    <p:sldLayoutId id="2147483690" r:id="rId17"/>
    <p:sldLayoutId id="2147483705" r:id="rId18"/>
    <p:sldLayoutId id="2147483692" r:id="rId19"/>
    <p:sldLayoutId id="2147483706" r:id="rId20"/>
    <p:sldLayoutId id="2147483693" r:id="rId21"/>
    <p:sldLayoutId id="2147483707" r:id="rId22"/>
    <p:sldLayoutId id="2147483694" r:id="rId23"/>
    <p:sldLayoutId id="2147483695" r:id="rId24"/>
    <p:sldLayoutId id="2147483696" r:id="rId25"/>
    <p:sldLayoutId id="2147483698"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1">
          <p15:clr>
            <a:srgbClr val="F26B43"/>
          </p15:clr>
        </p15:guide>
        <p15:guide id="2" pos="914">
          <p15:clr>
            <a:srgbClr val="F26B43"/>
          </p15:clr>
        </p15:guide>
        <p15:guide id="3" pos="6743">
          <p15:clr>
            <a:srgbClr val="F26B43"/>
          </p15:clr>
        </p15:guide>
        <p15:guide id="4" pos="393">
          <p15:clr>
            <a:srgbClr val="F26B43"/>
          </p15:clr>
        </p15:guide>
        <p15:guide id="5" pos="7310">
          <p15:clr>
            <a:srgbClr val="F26B43"/>
          </p15:clr>
        </p15:guide>
        <p15:guide id="6" pos="1844">
          <p15:clr>
            <a:srgbClr val="F26B43"/>
          </p15:clr>
        </p15:guide>
        <p15:guide id="7" pos="1890">
          <p15:clr>
            <a:srgbClr val="F26B43"/>
          </p15:clr>
        </p15:guide>
        <p15:guide id="8" pos="2842">
          <p15:clr>
            <a:srgbClr val="F26B43"/>
          </p15:clr>
        </p15:guide>
        <p15:guide id="9" pos="2887">
          <p15:clr>
            <a:srgbClr val="F26B43"/>
          </p15:clr>
        </p15:guide>
        <p15:guide id="10" pos="3817">
          <p15:clr>
            <a:srgbClr val="F26B43"/>
          </p15:clr>
        </p15:guide>
        <p15:guide id="11" pos="3863">
          <p15:clr>
            <a:srgbClr val="F26B43"/>
          </p15:clr>
        </p15:guide>
        <p15:guide id="12" pos="4793">
          <p15:clr>
            <a:srgbClr val="F26B43"/>
          </p15:clr>
        </p15:guide>
        <p15:guide id="13" pos="4838">
          <p15:clr>
            <a:srgbClr val="F26B43"/>
          </p15:clr>
        </p15:guide>
        <p15:guide id="14" pos="5768">
          <p15:clr>
            <a:srgbClr val="F26B43"/>
          </p15:clr>
        </p15:guide>
        <p15:guide id="15" pos="5813">
          <p15:clr>
            <a:srgbClr val="F26B43"/>
          </p15:clr>
        </p15:guide>
        <p15:guide id="16" orient="horz" pos="3929">
          <p15:clr>
            <a:srgbClr val="F26B43"/>
          </p15:clr>
        </p15:guide>
        <p15:guide id="17" orient="horz" pos="3090">
          <p15:clr>
            <a:srgbClr val="F26B43"/>
          </p15:clr>
        </p15:guide>
        <p15:guide id="18" orient="horz" pos="3045">
          <p15:clr>
            <a:srgbClr val="F26B43"/>
          </p15:clr>
        </p15:guide>
        <p15:guide id="19" orient="horz" pos="164">
          <p15:clr>
            <a:srgbClr val="F26B43"/>
          </p15:clr>
        </p15:guide>
        <p15:guide id="20" orient="horz" pos="1230">
          <p15:clr>
            <a:srgbClr val="F26B43"/>
          </p15:clr>
        </p15:guide>
        <p15:guide id="21" orient="horz" pos="1275">
          <p15:clr>
            <a:srgbClr val="F26B43"/>
          </p15:clr>
        </p15:guide>
        <p15:guide id="22" orient="horz" pos="2137">
          <p15:clr>
            <a:srgbClr val="F26B43"/>
          </p15:clr>
        </p15:guide>
        <p15:guide id="23" orient="horz" pos="218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4" Type="http://schemas.openxmlformats.org/officeDocument/2006/relationships/hyperlink" Target="http://www.ioffe.ru/SVA/NSM/Semicond/"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gif"/><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5.xml"/><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5.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5.xml"/><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5.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slideLayout" Target="../slideLayouts/slideLayout15.xml"/><Relationship Id="rId5" Type="http://schemas.openxmlformats.org/officeDocument/2006/relationships/image" Target="../media/image63.png"/><Relationship Id="rId4" Type="http://schemas.openxmlformats.org/officeDocument/2006/relationships/image" Target="../media/image62.wmf"/></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5.xml"/><Relationship Id="rId5" Type="http://schemas.openxmlformats.org/officeDocument/2006/relationships/image" Target="../media/image67.png"/><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5.xml"/><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hyperlink" Target="http://et-enterprises.com/products/photomultipliers" TargetMode="External"/><Relationship Id="rId2" Type="http://schemas.openxmlformats.org/officeDocument/2006/relationships/hyperlink" Target="https://www.hamamatsu.com/eu/en/product/optical-sensors/pmt/index.html" TargetMode="External"/><Relationship Id="rId1" Type="http://schemas.openxmlformats.org/officeDocument/2006/relationships/slideLayout" Target="../slideLayouts/slideLayout15.xml"/><Relationship Id="rId5" Type="http://schemas.openxmlformats.org/officeDocument/2006/relationships/hyperlink" Target="https://www.photek.com/photomultipliers/" TargetMode="External"/><Relationship Id="rId4" Type="http://schemas.openxmlformats.org/officeDocument/2006/relationships/hyperlink" Target="http://www.niielectron.ru/en/main/"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5.xml"/><Relationship Id="rId4" Type="http://schemas.openxmlformats.org/officeDocument/2006/relationships/image" Target="../media/image7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15.xml"/><Relationship Id="rId4" Type="http://schemas.openxmlformats.org/officeDocument/2006/relationships/image" Target="../media/image79.png"/></Relationships>
</file>

<file path=ppt/slides/_rels/slide4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323975" y="3338513"/>
            <a:ext cx="10090259" cy="725487"/>
          </a:xfrm>
        </p:spPr>
        <p:txBody>
          <a:bodyPr/>
          <a:lstStyle/>
          <a:p>
            <a:r>
              <a:rPr lang="en-GB"/>
              <a:t>Photonics</a:t>
            </a:r>
          </a:p>
        </p:txBody>
      </p:sp>
      <p:sp>
        <p:nvSpPr>
          <p:cNvPr id="3" name="Text Placeholder 2"/>
          <p:cNvSpPr>
            <a:spLocks noGrp="1"/>
          </p:cNvSpPr>
          <p:nvPr>
            <p:ph type="body" sz="quarter" idx="11"/>
          </p:nvPr>
        </p:nvSpPr>
        <p:spPr>
          <a:xfrm>
            <a:off x="1349375" y="4229099"/>
            <a:ext cx="5127625" cy="1238049"/>
          </a:xfrm>
        </p:spPr>
        <p:txBody>
          <a:bodyPr/>
          <a:lstStyle/>
          <a:p>
            <a:r>
              <a:rPr lang="en-GB" sz="2400"/>
              <a:t>Peter R Hobson</a:t>
            </a:r>
          </a:p>
          <a:p>
            <a:r>
              <a:rPr lang="en-GB" sz="2000"/>
              <a:t>Professor of Physics</a:t>
            </a:r>
          </a:p>
          <a:p>
            <a:r>
              <a:rPr lang="en-GB" sz="2000"/>
              <a:t>School of Physical &amp; Chemical Sciences</a:t>
            </a:r>
          </a:p>
        </p:txBody>
      </p:sp>
      <p:sp>
        <p:nvSpPr>
          <p:cNvPr id="4" name="TextBox 3"/>
          <p:cNvSpPr txBox="1"/>
          <p:nvPr/>
        </p:nvSpPr>
        <p:spPr>
          <a:xfrm>
            <a:off x="1323975" y="6318819"/>
            <a:ext cx="4237771" cy="240066"/>
          </a:xfrm>
          <a:prstGeom prst="rect">
            <a:avLst/>
          </a:prstGeom>
          <a:noFill/>
        </p:spPr>
        <p:txBody>
          <a:bodyPr wrap="square" rtlCol="0">
            <a:spAutoFit/>
          </a:bodyPr>
          <a:lstStyle/>
          <a:p>
            <a:r>
              <a:rPr lang="en-GB" sz="1200" dirty="0">
                <a:solidFill>
                  <a:schemeClr val="tx1"/>
                </a:solidFill>
                <a:latin typeface="Arial" panose="020B0604020202020204" pitchFamily="34" charset="0"/>
                <a:cs typeface="Arial" panose="020B0604020202020204" pitchFamily="34" charset="0"/>
              </a:rPr>
              <a:t>UK Advanced Instrumentation Training: June 3 2025</a:t>
            </a:r>
          </a:p>
        </p:txBody>
      </p:sp>
      <p:pic>
        <p:nvPicPr>
          <p:cNvPr id="8" name="Picture 7" descr="A picture containing several large are photomultiplier tubes in a water Cherenkov detector.">
            <a:extLst>
              <a:ext uri="{FF2B5EF4-FFF2-40B4-BE49-F238E27FC236}">
                <a16:creationId xmlns:a16="http://schemas.microsoft.com/office/drawing/2014/main" id="{DF1635C0-D3E9-4AA0-8D19-D218C2131D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0256" y="2840692"/>
            <a:ext cx="5561744" cy="3823699"/>
          </a:xfrm>
          <a:prstGeom prst="rect">
            <a:avLst/>
          </a:prstGeom>
        </p:spPr>
      </p:pic>
      <p:sp>
        <p:nvSpPr>
          <p:cNvPr id="10" name="TextBox 9">
            <a:extLst>
              <a:ext uri="{FF2B5EF4-FFF2-40B4-BE49-F238E27FC236}">
                <a16:creationId xmlns:a16="http://schemas.microsoft.com/office/drawing/2014/main" id="{451F9B36-389A-42FE-8DEA-550729DB8B3C}"/>
              </a:ext>
            </a:extLst>
          </p:cNvPr>
          <p:cNvSpPr txBox="1"/>
          <p:nvPr/>
        </p:nvSpPr>
        <p:spPr>
          <a:xfrm>
            <a:off x="8275320" y="2840692"/>
            <a:ext cx="2822609" cy="264688"/>
          </a:xfrm>
          <a:prstGeom prst="rect">
            <a:avLst/>
          </a:prstGeom>
          <a:solidFill>
            <a:schemeClr val="bg1">
              <a:lumMod val="75000"/>
            </a:schemeClr>
          </a:solidFill>
        </p:spPr>
        <p:txBody>
          <a:bodyPr wrap="square">
            <a:spAutoFit/>
          </a:bodyPr>
          <a:lstStyle/>
          <a:p>
            <a:r>
              <a:rPr lang="en-GB" sz="1400" b="0">
                <a:solidFill>
                  <a:srgbClr val="000000"/>
                </a:solidFill>
                <a:latin typeface="Arial" panose="020B0604020202020204" pitchFamily="34" charset="0"/>
                <a:cs typeface="Arial" panose="020B0604020202020204" pitchFamily="34" charset="0"/>
              </a:rPr>
              <a:t>Credit: The Asahi Shimbun/Getty</a:t>
            </a:r>
          </a:p>
        </p:txBody>
      </p:sp>
    </p:spTree>
    <p:extLst>
      <p:ext uri="{BB962C8B-B14F-4D97-AF65-F5344CB8AC3E}">
        <p14:creationId xmlns:p14="http://schemas.microsoft.com/office/powerpoint/2010/main" val="2989672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Silicon photodiodes</a:t>
            </a:r>
          </a:p>
        </p:txBody>
      </p:sp>
      <p:sp>
        <p:nvSpPr>
          <p:cNvPr id="3" name="Rectangle 3"/>
          <p:cNvSpPr txBox="1">
            <a:spLocks noChangeArrowheads="1"/>
          </p:cNvSpPr>
          <p:nvPr/>
        </p:nvSpPr>
        <p:spPr>
          <a:xfrm>
            <a:off x="685800" y="1245870"/>
            <a:ext cx="11064240" cy="44977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sz="2400" b="0"/>
              <a:t>Silicon is the primary material since in general we are detecting fast scintillation or Cherenkov light (UV and visible). </a:t>
            </a:r>
            <a:r>
              <a:rPr lang="en-GB" altLang="en-US" sz="2400" b="0" err="1"/>
              <a:t>SiC</a:t>
            </a:r>
            <a:r>
              <a:rPr lang="en-GB" altLang="en-US" sz="2400" b="0"/>
              <a:t> useful for a UV only response and for high temperature operation.</a:t>
            </a:r>
          </a:p>
          <a:p>
            <a:r>
              <a:rPr lang="en-GB" altLang="en-US" sz="2400" b="0"/>
              <a:t>Silicon diode technology is well advanced and the peak quantum efficiency (QE) is high (around 80%)</a:t>
            </a:r>
          </a:p>
          <a:p>
            <a:r>
              <a:rPr lang="en-GB" altLang="en-US" sz="2400" b="0"/>
              <a:t>Silicon devices are tolerant to quite high radiation levels, although there are problems with hadrons.</a:t>
            </a:r>
          </a:p>
          <a:p>
            <a:r>
              <a:rPr lang="en-GB" altLang="en-US" sz="2400" b="0"/>
              <a:t>Silicon photodiodes are linear over many orders of magnitude.</a:t>
            </a:r>
          </a:p>
          <a:p>
            <a:r>
              <a:rPr lang="en-GB" altLang="en-US" sz="2400" b="0"/>
              <a:t>Small devices can have cut-off frequencies ~ 1 GHz</a:t>
            </a:r>
          </a:p>
          <a:p>
            <a:r>
              <a:rPr lang="en-GB" altLang="en-US" sz="2400" b="0">
                <a:solidFill>
                  <a:schemeClr val="accent3"/>
                </a:solidFill>
              </a:rPr>
              <a:t>Remember that they make good ionising radiation sensors too! This can be a problem when you have a mixed light/ionising radiation environment.</a:t>
            </a:r>
          </a:p>
        </p:txBody>
      </p:sp>
    </p:spTree>
    <p:extLst>
      <p:ext uri="{BB962C8B-B14F-4D97-AF65-F5344CB8AC3E}">
        <p14:creationId xmlns:p14="http://schemas.microsoft.com/office/powerpoint/2010/main" val="3864951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Absorption of Light</a:t>
            </a:r>
          </a:p>
        </p:txBody>
      </p:sp>
      <p:sp>
        <p:nvSpPr>
          <p:cNvPr id="3" name="Content Placeholder 2"/>
          <p:cNvSpPr txBox="1">
            <a:spLocks/>
          </p:cNvSpPr>
          <p:nvPr/>
        </p:nvSpPr>
        <p:spPr>
          <a:xfrm>
            <a:off x="1336675" y="1157663"/>
            <a:ext cx="9296912" cy="11402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0"/>
              <a:t>In ideal (non scattering) materials the absorption of light is governed by the </a:t>
            </a:r>
            <a:r>
              <a:rPr lang="en-GB" sz="2400" b="1" i="1"/>
              <a:t>Beer-Lambert</a:t>
            </a:r>
            <a:r>
              <a:rPr lang="en-GB" sz="2400" b="1"/>
              <a:t> law.</a:t>
            </a:r>
            <a:r>
              <a:rPr lang="en-GB" sz="2400" b="0"/>
              <a:t> This relates transmittance, </a:t>
            </a:r>
            <a:r>
              <a:rPr lang="en-GB" sz="2400" b="0" i="1"/>
              <a:t>T,</a:t>
            </a:r>
            <a:r>
              <a:rPr lang="en-GB" sz="2400" b="0"/>
              <a:t> to absorbance, </a:t>
            </a:r>
            <a:r>
              <a:rPr lang="en-GB" sz="2400" b="0" i="1"/>
              <a:t>A,</a:t>
            </a:r>
            <a:r>
              <a:rPr lang="en-GB" sz="2400" b="0"/>
              <a:t>  and </a:t>
            </a:r>
            <a:r>
              <a:rPr lang="en-GB" sz="2400" b="0" i="1"/>
              <a:t>optical depth </a:t>
            </a:r>
            <a:r>
              <a:rPr lang="en-GB" sz="2400" b="0" i="1">
                <a:sym typeface="Symbol"/>
              </a:rPr>
              <a:t>, </a:t>
            </a:r>
            <a:r>
              <a:rPr lang="en-GB" sz="2400" b="0"/>
              <a:t>by the fundamental relationship</a:t>
            </a:r>
          </a:p>
        </p:txBody>
      </p:sp>
      <mc:AlternateContent xmlns:mc="http://schemas.openxmlformats.org/markup-compatibility/2006" xmlns:a14="http://schemas.microsoft.com/office/drawing/2010/main">
        <mc:Choice Requires="a14">
          <p:sp>
            <p:nvSpPr>
              <p:cNvPr id="4" name="TextBox 3"/>
              <p:cNvSpPr txBox="1"/>
              <p:nvPr/>
            </p:nvSpPr>
            <p:spPr>
              <a:xfrm>
                <a:off x="1477958" y="2730949"/>
                <a:ext cx="4032448" cy="649569"/>
              </a:xfrm>
              <a:prstGeom prst="rect">
                <a:avLst/>
              </a:prstGeom>
              <a:noFill/>
              <a:ln w="25400">
                <a:solidFill>
                  <a:srgbClr val="FF0000"/>
                </a:solidFill>
              </a:ln>
            </p:spPr>
            <p:txBody>
              <a:bodyPr wrap="square" tIns="144000" bIns="108000" rtlCol="0" anchor="ctr" anchorCtr="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3200" b="0" i="1">
                    <a:latin typeface="Cambria Math"/>
                  </a:defRPr>
                </a:lvl1pPr>
              </a:lstStyle>
              <a:p>
                <a:pPr/>
                <a14:m>
                  <m:oMathPara xmlns:m="http://schemas.openxmlformats.org/officeDocument/2006/math">
                    <m:oMathParaPr>
                      <m:jc m:val="centerGroup"/>
                    </m:oMathParaPr>
                    <m:oMath xmlns:m="http://schemas.openxmlformats.org/officeDocument/2006/math">
                      <m:r>
                        <a:rPr lang="en-GB">
                          <a:latin typeface="Cambria Math" panose="02040503050406030204" pitchFamily="18" charset="0"/>
                        </a:rPr>
                        <m:t>𝑇</m:t>
                      </m:r>
                      <m:r>
                        <a:rPr lang="en-GB">
                          <a:latin typeface="Cambria Math" panose="02040503050406030204" pitchFamily="18" charset="0"/>
                        </a:rPr>
                        <m:t>=</m:t>
                      </m:r>
                      <m:sSup>
                        <m:sSupPr>
                          <m:ctrlPr>
                            <a:rPr lang="en-GB" i="1">
                              <a:latin typeface="Cambria Math" panose="02040503050406030204" pitchFamily="18" charset="0"/>
                            </a:rPr>
                          </m:ctrlPr>
                        </m:sSupPr>
                        <m:e>
                          <m:r>
                            <a:rPr lang="en-GB">
                              <a:latin typeface="Cambria Math" panose="02040503050406030204" pitchFamily="18" charset="0"/>
                            </a:rPr>
                            <m:t>𝑒</m:t>
                          </m:r>
                        </m:e>
                        <m:sup>
                          <m:r>
                            <a:rPr lang="en-GB">
                              <a:latin typeface="Cambria Math" panose="02040503050406030204" pitchFamily="18" charset="0"/>
                            </a:rPr>
                            <m:t>−</m:t>
                          </m:r>
                          <m:r>
                            <a:rPr lang="en-GB">
                              <a:latin typeface="Cambria Math" panose="02040503050406030204" pitchFamily="18" charset="0"/>
                            </a:rPr>
                            <m:t>𝜏</m:t>
                          </m:r>
                        </m:sup>
                      </m:sSup>
                      <m:r>
                        <a:rPr lang="en-GB">
                          <a:latin typeface="Cambria Math" panose="02040503050406030204" pitchFamily="18" charset="0"/>
                        </a:rPr>
                        <m:t>=</m:t>
                      </m:r>
                      <m:sSup>
                        <m:sSupPr>
                          <m:ctrlPr>
                            <a:rPr lang="en-GB" i="1">
                              <a:latin typeface="Cambria Math" panose="02040503050406030204" pitchFamily="18" charset="0"/>
                            </a:rPr>
                          </m:ctrlPr>
                        </m:sSupPr>
                        <m:e>
                          <m:r>
                            <a:rPr lang="en-GB">
                              <a:latin typeface="Cambria Math" panose="02040503050406030204" pitchFamily="18" charset="0"/>
                            </a:rPr>
                            <m:t>10</m:t>
                          </m:r>
                        </m:e>
                        <m:sup>
                          <m:r>
                            <a:rPr lang="en-GB">
                              <a:latin typeface="Cambria Math" panose="02040503050406030204" pitchFamily="18" charset="0"/>
                            </a:rPr>
                            <m:t>−</m:t>
                          </m:r>
                          <m:r>
                            <a:rPr lang="en-GB">
                              <a:latin typeface="Cambria Math" panose="02040503050406030204" pitchFamily="18" charset="0"/>
                            </a:rPr>
                            <m:t>𝐴</m:t>
                          </m:r>
                        </m:sup>
                      </m:sSup>
                    </m:oMath>
                  </m:oMathPara>
                </a14:m>
                <a:endParaRPr lang="en-GB"/>
              </a:p>
            </p:txBody>
          </p:sp>
        </mc:Choice>
        <mc:Fallback xmlns="">
          <p:sp>
            <p:nvSpPr>
              <p:cNvPr id="4" name="TextBox 3"/>
              <p:cNvSpPr txBox="1">
                <a:spLocks noRot="1" noChangeAspect="1" noMove="1" noResize="1" noEditPoints="1" noAdjustHandles="1" noChangeArrowheads="1" noChangeShapeType="1" noTextEdit="1"/>
              </p:cNvSpPr>
              <p:nvPr/>
            </p:nvSpPr>
            <p:spPr>
              <a:xfrm>
                <a:off x="1477958" y="2730949"/>
                <a:ext cx="4032448" cy="649569"/>
              </a:xfrm>
              <a:prstGeom prst="rect">
                <a:avLst/>
              </a:prstGeom>
              <a:blipFill>
                <a:blip r:embed="rId2"/>
                <a:stretch>
                  <a:fillRect/>
                </a:stretch>
              </a:blipFill>
              <a:ln w="25400">
                <a:solidFill>
                  <a:srgbClr val="FF0000"/>
                </a:solidFill>
              </a:ln>
            </p:spPr>
            <p:txBody>
              <a:bodyPr/>
              <a:lstStyle/>
              <a:p>
                <a:r>
                  <a:rPr lang="en-GB">
                    <a:noFill/>
                  </a:rPr>
                  <a:t> </a:t>
                </a:r>
              </a:p>
            </p:txBody>
          </p:sp>
        </mc:Fallback>
      </mc:AlternateContent>
      <p:sp>
        <p:nvSpPr>
          <p:cNvPr id="6" name="TextBox 5"/>
          <p:cNvSpPr txBox="1"/>
          <p:nvPr/>
        </p:nvSpPr>
        <p:spPr>
          <a:xfrm>
            <a:off x="1693982" y="3526785"/>
            <a:ext cx="7992888" cy="342081"/>
          </a:xfrm>
          <a:prstGeom prst="rect">
            <a:avLst/>
          </a:prstGeom>
          <a:noFill/>
        </p:spPr>
        <p:txBody>
          <a:bodyPr wrap="square" rtlCol="0">
            <a:spAutoFit/>
          </a:bodyPr>
          <a:lstStyle/>
          <a:p>
            <a:r>
              <a:rPr lang="en-GB" b="0">
                <a:solidFill>
                  <a:schemeClr val="tx1"/>
                </a:solidFill>
                <a:latin typeface="+mn-lt"/>
              </a:rPr>
              <a:t>If the </a:t>
            </a:r>
            <a:r>
              <a:rPr lang="en-GB" b="0" i="1">
                <a:solidFill>
                  <a:schemeClr val="tx1"/>
                </a:solidFill>
                <a:latin typeface="+mn-lt"/>
              </a:rPr>
              <a:t>attenuation coefficient</a:t>
            </a:r>
            <a:r>
              <a:rPr lang="en-GB" b="0">
                <a:solidFill>
                  <a:schemeClr val="tx1"/>
                </a:solidFill>
                <a:latin typeface="+mn-lt"/>
              </a:rPr>
              <a:t> </a:t>
            </a:r>
            <a:r>
              <a:rPr lang="en-GB" b="0" i="1">
                <a:solidFill>
                  <a:schemeClr val="tx1"/>
                </a:solidFill>
                <a:latin typeface="+mn-lt"/>
                <a:sym typeface="Symbol"/>
              </a:rPr>
              <a:t></a:t>
            </a:r>
            <a:r>
              <a:rPr lang="en-GB" b="0">
                <a:solidFill>
                  <a:schemeClr val="tx1"/>
                </a:solidFill>
                <a:latin typeface="+mn-lt"/>
                <a:sym typeface="Symbol"/>
              </a:rPr>
              <a:t> </a:t>
            </a:r>
            <a:r>
              <a:rPr lang="en-GB" b="0">
                <a:solidFill>
                  <a:schemeClr val="tx1"/>
                </a:solidFill>
                <a:latin typeface="+mn-lt"/>
              </a:rPr>
              <a:t>is given and the physical depth </a:t>
            </a:r>
            <a:r>
              <a:rPr lang="en-GB" b="0" i="1">
                <a:solidFill>
                  <a:schemeClr val="tx1"/>
                </a:solidFill>
                <a:latin typeface="+mn-lt"/>
              </a:rPr>
              <a:t>l</a:t>
            </a:r>
            <a:r>
              <a:rPr lang="en-GB" b="0">
                <a:solidFill>
                  <a:schemeClr val="tx1"/>
                </a:solidFill>
                <a:latin typeface="+mn-lt"/>
              </a:rPr>
              <a:t>, then</a:t>
            </a:r>
          </a:p>
        </p:txBody>
      </p:sp>
      <mc:AlternateContent xmlns:mc="http://schemas.openxmlformats.org/markup-compatibility/2006" xmlns:a14="http://schemas.microsoft.com/office/drawing/2010/main">
        <mc:Choice Requires="a14">
          <p:sp>
            <p:nvSpPr>
              <p:cNvPr id="7" name="TextBox 6"/>
              <p:cNvSpPr txBox="1"/>
              <p:nvPr/>
            </p:nvSpPr>
            <p:spPr>
              <a:xfrm>
                <a:off x="1477958" y="4025573"/>
                <a:ext cx="4032448" cy="655468"/>
              </a:xfrm>
              <a:prstGeom prst="rect">
                <a:avLst/>
              </a:prstGeom>
              <a:noFill/>
              <a:ln w="25400">
                <a:solidFill>
                  <a:srgbClr val="FF0000"/>
                </a:solidFill>
              </a:ln>
            </p:spPr>
            <p:txBody>
              <a:bodyPr wrap="square" tIns="144000" bIns="108000" rtlCol="0" anchor="ctr" anchorCtr="0">
                <a:spAutoFit/>
              </a:bodyPr>
              <a:lstStyle/>
              <a:p>
                <a:pPr/>
                <a14:m>
                  <m:oMathPara xmlns:m="http://schemas.openxmlformats.org/officeDocument/2006/math">
                    <m:oMathParaPr>
                      <m:jc m:val="centerGroup"/>
                    </m:oMathParaPr>
                    <m:oMath xmlns:m="http://schemas.openxmlformats.org/officeDocument/2006/math">
                      <m:r>
                        <a:rPr lang="en-GB" sz="3200" b="0" i="1" smtClean="0">
                          <a:latin typeface="Cambria Math"/>
                        </a:rPr>
                        <m:t>𝑇</m:t>
                      </m:r>
                      <m:r>
                        <a:rPr lang="en-GB" sz="3200" b="0" i="1" smtClean="0">
                          <a:latin typeface="Cambria Math"/>
                        </a:rPr>
                        <m:t>=</m:t>
                      </m:r>
                      <m:sSup>
                        <m:sSupPr>
                          <m:ctrlPr>
                            <a:rPr lang="en-GB" sz="3200" b="0" i="1" smtClean="0">
                              <a:latin typeface="Cambria Math" panose="02040503050406030204" pitchFamily="18" charset="0"/>
                            </a:rPr>
                          </m:ctrlPr>
                        </m:sSupPr>
                        <m:e>
                          <m:r>
                            <a:rPr lang="en-GB" sz="3200" b="0" i="1" smtClean="0">
                              <a:latin typeface="Cambria Math"/>
                            </a:rPr>
                            <m:t>𝑒</m:t>
                          </m:r>
                        </m:e>
                        <m:sup>
                          <m:r>
                            <a:rPr lang="en-GB" sz="3200" b="0" i="1" smtClean="0">
                              <a:latin typeface="Cambria Math"/>
                            </a:rPr>
                            <m:t>−</m:t>
                          </m:r>
                          <m:r>
                            <a:rPr lang="en-GB" sz="3200" b="0" i="1" smtClean="0">
                              <a:latin typeface="Cambria Math"/>
                              <a:ea typeface="Cambria Math"/>
                            </a:rPr>
                            <m:t>𝜇</m:t>
                          </m:r>
                          <m:r>
                            <a:rPr lang="en-GB" sz="3200" b="0" i="1" smtClean="0">
                              <a:latin typeface="Cambria Math"/>
                              <a:ea typeface="Cambria Math"/>
                            </a:rPr>
                            <m:t>𝑙</m:t>
                          </m:r>
                        </m:sup>
                      </m:sSup>
                    </m:oMath>
                  </m:oMathPara>
                </a14:m>
                <a:endParaRPr lang="en-GB" sz="3200"/>
              </a:p>
            </p:txBody>
          </p:sp>
        </mc:Choice>
        <mc:Fallback xmlns="">
          <p:sp>
            <p:nvSpPr>
              <p:cNvPr id="7" name="TextBox 6"/>
              <p:cNvSpPr txBox="1">
                <a:spLocks noRot="1" noChangeAspect="1" noMove="1" noResize="1" noEditPoints="1" noAdjustHandles="1" noChangeArrowheads="1" noChangeShapeType="1" noTextEdit="1"/>
              </p:cNvSpPr>
              <p:nvPr/>
            </p:nvSpPr>
            <p:spPr>
              <a:xfrm>
                <a:off x="1477958" y="4025573"/>
                <a:ext cx="4032448" cy="655468"/>
              </a:xfrm>
              <a:prstGeom prst="rect">
                <a:avLst/>
              </a:prstGeom>
              <a:blipFill>
                <a:blip r:embed="rId3"/>
                <a:stretch>
                  <a:fillRect/>
                </a:stretch>
              </a:blipFill>
              <a:ln w="25400">
                <a:solidFill>
                  <a:srgbClr val="FF0000"/>
                </a:solidFill>
              </a:ln>
            </p:spPr>
            <p:txBody>
              <a:bodyPr/>
              <a:lstStyle/>
              <a:p>
                <a:r>
                  <a:rPr lang="en-GB">
                    <a:noFill/>
                  </a:rPr>
                  <a:t> </a:t>
                </a:r>
              </a:p>
            </p:txBody>
          </p:sp>
        </mc:Fallback>
      </mc:AlternateContent>
      <p:sp>
        <p:nvSpPr>
          <p:cNvPr id="8" name="TextBox 7"/>
          <p:cNvSpPr txBox="1"/>
          <p:nvPr/>
        </p:nvSpPr>
        <p:spPr>
          <a:xfrm>
            <a:off x="1693982" y="5114035"/>
            <a:ext cx="8064896" cy="590931"/>
          </a:xfrm>
          <a:prstGeom prst="rect">
            <a:avLst/>
          </a:prstGeom>
          <a:noFill/>
        </p:spPr>
        <p:txBody>
          <a:bodyPr wrap="square" rtlCol="0">
            <a:spAutoFit/>
          </a:bodyPr>
          <a:lstStyle/>
          <a:p>
            <a:r>
              <a:rPr lang="en-GB" b="0">
                <a:solidFill>
                  <a:schemeClr val="tx1"/>
                </a:solidFill>
                <a:latin typeface="+mn-lt"/>
              </a:rPr>
              <a:t>For some actual values for real semiconductors see this site: </a:t>
            </a:r>
            <a:r>
              <a:rPr lang="en-GB">
                <a:solidFill>
                  <a:srgbClr val="00B0F0"/>
                </a:solidFill>
                <a:hlinkClick r:id="rId4">
                  <a:extLst>
                    <a:ext uri="{A12FA001-AC4F-418D-AE19-62706E023703}">
                      <ahyp:hlinkClr xmlns:ahyp="http://schemas.microsoft.com/office/drawing/2018/hyperlinkcolor" val="tx"/>
                    </a:ext>
                  </a:extLst>
                </a:hlinkClick>
              </a:rPr>
              <a:t>http://www.ioffe.ru/SVA/NSM/Semicond/</a:t>
            </a:r>
            <a:r>
              <a:rPr lang="en-GB">
                <a:solidFill>
                  <a:srgbClr val="00B0F0"/>
                </a:solidFill>
              </a:rPr>
              <a:t> </a:t>
            </a:r>
          </a:p>
        </p:txBody>
      </p:sp>
    </p:spTree>
    <p:extLst>
      <p:ext uri="{BB962C8B-B14F-4D97-AF65-F5344CB8AC3E}">
        <p14:creationId xmlns:p14="http://schemas.microsoft.com/office/powerpoint/2010/main" val="3237886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Ideal behaviour</a:t>
            </a:r>
          </a:p>
        </p:txBody>
      </p:sp>
      <p:sp>
        <p:nvSpPr>
          <p:cNvPr id="4" name="TextBox 3"/>
          <p:cNvSpPr txBox="1"/>
          <p:nvPr/>
        </p:nvSpPr>
        <p:spPr>
          <a:xfrm>
            <a:off x="1336675" y="1116388"/>
            <a:ext cx="8102293" cy="461665"/>
          </a:xfrm>
          <a:prstGeom prst="rect">
            <a:avLst/>
          </a:prstGeom>
          <a:noFill/>
          <a:ln w="22225">
            <a:solidFill>
              <a:srgbClr val="FF0000"/>
            </a:solidFill>
          </a:ln>
        </p:spPr>
        <p:txBody>
          <a:bodyPr wrap="square" rtlCol="0">
            <a:spAutoFit/>
          </a:bodyPr>
          <a:lstStyle/>
          <a:p>
            <a:pPr hangingPunct="1">
              <a:lnSpc>
                <a:spcPct val="100000"/>
              </a:lnSpc>
            </a:pPr>
            <a:r>
              <a:rPr lang="en-GB" sz="2400" b="0" kern="1200">
                <a:solidFill>
                  <a:prstClr val="black"/>
                </a:solidFill>
                <a:latin typeface="Arial"/>
                <a:ea typeface="+mn-ea"/>
                <a:cs typeface="+mn-cs"/>
              </a:rPr>
              <a:t>Photocurrent is proportional to the optical (signal) power</a:t>
            </a:r>
          </a:p>
        </p:txBody>
      </p:sp>
      <p:sp>
        <p:nvSpPr>
          <p:cNvPr id="7" name="TextBox 6"/>
          <p:cNvSpPr txBox="1"/>
          <p:nvPr/>
        </p:nvSpPr>
        <p:spPr>
          <a:xfrm>
            <a:off x="1336675" y="1722642"/>
            <a:ext cx="8869209" cy="830997"/>
          </a:xfrm>
          <a:prstGeom prst="rect">
            <a:avLst/>
          </a:prstGeom>
          <a:noFill/>
        </p:spPr>
        <p:txBody>
          <a:bodyPr wrap="square" rtlCol="0">
            <a:spAutoFit/>
          </a:bodyPr>
          <a:lstStyle/>
          <a:p>
            <a:pPr hangingPunct="1">
              <a:lnSpc>
                <a:spcPct val="100000"/>
              </a:lnSpc>
            </a:pPr>
            <a:r>
              <a:rPr lang="en-GB" sz="2400" b="0" kern="1200">
                <a:solidFill>
                  <a:prstClr val="black"/>
                </a:solidFill>
                <a:latin typeface="Arial"/>
                <a:ea typeface="+mn-ea"/>
                <a:cs typeface="+mn-cs"/>
              </a:rPr>
              <a:t>How large is the responsivity R (in A/W) and how does it vary with wavelength for an ideal photodetector?</a:t>
            </a:r>
          </a:p>
        </p:txBody>
      </p:sp>
      <mc:AlternateContent xmlns:mc="http://schemas.openxmlformats.org/markup-compatibility/2006" xmlns:a14="http://schemas.microsoft.com/office/drawing/2010/main">
        <mc:Choice Requires="a14">
          <p:sp>
            <p:nvSpPr>
              <p:cNvPr id="13" name="TextBox 12"/>
              <p:cNvSpPr txBox="1"/>
              <p:nvPr/>
            </p:nvSpPr>
            <p:spPr>
              <a:xfrm>
                <a:off x="1336674" y="4630751"/>
                <a:ext cx="1863725" cy="551626"/>
              </a:xfrm>
              <a:prstGeom prst="rect">
                <a:avLst/>
              </a:prstGeom>
              <a:noFill/>
            </p:spPr>
            <p:txBody>
              <a:bodyPr wrap="square" lIns="0" tIns="0" rIns="0" bIns="0" rtlCol="0">
                <a:spAutoFit/>
              </a:bodyPr>
              <a:lstStyle/>
              <a:p>
                <a:pPr hangingPunct="1">
                  <a:lnSpc>
                    <a:spcPct val="100000"/>
                  </a:lnSpc>
                </a:pPr>
                <a14:m>
                  <m:oMathPara xmlns:m="http://schemas.openxmlformats.org/officeDocument/2006/math">
                    <m:oMathParaPr>
                      <m:jc m:val="centerGroup"/>
                    </m:oMathParaPr>
                    <m:oMath xmlns:m="http://schemas.openxmlformats.org/officeDocument/2006/math">
                      <m:r>
                        <a:rPr lang="en-GB" sz="1800" b="0" i="1" kern="1200" smtClean="0">
                          <a:solidFill>
                            <a:prstClr val="black"/>
                          </a:solidFill>
                          <a:latin typeface="Cambria Math" panose="02040503050406030204" pitchFamily="18" charset="0"/>
                          <a:ea typeface="Cambria Math" panose="02040503050406030204" pitchFamily="18" charset="0"/>
                          <a:cs typeface="+mn-cs"/>
                        </a:rPr>
                        <m:t>𝑅</m:t>
                      </m:r>
                      <m:r>
                        <a:rPr lang="en-GB" sz="1800" b="0" i="1" kern="1200" smtClean="0">
                          <a:solidFill>
                            <a:prstClr val="black"/>
                          </a:solidFill>
                          <a:latin typeface="Cambria Math" panose="02040503050406030204" pitchFamily="18" charset="0"/>
                          <a:ea typeface="Cambria Math" panose="02040503050406030204" pitchFamily="18" charset="0"/>
                          <a:cs typeface="+mn-cs"/>
                        </a:rPr>
                        <m:t>=</m:t>
                      </m:r>
                      <m:f>
                        <m:fPr>
                          <m:ctrlPr>
                            <a:rPr lang="en-GB" sz="1800" b="0" i="1" kern="1200" smtClean="0">
                              <a:solidFill>
                                <a:prstClr val="black"/>
                              </a:solidFill>
                              <a:latin typeface="Cambria Math" panose="02040503050406030204" pitchFamily="18" charset="0"/>
                              <a:ea typeface="Cambria Math" panose="02040503050406030204" pitchFamily="18" charset="0"/>
                              <a:cs typeface="+mn-cs"/>
                            </a:rPr>
                          </m:ctrlPr>
                        </m:fPr>
                        <m:num>
                          <m:r>
                            <a:rPr lang="en-GB" sz="1800" b="0" i="1" kern="1200" smtClean="0">
                              <a:solidFill>
                                <a:prstClr val="black"/>
                              </a:solidFill>
                              <a:latin typeface="Cambria Math" panose="02040503050406030204" pitchFamily="18" charset="0"/>
                              <a:ea typeface="Cambria Math" panose="02040503050406030204" pitchFamily="18" charset="0"/>
                              <a:cs typeface="+mn-cs"/>
                            </a:rPr>
                            <m:t>𝑞</m:t>
                          </m:r>
                        </m:num>
                        <m:den>
                          <m:sSub>
                            <m:sSubPr>
                              <m:ctrlPr>
                                <a:rPr lang="en-GB" sz="1800" b="0" i="1" kern="1200" smtClean="0">
                                  <a:solidFill>
                                    <a:prstClr val="black"/>
                                  </a:solidFill>
                                  <a:latin typeface="Cambria Math" panose="02040503050406030204" pitchFamily="18" charset="0"/>
                                  <a:ea typeface="Cambria Math" panose="02040503050406030204" pitchFamily="18" charset="0"/>
                                  <a:cs typeface="+mn-cs"/>
                                </a:rPr>
                              </m:ctrlPr>
                            </m:sSubPr>
                            <m:e>
                              <m:r>
                                <a:rPr lang="en-GB" sz="1800" b="0" i="1" kern="1200" smtClean="0">
                                  <a:solidFill>
                                    <a:prstClr val="black"/>
                                  </a:solidFill>
                                  <a:latin typeface="Cambria Math" panose="02040503050406030204" pitchFamily="18" charset="0"/>
                                  <a:ea typeface="Cambria Math" panose="02040503050406030204" pitchFamily="18" charset="0"/>
                                  <a:cs typeface="+mn-cs"/>
                                </a:rPr>
                                <m:t>𝐸</m:t>
                              </m:r>
                            </m:e>
                            <m:sub>
                              <m:r>
                                <a:rPr lang="en-GB" sz="1800" b="0" i="1" kern="1200" smtClean="0">
                                  <a:solidFill>
                                    <a:prstClr val="black"/>
                                  </a:solidFill>
                                  <a:latin typeface="Cambria Math" panose="02040503050406030204" pitchFamily="18" charset="0"/>
                                  <a:ea typeface="Cambria Math" panose="02040503050406030204" pitchFamily="18" charset="0"/>
                                  <a:cs typeface="+mn-cs"/>
                                </a:rPr>
                                <m:t>𝑝h</m:t>
                              </m:r>
                            </m:sub>
                          </m:sSub>
                        </m:den>
                      </m:f>
                    </m:oMath>
                  </m:oMathPara>
                </a14:m>
                <a:endParaRPr lang="en-GB" sz="1800" b="0" kern="1200">
                  <a:solidFill>
                    <a:prstClr val="black"/>
                  </a:solidFill>
                  <a:latin typeface="Arial"/>
                  <a:ea typeface="+mn-ea"/>
                  <a:cs typeface="+mn-cs"/>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336674" y="4630751"/>
                <a:ext cx="1863725" cy="551626"/>
              </a:xfrm>
              <a:prstGeom prst="rect">
                <a:avLst/>
              </a:prstGeom>
              <a:blipFill>
                <a:blip r:embed="rId2"/>
                <a:stretch>
                  <a:fillRect/>
                </a:stretch>
              </a:blipFill>
            </p:spPr>
            <p:txBody>
              <a:bodyPr/>
              <a:lstStyle/>
              <a:p>
                <a:r>
                  <a:rPr lang="en-GB">
                    <a:noFill/>
                  </a:rPr>
                  <a:t> </a:t>
                </a:r>
              </a:p>
            </p:txBody>
          </p:sp>
        </mc:Fallback>
      </mc:AlternateContent>
      <p:sp>
        <p:nvSpPr>
          <p:cNvPr id="14" name="TextBox 13"/>
          <p:cNvSpPr txBox="1"/>
          <p:nvPr/>
        </p:nvSpPr>
        <p:spPr>
          <a:xfrm>
            <a:off x="1336675" y="2708764"/>
            <a:ext cx="8275158" cy="1200329"/>
          </a:xfrm>
          <a:prstGeom prst="rect">
            <a:avLst/>
          </a:prstGeom>
          <a:noFill/>
        </p:spPr>
        <p:txBody>
          <a:bodyPr wrap="square" rtlCol="0">
            <a:spAutoFit/>
          </a:bodyPr>
          <a:lstStyle/>
          <a:p>
            <a:pPr hangingPunct="1">
              <a:lnSpc>
                <a:spcPct val="100000"/>
              </a:lnSpc>
            </a:pPr>
            <a:r>
              <a:rPr lang="en-GB" sz="1800" b="0" kern="1200">
                <a:solidFill>
                  <a:prstClr val="black"/>
                </a:solidFill>
                <a:latin typeface="Arial"/>
                <a:ea typeface="+mn-ea"/>
                <a:cs typeface="+mn-cs"/>
              </a:rPr>
              <a:t>In an ideal photodiode with unity gain (i.e. a </a:t>
            </a:r>
            <a:r>
              <a:rPr lang="en-GB" sz="1800" b="0" kern="1200" err="1">
                <a:solidFill>
                  <a:prstClr val="black"/>
                </a:solidFill>
                <a:latin typeface="Arial"/>
                <a:ea typeface="+mn-ea"/>
                <a:cs typeface="+mn-cs"/>
              </a:rPr>
              <a:t>pn</a:t>
            </a:r>
            <a:r>
              <a:rPr lang="en-GB" sz="1800" b="0" kern="1200">
                <a:solidFill>
                  <a:prstClr val="black"/>
                </a:solidFill>
                <a:latin typeface="Arial"/>
                <a:ea typeface="+mn-ea"/>
                <a:cs typeface="+mn-cs"/>
              </a:rPr>
              <a:t> or pin structure or a Schottky device) one gets one e/h pair per absorbed photon with energy &gt; band-gap. This has the </a:t>
            </a:r>
            <a:r>
              <a:rPr lang="en-GB" sz="1800" b="0" i="1" kern="1200">
                <a:solidFill>
                  <a:prstClr val="black"/>
                </a:solidFill>
                <a:latin typeface="Arial"/>
                <a:ea typeface="+mn-ea"/>
                <a:cs typeface="+mn-cs"/>
              </a:rPr>
              <a:t>largest</a:t>
            </a:r>
            <a:r>
              <a:rPr lang="en-GB" sz="1800" b="0" kern="1200">
                <a:solidFill>
                  <a:prstClr val="black"/>
                </a:solidFill>
                <a:latin typeface="Arial"/>
                <a:ea typeface="+mn-ea"/>
                <a:cs typeface="+mn-cs"/>
              </a:rPr>
              <a:t> value when the photon energy is the </a:t>
            </a:r>
            <a:r>
              <a:rPr lang="en-GB" sz="1800" b="0" i="1" kern="1200">
                <a:solidFill>
                  <a:prstClr val="black"/>
                </a:solidFill>
                <a:latin typeface="Arial"/>
                <a:ea typeface="+mn-ea"/>
                <a:cs typeface="+mn-cs"/>
              </a:rPr>
              <a:t>smallest</a:t>
            </a:r>
            <a:r>
              <a:rPr lang="en-GB" sz="1800" b="0" kern="1200">
                <a:solidFill>
                  <a:prstClr val="black"/>
                </a:solidFill>
                <a:latin typeface="Arial"/>
                <a:ea typeface="+mn-ea"/>
                <a:cs typeface="+mn-cs"/>
              </a:rPr>
              <a:t> allowed, i.e. just above the band gap. Numerically, for wavelengths in </a:t>
            </a:r>
            <a:r>
              <a:rPr lang="en-GB" sz="1800" b="0" kern="1200">
                <a:solidFill>
                  <a:prstClr val="black"/>
                </a:solidFill>
                <a:latin typeface="Arial"/>
                <a:ea typeface="+mn-ea"/>
                <a:cs typeface="+mn-cs"/>
                <a:sym typeface="Symbol" panose="05050102010706020507" pitchFamily="18" charset="2"/>
              </a:rPr>
              <a:t>nm:</a:t>
            </a:r>
            <a:endParaRPr lang="en-GB" sz="1800" b="0" kern="1200">
              <a:solidFill>
                <a:prstClr val="black"/>
              </a:solidFill>
              <a:latin typeface="Arial"/>
              <a:ea typeface="+mn-ea"/>
              <a:cs typeface="+mn-cs"/>
            </a:endParaRPr>
          </a:p>
        </p:txBody>
      </p:sp>
      <mc:AlternateContent xmlns:mc="http://schemas.openxmlformats.org/markup-compatibility/2006" xmlns:a14="http://schemas.microsoft.com/office/drawing/2010/main">
        <mc:Choice Requires="a14">
          <p:sp>
            <p:nvSpPr>
              <p:cNvPr id="15" name="TextBox 14"/>
              <p:cNvSpPr txBox="1"/>
              <p:nvPr/>
            </p:nvSpPr>
            <p:spPr>
              <a:xfrm>
                <a:off x="3512131" y="4565862"/>
                <a:ext cx="2975345" cy="538096"/>
              </a:xfrm>
              <a:prstGeom prst="rect">
                <a:avLst/>
              </a:prstGeom>
              <a:noFill/>
            </p:spPr>
            <p:txBody>
              <a:bodyPr wrap="square" lIns="0" tIns="0" rIns="0" bIns="0" rtlCol="0">
                <a:spAutoFit/>
              </a:bodyPr>
              <a:lstStyle/>
              <a:p>
                <a:pPr hangingPunct="1">
                  <a:lnSpc>
                    <a:spcPct val="100000"/>
                  </a:lnSpc>
                </a:pPr>
                <a14:m>
                  <m:oMathPara xmlns:m="http://schemas.openxmlformats.org/officeDocument/2006/math">
                    <m:oMathParaPr>
                      <m:jc m:val="centerGroup"/>
                    </m:oMathParaPr>
                    <m:oMath xmlns:m="http://schemas.openxmlformats.org/officeDocument/2006/math">
                      <m:r>
                        <a:rPr lang="en-GB" sz="1800" b="0" i="1" kern="1200" smtClean="0">
                          <a:solidFill>
                            <a:prstClr val="black"/>
                          </a:solidFill>
                          <a:latin typeface="Cambria Math" panose="02040503050406030204" pitchFamily="18" charset="0"/>
                          <a:ea typeface="Cambria Math" panose="02040503050406030204" pitchFamily="18" charset="0"/>
                          <a:cs typeface="+mn-cs"/>
                        </a:rPr>
                        <m:t>𝑅</m:t>
                      </m:r>
                      <m:r>
                        <a:rPr lang="en-GB" sz="1800" b="0" i="1" kern="1200" smtClean="0">
                          <a:solidFill>
                            <a:prstClr val="black"/>
                          </a:solidFill>
                          <a:latin typeface="Cambria Math" panose="02040503050406030204" pitchFamily="18" charset="0"/>
                          <a:ea typeface="Cambria Math" panose="02040503050406030204" pitchFamily="18" charset="0"/>
                          <a:cs typeface="+mn-cs"/>
                        </a:rPr>
                        <m:t>≈</m:t>
                      </m:r>
                      <m:f>
                        <m:fPr>
                          <m:ctrlPr>
                            <a:rPr lang="en-GB" sz="1800" b="0" i="1" kern="1200" smtClean="0">
                              <a:solidFill>
                                <a:prstClr val="black"/>
                              </a:solidFill>
                              <a:latin typeface="Cambria Math" panose="02040503050406030204" pitchFamily="18" charset="0"/>
                              <a:ea typeface="Cambria Math" panose="02040503050406030204" pitchFamily="18" charset="0"/>
                              <a:cs typeface="+mn-cs"/>
                            </a:rPr>
                          </m:ctrlPr>
                        </m:fPr>
                        <m:num>
                          <m:r>
                            <a:rPr lang="en-GB" sz="1800" b="0" i="1" kern="1200" smtClean="0">
                              <a:solidFill>
                                <a:prstClr val="black"/>
                              </a:solidFill>
                              <a:latin typeface="Cambria Math" panose="02040503050406030204" pitchFamily="18" charset="0"/>
                              <a:ea typeface="Cambria Math" panose="02040503050406030204" pitchFamily="18" charset="0"/>
                              <a:cs typeface="+mn-cs"/>
                              <a:sym typeface="Symbol" panose="05050102010706020507" pitchFamily="18" charset="2"/>
                            </a:rPr>
                            <m:t></m:t>
                          </m:r>
                          <m:d>
                            <m:dPr>
                              <m:begChr m:val="["/>
                              <m:endChr m:val="]"/>
                              <m:ctrlPr>
                                <a:rPr lang="en-GB" sz="1800" b="0" i="1" kern="1200" smtClean="0">
                                  <a:solidFill>
                                    <a:prstClr val="black"/>
                                  </a:solidFill>
                                  <a:latin typeface="Cambria Math" panose="02040503050406030204" pitchFamily="18" charset="0"/>
                                  <a:ea typeface="Cambria Math" panose="02040503050406030204" pitchFamily="18" charset="0"/>
                                  <a:cs typeface="+mn-cs"/>
                                  <a:sym typeface="Symbol" panose="05050102010706020507" pitchFamily="18" charset="2"/>
                                </a:rPr>
                              </m:ctrlPr>
                            </m:dPr>
                            <m:e>
                              <m:r>
                                <a:rPr lang="en-GB" sz="1800" b="0" i="1" kern="1200" smtClean="0">
                                  <a:solidFill>
                                    <a:prstClr val="black"/>
                                  </a:solidFill>
                                  <a:latin typeface="Cambria Math"/>
                                  <a:ea typeface="Cambria Math" panose="02040503050406030204" pitchFamily="18" charset="0"/>
                                  <a:cs typeface="+mn-cs"/>
                                  <a:sym typeface="Symbol" panose="05050102010706020507" pitchFamily="18" charset="2"/>
                                </a:rPr>
                                <m:t>𝑛</m:t>
                              </m:r>
                              <m:r>
                                <a:rPr lang="en-GB" sz="1800" b="0" i="1" kern="1200" smtClean="0">
                                  <a:solidFill>
                                    <a:prstClr val="black"/>
                                  </a:solidFill>
                                  <a:latin typeface="Cambria Math" panose="02040503050406030204" pitchFamily="18" charset="0"/>
                                  <a:ea typeface="Cambria Math" panose="02040503050406030204" pitchFamily="18" charset="0"/>
                                  <a:cs typeface="+mn-cs"/>
                                  <a:sym typeface="Symbol" panose="05050102010706020507" pitchFamily="18" charset="2"/>
                                </a:rPr>
                                <m:t>𝑚</m:t>
                              </m:r>
                            </m:e>
                          </m:d>
                        </m:num>
                        <m:den>
                          <m:r>
                            <a:rPr lang="en-GB" sz="1800" b="0" i="1" kern="1200" smtClean="0">
                              <a:solidFill>
                                <a:prstClr val="black"/>
                              </a:solidFill>
                              <a:latin typeface="Cambria Math" panose="02040503050406030204" pitchFamily="18" charset="0"/>
                              <a:ea typeface="Cambria Math" panose="02040503050406030204" pitchFamily="18" charset="0"/>
                              <a:cs typeface="+mn-cs"/>
                            </a:rPr>
                            <m:t>1</m:t>
                          </m:r>
                          <m:r>
                            <a:rPr lang="en-GB" sz="1800" b="0" i="1" kern="1200" smtClean="0">
                              <a:solidFill>
                                <a:prstClr val="black"/>
                              </a:solidFill>
                              <a:latin typeface="Cambria Math"/>
                              <a:ea typeface="Cambria Math" panose="02040503050406030204" pitchFamily="18" charset="0"/>
                              <a:cs typeface="+mn-cs"/>
                            </a:rPr>
                            <m:t>240</m:t>
                          </m:r>
                        </m:den>
                      </m:f>
                    </m:oMath>
                  </m:oMathPara>
                </a14:m>
                <a:endParaRPr lang="en-GB" sz="1800" b="0" kern="1200">
                  <a:solidFill>
                    <a:prstClr val="black"/>
                  </a:solidFill>
                  <a:latin typeface="Arial"/>
                  <a:ea typeface="+mn-ea"/>
                  <a:cs typeface="+mn-cs"/>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3512131" y="4565862"/>
                <a:ext cx="2975345" cy="538096"/>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572632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Intrinsic silicon</a:t>
            </a:r>
          </a:p>
        </p:txBody>
      </p:sp>
      <p:sp>
        <p:nvSpPr>
          <p:cNvPr id="14" name="TextBox 13"/>
          <p:cNvSpPr txBox="1"/>
          <p:nvPr/>
        </p:nvSpPr>
        <p:spPr>
          <a:xfrm>
            <a:off x="1469733" y="4547189"/>
            <a:ext cx="8275158" cy="1938992"/>
          </a:xfrm>
          <a:prstGeom prst="rect">
            <a:avLst/>
          </a:prstGeom>
          <a:noFill/>
        </p:spPr>
        <p:txBody>
          <a:bodyPr wrap="square" rtlCol="0">
            <a:spAutoFit/>
          </a:bodyPr>
          <a:lstStyle/>
          <a:p>
            <a:pPr hangingPunct="1">
              <a:lnSpc>
                <a:spcPct val="100000"/>
              </a:lnSpc>
            </a:pPr>
            <a:r>
              <a:rPr lang="en-GB" sz="1800" b="0" kern="1200">
                <a:solidFill>
                  <a:prstClr val="black"/>
                </a:solidFill>
                <a:latin typeface="Arial"/>
                <a:ea typeface="+mn-ea"/>
                <a:cs typeface="+mn-cs"/>
              </a:rPr>
              <a:t>Note that silicon is an indirect bandgap semiconductor so it has quite a complicated absorption spectrum. Red lines are for 1 µm and 100 µm thickness.</a:t>
            </a:r>
          </a:p>
          <a:p>
            <a:pPr hangingPunct="1">
              <a:lnSpc>
                <a:spcPct val="100000"/>
              </a:lnSpc>
            </a:pPr>
            <a:endParaRPr lang="en-GB" sz="1800" b="0" kern="1200">
              <a:solidFill>
                <a:prstClr val="black"/>
              </a:solidFill>
              <a:latin typeface="Arial"/>
              <a:ea typeface="+mn-ea"/>
              <a:cs typeface="+mn-cs"/>
            </a:endParaRPr>
          </a:p>
          <a:p>
            <a:pPr hangingPunct="1">
              <a:lnSpc>
                <a:spcPct val="100000"/>
              </a:lnSpc>
            </a:pPr>
            <a:r>
              <a:rPr lang="en-GB" sz="1200" b="0" kern="1200">
                <a:solidFill>
                  <a:prstClr val="black"/>
                </a:solidFill>
                <a:latin typeface="Arial"/>
                <a:ea typeface="+mn-ea"/>
                <a:cs typeface="+mn-cs"/>
              </a:rPr>
              <a:t>M. A. Green and </a:t>
            </a:r>
            <a:r>
              <a:rPr lang="en-GB" sz="1200" b="0" kern="1200" err="1">
                <a:solidFill>
                  <a:prstClr val="black"/>
                </a:solidFill>
                <a:latin typeface="Arial"/>
                <a:ea typeface="+mn-ea"/>
                <a:cs typeface="+mn-cs"/>
              </a:rPr>
              <a:t>Keevers</a:t>
            </a:r>
            <a:r>
              <a:rPr lang="en-GB" sz="1200" b="0" kern="1200">
                <a:solidFill>
                  <a:prstClr val="black"/>
                </a:solidFill>
                <a:latin typeface="Arial"/>
                <a:ea typeface="+mn-ea"/>
                <a:cs typeface="+mn-cs"/>
              </a:rPr>
              <a:t>, M. J., “Optical properties of intrinsic silicon at 300 K”, Progress in Photovoltaics: Research and Applications, vol. 3, pp. 189 - 192, 1995. </a:t>
            </a:r>
          </a:p>
          <a:p>
            <a:pPr hangingPunct="1">
              <a:lnSpc>
                <a:spcPct val="100000"/>
              </a:lnSpc>
            </a:pPr>
            <a:r>
              <a:rPr lang="en-GB" sz="1200" b="0" kern="1200">
                <a:solidFill>
                  <a:prstClr val="black"/>
                </a:solidFill>
                <a:latin typeface="Arial"/>
                <a:ea typeface="+mn-ea"/>
                <a:cs typeface="+mn-cs"/>
              </a:rPr>
              <a:t>2. M. A. Green, “Self-consistent optical parameters of intrinsic silicon at 300 K including temperature coefficients”, Solar Energy Materials and Solar Cells, vol. 92, pp. 1305–1310, 2008.</a:t>
            </a:r>
          </a:p>
          <a:p>
            <a:pPr hangingPunct="1">
              <a:lnSpc>
                <a:spcPct val="100000"/>
              </a:lnSpc>
            </a:pPr>
            <a:endParaRPr lang="en-GB" sz="1800" b="0" kern="1200">
              <a:solidFill>
                <a:prstClr val="black"/>
              </a:solidFill>
              <a:latin typeface="Arial"/>
              <a:ea typeface="+mn-ea"/>
              <a:cs typeface="+mn-cs"/>
            </a:endParaRPr>
          </a:p>
        </p:txBody>
      </p:sp>
      <p:pic>
        <p:nvPicPr>
          <p:cNvPr id="3" name="Picture 2" descr="Chart, line chart&#10;&#10;Absorption coefficient of silicon">
            <a:extLst>
              <a:ext uri="{FF2B5EF4-FFF2-40B4-BE49-F238E27FC236}">
                <a16:creationId xmlns:a16="http://schemas.microsoft.com/office/drawing/2014/main" id="{6BC62578-3B00-44FA-81FB-9C862F6E3E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733" y="1238952"/>
            <a:ext cx="4230991" cy="3225064"/>
          </a:xfrm>
          <a:prstGeom prst="rect">
            <a:avLst/>
          </a:prstGeom>
        </p:spPr>
      </p:pic>
      <p:pic>
        <p:nvPicPr>
          <p:cNvPr id="8" name="Picture 7" descr="Chart, line chart&#10;&#10;Absorption depth in silicon">
            <a:extLst>
              <a:ext uri="{FF2B5EF4-FFF2-40B4-BE49-F238E27FC236}">
                <a16:creationId xmlns:a16="http://schemas.microsoft.com/office/drawing/2014/main" id="{1ABB87C5-8626-4FCC-A83C-FC18331CE7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1278" y="1238952"/>
            <a:ext cx="4230991" cy="3225064"/>
          </a:xfrm>
          <a:prstGeom prst="rect">
            <a:avLst/>
          </a:prstGeom>
        </p:spPr>
      </p:pic>
      <p:sp>
        <p:nvSpPr>
          <p:cNvPr id="9" name="Rectangle 1">
            <a:extLst>
              <a:ext uri="{FF2B5EF4-FFF2-40B4-BE49-F238E27FC236}">
                <a16:creationId xmlns:a16="http://schemas.microsoft.com/office/drawing/2014/main" id="{90D49666-E023-4D7B-9A35-0458C5925861}"/>
              </a:ext>
            </a:extLst>
          </p:cNvPr>
          <p:cNvSpPr>
            <a:spLocks noChangeArrowheads="1"/>
          </p:cNvSpPr>
          <p:nvPr/>
        </p:nvSpPr>
        <p:spPr bwMode="auto">
          <a:xfrm>
            <a:off x="0" y="-184666"/>
            <a:ext cx="3289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 </a:t>
            </a:r>
          </a:p>
        </p:txBody>
      </p:sp>
      <p:cxnSp>
        <p:nvCxnSpPr>
          <p:cNvPr id="11" name="Straight Connector 10">
            <a:extLst>
              <a:ext uri="{FF2B5EF4-FFF2-40B4-BE49-F238E27FC236}">
                <a16:creationId xmlns:a16="http://schemas.microsoft.com/office/drawing/2014/main" id="{4EC393D1-F55A-4864-8ED5-5F09D91754A2}"/>
              </a:ext>
            </a:extLst>
          </p:cNvPr>
          <p:cNvCxnSpPr>
            <a:cxnSpLocks/>
          </p:cNvCxnSpPr>
          <p:nvPr/>
        </p:nvCxnSpPr>
        <p:spPr>
          <a:xfrm>
            <a:off x="7488455" y="3515628"/>
            <a:ext cx="243519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5A32F07-4484-4FB2-8F82-A2A81158D153}"/>
              </a:ext>
            </a:extLst>
          </p:cNvPr>
          <p:cNvCxnSpPr>
            <a:cxnSpLocks/>
          </p:cNvCxnSpPr>
          <p:nvPr/>
        </p:nvCxnSpPr>
        <p:spPr>
          <a:xfrm>
            <a:off x="7488455" y="3186765"/>
            <a:ext cx="2435191"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487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663678" y="519113"/>
            <a:ext cx="11528322" cy="877887"/>
          </a:xfrm>
        </p:spPr>
        <p:txBody>
          <a:bodyPr/>
          <a:lstStyle/>
          <a:p>
            <a:r>
              <a:rPr lang="en-GB"/>
              <a:t>A commercial large area (10×10 mm</a:t>
            </a:r>
            <a:r>
              <a:rPr lang="en-GB" baseline="30000"/>
              <a:t>2</a:t>
            </a:r>
            <a:r>
              <a:rPr lang="en-GB"/>
              <a:t>) PIN diode</a:t>
            </a:r>
          </a:p>
        </p:txBody>
      </p:sp>
      <p:grpSp>
        <p:nvGrpSpPr>
          <p:cNvPr id="3" name="Group 2" descr="Graph showing responsivity versus wavelength for a large area PIN photodiode."/>
          <p:cNvGrpSpPr/>
          <p:nvPr/>
        </p:nvGrpSpPr>
        <p:grpSpPr>
          <a:xfrm>
            <a:off x="1467258" y="1397000"/>
            <a:ext cx="8237359" cy="4579927"/>
            <a:chOff x="685800" y="1676400"/>
            <a:chExt cx="8237359" cy="4579927"/>
          </a:xfrm>
        </p:grpSpPr>
        <p:pic>
          <p:nvPicPr>
            <p:cNvPr id="4" name="Picture 4" descr="F:\For talk\PIN_spectra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3657600" cy="333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Graph showing current versus light intensity for a large area PIN photodio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676400"/>
              <a:ext cx="464185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6019800" y="5671552"/>
              <a:ext cx="29033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en-US" sz="2000" b="0" kern="1200">
                  <a:latin typeface="Arial" panose="020B0604020202020204" pitchFamily="34" charset="0"/>
                  <a:ea typeface="+mn-ea"/>
                  <a:cs typeface="Arial" panose="020B0604020202020204" pitchFamily="34" charset="0"/>
                </a:rPr>
                <a:t>Note 8 to 10 decades of</a:t>
              </a:r>
            </a:p>
            <a:p>
              <a:pPr eaLnBrk="1" hangingPunct="1">
                <a:spcBef>
                  <a:spcPct val="0"/>
                </a:spcBef>
                <a:buFontTx/>
                <a:buNone/>
              </a:pPr>
              <a:r>
                <a:rPr lang="en-GB" altLang="en-US" sz="2000" b="0" kern="1200">
                  <a:latin typeface="Arial" panose="020B0604020202020204" pitchFamily="34" charset="0"/>
                  <a:ea typeface="+mn-ea"/>
                  <a:cs typeface="Arial" panose="020B0604020202020204" pitchFamily="34" charset="0"/>
                </a:rPr>
                <a:t>linear response</a:t>
              </a:r>
            </a:p>
          </p:txBody>
        </p:sp>
        <p:sp>
          <p:nvSpPr>
            <p:cNvPr id="8" name="Line 9"/>
            <p:cNvSpPr>
              <a:spLocks noChangeShapeType="1"/>
            </p:cNvSpPr>
            <p:nvPr/>
          </p:nvSpPr>
          <p:spPr bwMode="auto">
            <a:xfrm flipH="1" flipV="1">
              <a:off x="6705600" y="3429000"/>
              <a:ext cx="1371600" cy="2057400"/>
            </a:xfrm>
            <a:prstGeom prst="line">
              <a:avLst/>
            </a:prstGeom>
            <a:noFill/>
            <a:ln w="57150">
              <a:solidFill>
                <a:srgbClr val="FF66CC"/>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9" name="Text Box 6"/>
          <p:cNvSpPr txBox="1">
            <a:spLocks noChangeArrowheads="1"/>
          </p:cNvSpPr>
          <p:nvPr/>
        </p:nvSpPr>
        <p:spPr bwMode="auto">
          <a:xfrm>
            <a:off x="1812925" y="5543550"/>
            <a:ext cx="39581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en-US" sz="2000" b="0" kern="1200">
                <a:latin typeface="Arial" panose="020B0604020202020204" pitchFamily="34" charset="0"/>
                <a:ea typeface="+mn-ea"/>
                <a:cs typeface="Arial" panose="020B0604020202020204" pitchFamily="34" charset="0"/>
              </a:rPr>
              <a:t>Data from Hamamatsu Photonics</a:t>
            </a:r>
          </a:p>
        </p:txBody>
      </p:sp>
    </p:spTree>
    <p:extLst>
      <p:ext uri="{BB962C8B-B14F-4D97-AF65-F5344CB8AC3E}">
        <p14:creationId xmlns:p14="http://schemas.microsoft.com/office/powerpoint/2010/main" val="2511812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267653"/>
            <a:ext cx="9327515" cy="877887"/>
          </a:xfrm>
        </p:spPr>
        <p:txBody>
          <a:bodyPr/>
          <a:lstStyle/>
          <a:p>
            <a:r>
              <a:rPr lang="en-GB"/>
              <a:t>Avalanche Photodiode (APD) – a diode with gain</a:t>
            </a:r>
          </a:p>
        </p:txBody>
      </p:sp>
      <p:sp>
        <p:nvSpPr>
          <p:cNvPr id="12" name="Rectangle 3"/>
          <p:cNvSpPr>
            <a:spLocks noGrp="1" noChangeArrowheads="1"/>
          </p:cNvSpPr>
          <p:nvPr>
            <p:ph type="body" idx="4294967295"/>
          </p:nvPr>
        </p:nvSpPr>
        <p:spPr>
          <a:xfrm>
            <a:off x="797656" y="1612796"/>
            <a:ext cx="4688741" cy="4525963"/>
          </a:xfrm>
          <a:prstGeom prst="rect">
            <a:avLst/>
          </a:prstGeom>
        </p:spPr>
        <p:txBody>
          <a:bodyPr>
            <a:normAutofit/>
          </a:bodyPr>
          <a:lstStyle/>
          <a:p>
            <a:pPr eaLnBrk="1" hangingPunct="1"/>
            <a:r>
              <a:rPr lang="en-GB" sz="2400"/>
              <a:t>A junction photodetector </a:t>
            </a:r>
            <a:r>
              <a:rPr lang="en-GB" sz="2400" i="1"/>
              <a:t>with internal gain</a:t>
            </a:r>
            <a:endParaRPr lang="en-GB" sz="2400"/>
          </a:p>
          <a:p>
            <a:pPr eaLnBrk="1" hangingPunct="1"/>
            <a:r>
              <a:rPr lang="en-GB" sz="2400"/>
              <a:t>Uses </a:t>
            </a:r>
            <a:r>
              <a:rPr lang="en-GB" sz="2400" i="1"/>
              <a:t>impact ionisation</a:t>
            </a:r>
            <a:r>
              <a:rPr lang="en-GB" sz="2400"/>
              <a:t> that occurs at very high internal electric fields.</a:t>
            </a:r>
          </a:p>
          <a:p>
            <a:pPr eaLnBrk="1" hangingPunct="1"/>
            <a:r>
              <a:rPr lang="en-GB" sz="2400"/>
              <a:t>The avalanche process is an </a:t>
            </a:r>
            <a:r>
              <a:rPr lang="en-GB" sz="2400" i="1"/>
              <a:t>additional</a:t>
            </a:r>
            <a:r>
              <a:rPr lang="en-GB" sz="2400"/>
              <a:t> source of noise (excess noise factor </a:t>
            </a:r>
            <a:r>
              <a:rPr lang="en-GB" sz="2400" i="1"/>
              <a:t>F</a:t>
            </a:r>
            <a:r>
              <a:rPr lang="en-GB" sz="2400"/>
              <a:t>)</a:t>
            </a:r>
          </a:p>
          <a:p>
            <a:pPr eaLnBrk="1" hangingPunct="1"/>
            <a:r>
              <a:rPr lang="en-GB" sz="2400"/>
              <a:t>Use the </a:t>
            </a:r>
            <a:r>
              <a:rPr lang="en-GB" sz="2400" b="1"/>
              <a:t>majority carrier </a:t>
            </a:r>
            <a:r>
              <a:rPr lang="en-GB" sz="2400"/>
              <a:t>to minimise </a:t>
            </a:r>
            <a:r>
              <a:rPr lang="en-GB" sz="2400" i="1"/>
              <a:t>the excess noise</a:t>
            </a:r>
            <a:endParaRPr lang="en-GB" sz="2400"/>
          </a:p>
          <a:p>
            <a:pPr lvl="1" eaLnBrk="1" hangingPunct="1"/>
            <a:r>
              <a:rPr lang="en-GB"/>
              <a:t>Use an n</a:t>
            </a:r>
            <a:r>
              <a:rPr lang="en-GB" baseline="30000"/>
              <a:t>+</a:t>
            </a:r>
            <a:r>
              <a:rPr lang="en-GB"/>
              <a:t>-p-</a:t>
            </a:r>
            <a:r>
              <a:rPr lang="en-GB">
                <a:sym typeface="Symbol" pitchFamily="18" charset="2"/>
              </a:rPr>
              <a:t>-p</a:t>
            </a:r>
            <a:r>
              <a:rPr lang="en-GB" baseline="30000">
                <a:sym typeface="Symbol" pitchFamily="18" charset="2"/>
              </a:rPr>
              <a:t>+</a:t>
            </a:r>
            <a:r>
              <a:rPr lang="en-GB">
                <a:sym typeface="Symbol" pitchFamily="18" charset="2"/>
              </a:rPr>
              <a:t> structure for silicon</a:t>
            </a:r>
          </a:p>
        </p:txBody>
      </p:sp>
      <p:pic>
        <p:nvPicPr>
          <p:cNvPr id="3" name="Picture 2" descr="Figure showing the avalanche process in a photodiode with intrinsic gain.">
            <a:extLst>
              <a:ext uri="{FF2B5EF4-FFF2-40B4-BE49-F238E27FC236}">
                <a16:creationId xmlns:a16="http://schemas.microsoft.com/office/drawing/2014/main" id="{91245A82-E521-4522-9965-1AA26171F598}"/>
              </a:ext>
            </a:extLst>
          </p:cNvPr>
          <p:cNvPicPr>
            <a:picLocks noChangeAspect="1"/>
          </p:cNvPicPr>
          <p:nvPr/>
        </p:nvPicPr>
        <p:blipFill rotWithShape="1">
          <a:blip r:embed="rId3">
            <a:extLst>
              <a:ext uri="{28A0092B-C50C-407E-A947-70E740481C1C}">
                <a14:useLocalDpi xmlns:a14="http://schemas.microsoft.com/office/drawing/2010/main" val="0"/>
              </a:ext>
            </a:extLst>
          </a:blip>
          <a:srcRect l="3447" t="8141" r="8449" b="8070"/>
          <a:stretch/>
        </p:blipFill>
        <p:spPr>
          <a:xfrm>
            <a:off x="6000431" y="1612796"/>
            <a:ext cx="5566206" cy="4042610"/>
          </a:xfrm>
          <a:prstGeom prst="rect">
            <a:avLst/>
          </a:prstGeom>
        </p:spPr>
      </p:pic>
    </p:spTree>
    <p:extLst>
      <p:ext uri="{BB962C8B-B14F-4D97-AF65-F5344CB8AC3E}">
        <p14:creationId xmlns:p14="http://schemas.microsoft.com/office/powerpoint/2010/main" val="3023124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Silicon “Reach-through” APD</a:t>
            </a:r>
          </a:p>
        </p:txBody>
      </p:sp>
      <p:pic>
        <p:nvPicPr>
          <p:cNvPr id="3" name="Picture 7" descr="Schematic view of a silicon reachthrough avalanche photodiode."/>
          <p:cNvPicPr>
            <a:picLocks noChangeAspect="1" noChangeArrowheads="1"/>
          </p:cNvPicPr>
          <p:nvPr/>
        </p:nvPicPr>
        <p:blipFill>
          <a:blip r:embed="rId2" cstate="print"/>
          <a:srcRect/>
          <a:stretch>
            <a:fillRect/>
          </a:stretch>
        </p:blipFill>
        <p:spPr bwMode="auto">
          <a:xfrm>
            <a:off x="1336675" y="1199044"/>
            <a:ext cx="5328592" cy="3855249"/>
          </a:xfrm>
          <a:prstGeom prst="rect">
            <a:avLst/>
          </a:prstGeom>
          <a:noFill/>
        </p:spPr>
      </p:pic>
      <p:sp>
        <p:nvSpPr>
          <p:cNvPr id="6" name="TextBox 5"/>
          <p:cNvSpPr txBox="1"/>
          <p:nvPr/>
        </p:nvSpPr>
        <p:spPr>
          <a:xfrm>
            <a:off x="1336675" y="5122058"/>
            <a:ext cx="4712528" cy="646331"/>
          </a:xfrm>
          <a:prstGeom prst="rect">
            <a:avLst/>
          </a:prstGeom>
          <a:noFill/>
        </p:spPr>
        <p:txBody>
          <a:bodyPr wrap="square" rtlCol="0">
            <a:spAutoFit/>
          </a:bodyPr>
          <a:lstStyle/>
          <a:p>
            <a:pPr hangingPunct="1">
              <a:lnSpc>
                <a:spcPct val="100000"/>
              </a:lnSpc>
            </a:pPr>
            <a:r>
              <a:rPr lang="en-GB" sz="1200" b="0" kern="1200">
                <a:solidFill>
                  <a:prstClr val="black"/>
                </a:solidFill>
                <a:latin typeface="Arial"/>
                <a:ea typeface="+mn-ea"/>
                <a:cs typeface="+mn-cs"/>
              </a:rPr>
              <a:t>Silicon RAPD structure, electrons are the carriers multiplied here.</a:t>
            </a:r>
          </a:p>
          <a:p>
            <a:pPr hangingPunct="1">
              <a:lnSpc>
                <a:spcPct val="100000"/>
              </a:lnSpc>
            </a:pPr>
            <a:endParaRPr lang="en-GB" sz="1200" b="0" kern="1200">
              <a:solidFill>
                <a:prstClr val="black"/>
              </a:solidFill>
              <a:latin typeface="Arial"/>
              <a:ea typeface="+mn-ea"/>
              <a:cs typeface="+mn-cs"/>
            </a:endParaRPr>
          </a:p>
          <a:p>
            <a:pPr hangingPunct="1">
              <a:lnSpc>
                <a:spcPct val="100000"/>
              </a:lnSpc>
            </a:pPr>
            <a:r>
              <a:rPr lang="en-GB" sz="1200" b="0" kern="1200">
                <a:solidFill>
                  <a:prstClr val="black"/>
                </a:solidFill>
                <a:latin typeface="Arial"/>
                <a:ea typeface="+mn-ea"/>
                <a:cs typeface="+mn-cs"/>
              </a:rPr>
              <a:t>Figure from http://www.tpub.com/neets/tm/111-4.htm</a:t>
            </a:r>
          </a:p>
        </p:txBody>
      </p:sp>
      <p:pic>
        <p:nvPicPr>
          <p:cNvPr id="2" name="Picture 1" descr="Internal electric field in a silicon avalanche photodiode."/>
          <p:cNvPicPr>
            <a:picLocks noChangeAspect="1"/>
          </p:cNvPicPr>
          <p:nvPr/>
        </p:nvPicPr>
        <p:blipFill>
          <a:blip r:embed="rId3"/>
          <a:stretch>
            <a:fillRect/>
          </a:stretch>
        </p:blipFill>
        <p:spPr>
          <a:xfrm>
            <a:off x="6665267" y="993000"/>
            <a:ext cx="5473745" cy="4872000"/>
          </a:xfrm>
          <a:prstGeom prst="rect">
            <a:avLst/>
          </a:prstGeom>
        </p:spPr>
      </p:pic>
    </p:spTree>
    <p:extLst>
      <p:ext uri="{BB962C8B-B14F-4D97-AF65-F5344CB8AC3E}">
        <p14:creationId xmlns:p14="http://schemas.microsoft.com/office/powerpoint/2010/main" val="1790693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519113"/>
            <a:ext cx="10447656" cy="877887"/>
          </a:xfrm>
        </p:spPr>
        <p:txBody>
          <a:bodyPr/>
          <a:lstStyle/>
          <a:p>
            <a:r>
              <a:rPr lang="en-GB"/>
              <a:t>A commercial large area (5×5 mm</a:t>
            </a:r>
            <a:r>
              <a:rPr lang="en-GB" baseline="30000"/>
              <a:t>2</a:t>
            </a:r>
            <a:r>
              <a:rPr lang="en-GB"/>
              <a:t>) APD</a:t>
            </a:r>
          </a:p>
        </p:txBody>
      </p:sp>
      <p:pic>
        <p:nvPicPr>
          <p:cNvPr id="3" name="Picture 2" descr="Graph showing responsivity versus wavelength for n avalanche photodiode."/>
          <p:cNvPicPr>
            <a:picLocks noChangeAspect="1"/>
          </p:cNvPicPr>
          <p:nvPr/>
        </p:nvPicPr>
        <p:blipFill rotWithShape="1">
          <a:blip r:embed="rId2"/>
          <a:srcRect l="20946" t="33590" r="21063" b="18510"/>
          <a:stretch/>
        </p:blipFill>
        <p:spPr>
          <a:xfrm>
            <a:off x="780682" y="1241945"/>
            <a:ext cx="3387058" cy="3214431"/>
          </a:xfrm>
          <a:prstGeom prst="rect">
            <a:avLst/>
          </a:prstGeom>
        </p:spPr>
      </p:pic>
      <p:pic>
        <p:nvPicPr>
          <p:cNvPr id="4" name="Picture 3" descr="Graph showing variation of gain with reverse voltage for an avalanche photodiode. Five curves are labelled with different device temperatures"/>
          <p:cNvPicPr>
            <a:picLocks noChangeAspect="1"/>
          </p:cNvPicPr>
          <p:nvPr/>
        </p:nvPicPr>
        <p:blipFill rotWithShape="1">
          <a:blip r:embed="rId3"/>
          <a:srcRect l="21383" t="31398" r="21184" b="19866"/>
          <a:stretch/>
        </p:blipFill>
        <p:spPr>
          <a:xfrm>
            <a:off x="4056482" y="1275586"/>
            <a:ext cx="3387058" cy="3302204"/>
          </a:xfrm>
          <a:prstGeom prst="rect">
            <a:avLst/>
          </a:prstGeom>
        </p:spPr>
      </p:pic>
      <p:sp>
        <p:nvSpPr>
          <p:cNvPr id="6" name="Text Box 6"/>
          <p:cNvSpPr txBox="1">
            <a:spLocks noChangeArrowheads="1"/>
          </p:cNvSpPr>
          <p:nvPr/>
        </p:nvSpPr>
        <p:spPr bwMode="auto">
          <a:xfrm>
            <a:off x="1336674" y="4500668"/>
            <a:ext cx="4216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en-US" sz="2000" kern="1200">
                <a:latin typeface="Arial" panose="020B0604020202020204" pitchFamily="34" charset="0"/>
                <a:ea typeface="+mn-ea"/>
                <a:cs typeface="Arial" panose="020B0604020202020204" pitchFamily="34" charset="0"/>
              </a:rPr>
              <a:t>Data from Hamamatsu Photonics</a:t>
            </a:r>
          </a:p>
        </p:txBody>
      </p:sp>
      <p:sp>
        <p:nvSpPr>
          <p:cNvPr id="2" name="TextBox 1">
            <a:extLst>
              <a:ext uri="{FF2B5EF4-FFF2-40B4-BE49-F238E27FC236}">
                <a16:creationId xmlns:a16="http://schemas.microsoft.com/office/drawing/2014/main" id="{7ABAFF02-15D9-4292-AD92-5AD0479D49AA}"/>
              </a:ext>
            </a:extLst>
          </p:cNvPr>
          <p:cNvSpPr txBox="1"/>
          <p:nvPr/>
        </p:nvSpPr>
        <p:spPr>
          <a:xfrm>
            <a:off x="9402897" y="4085170"/>
            <a:ext cx="2789103" cy="1077218"/>
          </a:xfrm>
          <a:prstGeom prst="rect">
            <a:avLst/>
          </a:prstGeom>
          <a:noFill/>
        </p:spPr>
        <p:txBody>
          <a:bodyPr wrap="square" rtlCol="0">
            <a:spAutoFit/>
          </a:bodyPr>
          <a:lstStyle/>
          <a:p>
            <a:r>
              <a:rPr lang="en-GB" b="0">
                <a:solidFill>
                  <a:schemeClr val="tx1"/>
                </a:solidFill>
                <a:latin typeface="Arial" panose="020B0604020202020204" pitchFamily="34" charset="0"/>
                <a:cs typeface="Arial" panose="020B0604020202020204" pitchFamily="34" charset="0"/>
              </a:rPr>
              <a:t>CMS barrel ECAL crystal (PbWO</a:t>
            </a:r>
            <a:r>
              <a:rPr lang="en-GB" b="0" baseline="-25000">
                <a:solidFill>
                  <a:schemeClr val="tx1"/>
                </a:solidFill>
                <a:latin typeface="Arial" panose="020B0604020202020204" pitchFamily="34" charset="0"/>
                <a:cs typeface="Arial" panose="020B0604020202020204" pitchFamily="34" charset="0"/>
              </a:rPr>
              <a:t>4</a:t>
            </a:r>
            <a:r>
              <a:rPr lang="en-GB" b="0">
                <a:solidFill>
                  <a:schemeClr val="tx1"/>
                </a:solidFill>
                <a:latin typeface="Arial" panose="020B0604020202020204" pitchFamily="34" charset="0"/>
                <a:cs typeface="Arial" panose="020B0604020202020204" pitchFamily="34" charset="0"/>
              </a:rPr>
              <a:t>) and associated APD readout.</a:t>
            </a:r>
          </a:p>
        </p:txBody>
      </p:sp>
      <p:pic>
        <p:nvPicPr>
          <p:cNvPr id="11" name="Picture 10" descr="A picture containing road&#10;&#10;Description automatically generated">
            <a:extLst>
              <a:ext uri="{FF2B5EF4-FFF2-40B4-BE49-F238E27FC236}">
                <a16:creationId xmlns:a16="http://schemas.microsoft.com/office/drawing/2014/main" id="{5A8C27FF-0C74-4465-B922-2A9EA3208CDC}"/>
              </a:ext>
            </a:extLst>
          </p:cNvPr>
          <p:cNvPicPr>
            <a:picLocks noChangeAspect="1"/>
          </p:cNvPicPr>
          <p:nvPr/>
        </p:nvPicPr>
        <p:blipFill rotWithShape="1">
          <a:blip r:embed="rId4">
            <a:extLst>
              <a:ext uri="{28A0092B-C50C-407E-A947-70E740481C1C}">
                <a14:useLocalDpi xmlns:a14="http://schemas.microsoft.com/office/drawing/2010/main" val="0"/>
              </a:ext>
            </a:extLst>
          </a:blip>
          <a:srcRect l="18062" t="9911" r="26983" b="6296"/>
          <a:stretch/>
        </p:blipFill>
        <p:spPr>
          <a:xfrm>
            <a:off x="7738930" y="3912828"/>
            <a:ext cx="1578003" cy="1804578"/>
          </a:xfrm>
          <a:prstGeom prst="rect">
            <a:avLst/>
          </a:prstGeom>
        </p:spPr>
      </p:pic>
      <p:pic>
        <p:nvPicPr>
          <p:cNvPr id="13" name="Picture 12" descr="Photograph of a lead tungstate crystal.">
            <a:extLst>
              <a:ext uri="{FF2B5EF4-FFF2-40B4-BE49-F238E27FC236}">
                <a16:creationId xmlns:a16="http://schemas.microsoft.com/office/drawing/2014/main" id="{3BC3C34C-22A9-408E-B42C-38C657C0833A}"/>
              </a:ext>
            </a:extLst>
          </p:cNvPr>
          <p:cNvPicPr>
            <a:picLocks noChangeAspect="1"/>
          </p:cNvPicPr>
          <p:nvPr/>
        </p:nvPicPr>
        <p:blipFill rotWithShape="1">
          <a:blip r:embed="rId5">
            <a:extLst>
              <a:ext uri="{28A0092B-C50C-407E-A947-70E740481C1C}">
                <a14:useLocalDpi xmlns:a14="http://schemas.microsoft.com/office/drawing/2010/main" val="0"/>
              </a:ext>
            </a:extLst>
          </a:blip>
          <a:srcRect l="9560" t="42276" r="33835" b="1111"/>
          <a:stretch/>
        </p:blipFill>
        <p:spPr>
          <a:xfrm>
            <a:off x="7738930" y="1430641"/>
            <a:ext cx="3672388" cy="2448546"/>
          </a:xfrm>
          <a:prstGeom prst="rect">
            <a:avLst/>
          </a:prstGeom>
        </p:spPr>
      </p:pic>
    </p:spTree>
    <p:extLst>
      <p:ext uri="{BB962C8B-B14F-4D97-AF65-F5344CB8AC3E}">
        <p14:creationId xmlns:p14="http://schemas.microsoft.com/office/powerpoint/2010/main" val="659510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Silicon photomultiplier (</a:t>
            </a:r>
            <a:r>
              <a:rPr lang="en-GB" err="1"/>
              <a:t>SiPM</a:t>
            </a:r>
            <a:r>
              <a:rPr lang="en-GB"/>
              <a:t>)</a:t>
            </a:r>
          </a:p>
        </p:txBody>
      </p:sp>
      <p:sp>
        <p:nvSpPr>
          <p:cNvPr id="2" name="TextBox 1"/>
          <p:cNvSpPr txBox="1"/>
          <p:nvPr/>
        </p:nvSpPr>
        <p:spPr>
          <a:xfrm>
            <a:off x="1487606" y="1678675"/>
            <a:ext cx="9773952" cy="3102388"/>
          </a:xfrm>
          <a:prstGeom prst="rect">
            <a:avLst/>
          </a:prstGeom>
          <a:noFill/>
        </p:spPr>
        <p:txBody>
          <a:bodyPr wrap="square" rtlCol="0">
            <a:spAutoFit/>
          </a:bodyPr>
          <a:lstStyle/>
          <a:p>
            <a:r>
              <a:rPr lang="en-GB" sz="2400" b="0">
                <a:solidFill>
                  <a:schemeClr val="tx1"/>
                </a:solidFill>
                <a:latin typeface="+mn-lt"/>
              </a:rPr>
              <a:t>Take an APD, increase the reverse bias to get a very high gain (Geiger mode) .</a:t>
            </a:r>
          </a:p>
          <a:p>
            <a:endParaRPr lang="en-GB" b="0">
              <a:solidFill>
                <a:schemeClr val="tx1"/>
              </a:solidFill>
              <a:latin typeface="+mn-lt"/>
            </a:endParaRPr>
          </a:p>
          <a:p>
            <a:r>
              <a:rPr lang="en-GB" b="0">
                <a:solidFill>
                  <a:schemeClr val="tx1"/>
                </a:solidFill>
                <a:latin typeface="+mn-lt"/>
              </a:rPr>
              <a:t>PROBLEM! The </a:t>
            </a:r>
            <a:r>
              <a:rPr lang="en-GB">
                <a:solidFill>
                  <a:schemeClr val="tx1"/>
                </a:solidFill>
                <a:latin typeface="+mn-lt"/>
              </a:rPr>
              <a:t>first photon detected </a:t>
            </a:r>
            <a:r>
              <a:rPr lang="en-GB" b="0">
                <a:solidFill>
                  <a:schemeClr val="tx1"/>
                </a:solidFill>
                <a:latin typeface="+mn-lt"/>
              </a:rPr>
              <a:t>will generate a huge avalanche in the high field region which could be destructive.</a:t>
            </a:r>
          </a:p>
          <a:p>
            <a:r>
              <a:rPr lang="en-GB" b="0">
                <a:solidFill>
                  <a:schemeClr val="tx1"/>
                </a:solidFill>
                <a:latin typeface="+mn-lt"/>
              </a:rPr>
              <a:t>SOLUTION: limit current with external quench resistor.</a:t>
            </a:r>
          </a:p>
          <a:p>
            <a:endParaRPr lang="en-GB" b="0">
              <a:solidFill>
                <a:schemeClr val="tx1"/>
              </a:solidFill>
              <a:latin typeface="+mn-lt"/>
            </a:endParaRPr>
          </a:p>
          <a:p>
            <a:r>
              <a:rPr lang="en-GB" b="0">
                <a:solidFill>
                  <a:schemeClr val="tx1"/>
                </a:solidFill>
                <a:latin typeface="+mn-lt"/>
              </a:rPr>
              <a:t>Clever idea: couple together lots of tiny APD (cells) in parallel to make a moderate area device (several square millimetres), then can get a quantised output (up to ~ the number of cells) </a:t>
            </a:r>
            <a:r>
              <a:rPr lang="en-GB">
                <a:solidFill>
                  <a:schemeClr val="tx1"/>
                </a:solidFill>
                <a:latin typeface="+mn-lt"/>
              </a:rPr>
              <a:t>which allows photon counting</a:t>
            </a:r>
            <a:r>
              <a:rPr lang="en-GB" b="0">
                <a:solidFill>
                  <a:schemeClr val="tx1"/>
                </a:solidFill>
                <a:latin typeface="+mn-lt"/>
              </a:rPr>
              <a:t>.</a:t>
            </a:r>
          </a:p>
          <a:p>
            <a:endParaRPr lang="en-GB" b="0">
              <a:solidFill>
                <a:schemeClr val="tx1"/>
              </a:solidFill>
              <a:latin typeface="+mn-lt"/>
            </a:endParaRPr>
          </a:p>
          <a:p>
            <a:r>
              <a:rPr lang="en-GB" b="0">
                <a:solidFill>
                  <a:schemeClr val="tx1"/>
                </a:solidFill>
                <a:latin typeface="+mn-lt"/>
              </a:rPr>
              <a:t>Geiger mode also produces a fast rise-time signal so get good timing information (Time-of-Flight applications for example).</a:t>
            </a:r>
          </a:p>
        </p:txBody>
      </p:sp>
    </p:spTree>
    <p:extLst>
      <p:ext uri="{BB962C8B-B14F-4D97-AF65-F5344CB8AC3E}">
        <p14:creationId xmlns:p14="http://schemas.microsoft.com/office/powerpoint/2010/main" val="3923707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err="1"/>
              <a:t>SiPM</a:t>
            </a:r>
            <a:endParaRPr lang="en-GB"/>
          </a:p>
        </p:txBody>
      </p:sp>
      <p:pic>
        <p:nvPicPr>
          <p:cNvPr id="3" name="Picture 2" descr="Photograph of a silicon photomultiplier"/>
          <p:cNvPicPr>
            <a:picLocks noChangeAspect="1"/>
          </p:cNvPicPr>
          <p:nvPr/>
        </p:nvPicPr>
        <p:blipFill>
          <a:blip r:embed="rId2"/>
          <a:stretch>
            <a:fillRect/>
          </a:stretch>
        </p:blipFill>
        <p:spPr>
          <a:xfrm>
            <a:off x="2470245" y="1397000"/>
            <a:ext cx="3070538" cy="3065151"/>
          </a:xfrm>
          <a:prstGeom prst="rect">
            <a:avLst/>
          </a:prstGeom>
        </p:spPr>
      </p:pic>
      <p:pic>
        <p:nvPicPr>
          <p:cNvPr id="4" name="Picture 3"/>
          <p:cNvPicPr>
            <a:picLocks noChangeAspect="1"/>
          </p:cNvPicPr>
          <p:nvPr/>
        </p:nvPicPr>
        <p:blipFill>
          <a:blip r:embed="rId3"/>
          <a:stretch>
            <a:fillRect/>
          </a:stretch>
        </p:blipFill>
        <p:spPr>
          <a:xfrm>
            <a:off x="5138571" y="586686"/>
            <a:ext cx="2755877" cy="2163277"/>
          </a:xfrm>
          <a:prstGeom prst="rect">
            <a:avLst/>
          </a:prstGeom>
        </p:spPr>
      </p:pic>
      <p:pic>
        <p:nvPicPr>
          <p:cNvPr id="6" name="Picture 5"/>
          <p:cNvPicPr>
            <a:picLocks noChangeAspect="1"/>
          </p:cNvPicPr>
          <p:nvPr/>
        </p:nvPicPr>
        <p:blipFill>
          <a:blip r:embed="rId4"/>
          <a:stretch>
            <a:fillRect/>
          </a:stretch>
        </p:blipFill>
        <p:spPr>
          <a:xfrm>
            <a:off x="353042" y="4102927"/>
            <a:ext cx="2240034" cy="1940187"/>
          </a:xfrm>
          <a:prstGeom prst="rect">
            <a:avLst/>
          </a:prstGeom>
        </p:spPr>
      </p:pic>
      <p:pic>
        <p:nvPicPr>
          <p:cNvPr id="8" name="Picture 7" descr="Oscilloscope persistence trace showing photon counting up to ten individual photons per event."/>
          <p:cNvPicPr>
            <a:picLocks noChangeAspect="1"/>
          </p:cNvPicPr>
          <p:nvPr/>
        </p:nvPicPr>
        <p:blipFill rotWithShape="1">
          <a:blip r:embed="rId5"/>
          <a:srcRect l="8961" t="13543" r="-603" b="-2364"/>
          <a:stretch/>
        </p:blipFill>
        <p:spPr>
          <a:xfrm>
            <a:off x="6199321" y="2682390"/>
            <a:ext cx="5699820" cy="3267069"/>
          </a:xfrm>
          <a:prstGeom prst="rect">
            <a:avLst/>
          </a:prstGeom>
        </p:spPr>
      </p:pic>
      <p:sp>
        <p:nvSpPr>
          <p:cNvPr id="9" name="TextBox 8"/>
          <p:cNvSpPr txBox="1"/>
          <p:nvPr/>
        </p:nvSpPr>
        <p:spPr>
          <a:xfrm>
            <a:off x="6679797" y="5089697"/>
            <a:ext cx="1746914" cy="590931"/>
          </a:xfrm>
          <a:prstGeom prst="rect">
            <a:avLst/>
          </a:prstGeom>
          <a:solidFill>
            <a:schemeClr val="bg1">
              <a:alpha val="79000"/>
            </a:schemeClr>
          </a:solidFill>
        </p:spPr>
        <p:txBody>
          <a:bodyPr wrap="square" rtlCol="0">
            <a:spAutoFit/>
          </a:bodyPr>
          <a:lstStyle/>
          <a:p>
            <a:r>
              <a:rPr lang="en-GB" b="0">
                <a:solidFill>
                  <a:schemeClr val="tx1"/>
                </a:solidFill>
                <a:latin typeface="+mn-lt"/>
              </a:rPr>
              <a:t># of photons in each event</a:t>
            </a:r>
          </a:p>
        </p:txBody>
      </p:sp>
      <p:pic>
        <p:nvPicPr>
          <p:cNvPr id="10" name="Picture 9"/>
          <p:cNvPicPr>
            <a:picLocks noChangeAspect="1"/>
          </p:cNvPicPr>
          <p:nvPr/>
        </p:nvPicPr>
        <p:blipFill>
          <a:blip r:embed="rId6"/>
          <a:stretch>
            <a:fillRect/>
          </a:stretch>
        </p:blipFill>
        <p:spPr>
          <a:xfrm>
            <a:off x="8280586" y="0"/>
            <a:ext cx="3856230" cy="2682390"/>
          </a:xfrm>
          <a:prstGeom prst="rect">
            <a:avLst/>
          </a:prstGeom>
        </p:spPr>
      </p:pic>
    </p:spTree>
    <p:extLst>
      <p:ext uri="{BB962C8B-B14F-4D97-AF65-F5344CB8AC3E}">
        <p14:creationId xmlns:p14="http://schemas.microsoft.com/office/powerpoint/2010/main" val="2547346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pPr algn="ctr">
              <a:spcBef>
                <a:spcPct val="0"/>
              </a:spcBef>
            </a:pPr>
            <a:r>
              <a:rPr lang="en-GB" altLang="en-US" sz="4000">
                <a:cs typeface="Times New Roman" panose="02020603050405020304" pitchFamily="18" charset="0"/>
              </a:rPr>
              <a:t>Photonics in Particle Physics</a:t>
            </a:r>
            <a:r>
              <a:rPr lang="en-GB" altLang="en-US" sz="4000">
                <a:latin typeface="Helvetica" panose="020B0604020202020204" pitchFamily="34" charset="0"/>
              </a:rPr>
              <a:t> </a:t>
            </a:r>
          </a:p>
        </p:txBody>
      </p:sp>
      <p:sp>
        <p:nvSpPr>
          <p:cNvPr id="3" name="Rectangle 3"/>
          <p:cNvSpPr txBox="1">
            <a:spLocks noChangeArrowheads="1"/>
          </p:cNvSpPr>
          <p:nvPr/>
        </p:nvSpPr>
        <p:spPr>
          <a:xfrm>
            <a:off x="1336675" y="1397000"/>
            <a:ext cx="7772400"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“The technology of generating and harnessing light and other forms of radiant energy whose quantum unit is the photon” (from </a:t>
            </a:r>
            <a:r>
              <a:rPr lang="en-GB" altLang="en-US" b="0" i="1"/>
              <a:t>Photonics Spectra </a:t>
            </a:r>
            <a:r>
              <a:rPr lang="en-GB" altLang="en-US" b="0"/>
              <a:t>magazine)</a:t>
            </a:r>
          </a:p>
          <a:p>
            <a:r>
              <a:rPr lang="en-GB" altLang="en-US" b="0"/>
              <a:t>In our context it is</a:t>
            </a:r>
          </a:p>
          <a:p>
            <a:pPr lvl="1"/>
            <a:r>
              <a:rPr lang="en-GB" altLang="en-US" b="0"/>
              <a:t>The detection of light generated by some process related to the measurement of some property of particles (e.g. Energy or velocity).</a:t>
            </a:r>
          </a:p>
          <a:p>
            <a:pPr lvl="1"/>
            <a:r>
              <a:rPr lang="en-GB" altLang="en-US" b="0"/>
              <a:t>The transmission and reception of analogue &amp; digital information connected with the electrical signals from  particle detectors.</a:t>
            </a:r>
          </a:p>
        </p:txBody>
      </p:sp>
    </p:spTree>
    <p:extLst>
      <p:ext uri="{BB962C8B-B14F-4D97-AF65-F5344CB8AC3E}">
        <p14:creationId xmlns:p14="http://schemas.microsoft.com/office/powerpoint/2010/main" val="16301489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105227"/>
            <a:ext cx="9655175" cy="877887"/>
          </a:xfrm>
        </p:spPr>
        <p:txBody>
          <a:bodyPr/>
          <a:lstStyle/>
          <a:p>
            <a:r>
              <a:rPr lang="en-GB" err="1"/>
              <a:t>SiPM</a:t>
            </a:r>
            <a:r>
              <a:rPr lang="en-GB"/>
              <a:t> – photon detection efficiency (PDE)</a:t>
            </a:r>
          </a:p>
        </p:txBody>
      </p:sp>
      <p:pic>
        <p:nvPicPr>
          <p:cNvPr id="7" name="Picture 6">
            <a:extLst>
              <a:ext uri="{FF2B5EF4-FFF2-40B4-BE49-F238E27FC236}">
                <a16:creationId xmlns:a16="http://schemas.microsoft.com/office/drawing/2014/main" id="{3D46401A-0C67-4E6A-B5E6-3F760E569424}"/>
              </a:ext>
            </a:extLst>
          </p:cNvPr>
          <p:cNvPicPr>
            <a:picLocks noChangeAspect="1"/>
          </p:cNvPicPr>
          <p:nvPr/>
        </p:nvPicPr>
        <p:blipFill>
          <a:blip r:embed="rId2"/>
          <a:stretch>
            <a:fillRect/>
          </a:stretch>
        </p:blipFill>
        <p:spPr>
          <a:xfrm>
            <a:off x="1200150" y="1241658"/>
            <a:ext cx="9791700" cy="4663841"/>
          </a:xfrm>
          <a:prstGeom prst="rect">
            <a:avLst/>
          </a:prstGeom>
        </p:spPr>
      </p:pic>
      <p:pic>
        <p:nvPicPr>
          <p:cNvPr id="12" name="Picture 11">
            <a:extLst>
              <a:ext uri="{FF2B5EF4-FFF2-40B4-BE49-F238E27FC236}">
                <a16:creationId xmlns:a16="http://schemas.microsoft.com/office/drawing/2014/main" id="{6B9253D0-6894-4E06-831A-47CE012730FA}"/>
              </a:ext>
            </a:extLst>
          </p:cNvPr>
          <p:cNvPicPr>
            <a:picLocks noChangeAspect="1"/>
          </p:cNvPicPr>
          <p:nvPr/>
        </p:nvPicPr>
        <p:blipFill>
          <a:blip r:embed="rId3"/>
          <a:stretch>
            <a:fillRect/>
          </a:stretch>
        </p:blipFill>
        <p:spPr>
          <a:xfrm>
            <a:off x="6275521" y="5568633"/>
            <a:ext cx="4161448" cy="577728"/>
          </a:xfrm>
          <a:prstGeom prst="rect">
            <a:avLst/>
          </a:prstGeom>
        </p:spPr>
      </p:pic>
    </p:spTree>
    <p:extLst>
      <p:ext uri="{BB962C8B-B14F-4D97-AF65-F5344CB8AC3E}">
        <p14:creationId xmlns:p14="http://schemas.microsoft.com/office/powerpoint/2010/main" val="1454783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105227"/>
            <a:ext cx="9655175" cy="877887"/>
          </a:xfrm>
        </p:spPr>
        <p:txBody>
          <a:bodyPr/>
          <a:lstStyle/>
          <a:p>
            <a:r>
              <a:rPr lang="en-GB" err="1"/>
              <a:t>SiPM</a:t>
            </a:r>
            <a:r>
              <a:rPr lang="en-GB"/>
              <a:t> – linearity, timing</a:t>
            </a:r>
          </a:p>
        </p:txBody>
      </p:sp>
      <p:pic>
        <p:nvPicPr>
          <p:cNvPr id="3" name="Picture 2" descr="Graph sowing linearity of a particular silicon photomultiplier tube as a function of number of incident photons per second.">
            <a:extLst>
              <a:ext uri="{FF2B5EF4-FFF2-40B4-BE49-F238E27FC236}">
                <a16:creationId xmlns:a16="http://schemas.microsoft.com/office/drawing/2014/main" id="{7A1863C7-EFC1-468E-9A6E-C3F57903556E}"/>
              </a:ext>
            </a:extLst>
          </p:cNvPr>
          <p:cNvPicPr>
            <a:picLocks noChangeAspect="1"/>
          </p:cNvPicPr>
          <p:nvPr/>
        </p:nvPicPr>
        <p:blipFill rotWithShape="1">
          <a:blip r:embed="rId3"/>
          <a:srcRect l="11817" t="39860" r="44451" b="15228"/>
          <a:stretch/>
        </p:blipFill>
        <p:spPr>
          <a:xfrm>
            <a:off x="231809" y="1129518"/>
            <a:ext cx="3869355" cy="3517597"/>
          </a:xfrm>
          <a:prstGeom prst="rect">
            <a:avLst/>
          </a:prstGeom>
        </p:spPr>
      </p:pic>
      <p:sp>
        <p:nvSpPr>
          <p:cNvPr id="4" name="TextBox 3">
            <a:extLst>
              <a:ext uri="{FF2B5EF4-FFF2-40B4-BE49-F238E27FC236}">
                <a16:creationId xmlns:a16="http://schemas.microsoft.com/office/drawing/2014/main" id="{9F58E027-AD84-4319-8F1A-A6E719E7235E}"/>
              </a:ext>
            </a:extLst>
          </p:cNvPr>
          <p:cNvSpPr txBox="1"/>
          <p:nvPr/>
        </p:nvSpPr>
        <p:spPr>
          <a:xfrm>
            <a:off x="867078" y="4883803"/>
            <a:ext cx="3869355" cy="590931"/>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Linearity for Hamamatsu S12572-015C </a:t>
            </a:r>
          </a:p>
        </p:txBody>
      </p:sp>
      <p:pic>
        <p:nvPicPr>
          <p:cNvPr id="10" name="Picture 9">
            <a:extLst>
              <a:ext uri="{FF2B5EF4-FFF2-40B4-BE49-F238E27FC236}">
                <a16:creationId xmlns:a16="http://schemas.microsoft.com/office/drawing/2014/main" id="{30A619E2-CD4D-4DA0-95E2-55A6E720DDD0}"/>
              </a:ext>
            </a:extLst>
          </p:cNvPr>
          <p:cNvPicPr>
            <a:picLocks noChangeAspect="1"/>
          </p:cNvPicPr>
          <p:nvPr/>
        </p:nvPicPr>
        <p:blipFill rotWithShape="1">
          <a:blip r:embed="rId4"/>
          <a:srcRect l="8711" t="31402" r="50056" b="18913"/>
          <a:stretch/>
        </p:blipFill>
        <p:spPr>
          <a:xfrm>
            <a:off x="4138863" y="1261854"/>
            <a:ext cx="2273116" cy="2424621"/>
          </a:xfrm>
          <a:prstGeom prst="rect">
            <a:avLst/>
          </a:prstGeom>
        </p:spPr>
      </p:pic>
      <p:sp>
        <p:nvSpPr>
          <p:cNvPr id="13" name="TextBox 12">
            <a:extLst>
              <a:ext uri="{FF2B5EF4-FFF2-40B4-BE49-F238E27FC236}">
                <a16:creationId xmlns:a16="http://schemas.microsoft.com/office/drawing/2014/main" id="{D881A1DD-64D9-4749-901A-3F7A85F5710A}"/>
              </a:ext>
            </a:extLst>
          </p:cNvPr>
          <p:cNvSpPr txBox="1"/>
          <p:nvPr/>
        </p:nvSpPr>
        <p:spPr>
          <a:xfrm>
            <a:off x="4177364" y="4231617"/>
            <a:ext cx="2569945" cy="830997"/>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Pulse output for Hamamatsu S14160-1310PS </a:t>
            </a:r>
          </a:p>
        </p:txBody>
      </p:sp>
      <p:pic>
        <p:nvPicPr>
          <p:cNvPr id="14" name="Picture 13">
            <a:extLst>
              <a:ext uri="{FF2B5EF4-FFF2-40B4-BE49-F238E27FC236}">
                <a16:creationId xmlns:a16="http://schemas.microsoft.com/office/drawing/2014/main" id="{A41CFDAC-A6D3-4A56-9583-A1B840A273AD}"/>
              </a:ext>
            </a:extLst>
          </p:cNvPr>
          <p:cNvPicPr>
            <a:picLocks noChangeAspect="1"/>
          </p:cNvPicPr>
          <p:nvPr/>
        </p:nvPicPr>
        <p:blipFill>
          <a:blip r:embed="rId5"/>
          <a:stretch>
            <a:fillRect/>
          </a:stretch>
        </p:blipFill>
        <p:spPr>
          <a:xfrm>
            <a:off x="6626280" y="1367475"/>
            <a:ext cx="2174742" cy="2517816"/>
          </a:xfrm>
          <a:prstGeom prst="rect">
            <a:avLst/>
          </a:prstGeom>
        </p:spPr>
      </p:pic>
      <p:sp>
        <p:nvSpPr>
          <p:cNvPr id="15" name="TextBox 14">
            <a:extLst>
              <a:ext uri="{FF2B5EF4-FFF2-40B4-BE49-F238E27FC236}">
                <a16:creationId xmlns:a16="http://schemas.microsoft.com/office/drawing/2014/main" id="{C9166825-6AF6-4109-8CDB-4FE0057C4A6A}"/>
              </a:ext>
            </a:extLst>
          </p:cNvPr>
          <p:cNvSpPr txBox="1"/>
          <p:nvPr/>
        </p:nvSpPr>
        <p:spPr>
          <a:xfrm>
            <a:off x="6747310" y="4269652"/>
            <a:ext cx="2415942" cy="830997"/>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Fast pulse output for </a:t>
            </a:r>
            <a:r>
              <a:rPr lang="en-GB" b="0" err="1">
                <a:solidFill>
                  <a:srgbClr val="000000"/>
                </a:solidFill>
                <a:latin typeface="Arial" panose="020B0604020202020204" pitchFamily="34" charset="0"/>
                <a:cs typeface="Arial" panose="020B0604020202020204" pitchFamily="34" charset="0"/>
              </a:rPr>
              <a:t>onsemi</a:t>
            </a:r>
            <a:r>
              <a:rPr lang="en-GB" b="0">
                <a:solidFill>
                  <a:srgbClr val="000000"/>
                </a:solidFill>
                <a:latin typeface="Arial" panose="020B0604020202020204" pitchFamily="34" charset="0"/>
                <a:cs typeface="Arial" panose="020B0604020202020204" pitchFamily="34" charset="0"/>
              </a:rPr>
              <a:t> J-series </a:t>
            </a:r>
            <a:r>
              <a:rPr lang="en-GB" b="0" err="1">
                <a:solidFill>
                  <a:srgbClr val="000000"/>
                </a:solidFill>
                <a:latin typeface="Arial" panose="020B0604020202020204" pitchFamily="34" charset="0"/>
                <a:cs typeface="Arial" panose="020B0604020202020204" pitchFamily="34" charset="0"/>
              </a:rPr>
              <a:t>SiPM</a:t>
            </a:r>
            <a:endParaRPr lang="en-GB" b="0">
              <a:solidFill>
                <a:srgbClr val="000000"/>
              </a:solidFill>
              <a:latin typeface="Arial" panose="020B0604020202020204" pitchFamily="34" charset="0"/>
              <a:cs typeface="Arial" panose="020B0604020202020204" pitchFamily="34" charset="0"/>
            </a:endParaRPr>
          </a:p>
        </p:txBody>
      </p:sp>
      <p:pic>
        <p:nvPicPr>
          <p:cNvPr id="17" name="Picture 16" descr="Graph showing the transit time spread for a typical commercial fast silicon photomultiplier tube.">
            <a:extLst>
              <a:ext uri="{FF2B5EF4-FFF2-40B4-BE49-F238E27FC236}">
                <a16:creationId xmlns:a16="http://schemas.microsoft.com/office/drawing/2014/main" id="{288771E5-FC9B-465D-BC59-76BF08ABA06A}"/>
              </a:ext>
            </a:extLst>
          </p:cNvPr>
          <p:cNvPicPr>
            <a:picLocks noChangeAspect="1"/>
          </p:cNvPicPr>
          <p:nvPr/>
        </p:nvPicPr>
        <p:blipFill rotWithShape="1">
          <a:blip r:embed="rId6"/>
          <a:srcRect l="16085" t="33630" r="45932" b="29657"/>
          <a:stretch/>
        </p:blipFill>
        <p:spPr>
          <a:xfrm>
            <a:off x="8819035" y="1545075"/>
            <a:ext cx="3474721" cy="2517816"/>
          </a:xfrm>
          <a:prstGeom prst="rect">
            <a:avLst/>
          </a:prstGeom>
        </p:spPr>
      </p:pic>
      <p:sp>
        <p:nvSpPr>
          <p:cNvPr id="18" name="TextBox 17">
            <a:extLst>
              <a:ext uri="{FF2B5EF4-FFF2-40B4-BE49-F238E27FC236}">
                <a16:creationId xmlns:a16="http://schemas.microsoft.com/office/drawing/2014/main" id="{C6452677-B6C1-43A6-B070-E6CAD19C6008}"/>
              </a:ext>
            </a:extLst>
          </p:cNvPr>
          <p:cNvSpPr txBox="1"/>
          <p:nvPr/>
        </p:nvSpPr>
        <p:spPr>
          <a:xfrm>
            <a:off x="9315652" y="4264083"/>
            <a:ext cx="2415942" cy="1840504"/>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Transit-time spread (TTS) of 28 </a:t>
            </a:r>
            <a:r>
              <a:rPr lang="en-GB" b="0" err="1">
                <a:solidFill>
                  <a:srgbClr val="000000"/>
                </a:solidFill>
                <a:latin typeface="Arial" panose="020B0604020202020204" pitchFamily="34" charset="0"/>
                <a:cs typeface="Arial" panose="020B0604020202020204" pitchFamily="34" charset="0"/>
              </a:rPr>
              <a:t>ps</a:t>
            </a:r>
            <a:r>
              <a:rPr lang="en-GB" b="0">
                <a:solidFill>
                  <a:srgbClr val="000000"/>
                </a:solidFill>
                <a:latin typeface="Arial" panose="020B0604020202020204" pitchFamily="34" charset="0"/>
                <a:cs typeface="Arial" panose="020B0604020202020204" pitchFamily="34" charset="0"/>
              </a:rPr>
              <a:t> for the </a:t>
            </a:r>
            <a:r>
              <a:rPr lang="en-GB" b="0" err="1">
                <a:solidFill>
                  <a:srgbClr val="000000"/>
                </a:solidFill>
                <a:latin typeface="Arial" panose="020B0604020202020204" pitchFamily="34" charset="0"/>
                <a:cs typeface="Arial" panose="020B0604020202020204" pitchFamily="34" charset="0"/>
              </a:rPr>
              <a:t>onsemi</a:t>
            </a:r>
            <a:r>
              <a:rPr lang="en-GB" b="0">
                <a:solidFill>
                  <a:srgbClr val="000000"/>
                </a:solidFill>
                <a:latin typeface="Arial" panose="020B0604020202020204" pitchFamily="34" charset="0"/>
                <a:cs typeface="Arial" panose="020B0604020202020204" pitchFamily="34" charset="0"/>
              </a:rPr>
              <a:t> J-30035 </a:t>
            </a:r>
            <a:r>
              <a:rPr lang="en-GB" b="0" err="1">
                <a:solidFill>
                  <a:srgbClr val="000000"/>
                </a:solidFill>
                <a:latin typeface="Arial" panose="020B0604020202020204" pitchFamily="34" charset="0"/>
                <a:cs typeface="Arial" panose="020B0604020202020204" pitchFamily="34" charset="0"/>
              </a:rPr>
              <a:t>SiPM</a:t>
            </a:r>
            <a:r>
              <a:rPr lang="en-GB" b="0">
                <a:solidFill>
                  <a:srgbClr val="000000"/>
                </a:solidFill>
                <a:latin typeface="Arial" panose="020B0604020202020204" pitchFamily="34" charset="0"/>
                <a:cs typeface="Arial" panose="020B0604020202020204" pitchFamily="34" charset="0"/>
              </a:rPr>
              <a:t>.</a:t>
            </a:r>
          </a:p>
          <a:p>
            <a:endParaRPr lang="en-GB" b="0">
              <a:solidFill>
                <a:srgbClr val="000000"/>
              </a:solidFill>
              <a:latin typeface="Arial" panose="020B0604020202020204" pitchFamily="34" charset="0"/>
              <a:cs typeface="Arial" panose="020B0604020202020204" pitchFamily="34" charset="0"/>
            </a:endParaRPr>
          </a:p>
          <a:p>
            <a:r>
              <a:rPr lang="en-GB" sz="1400" b="0" i="1">
                <a:solidFill>
                  <a:srgbClr val="000000"/>
                </a:solidFill>
                <a:latin typeface="Arial" panose="020B0604020202020204" pitchFamily="34" charset="0"/>
                <a:cs typeface="Arial" panose="020B0604020202020204" pitchFamily="34" charset="0"/>
              </a:rPr>
              <a:t>IEEE TRANSACTIONS ON NUCLEAR SCIENCE</a:t>
            </a:r>
            <a:r>
              <a:rPr lang="en-GB" sz="1400" b="0">
                <a:solidFill>
                  <a:srgbClr val="000000"/>
                </a:solidFill>
                <a:latin typeface="Arial" panose="020B0604020202020204" pitchFamily="34" charset="0"/>
                <a:cs typeface="Arial" panose="020B0604020202020204" pitchFamily="34" charset="0"/>
              </a:rPr>
              <a:t>, </a:t>
            </a:r>
            <a:r>
              <a:rPr lang="en-GB" sz="1400">
                <a:solidFill>
                  <a:srgbClr val="000000"/>
                </a:solidFill>
                <a:latin typeface="Arial" panose="020B0604020202020204" pitchFamily="34" charset="0"/>
                <a:cs typeface="Arial" panose="020B0604020202020204" pitchFamily="34" charset="0"/>
              </a:rPr>
              <a:t>68</a:t>
            </a:r>
            <a:r>
              <a:rPr lang="en-GB" sz="1400" b="0">
                <a:solidFill>
                  <a:srgbClr val="000000"/>
                </a:solidFill>
                <a:latin typeface="Arial" panose="020B0604020202020204" pitchFamily="34" charset="0"/>
                <a:cs typeface="Arial" panose="020B0604020202020204" pitchFamily="34" charset="0"/>
              </a:rPr>
              <a:t> (2021) 2096</a:t>
            </a:r>
          </a:p>
        </p:txBody>
      </p:sp>
    </p:spTree>
    <p:extLst>
      <p:ext uri="{BB962C8B-B14F-4D97-AF65-F5344CB8AC3E}">
        <p14:creationId xmlns:p14="http://schemas.microsoft.com/office/powerpoint/2010/main" val="3452775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47402" y="133452"/>
            <a:ext cx="9655175" cy="877887"/>
          </a:xfrm>
        </p:spPr>
        <p:txBody>
          <a:bodyPr/>
          <a:lstStyle/>
          <a:p>
            <a:r>
              <a:rPr lang="en-GB" err="1"/>
              <a:t>SiPM</a:t>
            </a:r>
            <a:r>
              <a:rPr lang="en-GB"/>
              <a:t> – radiation tolerance</a:t>
            </a:r>
          </a:p>
        </p:txBody>
      </p:sp>
      <p:pic>
        <p:nvPicPr>
          <p:cNvPr id="3" name="Picture 2">
            <a:extLst>
              <a:ext uri="{FF2B5EF4-FFF2-40B4-BE49-F238E27FC236}">
                <a16:creationId xmlns:a16="http://schemas.microsoft.com/office/drawing/2014/main" id="{67CFCF46-B464-4CE3-B175-03B6D0DBA28D}"/>
              </a:ext>
            </a:extLst>
          </p:cNvPr>
          <p:cNvPicPr>
            <a:picLocks noChangeAspect="1"/>
          </p:cNvPicPr>
          <p:nvPr/>
        </p:nvPicPr>
        <p:blipFill>
          <a:blip r:embed="rId2"/>
          <a:stretch>
            <a:fillRect/>
          </a:stretch>
        </p:blipFill>
        <p:spPr>
          <a:xfrm>
            <a:off x="7161095" y="133452"/>
            <a:ext cx="4857750" cy="5943600"/>
          </a:xfrm>
          <a:prstGeom prst="rect">
            <a:avLst/>
          </a:prstGeom>
        </p:spPr>
      </p:pic>
      <p:pic>
        <p:nvPicPr>
          <p:cNvPr id="6" name="Picture 5">
            <a:extLst>
              <a:ext uri="{FF2B5EF4-FFF2-40B4-BE49-F238E27FC236}">
                <a16:creationId xmlns:a16="http://schemas.microsoft.com/office/drawing/2014/main" id="{7C32569E-B4E0-4B6E-BC84-F9C15B613CD1}"/>
              </a:ext>
            </a:extLst>
          </p:cNvPr>
          <p:cNvPicPr>
            <a:picLocks noChangeAspect="1"/>
          </p:cNvPicPr>
          <p:nvPr/>
        </p:nvPicPr>
        <p:blipFill>
          <a:blip r:embed="rId3"/>
          <a:stretch>
            <a:fillRect/>
          </a:stretch>
        </p:blipFill>
        <p:spPr>
          <a:xfrm rot="5400000">
            <a:off x="3579464" y="2351146"/>
            <a:ext cx="549569" cy="6858000"/>
          </a:xfrm>
          <a:prstGeom prst="rect">
            <a:avLst/>
          </a:prstGeom>
        </p:spPr>
      </p:pic>
      <p:pic>
        <p:nvPicPr>
          <p:cNvPr id="9" name="Picture 8">
            <a:extLst>
              <a:ext uri="{FF2B5EF4-FFF2-40B4-BE49-F238E27FC236}">
                <a16:creationId xmlns:a16="http://schemas.microsoft.com/office/drawing/2014/main" id="{720A0E29-3EA8-47C9-BA83-8999242779C4}"/>
              </a:ext>
            </a:extLst>
          </p:cNvPr>
          <p:cNvPicPr>
            <a:picLocks noChangeAspect="1"/>
          </p:cNvPicPr>
          <p:nvPr/>
        </p:nvPicPr>
        <p:blipFill>
          <a:blip r:embed="rId4"/>
          <a:stretch>
            <a:fillRect/>
          </a:stretch>
        </p:blipFill>
        <p:spPr>
          <a:xfrm>
            <a:off x="709563" y="1454017"/>
            <a:ext cx="6490719" cy="1202556"/>
          </a:xfrm>
          <a:prstGeom prst="rect">
            <a:avLst/>
          </a:prstGeom>
        </p:spPr>
      </p:pic>
      <p:sp>
        <p:nvSpPr>
          <p:cNvPr id="10" name="TextBox 9">
            <a:extLst>
              <a:ext uri="{FF2B5EF4-FFF2-40B4-BE49-F238E27FC236}">
                <a16:creationId xmlns:a16="http://schemas.microsoft.com/office/drawing/2014/main" id="{89F32C2A-6DA8-4511-9C83-EA6A869A2583}"/>
              </a:ext>
            </a:extLst>
          </p:cNvPr>
          <p:cNvSpPr txBox="1"/>
          <p:nvPr/>
        </p:nvSpPr>
        <p:spPr>
          <a:xfrm>
            <a:off x="608888" y="2802386"/>
            <a:ext cx="6490719" cy="830997"/>
          </a:xfrm>
          <a:prstGeom prst="rect">
            <a:avLst/>
          </a:prstGeom>
          <a:noFill/>
        </p:spPr>
        <p:txBody>
          <a:bodyPr wrap="square" rtlCol="0">
            <a:spAutoFit/>
          </a:bodyPr>
          <a:lstStyle/>
          <a:p>
            <a:r>
              <a:rPr lang="en-GB" b="0">
                <a:solidFill>
                  <a:schemeClr val="tx1"/>
                </a:solidFill>
                <a:latin typeface="Arial" panose="020B0604020202020204" pitchFamily="34" charset="0"/>
                <a:cs typeface="Arial" panose="020B0604020202020204" pitchFamily="34" charset="0"/>
              </a:rPr>
              <a:t>Degradation becomes evident at neutron fluences above 10</a:t>
            </a:r>
            <a:r>
              <a:rPr lang="en-GB" b="0" baseline="30000">
                <a:solidFill>
                  <a:schemeClr val="tx1"/>
                </a:solidFill>
                <a:latin typeface="Arial" panose="020B0604020202020204" pitchFamily="34" charset="0"/>
                <a:cs typeface="Arial" panose="020B0604020202020204" pitchFamily="34" charset="0"/>
              </a:rPr>
              <a:t>11</a:t>
            </a:r>
            <a:r>
              <a:rPr lang="en-GB" b="0">
                <a:solidFill>
                  <a:schemeClr val="tx1"/>
                </a:solidFill>
                <a:latin typeface="Arial" panose="020B0604020202020204" pitchFamily="34" charset="0"/>
                <a:cs typeface="Arial" panose="020B0604020202020204" pitchFamily="34" charset="0"/>
              </a:rPr>
              <a:t> n/cm</a:t>
            </a:r>
            <a:r>
              <a:rPr lang="en-GB" b="0" baseline="30000">
                <a:solidFill>
                  <a:schemeClr val="tx1"/>
                </a:solidFill>
                <a:latin typeface="Arial" panose="020B0604020202020204" pitchFamily="34" charset="0"/>
                <a:cs typeface="Arial" panose="020B0604020202020204" pitchFamily="34" charset="0"/>
              </a:rPr>
              <a:t>2</a:t>
            </a:r>
            <a:r>
              <a:rPr lang="en-GB" b="0">
                <a:solidFill>
                  <a:schemeClr val="tx1"/>
                </a:solidFill>
                <a:latin typeface="Arial" panose="020B0604020202020204" pitchFamily="34" charset="0"/>
                <a:cs typeface="Arial" panose="020B0604020202020204" pitchFamily="34" charset="0"/>
              </a:rPr>
              <a:t> even for the best devices studied here.</a:t>
            </a:r>
          </a:p>
        </p:txBody>
      </p:sp>
    </p:spTree>
    <p:extLst>
      <p:ext uri="{BB962C8B-B14F-4D97-AF65-F5344CB8AC3E}">
        <p14:creationId xmlns:p14="http://schemas.microsoft.com/office/powerpoint/2010/main" val="2536887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47402" y="133452"/>
            <a:ext cx="9655175" cy="877887"/>
          </a:xfrm>
        </p:spPr>
        <p:txBody>
          <a:bodyPr/>
          <a:lstStyle/>
          <a:p>
            <a:r>
              <a:rPr lang="en-GB" err="1"/>
              <a:t>SiPM</a:t>
            </a:r>
            <a:r>
              <a:rPr lang="en-GB"/>
              <a:t> – imaging devices</a:t>
            </a:r>
          </a:p>
        </p:txBody>
      </p:sp>
      <p:pic>
        <p:nvPicPr>
          <p:cNvPr id="4" name="Picture 3" descr="Schematic of the scintillating fibre tracking detector in the LHCb experiment at CERN.">
            <a:extLst>
              <a:ext uri="{FF2B5EF4-FFF2-40B4-BE49-F238E27FC236}">
                <a16:creationId xmlns:a16="http://schemas.microsoft.com/office/drawing/2014/main" id="{5597F291-FC1B-4F6A-8BD1-9212911D1E9C}"/>
              </a:ext>
            </a:extLst>
          </p:cNvPr>
          <p:cNvPicPr>
            <a:picLocks noChangeAspect="1"/>
          </p:cNvPicPr>
          <p:nvPr/>
        </p:nvPicPr>
        <p:blipFill>
          <a:blip r:embed="rId2"/>
          <a:stretch>
            <a:fillRect/>
          </a:stretch>
        </p:blipFill>
        <p:spPr>
          <a:xfrm>
            <a:off x="785562" y="1011339"/>
            <a:ext cx="6439028" cy="3378267"/>
          </a:xfrm>
          <a:prstGeom prst="rect">
            <a:avLst/>
          </a:prstGeom>
        </p:spPr>
      </p:pic>
      <p:pic>
        <p:nvPicPr>
          <p:cNvPr id="8" name="Picture 7">
            <a:extLst>
              <a:ext uri="{FF2B5EF4-FFF2-40B4-BE49-F238E27FC236}">
                <a16:creationId xmlns:a16="http://schemas.microsoft.com/office/drawing/2014/main" id="{F0A3F1D6-6B31-4BB2-BED3-40D8AADF14BE}"/>
              </a:ext>
            </a:extLst>
          </p:cNvPr>
          <p:cNvPicPr>
            <a:picLocks noChangeAspect="1"/>
          </p:cNvPicPr>
          <p:nvPr/>
        </p:nvPicPr>
        <p:blipFill>
          <a:blip r:embed="rId3"/>
          <a:stretch>
            <a:fillRect/>
          </a:stretch>
        </p:blipFill>
        <p:spPr>
          <a:xfrm>
            <a:off x="5231932" y="3429000"/>
            <a:ext cx="6960068" cy="2391657"/>
          </a:xfrm>
          <a:prstGeom prst="rect">
            <a:avLst/>
          </a:prstGeom>
        </p:spPr>
      </p:pic>
      <p:sp>
        <p:nvSpPr>
          <p:cNvPr id="2" name="TextBox 1">
            <a:extLst>
              <a:ext uri="{FF2B5EF4-FFF2-40B4-BE49-F238E27FC236}">
                <a16:creationId xmlns:a16="http://schemas.microsoft.com/office/drawing/2014/main" id="{058B7AA7-419A-A92C-3D38-4A0B0C269F32}"/>
              </a:ext>
            </a:extLst>
          </p:cNvPr>
          <p:cNvSpPr txBox="1"/>
          <p:nvPr/>
        </p:nvSpPr>
        <p:spPr>
          <a:xfrm>
            <a:off x="7543799" y="1192938"/>
            <a:ext cx="4257675" cy="1027974"/>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Tracking detector using scintillating fibres in </a:t>
            </a:r>
            <a:r>
              <a:rPr lang="en-GB" b="0" err="1">
                <a:solidFill>
                  <a:srgbClr val="000000"/>
                </a:solidFill>
                <a:latin typeface="Arial" panose="020B0604020202020204" pitchFamily="34" charset="0"/>
                <a:cs typeface="Arial" panose="020B0604020202020204" pitchFamily="34" charset="0"/>
              </a:rPr>
              <a:t>LHCb</a:t>
            </a:r>
            <a:endParaRPr lang="en-GB" b="0">
              <a:solidFill>
                <a:srgbClr val="000000"/>
              </a:solidFill>
              <a:latin typeface="Arial" panose="020B0604020202020204" pitchFamily="34" charset="0"/>
              <a:cs typeface="Arial" panose="020B0604020202020204" pitchFamily="34" charset="0"/>
            </a:endParaRPr>
          </a:p>
          <a:p>
            <a:endParaRPr lang="en-GB" b="0">
              <a:solidFill>
                <a:srgbClr val="000000"/>
              </a:solidFill>
              <a:latin typeface="Arial" panose="020B0604020202020204" pitchFamily="34" charset="0"/>
              <a:cs typeface="Arial" panose="020B0604020202020204" pitchFamily="34" charset="0"/>
            </a:endParaRPr>
          </a:p>
          <a:p>
            <a:r>
              <a:rPr lang="en-GB" sz="1600" b="0">
                <a:solidFill>
                  <a:srgbClr val="000000"/>
                </a:solidFill>
                <a:latin typeface="Arial" panose="020B0604020202020204" pitchFamily="34" charset="0"/>
                <a:cs typeface="Arial" panose="020B0604020202020204" pitchFamily="34" charset="0"/>
              </a:rPr>
              <a:t>SPAD = “Single Photon Avalanche Diode” </a:t>
            </a:r>
          </a:p>
        </p:txBody>
      </p:sp>
    </p:spTree>
    <p:extLst>
      <p:ext uri="{BB962C8B-B14F-4D97-AF65-F5344CB8AC3E}">
        <p14:creationId xmlns:p14="http://schemas.microsoft.com/office/powerpoint/2010/main" val="2234635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47402" y="133452"/>
            <a:ext cx="9655175" cy="877887"/>
          </a:xfrm>
        </p:spPr>
        <p:txBody>
          <a:bodyPr/>
          <a:lstStyle/>
          <a:p>
            <a:r>
              <a:rPr lang="en-GB" err="1"/>
              <a:t>SiPM</a:t>
            </a:r>
            <a:r>
              <a:rPr lang="en-GB"/>
              <a:t> – imaging devices</a:t>
            </a:r>
          </a:p>
        </p:txBody>
      </p:sp>
      <p:pic>
        <p:nvPicPr>
          <p:cNvPr id="3" name="Picture 2">
            <a:extLst>
              <a:ext uri="{FF2B5EF4-FFF2-40B4-BE49-F238E27FC236}">
                <a16:creationId xmlns:a16="http://schemas.microsoft.com/office/drawing/2014/main" id="{0A3DE89A-99CC-47ED-939C-F94C5E8E4849}"/>
              </a:ext>
            </a:extLst>
          </p:cNvPr>
          <p:cNvPicPr>
            <a:picLocks noChangeAspect="1"/>
          </p:cNvPicPr>
          <p:nvPr/>
        </p:nvPicPr>
        <p:blipFill rotWithShape="1">
          <a:blip r:embed="rId2"/>
          <a:srcRect r="2093"/>
          <a:stretch/>
        </p:blipFill>
        <p:spPr>
          <a:xfrm>
            <a:off x="547402" y="886375"/>
            <a:ext cx="4900497" cy="3541245"/>
          </a:xfrm>
          <a:prstGeom prst="rect">
            <a:avLst/>
          </a:prstGeom>
        </p:spPr>
      </p:pic>
      <p:pic>
        <p:nvPicPr>
          <p:cNvPr id="7" name="Picture 6">
            <a:extLst>
              <a:ext uri="{FF2B5EF4-FFF2-40B4-BE49-F238E27FC236}">
                <a16:creationId xmlns:a16="http://schemas.microsoft.com/office/drawing/2014/main" id="{5E1A793E-AD04-421E-ABE3-29AD70208D2E}"/>
              </a:ext>
            </a:extLst>
          </p:cNvPr>
          <p:cNvPicPr>
            <a:picLocks noChangeAspect="1"/>
          </p:cNvPicPr>
          <p:nvPr/>
        </p:nvPicPr>
        <p:blipFill>
          <a:blip r:embed="rId3"/>
          <a:stretch>
            <a:fillRect/>
          </a:stretch>
        </p:blipFill>
        <p:spPr>
          <a:xfrm>
            <a:off x="547402" y="4500555"/>
            <a:ext cx="4209698" cy="1595193"/>
          </a:xfrm>
          <a:prstGeom prst="rect">
            <a:avLst/>
          </a:prstGeom>
        </p:spPr>
      </p:pic>
      <p:pic>
        <p:nvPicPr>
          <p:cNvPr id="10" name="Picture 9">
            <a:extLst>
              <a:ext uri="{FF2B5EF4-FFF2-40B4-BE49-F238E27FC236}">
                <a16:creationId xmlns:a16="http://schemas.microsoft.com/office/drawing/2014/main" id="{B50D7CEA-2467-4AA6-9460-5F9C3DAABB66}"/>
              </a:ext>
            </a:extLst>
          </p:cNvPr>
          <p:cNvPicPr>
            <a:picLocks noChangeAspect="1"/>
          </p:cNvPicPr>
          <p:nvPr/>
        </p:nvPicPr>
        <p:blipFill>
          <a:blip r:embed="rId4"/>
          <a:stretch>
            <a:fillRect/>
          </a:stretch>
        </p:blipFill>
        <p:spPr>
          <a:xfrm>
            <a:off x="6622180" y="350281"/>
            <a:ext cx="4038801" cy="4077339"/>
          </a:xfrm>
          <a:prstGeom prst="rect">
            <a:avLst/>
          </a:prstGeom>
        </p:spPr>
      </p:pic>
      <p:pic>
        <p:nvPicPr>
          <p:cNvPr id="12" name="Picture 11">
            <a:extLst>
              <a:ext uri="{FF2B5EF4-FFF2-40B4-BE49-F238E27FC236}">
                <a16:creationId xmlns:a16="http://schemas.microsoft.com/office/drawing/2014/main" id="{384CDE9D-BE8D-49B7-A7D4-3DF6D6B41134}"/>
              </a:ext>
            </a:extLst>
          </p:cNvPr>
          <p:cNvPicPr>
            <a:picLocks noChangeAspect="1"/>
          </p:cNvPicPr>
          <p:nvPr/>
        </p:nvPicPr>
        <p:blipFill>
          <a:blip r:embed="rId5"/>
          <a:stretch>
            <a:fillRect/>
          </a:stretch>
        </p:blipFill>
        <p:spPr>
          <a:xfrm>
            <a:off x="5374989" y="4644449"/>
            <a:ext cx="5848952" cy="1213933"/>
          </a:xfrm>
          <a:prstGeom prst="rect">
            <a:avLst/>
          </a:prstGeom>
        </p:spPr>
      </p:pic>
    </p:spTree>
    <p:extLst>
      <p:ext uri="{BB962C8B-B14F-4D97-AF65-F5344CB8AC3E}">
        <p14:creationId xmlns:p14="http://schemas.microsoft.com/office/powerpoint/2010/main" val="17775515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err="1"/>
              <a:t>SiPM</a:t>
            </a:r>
            <a:r>
              <a:rPr lang="en-GB"/>
              <a:t> summary</a:t>
            </a:r>
          </a:p>
        </p:txBody>
      </p:sp>
      <p:pic>
        <p:nvPicPr>
          <p:cNvPr id="3" name="Picture 2"/>
          <p:cNvPicPr>
            <a:picLocks noChangeAspect="1"/>
          </p:cNvPicPr>
          <p:nvPr/>
        </p:nvPicPr>
        <p:blipFill>
          <a:blip r:embed="rId2"/>
          <a:stretch>
            <a:fillRect/>
          </a:stretch>
        </p:blipFill>
        <p:spPr>
          <a:xfrm>
            <a:off x="2115404" y="1180699"/>
            <a:ext cx="8154181" cy="4586262"/>
          </a:xfrm>
          <a:prstGeom prst="rect">
            <a:avLst/>
          </a:prstGeom>
        </p:spPr>
      </p:pic>
      <p:sp>
        <p:nvSpPr>
          <p:cNvPr id="8" name="TextBox 7">
            <a:extLst>
              <a:ext uri="{FF2B5EF4-FFF2-40B4-BE49-F238E27FC236}">
                <a16:creationId xmlns:a16="http://schemas.microsoft.com/office/drawing/2014/main" id="{B0EC049E-49A1-4556-8964-3D098ECAEBDF}"/>
              </a:ext>
            </a:extLst>
          </p:cNvPr>
          <p:cNvSpPr txBox="1"/>
          <p:nvPr/>
        </p:nvSpPr>
        <p:spPr>
          <a:xfrm>
            <a:off x="9307627" y="4283242"/>
            <a:ext cx="2483317" cy="1077218"/>
          </a:xfrm>
          <a:prstGeom prst="rect">
            <a:avLst/>
          </a:prstGeom>
          <a:noFill/>
        </p:spPr>
        <p:txBody>
          <a:bodyPr wrap="square" rtlCol="0">
            <a:spAutoFit/>
          </a:bodyPr>
          <a:lstStyle/>
          <a:p>
            <a:r>
              <a:rPr lang="en-GB" b="0">
                <a:solidFill>
                  <a:schemeClr val="tx1"/>
                </a:solidFill>
                <a:latin typeface="Arial" panose="020B0604020202020204" pitchFamily="34" charset="0"/>
                <a:cs typeface="Arial" panose="020B0604020202020204" pitchFamily="34" charset="0"/>
              </a:rPr>
              <a:t>These parameters are being improved with the latest devices</a:t>
            </a:r>
          </a:p>
        </p:txBody>
      </p:sp>
    </p:spTree>
    <p:extLst>
      <p:ext uri="{BB962C8B-B14F-4D97-AF65-F5344CB8AC3E}">
        <p14:creationId xmlns:p14="http://schemas.microsoft.com/office/powerpoint/2010/main" val="109144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65370" y="244793"/>
            <a:ext cx="11838561" cy="877887"/>
          </a:xfrm>
        </p:spPr>
        <p:txBody>
          <a:bodyPr/>
          <a:lstStyle/>
          <a:p>
            <a:pPr algn="ctr">
              <a:spcBef>
                <a:spcPct val="0"/>
              </a:spcBef>
            </a:pPr>
            <a:r>
              <a:rPr lang="en-GB" altLang="en-US" sz="4000"/>
              <a:t>Photodetectors – the photomultiplier tube (PMT)</a:t>
            </a:r>
            <a:endParaRPr lang="en-GB" altLang="en-US" sz="4000">
              <a:latin typeface="Helvetica" panose="020B0604020202020204" pitchFamily="34" charset="0"/>
            </a:endParaRPr>
          </a:p>
        </p:txBody>
      </p:sp>
      <p:sp>
        <p:nvSpPr>
          <p:cNvPr id="4" name="Rectangle 3"/>
          <p:cNvSpPr txBox="1">
            <a:spLocks noChangeArrowheads="1"/>
          </p:cNvSpPr>
          <p:nvPr/>
        </p:nvSpPr>
        <p:spPr>
          <a:xfrm>
            <a:off x="529670" y="818583"/>
            <a:ext cx="11474261" cy="53292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sz="2400" b="0">
                <a:solidFill>
                  <a:srgbClr val="000000"/>
                </a:solidFill>
              </a:rPr>
              <a:t>A </a:t>
            </a:r>
            <a:r>
              <a:rPr lang="en-GB" altLang="en-US" sz="2400" b="0" i="1">
                <a:solidFill>
                  <a:srgbClr val="000000"/>
                </a:solidFill>
              </a:rPr>
              <a:t>free</a:t>
            </a:r>
            <a:r>
              <a:rPr lang="en-GB" altLang="en-US" sz="2400" b="0">
                <a:solidFill>
                  <a:srgbClr val="000000"/>
                </a:solidFill>
              </a:rPr>
              <a:t> electron is liberated from a </a:t>
            </a:r>
            <a:r>
              <a:rPr lang="en-GB" altLang="en-US" sz="2400" b="0" i="1">
                <a:solidFill>
                  <a:srgbClr val="000000"/>
                </a:solidFill>
              </a:rPr>
              <a:t>photocathode </a:t>
            </a:r>
            <a:r>
              <a:rPr lang="en-GB" altLang="en-US" sz="2400" b="0">
                <a:solidFill>
                  <a:srgbClr val="000000"/>
                </a:solidFill>
              </a:rPr>
              <a:t>(photoelectric effect) into a vacuum under an electric field</a:t>
            </a:r>
          </a:p>
          <a:p>
            <a:pPr lvl="1"/>
            <a:r>
              <a:rPr lang="en-GB" altLang="en-US" sz="2000" b="0">
                <a:solidFill>
                  <a:srgbClr val="000000"/>
                </a:solidFill>
              </a:rPr>
              <a:t>The free electron is accelerated to a few hundred volts and hits a </a:t>
            </a:r>
            <a:r>
              <a:rPr lang="en-GB" altLang="en-US" sz="2000" b="0" i="1">
                <a:solidFill>
                  <a:srgbClr val="000000"/>
                </a:solidFill>
              </a:rPr>
              <a:t>dynode</a:t>
            </a:r>
            <a:endParaRPr lang="en-GB" altLang="en-US" sz="2000" b="0">
              <a:solidFill>
                <a:srgbClr val="000000"/>
              </a:solidFill>
            </a:endParaRPr>
          </a:p>
          <a:p>
            <a:pPr lvl="1"/>
            <a:r>
              <a:rPr lang="en-GB" altLang="en-US" sz="2000" b="0">
                <a:solidFill>
                  <a:srgbClr val="000000"/>
                </a:solidFill>
              </a:rPr>
              <a:t>Low energy (~ 1eV each ) </a:t>
            </a:r>
            <a:r>
              <a:rPr lang="en-GB" altLang="en-US" sz="2000" b="0" i="1">
                <a:solidFill>
                  <a:srgbClr val="000000"/>
                </a:solidFill>
              </a:rPr>
              <a:t>secondary electrons</a:t>
            </a:r>
            <a:r>
              <a:rPr lang="en-GB" altLang="en-US" sz="2000" b="0">
                <a:solidFill>
                  <a:srgbClr val="000000"/>
                </a:solidFill>
              </a:rPr>
              <a:t> are liberated from the dynode (4 to 10 depending on electron energy and material of dynode)</a:t>
            </a:r>
          </a:p>
          <a:p>
            <a:pPr lvl="1"/>
            <a:r>
              <a:rPr lang="en-GB" altLang="en-US" sz="2000" b="0">
                <a:solidFill>
                  <a:srgbClr val="000000"/>
                </a:solidFill>
              </a:rPr>
              <a:t>Each secondary electron is accelerated and hits the next dynode</a:t>
            </a:r>
          </a:p>
          <a:p>
            <a:pPr lvl="1"/>
            <a:r>
              <a:rPr lang="en-GB" altLang="en-US" sz="2000" b="0">
                <a:solidFill>
                  <a:srgbClr val="000000"/>
                </a:solidFill>
              </a:rPr>
              <a:t>And so on …</a:t>
            </a:r>
          </a:p>
          <a:p>
            <a:r>
              <a:rPr lang="en-GB" altLang="en-US" sz="2400" b="0">
                <a:solidFill>
                  <a:srgbClr val="000000"/>
                </a:solidFill>
              </a:rPr>
              <a:t>A typical tube used in HEP has 10 to 14 dynodes</a:t>
            </a:r>
          </a:p>
          <a:p>
            <a:r>
              <a:rPr lang="en-GB" altLang="en-US" sz="2400" b="0">
                <a:solidFill>
                  <a:srgbClr val="000000"/>
                </a:solidFill>
              </a:rPr>
              <a:t>Thus a </a:t>
            </a:r>
            <a:r>
              <a:rPr lang="en-GB" altLang="en-US" sz="2400">
                <a:solidFill>
                  <a:srgbClr val="000000"/>
                </a:solidFill>
              </a:rPr>
              <a:t>high gain </a:t>
            </a:r>
            <a:r>
              <a:rPr lang="en-GB" altLang="en-US" sz="2400" b="0">
                <a:solidFill>
                  <a:srgbClr val="000000"/>
                </a:solidFill>
              </a:rPr>
              <a:t>is achieved (10</a:t>
            </a:r>
            <a:r>
              <a:rPr lang="en-GB" altLang="en-US" sz="2400" b="0" baseline="30000">
                <a:solidFill>
                  <a:srgbClr val="000000"/>
                </a:solidFill>
              </a:rPr>
              <a:t>5</a:t>
            </a:r>
            <a:r>
              <a:rPr lang="en-GB" altLang="en-US" sz="2400" b="0">
                <a:solidFill>
                  <a:srgbClr val="000000"/>
                </a:solidFill>
              </a:rPr>
              <a:t> to ~ 10</a:t>
            </a:r>
            <a:r>
              <a:rPr lang="en-GB" altLang="en-US" sz="2400" b="0" baseline="30000">
                <a:solidFill>
                  <a:srgbClr val="000000"/>
                </a:solidFill>
              </a:rPr>
              <a:t>7</a:t>
            </a:r>
            <a:r>
              <a:rPr lang="en-GB" altLang="en-US" sz="2400" b="0">
                <a:solidFill>
                  <a:srgbClr val="000000"/>
                </a:solidFill>
              </a:rPr>
              <a:t>)</a:t>
            </a:r>
            <a:endParaRPr lang="en-GB" sz="2400" b="0">
              <a:solidFill>
                <a:srgbClr val="000000"/>
              </a:solidFill>
              <a:latin typeface="+mn-lt"/>
            </a:endParaRPr>
          </a:p>
          <a:p>
            <a:r>
              <a:rPr lang="en-GB" sz="2400" b="0">
                <a:solidFill>
                  <a:srgbClr val="000000"/>
                </a:solidFill>
                <a:latin typeface="+mn-lt"/>
              </a:rPr>
              <a:t>A very special amplifier, with a </a:t>
            </a:r>
            <a:r>
              <a:rPr lang="en-GB" sz="2400">
                <a:solidFill>
                  <a:srgbClr val="000000"/>
                </a:solidFill>
                <a:latin typeface="+mn-lt"/>
              </a:rPr>
              <a:t>simultaneous high gain </a:t>
            </a:r>
            <a:r>
              <a:rPr lang="en-GB" sz="2400" b="0">
                <a:solidFill>
                  <a:srgbClr val="000000"/>
                </a:solidFill>
                <a:latin typeface="+mn-lt"/>
              </a:rPr>
              <a:t>(~ 10</a:t>
            </a:r>
            <a:r>
              <a:rPr lang="en-GB" sz="2400" b="0" baseline="30000">
                <a:solidFill>
                  <a:srgbClr val="000000"/>
                </a:solidFill>
                <a:latin typeface="+mn-lt"/>
              </a:rPr>
              <a:t>6</a:t>
            </a:r>
            <a:r>
              <a:rPr lang="en-GB" sz="2400" b="0">
                <a:solidFill>
                  <a:srgbClr val="000000"/>
                </a:solidFill>
                <a:latin typeface="+mn-lt"/>
              </a:rPr>
              <a:t>) and </a:t>
            </a:r>
            <a:r>
              <a:rPr lang="en-GB" sz="2400">
                <a:solidFill>
                  <a:srgbClr val="000000"/>
                </a:solidFill>
                <a:latin typeface="+mn-lt"/>
              </a:rPr>
              <a:t>high bandwidth </a:t>
            </a:r>
            <a:r>
              <a:rPr lang="en-GB" sz="2400" b="0">
                <a:solidFill>
                  <a:srgbClr val="000000"/>
                </a:solidFill>
                <a:latin typeface="+mn-lt"/>
              </a:rPr>
              <a:t>(~1GHz).</a:t>
            </a:r>
            <a:endParaRPr lang="en-GB" altLang="en-US" sz="2400" b="0">
              <a:solidFill>
                <a:srgbClr val="000000"/>
              </a:solidFill>
            </a:endParaRPr>
          </a:p>
          <a:p>
            <a:r>
              <a:rPr lang="en-GB" altLang="en-US" sz="2400">
                <a:solidFill>
                  <a:schemeClr val="tx2"/>
                </a:solidFill>
              </a:rPr>
              <a:t>Large photosensitive areas </a:t>
            </a:r>
            <a:r>
              <a:rPr lang="en-GB" altLang="en-US" sz="2400" b="0">
                <a:solidFill>
                  <a:srgbClr val="000000"/>
                </a:solidFill>
              </a:rPr>
              <a:t>(up to hundreds of cm</a:t>
            </a:r>
            <a:r>
              <a:rPr lang="en-GB" altLang="en-US" sz="2400" b="0" baseline="30000">
                <a:solidFill>
                  <a:srgbClr val="000000"/>
                </a:solidFill>
              </a:rPr>
              <a:t>2</a:t>
            </a:r>
            <a:r>
              <a:rPr lang="en-GB" altLang="en-US" sz="2400" b="0">
                <a:solidFill>
                  <a:srgbClr val="000000"/>
                </a:solidFill>
              </a:rPr>
              <a:t>) are possible, </a:t>
            </a:r>
            <a:r>
              <a:rPr lang="en-GB" altLang="en-US" sz="2400">
                <a:solidFill>
                  <a:schemeClr val="accent3"/>
                </a:solidFill>
              </a:rPr>
              <a:t>but low QE </a:t>
            </a:r>
            <a:r>
              <a:rPr lang="en-GB" altLang="en-US" sz="2400" b="0">
                <a:solidFill>
                  <a:srgbClr val="000000"/>
                </a:solidFill>
              </a:rPr>
              <a:t>compared to silicon devices</a:t>
            </a:r>
          </a:p>
          <a:p>
            <a:r>
              <a:rPr lang="en-GB" altLang="en-US" sz="2400" b="0">
                <a:solidFill>
                  <a:srgbClr val="000000"/>
                </a:solidFill>
              </a:rPr>
              <a:t>Most PMT are </a:t>
            </a:r>
            <a:r>
              <a:rPr lang="en-GB" altLang="en-US" sz="2400" b="0" i="1">
                <a:solidFill>
                  <a:schemeClr val="accent3"/>
                </a:solidFill>
              </a:rPr>
              <a:t>very sensitive </a:t>
            </a:r>
            <a:r>
              <a:rPr lang="en-GB" altLang="en-US" sz="2400" b="0">
                <a:solidFill>
                  <a:schemeClr val="accent3"/>
                </a:solidFill>
              </a:rPr>
              <a:t>to magnetic fields</a:t>
            </a:r>
          </a:p>
        </p:txBody>
      </p:sp>
    </p:spTree>
    <p:extLst>
      <p:ext uri="{BB962C8B-B14F-4D97-AF65-F5344CB8AC3E}">
        <p14:creationId xmlns:p14="http://schemas.microsoft.com/office/powerpoint/2010/main" val="30709877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244793"/>
            <a:ext cx="8408216" cy="877887"/>
          </a:xfrm>
        </p:spPr>
        <p:txBody>
          <a:bodyPr/>
          <a:lstStyle/>
          <a:p>
            <a:pPr algn="ctr">
              <a:spcBef>
                <a:spcPct val="0"/>
              </a:spcBef>
            </a:pPr>
            <a:r>
              <a:rPr lang="en-GB" altLang="en-US" sz="4000"/>
              <a:t>Title</a:t>
            </a:r>
            <a:endParaRPr lang="en-GB" altLang="en-US" sz="4000">
              <a:latin typeface="Helvetica" panose="020B0604020202020204" pitchFamily="34" charset="0"/>
            </a:endParaRPr>
          </a:p>
        </p:txBody>
      </p:sp>
      <p:grpSp>
        <p:nvGrpSpPr>
          <p:cNvPr id="3" name="Group 2" descr="Schematic of a photomultipler tube"/>
          <p:cNvGrpSpPr/>
          <p:nvPr/>
        </p:nvGrpSpPr>
        <p:grpSpPr>
          <a:xfrm>
            <a:off x="226423" y="0"/>
            <a:ext cx="6999877" cy="3306763"/>
            <a:chOff x="0" y="-30163"/>
            <a:chExt cx="7127875" cy="3306763"/>
          </a:xfrm>
        </p:grpSpPr>
        <p:pic>
          <p:nvPicPr>
            <p:cNvPr id="10" name="Picture 8" descr="E:\MultiMedia\Adobe\Goodies\Samples\pm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163"/>
              <a:ext cx="7127875" cy="330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ine 9"/>
            <p:cNvSpPr>
              <a:spLocks noChangeShapeType="1"/>
            </p:cNvSpPr>
            <p:nvPr/>
          </p:nvSpPr>
          <p:spPr bwMode="auto">
            <a:xfrm>
              <a:off x="381000" y="1447800"/>
              <a:ext cx="1447800" cy="0"/>
            </a:xfrm>
            <a:prstGeom prst="line">
              <a:avLst/>
            </a:prstGeom>
            <a:noFill/>
            <a:ln w="28575">
              <a:solidFill>
                <a:srgbClr val="00B05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Line 10"/>
            <p:cNvSpPr>
              <a:spLocks noChangeShapeType="1"/>
            </p:cNvSpPr>
            <p:nvPr/>
          </p:nvSpPr>
          <p:spPr bwMode="auto">
            <a:xfrm>
              <a:off x="1828800" y="1434143"/>
              <a:ext cx="1219200" cy="7270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Arc 11"/>
            <p:cNvSpPr>
              <a:spLocks/>
            </p:cNvSpPr>
            <p:nvPr/>
          </p:nvSpPr>
          <p:spPr bwMode="auto">
            <a:xfrm rot="19714785" flipH="1">
              <a:off x="2895600" y="1524000"/>
              <a:ext cx="304800" cy="603250"/>
            </a:xfrm>
            <a:custGeom>
              <a:avLst/>
              <a:gdLst>
                <a:gd name="T0" fmla="*/ 0 w 21600"/>
                <a:gd name="T1" fmla="*/ 0 h 28474"/>
                <a:gd name="T2" fmla="*/ 4077448 w 21600"/>
                <a:gd name="T3" fmla="*/ 12780451 h 28474"/>
                <a:gd name="T4" fmla="*/ 0 w 21600"/>
                <a:gd name="T5" fmla="*/ 9695092 h 28474"/>
                <a:gd name="T6" fmla="*/ 0 60000 65536"/>
                <a:gd name="T7" fmla="*/ 0 60000 65536"/>
                <a:gd name="T8" fmla="*/ 0 60000 65536"/>
                <a:gd name="T9" fmla="*/ 0 w 21600"/>
                <a:gd name="T10" fmla="*/ 0 h 28474"/>
                <a:gd name="T11" fmla="*/ 21600 w 21600"/>
                <a:gd name="T12" fmla="*/ 28474 h 28474"/>
              </a:gdLst>
              <a:ahLst/>
              <a:cxnLst>
                <a:cxn ang="T6">
                  <a:pos x="T0" y="T1"/>
                </a:cxn>
                <a:cxn ang="T7">
                  <a:pos x="T2" y="T3"/>
                </a:cxn>
                <a:cxn ang="T8">
                  <a:pos x="T4" y="T5"/>
                </a:cxn>
              </a:cxnLst>
              <a:rect l="T9" t="T10" r="T11" b="T12"/>
              <a:pathLst>
                <a:path w="21600" h="28474" fill="none" extrusionOk="0">
                  <a:moveTo>
                    <a:pt x="-1" y="0"/>
                  </a:moveTo>
                  <a:cubicBezTo>
                    <a:pt x="11929" y="0"/>
                    <a:pt x="21600" y="9670"/>
                    <a:pt x="21600" y="21600"/>
                  </a:cubicBezTo>
                  <a:cubicBezTo>
                    <a:pt x="21600" y="23936"/>
                    <a:pt x="21220" y="26258"/>
                    <a:pt x="20477" y="28474"/>
                  </a:cubicBezTo>
                </a:path>
                <a:path w="21600" h="28474" stroke="0" extrusionOk="0">
                  <a:moveTo>
                    <a:pt x="-1" y="0"/>
                  </a:moveTo>
                  <a:cubicBezTo>
                    <a:pt x="11929" y="0"/>
                    <a:pt x="21600" y="9670"/>
                    <a:pt x="21600" y="21600"/>
                  </a:cubicBezTo>
                  <a:cubicBezTo>
                    <a:pt x="21600" y="23936"/>
                    <a:pt x="21220" y="26258"/>
                    <a:pt x="20477" y="28474"/>
                  </a:cubicBezTo>
                  <a:lnTo>
                    <a:pt x="0" y="21600"/>
                  </a:lnTo>
                  <a:lnTo>
                    <a:pt x="-1" y="0"/>
                  </a:lnTo>
                  <a:close/>
                </a:path>
              </a:pathLst>
            </a:custGeom>
            <a:noFill/>
            <a:ln w="12700">
              <a:solidFill>
                <a:srgbClr val="FF66CC"/>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4" name="Arc 13"/>
            <p:cNvSpPr>
              <a:spLocks/>
            </p:cNvSpPr>
            <p:nvPr/>
          </p:nvSpPr>
          <p:spPr bwMode="auto">
            <a:xfrm flipH="1">
              <a:off x="2819400" y="1524000"/>
              <a:ext cx="228600" cy="457200"/>
            </a:xfrm>
            <a:custGeom>
              <a:avLst/>
              <a:gdLst>
                <a:gd name="T0" fmla="*/ 0 w 21600"/>
                <a:gd name="T1" fmla="*/ 0 h 21600"/>
                <a:gd name="T2" fmla="*/ 2419350 w 21600"/>
                <a:gd name="T3" fmla="*/ 9677400 h 21600"/>
                <a:gd name="T4" fmla="*/ 0 w 21600"/>
                <a:gd name="T5" fmla="*/ 96774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rgbClr val="FF66CC"/>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5" name="Arc 15"/>
            <p:cNvSpPr>
              <a:spLocks/>
            </p:cNvSpPr>
            <p:nvPr/>
          </p:nvSpPr>
          <p:spPr bwMode="auto">
            <a:xfrm rot="18324782" flipH="1">
              <a:off x="2883694" y="1612106"/>
              <a:ext cx="381000" cy="509588"/>
            </a:xfrm>
            <a:custGeom>
              <a:avLst/>
              <a:gdLst>
                <a:gd name="T0" fmla="*/ 0 w 21600"/>
                <a:gd name="T1" fmla="*/ 0 h 21600"/>
                <a:gd name="T2" fmla="*/ 6720417 w 21600"/>
                <a:gd name="T3" fmla="*/ 12022219 h 21600"/>
                <a:gd name="T4" fmla="*/ 0 w 21600"/>
                <a:gd name="T5" fmla="*/ 1202221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rgbClr val="FF66CC"/>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6" name="Arc 16"/>
            <p:cNvSpPr>
              <a:spLocks/>
            </p:cNvSpPr>
            <p:nvPr/>
          </p:nvSpPr>
          <p:spPr bwMode="auto">
            <a:xfrm rot="20559707" flipH="1">
              <a:off x="2855913" y="1541463"/>
              <a:ext cx="298450" cy="685800"/>
            </a:xfrm>
            <a:custGeom>
              <a:avLst/>
              <a:gdLst>
                <a:gd name="T0" fmla="*/ 0 w 20953"/>
                <a:gd name="T1" fmla="*/ 0 h 21600"/>
                <a:gd name="T2" fmla="*/ 4251057 w 20953"/>
                <a:gd name="T3" fmla="*/ 16484854 h 21600"/>
                <a:gd name="T4" fmla="*/ 0 w 20953"/>
                <a:gd name="T5" fmla="*/ 21774150 h 21600"/>
                <a:gd name="T6" fmla="*/ 0 60000 65536"/>
                <a:gd name="T7" fmla="*/ 0 60000 65536"/>
                <a:gd name="T8" fmla="*/ 0 60000 65536"/>
                <a:gd name="T9" fmla="*/ 0 w 20953"/>
                <a:gd name="T10" fmla="*/ 0 h 21600"/>
                <a:gd name="T11" fmla="*/ 20953 w 20953"/>
                <a:gd name="T12" fmla="*/ 21600 h 21600"/>
              </a:gdLst>
              <a:ahLst/>
              <a:cxnLst>
                <a:cxn ang="T6">
                  <a:pos x="T0" y="T1"/>
                </a:cxn>
                <a:cxn ang="T7">
                  <a:pos x="T2" y="T3"/>
                </a:cxn>
                <a:cxn ang="T8">
                  <a:pos x="T4" y="T5"/>
                </a:cxn>
              </a:cxnLst>
              <a:rect l="T9" t="T10" r="T11" b="T12"/>
              <a:pathLst>
                <a:path w="20953" h="21600" fill="none" extrusionOk="0">
                  <a:moveTo>
                    <a:pt x="-1" y="0"/>
                  </a:moveTo>
                  <a:cubicBezTo>
                    <a:pt x="9908" y="0"/>
                    <a:pt x="18546" y="6741"/>
                    <a:pt x="20953" y="16352"/>
                  </a:cubicBezTo>
                </a:path>
                <a:path w="20953" h="21600" stroke="0" extrusionOk="0">
                  <a:moveTo>
                    <a:pt x="-1" y="0"/>
                  </a:moveTo>
                  <a:cubicBezTo>
                    <a:pt x="9908" y="0"/>
                    <a:pt x="18546" y="6741"/>
                    <a:pt x="20953" y="16352"/>
                  </a:cubicBezTo>
                  <a:lnTo>
                    <a:pt x="0" y="21600"/>
                  </a:lnTo>
                  <a:lnTo>
                    <a:pt x="-1" y="0"/>
                  </a:lnTo>
                  <a:close/>
                </a:path>
              </a:pathLst>
            </a:custGeom>
            <a:noFill/>
            <a:ln w="12700">
              <a:solidFill>
                <a:srgbClr val="FF66CC"/>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nvGrpSpPr>
            <p:cNvPr id="17" name="Group 22"/>
            <p:cNvGrpSpPr>
              <a:grpSpLocks/>
            </p:cNvGrpSpPr>
            <p:nvPr/>
          </p:nvGrpSpPr>
          <p:grpSpPr bwMode="auto">
            <a:xfrm>
              <a:off x="2895600" y="1905000"/>
              <a:ext cx="685800" cy="76200"/>
              <a:chOff x="1101" y="2546"/>
              <a:chExt cx="531" cy="95"/>
            </a:xfrm>
          </p:grpSpPr>
          <p:sp>
            <p:nvSpPr>
              <p:cNvPr id="30" name="Line 18"/>
              <p:cNvSpPr>
                <a:spLocks noChangeShapeType="1"/>
              </p:cNvSpPr>
              <p:nvPr/>
            </p:nvSpPr>
            <p:spPr bwMode="auto">
              <a:xfrm>
                <a:off x="1104" y="2592"/>
                <a:ext cx="528" cy="0"/>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1" name="Line 19"/>
              <p:cNvSpPr>
                <a:spLocks noChangeShapeType="1"/>
              </p:cNvSpPr>
              <p:nvPr/>
            </p:nvSpPr>
            <p:spPr bwMode="auto">
              <a:xfrm rot="327039">
                <a:off x="1104" y="2640"/>
                <a:ext cx="528" cy="1"/>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 name="Line 20"/>
              <p:cNvSpPr>
                <a:spLocks noChangeShapeType="1"/>
              </p:cNvSpPr>
              <p:nvPr/>
            </p:nvSpPr>
            <p:spPr bwMode="auto">
              <a:xfrm rot="21259963" flipV="1">
                <a:off x="1101" y="2546"/>
                <a:ext cx="480" cy="48"/>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18" name="Group 23"/>
            <p:cNvGrpSpPr>
              <a:grpSpLocks/>
            </p:cNvGrpSpPr>
            <p:nvPr/>
          </p:nvGrpSpPr>
          <p:grpSpPr bwMode="auto">
            <a:xfrm>
              <a:off x="2895600" y="1905000"/>
              <a:ext cx="609600" cy="152400"/>
              <a:chOff x="1101" y="2546"/>
              <a:chExt cx="531" cy="95"/>
            </a:xfrm>
          </p:grpSpPr>
          <p:sp>
            <p:nvSpPr>
              <p:cNvPr id="27" name="Line 24"/>
              <p:cNvSpPr>
                <a:spLocks noChangeShapeType="1"/>
              </p:cNvSpPr>
              <p:nvPr/>
            </p:nvSpPr>
            <p:spPr bwMode="auto">
              <a:xfrm>
                <a:off x="1104" y="2592"/>
                <a:ext cx="528" cy="0"/>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8" name="Line 25"/>
              <p:cNvSpPr>
                <a:spLocks noChangeShapeType="1"/>
              </p:cNvSpPr>
              <p:nvPr/>
            </p:nvSpPr>
            <p:spPr bwMode="auto">
              <a:xfrm rot="327039">
                <a:off x="1104" y="2640"/>
                <a:ext cx="528" cy="1"/>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9" name="Line 26"/>
              <p:cNvSpPr>
                <a:spLocks noChangeShapeType="1"/>
              </p:cNvSpPr>
              <p:nvPr/>
            </p:nvSpPr>
            <p:spPr bwMode="auto">
              <a:xfrm rot="21259963" flipV="1">
                <a:off x="1101" y="2546"/>
                <a:ext cx="480" cy="48"/>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19" name="Group 27"/>
            <p:cNvGrpSpPr>
              <a:grpSpLocks/>
            </p:cNvGrpSpPr>
            <p:nvPr/>
          </p:nvGrpSpPr>
          <p:grpSpPr bwMode="auto">
            <a:xfrm>
              <a:off x="2971800" y="1981200"/>
              <a:ext cx="533400" cy="152400"/>
              <a:chOff x="1101" y="2546"/>
              <a:chExt cx="531" cy="95"/>
            </a:xfrm>
          </p:grpSpPr>
          <p:sp>
            <p:nvSpPr>
              <p:cNvPr id="24" name="Line 28"/>
              <p:cNvSpPr>
                <a:spLocks noChangeShapeType="1"/>
              </p:cNvSpPr>
              <p:nvPr/>
            </p:nvSpPr>
            <p:spPr bwMode="auto">
              <a:xfrm>
                <a:off x="1104" y="2592"/>
                <a:ext cx="528" cy="0"/>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5" name="Line 29"/>
              <p:cNvSpPr>
                <a:spLocks noChangeShapeType="1"/>
              </p:cNvSpPr>
              <p:nvPr/>
            </p:nvSpPr>
            <p:spPr bwMode="auto">
              <a:xfrm rot="327039">
                <a:off x="1104" y="2640"/>
                <a:ext cx="528" cy="1"/>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6" name="Line 30"/>
              <p:cNvSpPr>
                <a:spLocks noChangeShapeType="1"/>
              </p:cNvSpPr>
              <p:nvPr/>
            </p:nvSpPr>
            <p:spPr bwMode="auto">
              <a:xfrm rot="21259963" flipV="1">
                <a:off x="1101" y="2546"/>
                <a:ext cx="480" cy="48"/>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20" name="Group 31"/>
            <p:cNvGrpSpPr>
              <a:grpSpLocks/>
            </p:cNvGrpSpPr>
            <p:nvPr/>
          </p:nvGrpSpPr>
          <p:grpSpPr bwMode="auto">
            <a:xfrm>
              <a:off x="2819400" y="1828800"/>
              <a:ext cx="842963" cy="150813"/>
              <a:chOff x="1101" y="2546"/>
              <a:chExt cx="531" cy="95"/>
            </a:xfrm>
          </p:grpSpPr>
          <p:sp>
            <p:nvSpPr>
              <p:cNvPr id="21" name="Line 32"/>
              <p:cNvSpPr>
                <a:spLocks noChangeShapeType="1"/>
              </p:cNvSpPr>
              <p:nvPr/>
            </p:nvSpPr>
            <p:spPr bwMode="auto">
              <a:xfrm>
                <a:off x="1104" y="2592"/>
                <a:ext cx="528" cy="0"/>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2" name="Line 33"/>
              <p:cNvSpPr>
                <a:spLocks noChangeShapeType="1"/>
              </p:cNvSpPr>
              <p:nvPr/>
            </p:nvSpPr>
            <p:spPr bwMode="auto">
              <a:xfrm rot="327039">
                <a:off x="1104" y="2640"/>
                <a:ext cx="528" cy="1"/>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 name="Line 34"/>
              <p:cNvSpPr>
                <a:spLocks noChangeShapeType="1"/>
              </p:cNvSpPr>
              <p:nvPr/>
            </p:nvSpPr>
            <p:spPr bwMode="auto">
              <a:xfrm rot="21259963" flipV="1">
                <a:off x="1101" y="2546"/>
                <a:ext cx="480" cy="48"/>
              </a:xfrm>
              <a:prstGeom prst="line">
                <a:avLst/>
              </a:prstGeom>
              <a:noFill/>
              <a:ln w="9525">
                <a:solidFill>
                  <a:srgbClr val="FF66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sp>
        <p:nvSpPr>
          <p:cNvPr id="58" name="Text Box 36"/>
          <p:cNvSpPr txBox="1">
            <a:spLocks noChangeArrowheads="1"/>
          </p:cNvSpPr>
          <p:nvPr/>
        </p:nvSpPr>
        <p:spPr bwMode="auto">
          <a:xfrm>
            <a:off x="333897" y="3780895"/>
            <a:ext cx="7048591"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mn-lt"/>
                <a:ea typeface="+mn-ea"/>
                <a:cs typeface="+mn-cs"/>
              </a:rPr>
              <a:t>Typical dynode gain is about 4 (for </a:t>
            </a:r>
            <a:r>
              <a:rPr kumimoji="0" lang="en-GB" altLang="en-US" sz="2400" b="0" i="0" u="none" strike="noStrike" kern="1200" cap="none" spc="0" normalizeH="0" baseline="0" noProof="0" err="1">
                <a:ln>
                  <a:noFill/>
                </a:ln>
                <a:solidFill>
                  <a:srgbClr val="000000"/>
                </a:solidFill>
                <a:effectLst/>
                <a:uLnTx/>
                <a:uFillTx/>
                <a:latin typeface="+mn-lt"/>
                <a:ea typeface="+mn-ea"/>
                <a:cs typeface="+mn-cs"/>
              </a:rPr>
              <a:t>BeCu</a:t>
            </a:r>
            <a:r>
              <a:rPr kumimoji="0" lang="en-GB" altLang="en-US" sz="2400" b="0" i="0" u="none" strike="noStrike" kern="1200" cap="none" spc="0" normalizeH="0" baseline="0" noProof="0">
                <a:ln>
                  <a:noFill/>
                </a:ln>
                <a:solidFill>
                  <a:srgbClr val="000000"/>
                </a:solidFill>
                <a:effectLst/>
                <a:uLnTx/>
                <a:uFillTx/>
                <a:latin typeface="+mn-lt"/>
                <a:ea typeface="+mn-ea"/>
                <a:cs typeface="+mn-cs"/>
              </a:rPr>
              <a:t> dynodes) and a typical PMT has 10-12 dynodes. Current gain is therefore of order 4</a:t>
            </a:r>
            <a:r>
              <a:rPr kumimoji="0" lang="en-GB" altLang="en-US" sz="2400" b="0" i="0" u="none" strike="noStrike" kern="1200" cap="none" spc="0" normalizeH="0" baseline="30000" noProof="0">
                <a:ln>
                  <a:noFill/>
                </a:ln>
                <a:solidFill>
                  <a:srgbClr val="000000"/>
                </a:solidFill>
                <a:effectLst/>
                <a:uLnTx/>
                <a:uFillTx/>
                <a:latin typeface="+mn-lt"/>
                <a:ea typeface="+mn-ea"/>
                <a:cs typeface="+mn-cs"/>
              </a:rPr>
              <a:t>10</a:t>
            </a:r>
            <a:r>
              <a:rPr kumimoji="0" lang="en-GB" altLang="en-US" sz="2400" b="0" i="0" u="none" strike="noStrike" kern="1200" cap="none" spc="0" normalizeH="0" baseline="0" noProof="0">
                <a:ln>
                  <a:noFill/>
                </a:ln>
                <a:solidFill>
                  <a:srgbClr val="000000"/>
                </a:solidFill>
                <a:effectLst/>
                <a:uLnTx/>
                <a:uFillTx/>
                <a:latin typeface="+mn-lt"/>
                <a:ea typeface="+mn-ea"/>
                <a:cs typeface="+mn-cs"/>
              </a:rPr>
              <a:t> ~ </a:t>
            </a:r>
            <a:r>
              <a:rPr lang="en-GB" altLang="en-US" sz="2400" b="0" kern="1200">
                <a:solidFill>
                  <a:srgbClr val="000000"/>
                </a:solidFill>
                <a:latin typeface="+mn-lt"/>
                <a:ea typeface="+mn-ea"/>
                <a:cs typeface="+mn-cs"/>
              </a:rPr>
              <a:t>1000</a:t>
            </a:r>
            <a:r>
              <a:rPr kumimoji="0" lang="en-GB" altLang="en-US" sz="2400" b="0" i="0" u="none" strike="noStrike" kern="1200" cap="none" spc="0" normalizeH="0" baseline="0" noProof="0">
                <a:ln>
                  <a:noFill/>
                </a:ln>
                <a:solidFill>
                  <a:srgbClr val="000000"/>
                </a:solidFill>
                <a:effectLst/>
                <a:uLnTx/>
                <a:uFillTx/>
                <a:latin typeface="+mn-lt"/>
                <a:ea typeface="+mn-ea"/>
                <a:cs typeface="+mn-cs"/>
              </a:rPr>
              <a:t>000.</a:t>
            </a:r>
          </a:p>
        </p:txBody>
      </p:sp>
      <p:pic>
        <p:nvPicPr>
          <p:cNvPr id="2" name="Picture 1" descr="Photograph of a dynode chain."/>
          <p:cNvPicPr>
            <a:picLocks noChangeAspect="1"/>
          </p:cNvPicPr>
          <p:nvPr/>
        </p:nvPicPr>
        <p:blipFill>
          <a:blip r:embed="rId3"/>
          <a:stretch>
            <a:fillRect/>
          </a:stretch>
        </p:blipFill>
        <p:spPr>
          <a:xfrm>
            <a:off x="7520461" y="1080875"/>
            <a:ext cx="4572643" cy="3429482"/>
          </a:xfrm>
          <a:prstGeom prst="rect">
            <a:avLst/>
          </a:prstGeom>
        </p:spPr>
      </p:pic>
      <p:sp>
        <p:nvSpPr>
          <p:cNvPr id="6" name="Rectangle 5"/>
          <p:cNvSpPr/>
          <p:nvPr/>
        </p:nvSpPr>
        <p:spPr>
          <a:xfrm>
            <a:off x="7228682" y="4742819"/>
            <a:ext cx="5054600" cy="243785"/>
          </a:xfrm>
          <a:prstGeom prst="rect">
            <a:avLst/>
          </a:prstGeom>
        </p:spPr>
        <p:txBody>
          <a:bodyPr wrap="square">
            <a:spAutoFit/>
          </a:bodyPr>
          <a:lstStyle/>
          <a:p>
            <a:r>
              <a:rPr lang="en-GB" sz="1200" b="0">
                <a:solidFill>
                  <a:srgbClr val="000000"/>
                </a:solidFill>
                <a:latin typeface="+mn-lt"/>
              </a:rPr>
              <a:t>Michael </a:t>
            </a:r>
            <a:r>
              <a:rPr lang="en-GB" sz="1200" b="0" err="1">
                <a:solidFill>
                  <a:srgbClr val="000000"/>
                </a:solidFill>
                <a:latin typeface="+mn-lt"/>
              </a:rPr>
              <a:t>Schmid</a:t>
            </a:r>
            <a:r>
              <a:rPr lang="en-GB" sz="1200" b="0">
                <a:solidFill>
                  <a:srgbClr val="000000"/>
                </a:solidFill>
                <a:latin typeface="+mn-lt"/>
              </a:rPr>
              <a:t> / CC BY-SA (http://creativecommons.org/licenses/by-sa/3.0/)</a:t>
            </a:r>
          </a:p>
        </p:txBody>
      </p:sp>
    </p:spTree>
    <p:extLst>
      <p:ext uri="{BB962C8B-B14F-4D97-AF65-F5344CB8AC3E}">
        <p14:creationId xmlns:p14="http://schemas.microsoft.com/office/powerpoint/2010/main" val="1217786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146175" y="519113"/>
            <a:ext cx="8408216" cy="877887"/>
          </a:xfrm>
        </p:spPr>
        <p:txBody>
          <a:bodyPr/>
          <a:lstStyle/>
          <a:p>
            <a:pPr>
              <a:spcBef>
                <a:spcPct val="0"/>
              </a:spcBef>
            </a:pPr>
            <a:r>
              <a:rPr lang="en-GB" altLang="en-US" sz="4000">
                <a:cs typeface="Times New Roman" panose="02020603050405020304" pitchFamily="18" charset="0"/>
              </a:rPr>
              <a:t>Dynode geometries</a:t>
            </a:r>
            <a:endParaRPr lang="en-GB" altLang="en-US" sz="4000">
              <a:latin typeface="Helvetica" panose="020B0604020202020204" pitchFamily="34" charset="0"/>
            </a:endParaRPr>
          </a:p>
        </p:txBody>
      </p:sp>
      <p:sp>
        <p:nvSpPr>
          <p:cNvPr id="3" name="Rectangle 3"/>
          <p:cNvSpPr txBox="1">
            <a:spLocks noChangeArrowheads="1"/>
          </p:cNvSpPr>
          <p:nvPr/>
        </p:nvSpPr>
        <p:spPr>
          <a:xfrm>
            <a:off x="1146175" y="1397000"/>
            <a:ext cx="4455205"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altLang="en-US" b="0"/>
              <a:t>Different types of electron multiplier have different characteristics regarding linearity, minimising pulse distortion, sensitivity to external magnetic field etc.</a:t>
            </a:r>
          </a:p>
        </p:txBody>
      </p:sp>
      <p:pic>
        <p:nvPicPr>
          <p:cNvPr id="2" name="Picture 1">
            <a:extLst>
              <a:ext uri="{FF2B5EF4-FFF2-40B4-BE49-F238E27FC236}">
                <a16:creationId xmlns:a16="http://schemas.microsoft.com/office/drawing/2014/main" id="{C8D8976E-6DA9-4166-8C6A-2D9878E2EBD3}"/>
              </a:ext>
            </a:extLst>
          </p:cNvPr>
          <p:cNvPicPr>
            <a:picLocks noChangeAspect="1"/>
          </p:cNvPicPr>
          <p:nvPr/>
        </p:nvPicPr>
        <p:blipFill>
          <a:blip r:embed="rId2"/>
          <a:stretch>
            <a:fillRect/>
          </a:stretch>
        </p:blipFill>
        <p:spPr>
          <a:xfrm>
            <a:off x="6284068" y="676274"/>
            <a:ext cx="4645869" cy="5328401"/>
          </a:xfrm>
          <a:prstGeom prst="rect">
            <a:avLst/>
          </a:prstGeom>
        </p:spPr>
      </p:pic>
    </p:spTree>
    <p:extLst>
      <p:ext uri="{BB962C8B-B14F-4D97-AF65-F5344CB8AC3E}">
        <p14:creationId xmlns:p14="http://schemas.microsoft.com/office/powerpoint/2010/main" val="1510341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253778"/>
            <a:ext cx="8408216" cy="877887"/>
          </a:xfrm>
        </p:spPr>
        <p:txBody>
          <a:bodyPr/>
          <a:lstStyle/>
          <a:p>
            <a:pPr algn="ctr">
              <a:spcBef>
                <a:spcPct val="0"/>
              </a:spcBef>
            </a:pPr>
            <a:r>
              <a:rPr lang="en-GB" altLang="en-US" sz="4000">
                <a:cs typeface="Times New Roman" panose="02020603050405020304" pitchFamily="18" charset="0"/>
              </a:rPr>
              <a:t>Fast large area PMT</a:t>
            </a:r>
            <a:endParaRPr lang="en-GB" altLang="en-US" sz="4000">
              <a:latin typeface="Helvetica" panose="020B0604020202020204" pitchFamily="34" charset="0"/>
            </a:endParaRPr>
          </a:p>
        </p:txBody>
      </p:sp>
      <p:sp>
        <p:nvSpPr>
          <p:cNvPr id="3" name="Rectangle 3"/>
          <p:cNvSpPr txBox="1">
            <a:spLocks noChangeArrowheads="1"/>
          </p:cNvSpPr>
          <p:nvPr/>
        </p:nvSpPr>
        <p:spPr>
          <a:xfrm>
            <a:off x="504825" y="1397000"/>
            <a:ext cx="4867275"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altLang="en-US" b="0"/>
              <a:t>Use electrostatic focussing to minimise the time differences from a large photocathode focussing onto a small area electron multiplier. Note use of a variety of electrodes. This type of PMT is very sensitive to external magnetic fields.</a:t>
            </a:r>
          </a:p>
        </p:txBody>
      </p:sp>
      <p:pic>
        <p:nvPicPr>
          <p:cNvPr id="2" name="Picture 1" descr="Photoelectron trajectories in a large electrostatically focussed photomultiplier tube.">
            <a:extLst>
              <a:ext uri="{FF2B5EF4-FFF2-40B4-BE49-F238E27FC236}">
                <a16:creationId xmlns:a16="http://schemas.microsoft.com/office/drawing/2014/main" id="{D61838DB-F7E9-4938-8662-235380263F39}"/>
              </a:ext>
            </a:extLst>
          </p:cNvPr>
          <p:cNvPicPr>
            <a:picLocks noChangeAspect="1"/>
          </p:cNvPicPr>
          <p:nvPr/>
        </p:nvPicPr>
        <p:blipFill>
          <a:blip r:embed="rId2"/>
          <a:stretch>
            <a:fillRect/>
          </a:stretch>
        </p:blipFill>
        <p:spPr>
          <a:xfrm>
            <a:off x="6096000" y="1397000"/>
            <a:ext cx="3895723" cy="4447990"/>
          </a:xfrm>
          <a:prstGeom prst="rect">
            <a:avLst/>
          </a:prstGeom>
        </p:spPr>
      </p:pic>
      <p:cxnSp>
        <p:nvCxnSpPr>
          <p:cNvPr id="6" name="Straight Arrow Connector 5">
            <a:extLst>
              <a:ext uri="{FF2B5EF4-FFF2-40B4-BE49-F238E27FC236}">
                <a16:creationId xmlns:a16="http://schemas.microsoft.com/office/drawing/2014/main" id="{D6154832-7DD5-4A22-859E-2E84A0A5EFDF}"/>
              </a:ext>
            </a:extLst>
          </p:cNvPr>
          <p:cNvCxnSpPr>
            <a:cxnSpLocks/>
          </p:cNvCxnSpPr>
          <p:nvPr/>
        </p:nvCxnSpPr>
        <p:spPr>
          <a:xfrm>
            <a:off x="3352800" y="3295650"/>
            <a:ext cx="4691061" cy="23145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B6AC0C4-9D8A-40A3-B7A1-B9C1545D1436}"/>
              </a:ext>
            </a:extLst>
          </p:cNvPr>
          <p:cNvSpPr txBox="1"/>
          <p:nvPr/>
        </p:nvSpPr>
        <p:spPr>
          <a:xfrm>
            <a:off x="9915525" y="2009552"/>
            <a:ext cx="2362200" cy="590931"/>
          </a:xfrm>
          <a:prstGeom prst="rect">
            <a:avLst/>
          </a:prstGeom>
          <a:noFill/>
        </p:spPr>
        <p:txBody>
          <a:bodyPr wrap="square" rtlCol="0">
            <a:spAutoFit/>
          </a:bodyPr>
          <a:lstStyle/>
          <a:p>
            <a:r>
              <a:rPr lang="en-GB" b="0">
                <a:solidFill>
                  <a:schemeClr val="tx1"/>
                </a:solidFill>
                <a:latin typeface="+mn-lt"/>
              </a:rPr>
              <a:t>Increasingly positive </a:t>
            </a:r>
            <a:r>
              <a:rPr lang="en-GB" b="0" err="1">
                <a:solidFill>
                  <a:schemeClr val="tx1"/>
                </a:solidFill>
                <a:latin typeface="+mn-lt"/>
              </a:rPr>
              <a:t>Equipotentials</a:t>
            </a:r>
            <a:endParaRPr lang="en-GB" b="0">
              <a:solidFill>
                <a:schemeClr val="tx1"/>
              </a:solidFill>
              <a:latin typeface="+mn-lt"/>
            </a:endParaRPr>
          </a:p>
        </p:txBody>
      </p:sp>
      <p:cxnSp>
        <p:nvCxnSpPr>
          <p:cNvPr id="9" name="Straight Arrow Connector 8">
            <a:extLst>
              <a:ext uri="{FF2B5EF4-FFF2-40B4-BE49-F238E27FC236}">
                <a16:creationId xmlns:a16="http://schemas.microsoft.com/office/drawing/2014/main" id="{44191D6D-7889-46B6-9587-8BBC0FA9F04B}"/>
              </a:ext>
            </a:extLst>
          </p:cNvPr>
          <p:cNvCxnSpPr>
            <a:cxnSpLocks/>
            <a:stCxn id="7" idx="1"/>
          </p:cNvCxnSpPr>
          <p:nvPr/>
        </p:nvCxnSpPr>
        <p:spPr>
          <a:xfrm flipH="1">
            <a:off x="9153525" y="2305018"/>
            <a:ext cx="762000" cy="492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42C98E1-06FC-4E6F-88A7-2F88A1F4A292}"/>
              </a:ext>
            </a:extLst>
          </p:cNvPr>
          <p:cNvSpPr txBox="1"/>
          <p:nvPr/>
        </p:nvSpPr>
        <p:spPr>
          <a:xfrm>
            <a:off x="7353298" y="1131665"/>
            <a:ext cx="2009775" cy="344710"/>
          </a:xfrm>
          <a:prstGeom prst="rect">
            <a:avLst/>
          </a:prstGeom>
          <a:noFill/>
        </p:spPr>
        <p:txBody>
          <a:bodyPr wrap="square" rtlCol="0">
            <a:spAutoFit/>
          </a:bodyPr>
          <a:lstStyle/>
          <a:p>
            <a:r>
              <a:rPr lang="en-GB" b="0">
                <a:solidFill>
                  <a:schemeClr val="tx1"/>
                </a:solidFill>
                <a:latin typeface="+mn-lt"/>
              </a:rPr>
              <a:t>Photocathode</a:t>
            </a:r>
          </a:p>
        </p:txBody>
      </p:sp>
    </p:spTree>
    <p:extLst>
      <p:ext uri="{BB962C8B-B14F-4D97-AF65-F5344CB8AC3E}">
        <p14:creationId xmlns:p14="http://schemas.microsoft.com/office/powerpoint/2010/main" val="1240172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519113"/>
            <a:ext cx="10261767" cy="877887"/>
          </a:xfrm>
        </p:spPr>
        <p:txBody>
          <a:bodyPr/>
          <a:lstStyle/>
          <a:p>
            <a:r>
              <a:rPr lang="en-GB" altLang="en-US"/>
              <a:t>What systems are used in Particle Physics?</a:t>
            </a:r>
            <a:endParaRPr lang="en-GB"/>
          </a:p>
        </p:txBody>
      </p:sp>
      <p:sp>
        <p:nvSpPr>
          <p:cNvPr id="6" name="Rectangle 3"/>
          <p:cNvSpPr txBox="1">
            <a:spLocks noChangeArrowheads="1"/>
          </p:cNvSpPr>
          <p:nvPr/>
        </p:nvSpPr>
        <p:spPr>
          <a:xfrm>
            <a:off x="1336675" y="1167866"/>
            <a:ext cx="7772400"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Calorimeters </a:t>
            </a:r>
            <a:r>
              <a:rPr lang="en-GB" altLang="en-US" sz="2000" b="0"/>
              <a:t>(which measure energy and position)</a:t>
            </a:r>
          </a:p>
          <a:p>
            <a:pPr lvl="1"/>
            <a:r>
              <a:rPr lang="en-GB" altLang="en-US" b="0"/>
              <a:t>Scintillation light</a:t>
            </a:r>
          </a:p>
          <a:p>
            <a:pPr lvl="1"/>
            <a:r>
              <a:rPr lang="en-GB" altLang="en-US" b="0"/>
              <a:t>Cherenkov light </a:t>
            </a:r>
          </a:p>
          <a:p>
            <a:r>
              <a:rPr lang="en-GB" altLang="en-US" b="0"/>
              <a:t>Time-of-flight</a:t>
            </a:r>
          </a:p>
          <a:p>
            <a:pPr lvl="1"/>
            <a:r>
              <a:rPr lang="en-GB" altLang="en-US" b="0"/>
              <a:t>Fast scintillators used to determine the speed of a particle</a:t>
            </a:r>
          </a:p>
          <a:p>
            <a:r>
              <a:rPr lang="en-GB" altLang="en-US" b="0"/>
              <a:t>Fibre Trackers</a:t>
            </a:r>
          </a:p>
          <a:p>
            <a:r>
              <a:rPr lang="en-GB" altLang="en-US" b="0">
                <a:solidFill>
                  <a:srgbClr val="CC66FF"/>
                </a:solidFill>
              </a:rPr>
              <a:t>Readout of electronics particularly in large hermetic detectors. (I will not cover this aspect)</a:t>
            </a:r>
          </a:p>
          <a:p>
            <a:r>
              <a:rPr lang="en-GB" altLang="en-US" b="0">
                <a:solidFill>
                  <a:srgbClr val="CC66FF"/>
                </a:solidFill>
              </a:rPr>
              <a:t>Fibre backbone for Local and Wide Area Networks (I will not cover this aspect)</a:t>
            </a:r>
            <a:endParaRPr lang="en-GB" altLang="en-US" b="0"/>
          </a:p>
        </p:txBody>
      </p:sp>
    </p:spTree>
    <p:extLst>
      <p:ext uri="{BB962C8B-B14F-4D97-AF65-F5344CB8AC3E}">
        <p14:creationId xmlns:p14="http://schemas.microsoft.com/office/powerpoint/2010/main" val="3173782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pPr algn="ctr">
              <a:spcBef>
                <a:spcPct val="0"/>
              </a:spcBef>
            </a:pPr>
            <a:r>
              <a:rPr lang="en-GB" altLang="en-US" sz="4000">
                <a:latin typeface="Helvetica" panose="020B0604020202020204" pitchFamily="34" charset="0"/>
                <a:cs typeface="Times New Roman" panose="02020603050405020304" pitchFamily="18" charset="0"/>
              </a:rPr>
              <a:t>Gain and noise</a:t>
            </a:r>
            <a:endParaRPr lang="en-GB" altLang="en-US" sz="4000">
              <a:latin typeface="Helvetica" panose="020B0604020202020204" pitchFamily="34" charset="0"/>
            </a:endParaRPr>
          </a:p>
        </p:txBody>
      </p:sp>
      <p:sp>
        <p:nvSpPr>
          <p:cNvPr id="3" name="Rectangle 3"/>
          <p:cNvSpPr txBox="1">
            <a:spLocks noChangeArrowheads="1"/>
          </p:cNvSpPr>
          <p:nvPr/>
        </p:nvSpPr>
        <p:spPr>
          <a:xfrm>
            <a:off x="666719" y="1397000"/>
            <a:ext cx="2828479"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altLang="en-US" b="0"/>
              <a:t>G = gain</a:t>
            </a:r>
          </a:p>
          <a:p>
            <a:pPr marL="0" indent="0">
              <a:buNone/>
            </a:pPr>
            <a:r>
              <a:rPr lang="en-GB" altLang="en-US" b="0"/>
              <a:t>I</a:t>
            </a:r>
            <a:r>
              <a:rPr lang="en-GB" altLang="en-US" b="0" baseline="-25000"/>
              <a:t>a0</a:t>
            </a:r>
            <a:r>
              <a:rPr lang="en-GB" altLang="en-US" b="0"/>
              <a:t> = anode dark current (= noise!)</a:t>
            </a:r>
          </a:p>
        </p:txBody>
      </p:sp>
      <p:pic>
        <p:nvPicPr>
          <p:cNvPr id="2" name="Picture 1" descr="Graph sowing gain and anode dark current as a function of photomultiplier operating voltage.">
            <a:extLst>
              <a:ext uri="{FF2B5EF4-FFF2-40B4-BE49-F238E27FC236}">
                <a16:creationId xmlns:a16="http://schemas.microsoft.com/office/drawing/2014/main" id="{5DA6A39C-D511-49C8-8539-0CB19E2E3F95}"/>
              </a:ext>
            </a:extLst>
          </p:cNvPr>
          <p:cNvPicPr>
            <a:picLocks noChangeAspect="1"/>
          </p:cNvPicPr>
          <p:nvPr/>
        </p:nvPicPr>
        <p:blipFill>
          <a:blip r:embed="rId2"/>
          <a:stretch>
            <a:fillRect/>
          </a:stretch>
        </p:blipFill>
        <p:spPr>
          <a:xfrm>
            <a:off x="3495198" y="1225549"/>
            <a:ext cx="4378401" cy="4822825"/>
          </a:xfrm>
          <a:prstGeom prst="rect">
            <a:avLst/>
          </a:prstGeom>
        </p:spPr>
      </p:pic>
      <p:sp>
        <p:nvSpPr>
          <p:cNvPr id="4" name="TextBox 3">
            <a:extLst>
              <a:ext uri="{FF2B5EF4-FFF2-40B4-BE49-F238E27FC236}">
                <a16:creationId xmlns:a16="http://schemas.microsoft.com/office/drawing/2014/main" id="{A868182A-5C90-B8B2-3DEB-06E0C7ED8541}"/>
              </a:ext>
            </a:extLst>
          </p:cNvPr>
          <p:cNvSpPr txBox="1"/>
          <p:nvPr/>
        </p:nvSpPr>
        <p:spPr>
          <a:xfrm>
            <a:off x="8053727" y="4533900"/>
            <a:ext cx="755518" cy="344710"/>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1 </a:t>
            </a:r>
            <a:r>
              <a:rPr lang="en-GB" b="0" err="1">
                <a:solidFill>
                  <a:srgbClr val="000000"/>
                </a:solidFill>
                <a:latin typeface="Arial" panose="020B0604020202020204" pitchFamily="34" charset="0"/>
                <a:cs typeface="Arial" panose="020B0604020202020204" pitchFamily="34" charset="0"/>
              </a:rPr>
              <a:t>nA</a:t>
            </a:r>
            <a:endParaRPr lang="en-GB" b="0">
              <a:solidFill>
                <a:srgbClr val="000000"/>
              </a:solidFill>
              <a:latin typeface="Arial" panose="020B0604020202020204" pitchFamily="34" charset="0"/>
              <a:cs typeface="Arial" panose="020B0604020202020204" pitchFamily="34" charset="0"/>
            </a:endParaRPr>
          </a:p>
        </p:txBody>
      </p:sp>
      <p:cxnSp>
        <p:nvCxnSpPr>
          <p:cNvPr id="7" name="Straight Connector 6">
            <a:extLst>
              <a:ext uri="{FF2B5EF4-FFF2-40B4-BE49-F238E27FC236}">
                <a16:creationId xmlns:a16="http://schemas.microsoft.com/office/drawing/2014/main" id="{B3B066A0-5D43-3E21-AA13-DBEE7B89EA3E}"/>
              </a:ext>
            </a:extLst>
          </p:cNvPr>
          <p:cNvCxnSpPr>
            <a:cxnSpLocks/>
          </p:cNvCxnSpPr>
          <p:nvPr/>
        </p:nvCxnSpPr>
        <p:spPr>
          <a:xfrm flipV="1">
            <a:off x="5540783" y="4695825"/>
            <a:ext cx="2482649" cy="1043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41779250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701674" y="244793"/>
            <a:ext cx="10741025" cy="877887"/>
          </a:xfrm>
        </p:spPr>
        <p:txBody>
          <a:bodyPr/>
          <a:lstStyle/>
          <a:p>
            <a:pPr algn="ctr">
              <a:spcBef>
                <a:spcPct val="0"/>
              </a:spcBef>
            </a:pPr>
            <a:r>
              <a:rPr lang="en-GB" altLang="en-US" sz="4000"/>
              <a:t>Spectral response, dynode gain, noise</a:t>
            </a:r>
            <a:endParaRPr lang="en-GB" altLang="en-US" sz="4000">
              <a:latin typeface="Helvetica" panose="020B0604020202020204" pitchFamily="34" charset="0"/>
            </a:endParaRPr>
          </a:p>
        </p:txBody>
      </p:sp>
      <p:pic>
        <p:nvPicPr>
          <p:cNvPr id="2" name="Picture 1"/>
          <p:cNvPicPr>
            <a:picLocks noChangeAspect="1"/>
          </p:cNvPicPr>
          <p:nvPr/>
        </p:nvPicPr>
        <p:blipFill rotWithShape="1">
          <a:blip r:embed="rId2"/>
          <a:srcRect l="7508" t="29406" r="13664" b="20666"/>
          <a:stretch/>
        </p:blipFill>
        <p:spPr>
          <a:xfrm>
            <a:off x="199753" y="1219199"/>
            <a:ext cx="4685212" cy="4850674"/>
          </a:xfrm>
          <a:prstGeom prst="rect">
            <a:avLst/>
          </a:prstGeom>
        </p:spPr>
      </p:pic>
      <p:pic>
        <p:nvPicPr>
          <p:cNvPr id="3" name="Picture 2"/>
          <p:cNvPicPr>
            <a:picLocks noChangeAspect="1"/>
          </p:cNvPicPr>
          <p:nvPr/>
        </p:nvPicPr>
        <p:blipFill rotWithShape="1">
          <a:blip r:embed="rId3"/>
          <a:srcRect l="7119" t="26389" r="4104" b="31018"/>
          <a:stretch/>
        </p:blipFill>
        <p:spPr>
          <a:xfrm>
            <a:off x="4884965" y="1219199"/>
            <a:ext cx="3786188" cy="3943350"/>
          </a:xfrm>
          <a:prstGeom prst="rect">
            <a:avLst/>
          </a:prstGeom>
        </p:spPr>
      </p:pic>
      <p:pic>
        <p:nvPicPr>
          <p:cNvPr id="4" name="Picture 3"/>
          <p:cNvPicPr>
            <a:picLocks noChangeAspect="1"/>
          </p:cNvPicPr>
          <p:nvPr/>
        </p:nvPicPr>
        <p:blipFill rotWithShape="1">
          <a:blip r:embed="rId4"/>
          <a:srcRect l="16118" t="31018" r="36641" b="28086"/>
          <a:stretch/>
        </p:blipFill>
        <p:spPr>
          <a:xfrm>
            <a:off x="8771626" y="1219199"/>
            <a:ext cx="3420374" cy="3714751"/>
          </a:xfrm>
          <a:prstGeom prst="rect">
            <a:avLst/>
          </a:prstGeom>
        </p:spPr>
      </p:pic>
      <p:sp>
        <p:nvSpPr>
          <p:cNvPr id="6" name="TextBox 5"/>
          <p:cNvSpPr txBox="1"/>
          <p:nvPr/>
        </p:nvSpPr>
        <p:spPr>
          <a:xfrm>
            <a:off x="5359400" y="5613400"/>
            <a:ext cx="6502400" cy="344710"/>
          </a:xfrm>
          <a:prstGeom prst="rect">
            <a:avLst/>
          </a:prstGeom>
          <a:noFill/>
        </p:spPr>
        <p:txBody>
          <a:bodyPr wrap="square" rtlCol="0">
            <a:spAutoFit/>
          </a:bodyPr>
          <a:lstStyle/>
          <a:p>
            <a:r>
              <a:rPr lang="en-GB" b="0">
                <a:solidFill>
                  <a:srgbClr val="000000"/>
                </a:solidFill>
                <a:latin typeface="+mn-lt"/>
              </a:rPr>
              <a:t>Plots from ET Enterprises Limited, Uxbridge, UK</a:t>
            </a:r>
          </a:p>
        </p:txBody>
      </p:sp>
    </p:spTree>
    <p:extLst>
      <p:ext uri="{BB962C8B-B14F-4D97-AF65-F5344CB8AC3E}">
        <p14:creationId xmlns:p14="http://schemas.microsoft.com/office/powerpoint/2010/main" val="34411131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803274" y="244793"/>
            <a:ext cx="10550526" cy="1164907"/>
          </a:xfrm>
        </p:spPr>
        <p:txBody>
          <a:bodyPr/>
          <a:lstStyle/>
          <a:p>
            <a:pPr algn="ctr">
              <a:spcBef>
                <a:spcPct val="0"/>
              </a:spcBef>
            </a:pPr>
            <a:r>
              <a:rPr lang="en-GB" altLang="en-US" sz="4000"/>
              <a:t>Photomultipliers for high magnetic fields</a:t>
            </a:r>
            <a:endParaRPr lang="en-GB" altLang="en-US" sz="4000">
              <a:latin typeface="Helvetica" panose="020B0604020202020204" pitchFamily="34" charset="0"/>
            </a:endParaRPr>
          </a:p>
        </p:txBody>
      </p:sp>
      <p:sp>
        <p:nvSpPr>
          <p:cNvPr id="2" name="TextBox 1"/>
          <p:cNvSpPr txBox="1"/>
          <p:nvPr/>
        </p:nvSpPr>
        <p:spPr>
          <a:xfrm>
            <a:off x="966788" y="848380"/>
            <a:ext cx="9918700" cy="690638"/>
          </a:xfrm>
          <a:prstGeom prst="rect">
            <a:avLst/>
          </a:prstGeom>
          <a:noFill/>
        </p:spPr>
        <p:txBody>
          <a:bodyPr wrap="square" rtlCol="0">
            <a:spAutoFit/>
          </a:bodyPr>
          <a:lstStyle/>
          <a:p>
            <a:r>
              <a:rPr lang="en-GB" sz="2400" b="0">
                <a:solidFill>
                  <a:srgbClr val="000000"/>
                </a:solidFill>
                <a:latin typeface="+mn-lt"/>
              </a:rPr>
              <a:t>Fine mesh dynode approach – gains of thousands, fields up to ~ 1T</a:t>
            </a:r>
          </a:p>
          <a:p>
            <a:r>
              <a:rPr lang="en-GB" sz="2400" b="0">
                <a:solidFill>
                  <a:srgbClr val="000000"/>
                </a:solidFill>
                <a:latin typeface="+mn-lt"/>
              </a:rPr>
              <a:t>Fine mesh anode – gain ~ 10 but operating at fields up to at least 4T</a:t>
            </a:r>
          </a:p>
        </p:txBody>
      </p:sp>
      <p:grpSp>
        <p:nvGrpSpPr>
          <p:cNvPr id="4" name="Group 4"/>
          <p:cNvGrpSpPr>
            <a:grpSpLocks/>
          </p:cNvGrpSpPr>
          <p:nvPr/>
        </p:nvGrpSpPr>
        <p:grpSpPr bwMode="auto">
          <a:xfrm>
            <a:off x="7662863" y="1631911"/>
            <a:ext cx="3222625" cy="2592387"/>
            <a:chOff x="3609" y="839"/>
            <a:chExt cx="2199" cy="1724"/>
          </a:xfrm>
        </p:grpSpPr>
        <p:pic>
          <p:nvPicPr>
            <p:cNvPr id="6" name="Picture 5" descr="H:\CMS\CALOR2000\VPT2.jpg"/>
            <p:cNvPicPr>
              <a:picLocks noChangeAspect="1" noChangeArrowheads="1"/>
            </p:cNvPicPr>
            <p:nvPr/>
          </p:nvPicPr>
          <p:blipFill>
            <a:blip r:embed="rId2">
              <a:extLst>
                <a:ext uri="{28A0092B-C50C-407E-A947-70E740481C1C}">
                  <a14:useLocalDpi xmlns:a14="http://schemas.microsoft.com/office/drawing/2010/main" val="0"/>
                </a:ext>
              </a:extLst>
            </a:blip>
            <a:srcRect t="1866" b="10732"/>
            <a:stretch>
              <a:fillRect/>
            </a:stretch>
          </p:blipFill>
          <p:spPr bwMode="auto">
            <a:xfrm>
              <a:off x="3609" y="839"/>
              <a:ext cx="2199" cy="1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6"/>
            <p:cNvSpPr txBox="1">
              <a:spLocks noChangeArrowheads="1"/>
            </p:cNvSpPr>
            <p:nvPr/>
          </p:nvSpPr>
          <p:spPr bwMode="auto">
            <a:xfrm>
              <a:off x="3792" y="1488"/>
              <a:ext cx="528" cy="11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spAutoFit/>
            </a:bodyPr>
            <a:lstStyle>
              <a:lvl1pPr defTabSz="854075" eaLnBrk="0" hangingPunct="0">
                <a:defRPr sz="2400">
                  <a:solidFill>
                    <a:schemeClr val="tx1"/>
                  </a:solidFill>
                  <a:latin typeface="Times New Roman" panose="02020603050405020304" pitchFamily="18" charset="0"/>
                </a:defRPr>
              </a:lvl1pPr>
              <a:lvl2pPr marL="742950" indent="-285750" defTabSz="854075" eaLnBrk="0" hangingPunct="0">
                <a:defRPr sz="2400">
                  <a:solidFill>
                    <a:schemeClr val="tx1"/>
                  </a:solidFill>
                  <a:latin typeface="Times New Roman" panose="02020603050405020304" pitchFamily="18" charset="0"/>
                </a:defRPr>
              </a:lvl2pPr>
              <a:lvl3pPr marL="1143000" indent="-228600" defTabSz="854075" eaLnBrk="0" hangingPunct="0">
                <a:defRPr sz="2400">
                  <a:solidFill>
                    <a:schemeClr val="tx1"/>
                  </a:solidFill>
                  <a:latin typeface="Times New Roman" panose="02020603050405020304" pitchFamily="18" charset="0"/>
                </a:defRPr>
              </a:lvl3pPr>
              <a:lvl4pPr marL="1600200" indent="-228600" defTabSz="854075" eaLnBrk="0" hangingPunct="0">
                <a:defRPr sz="2400">
                  <a:solidFill>
                    <a:schemeClr val="tx1"/>
                  </a:solidFill>
                  <a:latin typeface="Times New Roman" panose="02020603050405020304" pitchFamily="18" charset="0"/>
                </a:defRPr>
              </a:lvl4pPr>
              <a:lvl5pPr marL="2057400" indent="-228600" defTabSz="854075" eaLnBrk="0" hangingPunct="0">
                <a:defRPr sz="2400">
                  <a:solidFill>
                    <a:schemeClr val="tx1"/>
                  </a:solidFill>
                  <a:latin typeface="Times New Roman" panose="02020603050405020304" pitchFamily="18" charset="0"/>
                </a:defRPr>
              </a:lvl5pPr>
              <a:lvl6pPr marL="2514600" indent="-228600" defTabSz="8540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8540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8540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854075"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GB" altLang="en-US" sz="1100">
                  <a:latin typeface="Arial" panose="020B0604020202020204" pitchFamily="34" charset="0"/>
                  <a:sym typeface="Symbol" panose="05050102010706020507" pitchFamily="18" charset="2"/>
                </a:rPr>
                <a:t></a:t>
              </a:r>
              <a:r>
                <a:rPr lang="en-GB" altLang="en-US" sz="700">
                  <a:latin typeface="Arial" panose="020B0604020202020204" pitchFamily="34" charset="0"/>
                  <a:sym typeface="Symbol" panose="05050102010706020507" pitchFamily="18" charset="2"/>
                </a:rPr>
                <a:t> </a:t>
              </a:r>
              <a:r>
                <a:rPr lang="en-GB" altLang="en-US" sz="1100">
                  <a:latin typeface="Arial" panose="020B0604020202020204" pitchFamily="34" charset="0"/>
                  <a:sym typeface="Symbol" panose="05050102010706020507" pitchFamily="18" charset="2"/>
                </a:rPr>
                <a:t>=</a:t>
              </a:r>
              <a:r>
                <a:rPr lang="en-GB" altLang="en-US" sz="700">
                  <a:latin typeface="Arial" panose="020B0604020202020204" pitchFamily="34" charset="0"/>
                  <a:sym typeface="Symbol" panose="05050102010706020507" pitchFamily="18" charset="2"/>
                </a:rPr>
                <a:t> </a:t>
              </a:r>
              <a:r>
                <a:rPr lang="en-GB" altLang="en-US" sz="1100">
                  <a:latin typeface="Arial" panose="020B0604020202020204" pitchFamily="34" charset="0"/>
                </a:rPr>
                <a:t>26.5 mm</a:t>
              </a:r>
              <a:r>
                <a:rPr lang="en-GB" altLang="en-US" sz="900">
                  <a:latin typeface="Arial" panose="020B0604020202020204" pitchFamily="34" charset="0"/>
                </a:rPr>
                <a:t> </a:t>
              </a:r>
              <a:endParaRPr lang="en-GB" altLang="en-US" sz="2200"/>
            </a:p>
          </p:txBody>
        </p:sp>
        <p:sp>
          <p:nvSpPr>
            <p:cNvPr id="8" name="Text Box 7"/>
            <p:cNvSpPr txBox="1">
              <a:spLocks noChangeArrowheads="1"/>
            </p:cNvSpPr>
            <p:nvPr/>
          </p:nvSpPr>
          <p:spPr bwMode="auto">
            <a:xfrm>
              <a:off x="4800" y="2448"/>
              <a:ext cx="7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4075" eaLnBrk="0" hangingPunct="0">
                <a:defRPr sz="2400">
                  <a:solidFill>
                    <a:schemeClr val="tx1"/>
                  </a:solidFill>
                  <a:latin typeface="Times New Roman" panose="02020603050405020304" pitchFamily="18" charset="0"/>
                </a:defRPr>
              </a:lvl1pPr>
              <a:lvl2pPr marL="742950" indent="-285750" defTabSz="854075" eaLnBrk="0" hangingPunct="0">
                <a:defRPr sz="2400">
                  <a:solidFill>
                    <a:schemeClr val="tx1"/>
                  </a:solidFill>
                  <a:latin typeface="Times New Roman" panose="02020603050405020304" pitchFamily="18" charset="0"/>
                </a:defRPr>
              </a:lvl2pPr>
              <a:lvl3pPr marL="1143000" indent="-228600" defTabSz="854075" eaLnBrk="0" hangingPunct="0">
                <a:defRPr sz="2400">
                  <a:solidFill>
                    <a:schemeClr val="tx1"/>
                  </a:solidFill>
                  <a:latin typeface="Times New Roman" panose="02020603050405020304" pitchFamily="18" charset="0"/>
                </a:defRPr>
              </a:lvl3pPr>
              <a:lvl4pPr marL="1600200" indent="-228600" defTabSz="854075" eaLnBrk="0" hangingPunct="0">
                <a:defRPr sz="2400">
                  <a:solidFill>
                    <a:schemeClr val="tx1"/>
                  </a:solidFill>
                  <a:latin typeface="Times New Roman" panose="02020603050405020304" pitchFamily="18" charset="0"/>
                </a:defRPr>
              </a:lvl4pPr>
              <a:lvl5pPr marL="2057400" indent="-228600" defTabSz="854075" eaLnBrk="0" hangingPunct="0">
                <a:defRPr sz="2400">
                  <a:solidFill>
                    <a:schemeClr val="tx1"/>
                  </a:solidFill>
                  <a:latin typeface="Times New Roman" panose="02020603050405020304" pitchFamily="18" charset="0"/>
                </a:defRPr>
              </a:lvl5pPr>
              <a:lvl6pPr marL="2514600" indent="-228600" defTabSz="8540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8540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8540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854075"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GB" altLang="en-US" sz="1100">
                  <a:latin typeface="Arial" panose="020B0604020202020204" pitchFamily="34" charset="0"/>
                </a:rPr>
                <a:t>MESH ANODE</a:t>
              </a:r>
              <a:endParaRPr lang="en-GB" altLang="en-US" sz="900">
                <a:latin typeface="Arial" panose="020B0604020202020204" pitchFamily="34" charset="0"/>
              </a:endParaRPr>
            </a:p>
          </p:txBody>
        </p:sp>
      </p:grpSp>
      <p:pic>
        <p:nvPicPr>
          <p:cNvPr id="9" name="Picture 9" descr="H:\CMS\CALOR2000\VPT_RIE.jpg"/>
          <p:cNvPicPr>
            <a:picLocks noChangeAspect="1" noChangeArrowheads="1"/>
          </p:cNvPicPr>
          <p:nvPr/>
        </p:nvPicPr>
        <p:blipFill>
          <a:blip r:embed="rId3" cstate="print">
            <a:extLst>
              <a:ext uri="{28A0092B-C50C-407E-A947-70E740481C1C}">
                <a14:useLocalDpi xmlns:a14="http://schemas.microsoft.com/office/drawing/2010/main" val="0"/>
              </a:ext>
            </a:extLst>
          </a:blip>
          <a:srcRect l="9384" t="15613" r="8636" b="6363"/>
          <a:stretch>
            <a:fillRect/>
          </a:stretch>
        </p:blipFill>
        <p:spPr bwMode="auto">
          <a:xfrm>
            <a:off x="8055212" y="4423144"/>
            <a:ext cx="2830276" cy="2074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3"/>
          <p:cNvSpPr txBox="1">
            <a:spLocks noChangeArrowheads="1"/>
          </p:cNvSpPr>
          <p:nvPr/>
        </p:nvSpPr>
        <p:spPr bwMode="auto">
          <a:xfrm>
            <a:off x="966788" y="1870113"/>
            <a:ext cx="6696075" cy="3450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341" tIns="42670" rIns="85341" bIns="42670">
            <a:spAutoFit/>
          </a:bodyPr>
          <a:lstStyle>
            <a:lvl1pPr defTabSz="854075" eaLnBrk="0" hangingPunct="0">
              <a:defRPr sz="2400">
                <a:solidFill>
                  <a:schemeClr val="tx1"/>
                </a:solidFill>
                <a:latin typeface="Times New Roman" panose="02020603050405020304" pitchFamily="18" charset="0"/>
              </a:defRPr>
            </a:lvl1pPr>
            <a:lvl2pPr marL="742950" indent="-285750" defTabSz="854075" eaLnBrk="0" hangingPunct="0">
              <a:defRPr sz="2400">
                <a:solidFill>
                  <a:schemeClr val="tx1"/>
                </a:solidFill>
                <a:latin typeface="Times New Roman" panose="02020603050405020304" pitchFamily="18" charset="0"/>
              </a:defRPr>
            </a:lvl2pPr>
            <a:lvl3pPr marL="1143000" indent="-228600" defTabSz="854075" eaLnBrk="0" hangingPunct="0">
              <a:defRPr sz="2400">
                <a:solidFill>
                  <a:schemeClr val="tx1"/>
                </a:solidFill>
                <a:latin typeface="Times New Roman" panose="02020603050405020304" pitchFamily="18" charset="0"/>
              </a:defRPr>
            </a:lvl3pPr>
            <a:lvl4pPr marL="1600200" indent="-228600" defTabSz="854075" eaLnBrk="0" hangingPunct="0">
              <a:defRPr sz="2400">
                <a:solidFill>
                  <a:schemeClr val="tx1"/>
                </a:solidFill>
                <a:latin typeface="Times New Roman" panose="02020603050405020304" pitchFamily="18" charset="0"/>
              </a:defRPr>
            </a:lvl4pPr>
            <a:lvl5pPr marL="2057400" indent="-228600" defTabSz="854075" eaLnBrk="0" hangingPunct="0">
              <a:defRPr sz="2400">
                <a:solidFill>
                  <a:schemeClr val="tx1"/>
                </a:solidFill>
                <a:latin typeface="Times New Roman" panose="02020603050405020304" pitchFamily="18" charset="0"/>
              </a:defRPr>
            </a:lvl5pPr>
            <a:lvl6pPr marL="2514600" indent="-228600" defTabSz="8540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8540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8540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854075"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lnSpc>
                <a:spcPct val="100000"/>
              </a:lnSpc>
              <a:spcBef>
                <a:spcPct val="0"/>
              </a:spcBef>
              <a:spcAft>
                <a:spcPct val="0"/>
              </a:spcAft>
            </a:pPr>
            <a:r>
              <a:rPr lang="en-GB" altLang="en-US" sz="2800" b="0" kern="1200">
                <a:solidFill>
                  <a:srgbClr val="000000"/>
                </a:solidFill>
                <a:latin typeface="Arial" panose="020B0604020202020204" pitchFamily="34" charset="0"/>
                <a:ea typeface="+mn-ea"/>
                <a:cs typeface="+mn-cs"/>
              </a:rPr>
              <a:t>Vacuum </a:t>
            </a:r>
            <a:r>
              <a:rPr lang="en-GB" altLang="en-US" sz="2800" b="0" kern="1200" err="1">
                <a:solidFill>
                  <a:srgbClr val="000000"/>
                </a:solidFill>
                <a:latin typeface="Arial" panose="020B0604020202020204" pitchFamily="34" charset="0"/>
                <a:ea typeface="+mn-ea"/>
                <a:cs typeface="+mn-cs"/>
              </a:rPr>
              <a:t>Phototriodes</a:t>
            </a:r>
            <a:r>
              <a:rPr lang="en-GB" altLang="en-US" sz="2800" b="0" kern="1200">
                <a:solidFill>
                  <a:srgbClr val="000000"/>
                </a:solidFill>
                <a:latin typeface="Arial" panose="020B0604020202020204" pitchFamily="34" charset="0"/>
                <a:ea typeface="+mn-ea"/>
                <a:cs typeface="+mn-cs"/>
              </a:rPr>
              <a:t> (VPT)</a:t>
            </a:r>
          </a:p>
          <a:p>
            <a:pPr fontAlgn="base">
              <a:lnSpc>
                <a:spcPct val="100000"/>
              </a:lnSpc>
              <a:spcBef>
                <a:spcPct val="20000"/>
              </a:spcBef>
              <a:spcAft>
                <a:spcPct val="0"/>
              </a:spcAft>
            </a:pPr>
            <a:r>
              <a:rPr lang="en-GB" altLang="en-US" sz="1800" b="0" kern="1200">
                <a:solidFill>
                  <a:srgbClr val="000000"/>
                </a:solidFill>
                <a:latin typeface="Arial" panose="020B0604020202020204" pitchFamily="34" charset="0"/>
                <a:ea typeface="+mn-ea"/>
                <a:cs typeface="+mn-cs"/>
              </a:rPr>
              <a:t>B-field orientation in end caps favourable for VPTs</a:t>
            </a:r>
          </a:p>
          <a:p>
            <a:pPr fontAlgn="base">
              <a:lnSpc>
                <a:spcPct val="100000"/>
              </a:lnSpc>
              <a:spcBef>
                <a:spcPct val="0"/>
              </a:spcBef>
              <a:spcAft>
                <a:spcPct val="0"/>
              </a:spcAft>
            </a:pPr>
            <a:r>
              <a:rPr lang="en-GB" altLang="en-US" sz="1800" b="0" kern="1200">
                <a:solidFill>
                  <a:srgbClr val="000000"/>
                </a:solidFill>
                <a:latin typeface="Arial" panose="020B0604020202020204" pitchFamily="34" charset="0"/>
                <a:ea typeface="+mn-ea"/>
                <a:cs typeface="+mn-cs"/>
              </a:rPr>
              <a:t>(Tube axes 0</a:t>
            </a:r>
            <a:r>
              <a:rPr lang="en-GB" altLang="en-US" sz="1800" b="0" kern="1200" baseline="36000">
                <a:solidFill>
                  <a:srgbClr val="000000"/>
                </a:solidFill>
                <a:latin typeface="Arial" panose="020B0604020202020204" pitchFamily="34" charset="0"/>
                <a:ea typeface="+mn-ea"/>
                <a:cs typeface="+mn-cs"/>
              </a:rPr>
              <a:t>o</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rPr>
              <a:t>&lt;</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rPr>
              <a:t>|</a:t>
            </a:r>
            <a:r>
              <a:rPr lang="en-GB" altLang="en-US" sz="1800" b="0" kern="1200">
                <a:solidFill>
                  <a:srgbClr val="000000"/>
                </a:solidFill>
                <a:latin typeface="Arial" panose="020B0604020202020204" pitchFamily="34" charset="0"/>
                <a:ea typeface="+mn-ea"/>
                <a:cs typeface="+mn-cs"/>
                <a:sym typeface="Symbol" panose="05050102010706020507" pitchFamily="18" charset="2"/>
              </a:rPr>
              <a:t>|</a:t>
            </a:r>
            <a:r>
              <a:rPr lang="en-GB" altLang="en-US" sz="900" b="0" kern="1200">
                <a:solidFill>
                  <a:srgbClr val="000000"/>
                </a:solidFill>
                <a:latin typeface="Arial" panose="020B0604020202020204" pitchFamily="34" charset="0"/>
                <a:ea typeface="+mn-ea"/>
                <a:cs typeface="+mn-cs"/>
                <a:sym typeface="Symbol" panose="05050102010706020507" pitchFamily="18" charset="2"/>
              </a:rPr>
              <a:t> </a:t>
            </a:r>
            <a:r>
              <a:rPr lang="en-GB" altLang="en-US" sz="1800" b="0" kern="1200">
                <a:solidFill>
                  <a:srgbClr val="000000"/>
                </a:solidFill>
                <a:latin typeface="Arial" panose="020B0604020202020204" pitchFamily="34" charset="0"/>
                <a:ea typeface="+mn-ea"/>
                <a:cs typeface="+mn-cs"/>
              </a:rPr>
              <a:t>&lt;</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rPr>
              <a:t>40</a:t>
            </a:r>
            <a:r>
              <a:rPr lang="en-GB" altLang="en-US" sz="1800" b="0" kern="1200" baseline="36000">
                <a:solidFill>
                  <a:srgbClr val="000000"/>
                </a:solidFill>
                <a:latin typeface="Arial" panose="020B0604020202020204" pitchFamily="34" charset="0"/>
                <a:ea typeface="+mn-ea"/>
                <a:cs typeface="+mn-cs"/>
              </a:rPr>
              <a:t>o</a:t>
            </a:r>
            <a:r>
              <a:rPr lang="en-GB" altLang="en-US" sz="1800" b="0" kern="1200">
                <a:solidFill>
                  <a:srgbClr val="000000"/>
                </a:solidFill>
                <a:latin typeface="Arial" panose="020B0604020202020204" pitchFamily="34" charset="0"/>
                <a:ea typeface="+mn-ea"/>
                <a:cs typeface="+mn-cs"/>
              </a:rPr>
              <a:t> with respect to field) </a:t>
            </a:r>
            <a:r>
              <a:rPr lang="en-GB" altLang="en-US" sz="900" b="0" kern="1200">
                <a:solidFill>
                  <a:srgbClr val="000000"/>
                </a:solidFill>
                <a:latin typeface="Arial" panose="020B0604020202020204" pitchFamily="34" charset="0"/>
                <a:ea typeface="+mn-ea"/>
                <a:cs typeface="+mn-cs"/>
              </a:rPr>
              <a:t> </a:t>
            </a:r>
          </a:p>
          <a:p>
            <a:pPr fontAlgn="base">
              <a:lnSpc>
                <a:spcPct val="100000"/>
              </a:lnSpc>
              <a:spcBef>
                <a:spcPct val="0"/>
              </a:spcBef>
              <a:spcAft>
                <a:spcPct val="0"/>
              </a:spcAft>
            </a:pPr>
            <a:r>
              <a:rPr lang="en-GB" altLang="en-US" sz="1800" b="0" kern="1200">
                <a:solidFill>
                  <a:srgbClr val="000000"/>
                </a:solidFill>
                <a:latin typeface="Arial" panose="020B0604020202020204" pitchFamily="34" charset="0"/>
                <a:ea typeface="+mn-ea"/>
                <a:cs typeface="+mn-cs"/>
              </a:rPr>
              <a:t>Vacuum devices offer greater radiation hardness than Si diodes</a:t>
            </a:r>
          </a:p>
          <a:p>
            <a:pPr fontAlgn="base">
              <a:lnSpc>
                <a:spcPct val="100000"/>
              </a:lnSpc>
              <a:spcBef>
                <a:spcPct val="20000"/>
              </a:spcBef>
              <a:spcAft>
                <a:spcPct val="0"/>
              </a:spcAft>
              <a:buFontTx/>
              <a:buChar char="•"/>
            </a:pPr>
            <a:r>
              <a:rPr lang="en-GB" altLang="en-US" sz="1800" b="0" kern="1200">
                <a:solidFill>
                  <a:srgbClr val="000000"/>
                </a:solidFill>
                <a:latin typeface="Arial" panose="020B0604020202020204" pitchFamily="34" charset="0"/>
                <a:ea typeface="+mn-ea"/>
                <a:cs typeface="+mn-cs"/>
              </a:rPr>
              <a:t> Gain 8</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rPr>
              <a:t>-</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rPr>
              <a:t>10 at B = 4</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rPr>
              <a:t>T</a:t>
            </a:r>
          </a:p>
          <a:p>
            <a:pPr fontAlgn="base">
              <a:lnSpc>
                <a:spcPct val="100000"/>
              </a:lnSpc>
              <a:spcBef>
                <a:spcPct val="20000"/>
              </a:spcBef>
              <a:spcAft>
                <a:spcPct val="0"/>
              </a:spcAft>
              <a:buFontTx/>
              <a:buChar char="•"/>
            </a:pPr>
            <a:r>
              <a:rPr lang="en-GB" altLang="en-US" sz="1800" b="0" kern="1200">
                <a:solidFill>
                  <a:srgbClr val="000000"/>
                </a:solidFill>
                <a:latin typeface="Arial" panose="020B0604020202020204" pitchFamily="34" charset="0"/>
                <a:ea typeface="+mn-ea"/>
                <a:cs typeface="+mn-cs"/>
              </a:rPr>
              <a:t> Q.E.</a:t>
            </a:r>
            <a:r>
              <a:rPr lang="en-GB" altLang="en-US" sz="900" b="0" kern="1200">
                <a:solidFill>
                  <a:srgbClr val="000000"/>
                </a:solidFill>
                <a:latin typeface="Arial" panose="020B0604020202020204" pitchFamily="34" charset="0"/>
                <a:ea typeface="+mn-ea"/>
                <a:cs typeface="+mn-cs"/>
              </a:rPr>
              <a:t> </a:t>
            </a:r>
            <a:r>
              <a:rPr lang="en-GB" altLang="en-US" sz="1800" b="0" kern="1200">
                <a:solidFill>
                  <a:srgbClr val="000000"/>
                </a:solidFill>
                <a:latin typeface="Arial" panose="020B0604020202020204" pitchFamily="34" charset="0"/>
                <a:ea typeface="+mn-ea"/>
                <a:cs typeface="+mn-cs"/>
                <a:sym typeface="Symbol" panose="05050102010706020507" pitchFamily="18" charset="2"/>
              </a:rPr>
              <a:t>~</a:t>
            </a:r>
            <a:r>
              <a:rPr lang="en-GB" altLang="en-US" sz="900" b="0" kern="1200">
                <a:solidFill>
                  <a:srgbClr val="000000"/>
                </a:solidFill>
                <a:latin typeface="Arial" panose="020B0604020202020204" pitchFamily="34" charset="0"/>
                <a:ea typeface="+mn-ea"/>
                <a:cs typeface="+mn-cs"/>
                <a:sym typeface="Symbol" panose="05050102010706020507" pitchFamily="18" charset="2"/>
              </a:rPr>
              <a:t> </a:t>
            </a:r>
            <a:r>
              <a:rPr lang="en-GB" altLang="en-US" sz="1800" b="0" kern="1200">
                <a:solidFill>
                  <a:srgbClr val="000000"/>
                </a:solidFill>
                <a:latin typeface="Arial" panose="020B0604020202020204" pitchFamily="34" charset="0"/>
                <a:ea typeface="+mn-ea"/>
                <a:cs typeface="+mn-cs"/>
                <a:sym typeface="Symbol" panose="05050102010706020507" pitchFamily="18" charset="2"/>
              </a:rPr>
              <a:t>20% at 420</a:t>
            </a:r>
            <a:r>
              <a:rPr lang="en-GB" altLang="en-US" sz="900" b="0" kern="1200">
                <a:solidFill>
                  <a:srgbClr val="000000"/>
                </a:solidFill>
                <a:latin typeface="Arial" panose="020B0604020202020204" pitchFamily="34" charset="0"/>
                <a:ea typeface="+mn-ea"/>
                <a:cs typeface="+mn-cs"/>
                <a:sym typeface="Symbol" panose="05050102010706020507" pitchFamily="18" charset="2"/>
              </a:rPr>
              <a:t> </a:t>
            </a:r>
            <a:r>
              <a:rPr lang="en-GB" altLang="en-US" sz="1800" b="0" kern="1200">
                <a:solidFill>
                  <a:srgbClr val="000000"/>
                </a:solidFill>
                <a:latin typeface="Arial" panose="020B0604020202020204" pitchFamily="34" charset="0"/>
                <a:ea typeface="+mn-ea"/>
                <a:cs typeface="+mn-cs"/>
                <a:sym typeface="Symbol" panose="05050102010706020507" pitchFamily="18" charset="2"/>
              </a:rPr>
              <a:t>nm</a:t>
            </a:r>
          </a:p>
          <a:p>
            <a:pPr fontAlgn="base">
              <a:lnSpc>
                <a:spcPct val="100000"/>
              </a:lnSpc>
              <a:spcBef>
                <a:spcPct val="20000"/>
              </a:spcBef>
              <a:spcAft>
                <a:spcPct val="0"/>
              </a:spcAft>
              <a:buFontTx/>
              <a:buChar char="•"/>
            </a:pPr>
            <a:r>
              <a:rPr lang="en-GB" altLang="en-US" sz="1800" b="0" kern="1200">
                <a:solidFill>
                  <a:srgbClr val="000000"/>
                </a:solidFill>
                <a:latin typeface="Arial" panose="020B0604020202020204" pitchFamily="34" charset="0"/>
                <a:ea typeface="+mn-ea"/>
                <a:cs typeface="+mn-cs"/>
                <a:sym typeface="Symbol" panose="05050102010706020507" pitchFamily="18" charset="2"/>
              </a:rPr>
              <a:t> Insensitive to ionising particles</a:t>
            </a:r>
          </a:p>
          <a:p>
            <a:pPr fontAlgn="base">
              <a:lnSpc>
                <a:spcPct val="100000"/>
              </a:lnSpc>
              <a:spcBef>
                <a:spcPct val="20000"/>
              </a:spcBef>
              <a:spcAft>
                <a:spcPct val="0"/>
              </a:spcAft>
              <a:buFontTx/>
              <a:buChar char="•"/>
            </a:pPr>
            <a:r>
              <a:rPr lang="en-GB" altLang="en-US" sz="1800" b="0" kern="1200">
                <a:solidFill>
                  <a:srgbClr val="000000"/>
                </a:solidFill>
                <a:latin typeface="Arial" panose="020B0604020202020204" pitchFamily="34" charset="0"/>
                <a:ea typeface="+mn-ea"/>
                <a:cs typeface="+mn-cs"/>
                <a:sym typeface="Symbol" panose="05050102010706020507" pitchFamily="18" charset="2"/>
              </a:rPr>
              <a:t> UV glass window - much less expensive than quartz and much more radiation resistant than borosilicate glass  </a:t>
            </a:r>
          </a:p>
          <a:p>
            <a:pPr fontAlgn="base">
              <a:lnSpc>
                <a:spcPct val="100000"/>
              </a:lnSpc>
              <a:spcBef>
                <a:spcPct val="20000"/>
              </a:spcBef>
              <a:spcAft>
                <a:spcPct val="0"/>
              </a:spcAft>
              <a:buFontTx/>
              <a:buChar char="•"/>
            </a:pPr>
            <a:r>
              <a:rPr lang="en-GB" altLang="en-US" sz="1800" b="0" kern="1200">
                <a:solidFill>
                  <a:srgbClr val="000000"/>
                </a:solidFill>
                <a:latin typeface="Arial" panose="020B0604020202020204" pitchFamily="34" charset="0"/>
                <a:ea typeface="+mn-ea"/>
                <a:cs typeface="+mn-cs"/>
                <a:sym typeface="Symbol" panose="05050102010706020507" pitchFamily="18" charset="2"/>
              </a:rPr>
              <a:t> Used in the current CMS endcap calorimeter at the LHC.</a:t>
            </a:r>
          </a:p>
          <a:p>
            <a:pPr fontAlgn="base">
              <a:lnSpc>
                <a:spcPct val="100000"/>
              </a:lnSpc>
              <a:spcBef>
                <a:spcPct val="0"/>
              </a:spcBef>
              <a:spcAft>
                <a:spcPct val="0"/>
              </a:spcAft>
            </a:pPr>
            <a:endParaRPr lang="en-GB" altLang="en-US" sz="700" b="0" kern="1200">
              <a:solidFill>
                <a:srgbClr val="000000"/>
              </a:solidFill>
              <a:latin typeface="Arial" panose="020B0604020202020204" pitchFamily="34" charset="0"/>
              <a:ea typeface="+mn-ea"/>
              <a:cs typeface="+mn-cs"/>
              <a:sym typeface="Symbol" panose="05050102010706020507" pitchFamily="18" charset="2"/>
            </a:endParaRPr>
          </a:p>
        </p:txBody>
      </p:sp>
    </p:spTree>
    <p:extLst>
      <p:ext uri="{BB962C8B-B14F-4D97-AF65-F5344CB8AC3E}">
        <p14:creationId xmlns:p14="http://schemas.microsoft.com/office/powerpoint/2010/main" val="41597108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803274" y="244793"/>
            <a:ext cx="10550526" cy="1164907"/>
          </a:xfrm>
        </p:spPr>
        <p:txBody>
          <a:bodyPr/>
          <a:lstStyle/>
          <a:p>
            <a:pPr algn="ctr">
              <a:spcBef>
                <a:spcPct val="0"/>
              </a:spcBef>
            </a:pPr>
            <a:r>
              <a:rPr lang="en-GB" altLang="en-US" sz="4000"/>
              <a:t>Photomultipliers – VPT used in CMS</a:t>
            </a:r>
            <a:endParaRPr lang="en-GB" altLang="en-US" sz="4000">
              <a:latin typeface="Helvetica" panose="020B0604020202020204" pitchFamily="34" charset="0"/>
            </a:endParaRPr>
          </a:p>
        </p:txBody>
      </p:sp>
      <p:grpSp>
        <p:nvGrpSpPr>
          <p:cNvPr id="10" name="Group 2" descr="Response versus angle in a 1.8 Tesla magnetic field for the vaccum phototriode used in the endcap calorimeter in CMS at the LHC.">
            <a:extLst>
              <a:ext uri="{FF2B5EF4-FFF2-40B4-BE49-F238E27FC236}">
                <a16:creationId xmlns:a16="http://schemas.microsoft.com/office/drawing/2014/main" id="{3013EB93-D7BB-4EF7-A50C-FDB77B80163A}"/>
              </a:ext>
            </a:extLst>
          </p:cNvPr>
          <p:cNvGrpSpPr>
            <a:grpSpLocks/>
          </p:cNvGrpSpPr>
          <p:nvPr/>
        </p:nvGrpSpPr>
        <p:grpSpPr bwMode="auto">
          <a:xfrm>
            <a:off x="1050586" y="827246"/>
            <a:ext cx="4931923" cy="2278330"/>
            <a:chOff x="768" y="864"/>
            <a:chExt cx="4632" cy="3389"/>
          </a:xfrm>
        </p:grpSpPr>
        <p:pic>
          <p:nvPicPr>
            <p:cNvPr id="12" name="Picture 3">
              <a:extLst>
                <a:ext uri="{FF2B5EF4-FFF2-40B4-BE49-F238E27FC236}">
                  <a16:creationId xmlns:a16="http://schemas.microsoft.com/office/drawing/2014/main" id="{D44A0B16-CC5C-4A41-949B-C35951AEFC8C}"/>
                </a:ext>
              </a:extLst>
            </p:cNvPr>
            <p:cNvPicPr>
              <a:picLocks noChangeAspect="1" noChangeArrowheads="1"/>
            </p:cNvPicPr>
            <p:nvPr/>
          </p:nvPicPr>
          <p:blipFill>
            <a:blip r:embed="rId2" cstate="print"/>
            <a:srcRect/>
            <a:stretch>
              <a:fillRect/>
            </a:stretch>
          </p:blipFill>
          <p:spPr bwMode="auto">
            <a:xfrm>
              <a:off x="768" y="864"/>
              <a:ext cx="4632" cy="3389"/>
            </a:xfrm>
            <a:prstGeom prst="rect">
              <a:avLst/>
            </a:prstGeom>
            <a:noFill/>
            <a:ln w="9525">
              <a:noFill/>
              <a:miter lim="800000"/>
              <a:headEnd/>
              <a:tailEnd/>
            </a:ln>
          </p:spPr>
        </p:pic>
        <p:sp>
          <p:nvSpPr>
            <p:cNvPr id="13" name="Line 4">
              <a:extLst>
                <a:ext uri="{FF2B5EF4-FFF2-40B4-BE49-F238E27FC236}">
                  <a16:creationId xmlns:a16="http://schemas.microsoft.com/office/drawing/2014/main" id="{16585DFB-7466-42F2-9DE4-E5AE9F6CBB36}"/>
                </a:ext>
              </a:extLst>
            </p:cNvPr>
            <p:cNvSpPr>
              <a:spLocks noChangeShapeType="1"/>
            </p:cNvSpPr>
            <p:nvPr/>
          </p:nvSpPr>
          <p:spPr bwMode="auto">
            <a:xfrm>
              <a:off x="3423" y="1440"/>
              <a:ext cx="384" cy="0"/>
            </a:xfrm>
            <a:prstGeom prst="line">
              <a:avLst/>
            </a:prstGeom>
            <a:noFill/>
            <a:ln w="28575">
              <a:solidFill>
                <a:srgbClr val="FB0534"/>
              </a:solidFill>
              <a:round/>
              <a:headEnd type="triangle" w="med" len="med"/>
              <a:tailEnd type="triangle" w="med" len="med"/>
            </a:ln>
          </p:spPr>
          <p:txBody>
            <a:bodyPr wrap="none" anchor="ctr"/>
            <a:lstStyle/>
            <a:p>
              <a:endParaRPr lang="en-GB"/>
            </a:p>
          </p:txBody>
        </p:sp>
        <p:sp>
          <p:nvSpPr>
            <p:cNvPr id="14" name="Line 5">
              <a:extLst>
                <a:ext uri="{FF2B5EF4-FFF2-40B4-BE49-F238E27FC236}">
                  <a16:creationId xmlns:a16="http://schemas.microsoft.com/office/drawing/2014/main" id="{43C8966B-AC43-45E4-8E04-A0BCA784C7F7}"/>
                </a:ext>
              </a:extLst>
            </p:cNvPr>
            <p:cNvSpPr>
              <a:spLocks noChangeShapeType="1"/>
            </p:cNvSpPr>
            <p:nvPr/>
          </p:nvSpPr>
          <p:spPr bwMode="auto">
            <a:xfrm>
              <a:off x="2688" y="1440"/>
              <a:ext cx="384" cy="0"/>
            </a:xfrm>
            <a:prstGeom prst="line">
              <a:avLst/>
            </a:prstGeom>
            <a:noFill/>
            <a:ln w="28575">
              <a:solidFill>
                <a:srgbClr val="FB0534"/>
              </a:solidFill>
              <a:round/>
              <a:headEnd type="triangle" w="med" len="med"/>
              <a:tailEnd type="triangle" w="med" len="med"/>
            </a:ln>
          </p:spPr>
          <p:txBody>
            <a:bodyPr wrap="none" anchor="ctr"/>
            <a:lstStyle/>
            <a:p>
              <a:endParaRPr lang="en-GB"/>
            </a:p>
          </p:txBody>
        </p:sp>
        <p:sp>
          <p:nvSpPr>
            <p:cNvPr id="15" name="Line 6">
              <a:extLst>
                <a:ext uri="{FF2B5EF4-FFF2-40B4-BE49-F238E27FC236}">
                  <a16:creationId xmlns:a16="http://schemas.microsoft.com/office/drawing/2014/main" id="{E12AEC62-54F0-49DC-ABFF-577D0FBCB2C5}"/>
                </a:ext>
              </a:extLst>
            </p:cNvPr>
            <p:cNvSpPr>
              <a:spLocks noChangeShapeType="1"/>
            </p:cNvSpPr>
            <p:nvPr/>
          </p:nvSpPr>
          <p:spPr bwMode="auto">
            <a:xfrm flipV="1">
              <a:off x="3072" y="1248"/>
              <a:ext cx="0" cy="432"/>
            </a:xfrm>
            <a:prstGeom prst="line">
              <a:avLst/>
            </a:prstGeom>
            <a:noFill/>
            <a:ln w="9525">
              <a:solidFill>
                <a:srgbClr val="FB0534"/>
              </a:solidFill>
              <a:round/>
              <a:headEnd/>
              <a:tailEnd/>
            </a:ln>
          </p:spPr>
          <p:txBody>
            <a:bodyPr wrap="none" anchor="ctr"/>
            <a:lstStyle/>
            <a:p>
              <a:endParaRPr lang="en-GB"/>
            </a:p>
          </p:txBody>
        </p:sp>
        <p:sp>
          <p:nvSpPr>
            <p:cNvPr id="16" name="Line 7">
              <a:extLst>
                <a:ext uri="{FF2B5EF4-FFF2-40B4-BE49-F238E27FC236}">
                  <a16:creationId xmlns:a16="http://schemas.microsoft.com/office/drawing/2014/main" id="{8ABE5439-A621-40ED-94BB-460EFFC978D5}"/>
                </a:ext>
              </a:extLst>
            </p:cNvPr>
            <p:cNvSpPr>
              <a:spLocks noChangeShapeType="1"/>
            </p:cNvSpPr>
            <p:nvPr/>
          </p:nvSpPr>
          <p:spPr bwMode="auto">
            <a:xfrm flipV="1">
              <a:off x="2688" y="1248"/>
              <a:ext cx="0" cy="432"/>
            </a:xfrm>
            <a:prstGeom prst="line">
              <a:avLst/>
            </a:prstGeom>
            <a:noFill/>
            <a:ln w="9525">
              <a:solidFill>
                <a:srgbClr val="FB0534"/>
              </a:solidFill>
              <a:round/>
              <a:headEnd/>
              <a:tailEnd/>
            </a:ln>
          </p:spPr>
          <p:txBody>
            <a:bodyPr wrap="none" anchor="ctr"/>
            <a:lstStyle/>
            <a:p>
              <a:endParaRPr lang="en-GB"/>
            </a:p>
          </p:txBody>
        </p:sp>
        <p:sp>
          <p:nvSpPr>
            <p:cNvPr id="17" name="Line 8">
              <a:extLst>
                <a:ext uri="{FF2B5EF4-FFF2-40B4-BE49-F238E27FC236}">
                  <a16:creationId xmlns:a16="http://schemas.microsoft.com/office/drawing/2014/main" id="{A1E005A6-E284-428D-8C60-721E19EA8205}"/>
                </a:ext>
              </a:extLst>
            </p:cNvPr>
            <p:cNvSpPr>
              <a:spLocks noChangeShapeType="1"/>
            </p:cNvSpPr>
            <p:nvPr/>
          </p:nvSpPr>
          <p:spPr bwMode="auto">
            <a:xfrm flipV="1">
              <a:off x="3423" y="1248"/>
              <a:ext cx="0" cy="432"/>
            </a:xfrm>
            <a:prstGeom prst="line">
              <a:avLst/>
            </a:prstGeom>
            <a:noFill/>
            <a:ln w="9525">
              <a:solidFill>
                <a:srgbClr val="FB0534"/>
              </a:solidFill>
              <a:round/>
              <a:headEnd/>
              <a:tailEnd/>
            </a:ln>
          </p:spPr>
          <p:txBody>
            <a:bodyPr wrap="none" anchor="ctr"/>
            <a:lstStyle/>
            <a:p>
              <a:endParaRPr lang="en-GB"/>
            </a:p>
          </p:txBody>
        </p:sp>
        <p:sp>
          <p:nvSpPr>
            <p:cNvPr id="18" name="Line 9">
              <a:extLst>
                <a:ext uri="{FF2B5EF4-FFF2-40B4-BE49-F238E27FC236}">
                  <a16:creationId xmlns:a16="http://schemas.microsoft.com/office/drawing/2014/main" id="{9013EE35-C5B9-4728-9E9C-31297DCE186D}"/>
                </a:ext>
              </a:extLst>
            </p:cNvPr>
            <p:cNvSpPr>
              <a:spLocks noChangeShapeType="1"/>
            </p:cNvSpPr>
            <p:nvPr/>
          </p:nvSpPr>
          <p:spPr bwMode="auto">
            <a:xfrm flipV="1">
              <a:off x="3808" y="1248"/>
              <a:ext cx="0" cy="432"/>
            </a:xfrm>
            <a:prstGeom prst="line">
              <a:avLst/>
            </a:prstGeom>
            <a:noFill/>
            <a:ln w="9525">
              <a:solidFill>
                <a:srgbClr val="FB0534"/>
              </a:solidFill>
              <a:round/>
              <a:headEnd/>
              <a:tailEnd/>
            </a:ln>
          </p:spPr>
          <p:txBody>
            <a:bodyPr wrap="none" anchor="ctr"/>
            <a:lstStyle/>
            <a:p>
              <a:endParaRPr lang="en-GB"/>
            </a:p>
          </p:txBody>
        </p:sp>
      </p:grpSp>
      <p:pic>
        <p:nvPicPr>
          <p:cNvPr id="19" name="Picture 11">
            <a:extLst>
              <a:ext uri="{FF2B5EF4-FFF2-40B4-BE49-F238E27FC236}">
                <a16:creationId xmlns:a16="http://schemas.microsoft.com/office/drawing/2014/main" id="{4110ED09-5CA1-4B6C-B376-183F6E79368F}"/>
              </a:ext>
            </a:extLst>
          </p:cNvPr>
          <p:cNvPicPr>
            <a:picLocks noChangeAspect="1" noChangeArrowheads="1"/>
          </p:cNvPicPr>
          <p:nvPr/>
        </p:nvPicPr>
        <p:blipFill>
          <a:blip r:embed="rId3" cstate="print"/>
          <a:srcRect/>
          <a:stretch>
            <a:fillRect/>
          </a:stretch>
        </p:blipFill>
        <p:spPr bwMode="auto">
          <a:xfrm>
            <a:off x="1050586" y="3173117"/>
            <a:ext cx="3189263" cy="1875537"/>
          </a:xfrm>
          <a:prstGeom prst="rect">
            <a:avLst/>
          </a:prstGeom>
          <a:noFill/>
          <a:ln w="9525">
            <a:noFill/>
            <a:miter lim="800000"/>
            <a:headEnd/>
            <a:tailEnd/>
          </a:ln>
        </p:spPr>
      </p:pic>
      <p:pic>
        <p:nvPicPr>
          <p:cNvPr id="20" name="Picture 12">
            <a:extLst>
              <a:ext uri="{FF2B5EF4-FFF2-40B4-BE49-F238E27FC236}">
                <a16:creationId xmlns:a16="http://schemas.microsoft.com/office/drawing/2014/main" id="{895F1540-85C1-43AC-A6C5-29E2794A3D3C}"/>
              </a:ext>
            </a:extLst>
          </p:cNvPr>
          <p:cNvPicPr>
            <a:picLocks noChangeAspect="1" noChangeArrowheads="1"/>
          </p:cNvPicPr>
          <p:nvPr/>
        </p:nvPicPr>
        <p:blipFill>
          <a:blip r:embed="rId4" cstate="print"/>
          <a:srcRect/>
          <a:stretch>
            <a:fillRect/>
          </a:stretch>
        </p:blipFill>
        <p:spPr bwMode="auto">
          <a:xfrm>
            <a:off x="7952153" y="833437"/>
            <a:ext cx="3905250" cy="2595563"/>
          </a:xfrm>
          <a:prstGeom prst="rect">
            <a:avLst/>
          </a:prstGeom>
          <a:noFill/>
          <a:ln w="9525">
            <a:noFill/>
            <a:miter lim="800000"/>
            <a:headEnd/>
            <a:tailEnd/>
          </a:ln>
        </p:spPr>
      </p:pic>
      <p:pic>
        <p:nvPicPr>
          <p:cNvPr id="21" name="Picture 0">
            <a:extLst>
              <a:ext uri="{FF2B5EF4-FFF2-40B4-BE49-F238E27FC236}">
                <a16:creationId xmlns:a16="http://schemas.microsoft.com/office/drawing/2014/main" id="{532D008C-D9D1-4C27-B13F-8A49D1C84CAB}"/>
              </a:ext>
            </a:extLst>
          </p:cNvPr>
          <p:cNvPicPr>
            <a:picLocks noChangeAspect="1" noChangeArrowheads="1"/>
          </p:cNvPicPr>
          <p:nvPr/>
        </p:nvPicPr>
        <p:blipFill>
          <a:blip r:embed="rId5" cstate="print"/>
          <a:srcRect/>
          <a:stretch>
            <a:fillRect/>
          </a:stretch>
        </p:blipFill>
        <p:spPr bwMode="auto">
          <a:xfrm>
            <a:off x="4239849" y="3173117"/>
            <a:ext cx="3009156" cy="2459850"/>
          </a:xfrm>
          <a:prstGeom prst="rect">
            <a:avLst/>
          </a:prstGeom>
          <a:noFill/>
          <a:ln w="9525">
            <a:noFill/>
            <a:miter lim="800000"/>
            <a:headEnd/>
            <a:tailEnd/>
          </a:ln>
        </p:spPr>
      </p:pic>
      <p:sp>
        <p:nvSpPr>
          <p:cNvPr id="23" name="Text Box 15">
            <a:extLst>
              <a:ext uri="{FF2B5EF4-FFF2-40B4-BE49-F238E27FC236}">
                <a16:creationId xmlns:a16="http://schemas.microsoft.com/office/drawing/2014/main" id="{08421D3B-5768-4FCB-9482-E85921A4BD35}"/>
              </a:ext>
            </a:extLst>
          </p:cNvPr>
          <p:cNvSpPr txBox="1">
            <a:spLocks noChangeArrowheads="1"/>
          </p:cNvSpPr>
          <p:nvPr/>
        </p:nvSpPr>
        <p:spPr bwMode="auto">
          <a:xfrm>
            <a:off x="7952153" y="3607647"/>
            <a:ext cx="3623762" cy="2308324"/>
          </a:xfrm>
          <a:prstGeom prst="rect">
            <a:avLst/>
          </a:prstGeom>
          <a:solidFill>
            <a:srgbClr val="FFFFFF"/>
          </a:solidFill>
          <a:ln w="9525">
            <a:noFill/>
            <a:miter lim="800000"/>
            <a:headEnd/>
            <a:tailEnd/>
          </a:ln>
        </p:spPr>
        <p:txBody>
          <a:bodyPr wrap="square">
            <a:spAutoFit/>
          </a:bodyPr>
          <a:lstStyle/>
          <a:p>
            <a:pPr marL="0" marR="0" lvl="0" indent="0" defTabSz="914400" eaLnBrk="0"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pitchFamily="34" charset="0"/>
                <a:ea typeface="+mn-ea"/>
                <a:cs typeface="+mn-cs"/>
              </a:rPr>
              <a:t>Only 8% loss of transparency in the glass faceplate after 19 </a:t>
            </a:r>
            <a:r>
              <a:rPr kumimoji="0" lang="en-GB" sz="1800" b="0" i="0" u="none" strike="noStrike" kern="1200" cap="none" spc="0" normalizeH="0" baseline="0" noProof="0" err="1">
                <a:ln>
                  <a:noFill/>
                </a:ln>
                <a:solidFill>
                  <a:srgbClr val="000000"/>
                </a:solidFill>
                <a:effectLst/>
                <a:uLnTx/>
                <a:uFillTx/>
                <a:latin typeface="Arial" pitchFamily="34" charset="0"/>
                <a:ea typeface="+mn-ea"/>
                <a:cs typeface="+mn-cs"/>
              </a:rPr>
              <a:t>kGy</a:t>
            </a:r>
            <a:r>
              <a:rPr kumimoji="0" lang="en-GB" sz="1800" b="0" i="0" u="none" strike="noStrike" kern="1200" cap="none" spc="0" normalizeH="0" baseline="0" noProof="0">
                <a:ln>
                  <a:noFill/>
                </a:ln>
                <a:solidFill>
                  <a:srgbClr val="000000"/>
                </a:solidFill>
                <a:effectLst/>
                <a:uLnTx/>
                <a:uFillTx/>
                <a:latin typeface="Arial" pitchFamily="34" charset="0"/>
                <a:ea typeface="+mn-ea"/>
                <a:cs typeface="+mn-cs"/>
              </a:rPr>
              <a:t> radiation dose (equivalent to 10 years operation at LHC)</a:t>
            </a:r>
          </a:p>
          <a:p>
            <a:pPr marL="0" marR="0" lvl="0" indent="0" defTabSz="914400" eaLnBrk="0" fontAlgn="base" latinLnBrk="0" hangingPunct="1">
              <a:lnSpc>
                <a:spcPct val="100000"/>
              </a:lnSpc>
              <a:spcBef>
                <a:spcPct val="0"/>
              </a:spcBef>
              <a:spcAft>
                <a:spcPct val="0"/>
              </a:spcAft>
              <a:buClrTx/>
              <a:buSzTx/>
              <a:buFontTx/>
              <a:buNone/>
              <a:tabLst/>
              <a:defRPr/>
            </a:pPr>
            <a:endParaRPr lang="en-GB" sz="1800" b="0" kern="1200">
              <a:solidFill>
                <a:srgbClr val="000000"/>
              </a:solidFill>
              <a:latin typeface="Arial" pitchFamily="34" charset="0"/>
              <a:ea typeface="+mn-ea"/>
              <a:cs typeface="+mn-cs"/>
            </a:endParaRPr>
          </a:p>
          <a:p>
            <a:pPr marL="0" marR="0" lvl="0" indent="0" defTabSz="914400" eaLnBrk="0"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pitchFamily="34" charset="0"/>
                <a:ea typeface="+mn-ea"/>
                <a:cs typeface="+mn-cs"/>
              </a:rPr>
              <a:t>Violet box shows the extent of the PbWO</a:t>
            </a:r>
            <a:r>
              <a:rPr kumimoji="0" lang="en-GB" sz="1800" b="0" i="0" u="none" strike="noStrike" kern="1200" cap="none" spc="0" normalizeH="0" baseline="-25000" noProof="0">
                <a:ln>
                  <a:noFill/>
                </a:ln>
                <a:solidFill>
                  <a:srgbClr val="000000"/>
                </a:solidFill>
                <a:effectLst/>
                <a:uLnTx/>
                <a:uFillTx/>
                <a:latin typeface="Arial" pitchFamily="34" charset="0"/>
                <a:ea typeface="+mn-ea"/>
                <a:cs typeface="+mn-cs"/>
              </a:rPr>
              <a:t>4</a:t>
            </a:r>
            <a:r>
              <a:rPr kumimoji="0" lang="en-GB" sz="1800" b="0" i="0" u="none" strike="noStrike" kern="1200" cap="none" spc="0" normalizeH="0" baseline="0" noProof="0">
                <a:ln>
                  <a:noFill/>
                </a:ln>
                <a:solidFill>
                  <a:srgbClr val="000000"/>
                </a:solidFill>
                <a:effectLst/>
                <a:uLnTx/>
                <a:uFillTx/>
                <a:latin typeface="Arial" pitchFamily="34" charset="0"/>
                <a:ea typeface="+mn-ea"/>
                <a:cs typeface="+mn-cs"/>
              </a:rPr>
              <a:t> scintillation spectrum which peaks at 430 nm.</a:t>
            </a:r>
          </a:p>
        </p:txBody>
      </p:sp>
      <p:sp>
        <p:nvSpPr>
          <p:cNvPr id="24" name="TextBox 23">
            <a:extLst>
              <a:ext uri="{FF2B5EF4-FFF2-40B4-BE49-F238E27FC236}">
                <a16:creationId xmlns:a16="http://schemas.microsoft.com/office/drawing/2014/main" id="{A9B64585-67BC-4B40-9E99-9643BFCA8A0E}"/>
              </a:ext>
            </a:extLst>
          </p:cNvPr>
          <p:cNvSpPr txBox="1"/>
          <p:nvPr/>
        </p:nvSpPr>
        <p:spPr>
          <a:xfrm>
            <a:off x="2564860" y="1919084"/>
            <a:ext cx="2354094" cy="338554"/>
          </a:xfrm>
          <a:prstGeom prst="rect">
            <a:avLst/>
          </a:prstGeom>
          <a:solidFill>
            <a:schemeClr val="bg1"/>
          </a:solid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Measured at 1.8 T</a:t>
            </a:r>
          </a:p>
        </p:txBody>
      </p:sp>
      <p:sp>
        <p:nvSpPr>
          <p:cNvPr id="25" name="TextBox 24">
            <a:extLst>
              <a:ext uri="{FF2B5EF4-FFF2-40B4-BE49-F238E27FC236}">
                <a16:creationId xmlns:a16="http://schemas.microsoft.com/office/drawing/2014/main" id="{8F72D843-4D83-400B-B0E3-FE042DD70662}"/>
              </a:ext>
            </a:extLst>
          </p:cNvPr>
          <p:cNvSpPr txBox="1"/>
          <p:nvPr/>
        </p:nvSpPr>
        <p:spPr>
          <a:xfrm>
            <a:off x="4507149" y="5674264"/>
            <a:ext cx="2623226" cy="338554"/>
          </a:xfrm>
          <a:prstGeom prst="rect">
            <a:avLst/>
          </a:prstGeom>
          <a:solidFill>
            <a:schemeClr val="bg1"/>
          </a:solid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Variation in gain*QE</a:t>
            </a:r>
          </a:p>
        </p:txBody>
      </p:sp>
      <p:sp>
        <p:nvSpPr>
          <p:cNvPr id="27" name="Rectangle 26">
            <a:extLst>
              <a:ext uri="{FF2B5EF4-FFF2-40B4-BE49-F238E27FC236}">
                <a16:creationId xmlns:a16="http://schemas.microsoft.com/office/drawing/2014/main" id="{9BFEEE31-68B8-48B6-93E8-9549A95E6D7D}"/>
              </a:ext>
            </a:extLst>
          </p:cNvPr>
          <p:cNvSpPr/>
          <p:nvPr/>
        </p:nvSpPr>
        <p:spPr>
          <a:xfrm>
            <a:off x="8871626" y="2238182"/>
            <a:ext cx="972765" cy="584313"/>
          </a:xfrm>
          <a:prstGeom prst="rect">
            <a:avLst/>
          </a:prstGeom>
          <a:solidFill>
            <a:schemeClr val="accent2">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481128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803274" y="244793"/>
            <a:ext cx="10550526" cy="1164907"/>
          </a:xfrm>
        </p:spPr>
        <p:txBody>
          <a:bodyPr/>
          <a:lstStyle/>
          <a:p>
            <a:pPr algn="ctr">
              <a:spcBef>
                <a:spcPct val="0"/>
              </a:spcBef>
            </a:pPr>
            <a:r>
              <a:rPr lang="en-GB" altLang="en-US" sz="4000"/>
              <a:t>Photomultipliers are still being improved</a:t>
            </a:r>
            <a:endParaRPr lang="en-GB" altLang="en-US" sz="4000">
              <a:latin typeface="Helvetica" panose="020B0604020202020204" pitchFamily="34" charset="0"/>
            </a:endParaRPr>
          </a:p>
        </p:txBody>
      </p:sp>
      <p:sp>
        <p:nvSpPr>
          <p:cNvPr id="11" name="Text Box 3"/>
          <p:cNvSpPr txBox="1">
            <a:spLocks noChangeArrowheads="1"/>
          </p:cNvSpPr>
          <p:nvPr/>
        </p:nvSpPr>
        <p:spPr bwMode="auto">
          <a:xfrm>
            <a:off x="419100" y="913506"/>
            <a:ext cx="11772899" cy="624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5341" tIns="42670" rIns="85341" bIns="42670">
            <a:spAutoFit/>
          </a:bodyPr>
          <a:lstStyle>
            <a:lvl1pPr defTabSz="854075" eaLnBrk="0" hangingPunct="0">
              <a:defRPr sz="2400">
                <a:solidFill>
                  <a:schemeClr val="tx1"/>
                </a:solidFill>
                <a:latin typeface="Times New Roman" panose="02020603050405020304" pitchFamily="18" charset="0"/>
              </a:defRPr>
            </a:lvl1pPr>
            <a:lvl2pPr marL="742950" indent="-285750" defTabSz="854075" eaLnBrk="0" hangingPunct="0">
              <a:defRPr sz="2400">
                <a:solidFill>
                  <a:schemeClr val="tx1"/>
                </a:solidFill>
                <a:latin typeface="Times New Roman" panose="02020603050405020304" pitchFamily="18" charset="0"/>
              </a:defRPr>
            </a:lvl2pPr>
            <a:lvl3pPr marL="1143000" indent="-228600" defTabSz="854075" eaLnBrk="0" hangingPunct="0">
              <a:defRPr sz="2400">
                <a:solidFill>
                  <a:schemeClr val="tx1"/>
                </a:solidFill>
                <a:latin typeface="Times New Roman" panose="02020603050405020304" pitchFamily="18" charset="0"/>
              </a:defRPr>
            </a:lvl3pPr>
            <a:lvl4pPr marL="1600200" indent="-228600" defTabSz="854075" eaLnBrk="0" hangingPunct="0">
              <a:defRPr sz="2400">
                <a:solidFill>
                  <a:schemeClr val="tx1"/>
                </a:solidFill>
                <a:latin typeface="Times New Roman" panose="02020603050405020304" pitchFamily="18" charset="0"/>
              </a:defRPr>
            </a:lvl4pPr>
            <a:lvl5pPr marL="2057400" indent="-228600" defTabSz="854075" eaLnBrk="0" hangingPunct="0">
              <a:defRPr sz="2400">
                <a:solidFill>
                  <a:schemeClr val="tx1"/>
                </a:solidFill>
                <a:latin typeface="Times New Roman" panose="02020603050405020304" pitchFamily="18" charset="0"/>
              </a:defRPr>
            </a:lvl5pPr>
            <a:lvl6pPr marL="2514600" indent="-228600" defTabSz="8540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8540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8540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854075"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lnSpc>
                <a:spcPct val="100000"/>
              </a:lnSpc>
              <a:spcBef>
                <a:spcPct val="0"/>
              </a:spcBef>
              <a:spcAft>
                <a:spcPct val="0"/>
              </a:spcAft>
            </a:pPr>
            <a:r>
              <a:rPr lang="en-GB" altLang="en-US" sz="2800" b="0" kern="1200">
                <a:solidFill>
                  <a:srgbClr val="000000"/>
                </a:solidFill>
                <a:latin typeface="Arial" panose="020B0604020202020204" pitchFamily="34" charset="0"/>
                <a:ea typeface="+mn-ea"/>
                <a:cs typeface="+mn-cs"/>
              </a:rPr>
              <a:t>Ultra-compact PMT from Hamamatsu                  High QE photocathodes</a:t>
            </a:r>
          </a:p>
          <a:p>
            <a:pPr fontAlgn="base">
              <a:lnSpc>
                <a:spcPct val="100000"/>
              </a:lnSpc>
              <a:spcBef>
                <a:spcPct val="0"/>
              </a:spcBef>
              <a:spcAft>
                <a:spcPct val="0"/>
              </a:spcAft>
            </a:pPr>
            <a:endParaRPr lang="en-GB" altLang="en-US" sz="700" b="0" kern="1200">
              <a:solidFill>
                <a:srgbClr val="000000"/>
              </a:solidFill>
              <a:latin typeface="Arial" panose="020B0604020202020204" pitchFamily="34" charset="0"/>
              <a:ea typeface="+mn-ea"/>
              <a:cs typeface="+mn-cs"/>
              <a:sym typeface="Symbol" panose="05050102010706020507" pitchFamily="18" charset="2"/>
            </a:endParaRPr>
          </a:p>
        </p:txBody>
      </p:sp>
      <p:pic>
        <p:nvPicPr>
          <p:cNvPr id="10" name="Picture 9">
            <a:extLst>
              <a:ext uri="{FF2B5EF4-FFF2-40B4-BE49-F238E27FC236}">
                <a16:creationId xmlns:a16="http://schemas.microsoft.com/office/drawing/2014/main" id="{E72B60AF-8809-43A9-A5D1-EA5074421204}"/>
              </a:ext>
            </a:extLst>
          </p:cNvPr>
          <p:cNvPicPr>
            <a:picLocks noChangeAspect="1"/>
          </p:cNvPicPr>
          <p:nvPr/>
        </p:nvPicPr>
        <p:blipFill>
          <a:blip r:embed="rId2"/>
          <a:stretch>
            <a:fillRect/>
          </a:stretch>
        </p:blipFill>
        <p:spPr>
          <a:xfrm>
            <a:off x="1192380" y="1666875"/>
            <a:ext cx="4614862" cy="1762125"/>
          </a:xfrm>
          <a:prstGeom prst="rect">
            <a:avLst/>
          </a:prstGeom>
        </p:spPr>
      </p:pic>
      <p:sp>
        <p:nvSpPr>
          <p:cNvPr id="12" name="TextBox 11">
            <a:extLst>
              <a:ext uri="{FF2B5EF4-FFF2-40B4-BE49-F238E27FC236}">
                <a16:creationId xmlns:a16="http://schemas.microsoft.com/office/drawing/2014/main" id="{0CDA8EB3-661F-4E75-AF55-4D6E9DF7123B}"/>
              </a:ext>
            </a:extLst>
          </p:cNvPr>
          <p:cNvSpPr txBox="1"/>
          <p:nvPr/>
        </p:nvSpPr>
        <p:spPr>
          <a:xfrm>
            <a:off x="1141466" y="3686175"/>
            <a:ext cx="3953436" cy="584775"/>
          </a:xfrm>
          <a:prstGeom prst="rect">
            <a:avLst/>
          </a:prstGeom>
          <a:noFill/>
        </p:spPr>
        <p:txBody>
          <a:bodyPr wrap="square" rtlCol="0">
            <a:spAutoFit/>
          </a:bodyPr>
          <a:lstStyle/>
          <a:p>
            <a:r>
              <a:rPr lang="en-GB" b="0" dirty="0">
                <a:solidFill>
                  <a:schemeClr val="tx1"/>
                </a:solidFill>
                <a:latin typeface="Arial" panose="020B0604020202020204" pitchFamily="34" charset="0"/>
                <a:cs typeface="Arial" panose="020B0604020202020204" pitchFamily="34" charset="0"/>
              </a:rPr>
              <a:t>Gain ~ 10</a:t>
            </a:r>
            <a:r>
              <a:rPr lang="en-GB" b="0" baseline="30000" dirty="0">
                <a:solidFill>
                  <a:schemeClr val="tx1"/>
                </a:solidFill>
                <a:latin typeface="Arial" panose="020B0604020202020204" pitchFamily="34" charset="0"/>
                <a:cs typeface="Arial" panose="020B0604020202020204" pitchFamily="34" charset="0"/>
              </a:rPr>
              <a:t>6</a:t>
            </a:r>
            <a:r>
              <a:rPr lang="en-GB" b="0" dirty="0">
                <a:solidFill>
                  <a:schemeClr val="tx1"/>
                </a:solidFill>
                <a:latin typeface="Arial" panose="020B0604020202020204" pitchFamily="34" charset="0"/>
                <a:cs typeface="Arial" panose="020B0604020202020204" pitchFamily="34" charset="0"/>
              </a:rPr>
              <a:t>, rise time of anode pulse ~ 0.5 ns, active area 3 mm</a:t>
            </a:r>
            <a:r>
              <a:rPr lang="en-GB" b="0" baseline="30000" dirty="0">
                <a:solidFill>
                  <a:schemeClr val="tx1"/>
                </a:solidFill>
                <a:latin typeface="Arial" panose="020B0604020202020204" pitchFamily="34" charset="0"/>
                <a:cs typeface="Arial" panose="020B0604020202020204" pitchFamily="34" charset="0"/>
              </a:rPr>
              <a:t>2</a:t>
            </a:r>
            <a:r>
              <a:rPr lang="en-GB" b="0" dirty="0">
                <a:solidFill>
                  <a:schemeClr val="tx1"/>
                </a:solidFill>
                <a:latin typeface="Arial" panose="020B0604020202020204" pitchFamily="34" charset="0"/>
                <a:cs typeface="Arial" panose="020B0604020202020204" pitchFamily="34" charset="0"/>
              </a:rPr>
              <a:t> </a:t>
            </a:r>
          </a:p>
        </p:txBody>
      </p:sp>
      <p:pic>
        <p:nvPicPr>
          <p:cNvPr id="14" name="Picture 13">
            <a:extLst>
              <a:ext uri="{FF2B5EF4-FFF2-40B4-BE49-F238E27FC236}">
                <a16:creationId xmlns:a16="http://schemas.microsoft.com/office/drawing/2014/main" id="{E17A1820-CB07-47FE-9702-7D4C1079730B}"/>
              </a:ext>
            </a:extLst>
          </p:cNvPr>
          <p:cNvPicPr>
            <a:picLocks noChangeAspect="1"/>
          </p:cNvPicPr>
          <p:nvPr/>
        </p:nvPicPr>
        <p:blipFill>
          <a:blip r:embed="rId3"/>
          <a:stretch>
            <a:fillRect/>
          </a:stretch>
        </p:blipFill>
        <p:spPr>
          <a:xfrm>
            <a:off x="5935052" y="1666875"/>
            <a:ext cx="2457450" cy="2019300"/>
          </a:xfrm>
          <a:prstGeom prst="rect">
            <a:avLst/>
          </a:prstGeom>
        </p:spPr>
      </p:pic>
      <p:pic>
        <p:nvPicPr>
          <p:cNvPr id="16" name="Picture 15">
            <a:extLst>
              <a:ext uri="{FF2B5EF4-FFF2-40B4-BE49-F238E27FC236}">
                <a16:creationId xmlns:a16="http://schemas.microsoft.com/office/drawing/2014/main" id="{AE947DB2-6308-4C21-9024-1556D6016367}"/>
              </a:ext>
            </a:extLst>
          </p:cNvPr>
          <p:cNvPicPr>
            <a:picLocks noChangeAspect="1"/>
          </p:cNvPicPr>
          <p:nvPr/>
        </p:nvPicPr>
        <p:blipFill>
          <a:blip r:embed="rId4"/>
          <a:stretch>
            <a:fillRect/>
          </a:stretch>
        </p:blipFill>
        <p:spPr>
          <a:xfrm>
            <a:off x="5212371" y="3686175"/>
            <a:ext cx="3062662" cy="2412532"/>
          </a:xfrm>
          <a:prstGeom prst="rect">
            <a:avLst/>
          </a:prstGeom>
        </p:spPr>
      </p:pic>
      <p:pic>
        <p:nvPicPr>
          <p:cNvPr id="239" name="Picture 238">
            <a:extLst>
              <a:ext uri="{FF2B5EF4-FFF2-40B4-BE49-F238E27FC236}">
                <a16:creationId xmlns:a16="http://schemas.microsoft.com/office/drawing/2014/main" id="{1B16EC35-B9FC-D1D8-3174-172340CD88FF}"/>
              </a:ext>
            </a:extLst>
          </p:cNvPr>
          <p:cNvPicPr>
            <a:picLocks noChangeAspect="1"/>
          </p:cNvPicPr>
          <p:nvPr/>
        </p:nvPicPr>
        <p:blipFill rotWithShape="1">
          <a:blip r:embed="rId5"/>
          <a:srcRect l="8273" t="31203" r="56568" b="11071"/>
          <a:stretch/>
        </p:blipFill>
        <p:spPr>
          <a:xfrm>
            <a:off x="8520312" y="1752052"/>
            <a:ext cx="3671688" cy="4192442"/>
          </a:xfrm>
          <a:prstGeom prst="rect">
            <a:avLst/>
          </a:prstGeom>
        </p:spPr>
      </p:pic>
    </p:spTree>
    <p:extLst>
      <p:ext uri="{BB962C8B-B14F-4D97-AF65-F5344CB8AC3E}">
        <p14:creationId xmlns:p14="http://schemas.microsoft.com/office/powerpoint/2010/main" val="11072484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803274" y="244793"/>
            <a:ext cx="10550526" cy="1164907"/>
          </a:xfrm>
        </p:spPr>
        <p:txBody>
          <a:bodyPr/>
          <a:lstStyle/>
          <a:p>
            <a:pPr algn="ctr">
              <a:spcBef>
                <a:spcPct val="0"/>
              </a:spcBef>
            </a:pPr>
            <a:r>
              <a:rPr lang="en-GB" altLang="en-US" sz="4000"/>
              <a:t>Photomultipliers for many channels</a:t>
            </a:r>
            <a:endParaRPr lang="en-GB" altLang="en-US" sz="4000">
              <a:latin typeface="Helvetica" panose="020B0604020202020204" pitchFamily="34" charset="0"/>
            </a:endParaRPr>
          </a:p>
        </p:txBody>
      </p:sp>
      <p:sp>
        <p:nvSpPr>
          <p:cNvPr id="2" name="TextBox 1"/>
          <p:cNvSpPr txBox="1"/>
          <p:nvPr/>
        </p:nvSpPr>
        <p:spPr>
          <a:xfrm>
            <a:off x="966788" y="848380"/>
            <a:ext cx="9918700" cy="1865126"/>
          </a:xfrm>
          <a:prstGeom prst="rect">
            <a:avLst/>
          </a:prstGeom>
          <a:noFill/>
        </p:spPr>
        <p:txBody>
          <a:bodyPr wrap="square" rtlCol="0">
            <a:spAutoFit/>
          </a:bodyPr>
          <a:lstStyle/>
          <a:p>
            <a:r>
              <a:rPr lang="en-GB" sz="2400" b="0">
                <a:solidFill>
                  <a:srgbClr val="000000"/>
                </a:solidFill>
                <a:latin typeface="+mn-lt"/>
              </a:rPr>
              <a:t>Using proximity focus, and semi-transparent dynodes you can transfer, with gain, the localised photon signal on the photocathode to an array of anodes. </a:t>
            </a:r>
          </a:p>
          <a:p>
            <a:endParaRPr lang="en-GB" sz="2400" b="0">
              <a:solidFill>
                <a:srgbClr val="000000"/>
              </a:solidFill>
              <a:latin typeface="+mn-lt"/>
            </a:endParaRPr>
          </a:p>
          <a:p>
            <a:r>
              <a:rPr lang="en-GB" sz="2400" b="0">
                <a:solidFill>
                  <a:srgbClr val="000000"/>
                </a:solidFill>
                <a:latin typeface="+mn-lt"/>
              </a:rPr>
              <a:t>Hamamatsu have also developed a very compact “metal channel dynode” design that enables multi-anode capability. </a:t>
            </a:r>
            <a:r>
              <a:rPr lang="en-GB" sz="2400">
                <a:solidFill>
                  <a:srgbClr val="000000"/>
                </a:solidFill>
                <a:latin typeface="+mn-lt"/>
              </a:rPr>
              <a:t>This is very useful for reading out small area scintillating crystals used in PET scanners for medicine</a:t>
            </a:r>
            <a:r>
              <a:rPr lang="en-GB" sz="2400" b="0">
                <a:solidFill>
                  <a:srgbClr val="000000"/>
                </a:solidFill>
                <a:latin typeface="+mn-lt"/>
              </a:rPr>
              <a:t>.</a:t>
            </a:r>
          </a:p>
        </p:txBody>
      </p:sp>
      <p:pic>
        <p:nvPicPr>
          <p:cNvPr id="3" name="Picture 2" descr="Photograph of a multianode photomultiplier tube"/>
          <p:cNvPicPr>
            <a:picLocks noChangeAspect="1"/>
          </p:cNvPicPr>
          <p:nvPr/>
        </p:nvPicPr>
        <p:blipFill rotWithShape="1">
          <a:blip r:embed="rId2"/>
          <a:srcRect l="57967" t="24953" r="13161" b="44286"/>
          <a:stretch/>
        </p:blipFill>
        <p:spPr>
          <a:xfrm>
            <a:off x="966788" y="3317093"/>
            <a:ext cx="2455817" cy="1964653"/>
          </a:xfrm>
          <a:prstGeom prst="rect">
            <a:avLst/>
          </a:prstGeom>
        </p:spPr>
      </p:pic>
      <p:pic>
        <p:nvPicPr>
          <p:cNvPr id="10" name="Picture 9" descr="A picture and two graphs showing the position resolution  of a multianode photomutiplier tube."/>
          <p:cNvPicPr>
            <a:picLocks noChangeAspect="1"/>
          </p:cNvPicPr>
          <p:nvPr/>
        </p:nvPicPr>
        <p:blipFill rotWithShape="1">
          <a:blip r:embed="rId3"/>
          <a:srcRect l="8377" t="48860" r="24942" b="23172"/>
          <a:stretch/>
        </p:blipFill>
        <p:spPr>
          <a:xfrm>
            <a:off x="4548809" y="2713506"/>
            <a:ext cx="6500193" cy="2820838"/>
          </a:xfrm>
          <a:prstGeom prst="rect">
            <a:avLst/>
          </a:prstGeom>
        </p:spPr>
      </p:pic>
      <p:sp>
        <p:nvSpPr>
          <p:cNvPr id="12" name="TextBox 11"/>
          <p:cNvSpPr txBox="1"/>
          <p:nvPr/>
        </p:nvSpPr>
        <p:spPr>
          <a:xfrm>
            <a:off x="4934139" y="5758004"/>
            <a:ext cx="6346479" cy="344710"/>
          </a:xfrm>
          <a:prstGeom prst="rect">
            <a:avLst/>
          </a:prstGeom>
          <a:noFill/>
        </p:spPr>
        <p:txBody>
          <a:bodyPr wrap="square" rtlCol="0">
            <a:spAutoFit/>
          </a:bodyPr>
          <a:lstStyle/>
          <a:p>
            <a:r>
              <a:rPr lang="en-GB" b="0">
                <a:solidFill>
                  <a:srgbClr val="000000"/>
                </a:solidFill>
                <a:latin typeface="+mn-lt"/>
              </a:rPr>
              <a:t>Hamamatsu R8900 6×6 anode PMT. Gain ~ 700000 @ 1kV</a:t>
            </a:r>
          </a:p>
        </p:txBody>
      </p:sp>
    </p:spTree>
    <p:extLst>
      <p:ext uri="{BB962C8B-B14F-4D97-AF65-F5344CB8AC3E}">
        <p14:creationId xmlns:p14="http://schemas.microsoft.com/office/powerpoint/2010/main" val="18664923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803274" y="244793"/>
            <a:ext cx="10550526" cy="1164907"/>
          </a:xfrm>
        </p:spPr>
        <p:txBody>
          <a:bodyPr/>
          <a:lstStyle/>
          <a:p>
            <a:pPr algn="ctr">
              <a:spcBef>
                <a:spcPct val="0"/>
              </a:spcBef>
            </a:pPr>
            <a:r>
              <a:rPr lang="en-GB" altLang="en-US" sz="4000">
                <a:latin typeface="Helvetica" panose="020B0604020202020204" pitchFamily="34" charset="0"/>
              </a:rPr>
              <a:t>Micro Channel Plate (MCP)</a:t>
            </a:r>
          </a:p>
        </p:txBody>
      </p:sp>
      <p:sp>
        <p:nvSpPr>
          <p:cNvPr id="2" name="TextBox 1"/>
          <p:cNvSpPr txBox="1"/>
          <p:nvPr/>
        </p:nvSpPr>
        <p:spPr>
          <a:xfrm>
            <a:off x="5588000" y="6330233"/>
            <a:ext cx="6757829" cy="395173"/>
          </a:xfrm>
          <a:prstGeom prst="rect">
            <a:avLst/>
          </a:prstGeom>
          <a:noFill/>
        </p:spPr>
        <p:txBody>
          <a:bodyPr wrap="square" rtlCol="0">
            <a:spAutoFit/>
          </a:bodyPr>
          <a:lstStyle/>
          <a:p>
            <a:r>
              <a:rPr lang="en-GB" sz="2400" b="0">
                <a:solidFill>
                  <a:srgbClr val="000000"/>
                </a:solidFill>
                <a:latin typeface="+mn-lt"/>
              </a:rPr>
              <a:t>Sen Quian at TF-4 Community Meeting, 16/5/2023</a:t>
            </a:r>
          </a:p>
        </p:txBody>
      </p:sp>
      <p:pic>
        <p:nvPicPr>
          <p:cNvPr id="6" name="Picture 5" descr="Schematic of microchannel plate operation.">
            <a:extLst>
              <a:ext uri="{FF2B5EF4-FFF2-40B4-BE49-F238E27FC236}">
                <a16:creationId xmlns:a16="http://schemas.microsoft.com/office/drawing/2014/main" id="{881611B5-8A0C-9D0F-5FD1-97C98E7D9ECA}"/>
              </a:ext>
            </a:extLst>
          </p:cNvPr>
          <p:cNvPicPr>
            <a:picLocks noChangeAspect="1"/>
          </p:cNvPicPr>
          <p:nvPr/>
        </p:nvPicPr>
        <p:blipFill>
          <a:blip r:embed="rId2"/>
          <a:stretch>
            <a:fillRect/>
          </a:stretch>
        </p:blipFill>
        <p:spPr>
          <a:xfrm>
            <a:off x="290229" y="885080"/>
            <a:ext cx="7628823" cy="2158585"/>
          </a:xfrm>
          <a:prstGeom prst="rect">
            <a:avLst/>
          </a:prstGeom>
        </p:spPr>
      </p:pic>
      <p:pic>
        <p:nvPicPr>
          <p:cNvPr id="8" name="Picture 7">
            <a:extLst>
              <a:ext uri="{FF2B5EF4-FFF2-40B4-BE49-F238E27FC236}">
                <a16:creationId xmlns:a16="http://schemas.microsoft.com/office/drawing/2014/main" id="{56E99B96-9AE1-347D-705A-C72E360B2D52}"/>
              </a:ext>
            </a:extLst>
          </p:cNvPr>
          <p:cNvPicPr>
            <a:picLocks noChangeAspect="1"/>
          </p:cNvPicPr>
          <p:nvPr/>
        </p:nvPicPr>
        <p:blipFill>
          <a:blip r:embed="rId3"/>
          <a:stretch>
            <a:fillRect/>
          </a:stretch>
        </p:blipFill>
        <p:spPr>
          <a:xfrm>
            <a:off x="8087360" y="1091397"/>
            <a:ext cx="4104640" cy="1639711"/>
          </a:xfrm>
          <a:prstGeom prst="rect">
            <a:avLst/>
          </a:prstGeom>
        </p:spPr>
      </p:pic>
      <p:pic>
        <p:nvPicPr>
          <p:cNvPr id="11" name="Picture 10">
            <a:extLst>
              <a:ext uri="{FF2B5EF4-FFF2-40B4-BE49-F238E27FC236}">
                <a16:creationId xmlns:a16="http://schemas.microsoft.com/office/drawing/2014/main" id="{D9DAD020-FFB8-838B-B723-B25ADC53DBDE}"/>
              </a:ext>
            </a:extLst>
          </p:cNvPr>
          <p:cNvPicPr>
            <a:picLocks noChangeAspect="1"/>
          </p:cNvPicPr>
          <p:nvPr/>
        </p:nvPicPr>
        <p:blipFill>
          <a:blip r:embed="rId4"/>
          <a:stretch>
            <a:fillRect/>
          </a:stretch>
        </p:blipFill>
        <p:spPr>
          <a:xfrm>
            <a:off x="4979829" y="3138234"/>
            <a:ext cx="6215062" cy="2982460"/>
          </a:xfrm>
          <a:prstGeom prst="rect">
            <a:avLst/>
          </a:prstGeom>
        </p:spPr>
      </p:pic>
      <p:pic>
        <p:nvPicPr>
          <p:cNvPr id="14" name="Picture 13">
            <a:extLst>
              <a:ext uri="{FF2B5EF4-FFF2-40B4-BE49-F238E27FC236}">
                <a16:creationId xmlns:a16="http://schemas.microsoft.com/office/drawing/2014/main" id="{CDF0B706-F3C7-6581-9F3E-C52FD0783289}"/>
              </a:ext>
            </a:extLst>
          </p:cNvPr>
          <p:cNvPicPr>
            <a:picLocks noChangeAspect="1"/>
          </p:cNvPicPr>
          <p:nvPr/>
        </p:nvPicPr>
        <p:blipFill>
          <a:blip r:embed="rId5"/>
          <a:stretch>
            <a:fillRect/>
          </a:stretch>
        </p:blipFill>
        <p:spPr>
          <a:xfrm>
            <a:off x="290229" y="3232150"/>
            <a:ext cx="3019425" cy="1790700"/>
          </a:xfrm>
          <a:prstGeom prst="rect">
            <a:avLst/>
          </a:prstGeom>
        </p:spPr>
      </p:pic>
      <p:sp>
        <p:nvSpPr>
          <p:cNvPr id="15" name="TextBox 14">
            <a:extLst>
              <a:ext uri="{FF2B5EF4-FFF2-40B4-BE49-F238E27FC236}">
                <a16:creationId xmlns:a16="http://schemas.microsoft.com/office/drawing/2014/main" id="{A922578E-F7AF-9A2C-ED63-638B66DB331E}"/>
              </a:ext>
            </a:extLst>
          </p:cNvPr>
          <p:cNvSpPr txBox="1"/>
          <p:nvPr/>
        </p:nvSpPr>
        <p:spPr>
          <a:xfrm>
            <a:off x="290229" y="5409929"/>
            <a:ext cx="4332571" cy="590931"/>
          </a:xfrm>
          <a:prstGeom prst="rect">
            <a:avLst/>
          </a:prstGeom>
          <a:noFill/>
        </p:spPr>
        <p:txBody>
          <a:bodyPr wrap="square" rtlCol="0">
            <a:spAutoFit/>
          </a:bodyPr>
          <a:lstStyle/>
          <a:p>
            <a:r>
              <a:rPr lang="en-GB" b="0">
                <a:solidFill>
                  <a:schemeClr val="tx1"/>
                </a:solidFill>
                <a:latin typeface="Arial" panose="020B0604020202020204" pitchFamily="34" charset="0"/>
                <a:cs typeface="Arial" panose="020B0604020202020204" pitchFamily="34" charset="0"/>
              </a:rPr>
              <a:t>Built for LHAASO expt.</a:t>
            </a:r>
          </a:p>
          <a:p>
            <a:r>
              <a:rPr lang="en-GB" b="0">
                <a:solidFill>
                  <a:schemeClr val="tx1"/>
                </a:solidFill>
                <a:latin typeface="Arial" panose="020B0604020202020204" pitchFamily="34" charset="0"/>
                <a:cs typeface="Arial" panose="020B0604020202020204" pitchFamily="34" charset="0"/>
              </a:rPr>
              <a:t>Concept for 4</a:t>
            </a:r>
            <a:r>
              <a:rPr lang="el-GR" b="0">
                <a:solidFill>
                  <a:schemeClr val="tx1"/>
                </a:solidFill>
                <a:latin typeface="Arial" panose="020B0604020202020204" pitchFamily="34" charset="0"/>
                <a:cs typeface="Arial" panose="020B0604020202020204" pitchFamily="34" charset="0"/>
              </a:rPr>
              <a:t>π</a:t>
            </a:r>
            <a:r>
              <a:rPr lang="en-GB" b="0">
                <a:solidFill>
                  <a:schemeClr val="tx1"/>
                </a:solidFill>
                <a:latin typeface="Arial" panose="020B0604020202020204" pitchFamily="34" charset="0"/>
                <a:cs typeface="Arial" panose="020B0604020202020204" pitchFamily="34" charset="0"/>
              </a:rPr>
              <a:t> detection!</a:t>
            </a:r>
          </a:p>
        </p:txBody>
      </p:sp>
      <p:sp>
        <p:nvSpPr>
          <p:cNvPr id="16" name="Arrow: Right 15">
            <a:extLst>
              <a:ext uri="{FF2B5EF4-FFF2-40B4-BE49-F238E27FC236}">
                <a16:creationId xmlns:a16="http://schemas.microsoft.com/office/drawing/2014/main" id="{ED8D79B2-0240-FDBF-F70A-1D195605F0E9}"/>
              </a:ext>
            </a:extLst>
          </p:cNvPr>
          <p:cNvSpPr/>
          <p:nvPr/>
        </p:nvSpPr>
        <p:spPr>
          <a:xfrm>
            <a:off x="3651982" y="5705394"/>
            <a:ext cx="985520" cy="1790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Up 16">
            <a:extLst>
              <a:ext uri="{FF2B5EF4-FFF2-40B4-BE49-F238E27FC236}">
                <a16:creationId xmlns:a16="http://schemas.microsoft.com/office/drawing/2014/main" id="{F29549D0-4BBF-8998-C0EC-328ADD466DA6}"/>
              </a:ext>
            </a:extLst>
          </p:cNvPr>
          <p:cNvSpPr/>
          <p:nvPr/>
        </p:nvSpPr>
        <p:spPr>
          <a:xfrm>
            <a:off x="1698341" y="5081134"/>
            <a:ext cx="203200" cy="2984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029620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244793"/>
            <a:ext cx="8408216" cy="877887"/>
          </a:xfrm>
        </p:spPr>
        <p:txBody>
          <a:bodyPr/>
          <a:lstStyle/>
          <a:p>
            <a:pPr algn="ctr">
              <a:spcBef>
                <a:spcPct val="0"/>
              </a:spcBef>
            </a:pPr>
            <a:r>
              <a:rPr lang="en-GB" altLang="en-US" sz="4000"/>
              <a:t>Photomultiplier Producers</a:t>
            </a:r>
            <a:endParaRPr lang="en-GB" altLang="en-US" sz="4000">
              <a:latin typeface="Helvetica" panose="020B0604020202020204" pitchFamily="34" charset="0"/>
            </a:endParaRPr>
          </a:p>
        </p:txBody>
      </p:sp>
      <p:sp>
        <p:nvSpPr>
          <p:cNvPr id="3" name="Rectangle 2"/>
          <p:cNvSpPr/>
          <p:nvPr/>
        </p:nvSpPr>
        <p:spPr>
          <a:xfrm>
            <a:off x="723900" y="1472913"/>
            <a:ext cx="11010900" cy="3490186"/>
          </a:xfrm>
          <a:prstGeom prst="rect">
            <a:avLst/>
          </a:prstGeom>
        </p:spPr>
        <p:txBody>
          <a:bodyPr wrap="square">
            <a:spAutoFit/>
          </a:bodyPr>
          <a:lstStyle/>
          <a:p>
            <a:pPr>
              <a:spcAft>
                <a:spcPts val="1200"/>
              </a:spcAft>
            </a:pPr>
            <a:r>
              <a:rPr lang="en-GB" sz="2400" b="0" dirty="0">
                <a:solidFill>
                  <a:srgbClr val="000000"/>
                </a:solidFill>
                <a:latin typeface="+mn-lt"/>
              </a:rPr>
              <a:t>Hamamatsu</a:t>
            </a:r>
          </a:p>
          <a:p>
            <a:pPr>
              <a:spcAft>
                <a:spcPts val="1200"/>
              </a:spcAft>
            </a:pPr>
            <a:r>
              <a:rPr lang="en-GB" b="0" dirty="0">
                <a:solidFill>
                  <a:srgbClr val="000000"/>
                </a:solidFill>
                <a:latin typeface="+mn-lt"/>
              </a:rPr>
              <a:t>	</a:t>
            </a:r>
            <a:r>
              <a:rPr lang="en-GB" sz="2400" b="0" dirty="0">
                <a:solidFill>
                  <a:srgbClr val="000000"/>
                </a:solidFill>
                <a:latin typeface="+mn-lt"/>
                <a:hlinkClick r:id="rId2">
                  <a:extLst>
                    <a:ext uri="{A12FA001-AC4F-418D-AE19-62706E023703}">
                      <ahyp:hlinkClr xmlns:ahyp="http://schemas.microsoft.com/office/drawing/2018/hyperlinkcolor" val="tx"/>
                    </a:ext>
                  </a:extLst>
                </a:hlinkClick>
              </a:rPr>
              <a:t>https://www.hamamatsu.com/eu/en/product/optical-sensors/pmt/index.html</a:t>
            </a:r>
            <a:endParaRPr lang="en-GB" sz="2400" b="0" dirty="0">
              <a:solidFill>
                <a:srgbClr val="000000"/>
              </a:solidFill>
              <a:latin typeface="+mn-lt"/>
            </a:endParaRPr>
          </a:p>
          <a:p>
            <a:pPr>
              <a:spcAft>
                <a:spcPts val="1200"/>
              </a:spcAft>
            </a:pPr>
            <a:r>
              <a:rPr lang="en-GB" sz="2400" b="0" dirty="0">
                <a:solidFill>
                  <a:srgbClr val="000000"/>
                </a:solidFill>
                <a:latin typeface="+mn-lt"/>
              </a:rPr>
              <a:t>ET Enterprises Ltd</a:t>
            </a:r>
          </a:p>
          <a:p>
            <a:pPr>
              <a:spcAft>
                <a:spcPts val="1200"/>
              </a:spcAft>
            </a:pPr>
            <a:r>
              <a:rPr lang="en-GB" sz="2400" b="0" dirty="0">
                <a:solidFill>
                  <a:srgbClr val="000000"/>
                </a:solidFill>
                <a:latin typeface="+mn-lt"/>
              </a:rPr>
              <a:t>	</a:t>
            </a:r>
            <a:r>
              <a:rPr lang="en-GB" sz="2400" b="0" dirty="0">
                <a:solidFill>
                  <a:srgbClr val="000000"/>
                </a:solidFill>
                <a:latin typeface="+mn-lt"/>
                <a:hlinkClick r:id="rId3">
                  <a:extLst>
                    <a:ext uri="{A12FA001-AC4F-418D-AE19-62706E023703}">
                      <ahyp:hlinkClr xmlns:ahyp="http://schemas.microsoft.com/office/drawing/2018/hyperlinkcolor" val="tx"/>
                    </a:ext>
                  </a:extLst>
                </a:hlinkClick>
              </a:rPr>
              <a:t>http://et-enterprises.com/products/photomultipliers</a:t>
            </a:r>
            <a:endParaRPr lang="en-GB" sz="2400" b="0" dirty="0">
              <a:solidFill>
                <a:srgbClr val="000000"/>
              </a:solidFill>
              <a:latin typeface="+mn-lt"/>
            </a:endParaRPr>
          </a:p>
          <a:p>
            <a:pPr>
              <a:spcAft>
                <a:spcPts val="1200"/>
              </a:spcAft>
            </a:pPr>
            <a:r>
              <a:rPr lang="en-GB" sz="2400" b="0" dirty="0">
                <a:solidFill>
                  <a:srgbClr val="000000"/>
                </a:solidFill>
                <a:latin typeface="+mn-lt"/>
              </a:rPr>
              <a:t>Electron</a:t>
            </a:r>
            <a:r>
              <a:rPr lang="en-GB" sz="2400" b="0" dirty="0">
                <a:solidFill>
                  <a:schemeClr val="tx1"/>
                </a:solidFill>
                <a:latin typeface="+mn-lt"/>
              </a:rPr>
              <a:t>	</a:t>
            </a:r>
          </a:p>
          <a:p>
            <a:pPr lvl="2">
              <a:spcAft>
                <a:spcPts val="1200"/>
              </a:spcAft>
            </a:pPr>
            <a:r>
              <a:rPr lang="en-GB" sz="2400" b="0" dirty="0">
                <a:solidFill>
                  <a:schemeClr val="tx1"/>
                </a:solidFill>
                <a:latin typeface="+mn-lt"/>
                <a:hlinkClick r:id="rId4">
                  <a:extLst>
                    <a:ext uri="{A12FA001-AC4F-418D-AE19-62706E023703}">
                      <ahyp:hlinkClr xmlns:ahyp="http://schemas.microsoft.com/office/drawing/2018/hyperlinkcolor" val="tx"/>
                    </a:ext>
                  </a:extLst>
                </a:hlinkClick>
              </a:rPr>
              <a:t>http://www.niielectron.ru/en/main/</a:t>
            </a:r>
            <a:endParaRPr lang="en-GB" sz="2400" b="0" dirty="0">
              <a:solidFill>
                <a:schemeClr val="tx1"/>
              </a:solidFill>
              <a:latin typeface="+mn-lt"/>
            </a:endParaRPr>
          </a:p>
          <a:p>
            <a:pPr>
              <a:spcAft>
                <a:spcPts val="1200"/>
              </a:spcAft>
            </a:pPr>
            <a:r>
              <a:rPr lang="en-GB" sz="2400" b="0" dirty="0" err="1">
                <a:solidFill>
                  <a:srgbClr val="000000"/>
                </a:solidFill>
                <a:latin typeface="+mn-lt"/>
              </a:rPr>
              <a:t>Photek</a:t>
            </a:r>
            <a:r>
              <a:rPr lang="en-GB" sz="2400" b="0" dirty="0">
                <a:solidFill>
                  <a:srgbClr val="000000"/>
                </a:solidFill>
                <a:latin typeface="+mn-lt"/>
              </a:rPr>
              <a:t> </a:t>
            </a:r>
            <a:r>
              <a:rPr lang="en-GB" sz="2400" b="0" dirty="0">
                <a:solidFill>
                  <a:srgbClr val="000000"/>
                </a:solidFill>
                <a:latin typeface="+mn-lt"/>
                <a:hlinkClick r:id="rId5">
                  <a:extLst>
                    <a:ext uri="{A12FA001-AC4F-418D-AE19-62706E023703}">
                      <ahyp:hlinkClr xmlns:ahyp="http://schemas.microsoft.com/office/drawing/2018/hyperlinkcolor" val="tx"/>
                    </a:ext>
                  </a:extLst>
                </a:hlinkClick>
              </a:rPr>
              <a:t>https://www.photek.com/photomultipliers/</a:t>
            </a:r>
            <a:r>
              <a:rPr lang="en-GB" sz="2400" b="0" dirty="0">
                <a:solidFill>
                  <a:srgbClr val="000000"/>
                </a:solidFill>
                <a:latin typeface="+mn-lt"/>
              </a:rPr>
              <a:t> (MCP based)</a:t>
            </a:r>
          </a:p>
          <a:p>
            <a:endParaRPr lang="en-GB" b="0" dirty="0">
              <a:solidFill>
                <a:srgbClr val="000000"/>
              </a:solidFill>
              <a:latin typeface="+mn-lt"/>
            </a:endParaRPr>
          </a:p>
        </p:txBody>
      </p:sp>
    </p:spTree>
    <p:extLst>
      <p:ext uri="{BB962C8B-B14F-4D97-AF65-F5344CB8AC3E}">
        <p14:creationId xmlns:p14="http://schemas.microsoft.com/office/powerpoint/2010/main" val="32375614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244793"/>
            <a:ext cx="8408216" cy="877887"/>
          </a:xfrm>
        </p:spPr>
        <p:txBody>
          <a:bodyPr/>
          <a:lstStyle/>
          <a:p>
            <a:pPr algn="ctr">
              <a:spcBef>
                <a:spcPct val="0"/>
              </a:spcBef>
            </a:pPr>
            <a:r>
              <a:rPr lang="en-GB" altLang="en-US" sz="4000"/>
              <a:t>Hybrid photodetector</a:t>
            </a:r>
            <a:endParaRPr lang="en-GB" altLang="en-US" sz="4000">
              <a:latin typeface="Helvetica" panose="020B0604020202020204" pitchFamily="34" charset="0"/>
            </a:endParaRPr>
          </a:p>
        </p:txBody>
      </p:sp>
      <p:sp>
        <p:nvSpPr>
          <p:cNvPr id="3" name="Rectangle 3"/>
          <p:cNvSpPr txBox="1">
            <a:spLocks noChangeArrowheads="1"/>
          </p:cNvSpPr>
          <p:nvPr/>
        </p:nvSpPr>
        <p:spPr>
          <a:xfrm>
            <a:off x="1336675" y="1473199"/>
            <a:ext cx="9779000" cy="443148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Generate free photoelectrons in a vacuum (like a photomultiplier tube)</a:t>
            </a:r>
          </a:p>
          <a:p>
            <a:r>
              <a:rPr lang="en-GB" altLang="en-US" b="0"/>
              <a:t>Accelerate photoelectrons to a high (10 to 20 kV) energy</a:t>
            </a:r>
          </a:p>
          <a:p>
            <a:r>
              <a:rPr lang="en-GB" altLang="en-US" b="0"/>
              <a:t>Use a silicon sensor as a </a:t>
            </a:r>
            <a:r>
              <a:rPr lang="en-GB" altLang="en-US" b="0" i="1"/>
              <a:t>particle (electron) detector</a:t>
            </a:r>
            <a:r>
              <a:rPr lang="en-GB" altLang="en-US" b="0"/>
              <a:t>. Get approximately 2500 eh-pairs for each photoelectron accelerated to 10 kV</a:t>
            </a:r>
          </a:p>
          <a:p>
            <a:r>
              <a:rPr lang="en-GB" altLang="en-US" b="0" i="1"/>
              <a:t>Large</a:t>
            </a:r>
            <a:r>
              <a:rPr lang="en-GB" altLang="en-US" b="0"/>
              <a:t> photocathode plus </a:t>
            </a:r>
            <a:r>
              <a:rPr lang="en-GB" altLang="en-US" b="0" i="1"/>
              <a:t>small</a:t>
            </a:r>
            <a:r>
              <a:rPr lang="en-GB" altLang="en-US" b="0"/>
              <a:t> area diode (low capacitance, thus fast)</a:t>
            </a:r>
          </a:p>
          <a:p>
            <a:r>
              <a:rPr lang="en-GB" altLang="en-US" b="0"/>
              <a:t>Use a pixel detector (CMOS) or microchannel plate (MCP), to provide a position sensitive photon counter.</a:t>
            </a:r>
          </a:p>
        </p:txBody>
      </p:sp>
    </p:spTree>
    <p:extLst>
      <p:ext uri="{BB962C8B-B14F-4D97-AF65-F5344CB8AC3E}">
        <p14:creationId xmlns:p14="http://schemas.microsoft.com/office/powerpoint/2010/main" val="4928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Graph showing the photon counting capability of a hybrid photodetec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3854" y="820738"/>
            <a:ext cx="3984292" cy="2788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Schematic of a hybrid photodet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546100"/>
            <a:ext cx="3762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6"/>
          <p:cNvSpPr txBox="1">
            <a:spLocks noChangeArrowheads="1"/>
          </p:cNvSpPr>
          <p:nvPr/>
        </p:nvSpPr>
        <p:spPr bwMode="auto">
          <a:xfrm>
            <a:off x="4618297" y="3741167"/>
            <a:ext cx="3574641" cy="6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GB" altLang="en-US" b="0">
                <a:latin typeface="+mn-lt"/>
              </a:rPr>
              <a:t>Note the resolution of 1,2,3,… photons. &lt;n&gt; = 5.4</a:t>
            </a:r>
          </a:p>
        </p:txBody>
      </p:sp>
      <p:sp>
        <p:nvSpPr>
          <p:cNvPr id="5" name="Text Placeholder 4"/>
          <p:cNvSpPr>
            <a:spLocks noGrp="1"/>
          </p:cNvSpPr>
          <p:nvPr>
            <p:ph type="body" sz="quarter" idx="11"/>
          </p:nvPr>
        </p:nvSpPr>
        <p:spPr>
          <a:xfrm>
            <a:off x="1336675" y="244793"/>
            <a:ext cx="8408216" cy="877887"/>
          </a:xfrm>
        </p:spPr>
        <p:txBody>
          <a:bodyPr/>
          <a:lstStyle/>
          <a:p>
            <a:pPr algn="ctr">
              <a:spcBef>
                <a:spcPct val="0"/>
              </a:spcBef>
            </a:pPr>
            <a:r>
              <a:rPr lang="en-GB" altLang="en-US" sz="4000"/>
              <a:t>Hybrid photodetector</a:t>
            </a:r>
            <a:endParaRPr lang="en-GB" altLang="en-US" sz="4000">
              <a:latin typeface="Helvetica" panose="020B0604020202020204" pitchFamily="34" charset="0"/>
            </a:endParaRPr>
          </a:p>
        </p:txBody>
      </p:sp>
      <p:sp>
        <p:nvSpPr>
          <p:cNvPr id="8" name="Text Box 5"/>
          <p:cNvSpPr txBox="1">
            <a:spLocks noChangeArrowheads="1"/>
          </p:cNvSpPr>
          <p:nvPr/>
        </p:nvSpPr>
        <p:spPr bwMode="auto">
          <a:xfrm>
            <a:off x="228600" y="5194300"/>
            <a:ext cx="11607800"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GB" altLang="en-US" sz="1600" b="0" dirty="0">
                <a:solidFill>
                  <a:srgbClr val="000000"/>
                </a:solidFill>
                <a:latin typeface="+mn-lt"/>
              </a:rPr>
              <a:t>C. Joram, CERN,</a:t>
            </a:r>
            <a:r>
              <a:rPr lang="en-GB" altLang="en-US" sz="1600" b="0" i="1" dirty="0">
                <a:solidFill>
                  <a:srgbClr val="000000"/>
                </a:solidFill>
                <a:latin typeface="+mn-lt"/>
              </a:rPr>
              <a:t> Large Area Hybrid Photodiodes</a:t>
            </a:r>
          </a:p>
          <a:p>
            <a:pPr eaLnBrk="1" hangingPunct="1"/>
            <a:r>
              <a:rPr lang="en-GB" altLang="en-US" sz="1600" b="0" dirty="0">
                <a:solidFill>
                  <a:srgbClr val="000000"/>
                </a:solidFill>
                <a:latin typeface="+mn-lt"/>
              </a:rPr>
              <a:t>6th International conference on advanced technology and particle physics, Como, Italy, October 5-9, 1998</a:t>
            </a:r>
          </a:p>
        </p:txBody>
      </p:sp>
      <p:pic>
        <p:nvPicPr>
          <p:cNvPr id="3" name="Picture 2">
            <a:extLst>
              <a:ext uri="{FF2B5EF4-FFF2-40B4-BE49-F238E27FC236}">
                <a16:creationId xmlns:a16="http://schemas.microsoft.com/office/drawing/2014/main" id="{492B0DEC-BE36-4528-8954-4430BB7561E8}"/>
              </a:ext>
            </a:extLst>
          </p:cNvPr>
          <p:cNvPicPr>
            <a:picLocks noChangeAspect="1"/>
          </p:cNvPicPr>
          <p:nvPr/>
        </p:nvPicPr>
        <p:blipFill>
          <a:blip r:embed="rId4"/>
          <a:stretch>
            <a:fillRect/>
          </a:stretch>
        </p:blipFill>
        <p:spPr>
          <a:xfrm>
            <a:off x="8088147" y="947978"/>
            <a:ext cx="3748254" cy="2852531"/>
          </a:xfrm>
          <a:prstGeom prst="rect">
            <a:avLst/>
          </a:prstGeom>
        </p:spPr>
      </p:pic>
      <p:sp>
        <p:nvSpPr>
          <p:cNvPr id="7" name="TextBox 6">
            <a:extLst>
              <a:ext uri="{FF2B5EF4-FFF2-40B4-BE49-F238E27FC236}">
                <a16:creationId xmlns:a16="http://schemas.microsoft.com/office/drawing/2014/main" id="{FDA2BA57-8AA7-4834-9110-EB3C69FD3FBB}"/>
              </a:ext>
            </a:extLst>
          </p:cNvPr>
          <p:cNvSpPr txBox="1"/>
          <p:nvPr/>
        </p:nvSpPr>
        <p:spPr>
          <a:xfrm>
            <a:off x="8797491" y="3760623"/>
            <a:ext cx="3185962" cy="338554"/>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Used in the RICH of </a:t>
            </a:r>
            <a:r>
              <a:rPr lang="en-GB" b="0" err="1">
                <a:solidFill>
                  <a:srgbClr val="000000"/>
                </a:solidFill>
                <a:latin typeface="Arial" panose="020B0604020202020204" pitchFamily="34" charset="0"/>
                <a:cs typeface="Arial" panose="020B0604020202020204" pitchFamily="34" charset="0"/>
              </a:rPr>
              <a:t>LHCb</a:t>
            </a:r>
            <a:endParaRPr lang="en-GB" b="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1635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519113"/>
            <a:ext cx="10657529" cy="877887"/>
          </a:xfrm>
        </p:spPr>
        <p:txBody>
          <a:bodyPr/>
          <a:lstStyle/>
          <a:p>
            <a:r>
              <a:rPr lang="en-GB" altLang="en-US"/>
              <a:t>What devices are discussed in this lecture?</a:t>
            </a:r>
            <a:endParaRPr lang="en-GB"/>
          </a:p>
        </p:txBody>
      </p:sp>
      <p:sp>
        <p:nvSpPr>
          <p:cNvPr id="6" name="Rectangle 3"/>
          <p:cNvSpPr txBox="1">
            <a:spLocks noChangeArrowheads="1"/>
          </p:cNvSpPr>
          <p:nvPr/>
        </p:nvSpPr>
        <p:spPr>
          <a:xfrm>
            <a:off x="1336675" y="1167866"/>
            <a:ext cx="7772400"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Solid-state (silicon)</a:t>
            </a:r>
            <a:endParaRPr lang="en-GB" altLang="en-US" sz="2000" b="0"/>
          </a:p>
          <a:p>
            <a:pPr lvl="1"/>
            <a:r>
              <a:rPr lang="en-GB" altLang="en-US" b="0"/>
              <a:t>Photodiodes (including avalanche)</a:t>
            </a:r>
          </a:p>
          <a:p>
            <a:pPr lvl="1"/>
            <a:r>
              <a:rPr lang="en-GB" altLang="en-US" b="0" err="1"/>
              <a:t>SiPM</a:t>
            </a:r>
            <a:r>
              <a:rPr lang="en-GB" altLang="en-US" b="0"/>
              <a:t> (“Geiger-mode” devices)</a:t>
            </a:r>
          </a:p>
          <a:p>
            <a:pPr lvl="1"/>
            <a:r>
              <a:rPr lang="en-GB" altLang="en-US" b="0"/>
              <a:t>Imaging </a:t>
            </a:r>
            <a:r>
              <a:rPr lang="en-GB" altLang="en-US" b="0" err="1"/>
              <a:t>SiPM</a:t>
            </a:r>
            <a:r>
              <a:rPr lang="en-GB" altLang="en-US" b="0"/>
              <a:t> arrays</a:t>
            </a:r>
          </a:p>
          <a:p>
            <a:r>
              <a:rPr lang="en-GB" altLang="en-US" b="0"/>
              <a:t>Photomultipliers (external photoelectric effect)</a:t>
            </a:r>
          </a:p>
          <a:p>
            <a:pPr lvl="1"/>
            <a:r>
              <a:rPr lang="en-GB" altLang="en-US" b="0"/>
              <a:t>Devices for low magnetic fields (high gain)</a:t>
            </a:r>
          </a:p>
          <a:p>
            <a:pPr lvl="1"/>
            <a:r>
              <a:rPr lang="en-GB" altLang="en-US" b="0"/>
              <a:t>Devices for high magnetic fields (low gain)</a:t>
            </a:r>
          </a:p>
          <a:p>
            <a:r>
              <a:rPr lang="en-GB" altLang="en-US" b="0"/>
              <a:t>Hybrid devices</a:t>
            </a:r>
          </a:p>
        </p:txBody>
      </p:sp>
    </p:spTree>
    <p:extLst>
      <p:ext uri="{BB962C8B-B14F-4D97-AF65-F5344CB8AC3E}">
        <p14:creationId xmlns:p14="http://schemas.microsoft.com/office/powerpoint/2010/main" val="10041092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244793"/>
            <a:ext cx="8408216" cy="877887"/>
          </a:xfrm>
        </p:spPr>
        <p:txBody>
          <a:bodyPr/>
          <a:lstStyle/>
          <a:p>
            <a:pPr algn="ctr">
              <a:spcBef>
                <a:spcPct val="0"/>
              </a:spcBef>
            </a:pPr>
            <a:r>
              <a:rPr lang="en-GB" altLang="en-US" sz="4000"/>
              <a:t>Hybrid photodetector</a:t>
            </a:r>
            <a:endParaRPr lang="en-GB" altLang="en-US" sz="4000">
              <a:latin typeface="Helvetica" panose="020B0604020202020204" pitchFamily="34" charset="0"/>
            </a:endParaRPr>
          </a:p>
        </p:txBody>
      </p:sp>
      <p:sp>
        <p:nvSpPr>
          <p:cNvPr id="3" name="TextBox 2"/>
          <p:cNvSpPr txBox="1"/>
          <p:nvPr/>
        </p:nvSpPr>
        <p:spPr>
          <a:xfrm>
            <a:off x="266307" y="1266297"/>
            <a:ext cx="2322423" cy="4016484"/>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The LAPPD</a:t>
            </a:r>
            <a:r>
              <a:rPr lang="en-GB" b="0" baseline="30000">
                <a:solidFill>
                  <a:srgbClr val="000000"/>
                </a:solidFill>
                <a:latin typeface="Arial" panose="020B0604020202020204" pitchFamily="34" charset="0"/>
                <a:cs typeface="Arial" panose="020B0604020202020204" pitchFamily="34" charset="0"/>
              </a:rPr>
              <a:t>TM</a:t>
            </a:r>
            <a:r>
              <a:rPr lang="en-GB" b="0">
                <a:solidFill>
                  <a:srgbClr val="000000"/>
                </a:solidFill>
                <a:latin typeface="Arial" panose="020B0604020202020204" pitchFamily="34" charset="0"/>
                <a:cs typeface="Arial" panose="020B0604020202020204" pitchFamily="34" charset="0"/>
              </a:rPr>
              <a:t> for large area, fast timing and good spatial resolution. </a:t>
            </a:r>
          </a:p>
          <a:p>
            <a:endParaRPr lang="en-GB" b="0">
              <a:solidFill>
                <a:srgbClr val="000000"/>
              </a:solidFill>
              <a:latin typeface="Arial" panose="020B0604020202020204" pitchFamily="34" charset="0"/>
              <a:cs typeface="Arial" panose="020B0604020202020204" pitchFamily="34" charset="0"/>
            </a:endParaRPr>
          </a:p>
          <a:p>
            <a:r>
              <a:rPr lang="en-GB" b="0">
                <a:solidFill>
                  <a:srgbClr val="000000"/>
                </a:solidFill>
                <a:latin typeface="Arial" panose="020B0604020202020204" pitchFamily="34" charset="0"/>
                <a:cs typeface="Arial" panose="020B0604020202020204" pitchFamily="34" charset="0"/>
              </a:rPr>
              <a:t>Upgrade II of </a:t>
            </a:r>
            <a:r>
              <a:rPr lang="en-GB" b="0" err="1">
                <a:solidFill>
                  <a:srgbClr val="000000"/>
                </a:solidFill>
                <a:latin typeface="Arial" panose="020B0604020202020204" pitchFamily="34" charset="0"/>
                <a:cs typeface="Arial" panose="020B0604020202020204" pitchFamily="34" charset="0"/>
              </a:rPr>
              <a:t>LHCb</a:t>
            </a:r>
            <a:r>
              <a:rPr lang="en-GB" b="0">
                <a:solidFill>
                  <a:srgbClr val="000000"/>
                </a:solidFill>
                <a:latin typeface="Arial" panose="020B0604020202020204" pitchFamily="34" charset="0"/>
                <a:cs typeface="Arial" panose="020B0604020202020204" pitchFamily="34" charset="0"/>
              </a:rPr>
              <a:t> RICH</a:t>
            </a:r>
          </a:p>
          <a:p>
            <a:endParaRPr lang="en-GB" b="0">
              <a:solidFill>
                <a:srgbClr val="000000"/>
              </a:solidFill>
              <a:latin typeface="Arial" panose="020B0604020202020204" pitchFamily="34" charset="0"/>
              <a:cs typeface="Arial" panose="020B0604020202020204" pitchFamily="34" charset="0"/>
            </a:endParaRPr>
          </a:p>
          <a:p>
            <a:pPr>
              <a:spcAft>
                <a:spcPts val="300"/>
              </a:spcAft>
            </a:pPr>
            <a:r>
              <a:rPr lang="en-GB" b="0">
                <a:solidFill>
                  <a:srgbClr val="000000"/>
                </a:solidFill>
                <a:latin typeface="Arial" panose="020B0604020202020204" pitchFamily="34" charset="0"/>
                <a:cs typeface="Arial" panose="020B0604020202020204" pitchFamily="34" charset="0"/>
              </a:rPr>
              <a:t>QE ~20%</a:t>
            </a:r>
          </a:p>
          <a:p>
            <a:pPr>
              <a:spcAft>
                <a:spcPts val="300"/>
              </a:spcAft>
            </a:pPr>
            <a:r>
              <a:rPr lang="en-GB" b="0">
                <a:solidFill>
                  <a:srgbClr val="000000"/>
                </a:solidFill>
                <a:latin typeface="Arial" panose="020B0604020202020204" pitchFamily="34" charset="0"/>
                <a:cs typeface="Arial" panose="020B0604020202020204" pitchFamily="34" charset="0"/>
              </a:rPr>
              <a:t>Gain ~ 10</a:t>
            </a:r>
            <a:r>
              <a:rPr lang="en-GB" b="0" baseline="30000">
                <a:solidFill>
                  <a:srgbClr val="000000"/>
                </a:solidFill>
                <a:latin typeface="Arial" panose="020B0604020202020204" pitchFamily="34" charset="0"/>
                <a:cs typeface="Arial" panose="020B0604020202020204" pitchFamily="34" charset="0"/>
              </a:rPr>
              <a:t>7</a:t>
            </a:r>
          </a:p>
          <a:p>
            <a:pPr>
              <a:spcAft>
                <a:spcPts val="300"/>
              </a:spcAft>
            </a:pPr>
            <a:r>
              <a:rPr lang="en-GB" b="0">
                <a:solidFill>
                  <a:srgbClr val="000000"/>
                </a:solidFill>
                <a:latin typeface="Arial" panose="020B0604020202020204" pitchFamily="34" charset="0"/>
                <a:cs typeface="Arial" panose="020B0604020202020204" pitchFamily="34" charset="0"/>
              </a:rPr>
              <a:t>1mm resolution</a:t>
            </a:r>
          </a:p>
          <a:p>
            <a:r>
              <a:rPr lang="en-GB" b="0">
                <a:solidFill>
                  <a:srgbClr val="000000"/>
                </a:solidFill>
                <a:latin typeface="Arial" panose="020B0604020202020204" pitchFamily="34" charset="0"/>
                <a:cs typeface="Arial" panose="020B0604020202020204" pitchFamily="34" charset="0"/>
              </a:rPr>
              <a:t>60 </a:t>
            </a:r>
            <a:r>
              <a:rPr lang="en-GB" b="0" err="1">
                <a:solidFill>
                  <a:srgbClr val="000000"/>
                </a:solidFill>
                <a:latin typeface="Arial" panose="020B0604020202020204" pitchFamily="34" charset="0"/>
                <a:cs typeface="Arial" panose="020B0604020202020204" pitchFamily="34" charset="0"/>
              </a:rPr>
              <a:t>ps</a:t>
            </a:r>
            <a:r>
              <a:rPr lang="en-GB" b="0">
                <a:solidFill>
                  <a:srgbClr val="000000"/>
                </a:solidFill>
                <a:latin typeface="Arial" panose="020B0604020202020204" pitchFamily="34" charset="0"/>
                <a:cs typeface="Arial" panose="020B0604020202020204" pitchFamily="34" charset="0"/>
              </a:rPr>
              <a:t> timing</a:t>
            </a:r>
          </a:p>
          <a:p>
            <a:endParaRPr lang="en-GB" b="0">
              <a:solidFill>
                <a:srgbClr val="000000"/>
              </a:solidFill>
              <a:latin typeface="Arial" panose="020B0604020202020204" pitchFamily="34" charset="0"/>
              <a:cs typeface="Arial" panose="020B0604020202020204" pitchFamily="34" charset="0"/>
            </a:endParaRPr>
          </a:p>
          <a:p>
            <a:r>
              <a:rPr lang="en-GB" b="0">
                <a:solidFill>
                  <a:srgbClr val="000000"/>
                </a:solidFill>
                <a:latin typeface="Arial" panose="020B0604020202020204" pitchFamily="34" charset="0"/>
                <a:cs typeface="Arial" panose="020B0604020202020204" pitchFamily="34" charset="0"/>
              </a:rPr>
              <a:t>Figure from INCOM, USA</a:t>
            </a:r>
          </a:p>
        </p:txBody>
      </p:sp>
      <p:sp>
        <p:nvSpPr>
          <p:cNvPr id="4" name="TextBox 3">
            <a:extLst>
              <a:ext uri="{FF2B5EF4-FFF2-40B4-BE49-F238E27FC236}">
                <a16:creationId xmlns:a16="http://schemas.microsoft.com/office/drawing/2014/main" id="{11A89B17-C10C-40F1-9E02-0164BB71E00D}"/>
              </a:ext>
            </a:extLst>
          </p:cNvPr>
          <p:cNvSpPr txBox="1"/>
          <p:nvPr/>
        </p:nvSpPr>
        <p:spPr>
          <a:xfrm>
            <a:off x="6525928" y="1262810"/>
            <a:ext cx="5107272" cy="584775"/>
          </a:xfrm>
          <a:prstGeom prst="rect">
            <a:avLst/>
          </a:prstGeom>
          <a:noFill/>
        </p:spPr>
        <p:txBody>
          <a:bodyPr wrap="square" rtlCol="0">
            <a:spAutoFit/>
          </a:bodyPr>
          <a:lstStyle/>
          <a:p>
            <a:r>
              <a:rPr lang="en-GB" b="0">
                <a:solidFill>
                  <a:srgbClr val="000000"/>
                </a:solidFill>
                <a:latin typeface="Arial" panose="020B0604020202020204" pitchFamily="34" charset="0"/>
                <a:cs typeface="Arial" panose="020B0604020202020204" pitchFamily="34" charset="0"/>
              </a:rPr>
              <a:t>Used today with APD for ultrafast single-photon timing applications</a:t>
            </a:r>
          </a:p>
        </p:txBody>
      </p:sp>
      <p:pic>
        <p:nvPicPr>
          <p:cNvPr id="11" name="Picture 10" descr="A screenshot of a graph showing the timing response of a small diameter hybrid photodetector.&#10;&#10;">
            <a:extLst>
              <a:ext uri="{FF2B5EF4-FFF2-40B4-BE49-F238E27FC236}">
                <a16:creationId xmlns:a16="http://schemas.microsoft.com/office/drawing/2014/main" id="{63411C7A-0357-456D-A7AE-D263199DB82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3124"/>
          <a:stretch/>
        </p:blipFill>
        <p:spPr>
          <a:xfrm>
            <a:off x="9453961" y="2349671"/>
            <a:ext cx="2202132" cy="2574758"/>
          </a:xfrm>
          <a:prstGeom prst="rect">
            <a:avLst/>
          </a:prstGeom>
        </p:spPr>
      </p:pic>
      <p:pic>
        <p:nvPicPr>
          <p:cNvPr id="15" name="Picture 14" descr="Diagram, schematic&#10;&#10;Description automatically generated">
            <a:extLst>
              <a:ext uri="{FF2B5EF4-FFF2-40B4-BE49-F238E27FC236}">
                <a16:creationId xmlns:a16="http://schemas.microsoft.com/office/drawing/2014/main" id="{05458154-12C2-410E-A1E7-EC3879EAC6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9262" y="2372050"/>
            <a:ext cx="2748678" cy="1509837"/>
          </a:xfrm>
          <a:prstGeom prst="rect">
            <a:avLst/>
          </a:prstGeom>
        </p:spPr>
      </p:pic>
      <p:sp>
        <p:nvSpPr>
          <p:cNvPr id="16" name="TextBox 15">
            <a:extLst>
              <a:ext uri="{FF2B5EF4-FFF2-40B4-BE49-F238E27FC236}">
                <a16:creationId xmlns:a16="http://schemas.microsoft.com/office/drawing/2014/main" id="{A12AD635-61CD-4400-9AC9-994B61380A51}"/>
              </a:ext>
            </a:extLst>
          </p:cNvPr>
          <p:cNvSpPr txBox="1"/>
          <p:nvPr/>
        </p:nvSpPr>
        <p:spPr>
          <a:xfrm>
            <a:off x="6639262" y="5390527"/>
            <a:ext cx="5320513" cy="584775"/>
          </a:xfrm>
          <a:prstGeom prst="rect">
            <a:avLst/>
          </a:prstGeom>
          <a:noFill/>
        </p:spPr>
        <p:txBody>
          <a:bodyPr wrap="square" rtlCol="0">
            <a:spAutoFit/>
          </a:bodyPr>
          <a:lstStyle/>
          <a:p>
            <a:r>
              <a:rPr lang="en-GB" b="0" err="1">
                <a:solidFill>
                  <a:srgbClr val="000000"/>
                </a:solidFill>
                <a:latin typeface="Arial" panose="020B0604020202020204" pitchFamily="34" charset="0"/>
                <a:cs typeface="Arial" panose="020B0604020202020204" pitchFamily="34" charset="0"/>
              </a:rPr>
              <a:t>Beckler</a:t>
            </a:r>
            <a:r>
              <a:rPr lang="en-GB" b="0">
                <a:solidFill>
                  <a:srgbClr val="000000"/>
                </a:solidFill>
                <a:latin typeface="Arial" panose="020B0604020202020204" pitchFamily="34" charset="0"/>
                <a:cs typeface="Arial" panose="020B0604020202020204" pitchFamily="34" charset="0"/>
              </a:rPr>
              <a:t> &amp; </a:t>
            </a:r>
            <a:r>
              <a:rPr lang="en-GB" b="0" err="1">
                <a:solidFill>
                  <a:srgbClr val="000000"/>
                </a:solidFill>
                <a:latin typeface="Arial" panose="020B0604020202020204" pitchFamily="34" charset="0"/>
                <a:cs typeface="Arial" panose="020B0604020202020204" pitchFamily="34" charset="0"/>
              </a:rPr>
              <a:t>Hickl</a:t>
            </a:r>
            <a:r>
              <a:rPr lang="en-GB" b="0">
                <a:solidFill>
                  <a:srgbClr val="000000"/>
                </a:solidFill>
                <a:latin typeface="Arial" panose="020B0604020202020204" pitchFamily="34" charset="0"/>
                <a:cs typeface="Arial" panose="020B0604020202020204" pitchFamily="34" charset="0"/>
              </a:rPr>
              <a:t> device with 6 mm diameter photocathode</a:t>
            </a:r>
          </a:p>
        </p:txBody>
      </p:sp>
      <p:pic>
        <p:nvPicPr>
          <p:cNvPr id="8" name="Picture 7">
            <a:extLst>
              <a:ext uri="{FF2B5EF4-FFF2-40B4-BE49-F238E27FC236}">
                <a16:creationId xmlns:a16="http://schemas.microsoft.com/office/drawing/2014/main" id="{F383FD5D-6D9C-F112-E57C-7C0050D3BEED}"/>
              </a:ext>
            </a:extLst>
          </p:cNvPr>
          <p:cNvPicPr>
            <a:picLocks noChangeAspect="1"/>
          </p:cNvPicPr>
          <p:nvPr/>
        </p:nvPicPr>
        <p:blipFill>
          <a:blip r:embed="rId4"/>
          <a:stretch>
            <a:fillRect/>
          </a:stretch>
        </p:blipFill>
        <p:spPr>
          <a:xfrm>
            <a:off x="2447109" y="1266297"/>
            <a:ext cx="4061305" cy="4550722"/>
          </a:xfrm>
          <a:prstGeom prst="rect">
            <a:avLst/>
          </a:prstGeom>
        </p:spPr>
      </p:pic>
    </p:spTree>
    <p:extLst>
      <p:ext uri="{BB962C8B-B14F-4D97-AF65-F5344CB8AC3E}">
        <p14:creationId xmlns:p14="http://schemas.microsoft.com/office/powerpoint/2010/main" val="34734246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244793"/>
            <a:ext cx="9699625" cy="877887"/>
          </a:xfrm>
        </p:spPr>
        <p:txBody>
          <a:bodyPr/>
          <a:lstStyle/>
          <a:p>
            <a:pPr algn="ctr">
              <a:spcBef>
                <a:spcPct val="0"/>
              </a:spcBef>
            </a:pPr>
            <a:r>
              <a:rPr lang="en-GB" altLang="en-US" sz="4000"/>
              <a:t>Advantages and disadvantages of PMT</a:t>
            </a:r>
            <a:endParaRPr lang="en-GB" altLang="en-US" sz="4000">
              <a:latin typeface="Helvetica" panose="020B0604020202020204" pitchFamily="34" charset="0"/>
            </a:endParaRPr>
          </a:p>
        </p:txBody>
      </p:sp>
      <p:sp>
        <p:nvSpPr>
          <p:cNvPr id="2" name="TextBox 1"/>
          <p:cNvSpPr txBox="1"/>
          <p:nvPr/>
        </p:nvSpPr>
        <p:spPr>
          <a:xfrm>
            <a:off x="476603" y="1023041"/>
            <a:ext cx="9590859" cy="4715137"/>
          </a:xfrm>
          <a:prstGeom prst="rect">
            <a:avLst/>
          </a:prstGeom>
          <a:noFill/>
        </p:spPr>
        <p:txBody>
          <a:bodyPr wrap="square" rtlCol="0">
            <a:spAutoFit/>
          </a:bodyPr>
          <a:lstStyle/>
          <a:p>
            <a:pPr>
              <a:spcAft>
                <a:spcPts val="600"/>
              </a:spcAft>
            </a:pPr>
            <a:r>
              <a:rPr lang="en-GB" b="0" dirty="0">
                <a:solidFill>
                  <a:schemeClr val="tx2"/>
                </a:solidFill>
                <a:latin typeface="+mn-lt"/>
              </a:rPr>
              <a:t>High gain and large electrical bandwidth at the same time is possible.</a:t>
            </a:r>
          </a:p>
          <a:p>
            <a:pPr>
              <a:spcAft>
                <a:spcPts val="600"/>
              </a:spcAft>
            </a:pPr>
            <a:r>
              <a:rPr lang="en-GB" b="0" dirty="0">
                <a:solidFill>
                  <a:schemeClr val="tx2"/>
                </a:solidFill>
                <a:latin typeface="+mn-lt"/>
              </a:rPr>
              <a:t>Large photocathode areas are available.</a:t>
            </a:r>
          </a:p>
          <a:p>
            <a:pPr>
              <a:spcAft>
                <a:spcPts val="600"/>
              </a:spcAft>
            </a:pPr>
            <a:r>
              <a:rPr lang="en-GB" b="0" dirty="0">
                <a:solidFill>
                  <a:schemeClr val="tx2"/>
                </a:solidFill>
                <a:latin typeface="+mn-lt"/>
              </a:rPr>
              <a:t>Insensitive to ionising radiation generating a signal (</a:t>
            </a:r>
            <a:r>
              <a:rPr lang="en-GB" b="0" dirty="0">
                <a:solidFill>
                  <a:schemeClr val="accent3"/>
                </a:solidFill>
                <a:latin typeface="+mn-lt"/>
              </a:rPr>
              <a:t>but Cherenkov in faceplate</a:t>
            </a:r>
            <a:r>
              <a:rPr lang="en-GB" b="0" dirty="0">
                <a:solidFill>
                  <a:schemeClr val="tx2"/>
                </a:solidFill>
                <a:latin typeface="+mn-lt"/>
              </a:rPr>
              <a:t>).</a:t>
            </a:r>
          </a:p>
          <a:p>
            <a:pPr>
              <a:spcAft>
                <a:spcPts val="600"/>
              </a:spcAft>
            </a:pPr>
            <a:r>
              <a:rPr lang="en-GB" b="0" dirty="0">
                <a:solidFill>
                  <a:schemeClr val="tx2"/>
                </a:solidFill>
                <a:latin typeface="+mn-lt"/>
              </a:rPr>
              <a:t>Very low dark count obtainable even at 293 K.</a:t>
            </a:r>
          </a:p>
          <a:p>
            <a:pPr>
              <a:spcAft>
                <a:spcPts val="600"/>
              </a:spcAft>
            </a:pPr>
            <a:r>
              <a:rPr lang="en-GB" b="0" dirty="0">
                <a:solidFill>
                  <a:schemeClr val="tx2"/>
                </a:solidFill>
                <a:latin typeface="+mn-lt"/>
              </a:rPr>
              <a:t>Very well understood technology.</a:t>
            </a:r>
          </a:p>
          <a:p>
            <a:r>
              <a:rPr lang="en-GB" b="0" dirty="0">
                <a:solidFill>
                  <a:schemeClr val="tx2"/>
                </a:solidFill>
                <a:latin typeface="+mn-lt"/>
              </a:rPr>
              <a:t>Low noise at high(</a:t>
            </a:r>
            <a:r>
              <a:rPr lang="en-GB" b="0" dirty="0" err="1">
                <a:solidFill>
                  <a:schemeClr val="tx2"/>
                </a:solidFill>
                <a:latin typeface="+mn-lt"/>
              </a:rPr>
              <a:t>ish</a:t>
            </a:r>
            <a:r>
              <a:rPr lang="en-GB" b="0" dirty="0">
                <a:solidFill>
                  <a:schemeClr val="tx2"/>
                </a:solidFill>
                <a:latin typeface="+mn-lt"/>
              </a:rPr>
              <a:t>) temperatures (up to 200 °C for oil-well applications)</a:t>
            </a:r>
          </a:p>
          <a:p>
            <a:endParaRPr lang="en-GB" b="0" dirty="0">
              <a:solidFill>
                <a:srgbClr val="000000"/>
              </a:solidFill>
              <a:latin typeface="+mn-lt"/>
            </a:endParaRPr>
          </a:p>
          <a:p>
            <a:pPr>
              <a:spcAft>
                <a:spcPts val="600"/>
              </a:spcAft>
            </a:pPr>
            <a:r>
              <a:rPr lang="en-GB" b="0" dirty="0">
                <a:solidFill>
                  <a:schemeClr val="accent3"/>
                </a:solidFill>
                <a:latin typeface="+mn-lt"/>
              </a:rPr>
              <a:t>Very few manufacturers available (effectively two).</a:t>
            </a:r>
          </a:p>
          <a:p>
            <a:pPr>
              <a:spcAft>
                <a:spcPts val="600"/>
              </a:spcAft>
            </a:pPr>
            <a:r>
              <a:rPr lang="en-GB" b="0" dirty="0">
                <a:solidFill>
                  <a:schemeClr val="accent3"/>
                </a:solidFill>
                <a:latin typeface="+mn-lt"/>
              </a:rPr>
              <a:t>Low peak QE (~ 25%) compared to silicon devices (</a:t>
            </a:r>
            <a:r>
              <a:rPr lang="en-GB" b="0" dirty="0">
                <a:solidFill>
                  <a:schemeClr val="tx2"/>
                </a:solidFill>
                <a:latin typeface="+mn-lt"/>
              </a:rPr>
              <a:t>but improving</a:t>
            </a:r>
            <a:r>
              <a:rPr lang="en-GB" b="0" dirty="0">
                <a:solidFill>
                  <a:schemeClr val="accent3"/>
                </a:solidFill>
                <a:latin typeface="+mn-lt"/>
              </a:rPr>
              <a:t>).</a:t>
            </a:r>
          </a:p>
          <a:p>
            <a:pPr>
              <a:spcAft>
                <a:spcPts val="600"/>
              </a:spcAft>
            </a:pPr>
            <a:r>
              <a:rPr lang="en-GB" b="0" dirty="0">
                <a:solidFill>
                  <a:schemeClr val="accent3"/>
                </a:solidFill>
                <a:latin typeface="+mn-lt"/>
              </a:rPr>
              <a:t>Poor (and noisy) photocathode response in the red/near-IR</a:t>
            </a:r>
          </a:p>
          <a:p>
            <a:pPr>
              <a:spcAft>
                <a:spcPts val="600"/>
              </a:spcAft>
            </a:pPr>
            <a:r>
              <a:rPr lang="en-GB" b="0" dirty="0">
                <a:solidFill>
                  <a:schemeClr val="accent3"/>
                </a:solidFill>
                <a:latin typeface="+mn-lt"/>
              </a:rPr>
              <a:t>Very sensitive to magnetic fields</a:t>
            </a:r>
          </a:p>
          <a:p>
            <a:pPr>
              <a:spcAft>
                <a:spcPts val="600"/>
              </a:spcAft>
            </a:pPr>
            <a:r>
              <a:rPr lang="en-GB" b="0" dirty="0">
                <a:solidFill>
                  <a:schemeClr val="accent3"/>
                </a:solidFill>
                <a:latin typeface="+mn-lt"/>
              </a:rPr>
              <a:t>Susceptible to gamma radiation induced darkening of faceplate (</a:t>
            </a:r>
            <a:r>
              <a:rPr lang="en-GB" b="0" dirty="0">
                <a:solidFill>
                  <a:schemeClr val="tx2"/>
                </a:solidFill>
                <a:latin typeface="+mn-lt"/>
              </a:rPr>
              <a:t>except quartz</a:t>
            </a:r>
            <a:r>
              <a:rPr lang="en-GB" b="0" dirty="0">
                <a:solidFill>
                  <a:schemeClr val="accent3"/>
                </a:solidFill>
                <a:latin typeface="+mn-lt"/>
              </a:rPr>
              <a:t>)</a:t>
            </a:r>
          </a:p>
          <a:p>
            <a:pPr>
              <a:spcAft>
                <a:spcPts val="600"/>
              </a:spcAft>
            </a:pPr>
            <a:r>
              <a:rPr lang="en-GB" b="0" dirty="0">
                <a:solidFill>
                  <a:schemeClr val="accent3"/>
                </a:solidFill>
                <a:latin typeface="+mn-lt"/>
              </a:rPr>
              <a:t>Sensitive to helium ingress – after-pulsing issues.</a:t>
            </a:r>
          </a:p>
          <a:p>
            <a:pPr>
              <a:spcAft>
                <a:spcPts val="600"/>
              </a:spcAft>
            </a:pPr>
            <a:r>
              <a:rPr lang="en-GB" b="0" dirty="0">
                <a:solidFill>
                  <a:schemeClr val="accent3"/>
                </a:solidFill>
                <a:latin typeface="+mn-lt"/>
              </a:rPr>
              <a:t>Handcrafted aspect for some tubes = £££/$$$/€€€</a:t>
            </a:r>
          </a:p>
          <a:p>
            <a:r>
              <a:rPr lang="en-GB" b="0" dirty="0">
                <a:solidFill>
                  <a:schemeClr val="accent3"/>
                </a:solidFill>
                <a:latin typeface="+mn-lt"/>
              </a:rPr>
              <a:t>Uses high voltage (1 to 2 kV).</a:t>
            </a:r>
          </a:p>
        </p:txBody>
      </p:sp>
      <p:pic>
        <p:nvPicPr>
          <p:cNvPr id="3" name="Picture 2" descr="Photograph of the largest production photomultiplier tube, 508 mm diameter."/>
          <p:cNvPicPr>
            <a:picLocks noChangeAspect="1"/>
          </p:cNvPicPr>
          <p:nvPr/>
        </p:nvPicPr>
        <p:blipFill>
          <a:blip r:embed="rId2"/>
          <a:stretch>
            <a:fillRect/>
          </a:stretch>
        </p:blipFill>
        <p:spPr>
          <a:xfrm>
            <a:off x="9485957" y="1023041"/>
            <a:ext cx="2400300" cy="2400300"/>
          </a:xfrm>
          <a:prstGeom prst="rect">
            <a:avLst/>
          </a:prstGeom>
        </p:spPr>
      </p:pic>
      <p:sp>
        <p:nvSpPr>
          <p:cNvPr id="4" name="TextBox 3"/>
          <p:cNvSpPr txBox="1"/>
          <p:nvPr/>
        </p:nvSpPr>
        <p:spPr>
          <a:xfrm>
            <a:off x="9485957" y="3693814"/>
            <a:ext cx="2482724" cy="837152"/>
          </a:xfrm>
          <a:prstGeom prst="rect">
            <a:avLst/>
          </a:prstGeom>
          <a:noFill/>
        </p:spPr>
        <p:txBody>
          <a:bodyPr wrap="square" rtlCol="0">
            <a:spAutoFit/>
          </a:bodyPr>
          <a:lstStyle/>
          <a:p>
            <a:r>
              <a:rPr lang="en-GB" b="0">
                <a:solidFill>
                  <a:srgbClr val="000000"/>
                </a:solidFill>
                <a:latin typeface="+mn-lt"/>
              </a:rPr>
              <a:t>Hamamatsu R12860, 508 mm diameter PMT</a:t>
            </a:r>
          </a:p>
        </p:txBody>
      </p:sp>
      <p:cxnSp>
        <p:nvCxnSpPr>
          <p:cNvPr id="7" name="Straight Arrow Connector 6">
            <a:extLst>
              <a:ext uri="{FF2B5EF4-FFF2-40B4-BE49-F238E27FC236}">
                <a16:creationId xmlns:a16="http://schemas.microsoft.com/office/drawing/2014/main" id="{1700D6EF-A813-48CD-B3E6-E78CA1222DA7}"/>
              </a:ext>
            </a:extLst>
          </p:cNvPr>
          <p:cNvCxnSpPr>
            <a:cxnSpLocks/>
          </p:cNvCxnSpPr>
          <p:nvPr/>
        </p:nvCxnSpPr>
        <p:spPr>
          <a:xfrm>
            <a:off x="4764505" y="1517316"/>
            <a:ext cx="4591251"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8422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4" y="519113"/>
            <a:ext cx="10657529" cy="877887"/>
          </a:xfrm>
        </p:spPr>
        <p:txBody>
          <a:bodyPr/>
          <a:lstStyle/>
          <a:p>
            <a:r>
              <a:rPr lang="en-GB" altLang="en-US"/>
              <a:t>What devices are discussed in this lecture?</a:t>
            </a:r>
            <a:endParaRPr lang="en-GB"/>
          </a:p>
        </p:txBody>
      </p:sp>
      <p:sp>
        <p:nvSpPr>
          <p:cNvPr id="2" name="Rectangle 1">
            <a:extLst>
              <a:ext uri="{FF2B5EF4-FFF2-40B4-BE49-F238E27FC236}">
                <a16:creationId xmlns:a16="http://schemas.microsoft.com/office/drawing/2014/main" id="{AB350ED4-3F3D-5844-D2B9-241678584D58}"/>
              </a:ext>
            </a:extLst>
          </p:cNvPr>
          <p:cNvSpPr/>
          <p:nvPr/>
        </p:nvSpPr>
        <p:spPr>
          <a:xfrm>
            <a:off x="5099869" y="1025525"/>
            <a:ext cx="2147888" cy="457200"/>
          </a:xfrm>
          <a:prstGeom prst="rect">
            <a:avLst/>
          </a:prstGeom>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2400" b="1" i="0" u="none" strike="noStrike" kern="0" cap="none" spc="0" normalizeH="0" baseline="0" noProof="0">
                <a:ln>
                  <a:noFill/>
                </a:ln>
                <a:solidFill>
                  <a:srgbClr val="333399"/>
                </a:solidFill>
                <a:effectLst>
                  <a:outerShdw blurRad="38100" dist="38100" dir="2700000" algn="tl">
                    <a:srgbClr val="000000"/>
                  </a:outerShdw>
                </a:effectLst>
                <a:uLnTx/>
                <a:uFillTx/>
              </a:rPr>
              <a:t>Photodetectors</a:t>
            </a:r>
          </a:p>
        </p:txBody>
      </p:sp>
      <p:sp>
        <p:nvSpPr>
          <p:cNvPr id="3" name="TextBox 10">
            <a:extLst>
              <a:ext uri="{FF2B5EF4-FFF2-40B4-BE49-F238E27FC236}">
                <a16:creationId xmlns:a16="http://schemas.microsoft.com/office/drawing/2014/main" id="{46652154-FE11-CC9F-9912-4A7D26808CF4}"/>
              </a:ext>
            </a:extLst>
          </p:cNvPr>
          <p:cNvSpPr txBox="1">
            <a:spLocks noChangeArrowheads="1"/>
          </p:cNvSpPr>
          <p:nvPr/>
        </p:nvSpPr>
        <p:spPr bwMode="auto">
          <a:xfrm>
            <a:off x="5242744" y="2276475"/>
            <a:ext cx="1885950" cy="641350"/>
          </a:xfrm>
          <a:prstGeom prst="rect">
            <a:avLst/>
          </a:prstGeom>
          <a:solidFill>
            <a:srgbClr val="FFC000"/>
          </a:solidFill>
          <a:ln>
            <a:noFill/>
          </a:ln>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fontAlgn="base">
              <a:spcBef>
                <a:spcPct val="0"/>
              </a:spcBef>
              <a:spcAft>
                <a:spcPct val="0"/>
              </a:spcAft>
            </a:pPr>
            <a:r>
              <a:rPr lang="en-US" altLang="en-DK" sz="2000">
                <a:solidFill>
                  <a:srgbClr val="333399"/>
                </a:solidFill>
                <a:latin typeface="Calibri" panose="020F0502020204030204" pitchFamily="34" charset="0"/>
              </a:rPr>
              <a:t>Vacuum</a:t>
            </a:r>
          </a:p>
          <a:p>
            <a:pPr fontAlgn="base">
              <a:spcBef>
                <a:spcPct val="0"/>
              </a:spcBef>
              <a:spcAft>
                <a:spcPct val="0"/>
              </a:spcAft>
            </a:pPr>
            <a:r>
              <a:rPr lang="en-US" altLang="en-DK">
                <a:solidFill>
                  <a:srgbClr val="333399"/>
                </a:solidFill>
                <a:latin typeface="Calibri" panose="020F0502020204030204" pitchFamily="34" charset="0"/>
              </a:rPr>
              <a:t>External photoeffect</a:t>
            </a:r>
            <a:endParaRPr lang="en-GB" altLang="en-DK">
              <a:solidFill>
                <a:srgbClr val="333399"/>
              </a:solidFill>
              <a:latin typeface="Calibri" panose="020F0502020204030204" pitchFamily="34" charset="0"/>
            </a:endParaRPr>
          </a:p>
        </p:txBody>
      </p:sp>
      <p:sp>
        <p:nvSpPr>
          <p:cNvPr id="4" name="TextBox 11">
            <a:extLst>
              <a:ext uri="{FF2B5EF4-FFF2-40B4-BE49-F238E27FC236}">
                <a16:creationId xmlns:a16="http://schemas.microsoft.com/office/drawing/2014/main" id="{2E71C6F7-F41B-D0C0-AAB1-67CAE98FAFD4}"/>
              </a:ext>
            </a:extLst>
          </p:cNvPr>
          <p:cNvSpPr txBox="1">
            <a:spLocks noChangeArrowheads="1"/>
          </p:cNvSpPr>
          <p:nvPr/>
        </p:nvSpPr>
        <p:spPr bwMode="auto">
          <a:xfrm>
            <a:off x="984928" y="2276475"/>
            <a:ext cx="1885950" cy="641350"/>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fontAlgn="base">
              <a:spcBef>
                <a:spcPct val="0"/>
              </a:spcBef>
              <a:spcAft>
                <a:spcPct val="0"/>
              </a:spcAft>
            </a:pPr>
            <a:r>
              <a:rPr lang="en-US" altLang="en-DK" sz="2000">
                <a:solidFill>
                  <a:srgbClr val="333399"/>
                </a:solidFill>
                <a:latin typeface="Calibri" panose="020F0502020204030204" pitchFamily="34" charset="0"/>
              </a:rPr>
              <a:t>Gas</a:t>
            </a:r>
          </a:p>
          <a:p>
            <a:pPr fontAlgn="base">
              <a:spcBef>
                <a:spcPct val="0"/>
              </a:spcBef>
              <a:spcAft>
                <a:spcPct val="0"/>
              </a:spcAft>
            </a:pPr>
            <a:r>
              <a:rPr lang="en-US" altLang="en-DK">
                <a:solidFill>
                  <a:srgbClr val="333399"/>
                </a:solidFill>
                <a:latin typeface="Calibri" panose="020F0502020204030204" pitchFamily="34" charset="0"/>
              </a:rPr>
              <a:t>External </a:t>
            </a:r>
            <a:r>
              <a:rPr lang="en-US" altLang="en-DK" err="1">
                <a:solidFill>
                  <a:srgbClr val="333399"/>
                </a:solidFill>
                <a:latin typeface="Calibri" panose="020F0502020204030204" pitchFamily="34" charset="0"/>
              </a:rPr>
              <a:t>photoeffect</a:t>
            </a:r>
            <a:endParaRPr lang="en-GB" altLang="en-DK">
              <a:solidFill>
                <a:srgbClr val="333399"/>
              </a:solidFill>
              <a:latin typeface="Calibri" panose="020F0502020204030204" pitchFamily="34" charset="0"/>
            </a:endParaRPr>
          </a:p>
        </p:txBody>
      </p:sp>
      <p:sp>
        <p:nvSpPr>
          <p:cNvPr id="7" name="TextBox 12">
            <a:extLst>
              <a:ext uri="{FF2B5EF4-FFF2-40B4-BE49-F238E27FC236}">
                <a16:creationId xmlns:a16="http://schemas.microsoft.com/office/drawing/2014/main" id="{BDFDB0D2-8AFA-8325-FB48-6253D9797662}"/>
              </a:ext>
            </a:extLst>
          </p:cNvPr>
          <p:cNvSpPr txBox="1">
            <a:spLocks noChangeArrowheads="1"/>
          </p:cNvSpPr>
          <p:nvPr/>
        </p:nvSpPr>
        <p:spPr bwMode="auto">
          <a:xfrm>
            <a:off x="9336203" y="2276475"/>
            <a:ext cx="1855787" cy="641350"/>
          </a:xfrm>
          <a:prstGeom prst="rect">
            <a:avLst/>
          </a:prstGeom>
          <a:solidFill>
            <a:srgbClr val="33CC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fontAlgn="base">
              <a:spcBef>
                <a:spcPct val="0"/>
              </a:spcBef>
              <a:spcAft>
                <a:spcPct val="0"/>
              </a:spcAft>
            </a:pPr>
            <a:r>
              <a:rPr lang="en-US" altLang="en-DK" sz="2000">
                <a:solidFill>
                  <a:srgbClr val="333399"/>
                </a:solidFill>
                <a:latin typeface="Calibri" panose="020F0502020204030204" pitchFamily="34" charset="0"/>
              </a:rPr>
              <a:t>Solid state</a:t>
            </a:r>
          </a:p>
          <a:p>
            <a:pPr fontAlgn="base">
              <a:spcBef>
                <a:spcPct val="0"/>
              </a:spcBef>
              <a:spcAft>
                <a:spcPct val="0"/>
              </a:spcAft>
            </a:pPr>
            <a:r>
              <a:rPr lang="en-US" altLang="en-DK">
                <a:solidFill>
                  <a:srgbClr val="333399"/>
                </a:solidFill>
                <a:latin typeface="Calibri" panose="020F0502020204030204" pitchFamily="34" charset="0"/>
              </a:rPr>
              <a:t>Internal photoeffect</a:t>
            </a:r>
            <a:endParaRPr lang="en-GB" altLang="en-DK">
              <a:solidFill>
                <a:srgbClr val="333399"/>
              </a:solidFill>
              <a:latin typeface="Calibri" panose="020F0502020204030204" pitchFamily="34" charset="0"/>
            </a:endParaRPr>
          </a:p>
        </p:txBody>
      </p:sp>
      <p:sp>
        <p:nvSpPr>
          <p:cNvPr id="8" name="TextBox 13">
            <a:extLst>
              <a:ext uri="{FF2B5EF4-FFF2-40B4-BE49-F238E27FC236}">
                <a16:creationId xmlns:a16="http://schemas.microsoft.com/office/drawing/2014/main" id="{CC2F99D6-358A-B0DE-DE22-0E3864CC5943}"/>
              </a:ext>
            </a:extLst>
          </p:cNvPr>
          <p:cNvSpPr txBox="1">
            <a:spLocks noChangeArrowheads="1"/>
          </p:cNvSpPr>
          <p:nvPr/>
        </p:nvSpPr>
        <p:spPr bwMode="auto">
          <a:xfrm>
            <a:off x="2915327" y="3411149"/>
            <a:ext cx="3189143" cy="2308324"/>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fontAlgn="base">
              <a:spcBef>
                <a:spcPct val="0"/>
              </a:spcBef>
              <a:spcAft>
                <a:spcPct val="0"/>
              </a:spcAft>
            </a:pPr>
            <a:r>
              <a:rPr lang="en-US" altLang="en-DK" b="1" u="sng">
                <a:solidFill>
                  <a:srgbClr val="333399"/>
                </a:solidFill>
                <a:latin typeface="Calibri" panose="020F0502020204030204" pitchFamily="34" charset="0"/>
              </a:rPr>
              <a:t>Avalanche gain </a:t>
            </a:r>
          </a:p>
          <a:p>
            <a:pPr fontAlgn="base">
              <a:spcBef>
                <a:spcPct val="0"/>
              </a:spcBef>
              <a:spcAft>
                <a:spcPct val="0"/>
              </a:spcAft>
            </a:pPr>
            <a:r>
              <a:rPr lang="en-US" altLang="en-DK" b="1" u="sng">
                <a:solidFill>
                  <a:srgbClr val="333399"/>
                </a:solidFill>
                <a:latin typeface="Calibri" panose="020F0502020204030204" pitchFamily="34" charset="0"/>
              </a:rPr>
              <a:t>Process</a:t>
            </a:r>
          </a:p>
          <a:p>
            <a:pPr algn="l" fontAlgn="base">
              <a:spcBef>
                <a:spcPct val="0"/>
              </a:spcBef>
              <a:spcAft>
                <a:spcPct val="0"/>
              </a:spcAft>
            </a:pPr>
            <a:endParaRPr lang="en-US" altLang="en-DK">
              <a:solidFill>
                <a:srgbClr val="333399"/>
              </a:solidFill>
              <a:latin typeface="Calibri" panose="020F0502020204030204" pitchFamily="34" charset="0"/>
            </a:endParaRPr>
          </a:p>
          <a:p>
            <a:pPr algn="l" fontAlgn="base">
              <a:spcBef>
                <a:spcPct val="0"/>
              </a:spcBef>
              <a:spcAft>
                <a:spcPct val="0"/>
              </a:spcAft>
            </a:pPr>
            <a:r>
              <a:rPr lang="en-US" altLang="en-DK">
                <a:solidFill>
                  <a:srgbClr val="333399"/>
                </a:solidFill>
                <a:latin typeface="Calibri" panose="020F0502020204030204" pitchFamily="34" charset="0"/>
              </a:rPr>
              <a:t>Dynodes </a:t>
            </a:r>
            <a:r>
              <a:rPr lang="en-US" altLang="en-DK">
                <a:solidFill>
                  <a:srgbClr val="333399"/>
                </a:solidFill>
                <a:latin typeface="Calibri" panose="020F0502020204030204" pitchFamily="34" charset="0"/>
                <a:sym typeface="Wingdings" panose="05000000000000000000" pitchFamily="2" charset="2"/>
              </a:rPr>
              <a:t> </a:t>
            </a:r>
            <a:r>
              <a:rPr lang="en-US" altLang="en-DK" err="1">
                <a:solidFill>
                  <a:srgbClr val="333399"/>
                </a:solidFill>
                <a:latin typeface="Calibri" panose="020F0502020204030204" pitchFamily="34" charset="0"/>
                <a:sym typeface="Wingdings" panose="05000000000000000000" pitchFamily="2" charset="2"/>
              </a:rPr>
              <a:t>PhotoMultiplier</a:t>
            </a:r>
            <a:r>
              <a:rPr lang="en-US" altLang="en-DK">
                <a:solidFill>
                  <a:srgbClr val="333399"/>
                </a:solidFill>
                <a:latin typeface="Calibri" panose="020F0502020204030204" pitchFamily="34" charset="0"/>
                <a:sym typeface="Wingdings" panose="05000000000000000000" pitchFamily="2" charset="2"/>
              </a:rPr>
              <a:t> Tubes</a:t>
            </a:r>
            <a:endParaRPr lang="en-US" altLang="en-DK">
              <a:solidFill>
                <a:srgbClr val="333399"/>
              </a:solidFill>
              <a:latin typeface="Calibri" panose="020F0502020204030204" pitchFamily="34" charset="0"/>
            </a:endParaRPr>
          </a:p>
          <a:p>
            <a:pPr algn="l" fontAlgn="base">
              <a:spcBef>
                <a:spcPct val="0"/>
              </a:spcBef>
              <a:spcAft>
                <a:spcPct val="0"/>
              </a:spcAft>
            </a:pPr>
            <a:endParaRPr lang="en-US" altLang="en-DK">
              <a:solidFill>
                <a:srgbClr val="333399"/>
              </a:solidFill>
              <a:latin typeface="Calibri" panose="020F0502020204030204" pitchFamily="34" charset="0"/>
            </a:endParaRPr>
          </a:p>
          <a:p>
            <a:pPr algn="l" fontAlgn="base">
              <a:spcBef>
                <a:spcPct val="0"/>
              </a:spcBef>
              <a:spcAft>
                <a:spcPct val="0"/>
              </a:spcAft>
            </a:pPr>
            <a:r>
              <a:rPr lang="en-US" altLang="en-DK">
                <a:solidFill>
                  <a:srgbClr val="333399"/>
                </a:solidFill>
                <a:latin typeface="Calibri" panose="020F0502020204030204" pitchFamily="34" charset="0"/>
              </a:rPr>
              <a:t>Continuous dynode </a:t>
            </a:r>
          </a:p>
          <a:p>
            <a:pPr algn="l" fontAlgn="base">
              <a:spcBef>
                <a:spcPct val="0"/>
              </a:spcBef>
              <a:spcAft>
                <a:spcPct val="0"/>
              </a:spcAft>
              <a:buFont typeface="Wingdings" panose="05000000000000000000" pitchFamily="2" charset="2"/>
              <a:buChar char="à"/>
            </a:pPr>
            <a:r>
              <a:rPr lang="en-US" altLang="en-DK" err="1">
                <a:solidFill>
                  <a:srgbClr val="333399"/>
                </a:solidFill>
                <a:latin typeface="Calibri" panose="020F0502020204030204" pitchFamily="34" charset="0"/>
                <a:sym typeface="Wingdings" panose="05000000000000000000" pitchFamily="2" charset="2"/>
              </a:rPr>
              <a:t>Channeltron</a:t>
            </a:r>
            <a:r>
              <a:rPr lang="en-US" altLang="en-DK">
                <a:solidFill>
                  <a:srgbClr val="333399"/>
                </a:solidFill>
                <a:latin typeface="Calibri" panose="020F0502020204030204" pitchFamily="34" charset="0"/>
                <a:sym typeface="Wingdings" panose="05000000000000000000" pitchFamily="2" charset="2"/>
              </a:rPr>
              <a:t>, </a:t>
            </a:r>
            <a:r>
              <a:rPr lang="en-US" altLang="en-DK" err="1">
                <a:solidFill>
                  <a:srgbClr val="333399"/>
                </a:solidFill>
                <a:latin typeface="Calibri" panose="020F0502020204030204" pitchFamily="34" charset="0"/>
              </a:rPr>
              <a:t>MicroChannel</a:t>
            </a:r>
            <a:r>
              <a:rPr lang="en-US" altLang="en-DK">
                <a:solidFill>
                  <a:srgbClr val="333399"/>
                </a:solidFill>
                <a:latin typeface="Calibri" panose="020F0502020204030204" pitchFamily="34" charset="0"/>
              </a:rPr>
              <a:t> Plate </a:t>
            </a:r>
          </a:p>
          <a:p>
            <a:pPr algn="l" fontAlgn="base">
              <a:spcBef>
                <a:spcPct val="0"/>
              </a:spcBef>
              <a:spcAft>
                <a:spcPct val="0"/>
              </a:spcAft>
            </a:pPr>
            <a:endParaRPr lang="en-US" altLang="en-DK">
              <a:solidFill>
                <a:srgbClr val="333399"/>
              </a:solidFill>
              <a:latin typeface="Calibri" panose="020F0502020204030204" pitchFamily="34" charset="0"/>
            </a:endParaRPr>
          </a:p>
          <a:p>
            <a:pPr algn="l" fontAlgn="base">
              <a:spcBef>
                <a:spcPct val="0"/>
              </a:spcBef>
              <a:spcAft>
                <a:spcPct val="0"/>
              </a:spcAft>
            </a:pPr>
            <a:r>
              <a:rPr lang="en-US" altLang="en-DK">
                <a:solidFill>
                  <a:srgbClr val="333399"/>
                </a:solidFill>
                <a:latin typeface="Calibri" panose="020F0502020204030204" pitchFamily="34" charset="0"/>
              </a:rPr>
              <a:t>Multi-Anode devices</a:t>
            </a:r>
            <a:endParaRPr lang="en-GB" altLang="en-DK">
              <a:solidFill>
                <a:srgbClr val="333399"/>
              </a:solidFill>
              <a:latin typeface="Calibri" panose="020F0502020204030204" pitchFamily="34" charset="0"/>
            </a:endParaRPr>
          </a:p>
        </p:txBody>
      </p:sp>
      <p:sp>
        <p:nvSpPr>
          <p:cNvPr id="9" name="TextBox 14">
            <a:extLst>
              <a:ext uri="{FF2B5EF4-FFF2-40B4-BE49-F238E27FC236}">
                <a16:creationId xmlns:a16="http://schemas.microsoft.com/office/drawing/2014/main" id="{35D525BA-43E3-4EE8-3843-7E2ADF898904}"/>
              </a:ext>
            </a:extLst>
          </p:cNvPr>
          <p:cNvSpPr txBox="1">
            <a:spLocks noChangeArrowheads="1"/>
          </p:cNvSpPr>
          <p:nvPr/>
        </p:nvSpPr>
        <p:spPr bwMode="auto">
          <a:xfrm>
            <a:off x="6817542" y="3429000"/>
            <a:ext cx="2357437" cy="2292350"/>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fontAlgn="base">
              <a:spcBef>
                <a:spcPct val="0"/>
              </a:spcBef>
              <a:spcAft>
                <a:spcPct val="0"/>
              </a:spcAft>
            </a:pPr>
            <a:r>
              <a:rPr lang="en-US" altLang="en-DK" b="1" u="sng">
                <a:solidFill>
                  <a:srgbClr val="333399"/>
                </a:solidFill>
                <a:latin typeface="Calibri" panose="020F0502020204030204" pitchFamily="34" charset="0"/>
              </a:rPr>
              <a:t>Other gain process </a:t>
            </a:r>
          </a:p>
          <a:p>
            <a:pPr fontAlgn="base">
              <a:spcBef>
                <a:spcPct val="0"/>
              </a:spcBef>
              <a:spcAft>
                <a:spcPct val="0"/>
              </a:spcAft>
            </a:pPr>
            <a:r>
              <a:rPr lang="en-US" altLang="en-DK" b="1" u="sng">
                <a:solidFill>
                  <a:srgbClr val="333399"/>
                </a:solidFill>
                <a:latin typeface="Calibri" panose="020F0502020204030204" pitchFamily="34" charset="0"/>
              </a:rPr>
              <a:t>= Hybrid tubes</a:t>
            </a:r>
          </a:p>
          <a:p>
            <a:pPr algn="l" fontAlgn="base">
              <a:spcBef>
                <a:spcPct val="0"/>
              </a:spcBef>
              <a:spcAft>
                <a:spcPct val="0"/>
              </a:spcAft>
            </a:pPr>
            <a:endParaRPr lang="en-US" altLang="en-DK">
              <a:solidFill>
                <a:srgbClr val="333399"/>
              </a:solidFill>
              <a:latin typeface="Calibri" panose="020F0502020204030204" pitchFamily="34" charset="0"/>
            </a:endParaRPr>
          </a:p>
          <a:p>
            <a:pPr algn="l" fontAlgn="base">
              <a:spcBef>
                <a:spcPct val="0"/>
              </a:spcBef>
              <a:spcAft>
                <a:spcPct val="0"/>
              </a:spcAft>
            </a:pPr>
            <a:r>
              <a:rPr lang="en-US" altLang="en-DK">
                <a:solidFill>
                  <a:srgbClr val="333399"/>
                </a:solidFill>
                <a:latin typeface="Calibri" panose="020F0502020204030204" pitchFamily="34" charset="0"/>
              </a:rPr>
              <a:t>Silicon	Luminescent </a:t>
            </a:r>
          </a:p>
          <a:p>
            <a:pPr algn="l" fontAlgn="base">
              <a:spcBef>
                <a:spcPct val="0"/>
              </a:spcBef>
              <a:spcAft>
                <a:spcPct val="0"/>
              </a:spcAft>
            </a:pPr>
            <a:r>
              <a:rPr lang="en-US" altLang="en-DK">
                <a:solidFill>
                  <a:srgbClr val="333399"/>
                </a:solidFill>
                <a:latin typeface="Calibri" panose="020F0502020204030204" pitchFamily="34" charset="0"/>
              </a:rPr>
              <a:t>	anodes</a:t>
            </a:r>
          </a:p>
          <a:p>
            <a:pPr algn="l" fontAlgn="base">
              <a:spcBef>
                <a:spcPct val="0"/>
              </a:spcBef>
              <a:spcAft>
                <a:spcPct val="0"/>
              </a:spcAft>
            </a:pPr>
            <a:endParaRPr lang="en-US" altLang="en-DK">
              <a:solidFill>
                <a:srgbClr val="333399"/>
              </a:solidFill>
              <a:latin typeface="Calibri" panose="020F0502020204030204" pitchFamily="34" charset="0"/>
            </a:endParaRPr>
          </a:p>
          <a:p>
            <a:pPr algn="l" fontAlgn="base">
              <a:spcBef>
                <a:spcPct val="0"/>
              </a:spcBef>
              <a:spcAft>
                <a:spcPct val="0"/>
              </a:spcAft>
            </a:pPr>
            <a:r>
              <a:rPr lang="en-US" altLang="en-DK">
                <a:solidFill>
                  <a:srgbClr val="333399"/>
                </a:solidFill>
                <a:latin typeface="Calibri" panose="020F0502020204030204" pitchFamily="34" charset="0"/>
              </a:rPr>
              <a:t>HPD 	SMART/Quasar</a:t>
            </a:r>
          </a:p>
          <a:p>
            <a:pPr algn="l" fontAlgn="base">
              <a:spcBef>
                <a:spcPct val="0"/>
              </a:spcBef>
              <a:spcAft>
                <a:spcPct val="0"/>
              </a:spcAft>
            </a:pPr>
            <a:r>
              <a:rPr lang="en-US" altLang="en-DK">
                <a:solidFill>
                  <a:srgbClr val="333399"/>
                </a:solidFill>
                <a:latin typeface="Calibri" panose="020F0502020204030204" pitchFamily="34" charset="0"/>
              </a:rPr>
              <a:t>HAPD	X-HPD</a:t>
            </a:r>
          </a:p>
          <a:p>
            <a:pPr algn="l" fontAlgn="base">
              <a:spcBef>
                <a:spcPct val="0"/>
              </a:spcBef>
              <a:spcAft>
                <a:spcPct val="0"/>
              </a:spcAft>
            </a:pPr>
            <a:r>
              <a:rPr lang="en-US" altLang="en-DK">
                <a:solidFill>
                  <a:srgbClr val="333399"/>
                </a:solidFill>
                <a:latin typeface="Calibri" panose="020F0502020204030204" pitchFamily="34" charset="0"/>
              </a:rPr>
              <a:t>G-APD-HPD</a:t>
            </a:r>
          </a:p>
        </p:txBody>
      </p:sp>
      <p:sp>
        <p:nvSpPr>
          <p:cNvPr id="10" name="TextBox 15">
            <a:extLst>
              <a:ext uri="{FF2B5EF4-FFF2-40B4-BE49-F238E27FC236}">
                <a16:creationId xmlns:a16="http://schemas.microsoft.com/office/drawing/2014/main" id="{E4FCBB33-1F1B-F299-CD98-3E7172DEEA8C}"/>
              </a:ext>
            </a:extLst>
          </p:cNvPr>
          <p:cNvSpPr txBox="1">
            <a:spLocks noChangeArrowheads="1"/>
          </p:cNvSpPr>
          <p:nvPr/>
        </p:nvSpPr>
        <p:spPr bwMode="auto">
          <a:xfrm>
            <a:off x="802365" y="3429000"/>
            <a:ext cx="1530350" cy="83026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marL="0" marR="0" lvl="0" indent="0" algn="l" defTabSz="914400" eaLnBrk="1" fontAlgn="base" latinLnBrk="0" hangingPunct="1">
              <a:lnSpc>
                <a:spcPct val="100000"/>
              </a:lnSpc>
              <a:spcBef>
                <a:spcPct val="0"/>
              </a:spcBef>
              <a:spcAft>
                <a:spcPct val="0"/>
              </a:spcAft>
              <a:buClrTx/>
              <a:buSzTx/>
              <a:buFontTx/>
              <a:buNone/>
              <a:tabLst/>
              <a:defRPr/>
            </a:pPr>
            <a:r>
              <a:rPr kumimoji="0" lang="en-US" altLang="en-DK" sz="1600" b="0" i="0" u="none" strike="noStrike" kern="0" cap="none" spc="0" normalizeH="0" baseline="0" noProof="0">
                <a:ln>
                  <a:noFill/>
                </a:ln>
                <a:solidFill>
                  <a:srgbClr val="333399"/>
                </a:solidFill>
                <a:effectLst/>
                <a:uLnTx/>
                <a:uFillTx/>
                <a:latin typeface="Calibri" panose="020F0502020204030204" pitchFamily="34" charset="0"/>
              </a:rPr>
              <a:t>TMAE      MWPC</a:t>
            </a:r>
          </a:p>
          <a:p>
            <a:pPr marL="0" marR="0" lvl="0" indent="0" algn="l" defTabSz="914400" eaLnBrk="1" fontAlgn="base" latinLnBrk="0" hangingPunct="1">
              <a:lnSpc>
                <a:spcPct val="100000"/>
              </a:lnSpc>
              <a:spcBef>
                <a:spcPct val="0"/>
              </a:spcBef>
              <a:spcAft>
                <a:spcPct val="0"/>
              </a:spcAft>
              <a:buClrTx/>
              <a:buSzTx/>
              <a:buFontTx/>
              <a:buNone/>
              <a:tabLst/>
              <a:defRPr/>
            </a:pPr>
            <a:r>
              <a:rPr kumimoji="0" lang="en-US" altLang="en-DK" sz="1600" b="0" i="0" u="none" strike="noStrike" kern="0" cap="none" spc="0" normalizeH="0" baseline="0" noProof="0">
                <a:ln>
                  <a:noFill/>
                </a:ln>
                <a:solidFill>
                  <a:srgbClr val="333399"/>
                </a:solidFill>
                <a:effectLst/>
                <a:uLnTx/>
                <a:uFillTx/>
                <a:latin typeface="Calibri" panose="020F0502020204030204" pitchFamily="34" charset="0"/>
              </a:rPr>
              <a:t>TEA    +    GEM</a:t>
            </a:r>
          </a:p>
          <a:p>
            <a:pPr marL="0" marR="0" lvl="0" indent="0" algn="l" defTabSz="914400" eaLnBrk="1" fontAlgn="base" latinLnBrk="0" hangingPunct="1">
              <a:lnSpc>
                <a:spcPct val="100000"/>
              </a:lnSpc>
              <a:spcBef>
                <a:spcPct val="0"/>
              </a:spcBef>
              <a:spcAft>
                <a:spcPct val="0"/>
              </a:spcAft>
              <a:buClrTx/>
              <a:buSzTx/>
              <a:buFontTx/>
              <a:buNone/>
              <a:tabLst/>
              <a:defRPr/>
            </a:pPr>
            <a:r>
              <a:rPr kumimoji="0" lang="en-US" altLang="en-DK" sz="1600" b="0" i="0" u="none" strike="noStrike" kern="0" cap="none" spc="0" normalizeH="0" baseline="0" noProof="0" err="1">
                <a:ln>
                  <a:noFill/>
                </a:ln>
                <a:solidFill>
                  <a:srgbClr val="333399"/>
                </a:solidFill>
                <a:effectLst/>
                <a:uLnTx/>
                <a:uFillTx/>
                <a:latin typeface="Calibri" panose="020F0502020204030204" pitchFamily="34" charset="0"/>
              </a:rPr>
              <a:t>CsI</a:t>
            </a:r>
            <a:r>
              <a:rPr kumimoji="0" lang="en-US" altLang="en-DK" sz="1600" b="0" i="0" u="none" strike="noStrike" kern="0" cap="none" spc="0" normalizeH="0" baseline="0" noProof="0">
                <a:ln>
                  <a:noFill/>
                </a:ln>
                <a:solidFill>
                  <a:srgbClr val="333399"/>
                </a:solidFill>
                <a:effectLst/>
                <a:uLnTx/>
                <a:uFillTx/>
                <a:latin typeface="Calibri" panose="020F0502020204030204" pitchFamily="34" charset="0"/>
              </a:rPr>
              <a:t>            …</a:t>
            </a:r>
          </a:p>
        </p:txBody>
      </p:sp>
      <p:sp>
        <p:nvSpPr>
          <p:cNvPr id="11" name="TextBox 16">
            <a:extLst>
              <a:ext uri="{FF2B5EF4-FFF2-40B4-BE49-F238E27FC236}">
                <a16:creationId xmlns:a16="http://schemas.microsoft.com/office/drawing/2014/main" id="{E096FC58-B093-D750-041A-6418D5D2F18D}"/>
              </a:ext>
            </a:extLst>
          </p:cNvPr>
          <p:cNvSpPr txBox="1">
            <a:spLocks noChangeArrowheads="1"/>
          </p:cNvSpPr>
          <p:nvPr/>
        </p:nvSpPr>
        <p:spPr bwMode="auto">
          <a:xfrm>
            <a:off x="9844759" y="3429000"/>
            <a:ext cx="1010213" cy="1569660"/>
          </a:xfrm>
          <a:prstGeom prst="rect">
            <a:avLst/>
          </a:prstGeom>
          <a:solidFill>
            <a:srgbClr val="33CC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1600">
                <a:solidFill>
                  <a:schemeClr val="accent2"/>
                </a:solidFill>
                <a:latin typeface="Arial" panose="020B0604020202020204" pitchFamily="34" charset="0"/>
              </a:defRPr>
            </a:lvl1pPr>
            <a:lvl2pPr marL="742950" indent="-285750" algn="ctr">
              <a:spcBef>
                <a:spcPct val="20000"/>
              </a:spcBef>
              <a:defRPr sz="1600">
                <a:solidFill>
                  <a:schemeClr val="accent2"/>
                </a:solidFill>
                <a:latin typeface="Arial" panose="020B0604020202020204" pitchFamily="34" charset="0"/>
              </a:defRPr>
            </a:lvl2pPr>
            <a:lvl3pPr marL="1143000" indent="-228600" algn="ctr">
              <a:spcBef>
                <a:spcPct val="20000"/>
              </a:spcBef>
              <a:defRPr sz="1600">
                <a:solidFill>
                  <a:schemeClr val="accent2"/>
                </a:solidFill>
                <a:latin typeface="Arial" panose="020B0604020202020204" pitchFamily="34" charset="0"/>
              </a:defRPr>
            </a:lvl3pPr>
            <a:lvl4pPr marL="1600200" indent="-228600" algn="ctr">
              <a:spcBef>
                <a:spcPct val="20000"/>
              </a:spcBef>
              <a:defRPr sz="1600">
                <a:solidFill>
                  <a:schemeClr val="accent2"/>
                </a:solidFill>
                <a:latin typeface="Arial" panose="020B0604020202020204" pitchFamily="34" charset="0"/>
              </a:defRPr>
            </a:lvl4pPr>
            <a:lvl5pPr marL="2057400" indent="-228600" algn="ctr">
              <a:spcBef>
                <a:spcPct val="20000"/>
              </a:spcBef>
              <a:defRPr sz="1600">
                <a:solidFill>
                  <a:schemeClr val="accent2"/>
                </a:solidFill>
                <a:latin typeface="Arial" panose="020B0604020202020204" pitchFamily="34" charset="0"/>
              </a:defRPr>
            </a:lvl5pPr>
            <a:lvl6pPr marL="2514600" indent="-228600" algn="ctr" eaLnBrk="0" fontAlgn="base" hangingPunct="0">
              <a:spcBef>
                <a:spcPct val="20000"/>
              </a:spcBef>
              <a:spcAft>
                <a:spcPct val="0"/>
              </a:spcAft>
              <a:defRPr sz="1600">
                <a:solidFill>
                  <a:schemeClr val="accent2"/>
                </a:solidFill>
                <a:latin typeface="Arial" panose="020B0604020202020204" pitchFamily="34" charset="0"/>
              </a:defRPr>
            </a:lvl6pPr>
            <a:lvl7pPr marL="2971800" indent="-228600" algn="ctr" eaLnBrk="0" fontAlgn="base" hangingPunct="0">
              <a:spcBef>
                <a:spcPct val="20000"/>
              </a:spcBef>
              <a:spcAft>
                <a:spcPct val="0"/>
              </a:spcAft>
              <a:defRPr sz="1600">
                <a:solidFill>
                  <a:schemeClr val="accent2"/>
                </a:solidFill>
                <a:latin typeface="Arial" panose="020B0604020202020204" pitchFamily="34" charset="0"/>
              </a:defRPr>
            </a:lvl7pPr>
            <a:lvl8pPr marL="3429000" indent="-228600" algn="ctr" eaLnBrk="0" fontAlgn="base" hangingPunct="0">
              <a:spcBef>
                <a:spcPct val="20000"/>
              </a:spcBef>
              <a:spcAft>
                <a:spcPct val="0"/>
              </a:spcAft>
              <a:defRPr sz="1600">
                <a:solidFill>
                  <a:schemeClr val="accent2"/>
                </a:solidFill>
                <a:latin typeface="Arial" panose="020B0604020202020204" pitchFamily="34" charset="0"/>
              </a:defRPr>
            </a:lvl8pPr>
            <a:lvl9pPr marL="3886200" indent="-228600" algn="ctr" eaLnBrk="0" fontAlgn="base" hangingPunct="0">
              <a:spcBef>
                <a:spcPct val="20000"/>
              </a:spcBef>
              <a:spcAft>
                <a:spcPct val="0"/>
              </a:spcAft>
              <a:defRPr sz="1600">
                <a:solidFill>
                  <a:schemeClr val="accent2"/>
                </a:solidFill>
                <a:latin typeface="Arial" panose="020B0604020202020204" pitchFamily="34" charset="0"/>
              </a:defRPr>
            </a:lvl9pPr>
          </a:lstStyle>
          <a:p>
            <a:pPr algn="l" fontAlgn="base">
              <a:spcBef>
                <a:spcPct val="0"/>
              </a:spcBef>
              <a:spcAft>
                <a:spcPct val="0"/>
              </a:spcAft>
            </a:pPr>
            <a:r>
              <a:rPr lang="en-US" altLang="en-DK">
                <a:solidFill>
                  <a:srgbClr val="333399"/>
                </a:solidFill>
                <a:latin typeface="Calibri" panose="020F0502020204030204" pitchFamily="34" charset="0"/>
              </a:rPr>
              <a:t>PIN-diode</a:t>
            </a:r>
          </a:p>
          <a:p>
            <a:pPr algn="l" fontAlgn="base">
              <a:spcBef>
                <a:spcPct val="0"/>
              </a:spcBef>
              <a:spcAft>
                <a:spcPct val="0"/>
              </a:spcAft>
            </a:pPr>
            <a:r>
              <a:rPr lang="en-US" altLang="en-DK">
                <a:solidFill>
                  <a:srgbClr val="333399"/>
                </a:solidFill>
                <a:latin typeface="Calibri" panose="020F0502020204030204" pitchFamily="34" charset="0"/>
              </a:rPr>
              <a:t>APD</a:t>
            </a:r>
          </a:p>
          <a:p>
            <a:pPr algn="l" fontAlgn="base">
              <a:spcBef>
                <a:spcPct val="0"/>
              </a:spcBef>
              <a:spcAft>
                <a:spcPct val="0"/>
              </a:spcAft>
            </a:pPr>
            <a:r>
              <a:rPr lang="en-US" altLang="en-DK">
                <a:solidFill>
                  <a:srgbClr val="333399"/>
                </a:solidFill>
                <a:latin typeface="Calibri" panose="020F0502020204030204" pitchFamily="34" charset="0"/>
              </a:rPr>
              <a:t>GM-APD </a:t>
            </a:r>
          </a:p>
          <a:p>
            <a:pPr algn="l" fontAlgn="base">
              <a:spcBef>
                <a:spcPct val="0"/>
              </a:spcBef>
              <a:spcAft>
                <a:spcPct val="0"/>
              </a:spcAft>
            </a:pPr>
            <a:r>
              <a:rPr lang="en-US" altLang="en-DK" err="1">
                <a:solidFill>
                  <a:srgbClr val="333399"/>
                </a:solidFill>
                <a:latin typeface="Calibri" panose="020F0502020204030204" pitchFamily="34" charset="0"/>
              </a:rPr>
              <a:t>SiPM</a:t>
            </a:r>
            <a:endParaRPr lang="en-US" altLang="en-DK">
              <a:solidFill>
                <a:srgbClr val="333399"/>
              </a:solidFill>
              <a:latin typeface="Calibri" panose="020F0502020204030204" pitchFamily="34" charset="0"/>
            </a:endParaRPr>
          </a:p>
          <a:p>
            <a:pPr algn="l" fontAlgn="base">
              <a:spcBef>
                <a:spcPct val="0"/>
              </a:spcBef>
              <a:spcAft>
                <a:spcPct val="0"/>
              </a:spcAft>
            </a:pPr>
            <a:r>
              <a:rPr lang="en-US" altLang="en-DK">
                <a:solidFill>
                  <a:srgbClr val="333399"/>
                </a:solidFill>
                <a:latin typeface="Calibri" panose="020F0502020204030204" pitchFamily="34" charset="0"/>
              </a:rPr>
              <a:t>CMOS</a:t>
            </a:r>
          </a:p>
          <a:p>
            <a:pPr algn="l" fontAlgn="base">
              <a:spcBef>
                <a:spcPct val="0"/>
              </a:spcBef>
              <a:spcAft>
                <a:spcPct val="0"/>
              </a:spcAft>
            </a:pPr>
            <a:r>
              <a:rPr lang="en-US" altLang="en-DK">
                <a:solidFill>
                  <a:srgbClr val="333399"/>
                </a:solidFill>
                <a:latin typeface="Calibri" panose="020F0502020204030204" pitchFamily="34" charset="0"/>
              </a:rPr>
              <a:t>CCD</a:t>
            </a:r>
          </a:p>
        </p:txBody>
      </p:sp>
      <p:cxnSp>
        <p:nvCxnSpPr>
          <p:cNvPr id="12" name="Straight Arrow Connector 18">
            <a:extLst>
              <a:ext uri="{FF2B5EF4-FFF2-40B4-BE49-F238E27FC236}">
                <a16:creationId xmlns:a16="http://schemas.microsoft.com/office/drawing/2014/main" id="{9F424D25-EC33-FED3-91CE-9B4174AFE101}"/>
              </a:ext>
            </a:extLst>
          </p:cNvPr>
          <p:cNvCxnSpPr>
            <a:cxnSpLocks noChangeShapeType="1"/>
            <a:stCxn id="2" idx="2"/>
            <a:endCxn id="3" idx="0"/>
          </p:cNvCxnSpPr>
          <p:nvPr/>
        </p:nvCxnSpPr>
        <p:spPr bwMode="auto">
          <a:xfrm>
            <a:off x="6174607" y="1482725"/>
            <a:ext cx="11112" cy="79375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13" name="Straight Arrow Connector 20">
            <a:extLst>
              <a:ext uri="{FF2B5EF4-FFF2-40B4-BE49-F238E27FC236}">
                <a16:creationId xmlns:a16="http://schemas.microsoft.com/office/drawing/2014/main" id="{6FB818A0-C1A9-ADA5-D23F-E618C119EC47}"/>
              </a:ext>
            </a:extLst>
          </p:cNvPr>
          <p:cNvCxnSpPr>
            <a:cxnSpLocks noChangeShapeType="1"/>
            <a:stCxn id="2" idx="2"/>
            <a:endCxn id="4" idx="0"/>
          </p:cNvCxnSpPr>
          <p:nvPr/>
        </p:nvCxnSpPr>
        <p:spPr bwMode="auto">
          <a:xfrm flipH="1">
            <a:off x="1927903" y="1482725"/>
            <a:ext cx="4245910" cy="79375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14" name="Straight Arrow Connector 22">
            <a:extLst>
              <a:ext uri="{FF2B5EF4-FFF2-40B4-BE49-F238E27FC236}">
                <a16:creationId xmlns:a16="http://schemas.microsoft.com/office/drawing/2014/main" id="{959E0236-7F66-896C-B351-058A2D5AE525}"/>
              </a:ext>
            </a:extLst>
          </p:cNvPr>
          <p:cNvCxnSpPr>
            <a:cxnSpLocks noChangeShapeType="1"/>
            <a:stCxn id="2" idx="2"/>
            <a:endCxn id="7" idx="0"/>
          </p:cNvCxnSpPr>
          <p:nvPr/>
        </p:nvCxnSpPr>
        <p:spPr bwMode="auto">
          <a:xfrm>
            <a:off x="6173813" y="1482725"/>
            <a:ext cx="4090284" cy="79375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15" name="Straight Arrow Connector 24">
            <a:extLst>
              <a:ext uri="{FF2B5EF4-FFF2-40B4-BE49-F238E27FC236}">
                <a16:creationId xmlns:a16="http://schemas.microsoft.com/office/drawing/2014/main" id="{F4816196-8F81-649D-42F2-C54E24FAD5D1}"/>
              </a:ext>
            </a:extLst>
          </p:cNvPr>
          <p:cNvCxnSpPr>
            <a:cxnSpLocks noChangeShapeType="1"/>
            <a:stCxn id="3" idx="2"/>
            <a:endCxn id="8" idx="0"/>
          </p:cNvCxnSpPr>
          <p:nvPr/>
        </p:nvCxnSpPr>
        <p:spPr bwMode="auto">
          <a:xfrm flipH="1">
            <a:off x="4509899" y="2917825"/>
            <a:ext cx="1675820" cy="493324"/>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16" name="Straight Arrow Connector 26">
            <a:extLst>
              <a:ext uri="{FF2B5EF4-FFF2-40B4-BE49-F238E27FC236}">
                <a16:creationId xmlns:a16="http://schemas.microsoft.com/office/drawing/2014/main" id="{C349E69E-574D-6434-C24C-9322D9204D16}"/>
              </a:ext>
            </a:extLst>
          </p:cNvPr>
          <p:cNvCxnSpPr>
            <a:cxnSpLocks noChangeShapeType="1"/>
            <a:stCxn id="3" idx="2"/>
            <a:endCxn id="9" idx="0"/>
          </p:cNvCxnSpPr>
          <p:nvPr/>
        </p:nvCxnSpPr>
        <p:spPr bwMode="auto">
          <a:xfrm>
            <a:off x="6185719" y="2917825"/>
            <a:ext cx="1810542" cy="511175"/>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17" name="Straight Arrow Connector 28">
            <a:extLst>
              <a:ext uri="{FF2B5EF4-FFF2-40B4-BE49-F238E27FC236}">
                <a16:creationId xmlns:a16="http://schemas.microsoft.com/office/drawing/2014/main" id="{7AC9D24C-3FD5-0541-661D-91ED224539C5}"/>
              </a:ext>
            </a:extLst>
          </p:cNvPr>
          <p:cNvCxnSpPr>
            <a:cxnSpLocks noChangeShapeType="1"/>
            <a:stCxn id="4" idx="2"/>
            <a:endCxn id="10" idx="0"/>
          </p:cNvCxnSpPr>
          <p:nvPr/>
        </p:nvCxnSpPr>
        <p:spPr bwMode="auto">
          <a:xfrm flipH="1">
            <a:off x="1567540" y="2917825"/>
            <a:ext cx="360363" cy="511175"/>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31">
            <a:extLst>
              <a:ext uri="{FF2B5EF4-FFF2-40B4-BE49-F238E27FC236}">
                <a16:creationId xmlns:a16="http://schemas.microsoft.com/office/drawing/2014/main" id="{66146A8A-2317-962E-6062-3C1E901C9D80}"/>
              </a:ext>
            </a:extLst>
          </p:cNvPr>
          <p:cNvCxnSpPr>
            <a:cxnSpLocks noChangeShapeType="1"/>
            <a:stCxn id="7" idx="2"/>
            <a:endCxn id="11" idx="0"/>
          </p:cNvCxnSpPr>
          <p:nvPr/>
        </p:nvCxnSpPr>
        <p:spPr bwMode="auto">
          <a:xfrm>
            <a:off x="10264097" y="2917825"/>
            <a:ext cx="85769" cy="511175"/>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19" name="Left Brace 18">
            <a:extLst>
              <a:ext uri="{FF2B5EF4-FFF2-40B4-BE49-F238E27FC236}">
                <a16:creationId xmlns:a16="http://schemas.microsoft.com/office/drawing/2014/main" id="{8E7789EB-B837-EB4E-0DD7-C08AC7E9CE7D}"/>
              </a:ext>
            </a:extLst>
          </p:cNvPr>
          <p:cNvSpPr/>
          <p:nvPr/>
        </p:nvSpPr>
        <p:spPr bwMode="auto">
          <a:xfrm>
            <a:off x="1505069" y="3486944"/>
            <a:ext cx="142875" cy="714375"/>
          </a:xfrm>
          <a:prstGeom prst="leftBrace">
            <a:avLst/>
          </a:prstGeom>
          <a:noFill/>
          <a:ln w="19050" cap="flat" cmpd="sng" algn="ctr">
            <a:solidFill>
              <a:srgbClr val="2D2D8A"/>
            </a:solidFill>
            <a:prstDash val="solid"/>
            <a:round/>
            <a:headEnd type="none" w="med" len="med"/>
            <a:tailEnd type="none" w="med" len="med"/>
          </a:ln>
          <a:effec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FF"/>
              </a:solidFill>
              <a:effectLst/>
              <a:uLnTx/>
              <a:uFillTx/>
              <a:latin typeface="Arial" panose="020B0604020202020204" pitchFamily="34" charset="0"/>
            </a:endParaRPr>
          </a:p>
        </p:txBody>
      </p:sp>
      <p:sp>
        <p:nvSpPr>
          <p:cNvPr id="22" name="Rectangle 21">
            <a:extLst>
              <a:ext uri="{FF2B5EF4-FFF2-40B4-BE49-F238E27FC236}">
                <a16:creationId xmlns:a16="http://schemas.microsoft.com/office/drawing/2014/main" id="{8B8AD615-C6C8-6DBF-15E6-010992B6CF88}"/>
              </a:ext>
            </a:extLst>
          </p:cNvPr>
          <p:cNvSpPr/>
          <p:nvPr/>
        </p:nvSpPr>
        <p:spPr>
          <a:xfrm>
            <a:off x="9856942" y="3439724"/>
            <a:ext cx="998030" cy="10322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K"/>
          </a:p>
        </p:txBody>
      </p:sp>
      <p:sp>
        <p:nvSpPr>
          <p:cNvPr id="28" name="TextBox 27">
            <a:extLst>
              <a:ext uri="{FF2B5EF4-FFF2-40B4-BE49-F238E27FC236}">
                <a16:creationId xmlns:a16="http://schemas.microsoft.com/office/drawing/2014/main" id="{A3EF57DD-E980-CC55-1DAF-7D3EBD5ABCEA}"/>
              </a:ext>
            </a:extLst>
          </p:cNvPr>
          <p:cNvSpPr txBox="1"/>
          <p:nvPr/>
        </p:nvSpPr>
        <p:spPr>
          <a:xfrm>
            <a:off x="302917" y="5777417"/>
            <a:ext cx="1176560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err="1">
                <a:ln>
                  <a:noFill/>
                </a:ln>
                <a:solidFill>
                  <a:srgbClr val="3161AB"/>
                </a:solidFill>
                <a:effectLst/>
                <a:uLnTx/>
                <a:uFillTx/>
                <a:latin typeface="Calibri"/>
                <a:ea typeface="+mn-ea"/>
                <a:cs typeface="+mn-cs"/>
              </a:rPr>
              <a:t>AIDAinnova</a:t>
            </a:r>
            <a:r>
              <a:rPr kumimoji="0" lang="en-US" sz="1200" b="0" i="0" u="none" strike="noStrike" kern="1200" cap="none" spc="0" normalizeH="0" baseline="0" noProof="0">
                <a:ln>
                  <a:noFill/>
                </a:ln>
                <a:solidFill>
                  <a:srgbClr val="3161AB"/>
                </a:solidFill>
                <a:effectLst/>
                <a:uLnTx/>
                <a:uFillTx/>
                <a:latin typeface="Calibri"/>
                <a:ea typeface="+mn-ea"/>
                <a:cs typeface="+mn-cs"/>
              </a:rPr>
              <a:t> 2nd Annual meeting                    	                  Introduction to photodetectors and their applications in HEP                     	     24-04-2023 </a:t>
            </a:r>
            <a:r>
              <a:rPr kumimoji="0" lang="en-US" sz="1200" b="0" i="0" u="none" strike="noStrike" kern="1200" cap="none" spc="0" normalizeH="0" baseline="0" noProof="0" err="1">
                <a:ln>
                  <a:noFill/>
                </a:ln>
                <a:solidFill>
                  <a:srgbClr val="3161AB"/>
                </a:solidFill>
                <a:effectLst/>
                <a:uLnTx/>
                <a:uFillTx/>
                <a:latin typeface="Calibri"/>
                <a:ea typeface="+mn-ea"/>
                <a:cs typeface="+mn-cs"/>
              </a:rPr>
              <a:t>Sune</a:t>
            </a:r>
            <a:r>
              <a:rPr kumimoji="0" lang="en-US" sz="1200" b="0" i="0" u="none" strike="noStrike" kern="1200" cap="none" spc="0" normalizeH="0" baseline="0" noProof="0">
                <a:ln>
                  <a:noFill/>
                </a:ln>
                <a:solidFill>
                  <a:srgbClr val="3161AB"/>
                </a:solidFill>
                <a:effectLst/>
                <a:uLnTx/>
                <a:uFillTx/>
                <a:latin typeface="Calibri"/>
                <a:ea typeface="+mn-ea"/>
                <a:cs typeface="+mn-cs"/>
              </a:rPr>
              <a:t> Jacobson	</a:t>
            </a:r>
          </a:p>
        </p:txBody>
      </p:sp>
    </p:spTree>
    <p:extLst>
      <p:ext uri="{BB962C8B-B14F-4D97-AF65-F5344CB8AC3E}">
        <p14:creationId xmlns:p14="http://schemas.microsoft.com/office/powerpoint/2010/main" val="58261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
                                        </p:tgtEl>
                                        <p:attrNameLst>
                                          <p:attrName>style.opacity</p:attrName>
                                        </p:attrNameLst>
                                      </p:cBhvr>
                                      <p:to>
                                        <p:strVal val="0.5"/>
                                      </p:to>
                                    </p:set>
                                    <p:animEffect filter="image" prLst="opacity: 0.5">
                                      <p:cBhvr rctx="IE">
                                        <p:cTn id="7" dur="indefinite"/>
                                        <p:tgtEl>
                                          <p:spTgt spid="3"/>
                                        </p:tgtEl>
                                      </p:cBhvr>
                                    </p:animEffect>
                                  </p:childTnLst>
                                </p:cTn>
                              </p:par>
                              <p:par>
                                <p:cTn id="8" presetID="9" presetClass="emph" presetSubtype="0" grpId="0" nodeType="withEffect">
                                  <p:stCondLst>
                                    <p:cond delay="0"/>
                                  </p:stCondLst>
                                  <p:childTnLst>
                                    <p:set>
                                      <p:cBhvr>
                                        <p:cTn id="9" dur="indefinite"/>
                                        <p:tgtEl>
                                          <p:spTgt spid="4"/>
                                        </p:tgtEl>
                                        <p:attrNameLst>
                                          <p:attrName>style.opacity</p:attrName>
                                        </p:attrNameLst>
                                      </p:cBhvr>
                                      <p:to>
                                        <p:strVal val="0.5"/>
                                      </p:to>
                                    </p:set>
                                    <p:animEffect filter="image" prLst="opacity: 0.5">
                                      <p:cBhvr rctx="IE">
                                        <p:cTn id="10" dur="indefinite"/>
                                        <p:tgtEl>
                                          <p:spTgt spid="4"/>
                                        </p:tgtEl>
                                      </p:cBhvr>
                                    </p:animEffect>
                                  </p:childTnLst>
                                </p:cTn>
                              </p:par>
                              <p:par>
                                <p:cTn id="11" presetID="9" presetClass="emph" presetSubtype="0" grpId="0" nodeType="withEffect">
                                  <p:stCondLst>
                                    <p:cond delay="0"/>
                                  </p:stCondLst>
                                  <p:childTnLst>
                                    <p:set>
                                      <p:cBhvr>
                                        <p:cTn id="12" dur="indefinite"/>
                                        <p:tgtEl>
                                          <p:spTgt spid="7"/>
                                        </p:tgtEl>
                                        <p:attrNameLst>
                                          <p:attrName>style.opacity</p:attrName>
                                        </p:attrNameLst>
                                      </p:cBhvr>
                                      <p:to>
                                        <p:strVal val="0.5"/>
                                      </p:to>
                                    </p:set>
                                    <p:animEffect filter="image" prLst="opacity: 0.5">
                                      <p:cBhvr rctx="IE">
                                        <p:cTn id="13" dur="indefinite"/>
                                        <p:tgtEl>
                                          <p:spTgt spid="7"/>
                                        </p:tgtEl>
                                      </p:cBhvr>
                                    </p:animEffect>
                                  </p:childTnLst>
                                </p:cTn>
                              </p:par>
                              <p:par>
                                <p:cTn id="14" presetID="9" presetClass="emph" presetSubtype="0" grpId="0" nodeType="withEffect">
                                  <p:stCondLst>
                                    <p:cond delay="0"/>
                                  </p:stCondLst>
                                  <p:childTnLst>
                                    <p:set>
                                      <p:cBhvr>
                                        <p:cTn id="15" dur="indefinite"/>
                                        <p:tgtEl>
                                          <p:spTgt spid="8"/>
                                        </p:tgtEl>
                                        <p:attrNameLst>
                                          <p:attrName>style.opacity</p:attrName>
                                        </p:attrNameLst>
                                      </p:cBhvr>
                                      <p:to>
                                        <p:strVal val="0.5"/>
                                      </p:to>
                                    </p:set>
                                    <p:animEffect filter="image" prLst="opacity: 0.5">
                                      <p:cBhvr rctx="IE">
                                        <p:cTn id="16" dur="indefinite"/>
                                        <p:tgtEl>
                                          <p:spTgt spid="8"/>
                                        </p:tgtEl>
                                      </p:cBhvr>
                                    </p:animEffect>
                                  </p:childTnLst>
                                </p:cTn>
                              </p:par>
                              <p:par>
                                <p:cTn id="17" presetID="9" presetClass="emph" presetSubtype="0" grpId="0" nodeType="withEffect">
                                  <p:stCondLst>
                                    <p:cond delay="0"/>
                                  </p:stCondLst>
                                  <p:childTnLst>
                                    <p:set>
                                      <p:cBhvr>
                                        <p:cTn id="18" dur="indefinite"/>
                                        <p:tgtEl>
                                          <p:spTgt spid="9"/>
                                        </p:tgtEl>
                                        <p:attrNameLst>
                                          <p:attrName>style.opacity</p:attrName>
                                        </p:attrNameLst>
                                      </p:cBhvr>
                                      <p:to>
                                        <p:strVal val="0.5"/>
                                      </p:to>
                                    </p:set>
                                    <p:animEffect filter="image" prLst="opacity: 0.5">
                                      <p:cBhvr rctx="IE">
                                        <p:cTn id="19" dur="indefinite"/>
                                        <p:tgtEl>
                                          <p:spTgt spid="9"/>
                                        </p:tgtEl>
                                      </p:cBhvr>
                                    </p:animEffect>
                                  </p:childTnLst>
                                </p:cTn>
                              </p:par>
                              <p:par>
                                <p:cTn id="20" presetID="9" presetClass="emph" presetSubtype="0" grpId="0" nodeType="withEffect">
                                  <p:stCondLst>
                                    <p:cond delay="0"/>
                                  </p:stCondLst>
                                  <p:childTnLst>
                                    <p:set>
                                      <p:cBhvr>
                                        <p:cTn id="21" dur="indefinite"/>
                                        <p:tgtEl>
                                          <p:spTgt spid="10"/>
                                        </p:tgtEl>
                                        <p:attrNameLst>
                                          <p:attrName>style.opacity</p:attrName>
                                        </p:attrNameLst>
                                      </p:cBhvr>
                                      <p:to>
                                        <p:strVal val="0.5"/>
                                      </p:to>
                                    </p:set>
                                    <p:animEffect filter="image" prLst="opacity: 0.5">
                                      <p:cBhvr rctx="IE">
                                        <p:cTn id="22" dur="indefinite"/>
                                        <p:tgtEl>
                                          <p:spTgt spid="10"/>
                                        </p:tgtEl>
                                      </p:cBhvr>
                                    </p:animEffect>
                                  </p:childTnLst>
                                </p:cTn>
                              </p:par>
                              <p:par>
                                <p:cTn id="23" presetID="9" presetClass="emph" presetSubtype="0" grpId="0" nodeType="withEffect">
                                  <p:stCondLst>
                                    <p:cond delay="0"/>
                                  </p:stCondLst>
                                  <p:childTnLst>
                                    <p:set>
                                      <p:cBhvr>
                                        <p:cTn id="24" dur="indefinite"/>
                                        <p:tgtEl>
                                          <p:spTgt spid="11"/>
                                        </p:tgtEl>
                                        <p:attrNameLst>
                                          <p:attrName>style.opacity</p:attrName>
                                        </p:attrNameLst>
                                      </p:cBhvr>
                                      <p:to>
                                        <p:strVal val="0.5"/>
                                      </p:to>
                                    </p:set>
                                    <p:animEffect filter="image" prLst="opacity: 0.5">
                                      <p:cBhvr rctx="IE">
                                        <p:cTn id="25" dur="indefinite"/>
                                        <p:tgtEl>
                                          <p:spTgt spid="11"/>
                                        </p:tgtEl>
                                      </p:cBhvr>
                                    </p:animEffect>
                                  </p:childTnLst>
                                </p:cTn>
                              </p:par>
                              <p:par>
                                <p:cTn id="26" presetID="9" presetClass="emph" presetSubtype="0" nodeType="withEffect">
                                  <p:stCondLst>
                                    <p:cond delay="0"/>
                                  </p:stCondLst>
                                  <p:childTnLst>
                                    <p:set>
                                      <p:cBhvr>
                                        <p:cTn id="27" dur="indefinite"/>
                                        <p:tgtEl>
                                          <p:spTgt spid="15"/>
                                        </p:tgtEl>
                                        <p:attrNameLst>
                                          <p:attrName>style.opacity</p:attrName>
                                        </p:attrNameLst>
                                      </p:cBhvr>
                                      <p:to>
                                        <p:strVal val="0.5"/>
                                      </p:to>
                                    </p:set>
                                    <p:animEffect filter="image" prLst="opacity: 0.5">
                                      <p:cBhvr rctx="IE">
                                        <p:cTn id="28" dur="indefinite"/>
                                        <p:tgtEl>
                                          <p:spTgt spid="15"/>
                                        </p:tgtEl>
                                      </p:cBhvr>
                                    </p:animEffect>
                                  </p:childTnLst>
                                </p:cTn>
                              </p:par>
                              <p:par>
                                <p:cTn id="29" presetID="9" presetClass="emph" presetSubtype="0" nodeType="withEffect">
                                  <p:stCondLst>
                                    <p:cond delay="0"/>
                                  </p:stCondLst>
                                  <p:childTnLst>
                                    <p:set>
                                      <p:cBhvr>
                                        <p:cTn id="30" dur="indefinite"/>
                                        <p:tgtEl>
                                          <p:spTgt spid="16"/>
                                        </p:tgtEl>
                                        <p:attrNameLst>
                                          <p:attrName>style.opacity</p:attrName>
                                        </p:attrNameLst>
                                      </p:cBhvr>
                                      <p:to>
                                        <p:strVal val="0.5"/>
                                      </p:to>
                                    </p:set>
                                    <p:animEffect filter="image" prLst="opacity: 0.5">
                                      <p:cBhvr rctx="IE">
                                        <p:cTn id="31" dur="indefinite"/>
                                        <p:tgtEl>
                                          <p:spTgt spid="16"/>
                                        </p:tgtEl>
                                      </p:cBhvr>
                                    </p:animEffect>
                                  </p:childTnLst>
                                </p:cTn>
                              </p:par>
                              <p:par>
                                <p:cTn id="32" presetID="9" presetClass="emph" presetSubtype="0" nodeType="withEffect">
                                  <p:stCondLst>
                                    <p:cond delay="0"/>
                                  </p:stCondLst>
                                  <p:childTnLst>
                                    <p:set>
                                      <p:cBhvr>
                                        <p:cTn id="33" dur="indefinite"/>
                                        <p:tgtEl>
                                          <p:spTgt spid="17"/>
                                        </p:tgtEl>
                                        <p:attrNameLst>
                                          <p:attrName>style.opacity</p:attrName>
                                        </p:attrNameLst>
                                      </p:cBhvr>
                                      <p:to>
                                        <p:strVal val="0.5"/>
                                      </p:to>
                                    </p:set>
                                    <p:animEffect filter="image" prLst="opacity: 0.5">
                                      <p:cBhvr rctx="IE">
                                        <p:cTn id="34" dur="indefinite"/>
                                        <p:tgtEl>
                                          <p:spTgt spid="17"/>
                                        </p:tgtEl>
                                      </p:cBhvr>
                                    </p:animEffect>
                                  </p:childTnLst>
                                </p:cTn>
                              </p:par>
                              <p:par>
                                <p:cTn id="35" presetID="9" presetClass="emph" presetSubtype="0" nodeType="withEffect">
                                  <p:stCondLst>
                                    <p:cond delay="0"/>
                                  </p:stCondLst>
                                  <p:childTnLst>
                                    <p:set>
                                      <p:cBhvr>
                                        <p:cTn id="36" dur="indefinite"/>
                                        <p:tgtEl>
                                          <p:spTgt spid="18"/>
                                        </p:tgtEl>
                                        <p:attrNameLst>
                                          <p:attrName>style.opacity</p:attrName>
                                        </p:attrNameLst>
                                      </p:cBhvr>
                                      <p:to>
                                        <p:strVal val="0.5"/>
                                      </p:to>
                                    </p:set>
                                    <p:animEffect filter="image" prLst="opacity: 0.5">
                                      <p:cBhvr rctx="IE">
                                        <p:cTn id="37" dur="indefinite"/>
                                        <p:tgtEl>
                                          <p:spTgt spid="18"/>
                                        </p:tgtEl>
                                      </p:cBhvr>
                                    </p:animEffect>
                                  </p:childTnLst>
                                </p:cTn>
                              </p:par>
                              <p:par>
                                <p:cTn id="38" presetID="9" presetClass="emph" presetSubtype="0" grpId="0" nodeType="withEffect">
                                  <p:stCondLst>
                                    <p:cond delay="0"/>
                                  </p:stCondLst>
                                  <p:childTnLst>
                                    <p:set>
                                      <p:cBhvr>
                                        <p:cTn id="39" dur="indefinite"/>
                                        <p:tgtEl>
                                          <p:spTgt spid="19"/>
                                        </p:tgtEl>
                                        <p:attrNameLst>
                                          <p:attrName>style.opacity</p:attrName>
                                        </p:attrNameLst>
                                      </p:cBhvr>
                                      <p:to>
                                        <p:strVal val="0.5"/>
                                      </p:to>
                                    </p:set>
                                    <p:animEffect filter="image" prLst="opacity: 0.5">
                                      <p:cBhvr rctx="IE">
                                        <p:cTn id="40" dur="indefinite"/>
                                        <p:tgtEl>
                                          <p:spTgt spid="19"/>
                                        </p:tgtEl>
                                      </p:cBhvr>
                                    </p:animEffect>
                                  </p:childTnLst>
                                </p:cTn>
                              </p:par>
                              <p:par>
                                <p:cTn id="41" presetID="9" presetClass="emph" presetSubtype="0" nodeType="withEffect">
                                  <p:stCondLst>
                                    <p:cond delay="0"/>
                                  </p:stCondLst>
                                  <p:childTnLst>
                                    <p:set>
                                      <p:cBhvr>
                                        <p:cTn id="42" dur="indefinite"/>
                                        <p:tgtEl>
                                          <p:spTgt spid="14"/>
                                        </p:tgtEl>
                                        <p:attrNameLst>
                                          <p:attrName>style.opacity</p:attrName>
                                        </p:attrNameLst>
                                      </p:cBhvr>
                                      <p:to>
                                        <p:strVal val="0.5"/>
                                      </p:to>
                                    </p:set>
                                    <p:animEffect filter="image" prLst="opacity: 0.5">
                                      <p:cBhvr rctx="IE">
                                        <p:cTn id="43" dur="indefinite"/>
                                        <p:tgtEl>
                                          <p:spTgt spid="14"/>
                                        </p:tgtEl>
                                      </p:cBhvr>
                                    </p:animEffect>
                                  </p:childTnLst>
                                </p:cTn>
                              </p:par>
                              <p:par>
                                <p:cTn id="44" presetID="9" presetClass="emph" presetSubtype="0" nodeType="withEffect">
                                  <p:stCondLst>
                                    <p:cond delay="0"/>
                                  </p:stCondLst>
                                  <p:childTnLst>
                                    <p:set>
                                      <p:cBhvr>
                                        <p:cTn id="45" dur="indefinite"/>
                                        <p:tgtEl>
                                          <p:spTgt spid="12"/>
                                        </p:tgtEl>
                                        <p:attrNameLst>
                                          <p:attrName>style.opacity</p:attrName>
                                        </p:attrNameLst>
                                      </p:cBhvr>
                                      <p:to>
                                        <p:strVal val="0.5"/>
                                      </p:to>
                                    </p:set>
                                    <p:animEffect filter="image" prLst="opacity: 0.5">
                                      <p:cBhvr rctx="IE">
                                        <p:cTn id="46" dur="indefinite"/>
                                        <p:tgtEl>
                                          <p:spTgt spid="12"/>
                                        </p:tgtEl>
                                      </p:cBhvr>
                                    </p:animEffect>
                                  </p:childTnLst>
                                </p:cTn>
                              </p:par>
                              <p:par>
                                <p:cTn id="47" presetID="9" presetClass="emph" presetSubtype="0" nodeType="withEffect">
                                  <p:stCondLst>
                                    <p:cond delay="0"/>
                                  </p:stCondLst>
                                  <p:childTnLst>
                                    <p:set>
                                      <p:cBhvr>
                                        <p:cTn id="48" dur="indefinite"/>
                                        <p:tgtEl>
                                          <p:spTgt spid="13"/>
                                        </p:tgtEl>
                                        <p:attrNameLst>
                                          <p:attrName>style.opacity</p:attrName>
                                        </p:attrNameLst>
                                      </p:cBhvr>
                                      <p:to>
                                        <p:strVal val="0.5"/>
                                      </p:to>
                                    </p:set>
                                    <p:animEffect filter="image" prLst="opacity: 0.5">
                                      <p:cBhvr rctx="IE">
                                        <p:cTn id="49" dur="indefinite"/>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mph" presetSubtype="0" nodeType="clickEffect">
                                  <p:stCondLst>
                                    <p:cond delay="0"/>
                                  </p:stCondLst>
                                  <p:childTnLst>
                                    <p:set>
                                      <p:cBhvr>
                                        <p:cTn id="53" dur="indefinite"/>
                                        <p:tgtEl>
                                          <p:spTgt spid="13"/>
                                        </p:tgtEl>
                                        <p:attrNameLst>
                                          <p:attrName>style.opacity</p:attrName>
                                        </p:attrNameLst>
                                      </p:cBhvr>
                                      <p:to>
                                        <p:strVal val="1"/>
                                      </p:to>
                                    </p:set>
                                    <p:animEffect filter="image" prLst="opacity: 1">
                                      <p:cBhvr rctx="IE">
                                        <p:cTn id="54" dur="indefinite"/>
                                        <p:tgtEl>
                                          <p:spTgt spid="13"/>
                                        </p:tgtEl>
                                      </p:cBhvr>
                                    </p:animEffect>
                                  </p:childTnLst>
                                </p:cTn>
                              </p:par>
                              <p:par>
                                <p:cTn id="55" presetID="9" presetClass="emph" presetSubtype="0" grpId="1" nodeType="withEffect">
                                  <p:stCondLst>
                                    <p:cond delay="0"/>
                                  </p:stCondLst>
                                  <p:childTnLst>
                                    <p:set>
                                      <p:cBhvr>
                                        <p:cTn id="56" dur="indefinite"/>
                                        <p:tgtEl>
                                          <p:spTgt spid="4"/>
                                        </p:tgtEl>
                                        <p:attrNameLst>
                                          <p:attrName>style.opacity</p:attrName>
                                        </p:attrNameLst>
                                      </p:cBhvr>
                                      <p:to>
                                        <p:strVal val="1"/>
                                      </p:to>
                                    </p:set>
                                    <p:animEffect filter="image" prLst="opacity: 1">
                                      <p:cBhvr rctx="IE">
                                        <p:cTn id="57" dur="indefinite"/>
                                        <p:tgtEl>
                                          <p:spTgt spid="4"/>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mph" presetSubtype="0" grpId="1" nodeType="clickEffect">
                                  <p:stCondLst>
                                    <p:cond delay="0"/>
                                  </p:stCondLst>
                                  <p:childTnLst>
                                    <p:set>
                                      <p:cBhvr>
                                        <p:cTn id="61" dur="indefinite"/>
                                        <p:tgtEl>
                                          <p:spTgt spid="10"/>
                                        </p:tgtEl>
                                        <p:attrNameLst>
                                          <p:attrName>style.opacity</p:attrName>
                                        </p:attrNameLst>
                                      </p:cBhvr>
                                      <p:to>
                                        <p:strVal val="1"/>
                                      </p:to>
                                    </p:set>
                                    <p:animEffect filter="image" prLst="opacity: 1">
                                      <p:cBhvr rctx="IE">
                                        <p:cTn id="62" dur="indefinite"/>
                                        <p:tgtEl>
                                          <p:spTgt spid="10"/>
                                        </p:tgtEl>
                                      </p:cBhvr>
                                    </p:animEffect>
                                  </p:childTnLst>
                                </p:cTn>
                              </p:par>
                              <p:par>
                                <p:cTn id="63" presetID="9" presetClass="emph" presetSubtype="0" nodeType="withEffect">
                                  <p:stCondLst>
                                    <p:cond delay="0"/>
                                  </p:stCondLst>
                                  <p:childTnLst>
                                    <p:set>
                                      <p:cBhvr>
                                        <p:cTn id="64" dur="indefinite"/>
                                        <p:tgtEl>
                                          <p:spTgt spid="17"/>
                                        </p:tgtEl>
                                        <p:attrNameLst>
                                          <p:attrName>style.opacity</p:attrName>
                                        </p:attrNameLst>
                                      </p:cBhvr>
                                      <p:to>
                                        <p:strVal val="1"/>
                                      </p:to>
                                    </p:set>
                                    <p:animEffect filter="image" prLst="opacity: 1">
                                      <p:cBhvr rctx="IE">
                                        <p:cTn id="65" dur="indefinite"/>
                                        <p:tgtEl>
                                          <p:spTgt spid="17"/>
                                        </p:tgtEl>
                                      </p:cBhvr>
                                    </p:animEffect>
                                  </p:childTnLst>
                                </p:cTn>
                              </p:par>
                              <p:par>
                                <p:cTn id="66" presetID="9" presetClass="emph" presetSubtype="0" grpId="1" nodeType="withEffect">
                                  <p:stCondLst>
                                    <p:cond delay="0"/>
                                  </p:stCondLst>
                                  <p:childTnLst>
                                    <p:set>
                                      <p:cBhvr>
                                        <p:cTn id="67" dur="indefinite"/>
                                        <p:tgtEl>
                                          <p:spTgt spid="19"/>
                                        </p:tgtEl>
                                        <p:attrNameLst>
                                          <p:attrName>style.opacity</p:attrName>
                                        </p:attrNameLst>
                                      </p:cBhvr>
                                      <p:to>
                                        <p:strVal val="1"/>
                                      </p:to>
                                    </p:set>
                                    <p:animEffect filter="image" prLst="opacity: 1">
                                      <p:cBhvr rctx="IE">
                                        <p:cTn id="68" dur="indefinite"/>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mph" presetSubtype="0" grpId="1" nodeType="clickEffect">
                                  <p:stCondLst>
                                    <p:cond delay="0"/>
                                  </p:stCondLst>
                                  <p:childTnLst>
                                    <p:set>
                                      <p:cBhvr>
                                        <p:cTn id="72" dur="indefinite"/>
                                        <p:tgtEl>
                                          <p:spTgt spid="3"/>
                                        </p:tgtEl>
                                        <p:attrNameLst>
                                          <p:attrName>style.opacity</p:attrName>
                                        </p:attrNameLst>
                                      </p:cBhvr>
                                      <p:to>
                                        <p:strVal val="1"/>
                                      </p:to>
                                    </p:set>
                                    <p:animEffect filter="image" prLst="opacity: 1">
                                      <p:cBhvr rctx="IE">
                                        <p:cTn id="73" dur="indefinite"/>
                                        <p:tgtEl>
                                          <p:spTgt spid="3"/>
                                        </p:tgtEl>
                                      </p:cBhvr>
                                    </p:animEffect>
                                  </p:childTnLst>
                                </p:cTn>
                              </p:par>
                              <p:par>
                                <p:cTn id="74" presetID="9" presetClass="emph" presetSubtype="0" nodeType="withEffect">
                                  <p:stCondLst>
                                    <p:cond delay="0"/>
                                  </p:stCondLst>
                                  <p:childTnLst>
                                    <p:set>
                                      <p:cBhvr>
                                        <p:cTn id="75" dur="indefinite"/>
                                        <p:tgtEl>
                                          <p:spTgt spid="12"/>
                                        </p:tgtEl>
                                        <p:attrNameLst>
                                          <p:attrName>style.opacity</p:attrName>
                                        </p:attrNameLst>
                                      </p:cBhvr>
                                      <p:to>
                                        <p:strVal val="1"/>
                                      </p:to>
                                    </p:set>
                                    <p:animEffect filter="image" prLst="opacity: 1">
                                      <p:cBhvr rctx="IE">
                                        <p:cTn id="76" dur="indefinite"/>
                                        <p:tgtEl>
                                          <p:spTgt spid="12"/>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mph" presetSubtype="0" grpId="1" nodeType="clickEffect">
                                  <p:stCondLst>
                                    <p:cond delay="0"/>
                                  </p:stCondLst>
                                  <p:childTnLst>
                                    <p:set>
                                      <p:cBhvr>
                                        <p:cTn id="80" dur="indefinite"/>
                                        <p:tgtEl>
                                          <p:spTgt spid="8"/>
                                        </p:tgtEl>
                                        <p:attrNameLst>
                                          <p:attrName>style.opacity</p:attrName>
                                        </p:attrNameLst>
                                      </p:cBhvr>
                                      <p:to>
                                        <p:strVal val="1"/>
                                      </p:to>
                                    </p:set>
                                    <p:animEffect filter="image" prLst="opacity: 1">
                                      <p:cBhvr rctx="IE">
                                        <p:cTn id="81" dur="indefinite"/>
                                        <p:tgtEl>
                                          <p:spTgt spid="8"/>
                                        </p:tgtEl>
                                      </p:cBhvr>
                                    </p:animEffect>
                                  </p:childTnLst>
                                </p:cTn>
                              </p:par>
                              <p:par>
                                <p:cTn id="82" presetID="9" presetClass="emph" presetSubtype="0" nodeType="withEffect">
                                  <p:stCondLst>
                                    <p:cond delay="0"/>
                                  </p:stCondLst>
                                  <p:childTnLst>
                                    <p:set>
                                      <p:cBhvr>
                                        <p:cTn id="83" dur="indefinite"/>
                                        <p:tgtEl>
                                          <p:spTgt spid="15"/>
                                        </p:tgtEl>
                                        <p:attrNameLst>
                                          <p:attrName>style.opacity</p:attrName>
                                        </p:attrNameLst>
                                      </p:cBhvr>
                                      <p:to>
                                        <p:strVal val="1"/>
                                      </p:to>
                                    </p:set>
                                    <p:animEffect filter="image" prLst="opacity: 1">
                                      <p:cBhvr rctx="IE">
                                        <p:cTn id="84" dur="indefinite"/>
                                        <p:tgtEl>
                                          <p:spTgt spid="15"/>
                                        </p:tgtEl>
                                      </p:cBhvr>
                                    </p:animEffect>
                                  </p:childTnLst>
                                </p:cTn>
                              </p:par>
                            </p:childTnLst>
                          </p:cTn>
                        </p:par>
                      </p:childTnLst>
                    </p:cTn>
                  </p:par>
                  <p:par>
                    <p:cTn id="85" fill="hold">
                      <p:stCondLst>
                        <p:cond delay="indefinite"/>
                      </p:stCondLst>
                      <p:childTnLst>
                        <p:par>
                          <p:cTn id="86" fill="hold">
                            <p:stCondLst>
                              <p:cond delay="0"/>
                            </p:stCondLst>
                            <p:childTnLst>
                              <p:par>
                                <p:cTn id="87" presetID="9" presetClass="emph" presetSubtype="0" grpId="1" nodeType="clickEffect">
                                  <p:stCondLst>
                                    <p:cond delay="0"/>
                                  </p:stCondLst>
                                  <p:childTnLst>
                                    <p:set>
                                      <p:cBhvr>
                                        <p:cTn id="88" dur="indefinite"/>
                                        <p:tgtEl>
                                          <p:spTgt spid="9"/>
                                        </p:tgtEl>
                                        <p:attrNameLst>
                                          <p:attrName>style.opacity</p:attrName>
                                        </p:attrNameLst>
                                      </p:cBhvr>
                                      <p:to>
                                        <p:strVal val="1"/>
                                      </p:to>
                                    </p:set>
                                    <p:animEffect filter="image" prLst="opacity: 1">
                                      <p:cBhvr rctx="IE">
                                        <p:cTn id="89" dur="indefinite"/>
                                        <p:tgtEl>
                                          <p:spTgt spid="9"/>
                                        </p:tgtEl>
                                      </p:cBhvr>
                                    </p:animEffect>
                                  </p:childTnLst>
                                </p:cTn>
                              </p:par>
                              <p:par>
                                <p:cTn id="90" presetID="9" presetClass="emph" presetSubtype="0" nodeType="withEffect">
                                  <p:stCondLst>
                                    <p:cond delay="0"/>
                                  </p:stCondLst>
                                  <p:childTnLst>
                                    <p:set>
                                      <p:cBhvr>
                                        <p:cTn id="91" dur="indefinite"/>
                                        <p:tgtEl>
                                          <p:spTgt spid="16"/>
                                        </p:tgtEl>
                                        <p:attrNameLst>
                                          <p:attrName>style.opacity</p:attrName>
                                        </p:attrNameLst>
                                      </p:cBhvr>
                                      <p:to>
                                        <p:strVal val="1"/>
                                      </p:to>
                                    </p:set>
                                    <p:animEffect filter="image" prLst="opacity: 1">
                                      <p:cBhvr rctx="IE">
                                        <p:cTn id="92" dur="indefinite"/>
                                        <p:tgtEl>
                                          <p:spTgt spid="16"/>
                                        </p:tgtEl>
                                      </p:cBhvr>
                                    </p:animEffect>
                                  </p:childTnLst>
                                </p:cTn>
                              </p:par>
                            </p:childTnLst>
                          </p:cTn>
                        </p:par>
                      </p:childTnLst>
                    </p:cTn>
                  </p:par>
                  <p:par>
                    <p:cTn id="93" fill="hold">
                      <p:stCondLst>
                        <p:cond delay="indefinite"/>
                      </p:stCondLst>
                      <p:childTnLst>
                        <p:par>
                          <p:cTn id="94" fill="hold">
                            <p:stCondLst>
                              <p:cond delay="0"/>
                            </p:stCondLst>
                            <p:childTnLst>
                              <p:par>
                                <p:cTn id="95" presetID="9" presetClass="emph" presetSubtype="0" grpId="1" nodeType="clickEffect">
                                  <p:stCondLst>
                                    <p:cond delay="0"/>
                                  </p:stCondLst>
                                  <p:childTnLst>
                                    <p:set>
                                      <p:cBhvr>
                                        <p:cTn id="96" dur="indefinite"/>
                                        <p:tgtEl>
                                          <p:spTgt spid="7"/>
                                        </p:tgtEl>
                                        <p:attrNameLst>
                                          <p:attrName>style.opacity</p:attrName>
                                        </p:attrNameLst>
                                      </p:cBhvr>
                                      <p:to>
                                        <p:strVal val="1"/>
                                      </p:to>
                                    </p:set>
                                    <p:animEffect filter="image" prLst="opacity: 1">
                                      <p:cBhvr rctx="IE">
                                        <p:cTn id="97" dur="indefinite"/>
                                        <p:tgtEl>
                                          <p:spTgt spid="7"/>
                                        </p:tgtEl>
                                      </p:cBhvr>
                                    </p:animEffect>
                                  </p:childTnLst>
                                </p:cTn>
                              </p:par>
                              <p:par>
                                <p:cTn id="98" presetID="9" presetClass="emph" presetSubtype="0" nodeType="withEffect">
                                  <p:stCondLst>
                                    <p:cond delay="0"/>
                                  </p:stCondLst>
                                  <p:childTnLst>
                                    <p:set>
                                      <p:cBhvr>
                                        <p:cTn id="99" dur="indefinite"/>
                                        <p:tgtEl>
                                          <p:spTgt spid="14"/>
                                        </p:tgtEl>
                                        <p:attrNameLst>
                                          <p:attrName>style.opacity</p:attrName>
                                        </p:attrNameLst>
                                      </p:cBhvr>
                                      <p:to>
                                        <p:strVal val="1"/>
                                      </p:to>
                                    </p:set>
                                    <p:animEffect filter="image" prLst="opacity: 1">
                                      <p:cBhvr rctx="IE">
                                        <p:cTn id="100" dur="indefinite"/>
                                        <p:tgtEl>
                                          <p:spTgt spid="14"/>
                                        </p:tgtEl>
                                      </p:cBhvr>
                                    </p:animEffect>
                                  </p:childTnLst>
                                </p:cTn>
                              </p:par>
                            </p:childTnLst>
                          </p:cTn>
                        </p:par>
                      </p:childTnLst>
                    </p:cTn>
                  </p:par>
                  <p:par>
                    <p:cTn id="101" fill="hold">
                      <p:stCondLst>
                        <p:cond delay="indefinite"/>
                      </p:stCondLst>
                      <p:childTnLst>
                        <p:par>
                          <p:cTn id="102" fill="hold">
                            <p:stCondLst>
                              <p:cond delay="0"/>
                            </p:stCondLst>
                            <p:childTnLst>
                              <p:par>
                                <p:cTn id="103" presetID="9" presetClass="emph" presetSubtype="0" grpId="1" nodeType="clickEffect">
                                  <p:stCondLst>
                                    <p:cond delay="0"/>
                                  </p:stCondLst>
                                  <p:childTnLst>
                                    <p:set>
                                      <p:cBhvr>
                                        <p:cTn id="104" dur="indefinite"/>
                                        <p:tgtEl>
                                          <p:spTgt spid="11"/>
                                        </p:tgtEl>
                                        <p:attrNameLst>
                                          <p:attrName>style.opacity</p:attrName>
                                        </p:attrNameLst>
                                      </p:cBhvr>
                                      <p:to>
                                        <p:strVal val="1"/>
                                      </p:to>
                                    </p:set>
                                    <p:animEffect filter="image" prLst="opacity: 1">
                                      <p:cBhvr rctx="IE">
                                        <p:cTn id="105" dur="indefinite"/>
                                        <p:tgtEl>
                                          <p:spTgt spid="11"/>
                                        </p:tgtEl>
                                      </p:cBhvr>
                                    </p:animEffect>
                                  </p:childTnLst>
                                </p:cTn>
                              </p:par>
                              <p:par>
                                <p:cTn id="106" presetID="9" presetClass="emph" presetSubtype="0" nodeType="withEffect">
                                  <p:stCondLst>
                                    <p:cond delay="0"/>
                                  </p:stCondLst>
                                  <p:childTnLst>
                                    <p:set>
                                      <p:cBhvr>
                                        <p:cTn id="107" dur="indefinite"/>
                                        <p:tgtEl>
                                          <p:spTgt spid="18"/>
                                        </p:tgtEl>
                                        <p:attrNameLst>
                                          <p:attrName>style.opacity</p:attrName>
                                        </p:attrNameLst>
                                      </p:cBhvr>
                                      <p:to>
                                        <p:strVal val="1"/>
                                      </p:to>
                                    </p:set>
                                    <p:animEffect filter="image" prLst="opacity: 1">
                                      <p:cBhvr rctx="IE">
                                        <p:cTn id="108" dur="indefinite"/>
                                        <p:tgtEl>
                                          <p:spTgt spid="18"/>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22"/>
                                        </p:tgtEl>
                                        <p:attrNameLst>
                                          <p:attrName>style.visibility</p:attrName>
                                        </p:attrNameLst>
                                      </p:cBhvr>
                                      <p:to>
                                        <p:strVal val="visible"/>
                                      </p:to>
                                    </p:set>
                                    <p:animEffect transition="in" filter="fade">
                                      <p:cBhvr>
                                        <p:cTn id="1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9" grpId="0" animBg="1"/>
      <p:bldP spid="19" grpId="1"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The human eye (historic!)</a:t>
            </a:r>
          </a:p>
        </p:txBody>
      </p:sp>
      <p:sp>
        <p:nvSpPr>
          <p:cNvPr id="4" name="Rectangle 3"/>
          <p:cNvSpPr txBox="1">
            <a:spLocks noChangeArrowheads="1"/>
          </p:cNvSpPr>
          <p:nvPr/>
        </p:nvSpPr>
        <p:spPr>
          <a:xfrm>
            <a:off x="1336674" y="1397000"/>
            <a:ext cx="9110345" cy="4419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Detection of </a:t>
            </a:r>
            <a:r>
              <a:rPr lang="en-GB" altLang="en-US" b="0">
                <a:sym typeface="Symbol" panose="05050102010706020507" pitchFamily="18" charset="2"/>
              </a:rPr>
              <a:t> particles by </a:t>
            </a:r>
            <a:r>
              <a:rPr lang="en-GB" altLang="en-US" b="0"/>
              <a:t>Geiger &amp; Marsden (1909) using ZnS(Ag) scintillator screens</a:t>
            </a:r>
          </a:p>
          <a:p>
            <a:pPr lvl="1"/>
            <a:r>
              <a:rPr lang="en-GB" altLang="en-US" b="0"/>
              <a:t>Visual detection of scintillation light</a:t>
            </a:r>
          </a:p>
          <a:p>
            <a:pPr lvl="1"/>
            <a:r>
              <a:rPr lang="en-GB" altLang="en-US" b="0"/>
              <a:t>Rate limited to about 60 s</a:t>
            </a:r>
            <a:r>
              <a:rPr lang="en-GB" altLang="en-US" b="0" baseline="30000"/>
              <a:t>-1</a:t>
            </a:r>
            <a:endParaRPr lang="en-GB" altLang="en-US" b="0"/>
          </a:p>
          <a:p>
            <a:pPr lvl="1"/>
            <a:r>
              <a:rPr lang="en-GB" altLang="en-US" b="0"/>
              <a:t>Each detected flash contained around 300 photons entering the observer’s eye</a:t>
            </a:r>
          </a:p>
          <a:p>
            <a:r>
              <a:rPr lang="en-GB" altLang="en-US" b="0"/>
              <a:t>Last important visual experiment was the disintegration of Li nuclei by protons (Cockcroft &amp; Walton (1932))</a:t>
            </a:r>
          </a:p>
          <a:p>
            <a:pPr lvl="1"/>
            <a:r>
              <a:rPr lang="en-GB" altLang="en-US" b="0"/>
              <a:t>Used a human coincidence counter technique</a:t>
            </a:r>
          </a:p>
        </p:txBody>
      </p:sp>
    </p:spTree>
    <p:extLst>
      <p:ext uri="{BB962C8B-B14F-4D97-AF65-F5344CB8AC3E}">
        <p14:creationId xmlns:p14="http://schemas.microsoft.com/office/powerpoint/2010/main" val="1996808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519113"/>
            <a:ext cx="8408216" cy="877887"/>
          </a:xfrm>
        </p:spPr>
        <p:txBody>
          <a:bodyPr/>
          <a:lstStyle/>
          <a:p>
            <a:r>
              <a:rPr lang="en-GB"/>
              <a:t>Noise in photodetection</a:t>
            </a:r>
          </a:p>
        </p:txBody>
      </p:sp>
      <mc:AlternateContent xmlns:mc="http://schemas.openxmlformats.org/markup-compatibility/2006" xmlns:a14="http://schemas.microsoft.com/office/drawing/2010/main">
        <mc:Choice Requires="a14">
          <p:sp>
            <p:nvSpPr>
              <p:cNvPr id="4" name="Rectangle 3"/>
              <p:cNvSpPr txBox="1">
                <a:spLocks noChangeArrowheads="1"/>
              </p:cNvSpPr>
              <p:nvPr/>
            </p:nvSpPr>
            <p:spPr>
              <a:xfrm>
                <a:off x="1336674" y="1275080"/>
                <a:ext cx="9110345" cy="4699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Fundamental noise (note dependence on the detection bandwidth </a:t>
                </a:r>
                <a:r>
                  <a:rPr lang="en-GB" altLang="en-US" b="0" i="1" err="1"/>
                  <a:t>df</a:t>
                </a:r>
                <a:r>
                  <a:rPr lang="en-GB" altLang="en-US" b="0" i="1"/>
                  <a:t>)</a:t>
                </a:r>
                <a:endParaRPr lang="en-GB" altLang="en-US" b="0"/>
              </a:p>
              <a:p>
                <a:pPr lvl="1"/>
                <a:r>
                  <a:rPr lang="en-GB" altLang="en-US" b="0"/>
                  <a:t>Shot noise from </a:t>
                </a:r>
                <a:r>
                  <a:rPr lang="en-GB" altLang="en-US"/>
                  <a:t>signal current </a:t>
                </a:r>
                <a:r>
                  <a:rPr lang="en-GB" altLang="en-US" b="0"/>
                  <a:t>and from “dark current” </a:t>
                </a:r>
                <a:endParaRPr lang="en-GB" altLang="en-US" b="0" i="1">
                  <a:latin typeface="Cambria Math" panose="02040503050406030204" pitchFamily="18" charset="0"/>
                </a:endParaRPr>
              </a:p>
              <a:p>
                <a:pPr lvl="2"/>
                <a14:m>
                  <m:oMath xmlns:m="http://schemas.openxmlformats.org/officeDocument/2006/math">
                    <m:r>
                      <a:rPr lang="en-GB" altLang="en-US" b="0" i="1" smtClean="0">
                        <a:latin typeface="Cambria Math" panose="02040503050406030204" pitchFamily="18" charset="0"/>
                      </a:rPr>
                      <m:t>𝑑</m:t>
                    </m:r>
                    <m:sSub>
                      <m:sSubPr>
                        <m:ctrlPr>
                          <a:rPr lang="en-GB" altLang="en-US" b="0" i="1" smtClean="0">
                            <a:latin typeface="Cambria Math" panose="02040503050406030204" pitchFamily="18" charset="0"/>
                          </a:rPr>
                        </m:ctrlPr>
                      </m:sSubPr>
                      <m:e>
                        <m:d>
                          <m:dPr>
                            <m:begChr m:val="⟨"/>
                            <m:endChr m:val="⟩"/>
                            <m:ctrlPr>
                              <a:rPr lang="en-GB" altLang="en-US" b="0" i="1" smtClean="0">
                                <a:latin typeface="Cambria Math" panose="02040503050406030204" pitchFamily="18" charset="0"/>
                              </a:rPr>
                            </m:ctrlPr>
                          </m:dPr>
                          <m:e>
                            <m:sSup>
                              <m:sSupPr>
                                <m:ctrlPr>
                                  <a:rPr lang="en-GB" altLang="en-US" b="0" i="1" smtClean="0">
                                    <a:latin typeface="Cambria Math" panose="02040503050406030204" pitchFamily="18" charset="0"/>
                                  </a:rPr>
                                </m:ctrlPr>
                              </m:sSupPr>
                              <m:e>
                                <m:r>
                                  <a:rPr lang="en-GB" altLang="en-US" b="0" i="1" smtClean="0">
                                    <a:latin typeface="Cambria Math" panose="02040503050406030204" pitchFamily="18" charset="0"/>
                                  </a:rPr>
                                  <m:t>𝐼</m:t>
                                </m:r>
                              </m:e>
                              <m:sup>
                                <m:r>
                                  <a:rPr lang="en-GB" altLang="en-US" b="0" i="1" smtClean="0">
                                    <a:latin typeface="Cambria Math" panose="02040503050406030204" pitchFamily="18" charset="0"/>
                                  </a:rPr>
                                  <m:t>2</m:t>
                                </m:r>
                              </m:sup>
                            </m:sSup>
                          </m:e>
                        </m:d>
                      </m:e>
                      <m:sub>
                        <m:r>
                          <a:rPr lang="en-GB" altLang="en-US" b="0" i="1" smtClean="0">
                            <a:latin typeface="Cambria Math" panose="02040503050406030204" pitchFamily="18" charset="0"/>
                          </a:rPr>
                          <m:t>𝑠h𝑜𝑡</m:t>
                        </m:r>
                      </m:sub>
                    </m:sSub>
                  </m:oMath>
                </a14:m>
                <a:r>
                  <a:rPr lang="en-GB" altLang="en-US" b="0"/>
                  <a:t>=</a:t>
                </a:r>
                <a14:m>
                  <m:oMath xmlns:m="http://schemas.openxmlformats.org/officeDocument/2006/math">
                    <m:r>
                      <a:rPr lang="en-GB" altLang="en-US" b="0" i="1" dirty="0" smtClean="0">
                        <a:latin typeface="Cambria Math" panose="02040503050406030204" pitchFamily="18" charset="0"/>
                      </a:rPr>
                      <m:t>2</m:t>
                    </m:r>
                    <m:r>
                      <a:rPr lang="en-GB" altLang="en-US" b="0" i="1" dirty="0" smtClean="0">
                        <a:latin typeface="Cambria Math" panose="02040503050406030204" pitchFamily="18" charset="0"/>
                      </a:rPr>
                      <m:t>𝑒</m:t>
                    </m:r>
                    <m:sSub>
                      <m:sSubPr>
                        <m:ctrlPr>
                          <a:rPr lang="en-GB" altLang="en-US" b="0" i="1" dirty="0" smtClean="0">
                            <a:latin typeface="Cambria Math" panose="02040503050406030204" pitchFamily="18" charset="0"/>
                          </a:rPr>
                        </m:ctrlPr>
                      </m:sSubPr>
                      <m:e>
                        <m:r>
                          <a:rPr lang="en-GB" altLang="en-US" b="0" i="1" dirty="0" smtClean="0">
                            <a:latin typeface="Cambria Math" panose="02040503050406030204" pitchFamily="18" charset="0"/>
                          </a:rPr>
                          <m:t>𝐼</m:t>
                        </m:r>
                      </m:e>
                      <m:sub>
                        <m:r>
                          <a:rPr lang="en-GB" altLang="en-US" b="0" i="1" dirty="0" smtClean="0">
                            <a:latin typeface="Cambria Math" panose="02040503050406030204" pitchFamily="18" charset="0"/>
                          </a:rPr>
                          <m:t>0</m:t>
                        </m:r>
                      </m:sub>
                    </m:sSub>
                    <m:r>
                      <a:rPr lang="en-GB" altLang="en-US" b="0" i="1" dirty="0" smtClean="0">
                        <a:latin typeface="Cambria Math" panose="02040503050406030204" pitchFamily="18" charset="0"/>
                      </a:rPr>
                      <m:t>𝑑𝑓</m:t>
                    </m:r>
                  </m:oMath>
                </a14:m>
                <a:endParaRPr lang="en-GB" altLang="en-US" b="0"/>
              </a:p>
              <a:p>
                <a:pPr lvl="1"/>
                <a:r>
                  <a:rPr lang="en-GB" altLang="en-US" b="0"/>
                  <a:t>Thermal noise in a resistor (Johnson noise)</a:t>
                </a:r>
              </a:p>
              <a:p>
                <a:pPr lvl="2"/>
                <a14:m>
                  <m:oMath xmlns:m="http://schemas.openxmlformats.org/officeDocument/2006/math">
                    <m:r>
                      <a:rPr lang="en-GB" altLang="en-US" b="0" i="1" smtClean="0">
                        <a:latin typeface="Cambria Math" panose="02040503050406030204" pitchFamily="18" charset="0"/>
                      </a:rPr>
                      <m:t>𝑑</m:t>
                    </m:r>
                    <m:sSub>
                      <m:sSubPr>
                        <m:ctrlPr>
                          <a:rPr lang="en-GB" altLang="en-US" b="0" i="1" smtClean="0">
                            <a:latin typeface="Cambria Math" panose="02040503050406030204" pitchFamily="18" charset="0"/>
                          </a:rPr>
                        </m:ctrlPr>
                      </m:sSubPr>
                      <m:e>
                        <m:d>
                          <m:dPr>
                            <m:begChr m:val="⟨"/>
                            <m:endChr m:val="⟩"/>
                            <m:ctrlPr>
                              <a:rPr lang="en-GB" altLang="en-US" b="0" i="1" smtClean="0">
                                <a:latin typeface="Cambria Math" panose="02040503050406030204" pitchFamily="18" charset="0"/>
                              </a:rPr>
                            </m:ctrlPr>
                          </m:dPr>
                          <m:e>
                            <m:sSup>
                              <m:sSupPr>
                                <m:ctrlPr>
                                  <a:rPr lang="en-GB" altLang="en-US" b="0" i="1" smtClean="0">
                                    <a:latin typeface="Cambria Math" panose="02040503050406030204" pitchFamily="18" charset="0"/>
                                  </a:rPr>
                                </m:ctrlPr>
                              </m:sSupPr>
                              <m:e>
                                <m:r>
                                  <a:rPr lang="en-GB" altLang="en-US" b="0" i="1" smtClean="0">
                                    <a:latin typeface="Cambria Math" panose="02040503050406030204" pitchFamily="18" charset="0"/>
                                  </a:rPr>
                                  <m:t>𝐼</m:t>
                                </m:r>
                              </m:e>
                              <m:sup>
                                <m:r>
                                  <a:rPr lang="en-GB" altLang="en-US" b="0" i="1" smtClean="0">
                                    <a:latin typeface="Cambria Math" panose="02040503050406030204" pitchFamily="18" charset="0"/>
                                  </a:rPr>
                                  <m:t>2</m:t>
                                </m:r>
                              </m:sup>
                            </m:sSup>
                          </m:e>
                        </m:d>
                      </m:e>
                      <m:sub>
                        <m:r>
                          <a:rPr lang="en-GB" altLang="en-US" b="0" i="1" smtClean="0">
                            <a:latin typeface="Cambria Math" panose="02040503050406030204" pitchFamily="18" charset="0"/>
                          </a:rPr>
                          <m:t>𝑡h𝑒𝑟𝑚</m:t>
                        </m:r>
                      </m:sub>
                    </m:sSub>
                  </m:oMath>
                </a14:m>
                <a:r>
                  <a:rPr lang="en-GB" altLang="en-US" b="0"/>
                  <a:t>=</a:t>
                </a:r>
                <a14:m>
                  <m:oMath xmlns:m="http://schemas.openxmlformats.org/officeDocument/2006/math">
                    <m:r>
                      <a:rPr lang="en-GB" altLang="en-US" b="0" i="1" dirty="0">
                        <a:latin typeface="Cambria Math" panose="02040503050406030204" pitchFamily="18" charset="0"/>
                      </a:rPr>
                      <m:t> </m:t>
                    </m:r>
                    <m:f>
                      <m:fPr>
                        <m:ctrlPr>
                          <a:rPr lang="en-GB" altLang="en-US" b="0" i="1" dirty="0" smtClean="0">
                            <a:latin typeface="Cambria Math" panose="02040503050406030204" pitchFamily="18" charset="0"/>
                          </a:rPr>
                        </m:ctrlPr>
                      </m:fPr>
                      <m:num>
                        <m:r>
                          <a:rPr lang="en-GB" altLang="en-US" b="0" i="1" dirty="0" smtClean="0">
                            <a:latin typeface="Cambria Math" panose="02040503050406030204" pitchFamily="18" charset="0"/>
                          </a:rPr>
                          <m:t>1</m:t>
                        </m:r>
                      </m:num>
                      <m:den>
                        <m:r>
                          <a:rPr lang="en-GB" altLang="en-US" b="0" i="1" dirty="0" smtClean="0">
                            <a:latin typeface="Cambria Math" panose="02040503050406030204" pitchFamily="18" charset="0"/>
                          </a:rPr>
                          <m:t>𝑅</m:t>
                        </m:r>
                      </m:den>
                    </m:f>
                    <m:r>
                      <a:rPr lang="en-GB" altLang="en-US" b="0" i="1" dirty="0" smtClean="0">
                        <a:latin typeface="Cambria Math" panose="02040503050406030204" pitchFamily="18" charset="0"/>
                      </a:rPr>
                      <m:t>4</m:t>
                    </m:r>
                    <m:r>
                      <a:rPr lang="en-GB" altLang="en-US" b="0" i="1" dirty="0" smtClean="0">
                        <a:latin typeface="Cambria Math" panose="02040503050406030204" pitchFamily="18" charset="0"/>
                      </a:rPr>
                      <m:t>𝑘𝑇𝑑𝑓</m:t>
                    </m:r>
                  </m:oMath>
                </a14:m>
                <a:endParaRPr lang="en-GB" altLang="en-US" b="0"/>
              </a:p>
              <a:p>
                <a:pPr lvl="2"/>
                <a14:m>
                  <m:oMath xmlns:m="http://schemas.openxmlformats.org/officeDocument/2006/math">
                    <m:r>
                      <a:rPr lang="en-GB" altLang="en-US" b="0" i="1" smtClean="0">
                        <a:latin typeface="Cambria Math" panose="02040503050406030204" pitchFamily="18" charset="0"/>
                      </a:rPr>
                      <m:t>𝑑</m:t>
                    </m:r>
                    <m:sSub>
                      <m:sSubPr>
                        <m:ctrlPr>
                          <a:rPr lang="en-GB" altLang="en-US" b="0" i="1" smtClean="0">
                            <a:latin typeface="Cambria Math" panose="02040503050406030204" pitchFamily="18" charset="0"/>
                          </a:rPr>
                        </m:ctrlPr>
                      </m:sSubPr>
                      <m:e>
                        <m:d>
                          <m:dPr>
                            <m:begChr m:val="⟨"/>
                            <m:endChr m:val="⟩"/>
                            <m:ctrlPr>
                              <a:rPr lang="en-GB" altLang="en-US" b="0" i="1" smtClean="0">
                                <a:latin typeface="Cambria Math" panose="02040503050406030204" pitchFamily="18" charset="0"/>
                              </a:rPr>
                            </m:ctrlPr>
                          </m:dPr>
                          <m:e>
                            <m:sSup>
                              <m:sSupPr>
                                <m:ctrlPr>
                                  <a:rPr lang="en-GB" altLang="en-US" b="0" i="1" smtClean="0">
                                    <a:latin typeface="Cambria Math" panose="02040503050406030204" pitchFamily="18" charset="0"/>
                                  </a:rPr>
                                </m:ctrlPr>
                              </m:sSupPr>
                              <m:e>
                                <m:r>
                                  <a:rPr lang="en-GB" altLang="en-US" b="0" i="1" smtClean="0">
                                    <a:latin typeface="Cambria Math" panose="02040503050406030204" pitchFamily="18" charset="0"/>
                                  </a:rPr>
                                  <m:t>𝑣</m:t>
                                </m:r>
                              </m:e>
                              <m:sup>
                                <m:r>
                                  <a:rPr lang="en-GB" altLang="en-US" b="0" i="1" smtClean="0">
                                    <a:latin typeface="Cambria Math" panose="02040503050406030204" pitchFamily="18" charset="0"/>
                                  </a:rPr>
                                  <m:t>2</m:t>
                                </m:r>
                              </m:sup>
                            </m:sSup>
                          </m:e>
                        </m:d>
                      </m:e>
                      <m:sub>
                        <m:r>
                          <a:rPr lang="en-GB" altLang="en-US" b="0" i="1" smtClean="0">
                            <a:latin typeface="Cambria Math" panose="02040503050406030204" pitchFamily="18" charset="0"/>
                          </a:rPr>
                          <m:t>𝑡h𝑒𝑟𝑚</m:t>
                        </m:r>
                      </m:sub>
                    </m:sSub>
                  </m:oMath>
                </a14:m>
                <a:r>
                  <a:rPr lang="en-GB" altLang="en-US" b="0"/>
                  <a:t>= </a:t>
                </a:r>
                <a14:m>
                  <m:oMath xmlns:m="http://schemas.openxmlformats.org/officeDocument/2006/math">
                    <m:r>
                      <a:rPr lang="en-GB" altLang="en-US" b="0" i="1" dirty="0" smtClean="0">
                        <a:latin typeface="Cambria Math" panose="02040503050406030204" pitchFamily="18" charset="0"/>
                      </a:rPr>
                      <m:t>𝑅</m:t>
                    </m:r>
                    <m:r>
                      <a:rPr lang="en-GB" altLang="en-US" b="0" i="1" dirty="0" smtClean="0">
                        <a:latin typeface="Cambria Math" panose="02040503050406030204" pitchFamily="18" charset="0"/>
                      </a:rPr>
                      <m:t>4</m:t>
                    </m:r>
                    <m:r>
                      <a:rPr lang="en-GB" altLang="en-US" b="0" i="1" dirty="0" smtClean="0">
                        <a:latin typeface="Cambria Math" panose="02040503050406030204" pitchFamily="18" charset="0"/>
                      </a:rPr>
                      <m:t>𝑘𝑇𝑑𝑓</m:t>
                    </m:r>
                  </m:oMath>
                </a14:m>
                <a:endParaRPr lang="en-GB" altLang="en-US" b="0"/>
              </a:p>
              <a:p>
                <a:pPr lvl="2"/>
                <a:endParaRPr lang="en-GB" altLang="en-US" b="0"/>
              </a:p>
              <a:p>
                <a:r>
                  <a:rPr lang="en-GB" altLang="en-US" b="0"/>
                  <a:t>Additional noise from statistical fluctuations in avalanche or electron multiplier gain need to be considered for photodetectors such as the avalanche photodiode (APD) and photomultiplier.</a:t>
                </a:r>
              </a:p>
            </p:txBody>
          </p:sp>
        </mc:Choice>
        <mc:Fallback xmlns="">
          <p:sp>
            <p:nvSpPr>
              <p:cNvPr id="4" name="Rectangle 3"/>
              <p:cNvSpPr txBox="1">
                <a:spLocks noRot="1" noChangeAspect="1" noMove="1" noResize="1" noEditPoints="1" noAdjustHandles="1" noChangeArrowheads="1" noChangeShapeType="1" noTextEdit="1"/>
              </p:cNvSpPr>
              <p:nvPr/>
            </p:nvSpPr>
            <p:spPr>
              <a:xfrm>
                <a:off x="1336674" y="1275080"/>
                <a:ext cx="9110345" cy="4699000"/>
              </a:xfrm>
              <a:prstGeom prst="rect">
                <a:avLst/>
              </a:prstGeom>
              <a:blipFill>
                <a:blip r:embed="rId2"/>
                <a:stretch>
                  <a:fillRect l="-1204" t="-2075" r="-1338" b="-5188"/>
                </a:stretch>
              </a:blipFill>
            </p:spPr>
            <p:txBody>
              <a:bodyPr/>
              <a:lstStyle/>
              <a:p>
                <a:r>
                  <a:rPr lang="en-GB">
                    <a:noFill/>
                  </a:rPr>
                  <a:t> </a:t>
                </a:r>
              </a:p>
            </p:txBody>
          </p:sp>
        </mc:Fallback>
      </mc:AlternateContent>
    </p:spTree>
    <p:extLst>
      <p:ext uri="{BB962C8B-B14F-4D97-AF65-F5344CB8AC3E}">
        <p14:creationId xmlns:p14="http://schemas.microsoft.com/office/powerpoint/2010/main" val="2670166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1336675" y="61913"/>
            <a:ext cx="8408216" cy="877887"/>
          </a:xfrm>
        </p:spPr>
        <p:txBody>
          <a:bodyPr/>
          <a:lstStyle/>
          <a:p>
            <a:r>
              <a:rPr lang="en-GB"/>
              <a:t>Junction photodetectors</a:t>
            </a:r>
          </a:p>
        </p:txBody>
      </p:sp>
      <p:sp>
        <p:nvSpPr>
          <p:cNvPr id="3" name="Rectangle 3"/>
          <p:cNvSpPr txBox="1">
            <a:spLocks noChangeArrowheads="1"/>
          </p:cNvSpPr>
          <p:nvPr/>
        </p:nvSpPr>
        <p:spPr>
          <a:xfrm>
            <a:off x="1336675" y="1397000"/>
            <a:ext cx="4721225"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These use the </a:t>
            </a:r>
            <a:r>
              <a:rPr lang="en-GB" altLang="en-US" b="0" i="1"/>
              <a:t>internal photoelectric effect</a:t>
            </a:r>
            <a:endParaRPr lang="en-GB" altLang="en-US" b="0"/>
          </a:p>
          <a:p>
            <a:r>
              <a:rPr lang="en-GB" altLang="en-US" b="0"/>
              <a:t>A photon with energy larger than the bandgap of the material generates an electron-hole pair (eh-pair) </a:t>
            </a:r>
            <a:r>
              <a:rPr lang="en-GB" altLang="en-US" b="0" i="1"/>
              <a:t>with some probability &lt; 100%</a:t>
            </a:r>
            <a:endParaRPr lang="en-GB" altLang="en-US" b="0"/>
          </a:p>
          <a:p>
            <a:r>
              <a:rPr lang="en-GB" altLang="en-US" b="0"/>
              <a:t>The eh-pair is separated by an internal field (e.g. a junction inside a diode)</a:t>
            </a:r>
          </a:p>
        </p:txBody>
      </p:sp>
      <p:pic>
        <p:nvPicPr>
          <p:cNvPr id="4" name="Picture 9" descr="Figur showing internal photoeffect in a junction photodio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6298" y="754856"/>
            <a:ext cx="4799012"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2438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95A1EF7-E0C2-4FA2-B593-E9ECCBF27EAE}"/>
              </a:ext>
            </a:extLst>
          </p:cNvPr>
          <p:cNvPicPr>
            <a:picLocks noChangeAspect="1"/>
          </p:cNvPicPr>
          <p:nvPr/>
        </p:nvPicPr>
        <p:blipFill rotWithShape="1">
          <a:blip r:embed="rId2"/>
          <a:srcRect l="18609"/>
          <a:stretch/>
        </p:blipFill>
        <p:spPr>
          <a:xfrm>
            <a:off x="4326569" y="2959502"/>
            <a:ext cx="1480727" cy="628650"/>
          </a:xfrm>
          <a:prstGeom prst="rect">
            <a:avLst/>
          </a:prstGeom>
        </p:spPr>
      </p:pic>
      <p:sp>
        <p:nvSpPr>
          <p:cNvPr id="3" name="Rectangle 3"/>
          <p:cNvSpPr txBox="1">
            <a:spLocks noChangeArrowheads="1"/>
          </p:cNvSpPr>
          <p:nvPr/>
        </p:nvSpPr>
        <p:spPr>
          <a:xfrm>
            <a:off x="345708" y="867611"/>
            <a:ext cx="4721225" cy="411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0"/>
              <a:t>Equivalent electrical circuit:</a:t>
            </a:r>
          </a:p>
          <a:p>
            <a:r>
              <a:rPr lang="en-GB" altLang="en-US" b="0"/>
              <a:t>Capacitance is a function of reverse bias (until full-depletion)</a:t>
            </a:r>
          </a:p>
          <a:p>
            <a:r>
              <a:rPr lang="en-GB" altLang="en-US" b="0"/>
              <a:t>Thermal noise </a:t>
            </a:r>
            <a:r>
              <a:rPr lang="en-GB" altLang="en-US" b="0" i="1"/>
              <a:t>I’ </a:t>
            </a:r>
            <a:r>
              <a:rPr lang="en-GB" altLang="en-US" b="0"/>
              <a:t>arises from the shunt resistance </a:t>
            </a:r>
            <a:r>
              <a:rPr lang="en-GB" altLang="en-US" b="0" i="1" err="1"/>
              <a:t>Rsh</a:t>
            </a:r>
            <a:r>
              <a:rPr lang="en-GB" altLang="en-US" b="0"/>
              <a:t> </a:t>
            </a:r>
          </a:p>
        </p:txBody>
      </p:sp>
      <p:pic>
        <p:nvPicPr>
          <p:cNvPr id="6" name="Picture 5" descr="Figure showing equivalent electrical circuit of a junction photodiode.">
            <a:extLst>
              <a:ext uri="{FF2B5EF4-FFF2-40B4-BE49-F238E27FC236}">
                <a16:creationId xmlns:a16="http://schemas.microsoft.com/office/drawing/2014/main" id="{AE3DF3A9-C0C6-4366-903A-43CE9275D67D}"/>
              </a:ext>
            </a:extLst>
          </p:cNvPr>
          <p:cNvPicPr>
            <a:picLocks noChangeAspect="1"/>
          </p:cNvPicPr>
          <p:nvPr/>
        </p:nvPicPr>
        <p:blipFill>
          <a:blip r:embed="rId3"/>
          <a:stretch>
            <a:fillRect/>
          </a:stretch>
        </p:blipFill>
        <p:spPr>
          <a:xfrm>
            <a:off x="5905312" y="655320"/>
            <a:ext cx="6234617" cy="4790440"/>
          </a:xfrm>
          <a:prstGeom prst="rect">
            <a:avLst/>
          </a:prstGeom>
        </p:spPr>
      </p:pic>
      <p:sp>
        <p:nvSpPr>
          <p:cNvPr id="5" name="Text Placeholder 4"/>
          <p:cNvSpPr>
            <a:spLocks noGrp="1"/>
          </p:cNvSpPr>
          <p:nvPr>
            <p:ph type="body" sz="quarter" idx="11"/>
          </p:nvPr>
        </p:nvSpPr>
        <p:spPr>
          <a:xfrm>
            <a:off x="1336675" y="61913"/>
            <a:ext cx="8408216" cy="877887"/>
          </a:xfrm>
        </p:spPr>
        <p:txBody>
          <a:bodyPr/>
          <a:lstStyle/>
          <a:p>
            <a:r>
              <a:rPr lang="en-GB"/>
              <a:t>Junction photodetectors</a:t>
            </a:r>
          </a:p>
        </p:txBody>
      </p:sp>
    </p:spTree>
    <p:extLst>
      <p:ext uri="{BB962C8B-B14F-4D97-AF65-F5344CB8AC3E}">
        <p14:creationId xmlns:p14="http://schemas.microsoft.com/office/powerpoint/2010/main" val="1243885463"/>
      </p:ext>
    </p:extLst>
  </p:cSld>
  <p:clrMapOvr>
    <a:masterClrMapping/>
  </p:clrMapOvr>
</p:sld>
</file>

<file path=ppt/theme/theme1.xml><?xml version="1.0" encoding="utf-8"?>
<a:theme xmlns:a="http://schemas.openxmlformats.org/drawingml/2006/main" name="Office Theme">
  <a:themeElements>
    <a:clrScheme name="QMUL colour palette">
      <a:dk1>
        <a:srgbClr val="253967"/>
      </a:dk1>
      <a:lt1>
        <a:srgbClr val="FFFFFF"/>
      </a:lt1>
      <a:dk2>
        <a:srgbClr val="32706A"/>
      </a:dk2>
      <a:lt2>
        <a:srgbClr val="C5A539"/>
      </a:lt2>
      <a:accent1>
        <a:srgbClr val="C2632C"/>
      </a:accent1>
      <a:accent2>
        <a:srgbClr val="6F2A6E"/>
      </a:accent2>
      <a:accent3>
        <a:srgbClr val="AD2D27"/>
      </a:accent3>
      <a:accent4>
        <a:srgbClr val="3B768E"/>
      </a:accent4>
      <a:accent5>
        <a:srgbClr val="F08E34"/>
      </a:accent5>
      <a:accent6>
        <a:srgbClr val="459CDD"/>
      </a:accent6>
      <a:hlink>
        <a:srgbClr val="5BB5C3"/>
      </a:hlink>
      <a:folHlink>
        <a:srgbClr val="FDEC4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80000"/>
          </a:lnSpc>
          <a:spcBef>
            <a:spcPts val="0"/>
          </a:spcBef>
          <a:spcAft>
            <a:spcPts val="0"/>
          </a:spcAft>
          <a:buClrTx/>
          <a:buSzTx/>
          <a:buFontTx/>
          <a:buNone/>
          <a:tabLst/>
          <a:defRPr kumimoji="0" sz="2000" b="1" i="0" u="none" strike="noStrike" cap="none" spc="0" normalizeH="0" baseline="0">
            <a:ln>
              <a:noFill/>
            </a:ln>
            <a:solidFill>
              <a:srgbClr val="1CAADE"/>
            </a:solidFill>
            <a:effectLst/>
            <a:uFillTx/>
            <a:latin typeface="Trade Gothic LT Std"/>
            <a:ea typeface="Trade Gothic LT Std"/>
            <a:cs typeface="Trade Gothic LT Std"/>
            <a:sym typeface="Trade Gothic LT St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80293B847B894989892D174729E62A" ma:contentTypeVersion="18" ma:contentTypeDescription="Create a new document." ma:contentTypeScope="" ma:versionID="32663f7b5ed3ee24211721f7ddd29ff7">
  <xsd:schema xmlns:xsd="http://www.w3.org/2001/XMLSchema" xmlns:xs="http://www.w3.org/2001/XMLSchema" xmlns:p="http://schemas.microsoft.com/office/2006/metadata/properties" xmlns:ns3="2a46edd2-a00f-4e4f-8bf5-56bbc6af714a" xmlns:ns4="5ee9160e-9829-4316-a6ea-2111eb3c84cb" targetNamespace="http://schemas.microsoft.com/office/2006/metadata/properties" ma:root="true" ma:fieldsID="9b6d9289e35eafd7977b68365c9734ec" ns3:_="" ns4:_="">
    <xsd:import namespace="2a46edd2-a00f-4e4f-8bf5-56bbc6af714a"/>
    <xsd:import namespace="5ee9160e-9829-4316-a6ea-2111eb3c84cb"/>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LengthInSeconds" minOccurs="0"/>
                <xsd:element ref="ns3:_activity" minOccurs="0"/>
                <xsd:element ref="ns3:MediaServiceObjectDetectorVersions" minOccurs="0"/>
                <xsd:element ref="ns3:MediaServiceOCR" minOccurs="0"/>
                <xsd:element ref="ns3:MediaServiceLocation"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46edd2-a00f-4e4f-8bf5-56bbc6af71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description="" ma:indexed="true" ma:internalName="MediaServiceLocation"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e9160e-9829-4316-a6ea-2111eb3c84c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2a46edd2-a00f-4e4f-8bf5-56bbc6af714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D204FD-45D1-4E6A-BB13-C0B88257ECE3}">
  <ds:schemaRefs>
    <ds:schemaRef ds:uri="2a46edd2-a00f-4e4f-8bf5-56bbc6af714a"/>
    <ds:schemaRef ds:uri="5ee9160e-9829-4316-a6ea-2111eb3c84c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D4C4D47-D95F-43AF-98EC-BA5CF24904AF}">
  <ds:schemaRefs>
    <ds:schemaRef ds:uri="2a46edd2-a00f-4e4f-8bf5-56bbc6af714a"/>
    <ds:schemaRef ds:uri="5ee9160e-9829-4316-a6ea-2111eb3c84c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2E6907D-9F7C-47DB-AE50-C834641BA0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TotalTime>
  <Words>2382</Words>
  <Application>Microsoft Office PowerPoint</Application>
  <PresentationFormat>Widescreen</PresentationFormat>
  <Paragraphs>266</Paragraphs>
  <Slides>41</Slides>
  <Notes>3</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Arial</vt:lpstr>
      <vt:lpstr>Calibri</vt:lpstr>
      <vt:lpstr>Cambria Math</vt:lpstr>
      <vt:lpstr>Helvetica</vt:lpstr>
      <vt:lpstr>Symbol</vt:lpstr>
      <vt:lpstr>Times New Roman</vt:lpstr>
      <vt:lpstr>Trade Gothic LT Std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Hibberd</dc:creator>
  <cp:lastModifiedBy>Peter R Hobson</cp:lastModifiedBy>
  <cp:revision>4</cp:revision>
  <dcterms:modified xsi:type="dcterms:W3CDTF">2025-06-02T10:05:48Z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0x0101005680293B847B894989892D174729E62A</vt:lpwstr>
  </property>
</Properties>
</file>