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8"/>
  </p:notesMasterIdLst>
  <p:sldIdLst>
    <p:sldId id="266" r:id="rId2"/>
    <p:sldId id="277" r:id="rId3"/>
    <p:sldId id="278" r:id="rId4"/>
    <p:sldId id="332" r:id="rId5"/>
    <p:sldId id="279" r:id="rId6"/>
    <p:sldId id="340" r:id="rId7"/>
    <p:sldId id="333" r:id="rId8"/>
    <p:sldId id="334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335" r:id="rId17"/>
    <p:sldId id="287" r:id="rId18"/>
    <p:sldId id="288" r:id="rId19"/>
    <p:sldId id="289" r:id="rId20"/>
    <p:sldId id="290" r:id="rId21"/>
    <p:sldId id="291" r:id="rId22"/>
    <p:sldId id="292" r:id="rId23"/>
    <p:sldId id="336" r:id="rId24"/>
    <p:sldId id="293" r:id="rId25"/>
    <p:sldId id="294" r:id="rId26"/>
    <p:sldId id="295" r:id="rId27"/>
    <p:sldId id="338" r:id="rId28"/>
    <p:sldId id="296" r:id="rId29"/>
    <p:sldId id="297" r:id="rId30"/>
    <p:sldId id="298" r:id="rId31"/>
    <p:sldId id="299" r:id="rId32"/>
    <p:sldId id="339" r:id="rId33"/>
    <p:sldId id="342" r:id="rId34"/>
    <p:sldId id="343" r:id="rId35"/>
    <p:sldId id="344" r:id="rId36"/>
    <p:sldId id="341" r:id="rId37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75BD"/>
    <a:srgbClr val="E48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D27D7B-7BA4-554D-BC67-C7FB5C84492E}" v="33" dt="2025-05-06T13:39:31.5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02"/>
    <p:restoredTop sz="50000"/>
  </p:normalViewPr>
  <p:slideViewPr>
    <p:cSldViewPr snapToGrid="0" snapToObjects="1">
      <p:cViewPr varScale="1">
        <p:scale>
          <a:sx n="128" d="100"/>
          <a:sy n="128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Bates" userId="8207a767-22d6-4ba3-84ba-ce5356c17269" providerId="ADAL" clId="{5AD27D7B-7BA4-554D-BC67-C7FB5C84492E}"/>
    <pc:docChg chg="custSel modSld">
      <pc:chgData name="Richard Bates" userId="8207a767-22d6-4ba3-84ba-ce5356c17269" providerId="ADAL" clId="{5AD27D7B-7BA4-554D-BC67-C7FB5C84492E}" dt="2025-05-06T13:39:31.578" v="305"/>
      <pc:docMkLst>
        <pc:docMk/>
      </pc:docMkLst>
      <pc:sldChg chg="modSp mod">
        <pc:chgData name="Richard Bates" userId="8207a767-22d6-4ba3-84ba-ce5356c17269" providerId="ADAL" clId="{5AD27D7B-7BA4-554D-BC67-C7FB5C84492E}" dt="2025-05-06T09:56:11.729" v="95" actId="404"/>
        <pc:sldMkLst>
          <pc:docMk/>
          <pc:sldMk cId="1101485709" sldId="266"/>
        </pc:sldMkLst>
        <pc:spChg chg="mod">
          <ac:chgData name="Richard Bates" userId="8207a767-22d6-4ba3-84ba-ce5356c17269" providerId="ADAL" clId="{5AD27D7B-7BA4-554D-BC67-C7FB5C84492E}" dt="2025-05-06T09:56:11.729" v="95" actId="404"/>
          <ac:spMkLst>
            <pc:docMk/>
            <pc:sldMk cId="1101485709" sldId="266"/>
            <ac:spMk id="3" creationId="{D6493C2A-9FEE-45ED-A7F8-932CB4E4AE53}"/>
          </ac:spMkLst>
        </pc:spChg>
      </pc:sldChg>
      <pc:sldChg chg="modSp mod">
        <pc:chgData name="Richard Bates" userId="8207a767-22d6-4ba3-84ba-ce5356c17269" providerId="ADAL" clId="{5AD27D7B-7BA4-554D-BC67-C7FB5C84492E}" dt="2025-05-06T13:15:35.544" v="105" actId="108"/>
        <pc:sldMkLst>
          <pc:docMk/>
          <pc:sldMk cId="1130914864" sldId="277"/>
        </pc:sldMkLst>
        <pc:spChg chg="mod">
          <ac:chgData name="Richard Bates" userId="8207a767-22d6-4ba3-84ba-ce5356c17269" providerId="ADAL" clId="{5AD27D7B-7BA4-554D-BC67-C7FB5C84492E}" dt="2025-05-06T13:15:35.544" v="105" actId="108"/>
          <ac:spMkLst>
            <pc:docMk/>
            <pc:sldMk cId="1130914864" sldId="277"/>
            <ac:spMk id="10243" creationId="{00000000-0000-0000-0000-000000000000}"/>
          </ac:spMkLst>
        </pc:spChg>
      </pc:sldChg>
      <pc:sldChg chg="modSp mod">
        <pc:chgData name="Richard Bates" userId="8207a767-22d6-4ba3-84ba-ce5356c17269" providerId="ADAL" clId="{5AD27D7B-7BA4-554D-BC67-C7FB5C84492E}" dt="2025-05-06T13:21:17.574" v="158" actId="20577"/>
        <pc:sldMkLst>
          <pc:docMk/>
          <pc:sldMk cId="312805810" sldId="278"/>
        </pc:sldMkLst>
        <pc:spChg chg="mod">
          <ac:chgData name="Richard Bates" userId="8207a767-22d6-4ba3-84ba-ce5356c17269" providerId="ADAL" clId="{5AD27D7B-7BA4-554D-BC67-C7FB5C84492E}" dt="2025-05-06T13:18:53.076" v="150" actId="1076"/>
          <ac:spMkLst>
            <pc:docMk/>
            <pc:sldMk cId="312805810" sldId="278"/>
            <ac:spMk id="11309" creationId="{00000000-0000-0000-0000-000000000000}"/>
          </ac:spMkLst>
        </pc:spChg>
        <pc:graphicFrameChg chg="mod modGraphic">
          <ac:chgData name="Richard Bates" userId="8207a767-22d6-4ba3-84ba-ce5356c17269" providerId="ADAL" clId="{5AD27D7B-7BA4-554D-BC67-C7FB5C84492E}" dt="2025-05-06T13:21:17.574" v="158" actId="20577"/>
          <ac:graphicFrameMkLst>
            <pc:docMk/>
            <pc:sldMk cId="312805810" sldId="278"/>
            <ac:graphicFrameMk id="5" creationId="{00000000-0000-0000-0000-000000000000}"/>
          </ac:graphicFrameMkLst>
        </pc:graphicFrameChg>
      </pc:sldChg>
      <pc:sldChg chg="addSp delSp modSp">
        <pc:chgData name="Richard Bates" userId="8207a767-22d6-4ba3-84ba-ce5356c17269" providerId="ADAL" clId="{5AD27D7B-7BA4-554D-BC67-C7FB5C84492E}" dt="2025-05-06T13:32:48.646" v="194" actId="14100"/>
        <pc:sldMkLst>
          <pc:docMk/>
          <pc:sldMk cId="2012992829" sldId="284"/>
        </pc:sldMkLst>
        <pc:picChg chg="add mod">
          <ac:chgData name="Richard Bates" userId="8207a767-22d6-4ba3-84ba-ce5356c17269" providerId="ADAL" clId="{5AD27D7B-7BA4-554D-BC67-C7FB5C84492E}" dt="2025-05-06T13:32:48.646" v="194" actId="14100"/>
          <ac:picMkLst>
            <pc:docMk/>
            <pc:sldMk cId="2012992829" sldId="284"/>
            <ac:picMk id="1026" creationId="{0BF7D74F-EAF1-5EDE-39DE-DF3257895BD1}"/>
          </ac:picMkLst>
        </pc:picChg>
        <pc:picChg chg="del">
          <ac:chgData name="Richard Bates" userId="8207a767-22d6-4ba3-84ba-ce5356c17269" providerId="ADAL" clId="{5AD27D7B-7BA4-554D-BC67-C7FB5C84492E}" dt="2025-05-06T13:32:39.977" v="190" actId="478"/>
          <ac:picMkLst>
            <pc:docMk/>
            <pc:sldMk cId="2012992829" sldId="284"/>
            <ac:picMk id="17411" creationId="{00000000-0000-0000-0000-000000000000}"/>
          </ac:picMkLst>
        </pc:picChg>
      </pc:sldChg>
      <pc:sldChg chg="addSp modSp modAnim">
        <pc:chgData name="Richard Bates" userId="8207a767-22d6-4ba3-84ba-ce5356c17269" providerId="ADAL" clId="{5AD27D7B-7BA4-554D-BC67-C7FB5C84492E}" dt="2025-05-06T13:38:17.745" v="301" actId="20577"/>
        <pc:sldMkLst>
          <pc:docMk/>
          <pc:sldMk cId="2078285584" sldId="285"/>
        </pc:sldMkLst>
        <pc:spChg chg="add mod">
          <ac:chgData name="Richard Bates" userId="8207a767-22d6-4ba3-84ba-ce5356c17269" providerId="ADAL" clId="{5AD27D7B-7BA4-554D-BC67-C7FB5C84492E}" dt="2025-05-06T13:38:17.745" v="301" actId="20577"/>
          <ac:spMkLst>
            <pc:docMk/>
            <pc:sldMk cId="2078285584" sldId="285"/>
            <ac:spMk id="2" creationId="{49187F15-2F82-5C15-4FE8-0E61EC9B18E6}"/>
          </ac:spMkLst>
        </pc:spChg>
        <pc:spChg chg="mod">
          <ac:chgData name="Richard Bates" userId="8207a767-22d6-4ba3-84ba-ce5356c17269" providerId="ADAL" clId="{5AD27D7B-7BA4-554D-BC67-C7FB5C84492E}" dt="2025-05-06T13:37:32.410" v="294" actId="14100"/>
          <ac:spMkLst>
            <pc:docMk/>
            <pc:sldMk cId="2078285584" sldId="285"/>
            <ac:spMk id="54315" creationId="{00000000-0000-0000-0000-000000000000}"/>
          </ac:spMkLst>
        </pc:spChg>
      </pc:sldChg>
      <pc:sldChg chg="addSp modSp mod modAnim">
        <pc:chgData name="Richard Bates" userId="8207a767-22d6-4ba3-84ba-ce5356c17269" providerId="ADAL" clId="{5AD27D7B-7BA4-554D-BC67-C7FB5C84492E}" dt="2025-05-06T13:39:31.578" v="305"/>
        <pc:sldMkLst>
          <pc:docMk/>
          <pc:sldMk cId="1697987421" sldId="286"/>
        </pc:sldMkLst>
        <pc:spChg chg="add mod">
          <ac:chgData name="Richard Bates" userId="8207a767-22d6-4ba3-84ba-ce5356c17269" providerId="ADAL" clId="{5AD27D7B-7BA4-554D-BC67-C7FB5C84492E}" dt="2025-05-06T13:39:22.270" v="302" actId="21"/>
          <ac:spMkLst>
            <pc:docMk/>
            <pc:sldMk cId="1697987421" sldId="286"/>
            <ac:spMk id="2" creationId="{67469408-FB35-DB9E-D29E-D447E6E129E4}"/>
          </ac:spMkLst>
        </pc:spChg>
        <pc:spChg chg="add mod">
          <ac:chgData name="Richard Bates" userId="8207a767-22d6-4ba3-84ba-ce5356c17269" providerId="ADAL" clId="{5AD27D7B-7BA4-554D-BC67-C7FB5C84492E}" dt="2025-05-06T13:39:26.968" v="304" actId="1076"/>
          <ac:spMkLst>
            <pc:docMk/>
            <pc:sldMk cId="1697987421" sldId="286"/>
            <ac:spMk id="5" creationId="{729F88FA-0658-E25D-A28B-147C9F4BC62E}"/>
          </ac:spMkLst>
        </pc:spChg>
      </pc:sldChg>
      <pc:sldChg chg="mod modShow">
        <pc:chgData name="Richard Bates" userId="8207a767-22d6-4ba3-84ba-ce5356c17269" providerId="ADAL" clId="{5AD27D7B-7BA4-554D-BC67-C7FB5C84492E}" dt="2025-05-06T13:22:36.726" v="159" actId="729"/>
        <pc:sldMkLst>
          <pc:docMk/>
          <pc:sldMk cId="4224054400" sldId="332"/>
        </pc:sldMkLst>
      </pc:sldChg>
      <pc:sldChg chg="modSp mod">
        <pc:chgData name="Richard Bates" userId="8207a767-22d6-4ba3-84ba-ce5356c17269" providerId="ADAL" clId="{5AD27D7B-7BA4-554D-BC67-C7FB5C84492E}" dt="2025-05-06T13:29:21.345" v="188" actId="113"/>
        <pc:sldMkLst>
          <pc:docMk/>
          <pc:sldMk cId="1587118517" sldId="334"/>
        </pc:sldMkLst>
        <pc:graphicFrameChg chg="modGraphic">
          <ac:chgData name="Richard Bates" userId="8207a767-22d6-4ba3-84ba-ce5356c17269" providerId="ADAL" clId="{5AD27D7B-7BA4-554D-BC67-C7FB5C84492E}" dt="2025-05-06T13:29:21.345" v="188" actId="113"/>
          <ac:graphicFrameMkLst>
            <pc:docMk/>
            <pc:sldMk cId="1587118517" sldId="334"/>
            <ac:graphicFrameMk id="9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13BA0-58D0-408E-87F5-B5D4485CB8AC}" type="datetimeFigureOut">
              <a:rPr lang="en-US" smtClean="0"/>
              <a:t>5/6/25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35300-01C4-4EC5-A4B4-F523C2562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2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35300-01C4-4EC5-A4B4-F523C25623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19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35300-01C4-4EC5-A4B4-F523C256238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54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576" y="6405120"/>
            <a:ext cx="2228850" cy="365125"/>
          </a:xfrm>
        </p:spPr>
        <p:txBody>
          <a:bodyPr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7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67119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576" y="6405120"/>
            <a:ext cx="2228850" cy="365125"/>
          </a:xfrm>
        </p:spPr>
        <p:txBody>
          <a:bodyPr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64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1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270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7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4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buClr>
                <a:srgbClr val="0F75BD"/>
              </a:buClr>
              <a:defRPr sz="3200"/>
            </a:lvl1pPr>
            <a:lvl2pPr>
              <a:buClr>
                <a:srgbClr val="0F75BD"/>
              </a:buClr>
              <a:defRPr sz="2800"/>
            </a:lvl2pPr>
            <a:lvl3pPr>
              <a:buClr>
                <a:srgbClr val="0F75BD"/>
              </a:buClr>
              <a:defRPr sz="2400"/>
            </a:lvl3pPr>
            <a:lvl4pPr>
              <a:buClr>
                <a:srgbClr val="0F75BD"/>
              </a:buClr>
              <a:defRPr sz="2000"/>
            </a:lvl4pPr>
            <a:lvl5pPr>
              <a:buClr>
                <a:srgbClr val="0F75BD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4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3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172087"/>
            <a:ext cx="8543925" cy="600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168400"/>
            <a:ext cx="8543925" cy="500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2" y="6268720"/>
            <a:ext cx="9906000" cy="589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" y="6353614"/>
            <a:ext cx="9902952" cy="501648"/>
          </a:xfrm>
          <a:prstGeom prst="rect">
            <a:avLst/>
          </a:prstGeom>
          <a:solidFill>
            <a:srgbClr val="0F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681038" y="937846"/>
            <a:ext cx="8543925" cy="2344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902" y="6267760"/>
            <a:ext cx="1767460" cy="5943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679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room.ibm.com/2021-05-06-IBM-Unveils-Worlds-First-2-Nanometer-Chip-Technology,-Opening-a-New-Frontier-for-Semiconductors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newsroom.ibm.com/2021-05-06-IBM-Unveils-Worlds-First-2-Nanometer-Chip-Technology,-Opening-a-New-Frontier-for-Semiconductors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7DAE5-398D-4AC8-AE15-8175FCC8B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950" y="1132637"/>
            <a:ext cx="8420100" cy="2387600"/>
          </a:xfrm>
        </p:spPr>
        <p:txBody>
          <a:bodyPr>
            <a:normAutofit/>
          </a:bodyPr>
          <a:lstStyle/>
          <a:p>
            <a:r>
              <a:rPr lang="en-GB" altLang="en-US" sz="4000" b="1" dirty="0">
                <a:latin typeface="Bell MT" panose="02020503060305020303" pitchFamily="18" charset="77"/>
              </a:rPr>
              <a:t>Device Fabrication</a:t>
            </a:r>
            <a:br>
              <a:rPr lang="en-GB" altLang="en-US" sz="4000" b="1" dirty="0">
                <a:latin typeface="Bell MT" panose="02020503060305020303" pitchFamily="18" charset="77"/>
              </a:rPr>
            </a:br>
            <a:r>
              <a:rPr lang="en-GB" altLang="en-US" sz="4000" dirty="0">
                <a:latin typeface="Bell MT" panose="02020503060305020303" pitchFamily="18" charset="77"/>
              </a:rPr>
              <a:t>(or how the detectors for your experiment get made)</a:t>
            </a:r>
            <a:endParaRPr lang="en-GB" sz="4000" dirty="0">
              <a:latin typeface="Bell MT" panose="02020503060305020303" pitchFamily="18" charset="77"/>
              <a:ea typeface="Bell MT" charset="0"/>
              <a:cs typeface="Bell MT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3C2A-9FEE-45ED-A7F8-932CB4E4AE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7565" y="3602038"/>
            <a:ext cx="9094305" cy="1655762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Bell MT" panose="02020503060305020303" pitchFamily="18" charset="77"/>
              </a:rPr>
              <a:t>Dr Richard Bates</a:t>
            </a:r>
          </a:p>
          <a:p>
            <a:r>
              <a:rPr lang="en-GB" sz="2800" dirty="0" err="1">
                <a:latin typeface="Bell MT" panose="02020503060305020303" pitchFamily="18" charset="77"/>
              </a:rPr>
              <a:t>Richard.Bates@Glasgow.ac.uk</a:t>
            </a:r>
            <a:endParaRPr lang="en-GB" sz="2800" dirty="0">
              <a:latin typeface="Bell MT" panose="02020503060305020303" pitchFamily="18" charset="77"/>
            </a:endParaRPr>
          </a:p>
          <a:p>
            <a:r>
              <a:rPr lang="en-GB" sz="2800" dirty="0">
                <a:latin typeface="Bell MT" panose="02020503060305020303" pitchFamily="18" charset="77"/>
              </a:rPr>
              <a:t>(Original slides from Andy Blue, </a:t>
            </a:r>
            <a:r>
              <a:rPr lang="en-GB" altLang="en-US" sz="1400" dirty="0" err="1">
                <a:latin typeface="Bell MT" panose="02020503060305020303" pitchFamily="18" charset="77"/>
              </a:rPr>
              <a:t>andrew.blue@glasgow.ac.uk</a:t>
            </a:r>
            <a:r>
              <a:rPr lang="en-GB" sz="2800" dirty="0">
                <a:latin typeface="Bell MT" panose="02020503060305020303" pitchFamily="18" charset="77"/>
              </a:rPr>
              <a:t>)</a:t>
            </a:r>
          </a:p>
          <a:p>
            <a:endParaRPr lang="en-GB" dirty="0">
              <a:latin typeface="Bell MT" charset="0"/>
              <a:ea typeface="Bell MT" charset="0"/>
              <a:cs typeface="Bell MT" charset="0"/>
            </a:endParaRPr>
          </a:p>
          <a:p>
            <a:endParaRPr lang="en-GB" dirty="0">
              <a:latin typeface="Bell MT" charset="0"/>
              <a:ea typeface="Bell MT" charset="0"/>
              <a:cs typeface="Bell MT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20D11-BB8A-4DF3-9C40-91141AE27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1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1AA544-6527-4014-AF76-93F4C7DBB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977" y="134776"/>
            <a:ext cx="3068382" cy="52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0EF1D4-B018-6A4B-A6CA-395F14338FE9}"/>
              </a:ext>
            </a:extLst>
          </p:cNvPr>
          <p:cNvSpPr/>
          <p:nvPr/>
        </p:nvSpPr>
        <p:spPr>
          <a:xfrm>
            <a:off x="571916" y="5605072"/>
            <a:ext cx="3037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UK Instrumentation Lectures</a:t>
            </a:r>
            <a:endParaRPr lang="en-GB" dirty="0">
              <a:latin typeface="Bell MT" panose="02020503060305020303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01485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50" name="Rectangle 62"/>
          <p:cNvSpPr>
            <a:spLocks noGrp="1" noChangeArrowheads="1"/>
          </p:cNvSpPr>
          <p:nvPr>
            <p:ph idx="1"/>
          </p:nvPr>
        </p:nvSpPr>
        <p:spPr>
          <a:xfrm>
            <a:off x="1352550" y="1916113"/>
            <a:ext cx="7759700" cy="4102100"/>
          </a:xfrm>
          <a:solidFill>
            <a:schemeClr val="bg1">
              <a:alpha val="50195"/>
            </a:schemeClr>
          </a:solidFill>
        </p:spPr>
        <p:txBody>
          <a:bodyPr/>
          <a:lstStyle/>
          <a:p>
            <a:endParaRPr lang="en-GB" altLang="en-US" dirty="0"/>
          </a:p>
          <a:p>
            <a:r>
              <a:rPr lang="en-GB" altLang="en-US" dirty="0">
                <a:latin typeface="Bell MT" panose="02020503060305020303" pitchFamily="18" charset="77"/>
              </a:rPr>
              <a:t>Used because it reduces: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Depletion voltage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Leakage current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Defect concentrations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Together these mean lower noise and more efficient operation</a:t>
            </a:r>
          </a:p>
        </p:txBody>
      </p:sp>
      <p:sp>
        <p:nvSpPr>
          <p:cNvPr id="37942" name="Text Box 54"/>
          <p:cNvSpPr txBox="1">
            <a:spLocks noChangeArrowheads="1"/>
          </p:cNvSpPr>
          <p:nvPr/>
        </p:nvSpPr>
        <p:spPr bwMode="auto">
          <a:xfrm>
            <a:off x="560388" y="1196976"/>
            <a:ext cx="783143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000" b="1" dirty="0">
                <a:solidFill>
                  <a:schemeClr val="tx1"/>
                </a:solidFill>
                <a:latin typeface="Bell MT" panose="02020503060305020303" pitchFamily="18" charset="77"/>
              </a:rPr>
              <a:t>High purity, high resistivity Si </a:t>
            </a:r>
            <a:r>
              <a:rPr lang="en-GB" altLang="en-US" sz="3000" b="1" dirty="0" err="1">
                <a:solidFill>
                  <a:schemeClr val="tx1"/>
                </a:solidFill>
                <a:latin typeface="Bell MT" panose="02020503060305020303" pitchFamily="18" charset="77"/>
              </a:rPr>
              <a:t>n</a:t>
            </a:r>
            <a:r>
              <a:rPr lang="en-GB" altLang="en-US" sz="3000" b="1" baseline="-25000" dirty="0" err="1">
                <a:solidFill>
                  <a:schemeClr val="tx1"/>
                </a:solidFill>
                <a:latin typeface="Bell MT" panose="02020503060305020303" pitchFamily="18" charset="77"/>
              </a:rPr>
              <a:t>eff</a:t>
            </a:r>
            <a:r>
              <a:rPr lang="en-GB" altLang="en-US" sz="3000" b="1" dirty="0">
                <a:solidFill>
                  <a:schemeClr val="tx1"/>
                </a:solidFill>
                <a:latin typeface="Bell MT" panose="02020503060305020303" pitchFamily="18" charset="77"/>
              </a:rPr>
              <a:t> ~10</a:t>
            </a:r>
            <a:r>
              <a:rPr lang="en-GB" altLang="en-US" sz="3000" b="1" baseline="30000" dirty="0">
                <a:solidFill>
                  <a:schemeClr val="tx1"/>
                </a:solidFill>
                <a:latin typeface="Bell MT" panose="02020503060305020303" pitchFamily="18" charset="77"/>
              </a:rPr>
              <a:t>13</a:t>
            </a:r>
            <a:r>
              <a:rPr lang="en-GB" altLang="en-US" sz="3000" b="1" dirty="0">
                <a:solidFill>
                  <a:schemeClr val="tx1"/>
                </a:solidFill>
                <a:latin typeface="Bell MT" panose="02020503060305020303" pitchFamily="18" charset="77"/>
              </a:rPr>
              <a:t> cm</a:t>
            </a:r>
            <a:r>
              <a:rPr lang="en-GB" altLang="en-US" sz="3000" b="1" baseline="30000" dirty="0">
                <a:solidFill>
                  <a:schemeClr val="tx1"/>
                </a:solidFill>
                <a:latin typeface="Bell MT" panose="02020503060305020303" pitchFamily="18" charset="77"/>
              </a:rPr>
              <a:t>-3</a:t>
            </a:r>
            <a:endParaRPr lang="en-GB" altLang="en-US" sz="3000" b="1" dirty="0">
              <a:solidFill>
                <a:schemeClr val="tx1"/>
              </a:solidFill>
              <a:latin typeface="Bell MT" panose="02020503060305020303" pitchFamily="18" charset="77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F30923-1F6B-EB4E-ABEF-5F7A3FDD4BA6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Starting Material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AFAFD9B-FB88-B886-4969-6DCBEB90A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6606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50" grpId="0" animBg="1" autoUpdateAnimBg="0"/>
      <p:bldP spid="3794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Times New Roman" panose="02020603050405020304" pitchFamily="18" charset="0"/>
              <a:buNone/>
            </a:pPr>
            <a:r>
              <a:rPr lang="en-GB" altLang="en-US" dirty="0">
                <a:latin typeface="Bell MT" panose="02020503060305020303" pitchFamily="18" charset="77"/>
              </a:rPr>
              <a:t>How do we start to “build” our layers of design on to the bulk material?</a:t>
            </a:r>
          </a:p>
          <a:p>
            <a:pPr lvl="1">
              <a:lnSpc>
                <a:spcPct val="90000"/>
              </a:lnSpc>
              <a:buFont typeface="Times New Roman" panose="02020603050405020304" pitchFamily="18" charset="0"/>
              <a:buNone/>
            </a:pPr>
            <a:endParaRPr lang="en-GB" altLang="en-US" dirty="0"/>
          </a:p>
        </p:txBody>
      </p:sp>
      <p:pic>
        <p:nvPicPr>
          <p:cNvPr id="4" name="Picture 3" descr="stenci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614" y="2852739"/>
            <a:ext cx="482917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21BBCBD-1D56-244A-9F8A-939D5BD4249D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 err="1">
                <a:latin typeface="Bell MT" panose="02020503060305020303" pitchFamily="18" charset="77"/>
              </a:rPr>
              <a:t>So.</a:t>
            </a:r>
            <a:r>
              <a:rPr lang="en-GB" altLang="en-US" dirty="0">
                <a:latin typeface="Bell MT" panose="02020503060305020303" pitchFamily="18" charset="77"/>
              </a:rPr>
              <a:t>.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7A5E43C-1F24-8BCE-95DF-C81858210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343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Times New Roman" panose="02020603050405020304" pitchFamily="18" charset="0"/>
              <a:buNone/>
            </a:pPr>
            <a:r>
              <a:rPr lang="en-GB" altLang="en-US" i="1" dirty="0">
                <a:latin typeface="Bell MT" panose="02020503060305020303" pitchFamily="18" charset="77"/>
              </a:rPr>
              <a:t>Lithography:</a:t>
            </a:r>
          </a:p>
          <a:p>
            <a:pPr>
              <a:lnSpc>
                <a:spcPct val="90000"/>
              </a:lnSpc>
            </a:pPr>
            <a:r>
              <a:rPr lang="en-GB" altLang="en-US" dirty="0">
                <a:latin typeface="Bell MT" panose="02020503060305020303" pitchFamily="18" charset="77"/>
              </a:rPr>
              <a:t>The process of transferring a pattern to a material using an intermediate medium</a:t>
            </a:r>
          </a:p>
          <a:p>
            <a:pPr>
              <a:lnSpc>
                <a:spcPct val="90000"/>
              </a:lnSpc>
            </a:pPr>
            <a:r>
              <a:rPr lang="en-GB" altLang="en-US" dirty="0">
                <a:latin typeface="Bell MT" panose="02020503060305020303" pitchFamily="18" charset="77"/>
              </a:rPr>
              <a:t>Two common types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Electron beam lithography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Photolithography</a:t>
            </a:r>
          </a:p>
          <a:p>
            <a:pPr>
              <a:lnSpc>
                <a:spcPct val="90000"/>
              </a:lnSpc>
            </a:pPr>
            <a:r>
              <a:rPr lang="en-GB" altLang="en-US" dirty="0">
                <a:latin typeface="Bell MT" panose="02020503060305020303" pitchFamily="18" charset="77"/>
              </a:rPr>
              <a:t>This is the process which allows the others to be carried out.</a:t>
            </a:r>
          </a:p>
          <a:p>
            <a:pPr lvl="1">
              <a:lnSpc>
                <a:spcPct val="90000"/>
              </a:lnSpc>
              <a:buFont typeface="Times New Roman" panose="02020603050405020304" pitchFamily="18" charset="0"/>
              <a:buNone/>
            </a:pPr>
            <a:endParaRPr lang="en-GB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6870D3C-0BF8-254A-A9E6-AE916F6F2C43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Lithography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986A5B-13A4-00EF-770E-7207BD94D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71835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737100" y="1052513"/>
            <a:ext cx="4787900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ClrTx/>
              <a:buSzTx/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Transfers the pattern using UV light via photoresist</a:t>
            </a:r>
          </a:p>
          <a:p>
            <a:pPr marL="342900" indent="-342900">
              <a:spcBef>
                <a:spcPct val="50000"/>
              </a:spcBef>
              <a:buClrTx/>
              <a:buSzTx/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Areas exposed to light will wash away in solvent due to chain scission  </a:t>
            </a:r>
          </a:p>
          <a:p>
            <a:pPr marL="342900" indent="-342900">
              <a:spcBef>
                <a:spcPct val="50000"/>
              </a:spcBef>
              <a:buClrTx/>
              <a:buSzTx/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Masks used are written using e-beam</a:t>
            </a:r>
          </a:p>
          <a:p>
            <a:pPr marL="342900" indent="-342900">
              <a:spcBef>
                <a:spcPct val="50000"/>
              </a:spcBef>
              <a:buClrTx/>
              <a:buSzTx/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Chlorobenzene can be used to enhance metal lift-off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 altLang="en-US" sz="20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 altLang="en-US" sz="2400" dirty="0">
              <a:solidFill>
                <a:schemeClr val="tx1"/>
              </a:solidFill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01" y="4076701"/>
            <a:ext cx="42767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E3C182-2D88-1247-AC13-498724E5486A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Photolithography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62222EF-49D4-51B4-C0FB-E2E4BDD43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n exposed image that draws a circuit through the light to the wafer">
            <a:extLst>
              <a:ext uri="{FF2B5EF4-FFF2-40B4-BE49-F238E27FC236}">
                <a16:creationId xmlns:a16="http://schemas.microsoft.com/office/drawing/2014/main" id="{0BF7D74F-EAF1-5EDE-39DE-DF3257895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20" y="1245890"/>
            <a:ext cx="4314033" cy="473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99282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1"/>
          <p:cNvSpPr>
            <a:spLocks noChangeArrowheads="1"/>
          </p:cNvSpPr>
          <p:nvPr/>
        </p:nvSpPr>
        <p:spPr bwMode="auto">
          <a:xfrm>
            <a:off x="704850" y="1557338"/>
            <a:ext cx="8280400" cy="48958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grpSp>
        <p:nvGrpSpPr>
          <p:cNvPr id="18435" name="Group 50"/>
          <p:cNvGrpSpPr>
            <a:grpSpLocks/>
          </p:cNvGrpSpPr>
          <p:nvPr/>
        </p:nvGrpSpPr>
        <p:grpSpPr bwMode="auto">
          <a:xfrm>
            <a:off x="5867400" y="4114800"/>
            <a:ext cx="2057400" cy="838200"/>
            <a:chOff x="3456" y="2256"/>
            <a:chExt cx="1296" cy="528"/>
          </a:xfrm>
        </p:grpSpPr>
        <p:sp>
          <p:nvSpPr>
            <p:cNvPr id="18482" name="AutoShape 51"/>
            <p:cNvSpPr>
              <a:spLocks noChangeArrowheads="1"/>
            </p:cNvSpPr>
            <p:nvPr/>
          </p:nvSpPr>
          <p:spPr bwMode="auto">
            <a:xfrm>
              <a:off x="3456" y="2256"/>
              <a:ext cx="336" cy="33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83" name="AutoShape 52"/>
            <p:cNvSpPr>
              <a:spLocks noChangeArrowheads="1"/>
            </p:cNvSpPr>
            <p:nvPr/>
          </p:nvSpPr>
          <p:spPr bwMode="auto">
            <a:xfrm>
              <a:off x="3984" y="2448"/>
              <a:ext cx="336" cy="33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84" name="AutoShape 53"/>
            <p:cNvSpPr>
              <a:spLocks noChangeArrowheads="1"/>
            </p:cNvSpPr>
            <p:nvPr/>
          </p:nvSpPr>
          <p:spPr bwMode="auto">
            <a:xfrm>
              <a:off x="4416" y="2256"/>
              <a:ext cx="336" cy="33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</p:grpSp>
      <p:sp>
        <p:nvSpPr>
          <p:cNvPr id="54277" name="Oval 5"/>
          <p:cNvSpPr>
            <a:spLocks noChangeArrowheads="1"/>
          </p:cNvSpPr>
          <p:nvPr/>
        </p:nvSpPr>
        <p:spPr bwMode="auto">
          <a:xfrm>
            <a:off x="3733800" y="3581400"/>
            <a:ext cx="2667000" cy="1066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18438" name="Rectangle 10"/>
          <p:cNvSpPr>
            <a:spLocks noChangeArrowheads="1"/>
          </p:cNvSpPr>
          <p:nvPr/>
        </p:nvSpPr>
        <p:spPr bwMode="auto">
          <a:xfrm>
            <a:off x="1981200" y="4114800"/>
            <a:ext cx="6019800" cy="2209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18439" name="Text Box 9"/>
          <p:cNvSpPr txBox="1">
            <a:spLocks noChangeArrowheads="1"/>
          </p:cNvSpPr>
          <p:nvPr/>
        </p:nvSpPr>
        <p:spPr bwMode="auto">
          <a:xfrm>
            <a:off x="4022725" y="5214938"/>
            <a:ext cx="1334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substrate</a:t>
            </a:r>
          </a:p>
        </p:txBody>
      </p:sp>
      <p:sp>
        <p:nvSpPr>
          <p:cNvPr id="18440" name="Text Box 15"/>
          <p:cNvSpPr txBox="1">
            <a:spLocks noChangeArrowheads="1"/>
          </p:cNvSpPr>
          <p:nvPr/>
        </p:nvSpPr>
        <p:spPr bwMode="auto">
          <a:xfrm>
            <a:off x="1660526" y="1733551"/>
            <a:ext cx="29610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solidFill>
                  <a:schemeClr val="tx1"/>
                </a:solidFill>
                <a:latin typeface="Bell MT" panose="02020503060305020303" pitchFamily="18" charset="77"/>
              </a:rPr>
              <a:t>Photolithography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746126" y="2395538"/>
            <a:ext cx="6797675" cy="728662"/>
            <a:chOff x="230" y="1509"/>
            <a:chExt cx="4282" cy="459"/>
          </a:xfrm>
        </p:grpSpPr>
        <p:sp>
          <p:nvSpPr>
            <p:cNvPr id="18476" name="Line 16"/>
            <p:cNvSpPr>
              <a:spLocks noChangeShapeType="1"/>
            </p:cNvSpPr>
            <p:nvPr/>
          </p:nvSpPr>
          <p:spPr bwMode="auto">
            <a:xfrm>
              <a:off x="1440" y="1536"/>
              <a:ext cx="0" cy="432"/>
            </a:xfrm>
            <a:prstGeom prst="line">
              <a:avLst/>
            </a:prstGeom>
            <a:noFill/>
            <a:ln w="127000">
              <a:solidFill>
                <a:srgbClr val="80008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8477" name="Line 17"/>
            <p:cNvSpPr>
              <a:spLocks noChangeShapeType="1"/>
            </p:cNvSpPr>
            <p:nvPr/>
          </p:nvSpPr>
          <p:spPr bwMode="auto">
            <a:xfrm>
              <a:off x="2256" y="1536"/>
              <a:ext cx="0" cy="432"/>
            </a:xfrm>
            <a:prstGeom prst="line">
              <a:avLst/>
            </a:prstGeom>
            <a:noFill/>
            <a:ln w="127000">
              <a:solidFill>
                <a:srgbClr val="80008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8478" name="Line 18"/>
            <p:cNvSpPr>
              <a:spLocks noChangeShapeType="1"/>
            </p:cNvSpPr>
            <p:nvPr/>
          </p:nvSpPr>
          <p:spPr bwMode="auto">
            <a:xfrm>
              <a:off x="3024" y="1536"/>
              <a:ext cx="0" cy="432"/>
            </a:xfrm>
            <a:prstGeom prst="line">
              <a:avLst/>
            </a:prstGeom>
            <a:noFill/>
            <a:ln w="127000">
              <a:solidFill>
                <a:srgbClr val="80008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8479" name="Line 19"/>
            <p:cNvSpPr>
              <a:spLocks noChangeShapeType="1"/>
            </p:cNvSpPr>
            <p:nvPr/>
          </p:nvSpPr>
          <p:spPr bwMode="auto">
            <a:xfrm>
              <a:off x="3792" y="1536"/>
              <a:ext cx="0" cy="432"/>
            </a:xfrm>
            <a:prstGeom prst="line">
              <a:avLst/>
            </a:prstGeom>
            <a:noFill/>
            <a:ln w="127000">
              <a:solidFill>
                <a:srgbClr val="80008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8480" name="Line 20"/>
            <p:cNvSpPr>
              <a:spLocks noChangeShapeType="1"/>
            </p:cNvSpPr>
            <p:nvPr/>
          </p:nvSpPr>
          <p:spPr bwMode="auto">
            <a:xfrm>
              <a:off x="4512" y="1536"/>
              <a:ext cx="0" cy="384"/>
            </a:xfrm>
            <a:prstGeom prst="line">
              <a:avLst/>
            </a:prstGeom>
            <a:noFill/>
            <a:ln w="127000">
              <a:solidFill>
                <a:srgbClr val="80008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8481" name="Text Box 21"/>
            <p:cNvSpPr txBox="1">
              <a:spLocks noChangeArrowheads="1"/>
            </p:cNvSpPr>
            <p:nvPr/>
          </p:nvSpPr>
          <p:spPr bwMode="auto">
            <a:xfrm>
              <a:off x="230" y="1509"/>
              <a:ext cx="82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UV light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746126" y="3233738"/>
            <a:ext cx="7254875" cy="576262"/>
            <a:chOff x="230" y="2037"/>
            <a:chExt cx="4570" cy="363"/>
          </a:xfrm>
        </p:grpSpPr>
        <p:grpSp>
          <p:nvGrpSpPr>
            <p:cNvPr id="18471" name="Group 22"/>
            <p:cNvGrpSpPr>
              <a:grpSpLocks/>
            </p:cNvGrpSpPr>
            <p:nvPr/>
          </p:nvGrpSpPr>
          <p:grpSpPr bwMode="auto">
            <a:xfrm>
              <a:off x="1008" y="2112"/>
              <a:ext cx="3792" cy="288"/>
              <a:chOff x="1008" y="2112"/>
              <a:chExt cx="3792" cy="288"/>
            </a:xfrm>
          </p:grpSpPr>
          <p:sp>
            <p:nvSpPr>
              <p:cNvPr id="18473" name="Rectangle 12"/>
              <p:cNvSpPr>
                <a:spLocks noChangeArrowheads="1"/>
              </p:cNvSpPr>
              <p:nvPr/>
            </p:nvSpPr>
            <p:spPr bwMode="auto">
              <a:xfrm>
                <a:off x="1008" y="2112"/>
                <a:ext cx="864" cy="28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18474" name="Rectangle 13"/>
              <p:cNvSpPr>
                <a:spLocks noChangeArrowheads="1"/>
              </p:cNvSpPr>
              <p:nvPr/>
            </p:nvSpPr>
            <p:spPr bwMode="auto">
              <a:xfrm>
                <a:off x="3936" y="2112"/>
                <a:ext cx="864" cy="28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18475" name="Rectangle 14"/>
              <p:cNvSpPr>
                <a:spLocks noChangeArrowheads="1"/>
              </p:cNvSpPr>
              <p:nvPr/>
            </p:nvSpPr>
            <p:spPr bwMode="auto">
              <a:xfrm>
                <a:off x="2496" y="2112"/>
                <a:ext cx="864" cy="28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472" name="Text Box 24"/>
            <p:cNvSpPr txBox="1">
              <a:spLocks noChangeArrowheads="1"/>
            </p:cNvSpPr>
            <p:nvPr/>
          </p:nvSpPr>
          <p:spPr bwMode="auto">
            <a:xfrm>
              <a:off x="230" y="2037"/>
              <a:ext cx="54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Tahoma" panose="020B0604030504040204" pitchFamily="34" charset="0"/>
                </a:rPr>
                <a:t>Mask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762000" y="3733800"/>
            <a:ext cx="7239000" cy="457200"/>
            <a:chOff x="240" y="2352"/>
            <a:chExt cx="4560" cy="288"/>
          </a:xfrm>
        </p:grpSpPr>
        <p:sp>
          <p:nvSpPr>
            <p:cNvPr id="18469" name="Rectangle 7"/>
            <p:cNvSpPr>
              <a:spLocks noChangeArrowheads="1"/>
            </p:cNvSpPr>
            <p:nvPr/>
          </p:nvSpPr>
          <p:spPr bwMode="auto">
            <a:xfrm>
              <a:off x="1008" y="2400"/>
              <a:ext cx="3792" cy="19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70" name="Text Box 26"/>
            <p:cNvSpPr txBox="1">
              <a:spLocks noChangeArrowheads="1"/>
            </p:cNvSpPr>
            <p:nvPr/>
          </p:nvSpPr>
          <p:spPr bwMode="auto">
            <a:xfrm>
              <a:off x="240" y="2352"/>
              <a:ext cx="5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resist</a:t>
              </a:r>
            </a:p>
          </p:txBody>
        </p:sp>
      </p:grpSp>
      <p:grpSp>
        <p:nvGrpSpPr>
          <p:cNvPr id="7" name="Group 64"/>
          <p:cNvGrpSpPr>
            <a:grpSpLocks/>
          </p:cNvGrpSpPr>
          <p:nvPr/>
        </p:nvGrpSpPr>
        <p:grpSpPr bwMode="auto">
          <a:xfrm>
            <a:off x="5562600" y="3810000"/>
            <a:ext cx="2667000" cy="1828800"/>
            <a:chOff x="3264" y="2352"/>
            <a:chExt cx="1680" cy="1152"/>
          </a:xfrm>
        </p:grpSpPr>
        <p:sp>
          <p:nvSpPr>
            <p:cNvPr id="18462" name="Rectangle 34"/>
            <p:cNvSpPr>
              <a:spLocks noChangeArrowheads="1"/>
            </p:cNvSpPr>
            <p:nvPr/>
          </p:nvSpPr>
          <p:spPr bwMode="auto">
            <a:xfrm>
              <a:off x="3264" y="2352"/>
              <a:ext cx="1680" cy="115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63" name="Oval 35"/>
            <p:cNvSpPr>
              <a:spLocks noChangeArrowheads="1"/>
            </p:cNvSpPr>
            <p:nvPr/>
          </p:nvSpPr>
          <p:spPr bwMode="auto">
            <a:xfrm>
              <a:off x="3648" y="2592"/>
              <a:ext cx="96" cy="9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64" name="Oval 36"/>
            <p:cNvSpPr>
              <a:spLocks noChangeArrowheads="1"/>
            </p:cNvSpPr>
            <p:nvPr/>
          </p:nvSpPr>
          <p:spPr bwMode="auto">
            <a:xfrm>
              <a:off x="3552" y="2976"/>
              <a:ext cx="96" cy="9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65" name="Oval 37"/>
            <p:cNvSpPr>
              <a:spLocks noChangeArrowheads="1"/>
            </p:cNvSpPr>
            <p:nvPr/>
          </p:nvSpPr>
          <p:spPr bwMode="auto">
            <a:xfrm>
              <a:off x="4512" y="2640"/>
              <a:ext cx="96" cy="9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66" name="Oval 39"/>
            <p:cNvSpPr>
              <a:spLocks noChangeArrowheads="1"/>
            </p:cNvSpPr>
            <p:nvPr/>
          </p:nvSpPr>
          <p:spPr bwMode="auto">
            <a:xfrm>
              <a:off x="4560" y="2976"/>
              <a:ext cx="96" cy="9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67" name="Oval 40"/>
            <p:cNvSpPr>
              <a:spLocks noChangeArrowheads="1"/>
            </p:cNvSpPr>
            <p:nvPr/>
          </p:nvSpPr>
          <p:spPr bwMode="auto">
            <a:xfrm>
              <a:off x="4128" y="2784"/>
              <a:ext cx="96" cy="9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68" name="Oval 41"/>
            <p:cNvSpPr>
              <a:spLocks noChangeArrowheads="1"/>
            </p:cNvSpPr>
            <p:nvPr/>
          </p:nvSpPr>
          <p:spPr bwMode="auto">
            <a:xfrm>
              <a:off x="4080" y="3120"/>
              <a:ext cx="96" cy="9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</p:grpSp>
      <p:sp>
        <p:nvSpPr>
          <p:cNvPr id="54315" name="Rectangle 43"/>
          <p:cNvSpPr>
            <a:spLocks noChangeArrowheads="1"/>
          </p:cNvSpPr>
          <p:nvPr/>
        </p:nvSpPr>
        <p:spPr bwMode="auto">
          <a:xfrm>
            <a:off x="609600" y="4089891"/>
            <a:ext cx="1295399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</a:rPr>
              <a:t>Pre-Bake</a:t>
            </a:r>
          </a:p>
        </p:txBody>
      </p: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6172200" y="4114800"/>
            <a:ext cx="1600200" cy="533400"/>
            <a:chOff x="3648" y="2592"/>
            <a:chExt cx="1008" cy="336"/>
          </a:xfrm>
        </p:grpSpPr>
        <p:sp>
          <p:nvSpPr>
            <p:cNvPr id="18459" name="Rectangle 55"/>
            <p:cNvSpPr>
              <a:spLocks noChangeArrowheads="1"/>
            </p:cNvSpPr>
            <p:nvPr/>
          </p:nvSpPr>
          <p:spPr bwMode="auto">
            <a:xfrm>
              <a:off x="3648" y="2592"/>
              <a:ext cx="144" cy="144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60" name="Rectangle 56"/>
            <p:cNvSpPr>
              <a:spLocks noChangeArrowheads="1"/>
            </p:cNvSpPr>
            <p:nvPr/>
          </p:nvSpPr>
          <p:spPr bwMode="auto">
            <a:xfrm>
              <a:off x="4128" y="2784"/>
              <a:ext cx="144" cy="144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61" name="Rectangle 57"/>
            <p:cNvSpPr>
              <a:spLocks noChangeArrowheads="1"/>
            </p:cNvSpPr>
            <p:nvPr/>
          </p:nvSpPr>
          <p:spPr bwMode="auto">
            <a:xfrm>
              <a:off x="4512" y="2640"/>
              <a:ext cx="144" cy="144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63"/>
          <p:cNvGrpSpPr>
            <a:grpSpLocks/>
          </p:cNvGrpSpPr>
          <p:nvPr/>
        </p:nvGrpSpPr>
        <p:grpSpPr bwMode="auto">
          <a:xfrm>
            <a:off x="6019801" y="4648201"/>
            <a:ext cx="1806575" cy="555625"/>
            <a:chOff x="3552" y="2928"/>
            <a:chExt cx="1138" cy="350"/>
          </a:xfrm>
        </p:grpSpPr>
        <p:sp>
          <p:nvSpPr>
            <p:cNvPr id="18456" name="Rectangle 60"/>
            <p:cNvSpPr>
              <a:spLocks noChangeArrowheads="1"/>
            </p:cNvSpPr>
            <p:nvPr/>
          </p:nvSpPr>
          <p:spPr bwMode="auto">
            <a:xfrm>
              <a:off x="3552" y="2928"/>
              <a:ext cx="178" cy="20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57" name="Rectangle 61"/>
            <p:cNvSpPr>
              <a:spLocks noChangeArrowheads="1"/>
            </p:cNvSpPr>
            <p:nvPr/>
          </p:nvSpPr>
          <p:spPr bwMode="auto">
            <a:xfrm>
              <a:off x="4080" y="3072"/>
              <a:ext cx="179" cy="20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58" name="Rectangle 62"/>
            <p:cNvSpPr>
              <a:spLocks noChangeArrowheads="1"/>
            </p:cNvSpPr>
            <p:nvPr/>
          </p:nvSpPr>
          <p:spPr bwMode="auto">
            <a:xfrm>
              <a:off x="4512" y="2928"/>
              <a:ext cx="178" cy="205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5867400" y="3581400"/>
            <a:ext cx="2057400" cy="838200"/>
            <a:chOff x="3456" y="2256"/>
            <a:chExt cx="1296" cy="528"/>
          </a:xfrm>
        </p:grpSpPr>
        <p:sp>
          <p:nvSpPr>
            <p:cNvPr id="18453" name="AutoShape 44"/>
            <p:cNvSpPr>
              <a:spLocks noChangeArrowheads="1"/>
            </p:cNvSpPr>
            <p:nvPr/>
          </p:nvSpPr>
          <p:spPr bwMode="auto">
            <a:xfrm>
              <a:off x="3456" y="2256"/>
              <a:ext cx="336" cy="33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54" name="AutoShape 45"/>
            <p:cNvSpPr>
              <a:spLocks noChangeArrowheads="1"/>
            </p:cNvSpPr>
            <p:nvPr/>
          </p:nvSpPr>
          <p:spPr bwMode="auto">
            <a:xfrm>
              <a:off x="3984" y="2448"/>
              <a:ext cx="336" cy="33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55" name="AutoShape 46"/>
            <p:cNvSpPr>
              <a:spLocks noChangeArrowheads="1"/>
            </p:cNvSpPr>
            <p:nvPr/>
          </p:nvSpPr>
          <p:spPr bwMode="auto">
            <a:xfrm>
              <a:off x="4416" y="2256"/>
              <a:ext cx="336" cy="33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65"/>
          <p:cNvGrpSpPr>
            <a:grpSpLocks/>
          </p:cNvGrpSpPr>
          <p:nvPr/>
        </p:nvGrpSpPr>
        <p:grpSpPr bwMode="auto">
          <a:xfrm>
            <a:off x="5867400" y="4114800"/>
            <a:ext cx="2057400" cy="838200"/>
            <a:chOff x="3456" y="2256"/>
            <a:chExt cx="1296" cy="528"/>
          </a:xfrm>
        </p:grpSpPr>
        <p:sp>
          <p:nvSpPr>
            <p:cNvPr id="18450" name="AutoShape 66"/>
            <p:cNvSpPr>
              <a:spLocks noChangeArrowheads="1"/>
            </p:cNvSpPr>
            <p:nvPr/>
          </p:nvSpPr>
          <p:spPr bwMode="auto">
            <a:xfrm>
              <a:off x="3456" y="2256"/>
              <a:ext cx="336" cy="33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51" name="AutoShape 67"/>
            <p:cNvSpPr>
              <a:spLocks noChangeArrowheads="1"/>
            </p:cNvSpPr>
            <p:nvPr/>
          </p:nvSpPr>
          <p:spPr bwMode="auto">
            <a:xfrm>
              <a:off x="3984" y="2448"/>
              <a:ext cx="336" cy="33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452" name="AutoShape 68"/>
            <p:cNvSpPr>
              <a:spLocks noChangeArrowheads="1"/>
            </p:cNvSpPr>
            <p:nvPr/>
          </p:nvSpPr>
          <p:spPr bwMode="auto">
            <a:xfrm>
              <a:off x="4416" y="2256"/>
              <a:ext cx="336" cy="33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14</a:t>
            </a:fld>
            <a:endParaRPr lang="en-US" dirty="0"/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7C344A48-1531-B34F-B9AC-10BBC5C419A3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Lithography</a:t>
            </a:r>
          </a:p>
        </p:txBody>
      </p:sp>
      <p:sp>
        <p:nvSpPr>
          <p:cNvPr id="2" name="Rectangle 43">
            <a:extLst>
              <a:ext uri="{FF2B5EF4-FFF2-40B4-BE49-F238E27FC236}">
                <a16:creationId xmlns:a16="http://schemas.microsoft.com/office/drawing/2014/main" id="{49187F15-2F82-5C15-4FE8-0E61EC9B18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5" y="2770058"/>
            <a:ext cx="1295399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</a:rPr>
              <a:t>Post-Bake</a:t>
            </a:r>
          </a:p>
        </p:txBody>
      </p:sp>
    </p:spTree>
    <p:extLst>
      <p:ext uri="{BB962C8B-B14F-4D97-AF65-F5344CB8AC3E}">
        <p14:creationId xmlns:p14="http://schemas.microsoft.com/office/powerpoint/2010/main" val="20782855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9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nimBg="1"/>
      <p:bldP spid="54315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1660526" y="1733551"/>
            <a:ext cx="29610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solidFill>
                  <a:schemeClr val="tx1"/>
                </a:solidFill>
                <a:latin typeface="Bell MT" panose="02020503060305020303" pitchFamily="18" charset="77"/>
              </a:rPr>
              <a:t>Photolithography</a:t>
            </a:r>
          </a:p>
        </p:txBody>
      </p:sp>
      <p:sp>
        <p:nvSpPr>
          <p:cNvPr id="19459" name="Rectangle 7"/>
          <p:cNvSpPr>
            <a:spLocks noChangeArrowheads="1"/>
          </p:cNvSpPr>
          <p:nvPr/>
        </p:nvSpPr>
        <p:spPr bwMode="auto">
          <a:xfrm>
            <a:off x="1981200" y="3733800"/>
            <a:ext cx="14478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4419600" y="3733800"/>
            <a:ext cx="13716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6629400" y="3733800"/>
            <a:ext cx="13716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19462" name="Rectangle 13"/>
          <p:cNvSpPr>
            <a:spLocks noChangeArrowheads="1"/>
          </p:cNvSpPr>
          <p:nvPr/>
        </p:nvSpPr>
        <p:spPr bwMode="auto">
          <a:xfrm>
            <a:off x="1981200" y="4114800"/>
            <a:ext cx="6019800" cy="2209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19463" name="Text Box 14"/>
          <p:cNvSpPr txBox="1">
            <a:spLocks noChangeArrowheads="1"/>
          </p:cNvSpPr>
          <p:nvPr/>
        </p:nvSpPr>
        <p:spPr bwMode="auto">
          <a:xfrm>
            <a:off x="4022725" y="5214938"/>
            <a:ext cx="1334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substrate</a:t>
            </a:r>
          </a:p>
        </p:txBody>
      </p:sp>
      <p:sp>
        <p:nvSpPr>
          <p:cNvPr id="19464" name="Text Box 16"/>
          <p:cNvSpPr txBox="1">
            <a:spLocks noChangeArrowheads="1"/>
          </p:cNvSpPr>
          <p:nvPr/>
        </p:nvSpPr>
        <p:spPr bwMode="auto">
          <a:xfrm>
            <a:off x="746126" y="3538538"/>
            <a:ext cx="898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resist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15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6223B22-92F9-B04C-A16E-078D3E64CF8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1038" y="365127"/>
            <a:ext cx="8543925" cy="6711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Lithography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DA44623C-454E-FD54-7361-25893293E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469408-FB35-DB9E-D29E-D447E6E129E4}"/>
              </a:ext>
            </a:extLst>
          </p:cNvPr>
          <p:cNvSpPr txBox="1"/>
          <p:nvPr/>
        </p:nvSpPr>
        <p:spPr>
          <a:xfrm>
            <a:off x="1182757" y="2504661"/>
            <a:ext cx="3555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Developer to remove exposed resist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9F88FA-0658-E25D-A28B-147C9F4BC62E}"/>
              </a:ext>
            </a:extLst>
          </p:cNvPr>
          <p:cNvSpPr txBox="1"/>
          <p:nvPr/>
        </p:nvSpPr>
        <p:spPr>
          <a:xfrm>
            <a:off x="1195388" y="2807673"/>
            <a:ext cx="4954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Hard bake (optional) </a:t>
            </a:r>
          </a:p>
        </p:txBody>
      </p:sp>
    </p:spTree>
    <p:extLst>
      <p:ext uri="{BB962C8B-B14F-4D97-AF65-F5344CB8AC3E}">
        <p14:creationId xmlns:p14="http://schemas.microsoft.com/office/powerpoint/2010/main" val="1697987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16</a:t>
            </a:fld>
            <a:endParaRPr lang="en-US" dirty="0"/>
          </a:p>
        </p:txBody>
      </p:sp>
      <p:pic>
        <p:nvPicPr>
          <p:cNvPr id="60418" name="Picture 2" descr="http://i.ebayimg.com/00/s/MTI2MFgxNjAw/z/Kn8AAOSwEeFVNzvi/$_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500" y="1715841"/>
            <a:ext cx="5915000" cy="465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AE75725-2AE8-ED4E-85FA-77EE609A1CAC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Photolithographic Mask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19198C-A23F-7AC6-AF19-A3C2C430A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794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863600" y="1141413"/>
            <a:ext cx="7759700" cy="4102100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80000"/>
              </a:lnSpc>
              <a:defRPr/>
            </a:pPr>
            <a:r>
              <a:rPr lang="en-GB" sz="2000" dirty="0">
                <a:latin typeface="Bell MT" panose="02020503060305020303" pitchFamily="18" charset="77"/>
              </a:rPr>
              <a:t>Resist chosen depends on</a:t>
            </a:r>
          </a:p>
          <a:p>
            <a:pPr marL="838200" lvl="1" indent="-381000">
              <a:lnSpc>
                <a:spcPct val="80000"/>
              </a:lnSpc>
              <a:buFont typeface="Times New Roman" panose="02020603050405020304" pitchFamily="18" charset="0"/>
              <a:buAutoNum type="arabicPeriod"/>
              <a:defRPr/>
            </a:pPr>
            <a:r>
              <a:rPr lang="en-GB" sz="2000" dirty="0">
                <a:latin typeface="Bell MT" panose="02020503060305020303" pitchFamily="18" charset="77"/>
              </a:rPr>
              <a:t>Selectivity - Amount of light needed to create chemical change in the resist</a:t>
            </a:r>
          </a:p>
          <a:p>
            <a:pPr marL="838200" lvl="1" indent="-381000">
              <a:lnSpc>
                <a:spcPct val="80000"/>
              </a:lnSpc>
              <a:buFont typeface="Times New Roman" panose="02020603050405020304" pitchFamily="18" charset="0"/>
              <a:buAutoNum type="arabicPeriod"/>
              <a:defRPr/>
            </a:pPr>
            <a:r>
              <a:rPr lang="en-GB" sz="2000" dirty="0">
                <a:latin typeface="Bell MT" panose="02020503060305020303" pitchFamily="18" charset="77"/>
              </a:rPr>
              <a:t>Resolution – Determines the minimum feature size that can be 	transferred onto the resist</a:t>
            </a:r>
          </a:p>
          <a:p>
            <a:pPr marL="838200" lvl="1" indent="-381000">
              <a:lnSpc>
                <a:spcPct val="80000"/>
              </a:lnSpc>
              <a:buFont typeface="Times New Roman" panose="02020603050405020304" pitchFamily="18" charset="0"/>
              <a:buAutoNum type="arabicPeriod"/>
              <a:defRPr/>
            </a:pPr>
            <a:r>
              <a:rPr lang="en-GB" sz="2000" dirty="0">
                <a:latin typeface="Bell MT" panose="02020503060305020303" pitchFamily="18" charset="77"/>
              </a:rPr>
              <a:t>Thickness – Amount of resist that can be used as an etch mask</a:t>
            </a:r>
          </a:p>
          <a:p>
            <a:pPr marL="457200" indent="-457200">
              <a:lnSpc>
                <a:spcPct val="80000"/>
              </a:lnSpc>
              <a:defRPr/>
            </a:pPr>
            <a:endParaRPr lang="en-GB" sz="2000" dirty="0">
              <a:latin typeface="Bell MT" panose="02020503060305020303" pitchFamily="18" charset="77"/>
            </a:endParaRPr>
          </a:p>
          <a:p>
            <a:pPr marL="457200" indent="-457200">
              <a:lnSpc>
                <a:spcPct val="80000"/>
              </a:lnSpc>
              <a:defRPr/>
            </a:pPr>
            <a:r>
              <a:rPr lang="en-GB" sz="2000" dirty="0">
                <a:latin typeface="Bell MT" panose="02020503060305020303" pitchFamily="18" charset="77"/>
              </a:rPr>
              <a:t>There are 8 photoresists used in the Glasgow Engineering Dept, all with a range of alignment, development times</a:t>
            </a:r>
          </a:p>
          <a:p>
            <a:pPr marL="838200" lvl="1" indent="-381000">
              <a:lnSpc>
                <a:spcPct val="80000"/>
              </a:lnSpc>
              <a:defRPr/>
            </a:pPr>
            <a:endParaRPr lang="en-GB" sz="2000" dirty="0">
              <a:latin typeface="Bell MT" panose="02020503060305020303" pitchFamily="18" charset="77"/>
            </a:endParaRPr>
          </a:p>
          <a:p>
            <a:pPr marL="457200" indent="-457200">
              <a:lnSpc>
                <a:spcPct val="80000"/>
              </a:lnSpc>
              <a:defRPr/>
            </a:pPr>
            <a:r>
              <a:rPr lang="en-GB" sz="2000" dirty="0">
                <a:latin typeface="Bell MT" panose="02020503060305020303" pitchFamily="18" charset="77"/>
              </a:rPr>
              <a:t>However, these times will also change depending on the feature size of the pattern</a:t>
            </a:r>
          </a:p>
          <a:p>
            <a:pPr marL="457200" indent="-457200">
              <a:lnSpc>
                <a:spcPct val="80000"/>
              </a:lnSpc>
              <a:buNone/>
              <a:defRPr/>
            </a:pPr>
            <a:endParaRPr lang="en-GB" sz="2000" dirty="0"/>
          </a:p>
          <a:p>
            <a:pPr marL="457200" indent="-457200">
              <a:lnSpc>
                <a:spcPct val="80000"/>
              </a:lnSpc>
              <a:buNone/>
              <a:defRPr/>
            </a:pPr>
            <a:r>
              <a:rPr lang="en-GB" sz="800" dirty="0"/>
              <a:t> </a:t>
            </a:r>
            <a:endParaRPr lang="en-US" sz="8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923" y="4607243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236" y="4548506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2B58615-F70B-6D4E-BE90-62BB779C948F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Photo Resists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E3A0CD8E-A923-F35F-056D-356F4E1EC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24492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idx="1"/>
          </p:nvPr>
        </p:nvSpPr>
        <p:spPr>
          <a:xfrm>
            <a:off x="1109663" y="1976438"/>
            <a:ext cx="7759700" cy="3835400"/>
          </a:xfrm>
        </p:spPr>
        <p:txBody>
          <a:bodyPr/>
          <a:lstStyle/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Quick relatively simple process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Printing process entire wafer exposed at once</a:t>
            </a:r>
          </a:p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The resist compounds are very robust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Patterns produced are suitable for a large number of subsequent processes</a:t>
            </a:r>
          </a:p>
          <a:p>
            <a:endParaRPr lang="en-GB" altLang="en-US" dirty="0"/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1639889" y="1196976"/>
            <a:ext cx="46682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solidFill>
                  <a:schemeClr val="tx1"/>
                </a:solidFill>
                <a:latin typeface="Bell MT" panose="02020503060305020303" pitchFamily="18" charset="77"/>
              </a:rPr>
              <a:t>Photolithography: The good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6C9C4B6-2E08-CC46-A9C1-AFF8AB29506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1038" y="365127"/>
            <a:ext cx="8543925" cy="6711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Lithography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4B038C3-C56A-EEE9-6897-8754416CD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35009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84841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idx="1"/>
          </p:nvPr>
        </p:nvSpPr>
        <p:spPr>
          <a:xfrm>
            <a:off x="1109663" y="2052638"/>
            <a:ext cx="7759700" cy="3759200"/>
          </a:xfrm>
        </p:spPr>
        <p:txBody>
          <a:bodyPr/>
          <a:lstStyle/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Resolution limited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Minimum feature size ~1 </a:t>
            </a:r>
            <a:r>
              <a:rPr lang="en-GB" altLang="en-US" dirty="0">
                <a:latin typeface="Symbol" pitchFamily="2" charset="2"/>
              </a:rPr>
              <a:t>m</a:t>
            </a:r>
            <a:r>
              <a:rPr lang="en-GB" altLang="en-US" dirty="0">
                <a:latin typeface="Bell MT" panose="02020503060305020303" pitchFamily="18" charset="77"/>
              </a:rPr>
              <a:t>m for manual photolithography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Industrial best ~ 0.15 </a:t>
            </a:r>
            <a:r>
              <a:rPr lang="en-GB" altLang="en-US" dirty="0">
                <a:latin typeface="Symbol" pitchFamily="2" charset="2"/>
              </a:rPr>
              <a:t>m</a:t>
            </a:r>
            <a:r>
              <a:rPr lang="en-GB" altLang="en-US" dirty="0">
                <a:latin typeface="Bell MT" panose="02020503060305020303" pitchFamily="18" charset="77"/>
              </a:rPr>
              <a:t>m, Pentium chips</a:t>
            </a:r>
          </a:p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Possible contamination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The use of a physical mask can introduce contaminants</a:t>
            </a:r>
          </a:p>
          <a:p>
            <a:endParaRPr lang="en-GB" altLang="en-US" dirty="0"/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1639889" y="1341438"/>
            <a:ext cx="44485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solidFill>
                  <a:schemeClr val="tx1"/>
                </a:solidFill>
                <a:latin typeface="Bell MT" panose="02020503060305020303" pitchFamily="18" charset="77"/>
              </a:rPr>
              <a:t>Photolithography: The bad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DBF1E8F-8429-5C4C-9CEF-7EDA3D24CB2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1038" y="365127"/>
            <a:ext cx="8543925" cy="6711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Lithography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ACFA95E1-CF99-EC82-CB72-5C82DA0AE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46882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altLang="en-US" sz="1800" dirty="0">
                <a:solidFill>
                  <a:srgbClr val="FF0000"/>
                </a:solidFill>
                <a:latin typeface="Bell MT" panose="02020503060305020303" pitchFamily="18" charset="77"/>
              </a:rPr>
              <a:t>(today)</a:t>
            </a:r>
          </a:p>
          <a:p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Brief look at why Silicon detectors* are used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Outline of the steps used to fabricate a microstrip detector</a:t>
            </a:r>
          </a:p>
          <a:p>
            <a:pPr lvl="1"/>
            <a:r>
              <a:rPr lang="en-GB" altLang="en-US" dirty="0" err="1">
                <a:solidFill>
                  <a:srgbClr val="FF0000"/>
                </a:solidFill>
                <a:latin typeface="Bell MT" panose="02020503060305020303" pitchFamily="18" charset="77"/>
              </a:rPr>
              <a:t>PhotoLithography</a:t>
            </a:r>
            <a:endParaRPr lang="en-GB" altLang="en-US" dirty="0">
              <a:solidFill>
                <a:srgbClr val="FF0000"/>
              </a:solidFill>
              <a:latin typeface="Bell MT" panose="02020503060305020303" pitchFamily="18" charset="77"/>
            </a:endParaRP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E-beam Lithography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Resists 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Applications of E-beam  lithography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Additive/Subtractive Processes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Lift Off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Etching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Wet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Dry (Plasma &amp; ICP)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FIB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Doping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Cleanrooms and Specifications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New Detector geometries (3D, edgeless, TSV)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68347" y="5737044"/>
            <a:ext cx="343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Bell MT" panose="02020503060305020303" pitchFamily="18" charset="77"/>
              </a:rPr>
              <a:t>* Other semiconductors are available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76D5190-F877-6841-839A-2BBA23EE8F91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Outline of Lectures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C1E82B76-6E58-3F2A-8092-6DC0217B3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91486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ebeam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28" y="908051"/>
            <a:ext cx="3418472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143000"/>
            <a:ext cx="5181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267200" y="3886201"/>
            <a:ext cx="50292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50000"/>
              </a:spcBef>
              <a:buClrTx/>
              <a:buSzTx/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Electrons are generated by an electron gun</a:t>
            </a:r>
          </a:p>
          <a:p>
            <a:pPr marL="342900" indent="-342900">
              <a:spcBef>
                <a:spcPct val="50000"/>
              </a:spcBef>
              <a:buClrTx/>
              <a:buSzTx/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Condenser lens focus the beam to a set diameter</a:t>
            </a:r>
          </a:p>
          <a:p>
            <a:pPr marL="342900" indent="-342900">
              <a:spcBef>
                <a:spcPct val="50000"/>
              </a:spcBef>
              <a:buClrTx/>
              <a:buSzTx/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Banking plates switch the beam on/off</a:t>
            </a:r>
          </a:p>
          <a:p>
            <a:pPr marL="342900" indent="-342900">
              <a:spcBef>
                <a:spcPct val="50000"/>
              </a:spcBef>
              <a:buClrTx/>
              <a:buSzTx/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Aperture controls the current density of the beam</a:t>
            </a:r>
          </a:p>
        </p:txBody>
      </p:sp>
      <p:pic>
        <p:nvPicPr>
          <p:cNvPr id="2355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54" y="3886201"/>
            <a:ext cx="3134143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20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1E57B7C-4FB9-4B4F-A7AE-1F7AB60094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1038" y="365127"/>
            <a:ext cx="8543925" cy="6711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Electron Beam Lithography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86BC043C-FE9D-FC24-8CB4-958E5E6F9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18616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8"/>
          <p:cNvSpPr>
            <a:spLocks noChangeArrowheads="1"/>
          </p:cNvSpPr>
          <p:nvPr/>
        </p:nvSpPr>
        <p:spPr bwMode="auto">
          <a:xfrm>
            <a:off x="560388" y="1484314"/>
            <a:ext cx="8424862" cy="49688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61442" name="Oval 2"/>
          <p:cNvSpPr>
            <a:spLocks noChangeArrowheads="1"/>
          </p:cNvSpPr>
          <p:nvPr/>
        </p:nvSpPr>
        <p:spPr bwMode="auto">
          <a:xfrm>
            <a:off x="3733800" y="3581400"/>
            <a:ext cx="2667000" cy="10668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1981200" y="4114800"/>
            <a:ext cx="6019800" cy="2209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4022725" y="5214938"/>
            <a:ext cx="1334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substrate</a:t>
            </a:r>
          </a:p>
        </p:txBody>
      </p:sp>
      <p:sp>
        <p:nvSpPr>
          <p:cNvPr id="24583" name="Text Box 6"/>
          <p:cNvSpPr txBox="1">
            <a:spLocks noChangeArrowheads="1"/>
          </p:cNvSpPr>
          <p:nvPr/>
        </p:nvSpPr>
        <p:spPr bwMode="auto">
          <a:xfrm>
            <a:off x="1660526" y="1733551"/>
            <a:ext cx="43824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solidFill>
                  <a:schemeClr val="tx1"/>
                </a:solidFill>
                <a:latin typeface="Bell MT" panose="02020503060305020303" pitchFamily="18" charset="77"/>
              </a:rPr>
              <a:t>Electron beam lithography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762000" y="3733800"/>
            <a:ext cx="7239000" cy="457200"/>
            <a:chOff x="240" y="2352"/>
            <a:chExt cx="4560" cy="288"/>
          </a:xfrm>
        </p:grpSpPr>
        <p:sp>
          <p:nvSpPr>
            <p:cNvPr id="24614" name="Rectangle 21"/>
            <p:cNvSpPr>
              <a:spLocks noChangeArrowheads="1"/>
            </p:cNvSpPr>
            <p:nvPr/>
          </p:nvSpPr>
          <p:spPr bwMode="auto">
            <a:xfrm>
              <a:off x="1008" y="2400"/>
              <a:ext cx="3792" cy="192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24615" name="Text Box 22"/>
            <p:cNvSpPr txBox="1">
              <a:spLocks noChangeArrowheads="1"/>
            </p:cNvSpPr>
            <p:nvPr/>
          </p:nvSpPr>
          <p:spPr bwMode="auto">
            <a:xfrm>
              <a:off x="240" y="2352"/>
              <a:ext cx="5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resist</a:t>
              </a:r>
            </a:p>
          </p:txBody>
        </p:sp>
      </p:grp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4876800" y="2895600"/>
            <a:ext cx="2895600" cy="1752600"/>
            <a:chOff x="2832" y="1824"/>
            <a:chExt cx="1824" cy="1104"/>
          </a:xfrm>
        </p:grpSpPr>
        <p:sp>
          <p:nvSpPr>
            <p:cNvPr id="24610" name="Rectangle 43"/>
            <p:cNvSpPr>
              <a:spLocks noChangeArrowheads="1"/>
            </p:cNvSpPr>
            <p:nvPr/>
          </p:nvSpPr>
          <p:spPr bwMode="auto">
            <a:xfrm>
              <a:off x="2832" y="1824"/>
              <a:ext cx="1824" cy="110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24611" name="Freeform 45"/>
            <p:cNvSpPr>
              <a:spLocks/>
            </p:cNvSpPr>
            <p:nvPr/>
          </p:nvSpPr>
          <p:spPr bwMode="auto">
            <a:xfrm>
              <a:off x="3120" y="2016"/>
              <a:ext cx="1536" cy="304"/>
            </a:xfrm>
            <a:custGeom>
              <a:avLst/>
              <a:gdLst>
                <a:gd name="T0" fmla="*/ 0 w 1536"/>
                <a:gd name="T1" fmla="*/ 288 h 304"/>
                <a:gd name="T2" fmla="*/ 624 w 1536"/>
                <a:gd name="T3" fmla="*/ 0 h 304"/>
                <a:gd name="T4" fmla="*/ 1200 w 1536"/>
                <a:gd name="T5" fmla="*/ 288 h 304"/>
                <a:gd name="T6" fmla="*/ 1536 w 1536"/>
                <a:gd name="T7" fmla="*/ 96 h 3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36"/>
                <a:gd name="T13" fmla="*/ 0 h 304"/>
                <a:gd name="T14" fmla="*/ 1536 w 1536"/>
                <a:gd name="T15" fmla="*/ 304 h 3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36" h="304">
                  <a:moveTo>
                    <a:pt x="0" y="288"/>
                  </a:moveTo>
                  <a:cubicBezTo>
                    <a:pt x="212" y="144"/>
                    <a:pt x="424" y="0"/>
                    <a:pt x="624" y="0"/>
                  </a:cubicBezTo>
                  <a:cubicBezTo>
                    <a:pt x="824" y="0"/>
                    <a:pt x="1048" y="272"/>
                    <a:pt x="1200" y="288"/>
                  </a:cubicBezTo>
                  <a:cubicBezTo>
                    <a:pt x="1352" y="304"/>
                    <a:pt x="1444" y="200"/>
                    <a:pt x="1536" y="96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4612" name="Freeform 46"/>
            <p:cNvSpPr>
              <a:spLocks/>
            </p:cNvSpPr>
            <p:nvPr/>
          </p:nvSpPr>
          <p:spPr bwMode="auto">
            <a:xfrm>
              <a:off x="3120" y="2496"/>
              <a:ext cx="1536" cy="304"/>
            </a:xfrm>
            <a:custGeom>
              <a:avLst/>
              <a:gdLst>
                <a:gd name="T0" fmla="*/ 0 w 1536"/>
                <a:gd name="T1" fmla="*/ 288 h 304"/>
                <a:gd name="T2" fmla="*/ 624 w 1536"/>
                <a:gd name="T3" fmla="*/ 0 h 304"/>
                <a:gd name="T4" fmla="*/ 1200 w 1536"/>
                <a:gd name="T5" fmla="*/ 288 h 304"/>
                <a:gd name="T6" fmla="*/ 1536 w 1536"/>
                <a:gd name="T7" fmla="*/ 96 h 3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36"/>
                <a:gd name="T13" fmla="*/ 0 h 304"/>
                <a:gd name="T14" fmla="*/ 1536 w 1536"/>
                <a:gd name="T15" fmla="*/ 304 h 3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36" h="304">
                  <a:moveTo>
                    <a:pt x="0" y="288"/>
                  </a:moveTo>
                  <a:cubicBezTo>
                    <a:pt x="212" y="144"/>
                    <a:pt x="424" y="0"/>
                    <a:pt x="624" y="0"/>
                  </a:cubicBezTo>
                  <a:cubicBezTo>
                    <a:pt x="824" y="0"/>
                    <a:pt x="1048" y="272"/>
                    <a:pt x="1200" y="288"/>
                  </a:cubicBezTo>
                  <a:cubicBezTo>
                    <a:pt x="1352" y="304"/>
                    <a:pt x="1444" y="200"/>
                    <a:pt x="1536" y="96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4613" name="Freeform 47"/>
            <p:cNvSpPr>
              <a:spLocks/>
            </p:cNvSpPr>
            <p:nvPr/>
          </p:nvSpPr>
          <p:spPr bwMode="auto">
            <a:xfrm>
              <a:off x="2880" y="2208"/>
              <a:ext cx="1536" cy="304"/>
            </a:xfrm>
            <a:custGeom>
              <a:avLst/>
              <a:gdLst>
                <a:gd name="T0" fmla="*/ 0 w 1536"/>
                <a:gd name="T1" fmla="*/ 288 h 304"/>
                <a:gd name="T2" fmla="*/ 624 w 1536"/>
                <a:gd name="T3" fmla="*/ 0 h 304"/>
                <a:gd name="T4" fmla="*/ 1200 w 1536"/>
                <a:gd name="T5" fmla="*/ 288 h 304"/>
                <a:gd name="T6" fmla="*/ 1536 w 1536"/>
                <a:gd name="T7" fmla="*/ 96 h 3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36"/>
                <a:gd name="T13" fmla="*/ 0 h 304"/>
                <a:gd name="T14" fmla="*/ 1536 w 1536"/>
                <a:gd name="T15" fmla="*/ 304 h 3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36" h="304">
                  <a:moveTo>
                    <a:pt x="0" y="288"/>
                  </a:moveTo>
                  <a:cubicBezTo>
                    <a:pt x="212" y="144"/>
                    <a:pt x="424" y="0"/>
                    <a:pt x="624" y="0"/>
                  </a:cubicBezTo>
                  <a:cubicBezTo>
                    <a:pt x="824" y="0"/>
                    <a:pt x="1048" y="272"/>
                    <a:pt x="1200" y="288"/>
                  </a:cubicBezTo>
                  <a:cubicBezTo>
                    <a:pt x="1352" y="304"/>
                    <a:pt x="1444" y="200"/>
                    <a:pt x="1536" y="96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1489" name="Rectangle 49"/>
          <p:cNvSpPr>
            <a:spLocks noChangeArrowheads="1"/>
          </p:cNvSpPr>
          <p:nvPr/>
        </p:nvSpPr>
        <p:spPr bwMode="auto">
          <a:xfrm>
            <a:off x="6324600" y="3124200"/>
            <a:ext cx="304800" cy="2286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61488" name="Oval 48"/>
          <p:cNvSpPr>
            <a:spLocks noChangeArrowheads="1"/>
          </p:cNvSpPr>
          <p:nvPr/>
        </p:nvSpPr>
        <p:spPr bwMode="auto">
          <a:xfrm>
            <a:off x="6324600" y="28956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61490" name="Rectangle 50"/>
          <p:cNvSpPr>
            <a:spLocks noChangeArrowheads="1"/>
          </p:cNvSpPr>
          <p:nvPr/>
        </p:nvSpPr>
        <p:spPr bwMode="auto">
          <a:xfrm>
            <a:off x="6324600" y="3657600"/>
            <a:ext cx="304800" cy="2286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61491" name="Oval 51"/>
          <p:cNvSpPr>
            <a:spLocks noChangeArrowheads="1"/>
          </p:cNvSpPr>
          <p:nvPr/>
        </p:nvSpPr>
        <p:spPr bwMode="auto">
          <a:xfrm>
            <a:off x="6324600" y="34290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61492" name="Rectangle 52"/>
          <p:cNvSpPr>
            <a:spLocks noChangeArrowheads="1"/>
          </p:cNvSpPr>
          <p:nvPr/>
        </p:nvSpPr>
        <p:spPr bwMode="auto">
          <a:xfrm>
            <a:off x="6324600" y="3886200"/>
            <a:ext cx="304800" cy="2286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61493" name="Oval 53"/>
          <p:cNvSpPr>
            <a:spLocks noChangeArrowheads="1"/>
          </p:cNvSpPr>
          <p:nvPr/>
        </p:nvSpPr>
        <p:spPr bwMode="auto">
          <a:xfrm>
            <a:off x="6324600" y="36576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822326" y="2243138"/>
            <a:ext cx="2911475" cy="1185862"/>
            <a:chOff x="278" y="1413"/>
            <a:chExt cx="1834" cy="747"/>
          </a:xfrm>
        </p:grpSpPr>
        <p:grpSp>
          <p:nvGrpSpPr>
            <p:cNvPr id="24602" name="Group 35"/>
            <p:cNvGrpSpPr>
              <a:grpSpLocks/>
            </p:cNvGrpSpPr>
            <p:nvPr/>
          </p:nvGrpSpPr>
          <p:grpSpPr bwMode="auto">
            <a:xfrm>
              <a:off x="1872" y="1440"/>
              <a:ext cx="240" cy="720"/>
              <a:chOff x="1872" y="1440"/>
              <a:chExt cx="240" cy="720"/>
            </a:xfrm>
          </p:grpSpPr>
          <p:sp>
            <p:nvSpPr>
              <p:cNvPr id="24604" name="AutoShape 29"/>
              <p:cNvSpPr>
                <a:spLocks noChangeArrowheads="1"/>
              </p:cNvSpPr>
              <p:nvPr/>
            </p:nvSpPr>
            <p:spPr bwMode="auto">
              <a:xfrm>
                <a:off x="1872" y="1440"/>
                <a:ext cx="240" cy="720"/>
              </a:xfrm>
              <a:prstGeom prst="downArrow">
                <a:avLst>
                  <a:gd name="adj1" fmla="val 50000"/>
                  <a:gd name="adj2" fmla="val 75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605" name="Oval 30"/>
              <p:cNvSpPr>
                <a:spLocks noChangeArrowheads="1"/>
              </p:cNvSpPr>
              <p:nvPr/>
            </p:nvSpPr>
            <p:spPr bwMode="auto">
              <a:xfrm>
                <a:off x="1968" y="144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606" name="Oval 31"/>
              <p:cNvSpPr>
                <a:spLocks noChangeArrowheads="1"/>
              </p:cNvSpPr>
              <p:nvPr/>
            </p:nvSpPr>
            <p:spPr bwMode="auto">
              <a:xfrm>
                <a:off x="1968" y="158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607" name="Oval 32"/>
              <p:cNvSpPr>
                <a:spLocks noChangeArrowheads="1"/>
              </p:cNvSpPr>
              <p:nvPr/>
            </p:nvSpPr>
            <p:spPr bwMode="auto">
              <a:xfrm>
                <a:off x="1968" y="172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608" name="Oval 33"/>
              <p:cNvSpPr>
                <a:spLocks noChangeArrowheads="1"/>
              </p:cNvSpPr>
              <p:nvPr/>
            </p:nvSpPr>
            <p:spPr bwMode="auto">
              <a:xfrm>
                <a:off x="1968" y="187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609" name="Oval 34"/>
              <p:cNvSpPr>
                <a:spLocks noChangeArrowheads="1"/>
              </p:cNvSpPr>
              <p:nvPr/>
            </p:nvSpPr>
            <p:spPr bwMode="auto">
              <a:xfrm>
                <a:off x="1968" y="201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603" name="Text Box 55"/>
            <p:cNvSpPr txBox="1">
              <a:spLocks noChangeArrowheads="1"/>
            </p:cNvSpPr>
            <p:nvPr/>
          </p:nvSpPr>
          <p:spPr bwMode="auto">
            <a:xfrm>
              <a:off x="278" y="1413"/>
              <a:ext cx="133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Tahoma" panose="020B0604030504040204" pitchFamily="34" charset="0"/>
                </a:rPr>
                <a:t>Electron beam</a:t>
              </a:r>
            </a:p>
          </p:txBody>
        </p:sp>
      </p:grpSp>
      <p:grpSp>
        <p:nvGrpSpPr>
          <p:cNvPr id="6" name="Group 59"/>
          <p:cNvGrpSpPr>
            <a:grpSpLocks/>
          </p:cNvGrpSpPr>
          <p:nvPr/>
        </p:nvGrpSpPr>
        <p:grpSpPr bwMode="auto">
          <a:xfrm>
            <a:off x="822326" y="2243138"/>
            <a:ext cx="5883275" cy="1185862"/>
            <a:chOff x="278" y="1413"/>
            <a:chExt cx="3706" cy="747"/>
          </a:xfrm>
        </p:grpSpPr>
        <p:grpSp>
          <p:nvGrpSpPr>
            <p:cNvPr id="24594" name="Group 36"/>
            <p:cNvGrpSpPr>
              <a:grpSpLocks/>
            </p:cNvGrpSpPr>
            <p:nvPr/>
          </p:nvGrpSpPr>
          <p:grpSpPr bwMode="auto">
            <a:xfrm>
              <a:off x="3744" y="1440"/>
              <a:ext cx="240" cy="720"/>
              <a:chOff x="1872" y="1440"/>
              <a:chExt cx="240" cy="720"/>
            </a:xfrm>
          </p:grpSpPr>
          <p:sp>
            <p:nvSpPr>
              <p:cNvPr id="24596" name="AutoShape 37"/>
              <p:cNvSpPr>
                <a:spLocks noChangeArrowheads="1"/>
              </p:cNvSpPr>
              <p:nvPr/>
            </p:nvSpPr>
            <p:spPr bwMode="auto">
              <a:xfrm>
                <a:off x="1872" y="1440"/>
                <a:ext cx="240" cy="720"/>
              </a:xfrm>
              <a:prstGeom prst="downArrow">
                <a:avLst>
                  <a:gd name="adj1" fmla="val 50000"/>
                  <a:gd name="adj2" fmla="val 75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597" name="Oval 38"/>
              <p:cNvSpPr>
                <a:spLocks noChangeArrowheads="1"/>
              </p:cNvSpPr>
              <p:nvPr/>
            </p:nvSpPr>
            <p:spPr bwMode="auto">
              <a:xfrm>
                <a:off x="1968" y="144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598" name="Oval 39"/>
              <p:cNvSpPr>
                <a:spLocks noChangeArrowheads="1"/>
              </p:cNvSpPr>
              <p:nvPr/>
            </p:nvSpPr>
            <p:spPr bwMode="auto">
              <a:xfrm>
                <a:off x="1968" y="158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599" name="Oval 40"/>
              <p:cNvSpPr>
                <a:spLocks noChangeArrowheads="1"/>
              </p:cNvSpPr>
              <p:nvPr/>
            </p:nvSpPr>
            <p:spPr bwMode="auto">
              <a:xfrm>
                <a:off x="1968" y="172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600" name="Oval 41"/>
              <p:cNvSpPr>
                <a:spLocks noChangeArrowheads="1"/>
              </p:cNvSpPr>
              <p:nvPr/>
            </p:nvSpPr>
            <p:spPr bwMode="auto">
              <a:xfrm>
                <a:off x="1968" y="187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601" name="Oval 42"/>
              <p:cNvSpPr>
                <a:spLocks noChangeArrowheads="1"/>
              </p:cNvSpPr>
              <p:nvPr/>
            </p:nvSpPr>
            <p:spPr bwMode="auto">
              <a:xfrm>
                <a:off x="1968" y="201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595" name="Text Box 58"/>
            <p:cNvSpPr txBox="1">
              <a:spLocks noChangeArrowheads="1"/>
            </p:cNvSpPr>
            <p:nvPr/>
          </p:nvSpPr>
          <p:spPr bwMode="auto">
            <a:xfrm>
              <a:off x="278" y="1413"/>
              <a:ext cx="126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Electron beam</a:t>
              </a: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21</a:t>
            </a:fld>
            <a:endParaRPr lang="en-US" dirty="0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EB1B0922-8C97-DD4A-A25D-E7C6371B0AA8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Lithography </a:t>
            </a:r>
          </a:p>
        </p:txBody>
      </p:sp>
      <p:pic>
        <p:nvPicPr>
          <p:cNvPr id="41" name="Picture 4">
            <a:extLst>
              <a:ext uri="{FF2B5EF4-FFF2-40B4-BE49-F238E27FC236}">
                <a16:creationId xmlns:a16="http://schemas.microsoft.com/office/drawing/2014/main" id="{507E591B-8441-382A-9EDC-C38ECA0B7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330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6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"/>
                                            </p:cond>
                                          </p:stCondLst>
                                        </p:cTn>
                                        <p:tgtEl>
                                          <p:spTgt spid="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5"/>
                                            </p:cond>
                                          </p:stCondLst>
                                        </p:cTn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animBg="1"/>
      <p:bldP spid="61489" grpId="0" animBg="1"/>
      <p:bldP spid="61488" grpId="0" animBg="1"/>
      <p:bldP spid="61490" grpId="0" animBg="1"/>
      <p:bldP spid="61491" grpId="0" animBg="1"/>
      <p:bldP spid="61492" grpId="0" animBg="1"/>
      <p:bldP spid="6149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660526" y="1733551"/>
            <a:ext cx="43824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solidFill>
                  <a:schemeClr val="tx1"/>
                </a:solidFill>
                <a:latin typeface="Bell MT" panose="02020503060305020303" pitchFamily="18" charset="77"/>
              </a:rPr>
              <a:t>Electron beam lithography</a:t>
            </a:r>
          </a:p>
        </p:txBody>
      </p:sp>
      <p:sp>
        <p:nvSpPr>
          <p:cNvPr id="25604" name="Rectangle 9"/>
          <p:cNvSpPr>
            <a:spLocks noChangeArrowheads="1"/>
          </p:cNvSpPr>
          <p:nvPr/>
        </p:nvSpPr>
        <p:spPr bwMode="auto">
          <a:xfrm>
            <a:off x="1981200" y="3810000"/>
            <a:ext cx="1447800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25605" name="Rectangle 10"/>
          <p:cNvSpPr>
            <a:spLocks noChangeArrowheads="1"/>
          </p:cNvSpPr>
          <p:nvPr/>
        </p:nvSpPr>
        <p:spPr bwMode="auto">
          <a:xfrm>
            <a:off x="6477000" y="3810000"/>
            <a:ext cx="1524000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25606" name="Rectangle 11"/>
          <p:cNvSpPr>
            <a:spLocks noChangeArrowheads="1"/>
          </p:cNvSpPr>
          <p:nvPr/>
        </p:nvSpPr>
        <p:spPr bwMode="auto">
          <a:xfrm>
            <a:off x="4267200" y="3810000"/>
            <a:ext cx="1447800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25607" name="Rectangle 12"/>
          <p:cNvSpPr>
            <a:spLocks noChangeArrowheads="1"/>
          </p:cNvSpPr>
          <p:nvPr/>
        </p:nvSpPr>
        <p:spPr bwMode="auto">
          <a:xfrm>
            <a:off x="1981200" y="4114800"/>
            <a:ext cx="6019800" cy="2209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25608" name="Text Box 13"/>
          <p:cNvSpPr txBox="1">
            <a:spLocks noChangeArrowheads="1"/>
          </p:cNvSpPr>
          <p:nvPr/>
        </p:nvSpPr>
        <p:spPr bwMode="auto">
          <a:xfrm>
            <a:off x="4022725" y="5214938"/>
            <a:ext cx="1334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substrate</a:t>
            </a:r>
          </a:p>
        </p:txBody>
      </p:sp>
      <p:sp>
        <p:nvSpPr>
          <p:cNvPr id="25609" name="Text Box 14"/>
          <p:cNvSpPr txBox="1">
            <a:spLocks noChangeArrowheads="1"/>
          </p:cNvSpPr>
          <p:nvPr/>
        </p:nvSpPr>
        <p:spPr bwMode="auto">
          <a:xfrm>
            <a:off x="669926" y="3614738"/>
            <a:ext cx="898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resist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22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F38A8AC-DBF6-2B4E-B768-EB032FE5279D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Lithography 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B5252B94-FCAB-EDB1-8394-D00E73B3E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68469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1109663" y="1976438"/>
            <a:ext cx="7759700" cy="3835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There isn’t one</a:t>
            </a:r>
          </a:p>
          <a:p>
            <a:endParaRPr lang="en-GB" altLang="en-US" dirty="0">
              <a:solidFill>
                <a:srgbClr val="CC3300"/>
              </a:solidFill>
              <a:latin typeface="Bell MT" panose="02020503060305020303" pitchFamily="18" charset="77"/>
            </a:endParaRPr>
          </a:p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Pattern is made by as CAD file (</a:t>
            </a:r>
            <a:r>
              <a:rPr lang="en-GB" altLang="en-US" dirty="0" err="1">
                <a:solidFill>
                  <a:srgbClr val="CC3300"/>
                </a:solidFill>
                <a:latin typeface="Bell MT" panose="02020503060305020303" pitchFamily="18" charset="77"/>
              </a:rPr>
              <a:t>gds</a:t>
            </a:r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)</a:t>
            </a:r>
          </a:p>
          <a:p>
            <a:pPr lvl="1"/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Translated into movements of the electron beam</a:t>
            </a:r>
          </a:p>
          <a:p>
            <a:endParaRPr lang="en-GB" alt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EA3710-F855-3B4F-A83A-E2281CEC5588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E-Beam Mask?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F5B420-B29D-246F-8AF8-1E242DFA9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2286000"/>
            <a:ext cx="7772400" cy="3810000"/>
          </a:xfrm>
        </p:spPr>
        <p:txBody>
          <a:bodyPr/>
          <a:lstStyle/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Resist much thinner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~100 nm thicknesses available</a:t>
            </a:r>
          </a:p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Resolution down to ~10 nm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Limited by Gaussian spread of the electron beam</a:t>
            </a:r>
          </a:p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Less contamination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No mask, direct write 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1660526" y="1733551"/>
            <a:ext cx="51083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solidFill>
                  <a:schemeClr val="tx1"/>
                </a:solidFill>
                <a:latin typeface="Bell MT" panose="02020503060305020303" pitchFamily="18" charset="77"/>
              </a:rPr>
              <a:t>Electron beam lithography: For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69F362B-84C4-BE48-9E8F-705EDDA167CB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Lithography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D4D95D43-1ED5-5351-F706-24CA03107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08238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109663" y="2128838"/>
            <a:ext cx="7759700" cy="3683000"/>
          </a:xfrm>
        </p:spPr>
        <p:txBody>
          <a:bodyPr/>
          <a:lstStyle/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Slow and expensive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Vector scan technique writes the pattern sequentially</a:t>
            </a:r>
          </a:p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Resist compounds not as robust</a:t>
            </a:r>
            <a:r>
              <a:rPr lang="en-GB" altLang="en-US" dirty="0">
                <a:latin typeface="Bell MT" panose="02020503060305020303" pitchFamily="18" charset="77"/>
              </a:rPr>
              <a:t> 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Limits possible processes for patterned substrates 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1712913" y="1196976"/>
            <a:ext cx="5773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solidFill>
                  <a:schemeClr val="tx1"/>
                </a:solidFill>
                <a:latin typeface="Bell MT" panose="02020503060305020303" pitchFamily="18" charset="77"/>
              </a:rPr>
              <a:t>Electron beam lithography: Against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8A4EC9D-A0C4-3E43-A528-93A55F8431DC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Lithography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9AA3DA9-3FE0-9ABB-B436-2E230AB05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39401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350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9" y="1125539"/>
            <a:ext cx="2397125" cy="179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3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139" y="1125539"/>
            <a:ext cx="22320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2b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139" y="2954339"/>
            <a:ext cx="22494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25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8" y="2954338"/>
            <a:ext cx="239395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381000" y="4868864"/>
            <a:ext cx="5334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Dose tests : (Top left) under exposure 	      (Top right) over exposure</a:t>
            </a:r>
            <a:endParaRPr lang="en-GB" altLang="en-US" sz="2400" baseline="30000" dirty="0">
              <a:solidFill>
                <a:schemeClr val="tx1"/>
              </a:solidFill>
              <a:latin typeface="Bell MT" panose="02020503060305020303" pitchFamily="18" charset="77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	  (Bottom) – Correct exposure</a:t>
            </a:r>
            <a:endParaRPr lang="en-GB" altLang="en-US" sz="2400" baseline="30000" dirty="0">
              <a:solidFill>
                <a:schemeClr val="tx1"/>
              </a:solidFill>
              <a:latin typeface="Bell MT" panose="02020503060305020303" pitchFamily="18" charset="77"/>
            </a:endParaRPr>
          </a:p>
        </p:txBody>
      </p:sp>
      <p:pic>
        <p:nvPicPr>
          <p:cNvPr id="2868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600" y="1125539"/>
            <a:ext cx="347980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Text Box 12"/>
          <p:cNvSpPr txBox="1">
            <a:spLocks noChangeArrowheads="1"/>
          </p:cNvSpPr>
          <p:nvPr/>
        </p:nvSpPr>
        <p:spPr bwMode="auto">
          <a:xfrm>
            <a:off x="5889625" y="3141663"/>
            <a:ext cx="3406775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300" i="1" dirty="0">
                <a:solidFill>
                  <a:schemeClr val="tx1"/>
                </a:solidFill>
              </a:rPr>
              <a:t>A book of the Complete Works of Robert Burns, Scotland’s National Bard, has approximately 480 pages. To </a:t>
            </a:r>
            <a:r>
              <a:rPr lang="en-US" altLang="en-US" sz="1300" i="1" dirty="0" err="1">
                <a:solidFill>
                  <a:schemeClr val="tx1"/>
                </a:solidFill>
              </a:rPr>
              <a:t>publicise</a:t>
            </a:r>
            <a:r>
              <a:rPr lang="en-US" altLang="en-US" sz="1300" i="1" dirty="0">
                <a:solidFill>
                  <a:schemeClr val="tx1"/>
                </a:solidFill>
              </a:rPr>
              <a:t> the capability of the new </a:t>
            </a:r>
            <a:r>
              <a:rPr lang="en-US" altLang="en-US" sz="1300" i="1" dirty="0" err="1">
                <a:solidFill>
                  <a:schemeClr val="tx1"/>
                </a:solidFill>
              </a:rPr>
              <a:t>Vistec</a:t>
            </a:r>
            <a:r>
              <a:rPr lang="en-US" altLang="en-US" sz="1300" i="1" dirty="0">
                <a:solidFill>
                  <a:schemeClr val="tx1"/>
                </a:solidFill>
              </a:rPr>
              <a:t> VB6 UHR EWF electron beam lithography tool at the JWNC, we used it to write the Complete Works of Robert Burns on a small piece of silicon. Ten copies would fit on the head of a pin and this is likely to be the world's smallest copy of the works of Burns. The image shows pages of text alongside a human hair plus detailed text from the song “As I stood by yon roofless tower”. Each character is approximately 150 nm </a:t>
            </a:r>
          </a:p>
        </p:txBody>
      </p:sp>
      <p:sp>
        <p:nvSpPr>
          <p:cNvPr id="28682" name="Rectangle 13"/>
          <p:cNvSpPr>
            <a:spLocks noChangeArrowheads="1"/>
          </p:cNvSpPr>
          <p:nvPr/>
        </p:nvSpPr>
        <p:spPr bwMode="auto">
          <a:xfrm>
            <a:off x="5745163" y="1052513"/>
            <a:ext cx="3600450" cy="5256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26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97D7BAB-0F0C-0A41-B66D-15F0852FAB8B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E-beam – Good + Bad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C662B119-28BA-2773-631B-9C02477A3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81295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24279" y="6356351"/>
            <a:ext cx="561975" cy="365125"/>
          </a:xfrm>
        </p:spPr>
        <p:txBody>
          <a:bodyPr/>
          <a:lstStyle/>
          <a:p>
            <a:fld id="{110C5112-859B-494C-AFB2-923C74162D47}" type="slidenum">
              <a:rPr lang="en-US" smtClean="0"/>
              <a:t>27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38" y="1174226"/>
            <a:ext cx="7712969" cy="35232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299" y="4697434"/>
            <a:ext cx="4865743" cy="148741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56A59CC-967A-604A-A7AD-F46C1950CBB0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E-Beam: 22nm Gates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12711B7-1954-F14C-2FBC-EC3F141AC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9118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As well as for fabrication of semiconductor detectors, lithography (e-beam) is essential for the production of CMOS devices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Used mostly in particle physics for readout 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Can be used for data processing, multiplexing etc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Advantages to going to smaller technology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Cost, power, integration of Digital and Analog, chip size…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28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81FF4FB-EE1E-894E-9674-142885B23257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CMOS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34FF94-4A84-C742-55CD-F27FF3D42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412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CMOS technology</a:t>
            </a:r>
          </a:p>
        </p:txBody>
      </p:sp>
      <p:pic>
        <p:nvPicPr>
          <p:cNvPr id="30723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181" y="1451610"/>
            <a:ext cx="8420182" cy="4282441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498CDD-71F5-80FF-C7FB-B04C2E959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446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Semiconductor Materials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29529"/>
              </p:ext>
            </p:extLst>
          </p:nvPr>
        </p:nvGraphicFramePr>
        <p:xfrm>
          <a:off x="1639888" y="1268413"/>
          <a:ext cx="6985000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1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63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423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Bell MT" panose="02020503060305020303" pitchFamily="18" charset="77"/>
                      </a:endParaRP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Material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latin typeface="Bell MT" panose="02020503060305020303" pitchFamily="18" charset="77"/>
                        </a:rPr>
                        <a:t>Bandgap</a:t>
                      </a:r>
                      <a:r>
                        <a:rPr lang="en-GB" sz="1600" baseline="0" dirty="0">
                          <a:latin typeface="Bell MT" panose="02020503060305020303" pitchFamily="18" charset="77"/>
                        </a:rPr>
                        <a:t> </a:t>
                      </a:r>
                      <a:r>
                        <a:rPr lang="en-GB" sz="1600" dirty="0">
                          <a:latin typeface="Bell MT" panose="02020503060305020303" pitchFamily="18" charset="77"/>
                        </a:rPr>
                        <a:t>(</a:t>
                      </a:r>
                      <a:r>
                        <a:rPr lang="en-GB" sz="1600" dirty="0" err="1">
                          <a:latin typeface="Bell MT" panose="02020503060305020303" pitchFamily="18" charset="77"/>
                        </a:rPr>
                        <a:t>eV</a:t>
                      </a:r>
                      <a:r>
                        <a:rPr lang="en-GB" sz="1600" dirty="0">
                          <a:latin typeface="Bell MT" panose="02020503060305020303" pitchFamily="18" charset="77"/>
                        </a:rPr>
                        <a:t>)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Uses</a:t>
                      </a:r>
                    </a:p>
                  </a:txBody>
                  <a:tcPr marL="91443" marR="9144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33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Bell MT" panose="02020503060305020303" pitchFamily="18" charset="77"/>
                        </a:rPr>
                        <a:t>Ge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Germanium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Bell MT" panose="02020503060305020303" pitchFamily="18" charset="77"/>
                        </a:rPr>
                        <a:t>0.66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Gamma @ low temperature</a:t>
                      </a:r>
                    </a:p>
                  </a:txBody>
                  <a:tcPr marL="91443" marR="91443"/>
                </a:tc>
                <a:extLst>
                  <a:ext uri="{0D108BD9-81ED-4DB2-BD59-A6C34878D82A}">
                    <a16:rowId xmlns:a16="http://schemas.microsoft.com/office/drawing/2014/main" val="3651855137"/>
                  </a:ext>
                </a:extLst>
              </a:tr>
              <a:tr h="3283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Bell MT" panose="02020503060305020303" pitchFamily="18" charset="77"/>
                        </a:rPr>
                        <a:t>Si</a:t>
                      </a:r>
                    </a:p>
                    <a:p>
                      <a:pPr algn="ctr"/>
                      <a:endParaRPr lang="en-GB" sz="1600" dirty="0">
                        <a:latin typeface="Bell MT" panose="02020503060305020303" pitchFamily="18" charset="77"/>
                      </a:endParaRP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Silicon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Bell MT" panose="02020503060305020303" pitchFamily="18" charset="77"/>
                        </a:rPr>
                        <a:t>1.11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Particle, X-ray</a:t>
                      </a:r>
                    </a:p>
                  </a:txBody>
                  <a:tcPr marL="91443" marR="9144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3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latin typeface="Bell MT" panose="02020503060305020303" pitchFamily="18" charset="77"/>
                        </a:rPr>
                        <a:t>GaAs</a:t>
                      </a:r>
                      <a:endParaRPr lang="en-GB" sz="1600" dirty="0">
                        <a:latin typeface="Bell MT" panose="02020503060305020303" pitchFamily="18" charset="77"/>
                      </a:endParaRP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Gallium Arsenide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Bell MT" panose="02020503060305020303" pitchFamily="18" charset="77"/>
                        </a:rPr>
                        <a:t>1.43</a:t>
                      </a:r>
                    </a:p>
                  </a:txBody>
                  <a:tcPr marL="91443" marR="91443" anchor="ctr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Particle,</a:t>
                      </a:r>
                      <a:r>
                        <a:rPr lang="en-GB" sz="1600" baseline="0" dirty="0">
                          <a:latin typeface="Bell MT" panose="02020503060305020303" pitchFamily="18" charset="77"/>
                        </a:rPr>
                        <a:t> X-ray</a:t>
                      </a:r>
                      <a:endParaRPr lang="en-GB" sz="1600" dirty="0">
                        <a:latin typeface="Bell MT" panose="02020503060305020303" pitchFamily="18" charset="77"/>
                      </a:endParaRPr>
                    </a:p>
                  </a:txBody>
                  <a:tcPr marL="91443" marR="91443" anchor="ctr"/>
                </a:tc>
                <a:extLst>
                  <a:ext uri="{0D108BD9-81ED-4DB2-BD59-A6C34878D82A}">
                    <a16:rowId xmlns:a16="http://schemas.microsoft.com/office/drawing/2014/main" val="3085478028"/>
                  </a:ext>
                </a:extLst>
              </a:tr>
              <a:tr h="328337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err="1">
                          <a:latin typeface="Bell MT" panose="02020503060305020303" pitchFamily="18" charset="77"/>
                        </a:rPr>
                        <a:t>CdZnTe</a:t>
                      </a:r>
                      <a:endParaRPr lang="en-GB" sz="1600" b="0" dirty="0">
                        <a:latin typeface="Bell MT" panose="02020503060305020303" pitchFamily="18" charset="77"/>
                      </a:endParaRP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Bell MT" panose="02020503060305020303" pitchFamily="18" charset="77"/>
                        </a:rPr>
                        <a:t>Cadmium Zinc Telluride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Bell MT" panose="02020503060305020303" pitchFamily="18" charset="77"/>
                        </a:rPr>
                        <a:t>1.4-2.2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Bell MT" panose="02020503060305020303" pitchFamily="18" charset="77"/>
                        </a:rPr>
                        <a:t>X-Ray</a:t>
                      </a:r>
                    </a:p>
                  </a:txBody>
                  <a:tcPr marL="91443" marR="9144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3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latin typeface="Bell MT" panose="02020503060305020303" pitchFamily="18" charset="77"/>
                        </a:rPr>
                        <a:t>SiC</a:t>
                      </a:r>
                      <a:endParaRPr lang="en-GB" sz="1600" dirty="0">
                        <a:latin typeface="Bell MT" panose="02020503060305020303" pitchFamily="18" charset="77"/>
                      </a:endParaRP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Silicon Carbide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Bell MT" panose="02020503060305020303" pitchFamily="18" charset="77"/>
                        </a:rPr>
                        <a:t>2.86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UV/Rad Hard</a:t>
                      </a:r>
                    </a:p>
                  </a:txBody>
                  <a:tcPr marL="91443" marR="91443"/>
                </a:tc>
                <a:extLst>
                  <a:ext uri="{0D108BD9-81ED-4DB2-BD59-A6C34878D82A}">
                    <a16:rowId xmlns:a16="http://schemas.microsoft.com/office/drawing/2014/main" val="3428499969"/>
                  </a:ext>
                </a:extLst>
              </a:tr>
              <a:tr h="3283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latin typeface="Bell MT" panose="02020503060305020303" pitchFamily="18" charset="77"/>
                        </a:rPr>
                        <a:t>GaN</a:t>
                      </a:r>
                      <a:endParaRPr lang="en-GB" sz="1600" dirty="0">
                        <a:latin typeface="Bell MT" panose="02020503060305020303" pitchFamily="18" charset="77"/>
                      </a:endParaRP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Gallium Nitride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Bell MT" panose="02020503060305020303" pitchFamily="18" charset="77"/>
                        </a:rPr>
                        <a:t>3.4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UV/Rad</a:t>
                      </a:r>
                      <a:r>
                        <a:rPr lang="en-GB" sz="1600" baseline="0" dirty="0">
                          <a:latin typeface="Bell MT" panose="02020503060305020303" pitchFamily="18" charset="77"/>
                        </a:rPr>
                        <a:t> Hard</a:t>
                      </a:r>
                      <a:endParaRPr lang="en-GB" sz="1600" dirty="0">
                        <a:latin typeface="Bell MT" panose="02020503060305020303" pitchFamily="18" charset="77"/>
                      </a:endParaRPr>
                    </a:p>
                  </a:txBody>
                  <a:tcPr marL="91443" marR="9144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33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Bell MT" panose="02020503060305020303" pitchFamily="18" charset="77"/>
                        </a:rPr>
                        <a:t>C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Bell MT" panose="02020503060305020303" pitchFamily="18" charset="77"/>
                        </a:rPr>
                        <a:t>Diamond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Bell MT" panose="02020503060305020303" pitchFamily="18" charset="77"/>
                        </a:rPr>
                        <a:t>5.5</a:t>
                      </a:r>
                    </a:p>
                  </a:txBody>
                  <a:tcPr marL="91443" marR="9144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Bell MT" panose="02020503060305020303" pitchFamily="18" charset="77"/>
                        </a:rPr>
                        <a:t>UV/Rad</a:t>
                      </a:r>
                      <a:r>
                        <a:rPr lang="en-GB" sz="1600" baseline="0" dirty="0">
                          <a:latin typeface="Bell MT" panose="02020503060305020303" pitchFamily="18" charset="77"/>
                        </a:rPr>
                        <a:t> Hard</a:t>
                      </a:r>
                      <a:endParaRPr lang="en-GB" sz="1600" dirty="0">
                        <a:latin typeface="Bell MT" panose="02020503060305020303" pitchFamily="18" charset="77"/>
                      </a:endParaRPr>
                    </a:p>
                  </a:txBody>
                  <a:tcPr marL="91443" marR="9144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309" name="Rectangle 3"/>
          <p:cNvSpPr>
            <a:spLocks noGrp="1" noChangeArrowheads="1"/>
          </p:cNvSpPr>
          <p:nvPr>
            <p:ph idx="1"/>
          </p:nvPr>
        </p:nvSpPr>
        <p:spPr>
          <a:xfrm>
            <a:off x="957262" y="4682173"/>
            <a:ext cx="7991475" cy="1445561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1800" dirty="0">
                <a:solidFill>
                  <a:srgbClr val="CC3300"/>
                </a:solidFill>
                <a:latin typeface="Bell MT" panose="02020503060305020303" pitchFamily="18" charset="77"/>
              </a:rPr>
              <a:t>Issues</a:t>
            </a:r>
          </a:p>
          <a:p>
            <a:pPr marL="990600" lvl="1" indent="-533400">
              <a:buFont typeface="Times New Roman" panose="02020603050405020304" pitchFamily="18" charset="0"/>
              <a:buChar char="•"/>
            </a:pPr>
            <a:r>
              <a:rPr lang="en-GB" altLang="en-US" dirty="0">
                <a:latin typeface="Bell MT" panose="02020503060305020303" pitchFamily="18" charset="77"/>
              </a:rPr>
              <a:t>Growth – How easy to make?</a:t>
            </a:r>
          </a:p>
          <a:p>
            <a:pPr marL="990600" lvl="1" indent="-533400">
              <a:buFontTx/>
              <a:buChar char="•"/>
            </a:pPr>
            <a:r>
              <a:rPr lang="en-GB" altLang="en-US" dirty="0">
                <a:latin typeface="Bell MT" panose="02020503060305020303" pitchFamily="18" charset="77"/>
              </a:rPr>
              <a:t>Defects – How many?</a:t>
            </a:r>
          </a:p>
          <a:p>
            <a:pPr marL="990600" lvl="1" indent="-533400">
              <a:buFontTx/>
              <a:buChar char="•"/>
            </a:pPr>
            <a:r>
              <a:rPr lang="en-GB" altLang="en-US" dirty="0">
                <a:latin typeface="Bell MT" panose="02020503060305020303" pitchFamily="18" charset="77"/>
              </a:rPr>
              <a:t>Material science – contact formation, </a:t>
            </a:r>
            <a:r>
              <a:rPr lang="en-GB" altLang="en-US" dirty="0" err="1">
                <a:latin typeface="Bell MT" panose="02020503060305020303" pitchFamily="18" charset="77"/>
              </a:rPr>
              <a:t>pasivation</a:t>
            </a:r>
            <a:r>
              <a:rPr lang="en-GB" altLang="en-US" dirty="0">
                <a:latin typeface="Bell MT" panose="02020503060305020303" pitchFamily="18" charset="77"/>
              </a:rPr>
              <a:t> etc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41E84F96-FD25-0ABD-17A0-F6268E2DA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058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State of the art 2013: 16 nm FINFET</a:t>
            </a:r>
          </a:p>
        </p:txBody>
      </p:sp>
      <p:pic>
        <p:nvPicPr>
          <p:cNvPr id="3174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6" y="1989138"/>
            <a:ext cx="3413125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89" y="1989139"/>
            <a:ext cx="4598987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 rot="16200000">
            <a:off x="8605838" y="4349751"/>
            <a:ext cx="1525588" cy="33813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600" dirty="0">
                <a:latin typeface="Arial" charset="0"/>
              </a:rPr>
              <a:t>Source: TSMC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6537325" y="2787651"/>
            <a:ext cx="687388" cy="231775"/>
          </a:xfrm>
          <a:prstGeom prst="straightConnector1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5729289" y="1463675"/>
            <a:ext cx="77628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16 nm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24279" y="6356351"/>
            <a:ext cx="561975" cy="365125"/>
          </a:xfrm>
        </p:spPr>
        <p:txBody>
          <a:bodyPr/>
          <a:lstStyle/>
          <a:p>
            <a:fld id="{110C5112-859B-494C-AFB2-923C74162D47}" type="slidenum">
              <a:rPr lang="en-US" smtClean="0"/>
              <a:t>30</a:t>
            </a:fld>
            <a:endParaRPr lang="en-US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59679B6B-ABE4-6E57-D7D1-0E30AA533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502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圖片 4" descr="201304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729" y="1218508"/>
            <a:ext cx="8387458" cy="442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Box 1"/>
          <p:cNvSpPr txBox="1">
            <a:spLocks noChangeArrowheads="1"/>
          </p:cNvSpPr>
          <p:nvPr/>
        </p:nvSpPr>
        <p:spPr bwMode="auto">
          <a:xfrm>
            <a:off x="267653" y="5406180"/>
            <a:ext cx="21852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</a:rPr>
              <a:t>_____________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</a:rPr>
              <a:t>Source: TSMC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24279" y="6356351"/>
            <a:ext cx="561975" cy="365125"/>
          </a:xfrm>
        </p:spPr>
        <p:txBody>
          <a:bodyPr/>
          <a:lstStyle/>
          <a:p>
            <a:fld id="{110C5112-859B-494C-AFB2-923C74162D47}" type="slidenum">
              <a:rPr lang="en-US" smtClean="0"/>
              <a:t>31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48790D6-9FEE-3C41-9006-D1BF948DF1B3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Installed Capacity by Technology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EE845FFB-2C3E-49AE-60B1-A16199791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5598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6"/>
          <a:stretch/>
        </p:blipFill>
        <p:spPr>
          <a:xfrm>
            <a:off x="1136577" y="620688"/>
            <a:ext cx="6948263" cy="52527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36576" y="3140968"/>
            <a:ext cx="1944216" cy="28803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F20B34F-95A7-D497-E094-7871A44F2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5056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B9A55-CDF8-88BF-5DD7-4E044B8C7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5" descr="Graphical user interface, text, application, Word, email&#10;&#10;Description automatically generated">
            <a:extLst>
              <a:ext uri="{FF2B5EF4-FFF2-40B4-BE49-F238E27FC236}">
                <a16:creationId xmlns:a16="http://schemas.microsoft.com/office/drawing/2014/main" id="{E4B74F8C-045C-A3AE-4B65-DA7806FFF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790" y="286344"/>
            <a:ext cx="7839182" cy="52703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6169CB-68DB-491B-304E-F64B736A4BD4}"/>
              </a:ext>
            </a:extLst>
          </p:cNvPr>
          <p:cNvSpPr txBox="1"/>
          <p:nvPr/>
        </p:nvSpPr>
        <p:spPr>
          <a:xfrm>
            <a:off x="177230" y="5615584"/>
            <a:ext cx="97287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https://newsroom.ibm.com/2021-05-06-IBM-Unveils-Worlds-First-2-Nanometer-Chip-Technology,-Opening-a-New-Frontier-for-Semiconductors</a:t>
            </a:r>
            <a:endParaRPr lang="en-US" dirty="0"/>
          </a:p>
          <a:p>
            <a:endParaRPr lang="en-US" dirty="0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7900F019-5404-40A2-17CB-C0878114F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2121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B9A55-CDF8-88BF-5DD7-4E044B8C7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34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6169CB-68DB-491B-304E-F64B736A4BD4}"/>
              </a:ext>
            </a:extLst>
          </p:cNvPr>
          <p:cNvSpPr txBox="1"/>
          <p:nvPr/>
        </p:nvSpPr>
        <p:spPr>
          <a:xfrm>
            <a:off x="177230" y="5615584"/>
            <a:ext cx="97287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https://newsroom.ibm.com/2021-05-06-IBM-Unveils-Worlds-First-2-Nanometer-Chip-Technology,-Opening-a-New-Frontier-for-Semiconductors</a:t>
            </a:r>
            <a:endParaRPr lang="en-US" dirty="0"/>
          </a:p>
          <a:p>
            <a:endParaRPr lang="en-US" dirty="0"/>
          </a:p>
        </p:txBody>
      </p:sp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AB5FC41-56E7-E7A4-84AB-75E32D586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95" y="1910889"/>
            <a:ext cx="9339209" cy="2209813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D8BC5582-C803-027B-44F3-BAA2FF7F9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2260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A370B2-5AB7-D205-2B9D-BA9111D19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35</a:t>
            </a:fld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F1710A0-C5C1-3389-9CC8-880EE6466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10" y="1556927"/>
            <a:ext cx="4445514" cy="364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36F280-C7B6-CB6B-9A92-05FA4340AE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08" t="15870" r="8208" b="28179"/>
          <a:stretch/>
        </p:blipFill>
        <p:spPr>
          <a:xfrm>
            <a:off x="5098077" y="1556927"/>
            <a:ext cx="4126886" cy="3645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A0531E-617F-6E86-DCA9-D8F4C8A97CF1}"/>
              </a:ext>
            </a:extLst>
          </p:cNvPr>
          <p:cNvSpPr txBox="1"/>
          <p:nvPr/>
        </p:nvSpPr>
        <p:spPr>
          <a:xfrm>
            <a:off x="362411" y="1068512"/>
            <a:ext cx="4735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77"/>
              </a:rPr>
              <a:t>ATLAS </a:t>
            </a:r>
            <a:r>
              <a:rPr lang="en-US" dirty="0" err="1">
                <a:latin typeface="Bell MT" panose="02020503060305020303" pitchFamily="18" charset="77"/>
              </a:rPr>
              <a:t>ITk</a:t>
            </a:r>
            <a:r>
              <a:rPr lang="en-US" dirty="0">
                <a:latin typeface="Bell MT" panose="02020503060305020303" pitchFamily="18" charset="77"/>
              </a:rPr>
              <a:t> Strip Module - 250nm Chip set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12C0FD-6E5B-1009-43F1-04E44A31AC59}"/>
              </a:ext>
            </a:extLst>
          </p:cNvPr>
          <p:cNvSpPr txBox="1"/>
          <p:nvPr/>
        </p:nvSpPr>
        <p:spPr>
          <a:xfrm>
            <a:off x="5170334" y="1058384"/>
            <a:ext cx="4735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77"/>
              </a:rPr>
              <a:t>ATLAS </a:t>
            </a:r>
            <a:r>
              <a:rPr lang="en-US" dirty="0" err="1">
                <a:latin typeface="Bell MT" panose="02020503060305020303" pitchFamily="18" charset="77"/>
              </a:rPr>
              <a:t>ITk</a:t>
            </a:r>
            <a:r>
              <a:rPr lang="en-US" dirty="0">
                <a:latin typeface="Bell MT" panose="02020503060305020303" pitchFamily="18" charset="77"/>
              </a:rPr>
              <a:t> Strip Module – 130nm Chip set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F8520F-23E0-BBF4-E64F-F9BF2CBAED53}"/>
              </a:ext>
            </a:extLst>
          </p:cNvPr>
          <p:cNvSpPr txBox="1"/>
          <p:nvPr/>
        </p:nvSpPr>
        <p:spPr>
          <a:xfrm>
            <a:off x="5098077" y="5397327"/>
            <a:ext cx="4126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ell MT" panose="02020503060305020303" pitchFamily="18" charset="77"/>
              </a:rPr>
              <a:t>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E8C492-FEDE-D088-1C42-75F4415FF9C8}"/>
              </a:ext>
            </a:extLst>
          </p:cNvPr>
          <p:cNvSpPr txBox="1"/>
          <p:nvPr/>
        </p:nvSpPr>
        <p:spPr>
          <a:xfrm>
            <a:off x="362410" y="5354729"/>
            <a:ext cx="4445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ell MT" panose="02020503060305020303" pitchFamily="18" charset="77"/>
              </a:rPr>
              <a:t>2013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D6BFF21-CFDA-6283-2237-FCABAA13A989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CMOS Improvements – Closer  to Home 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1E3358D5-AB77-8E3A-FEFA-08C4DBA9E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8397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altLang="en-US" dirty="0">
                <a:latin typeface="Bell MT" panose="02020503060305020303" pitchFamily="18" charset="77"/>
              </a:rPr>
              <a:t>Lecture  1 </a:t>
            </a:r>
          </a:p>
          <a:p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Brief look at why Silicon detectors* are used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Outline of the steps used to fabricate a microstrip detector</a:t>
            </a:r>
          </a:p>
          <a:p>
            <a:pPr lvl="1"/>
            <a:r>
              <a:rPr lang="en-GB" altLang="en-US" dirty="0" err="1">
                <a:solidFill>
                  <a:srgbClr val="FF0000"/>
                </a:solidFill>
                <a:latin typeface="Bell MT" panose="02020503060305020303" pitchFamily="18" charset="77"/>
              </a:rPr>
              <a:t>PhotoLithography</a:t>
            </a:r>
            <a:endParaRPr lang="en-GB" altLang="en-US" dirty="0">
              <a:solidFill>
                <a:srgbClr val="FF0000"/>
              </a:solidFill>
              <a:latin typeface="Bell MT" panose="02020503060305020303" pitchFamily="18" charset="77"/>
            </a:endParaRP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E-beam Lithography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Resists 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Applications of E-beam  lithography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Additive/Subtractive Processes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Lift Off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Etching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Wet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Dry (Plasma &amp; ICP)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FIB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Doping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Cleanrooms and Specifications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New Detector geometries (3D, edgeless, TSV)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68347" y="5737044"/>
            <a:ext cx="343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Bell MT" panose="02020503060305020303" pitchFamily="18" charset="77"/>
              </a:rPr>
              <a:t>* Other semiconductors are available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76D5190-F877-6841-839A-2BBA23EE8F91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>
                <a:latin typeface="Bell MT" panose="02020503060305020303" pitchFamily="18" charset="77"/>
              </a:rPr>
              <a:t>Summary</a:t>
            </a:r>
            <a:endParaRPr lang="en-GB" altLang="en-US" dirty="0">
              <a:latin typeface="Bell MT" panose="02020503060305020303" pitchFamily="18" charset="77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905E7F9-5B82-C0A9-4C9E-0E21E51E5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72477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65426" y="6026898"/>
            <a:ext cx="5688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http://www.tf.uni-kiel.de/matwis/amat/semitech_en/kap_2/illustr/materials.gif</a:t>
            </a:r>
          </a:p>
        </p:txBody>
      </p:sp>
      <p:pic>
        <p:nvPicPr>
          <p:cNvPr id="1026" name="Picture 2" descr="http://www.tf.uni-kiel.de/matwis/amat/semitech_en/kap_2/illustr/material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715" y="1196752"/>
            <a:ext cx="6917245" cy="4830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F85B974-9E9D-6047-9C58-03F48DBD730A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Semiconductor Materials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9DF65DBA-0532-DD76-E394-8AA009BE2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05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817882" y="3352165"/>
            <a:ext cx="7991475" cy="277812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GB" sz="2400" dirty="0">
                <a:solidFill>
                  <a:srgbClr val="CC3300"/>
                </a:solidFill>
                <a:latin typeface="Bell MT" panose="02020503060305020303" pitchFamily="18" charset="77"/>
              </a:rPr>
              <a:t>Material is well known</a:t>
            </a:r>
          </a:p>
          <a:p>
            <a:pPr marL="990600" lvl="1" indent="-533400">
              <a:buFont typeface="Times New Roman" panose="02020603050405020304" pitchFamily="18" charset="0"/>
              <a:buChar char="•"/>
              <a:defRPr/>
            </a:pPr>
            <a:r>
              <a:rPr lang="en-GB" sz="2400" dirty="0">
                <a:latin typeface="Bell MT" panose="02020503060305020303" pitchFamily="18" charset="77"/>
              </a:rPr>
              <a:t>Very high purity material is commonly available</a:t>
            </a:r>
          </a:p>
          <a:p>
            <a:pPr marL="990600" lvl="1" indent="-533400">
              <a:buFontTx/>
              <a:buChar char="•"/>
              <a:defRPr/>
            </a:pPr>
            <a:r>
              <a:rPr lang="en-GB" sz="2400" dirty="0">
                <a:latin typeface="Bell MT" panose="02020503060305020303" pitchFamily="18" charset="77"/>
              </a:rPr>
              <a:t>Higher purity material reduces leakage current and noise</a:t>
            </a:r>
          </a:p>
          <a:p>
            <a:pPr marL="0" indent="0">
              <a:buNone/>
              <a:defRPr/>
            </a:pPr>
            <a:r>
              <a:rPr lang="en-GB" sz="2400" dirty="0">
                <a:solidFill>
                  <a:srgbClr val="CC3300"/>
                </a:solidFill>
                <a:latin typeface="Bell MT" panose="02020503060305020303" pitchFamily="18" charset="77"/>
              </a:rPr>
              <a:t>Fabrication processes are very well developed</a:t>
            </a:r>
          </a:p>
          <a:p>
            <a:pPr marL="990600" lvl="1" indent="-533400">
              <a:buFontTx/>
              <a:buChar char="•"/>
              <a:defRPr/>
            </a:pPr>
            <a:r>
              <a:rPr lang="en-GB" sz="2400" dirty="0">
                <a:latin typeface="Bell MT" panose="02020503060305020303" pitchFamily="18" charset="77"/>
              </a:rPr>
              <a:t>Technology doesn’t have to be developed. It already exists, reducing the production time by several years</a:t>
            </a:r>
          </a:p>
        </p:txBody>
      </p:sp>
      <p:pic>
        <p:nvPicPr>
          <p:cNvPr id="12292" name="Picture 4" descr="middle_modu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54" y="1245890"/>
            <a:ext cx="3726966" cy="1968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869" y="993776"/>
            <a:ext cx="3138488" cy="257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D44D09-3276-A14A-8A66-55EDB39A2F7D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Why Silicon?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A0757BE-221A-5D29-057E-A16B4C9F6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37474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6C0A-75EA-40E6-AB37-827EDD829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Bell MT" panose="02020503060305020303" pitchFamily="18" charset="0"/>
              </a:rPr>
              <a:t>Contact formations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3D7B3-D296-4EBE-89EB-167D1B39E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Bell MT" panose="02020503060305020303" pitchFamily="18" charset="0"/>
              </a:rPr>
              <a:t>Non Si based Semiconductors can have ‘non trivial’ Metal contact schemes</a:t>
            </a:r>
          </a:p>
          <a:p>
            <a:r>
              <a:rPr lang="en-GB" dirty="0">
                <a:latin typeface="Bell MT" panose="02020503060305020303" pitchFamily="18" charset="0"/>
              </a:rPr>
              <a:t>Example: Gallium Nitride (</a:t>
            </a:r>
            <a:r>
              <a:rPr lang="en-GB" dirty="0" err="1">
                <a:latin typeface="Bell MT" panose="02020503060305020303" pitchFamily="18" charset="0"/>
              </a:rPr>
              <a:t>GaN</a:t>
            </a:r>
            <a:r>
              <a:rPr lang="en-GB" dirty="0">
                <a:latin typeface="Bell MT" panose="02020503060305020303" pitchFamily="18" charset="0"/>
              </a:rPr>
              <a:t>)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CBDDFC-2E33-4D20-8413-CAA586DE8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97DEDB-77AC-4897-87CF-CFA497B7E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426" y="2569855"/>
            <a:ext cx="4499253" cy="22810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A6FE84-2632-44D5-B509-22C3E9AEAF2C}"/>
              </a:ext>
            </a:extLst>
          </p:cNvPr>
          <p:cNvSpPr txBox="1"/>
          <p:nvPr/>
        </p:nvSpPr>
        <p:spPr>
          <a:xfrm>
            <a:off x="612056" y="4861682"/>
            <a:ext cx="79420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Bell MT" panose="02020503060305020303" pitchFamily="18" charset="0"/>
              </a:rPr>
              <a:t>Work Functions and associated Schottky barrier heights for various metal contact</a:t>
            </a:r>
          </a:p>
          <a:p>
            <a:pPr algn="l"/>
            <a:r>
              <a:rPr lang="en-GB" sz="1800" b="0" i="0" u="none" strike="noStrike" baseline="0" dirty="0">
                <a:latin typeface="Bell MT" panose="02020503060305020303" pitchFamily="18" charset="0"/>
              </a:rPr>
              <a:t>schemes on </a:t>
            </a:r>
            <a:r>
              <a:rPr lang="en-GB" sz="1800" b="0" i="0" u="none" strike="noStrike" baseline="0" dirty="0" err="1">
                <a:latin typeface="Bell MT" panose="02020503060305020303" pitchFamily="18" charset="0"/>
              </a:rPr>
              <a:t>GaN</a:t>
            </a:r>
            <a:endParaRPr lang="en-GB" dirty="0">
              <a:latin typeface="Bell MT" panose="02020503060305020303" pitchFamily="18" charset="0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815FA013-C0DE-9D4D-9872-7009D457F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976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4" y="1340769"/>
            <a:ext cx="6328192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latin typeface="Bell MT" panose="02020503060305020303" pitchFamily="18" charset="77"/>
              </a:rPr>
              <a:t>The main semiconductor detectors used in physics are</a:t>
            </a:r>
          </a:p>
          <a:p>
            <a:pPr lvl="1"/>
            <a:r>
              <a:rPr lang="en-GB" dirty="0">
                <a:latin typeface="Bell MT" panose="02020503060305020303" pitchFamily="18" charset="77"/>
              </a:rPr>
              <a:t>Single Segment</a:t>
            </a:r>
          </a:p>
          <a:p>
            <a:pPr lvl="2"/>
            <a:r>
              <a:rPr lang="en-GB" dirty="0">
                <a:latin typeface="Bell MT" panose="02020503060305020303" pitchFamily="18" charset="77"/>
              </a:rPr>
              <a:t>Large or small ‘1D’ detectors (energy and timing Information)</a:t>
            </a:r>
          </a:p>
          <a:p>
            <a:pPr lvl="2"/>
            <a:r>
              <a:rPr lang="en-GB" dirty="0" err="1">
                <a:latin typeface="Bell MT" panose="02020503060305020303" pitchFamily="18" charset="77"/>
              </a:rPr>
              <a:t>Eg</a:t>
            </a:r>
            <a:r>
              <a:rPr lang="en-GB" dirty="0">
                <a:latin typeface="Bell MT" panose="02020503060305020303" pitchFamily="18" charset="77"/>
              </a:rPr>
              <a:t> Si Photo Diodes</a:t>
            </a:r>
          </a:p>
          <a:p>
            <a:pPr lvl="1"/>
            <a:r>
              <a:rPr lang="en-GB" dirty="0">
                <a:latin typeface="Bell MT" panose="02020503060305020303" pitchFamily="18" charset="77"/>
              </a:rPr>
              <a:t>Multi Segmented</a:t>
            </a:r>
          </a:p>
          <a:p>
            <a:pPr lvl="2"/>
            <a:r>
              <a:rPr lang="en-GB" dirty="0">
                <a:latin typeface="Bell MT" panose="02020503060305020303" pitchFamily="18" charset="77"/>
              </a:rPr>
              <a:t>2D detectors (Position, energy and timing information)</a:t>
            </a:r>
          </a:p>
          <a:p>
            <a:pPr lvl="2"/>
            <a:endParaRPr lang="en-GB" dirty="0">
              <a:latin typeface="Bell MT" panose="02020503060305020303" pitchFamily="18" charset="77"/>
            </a:endParaRPr>
          </a:p>
          <a:p>
            <a:pPr lvl="1"/>
            <a:r>
              <a:rPr lang="en-GB" dirty="0">
                <a:latin typeface="Bell MT" panose="02020503060305020303" pitchFamily="18" charset="77"/>
              </a:rPr>
              <a:t>You can use lots of single segmented detectors in array to get position information</a:t>
            </a:r>
          </a:p>
          <a:p>
            <a:pPr lvl="1"/>
            <a:r>
              <a:rPr lang="en-GB" dirty="0">
                <a:latin typeface="Bell MT" panose="02020503060305020303" pitchFamily="18" charset="77"/>
              </a:rPr>
              <a:t>Or can you can use fabrication techniques to create ‘sub cell’ information</a:t>
            </a:r>
          </a:p>
          <a:p>
            <a:pPr lvl="2"/>
            <a:r>
              <a:rPr lang="en-GB" dirty="0">
                <a:latin typeface="Bell MT" panose="02020503060305020303" pitchFamily="18" charset="77"/>
              </a:rPr>
              <a:t>Pixel Detectors</a:t>
            </a:r>
          </a:p>
          <a:p>
            <a:pPr lvl="2"/>
            <a:r>
              <a:rPr lang="en-GB" dirty="0">
                <a:latin typeface="Bell MT" panose="02020503060305020303" pitchFamily="18" charset="77"/>
              </a:rPr>
              <a:t>Strip Detectors</a:t>
            </a:r>
          </a:p>
          <a:p>
            <a:pPr lvl="2"/>
            <a:endParaRPr lang="en-GB" dirty="0">
              <a:latin typeface="Bell MT" panose="02020503060305020303" pitchFamily="18" charset="77"/>
            </a:endParaRPr>
          </a:p>
          <a:p>
            <a:r>
              <a:rPr lang="en-GB" dirty="0">
                <a:latin typeface="Bell MT" panose="02020503060305020303" pitchFamily="18" charset="77"/>
              </a:rPr>
              <a:t>So how do we decide on what to make?</a:t>
            </a:r>
          </a:p>
          <a:p>
            <a:pPr lvl="1"/>
            <a:r>
              <a:rPr lang="en-GB" dirty="0">
                <a:latin typeface="Bell MT" panose="02020503060305020303" pitchFamily="18" charset="77"/>
              </a:rPr>
              <a:t>Physics needs, cost, complexity, yield…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741" y="930379"/>
            <a:ext cx="1914525" cy="1914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461" y="3717033"/>
            <a:ext cx="2528793" cy="19443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90741" y="2844903"/>
            <a:ext cx="19145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‘Single Segment’ Photodiode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57461" y="5661393"/>
            <a:ext cx="23880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‘Multi Segmented ’ Pixel Detector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474C0AF-281B-1441-8543-559F18F06658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Semiconductor Detectors</a:t>
            </a:r>
          </a:p>
        </p:txBody>
      </p:sp>
    </p:spTree>
    <p:extLst>
      <p:ext uri="{BB962C8B-B14F-4D97-AF65-F5344CB8AC3E}">
        <p14:creationId xmlns:p14="http://schemas.microsoft.com/office/powerpoint/2010/main" val="1537384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22"/>
          <a:stretch/>
        </p:blipFill>
        <p:spPr>
          <a:xfrm>
            <a:off x="5310564" y="1147270"/>
            <a:ext cx="3627854" cy="316835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162" y="1021352"/>
            <a:ext cx="3326276" cy="3168352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020000"/>
              </p:ext>
            </p:extLst>
          </p:nvPr>
        </p:nvGraphicFramePr>
        <p:xfrm>
          <a:off x="1151001" y="4375610"/>
          <a:ext cx="4401172" cy="2195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7109">
                  <a:extLst>
                    <a:ext uri="{9D8B030D-6E8A-4147-A177-3AD203B41FA5}">
                      <a16:colId xmlns:a16="http://schemas.microsoft.com/office/drawing/2014/main" val="832397201"/>
                    </a:ext>
                  </a:extLst>
                </a:gridCol>
                <a:gridCol w="1435132">
                  <a:extLst>
                    <a:ext uri="{9D8B030D-6E8A-4147-A177-3AD203B41FA5}">
                      <a16:colId xmlns:a16="http://schemas.microsoft.com/office/drawing/2014/main" val="2872970344"/>
                    </a:ext>
                  </a:extLst>
                </a:gridCol>
                <a:gridCol w="1348931">
                  <a:extLst>
                    <a:ext uri="{9D8B030D-6E8A-4147-A177-3AD203B41FA5}">
                      <a16:colId xmlns:a16="http://schemas.microsoft.com/office/drawing/2014/main" val="1655988346"/>
                    </a:ext>
                  </a:extLst>
                </a:gridCol>
              </a:tblGrid>
              <a:tr h="243568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Wafer Size (inches)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Wafer Size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Thickness</a:t>
                      </a:r>
                      <a:r>
                        <a:rPr lang="en-GB" sz="1200" baseline="0" dirty="0"/>
                        <a:t> (um)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65711"/>
                  </a:ext>
                </a:extLst>
              </a:tr>
              <a:tr h="243568"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870540"/>
                  </a:ext>
                </a:extLst>
              </a:tr>
              <a:tr h="2748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51815"/>
                  </a:ext>
                </a:extLst>
              </a:tr>
              <a:tr h="2435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658613"/>
                  </a:ext>
                </a:extLst>
              </a:tr>
              <a:tr h="2435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341605"/>
                  </a:ext>
                </a:extLst>
              </a:tr>
              <a:tr h="2435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 (5.9)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675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636660"/>
                  </a:ext>
                </a:extLst>
              </a:tr>
              <a:tr h="2435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 (7.9)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725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95984"/>
                  </a:ext>
                </a:extLst>
              </a:tr>
              <a:tr h="2435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 (11.8)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805604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4E51D84F-8422-344C-A9DB-40B9A39C8EE5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Semiconductor Detectors: Wafer Scale</a:t>
            </a:r>
          </a:p>
        </p:txBody>
      </p:sp>
    </p:spTree>
    <p:extLst>
      <p:ext uri="{BB962C8B-B14F-4D97-AF65-F5344CB8AC3E}">
        <p14:creationId xmlns:p14="http://schemas.microsoft.com/office/powerpoint/2010/main" val="1587118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68"/>
          <p:cNvGrpSpPr>
            <a:grpSpLocks/>
          </p:cNvGrpSpPr>
          <p:nvPr/>
        </p:nvGrpSpPr>
        <p:grpSpPr bwMode="auto">
          <a:xfrm>
            <a:off x="2286000" y="3429000"/>
            <a:ext cx="5410200" cy="1676400"/>
            <a:chOff x="1200" y="2160"/>
            <a:chExt cx="3408" cy="1056"/>
          </a:xfrm>
        </p:grpSpPr>
        <p:sp>
          <p:nvSpPr>
            <p:cNvPr id="13360" name="Rectangle 3"/>
            <p:cNvSpPr>
              <a:spLocks noChangeArrowheads="1"/>
            </p:cNvSpPr>
            <p:nvPr/>
          </p:nvSpPr>
          <p:spPr bwMode="auto">
            <a:xfrm>
              <a:off x="1200" y="2160"/>
              <a:ext cx="3360" cy="10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61" name="Text Box 40"/>
            <p:cNvSpPr txBox="1">
              <a:spLocks noChangeArrowheads="1"/>
            </p:cNvSpPr>
            <p:nvPr/>
          </p:nvSpPr>
          <p:spPr bwMode="auto">
            <a:xfrm>
              <a:off x="2736" y="2688"/>
              <a:ext cx="18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n- bulk Si</a:t>
              </a:r>
            </a:p>
          </p:txBody>
        </p:sp>
      </p:grp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441326" y="3843338"/>
            <a:ext cx="7178675" cy="1262062"/>
            <a:chOff x="38" y="2421"/>
            <a:chExt cx="4522" cy="795"/>
          </a:xfrm>
        </p:grpSpPr>
        <p:sp>
          <p:nvSpPr>
            <p:cNvPr id="13357" name="Rectangle 18"/>
            <p:cNvSpPr>
              <a:spLocks noChangeArrowheads="1"/>
            </p:cNvSpPr>
            <p:nvPr/>
          </p:nvSpPr>
          <p:spPr bwMode="auto">
            <a:xfrm>
              <a:off x="1200" y="3120"/>
              <a:ext cx="3360" cy="9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58" name="Line 42"/>
            <p:cNvSpPr>
              <a:spLocks noChangeShapeType="1"/>
            </p:cNvSpPr>
            <p:nvPr/>
          </p:nvSpPr>
          <p:spPr bwMode="auto">
            <a:xfrm>
              <a:off x="912" y="2640"/>
              <a:ext cx="576" cy="52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3359" name="Text Box 43"/>
            <p:cNvSpPr txBox="1">
              <a:spLocks noChangeArrowheads="1"/>
            </p:cNvSpPr>
            <p:nvPr/>
          </p:nvSpPr>
          <p:spPr bwMode="auto">
            <a:xfrm>
              <a:off x="38" y="2421"/>
              <a:ext cx="82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n</a:t>
              </a:r>
              <a:r>
                <a:rPr lang="en-GB" altLang="en-US" sz="2400" baseline="30000" dirty="0">
                  <a:solidFill>
                    <a:schemeClr val="tx1"/>
                  </a:solidFill>
                  <a:latin typeface="Bell MT" panose="02020503060305020303" pitchFamily="18" charset="77"/>
                </a:rPr>
                <a:t>+</a:t>
              </a: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 doped</a:t>
              </a:r>
            </a:p>
          </p:txBody>
        </p:sp>
      </p:grpSp>
      <p:grpSp>
        <p:nvGrpSpPr>
          <p:cNvPr id="4" name="Group 69"/>
          <p:cNvGrpSpPr>
            <a:grpSpLocks/>
          </p:cNvGrpSpPr>
          <p:nvPr/>
        </p:nvGrpSpPr>
        <p:grpSpPr bwMode="auto">
          <a:xfrm>
            <a:off x="2743201" y="3429000"/>
            <a:ext cx="6635750" cy="990600"/>
            <a:chOff x="1488" y="2160"/>
            <a:chExt cx="4180" cy="624"/>
          </a:xfrm>
        </p:grpSpPr>
        <p:sp>
          <p:nvSpPr>
            <p:cNvPr id="13350" name="Rectangle 4"/>
            <p:cNvSpPr>
              <a:spLocks noChangeArrowheads="1"/>
            </p:cNvSpPr>
            <p:nvPr/>
          </p:nvSpPr>
          <p:spPr bwMode="auto">
            <a:xfrm>
              <a:off x="1488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51" name="Rectangle 5"/>
            <p:cNvSpPr>
              <a:spLocks noChangeArrowheads="1"/>
            </p:cNvSpPr>
            <p:nvPr/>
          </p:nvSpPr>
          <p:spPr bwMode="auto">
            <a:xfrm>
              <a:off x="2160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52" name="Rectangle 6"/>
            <p:cNvSpPr>
              <a:spLocks noChangeArrowheads="1"/>
            </p:cNvSpPr>
            <p:nvPr/>
          </p:nvSpPr>
          <p:spPr bwMode="auto">
            <a:xfrm>
              <a:off x="2832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53" name="Rectangle 7"/>
            <p:cNvSpPr>
              <a:spLocks noChangeArrowheads="1"/>
            </p:cNvSpPr>
            <p:nvPr/>
          </p:nvSpPr>
          <p:spPr bwMode="auto">
            <a:xfrm>
              <a:off x="3504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54" name="Rectangle 8"/>
            <p:cNvSpPr>
              <a:spLocks noChangeArrowheads="1"/>
            </p:cNvSpPr>
            <p:nvPr/>
          </p:nvSpPr>
          <p:spPr bwMode="auto">
            <a:xfrm>
              <a:off x="4176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55" name="Line 45"/>
            <p:cNvSpPr>
              <a:spLocks noChangeShapeType="1"/>
            </p:cNvSpPr>
            <p:nvPr/>
          </p:nvSpPr>
          <p:spPr bwMode="auto">
            <a:xfrm flipH="1" flipV="1">
              <a:off x="4320" y="2256"/>
              <a:ext cx="720" cy="52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3356" name="Text Box 46"/>
            <p:cNvSpPr txBox="1">
              <a:spLocks noChangeArrowheads="1"/>
            </p:cNvSpPr>
            <p:nvPr/>
          </p:nvSpPr>
          <p:spPr bwMode="auto">
            <a:xfrm>
              <a:off x="4848" y="2352"/>
              <a:ext cx="82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p</a:t>
              </a:r>
              <a:r>
                <a:rPr lang="en-GB" altLang="en-US" sz="2400" baseline="30000" dirty="0">
                  <a:solidFill>
                    <a:schemeClr val="tx1"/>
                  </a:solidFill>
                  <a:latin typeface="Bell MT" panose="02020503060305020303" pitchFamily="18" charset="77"/>
                </a:rPr>
                <a:t>+</a:t>
              </a: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 doped</a:t>
              </a:r>
            </a:p>
          </p:txBody>
        </p:sp>
      </p:grpSp>
      <p:grpSp>
        <p:nvGrpSpPr>
          <p:cNvPr id="5" name="Group 71"/>
          <p:cNvGrpSpPr>
            <a:grpSpLocks/>
          </p:cNvGrpSpPr>
          <p:nvPr/>
        </p:nvGrpSpPr>
        <p:grpSpPr bwMode="auto">
          <a:xfrm>
            <a:off x="746126" y="2243138"/>
            <a:ext cx="6264275" cy="1185862"/>
            <a:chOff x="230" y="1413"/>
            <a:chExt cx="3946" cy="747"/>
          </a:xfrm>
        </p:grpSpPr>
        <p:sp>
          <p:nvSpPr>
            <p:cNvPr id="13343" name="Rectangle 24"/>
            <p:cNvSpPr>
              <a:spLocks noChangeArrowheads="1"/>
            </p:cNvSpPr>
            <p:nvPr/>
          </p:nvSpPr>
          <p:spPr bwMode="auto">
            <a:xfrm>
              <a:off x="1200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44" name="Rectangle 25"/>
            <p:cNvSpPr>
              <a:spLocks noChangeArrowheads="1"/>
            </p:cNvSpPr>
            <p:nvPr/>
          </p:nvSpPr>
          <p:spPr bwMode="auto">
            <a:xfrm>
              <a:off x="3216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45" name="Rectangle 26"/>
            <p:cNvSpPr>
              <a:spLocks noChangeArrowheads="1"/>
            </p:cNvSpPr>
            <p:nvPr/>
          </p:nvSpPr>
          <p:spPr bwMode="auto">
            <a:xfrm>
              <a:off x="2544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46" name="Rectangle 27"/>
            <p:cNvSpPr>
              <a:spLocks noChangeArrowheads="1"/>
            </p:cNvSpPr>
            <p:nvPr/>
          </p:nvSpPr>
          <p:spPr bwMode="auto">
            <a:xfrm>
              <a:off x="1872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47" name="Rectangle 28"/>
            <p:cNvSpPr>
              <a:spLocks noChangeArrowheads="1"/>
            </p:cNvSpPr>
            <p:nvPr/>
          </p:nvSpPr>
          <p:spPr bwMode="auto">
            <a:xfrm>
              <a:off x="3888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48" name="Text Box 47"/>
            <p:cNvSpPr txBox="1">
              <a:spLocks noChangeArrowheads="1"/>
            </p:cNvSpPr>
            <p:nvPr/>
          </p:nvSpPr>
          <p:spPr bwMode="auto">
            <a:xfrm>
              <a:off x="230" y="1413"/>
              <a:ext cx="189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passivation oxide layer</a:t>
              </a:r>
            </a:p>
          </p:txBody>
        </p:sp>
        <p:sp>
          <p:nvSpPr>
            <p:cNvPr id="13349" name="Line 48"/>
            <p:cNvSpPr>
              <a:spLocks noChangeShapeType="1"/>
            </p:cNvSpPr>
            <p:nvPr/>
          </p:nvSpPr>
          <p:spPr bwMode="auto">
            <a:xfrm>
              <a:off x="912" y="1680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6" name="Group 73"/>
          <p:cNvGrpSpPr>
            <a:grpSpLocks/>
          </p:cNvGrpSpPr>
          <p:nvPr/>
        </p:nvGrpSpPr>
        <p:grpSpPr bwMode="auto">
          <a:xfrm>
            <a:off x="2743200" y="1905000"/>
            <a:ext cx="6781800" cy="1524000"/>
            <a:chOff x="1488" y="1200"/>
            <a:chExt cx="4272" cy="960"/>
          </a:xfrm>
        </p:grpSpPr>
        <p:sp>
          <p:nvSpPr>
            <p:cNvPr id="13336" name="Rectangle 19"/>
            <p:cNvSpPr>
              <a:spLocks noChangeArrowheads="1"/>
            </p:cNvSpPr>
            <p:nvPr/>
          </p:nvSpPr>
          <p:spPr bwMode="auto">
            <a:xfrm>
              <a:off x="1488" y="2112"/>
              <a:ext cx="384" cy="4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37" name="Rectangle 20"/>
            <p:cNvSpPr>
              <a:spLocks noChangeArrowheads="1"/>
            </p:cNvSpPr>
            <p:nvPr/>
          </p:nvSpPr>
          <p:spPr bwMode="auto">
            <a:xfrm>
              <a:off x="2160" y="2112"/>
              <a:ext cx="384" cy="4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38" name="Rectangle 21"/>
            <p:cNvSpPr>
              <a:spLocks noChangeArrowheads="1"/>
            </p:cNvSpPr>
            <p:nvPr/>
          </p:nvSpPr>
          <p:spPr bwMode="auto">
            <a:xfrm>
              <a:off x="2832" y="2112"/>
              <a:ext cx="384" cy="4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39" name="Rectangle 22"/>
            <p:cNvSpPr>
              <a:spLocks noChangeArrowheads="1"/>
            </p:cNvSpPr>
            <p:nvPr/>
          </p:nvSpPr>
          <p:spPr bwMode="auto">
            <a:xfrm>
              <a:off x="3504" y="2112"/>
              <a:ext cx="384" cy="4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40" name="Rectangle 23"/>
            <p:cNvSpPr>
              <a:spLocks noChangeArrowheads="1"/>
            </p:cNvSpPr>
            <p:nvPr/>
          </p:nvSpPr>
          <p:spPr bwMode="auto">
            <a:xfrm>
              <a:off x="4176" y="2112"/>
              <a:ext cx="384" cy="4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41" name="Text Box 49"/>
            <p:cNvSpPr txBox="1">
              <a:spLocks noChangeArrowheads="1"/>
            </p:cNvSpPr>
            <p:nvPr/>
          </p:nvSpPr>
          <p:spPr bwMode="auto">
            <a:xfrm>
              <a:off x="3936" y="1200"/>
              <a:ext cx="182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oxide for capacitive coupling</a:t>
              </a:r>
            </a:p>
          </p:txBody>
        </p:sp>
        <p:sp>
          <p:nvSpPr>
            <p:cNvPr id="13342" name="Line 50"/>
            <p:cNvSpPr>
              <a:spLocks noChangeShapeType="1"/>
            </p:cNvSpPr>
            <p:nvPr/>
          </p:nvSpPr>
          <p:spPr bwMode="auto">
            <a:xfrm flipH="1">
              <a:off x="4560" y="1632"/>
              <a:ext cx="336" cy="48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7" name="Group 72"/>
          <p:cNvGrpSpPr>
            <a:grpSpLocks/>
          </p:cNvGrpSpPr>
          <p:nvPr/>
        </p:nvGrpSpPr>
        <p:grpSpPr bwMode="auto">
          <a:xfrm>
            <a:off x="2286000" y="3048000"/>
            <a:ext cx="5410200" cy="3255963"/>
            <a:chOff x="1200" y="1920"/>
            <a:chExt cx="3408" cy="2051"/>
          </a:xfrm>
        </p:grpSpPr>
        <p:sp>
          <p:nvSpPr>
            <p:cNvPr id="13321" name="Rectangle 29"/>
            <p:cNvSpPr>
              <a:spLocks noChangeArrowheads="1"/>
            </p:cNvSpPr>
            <p:nvPr/>
          </p:nvSpPr>
          <p:spPr bwMode="auto">
            <a:xfrm>
              <a:off x="1440" y="1920"/>
              <a:ext cx="480" cy="4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22" name="Rectangle 30"/>
            <p:cNvSpPr>
              <a:spLocks noChangeArrowheads="1"/>
            </p:cNvSpPr>
            <p:nvPr/>
          </p:nvSpPr>
          <p:spPr bwMode="auto">
            <a:xfrm>
              <a:off x="1488" y="1968"/>
              <a:ext cx="384" cy="144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23" name="Rectangle 31"/>
            <p:cNvSpPr>
              <a:spLocks noChangeArrowheads="1"/>
            </p:cNvSpPr>
            <p:nvPr/>
          </p:nvSpPr>
          <p:spPr bwMode="auto">
            <a:xfrm>
              <a:off x="4128" y="1920"/>
              <a:ext cx="480" cy="4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24" name="Rectangle 32"/>
            <p:cNvSpPr>
              <a:spLocks noChangeArrowheads="1"/>
            </p:cNvSpPr>
            <p:nvPr/>
          </p:nvSpPr>
          <p:spPr bwMode="auto">
            <a:xfrm>
              <a:off x="4176" y="1968"/>
              <a:ext cx="384" cy="144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25" name="Rectangle 33"/>
            <p:cNvSpPr>
              <a:spLocks noChangeArrowheads="1"/>
            </p:cNvSpPr>
            <p:nvPr/>
          </p:nvSpPr>
          <p:spPr bwMode="auto">
            <a:xfrm>
              <a:off x="3456" y="1920"/>
              <a:ext cx="480" cy="4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26" name="Rectangle 34"/>
            <p:cNvSpPr>
              <a:spLocks noChangeArrowheads="1"/>
            </p:cNvSpPr>
            <p:nvPr/>
          </p:nvSpPr>
          <p:spPr bwMode="auto">
            <a:xfrm>
              <a:off x="3504" y="1968"/>
              <a:ext cx="384" cy="144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27" name="Rectangle 35"/>
            <p:cNvSpPr>
              <a:spLocks noChangeArrowheads="1"/>
            </p:cNvSpPr>
            <p:nvPr/>
          </p:nvSpPr>
          <p:spPr bwMode="auto">
            <a:xfrm>
              <a:off x="2784" y="1920"/>
              <a:ext cx="480" cy="4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28" name="Rectangle 36"/>
            <p:cNvSpPr>
              <a:spLocks noChangeArrowheads="1"/>
            </p:cNvSpPr>
            <p:nvPr/>
          </p:nvSpPr>
          <p:spPr bwMode="auto">
            <a:xfrm>
              <a:off x="2832" y="1968"/>
              <a:ext cx="384" cy="144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29" name="Rectangle 37"/>
            <p:cNvSpPr>
              <a:spLocks noChangeArrowheads="1"/>
            </p:cNvSpPr>
            <p:nvPr/>
          </p:nvSpPr>
          <p:spPr bwMode="auto">
            <a:xfrm>
              <a:off x="2112" y="1920"/>
              <a:ext cx="480" cy="4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30" name="Rectangle 38"/>
            <p:cNvSpPr>
              <a:spLocks noChangeArrowheads="1"/>
            </p:cNvSpPr>
            <p:nvPr/>
          </p:nvSpPr>
          <p:spPr bwMode="auto">
            <a:xfrm>
              <a:off x="2160" y="1968"/>
              <a:ext cx="384" cy="144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31" name="Rectangle 39"/>
            <p:cNvSpPr>
              <a:spLocks noChangeArrowheads="1"/>
            </p:cNvSpPr>
            <p:nvPr/>
          </p:nvSpPr>
          <p:spPr bwMode="auto">
            <a:xfrm>
              <a:off x="1200" y="3216"/>
              <a:ext cx="3360" cy="144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32" name="Text Box 51"/>
            <p:cNvSpPr txBox="1">
              <a:spLocks noChangeArrowheads="1"/>
            </p:cNvSpPr>
            <p:nvPr/>
          </p:nvSpPr>
          <p:spPr bwMode="auto">
            <a:xfrm>
              <a:off x="1508" y="3680"/>
              <a:ext cx="166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dirty="0">
                  <a:solidFill>
                    <a:schemeClr val="tx1"/>
                  </a:solidFill>
                  <a:latin typeface="Bell MT" panose="02020503060305020303" pitchFamily="18" charset="77"/>
                </a:rPr>
                <a:t>aluminium contacts</a:t>
              </a:r>
            </a:p>
          </p:txBody>
        </p:sp>
        <p:sp>
          <p:nvSpPr>
            <p:cNvPr id="13333" name="Line 52"/>
            <p:cNvSpPr>
              <a:spLocks noChangeShapeType="1"/>
            </p:cNvSpPr>
            <p:nvPr/>
          </p:nvSpPr>
          <p:spPr bwMode="auto">
            <a:xfrm flipH="1" flipV="1">
              <a:off x="2208" y="3408"/>
              <a:ext cx="48" cy="3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3334" name="Line 53"/>
            <p:cNvSpPr>
              <a:spLocks noChangeShapeType="1"/>
            </p:cNvSpPr>
            <p:nvPr/>
          </p:nvSpPr>
          <p:spPr bwMode="auto">
            <a:xfrm flipV="1">
              <a:off x="2256" y="2064"/>
              <a:ext cx="96" cy="168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3335" name="Line 54"/>
            <p:cNvSpPr>
              <a:spLocks noChangeShapeType="1"/>
            </p:cNvSpPr>
            <p:nvPr/>
          </p:nvSpPr>
          <p:spPr bwMode="auto">
            <a:xfrm flipV="1">
              <a:off x="2256" y="2064"/>
              <a:ext cx="672" cy="168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9</a:t>
            </a:fld>
            <a:endParaRPr lang="en-US" dirty="0"/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B62EF607-28EF-EF43-B30B-C77BFD2E84EE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Stages in Creating A Si Microstrip Detector</a:t>
            </a:r>
          </a:p>
        </p:txBody>
      </p:sp>
      <p:pic>
        <p:nvPicPr>
          <p:cNvPr id="51" name="Picture 4">
            <a:extLst>
              <a:ext uri="{FF2B5EF4-FFF2-40B4-BE49-F238E27FC236}">
                <a16:creationId xmlns:a16="http://schemas.microsoft.com/office/drawing/2014/main" id="{8E63D7FA-9908-5AD4-7DDF-D2A584370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750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40992</TotalTime>
  <Words>1291</Words>
  <Application>Microsoft Macintosh PowerPoint</Application>
  <PresentationFormat>A4 Paper (210x297 mm)</PresentationFormat>
  <Paragraphs>297</Paragraphs>
  <Slides>36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Bell MT</vt:lpstr>
      <vt:lpstr>Calibri</vt:lpstr>
      <vt:lpstr>Calibri Light</vt:lpstr>
      <vt:lpstr>Symbol</vt:lpstr>
      <vt:lpstr>Tahoma</vt:lpstr>
      <vt:lpstr>Times New Roman</vt:lpstr>
      <vt:lpstr>Office Theme</vt:lpstr>
      <vt:lpstr>Device Fabrication (or how the detectors for your experiment get made)</vt:lpstr>
      <vt:lpstr>PowerPoint Presentation</vt:lpstr>
      <vt:lpstr>Semiconductor Materials</vt:lpstr>
      <vt:lpstr>PowerPoint Presentation</vt:lpstr>
      <vt:lpstr>PowerPoint Presentation</vt:lpstr>
      <vt:lpstr>Contact formations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Lithography</vt:lpstr>
      <vt:lpstr>PowerPoint Presentation</vt:lpstr>
      <vt:lpstr>PowerPoint Presentation</vt:lpstr>
      <vt:lpstr>Lithography</vt:lpstr>
      <vt:lpstr>Lithography</vt:lpstr>
      <vt:lpstr>Electron Beam Lithography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CMOS technology</vt:lpstr>
      <vt:lpstr>State of the art 2013: 16 nm FINFET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zenmojo</dc:creator>
  <cp:lastModifiedBy>Richard Bates</cp:lastModifiedBy>
  <cp:revision>87</cp:revision>
  <dcterms:created xsi:type="dcterms:W3CDTF">2015-10-29T10:59:50Z</dcterms:created>
  <dcterms:modified xsi:type="dcterms:W3CDTF">2025-05-06T13:48:17Z</dcterms:modified>
</cp:coreProperties>
</file>