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0"/>
  </p:notesMasterIdLst>
  <p:sldIdLst>
    <p:sldId id="342" r:id="rId2"/>
    <p:sldId id="277" r:id="rId3"/>
    <p:sldId id="300" r:id="rId4"/>
    <p:sldId id="340" r:id="rId5"/>
    <p:sldId id="341" r:id="rId6"/>
    <p:sldId id="338" r:id="rId7"/>
    <p:sldId id="339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43" r:id="rId17"/>
    <p:sldId id="310" r:id="rId18"/>
    <p:sldId id="344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37" r:id="rId29"/>
    <p:sldId id="330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45" r:id="rId39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75BD"/>
    <a:srgbClr val="E48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462B05-E8D2-8B4C-892D-E5FAB82E84BD}" v="8" dt="2025-05-09T10:01:53.4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1"/>
    <p:restoredTop sz="50000"/>
  </p:normalViewPr>
  <p:slideViewPr>
    <p:cSldViewPr snapToGrid="0" snapToObjects="1">
      <p:cViewPr varScale="1">
        <p:scale>
          <a:sx n="128" d="100"/>
          <a:sy n="128" d="100"/>
        </p:scale>
        <p:origin x="1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Bates" userId="8207a767-22d6-4ba3-84ba-ce5356c17269" providerId="ADAL" clId="{9A462B05-E8D2-8B4C-892D-E5FAB82E84BD}"/>
    <pc:docChg chg="undo custSel addSld delSld modSld">
      <pc:chgData name="Richard Bates" userId="8207a767-22d6-4ba3-84ba-ce5356c17269" providerId="ADAL" clId="{9A462B05-E8D2-8B4C-892D-E5FAB82E84BD}" dt="2025-05-09T10:21:36.324" v="1338" actId="20577"/>
      <pc:docMkLst>
        <pc:docMk/>
      </pc:docMkLst>
      <pc:sldChg chg="modSp mod">
        <pc:chgData name="Richard Bates" userId="8207a767-22d6-4ba3-84ba-ce5356c17269" providerId="ADAL" clId="{9A462B05-E8D2-8B4C-892D-E5FAB82E84BD}" dt="2025-05-09T09:35:33.069" v="2" actId="20577"/>
        <pc:sldMkLst>
          <pc:docMk/>
          <pc:sldMk cId="1130914864" sldId="277"/>
        </pc:sldMkLst>
        <pc:spChg chg="mod">
          <ac:chgData name="Richard Bates" userId="8207a767-22d6-4ba3-84ba-ce5356c17269" providerId="ADAL" clId="{9A462B05-E8D2-8B4C-892D-E5FAB82E84BD}" dt="2025-05-09T09:35:33.069" v="2" actId="20577"/>
          <ac:spMkLst>
            <pc:docMk/>
            <pc:sldMk cId="1130914864" sldId="277"/>
            <ac:spMk id="10243" creationId="{00000000-0000-0000-0000-000000000000}"/>
          </ac:spMkLst>
        </pc:spChg>
      </pc:sldChg>
      <pc:sldChg chg="modSp mod">
        <pc:chgData name="Richard Bates" userId="8207a767-22d6-4ba3-84ba-ce5356c17269" providerId="ADAL" clId="{9A462B05-E8D2-8B4C-892D-E5FAB82E84BD}" dt="2025-05-09T09:36:01.916" v="21" actId="20577"/>
        <pc:sldMkLst>
          <pc:docMk/>
          <pc:sldMk cId="3459161247" sldId="300"/>
        </pc:sldMkLst>
        <pc:spChg chg="mod">
          <ac:chgData name="Richard Bates" userId="8207a767-22d6-4ba3-84ba-ce5356c17269" providerId="ADAL" clId="{9A462B05-E8D2-8B4C-892D-E5FAB82E84BD}" dt="2025-05-09T09:36:01.916" v="21" actId="20577"/>
          <ac:spMkLst>
            <pc:docMk/>
            <pc:sldMk cId="3459161247" sldId="300"/>
            <ac:spMk id="33795" creationId="{00000000-0000-0000-0000-000000000000}"/>
          </ac:spMkLst>
        </pc:spChg>
      </pc:sldChg>
      <pc:sldChg chg="del">
        <pc:chgData name="Richard Bates" userId="8207a767-22d6-4ba3-84ba-ce5356c17269" providerId="ADAL" clId="{9A462B05-E8D2-8B4C-892D-E5FAB82E84BD}" dt="2025-05-09T10:02:28.085" v="557" actId="2696"/>
        <pc:sldMkLst>
          <pc:docMk/>
          <pc:sldMk cId="1212315152" sldId="309"/>
        </pc:sldMkLst>
      </pc:sldChg>
      <pc:sldChg chg="delSp modSp mod">
        <pc:chgData name="Richard Bates" userId="8207a767-22d6-4ba3-84ba-ce5356c17269" providerId="ADAL" clId="{9A462B05-E8D2-8B4C-892D-E5FAB82E84BD}" dt="2025-05-09T10:01:58.359" v="556" actId="20577"/>
        <pc:sldMkLst>
          <pc:docMk/>
          <pc:sldMk cId="1779120960" sldId="310"/>
        </pc:sldMkLst>
        <pc:spChg chg="mod">
          <ac:chgData name="Richard Bates" userId="8207a767-22d6-4ba3-84ba-ce5356c17269" providerId="ADAL" clId="{9A462B05-E8D2-8B4C-892D-E5FAB82E84BD}" dt="2025-05-09T10:01:42.086" v="554" actId="404"/>
          <ac:spMkLst>
            <pc:docMk/>
            <pc:sldMk cId="1779120960" sldId="310"/>
            <ac:spMk id="44036" creationId="{00000000-0000-0000-0000-000000000000}"/>
          </ac:spMkLst>
        </pc:spChg>
        <pc:spChg chg="del mod">
          <ac:chgData name="Richard Bates" userId="8207a767-22d6-4ba3-84ba-ce5356c17269" providerId="ADAL" clId="{9A462B05-E8D2-8B4C-892D-E5FAB82E84BD}" dt="2025-05-09T10:01:21.347" v="544" actId="478"/>
          <ac:spMkLst>
            <pc:docMk/>
            <pc:sldMk cId="1779120960" sldId="310"/>
            <ac:spMk id="44037" creationId="{00000000-0000-0000-0000-000000000000}"/>
          </ac:spMkLst>
        </pc:spChg>
        <pc:spChg chg="mod">
          <ac:chgData name="Richard Bates" userId="8207a767-22d6-4ba3-84ba-ce5356c17269" providerId="ADAL" clId="{9A462B05-E8D2-8B4C-892D-E5FAB82E84BD}" dt="2025-05-09T10:01:58.359" v="556" actId="20577"/>
          <ac:spMkLst>
            <pc:docMk/>
            <pc:sldMk cId="1779120960" sldId="310"/>
            <ac:spMk id="44038" creationId="{00000000-0000-0000-0000-000000000000}"/>
          </ac:spMkLst>
        </pc:spChg>
      </pc:sldChg>
      <pc:sldChg chg="addSp modSp mod">
        <pc:chgData name="Richard Bates" userId="8207a767-22d6-4ba3-84ba-ce5356c17269" providerId="ADAL" clId="{9A462B05-E8D2-8B4C-892D-E5FAB82E84BD}" dt="2025-05-09T09:59:48.622" v="461" actId="20577"/>
        <pc:sldMkLst>
          <pc:docMk/>
          <pc:sldMk cId="4033558020" sldId="311"/>
        </pc:sldMkLst>
        <pc:spChg chg="add mod">
          <ac:chgData name="Richard Bates" userId="8207a767-22d6-4ba3-84ba-ce5356c17269" providerId="ADAL" clId="{9A462B05-E8D2-8B4C-892D-E5FAB82E84BD}" dt="2025-05-09T09:59:48.622" v="461" actId="20577"/>
          <ac:spMkLst>
            <pc:docMk/>
            <pc:sldMk cId="4033558020" sldId="311"/>
            <ac:spMk id="2" creationId="{BA48990B-3D24-8ECE-B174-1DF8DC4A8EF4}"/>
          </ac:spMkLst>
        </pc:spChg>
      </pc:sldChg>
      <pc:sldChg chg="modSp mod">
        <pc:chgData name="Richard Bates" userId="8207a767-22d6-4ba3-84ba-ce5356c17269" providerId="ADAL" clId="{9A462B05-E8D2-8B4C-892D-E5FAB82E84BD}" dt="2025-05-09T10:21:36.324" v="1338" actId="20577"/>
        <pc:sldMkLst>
          <pc:docMk/>
          <pc:sldMk cId="747277020" sldId="314"/>
        </pc:sldMkLst>
        <pc:spChg chg="mod">
          <ac:chgData name="Richard Bates" userId="8207a767-22d6-4ba3-84ba-ce5356c17269" providerId="ADAL" clId="{9A462B05-E8D2-8B4C-892D-E5FAB82E84BD}" dt="2025-05-09T10:21:36.324" v="1338" actId="20577"/>
          <ac:spMkLst>
            <pc:docMk/>
            <pc:sldMk cId="747277020" sldId="314"/>
            <ac:spMk id="49155" creationId="{00000000-0000-0000-0000-000000000000}"/>
          </ac:spMkLst>
        </pc:spChg>
      </pc:sldChg>
      <pc:sldChg chg="modSp mod">
        <pc:chgData name="Richard Bates" userId="8207a767-22d6-4ba3-84ba-ce5356c17269" providerId="ADAL" clId="{9A462B05-E8D2-8B4C-892D-E5FAB82E84BD}" dt="2025-05-09T10:16:30.336" v="953" actId="20577"/>
        <pc:sldMkLst>
          <pc:docMk/>
          <pc:sldMk cId="1351392346" sldId="319"/>
        </pc:sldMkLst>
        <pc:spChg chg="mod">
          <ac:chgData name="Richard Bates" userId="8207a767-22d6-4ba3-84ba-ce5356c17269" providerId="ADAL" clId="{9A462B05-E8D2-8B4C-892D-E5FAB82E84BD}" dt="2025-05-09T10:16:30.336" v="953" actId="20577"/>
          <ac:spMkLst>
            <pc:docMk/>
            <pc:sldMk cId="1351392346" sldId="319"/>
            <ac:spMk id="54275" creationId="{00000000-0000-0000-0000-000000000000}"/>
          </ac:spMkLst>
        </pc:spChg>
      </pc:sldChg>
      <pc:sldChg chg="modSp mod">
        <pc:chgData name="Richard Bates" userId="8207a767-22d6-4ba3-84ba-ce5356c17269" providerId="ADAL" clId="{9A462B05-E8D2-8B4C-892D-E5FAB82E84BD}" dt="2025-05-09T10:14:15.098" v="806" actId="20577"/>
        <pc:sldMkLst>
          <pc:docMk/>
          <pc:sldMk cId="488051208" sldId="321"/>
        </pc:sldMkLst>
        <pc:spChg chg="mod">
          <ac:chgData name="Richard Bates" userId="8207a767-22d6-4ba3-84ba-ce5356c17269" providerId="ADAL" clId="{9A462B05-E8D2-8B4C-892D-E5FAB82E84BD}" dt="2025-05-09T10:14:15.098" v="806" actId="20577"/>
          <ac:spMkLst>
            <pc:docMk/>
            <pc:sldMk cId="488051208" sldId="321"/>
            <ac:spMk id="56323" creationId="{00000000-0000-0000-0000-000000000000}"/>
          </ac:spMkLst>
        </pc:spChg>
      </pc:sldChg>
      <pc:sldChg chg="modSp mod">
        <pc:chgData name="Richard Bates" userId="8207a767-22d6-4ba3-84ba-ce5356c17269" providerId="ADAL" clId="{9A462B05-E8D2-8B4C-892D-E5FAB82E84BD}" dt="2025-05-09T10:14:37.423" v="808" actId="20577"/>
        <pc:sldMkLst>
          <pc:docMk/>
          <pc:sldMk cId="1466066543" sldId="322"/>
        </pc:sldMkLst>
        <pc:spChg chg="mod">
          <ac:chgData name="Richard Bates" userId="8207a767-22d6-4ba3-84ba-ce5356c17269" providerId="ADAL" clId="{9A462B05-E8D2-8B4C-892D-E5FAB82E84BD}" dt="2025-05-09T10:14:37.423" v="808" actId="20577"/>
          <ac:spMkLst>
            <pc:docMk/>
            <pc:sldMk cId="1466066543" sldId="322"/>
            <ac:spMk id="57347" creationId="{00000000-0000-0000-0000-000000000000}"/>
          </ac:spMkLst>
        </pc:spChg>
      </pc:sldChg>
      <pc:sldChg chg="modSp mod">
        <pc:chgData name="Richard Bates" userId="8207a767-22d6-4ba3-84ba-ce5356c17269" providerId="ADAL" clId="{9A462B05-E8D2-8B4C-892D-E5FAB82E84BD}" dt="2025-05-09T10:15:08.680" v="809" actId="6549"/>
        <pc:sldMkLst>
          <pc:docMk/>
          <pc:sldMk cId="64907823" sldId="325"/>
        </pc:sldMkLst>
        <pc:spChg chg="mod">
          <ac:chgData name="Richard Bates" userId="8207a767-22d6-4ba3-84ba-ce5356c17269" providerId="ADAL" clId="{9A462B05-E8D2-8B4C-892D-E5FAB82E84BD}" dt="2025-05-09T10:15:08.680" v="809" actId="6549"/>
          <ac:spMkLst>
            <pc:docMk/>
            <pc:sldMk cId="64907823" sldId="325"/>
            <ac:spMk id="61443" creationId="{00000000-0000-0000-0000-000000000000}"/>
          </ac:spMkLst>
        </pc:spChg>
      </pc:sldChg>
      <pc:sldChg chg="addSp delSp modSp mod">
        <pc:chgData name="Richard Bates" userId="8207a767-22d6-4ba3-84ba-ce5356c17269" providerId="ADAL" clId="{9A462B05-E8D2-8B4C-892D-E5FAB82E84BD}" dt="2025-05-09T09:51:11.539" v="331" actId="20577"/>
        <pc:sldMkLst>
          <pc:docMk/>
          <pc:sldMk cId="4011255104" sldId="338"/>
        </pc:sldMkLst>
        <pc:spChg chg="add del mod">
          <ac:chgData name="Richard Bates" userId="8207a767-22d6-4ba3-84ba-ce5356c17269" providerId="ADAL" clId="{9A462B05-E8D2-8B4C-892D-E5FAB82E84BD}" dt="2025-05-09T09:51:06.242" v="330"/>
          <ac:spMkLst>
            <pc:docMk/>
            <pc:sldMk cId="4011255104" sldId="338"/>
            <ac:spMk id="3" creationId="{F01EE40A-6CAD-5300-9AC2-954E27A9B58F}"/>
          </ac:spMkLst>
        </pc:spChg>
        <pc:spChg chg="mod">
          <ac:chgData name="Richard Bates" userId="8207a767-22d6-4ba3-84ba-ce5356c17269" providerId="ADAL" clId="{9A462B05-E8D2-8B4C-892D-E5FAB82E84BD}" dt="2025-05-09T09:51:11.539" v="331" actId="20577"/>
          <ac:spMkLst>
            <pc:docMk/>
            <pc:sldMk cId="4011255104" sldId="338"/>
            <ac:spMk id="7" creationId="{2C9C3682-E29D-4193-935B-4CC369973999}"/>
          </ac:spMkLst>
        </pc:spChg>
        <pc:picChg chg="mod">
          <ac:chgData name="Richard Bates" userId="8207a767-22d6-4ba3-84ba-ce5356c17269" providerId="ADAL" clId="{9A462B05-E8D2-8B4C-892D-E5FAB82E84BD}" dt="2025-05-09T09:50:10.653" v="314" actId="1076"/>
          <ac:picMkLst>
            <pc:docMk/>
            <pc:sldMk cId="4011255104" sldId="338"/>
            <ac:picMk id="6" creationId="{ACF4F288-6C11-4796-805E-9D960D98CF27}"/>
          </ac:picMkLst>
        </pc:picChg>
      </pc:sldChg>
      <pc:sldChg chg="modSp mod">
        <pc:chgData name="Richard Bates" userId="8207a767-22d6-4ba3-84ba-ce5356c17269" providerId="ADAL" clId="{9A462B05-E8D2-8B4C-892D-E5FAB82E84BD}" dt="2025-05-09T09:43:13.987" v="153" actId="20577"/>
        <pc:sldMkLst>
          <pc:docMk/>
          <pc:sldMk cId="2572279991" sldId="339"/>
        </pc:sldMkLst>
        <pc:spChg chg="mod">
          <ac:chgData name="Richard Bates" userId="8207a767-22d6-4ba3-84ba-ce5356c17269" providerId="ADAL" clId="{9A462B05-E8D2-8B4C-892D-E5FAB82E84BD}" dt="2025-05-09T09:43:13.987" v="153" actId="20577"/>
          <ac:spMkLst>
            <pc:docMk/>
            <pc:sldMk cId="2572279991" sldId="339"/>
            <ac:spMk id="7" creationId="{2C9C3682-E29D-4193-935B-4CC369973999}"/>
          </ac:spMkLst>
        </pc:spChg>
      </pc:sldChg>
      <pc:sldChg chg="modSp mod">
        <pc:chgData name="Richard Bates" userId="8207a767-22d6-4ba3-84ba-ce5356c17269" providerId="ADAL" clId="{9A462B05-E8D2-8B4C-892D-E5FAB82E84BD}" dt="2025-05-09T09:36:10.973" v="24" actId="20577"/>
        <pc:sldMkLst>
          <pc:docMk/>
          <pc:sldMk cId="2852707787" sldId="340"/>
        </pc:sldMkLst>
        <pc:spChg chg="mod">
          <ac:chgData name="Richard Bates" userId="8207a767-22d6-4ba3-84ba-ce5356c17269" providerId="ADAL" clId="{9A462B05-E8D2-8B4C-892D-E5FAB82E84BD}" dt="2025-05-09T09:36:10.973" v="24" actId="20577"/>
          <ac:spMkLst>
            <pc:docMk/>
            <pc:sldMk cId="2852707787" sldId="340"/>
            <ac:spMk id="8" creationId="{B1E53089-D17C-4E05-8579-DA52B1F87688}"/>
          </ac:spMkLst>
        </pc:spChg>
      </pc:sldChg>
      <pc:sldChg chg="modSp mod">
        <pc:chgData name="Richard Bates" userId="8207a767-22d6-4ba3-84ba-ce5356c17269" providerId="ADAL" clId="{9A462B05-E8D2-8B4C-892D-E5FAB82E84BD}" dt="2025-05-09T10:12:02.704" v="793" actId="20577"/>
        <pc:sldMkLst>
          <pc:docMk/>
          <pc:sldMk cId="3869566001" sldId="341"/>
        </pc:sldMkLst>
        <pc:spChg chg="mod">
          <ac:chgData name="Richard Bates" userId="8207a767-22d6-4ba3-84ba-ce5356c17269" providerId="ADAL" clId="{9A462B05-E8D2-8B4C-892D-E5FAB82E84BD}" dt="2025-05-09T10:12:02.704" v="793" actId="20577"/>
          <ac:spMkLst>
            <pc:docMk/>
            <pc:sldMk cId="3869566001" sldId="341"/>
            <ac:spMk id="3" creationId="{5A8C5798-1C23-454C-B8CE-8AF3E48646BF}"/>
          </ac:spMkLst>
        </pc:spChg>
      </pc:sldChg>
      <pc:sldChg chg="modSp mod">
        <pc:chgData name="Richard Bates" userId="8207a767-22d6-4ba3-84ba-ce5356c17269" providerId="ADAL" clId="{9A462B05-E8D2-8B4C-892D-E5FAB82E84BD}" dt="2025-05-06T09:56:42.868" v="1" actId="20577"/>
        <pc:sldMkLst>
          <pc:docMk/>
          <pc:sldMk cId="678708572" sldId="342"/>
        </pc:sldMkLst>
        <pc:spChg chg="mod">
          <ac:chgData name="Richard Bates" userId="8207a767-22d6-4ba3-84ba-ce5356c17269" providerId="ADAL" clId="{9A462B05-E8D2-8B4C-892D-E5FAB82E84BD}" dt="2025-05-06T09:56:42.868" v="1" actId="20577"/>
          <ac:spMkLst>
            <pc:docMk/>
            <pc:sldMk cId="678708572" sldId="342"/>
            <ac:spMk id="3" creationId="{D6493C2A-9FEE-45ED-A7F8-932CB4E4AE53}"/>
          </ac:spMkLst>
        </pc:spChg>
      </pc:sldChg>
      <pc:sldChg chg="modSp mod">
        <pc:chgData name="Richard Bates" userId="8207a767-22d6-4ba3-84ba-ce5356c17269" providerId="ADAL" clId="{9A462B05-E8D2-8B4C-892D-E5FAB82E84BD}" dt="2025-05-09T10:04:16.061" v="563" actId="20577"/>
        <pc:sldMkLst>
          <pc:docMk/>
          <pc:sldMk cId="61874226" sldId="344"/>
        </pc:sldMkLst>
        <pc:spChg chg="mod">
          <ac:chgData name="Richard Bates" userId="8207a767-22d6-4ba3-84ba-ce5356c17269" providerId="ADAL" clId="{9A462B05-E8D2-8B4C-892D-E5FAB82E84BD}" dt="2025-05-09T10:04:16.061" v="563" actId="20577"/>
          <ac:spMkLst>
            <pc:docMk/>
            <pc:sldMk cId="61874226" sldId="344"/>
            <ac:spMk id="2" creationId="{19273176-4239-45EB-AABD-A71672C757AB}"/>
          </ac:spMkLst>
        </pc:spChg>
        <pc:spChg chg="mod">
          <ac:chgData name="Richard Bates" userId="8207a767-22d6-4ba3-84ba-ce5356c17269" providerId="ADAL" clId="{9A462B05-E8D2-8B4C-892D-E5FAB82E84BD}" dt="2025-05-09T09:59:12.962" v="436" actId="1076"/>
          <ac:spMkLst>
            <pc:docMk/>
            <pc:sldMk cId="61874226" sldId="344"/>
            <ac:spMk id="15" creationId="{9F992B57-0632-4DAA-A176-C8243292F392}"/>
          </ac:spMkLst>
        </pc:spChg>
        <pc:picChg chg="mod">
          <ac:chgData name="Richard Bates" userId="8207a767-22d6-4ba3-84ba-ce5356c17269" providerId="ADAL" clId="{9A462B05-E8D2-8B4C-892D-E5FAB82E84BD}" dt="2025-05-09T09:59:17.209" v="437" actId="1076"/>
          <ac:picMkLst>
            <pc:docMk/>
            <pc:sldMk cId="61874226" sldId="344"/>
            <ac:picMk id="13" creationId="{F48BF179-C4D1-442B-BB97-7E933E3528E6}"/>
          </ac:picMkLst>
        </pc:picChg>
      </pc:sldChg>
      <pc:sldChg chg="modSp new mod">
        <pc:chgData name="Richard Bates" userId="8207a767-22d6-4ba3-84ba-ce5356c17269" providerId="ADAL" clId="{9A462B05-E8D2-8B4C-892D-E5FAB82E84BD}" dt="2025-05-09T10:10:57.002" v="711" actId="113"/>
        <pc:sldMkLst>
          <pc:docMk/>
          <pc:sldMk cId="1853314980" sldId="345"/>
        </pc:sldMkLst>
        <pc:spChg chg="mod">
          <ac:chgData name="Richard Bates" userId="8207a767-22d6-4ba3-84ba-ce5356c17269" providerId="ADAL" clId="{9A462B05-E8D2-8B4C-892D-E5FAB82E84BD}" dt="2025-05-09T10:08:37.968" v="650" actId="20577"/>
          <ac:spMkLst>
            <pc:docMk/>
            <pc:sldMk cId="1853314980" sldId="345"/>
            <ac:spMk id="2" creationId="{DD1ACDB9-0887-22FA-1B95-0DC84871B224}"/>
          </ac:spMkLst>
        </pc:spChg>
        <pc:spChg chg="mod">
          <ac:chgData name="Richard Bates" userId="8207a767-22d6-4ba3-84ba-ce5356c17269" providerId="ADAL" clId="{9A462B05-E8D2-8B4C-892D-E5FAB82E84BD}" dt="2025-05-09T10:10:57.002" v="711" actId="113"/>
          <ac:spMkLst>
            <pc:docMk/>
            <pc:sldMk cId="1853314980" sldId="345"/>
            <ac:spMk id="3" creationId="{DABEC57A-D7BD-0DE3-A34A-3CE4B34868D1}"/>
          </ac:spMkLst>
        </pc:spChg>
        <pc:spChg chg="mod">
          <ac:chgData name="Richard Bates" userId="8207a767-22d6-4ba3-84ba-ce5356c17269" providerId="ADAL" clId="{9A462B05-E8D2-8B4C-892D-E5FAB82E84BD}" dt="2025-05-09T10:05:45.167" v="587" actId="20577"/>
          <ac:spMkLst>
            <pc:docMk/>
            <pc:sldMk cId="1853314980" sldId="345"/>
            <ac:spMk id="4" creationId="{3EDD7118-FE85-3ABE-240A-804F48B5D0F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13BA0-58D0-408E-87F5-B5D4485CB8AC}" type="datetimeFigureOut">
              <a:rPr lang="en-US" smtClean="0"/>
              <a:t>5/9/25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35300-01C4-4EC5-A4B4-F523C2562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2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142D573-205A-4DA1-953E-4F9957BEEEE4}" type="slidenum">
              <a:rPr lang="en-GB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21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26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027AD17-0F54-455A-B382-B0F40C171193}" type="slidenum">
              <a:rPr lang="en-US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34</a:t>
            </a:fld>
            <a:endParaRPr lang="en-US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373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576" y="6405120"/>
            <a:ext cx="2228850" cy="365125"/>
          </a:xfrm>
        </p:spPr>
        <p:txBody>
          <a:bodyPr/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fld id="{515FD98D-72B3-3D49-9BC1-B5043B0D15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73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67119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576" y="6405120"/>
            <a:ext cx="2228850" cy="365125"/>
          </a:xfrm>
        </p:spPr>
        <p:txBody>
          <a:bodyPr/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fld id="{515FD98D-72B3-3D49-9BC1-B5043B0D15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64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19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270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7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4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buClr>
                <a:srgbClr val="0F75BD"/>
              </a:buClr>
              <a:defRPr sz="3200"/>
            </a:lvl1pPr>
            <a:lvl2pPr>
              <a:buClr>
                <a:srgbClr val="0F75BD"/>
              </a:buClr>
              <a:defRPr sz="2800"/>
            </a:lvl2pPr>
            <a:lvl3pPr>
              <a:buClr>
                <a:srgbClr val="0F75BD"/>
              </a:buClr>
              <a:defRPr sz="2400"/>
            </a:lvl3pPr>
            <a:lvl4pPr>
              <a:buClr>
                <a:srgbClr val="0F75BD"/>
              </a:buClr>
              <a:defRPr sz="2000"/>
            </a:lvl4pPr>
            <a:lvl5pPr>
              <a:buClr>
                <a:srgbClr val="0F75BD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4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3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172087"/>
            <a:ext cx="8543925" cy="600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168400"/>
            <a:ext cx="8543925" cy="500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2" y="6268720"/>
            <a:ext cx="9906000" cy="589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" y="6353614"/>
            <a:ext cx="9902952" cy="501648"/>
          </a:xfrm>
          <a:prstGeom prst="rect">
            <a:avLst/>
          </a:prstGeom>
          <a:solidFill>
            <a:srgbClr val="0F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681038" y="937846"/>
            <a:ext cx="8543925" cy="2344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902" y="6267760"/>
            <a:ext cx="1767460" cy="5943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679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3.pn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9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7DAE5-398D-4AC8-AE15-8175FCC8B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950" y="1132637"/>
            <a:ext cx="8420100" cy="2387600"/>
          </a:xfrm>
        </p:spPr>
        <p:txBody>
          <a:bodyPr>
            <a:normAutofit/>
          </a:bodyPr>
          <a:lstStyle/>
          <a:p>
            <a:r>
              <a:rPr lang="en-GB" altLang="en-US" sz="4000" b="1" dirty="0">
                <a:latin typeface="Bell MT" panose="02020503060305020303" pitchFamily="18" charset="77"/>
              </a:rPr>
              <a:t>Device Fabrication </a:t>
            </a:r>
            <a:br>
              <a:rPr lang="en-GB" altLang="en-US" sz="4000" b="1" dirty="0">
                <a:latin typeface="Bell MT" panose="02020503060305020303" pitchFamily="18" charset="77"/>
              </a:rPr>
            </a:br>
            <a:r>
              <a:rPr lang="en-GB" altLang="en-US" sz="4000" dirty="0">
                <a:latin typeface="Bell MT" panose="02020503060305020303" pitchFamily="18" charset="77"/>
              </a:rPr>
              <a:t>(or how the detectors for your experiment get made) - Part 2</a:t>
            </a:r>
            <a:endParaRPr lang="en-GB" sz="4000" dirty="0">
              <a:latin typeface="Bell MT" panose="02020503060305020303" pitchFamily="18" charset="77"/>
              <a:ea typeface="Bell MT" charset="0"/>
              <a:cs typeface="Bell MT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3C2A-9FEE-45ED-A7F8-932CB4E4AE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7565" y="3602038"/>
            <a:ext cx="9094305" cy="1655762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Bell MT" panose="02020503060305020303" pitchFamily="18" charset="77"/>
              </a:rPr>
              <a:t>Dr Richard Bates</a:t>
            </a:r>
          </a:p>
          <a:p>
            <a:r>
              <a:rPr lang="en-GB" sz="2800" dirty="0" err="1">
                <a:latin typeface="Bell MT" panose="02020503060305020303" pitchFamily="18" charset="77"/>
              </a:rPr>
              <a:t>Richard.Bates@Glasgow.ac.uk</a:t>
            </a:r>
            <a:endParaRPr lang="en-GB" sz="2800" dirty="0">
              <a:latin typeface="Bell MT" panose="02020503060305020303" pitchFamily="18" charset="77"/>
            </a:endParaRPr>
          </a:p>
          <a:p>
            <a:r>
              <a:rPr lang="en-GB" sz="2800" dirty="0">
                <a:latin typeface="Bell MT" panose="02020503060305020303" pitchFamily="18" charset="77"/>
              </a:rPr>
              <a:t>(Original slides from Andy Blue, </a:t>
            </a:r>
            <a:r>
              <a:rPr lang="en-GB" altLang="en-US" sz="1400" dirty="0" err="1">
                <a:latin typeface="Bell MT" panose="02020503060305020303" pitchFamily="18" charset="77"/>
              </a:rPr>
              <a:t>andrew.blue@glasgow.ac.uk</a:t>
            </a:r>
            <a:r>
              <a:rPr lang="en-GB" sz="2800" dirty="0">
                <a:latin typeface="Bell MT" panose="02020503060305020303" pitchFamily="18" charset="77"/>
              </a:rPr>
              <a:t>)</a:t>
            </a:r>
            <a:endParaRPr lang="en-GB" dirty="0">
              <a:latin typeface="Bell MT" charset="0"/>
              <a:ea typeface="Bell MT" charset="0"/>
              <a:cs typeface="Bell MT" charset="0"/>
            </a:endParaRPr>
          </a:p>
          <a:p>
            <a:endParaRPr lang="en-GB" dirty="0">
              <a:latin typeface="Bell MT" charset="0"/>
              <a:ea typeface="Bell MT" charset="0"/>
              <a:cs typeface="Bell MT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420D11-BB8A-4DF3-9C40-91141AE27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1AA544-6527-4014-AF76-93F4C7DBB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977" y="134776"/>
            <a:ext cx="3068382" cy="52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0EF1D4-B018-6A4B-A6CA-395F14338FE9}"/>
              </a:ext>
            </a:extLst>
          </p:cNvPr>
          <p:cNvSpPr/>
          <p:nvPr/>
        </p:nvSpPr>
        <p:spPr>
          <a:xfrm>
            <a:off x="571916" y="5605072"/>
            <a:ext cx="3037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>
                <a:latin typeface="Bell MT" panose="02020503060305020303" pitchFamily="18" charset="77"/>
              </a:rPr>
              <a:t>UK Instrumentation Lectures</a:t>
            </a:r>
            <a:endParaRPr lang="en-GB">
              <a:latin typeface="Bell MT" panose="02020503060305020303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78708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7" descr="eb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339" y="1412875"/>
            <a:ext cx="3830637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8" descr="b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4" y="1412876"/>
            <a:ext cx="37687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ext Box 10"/>
          <p:cNvSpPr txBox="1">
            <a:spLocks noChangeArrowheads="1"/>
          </p:cNvSpPr>
          <p:nvPr/>
        </p:nvSpPr>
        <p:spPr bwMode="auto">
          <a:xfrm>
            <a:off x="2073276" y="5029200"/>
            <a:ext cx="7223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Improvement in lift-off using (right) bi-layer resist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10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C1C4BDB-02D0-344F-A386-9A8613B0E88B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Lift off – Good + Bad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53C99C-2AA6-27B3-9984-84E364699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31452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Times New Roman" panose="02020603050405020304" pitchFamily="18" charset="0"/>
              <a:buNone/>
            </a:pPr>
            <a:r>
              <a:rPr lang="en-GB" altLang="en-US" dirty="0">
                <a:latin typeface="Bell MT" panose="02020503060305020303" pitchFamily="18" charset="77"/>
              </a:rPr>
              <a:t>Lift off is mostly used for defining metal layers.</a:t>
            </a:r>
          </a:p>
          <a:p>
            <a:pPr>
              <a:lnSpc>
                <a:spcPct val="90000"/>
              </a:lnSpc>
            </a:pPr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Advantages</a:t>
            </a:r>
          </a:p>
          <a:p>
            <a:pPr lvl="1">
              <a:lnSpc>
                <a:spcPct val="90000"/>
              </a:lnSpc>
            </a:pPr>
            <a:r>
              <a:rPr lang="en-GB" altLang="en-US" dirty="0">
                <a:latin typeface="Bell MT" panose="02020503060305020303" pitchFamily="18" charset="77"/>
              </a:rPr>
              <a:t>No strong/ corrosive chemicals</a:t>
            </a:r>
          </a:p>
          <a:p>
            <a:pPr lvl="1">
              <a:lnSpc>
                <a:spcPct val="90000"/>
              </a:lnSpc>
            </a:pPr>
            <a:r>
              <a:rPr lang="en-GB" altLang="en-US" dirty="0">
                <a:latin typeface="Bell MT" panose="02020503060305020303" pitchFamily="18" charset="77"/>
              </a:rPr>
              <a:t>Accurate edge definition</a:t>
            </a:r>
          </a:p>
          <a:p>
            <a:pPr>
              <a:lnSpc>
                <a:spcPct val="90000"/>
              </a:lnSpc>
            </a:pPr>
            <a:r>
              <a:rPr lang="en-GB" altLang="en-US" dirty="0">
                <a:latin typeface="Bell MT" panose="02020503060305020303" pitchFamily="18" charset="77"/>
              </a:rPr>
              <a:t> </a:t>
            </a:r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Disadvantages</a:t>
            </a:r>
          </a:p>
          <a:p>
            <a:pPr lvl="1">
              <a:lnSpc>
                <a:spcPct val="90000"/>
              </a:lnSpc>
            </a:pPr>
            <a:r>
              <a:rPr lang="en-GB" altLang="en-US" dirty="0">
                <a:latin typeface="Bell MT" panose="02020503060305020303" pitchFamily="18" charset="77"/>
              </a:rPr>
              <a:t>Significant failure rate</a:t>
            </a:r>
          </a:p>
          <a:p>
            <a:pPr lvl="2">
              <a:lnSpc>
                <a:spcPct val="90000"/>
              </a:lnSpc>
            </a:pPr>
            <a:r>
              <a:rPr lang="en-GB" altLang="en-US" dirty="0">
                <a:latin typeface="Bell MT" panose="02020503060305020303" pitchFamily="18" charset="77"/>
              </a:rPr>
              <a:t>There are ways to improve the repeatability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193CD54-4B4C-754A-BEFE-1AD6C7BCC1E9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Additive Processes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87AC4A-DD5E-C3EE-C0C4-073CBC1FB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98281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5"/>
          <p:cNvSpPr>
            <a:spLocks noChangeArrowheads="1"/>
          </p:cNvSpPr>
          <p:nvPr/>
        </p:nvSpPr>
        <p:spPr bwMode="auto">
          <a:xfrm>
            <a:off x="381000" y="2276475"/>
            <a:ext cx="9144000" cy="36004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  <a:latin typeface="Bell MT" panose="02020503060305020303" pitchFamily="18" charset="77"/>
            </a:endParaRPr>
          </a:p>
        </p:txBody>
      </p:sp>
      <p:sp>
        <p:nvSpPr>
          <p:cNvPr id="38916" name="Text Box 1028"/>
          <p:cNvSpPr txBox="1">
            <a:spLocks noChangeArrowheads="1"/>
          </p:cNvSpPr>
          <p:nvPr/>
        </p:nvSpPr>
        <p:spPr bwMode="auto">
          <a:xfrm>
            <a:off x="1584325" y="1733551"/>
            <a:ext cx="59822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>
                <a:solidFill>
                  <a:schemeClr val="tx1"/>
                </a:solidFill>
                <a:latin typeface="Bell MT" panose="02020503060305020303" pitchFamily="18" charset="77"/>
              </a:rPr>
              <a:t>Etching using wet or dry chemistries</a:t>
            </a:r>
          </a:p>
        </p:txBody>
      </p:sp>
      <p:grpSp>
        <p:nvGrpSpPr>
          <p:cNvPr id="38917" name="Group 1042"/>
          <p:cNvGrpSpPr>
            <a:grpSpLocks/>
          </p:cNvGrpSpPr>
          <p:nvPr/>
        </p:nvGrpSpPr>
        <p:grpSpPr bwMode="auto">
          <a:xfrm>
            <a:off x="1676400" y="3500438"/>
            <a:ext cx="7467600" cy="1905000"/>
            <a:chOff x="528" y="2208"/>
            <a:chExt cx="4704" cy="1200"/>
          </a:xfrm>
        </p:grpSpPr>
        <p:sp>
          <p:nvSpPr>
            <p:cNvPr id="38933" name="Rectangle 1030"/>
            <p:cNvSpPr>
              <a:spLocks noChangeArrowheads="1"/>
            </p:cNvSpPr>
            <p:nvPr/>
          </p:nvSpPr>
          <p:spPr bwMode="auto">
            <a:xfrm>
              <a:off x="528" y="2544"/>
              <a:ext cx="4704" cy="28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8934" name="Rectangle 1033"/>
            <p:cNvSpPr>
              <a:spLocks noChangeArrowheads="1"/>
            </p:cNvSpPr>
            <p:nvPr/>
          </p:nvSpPr>
          <p:spPr bwMode="auto">
            <a:xfrm>
              <a:off x="528" y="2208"/>
              <a:ext cx="912" cy="336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8935" name="Rectangle 1037"/>
            <p:cNvSpPr>
              <a:spLocks noChangeArrowheads="1"/>
            </p:cNvSpPr>
            <p:nvPr/>
          </p:nvSpPr>
          <p:spPr bwMode="auto">
            <a:xfrm>
              <a:off x="2400" y="2208"/>
              <a:ext cx="912" cy="336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8936" name="Rectangle 1038"/>
            <p:cNvSpPr>
              <a:spLocks noChangeArrowheads="1"/>
            </p:cNvSpPr>
            <p:nvPr/>
          </p:nvSpPr>
          <p:spPr bwMode="auto">
            <a:xfrm>
              <a:off x="4320" y="2208"/>
              <a:ext cx="912" cy="336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8937" name="Rectangle 1040"/>
            <p:cNvSpPr>
              <a:spLocks noChangeArrowheads="1"/>
            </p:cNvSpPr>
            <p:nvPr/>
          </p:nvSpPr>
          <p:spPr bwMode="auto">
            <a:xfrm>
              <a:off x="528" y="2832"/>
              <a:ext cx="4704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8938" name="Text Box 1041"/>
            <p:cNvSpPr txBox="1">
              <a:spLocks noChangeArrowheads="1"/>
            </p:cNvSpPr>
            <p:nvPr/>
          </p:nvSpPr>
          <p:spPr bwMode="auto">
            <a:xfrm>
              <a:off x="2400" y="3024"/>
              <a:ext cx="84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>
                  <a:solidFill>
                    <a:schemeClr val="tx1"/>
                  </a:solidFill>
                  <a:latin typeface="Bell MT" panose="02020503060305020303" pitchFamily="18" charset="77"/>
                </a:rPr>
                <a:t>substrate</a:t>
              </a:r>
            </a:p>
          </p:txBody>
        </p:sp>
      </p:grpSp>
      <p:sp>
        <p:nvSpPr>
          <p:cNvPr id="38918" name="Text Box 1043"/>
          <p:cNvSpPr txBox="1">
            <a:spLocks noChangeArrowheads="1"/>
          </p:cNvSpPr>
          <p:nvPr/>
        </p:nvSpPr>
        <p:spPr bwMode="auto">
          <a:xfrm>
            <a:off x="628651" y="3467100"/>
            <a:ext cx="898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solidFill>
                  <a:schemeClr val="tx1"/>
                </a:solidFill>
                <a:latin typeface="Bell MT" panose="02020503060305020303" pitchFamily="18" charset="77"/>
              </a:rPr>
              <a:t>resist</a:t>
            </a:r>
          </a:p>
        </p:txBody>
      </p:sp>
      <p:sp>
        <p:nvSpPr>
          <p:cNvPr id="38919" name="Text Box 1044"/>
          <p:cNvSpPr txBox="1">
            <a:spLocks noChangeArrowheads="1"/>
          </p:cNvSpPr>
          <p:nvPr/>
        </p:nvSpPr>
        <p:spPr bwMode="auto">
          <a:xfrm>
            <a:off x="704850" y="4076700"/>
            <a:ext cx="750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solidFill>
                  <a:schemeClr val="tx1"/>
                </a:solidFill>
                <a:latin typeface="Bell MT" panose="02020503060305020303" pitchFamily="18" charset="77"/>
              </a:rPr>
              <a:t>SiO</a:t>
            </a:r>
            <a:r>
              <a:rPr lang="en-GB" altLang="en-US" sz="2400" baseline="-25000">
                <a:solidFill>
                  <a:schemeClr val="tx1"/>
                </a:solidFill>
                <a:latin typeface="Bell MT" panose="02020503060305020303" pitchFamily="18" charset="77"/>
              </a:rPr>
              <a:t>2</a:t>
            </a:r>
          </a:p>
        </p:txBody>
      </p:sp>
      <p:grpSp>
        <p:nvGrpSpPr>
          <p:cNvPr id="3" name="Group 1052"/>
          <p:cNvGrpSpPr>
            <a:grpSpLocks/>
          </p:cNvGrpSpPr>
          <p:nvPr/>
        </p:nvGrpSpPr>
        <p:grpSpPr bwMode="auto">
          <a:xfrm>
            <a:off x="1981200" y="2667000"/>
            <a:ext cx="6934200" cy="838200"/>
            <a:chOff x="1008" y="1680"/>
            <a:chExt cx="4368" cy="528"/>
          </a:xfrm>
        </p:grpSpPr>
        <p:sp>
          <p:nvSpPr>
            <p:cNvPr id="38928" name="AutoShape 1045"/>
            <p:cNvSpPr>
              <a:spLocks noChangeArrowheads="1"/>
            </p:cNvSpPr>
            <p:nvPr/>
          </p:nvSpPr>
          <p:spPr bwMode="auto">
            <a:xfrm>
              <a:off x="1920" y="1728"/>
              <a:ext cx="576" cy="48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8929" name="AutoShape 1046"/>
            <p:cNvSpPr>
              <a:spLocks noChangeArrowheads="1"/>
            </p:cNvSpPr>
            <p:nvPr/>
          </p:nvSpPr>
          <p:spPr bwMode="auto">
            <a:xfrm>
              <a:off x="2928" y="1728"/>
              <a:ext cx="576" cy="48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8930" name="AutoShape 1047"/>
            <p:cNvSpPr>
              <a:spLocks noChangeArrowheads="1"/>
            </p:cNvSpPr>
            <p:nvPr/>
          </p:nvSpPr>
          <p:spPr bwMode="auto">
            <a:xfrm>
              <a:off x="3936" y="1728"/>
              <a:ext cx="576" cy="48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8931" name="AutoShape 1048"/>
            <p:cNvSpPr>
              <a:spLocks noChangeArrowheads="1"/>
            </p:cNvSpPr>
            <p:nvPr/>
          </p:nvSpPr>
          <p:spPr bwMode="auto">
            <a:xfrm>
              <a:off x="4800" y="1680"/>
              <a:ext cx="576" cy="48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8932" name="AutoShape 1049"/>
            <p:cNvSpPr>
              <a:spLocks noChangeArrowheads="1"/>
            </p:cNvSpPr>
            <p:nvPr/>
          </p:nvSpPr>
          <p:spPr bwMode="auto">
            <a:xfrm>
              <a:off x="1008" y="1728"/>
              <a:ext cx="576" cy="48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</p:grpSp>
      <p:grpSp>
        <p:nvGrpSpPr>
          <p:cNvPr id="4" name="Group 1053"/>
          <p:cNvGrpSpPr>
            <a:grpSpLocks/>
          </p:cNvGrpSpPr>
          <p:nvPr/>
        </p:nvGrpSpPr>
        <p:grpSpPr bwMode="auto">
          <a:xfrm>
            <a:off x="3429000" y="3276600"/>
            <a:ext cx="4114800" cy="762000"/>
            <a:chOff x="1920" y="2064"/>
            <a:chExt cx="2592" cy="480"/>
          </a:xfrm>
        </p:grpSpPr>
        <p:sp>
          <p:nvSpPr>
            <p:cNvPr id="38926" name="AutoShape 1050"/>
            <p:cNvSpPr>
              <a:spLocks noChangeArrowheads="1"/>
            </p:cNvSpPr>
            <p:nvPr/>
          </p:nvSpPr>
          <p:spPr bwMode="auto">
            <a:xfrm>
              <a:off x="1920" y="2064"/>
              <a:ext cx="576" cy="48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8927" name="AutoShape 1051"/>
            <p:cNvSpPr>
              <a:spLocks noChangeArrowheads="1"/>
            </p:cNvSpPr>
            <p:nvPr/>
          </p:nvSpPr>
          <p:spPr bwMode="auto">
            <a:xfrm>
              <a:off x="3936" y="2064"/>
              <a:ext cx="576" cy="48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</p:grpSp>
      <p:grpSp>
        <p:nvGrpSpPr>
          <p:cNvPr id="5" name="Group 1056"/>
          <p:cNvGrpSpPr>
            <a:grpSpLocks/>
          </p:cNvGrpSpPr>
          <p:nvPr/>
        </p:nvGrpSpPr>
        <p:grpSpPr bwMode="auto">
          <a:xfrm>
            <a:off x="3124200" y="4033838"/>
            <a:ext cx="4572000" cy="457200"/>
            <a:chOff x="1824" y="2544"/>
            <a:chExt cx="2880" cy="288"/>
          </a:xfrm>
        </p:grpSpPr>
        <p:sp>
          <p:nvSpPr>
            <p:cNvPr id="38924" name="Rectangle 1054"/>
            <p:cNvSpPr>
              <a:spLocks noChangeArrowheads="1"/>
            </p:cNvSpPr>
            <p:nvPr/>
          </p:nvSpPr>
          <p:spPr bwMode="auto">
            <a:xfrm>
              <a:off x="1824" y="2544"/>
              <a:ext cx="960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8925" name="Rectangle 1055"/>
            <p:cNvSpPr>
              <a:spLocks noChangeArrowheads="1"/>
            </p:cNvSpPr>
            <p:nvPr/>
          </p:nvSpPr>
          <p:spPr bwMode="auto">
            <a:xfrm>
              <a:off x="3696" y="2544"/>
              <a:ext cx="1008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</p:grpSp>
      <p:sp>
        <p:nvSpPr>
          <p:cNvPr id="90148" name="Rectangle 1060"/>
          <p:cNvSpPr>
            <a:spLocks noChangeArrowheads="1"/>
          </p:cNvSpPr>
          <p:nvPr/>
        </p:nvSpPr>
        <p:spPr bwMode="auto">
          <a:xfrm>
            <a:off x="533400" y="2590800"/>
            <a:ext cx="8839200" cy="1447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  <a:latin typeface="Bell MT" panose="02020503060305020303" pitchFamily="18" charset="77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12</a:t>
            </a:fld>
            <a:endParaRPr lang="en-US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3C404663-3960-4D44-9EDE-88D0A325DC5E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>
                <a:latin typeface="Bell MT" panose="02020503060305020303" pitchFamily="18" charset="77"/>
              </a:rPr>
              <a:t>Subtractive Processes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F953D74-BF55-0DBD-1AE3-2039D820E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6969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0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4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709" y="2982912"/>
            <a:ext cx="3665537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Rectangle 3"/>
          <p:cNvSpPr>
            <a:spLocks noGrp="1" noChangeArrowheads="1"/>
          </p:cNvSpPr>
          <p:nvPr>
            <p:ph idx="1"/>
          </p:nvPr>
        </p:nvSpPr>
        <p:spPr>
          <a:xfrm>
            <a:off x="1136650" y="1125538"/>
            <a:ext cx="7759700" cy="4102100"/>
          </a:xfrm>
        </p:spPr>
        <p:txBody>
          <a:bodyPr/>
          <a:lstStyle/>
          <a:p>
            <a:r>
              <a:rPr lang="en-GB" altLang="en-US" dirty="0">
                <a:latin typeface="Bell MT" panose="02020503060305020303" pitchFamily="18" charset="77"/>
              </a:rPr>
              <a:t>Can be used to pattern most materials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Metals, di-electrics, semiconductor materials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Two separate processes are used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 </a:t>
            </a:r>
            <a:r>
              <a:rPr lang="en-GB" altLang="en-US" b="1" dirty="0">
                <a:latin typeface="Bell MT" panose="02020503060305020303" pitchFamily="18" charset="77"/>
              </a:rPr>
              <a:t>Wet</a:t>
            </a:r>
            <a:r>
              <a:rPr lang="en-GB" altLang="en-US" dirty="0">
                <a:latin typeface="Bell MT" panose="02020503060305020303" pitchFamily="18" charset="77"/>
              </a:rPr>
              <a:t> chemical etch (isotropic) or </a:t>
            </a:r>
            <a:r>
              <a:rPr lang="en-GB" altLang="en-US" b="1" dirty="0">
                <a:latin typeface="Bell MT" panose="02020503060305020303" pitchFamily="18" charset="77"/>
              </a:rPr>
              <a:t>Dry</a:t>
            </a:r>
            <a:r>
              <a:rPr lang="en-GB" altLang="en-US" dirty="0">
                <a:latin typeface="Bell MT" panose="02020503060305020303" pitchFamily="18" charset="77"/>
              </a:rPr>
              <a:t> plasma etch  (anisotropic)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C093C17-0914-DF42-B4E4-8A0F61BE5D2B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Subtractive Processes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71D61A-4CEF-2EB0-71EB-6986FBC33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6027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1027"/>
          <p:cNvSpPr>
            <a:spLocks noGrp="1" noChangeArrowheads="1"/>
          </p:cNvSpPr>
          <p:nvPr>
            <p:ph idx="1"/>
          </p:nvPr>
        </p:nvSpPr>
        <p:spPr>
          <a:xfrm>
            <a:off x="1136650" y="1052513"/>
            <a:ext cx="7759700" cy="41021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altLang="en-US" sz="2400" dirty="0">
                <a:solidFill>
                  <a:srgbClr val="CC3300"/>
                </a:solidFill>
                <a:latin typeface="Bell MT" panose="02020503060305020303" pitchFamily="18" charset="77"/>
              </a:rPr>
              <a:t>Wet etching</a:t>
            </a:r>
            <a:r>
              <a:rPr lang="en-GB" altLang="en-US" sz="2400" dirty="0">
                <a:latin typeface="Bell MT" panose="02020503060305020303" pitchFamily="18" charset="77"/>
              </a:rPr>
              <a:t>: uses liquid chemicals to transfer pattern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>
                <a:latin typeface="Bell MT" panose="02020503060305020303" pitchFamily="18" charset="77"/>
              </a:rPr>
              <a:t>Acid or alkaline solutions used depend on material being patterned:</a:t>
            </a:r>
          </a:p>
          <a:p>
            <a:pPr lvl="2">
              <a:lnSpc>
                <a:spcPct val="90000"/>
              </a:lnSpc>
            </a:pPr>
            <a:r>
              <a:rPr lang="en-GB" altLang="en-US" dirty="0">
                <a:latin typeface="Bell MT" panose="02020503060305020303" pitchFamily="18" charset="77"/>
              </a:rPr>
              <a:t>HF for SiO</a:t>
            </a:r>
            <a:r>
              <a:rPr lang="en-GB" altLang="en-US" baseline="-25000" dirty="0">
                <a:latin typeface="Bell MT" panose="02020503060305020303" pitchFamily="18" charset="77"/>
              </a:rPr>
              <a:t>2</a:t>
            </a:r>
            <a:r>
              <a:rPr lang="en-GB" altLang="en-US" dirty="0">
                <a:latin typeface="Bell MT" panose="02020503060305020303" pitchFamily="18" charset="77"/>
              </a:rPr>
              <a:t>, KOH for Si, any alkali for Al etc</a:t>
            </a:r>
          </a:p>
          <a:p>
            <a:pPr>
              <a:lnSpc>
                <a:spcPct val="90000"/>
              </a:lnSpc>
            </a:pPr>
            <a:r>
              <a:rPr lang="en-GB" altLang="en-US" sz="2400" dirty="0">
                <a:latin typeface="Bell MT" panose="02020503060305020303" pitchFamily="18" charset="77"/>
              </a:rPr>
              <a:t>Fast process with very </a:t>
            </a:r>
            <a:r>
              <a:rPr lang="en-GB" altLang="en-US" sz="2400">
                <a:latin typeface="Bell MT" panose="02020503060305020303" pitchFamily="18" charset="77"/>
              </a:rPr>
              <a:t>well-known</a:t>
            </a:r>
            <a:r>
              <a:rPr lang="en-GB" altLang="en-US" sz="2400" dirty="0">
                <a:latin typeface="Bell MT" panose="02020503060305020303" pitchFamily="18" charset="77"/>
              </a:rPr>
              <a:t> chemical processes available for most materials</a:t>
            </a:r>
          </a:p>
          <a:p>
            <a:pPr>
              <a:lnSpc>
                <a:spcPct val="90000"/>
              </a:lnSpc>
            </a:pPr>
            <a:r>
              <a:rPr lang="en-GB" altLang="en-US" sz="2400" dirty="0">
                <a:latin typeface="Bell MT" panose="02020503060305020303" pitchFamily="18" charset="77"/>
              </a:rPr>
              <a:t>Wet etching is isotropic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>
                <a:latin typeface="Bell MT" panose="02020503060305020303" pitchFamily="18" charset="77"/>
              </a:rPr>
              <a:t>Etches at the same rate in all directions, unsuitable for very small features</a:t>
            </a:r>
          </a:p>
          <a:p>
            <a:pPr>
              <a:lnSpc>
                <a:spcPct val="90000"/>
              </a:lnSpc>
            </a:pPr>
            <a:r>
              <a:rPr lang="en-GB" altLang="en-US" sz="2400" dirty="0">
                <a:latin typeface="Bell MT" panose="02020503060305020303" pitchFamily="18" charset="77"/>
              </a:rPr>
              <a:t>Not all materials have a suitable wet etch chemistry available</a:t>
            </a:r>
          </a:p>
          <a:p>
            <a:pPr>
              <a:lnSpc>
                <a:spcPct val="90000"/>
              </a:lnSpc>
            </a:pPr>
            <a:endParaRPr lang="en-GB" altLang="en-US" sz="2400" dirty="0"/>
          </a:p>
        </p:txBody>
      </p:sp>
      <p:grpSp>
        <p:nvGrpSpPr>
          <p:cNvPr id="40964" name="Group 1029"/>
          <p:cNvGrpSpPr>
            <a:grpSpLocks/>
          </p:cNvGrpSpPr>
          <p:nvPr/>
        </p:nvGrpSpPr>
        <p:grpSpPr bwMode="auto">
          <a:xfrm>
            <a:off x="3657600" y="4724402"/>
            <a:ext cx="2438400" cy="1477963"/>
            <a:chOff x="2160" y="2592"/>
            <a:chExt cx="1536" cy="931"/>
          </a:xfrm>
        </p:grpSpPr>
        <p:pic>
          <p:nvPicPr>
            <p:cNvPr id="40965" name="Picture 1030" descr="sample14_03_pyramid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2592"/>
              <a:ext cx="1296" cy="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66" name="Text Box 1031"/>
            <p:cNvSpPr txBox="1">
              <a:spLocks noChangeArrowheads="1"/>
            </p:cNvSpPr>
            <p:nvPr/>
          </p:nvSpPr>
          <p:spPr bwMode="auto">
            <a:xfrm>
              <a:off x="2256" y="3273"/>
              <a:ext cx="14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000" dirty="0"/>
                <a:t>HCl wet etch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14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D723C0B-5C6C-394C-921D-84BF26E4C27A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Wet Etching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A97C4A-1D5A-D062-8172-8A335D179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24312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560389" y="1125538"/>
            <a:ext cx="7812087" cy="4151312"/>
          </a:xfrm>
        </p:spPr>
        <p:txBody>
          <a:bodyPr/>
          <a:lstStyle/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Dry etching</a:t>
            </a:r>
            <a:r>
              <a:rPr lang="en-GB" altLang="en-US" dirty="0">
                <a:latin typeface="Bell MT" panose="02020503060305020303" pitchFamily="18" charset="77"/>
              </a:rPr>
              <a:t>: uses a ‘dry’ plasma to remove unwanted material</a:t>
            </a:r>
          </a:p>
          <a:p>
            <a:pPr lvl="1"/>
            <a:r>
              <a:rPr lang="en-GB" altLang="en-US" sz="2200" dirty="0">
                <a:latin typeface="Bell MT" panose="02020503060305020303" pitchFamily="18" charset="77"/>
              </a:rPr>
              <a:t>An RF discharge is used to crack a pressurised gas into a number of reactive and neutral species</a:t>
            </a:r>
          </a:p>
          <a:p>
            <a:pPr lvl="1"/>
            <a:r>
              <a:rPr lang="en-GB" altLang="en-US" sz="2200" dirty="0">
                <a:latin typeface="Bell MT" panose="02020503060305020303" pitchFamily="18" charset="77"/>
              </a:rPr>
              <a:t>The electrical field accelerates the ions toward the sample material, causing physical sputtering and chemical removal</a:t>
            </a:r>
          </a:p>
          <a:p>
            <a:endParaRPr lang="en-GB" altLang="en-US" dirty="0"/>
          </a:p>
        </p:txBody>
      </p:sp>
      <p:pic>
        <p:nvPicPr>
          <p:cNvPr id="41988" name="Picture 4" descr="plasma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730" y="3067258"/>
            <a:ext cx="4219575" cy="306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6105525" y="3789364"/>
            <a:ext cx="3124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Schematic of  reactive ion etching (RIE) plasma reactor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15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23D60C6-B6BF-0744-912B-CE682E94809C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Dry Etching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91579A-BB8C-300B-065B-AFA9033E9E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8767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1151001" y="1193800"/>
            <a:ext cx="7759700" cy="4102100"/>
          </a:xfrm>
        </p:spPr>
        <p:txBody>
          <a:bodyPr/>
          <a:lstStyle/>
          <a:p>
            <a:r>
              <a:rPr lang="en-GB" altLang="en-US" dirty="0">
                <a:latin typeface="Bell MT" panose="02020503060305020303" pitchFamily="18" charset="77"/>
              </a:rPr>
              <a:t>Process is anisotropic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Suitable for small or densely packed features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Everything can be etched using plasma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Even if it is </a:t>
            </a:r>
            <a:r>
              <a:rPr lang="en-GB" altLang="en-US">
                <a:latin typeface="Bell MT" panose="02020503060305020303" pitchFamily="18" charset="77"/>
              </a:rPr>
              <a:t>sometimes</a:t>
            </a:r>
            <a:r>
              <a:rPr lang="en-GB" altLang="en-US" dirty="0">
                <a:latin typeface="Bell MT" panose="02020503060305020303" pitchFamily="18" charset="77"/>
              </a:rPr>
              <a:t> very slow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Process is very hard on masks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3269235"/>
            <a:ext cx="34290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D4E7B3F-517E-4D4E-8E82-ACF60257936E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Dry Etching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341CC6-C0D2-EA26-2D86-F1CE7DD06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92770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 descr="ic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" y="3509548"/>
            <a:ext cx="4362450" cy="255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681037" y="1036320"/>
            <a:ext cx="8472901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60" tIns="46080" rIns="92160" bIns="46080"/>
          <a:lstStyle>
            <a:lvl1pPr marL="342900" indent="-34290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30250" indent="-27305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 defTabSz="449263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 defTabSz="449263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chemeClr val="tx1"/>
              </a:buClr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Inductively Coupled Plasma</a:t>
            </a:r>
          </a:p>
          <a:p>
            <a:pPr lvl="1"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High density plasma source for deep reactive ion etching of materials</a:t>
            </a:r>
          </a:p>
          <a:p>
            <a:pPr>
              <a:spcBef>
                <a:spcPct val="50000"/>
              </a:spcBef>
              <a:buClr>
                <a:schemeClr val="tx1"/>
              </a:buClr>
              <a:buSzTx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Bosch Process</a:t>
            </a:r>
          </a:p>
          <a:p>
            <a:pPr lvl="1">
              <a:spcBef>
                <a:spcPct val="50000"/>
              </a:spcBef>
              <a:buClr>
                <a:schemeClr val="tx1"/>
              </a:buClr>
              <a:buSzTx/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 Use of alternative gases for cycles of passivation and etching</a:t>
            </a:r>
          </a:p>
          <a:p>
            <a:pPr lvl="3" eaLnBrk="1" hangingPunct="1">
              <a:buClr>
                <a:schemeClr val="tx1"/>
              </a:buClr>
            </a:pPr>
            <a:endParaRPr lang="en-GB" altLang="en-US" sz="1600" dirty="0">
              <a:solidFill>
                <a:schemeClr val="tx1"/>
              </a:solidFill>
              <a:latin typeface="Bell MT" panose="02020503060305020303" pitchFamily="18" charset="77"/>
            </a:endParaRPr>
          </a:p>
          <a:p>
            <a:pPr lvl="1" eaLnBrk="1" hangingPunct="1"/>
            <a:endParaRPr lang="en-GB" altLang="en-US" dirty="0">
              <a:solidFill>
                <a:schemeClr val="accent2"/>
              </a:solidFill>
            </a:endParaRP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5507751" y="3182258"/>
            <a:ext cx="4221162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spcBef>
                <a:spcPct val="0"/>
              </a:spcBef>
              <a:buClrTx/>
              <a:buSzTx/>
            </a:pPr>
            <a:r>
              <a:rPr lang="en-GB" altLang="en-US" sz="2000" dirty="0"/>
              <a:t>ICP used to produce denser plasma and faster etching</a:t>
            </a:r>
          </a:p>
          <a:p>
            <a:pPr marL="800100" lvl="1" indent="-342900">
              <a:spcBef>
                <a:spcPct val="0"/>
              </a:spcBef>
              <a:buClrTx/>
              <a:buSzTx/>
            </a:pPr>
            <a:r>
              <a:rPr lang="en-GB" altLang="en-US" sz="1600" dirty="0"/>
              <a:t>Uses 2 RF discharges, one to excite the plasma &amp; one to accelerate the ions</a:t>
            </a:r>
          </a:p>
          <a:p>
            <a:pPr marL="342900" indent="-342900">
              <a:spcBef>
                <a:spcPct val="0"/>
              </a:spcBef>
              <a:buClrTx/>
              <a:buSzTx/>
            </a:pPr>
            <a:endParaRPr lang="en-GB" altLang="en-US" sz="2000" dirty="0"/>
          </a:p>
          <a:p>
            <a:pPr marL="342900" indent="-342900">
              <a:spcBef>
                <a:spcPct val="0"/>
              </a:spcBef>
              <a:buClrTx/>
              <a:buSzTx/>
            </a:pPr>
            <a:r>
              <a:rPr lang="en-GB" altLang="en-US" sz="2000" dirty="0"/>
              <a:t>Faster etch rates</a:t>
            </a:r>
          </a:p>
          <a:p>
            <a:pPr marL="342900" indent="-342900">
              <a:spcBef>
                <a:spcPct val="0"/>
              </a:spcBef>
              <a:buClrTx/>
              <a:buSzTx/>
            </a:pPr>
            <a:r>
              <a:rPr lang="en-GB" altLang="en-US" sz="2000" dirty="0"/>
              <a:t>Tougher on mask material</a:t>
            </a:r>
          </a:p>
          <a:p>
            <a:pPr marL="800100" lvl="1" indent="-342900">
              <a:spcBef>
                <a:spcPct val="0"/>
              </a:spcBef>
              <a:buClrTx/>
              <a:buSzTx/>
            </a:pPr>
            <a:r>
              <a:rPr lang="en-GB" altLang="en-US" sz="1600" dirty="0"/>
              <a:t>Don’t use a resist rather a hard mask like Al</a:t>
            </a:r>
            <a:r>
              <a:rPr lang="en-GB" altLang="en-US" sz="1600" baseline="-25000" dirty="0"/>
              <a:t>2</a:t>
            </a:r>
            <a:r>
              <a:rPr lang="en-GB" altLang="en-US" sz="1600" dirty="0"/>
              <a:t>O</a:t>
            </a:r>
            <a:r>
              <a:rPr lang="en-GB" altLang="en-US" sz="1600" baseline="-25000" dirty="0"/>
              <a:t>3</a:t>
            </a:r>
            <a:r>
              <a:rPr lang="en-GB" altLang="en-US" sz="1600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17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6505B81-3915-5442-BDF0-BC66042DFF54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ICP Etching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E93116-DEF8-2622-5398-D539F27E3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12096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73176-4239-45EB-AABD-A71672C75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dirty="0">
                <a:solidFill>
                  <a:schemeClr val="tx1"/>
                </a:solidFill>
                <a:latin typeface="Bell MT" panose="02020503060305020303" pitchFamily="18" charset="77"/>
              </a:rPr>
              <a:t>BOSCH Inductively Coupled Plasma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9C9DEC-1B25-4E70-8182-E23327746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" name="Content Placeholder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CFA8EE1-3CFE-479C-AE9D-E51624440B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0490" y="1555955"/>
            <a:ext cx="5394897" cy="4046173"/>
          </a:xfrm>
        </p:spPr>
      </p:pic>
      <p:sp>
        <p:nvSpPr>
          <p:cNvPr id="11" name="Rectangle 4">
            <a:extLst>
              <a:ext uri="{FF2B5EF4-FFF2-40B4-BE49-F238E27FC236}">
                <a16:creationId xmlns:a16="http://schemas.microsoft.com/office/drawing/2014/main" id="{6FA7AF44-07DE-440B-B8ED-740344672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607" y="1172496"/>
            <a:ext cx="5228303" cy="4429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60" tIns="46080" rIns="92160" bIns="46080"/>
          <a:lstStyle>
            <a:lvl1pPr marL="342900" indent="-342900" defTabSz="4492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30250" indent="-273050"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 defTabSz="449263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 defTabSz="449263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 defTabSz="449263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457200"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These machines have 1 major advantage</a:t>
            </a:r>
          </a:p>
          <a:p>
            <a:pPr marL="457200">
              <a:buClr>
                <a:schemeClr val="tx1"/>
              </a:buClr>
            </a:pPr>
            <a:r>
              <a:rPr lang="en-GB" altLang="en-US" sz="2000" dirty="0">
                <a:solidFill>
                  <a:schemeClr val="tx1"/>
                </a:solidFill>
                <a:latin typeface="Bell MT" panose="02020503060305020303" pitchFamily="18" charset="77"/>
              </a:rPr>
              <a:t>They can operate in a ‘switched’ mode</a:t>
            </a:r>
          </a:p>
          <a:p>
            <a:pPr marL="844550" lvl="1"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  <a:latin typeface="Bell MT" panose="02020503060305020303" pitchFamily="18" charset="77"/>
              </a:rPr>
              <a:t>1 Cycle etches the surface </a:t>
            </a:r>
          </a:p>
          <a:p>
            <a:pPr marL="844550" lvl="1">
              <a:buClr>
                <a:schemeClr val="tx1"/>
              </a:buClr>
            </a:pPr>
            <a:r>
              <a:rPr lang="en-GB" altLang="en-US" sz="1600" dirty="0">
                <a:solidFill>
                  <a:schemeClr val="tx1"/>
                </a:solidFill>
                <a:latin typeface="Bell MT" panose="02020503060305020303" pitchFamily="18" charset="77"/>
              </a:rPr>
              <a:t>1 Cycle passivates the sidewalls</a:t>
            </a:r>
          </a:p>
          <a:p>
            <a:pPr lvl="1" eaLnBrk="1" hangingPunct="1"/>
            <a:endParaRPr lang="en-GB" altLang="en-US" dirty="0">
              <a:solidFill>
                <a:schemeClr val="accent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48BF179-C4D1-442B-BB97-7E933E352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38" y="4196744"/>
            <a:ext cx="2890776" cy="209953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F992B57-0632-4DAA-A176-C8243292F392}"/>
              </a:ext>
            </a:extLst>
          </p:cNvPr>
          <p:cNvSpPr txBox="1"/>
          <p:nvPr/>
        </p:nvSpPr>
        <p:spPr>
          <a:xfrm>
            <a:off x="169607" y="2644170"/>
            <a:ext cx="47969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Bell MT" panose="02020503060305020303" pitchFamily="18" charset="0"/>
              </a:rPr>
              <a:t>Typical Etch mechanisms:</a:t>
            </a:r>
          </a:p>
          <a:p>
            <a:r>
              <a:rPr lang="en-US" sz="1600" dirty="0">
                <a:latin typeface="Bell MT" panose="02020503060305020303" pitchFamily="18" charset="0"/>
              </a:rPr>
              <a:t>F</a:t>
            </a:r>
            <a:r>
              <a:rPr lang="en-US" sz="1600" dirty="0">
                <a:effectLst/>
                <a:latin typeface="Bell MT" panose="02020503060305020303" pitchFamily="18" charset="0"/>
              </a:rPr>
              <a:t>or the etch</a:t>
            </a:r>
          </a:p>
          <a:p>
            <a:r>
              <a:rPr lang="en-US" sz="1600" dirty="0">
                <a:effectLst/>
                <a:latin typeface="Bell MT" panose="02020503060305020303" pitchFamily="18" charset="0"/>
              </a:rPr>
              <a:t>sulfur-hexafluoride (SF6) or the combination of tetrafluoromethane (CF4) mixed with oxygen (O2).</a:t>
            </a:r>
            <a:endParaRPr lang="en-GB" sz="1600" dirty="0">
              <a:latin typeface="Bell MT" panose="02020503060305020303" pitchFamily="18" charset="0"/>
            </a:endParaRPr>
          </a:p>
          <a:p>
            <a:r>
              <a:rPr lang="en-US" sz="1600" dirty="0">
                <a:latin typeface="Bell MT" panose="02020503060305020303" pitchFamily="18" charset="0"/>
              </a:rPr>
              <a:t>F</a:t>
            </a:r>
            <a:r>
              <a:rPr lang="en-US" sz="1600" dirty="0">
                <a:effectLst/>
                <a:latin typeface="Bell MT" panose="02020503060305020303" pitchFamily="18" charset="0"/>
              </a:rPr>
              <a:t>or the passivation </a:t>
            </a:r>
          </a:p>
          <a:p>
            <a:r>
              <a:rPr lang="en-US" sz="1600" dirty="0">
                <a:latin typeface="Bell MT" panose="02020503060305020303" pitchFamily="18" charset="0"/>
              </a:rPr>
              <a:t>followed by</a:t>
            </a:r>
            <a:r>
              <a:rPr lang="en-US" sz="1600" dirty="0">
                <a:effectLst/>
                <a:latin typeface="Bell MT" panose="02020503060305020303" pitchFamily="18" charset="0"/>
              </a:rPr>
              <a:t> fluorocarbon plasma (e.g. c-C4F8)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A876EBD-FEF1-4F89-8BD0-DDC97F959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74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100min_20um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463" y="1052513"/>
            <a:ext cx="1509712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3" descr="100min_30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1" y="1052513"/>
            <a:ext cx="150971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4" descr="100min_30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76" y="1054100"/>
            <a:ext cx="150971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5" descr="100min_40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900" y="1052514"/>
            <a:ext cx="1512888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6" descr="40mins30um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1" y="4221163"/>
            <a:ext cx="150971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7" descr="20min_20um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488" y="4222750"/>
            <a:ext cx="1509712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4" name="Picture 8" descr="40mins30um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76" y="4221163"/>
            <a:ext cx="150971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5" name="Picture 9" descr="40mins30um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1" y="4221163"/>
            <a:ext cx="150971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942E8EB-7267-CD4E-B8B9-87722689BE78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ICP Etching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7DAAA0-CAF3-BF6A-2E3D-375CD71CF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48990B-3D24-8ECE-B174-1DF8DC4A8EF4}"/>
              </a:ext>
            </a:extLst>
          </p:cNvPr>
          <p:cNvSpPr txBox="1"/>
          <p:nvPr/>
        </p:nvSpPr>
        <p:spPr>
          <a:xfrm>
            <a:off x="4953000" y="3657600"/>
            <a:ext cx="195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Scalloping (ripples)</a:t>
            </a:r>
          </a:p>
        </p:txBody>
      </p:sp>
    </p:spTree>
    <p:extLst>
      <p:ext uri="{BB962C8B-B14F-4D97-AF65-F5344CB8AC3E}">
        <p14:creationId xmlns:p14="http://schemas.microsoft.com/office/powerpoint/2010/main" val="403355802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altLang="en-US" dirty="0">
                <a:latin typeface="Bell MT" panose="02020503060305020303" pitchFamily="18" charset="77"/>
              </a:rPr>
              <a:t>Lecture 2   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Brief look at why Silicon detectors* are used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Outline of the steps used to fabricate a microstrip detector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Photo Lithography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E-beam Lithography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Resists 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Applications of E-beam  lithography</a:t>
            </a: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Additive/Subtractive Processes</a:t>
            </a:r>
          </a:p>
          <a:p>
            <a:pPr lvl="2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Lift Off</a:t>
            </a: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Etching</a:t>
            </a:r>
          </a:p>
          <a:p>
            <a:pPr lvl="2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Wet</a:t>
            </a:r>
          </a:p>
          <a:p>
            <a:pPr lvl="2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Dry (Plasma &amp; ICP)</a:t>
            </a:r>
          </a:p>
          <a:p>
            <a:pPr lvl="2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FIB</a:t>
            </a:r>
          </a:p>
          <a:p>
            <a:pPr lvl="1"/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Doping</a:t>
            </a:r>
          </a:p>
          <a:p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Cleanrooms and Specifications</a:t>
            </a:r>
          </a:p>
          <a:p>
            <a:r>
              <a:rPr lang="en-GB" altLang="en-US" dirty="0">
                <a:solidFill>
                  <a:srgbClr val="FF0000"/>
                </a:solidFill>
                <a:latin typeface="Bell MT" panose="02020503060305020303" pitchFamily="18" charset="77"/>
              </a:rPr>
              <a:t>New Detector geometries (3D, edgeless, TSV)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68347" y="5737044"/>
            <a:ext cx="343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Bell MT" panose="02020503060305020303" pitchFamily="18" charset="77"/>
              </a:rPr>
              <a:t>* Other semiconductors are available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76D5190-F877-6841-839A-2BBA23EE8F91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Outline of Lectures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F305FE-3800-09B5-0C12-3EA1F2B0A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91486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560389" y="1125538"/>
            <a:ext cx="7812087" cy="4151312"/>
          </a:xfrm>
        </p:spPr>
        <p:txBody>
          <a:bodyPr/>
          <a:lstStyle/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FIB</a:t>
            </a:r>
            <a:r>
              <a:rPr lang="en-GB" altLang="en-US" dirty="0">
                <a:latin typeface="Bell MT" panose="02020503060305020303" pitchFamily="18" charset="77"/>
              </a:rPr>
              <a:t>: uses Focused Ion beam (</a:t>
            </a:r>
            <a:r>
              <a:rPr lang="en-GB" altLang="en-US" dirty="0" err="1">
                <a:latin typeface="Bell MT" panose="02020503060305020303" pitchFamily="18" charset="77"/>
              </a:rPr>
              <a:t>Ar</a:t>
            </a:r>
            <a:r>
              <a:rPr lang="en-GB" altLang="en-US" dirty="0">
                <a:latin typeface="Bell MT" panose="02020503060305020303" pitchFamily="18" charset="77"/>
              </a:rPr>
              <a:t>) to remove (with precision) areas of a sample</a:t>
            </a:r>
          </a:p>
          <a:p>
            <a:pPr lvl="1"/>
            <a:r>
              <a:rPr lang="en-GB" altLang="en-US" sz="1400" dirty="0">
                <a:latin typeface="Bell MT" panose="02020503060305020303" pitchFamily="18" charset="77"/>
              </a:rPr>
              <a:t>Most commonly ASICs</a:t>
            </a:r>
          </a:p>
          <a:p>
            <a:pPr lvl="1"/>
            <a:r>
              <a:rPr lang="en-GB" altLang="en-US" sz="2200" dirty="0">
                <a:latin typeface="Bell MT" panose="02020503060305020303" pitchFamily="18" charset="77"/>
              </a:rPr>
              <a:t>An example below is a CMOS chip where the wrong connect made in one of the metal layers below the oxide layer</a:t>
            </a:r>
          </a:p>
          <a:p>
            <a:pPr lvl="2"/>
            <a:r>
              <a:rPr lang="en-GB" altLang="en-US" sz="2200" dirty="0">
                <a:latin typeface="Bell MT" panose="02020503060305020303" pitchFamily="18" charset="77"/>
              </a:rPr>
              <a:t>Remove oxide layer</a:t>
            </a:r>
          </a:p>
          <a:p>
            <a:pPr lvl="2"/>
            <a:r>
              <a:rPr lang="en-GB" altLang="en-US" sz="2200" dirty="0">
                <a:latin typeface="Bell MT" panose="02020503060305020303" pitchFamily="18" charset="77"/>
              </a:rPr>
              <a:t>‘Cut’ metal track</a:t>
            </a:r>
          </a:p>
          <a:p>
            <a:pPr lvl="2"/>
            <a:endParaRPr lang="en-GB" altLang="en-US" sz="2200" dirty="0"/>
          </a:p>
          <a:p>
            <a:endParaRPr lang="en-GB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7024" y="2715774"/>
            <a:ext cx="3621901" cy="349230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20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F24701A-7001-5E40-8596-CD12E280E2DA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Focus Ion Beam (FIB)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67DCBE-4F1C-FABC-7681-6D538BD71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4112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>
                <a:solidFill>
                  <a:schemeClr val="tx1"/>
                </a:solidFill>
                <a:latin typeface="Bell MT" panose="02020503060305020303" pitchFamily="18" charset="77"/>
              </a:rPr>
              <a:t>How do reduce our leakage current and noise sourced from our surfaces?</a:t>
            </a:r>
          </a:p>
          <a:p>
            <a:endParaRPr lang="en-GB" altLang="en-US" baseline="-25000" dirty="0">
              <a:solidFill>
                <a:schemeClr val="tx1"/>
              </a:solidFill>
              <a:latin typeface="Bell MT" panose="02020503060305020303" pitchFamily="18" charset="77"/>
            </a:endParaRPr>
          </a:p>
          <a:p>
            <a:r>
              <a:rPr lang="en-GB" altLang="en-US" dirty="0">
                <a:solidFill>
                  <a:schemeClr val="tx1"/>
                </a:solidFill>
                <a:latin typeface="Bell MT" panose="02020503060305020303" pitchFamily="18" charset="77"/>
              </a:rPr>
              <a:t>How do we isolate our doped areas?</a:t>
            </a:r>
          </a:p>
          <a:p>
            <a:endParaRPr lang="en-GB" altLang="en-US" baseline="-25000" dirty="0">
              <a:solidFill>
                <a:srgbClr val="CC3300"/>
              </a:solidFill>
            </a:endParaRPr>
          </a:p>
          <a:p>
            <a:pPr>
              <a:buFont typeface="Times New Roman" panose="02020603050405020304" pitchFamily="18" charset="0"/>
              <a:buNone/>
            </a:pPr>
            <a:r>
              <a:rPr lang="en-GB" altLang="en-US" sz="4000">
                <a:latin typeface="Bell MT" panose="02020503060305020303" pitchFamily="18" charset="77"/>
              </a:rPr>
              <a:t>Introduce an insulator</a:t>
            </a:r>
          </a:p>
          <a:p>
            <a:pPr algn="ctr">
              <a:buFont typeface="Times New Roman" panose="02020603050405020304" pitchFamily="18" charset="0"/>
              <a:buNone/>
            </a:pPr>
            <a:r>
              <a:rPr lang="en-GB" altLang="en-US" sz="5400">
                <a:latin typeface="Bell MT" panose="02020503060305020303" pitchFamily="18" charset="77"/>
              </a:rPr>
              <a:t>SiO</a:t>
            </a:r>
            <a:r>
              <a:rPr lang="en-GB" altLang="en-US" sz="5400" baseline="-25000">
                <a:latin typeface="Bell MT" panose="02020503060305020303" pitchFamily="18" charset="77"/>
              </a:rPr>
              <a:t>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680D0B6-2264-A948-90BB-380B6279480A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Next Step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6CE2F9-CD55-4F17-84DE-04C5F7707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90111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Thermal growth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Increases thickness of natural oxide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Can be dry (O</a:t>
            </a:r>
            <a:r>
              <a:rPr lang="en-GB" altLang="en-US" baseline="-25000" dirty="0">
                <a:latin typeface="Bell MT" panose="02020503060305020303" pitchFamily="18" charset="77"/>
              </a:rPr>
              <a:t>2</a:t>
            </a:r>
            <a:r>
              <a:rPr lang="en-GB" altLang="en-US" dirty="0">
                <a:latin typeface="Bell MT" panose="02020503060305020303" pitchFamily="18" charset="77"/>
              </a:rPr>
              <a:t>) atmosphere</a:t>
            </a:r>
          </a:p>
          <a:p>
            <a:pPr lvl="2"/>
            <a:r>
              <a:rPr lang="en-GB" altLang="en-US" dirty="0">
                <a:latin typeface="Bell MT" panose="02020503060305020303" pitchFamily="18" charset="77"/>
              </a:rPr>
              <a:t>Slower, high-quality oxide with little dislocations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 or wet (H</a:t>
            </a:r>
            <a:r>
              <a:rPr lang="en-GB" altLang="en-US" baseline="-25000" dirty="0">
                <a:latin typeface="Bell MT" panose="02020503060305020303" pitchFamily="18" charset="77"/>
              </a:rPr>
              <a:t>2</a:t>
            </a:r>
            <a:r>
              <a:rPr lang="en-GB" altLang="en-US" dirty="0">
                <a:latin typeface="Bell MT" panose="02020503060305020303" pitchFamily="18" charset="77"/>
              </a:rPr>
              <a:t>O) atmosphere</a:t>
            </a:r>
          </a:p>
          <a:p>
            <a:pPr lvl="2"/>
            <a:r>
              <a:rPr lang="en-GB" altLang="en-US" dirty="0">
                <a:latin typeface="Bell MT" panose="02020503060305020303" pitchFamily="18" charset="77"/>
              </a:rPr>
              <a:t>Faster, lower density oxide with more Si-SiO</a:t>
            </a:r>
            <a:r>
              <a:rPr lang="en-GB" altLang="en-US" baseline="-25000" dirty="0">
                <a:latin typeface="Bell MT" panose="02020503060305020303" pitchFamily="18" charset="77"/>
              </a:rPr>
              <a:t>2</a:t>
            </a:r>
            <a:r>
              <a:rPr lang="en-GB" altLang="en-US" dirty="0">
                <a:latin typeface="Bell MT" panose="02020503060305020303" pitchFamily="18" charset="77"/>
              </a:rPr>
              <a:t> interface states</a:t>
            </a:r>
          </a:p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Deposition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Uses a chemical process to produce thick layers of SiO</a:t>
            </a:r>
            <a:r>
              <a:rPr lang="en-GB" altLang="en-US" baseline="-25000" dirty="0">
                <a:latin typeface="Bell MT" panose="02020503060305020303" pitchFamily="18" charset="77"/>
              </a:rPr>
              <a:t>2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Chemical vapour deposition (CVD) is often used where a gas deposits the Silicon oxide on the wafer</a:t>
            </a:r>
          </a:p>
          <a:p>
            <a:pPr lvl="2"/>
            <a:r>
              <a:rPr lang="en-GB" altLang="en-US" dirty="0">
                <a:latin typeface="Bell MT" panose="02020503060305020303" pitchFamily="18" charset="77"/>
              </a:rPr>
              <a:t>Gases include SiH</a:t>
            </a:r>
            <a:r>
              <a:rPr lang="en-GB" altLang="en-US" baseline="-25000" dirty="0">
                <a:latin typeface="Bell MT" panose="02020503060305020303" pitchFamily="18" charset="77"/>
              </a:rPr>
              <a:t>4</a:t>
            </a:r>
            <a:r>
              <a:rPr lang="en-GB" altLang="en-US" dirty="0">
                <a:latin typeface="Bell MT" panose="02020503060305020303" pitchFamily="18" charset="77"/>
              </a:rPr>
              <a:t> with O</a:t>
            </a:r>
            <a:r>
              <a:rPr lang="en-GB" altLang="en-US" baseline="-25000" dirty="0">
                <a:latin typeface="Bell MT" panose="02020503060305020303" pitchFamily="18" charset="77"/>
              </a:rPr>
              <a:t>2</a:t>
            </a:r>
            <a:r>
              <a:rPr lang="en-GB" altLang="en-US" dirty="0">
                <a:latin typeface="Bell MT" panose="02020503060305020303" pitchFamily="18" charset="77"/>
              </a:rPr>
              <a:t> or </a:t>
            </a:r>
            <a:r>
              <a:rPr lang="en-GB" altLang="en-US" dirty="0" err="1">
                <a:latin typeface="Bell MT" panose="02020503060305020303" pitchFamily="18" charset="77"/>
              </a:rPr>
              <a:t>tetraethoxysilane</a:t>
            </a:r>
            <a:r>
              <a:rPr lang="en-GB" altLang="en-US" dirty="0">
                <a:latin typeface="Bell MT" panose="02020503060305020303" pitchFamily="18" charset="77"/>
              </a:rPr>
              <a:t> (TEOS)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1E342D-940E-D840-AD78-9ED41E1BEDEA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SiO</a:t>
            </a:r>
            <a:r>
              <a:rPr lang="en-US" baseline="-25000" dirty="0">
                <a:latin typeface="Bell MT" panose="02020503060305020303" pitchFamily="18" charset="77"/>
              </a:rPr>
              <a:t>2</a:t>
            </a:r>
            <a:r>
              <a:rPr lang="en-US" dirty="0">
                <a:latin typeface="Bell MT" panose="02020503060305020303" pitchFamily="18" charset="77"/>
              </a:rPr>
              <a:t> layers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63FE05-288A-7AB0-16C9-AF8EC2F11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27702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Final Stage</a:t>
            </a:r>
            <a:endParaRPr lang="en-US" altLang="en-US" dirty="0">
              <a:latin typeface="Bell MT" panose="02020503060305020303" pitchFamily="18" charset="7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>
                <a:latin typeface="Bell MT" panose="02020503060305020303" pitchFamily="18" charset="77"/>
              </a:rPr>
              <a:t>We’ve made our metal contacts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We’ve made out oxide regions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We’ve etched out bulk silicon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What’s left?</a:t>
            </a:r>
          </a:p>
          <a:p>
            <a:endParaRPr lang="en-GB" altLang="en-US" dirty="0"/>
          </a:p>
          <a:p>
            <a:pPr algn="ctr">
              <a:buFont typeface="Times New Roman" panose="02020603050405020304" pitchFamily="18" charset="0"/>
              <a:buNone/>
            </a:pPr>
            <a:r>
              <a:rPr lang="en-GB" altLang="en-US" sz="4400">
                <a:solidFill>
                  <a:srgbClr val="C00000"/>
                </a:solidFill>
                <a:latin typeface="Bell MT" panose="02020503060305020303" pitchFamily="18" charset="77"/>
              </a:rPr>
              <a:t>Doping</a:t>
            </a:r>
            <a:endParaRPr lang="en-US" altLang="en-US" sz="4400">
              <a:solidFill>
                <a:srgbClr val="C00000"/>
              </a:solidFill>
              <a:latin typeface="Bell MT" panose="02020503060305020303" pitchFamily="18" charset="7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00A440-1AC8-61D5-9C04-34772EF2F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275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14"/>
          <p:cNvGrpSpPr>
            <a:grpSpLocks/>
          </p:cNvGrpSpPr>
          <p:nvPr/>
        </p:nvGrpSpPr>
        <p:grpSpPr bwMode="auto">
          <a:xfrm>
            <a:off x="2286000" y="3429000"/>
            <a:ext cx="5410200" cy="1676400"/>
            <a:chOff x="1200" y="2160"/>
            <a:chExt cx="3408" cy="1056"/>
          </a:xfrm>
        </p:grpSpPr>
        <p:sp>
          <p:nvSpPr>
            <p:cNvPr id="51218" name="Rectangle 15"/>
            <p:cNvSpPr>
              <a:spLocks noChangeArrowheads="1"/>
            </p:cNvSpPr>
            <p:nvPr/>
          </p:nvSpPr>
          <p:spPr bwMode="auto">
            <a:xfrm>
              <a:off x="1200" y="2160"/>
              <a:ext cx="3360" cy="10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1219" name="Text Box 16"/>
            <p:cNvSpPr txBox="1">
              <a:spLocks noChangeArrowheads="1"/>
            </p:cNvSpPr>
            <p:nvPr/>
          </p:nvSpPr>
          <p:spPr bwMode="auto">
            <a:xfrm>
              <a:off x="2736" y="2688"/>
              <a:ext cx="18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400">
                  <a:solidFill>
                    <a:schemeClr val="tx1"/>
                  </a:solidFill>
                  <a:latin typeface="Bell MT" panose="02020503060305020303" pitchFamily="18" charset="77"/>
                </a:rPr>
                <a:t>n- bulk Si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743201" y="3429000"/>
            <a:ext cx="6635750" cy="990600"/>
            <a:chOff x="1488" y="2160"/>
            <a:chExt cx="4180" cy="624"/>
          </a:xfrm>
        </p:grpSpPr>
        <p:sp>
          <p:nvSpPr>
            <p:cNvPr id="51211" name="Rectangle 18"/>
            <p:cNvSpPr>
              <a:spLocks noChangeArrowheads="1"/>
            </p:cNvSpPr>
            <p:nvPr/>
          </p:nvSpPr>
          <p:spPr bwMode="auto">
            <a:xfrm>
              <a:off x="1488" y="2160"/>
              <a:ext cx="384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1212" name="Rectangle 19"/>
            <p:cNvSpPr>
              <a:spLocks noChangeArrowheads="1"/>
            </p:cNvSpPr>
            <p:nvPr/>
          </p:nvSpPr>
          <p:spPr bwMode="auto">
            <a:xfrm>
              <a:off x="2160" y="2160"/>
              <a:ext cx="384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1213" name="Rectangle 20"/>
            <p:cNvSpPr>
              <a:spLocks noChangeArrowheads="1"/>
            </p:cNvSpPr>
            <p:nvPr/>
          </p:nvSpPr>
          <p:spPr bwMode="auto">
            <a:xfrm>
              <a:off x="2832" y="2160"/>
              <a:ext cx="384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1214" name="Rectangle 21"/>
            <p:cNvSpPr>
              <a:spLocks noChangeArrowheads="1"/>
            </p:cNvSpPr>
            <p:nvPr/>
          </p:nvSpPr>
          <p:spPr bwMode="auto">
            <a:xfrm>
              <a:off x="3504" y="2160"/>
              <a:ext cx="384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1215" name="Rectangle 22"/>
            <p:cNvSpPr>
              <a:spLocks noChangeArrowheads="1"/>
            </p:cNvSpPr>
            <p:nvPr/>
          </p:nvSpPr>
          <p:spPr bwMode="auto">
            <a:xfrm>
              <a:off x="4176" y="2160"/>
              <a:ext cx="384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1216" name="Line 23"/>
            <p:cNvSpPr>
              <a:spLocks noChangeShapeType="1"/>
            </p:cNvSpPr>
            <p:nvPr/>
          </p:nvSpPr>
          <p:spPr bwMode="auto">
            <a:xfrm flipH="1" flipV="1">
              <a:off x="4320" y="2256"/>
              <a:ext cx="720" cy="52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  <p:sp>
          <p:nvSpPr>
            <p:cNvPr id="51217" name="Text Box 24"/>
            <p:cNvSpPr txBox="1">
              <a:spLocks noChangeArrowheads="1"/>
            </p:cNvSpPr>
            <p:nvPr/>
          </p:nvSpPr>
          <p:spPr bwMode="auto">
            <a:xfrm>
              <a:off x="4848" y="2352"/>
              <a:ext cx="82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>
                  <a:solidFill>
                    <a:schemeClr val="tx1"/>
                  </a:solidFill>
                  <a:latin typeface="Bell MT" panose="02020503060305020303" pitchFamily="18" charset="77"/>
                </a:rPr>
                <a:t>p</a:t>
              </a:r>
              <a:r>
                <a:rPr lang="en-GB" altLang="en-US" sz="2400" baseline="30000">
                  <a:solidFill>
                    <a:schemeClr val="tx1"/>
                  </a:solidFill>
                  <a:latin typeface="Bell MT" panose="02020503060305020303" pitchFamily="18" charset="77"/>
                </a:rPr>
                <a:t>+</a:t>
              </a:r>
              <a:r>
                <a:rPr lang="en-GB" altLang="en-US" sz="2400">
                  <a:solidFill>
                    <a:schemeClr val="tx1"/>
                  </a:solidFill>
                  <a:latin typeface="Bell MT" panose="02020503060305020303" pitchFamily="18" charset="77"/>
                </a:rPr>
                <a:t> doped</a:t>
              </a:r>
            </a:p>
          </p:txBody>
        </p:sp>
      </p:grpSp>
      <p:sp>
        <p:nvSpPr>
          <p:cNvPr id="38937" name="Text Box 25"/>
          <p:cNvSpPr txBox="1">
            <a:spLocks noChangeArrowheads="1"/>
          </p:cNvSpPr>
          <p:nvPr/>
        </p:nvSpPr>
        <p:spPr bwMode="auto">
          <a:xfrm>
            <a:off x="2216150" y="1196975"/>
            <a:ext cx="59436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>
                <a:solidFill>
                  <a:schemeClr val="tx1"/>
                </a:solidFill>
                <a:latin typeface="Bell MT" panose="02020503060305020303" pitchFamily="18" charset="77"/>
              </a:rPr>
              <a:t>Heavily doped p</a:t>
            </a:r>
            <a:r>
              <a:rPr lang="en-GB" altLang="en-US" sz="2800" b="1" baseline="30000">
                <a:solidFill>
                  <a:schemeClr val="tx1"/>
                </a:solidFill>
                <a:latin typeface="Bell MT" panose="02020503060305020303" pitchFamily="18" charset="77"/>
              </a:rPr>
              <a:t>+</a:t>
            </a:r>
            <a:r>
              <a:rPr lang="en-GB" altLang="en-US" sz="2800" b="1">
                <a:solidFill>
                  <a:schemeClr val="tx1"/>
                </a:solidFill>
                <a:latin typeface="Bell MT" panose="02020503060305020303" pitchFamily="18" charset="77"/>
              </a:rPr>
              <a:t> layer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>
                <a:solidFill>
                  <a:schemeClr val="tx1"/>
                </a:solidFill>
                <a:latin typeface="Bell MT" panose="02020503060305020303" pitchFamily="18" charset="77"/>
              </a:rPr>
              <a:t>~10</a:t>
            </a:r>
            <a:r>
              <a:rPr lang="en-GB" altLang="en-US" sz="2800" b="1" baseline="30000">
                <a:solidFill>
                  <a:schemeClr val="tx1"/>
                </a:solidFill>
                <a:latin typeface="Bell MT" panose="02020503060305020303" pitchFamily="18" charset="77"/>
              </a:rPr>
              <a:t>18</a:t>
            </a:r>
            <a:r>
              <a:rPr lang="en-GB" altLang="en-US" sz="2800" b="1">
                <a:solidFill>
                  <a:schemeClr val="tx1"/>
                </a:solidFill>
                <a:latin typeface="Bell MT" panose="02020503060305020303" pitchFamily="18" charset="77"/>
              </a:rPr>
              <a:t> cm</a:t>
            </a:r>
            <a:r>
              <a:rPr lang="en-GB" altLang="en-US" sz="2800" b="1" baseline="30000">
                <a:solidFill>
                  <a:schemeClr val="tx1"/>
                </a:solidFill>
                <a:latin typeface="Bell MT" panose="02020503060305020303" pitchFamily="18" charset="77"/>
              </a:rPr>
              <a:t>-3</a:t>
            </a:r>
            <a:r>
              <a:rPr lang="en-GB" altLang="en-US" sz="2800" b="1">
                <a:solidFill>
                  <a:schemeClr val="tx1"/>
                </a:solidFill>
                <a:latin typeface="Bell MT" panose="02020503060305020303" pitchFamily="18" charset="77"/>
              </a:rPr>
              <a:t> concentration of boron (B)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441326" y="3843338"/>
            <a:ext cx="7178675" cy="1262062"/>
            <a:chOff x="38" y="2421"/>
            <a:chExt cx="4522" cy="795"/>
          </a:xfrm>
        </p:grpSpPr>
        <p:sp>
          <p:nvSpPr>
            <p:cNvPr id="51208" name="Rectangle 30"/>
            <p:cNvSpPr>
              <a:spLocks noChangeArrowheads="1"/>
            </p:cNvSpPr>
            <p:nvPr/>
          </p:nvSpPr>
          <p:spPr bwMode="auto">
            <a:xfrm>
              <a:off x="1200" y="3120"/>
              <a:ext cx="3360" cy="9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1209" name="Line 31"/>
            <p:cNvSpPr>
              <a:spLocks noChangeShapeType="1"/>
            </p:cNvSpPr>
            <p:nvPr/>
          </p:nvSpPr>
          <p:spPr bwMode="auto">
            <a:xfrm>
              <a:off x="912" y="2640"/>
              <a:ext cx="576" cy="52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  <p:sp>
          <p:nvSpPr>
            <p:cNvPr id="51210" name="Text Box 32"/>
            <p:cNvSpPr txBox="1">
              <a:spLocks noChangeArrowheads="1"/>
            </p:cNvSpPr>
            <p:nvPr/>
          </p:nvSpPr>
          <p:spPr bwMode="auto">
            <a:xfrm>
              <a:off x="38" y="2421"/>
              <a:ext cx="82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>
                  <a:solidFill>
                    <a:schemeClr val="tx1"/>
                  </a:solidFill>
                  <a:latin typeface="Bell MT" panose="02020503060305020303" pitchFamily="18" charset="77"/>
                </a:rPr>
                <a:t>n</a:t>
              </a:r>
              <a:r>
                <a:rPr lang="en-GB" altLang="en-US" sz="2400" baseline="30000">
                  <a:solidFill>
                    <a:schemeClr val="tx1"/>
                  </a:solidFill>
                  <a:latin typeface="Bell MT" panose="02020503060305020303" pitchFamily="18" charset="77"/>
                </a:rPr>
                <a:t>+</a:t>
              </a:r>
              <a:r>
                <a:rPr lang="en-GB" altLang="en-US" sz="2400">
                  <a:solidFill>
                    <a:schemeClr val="tx1"/>
                  </a:solidFill>
                  <a:latin typeface="Bell MT" panose="02020503060305020303" pitchFamily="18" charset="77"/>
                </a:rPr>
                <a:t> doped</a:t>
              </a:r>
            </a:p>
          </p:txBody>
        </p:sp>
      </p:grpSp>
      <p:sp>
        <p:nvSpPr>
          <p:cNvPr id="38946" name="Rectangle 34"/>
          <p:cNvSpPr>
            <a:spLocks noChangeArrowheads="1"/>
          </p:cNvSpPr>
          <p:nvPr/>
        </p:nvSpPr>
        <p:spPr bwMode="auto">
          <a:xfrm>
            <a:off x="1752600" y="5057775"/>
            <a:ext cx="57912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>
                <a:solidFill>
                  <a:schemeClr val="tx1"/>
                </a:solidFill>
                <a:latin typeface="Bell MT" panose="02020503060305020303" pitchFamily="18" charset="77"/>
              </a:rPr>
              <a:t>phosphorous (P) doped to produce n</a:t>
            </a:r>
            <a:r>
              <a:rPr lang="en-GB" altLang="en-US" sz="2800" b="1" baseline="30000">
                <a:solidFill>
                  <a:schemeClr val="tx1"/>
                </a:solidFill>
                <a:latin typeface="Bell MT" panose="02020503060305020303" pitchFamily="18" charset="77"/>
              </a:rPr>
              <a:t>+</a:t>
            </a:r>
            <a:r>
              <a:rPr lang="en-GB" altLang="en-US" sz="2800" b="1">
                <a:solidFill>
                  <a:schemeClr val="tx1"/>
                </a:solidFill>
                <a:latin typeface="Bell MT" panose="02020503060305020303" pitchFamily="18" charset="77"/>
              </a:rPr>
              <a:t>  region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24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93032285-021A-4E4F-A02E-384449A78D97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>
                <a:latin typeface="Bell MT" panose="02020503060305020303" pitchFamily="18" charset="77"/>
              </a:rPr>
              <a:t>Doping Silicon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CC850DD-F5E7-D2A9-C815-5BA40B266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7413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37" grpId="0" autoUpdateAnimBg="0"/>
      <p:bldP spid="38946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4"/>
          <p:cNvSpPr>
            <a:spLocks noGrp="1" noChangeArrowheads="1"/>
          </p:cNvSpPr>
          <p:nvPr>
            <p:ph idx="1"/>
          </p:nvPr>
        </p:nvSpPr>
        <p:spPr>
          <a:xfrm>
            <a:off x="1109663" y="2584450"/>
            <a:ext cx="7759700" cy="3227388"/>
          </a:xfrm>
        </p:spPr>
        <p:txBody>
          <a:bodyPr/>
          <a:lstStyle/>
          <a:p>
            <a:r>
              <a:rPr lang="en-GB" altLang="en-US" dirty="0">
                <a:latin typeface="Bell MT" panose="02020503060305020303" pitchFamily="18" charset="77"/>
              </a:rPr>
              <a:t>Gas diffusion</a:t>
            </a:r>
          </a:p>
          <a:p>
            <a:endParaRPr lang="en-GB" altLang="en-US" dirty="0">
              <a:latin typeface="Bell MT" panose="02020503060305020303" pitchFamily="18" charset="77"/>
            </a:endParaRPr>
          </a:p>
          <a:p>
            <a:r>
              <a:rPr lang="en-GB" altLang="en-US" dirty="0">
                <a:latin typeface="Bell MT" panose="02020503060305020303" pitchFamily="18" charset="77"/>
              </a:rPr>
              <a:t>Diffusion from a solid</a:t>
            </a:r>
          </a:p>
          <a:p>
            <a:endParaRPr lang="en-GB" altLang="en-US" dirty="0">
              <a:latin typeface="Bell MT" panose="02020503060305020303" pitchFamily="18" charset="77"/>
            </a:endParaRPr>
          </a:p>
          <a:p>
            <a:r>
              <a:rPr lang="en-GB" altLang="en-US" dirty="0">
                <a:solidFill>
                  <a:srgbClr val="C00000"/>
                </a:solidFill>
                <a:latin typeface="Bell MT" panose="02020503060305020303" pitchFamily="18" charset="77"/>
              </a:rPr>
              <a:t>Ion implantation</a:t>
            </a:r>
          </a:p>
        </p:txBody>
      </p:sp>
      <p:sp>
        <p:nvSpPr>
          <p:cNvPr id="52228" name="Text Box 5"/>
          <p:cNvSpPr txBox="1">
            <a:spLocks noChangeArrowheads="1"/>
          </p:cNvSpPr>
          <p:nvPr/>
        </p:nvSpPr>
        <p:spPr bwMode="auto">
          <a:xfrm>
            <a:off x="2649538" y="1196976"/>
            <a:ext cx="6096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000" b="1" dirty="0">
                <a:solidFill>
                  <a:schemeClr val="tx1"/>
                </a:solidFill>
                <a:latin typeface="Bell MT" panose="02020503060305020303" pitchFamily="18" charset="77"/>
              </a:rPr>
              <a:t>Three main methods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0869917-2BA8-004A-A4D7-44DEEC51CE50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Doping Silicon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E34B81-375C-39D1-4C1C-EB114AC90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29265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49475" y="3213100"/>
            <a:ext cx="5410200" cy="1981200"/>
            <a:chOff x="1152" y="2304"/>
            <a:chExt cx="3408" cy="1248"/>
          </a:xfrm>
        </p:grpSpPr>
        <p:grpSp>
          <p:nvGrpSpPr>
            <p:cNvPr id="53366" name="Group 5"/>
            <p:cNvGrpSpPr>
              <a:grpSpLocks/>
            </p:cNvGrpSpPr>
            <p:nvPr/>
          </p:nvGrpSpPr>
          <p:grpSpPr bwMode="auto">
            <a:xfrm>
              <a:off x="1152" y="2496"/>
              <a:ext cx="3408" cy="1056"/>
              <a:chOff x="1200" y="2160"/>
              <a:chExt cx="3408" cy="1056"/>
            </a:xfrm>
          </p:grpSpPr>
          <p:sp>
            <p:nvSpPr>
              <p:cNvPr id="53372" name="Rectangle 6"/>
              <p:cNvSpPr>
                <a:spLocks noChangeArrowheads="1"/>
              </p:cNvSpPr>
              <p:nvPr/>
            </p:nvSpPr>
            <p:spPr bwMode="auto">
              <a:xfrm>
                <a:off x="1200" y="2160"/>
                <a:ext cx="3360" cy="105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373" name="Text Box 7"/>
              <p:cNvSpPr txBox="1">
                <a:spLocks noChangeArrowheads="1"/>
              </p:cNvSpPr>
              <p:nvPr/>
            </p:nvSpPr>
            <p:spPr bwMode="auto">
              <a:xfrm>
                <a:off x="2736" y="2688"/>
                <a:ext cx="18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</p:grpSp>
        <p:sp>
          <p:nvSpPr>
            <p:cNvPr id="53367" name="Rectangle 8"/>
            <p:cNvSpPr>
              <a:spLocks noChangeArrowheads="1"/>
            </p:cNvSpPr>
            <p:nvPr/>
          </p:nvSpPr>
          <p:spPr bwMode="auto">
            <a:xfrm>
              <a:off x="1152" y="2304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68" name="Rectangle 9"/>
            <p:cNvSpPr>
              <a:spLocks noChangeArrowheads="1"/>
            </p:cNvSpPr>
            <p:nvPr/>
          </p:nvSpPr>
          <p:spPr bwMode="auto">
            <a:xfrm>
              <a:off x="3168" y="2304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69" name="Rectangle 10"/>
            <p:cNvSpPr>
              <a:spLocks noChangeArrowheads="1"/>
            </p:cNvSpPr>
            <p:nvPr/>
          </p:nvSpPr>
          <p:spPr bwMode="auto">
            <a:xfrm>
              <a:off x="2496" y="2304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70" name="Rectangle 11"/>
            <p:cNvSpPr>
              <a:spLocks noChangeArrowheads="1"/>
            </p:cNvSpPr>
            <p:nvPr/>
          </p:nvSpPr>
          <p:spPr bwMode="auto">
            <a:xfrm>
              <a:off x="1824" y="2304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71" name="Rectangle 12"/>
            <p:cNvSpPr>
              <a:spLocks noChangeArrowheads="1"/>
            </p:cNvSpPr>
            <p:nvPr/>
          </p:nvSpPr>
          <p:spPr bwMode="auto">
            <a:xfrm>
              <a:off x="3840" y="2304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</p:grpSp>
      <p:grpSp>
        <p:nvGrpSpPr>
          <p:cNvPr id="4" name="Group 185"/>
          <p:cNvGrpSpPr>
            <a:grpSpLocks/>
          </p:cNvGrpSpPr>
          <p:nvPr/>
        </p:nvGrpSpPr>
        <p:grpSpPr bwMode="auto">
          <a:xfrm>
            <a:off x="3521075" y="2451102"/>
            <a:ext cx="2362200" cy="1930401"/>
            <a:chOff x="2016" y="1824"/>
            <a:chExt cx="1488" cy="1216"/>
          </a:xfrm>
        </p:grpSpPr>
        <p:sp>
          <p:nvSpPr>
            <p:cNvPr id="53364" name="AutoShape 117"/>
            <p:cNvSpPr>
              <a:spLocks noChangeArrowheads="1"/>
            </p:cNvSpPr>
            <p:nvPr/>
          </p:nvSpPr>
          <p:spPr bwMode="auto">
            <a:xfrm rot="5400000">
              <a:off x="2400" y="1440"/>
              <a:ext cx="720" cy="1488"/>
            </a:xfrm>
            <a:prstGeom prst="moon">
              <a:avLst>
                <a:gd name="adj" fmla="val 87500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65" name="Text Box 184"/>
            <p:cNvSpPr txBox="1">
              <a:spLocks noChangeArrowheads="1"/>
            </p:cNvSpPr>
            <p:nvPr/>
          </p:nvSpPr>
          <p:spPr bwMode="auto">
            <a:xfrm>
              <a:off x="2290" y="2517"/>
              <a:ext cx="85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>
                  <a:solidFill>
                    <a:schemeClr val="tx1"/>
                  </a:solidFill>
                  <a:latin typeface="Bell MT" panose="02020503060305020303" pitchFamily="18" charset="77"/>
                </a:rPr>
                <a:t>Mass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>
                  <a:solidFill>
                    <a:schemeClr val="tx1"/>
                  </a:solidFill>
                  <a:latin typeface="Bell MT" panose="02020503060305020303" pitchFamily="18" charset="77"/>
                </a:rPr>
                <a:t>separator</a:t>
              </a:r>
            </a:p>
          </p:txBody>
        </p:sp>
      </p:grpSp>
      <p:sp>
        <p:nvSpPr>
          <p:cNvPr id="53253" name="Text Box 23"/>
          <p:cNvSpPr txBox="1">
            <a:spLocks noChangeArrowheads="1"/>
          </p:cNvSpPr>
          <p:nvPr/>
        </p:nvSpPr>
        <p:spPr bwMode="auto">
          <a:xfrm>
            <a:off x="3368675" y="1125539"/>
            <a:ext cx="29829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>
                <a:solidFill>
                  <a:schemeClr val="tx1"/>
                </a:solidFill>
                <a:latin typeface="Bell MT" panose="02020503060305020303" pitchFamily="18" charset="77"/>
              </a:rPr>
              <a:t>Ion implantation</a:t>
            </a:r>
          </a:p>
        </p:txBody>
      </p:sp>
      <p:grpSp>
        <p:nvGrpSpPr>
          <p:cNvPr id="5" name="Group 45"/>
          <p:cNvGrpSpPr>
            <a:grpSpLocks/>
          </p:cNvGrpSpPr>
          <p:nvPr/>
        </p:nvGrpSpPr>
        <p:grpSpPr bwMode="auto">
          <a:xfrm rot="-3945908">
            <a:off x="8397875" y="4737100"/>
            <a:ext cx="1028700" cy="419100"/>
            <a:chOff x="1200" y="1968"/>
            <a:chExt cx="3360" cy="1248"/>
          </a:xfrm>
        </p:grpSpPr>
        <p:sp>
          <p:nvSpPr>
            <p:cNvPr id="53358" name="Rectangle 46"/>
            <p:cNvSpPr>
              <a:spLocks noChangeArrowheads="1"/>
            </p:cNvSpPr>
            <p:nvPr/>
          </p:nvSpPr>
          <p:spPr bwMode="auto">
            <a:xfrm>
              <a:off x="1200" y="2160"/>
              <a:ext cx="3360" cy="10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59" name="Rectangle 47"/>
            <p:cNvSpPr>
              <a:spLocks noChangeArrowheads="1"/>
            </p:cNvSpPr>
            <p:nvPr/>
          </p:nvSpPr>
          <p:spPr bwMode="auto">
            <a:xfrm>
              <a:off x="1200" y="1968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60" name="Rectangle 48"/>
            <p:cNvSpPr>
              <a:spLocks noChangeArrowheads="1"/>
            </p:cNvSpPr>
            <p:nvPr/>
          </p:nvSpPr>
          <p:spPr bwMode="auto">
            <a:xfrm>
              <a:off x="3216" y="1968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61" name="Rectangle 49"/>
            <p:cNvSpPr>
              <a:spLocks noChangeArrowheads="1"/>
            </p:cNvSpPr>
            <p:nvPr/>
          </p:nvSpPr>
          <p:spPr bwMode="auto">
            <a:xfrm>
              <a:off x="2544" y="1968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62" name="Rectangle 50"/>
            <p:cNvSpPr>
              <a:spLocks noChangeArrowheads="1"/>
            </p:cNvSpPr>
            <p:nvPr/>
          </p:nvSpPr>
          <p:spPr bwMode="auto">
            <a:xfrm>
              <a:off x="1872" y="1968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63" name="Rectangle 51"/>
            <p:cNvSpPr>
              <a:spLocks noChangeArrowheads="1"/>
            </p:cNvSpPr>
            <p:nvPr/>
          </p:nvSpPr>
          <p:spPr bwMode="auto">
            <a:xfrm>
              <a:off x="3888" y="1968"/>
              <a:ext cx="288" cy="19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</p:grpSp>
      <p:grpSp>
        <p:nvGrpSpPr>
          <p:cNvPr id="6" name="Group 165"/>
          <p:cNvGrpSpPr>
            <a:grpSpLocks/>
          </p:cNvGrpSpPr>
          <p:nvPr/>
        </p:nvGrpSpPr>
        <p:grpSpPr bwMode="auto">
          <a:xfrm>
            <a:off x="381001" y="4356101"/>
            <a:ext cx="4676775" cy="1790701"/>
            <a:chOff x="38" y="3024"/>
            <a:chExt cx="2946" cy="1128"/>
          </a:xfrm>
        </p:grpSpPr>
        <p:sp>
          <p:nvSpPr>
            <p:cNvPr id="53356" name="Text Box 53"/>
            <p:cNvSpPr txBox="1">
              <a:spLocks noChangeArrowheads="1"/>
            </p:cNvSpPr>
            <p:nvPr/>
          </p:nvSpPr>
          <p:spPr bwMode="auto">
            <a:xfrm>
              <a:off x="38" y="3861"/>
              <a:ext cx="294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>
                  <a:solidFill>
                    <a:schemeClr val="tx1"/>
                  </a:solidFill>
                  <a:latin typeface="Bell MT" panose="02020503060305020303" pitchFamily="18" charset="77"/>
                </a:rPr>
                <a:t>Ion source creates +</a:t>
              </a:r>
              <a:r>
                <a:rPr lang="en-GB" altLang="en-US" sz="2400" err="1">
                  <a:solidFill>
                    <a:schemeClr val="tx1"/>
                  </a:solidFill>
                  <a:latin typeface="Bell MT" panose="02020503060305020303" pitchFamily="18" charset="77"/>
                </a:rPr>
                <a:t>ve</a:t>
              </a:r>
              <a:r>
                <a:rPr lang="en-GB" altLang="en-US" sz="2400">
                  <a:solidFill>
                    <a:schemeClr val="tx1"/>
                  </a:solidFill>
                  <a:latin typeface="Bell MT" panose="02020503060305020303" pitchFamily="18" charset="77"/>
                </a:rPr>
                <a:t> charged ions</a:t>
              </a:r>
            </a:p>
          </p:txBody>
        </p:sp>
        <p:sp>
          <p:nvSpPr>
            <p:cNvPr id="53357" name="Rectangle 54"/>
            <p:cNvSpPr>
              <a:spLocks noChangeArrowheads="1"/>
            </p:cNvSpPr>
            <p:nvPr/>
          </p:nvSpPr>
          <p:spPr bwMode="auto">
            <a:xfrm>
              <a:off x="144" y="3024"/>
              <a:ext cx="912" cy="72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174"/>
          <p:cNvGrpSpPr>
            <a:grpSpLocks/>
          </p:cNvGrpSpPr>
          <p:nvPr/>
        </p:nvGrpSpPr>
        <p:grpSpPr bwMode="auto">
          <a:xfrm>
            <a:off x="7331075" y="4051300"/>
            <a:ext cx="533400" cy="381000"/>
            <a:chOff x="4464" y="2832"/>
            <a:chExt cx="336" cy="240"/>
          </a:xfrm>
        </p:grpSpPr>
        <p:sp>
          <p:nvSpPr>
            <p:cNvPr id="53346" name="Oval 77"/>
            <p:cNvSpPr>
              <a:spLocks noChangeArrowheads="1"/>
            </p:cNvSpPr>
            <p:nvPr/>
          </p:nvSpPr>
          <p:spPr bwMode="auto">
            <a:xfrm>
              <a:off x="4656" y="2976"/>
              <a:ext cx="48" cy="4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47" name="Oval 79"/>
            <p:cNvSpPr>
              <a:spLocks noChangeArrowheads="1"/>
            </p:cNvSpPr>
            <p:nvPr/>
          </p:nvSpPr>
          <p:spPr bwMode="auto">
            <a:xfrm>
              <a:off x="4656" y="2928"/>
              <a:ext cx="48" cy="4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grpSp>
          <p:nvGrpSpPr>
            <p:cNvPr id="53348" name="Group 161"/>
            <p:cNvGrpSpPr>
              <a:grpSpLocks/>
            </p:cNvGrpSpPr>
            <p:nvPr/>
          </p:nvGrpSpPr>
          <p:grpSpPr bwMode="auto">
            <a:xfrm>
              <a:off x="4464" y="2832"/>
              <a:ext cx="336" cy="240"/>
              <a:chOff x="4464" y="2832"/>
              <a:chExt cx="336" cy="240"/>
            </a:xfrm>
          </p:grpSpPr>
          <p:sp>
            <p:nvSpPr>
              <p:cNvPr id="53350" name="Oval 56"/>
              <p:cNvSpPr>
                <a:spLocks noChangeArrowheads="1"/>
              </p:cNvSpPr>
              <p:nvPr/>
            </p:nvSpPr>
            <p:spPr bwMode="auto">
              <a:xfrm flipH="1">
                <a:off x="4464" y="2928"/>
                <a:ext cx="48" cy="4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351" name="Oval 57"/>
              <p:cNvSpPr>
                <a:spLocks noChangeArrowheads="1"/>
              </p:cNvSpPr>
              <p:nvPr/>
            </p:nvSpPr>
            <p:spPr bwMode="auto">
              <a:xfrm>
                <a:off x="4464" y="2832"/>
                <a:ext cx="48" cy="4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352" name="Oval 59"/>
              <p:cNvSpPr>
                <a:spLocks noChangeArrowheads="1"/>
              </p:cNvSpPr>
              <p:nvPr/>
            </p:nvSpPr>
            <p:spPr bwMode="auto">
              <a:xfrm>
                <a:off x="4560" y="2976"/>
                <a:ext cx="48" cy="4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353" name="Oval 61"/>
              <p:cNvSpPr>
                <a:spLocks noChangeArrowheads="1"/>
              </p:cNvSpPr>
              <p:nvPr/>
            </p:nvSpPr>
            <p:spPr bwMode="auto">
              <a:xfrm>
                <a:off x="4704" y="3024"/>
                <a:ext cx="48" cy="4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354" name="Oval 78"/>
              <p:cNvSpPr>
                <a:spLocks noChangeArrowheads="1"/>
              </p:cNvSpPr>
              <p:nvPr/>
            </p:nvSpPr>
            <p:spPr bwMode="auto">
              <a:xfrm>
                <a:off x="4608" y="2976"/>
                <a:ext cx="48" cy="4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355" name="Oval 81"/>
              <p:cNvSpPr>
                <a:spLocks noChangeArrowheads="1"/>
              </p:cNvSpPr>
              <p:nvPr/>
            </p:nvSpPr>
            <p:spPr bwMode="auto">
              <a:xfrm>
                <a:off x="4752" y="3024"/>
                <a:ext cx="48" cy="4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</p:grpSp>
        <p:sp>
          <p:nvSpPr>
            <p:cNvPr id="53349" name="Oval 82"/>
            <p:cNvSpPr>
              <a:spLocks noChangeArrowheads="1"/>
            </p:cNvSpPr>
            <p:nvPr/>
          </p:nvSpPr>
          <p:spPr bwMode="auto">
            <a:xfrm>
              <a:off x="4608" y="2928"/>
              <a:ext cx="48" cy="4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</p:grpSp>
      <p:grpSp>
        <p:nvGrpSpPr>
          <p:cNvPr id="9" name="Group 171"/>
          <p:cNvGrpSpPr>
            <a:grpSpLocks/>
          </p:cNvGrpSpPr>
          <p:nvPr/>
        </p:nvGrpSpPr>
        <p:grpSpPr bwMode="auto">
          <a:xfrm>
            <a:off x="533401" y="2103438"/>
            <a:ext cx="5197475" cy="3319462"/>
            <a:chOff x="134" y="1605"/>
            <a:chExt cx="3274" cy="2091"/>
          </a:xfrm>
        </p:grpSpPr>
        <p:sp>
          <p:nvSpPr>
            <p:cNvPr id="53338" name="Rectangle 112"/>
            <p:cNvSpPr>
              <a:spLocks noChangeArrowheads="1"/>
            </p:cNvSpPr>
            <p:nvPr/>
          </p:nvSpPr>
          <p:spPr bwMode="auto">
            <a:xfrm>
              <a:off x="2112" y="1872"/>
              <a:ext cx="1296" cy="8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grpSp>
          <p:nvGrpSpPr>
            <p:cNvPr id="53339" name="Group 169"/>
            <p:cNvGrpSpPr>
              <a:grpSpLocks/>
            </p:cNvGrpSpPr>
            <p:nvPr/>
          </p:nvGrpSpPr>
          <p:grpSpPr bwMode="auto">
            <a:xfrm>
              <a:off x="134" y="1605"/>
              <a:ext cx="2400" cy="2091"/>
              <a:chOff x="134" y="1605"/>
              <a:chExt cx="2400" cy="2091"/>
            </a:xfrm>
          </p:grpSpPr>
          <p:sp>
            <p:nvSpPr>
              <p:cNvPr id="53340" name="Line 83"/>
              <p:cNvSpPr>
                <a:spLocks noChangeShapeType="1"/>
              </p:cNvSpPr>
              <p:nvPr/>
            </p:nvSpPr>
            <p:spPr bwMode="auto">
              <a:xfrm flipV="1">
                <a:off x="432" y="1872"/>
                <a:ext cx="1680" cy="11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GB">
                  <a:latin typeface="Bell MT" panose="02020503060305020303" pitchFamily="18" charset="77"/>
                </a:endParaRPr>
              </a:p>
            </p:txBody>
          </p:sp>
          <p:sp>
            <p:nvSpPr>
              <p:cNvPr id="53341" name="Line 84"/>
              <p:cNvSpPr>
                <a:spLocks noChangeShapeType="1"/>
              </p:cNvSpPr>
              <p:nvPr/>
            </p:nvSpPr>
            <p:spPr bwMode="auto">
              <a:xfrm flipV="1">
                <a:off x="1056" y="2736"/>
                <a:ext cx="1392" cy="9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GB">
                  <a:latin typeface="Bell MT" panose="02020503060305020303" pitchFamily="18" charset="77"/>
                </a:endParaRPr>
              </a:p>
            </p:txBody>
          </p:sp>
          <p:sp>
            <p:nvSpPr>
              <p:cNvPr id="53342" name="Line 85"/>
              <p:cNvSpPr>
                <a:spLocks noChangeShapeType="1"/>
              </p:cNvSpPr>
              <p:nvPr/>
            </p:nvSpPr>
            <p:spPr bwMode="auto">
              <a:xfrm rot="10800000" flipV="1">
                <a:off x="576" y="1968"/>
                <a:ext cx="1008" cy="72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GB">
                  <a:latin typeface="Bell MT" panose="02020503060305020303" pitchFamily="18" charset="77"/>
                </a:endParaRPr>
              </a:p>
            </p:txBody>
          </p:sp>
          <p:sp>
            <p:nvSpPr>
              <p:cNvPr id="53343" name="Text Box 86"/>
              <p:cNvSpPr txBox="1">
                <a:spLocks noChangeArrowheads="1"/>
              </p:cNvSpPr>
              <p:nvPr/>
            </p:nvSpPr>
            <p:spPr bwMode="auto">
              <a:xfrm>
                <a:off x="134" y="1605"/>
                <a:ext cx="2400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GB" altLang="en-US" sz="2400">
                    <a:solidFill>
                      <a:schemeClr val="tx1"/>
                    </a:solidFill>
                    <a:latin typeface="Bell MT" panose="02020503060305020303" pitchFamily="18" charset="77"/>
                  </a:rPr>
                  <a:t>Electric field accelerates ions</a:t>
                </a:r>
              </a:p>
            </p:txBody>
          </p:sp>
          <p:sp>
            <p:nvSpPr>
              <p:cNvPr id="53344" name="Text Box 114"/>
              <p:cNvSpPr txBox="1">
                <a:spLocks noChangeArrowheads="1"/>
              </p:cNvSpPr>
              <p:nvPr/>
            </p:nvSpPr>
            <p:spPr bwMode="auto">
              <a:xfrm>
                <a:off x="614" y="2085"/>
                <a:ext cx="244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GB" altLang="en-US" sz="2400">
                    <a:solidFill>
                      <a:schemeClr val="tx1"/>
                    </a:solidFill>
                    <a:latin typeface="Bell MT" panose="02020503060305020303" pitchFamily="18" charset="77"/>
                  </a:rPr>
                  <a:t>E</a:t>
                </a:r>
              </a:p>
            </p:txBody>
          </p:sp>
          <p:sp>
            <p:nvSpPr>
              <p:cNvPr id="53345" name="Line 115"/>
              <p:cNvSpPr>
                <a:spLocks noChangeShapeType="1"/>
              </p:cNvSpPr>
              <p:nvPr/>
            </p:nvSpPr>
            <p:spPr bwMode="auto">
              <a:xfrm flipV="1">
                <a:off x="679" y="2112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GB">
                  <a:latin typeface="Bell MT" panose="02020503060305020303" pitchFamily="18" charset="77"/>
                </a:endParaRPr>
              </a:p>
            </p:txBody>
          </p:sp>
        </p:grpSp>
      </p:grpSp>
      <p:grpSp>
        <p:nvGrpSpPr>
          <p:cNvPr id="11" name="Group 168"/>
          <p:cNvGrpSpPr>
            <a:grpSpLocks/>
          </p:cNvGrpSpPr>
          <p:nvPr/>
        </p:nvGrpSpPr>
        <p:grpSpPr bwMode="auto">
          <a:xfrm>
            <a:off x="625475" y="4432300"/>
            <a:ext cx="1295400" cy="990600"/>
            <a:chOff x="192" y="3120"/>
            <a:chExt cx="816" cy="624"/>
          </a:xfrm>
        </p:grpSpPr>
        <p:grpSp>
          <p:nvGrpSpPr>
            <p:cNvPr id="53306" name="Group 111"/>
            <p:cNvGrpSpPr>
              <a:grpSpLocks/>
            </p:cNvGrpSpPr>
            <p:nvPr/>
          </p:nvGrpSpPr>
          <p:grpSpPr bwMode="auto">
            <a:xfrm>
              <a:off x="192" y="3120"/>
              <a:ext cx="816" cy="624"/>
              <a:chOff x="3888" y="1440"/>
              <a:chExt cx="816" cy="624"/>
            </a:xfrm>
          </p:grpSpPr>
          <p:sp>
            <p:nvSpPr>
              <p:cNvPr id="53314" name="Oval 60"/>
              <p:cNvSpPr>
                <a:spLocks noChangeArrowheads="1"/>
              </p:cNvSpPr>
              <p:nvPr/>
            </p:nvSpPr>
            <p:spPr bwMode="auto">
              <a:xfrm>
                <a:off x="4416" y="1728"/>
                <a:ext cx="48" cy="4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315" name="Oval 64"/>
              <p:cNvSpPr>
                <a:spLocks noChangeArrowheads="1"/>
              </p:cNvSpPr>
              <p:nvPr/>
            </p:nvSpPr>
            <p:spPr bwMode="auto">
              <a:xfrm>
                <a:off x="4416" y="1584"/>
                <a:ext cx="48" cy="4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grpSp>
            <p:nvGrpSpPr>
              <p:cNvPr id="53316" name="Group 110"/>
              <p:cNvGrpSpPr>
                <a:grpSpLocks/>
              </p:cNvGrpSpPr>
              <p:nvPr/>
            </p:nvGrpSpPr>
            <p:grpSpPr bwMode="auto">
              <a:xfrm>
                <a:off x="3888" y="1440"/>
                <a:ext cx="816" cy="624"/>
                <a:chOff x="3888" y="1440"/>
                <a:chExt cx="816" cy="624"/>
              </a:xfrm>
            </p:grpSpPr>
            <p:grpSp>
              <p:nvGrpSpPr>
                <p:cNvPr id="53317" name="Group 88"/>
                <p:cNvGrpSpPr>
                  <a:grpSpLocks/>
                </p:cNvGrpSpPr>
                <p:nvPr/>
              </p:nvGrpSpPr>
              <p:grpSpPr bwMode="auto">
                <a:xfrm>
                  <a:off x="3936" y="1584"/>
                  <a:ext cx="480" cy="480"/>
                  <a:chOff x="240" y="3168"/>
                  <a:chExt cx="480" cy="480"/>
                </a:xfrm>
              </p:grpSpPr>
              <p:sp>
                <p:nvSpPr>
                  <p:cNvPr id="53329" name="Oval 89"/>
                  <p:cNvSpPr>
                    <a:spLocks noChangeArrowheads="1"/>
                  </p:cNvSpPr>
                  <p:nvPr/>
                </p:nvSpPr>
                <p:spPr bwMode="auto">
                  <a:xfrm>
                    <a:off x="384" y="3216"/>
                    <a:ext cx="48" cy="4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32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4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2400">
                      <a:solidFill>
                        <a:schemeClr val="tx1"/>
                      </a:solidFill>
                      <a:latin typeface="Bell MT" panose="02020503060305020303" pitchFamily="18" charset="77"/>
                    </a:endParaRPr>
                  </a:p>
                </p:txBody>
              </p:sp>
              <p:sp>
                <p:nvSpPr>
                  <p:cNvPr id="53330" name="Oval 90"/>
                  <p:cNvSpPr>
                    <a:spLocks noChangeArrowheads="1"/>
                  </p:cNvSpPr>
                  <p:nvPr/>
                </p:nvSpPr>
                <p:spPr bwMode="auto">
                  <a:xfrm>
                    <a:off x="240" y="3408"/>
                    <a:ext cx="48" cy="4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32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4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2400">
                      <a:solidFill>
                        <a:schemeClr val="tx1"/>
                      </a:solidFill>
                      <a:latin typeface="Bell MT" panose="02020503060305020303" pitchFamily="18" charset="77"/>
                    </a:endParaRPr>
                  </a:p>
                </p:txBody>
              </p:sp>
              <p:sp>
                <p:nvSpPr>
                  <p:cNvPr id="53331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3552"/>
                    <a:ext cx="48" cy="4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32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4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2400">
                      <a:solidFill>
                        <a:schemeClr val="tx1"/>
                      </a:solidFill>
                      <a:latin typeface="Bell MT" panose="02020503060305020303" pitchFamily="18" charset="77"/>
                    </a:endParaRPr>
                  </a:p>
                </p:txBody>
              </p:sp>
              <p:sp>
                <p:nvSpPr>
                  <p:cNvPr id="53332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3456"/>
                    <a:ext cx="48" cy="4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32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4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2400">
                      <a:solidFill>
                        <a:schemeClr val="tx1"/>
                      </a:solidFill>
                      <a:latin typeface="Bell MT" panose="02020503060305020303" pitchFamily="18" charset="77"/>
                    </a:endParaRPr>
                  </a:p>
                </p:txBody>
              </p:sp>
              <p:sp>
                <p:nvSpPr>
                  <p:cNvPr id="53333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528" y="3168"/>
                    <a:ext cx="48" cy="4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32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4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2400">
                      <a:solidFill>
                        <a:schemeClr val="tx1"/>
                      </a:solidFill>
                      <a:latin typeface="Bell MT" panose="02020503060305020303" pitchFamily="18" charset="77"/>
                    </a:endParaRPr>
                  </a:p>
                </p:txBody>
              </p:sp>
              <p:sp>
                <p:nvSpPr>
                  <p:cNvPr id="53334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336" y="3360"/>
                    <a:ext cx="48" cy="4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32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4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2400">
                      <a:solidFill>
                        <a:schemeClr val="tx1"/>
                      </a:solidFill>
                      <a:latin typeface="Bell MT" panose="02020503060305020303" pitchFamily="18" charset="77"/>
                    </a:endParaRPr>
                  </a:p>
                </p:txBody>
              </p:sp>
              <p:sp>
                <p:nvSpPr>
                  <p:cNvPr id="53335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528" y="3312"/>
                    <a:ext cx="48" cy="4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32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4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2400">
                      <a:solidFill>
                        <a:schemeClr val="tx1"/>
                      </a:solidFill>
                      <a:latin typeface="Bell MT" panose="02020503060305020303" pitchFamily="18" charset="77"/>
                    </a:endParaRPr>
                  </a:p>
                </p:txBody>
              </p:sp>
              <p:sp>
                <p:nvSpPr>
                  <p:cNvPr id="53336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672" y="3456"/>
                    <a:ext cx="48" cy="4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32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4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2400">
                      <a:solidFill>
                        <a:schemeClr val="tx1"/>
                      </a:solidFill>
                      <a:latin typeface="Bell MT" panose="02020503060305020303" pitchFamily="18" charset="77"/>
                    </a:endParaRPr>
                  </a:p>
                </p:txBody>
              </p:sp>
              <p:sp>
                <p:nvSpPr>
                  <p:cNvPr id="53337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576" y="3600"/>
                    <a:ext cx="48" cy="48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7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32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ts val="6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ts val="5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4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–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ts val="400"/>
                      </a:spcBef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ts val="4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buChar char="•"/>
                      <a:defRPr sz="20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2400">
                      <a:solidFill>
                        <a:schemeClr val="tx1"/>
                      </a:solidFill>
                      <a:latin typeface="Bell MT" panose="02020503060305020303" pitchFamily="18" charset="77"/>
                    </a:endParaRPr>
                  </a:p>
                </p:txBody>
              </p:sp>
            </p:grpSp>
            <p:sp>
              <p:nvSpPr>
                <p:cNvPr id="53318" name="Oval 99"/>
                <p:cNvSpPr>
                  <a:spLocks noChangeArrowheads="1"/>
                </p:cNvSpPr>
                <p:nvPr/>
              </p:nvSpPr>
              <p:spPr bwMode="auto">
                <a:xfrm>
                  <a:off x="4032" y="1440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19" name="Oval 100"/>
                <p:cNvSpPr>
                  <a:spLocks noChangeArrowheads="1"/>
                </p:cNvSpPr>
                <p:nvPr/>
              </p:nvSpPr>
              <p:spPr bwMode="auto">
                <a:xfrm>
                  <a:off x="4272" y="1488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20" name="Oval 101"/>
                <p:cNvSpPr>
                  <a:spLocks noChangeArrowheads="1"/>
                </p:cNvSpPr>
                <p:nvPr/>
              </p:nvSpPr>
              <p:spPr bwMode="auto">
                <a:xfrm>
                  <a:off x="4560" y="1488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21" name="Oval 102"/>
                <p:cNvSpPr>
                  <a:spLocks noChangeArrowheads="1"/>
                </p:cNvSpPr>
                <p:nvPr/>
              </p:nvSpPr>
              <p:spPr bwMode="auto">
                <a:xfrm>
                  <a:off x="4656" y="1632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22" name="Oval 103"/>
                <p:cNvSpPr>
                  <a:spLocks noChangeArrowheads="1"/>
                </p:cNvSpPr>
                <p:nvPr/>
              </p:nvSpPr>
              <p:spPr bwMode="auto">
                <a:xfrm>
                  <a:off x="3936" y="1488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23" name="Oval 104"/>
                <p:cNvSpPr>
                  <a:spLocks noChangeArrowheads="1"/>
                </p:cNvSpPr>
                <p:nvPr/>
              </p:nvSpPr>
              <p:spPr bwMode="auto">
                <a:xfrm>
                  <a:off x="3888" y="1776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24" name="Oval 105"/>
                <p:cNvSpPr>
                  <a:spLocks noChangeArrowheads="1"/>
                </p:cNvSpPr>
                <p:nvPr/>
              </p:nvSpPr>
              <p:spPr bwMode="auto">
                <a:xfrm>
                  <a:off x="4464" y="1440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25" name="Oval 106"/>
                <p:cNvSpPr>
                  <a:spLocks noChangeArrowheads="1"/>
                </p:cNvSpPr>
                <p:nvPr/>
              </p:nvSpPr>
              <p:spPr bwMode="auto">
                <a:xfrm>
                  <a:off x="4608" y="1776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26" name="Oval 107"/>
                <p:cNvSpPr>
                  <a:spLocks noChangeArrowheads="1"/>
                </p:cNvSpPr>
                <p:nvPr/>
              </p:nvSpPr>
              <p:spPr bwMode="auto">
                <a:xfrm>
                  <a:off x="4416" y="1968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27" name="Oval 108"/>
                <p:cNvSpPr>
                  <a:spLocks noChangeArrowheads="1"/>
                </p:cNvSpPr>
                <p:nvPr/>
              </p:nvSpPr>
              <p:spPr bwMode="auto">
                <a:xfrm>
                  <a:off x="4176" y="1440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28" name="Oval 109"/>
                <p:cNvSpPr>
                  <a:spLocks noChangeArrowheads="1"/>
                </p:cNvSpPr>
                <p:nvPr/>
              </p:nvSpPr>
              <p:spPr bwMode="auto">
                <a:xfrm>
                  <a:off x="4128" y="2016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</p:grpSp>
        </p:grpSp>
        <p:sp>
          <p:nvSpPr>
            <p:cNvPr id="53307" name="Oval 118"/>
            <p:cNvSpPr>
              <a:spLocks noChangeArrowheads="1"/>
            </p:cNvSpPr>
            <p:nvPr/>
          </p:nvSpPr>
          <p:spPr bwMode="auto">
            <a:xfrm>
              <a:off x="432" y="350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08" name="Oval 119"/>
            <p:cNvSpPr>
              <a:spLocks noChangeArrowheads="1"/>
            </p:cNvSpPr>
            <p:nvPr/>
          </p:nvSpPr>
          <p:spPr bwMode="auto">
            <a:xfrm>
              <a:off x="816" y="331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09" name="Oval 120"/>
            <p:cNvSpPr>
              <a:spLocks noChangeArrowheads="1"/>
            </p:cNvSpPr>
            <p:nvPr/>
          </p:nvSpPr>
          <p:spPr bwMode="auto">
            <a:xfrm>
              <a:off x="384" y="316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10" name="Oval 121"/>
            <p:cNvSpPr>
              <a:spLocks noChangeArrowheads="1"/>
            </p:cNvSpPr>
            <p:nvPr/>
          </p:nvSpPr>
          <p:spPr bwMode="auto">
            <a:xfrm>
              <a:off x="624" y="3120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11" name="Oval 122"/>
            <p:cNvSpPr>
              <a:spLocks noChangeArrowheads="1"/>
            </p:cNvSpPr>
            <p:nvPr/>
          </p:nvSpPr>
          <p:spPr bwMode="auto">
            <a:xfrm>
              <a:off x="240" y="331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12" name="Oval 123"/>
            <p:cNvSpPr>
              <a:spLocks noChangeArrowheads="1"/>
            </p:cNvSpPr>
            <p:nvPr/>
          </p:nvSpPr>
          <p:spPr bwMode="auto">
            <a:xfrm>
              <a:off x="768" y="3600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53313" name="Oval 124"/>
            <p:cNvSpPr>
              <a:spLocks noChangeArrowheads="1"/>
            </p:cNvSpPr>
            <p:nvPr/>
          </p:nvSpPr>
          <p:spPr bwMode="auto">
            <a:xfrm>
              <a:off x="624" y="340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</p:grpSp>
      <p:grpSp>
        <p:nvGrpSpPr>
          <p:cNvPr id="15" name="Group 170"/>
          <p:cNvGrpSpPr>
            <a:grpSpLocks/>
          </p:cNvGrpSpPr>
          <p:nvPr/>
        </p:nvGrpSpPr>
        <p:grpSpPr bwMode="auto">
          <a:xfrm>
            <a:off x="2149475" y="3594100"/>
            <a:ext cx="1295400" cy="914400"/>
            <a:chOff x="1152" y="2544"/>
            <a:chExt cx="816" cy="576"/>
          </a:xfrm>
        </p:grpSpPr>
        <p:sp>
          <p:nvSpPr>
            <p:cNvPr id="53289" name="Line 98"/>
            <p:cNvSpPr>
              <a:spLocks noChangeShapeType="1"/>
            </p:cNvSpPr>
            <p:nvPr/>
          </p:nvSpPr>
          <p:spPr bwMode="auto">
            <a:xfrm flipV="1">
              <a:off x="1392" y="2544"/>
              <a:ext cx="576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  <p:grpSp>
          <p:nvGrpSpPr>
            <p:cNvPr id="53290" name="Group 166"/>
            <p:cNvGrpSpPr>
              <a:grpSpLocks/>
            </p:cNvGrpSpPr>
            <p:nvPr/>
          </p:nvGrpSpPr>
          <p:grpSpPr bwMode="auto">
            <a:xfrm>
              <a:off x="1152" y="2592"/>
              <a:ext cx="576" cy="528"/>
              <a:chOff x="1152" y="2688"/>
              <a:chExt cx="576" cy="528"/>
            </a:xfrm>
          </p:grpSpPr>
          <p:sp>
            <p:nvSpPr>
              <p:cNvPr id="53291" name="Oval 125"/>
              <p:cNvSpPr>
                <a:spLocks noChangeArrowheads="1"/>
              </p:cNvSpPr>
              <p:nvPr/>
            </p:nvSpPr>
            <p:spPr bwMode="auto">
              <a:xfrm>
                <a:off x="1392" y="288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292" name="Oval 126"/>
              <p:cNvSpPr>
                <a:spLocks noChangeArrowheads="1"/>
              </p:cNvSpPr>
              <p:nvPr/>
            </p:nvSpPr>
            <p:spPr bwMode="auto">
              <a:xfrm>
                <a:off x="1584" y="268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293" name="Oval 127"/>
              <p:cNvSpPr>
                <a:spLocks noChangeArrowheads="1"/>
              </p:cNvSpPr>
              <p:nvPr/>
            </p:nvSpPr>
            <p:spPr bwMode="auto">
              <a:xfrm>
                <a:off x="1152" y="307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294" name="Oval 128"/>
              <p:cNvSpPr>
                <a:spLocks noChangeArrowheads="1"/>
              </p:cNvSpPr>
              <p:nvPr/>
            </p:nvSpPr>
            <p:spPr bwMode="auto">
              <a:xfrm>
                <a:off x="1200" y="273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295" name="Oval 129"/>
              <p:cNvSpPr>
                <a:spLocks noChangeArrowheads="1"/>
              </p:cNvSpPr>
              <p:nvPr/>
            </p:nvSpPr>
            <p:spPr bwMode="auto">
              <a:xfrm>
                <a:off x="1536" y="307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grpSp>
            <p:nvGrpSpPr>
              <p:cNvPr id="53296" name="Group 135"/>
              <p:cNvGrpSpPr>
                <a:grpSpLocks/>
              </p:cNvGrpSpPr>
              <p:nvPr/>
            </p:nvGrpSpPr>
            <p:grpSpPr bwMode="auto">
              <a:xfrm>
                <a:off x="1248" y="2736"/>
                <a:ext cx="480" cy="480"/>
                <a:chOff x="240" y="3168"/>
                <a:chExt cx="480" cy="480"/>
              </a:xfrm>
            </p:grpSpPr>
            <p:sp>
              <p:nvSpPr>
                <p:cNvPr id="53297" name="Oval 136"/>
                <p:cNvSpPr>
                  <a:spLocks noChangeArrowheads="1"/>
                </p:cNvSpPr>
                <p:nvPr/>
              </p:nvSpPr>
              <p:spPr bwMode="auto">
                <a:xfrm>
                  <a:off x="384" y="3216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298" name="Oval 137"/>
                <p:cNvSpPr>
                  <a:spLocks noChangeArrowheads="1"/>
                </p:cNvSpPr>
                <p:nvPr/>
              </p:nvSpPr>
              <p:spPr bwMode="auto">
                <a:xfrm>
                  <a:off x="240" y="3408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299" name="Oval 138"/>
                <p:cNvSpPr>
                  <a:spLocks noChangeArrowheads="1"/>
                </p:cNvSpPr>
                <p:nvPr/>
              </p:nvSpPr>
              <p:spPr bwMode="auto">
                <a:xfrm>
                  <a:off x="480" y="3552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00" name="Oval 139"/>
                <p:cNvSpPr>
                  <a:spLocks noChangeArrowheads="1"/>
                </p:cNvSpPr>
                <p:nvPr/>
              </p:nvSpPr>
              <p:spPr bwMode="auto">
                <a:xfrm>
                  <a:off x="624" y="3456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01" name="Oval 140"/>
                <p:cNvSpPr>
                  <a:spLocks noChangeArrowheads="1"/>
                </p:cNvSpPr>
                <p:nvPr/>
              </p:nvSpPr>
              <p:spPr bwMode="auto">
                <a:xfrm>
                  <a:off x="528" y="3168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02" name="Oval 141"/>
                <p:cNvSpPr>
                  <a:spLocks noChangeArrowheads="1"/>
                </p:cNvSpPr>
                <p:nvPr/>
              </p:nvSpPr>
              <p:spPr bwMode="auto">
                <a:xfrm>
                  <a:off x="336" y="3360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03" name="Oval 142"/>
                <p:cNvSpPr>
                  <a:spLocks noChangeArrowheads="1"/>
                </p:cNvSpPr>
                <p:nvPr/>
              </p:nvSpPr>
              <p:spPr bwMode="auto">
                <a:xfrm>
                  <a:off x="528" y="3312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04" name="Oval 143"/>
                <p:cNvSpPr>
                  <a:spLocks noChangeArrowheads="1"/>
                </p:cNvSpPr>
                <p:nvPr/>
              </p:nvSpPr>
              <p:spPr bwMode="auto">
                <a:xfrm>
                  <a:off x="672" y="3456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  <p:sp>
              <p:nvSpPr>
                <p:cNvPr id="53305" name="Oval 144"/>
                <p:cNvSpPr>
                  <a:spLocks noChangeArrowheads="1"/>
                </p:cNvSpPr>
                <p:nvPr/>
              </p:nvSpPr>
              <p:spPr bwMode="auto">
                <a:xfrm>
                  <a:off x="576" y="3600"/>
                  <a:ext cx="48" cy="4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7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32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ts val="6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8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ts val="5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4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–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ts val="400"/>
                    </a:spcBef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ts val="4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Char char="•"/>
                    <a:defRPr sz="2000">
                      <a:solidFill>
                        <a:srgbClr val="000000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2400">
                    <a:solidFill>
                      <a:schemeClr val="tx1"/>
                    </a:solidFill>
                    <a:latin typeface="Bell MT" panose="02020503060305020303" pitchFamily="18" charset="77"/>
                  </a:endParaRPr>
                </a:p>
              </p:txBody>
            </p:sp>
          </p:grpSp>
        </p:grpSp>
      </p:grpSp>
      <p:grpSp>
        <p:nvGrpSpPr>
          <p:cNvPr id="18" name="Group 175"/>
          <p:cNvGrpSpPr>
            <a:grpSpLocks/>
          </p:cNvGrpSpPr>
          <p:nvPr/>
        </p:nvGrpSpPr>
        <p:grpSpPr bwMode="auto">
          <a:xfrm>
            <a:off x="5273675" y="2527300"/>
            <a:ext cx="2819400" cy="2057400"/>
            <a:chOff x="3120" y="1872"/>
            <a:chExt cx="1776" cy="1296"/>
          </a:xfrm>
        </p:grpSpPr>
        <p:sp>
          <p:nvSpPr>
            <p:cNvPr id="53283" name="Line 145"/>
            <p:cNvSpPr>
              <a:spLocks noChangeShapeType="1"/>
            </p:cNvSpPr>
            <p:nvPr/>
          </p:nvSpPr>
          <p:spPr bwMode="auto">
            <a:xfrm>
              <a:off x="3408" y="1872"/>
              <a:ext cx="76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  <p:sp>
          <p:nvSpPr>
            <p:cNvPr id="53284" name="Line 146"/>
            <p:cNvSpPr>
              <a:spLocks noChangeShapeType="1"/>
            </p:cNvSpPr>
            <p:nvPr/>
          </p:nvSpPr>
          <p:spPr bwMode="auto">
            <a:xfrm>
              <a:off x="3120" y="2736"/>
              <a:ext cx="67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  <p:sp>
          <p:nvSpPr>
            <p:cNvPr id="53285" name="Line 147"/>
            <p:cNvSpPr>
              <a:spLocks noChangeShapeType="1"/>
            </p:cNvSpPr>
            <p:nvPr/>
          </p:nvSpPr>
          <p:spPr bwMode="auto">
            <a:xfrm>
              <a:off x="3744" y="2448"/>
              <a:ext cx="1152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  <p:sp>
          <p:nvSpPr>
            <p:cNvPr id="53286" name="Line 148"/>
            <p:cNvSpPr>
              <a:spLocks noChangeShapeType="1"/>
            </p:cNvSpPr>
            <p:nvPr/>
          </p:nvSpPr>
          <p:spPr bwMode="auto">
            <a:xfrm>
              <a:off x="3600" y="2592"/>
              <a:ext cx="1152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  <p:sp>
          <p:nvSpPr>
            <p:cNvPr id="53287" name="Line 156"/>
            <p:cNvSpPr>
              <a:spLocks noChangeShapeType="1"/>
            </p:cNvSpPr>
            <p:nvPr/>
          </p:nvSpPr>
          <p:spPr bwMode="auto">
            <a:xfrm flipH="1">
              <a:off x="4032" y="2256"/>
              <a:ext cx="14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  <p:sp>
          <p:nvSpPr>
            <p:cNvPr id="53288" name="Line 157"/>
            <p:cNvSpPr>
              <a:spLocks noChangeShapeType="1"/>
            </p:cNvSpPr>
            <p:nvPr/>
          </p:nvSpPr>
          <p:spPr bwMode="auto">
            <a:xfrm flipV="1">
              <a:off x="3792" y="2784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</p:grpSp>
      <p:grpSp>
        <p:nvGrpSpPr>
          <p:cNvPr id="19" name="Group 173"/>
          <p:cNvGrpSpPr>
            <a:grpSpLocks/>
          </p:cNvGrpSpPr>
          <p:nvPr/>
        </p:nvGrpSpPr>
        <p:grpSpPr bwMode="auto">
          <a:xfrm>
            <a:off x="6035675" y="3060700"/>
            <a:ext cx="685800" cy="1066800"/>
            <a:chOff x="3600" y="2208"/>
            <a:chExt cx="432" cy="672"/>
          </a:xfrm>
        </p:grpSpPr>
        <p:grpSp>
          <p:nvGrpSpPr>
            <p:cNvPr id="53275" name="Group 163"/>
            <p:cNvGrpSpPr>
              <a:grpSpLocks/>
            </p:cNvGrpSpPr>
            <p:nvPr/>
          </p:nvGrpSpPr>
          <p:grpSpPr bwMode="auto">
            <a:xfrm>
              <a:off x="3792" y="2208"/>
              <a:ext cx="240" cy="192"/>
              <a:chOff x="3792" y="2208"/>
              <a:chExt cx="240" cy="192"/>
            </a:xfrm>
          </p:grpSpPr>
          <p:sp>
            <p:nvSpPr>
              <p:cNvPr id="53280" name="Oval 149"/>
              <p:cNvSpPr>
                <a:spLocks noChangeArrowheads="1"/>
              </p:cNvSpPr>
              <p:nvPr/>
            </p:nvSpPr>
            <p:spPr bwMode="auto">
              <a:xfrm>
                <a:off x="3984" y="235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281" name="Oval 150"/>
              <p:cNvSpPr>
                <a:spLocks noChangeArrowheads="1"/>
              </p:cNvSpPr>
              <p:nvPr/>
            </p:nvSpPr>
            <p:spPr bwMode="auto">
              <a:xfrm>
                <a:off x="3840" y="235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282" name="Oval 151"/>
              <p:cNvSpPr>
                <a:spLocks noChangeArrowheads="1"/>
              </p:cNvSpPr>
              <p:nvPr/>
            </p:nvSpPr>
            <p:spPr bwMode="auto">
              <a:xfrm>
                <a:off x="3792" y="220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</p:grpSp>
        <p:grpSp>
          <p:nvGrpSpPr>
            <p:cNvPr id="53276" name="Group 162"/>
            <p:cNvGrpSpPr>
              <a:grpSpLocks/>
            </p:cNvGrpSpPr>
            <p:nvPr/>
          </p:nvGrpSpPr>
          <p:grpSpPr bwMode="auto">
            <a:xfrm>
              <a:off x="3600" y="2688"/>
              <a:ext cx="240" cy="192"/>
              <a:chOff x="3600" y="2688"/>
              <a:chExt cx="240" cy="192"/>
            </a:xfrm>
          </p:grpSpPr>
          <p:sp>
            <p:nvSpPr>
              <p:cNvPr id="53277" name="Oval 152"/>
              <p:cNvSpPr>
                <a:spLocks noChangeArrowheads="1"/>
              </p:cNvSpPr>
              <p:nvPr/>
            </p:nvSpPr>
            <p:spPr bwMode="auto">
              <a:xfrm>
                <a:off x="3792" y="283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278" name="Oval 153"/>
              <p:cNvSpPr>
                <a:spLocks noChangeArrowheads="1"/>
              </p:cNvSpPr>
              <p:nvPr/>
            </p:nvSpPr>
            <p:spPr bwMode="auto">
              <a:xfrm>
                <a:off x="3648" y="283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  <p:sp>
            <p:nvSpPr>
              <p:cNvPr id="53279" name="Oval 154"/>
              <p:cNvSpPr>
                <a:spLocks noChangeArrowheads="1"/>
              </p:cNvSpPr>
              <p:nvPr/>
            </p:nvSpPr>
            <p:spPr bwMode="auto">
              <a:xfrm>
                <a:off x="3600" y="268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solidFill>
                    <a:schemeClr val="tx1"/>
                  </a:solidFill>
                  <a:latin typeface="Bell MT" panose="02020503060305020303" pitchFamily="18" charset="77"/>
                </a:endParaRPr>
              </a:p>
            </p:txBody>
          </p:sp>
        </p:grpSp>
      </p:grpSp>
      <p:grpSp>
        <p:nvGrpSpPr>
          <p:cNvPr id="22" name="Group 182"/>
          <p:cNvGrpSpPr>
            <a:grpSpLocks/>
          </p:cNvGrpSpPr>
          <p:nvPr/>
        </p:nvGrpSpPr>
        <p:grpSpPr bwMode="auto">
          <a:xfrm>
            <a:off x="5426075" y="3594101"/>
            <a:ext cx="3048000" cy="2149475"/>
            <a:chOff x="3216" y="2544"/>
            <a:chExt cx="1920" cy="1354"/>
          </a:xfrm>
        </p:grpSpPr>
        <p:sp>
          <p:nvSpPr>
            <p:cNvPr id="53272" name="Text Box 158"/>
            <p:cNvSpPr txBox="1">
              <a:spLocks noChangeArrowheads="1"/>
            </p:cNvSpPr>
            <p:nvPr/>
          </p:nvSpPr>
          <p:spPr bwMode="auto">
            <a:xfrm>
              <a:off x="3216" y="3456"/>
              <a:ext cx="1920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000">
                  <a:solidFill>
                    <a:schemeClr val="tx1"/>
                  </a:solidFill>
                  <a:latin typeface="Bell MT" panose="02020503060305020303" pitchFamily="18" charset="77"/>
                </a:rPr>
                <a:t>	Heavy impurities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000">
                  <a:solidFill>
                    <a:schemeClr val="tx1"/>
                  </a:solidFill>
                  <a:latin typeface="Bell MT" panose="02020503060305020303" pitchFamily="18" charset="77"/>
                </a:rPr>
                <a:t>Light impurities</a:t>
              </a:r>
            </a:p>
          </p:txBody>
        </p:sp>
        <p:sp>
          <p:nvSpPr>
            <p:cNvPr id="53273" name="Line 159"/>
            <p:cNvSpPr>
              <a:spLocks noChangeShapeType="1"/>
            </p:cNvSpPr>
            <p:nvPr/>
          </p:nvSpPr>
          <p:spPr bwMode="auto">
            <a:xfrm flipV="1">
              <a:off x="3888" y="2544"/>
              <a:ext cx="96" cy="9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  <p:sp>
          <p:nvSpPr>
            <p:cNvPr id="53274" name="Line 160"/>
            <p:cNvSpPr>
              <a:spLocks noChangeShapeType="1"/>
            </p:cNvSpPr>
            <p:nvPr/>
          </p:nvSpPr>
          <p:spPr bwMode="auto">
            <a:xfrm flipV="1">
              <a:off x="3456" y="2976"/>
              <a:ext cx="144" cy="6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</p:grpSp>
      <p:grpSp>
        <p:nvGrpSpPr>
          <p:cNvPr id="23" name="Group 183"/>
          <p:cNvGrpSpPr>
            <a:grpSpLocks/>
          </p:cNvGrpSpPr>
          <p:nvPr/>
        </p:nvGrpSpPr>
        <p:grpSpPr bwMode="auto">
          <a:xfrm>
            <a:off x="7940675" y="3365500"/>
            <a:ext cx="1231900" cy="762000"/>
            <a:chOff x="4800" y="2400"/>
            <a:chExt cx="776" cy="480"/>
          </a:xfrm>
        </p:grpSpPr>
        <p:sp>
          <p:nvSpPr>
            <p:cNvPr id="53270" name="Text Box 179"/>
            <p:cNvSpPr txBox="1">
              <a:spLocks noChangeArrowheads="1"/>
            </p:cNvSpPr>
            <p:nvPr/>
          </p:nvSpPr>
          <p:spPr bwMode="auto">
            <a:xfrm>
              <a:off x="4848" y="2400"/>
              <a:ext cx="7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>
                  <a:solidFill>
                    <a:schemeClr val="hlink"/>
                  </a:solidFill>
                  <a:latin typeface="Bell MT" panose="02020503060305020303" pitchFamily="18" charset="77"/>
                </a:rPr>
                <a:t>Dopant</a:t>
              </a:r>
            </a:p>
          </p:txBody>
        </p:sp>
        <p:sp>
          <p:nvSpPr>
            <p:cNvPr id="53271" name="Line 181"/>
            <p:cNvSpPr>
              <a:spLocks noChangeShapeType="1"/>
            </p:cNvSpPr>
            <p:nvPr/>
          </p:nvSpPr>
          <p:spPr bwMode="auto">
            <a:xfrm flipH="1">
              <a:off x="4800" y="2688"/>
              <a:ext cx="336" cy="192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</p:grpSp>
      <p:grpSp>
        <p:nvGrpSpPr>
          <p:cNvPr id="24" name="Group 176"/>
          <p:cNvGrpSpPr>
            <a:grpSpLocks/>
          </p:cNvGrpSpPr>
          <p:nvPr/>
        </p:nvGrpSpPr>
        <p:grpSpPr bwMode="auto">
          <a:xfrm>
            <a:off x="4664076" y="1798638"/>
            <a:ext cx="4371975" cy="1643062"/>
            <a:chOff x="2736" y="1413"/>
            <a:chExt cx="2754" cy="1035"/>
          </a:xfrm>
        </p:grpSpPr>
        <p:grpSp>
          <p:nvGrpSpPr>
            <p:cNvPr id="53265" name="Group 164"/>
            <p:cNvGrpSpPr>
              <a:grpSpLocks/>
            </p:cNvGrpSpPr>
            <p:nvPr/>
          </p:nvGrpSpPr>
          <p:grpSpPr bwMode="auto">
            <a:xfrm>
              <a:off x="2736" y="1413"/>
              <a:ext cx="2754" cy="1035"/>
              <a:chOff x="2736" y="1413"/>
              <a:chExt cx="2754" cy="1035"/>
            </a:xfrm>
          </p:grpSpPr>
          <p:sp>
            <p:nvSpPr>
              <p:cNvPr id="53267" name="Line 131"/>
              <p:cNvSpPr>
                <a:spLocks noChangeShapeType="1"/>
              </p:cNvSpPr>
              <p:nvPr/>
            </p:nvSpPr>
            <p:spPr bwMode="auto">
              <a:xfrm flipV="1">
                <a:off x="2736" y="1824"/>
                <a:ext cx="0" cy="624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GB">
                  <a:latin typeface="Bell MT" panose="02020503060305020303" pitchFamily="18" charset="77"/>
                </a:endParaRPr>
              </a:p>
            </p:txBody>
          </p:sp>
          <p:sp>
            <p:nvSpPr>
              <p:cNvPr id="53268" name="Text Box 132"/>
              <p:cNvSpPr txBox="1">
                <a:spLocks noChangeArrowheads="1"/>
              </p:cNvSpPr>
              <p:nvPr/>
            </p:nvSpPr>
            <p:spPr bwMode="auto">
              <a:xfrm>
                <a:off x="3120" y="1488"/>
                <a:ext cx="235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GB" altLang="en-US" sz="2400">
                    <a:solidFill>
                      <a:srgbClr val="0066FF"/>
                    </a:solidFill>
                    <a:latin typeface="Bell MT" panose="02020503060305020303" pitchFamily="18" charset="77"/>
                  </a:rPr>
                  <a:t>B</a:t>
                </a:r>
              </a:p>
            </p:txBody>
          </p:sp>
          <p:sp>
            <p:nvSpPr>
              <p:cNvPr id="53269" name="Text Box 134"/>
              <p:cNvSpPr txBox="1">
                <a:spLocks noChangeArrowheads="1"/>
              </p:cNvSpPr>
              <p:nvPr/>
            </p:nvSpPr>
            <p:spPr bwMode="auto">
              <a:xfrm>
                <a:off x="3542" y="1413"/>
                <a:ext cx="1948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–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Char char="•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GB" altLang="en-US" sz="2400">
                    <a:solidFill>
                      <a:schemeClr val="tx1"/>
                    </a:solidFill>
                    <a:latin typeface="Bell MT" panose="02020503060305020303" pitchFamily="18" charset="77"/>
                  </a:rPr>
                  <a:t>Magnetic field causes </a:t>
                </a: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GB" altLang="en-US" sz="2400">
                    <a:solidFill>
                      <a:schemeClr val="tx1"/>
                    </a:solidFill>
                    <a:latin typeface="Bell MT" panose="02020503060305020303" pitchFamily="18" charset="77"/>
                  </a:rPr>
                  <a:t>ion trajectories to bend</a:t>
                </a:r>
              </a:p>
            </p:txBody>
          </p:sp>
        </p:grpSp>
        <p:sp>
          <p:nvSpPr>
            <p:cNvPr id="53266" name="Line 133"/>
            <p:cNvSpPr>
              <a:spLocks noChangeShapeType="1"/>
            </p:cNvSpPr>
            <p:nvPr/>
          </p:nvSpPr>
          <p:spPr bwMode="auto">
            <a:xfrm flipV="1">
              <a:off x="3174" y="1535"/>
              <a:ext cx="109" cy="1"/>
            </a:xfrm>
            <a:prstGeom prst="line">
              <a:avLst/>
            </a:prstGeom>
            <a:noFill/>
            <a:ln w="31750">
              <a:solidFill>
                <a:srgbClr val="00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>
                <a:latin typeface="Bell MT" panose="02020503060305020303" pitchFamily="18" charset="77"/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26</a:t>
            </a:fld>
            <a:endParaRPr lang="en-US"/>
          </a:p>
        </p:txBody>
      </p:sp>
      <p:sp>
        <p:nvSpPr>
          <p:cNvPr id="128" name="Title 1">
            <a:extLst>
              <a:ext uri="{FF2B5EF4-FFF2-40B4-BE49-F238E27FC236}">
                <a16:creationId xmlns:a16="http://schemas.microsoft.com/office/drawing/2014/main" id="{261CB9F4-5485-2A40-801A-761E79C96FE4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>
                <a:latin typeface="Bell MT" panose="02020503060305020303" pitchFamily="18" charset="77"/>
              </a:rPr>
              <a:t>Doping Silicon</a:t>
            </a:r>
          </a:p>
        </p:txBody>
      </p:sp>
      <p:pic>
        <p:nvPicPr>
          <p:cNvPr id="127" name="Picture 126">
            <a:extLst>
              <a:ext uri="{FF2B5EF4-FFF2-40B4-BE49-F238E27FC236}">
                <a16:creationId xmlns:a16="http://schemas.microsoft.com/office/drawing/2014/main" id="{9F51D581-C6E3-228D-47CA-23B412F81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769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5"/>
          <p:cNvSpPr>
            <a:spLocks noGrp="1" noChangeArrowheads="1"/>
          </p:cNvSpPr>
          <p:nvPr>
            <p:ph idx="1"/>
          </p:nvPr>
        </p:nvSpPr>
        <p:spPr>
          <a:xfrm>
            <a:off x="1136650" y="2349500"/>
            <a:ext cx="7772400" cy="3581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GB" altLang="en-US" sz="2800" dirty="0">
                <a:solidFill>
                  <a:srgbClr val="CC3300"/>
                </a:solidFill>
                <a:latin typeface="Bell MT" panose="02020503060305020303" pitchFamily="18" charset="77"/>
              </a:rPr>
              <a:t>Implant geometry is very precise</a:t>
            </a:r>
          </a:p>
          <a:p>
            <a:pPr lvl="1">
              <a:lnSpc>
                <a:spcPct val="90000"/>
              </a:lnSpc>
            </a:pPr>
            <a:r>
              <a:rPr lang="en-GB" altLang="en-US" sz="2400" dirty="0">
                <a:latin typeface="Bell MT" panose="02020503060305020303" pitchFamily="18" charset="77"/>
              </a:rPr>
              <a:t>In all three dimensions</a:t>
            </a:r>
          </a:p>
          <a:p>
            <a:pPr>
              <a:lnSpc>
                <a:spcPct val="90000"/>
              </a:lnSpc>
            </a:pPr>
            <a:r>
              <a:rPr lang="en-GB" altLang="en-US" sz="2800" dirty="0">
                <a:solidFill>
                  <a:srgbClr val="CC3300"/>
                </a:solidFill>
                <a:latin typeface="Bell MT" panose="02020503060305020303" pitchFamily="18" charset="77"/>
              </a:rPr>
              <a:t>Dopant element is uncontaminated</a:t>
            </a:r>
          </a:p>
          <a:p>
            <a:pPr lvl="1">
              <a:lnSpc>
                <a:spcPct val="90000"/>
              </a:lnSpc>
            </a:pPr>
            <a:r>
              <a:rPr lang="en-GB" altLang="en-US" sz="2400" dirty="0">
                <a:latin typeface="Bell MT" panose="02020503060305020303" pitchFamily="18" charset="77"/>
              </a:rPr>
              <a:t>Single chosen element due to mass separation</a:t>
            </a:r>
          </a:p>
          <a:p>
            <a:pPr>
              <a:lnSpc>
                <a:spcPct val="90000"/>
              </a:lnSpc>
            </a:pPr>
            <a:r>
              <a:rPr lang="en-GB" altLang="en-US" sz="2800" dirty="0">
                <a:solidFill>
                  <a:srgbClr val="CC3300"/>
                </a:solidFill>
                <a:latin typeface="Bell MT" panose="02020503060305020303" pitchFamily="18" charset="77"/>
              </a:rPr>
              <a:t>Higher concentrations are possible than other methods of doping</a:t>
            </a:r>
            <a:r>
              <a:rPr lang="en-GB" altLang="en-US" sz="2800" dirty="0">
                <a:latin typeface="Bell MT" panose="02020503060305020303" pitchFamily="18" charset="77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GB" altLang="en-US" sz="2400" dirty="0">
                <a:latin typeface="Bell MT" panose="02020503060305020303" pitchFamily="18" charset="77"/>
              </a:rPr>
              <a:t>Infinite source and no reliance on thermal processes to move dopant into Si</a:t>
            </a:r>
          </a:p>
          <a:p>
            <a:r>
              <a:rPr lang="en-GB" altLang="en-US" sz="2800" dirty="0">
                <a:latin typeface="Bell MT" panose="02020503060305020303" pitchFamily="18" charset="77"/>
              </a:rPr>
              <a:t>After doping the silicon is annealed to remove damage and activate the dopant</a:t>
            </a:r>
          </a:p>
          <a:p>
            <a:pPr lvl="1"/>
            <a:r>
              <a:rPr lang="en-GB" altLang="en-US" sz="2400" dirty="0">
                <a:latin typeface="Bell MT" panose="02020503060305020303" pitchFamily="18" charset="77"/>
              </a:rPr>
              <a:t>This cases the dopant to diffuse into the silicon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1828800" y="1981201"/>
            <a:ext cx="6248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 b="1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54277" name="Text Box 23"/>
          <p:cNvSpPr txBox="1">
            <a:spLocks noChangeArrowheads="1"/>
          </p:cNvSpPr>
          <p:nvPr/>
        </p:nvSpPr>
        <p:spPr bwMode="auto">
          <a:xfrm>
            <a:off x="1065214" y="1268414"/>
            <a:ext cx="8169275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140000"/>
              <a:buFont typeface="Wingdings" panose="05000000000000000000" pitchFamily="2" charset="2"/>
              <a:buNone/>
            </a:pPr>
            <a:r>
              <a:rPr lang="en-GB" altLang="en-US" sz="2800" dirty="0">
                <a:solidFill>
                  <a:schemeClr val="tx1"/>
                </a:solidFill>
                <a:latin typeface="Bell MT" panose="02020503060305020303" pitchFamily="18" charset="77"/>
              </a:rPr>
              <a:t>Implants are produced using ion implantation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27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6FA72FC-CA1A-E448-B608-AFF2DE5CCC50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Doping Silicon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4793D9-B904-8B0B-BAFF-1AC4A755C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3923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7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1109663" y="1341438"/>
            <a:ext cx="7759700" cy="4470400"/>
          </a:xfrm>
        </p:spPr>
        <p:txBody>
          <a:bodyPr/>
          <a:lstStyle/>
          <a:p>
            <a:r>
              <a:rPr lang="en-GB" altLang="en-US" dirty="0">
                <a:latin typeface="Bell MT" panose="02020503060305020303" pitchFamily="18" charset="77"/>
              </a:rPr>
              <a:t>In very, very, clean rooms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Appropriately  called ‘</a:t>
            </a:r>
            <a:r>
              <a:rPr lang="en-GB" altLang="en-US" b="1" dirty="0">
                <a:latin typeface="Bell MT" panose="02020503060305020303" pitchFamily="18" charset="77"/>
              </a:rPr>
              <a:t>cleanrooms</a:t>
            </a:r>
            <a:r>
              <a:rPr lang="en-GB" altLang="en-US" dirty="0">
                <a:latin typeface="Bell MT" panose="02020503060305020303" pitchFamily="18" charset="77"/>
              </a:rPr>
              <a:t>’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How clean?</a:t>
            </a:r>
          </a:p>
          <a:p>
            <a:endParaRPr lang="en-GB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460" y="2653782"/>
            <a:ext cx="5909079" cy="355265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8CB0D-381D-7347-9F4F-2D85125B64D9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Were does this all happen?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75AD81-0FE2-A216-245E-9FB4439FC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14511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8" y="814930"/>
            <a:ext cx="8932861" cy="223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9" y="3429001"/>
            <a:ext cx="4852987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549052" y="5934076"/>
            <a:ext cx="8807896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/>
                </a:solidFill>
                <a:latin typeface="Bell MT" panose="02020503060305020303" pitchFamily="18" charset="77"/>
              </a:rPr>
              <a:t>Class 10 000 area (Bio, Photochemical, MEMS, Photolith cabinets)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563" y="3429001"/>
            <a:ext cx="4221163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29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3A8EC91-9061-9944-81B8-C9EDEA98EF8D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Cleanrooms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AE098F-F5C0-6FA4-2100-091F5B829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69018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109663" y="2508250"/>
            <a:ext cx="7759700" cy="3303588"/>
          </a:xfrm>
        </p:spPr>
        <p:txBody>
          <a:bodyPr/>
          <a:lstStyle/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Additive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Putting down metals 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Adding to the surface of a material in any way</a:t>
            </a:r>
          </a:p>
          <a:p>
            <a:r>
              <a:rPr lang="en-GB" altLang="en-US" dirty="0">
                <a:solidFill>
                  <a:srgbClr val="CC3300"/>
                </a:solidFill>
                <a:latin typeface="Bell MT" panose="02020503060305020303" pitchFamily="18" charset="77"/>
              </a:rPr>
              <a:t>Subtractive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Removal of metals or dielectric layers from exposed/unmasked areas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073276" y="1268413"/>
            <a:ext cx="60356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dirty="0">
                <a:solidFill>
                  <a:schemeClr val="tx1"/>
                </a:solidFill>
                <a:latin typeface="Bell MT" panose="02020503060305020303" pitchFamily="18" charset="77"/>
              </a:rPr>
              <a:t>Two types of process are possible after a lithography step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706B48C-52E1-F644-B406-4E6CB1288CCF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What Now?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D04D0C-B7D6-0C30-2ABB-02BBB78FE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161247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New Geometries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>
                <a:latin typeface="Bell MT" panose="02020503060305020303" pitchFamily="18" charset="77"/>
              </a:rPr>
              <a:t>Several new types of detectors are under research for their use as particle detectors 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All utilise fabrication techniques</a:t>
            </a: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r>
              <a:rPr lang="en-GB" altLang="en-US" dirty="0">
                <a:latin typeface="Bell MT" panose="02020503060305020303" pitchFamily="18" charset="77"/>
              </a:rPr>
              <a:t>3D Detectors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Edgeless Detectors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Thru Silicon </a:t>
            </a:r>
            <a:r>
              <a:rPr lang="en-GB" altLang="en-US" dirty="0" err="1">
                <a:latin typeface="Bell MT" panose="02020503060305020303" pitchFamily="18" charset="77"/>
              </a:rPr>
              <a:t>Vias</a:t>
            </a:r>
            <a:r>
              <a:rPr lang="en-GB" altLang="en-US" dirty="0">
                <a:latin typeface="Bell MT" panose="02020503060305020303" pitchFamily="18" charset="77"/>
              </a:rPr>
              <a:t> (TSV)</a:t>
            </a:r>
          </a:p>
          <a:p>
            <a:pPr lvl="1"/>
            <a:endParaRPr lang="en-GB" altLang="en-US" dirty="0"/>
          </a:p>
          <a:p>
            <a:endParaRPr lang="en-GB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751919-5C0A-7BA9-7FA8-51536C270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2284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3D Detectors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1136650" y="1268413"/>
            <a:ext cx="7759700" cy="4102100"/>
          </a:xfrm>
        </p:spPr>
        <p:txBody>
          <a:bodyPr/>
          <a:lstStyle/>
          <a:p>
            <a:pPr algn="just" eaLnBrk="1" hangingPunct="1"/>
            <a:r>
              <a:rPr lang="en-GB" altLang="en-US" sz="1600" dirty="0">
                <a:latin typeface="Bell MT" panose="02020503060305020303" pitchFamily="18" charset="77"/>
              </a:rPr>
              <a:t>A 3D detector is a photodiode with closely-spaced electrode columns. This leads to very fast charge collection and low depletion voltages.</a:t>
            </a:r>
          </a:p>
          <a:p>
            <a:pPr algn="just" eaLnBrk="1" hangingPunct="1"/>
            <a:r>
              <a:rPr lang="en-GB" altLang="en-US" sz="1600" dirty="0">
                <a:latin typeface="Bell MT" panose="02020503060305020303" pitchFamily="18" charset="77"/>
              </a:rPr>
              <a:t>Due to their high radiation tolerance, 3D detectors are used as pixel detectors for the HL-LHC.</a:t>
            </a:r>
          </a:p>
          <a:p>
            <a:pPr algn="just" eaLnBrk="1" hangingPunct="1"/>
            <a:r>
              <a:rPr lang="en-GB" altLang="en-US" sz="1600" dirty="0">
                <a:latin typeface="Bell MT" panose="02020503060305020303" pitchFamily="18" charset="77"/>
              </a:rPr>
              <a:t>Different 3D structures are being designed in collaboration with other institutions, simulated, and tested with LHC-speed readout electronics</a:t>
            </a:r>
          </a:p>
        </p:txBody>
      </p:sp>
      <p:pic>
        <p:nvPicPr>
          <p:cNvPr id="56324" name="Picture 23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6" y="3186114"/>
            <a:ext cx="3040063" cy="303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5" name="Picture 236" descr="EtchedColum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64" y="3446463"/>
            <a:ext cx="2262187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9F7D5B-5E43-3A97-D686-6EC2394E5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0512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Edgeless Detectors</a:t>
            </a:r>
          </a:p>
        </p:txBody>
      </p:sp>
      <p:sp>
        <p:nvSpPr>
          <p:cNvPr id="57347" name="Rectangle 48"/>
          <p:cNvSpPr>
            <a:spLocks noChangeArrowheads="1"/>
          </p:cNvSpPr>
          <p:nvPr/>
        </p:nvSpPr>
        <p:spPr bwMode="auto">
          <a:xfrm>
            <a:off x="920750" y="1125539"/>
            <a:ext cx="8064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latin typeface="Bell MT" panose="02020503060305020303" pitchFamily="18" charset="77"/>
              </a:rPr>
              <a:t>To minimize the dead areas between the end of the detecting area and the cut edge, the dead areas is “Scribed”, then “Cleaved”, then “Passivated” to reduce edge effects </a:t>
            </a:r>
          </a:p>
        </p:txBody>
      </p:sp>
      <p:pic>
        <p:nvPicPr>
          <p:cNvPr id="5734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2133601"/>
            <a:ext cx="8456613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92" descr="C:\Users\Vitaliy\Desktop\Work\Pixel-2012\for_Pixel_2012\ATLAS07_1x1\ATLAS07_1x1\ATLAS07_1x1_scew_x100_45deg_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1" y="4405314"/>
            <a:ext cx="2511425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93" descr="C:\Users\Vitaliy\Desktop\Work\Pixel-2012\for_Pixel_2012\4 sides cut Baby GLAST 05326\4 sides cut Baby GLAST 05326\4cut baby GLAST top right corn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239" y="4419600"/>
            <a:ext cx="2663825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2" descr="C:\vf\Doc\Talks\2012_PhoneMtg_SCTModules-2012-08-22\Harmeticity_paving_sensor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" t="5547" r="7489" b="11905"/>
          <a:stretch>
            <a:fillRect/>
          </a:stretch>
        </p:blipFill>
        <p:spPr bwMode="auto">
          <a:xfrm>
            <a:off x="7626166" y="4127818"/>
            <a:ext cx="1359084" cy="193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AC64EA-2EF3-283F-0BBE-2E7801333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0665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dirty="0">
                <a:latin typeface="Bell MT" panose="02020503060305020303" pitchFamily="18" charset="77"/>
              </a:rPr>
              <a:t>TSV (Thru Silicon </a:t>
            </a:r>
            <a:r>
              <a:rPr lang="en-GB" altLang="en-US" dirty="0" err="1">
                <a:latin typeface="Bell MT" panose="02020503060305020303" pitchFamily="18" charset="77"/>
              </a:rPr>
              <a:t>Vias</a:t>
            </a:r>
            <a:r>
              <a:rPr lang="en-GB" altLang="en-US" dirty="0">
                <a:latin typeface="Bell MT" panose="02020503060305020303" pitchFamily="18" charset="77"/>
              </a:rPr>
              <a:t>)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920750" y="1412875"/>
            <a:ext cx="7759700" cy="4102100"/>
          </a:xfrm>
        </p:spPr>
        <p:txBody>
          <a:bodyPr/>
          <a:lstStyle/>
          <a:p>
            <a:r>
              <a:rPr lang="en-GB" altLang="en-US" sz="1800" dirty="0">
                <a:latin typeface="Bell MT" panose="02020503060305020303" pitchFamily="18" charset="77"/>
              </a:rPr>
              <a:t>A through-silicon via (TSV) is a vertical electrical connection (via)(Vertical Interconnect Access) passing completely through a silicon wafer or die. </a:t>
            </a:r>
          </a:p>
          <a:p>
            <a:r>
              <a:rPr lang="en-GB" altLang="en-US" sz="1800" dirty="0">
                <a:latin typeface="Bell MT" panose="02020503060305020303" pitchFamily="18" charset="77"/>
              </a:rPr>
              <a:t>TSVs are a used to create 3D packages and 3D integrated circuits</a:t>
            </a:r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614" y="2997201"/>
            <a:ext cx="4865687" cy="258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3CF34A-FD47-F2C2-8B9F-4FFB48EB4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8715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81076"/>
            <a:ext cx="8859838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34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C6D80CE-F3AC-7642-99F6-9981E247B87E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HDI Example: TSV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9431CB-3FEF-838F-08BB-FC6BAD552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1417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1109663" y="1341438"/>
            <a:ext cx="7759700" cy="4470400"/>
          </a:xfrm>
        </p:spPr>
        <p:txBody>
          <a:bodyPr/>
          <a:lstStyle/>
          <a:p>
            <a:r>
              <a:rPr lang="en-GB" altLang="en-US" dirty="0">
                <a:latin typeface="Bell MT" panose="02020503060305020303" pitchFamily="18" charset="77"/>
              </a:rPr>
              <a:t>All </a:t>
            </a:r>
            <a:r>
              <a:rPr lang="en-GB" altLang="en-US" dirty="0" err="1">
                <a:latin typeface="Bell MT" panose="02020503060305020303" pitchFamily="18" charset="77"/>
              </a:rPr>
              <a:t>ofthese</a:t>
            </a:r>
            <a:r>
              <a:rPr lang="en-GB" altLang="en-US" dirty="0">
                <a:latin typeface="Bell MT" panose="02020503060305020303" pitchFamily="18" charset="77"/>
              </a:rPr>
              <a:t> processes are carried out for </a:t>
            </a:r>
            <a:r>
              <a:rPr lang="en-GB" altLang="en-US" b="1" dirty="0">
                <a:latin typeface="Bell MT" panose="02020503060305020303" pitchFamily="18" charset="77"/>
              </a:rPr>
              <a:t>every single detector</a:t>
            </a:r>
            <a:r>
              <a:rPr lang="en-GB" altLang="en-US" dirty="0">
                <a:latin typeface="Bell MT" panose="02020503060305020303" pitchFamily="18" charset="77"/>
              </a:rPr>
              <a:t>.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Each wafer will go through multiple lithography/ metal and SiO</a:t>
            </a:r>
            <a:r>
              <a:rPr lang="en-GB" altLang="en-US" baseline="-25000" dirty="0">
                <a:latin typeface="Bell MT" panose="02020503060305020303" pitchFamily="18" charset="77"/>
              </a:rPr>
              <a:t>2</a:t>
            </a:r>
            <a:r>
              <a:rPr lang="en-GB" altLang="en-US" dirty="0">
                <a:latin typeface="Bell MT" panose="02020503060305020303" pitchFamily="18" charset="77"/>
              </a:rPr>
              <a:t> deposition  steps.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Multiple etching steps are also used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A wafer will go through over </a:t>
            </a:r>
            <a:r>
              <a:rPr lang="en-GB" altLang="en-US" b="1" dirty="0">
                <a:latin typeface="Bell MT" panose="02020503060305020303" pitchFamily="18" charset="77"/>
              </a:rPr>
              <a:t>100 individual steps </a:t>
            </a:r>
            <a:r>
              <a:rPr lang="en-GB" altLang="en-US" dirty="0">
                <a:latin typeface="Bell MT" panose="02020503060305020303" pitchFamily="18" charset="77"/>
              </a:rPr>
              <a:t>before it is complete</a:t>
            </a:r>
          </a:p>
          <a:p>
            <a:endParaRPr lang="en-GB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151A60C-64D2-E140-9399-41575D06A72E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All Together Now..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D12C5C-0DE9-EA8A-3EE6-020F18193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7823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>
                <a:latin typeface="Bell MT" panose="02020503060305020303" pitchFamily="18" charset="77"/>
              </a:rPr>
              <a:t>One single failure at any stage can cause a wafer to be discarded.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A single grain of dust can destroy an entire wafer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C24F501-A7D4-5643-8938-868EEA54EA8F}"/>
              </a:ext>
            </a:extLst>
          </p:cNvPr>
          <p:cNvSpPr txBox="1">
            <a:spLocks/>
          </p:cNvSpPr>
          <p:nvPr/>
        </p:nvSpPr>
        <p:spPr bwMode="auto">
          <a:xfrm>
            <a:off x="833438" y="5175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All Together Now..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E9F07C-8E44-1483-EC3B-0581C6D8A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387820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>
                <a:latin typeface="Bell MT" panose="02020503060305020303" pitchFamily="18" charset="77"/>
              </a:rPr>
              <a:t>Most of you </a:t>
            </a:r>
            <a:r>
              <a:rPr lang="en-GB" altLang="en-US">
                <a:latin typeface="Bell MT" panose="02020503060305020303" pitchFamily="18" charset="77"/>
              </a:rPr>
              <a:t>won’t</a:t>
            </a:r>
            <a:r>
              <a:rPr lang="en-GB" altLang="en-US" dirty="0">
                <a:latin typeface="Bell MT" panose="02020503060305020303" pitchFamily="18" charset="77"/>
              </a:rPr>
              <a:t> be doing any fabrication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This is an attempt to make you appreciate it</a:t>
            </a:r>
          </a:p>
          <a:p>
            <a:r>
              <a:rPr lang="en-GB" altLang="en-US" dirty="0">
                <a:latin typeface="Bell MT" panose="02020503060305020303" pitchFamily="18" charset="77"/>
              </a:rPr>
              <a:t>You will all probably be analysing data gathered using detectors fabricated this way 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That bit is your problem ;)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37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3F22727-3E1B-AB41-9F6B-B07C66289858}"/>
              </a:ext>
            </a:extLst>
          </p:cNvPr>
          <p:cNvSpPr txBox="1">
            <a:spLocks/>
          </p:cNvSpPr>
          <p:nvPr/>
        </p:nvSpPr>
        <p:spPr bwMode="auto">
          <a:xfrm>
            <a:off x="681038" y="365127"/>
            <a:ext cx="8543925" cy="6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>
                <a:latin typeface="Bell MT" panose="02020503060305020303" pitchFamily="18" charset="77"/>
              </a:rPr>
              <a:t>In Conclusion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87261B-E299-6566-85EF-093588F3B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839020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ACDB9-0887-22FA-1B95-0DC84871B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BOSCH Process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EC57A-D7BD-0DE3-A34A-3CE4B3486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991" y="1168400"/>
            <a:ext cx="9402417" cy="5008563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6400" b="1" dirty="0">
                <a:solidFill>
                  <a:srgbClr val="001D35"/>
                </a:solidFill>
              </a:rPr>
              <a:t>E</a:t>
            </a:r>
            <a:r>
              <a:rPr lang="en-GB" sz="6400" b="1" i="0" u="none" strike="noStrike" dirty="0">
                <a:solidFill>
                  <a:srgbClr val="001D35"/>
                </a:solidFill>
                <a:effectLst/>
              </a:rPr>
              <a:t>tching Step:</a:t>
            </a:r>
            <a:endParaRPr lang="en-GB" sz="6400" b="0" i="0" u="none" strike="noStrike" dirty="0">
              <a:solidFill>
                <a:srgbClr val="001D35"/>
              </a:solidFill>
              <a:effectLst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4800" b="0" i="0" u="none" strike="noStrike" dirty="0">
                <a:solidFill>
                  <a:srgbClr val="001D35"/>
                </a:solidFill>
                <a:effectLst/>
              </a:rPr>
              <a:t>A fluorine-based plasma (e.g., SF6) is used to etch the silicon, removing material from the bottom of the feature.</a:t>
            </a:r>
            <a:endParaRPr lang="en-GB" sz="5600" b="0" i="0" u="none" strike="noStrike" dirty="0">
              <a:solidFill>
                <a:srgbClr val="001D35"/>
              </a:solidFill>
              <a:effectLst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6400" b="1" i="0" u="none" strike="noStrike" dirty="0">
                <a:solidFill>
                  <a:srgbClr val="001D35"/>
                </a:solidFill>
                <a:effectLst/>
              </a:rPr>
              <a:t>Sidewall Passivation:</a:t>
            </a:r>
            <a:endParaRPr lang="en-GB" sz="6400" b="0" i="0" u="none" strike="noStrike" dirty="0">
              <a:solidFill>
                <a:srgbClr val="001D35"/>
              </a:solidFill>
              <a:effectLst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4800" b="0" i="0" u="none" strike="noStrike" dirty="0">
                <a:solidFill>
                  <a:srgbClr val="001D35"/>
                </a:solidFill>
                <a:effectLst/>
              </a:rPr>
              <a:t>A fluorocarbon plasma (e.g., c-C4F8) is then used to deposit a protective layer on the sidewalls of the etched feature. 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6400" b="1" i="0" u="none" strike="noStrike" dirty="0">
                <a:solidFill>
                  <a:srgbClr val="001D35"/>
                </a:solidFill>
                <a:effectLst/>
              </a:rPr>
              <a:t>Cycle Repetition:</a:t>
            </a:r>
            <a:endParaRPr lang="en-GB" sz="6400" b="0" i="0" u="none" strike="noStrike" dirty="0">
              <a:solidFill>
                <a:srgbClr val="001D35"/>
              </a:solidFill>
              <a:effectLst/>
            </a:endParaRPr>
          </a:p>
          <a:p>
            <a:pPr lvl="1" fontAlgn="ctr">
              <a:lnSpc>
                <a:spcPct val="120000"/>
              </a:lnSpc>
              <a:spcBef>
                <a:spcPts val="0"/>
              </a:spcBef>
            </a:pPr>
            <a:r>
              <a:rPr lang="en-GB" sz="4800" b="0" i="0" u="none" strike="noStrike" dirty="0">
                <a:solidFill>
                  <a:srgbClr val="001D35"/>
                </a:solidFill>
                <a:effectLst/>
              </a:rPr>
              <a:t>The etching and passivation steps are repeated multiple times to achieve the desired depth and verticality of the etched features. 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400" b="0" i="0" u="none" strike="noStrike" dirty="0">
                <a:solidFill>
                  <a:srgbClr val="001D35"/>
                </a:solidFill>
                <a:effectLst/>
              </a:rPr>
              <a:t>Key aspects: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6400" b="1" i="0" u="none" strike="noStrike" dirty="0">
                <a:solidFill>
                  <a:srgbClr val="001D35"/>
                </a:solidFill>
                <a:effectLst/>
              </a:rPr>
              <a:t>Anisotropy:</a:t>
            </a:r>
            <a:endParaRPr lang="en-GB" sz="6400" b="0" i="0" u="none" strike="noStrike" dirty="0">
              <a:solidFill>
                <a:srgbClr val="001D35"/>
              </a:solidFill>
              <a:effectLst/>
            </a:endParaRPr>
          </a:p>
          <a:p>
            <a:pPr lvl="1" fontAlgn="ctr">
              <a:lnSpc>
                <a:spcPct val="120000"/>
              </a:lnSpc>
              <a:spcBef>
                <a:spcPts val="0"/>
              </a:spcBef>
            </a:pPr>
            <a:r>
              <a:rPr lang="en-GB" sz="4800" b="0" i="0" u="none" strike="noStrike" dirty="0">
                <a:solidFill>
                  <a:srgbClr val="001D35"/>
                </a:solidFill>
                <a:effectLst/>
              </a:rPr>
              <a:t>The alternating etching and deposition steps result in anisotropic etching.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6400" b="1" i="0" u="none" strike="noStrike" dirty="0">
                <a:solidFill>
                  <a:srgbClr val="001D35"/>
                </a:solidFill>
                <a:effectLst/>
              </a:rPr>
              <a:t>High Selectivity:</a:t>
            </a:r>
            <a:endParaRPr lang="en-GB" sz="6400" b="0" i="0" u="none" strike="noStrike" dirty="0">
              <a:solidFill>
                <a:srgbClr val="001D35"/>
              </a:solidFill>
              <a:effectLst/>
            </a:endParaRPr>
          </a:p>
          <a:p>
            <a:pPr lvl="1" fontAlgn="ctr">
              <a:lnSpc>
                <a:spcPct val="120000"/>
              </a:lnSpc>
              <a:spcBef>
                <a:spcPts val="0"/>
              </a:spcBef>
            </a:pPr>
            <a:r>
              <a:rPr lang="en-GB" sz="4800" b="0" i="0" u="none" strike="noStrike" dirty="0">
                <a:solidFill>
                  <a:srgbClr val="001D35"/>
                </a:solidFill>
                <a:effectLst/>
              </a:rPr>
              <a:t>The fluorocarbon layer provides good selectivity between the etch mask and the silicon, preventing the etch mask from being etched while silicon is being removed. 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6400" b="1" i="0" u="none" strike="noStrike" dirty="0">
                <a:solidFill>
                  <a:srgbClr val="001D35"/>
                </a:solidFill>
                <a:effectLst/>
              </a:rPr>
              <a:t>Deep and Vertical Features:</a:t>
            </a:r>
            <a:endParaRPr lang="en-GB" sz="6400" b="0" i="0" u="none" strike="noStrike" dirty="0">
              <a:solidFill>
                <a:srgbClr val="001D35"/>
              </a:solidFill>
              <a:effectLst/>
            </a:endParaRPr>
          </a:p>
          <a:p>
            <a:pPr lvl="1" fontAlgn="ctr">
              <a:lnSpc>
                <a:spcPct val="120000"/>
              </a:lnSpc>
              <a:spcBef>
                <a:spcPts val="0"/>
              </a:spcBef>
            </a:pPr>
            <a:r>
              <a:rPr lang="en-GB" sz="4800" b="0" i="0" u="none" strike="noStrike" dirty="0">
                <a:solidFill>
                  <a:srgbClr val="001D35"/>
                </a:solidFill>
                <a:effectLst/>
              </a:rPr>
              <a:t>The Bosch process is well-suited for creating deep, vertical features, used in MEMS and TSV (Through-Silicon Via) fabrication. 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6400" b="1" i="0" u="none" strike="noStrike" dirty="0">
                <a:solidFill>
                  <a:srgbClr val="001D35"/>
                </a:solidFill>
                <a:effectLst/>
              </a:rPr>
              <a:t>Complex Process:</a:t>
            </a:r>
            <a:endParaRPr lang="en-GB" sz="6400" b="0" i="0" u="none" strike="noStrike" dirty="0">
              <a:solidFill>
                <a:srgbClr val="001D35"/>
              </a:solidFill>
              <a:effectLst/>
            </a:endParaRPr>
          </a:p>
          <a:p>
            <a:pPr lvl="1" fontAlgn="ctr">
              <a:lnSpc>
                <a:spcPct val="120000"/>
              </a:lnSpc>
              <a:spcBef>
                <a:spcPts val="0"/>
              </a:spcBef>
            </a:pPr>
            <a:r>
              <a:rPr lang="en-GB" sz="4800" b="0" i="0" u="none" strike="noStrike" dirty="0">
                <a:solidFill>
                  <a:srgbClr val="001D35"/>
                </a:solidFill>
                <a:effectLst/>
              </a:rPr>
              <a:t>Bosch process is complex with numerous parameters to control, including gas flows, RF power, and switching times. 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400" b="0" i="0" u="none" strike="noStrike" dirty="0">
                <a:solidFill>
                  <a:srgbClr val="001D35"/>
                </a:solidFill>
                <a:effectLst/>
              </a:rPr>
              <a:t>Potential Challenges and Solutions: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6400" b="1" i="0" u="none" strike="noStrike" dirty="0">
                <a:solidFill>
                  <a:srgbClr val="001D35"/>
                </a:solidFill>
                <a:effectLst/>
              </a:rPr>
              <a:t>Scalloping:</a:t>
            </a:r>
            <a:endParaRPr lang="en-GB" sz="6400" b="0" i="0" u="none" strike="noStrike" dirty="0">
              <a:solidFill>
                <a:srgbClr val="001D35"/>
              </a:solidFill>
              <a:effectLst/>
            </a:endParaRPr>
          </a:p>
          <a:p>
            <a:pPr lvl="1" fontAlgn="ctr">
              <a:lnSpc>
                <a:spcPct val="120000"/>
              </a:lnSpc>
              <a:spcBef>
                <a:spcPts val="0"/>
              </a:spcBef>
            </a:pPr>
            <a:r>
              <a:rPr lang="en-GB" sz="4800" b="0" i="0" u="none" strike="noStrike" dirty="0">
                <a:solidFill>
                  <a:srgbClr val="001D35"/>
                </a:solidFill>
                <a:effectLst/>
              </a:rPr>
              <a:t>Scallops, or ripples, can form on the sidewalls due to the isotropic nature of the etching within each cycle. 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6000" b="1" i="0" u="none" strike="noStrike" dirty="0">
                <a:solidFill>
                  <a:srgbClr val="001D35"/>
                </a:solidFill>
                <a:effectLst/>
              </a:rPr>
              <a:t>Solutions: </a:t>
            </a:r>
            <a:r>
              <a:rPr lang="en-GB" sz="5200" b="0" i="0" u="none" strike="noStrike" dirty="0">
                <a:solidFill>
                  <a:srgbClr val="001D35"/>
                </a:solidFill>
                <a:effectLst/>
              </a:rPr>
              <a:t>Faster gas switching and sidewall smoothing processes can help reduce or eliminate scalloping.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6400" b="1" i="0" u="none" strike="noStrike" dirty="0">
                <a:solidFill>
                  <a:srgbClr val="001D35"/>
                </a:solidFill>
                <a:effectLst/>
              </a:rPr>
              <a:t>Mask Selectivity:</a:t>
            </a:r>
            <a:endParaRPr lang="en-GB" sz="6400" b="0" i="0" u="none" strike="noStrike" dirty="0">
              <a:solidFill>
                <a:srgbClr val="001D35"/>
              </a:solidFill>
              <a:effectLst/>
            </a:endParaRPr>
          </a:p>
          <a:p>
            <a:pPr lvl="1" fontAlgn="ctr">
              <a:lnSpc>
                <a:spcPct val="120000"/>
              </a:lnSpc>
              <a:spcBef>
                <a:spcPts val="0"/>
              </a:spcBef>
            </a:pPr>
            <a:r>
              <a:rPr lang="en-GB" sz="5200" b="0" i="0" u="none" strike="noStrike" dirty="0">
                <a:solidFill>
                  <a:srgbClr val="001D35"/>
                </a:solidFill>
                <a:effectLst/>
              </a:rPr>
              <a:t>The process can be demanding on mask selectivity due to the long etching times. 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6000" b="1" i="0" u="none" strike="noStrike" dirty="0">
                <a:solidFill>
                  <a:srgbClr val="001D35"/>
                </a:solidFill>
                <a:effectLst/>
              </a:rPr>
              <a:t>Solution: </a:t>
            </a:r>
            <a:r>
              <a:rPr lang="en-GB" sz="4400" i="0" u="none" strike="noStrike" dirty="0">
                <a:solidFill>
                  <a:srgbClr val="001D35"/>
                </a:solidFill>
                <a:effectLst/>
              </a:rPr>
              <a:t>Al</a:t>
            </a:r>
            <a:r>
              <a:rPr lang="en-GB" sz="4400" i="0" u="none" strike="noStrike" baseline="-25000" dirty="0">
                <a:solidFill>
                  <a:srgbClr val="001D35"/>
                </a:solidFill>
                <a:effectLst/>
              </a:rPr>
              <a:t>2</a:t>
            </a:r>
            <a:r>
              <a:rPr lang="en-GB" sz="4400" i="0" u="none" strike="noStrike" dirty="0">
                <a:solidFill>
                  <a:srgbClr val="001D35"/>
                </a:solidFill>
                <a:effectLst/>
              </a:rPr>
              <a:t>O</a:t>
            </a:r>
            <a:r>
              <a:rPr lang="en-GB" sz="4400" i="0" u="none" strike="noStrike" baseline="-25000" dirty="0">
                <a:solidFill>
                  <a:srgbClr val="001D35"/>
                </a:solidFill>
                <a:effectLst/>
              </a:rPr>
              <a:t>3</a:t>
            </a:r>
            <a:r>
              <a:rPr lang="en-GB" sz="4400" i="0" u="none" strike="noStrike" dirty="0">
                <a:solidFill>
                  <a:srgbClr val="001D35"/>
                </a:solidFill>
                <a:effectLst/>
              </a:rPr>
              <a:t> hard </a:t>
            </a:r>
            <a:r>
              <a:rPr lang="en-GB" sz="4400" b="0" i="0" u="none" strike="noStrike" dirty="0">
                <a:solidFill>
                  <a:srgbClr val="001D35"/>
                </a:solidFill>
                <a:effectLst/>
              </a:rPr>
              <a:t>mask offers higher selectivity compared to conventional masks. 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D7118-FE85-3ABE-240A-804F48B5D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pPr/>
              <a:t>38</a:t>
            </a:fld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53314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B8BFF-1D13-488D-B730-F5663870D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ell MT" panose="02020503060305020303" pitchFamily="18" charset="0"/>
              </a:rPr>
              <a:t>Metal Deposition</a:t>
            </a:r>
            <a:endParaRPr lang="en-GB" dirty="0">
              <a:latin typeface="Bell MT" panose="02020503060305020303" pitchFamily="18" charset="0"/>
            </a:endParaRPr>
          </a:p>
        </p:txBody>
      </p:sp>
      <p:pic>
        <p:nvPicPr>
          <p:cNvPr id="6" name="Content Placeholder 5" descr="A picture containing indoor, wall&#10;&#10;Description automatically generated">
            <a:extLst>
              <a:ext uri="{FF2B5EF4-FFF2-40B4-BE49-F238E27FC236}">
                <a16:creationId xmlns:a16="http://schemas.microsoft.com/office/drawing/2014/main" id="{EA15E712-86DD-4D85-BA3D-442C460E21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73853" y="2165369"/>
            <a:ext cx="4141148" cy="276273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6E24A0-4C2C-4AE9-AB80-03ACF0A69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E53089-D17C-4E05-8579-DA52B1F87688}"/>
              </a:ext>
            </a:extLst>
          </p:cNvPr>
          <p:cNvSpPr txBox="1"/>
          <p:nvPr/>
        </p:nvSpPr>
        <p:spPr>
          <a:xfrm>
            <a:off x="240276" y="1295213"/>
            <a:ext cx="497020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Bell MT" panose="02020503060305020303" pitchFamily="18" charset="0"/>
              </a:rPr>
              <a:t>The first task of the processing is to deposit metal on the surface of your sample</a:t>
            </a:r>
          </a:p>
          <a:p>
            <a:r>
              <a:rPr lang="en-GB" dirty="0">
                <a:latin typeface="Bell MT" panose="02020503060305020303" pitchFamily="18" charset="0"/>
              </a:rPr>
              <a:t>There are a range of systems that can do this: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Bell MT" panose="02020503060305020303" pitchFamily="18" charset="0"/>
              </a:rPr>
              <a:t>load-locked electron beam evaporation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Bell MT" panose="02020503060305020303" pitchFamily="18" charset="0"/>
              </a:rPr>
              <a:t>multi-target sputtering systems</a:t>
            </a:r>
          </a:p>
          <a:p>
            <a:endParaRPr lang="en-GB" dirty="0">
              <a:latin typeface="Bell MT" panose="02020503060305020303" pitchFamily="18" charset="0"/>
            </a:endParaRPr>
          </a:p>
          <a:p>
            <a:r>
              <a:rPr lang="en-GB" dirty="0">
                <a:latin typeface="Bell MT" panose="02020503060305020303" pitchFamily="18" charset="0"/>
              </a:rPr>
              <a:t>Common metals deposited by evaporation include Au, </a:t>
            </a:r>
            <a:r>
              <a:rPr lang="en-GB" dirty="0" err="1">
                <a:latin typeface="Bell MT" panose="02020503060305020303" pitchFamily="18" charset="0"/>
              </a:rPr>
              <a:t>Ti</a:t>
            </a:r>
            <a:r>
              <a:rPr lang="en-GB" dirty="0">
                <a:latin typeface="Bell MT" panose="02020503060305020303" pitchFamily="18" charset="0"/>
              </a:rPr>
              <a:t>, Pd, Pt, Al, Ge, Ni and </a:t>
            </a:r>
            <a:r>
              <a:rPr lang="en-GB" dirty="0" err="1">
                <a:latin typeface="Bell MT" panose="02020503060305020303" pitchFamily="18" charset="0"/>
              </a:rPr>
              <a:t>NiCr</a:t>
            </a:r>
            <a:r>
              <a:rPr lang="en-GB" dirty="0">
                <a:latin typeface="Bell MT" panose="02020503060305020303" pitchFamily="18" charset="0"/>
              </a:rPr>
              <a:t>. </a:t>
            </a:r>
          </a:p>
          <a:p>
            <a:endParaRPr lang="en-GB" dirty="0">
              <a:latin typeface="Bell MT" panose="02020503060305020303" pitchFamily="18" charset="0"/>
            </a:endParaRPr>
          </a:p>
          <a:p>
            <a:r>
              <a:rPr lang="en-GB" dirty="0">
                <a:latin typeface="Bell MT" panose="02020503060305020303" pitchFamily="18" charset="0"/>
              </a:rPr>
              <a:t>Can deposit  ~10nm-150nm of metal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56D665-529B-8670-BC8D-93B252D22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707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40C65-0F61-4978-B3C0-09877BDD4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Bell MT" panose="02020503060305020303" pitchFamily="18" charset="77"/>
              </a:rPr>
              <a:t>Metal Deposition - Preparation</a:t>
            </a:r>
            <a:endParaRPr lang="en-GB">
              <a:latin typeface="Bell MT" panose="02020503060305020303" pitchFamily="18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C5798-1C23-454C-B8CE-8AF3E4864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Bell MT" panose="02020503060305020303" pitchFamily="18" charset="0"/>
              </a:rPr>
              <a:t>Before depositing or ‘flashing’ any metal on to a surface, the surface itself must be very clean</a:t>
            </a:r>
          </a:p>
          <a:p>
            <a:r>
              <a:rPr lang="en-US" dirty="0">
                <a:latin typeface="Bell MT" panose="02020503060305020303" pitchFamily="18" charset="0"/>
              </a:rPr>
              <a:t>Example, Si will naturally form  an oxide layer on top over time, which would be a barrier to the conducting material deposited on top</a:t>
            </a:r>
          </a:p>
          <a:p>
            <a:r>
              <a:rPr lang="en-US" dirty="0">
                <a:latin typeface="Bell MT" panose="02020503060305020303" pitchFamily="18" charset="0"/>
              </a:rPr>
              <a:t>We need to clean (etch) the surface of the material before deposition</a:t>
            </a:r>
          </a:p>
          <a:p>
            <a:r>
              <a:rPr lang="en-US" dirty="0">
                <a:latin typeface="Bell MT" panose="02020503060305020303" pitchFamily="18" charset="0"/>
              </a:rPr>
              <a:t>Usually, for Si we use HF – Hydrofluoric Acid, </a:t>
            </a:r>
          </a:p>
          <a:p>
            <a:pPr lvl="1"/>
            <a:r>
              <a:rPr lang="en-US" dirty="0">
                <a:latin typeface="Bell MT" panose="02020503060305020303" pitchFamily="18" charset="0"/>
              </a:rPr>
              <a:t>or Ammonium Floride (NH4F)</a:t>
            </a:r>
          </a:p>
          <a:p>
            <a:pPr lvl="1"/>
            <a:r>
              <a:rPr lang="en-US" dirty="0">
                <a:latin typeface="Bell MT" panose="02020503060305020303" pitchFamily="18" charset="0"/>
              </a:rPr>
              <a:t>Or can use a reductive hydrogen plasma treatment </a:t>
            </a:r>
          </a:p>
          <a:p>
            <a:r>
              <a:rPr lang="en-US" dirty="0"/>
              <a:t>Need to be careful to avoid subsequent oxide growth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662456-E207-41A2-A1CA-BEF07F031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4399AA-7FD1-7D29-C765-4724122C9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566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CC24C-52C9-4F92-8D56-02875FAD3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Bell MT" panose="02020503060305020303" pitchFamily="18" charset="0"/>
              </a:rPr>
              <a:t>HF – An Aside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CF4F288-6C11-4796-805E-9D960D98CF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853" y="1846128"/>
            <a:ext cx="7535615" cy="289441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A886E-6187-4215-B57E-FF9BA6B7B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2C9C3682-E29D-4193-935B-4CC369973999}"/>
              </a:ext>
            </a:extLst>
          </p:cNvPr>
          <p:cNvSpPr txBox="1">
            <a:spLocks noChangeArrowheads="1"/>
          </p:cNvSpPr>
          <p:nvPr/>
        </p:nvSpPr>
        <p:spPr>
          <a:xfrm>
            <a:off x="571708" y="1130465"/>
            <a:ext cx="8215312" cy="50864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>
                <a:latin typeface="Bell MT" panose="02020503060305020303" pitchFamily="18" charset="77"/>
              </a:rPr>
              <a:t>HF (Hydrofluoric Acid is a particularly nasty chemical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Used for wet etch on Si</a:t>
            </a:r>
          </a:p>
          <a:p>
            <a:pPr lvl="1"/>
            <a:r>
              <a:rPr lang="en-GB" altLang="en-US" dirty="0">
                <a:latin typeface="Bell MT" panose="02020503060305020303" pitchFamily="18" charset="77"/>
              </a:rPr>
              <a:t>But often used in samples to prepare/clean surface before metal deposition</a:t>
            </a: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  <a:p>
            <a:r>
              <a:rPr lang="en-US" b="1" dirty="0"/>
              <a:t>Exposure requires </a:t>
            </a:r>
          </a:p>
          <a:p>
            <a:pPr lvl="1"/>
            <a:r>
              <a:rPr lang="en-US" dirty="0"/>
              <a:t>removal of clothing, </a:t>
            </a:r>
          </a:p>
          <a:p>
            <a:pPr lvl="1"/>
            <a:r>
              <a:rPr lang="en-US" dirty="0"/>
              <a:t>immediate flushing with lukewarm water, </a:t>
            </a:r>
          </a:p>
          <a:p>
            <a:pPr lvl="1"/>
            <a:r>
              <a:rPr lang="en-US" dirty="0"/>
              <a:t>application of </a:t>
            </a:r>
            <a:r>
              <a:rPr lang="en-GB" dirty="0">
                <a:effectLst/>
              </a:rPr>
              <a:t>0.13% benzalkonium chloride (</a:t>
            </a:r>
            <a:r>
              <a:rPr lang="en-GB" dirty="0" err="1">
                <a:effectLst/>
              </a:rPr>
              <a:t>Zephiran</a:t>
            </a:r>
            <a:r>
              <a:rPr lang="en-GB" dirty="0">
                <a:effectLst/>
              </a:rPr>
              <a:t>®) solution or 2.5% calcium, gluconate gel </a:t>
            </a:r>
            <a:endParaRPr lang="en-GB" dirty="0"/>
          </a:p>
          <a:p>
            <a:pPr lvl="1"/>
            <a:r>
              <a:rPr lang="en-US" dirty="0"/>
              <a:t>hospitalization</a:t>
            </a:r>
          </a:p>
          <a:p>
            <a:pPr lvl="1"/>
            <a:endParaRPr lang="en-GB" altLang="en-US" dirty="0">
              <a:latin typeface="Bell MT" panose="02020503060305020303" pitchFamily="18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916FE3-0A87-99EB-BE2F-FE270B418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255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CC24C-52C9-4F92-8D56-02875FAD3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Bell MT" panose="02020503060305020303" pitchFamily="18" charset="0"/>
              </a:rPr>
              <a:t>Lesson?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A886E-6187-4215-B57E-FF9BA6B7B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2C9C3682-E29D-4193-935B-4CC369973999}"/>
              </a:ext>
            </a:extLst>
          </p:cNvPr>
          <p:cNvSpPr txBox="1">
            <a:spLocks noChangeArrowheads="1"/>
          </p:cNvSpPr>
          <p:nvPr/>
        </p:nvSpPr>
        <p:spPr>
          <a:xfrm>
            <a:off x="1136649" y="1125537"/>
            <a:ext cx="7955731" cy="47811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F75B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>
                <a:latin typeface="Bell MT" panose="02020503060305020303" pitchFamily="18" charset="0"/>
              </a:rPr>
              <a:t>As ‘boring’ as it may seem, aways pay attention to safety, and hazard issues in cleanrooms</a:t>
            </a:r>
          </a:p>
          <a:p>
            <a:endParaRPr lang="en-GB" altLang="en-US" dirty="0">
              <a:latin typeface="Bell MT" panose="02020503060305020303" pitchFamily="18" charset="0"/>
            </a:endParaRPr>
          </a:p>
          <a:p>
            <a:pPr marL="0" indent="0">
              <a:buNone/>
            </a:pPr>
            <a:r>
              <a:rPr lang="en-US" dirty="0">
                <a:latin typeface="Bell MT" panose="02020503060305020303" pitchFamily="18" charset="0"/>
              </a:rPr>
              <a:t>Control of Substances Hazardous to Health (COSHH)</a:t>
            </a:r>
          </a:p>
          <a:p>
            <a:pPr lvl="1"/>
            <a:r>
              <a:rPr lang="en-US" dirty="0">
                <a:latin typeface="Bell MT" panose="02020503060305020303" pitchFamily="18" charset="0"/>
              </a:rPr>
              <a:t>COSHH is the law that requires employers to control substances that are hazardous to health. You can prevent or reduce workers exposure to hazardous substances by:</a:t>
            </a:r>
          </a:p>
          <a:p>
            <a:pPr lvl="1"/>
            <a:r>
              <a:rPr lang="en-US" dirty="0">
                <a:latin typeface="Bell MT" panose="02020503060305020303" pitchFamily="18" charset="0"/>
              </a:rPr>
              <a:t>finding out what the health hazards are;</a:t>
            </a:r>
          </a:p>
          <a:p>
            <a:pPr lvl="1"/>
            <a:r>
              <a:rPr lang="en-US" dirty="0">
                <a:latin typeface="Bell MT" panose="02020503060305020303" pitchFamily="18" charset="0"/>
              </a:rPr>
              <a:t>deciding how to prevent harm to health (risk assessment);</a:t>
            </a:r>
          </a:p>
          <a:p>
            <a:pPr lvl="1"/>
            <a:r>
              <a:rPr lang="en-US" dirty="0">
                <a:latin typeface="Bell MT" panose="02020503060305020303" pitchFamily="18" charset="0"/>
              </a:rPr>
              <a:t>providing control measures to reduce harm to health;</a:t>
            </a:r>
          </a:p>
          <a:p>
            <a:pPr lvl="1"/>
            <a:r>
              <a:rPr lang="en-US" dirty="0">
                <a:latin typeface="Bell MT" panose="02020503060305020303" pitchFamily="18" charset="0"/>
              </a:rPr>
              <a:t>making sure they are used ; </a:t>
            </a:r>
          </a:p>
          <a:p>
            <a:pPr lvl="1"/>
            <a:r>
              <a:rPr lang="en-US" dirty="0">
                <a:latin typeface="Bell MT" panose="02020503060305020303" pitchFamily="18" charset="0"/>
              </a:rPr>
              <a:t>keeping all control measures in good working order; </a:t>
            </a:r>
          </a:p>
          <a:p>
            <a:pPr lvl="1"/>
            <a:r>
              <a:rPr lang="en-US" dirty="0">
                <a:latin typeface="Bell MT" panose="02020503060305020303" pitchFamily="18" charset="0"/>
              </a:rPr>
              <a:t>providing information, instruction and training for employees and others; </a:t>
            </a:r>
          </a:p>
          <a:p>
            <a:pPr lvl="1"/>
            <a:r>
              <a:rPr lang="en-US" dirty="0">
                <a:latin typeface="Bell MT" panose="02020503060305020303" pitchFamily="18" charset="0"/>
              </a:rPr>
              <a:t>providing monitoring and health surveillance in appropriate cases; </a:t>
            </a:r>
          </a:p>
          <a:p>
            <a:pPr lvl="1"/>
            <a:r>
              <a:rPr lang="en-US" dirty="0">
                <a:latin typeface="Bell MT" panose="02020503060305020303" pitchFamily="18" charset="0"/>
              </a:rPr>
              <a:t>planning for emergencies. </a:t>
            </a:r>
          </a:p>
          <a:p>
            <a:pPr marL="0" indent="0">
              <a:buNone/>
            </a:pPr>
            <a:endParaRPr lang="en-US" dirty="0">
              <a:latin typeface="Bell MT" panose="02020503060305020303" pitchFamily="18" charset="0"/>
            </a:endParaRPr>
          </a:p>
          <a:p>
            <a:pPr marL="0" indent="0">
              <a:buNone/>
            </a:pPr>
            <a:endParaRPr lang="en-GB" altLang="en-US" dirty="0">
              <a:latin typeface="Bell MT" panose="02020503060305020303" pitchFamily="18" charset="77"/>
            </a:endParaRPr>
          </a:p>
          <a:p>
            <a:pPr marL="0" indent="0">
              <a:buNone/>
            </a:pPr>
            <a:endParaRPr lang="en-GB" altLang="en-US" dirty="0">
              <a:latin typeface="Bell MT" panose="02020503060305020303" pitchFamily="18" charset="77"/>
            </a:endParaRPr>
          </a:p>
          <a:p>
            <a:pPr marL="0" indent="0">
              <a:buNone/>
            </a:pPr>
            <a:endParaRPr lang="en-GB" altLang="en-US" dirty="0">
              <a:latin typeface="Bell MT" panose="02020503060305020303" pitchFamily="18" charset="77"/>
            </a:endParaRPr>
          </a:p>
          <a:p>
            <a:endParaRPr lang="en-GB" altLang="en-US" dirty="0">
              <a:latin typeface="Bell MT" panose="02020503060305020303" pitchFamily="18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10199E-FD4C-211F-94AF-838E92A79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65831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279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0"/>
          <p:cNvSpPr>
            <a:spLocks noChangeArrowheads="1"/>
          </p:cNvSpPr>
          <p:nvPr/>
        </p:nvSpPr>
        <p:spPr bwMode="auto">
          <a:xfrm>
            <a:off x="381000" y="2924175"/>
            <a:ext cx="9144000" cy="29527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  <a:latin typeface="Bell MT" panose="02020503060305020303" pitchFamily="18" charset="77"/>
            </a:endParaRPr>
          </a:p>
        </p:txBody>
      </p:sp>
      <p:sp>
        <p:nvSpPr>
          <p:cNvPr id="34820" name="Text Box 1028"/>
          <p:cNvSpPr txBox="1">
            <a:spLocks noChangeArrowheads="1"/>
          </p:cNvSpPr>
          <p:nvPr/>
        </p:nvSpPr>
        <p:spPr bwMode="auto">
          <a:xfrm>
            <a:off x="1600200" y="1828801"/>
            <a:ext cx="739775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GB" altLang="en-US" sz="3000" b="1">
                <a:solidFill>
                  <a:schemeClr val="tx1"/>
                </a:solidFill>
                <a:latin typeface="Bell MT" panose="02020503060305020303" pitchFamily="18" charset="77"/>
              </a:rPr>
              <a:t>The most common additive process is </a:t>
            </a:r>
            <a:r>
              <a:rPr lang="en-GB" altLang="en-US" sz="3000" b="1" u="sng">
                <a:solidFill>
                  <a:schemeClr val="tx1"/>
                </a:solidFill>
                <a:latin typeface="Bell MT" panose="02020503060305020303" pitchFamily="18" charset="77"/>
              </a:rPr>
              <a:t>lift-off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3000" b="1">
              <a:solidFill>
                <a:schemeClr val="tx1"/>
              </a:solidFill>
              <a:latin typeface="Bell MT" panose="02020503060305020303" pitchFamily="18" charset="77"/>
            </a:endParaRPr>
          </a:p>
        </p:txBody>
      </p:sp>
      <p:grpSp>
        <p:nvGrpSpPr>
          <p:cNvPr id="34821" name="Group 1035"/>
          <p:cNvGrpSpPr>
            <a:grpSpLocks/>
          </p:cNvGrpSpPr>
          <p:nvPr/>
        </p:nvGrpSpPr>
        <p:grpSpPr bwMode="auto">
          <a:xfrm>
            <a:off x="1905000" y="3962400"/>
            <a:ext cx="6781800" cy="1676400"/>
            <a:chOff x="816" y="2496"/>
            <a:chExt cx="4272" cy="1056"/>
          </a:xfrm>
        </p:grpSpPr>
        <p:sp>
          <p:nvSpPr>
            <p:cNvPr id="34833" name="Rectangle 1029"/>
            <p:cNvSpPr>
              <a:spLocks noChangeArrowheads="1"/>
            </p:cNvSpPr>
            <p:nvPr/>
          </p:nvSpPr>
          <p:spPr bwMode="auto">
            <a:xfrm>
              <a:off x="816" y="2928"/>
              <a:ext cx="4272" cy="62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4834" name="Rectangle 1030"/>
            <p:cNvSpPr>
              <a:spLocks noChangeArrowheads="1"/>
            </p:cNvSpPr>
            <p:nvPr/>
          </p:nvSpPr>
          <p:spPr bwMode="auto">
            <a:xfrm>
              <a:off x="816" y="2496"/>
              <a:ext cx="576" cy="432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4835" name="Rectangle 1031"/>
            <p:cNvSpPr>
              <a:spLocks noChangeArrowheads="1"/>
            </p:cNvSpPr>
            <p:nvPr/>
          </p:nvSpPr>
          <p:spPr bwMode="auto">
            <a:xfrm>
              <a:off x="2640" y="2496"/>
              <a:ext cx="576" cy="432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4836" name="Rectangle 1032"/>
            <p:cNvSpPr>
              <a:spLocks noChangeArrowheads="1"/>
            </p:cNvSpPr>
            <p:nvPr/>
          </p:nvSpPr>
          <p:spPr bwMode="auto">
            <a:xfrm>
              <a:off x="4512" y="2496"/>
              <a:ext cx="576" cy="432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4837" name="Text Box 1033"/>
            <p:cNvSpPr txBox="1">
              <a:spLocks noChangeArrowheads="1"/>
            </p:cNvSpPr>
            <p:nvPr/>
          </p:nvSpPr>
          <p:spPr bwMode="auto">
            <a:xfrm>
              <a:off x="2400" y="3120"/>
              <a:ext cx="84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>
                  <a:solidFill>
                    <a:schemeClr val="tx1"/>
                  </a:solidFill>
                  <a:latin typeface="Bell MT" panose="02020503060305020303" pitchFamily="18" charset="77"/>
                </a:rPr>
                <a:t>substrate</a:t>
              </a:r>
            </a:p>
          </p:txBody>
        </p:sp>
      </p:grpSp>
      <p:sp>
        <p:nvSpPr>
          <p:cNvPr id="34822" name="Text Box 1034"/>
          <p:cNvSpPr txBox="1">
            <a:spLocks noChangeArrowheads="1"/>
          </p:cNvSpPr>
          <p:nvPr/>
        </p:nvSpPr>
        <p:spPr bwMode="auto">
          <a:xfrm>
            <a:off x="381001" y="3886201"/>
            <a:ext cx="15050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solidFill>
                  <a:schemeClr val="tx1"/>
                </a:solidFill>
                <a:latin typeface="Bell MT" panose="02020503060305020303" pitchFamily="18" charset="77"/>
              </a:rPr>
              <a:t>Developed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solidFill>
                  <a:schemeClr val="tx1"/>
                </a:solidFill>
                <a:latin typeface="Bell MT" panose="02020503060305020303" pitchFamily="18" charset="77"/>
              </a:rPr>
              <a:t>resist</a:t>
            </a:r>
          </a:p>
        </p:txBody>
      </p:sp>
      <p:grpSp>
        <p:nvGrpSpPr>
          <p:cNvPr id="3" name="Group 1043"/>
          <p:cNvGrpSpPr>
            <a:grpSpLocks/>
          </p:cNvGrpSpPr>
          <p:nvPr/>
        </p:nvGrpSpPr>
        <p:grpSpPr bwMode="auto">
          <a:xfrm>
            <a:off x="1905000" y="3276600"/>
            <a:ext cx="6781800" cy="1371600"/>
            <a:chOff x="960" y="2064"/>
            <a:chExt cx="4272" cy="864"/>
          </a:xfrm>
        </p:grpSpPr>
        <p:sp>
          <p:nvSpPr>
            <p:cNvPr id="34828" name="Rectangle 1037"/>
            <p:cNvSpPr>
              <a:spLocks noChangeArrowheads="1"/>
            </p:cNvSpPr>
            <p:nvPr/>
          </p:nvSpPr>
          <p:spPr bwMode="auto">
            <a:xfrm>
              <a:off x="1536" y="2496"/>
              <a:ext cx="1248" cy="43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4829" name="Rectangle 1038"/>
            <p:cNvSpPr>
              <a:spLocks noChangeArrowheads="1"/>
            </p:cNvSpPr>
            <p:nvPr/>
          </p:nvSpPr>
          <p:spPr bwMode="auto">
            <a:xfrm>
              <a:off x="3360" y="2496"/>
              <a:ext cx="1296" cy="43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4830" name="Rectangle 1039"/>
            <p:cNvSpPr>
              <a:spLocks noChangeArrowheads="1"/>
            </p:cNvSpPr>
            <p:nvPr/>
          </p:nvSpPr>
          <p:spPr bwMode="auto">
            <a:xfrm>
              <a:off x="960" y="2064"/>
              <a:ext cx="576" cy="43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4831" name="Rectangle 1040"/>
            <p:cNvSpPr>
              <a:spLocks noChangeArrowheads="1"/>
            </p:cNvSpPr>
            <p:nvPr/>
          </p:nvSpPr>
          <p:spPr bwMode="auto">
            <a:xfrm>
              <a:off x="2784" y="2064"/>
              <a:ext cx="576" cy="43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4832" name="Rectangle 1041"/>
            <p:cNvSpPr>
              <a:spLocks noChangeArrowheads="1"/>
            </p:cNvSpPr>
            <p:nvPr/>
          </p:nvSpPr>
          <p:spPr bwMode="auto">
            <a:xfrm>
              <a:off x="4656" y="2064"/>
              <a:ext cx="576" cy="43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</p:grpSp>
      <p:sp>
        <p:nvSpPr>
          <p:cNvPr id="88088" name="Rectangle 1048"/>
          <p:cNvSpPr>
            <a:spLocks noChangeArrowheads="1"/>
          </p:cNvSpPr>
          <p:nvPr/>
        </p:nvSpPr>
        <p:spPr bwMode="auto">
          <a:xfrm>
            <a:off x="381000" y="3276600"/>
            <a:ext cx="83820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  <a:latin typeface="Bell MT" panose="02020503060305020303" pitchFamily="18" charset="77"/>
            </a:endParaRPr>
          </a:p>
        </p:txBody>
      </p:sp>
      <p:grpSp>
        <p:nvGrpSpPr>
          <p:cNvPr id="4" name="Group 1047"/>
          <p:cNvGrpSpPr>
            <a:grpSpLocks/>
          </p:cNvGrpSpPr>
          <p:nvPr/>
        </p:nvGrpSpPr>
        <p:grpSpPr bwMode="auto">
          <a:xfrm>
            <a:off x="2819400" y="3962400"/>
            <a:ext cx="4953000" cy="685800"/>
            <a:chOff x="1536" y="2496"/>
            <a:chExt cx="3120" cy="432"/>
          </a:xfrm>
        </p:grpSpPr>
        <p:sp>
          <p:nvSpPr>
            <p:cNvPr id="34826" name="Rectangle 1045"/>
            <p:cNvSpPr>
              <a:spLocks noChangeArrowheads="1"/>
            </p:cNvSpPr>
            <p:nvPr/>
          </p:nvSpPr>
          <p:spPr bwMode="auto">
            <a:xfrm>
              <a:off x="3360" y="2496"/>
              <a:ext cx="1296" cy="43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  <p:sp>
          <p:nvSpPr>
            <p:cNvPr id="34827" name="Rectangle 1046"/>
            <p:cNvSpPr>
              <a:spLocks noChangeArrowheads="1"/>
            </p:cNvSpPr>
            <p:nvPr/>
          </p:nvSpPr>
          <p:spPr bwMode="auto">
            <a:xfrm>
              <a:off x="1536" y="2496"/>
              <a:ext cx="1248" cy="43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ts val="4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chemeClr val="tx1"/>
                </a:solidFill>
                <a:latin typeface="Bell MT" panose="02020503060305020303" pitchFamily="18" charset="77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8</a:t>
            </a:fld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9E9DDE4E-1B0A-804B-B005-EFFFD2464F11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>
                <a:latin typeface="Bell MT" panose="02020503060305020303" pitchFamily="18" charset="77"/>
              </a:rPr>
              <a:t>Additive Processes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AF7F2D4-E069-E75C-AC41-178723143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181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8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photo_soa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1" y="1905000"/>
            <a:ext cx="225742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4" descr="bilay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1773238"/>
            <a:ext cx="6019800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593726" y="4757739"/>
            <a:ext cx="6111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Above: bi-layer of resist for e-beam resist</a:t>
            </a:r>
            <a:endParaRPr lang="en-GB" altLang="en-US" sz="2400">
              <a:solidFill>
                <a:schemeClr val="tx1"/>
              </a:solidFill>
              <a:latin typeface="Bell MT" panose="02020503060305020303" pitchFamily="18" charset="77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solidFill>
                  <a:schemeClr val="tx1"/>
                </a:solidFill>
                <a:latin typeface="Bell MT" panose="02020503060305020303" pitchFamily="18" charset="77"/>
              </a:rPr>
              <a:t>Right : Effect </a:t>
            </a:r>
            <a:r>
              <a:rPr lang="en-GB" altLang="en-US" sz="2400" dirty="0">
                <a:solidFill>
                  <a:schemeClr val="tx1"/>
                </a:solidFill>
                <a:latin typeface="Bell MT" panose="02020503060305020303" pitchFamily="18" charset="77"/>
              </a:rPr>
              <a:t>of chemical soaks on photoresist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5112-859B-494C-AFB2-923C74162D47}" type="slidenum">
              <a:rPr lang="en-US" smtClean="0"/>
              <a:t>9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81647D0-7061-D544-B335-ED0073A9CF29}"/>
              </a:ext>
            </a:extLst>
          </p:cNvPr>
          <p:cNvSpPr txBox="1">
            <a:spLocks/>
          </p:cNvSpPr>
          <p:nvPr/>
        </p:nvSpPr>
        <p:spPr>
          <a:xfrm>
            <a:off x="681038" y="365127"/>
            <a:ext cx="8543925" cy="671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Bell MT" panose="02020503060305020303" pitchFamily="18" charset="77"/>
              </a:rPr>
              <a:t>Additive Processes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20AB25-7556-9A5C-498A-1B48E8351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73" y="155557"/>
            <a:ext cx="2084940" cy="35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21330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44506</TotalTime>
  <Words>1909</Words>
  <Application>Microsoft Macintosh PowerPoint</Application>
  <PresentationFormat>A4 Paper (210x297 mm)</PresentationFormat>
  <Paragraphs>320</Paragraphs>
  <Slides>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Bell MT</vt:lpstr>
      <vt:lpstr>Calibri</vt:lpstr>
      <vt:lpstr>Calibri Light</vt:lpstr>
      <vt:lpstr>Tahoma</vt:lpstr>
      <vt:lpstr>Times New Roman</vt:lpstr>
      <vt:lpstr>Wingdings</vt:lpstr>
      <vt:lpstr>Office Theme</vt:lpstr>
      <vt:lpstr>Device Fabrication  (or how the detectors for your experiment get made) - Part 2</vt:lpstr>
      <vt:lpstr>PowerPoint Presentation</vt:lpstr>
      <vt:lpstr>PowerPoint Presentation</vt:lpstr>
      <vt:lpstr>Metal Deposition</vt:lpstr>
      <vt:lpstr>Metal Deposition - Preparation</vt:lpstr>
      <vt:lpstr>HF – An Aside</vt:lpstr>
      <vt:lpstr>Lesson?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BOSCH Inductively Coupled Plasma</vt:lpstr>
      <vt:lpstr>PowerPoint Presentation</vt:lpstr>
      <vt:lpstr>PowerPoint Presentation</vt:lpstr>
      <vt:lpstr>PowerPoint Presentation</vt:lpstr>
      <vt:lpstr>PowerPoint Presentation</vt:lpstr>
      <vt:lpstr>Final Stage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Geometries</vt:lpstr>
      <vt:lpstr>3D Detectors</vt:lpstr>
      <vt:lpstr>Edgeless Detectors</vt:lpstr>
      <vt:lpstr>TSV (Thru Silicon Vias)</vt:lpstr>
      <vt:lpstr>PowerPoint Presentation</vt:lpstr>
      <vt:lpstr>PowerPoint Presentation</vt:lpstr>
      <vt:lpstr>PowerPoint Presentation</vt:lpstr>
      <vt:lpstr>PowerPoint Presentation</vt:lpstr>
      <vt:lpstr>BOSCH Process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zenmojo</dc:creator>
  <cp:lastModifiedBy>Richard Bates</cp:lastModifiedBy>
  <cp:revision>88</cp:revision>
  <dcterms:created xsi:type="dcterms:W3CDTF">2015-10-29T10:59:50Z</dcterms:created>
  <dcterms:modified xsi:type="dcterms:W3CDTF">2025-05-09T10:21:38Z</dcterms:modified>
</cp:coreProperties>
</file>