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473" r:id="rId2"/>
    <p:sldId id="538" r:id="rId3"/>
    <p:sldId id="573" r:id="rId4"/>
    <p:sldId id="557" r:id="rId5"/>
    <p:sldId id="519" r:id="rId6"/>
    <p:sldId id="569" r:id="rId7"/>
    <p:sldId id="544" r:id="rId8"/>
    <p:sldId id="545" r:id="rId9"/>
    <p:sldId id="558" r:id="rId10"/>
    <p:sldId id="546" r:id="rId11"/>
    <p:sldId id="574" r:id="rId12"/>
    <p:sldId id="552" r:id="rId13"/>
    <p:sldId id="547" r:id="rId14"/>
    <p:sldId id="548" r:id="rId15"/>
    <p:sldId id="575" r:id="rId16"/>
    <p:sldId id="549" r:id="rId17"/>
    <p:sldId id="550" r:id="rId18"/>
    <p:sldId id="565" r:id="rId19"/>
    <p:sldId id="554" r:id="rId20"/>
    <p:sldId id="553" r:id="rId21"/>
    <p:sldId id="555" r:id="rId22"/>
    <p:sldId id="559" r:id="rId23"/>
    <p:sldId id="556" r:id="rId24"/>
    <p:sldId id="570" r:id="rId25"/>
    <p:sldId id="568" r:id="rId26"/>
    <p:sldId id="571" r:id="rId27"/>
    <p:sldId id="560" r:id="rId28"/>
    <p:sldId id="561" r:id="rId29"/>
    <p:sldId id="576" r:id="rId30"/>
    <p:sldId id="562" r:id="rId31"/>
    <p:sldId id="583" r:id="rId32"/>
    <p:sldId id="584" r:id="rId33"/>
    <p:sldId id="563" r:id="rId34"/>
    <p:sldId id="580" r:id="rId35"/>
    <p:sldId id="585" r:id="rId36"/>
    <p:sldId id="582" r:id="rId37"/>
    <p:sldId id="564" r:id="rId38"/>
    <p:sldId id="577" r:id="rId39"/>
    <p:sldId id="586" r:id="rId40"/>
    <p:sldId id="566" r:id="rId41"/>
    <p:sldId id="581" r:id="rId42"/>
    <p:sldId id="587" r:id="rId43"/>
    <p:sldId id="588" r:id="rId44"/>
    <p:sldId id="572" r:id="rId45"/>
    <p:sldId id="589" r:id="rId46"/>
    <p:sldId id="590" r:id="rId47"/>
    <p:sldId id="591" r:id="rId48"/>
    <p:sldId id="592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36D2"/>
    <a:srgbClr val="5A6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1B3F43-E62E-5A40-9A92-2C1C68944C4A}" v="32" dt="2025-06-24T11:03:11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8"/>
    <p:restoredTop sz="91297"/>
  </p:normalViewPr>
  <p:slideViewPr>
    <p:cSldViewPr snapToGrid="0" snapToObjects="1">
      <p:cViewPr varScale="1">
        <p:scale>
          <a:sx n="87" d="100"/>
          <a:sy n="87" d="100"/>
        </p:scale>
        <p:origin x="12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6/20/25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6/20/25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36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68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3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778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4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3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indico.global/event/14484/contributions/12505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global/event/14484/contributions/125059/" TargetMode="External"/><Relationship Id="rId5" Type="http://schemas.openxmlformats.org/officeDocument/2006/relationships/hyperlink" Target="https://indico.global/event/14484/contributions/125057/" TargetMode="Externa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20/01/P01029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mcgoldr/judith" TargetMode="External"/><Relationship Id="rId2" Type="http://schemas.openxmlformats.org/officeDocument/2006/relationships/hyperlink" Target="https://eutelescope.github.i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corryvreckan/corryvreckan" TargetMode="External"/><Relationship Id="rId5" Type="http://schemas.openxmlformats.org/officeDocument/2006/relationships/hyperlink" Target="https://github.com/eudaq/eudaq" TargetMode="External"/><Relationship Id="rId4" Type="http://schemas.openxmlformats.org/officeDocument/2006/relationships/hyperlink" Target="https://gitlab.cern.ch/lhcb/Kepler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project-corryvreckan.web.cern.ch/project-corryvreck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hysi.uni-heidelberg.de/Einrichtungen/FP/anleitungen/F96.pdf" TargetMode="External"/><Relationship Id="rId5" Type="http://schemas.openxmlformats.org/officeDocument/2006/relationships/hyperlink" Target="https://indico.cern.ch/event/945675/contributions/4184960/" TargetMode="External"/><Relationship Id="rId4" Type="http://schemas.openxmlformats.org/officeDocument/2006/relationships/hyperlink" Target="https://project-corryvreckan.web.cern.ch/project-corryvreckan/page/publication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/-/tree/master/src/core/detector" TargetMode="External"/><Relationship Id="rId2" Type="http://schemas.openxmlformats.org/officeDocument/2006/relationships/hyperlink" Target="https://gitlab.cern.ch/corryvreckan/corryvreckan/-/tree/master/src/module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748-0221/20/01/P01029" TargetMode="External"/><Relationship Id="rId4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-corryvreckan.web.cern.ch/project-corryvreckan/" TargetMode="External"/><Relationship Id="rId2" Type="http://schemas.openxmlformats.org/officeDocument/2006/relationships/hyperlink" Target="https://allpix-squared.docs.cern.ch/docs/08_modules/corryvreckanwriter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.gi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jekroege/fp_pixel_sensor_characterisation.git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  <p:txBody>
          <a:bodyPr/>
          <a:lstStyle/>
          <a:p>
            <a:endParaRPr lang="en-GB"/>
          </a:p>
        </p:txBody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59"/>
            <a:ext cx="8580836" cy="456892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4800" b="1" dirty="0">
                <a:solidFill>
                  <a:srgbClr val="2B142D"/>
                </a:solidFill>
              </a:rPr>
              <a:t>Testbeam Reconstruction</a:t>
            </a:r>
          </a:p>
          <a:p>
            <a:pPr lvl="1"/>
            <a:endParaRPr lang="en-GB" sz="24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Testbeam re-cap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Generic steps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 err="1">
                <a:solidFill>
                  <a:srgbClr val="2B142D"/>
                </a:solidFill>
              </a:rPr>
              <a:t>Corryvreckan</a:t>
            </a:r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r>
              <a:rPr lang="en-GB" sz="3200" b="1" dirty="0">
                <a:solidFill>
                  <a:srgbClr val="2B142D"/>
                </a:solidFill>
              </a:rPr>
              <a:t>25/06/24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</a:t>
            </a:r>
            <a:r>
              <a:rPr lang="en-GB" sz="2000" b="1" dirty="0"/>
              <a:t> </a:t>
            </a:r>
            <a:r>
              <a:rPr lang="en-GB" sz="2000" b="1" i="1" dirty="0"/>
              <a:t>characterisation</a:t>
            </a:r>
            <a:r>
              <a:rPr lang="en-GB" sz="2000" b="1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Use data collections recorded while detectors operated in the presence of a </a:t>
            </a:r>
            <a:r>
              <a:rPr lang="en-GB" sz="2000" i="1" dirty="0"/>
              <a:t>well-understood</a:t>
            </a:r>
            <a:r>
              <a:rPr lang="en-GB" sz="2000" dirty="0"/>
              <a:t> particle beam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detectors were functioning properly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detector environment: temp, humidity, current stability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detector channels were broken?</a:t>
            </a:r>
          </a:p>
          <a:p>
            <a:pPr lvl="1"/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the beam was as expected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flux, scintillator triggers, magnet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extra scattering from unexpected material?</a:t>
            </a:r>
          </a:p>
          <a:p>
            <a:pPr lvl="1"/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combined system worked together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Measure: quantity of data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Maybe it’s junk?</a:t>
            </a:r>
          </a:p>
          <a:p>
            <a:endParaRPr lang="en-GB" sz="2000" dirty="0"/>
          </a:p>
          <a:p>
            <a:r>
              <a:rPr lang="en-GB" sz="2000" dirty="0"/>
              <a:t>Suspicions only settled by reconstruction output</a:t>
            </a:r>
          </a:p>
        </p:txBody>
      </p:sp>
    </p:spTree>
    <p:extLst>
      <p:ext uri="{BB962C8B-B14F-4D97-AF65-F5344CB8AC3E}">
        <p14:creationId xmlns:p14="http://schemas.microsoft.com/office/powerpoint/2010/main" val="355803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 characterisation </a:t>
            </a:r>
            <a:r>
              <a:rPr lang="en-GB" sz="2000" b="1" dirty="0"/>
              <a:t>of detector properties</a:t>
            </a:r>
          </a:p>
          <a:p>
            <a:endParaRPr lang="en-GB" sz="1000" dirty="0"/>
          </a:p>
          <a:p>
            <a:r>
              <a:rPr lang="en-GB" sz="2000" dirty="0"/>
              <a:t>Task is broken into successive intermediate steps: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Raw data interpretation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 definitions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pixels exposed to radiation from </a:t>
            </a:r>
            <a:r>
              <a:rPr lang="en-GB" sz="2000" i="1" dirty="0"/>
              <a:t>known source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Clustering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Correlations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associate clusters across detectors from </a:t>
            </a:r>
            <a:r>
              <a:rPr lang="en-GB" sz="2000" i="1" dirty="0"/>
              <a:t>common</a:t>
            </a:r>
            <a:r>
              <a:rPr lang="en-GB" sz="2000" dirty="0"/>
              <a:t> particle trajectory</a:t>
            </a:r>
            <a:endParaRPr lang="en-GB" sz="1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Alignment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position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Metrics – compare DUT response (i.e. hits) to tracks (i.e. telescope hits)</a:t>
            </a:r>
          </a:p>
        </p:txBody>
      </p:sp>
    </p:spTree>
    <p:extLst>
      <p:ext uri="{BB962C8B-B14F-4D97-AF65-F5344CB8AC3E}">
        <p14:creationId xmlns:p14="http://schemas.microsoft.com/office/powerpoint/2010/main" val="373669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Raw data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Read information from </a:t>
            </a:r>
            <a:r>
              <a:rPr lang="en-GB" sz="2000" b="1" i="1" dirty="0"/>
              <a:t>data sources </a:t>
            </a:r>
            <a:r>
              <a:rPr lang="en-GB" sz="2000" b="1" dirty="0"/>
              <a:t>to </a:t>
            </a:r>
            <a:r>
              <a:rPr lang="en-GB" sz="2000" b="1" i="1" dirty="0"/>
              <a:t>common</a:t>
            </a:r>
            <a:r>
              <a:rPr lang="en-GB" sz="2000" b="1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(detector under test)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(trigger logic unit) &amp; scintillators–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(detector control system)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More than enough information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separate useful from the rest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Keep enough information to interpret spatial coordinates per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Possibly charge and timing information as well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translate to single format for analysis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Timing may come from detectors or TLU/scintillators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8080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etch, line, diagram, parallel&#10;&#10;Description automatically generated">
            <a:extLst>
              <a:ext uri="{FF2B5EF4-FFF2-40B4-BE49-F238E27FC236}">
                <a16:creationId xmlns:a16="http://schemas.microsoft.com/office/drawing/2014/main" id="{B389788D-E3A7-D92A-4C9B-3DFACB7D7A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416" y="1766127"/>
            <a:ext cx="2365903" cy="1640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Hits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Select data from </a:t>
            </a:r>
            <a:r>
              <a:rPr lang="en-GB" sz="2000" b="1" i="1" dirty="0"/>
              <a:t>well-functioning</a:t>
            </a:r>
            <a:r>
              <a:rPr lang="en-GB" sz="2000" b="1" dirty="0"/>
              <a:t> channels exposed to radiation from </a:t>
            </a:r>
            <a:r>
              <a:rPr lang="en-GB" sz="2000" b="1" i="1" dirty="0"/>
              <a:t>known source</a:t>
            </a:r>
          </a:p>
          <a:p>
            <a:endParaRPr lang="en-GB" sz="1400" dirty="0"/>
          </a:p>
          <a:p>
            <a:r>
              <a:rPr lang="en-GB" sz="2000" dirty="0"/>
              <a:t>Channel is </a:t>
            </a:r>
            <a:r>
              <a:rPr lang="en-GB" sz="2000" i="1" dirty="0"/>
              <a:t>well-functioning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firing constantly or intermittently without radiation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Filter out pixels with </a:t>
            </a:r>
            <a:r>
              <a:rPr lang="en-GB" sz="2000" i="1" dirty="0">
                <a:sym typeface="Wingdings" pitchFamily="2" charset="2"/>
              </a:rPr>
              <a:t>excessive</a:t>
            </a:r>
            <a:r>
              <a:rPr lang="en-GB" sz="2000" dirty="0">
                <a:sym typeface="Wingdings" pitchFamily="2" charset="2"/>
              </a:rPr>
              <a:t> firing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Compare to distribution of pixel frequencies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Source of pixel response is from the </a:t>
            </a:r>
            <a:r>
              <a:rPr lang="en-GB" sz="2000" i="1" dirty="0"/>
              <a:t>known source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electronic noise in ASICs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external contaminant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secondary beam components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Threshold charge deposition using </a:t>
            </a:r>
          </a:p>
          <a:p>
            <a:r>
              <a:rPr lang="en-GB" sz="2000" dirty="0">
                <a:sym typeface="Wingdings" pitchFamily="2" charset="2"/>
              </a:rPr>
              <a:t>	Time Over Threshold (</a:t>
            </a:r>
            <a:r>
              <a:rPr lang="en-GB" sz="2000" dirty="0" err="1">
                <a:sym typeface="Wingdings" pitchFamily="2" charset="2"/>
              </a:rPr>
              <a:t>ToT</a:t>
            </a:r>
            <a:r>
              <a:rPr lang="en-GB" sz="2000" dirty="0">
                <a:sym typeface="Wingdings" pitchFamily="2" charset="2"/>
              </a:rPr>
              <a:t>) information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Given the expected beam </a:t>
            </a:r>
          </a:p>
          <a:p>
            <a:pPr lvl="1"/>
            <a:r>
              <a:rPr lang="en-GB" sz="2000" dirty="0">
                <a:sym typeface="Wingdings" pitchFamily="2" charset="2"/>
              </a:rPr>
              <a:t>	composition/kinematics/profile </a:t>
            </a:r>
          </a:p>
          <a:p>
            <a:pPr lvl="1"/>
            <a:r>
              <a:rPr lang="en-GB" sz="2000" dirty="0">
                <a:sym typeface="Wingdings" pitchFamily="2" charset="2"/>
              </a:rPr>
              <a:t>	what is the expected signal?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Balance efficiency &amp; purity required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93AD44-AB54-99A7-ACCF-B5BADE4CB3C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6" y="3318387"/>
            <a:ext cx="3307932" cy="19232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84DD18-9DD5-AFCA-E676-F84E609311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8" y="5026401"/>
            <a:ext cx="3294233" cy="188701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BDD59B-EEF2-AC97-0797-779B1EE05E74}"/>
              </a:ext>
            </a:extLst>
          </p:cNvPr>
          <p:cNvCxnSpPr>
            <a:cxnSpLocks/>
          </p:cNvCxnSpPr>
          <p:nvPr/>
        </p:nvCxnSpPr>
        <p:spPr>
          <a:xfrm>
            <a:off x="6149009" y="4134752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14E93-3B99-B621-E08E-2462316AE858}"/>
              </a:ext>
            </a:extLst>
          </p:cNvPr>
          <p:cNvCxnSpPr>
            <a:cxnSpLocks/>
          </p:cNvCxnSpPr>
          <p:nvPr/>
        </p:nvCxnSpPr>
        <p:spPr>
          <a:xfrm flipV="1">
            <a:off x="8123584" y="4134752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8DD1DB-217A-DBDA-541C-3B9EE9BE1387}"/>
              </a:ext>
            </a:extLst>
          </p:cNvPr>
          <p:cNvCxnSpPr>
            <a:cxnSpLocks/>
          </p:cNvCxnSpPr>
          <p:nvPr/>
        </p:nvCxnSpPr>
        <p:spPr>
          <a:xfrm>
            <a:off x="6149009" y="6002917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1E9FED-5F47-3E97-3A16-4F4EE4459A58}"/>
              </a:ext>
            </a:extLst>
          </p:cNvPr>
          <p:cNvCxnSpPr>
            <a:cxnSpLocks/>
          </p:cNvCxnSpPr>
          <p:nvPr/>
        </p:nvCxnSpPr>
        <p:spPr>
          <a:xfrm flipV="1">
            <a:off x="8123584" y="6002917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293759A-44DB-88FF-A6AB-5BB6778D431B}"/>
              </a:ext>
            </a:extLst>
          </p:cNvPr>
          <p:cNvSpPr txBox="1"/>
          <p:nvPr/>
        </p:nvSpPr>
        <p:spPr>
          <a:xfrm>
            <a:off x="7565923" y="1874017"/>
            <a:ext cx="1444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Firing freq./ channel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950D7C-FEB7-DB5E-72AF-A5F3658B5860}"/>
              </a:ext>
            </a:extLst>
          </p:cNvPr>
          <p:cNvCxnSpPr>
            <a:cxnSpLocks/>
          </p:cNvCxnSpPr>
          <p:nvPr/>
        </p:nvCxnSpPr>
        <p:spPr>
          <a:xfrm>
            <a:off x="5835018" y="4822723"/>
            <a:ext cx="0" cy="1224007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30DA4E7-E939-2BA6-8C79-3E7160720FE6}"/>
              </a:ext>
            </a:extLst>
          </p:cNvPr>
          <p:cNvSpPr txBox="1"/>
          <p:nvPr/>
        </p:nvSpPr>
        <p:spPr>
          <a:xfrm>
            <a:off x="5237386" y="6027003"/>
            <a:ext cx="1288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Loss of fiducial area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B0032E-9023-C978-1E0B-C4154730FAC5}"/>
              </a:ext>
            </a:extLst>
          </p:cNvPr>
          <p:cNvSpPr txBox="1"/>
          <p:nvPr/>
        </p:nvSpPr>
        <p:spPr>
          <a:xfrm>
            <a:off x="5257051" y="4153659"/>
            <a:ext cx="128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Increase </a:t>
            </a:r>
            <a:r>
              <a:rPr lang="en-GB" sz="1600" b="1" dirty="0" err="1">
                <a:solidFill>
                  <a:schemeClr val="accent1"/>
                </a:solidFill>
              </a:rPr>
              <a:t>ToT</a:t>
            </a:r>
            <a:r>
              <a:rPr lang="en-GB" sz="1600" b="1" dirty="0">
                <a:solidFill>
                  <a:schemeClr val="accent1"/>
                </a:solidFill>
              </a:rPr>
              <a:t> THL</a:t>
            </a:r>
          </a:p>
        </p:txBody>
      </p:sp>
    </p:spTree>
    <p:extLst>
      <p:ext uri="{BB962C8B-B14F-4D97-AF65-F5344CB8AC3E}">
        <p14:creationId xmlns:p14="http://schemas.microsoft.com/office/powerpoint/2010/main" val="812737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BFEA07D-ECF1-FC8F-91B8-0E41DD553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888" y="5192364"/>
            <a:ext cx="3737112" cy="16656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Building cluster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Intuitively charge deposited in local area of particle track</a:t>
            </a:r>
          </a:p>
          <a:p>
            <a:endParaRPr lang="en-GB" sz="1400" dirty="0"/>
          </a:p>
          <a:p>
            <a:r>
              <a:rPr lang="en-GB" sz="2000" i="1" dirty="0"/>
              <a:t>Common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locally c</a:t>
            </a:r>
            <a:r>
              <a:rPr lang="en-GB" sz="2000" dirty="0"/>
              <a:t>lose pixels </a:t>
            </a:r>
            <a:r>
              <a:rPr lang="en-GB" sz="2000" dirty="0">
                <a:sym typeface="Wingdings" pitchFamily="2" charset="2"/>
              </a:rPr>
              <a:t> neighbouring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Acceptable neighbours?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4 nearest pixels on square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8 if include diagonals (expect lower </a:t>
            </a:r>
            <a:r>
              <a:rPr lang="en-GB" sz="2000" dirty="0" err="1"/>
              <a:t>ToT</a:t>
            </a:r>
            <a:r>
              <a:rPr lang="en-GB" sz="20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about rectangular/hexagonal matrices?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next-to-nearest neighbours?</a:t>
            </a:r>
          </a:p>
          <a:p>
            <a:endParaRPr lang="en-GB" sz="1400" dirty="0"/>
          </a:p>
          <a:p>
            <a:r>
              <a:rPr lang="en-GB" sz="2000" dirty="0"/>
              <a:t>Let an algorithm decide based on continuity of cluster?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Split clusters? – </a:t>
            </a:r>
            <a:r>
              <a:rPr lang="en-GB" sz="2000" dirty="0" err="1"/>
              <a:t>e.g</a:t>
            </a:r>
            <a:r>
              <a:rPr lang="en-GB" sz="2000" dirty="0"/>
              <a:t> from masked pixel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Merged/overlapping clusters? – e.g. coincidence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D0FE7-F2DC-9C46-260D-55AFFFC017BF}"/>
              </a:ext>
            </a:extLst>
          </p:cNvPr>
          <p:cNvSpPr txBox="1"/>
          <p:nvPr/>
        </p:nvSpPr>
        <p:spPr>
          <a:xfrm rot="16200000">
            <a:off x="7929055" y="5215413"/>
            <a:ext cx="2185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Jens </a:t>
            </a:r>
            <a:r>
              <a:rPr lang="en-GB" sz="1400" dirty="0" err="1">
                <a:latin typeface="Roboto" panose="020F0502020204030204" pitchFamily="34" charset="0"/>
              </a:rPr>
              <a:t>Kröger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74DD7F-BCD1-6756-4CB2-55DE76ACD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333" y="2614420"/>
            <a:ext cx="3147391" cy="209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D8A76D-BBCF-4687-8299-7D47525D6B2C}"/>
              </a:ext>
            </a:extLst>
          </p:cNvPr>
          <p:cNvSpPr txBox="1"/>
          <p:nvPr/>
        </p:nvSpPr>
        <p:spPr>
          <a:xfrm rot="16200000">
            <a:off x="7784213" y="3069768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863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6755B0A-4DD7-203B-F7D1-82752D235F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3662" y="1799302"/>
            <a:ext cx="3487242" cy="3023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6087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1000" dirty="0"/>
          </a:p>
          <a:p>
            <a:r>
              <a:rPr lang="en-GB" sz="2000" dirty="0"/>
              <a:t>Derived cluster parameters – a matter of 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size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X (in pixels)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Y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charge (sum of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Seed/highest/hottest pixel, i.e. greatest </a:t>
            </a:r>
            <a:r>
              <a:rPr lang="en-GB" sz="2000" dirty="0" err="1"/>
              <a:t>ToT</a:t>
            </a:r>
            <a:endParaRPr lang="en-GB" sz="1400" dirty="0"/>
          </a:p>
          <a:p>
            <a:r>
              <a:rPr lang="en-GB" sz="2000" dirty="0"/>
              <a:t>Can be useful parameters themselves</a:t>
            </a:r>
          </a:p>
          <a:p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pitch, depth, charge, V, THL, electronics</a:t>
            </a:r>
          </a:p>
          <a:p>
            <a:endParaRPr lang="en-GB" sz="1000" dirty="0"/>
          </a:p>
          <a:p>
            <a:r>
              <a:rPr lang="en-GB" sz="2000" dirty="0"/>
              <a:t>Defined parameters – a decision is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Y</a:t>
            </a:r>
          </a:p>
          <a:p>
            <a:endParaRPr lang="en-GB" sz="1000" dirty="0"/>
          </a:p>
          <a:p>
            <a:r>
              <a:rPr lang="en-GB" sz="2000" dirty="0"/>
              <a:t>Common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Weighted mean – weighted by pixel charge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AKA centre-of-mass, barycentre, Newton centre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6BB2B8-DEC6-4FFE-473A-AC653B95520A}"/>
              </a:ext>
            </a:extLst>
          </p:cNvPr>
          <p:cNvSpPr txBox="1"/>
          <p:nvPr/>
        </p:nvSpPr>
        <p:spPr>
          <a:xfrm rot="16200000">
            <a:off x="7779899" y="2785765"/>
            <a:ext cx="27282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117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EAC218D-CDF6-290A-E33A-0A9B2742C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3715" y="3653978"/>
            <a:ext cx="3500285" cy="17144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77102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Associate</a:t>
            </a:r>
            <a:r>
              <a:rPr lang="en-GB" sz="2000" b="1" dirty="0"/>
              <a:t> clusters across detectors</a:t>
            </a:r>
          </a:p>
          <a:p>
            <a:endParaRPr lang="en-GB" sz="2000" dirty="0"/>
          </a:p>
          <a:p>
            <a:r>
              <a:rPr lang="en-GB" sz="2000" i="1" dirty="0"/>
              <a:t>Assuming</a:t>
            </a:r>
            <a:r>
              <a:rPr lang="en-GB" sz="2000" dirty="0"/>
              <a:t> trajectory of incident particle is straight(</a:t>
            </a:r>
            <a:r>
              <a:rPr lang="en-GB" sz="2000" dirty="0" err="1"/>
              <a:t>ish</a:t>
            </a:r>
            <a:r>
              <a:rPr lang="en-GB" sz="2000" dirty="0"/>
              <a:t>) between planes, clusters can be </a:t>
            </a:r>
            <a:r>
              <a:rPr lang="en-GB" sz="2000" i="1" dirty="0"/>
              <a:t>associated</a:t>
            </a:r>
            <a:r>
              <a:rPr lang="en-GB" sz="2000" dirty="0"/>
              <a:t> by means of correlation</a:t>
            </a:r>
          </a:p>
          <a:p>
            <a:endParaRPr lang="en-GB" sz="2000" dirty="0"/>
          </a:p>
          <a:p>
            <a:r>
              <a:rPr lang="en-GB" sz="2000" dirty="0"/>
              <a:t>Compare hits in detector pairs in each dimension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A profile in X/Y Vs detector B profile in X/Y</a:t>
            </a:r>
          </a:p>
          <a:p>
            <a:endParaRPr lang="en-GB" sz="2000" dirty="0"/>
          </a:p>
          <a:p>
            <a:r>
              <a:rPr lang="en-GB" sz="2000" dirty="0"/>
              <a:t>Straight line shows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Positive gradient for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Negative gradient for anti-correlation (flipped!)</a:t>
            </a:r>
          </a:p>
          <a:p>
            <a:endParaRPr lang="en-GB" sz="2000" dirty="0"/>
          </a:p>
          <a:p>
            <a:r>
              <a:rPr lang="en-GB" sz="2000" dirty="0"/>
              <a:t>No line </a:t>
            </a:r>
            <a:r>
              <a:rPr lang="en-GB" sz="2000" dirty="0">
                <a:sym typeface="Wingdings" pitchFamily="2" charset="2"/>
              </a:rPr>
              <a:t> no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Mis-orientation or de-synchronisation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Displacement of (anti-)correlation intersection with origin (LHS lower corner)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Relative misalignment of planes</a:t>
            </a:r>
          </a:p>
        </p:txBody>
      </p:sp>
    </p:spTree>
    <p:extLst>
      <p:ext uri="{BB962C8B-B14F-4D97-AF65-F5344CB8AC3E}">
        <p14:creationId xmlns:p14="http://schemas.microsoft.com/office/powerpoint/2010/main" val="1783861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Position &amp; orient detector </a:t>
            </a:r>
            <a:r>
              <a:rPr lang="en-GB" sz="2000" b="1" i="1" dirty="0"/>
              <a:t>local</a:t>
            </a:r>
            <a:r>
              <a:rPr lang="en-GB" sz="2000" b="1" dirty="0"/>
              <a:t> planes in </a:t>
            </a:r>
            <a:r>
              <a:rPr lang="en-GB" sz="2000" b="1" i="1" dirty="0"/>
              <a:t>global</a:t>
            </a:r>
            <a:r>
              <a:rPr lang="en-GB" sz="2000" b="1" dirty="0"/>
              <a:t> layout</a:t>
            </a:r>
          </a:p>
          <a:p>
            <a:endParaRPr lang="en-GB" sz="1400" dirty="0"/>
          </a:p>
          <a:p>
            <a:r>
              <a:rPr lang="en-GB" sz="2000" dirty="0">
                <a:sym typeface="Wingdings" pitchFamily="2" charset="2"/>
              </a:rPr>
              <a:t>Use single plane as reference to align all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Adjust positions based on misalignment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i="1" dirty="0">
                <a:sym typeface="Wingdings" pitchFamily="2" charset="2"/>
              </a:rPr>
              <a:t>reference</a:t>
            </a:r>
            <a:r>
              <a:rPr lang="en-GB" sz="2000" dirty="0">
                <a:sym typeface="Wingdings" pitchFamily="2" charset="2"/>
              </a:rPr>
              <a:t> plane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Reference coordinates  </a:t>
            </a:r>
            <a:r>
              <a:rPr lang="en-GB" sz="2000" i="1" dirty="0">
                <a:sym typeface="Wingdings" pitchFamily="2" charset="2"/>
              </a:rPr>
              <a:t>global</a:t>
            </a:r>
            <a:r>
              <a:rPr lang="en-GB" sz="2000" dirty="0">
                <a:sym typeface="Wingdings" pitchFamily="2" charset="2"/>
              </a:rPr>
              <a:t> coordinate frame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Misalignments minimised </a:t>
            </a:r>
            <a:r>
              <a:rPr lang="en-GB" sz="2000" i="1" dirty="0">
                <a:sym typeface="Wingdings" pitchFamily="2" charset="2"/>
              </a:rPr>
              <a:t>assuming</a:t>
            </a:r>
            <a:r>
              <a:rPr lang="en-GB" sz="2000" dirty="0">
                <a:sym typeface="Wingdings" pitchFamily="2" charset="2"/>
              </a:rPr>
              <a:t> track trajectory between planes is understood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b="1" dirty="0">
                <a:sym typeface="Wingdings" pitchFamily="2" charset="2"/>
              </a:rPr>
              <a:t>NB</a:t>
            </a:r>
            <a:r>
              <a:rPr lang="en-GB" sz="2000" dirty="0">
                <a:sym typeface="Wingdings" pitchFamily="2" charset="2"/>
              </a:rPr>
              <a:t> Important distinction: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xcorrelation</a:t>
            </a:r>
            <a:r>
              <a:rPr lang="en-GB" sz="2000" dirty="0"/>
              <a:t> = (</a:t>
            </a:r>
            <a:r>
              <a:rPr lang="en-GB" sz="2000" dirty="0" err="1"/>
              <a:t>xcluster</a:t>
            </a:r>
            <a:r>
              <a:rPr lang="en-GB" sz="2000" dirty="0"/>
              <a:t> on reference detector) − (</a:t>
            </a:r>
            <a:r>
              <a:rPr lang="en-GB" sz="2000" dirty="0" err="1"/>
              <a:t>xcluster</a:t>
            </a:r>
            <a:r>
              <a:rPr lang="en-GB" sz="2000" dirty="0"/>
              <a:t> on </a:t>
            </a:r>
            <a:r>
              <a:rPr lang="en-GB" sz="2000" i="1" dirty="0"/>
              <a:t>this</a:t>
            </a:r>
            <a:r>
              <a:rPr lang="en-GB" sz="2000" dirty="0"/>
              <a:t> detector)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xresidual</a:t>
            </a:r>
            <a:r>
              <a:rPr lang="en-GB" sz="2000" dirty="0"/>
              <a:t> = (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plane) − (associated cluster on </a:t>
            </a:r>
            <a:r>
              <a:rPr lang="en-GB" sz="2000" i="1" dirty="0"/>
              <a:t>this</a:t>
            </a:r>
            <a:r>
              <a:rPr lang="en-GB" sz="2000" dirty="0"/>
              <a:t> plane)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Bias</a:t>
            </a:r>
            <a:r>
              <a:rPr lang="en-GB" sz="2000" dirty="0"/>
              <a:t>: track definition includes cluster information from the plane</a:t>
            </a:r>
          </a:p>
          <a:p>
            <a:pPr lvl="2"/>
            <a:r>
              <a:rPr lang="en-GB" sz="2000" dirty="0">
                <a:sym typeface="Wingdings" pitchFamily="2" charset="2"/>
              </a:rPr>
              <a:t> Track adjusted towards plane response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Unbiased</a:t>
            </a:r>
            <a:r>
              <a:rPr lang="en-GB" sz="2000" dirty="0"/>
              <a:t>: track definition does not include plane information</a:t>
            </a:r>
          </a:p>
          <a:p>
            <a:pPr lvl="2"/>
            <a:r>
              <a:rPr lang="en-GB" sz="2000" dirty="0">
                <a:sym typeface="Wingdings" pitchFamily="2" charset="2"/>
              </a:rPr>
              <a:t> Track independent of plane response</a:t>
            </a:r>
            <a:endParaRPr lang="en-GB" sz="2000" dirty="0"/>
          </a:p>
          <a:p>
            <a:pPr lvl="1" algn="r"/>
            <a:r>
              <a:rPr lang="en-GB" sz="2000" dirty="0"/>
              <a:t>Mutatis mutandis for y positions</a:t>
            </a:r>
          </a:p>
        </p:txBody>
      </p:sp>
    </p:spTree>
    <p:extLst>
      <p:ext uri="{BB962C8B-B14F-4D97-AF65-F5344CB8AC3E}">
        <p14:creationId xmlns:p14="http://schemas.microsoft.com/office/powerpoint/2010/main" val="2005921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Track building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903761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Goal: Build </a:t>
            </a:r>
            <a:r>
              <a:rPr lang="en-GB" sz="2000" b="1" i="1" dirty="0"/>
              <a:t>global</a:t>
            </a:r>
            <a:r>
              <a:rPr lang="en-GB" sz="2000" b="1" dirty="0"/>
              <a:t> track trajectory from </a:t>
            </a:r>
            <a:r>
              <a:rPr lang="en-GB" sz="2000" b="1" i="1" dirty="0"/>
              <a:t>local</a:t>
            </a:r>
            <a:r>
              <a:rPr lang="en-GB" sz="2000" b="1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defined by minimised misalignments of telescope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DUTs not used in track building </a:t>
            </a:r>
            <a:r>
              <a:rPr lang="en-GB" sz="2000" dirty="0">
                <a:sym typeface="Wingdings" pitchFamily="2" charset="2"/>
              </a:rPr>
              <a:t> track definition unbiased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DUT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Metrics give quantitative characterisation of DUT properties by comparing interpolated </a:t>
            </a:r>
            <a:r>
              <a:rPr lang="en-GB" sz="2000" b="1" dirty="0">
                <a:solidFill>
                  <a:schemeClr val="accent1"/>
                </a:solidFill>
              </a:rPr>
              <a:t>track position </a:t>
            </a:r>
            <a:r>
              <a:rPr lang="en-GB" sz="2000" dirty="0"/>
              <a:t>with</a:t>
            </a:r>
            <a:r>
              <a:rPr lang="en-GB" sz="2000" dirty="0">
                <a:solidFill>
                  <a:schemeClr val="accent2"/>
                </a:solidFill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DUT response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b="1" dirty="0">
                <a:solidFill>
                  <a:schemeClr val="accent4"/>
                </a:solidFill>
                <a:sym typeface="Wingdings" pitchFamily="2" charset="2"/>
              </a:rPr>
              <a:t>Residual</a:t>
            </a:r>
            <a:r>
              <a:rPr lang="en-GB" sz="2000" dirty="0">
                <a:sym typeface="Wingdings" pitchFamily="2" charset="2"/>
              </a:rPr>
              <a:t>: distance</a:t>
            </a:r>
          </a:p>
          <a:p>
            <a:endParaRPr lang="en-GB" sz="2000" dirty="0">
              <a:sym typeface="Wingdings" pitchFamily="2" charset="2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AFF412-8E50-1985-7938-CA7348FF2E41}"/>
              </a:ext>
            </a:extLst>
          </p:cNvPr>
          <p:cNvGrpSpPr/>
          <p:nvPr/>
        </p:nvGrpSpPr>
        <p:grpSpPr>
          <a:xfrm>
            <a:off x="906163" y="3910004"/>
            <a:ext cx="6962858" cy="2810289"/>
            <a:chOff x="856833" y="2857059"/>
            <a:chExt cx="6962858" cy="2810289"/>
          </a:xfrm>
        </p:grpSpPr>
        <p:grpSp>
          <p:nvGrpSpPr>
            <p:cNvPr id="28" name="Group 40">
              <a:extLst>
                <a:ext uri="{FF2B5EF4-FFF2-40B4-BE49-F238E27FC236}">
                  <a16:creationId xmlns:a16="http://schemas.microsoft.com/office/drawing/2014/main" id="{7CB1B1CE-EF1A-99C3-CAFA-78D2DE4230D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41" name="Rectangle 19">
                <a:extLst>
                  <a:ext uri="{FF2B5EF4-FFF2-40B4-BE49-F238E27FC236}">
                    <a16:creationId xmlns:a16="http://schemas.microsoft.com/office/drawing/2014/main" id="{D4A8942C-4CF1-5351-B4A2-286A9D8B5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42" name="Group 20">
                <a:extLst>
                  <a:ext uri="{FF2B5EF4-FFF2-40B4-BE49-F238E27FC236}">
                    <a16:creationId xmlns:a16="http://schemas.microsoft.com/office/drawing/2014/main" id="{668B8DF7-CD7E-399B-2471-80CF4826E6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43" name="Rectangle 21">
                  <a:extLst>
                    <a:ext uri="{FF2B5EF4-FFF2-40B4-BE49-F238E27FC236}">
                      <a16:creationId xmlns:a16="http://schemas.microsoft.com/office/drawing/2014/main" id="{A76F25BA-827A-76A1-14D8-7BF57FBED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4" name="Rectangle 22">
                  <a:extLst>
                    <a:ext uri="{FF2B5EF4-FFF2-40B4-BE49-F238E27FC236}">
                      <a16:creationId xmlns:a16="http://schemas.microsoft.com/office/drawing/2014/main" id="{87D845C2-9987-92D6-4122-562C08E9B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5" name="Rectangle 23">
                  <a:extLst>
                    <a:ext uri="{FF2B5EF4-FFF2-40B4-BE49-F238E27FC236}">
                      <a16:creationId xmlns:a16="http://schemas.microsoft.com/office/drawing/2014/main" id="{C5ECC874-DE36-32E7-FA8F-7F33B71F2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6" name="Rectangle 24">
                  <a:extLst>
                    <a:ext uri="{FF2B5EF4-FFF2-40B4-BE49-F238E27FC236}">
                      <a16:creationId xmlns:a16="http://schemas.microsoft.com/office/drawing/2014/main" id="{3C5AC01F-6804-1C21-70A7-A0700C1C2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7" name="Rectangle 25">
                  <a:extLst>
                    <a:ext uri="{FF2B5EF4-FFF2-40B4-BE49-F238E27FC236}">
                      <a16:creationId xmlns:a16="http://schemas.microsoft.com/office/drawing/2014/main" id="{ED2EEC44-8F76-1538-8B1C-99393BE57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8" name="Rectangle 26">
                  <a:extLst>
                    <a:ext uri="{FF2B5EF4-FFF2-40B4-BE49-F238E27FC236}">
                      <a16:creationId xmlns:a16="http://schemas.microsoft.com/office/drawing/2014/main" id="{83412273-FE4C-C797-5847-C5DAD5AA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A8CEA83-27D5-65E4-A2F6-CEA6C61376AA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17EDCA-20B0-684A-C0EC-E26098B2D9D5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9B7E95-F85F-113D-3095-3C1F12CFB40D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2" name="5-point Star 31">
              <a:extLst>
                <a:ext uri="{FF2B5EF4-FFF2-40B4-BE49-F238E27FC236}">
                  <a16:creationId xmlns:a16="http://schemas.microsoft.com/office/drawing/2014/main" id="{631F2F13-0C20-5AA4-F672-B93D6CF11B79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807F3BAE-544E-7EEA-48CD-74D5CA487B6E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5-point Star 33">
              <a:extLst>
                <a:ext uri="{FF2B5EF4-FFF2-40B4-BE49-F238E27FC236}">
                  <a16:creationId xmlns:a16="http://schemas.microsoft.com/office/drawing/2014/main" id="{4AB94D6C-E319-EAC7-4B1F-C649D21AE0CA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4F14DE1F-3B87-51FE-0C5D-8FBAFA568589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1C93028B-6733-2C04-92DE-BAFF40318D91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E9A1199C-9B32-8F9F-E755-D98058E078CB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EAE83C-0F86-F423-8DE7-ECD4119CECEC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F54A8C-9607-33C3-5F59-27C287E1E28F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  <p:sp>
        <p:nvSpPr>
          <p:cNvPr id="49" name="Cross 48">
            <a:extLst>
              <a:ext uri="{FF2B5EF4-FFF2-40B4-BE49-F238E27FC236}">
                <a16:creationId xmlns:a16="http://schemas.microsoft.com/office/drawing/2014/main" id="{FA133BD2-0DDC-E68F-3AC2-9220D56A809B}"/>
              </a:ext>
            </a:extLst>
          </p:cNvPr>
          <p:cNvSpPr/>
          <p:nvPr/>
        </p:nvSpPr>
        <p:spPr>
          <a:xfrm rot="18954340">
            <a:off x="4294969" y="5683589"/>
            <a:ext cx="374073" cy="403844"/>
          </a:xfrm>
          <a:prstGeom prst="plus">
            <a:avLst>
              <a:gd name="adj" fmla="val 363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3BCEEF6-9882-63A1-BBF3-C30AD6FFD29B}"/>
              </a:ext>
            </a:extLst>
          </p:cNvPr>
          <p:cNvCxnSpPr>
            <a:cxnSpLocks/>
          </p:cNvCxnSpPr>
          <p:nvPr/>
        </p:nvCxnSpPr>
        <p:spPr>
          <a:xfrm>
            <a:off x="4842360" y="5062501"/>
            <a:ext cx="0" cy="823010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08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376B9-D77E-6FFC-54F0-C5FA0F70E1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7013" y="3343443"/>
            <a:ext cx="3996266" cy="2403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19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3" y="1421651"/>
                <a:ext cx="8815270" cy="5496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ym typeface="Wingdings" pitchFamily="2" charset="2"/>
                  </a:rPr>
                  <a:t>Residuals (distance between interpolated track position and hit cluster)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For binary device (no charge information):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SupPr>
                        <m:e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𝑝𝑜𝑠𝑖𝑡𝑖𝑜𝑛</m:t>
                          </m:r>
                        </m:sub>
                        <m:sup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2</m:t>
                          </m:r>
                        </m:sup>
                      </m:sSubSup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GB" sz="2000" b="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 Binary residual: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/√12</m:t>
                    </m:r>
                  </m:oMath>
                </a14:m>
                <a:endParaRPr lang="en-GB" sz="20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Charge sharing improves tracking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Unlike imaging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sharing indicates specific </a:t>
                </a:r>
              </a:p>
              <a:p>
                <a:r>
                  <a:rPr lang="en-GB" sz="2000" dirty="0">
                    <a:sym typeface="Wingdings" pitchFamily="2" charset="2"/>
                  </a:rPr>
                  <a:t>	hit regions (edges/middle)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weighting improves again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0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Ideal and limiting case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Residual should be improved with maximal charge information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Maximal signal information overlaps with noise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3" y="1421651"/>
                <a:ext cx="8815270" cy="5496441"/>
              </a:xfrm>
              <a:prstGeom prst="rect">
                <a:avLst/>
              </a:prstGeom>
              <a:blipFill>
                <a:blip r:embed="rId3"/>
                <a:stretch>
                  <a:fillRect l="-719" t="-461" r="-576" b="-1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2CDC288-E81D-AC23-976C-BA615FE79E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944" y="5690807"/>
            <a:ext cx="4843056" cy="558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EBC218-9409-E654-1177-4C1AB6C1DFEE}"/>
              </a:ext>
            </a:extLst>
          </p:cNvPr>
          <p:cNvSpPr txBox="1"/>
          <p:nvPr/>
        </p:nvSpPr>
        <p:spPr>
          <a:xfrm rot="16200000">
            <a:off x="7729677" y="3710384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L. Rossi et al.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107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D8C87A1-D179-F926-FD2E-416F4A1C13EB}"/>
              </a:ext>
            </a:extLst>
          </p:cNvPr>
          <p:cNvGrpSpPr/>
          <p:nvPr/>
        </p:nvGrpSpPr>
        <p:grpSpPr>
          <a:xfrm>
            <a:off x="4724400" y="4067945"/>
            <a:ext cx="4419600" cy="2074407"/>
            <a:chOff x="6273799" y="4965709"/>
            <a:chExt cx="4419600" cy="2074407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F41F638-B855-8D9D-56EE-35BB3B4C2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3799" y="4965709"/>
              <a:ext cx="4419600" cy="2074407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AEF0BE-3713-58E8-BB30-4EFE4B2B6BFD}"/>
                </a:ext>
              </a:extLst>
            </p:cNvPr>
            <p:cNvSpPr/>
            <p:nvPr/>
          </p:nvSpPr>
          <p:spPr>
            <a:xfrm>
              <a:off x="6273799" y="4971800"/>
              <a:ext cx="1397001" cy="44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C761BA-2961-7E07-01C1-B83D54E80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849" y="1673888"/>
            <a:ext cx="3909151" cy="2410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Coming from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871119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section leads on from previous Instrumentation topics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/>
              <a:t>Testbeams: </a:t>
            </a:r>
            <a:r>
              <a:rPr lang="en-GB" sz="2000" b="1" dirty="0">
                <a:hlinkClick r:id="rId5"/>
              </a:rPr>
              <a:t>link</a:t>
            </a:r>
            <a:endParaRPr lang="en-GB" sz="2000" b="1" dirty="0"/>
          </a:p>
          <a:p>
            <a:pPr marL="457200" indent="-457200">
              <a:buAutoNum type="arabicPeriod"/>
            </a:pPr>
            <a:r>
              <a:rPr lang="en-GB" sz="2000" dirty="0"/>
              <a:t>Part1 - concepts: efficiency &amp; purity</a:t>
            </a:r>
          </a:p>
          <a:p>
            <a:pPr marL="457200" indent="-457200">
              <a:buAutoNum type="arabicPeriod"/>
            </a:pPr>
            <a:r>
              <a:rPr lang="en-GB" sz="2000" dirty="0"/>
              <a:t>Part2 - practice: facilities &amp; activities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 err="1"/>
              <a:t>Allpix</a:t>
            </a:r>
            <a:r>
              <a:rPr lang="en-GB" sz="2000" b="1" dirty="0"/>
              <a:t>**2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6"/>
              </a:rPr>
              <a:t>Part1</a:t>
            </a:r>
            <a:r>
              <a:rPr lang="en-GB" sz="2000" dirty="0"/>
              <a:t> – setting up simulation geometry, beam &amp; detectors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7"/>
              </a:rPr>
              <a:t>Part2</a:t>
            </a:r>
            <a:r>
              <a:rPr lang="en-GB" sz="2000" dirty="0"/>
              <a:t> – detector details and charge transport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US" sz="2000" dirty="0"/>
              <a:t>Building on concepts introduced, we will look at a tool for reconstruction of testbeam data.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FF4B1-8608-1E63-2458-CC7F499F1EA5}"/>
              </a:ext>
            </a:extLst>
          </p:cNvPr>
          <p:cNvSpPr txBox="1"/>
          <p:nvPr/>
        </p:nvSpPr>
        <p:spPr>
          <a:xfrm>
            <a:off x="7379137" y="3760168"/>
            <a:ext cx="2080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7C05F-9E09-79A7-4140-24A143A57186}"/>
              </a:ext>
            </a:extLst>
          </p:cNvPr>
          <p:cNvSpPr txBox="1"/>
          <p:nvPr/>
        </p:nvSpPr>
        <p:spPr>
          <a:xfrm>
            <a:off x="7987807" y="5438861"/>
            <a:ext cx="13140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</a:t>
            </a:r>
          </a:p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Daniel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Hynds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Efficiency (whole detector)</a:t>
                </a:r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𝑚𝑎𝑡𝑐h𝑒𝑑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𝑒𝑥𝑝𝑒𝑐𝑡𝑒𝑑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Regions of Interest (</a:t>
                </a:r>
                <a:r>
                  <a:rPr lang="en-GB" sz="2000" dirty="0" err="1"/>
                  <a:t>RoIs</a:t>
                </a:r>
                <a:r>
                  <a:rPr lang="en-GB" sz="2000" dirty="0"/>
                  <a:t>) can be used to focus metric on appropriate areas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E.g. avoid poor bump-bonding, malfunctioning channels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blipFill>
                <a:blip r:embed="rId3"/>
                <a:stretch>
                  <a:fillRect l="-716" t="-472" b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77F115D-4C8B-FFBD-CED9-9FA22B1551FB}"/>
              </a:ext>
            </a:extLst>
          </p:cNvPr>
          <p:cNvGrpSpPr/>
          <p:nvPr/>
        </p:nvGrpSpPr>
        <p:grpSpPr>
          <a:xfrm>
            <a:off x="856833" y="2857059"/>
            <a:ext cx="6962858" cy="2810289"/>
            <a:chOff x="856833" y="2857059"/>
            <a:chExt cx="6962858" cy="2810289"/>
          </a:xfrm>
        </p:grpSpPr>
        <p:grpSp>
          <p:nvGrpSpPr>
            <p:cNvPr id="10" name="Group 40">
              <a:extLst>
                <a:ext uri="{FF2B5EF4-FFF2-40B4-BE49-F238E27FC236}">
                  <a16:creationId xmlns:a16="http://schemas.microsoft.com/office/drawing/2014/main" id="{97D76B03-0F33-4CF8-261D-C3E1E28F0FA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24" name="Rectangle 19">
                <a:extLst>
                  <a:ext uri="{FF2B5EF4-FFF2-40B4-BE49-F238E27FC236}">
                    <a16:creationId xmlns:a16="http://schemas.microsoft.com/office/drawing/2014/main" id="{E1C36B75-5930-9B7A-6817-8EA84FDA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25" name="Group 20">
                <a:extLst>
                  <a:ext uri="{FF2B5EF4-FFF2-40B4-BE49-F238E27FC236}">
                    <a16:creationId xmlns:a16="http://schemas.microsoft.com/office/drawing/2014/main" id="{FFDEB6F4-366D-8A7C-A1A4-956566478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26" name="Rectangle 21">
                  <a:extLst>
                    <a:ext uri="{FF2B5EF4-FFF2-40B4-BE49-F238E27FC236}">
                      <a16:creationId xmlns:a16="http://schemas.microsoft.com/office/drawing/2014/main" id="{1A38CE83-D7E4-10BA-8538-FC98080E8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7A5C9E50-D977-2896-CC60-5CD4302FF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8" name="Rectangle 23">
                  <a:extLst>
                    <a:ext uri="{FF2B5EF4-FFF2-40B4-BE49-F238E27FC236}">
                      <a16:creationId xmlns:a16="http://schemas.microsoft.com/office/drawing/2014/main" id="{EF7C4A26-FFB0-07D1-BD5C-94C36ACE9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9" name="Rectangle 24">
                  <a:extLst>
                    <a:ext uri="{FF2B5EF4-FFF2-40B4-BE49-F238E27FC236}">
                      <a16:creationId xmlns:a16="http://schemas.microsoft.com/office/drawing/2014/main" id="{8876FE0C-DA6D-2E50-A284-13D7FE107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0" name="Rectangle 25">
                  <a:extLst>
                    <a:ext uri="{FF2B5EF4-FFF2-40B4-BE49-F238E27FC236}">
                      <a16:creationId xmlns:a16="http://schemas.microsoft.com/office/drawing/2014/main" id="{CA60CA6B-BCDF-67DA-3892-686434520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1" name="Rectangle 26">
                  <a:extLst>
                    <a:ext uri="{FF2B5EF4-FFF2-40B4-BE49-F238E27FC236}">
                      <a16:creationId xmlns:a16="http://schemas.microsoft.com/office/drawing/2014/main" id="{451C35B4-FA09-8810-9962-552E407F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B1479CD-6311-944C-0D55-3E76654862F0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F3117D-0C11-31F1-FC44-187A16D51E20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86C73B-0F97-CA29-CE97-860BD5DCD27C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D7C46BBE-D702-0AAD-51C9-54BF62E9CA76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3C567C03-1624-7CB4-DB1F-F6966897B19C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E63E0F7F-7996-097D-0642-5E58B7134ACB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A0EFB108-29FD-BFB2-9ACE-F01371D60D5C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5-point Star 37">
              <a:extLst>
                <a:ext uri="{FF2B5EF4-FFF2-40B4-BE49-F238E27FC236}">
                  <a16:creationId xmlns:a16="http://schemas.microsoft.com/office/drawing/2014/main" id="{569DEBA3-F764-C58D-CB93-D6DE6AA2BC73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5-point Star 38">
              <a:extLst>
                <a:ext uri="{FF2B5EF4-FFF2-40B4-BE49-F238E27FC236}">
                  <a16:creationId xmlns:a16="http://schemas.microsoft.com/office/drawing/2014/main" id="{8E89FF4B-0497-9694-4809-01196AACBC39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5AA2B3-7D69-2755-8922-62DABE1742AB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0170D1-A48B-8A20-77F4-4271B8454632}"/>
                </a:ext>
              </a:extLst>
            </p:cNvPr>
            <p:cNvSpPr txBox="1"/>
            <p:nvPr/>
          </p:nvSpPr>
          <p:spPr>
            <a:xfrm>
              <a:off x="4218835" y="3478221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03F835-EB69-7050-7C12-6BECBAB5C2F6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7932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19696B-E42D-68F9-F781-D754CB125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587" y="1598672"/>
            <a:ext cx="3099161" cy="2352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73254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 (specific region)</a:t>
            </a:r>
          </a:p>
          <a:p>
            <a:endParaRPr lang="en-GB" sz="2000" dirty="0"/>
          </a:p>
          <a:p>
            <a:r>
              <a:rPr lang="en-GB" sz="2000" dirty="0"/>
              <a:t>Sub-pixel resolution</a:t>
            </a:r>
          </a:p>
          <a:p>
            <a:endParaRPr lang="en-GB" sz="2000" dirty="0"/>
          </a:p>
          <a:p>
            <a:r>
              <a:rPr lang="en-GB" sz="2000" dirty="0"/>
              <a:t>Need high statistics over small region</a:t>
            </a:r>
          </a:p>
          <a:p>
            <a:pPr marL="457200" indent="-457200">
              <a:buAutoNum type="arabicPeriod"/>
            </a:pPr>
            <a:r>
              <a:rPr lang="en-GB" sz="2000" dirty="0"/>
              <a:t>Focus the beam on single pixels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Ideal but long!</a:t>
            </a:r>
          </a:p>
          <a:p>
            <a:pPr marL="457200" indent="-457200">
              <a:buAutoNum type="arabicPeriod"/>
            </a:pPr>
            <a:r>
              <a:rPr lang="en-GB" sz="2000" dirty="0"/>
              <a:t>Overlap pixel information from across matrix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Average pixel response across the detector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24D60-3DEB-5404-25DD-C765B09A13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77" y="4350775"/>
            <a:ext cx="4046925" cy="235295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63C11-8745-6E4F-1786-04804323D390}"/>
              </a:ext>
            </a:extLst>
          </p:cNvPr>
          <p:cNvCxnSpPr>
            <a:cxnSpLocks/>
          </p:cNvCxnSpPr>
          <p:nvPr/>
        </p:nvCxnSpPr>
        <p:spPr>
          <a:xfrm>
            <a:off x="988142" y="5539589"/>
            <a:ext cx="2249451" cy="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7FD2D72-607B-73D4-3BDA-44EB50B828AB}"/>
              </a:ext>
            </a:extLst>
          </p:cNvPr>
          <p:cNvCxnSpPr>
            <a:cxnSpLocks/>
          </p:cNvCxnSpPr>
          <p:nvPr/>
        </p:nvCxnSpPr>
        <p:spPr>
          <a:xfrm flipV="1">
            <a:off x="3237593" y="5532042"/>
            <a:ext cx="0" cy="808047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003F81D-082A-62C7-2FE6-CE94FEB50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4837" y="4083306"/>
            <a:ext cx="3099162" cy="23520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E47D77-F237-633C-46E4-EFC14473BB25}"/>
              </a:ext>
            </a:extLst>
          </p:cNvPr>
          <p:cNvSpPr txBox="1"/>
          <p:nvPr/>
        </p:nvSpPr>
        <p:spPr>
          <a:xfrm>
            <a:off x="6374348" y="6394012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  <a:hlinkClick r:id="rId6"/>
              </a:rPr>
              <a:t>Credit</a:t>
            </a:r>
            <a:r>
              <a:rPr lang="en-GB" sz="1400" dirty="0">
                <a:latin typeface="Roboto" panose="020F0502020204030204" pitchFamily="34" charset="0"/>
                <a:hlinkClick r:id="rId6"/>
              </a:rPr>
              <a:t>: Adam Rennie et al.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3F4D0-C2E3-B193-4D7B-787D59317BCC}"/>
              </a:ext>
            </a:extLst>
          </p:cNvPr>
          <p:cNvSpPr txBox="1"/>
          <p:nvPr/>
        </p:nvSpPr>
        <p:spPr>
          <a:xfrm>
            <a:off x="7295187" y="32961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3AB27A-533D-9CC3-ED49-09F5BE15F82B}"/>
              </a:ext>
            </a:extLst>
          </p:cNvPr>
          <p:cNvSpPr txBox="1"/>
          <p:nvPr/>
        </p:nvSpPr>
        <p:spPr>
          <a:xfrm>
            <a:off x="7424750" y="578759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A45021-820A-C6DC-93D9-52FF14A64E70}"/>
              </a:ext>
            </a:extLst>
          </p:cNvPr>
          <p:cNvCxnSpPr/>
          <p:nvPr/>
        </p:nvCxnSpPr>
        <p:spPr>
          <a:xfrm>
            <a:off x="4468761" y="5117690"/>
            <a:ext cx="151908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7A691BA-0C44-2035-2604-264773E5B222}"/>
              </a:ext>
            </a:extLst>
          </p:cNvPr>
          <p:cNvSpPr txBox="1"/>
          <p:nvPr/>
        </p:nvSpPr>
        <p:spPr>
          <a:xfrm>
            <a:off x="4557252" y="519143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Signal loss</a:t>
            </a:r>
          </a:p>
        </p:txBody>
      </p:sp>
    </p:spTree>
    <p:extLst>
      <p:ext uri="{BB962C8B-B14F-4D97-AF65-F5344CB8AC3E}">
        <p14:creationId xmlns:p14="http://schemas.microsoft.com/office/powerpoint/2010/main" val="1992737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/>
              <a:t>Corryvreckan</a:t>
            </a:r>
            <a:endParaRPr lang="en-GB" sz="4400" b="1" dirty="0"/>
          </a:p>
          <a:p>
            <a:pPr algn="ctr"/>
            <a:r>
              <a:rPr lang="en-GB" sz="4400" b="1" dirty="0"/>
              <a:t>(example set-up in back-up)</a:t>
            </a:r>
          </a:p>
        </p:txBody>
      </p:sp>
    </p:spTree>
    <p:extLst>
      <p:ext uri="{BB962C8B-B14F-4D97-AF65-F5344CB8AC3E}">
        <p14:creationId xmlns:p14="http://schemas.microsoft.com/office/powerpoint/2010/main" val="1512822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Testbeams have been around a while; reconstruction almost as long</a:t>
            </a:r>
          </a:p>
          <a:p>
            <a:endParaRPr lang="en-GB" sz="1400" dirty="0"/>
          </a:p>
          <a:p>
            <a:r>
              <a:rPr lang="en-GB" sz="2000" dirty="0"/>
              <a:t>In the LHC era (my experience) effort was made to standardise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EUTelescope: </a:t>
            </a:r>
            <a:r>
              <a:rPr lang="en-GB" sz="2000" dirty="0">
                <a:hlinkClick r:id="rId2"/>
              </a:rPr>
              <a:t>https://eutelescope.github.io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Judith: </a:t>
            </a:r>
            <a:r>
              <a:rPr lang="en-GB" sz="2000" dirty="0">
                <a:hlinkClick r:id="rId3"/>
              </a:rPr>
              <a:t>https://github.com/gmcgoldr/judith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Kepler: </a:t>
            </a:r>
            <a:r>
              <a:rPr lang="en-GB" sz="2000" dirty="0">
                <a:hlinkClick r:id="rId4"/>
              </a:rPr>
              <a:t>https://gitlab.cern.ch/lhcb/Kepler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Aimed to be modular and adaptable to various testbeam setups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</a:t>
            </a:r>
            <a:r>
              <a:rPr lang="en-GB" sz="2000" dirty="0">
                <a:hlinkClick r:id="rId5"/>
              </a:rPr>
              <a:t>EUDAQ</a:t>
            </a:r>
            <a:r>
              <a:rPr lang="en-GB" sz="2000" dirty="0"/>
              <a:t>: Generic Multi-platform Data Acquisition Framework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by DESY, SPS and other testbeam facilities</a:t>
            </a:r>
          </a:p>
          <a:p>
            <a:endParaRPr lang="en-GB" sz="1400" dirty="0"/>
          </a:p>
          <a:p>
            <a:r>
              <a:rPr lang="en-GB" sz="2000" dirty="0">
                <a:hlinkClick r:id="rId6"/>
              </a:rPr>
              <a:t>Corryvreckan</a:t>
            </a:r>
            <a:r>
              <a:rPr lang="en-GB" sz="2000" dirty="0"/>
              <a:t> is a modern reconstruction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Compatible with EUDAQ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Uses modern modular code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Flexible to various testbeam devices and timing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Building on the ad hoc solutions in previous frameworks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documented and supported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(Compatible with </a:t>
            </a:r>
            <a:r>
              <a:rPr lang="en-GB" sz="2000" dirty="0" err="1"/>
              <a:t>Allpix</a:t>
            </a:r>
            <a:r>
              <a:rPr lang="en-GB" sz="2000" dirty="0"/>
              <a:t>**2)</a:t>
            </a:r>
          </a:p>
        </p:txBody>
      </p:sp>
    </p:spTree>
    <p:extLst>
      <p:ext uri="{BB962C8B-B14F-4D97-AF65-F5344CB8AC3E}">
        <p14:creationId xmlns:p14="http://schemas.microsoft.com/office/powerpoint/2010/main" val="1193073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Documentation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Useful documents</a:t>
            </a:r>
          </a:p>
          <a:p>
            <a:endParaRPr lang="en-GB" sz="1400" dirty="0"/>
          </a:p>
          <a:p>
            <a:r>
              <a:rPr lang="en-GB" sz="2000" dirty="0"/>
              <a:t>Website:</a:t>
            </a:r>
          </a:p>
          <a:p>
            <a:r>
              <a:rPr lang="en-GB" sz="2000" dirty="0">
                <a:hlinkClick r:id="rId2"/>
              </a:rPr>
              <a:t>https://project-corryvreckan.web.cern.ch/project-corryvreckan/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Gitlab repository:</a:t>
            </a:r>
          </a:p>
          <a:p>
            <a:r>
              <a:rPr lang="en-GB" sz="2000" dirty="0">
                <a:hlinkClick r:id="rId3"/>
              </a:rPr>
              <a:t>https://gitlab.cern.ch/corryvreckan/corryvreckan</a:t>
            </a:r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Modules include description, parameters and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Also, for reconstruction: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Maintainer, module type, detector type, status</a:t>
            </a:r>
          </a:p>
          <a:p>
            <a:endParaRPr lang="en-GB" sz="1400" dirty="0"/>
          </a:p>
          <a:p>
            <a:r>
              <a:rPr lang="en-GB" sz="2000" dirty="0"/>
              <a:t>Presentations and tutorials:</a:t>
            </a:r>
          </a:p>
          <a:p>
            <a:r>
              <a:rPr lang="en-GB" sz="2000" dirty="0">
                <a:hlinkClick r:id="rId4"/>
              </a:rPr>
              <a:t>https://project-corryvreckan.web.cern.ch/project-corryvreckan/page/publications/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BTTB9 workshop tutorial (Feb 2021):</a:t>
            </a:r>
          </a:p>
          <a:p>
            <a:pPr lvl="1"/>
            <a:r>
              <a:rPr lang="en-GB" sz="2000" dirty="0">
                <a:hlinkClick r:id="rId5"/>
              </a:rPr>
              <a:t>https://indico.cern.ch/event/945675/contributions/4184960/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 Pixel Characterisation (July 2020):</a:t>
            </a:r>
          </a:p>
          <a:p>
            <a:pPr lvl="1"/>
            <a:r>
              <a:rPr lang="en-GB" sz="2000" dirty="0">
                <a:hlinkClick r:id="rId6"/>
              </a:rPr>
              <a:t>https://www.physi.uni-heidelberg.de/Einrichtungen/FP/anleitungen/F96.pdf</a:t>
            </a:r>
            <a:r>
              <a:rPr lang="en-GB" sz="2000" dirty="0"/>
              <a:t>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64603969-2443-5377-A33B-5C249BB7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4533" y="1421651"/>
            <a:ext cx="1625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88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Functionality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Offline data analysis – post-testbeam data taking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LHC detector R&amp;D</a:t>
            </a:r>
          </a:p>
          <a:p>
            <a:endParaRPr lang="en-GB" sz="2000" dirty="0"/>
          </a:p>
          <a:p>
            <a:r>
              <a:rPr lang="en-GB" sz="2000" dirty="0"/>
              <a:t>On-line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On-line data quality check – during data taking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Looking for: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Populated plots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</a:t>
            </a:r>
            <a:r>
              <a:rPr lang="en-GB" sz="2000" dirty="0"/>
              <a:t>Data exists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Reasonable clusters distributions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Devices functioning well</a:t>
            </a:r>
            <a:endParaRPr lang="en-GB" sz="2000" dirty="0"/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Correlations!</a:t>
            </a:r>
          </a:p>
          <a:p>
            <a:pPr marL="320675" lvl="1"/>
            <a:r>
              <a:rPr lang="en-GB" sz="2000" dirty="0">
                <a:sym typeface="Wingdings" pitchFamily="2" charset="2"/>
              </a:rPr>
              <a:t>	 synchronised planes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47AF6D-DA69-76D5-10B6-E27514A3E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992" y="3469949"/>
            <a:ext cx="4762007" cy="338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6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Anatomy (files)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Necessary input to run the software</a:t>
            </a:r>
          </a:p>
          <a:p>
            <a:endParaRPr lang="en-GB" sz="1400" dirty="0"/>
          </a:p>
          <a:p>
            <a:r>
              <a:rPr lang="en-GB" sz="2000" dirty="0"/>
              <a:t>Global configuration file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File paths:  [</a:t>
            </a:r>
            <a:r>
              <a:rPr lang="en-GB" sz="2000" dirty="0" err="1"/>
              <a:t>corryvreckan</a:t>
            </a:r>
            <a:r>
              <a:rPr lang="en-GB" sz="2000" dirty="0"/>
              <a:t>] module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e.g. geometry file, output histograms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Reconstruction modules, e.g.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Timing: [Metronome], Clustering: [Clustering4D]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Find modules: </a:t>
            </a:r>
            <a:r>
              <a:rPr lang="en-GB" sz="2000" dirty="0" err="1">
                <a:hlinkClick r:id="rId2"/>
              </a:rPr>
              <a:t>corryvreckan</a:t>
            </a:r>
            <a:r>
              <a:rPr lang="en-GB" sz="2000" dirty="0">
                <a:hlinkClick r:id="rId2"/>
              </a:rPr>
              <a:t>/</a:t>
            </a:r>
            <a:r>
              <a:rPr lang="en-GB" sz="2000" dirty="0" err="1">
                <a:hlinkClick r:id="rId2"/>
              </a:rPr>
              <a:t>src</a:t>
            </a:r>
            <a:r>
              <a:rPr lang="en-GB" sz="2000" dirty="0">
                <a:hlinkClick r:id="rId2"/>
              </a:rPr>
              <a:t>/modules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Any detector type/name specific configuration</a:t>
            </a:r>
          </a:p>
          <a:p>
            <a:endParaRPr lang="en-GB" sz="1400" dirty="0"/>
          </a:p>
          <a:p>
            <a:r>
              <a:rPr lang="en-GB" sz="2000" dirty="0"/>
              <a:t>Geometry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 positions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Positions on beam axis (z), x-y plane, rotations (orientations)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Type of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Find detector scripts: </a:t>
            </a:r>
            <a:r>
              <a:rPr lang="en-GB" sz="2000" dirty="0" err="1">
                <a:hlinkClick r:id="rId3"/>
              </a:rPr>
              <a:t>corryvreckan</a:t>
            </a:r>
            <a:r>
              <a:rPr lang="en-GB" sz="2000" dirty="0">
                <a:hlinkClick r:id="rId3"/>
              </a:rPr>
              <a:t>/</a:t>
            </a:r>
            <a:r>
              <a:rPr lang="en-GB" sz="2000" dirty="0" err="1">
                <a:hlinkClick r:id="rId3"/>
              </a:rPr>
              <a:t>src</a:t>
            </a:r>
            <a:r>
              <a:rPr lang="en-GB" sz="2000" dirty="0">
                <a:hlinkClick r:id="rId3"/>
              </a:rPr>
              <a:t>/core/detector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Run reconstruction chain:</a:t>
            </a:r>
          </a:p>
          <a:p>
            <a:r>
              <a:rPr lang="en-GB" sz="2000" dirty="0"/>
              <a:t>&gt; </a:t>
            </a:r>
            <a:r>
              <a:rPr lang="en-GB" sz="2000" dirty="0" err="1"/>
              <a:t>corry</a:t>
            </a:r>
            <a:r>
              <a:rPr lang="en-GB" sz="2000" dirty="0"/>
              <a:t> –c CONFIGFILE –o OPTION</a:t>
            </a:r>
          </a:p>
        </p:txBody>
      </p:sp>
    </p:spTree>
    <p:extLst>
      <p:ext uri="{BB962C8B-B14F-4D97-AF65-F5344CB8AC3E}">
        <p14:creationId xmlns:p14="http://schemas.microsoft.com/office/powerpoint/2010/main" val="3097079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Steps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 chain is configurable to particular case</a:t>
            </a:r>
          </a:p>
          <a:p>
            <a:endParaRPr lang="en-GB" sz="2000" dirty="0"/>
          </a:p>
          <a:p>
            <a:r>
              <a:rPr lang="en-GB" sz="2000" dirty="0"/>
              <a:t>Typical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 – construct common timing (if necessary)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</a:t>
            </a:r>
            <a:r>
              <a:rPr lang="en-GB" sz="2000" dirty="0"/>
              <a:t>(s) – reading raw data per detector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 – collect pixels into clusters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 – check relative offsets of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– build track trajectory from subset of planes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Association – comparison of DUT hits with estimated track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Analysis – additional metrics</a:t>
            </a:r>
          </a:p>
        </p:txBody>
      </p:sp>
      <p:pic>
        <p:nvPicPr>
          <p:cNvPr id="3073" name="Picture 1" descr="page14image417830720">
            <a:extLst>
              <a:ext uri="{FF2B5EF4-FFF2-40B4-BE49-F238E27FC236}">
                <a16:creationId xmlns:a16="http://schemas.microsoft.com/office/drawing/2014/main" id="{8B18E3FF-214A-6B4B-97CA-5C87ED14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485" y="4763728"/>
            <a:ext cx="6751454" cy="184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553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Metronome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Common timing across planes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i="1" dirty="0">
                <a:sym typeface="Wingdings" pitchFamily="2" charset="2"/>
              </a:rPr>
              <a:t>event definition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Define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Metronome: set event duration</a:t>
            </a:r>
          </a:p>
          <a:p>
            <a:endParaRPr lang="en-GB" sz="2000" dirty="0"/>
          </a:p>
          <a:p>
            <a:r>
              <a:rPr lang="en-GB" sz="2000" dirty="0"/>
              <a:t>Timestamps from raw data will be mapped onto metronome “event rhythm”</a:t>
            </a:r>
          </a:p>
          <a:p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Common temporal coordinates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9C623-02FA-B00A-D3F1-C0FB7C37C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309" y="4081375"/>
            <a:ext cx="6342857" cy="221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63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EventLoading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Read information from </a:t>
            </a:r>
            <a:r>
              <a:rPr lang="en-GB" sz="2000" b="1" i="1" dirty="0"/>
              <a:t>data sources </a:t>
            </a:r>
            <a:r>
              <a:rPr lang="en-GB" sz="2000" b="1" dirty="0"/>
              <a:t>to </a:t>
            </a:r>
            <a:r>
              <a:rPr lang="en-GB" sz="2000" b="1" i="1" dirty="0"/>
              <a:t>common</a:t>
            </a:r>
            <a:r>
              <a:rPr lang="en-GB" sz="2000" b="1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(&amp; scintillators) 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EventLoaderTimepix3: timepix3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EventLoaderATLASpix</a:t>
            </a:r>
            <a:r>
              <a:rPr lang="en-GB" sz="2000" dirty="0"/>
              <a:t>: prototype atlas ITk detector</a:t>
            </a:r>
          </a:p>
          <a:p>
            <a:r>
              <a:rPr lang="en-GB" sz="2000" dirty="0"/>
              <a:t>Set type/name value to specify which detectors should be read by the module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hit position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</a:t>
            </a:r>
            <a:r>
              <a:rPr lang="en-GB" sz="2000" dirty="0" err="1"/>
              <a:t>ToT</a:t>
            </a:r>
            <a:r>
              <a:rPr lang="en-GB" sz="2000" dirty="0"/>
              <a:t> distribution </a:t>
            </a:r>
          </a:p>
        </p:txBody>
      </p:sp>
    </p:spTree>
    <p:extLst>
      <p:ext uri="{BB962C8B-B14F-4D97-AF65-F5344CB8AC3E}">
        <p14:creationId xmlns:p14="http://schemas.microsoft.com/office/powerpoint/2010/main" val="386884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3" y="1421651"/>
            <a:ext cx="48738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Part I</a:t>
            </a:r>
            <a:r>
              <a:rPr lang="en-GB" sz="2000" dirty="0"/>
              <a:t>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Why bother?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S/N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Multiple scattering</a:t>
            </a:r>
          </a:p>
          <a:p>
            <a:endParaRPr lang="en-GB" sz="1400" dirty="0"/>
          </a:p>
          <a:p>
            <a:r>
              <a:rPr lang="en-GB" sz="2000" b="1" dirty="0"/>
              <a:t>Part II</a:t>
            </a:r>
            <a:r>
              <a:rPr lang="en-GB" sz="2000" dirty="0"/>
              <a:t>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Goal: data </a:t>
            </a:r>
            <a:r>
              <a:rPr lang="en-GB" sz="2000" dirty="0">
                <a:sym typeface="Wingdings" pitchFamily="2" charset="2"/>
              </a:rPr>
              <a:t> determination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Steps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Output metrics: efficiencies, etc.</a:t>
            </a:r>
          </a:p>
          <a:p>
            <a:endParaRPr lang="en-GB" sz="1400" dirty="0"/>
          </a:p>
          <a:p>
            <a:r>
              <a:rPr lang="en-GB" sz="2000" b="1" dirty="0"/>
              <a:t>Part III</a:t>
            </a:r>
            <a:r>
              <a:rPr lang="en-GB" sz="2000" dirty="0"/>
              <a:t>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Reconstruction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Example using </a:t>
            </a:r>
            <a:r>
              <a:rPr lang="en-GB" sz="2000" dirty="0" err="1"/>
              <a:t>allpix</a:t>
            </a:r>
            <a:r>
              <a:rPr lang="en-GB" sz="2000" dirty="0"/>
              <a:t>**2 input</a:t>
            </a:r>
            <a:endParaRPr lang="en-US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F1B8DC0-622B-A91D-E095-9A5B85945606}"/>
              </a:ext>
            </a:extLst>
          </p:cNvPr>
          <p:cNvSpPr/>
          <p:nvPr/>
        </p:nvSpPr>
        <p:spPr>
          <a:xfrm>
            <a:off x="6192981" y="1607127"/>
            <a:ext cx="429491" cy="126076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22D24-D992-9F5A-D468-655CEF21BA4B}"/>
              </a:ext>
            </a:extLst>
          </p:cNvPr>
          <p:cNvSpPr txBox="1"/>
          <p:nvPr/>
        </p:nvSpPr>
        <p:spPr>
          <a:xfrm>
            <a:off x="6677890" y="2037454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Motivations</a:t>
            </a:r>
            <a:r>
              <a:rPr lang="en-GB" dirty="0"/>
              <a:t>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7F90197-598A-3D72-488F-A7E7C6DCE85E}"/>
              </a:ext>
            </a:extLst>
          </p:cNvPr>
          <p:cNvSpPr/>
          <p:nvPr/>
        </p:nvSpPr>
        <p:spPr>
          <a:xfrm>
            <a:off x="6123708" y="3359728"/>
            <a:ext cx="429491" cy="14146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29E30-978B-9941-BA08-A54407CAFF49}"/>
              </a:ext>
            </a:extLst>
          </p:cNvPr>
          <p:cNvSpPr txBox="1"/>
          <p:nvPr/>
        </p:nvSpPr>
        <p:spPr>
          <a:xfrm>
            <a:off x="6677890" y="3712551"/>
            <a:ext cx="1614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Common concepts</a:t>
            </a:r>
            <a:r>
              <a:rPr lang="en-GB" dirty="0"/>
              <a:t>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755A5D5-8E05-F814-B0AF-4E791A3B64A5}"/>
              </a:ext>
            </a:extLst>
          </p:cNvPr>
          <p:cNvSpPr/>
          <p:nvPr/>
        </p:nvSpPr>
        <p:spPr>
          <a:xfrm>
            <a:off x="6123708" y="5271657"/>
            <a:ext cx="429491" cy="11955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15F85-4949-FFA5-43F3-E35DF605154F}"/>
              </a:ext>
            </a:extLst>
          </p:cNvPr>
          <p:cNvSpPr txBox="1"/>
          <p:nvPr/>
        </p:nvSpPr>
        <p:spPr>
          <a:xfrm>
            <a:off x="6622472" y="5613961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Specific tool</a:t>
            </a:r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AA042-2A22-87B5-ACFD-43557432B23B}"/>
              </a:ext>
            </a:extLst>
          </p:cNvPr>
          <p:cNvSpPr txBox="1"/>
          <p:nvPr/>
        </p:nvSpPr>
        <p:spPr>
          <a:xfrm>
            <a:off x="3865015" y="6530118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NB</a:t>
            </a:r>
            <a:r>
              <a:rPr lang="en-GB" dirty="0"/>
              <a:t> often I write pixels when I mean pixels or strips</a:t>
            </a:r>
          </a:p>
        </p:txBody>
      </p:sp>
    </p:spTree>
    <p:extLst>
      <p:ext uri="{BB962C8B-B14F-4D97-AF65-F5344CB8AC3E}">
        <p14:creationId xmlns:p14="http://schemas.microsoft.com/office/powerpoint/2010/main" val="2464455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Gather pixels from </a:t>
            </a:r>
            <a:r>
              <a:rPr lang="en-GB" sz="2000" b="1" i="1" dirty="0"/>
              <a:t>common</a:t>
            </a:r>
            <a:r>
              <a:rPr lang="en-GB" sz="2000" b="1" dirty="0"/>
              <a:t> incident particle into </a:t>
            </a:r>
            <a:r>
              <a:rPr lang="en-GB" sz="2000" b="1" i="1" dirty="0"/>
              <a:t>single</a:t>
            </a:r>
            <a:r>
              <a:rPr lang="en-GB" sz="2000" b="1" dirty="0"/>
              <a:t> object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ClusteringSpatial</a:t>
            </a:r>
            <a:r>
              <a:rPr lang="en-GB" sz="2000" dirty="0"/>
              <a:t>: use position information for clustering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Clustering4D: use position and time information for clustering</a:t>
            </a:r>
          </a:p>
          <a:p>
            <a:r>
              <a:rPr lang="en-GB" sz="2000" dirty="0"/>
              <a:t>Set distance/time vicinity to gather pixels into clusters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parameters per plane: cluster size, cluster size X&amp;Y, multiplicity, cluster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seed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time distributions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cluster position maps</a:t>
            </a:r>
          </a:p>
        </p:txBody>
      </p:sp>
    </p:spTree>
    <p:extLst>
      <p:ext uri="{BB962C8B-B14F-4D97-AF65-F5344CB8AC3E}">
        <p14:creationId xmlns:p14="http://schemas.microsoft.com/office/powerpoint/2010/main" val="216260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DE40078-268B-D5B6-DC44-94B9CB845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3900"/>
            <a:ext cx="3772707" cy="2711041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DD14FC1-CA26-72E6-649D-7EEC9849A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64702"/>
            <a:ext cx="3772707" cy="2711041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5AEE97A5-4527-2AFB-8465-F80BBA107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0" y="4137250"/>
            <a:ext cx="3786217" cy="272074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94F6004-CCD6-C3AD-1035-C93CE9D67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1" y="1386825"/>
            <a:ext cx="3772707" cy="2711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444668" y="1759948"/>
            <a:ext cx="2254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32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810F19D-7D80-DF76-C574-0EDB0BF6A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9050"/>
            <a:ext cx="3652613" cy="2108949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A686C40-A01B-3BEA-CDC9-6DB85C88C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53" y="1421651"/>
            <a:ext cx="3757446" cy="201769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9E17279C-98E1-E141-4B4A-D383F245E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533" y="4726901"/>
            <a:ext cx="4196961" cy="213110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27BFC53B-FD34-499B-67A8-CBE3D5484E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47051"/>
            <a:ext cx="3757445" cy="19819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3412E7-3A5B-3ADC-430B-94FE878E81AB}"/>
              </a:ext>
            </a:extLst>
          </p:cNvPr>
          <p:cNvSpPr txBox="1"/>
          <p:nvPr/>
        </p:nvSpPr>
        <p:spPr>
          <a:xfrm>
            <a:off x="789712" y="3423891"/>
            <a:ext cx="8476476" cy="25853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r>
              <a:rPr lang="en-GB" dirty="0">
                <a:sym typeface="Wingdings" pitchFamily="2" charset="2"/>
              </a:rPr>
              <a:t> Scattering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4B6FE-11A6-08D4-96D8-9AE7946C40A4}"/>
              </a:ext>
            </a:extLst>
          </p:cNvPr>
          <p:cNvSpPr txBox="1"/>
          <p:nvPr/>
        </p:nvSpPr>
        <p:spPr>
          <a:xfrm>
            <a:off x="3622963" y="1514664"/>
            <a:ext cx="1870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00FF00"/>
                </a:highlight>
              </a:rPr>
              <a:t>Highest value in column highlighted</a:t>
            </a:r>
          </a:p>
        </p:txBody>
      </p:sp>
    </p:spTree>
    <p:extLst>
      <p:ext uri="{BB962C8B-B14F-4D97-AF65-F5344CB8AC3E}">
        <p14:creationId xmlns:p14="http://schemas.microsoft.com/office/powerpoint/2010/main" val="1378024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Associate</a:t>
            </a:r>
            <a:r>
              <a:rPr lang="en-GB" sz="2000" b="1" dirty="0"/>
              <a:t> clusters across detectors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Correlations: correlation and timing plots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Col/row to col/row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Time 2D correlation maps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to X/Y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Pixel/cluster hit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correlation profiles</a:t>
            </a:r>
          </a:p>
          <a:p>
            <a:endParaRPr lang="en-GB" sz="2000" dirty="0"/>
          </a:p>
          <a:p>
            <a:r>
              <a:rPr lang="en-GB" sz="2000" dirty="0"/>
              <a:t>Computationally intensive 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required for every reconstruction iteration </a:t>
            </a:r>
            <a:r>
              <a:rPr lang="en-GB" sz="2000" i="1" dirty="0"/>
              <a:t>or</a:t>
            </a:r>
            <a:r>
              <a:rPr lang="en-GB" sz="2000" dirty="0"/>
              <a:t> all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Can be neglected when satisfied with orientations</a:t>
            </a:r>
          </a:p>
        </p:txBody>
      </p:sp>
    </p:spTree>
    <p:extLst>
      <p:ext uri="{BB962C8B-B14F-4D97-AF65-F5344CB8AC3E}">
        <p14:creationId xmlns:p14="http://schemas.microsoft.com/office/powerpoint/2010/main" val="220551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writing implement, pencil&#10;&#10;Description automatically generated">
            <a:extLst>
              <a:ext uri="{FF2B5EF4-FFF2-40B4-BE49-F238E27FC236}">
                <a16:creationId xmlns:a16="http://schemas.microsoft.com/office/drawing/2014/main" id="{1B486BF5-DACB-C5B6-4B59-45AC9653D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1386825"/>
            <a:ext cx="3403599" cy="2445802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00D98F31-64DD-9D47-182C-8C1B64887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4388725"/>
            <a:ext cx="3403598" cy="24458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790305" y="2071366"/>
            <a:ext cx="2254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RMS increases downstream</a:t>
            </a:r>
          </a:p>
          <a:p>
            <a:pPr lvl="1"/>
            <a:r>
              <a:rPr lang="en-GB" dirty="0">
                <a:sym typeface="Wingdings" pitchFamily="2" charset="2"/>
              </a:rPr>
              <a:t> Scattering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Means ~0.0 </a:t>
            </a:r>
          </a:p>
          <a:p>
            <a:r>
              <a:rPr lang="en-GB" dirty="0">
                <a:sym typeface="Wingdings" pitchFamily="2" charset="2"/>
              </a:rPr>
              <a:t>	 well aligned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1FCB6EA7-532C-4158-42A8-937E463ED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00" y="1403566"/>
            <a:ext cx="3803005" cy="2152434"/>
          </a:xfrm>
          <a:prstGeom prst="rect">
            <a:avLst/>
          </a:prstGeom>
        </p:spPr>
      </p:pic>
      <p:pic>
        <p:nvPicPr>
          <p:cNvPr id="26" name="Picture 25" descr="Table&#10;&#10;Description automatically generated">
            <a:extLst>
              <a:ext uri="{FF2B5EF4-FFF2-40B4-BE49-F238E27FC236}">
                <a16:creationId xmlns:a16="http://schemas.microsoft.com/office/drawing/2014/main" id="{0124034B-A94F-159E-6B83-25303C24E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8740"/>
            <a:ext cx="3790305" cy="21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7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132936" y="1450990"/>
            <a:ext cx="42535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GOOD geometry file example</a:t>
            </a:r>
          </a:p>
          <a:p>
            <a:endParaRPr lang="en-GB" sz="2000" dirty="0"/>
          </a:p>
          <a:p>
            <a:r>
              <a:rPr lang="en-GB" sz="2000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Telescope only</a:t>
            </a:r>
          </a:p>
          <a:p>
            <a:endParaRPr lang="en-GB" sz="1400" dirty="0"/>
          </a:p>
          <a:p>
            <a:r>
              <a:rPr lang="en-GB" sz="2000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BL to TR </a:t>
            </a:r>
          </a:p>
          <a:p>
            <a:r>
              <a:rPr lang="en-GB" sz="2000" dirty="0">
                <a:sym typeface="Wingdings" pitchFamily="2" charset="2"/>
              </a:rPr>
              <a:t>	 good 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Origin offset ~0.0</a:t>
            </a:r>
          </a:p>
          <a:p>
            <a:r>
              <a:rPr lang="en-GB" sz="2000" dirty="0">
                <a:sym typeface="Wingdings" pitchFamily="2" charset="2"/>
              </a:rPr>
              <a:t>	 well aligned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“spread” moving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Chart, scatter chart, polygon&#10;&#10;Description automatically generated">
            <a:extLst>
              <a:ext uri="{FF2B5EF4-FFF2-40B4-BE49-F238E27FC236}">
                <a16:creationId xmlns:a16="http://schemas.microsoft.com/office/drawing/2014/main" id="{3E6E9C8C-FC0F-EE2B-E7E0-B21B0BD40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1401905"/>
            <a:ext cx="3825413" cy="2748915"/>
          </a:xfrm>
          <a:prstGeom prst="rect">
            <a:avLst/>
          </a:prstGeom>
        </p:spPr>
      </p:pic>
      <p:pic>
        <p:nvPicPr>
          <p:cNvPr id="18" name="Picture 17" descr="Chart, polygon&#10;&#10;Description automatically generated">
            <a:extLst>
              <a:ext uri="{FF2B5EF4-FFF2-40B4-BE49-F238E27FC236}">
                <a16:creationId xmlns:a16="http://schemas.microsoft.com/office/drawing/2014/main" id="{51F510BD-F5A0-4743-C85B-62B7E1EC4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4120656"/>
            <a:ext cx="3825413" cy="27489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BA95CA-18C9-2AB1-7050-199D3271FEC4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CD7CE-2EA5-B073-5A2C-70F292C35714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</p:spTree>
    <p:extLst>
      <p:ext uri="{BB962C8B-B14F-4D97-AF65-F5344CB8AC3E}">
        <p14:creationId xmlns:p14="http://schemas.microsoft.com/office/powerpoint/2010/main" val="1450947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IV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86D781-D968-4CB5-3EBA-52D7B4433FE2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388DE-305B-7FDE-81C6-8BA4DC275180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75DC97-00F5-C37F-03F3-304904932E2F}"/>
              </a:ext>
            </a:extLst>
          </p:cNvPr>
          <p:cNvSpPr txBox="1"/>
          <p:nvPr/>
        </p:nvSpPr>
        <p:spPr>
          <a:xfrm>
            <a:off x="132936" y="1450990"/>
            <a:ext cx="4830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BAD geometry file example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180º rotation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Reverse correlation (TL to BR) in map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Peak lost in profile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Low max value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Large 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90º rotation</a:t>
            </a:r>
          </a:p>
          <a:p>
            <a:r>
              <a:rPr lang="en-GB" dirty="0">
                <a:sym typeface="Wingdings" pitchFamily="2" charset="2"/>
              </a:rPr>
              <a:t>	 Lost correlation (2D) &amp; peak (1D)</a:t>
            </a:r>
          </a:p>
        </p:txBody>
      </p:sp>
      <p:pic>
        <p:nvPicPr>
          <p:cNvPr id="23" name="Picture 22" descr="Chart, scatter chart, polygon&#10;&#10;Description automatically generated">
            <a:extLst>
              <a:ext uri="{FF2B5EF4-FFF2-40B4-BE49-F238E27FC236}">
                <a16:creationId xmlns:a16="http://schemas.microsoft.com/office/drawing/2014/main" id="{BD4DCA33-3CF4-98B8-F4FE-903497AEB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1406632"/>
            <a:ext cx="3811681" cy="2739047"/>
          </a:xfrm>
          <a:prstGeom prst="rect">
            <a:avLst/>
          </a:prstGeom>
        </p:spPr>
      </p:pic>
      <p:pic>
        <p:nvPicPr>
          <p:cNvPr id="25" name="Picture 24" descr="Chart, scatter chart, polygon&#10;&#10;Description automatically generated">
            <a:extLst>
              <a:ext uri="{FF2B5EF4-FFF2-40B4-BE49-F238E27FC236}">
                <a16:creationId xmlns:a16="http://schemas.microsoft.com/office/drawing/2014/main" id="{804ACE15-574D-6E41-8C2E-AF3A14880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4109084"/>
            <a:ext cx="3825413" cy="2748915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22FCF47C-C920-9BF6-E7BD-E82994988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186" y="4445763"/>
            <a:ext cx="3352800" cy="2409298"/>
          </a:xfrm>
          <a:prstGeom prst="rect">
            <a:avLst/>
          </a:prstGeom>
        </p:spPr>
      </p:pic>
      <p:pic>
        <p:nvPicPr>
          <p:cNvPr id="33" name="Picture 32" descr="Table&#10;&#10;Description automatically generated">
            <a:extLst>
              <a:ext uri="{FF2B5EF4-FFF2-40B4-BE49-F238E27FC236}">
                <a16:creationId xmlns:a16="http://schemas.microsoft.com/office/drawing/2014/main" id="{BBC7BF42-9706-99AE-9206-AEA1B7D17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" y="3882924"/>
            <a:ext cx="2724402" cy="152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9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(Pre-)Alignment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Position &amp; orient detector </a:t>
            </a:r>
            <a:r>
              <a:rPr lang="en-GB" sz="2000" b="1" i="1" dirty="0"/>
              <a:t>local</a:t>
            </a:r>
            <a:r>
              <a:rPr lang="en-GB" sz="2000" b="1" dirty="0"/>
              <a:t> planes to </a:t>
            </a:r>
            <a:r>
              <a:rPr lang="en-GB" sz="2000" b="1" i="1" dirty="0"/>
              <a:t>global</a:t>
            </a:r>
            <a:r>
              <a:rPr lang="en-GB" sz="2000" b="1" dirty="0"/>
              <a:t> layout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Prealignment</a:t>
            </a:r>
            <a:r>
              <a:rPr lang="en-GB" sz="2000" dirty="0"/>
              <a:t>: translational plane alignment (not rotations)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AlignmentMillepede</a:t>
            </a:r>
            <a:r>
              <a:rPr lang="en-GB" sz="2000" dirty="0"/>
              <a:t>: implementation of the Millepede module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Updated geometry 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Limit to what can be automated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Won’t flip orientations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Can get stuck in local 𝜒</a:t>
            </a:r>
            <a:r>
              <a:rPr lang="en-GB" sz="2000" baseline="30000" dirty="0"/>
              <a:t>2</a:t>
            </a:r>
            <a:r>
              <a:rPr lang="en-GB" sz="2000" dirty="0"/>
              <a:t> minima</a:t>
            </a:r>
          </a:p>
        </p:txBody>
      </p:sp>
    </p:spTree>
    <p:extLst>
      <p:ext uri="{BB962C8B-B14F-4D97-AF65-F5344CB8AC3E}">
        <p14:creationId xmlns:p14="http://schemas.microsoft.com/office/powerpoint/2010/main" val="440266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Build </a:t>
            </a:r>
            <a:r>
              <a:rPr lang="en-GB" sz="2000" b="1" i="1" dirty="0"/>
              <a:t>global</a:t>
            </a:r>
            <a:r>
              <a:rPr lang="en-GB" sz="2000" b="1" dirty="0"/>
              <a:t> track trajectory from </a:t>
            </a:r>
            <a:r>
              <a:rPr lang="en-GB" sz="2000" b="1" i="1" dirty="0"/>
              <a:t>local</a:t>
            </a:r>
            <a:r>
              <a:rPr lang="en-GB" sz="2000" b="1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Finding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Tracking4D: using position and time from tracking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TrackingMultiplet</a:t>
            </a:r>
            <a:r>
              <a:rPr lang="en-GB" sz="2000" dirty="0"/>
              <a:t>: build from upstream and downstream </a:t>
            </a:r>
            <a:r>
              <a:rPr lang="en-GB" sz="2000" dirty="0" err="1"/>
              <a:t>tracklets</a:t>
            </a:r>
            <a:endParaRPr lang="en-GB" sz="2000" dirty="0"/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</a:p>
          <a:p>
            <a:endParaRPr lang="en-GB" sz="2000" dirty="0"/>
          </a:p>
          <a:p>
            <a:r>
              <a:rPr lang="en-GB" sz="2000" dirty="0"/>
              <a:t>Then add Track Association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DUTAssociation</a:t>
            </a:r>
            <a:r>
              <a:rPr lang="en-GB" sz="2000" dirty="0"/>
              <a:t>: establish association between DUT clusters and tracks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046273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4595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Telescope planes</a:t>
            </a:r>
          </a:p>
          <a:p>
            <a:endParaRPr lang="en-GB" sz="2000" dirty="0"/>
          </a:p>
          <a:p>
            <a:r>
              <a:rPr lang="en-GB" sz="2000" dirty="0"/>
              <a:t>Residuals are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Planes are used in track fitting</a:t>
            </a:r>
          </a:p>
          <a:p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σ</a:t>
            </a:r>
            <a:r>
              <a:rPr lang="en-GB" sz="2000" dirty="0">
                <a:sym typeface="Wingdings" pitchFamily="2" charset="2"/>
              </a:rPr>
              <a:t> &lt;&lt; pitch/√12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Distributions very close to zero</a:t>
            </a:r>
            <a:endParaRPr lang="en-GB" sz="2000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66256BC-3B72-C2DA-A870-EC00FD13A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9" y="1386914"/>
            <a:ext cx="3842252" cy="2761016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30DEF750-82DD-F668-9E22-1F63E3E66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6" y="4094922"/>
            <a:ext cx="3842252" cy="2761015"/>
          </a:xfrm>
          <a:prstGeom prst="rect">
            <a:avLst/>
          </a:prstGeom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14E7DA39-1399-EB11-0BEA-F9BB2FE32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4318"/>
            <a:ext cx="3176259" cy="166539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5270FBD1-E168-AF96-D743-58B36164C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008" y="5184300"/>
            <a:ext cx="3176259" cy="167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4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Testbeam Re-cap</a:t>
            </a:r>
          </a:p>
        </p:txBody>
      </p:sp>
    </p:spTree>
    <p:extLst>
      <p:ext uri="{BB962C8B-B14F-4D97-AF65-F5344CB8AC3E}">
        <p14:creationId xmlns:p14="http://schemas.microsoft.com/office/powerpoint/2010/main" val="2904355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 characterisation</a:t>
            </a:r>
            <a:r>
              <a:rPr lang="en-GB" sz="2000" b="1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Analysis examples:</a:t>
            </a:r>
          </a:p>
          <a:p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AnalysisDUT</a:t>
            </a:r>
            <a:r>
              <a:rPr lang="en-GB" sz="2000" dirty="0"/>
              <a:t>: generic analysis module for all types of detectors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residuals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AnalysisEfficiency</a:t>
            </a:r>
            <a:r>
              <a:rPr lang="en-GB" sz="2000" dirty="0"/>
              <a:t>: comparing cluster positions with the interpolated track 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in-pixel efficiencies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AnalysisTimingATLASpix</a:t>
            </a:r>
            <a:r>
              <a:rPr lang="en-GB" sz="2000" dirty="0"/>
              <a:t>: in-depth timing analysis of the </a:t>
            </a:r>
            <a:r>
              <a:rPr lang="en-GB" sz="2000" dirty="0" err="1"/>
              <a:t>ATLASpix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Specific to detector type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330585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10EAF776-F041-0592-F31E-B2F93D3646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7" y="6067319"/>
            <a:ext cx="4383709" cy="811068"/>
          </a:xfrm>
          <a:prstGeom prst="rect">
            <a:avLst/>
          </a:prstGeom>
        </p:spPr>
      </p:pic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7C6E6AFF-EEA2-B607-C1ED-77F1C1DF68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290" y="6050498"/>
            <a:ext cx="4383710" cy="795132"/>
          </a:xfrm>
          <a:prstGeom prst="rect">
            <a:avLst/>
          </a:prstGeom>
        </p:spPr>
      </p:pic>
      <p:pic>
        <p:nvPicPr>
          <p:cNvPr id="10" name="Picture 9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A8F3C69C-9053-306D-AE93-5B2F1EFD84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43" y="3730905"/>
            <a:ext cx="3366540" cy="2419172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262CDDD2-C80D-9268-4F99-4C3C44D6F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916" y="3730905"/>
            <a:ext cx="3386043" cy="24331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7426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Residuals</a:t>
            </a:r>
          </a:p>
          <a:p>
            <a:endParaRPr lang="en-GB" sz="1400" dirty="0"/>
          </a:p>
          <a:p>
            <a:r>
              <a:rPr lang="en-GB" sz="2000" dirty="0"/>
              <a:t>Lower population in DUT than in telescope planes (~95k)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Matching not always successful (less than required telescope planes hit)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not always efficient</a:t>
            </a:r>
          </a:p>
          <a:p>
            <a:endParaRPr lang="en-GB" sz="1400" dirty="0"/>
          </a:p>
          <a:p>
            <a:r>
              <a:rPr lang="en-GB" sz="2000" dirty="0"/>
              <a:t>Residuals much wider than telescope (X:~0.01, Y</a:t>
            </a:r>
            <a:r>
              <a:rPr lang="en-GB" sz="2000" dirty="0">
                <a:sym typeface="Wingdings" pitchFamily="2" charset="2"/>
              </a:rPr>
              <a:t>: ~0.01)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planes not used in track fitting (i.e. unbiased residuals)</a:t>
            </a:r>
          </a:p>
        </p:txBody>
      </p:sp>
    </p:spTree>
    <p:extLst>
      <p:ext uri="{BB962C8B-B14F-4D97-AF65-F5344CB8AC3E}">
        <p14:creationId xmlns:p14="http://schemas.microsoft.com/office/powerpoint/2010/main" val="40438159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  <a:p>
            <a:r>
              <a:rPr lang="en-GB" sz="2000" dirty="0"/>
              <a:t>Distribution of pixel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Entries = number of pixels</a:t>
            </a:r>
          </a:p>
          <a:p>
            <a:endParaRPr lang="en-GB" sz="1400" dirty="0"/>
          </a:p>
          <a:p>
            <a:r>
              <a:rPr lang="en-GB" sz="2000" dirty="0"/>
              <a:t>Distance between track and hit ≈ 2D residual plot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6BE89B02-EA47-4C24-2974-F2915E365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73776"/>
            <a:ext cx="4015409" cy="1884224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low confidence">
            <a:extLst>
              <a:ext uri="{FF2B5EF4-FFF2-40B4-BE49-F238E27FC236}">
                <a16:creationId xmlns:a16="http://schemas.microsoft.com/office/drawing/2014/main" id="{393980BF-C080-183B-EE2E-75DDE6CE3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4917810"/>
            <a:ext cx="4134678" cy="194019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89D4ABCD-2AD7-EC95-03BF-E52F572C7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4" y="1813278"/>
            <a:ext cx="4134676" cy="194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66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FA73644-086E-2A13-D6BF-4F4C1865B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1750003"/>
            <a:ext cx="4134678" cy="19401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5CC99-3414-34C8-C410-83195B1C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83" y="4247966"/>
            <a:ext cx="3099161" cy="23520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EB88A-6258-FFAE-3F7A-2F823C9F3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376" y="4247965"/>
            <a:ext cx="3099162" cy="23520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3AEBFE-214F-220F-B219-E06124D6A569}"/>
              </a:ext>
            </a:extLst>
          </p:cNvPr>
          <p:cNvSpPr txBox="1"/>
          <p:nvPr/>
        </p:nvSpPr>
        <p:spPr>
          <a:xfrm>
            <a:off x="2156604" y="597109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A1845-A17B-7B18-7D48-19D7092C4C65}"/>
              </a:ext>
            </a:extLst>
          </p:cNvPr>
          <p:cNvSpPr txBox="1"/>
          <p:nvPr/>
        </p:nvSpPr>
        <p:spPr>
          <a:xfrm>
            <a:off x="5650301" y="597109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7C428B-49CD-15AB-9654-1B906144A52D}"/>
              </a:ext>
            </a:extLst>
          </p:cNvPr>
          <p:cNvSpPr txBox="1"/>
          <p:nvPr/>
        </p:nvSpPr>
        <p:spPr>
          <a:xfrm>
            <a:off x="3616400" y="6463656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  <a:hlinkClick r:id="rId5"/>
              </a:rPr>
              <a:t>Credits</a:t>
            </a:r>
            <a:r>
              <a:rPr lang="en-GB" sz="1400" dirty="0">
                <a:latin typeface="Roboto" panose="020F0502020204030204" pitchFamily="34" charset="0"/>
                <a:hlinkClick r:id="rId5"/>
              </a:rPr>
              <a:t>: Adam Rennie et al.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52108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Allpix</a:t>
            </a:r>
            <a:r>
              <a:rPr lang="en-GB" sz="4000" b="1" dirty="0">
                <a:solidFill>
                  <a:schemeClr val="bg1"/>
                </a:solidFill>
              </a:rPr>
              <a:t>**2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Allpix</a:t>
            </a:r>
            <a:r>
              <a:rPr lang="en-GB" sz="2000" dirty="0"/>
              <a:t>**2 generates </a:t>
            </a:r>
            <a:r>
              <a:rPr lang="en-GB" sz="2000" dirty="0" err="1"/>
              <a:t>corryvreckan</a:t>
            </a:r>
            <a:r>
              <a:rPr lang="en-GB" sz="2000" dirty="0"/>
              <a:t>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CorryvreckanWriter</a:t>
            </a:r>
            <a:r>
              <a:rPr lang="en-GB" sz="2000" dirty="0"/>
              <a:t> - </a:t>
            </a:r>
            <a:r>
              <a:rPr lang="en-GB" sz="2000" dirty="0">
                <a:hlinkClick r:id="rId2"/>
              </a:rPr>
              <a:t>documentation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can read in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FileReader</a:t>
            </a:r>
            <a:r>
              <a:rPr lang="en-GB" sz="2000" dirty="0"/>
              <a:t> – </a:t>
            </a:r>
            <a:r>
              <a:rPr lang="en-GB" sz="2000" dirty="0">
                <a:hlinkClick r:id="rId3"/>
              </a:rPr>
              <a:t>documentation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 err="1"/>
              <a:t>Allpix</a:t>
            </a:r>
            <a:r>
              <a:rPr lang="en-GB" sz="2000" dirty="0"/>
              <a:t>**2 contains event and detectors hit info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Replaces Metronome and </a:t>
            </a:r>
            <a:r>
              <a:rPr lang="en-GB" sz="2000" dirty="0" err="1"/>
              <a:t>EventLoader</a:t>
            </a:r>
            <a:r>
              <a:rPr lang="en-GB" sz="2000" dirty="0"/>
              <a:t> modules</a:t>
            </a:r>
          </a:p>
          <a:p>
            <a:endParaRPr lang="en-GB" sz="2000" dirty="0"/>
          </a:p>
          <a:p>
            <a:r>
              <a:rPr lang="en-GB" sz="2000" dirty="0"/>
              <a:t>More Generally…</a:t>
            </a:r>
          </a:p>
          <a:p>
            <a:r>
              <a:rPr lang="en-GB" sz="2000" dirty="0" err="1"/>
              <a:t>Corryvreckan</a:t>
            </a:r>
            <a:r>
              <a:rPr lang="en-GB" sz="2000" dirty="0"/>
              <a:t> can also read in part completed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Don’t need to run all steps in one 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focus on single step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Split alternative analysis options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e.g. clustering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binary/</a:t>
            </a:r>
            <a:r>
              <a:rPr lang="en-GB" sz="2000" dirty="0" err="1"/>
              <a:t>analog</a:t>
            </a:r>
            <a:endParaRPr lang="en-GB" sz="20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Neighbour definition</a:t>
            </a:r>
          </a:p>
        </p:txBody>
      </p:sp>
    </p:spTree>
    <p:extLst>
      <p:ext uri="{BB962C8B-B14F-4D97-AF65-F5344CB8AC3E}">
        <p14:creationId xmlns:p14="http://schemas.microsoft.com/office/powerpoint/2010/main" val="24686886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85306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 I: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Testbeams offer unique tests based on control of radiation source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logistics &amp; data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data interpretation</a:t>
            </a:r>
          </a:p>
          <a:p>
            <a:endParaRPr lang="en-GB" sz="1400" dirty="0"/>
          </a:p>
          <a:p>
            <a:r>
              <a:rPr lang="en-GB" sz="2000" dirty="0"/>
              <a:t>Part II: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Common </a:t>
            </a:r>
            <a:r>
              <a:rPr lang="en-GB" sz="2000" dirty="0" err="1">
                <a:sym typeface="Wingdings" pitchFamily="2" charset="2"/>
              </a:rPr>
              <a:t>reco</a:t>
            </a:r>
            <a:r>
              <a:rPr lang="en-GB" sz="2000" dirty="0">
                <a:sym typeface="Wingdings" pitchFamily="2" charset="2"/>
              </a:rPr>
              <a:t>. steps: 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Qualitative characterisation via metrics via tracks comparison to DUT</a:t>
            </a:r>
          </a:p>
          <a:p>
            <a:endParaRPr lang="en-GB" sz="1400" dirty="0"/>
          </a:p>
          <a:p>
            <a:r>
              <a:rPr lang="en-GB" sz="2000" dirty="0"/>
              <a:t>Part III: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Modern, well-documented, free reconstruction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Compatible with </a:t>
            </a:r>
            <a:r>
              <a:rPr lang="en-GB" sz="2000" dirty="0" err="1"/>
              <a:t>Allpix</a:t>
            </a:r>
            <a:r>
              <a:rPr lang="en-GB" sz="2000" dirty="0"/>
              <a:t>**2 simulation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27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Back-up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Setting up tutorial</a:t>
            </a:r>
          </a:p>
        </p:txBody>
      </p:sp>
    </p:spTree>
    <p:extLst>
      <p:ext uri="{BB962C8B-B14F-4D97-AF65-F5344CB8AC3E}">
        <p14:creationId xmlns:p14="http://schemas.microsoft.com/office/powerpoint/2010/main" val="2916636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Set-up repos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Clone repositories</a:t>
            </a:r>
          </a:p>
          <a:p>
            <a:endParaRPr lang="en-GB" sz="2000" dirty="0"/>
          </a:p>
          <a:p>
            <a:r>
              <a:rPr lang="en-GB" sz="2000" dirty="0"/>
              <a:t>Pick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git clone </a:t>
            </a:r>
            <a:r>
              <a:rPr lang="en-GB" dirty="0">
                <a:hlinkClick r:id="rId3"/>
              </a:rPr>
              <a:t>https://gitlab.cern.ch/corryvreckan/corryvreckan.git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corryvreckan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Build local docker image (optional)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docker build -f etc/docker/</a:t>
            </a:r>
            <a:r>
              <a:rPr lang="en-GB" dirty="0" err="1"/>
              <a:t>Dockerfile</a:t>
            </a:r>
            <a:r>
              <a:rPr lang="en-GB" dirty="0"/>
              <a:t> -t </a:t>
            </a:r>
            <a:r>
              <a:rPr lang="en-GB" dirty="0" err="1"/>
              <a:t>corry</a:t>
            </a:r>
            <a:r>
              <a:rPr lang="en-GB" dirty="0"/>
              <a:t>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Back to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tutorial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/>
              <a:t>	</a:t>
            </a:r>
            <a:r>
              <a:rPr lang="en-GB" dirty="0"/>
              <a:t>git clone </a:t>
            </a:r>
            <a:r>
              <a:rPr lang="en-GB" dirty="0">
                <a:hlinkClick r:id="rId4"/>
              </a:rPr>
              <a:t>https://gitlab.cern.ch/jekroege/fp_pixel_sensor_characterisation.git</a:t>
            </a:r>
            <a:r>
              <a:rPr lang="en-GB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fp_pixel_sensor_characterisation</a:t>
            </a:r>
            <a:r>
              <a:rPr lang="en-GB" dirty="0"/>
              <a:t>/scripts/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Download data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./</a:t>
            </a:r>
            <a:r>
              <a:rPr lang="en-GB" dirty="0" err="1"/>
              <a:t>download_data.sh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758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Running </a:t>
            </a:r>
            <a:r>
              <a:rPr lang="en-GB" sz="4000" b="1" dirty="0" err="1">
                <a:solidFill>
                  <a:schemeClr val="bg1"/>
                </a:solidFill>
              </a:rPr>
              <a:t>corry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container</a:t>
            </a:r>
            <a:endParaRPr lang="en-GB" sz="1400" b="1" dirty="0"/>
          </a:p>
          <a:p>
            <a:r>
              <a:rPr lang="en-GB" sz="2000" dirty="0"/>
              <a:t>From top directory of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docker run --interactive --</a:t>
            </a:r>
            <a:r>
              <a:rPr lang="en-GB" dirty="0" err="1"/>
              <a:t>tty</a:t>
            </a:r>
            <a:r>
              <a:rPr lang="en-GB" dirty="0"/>
              <a:t> --volume "$(</a:t>
            </a:r>
            <a:r>
              <a:rPr lang="en-GB" dirty="0" err="1"/>
              <a:t>pwd</a:t>
            </a:r>
            <a:r>
              <a:rPr lang="en-GB" dirty="0"/>
              <a:t>)":/data -v $(</a:t>
            </a:r>
            <a:r>
              <a:rPr lang="en-GB" dirty="0" err="1"/>
              <a:t>pwd</a:t>
            </a:r>
            <a:r>
              <a:rPr lang="en-GB" dirty="0"/>
              <a:t>)/../</a:t>
            </a:r>
            <a:r>
              <a:rPr lang="en-GB" dirty="0" err="1"/>
              <a:t>fp_pixel_sensor_characterisation</a:t>
            </a:r>
            <a:r>
              <a:rPr lang="en-GB" dirty="0"/>
              <a:t>/:/examples --name=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bash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interactively with bash and local volumes mounted for output data and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Windows users: $(</a:t>
            </a:r>
            <a:r>
              <a:rPr lang="en-GB" dirty="0" err="1"/>
              <a:t>pwd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$PWD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using (optional) local image: </a:t>
            </a:r>
          </a:p>
          <a:p>
            <a:pPr lvl="1"/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>
                <a:sym typeface="Wingdings" pitchFamily="2" charset="2"/>
              </a:rPr>
              <a:t>corry</a:t>
            </a:r>
            <a:endParaRPr lang="en-GB" dirty="0"/>
          </a:p>
          <a:p>
            <a:endParaRPr lang="en-GB" sz="1400" dirty="0"/>
          </a:p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package</a:t>
            </a:r>
          </a:p>
          <a:p>
            <a:r>
              <a:rPr lang="en-GB" sz="2000" dirty="0"/>
              <a:t>Inside container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 err="1"/>
              <a:t>corry</a:t>
            </a:r>
            <a:r>
              <a:rPr lang="en-GB" dirty="0"/>
              <a:t> -c /examples/01_example.conf </a:t>
            </a:r>
          </a:p>
          <a:p>
            <a:r>
              <a:rPr lang="en-GB" sz="2000" dirty="0"/>
              <a:t>You can find the output file (</a:t>
            </a:r>
            <a:r>
              <a:rPr lang="en-GB" sz="2000" i="1" dirty="0"/>
              <a:t>01_example.root</a:t>
            </a:r>
            <a:r>
              <a:rPr lang="en-GB" sz="2000" dirty="0"/>
              <a:t>) in the </a:t>
            </a:r>
            <a:r>
              <a:rPr lang="en-GB" sz="2000" i="1" dirty="0"/>
              <a:t>output</a:t>
            </a:r>
            <a:r>
              <a:rPr lang="en-GB" sz="2000" dirty="0"/>
              <a:t> directory</a:t>
            </a:r>
          </a:p>
          <a:p>
            <a:r>
              <a:rPr lang="en-GB" sz="2000" dirty="0"/>
              <a:t>This can be viewed locally (i.e. outside container)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/>
              <a:t>root 01_example.root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 err="1"/>
              <a:t>TBrowser</a:t>
            </a:r>
            <a:r>
              <a:rPr lang="en-GB" sz="2000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273382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TB Motivation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 </a:t>
            </a:r>
            <a:r>
              <a:rPr lang="en-GB" sz="2000" b="1" i="1" dirty="0"/>
              <a:t>Quantitative</a:t>
            </a:r>
            <a:r>
              <a:rPr lang="en-GB" sz="2000" b="1" dirty="0"/>
              <a:t> characterisation of detector </a:t>
            </a:r>
            <a:r>
              <a:rPr lang="en-GB" sz="2000" b="1" i="1" dirty="0"/>
              <a:t>properties</a:t>
            </a:r>
          </a:p>
          <a:p>
            <a:endParaRPr lang="en-GB" sz="1400" dirty="0"/>
          </a:p>
          <a:p>
            <a:r>
              <a:rPr lang="en-GB" sz="2000" dirty="0"/>
              <a:t>What can you get in the lab?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Cosmics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Free source of high energy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beam parameters not well defined: energy, direction,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parameters: energy, direction,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Limits on beam spot precision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Not appropriate if sensor is </a:t>
            </a:r>
            <a:r>
              <a:rPr lang="en-US" dirty="0" err="1"/>
              <a:t>metallised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Radioactive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not defined direction or rate (even if columnated)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charges/pulses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appropriate for electronics</a:t>
            </a:r>
          </a:p>
          <a:p>
            <a:endParaRPr lang="en-GB" sz="1400" dirty="0"/>
          </a:p>
          <a:p>
            <a:r>
              <a:rPr lang="en-GB" sz="2000" dirty="0"/>
              <a:t>What you get at testbeam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defined radiation source: </a:t>
            </a:r>
            <a:r>
              <a:rPr lang="en-US" sz="2000" dirty="0"/>
              <a:t>energy, direction, rate, beam spot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54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Set-up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Ugly Truth: complex, multi-detector set-up </a:t>
            </a:r>
          </a:p>
          <a:p>
            <a:endParaRPr lang="en-GB" sz="1000" dirty="0"/>
          </a:p>
          <a:p>
            <a:r>
              <a:rPr lang="en-GB" sz="2000" dirty="0"/>
              <a:t>“all the detectors”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Multiple detector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Perhaps multiple readout formats</a:t>
            </a:r>
          </a:p>
          <a:p>
            <a:endParaRPr lang="en-GB" sz="1000" dirty="0"/>
          </a:p>
          <a:p>
            <a:r>
              <a:rPr lang="en-US" sz="2000" dirty="0"/>
              <a:t>“at the same time”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Coordinate readout: </a:t>
            </a:r>
            <a:r>
              <a:rPr lang="en-US" sz="2000" dirty="0" err="1"/>
              <a:t>synchronise</a:t>
            </a:r>
            <a:r>
              <a:rPr lang="en-US" sz="2000" dirty="0"/>
              <a:t> or associate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Triggers or timestamps</a:t>
            </a:r>
          </a:p>
          <a:p>
            <a:endParaRPr lang="en-US" sz="1000" dirty="0"/>
          </a:p>
          <a:p>
            <a:r>
              <a:rPr lang="en-US" sz="2000" dirty="0"/>
              <a:t>“all lined up”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sure beam passes through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Understand the relative positions of detector planes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35CFB32-5EE8-8B68-E90D-FD754983C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948" y="1514664"/>
            <a:ext cx="3352800" cy="218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3B561C-61DD-0069-57F4-8661207AD540}"/>
              </a:ext>
            </a:extLst>
          </p:cNvPr>
          <p:cNvSpPr txBox="1"/>
          <p:nvPr/>
        </p:nvSpPr>
        <p:spPr>
          <a:xfrm>
            <a:off x="7197152" y="3750823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A10DF8-5B5C-7CE0-25BC-53C3657C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72" y="4998337"/>
            <a:ext cx="3281346" cy="1840460"/>
          </a:xfrm>
          <a:prstGeom prst="rect">
            <a:avLst/>
          </a:prstGeom>
        </p:spPr>
      </p:pic>
      <p:grpSp>
        <p:nvGrpSpPr>
          <p:cNvPr id="23" name="Group 20">
            <a:extLst>
              <a:ext uri="{FF2B5EF4-FFF2-40B4-BE49-F238E27FC236}">
                <a16:creationId xmlns:a16="http://schemas.microsoft.com/office/drawing/2014/main" id="{29BC1E34-4F18-92A2-3084-3B146F55A981}"/>
              </a:ext>
            </a:extLst>
          </p:cNvPr>
          <p:cNvGrpSpPr>
            <a:grpSpLocks/>
          </p:cNvGrpSpPr>
          <p:nvPr/>
        </p:nvGrpSpPr>
        <p:grpSpPr bwMode="auto">
          <a:xfrm>
            <a:off x="5446591" y="5296142"/>
            <a:ext cx="2420651" cy="1188624"/>
            <a:chOff x="704" y="1726"/>
            <a:chExt cx="4378" cy="1364"/>
          </a:xfrm>
        </p:grpSpPr>
        <p:sp>
          <p:nvSpPr>
            <p:cNvPr id="24" name="Rectangle 21">
              <a:extLst>
                <a:ext uri="{FF2B5EF4-FFF2-40B4-BE49-F238E27FC236}">
                  <a16:creationId xmlns:a16="http://schemas.microsoft.com/office/drawing/2014/main" id="{0DCC484D-D862-F6BE-D155-FDF9850D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" y="1729"/>
              <a:ext cx="45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1A0E7EC7-A5B9-74B5-3BA7-CD4E58AE8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" y="1729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5F183FED-BFE2-CD78-DCC3-AEC4DA6F8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1729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23AB5453-4920-0796-3652-95B258C5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1726"/>
              <a:ext cx="45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id="{555B52A5-7FA4-0AC2-F7EC-A33CC5925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" y="1726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id="{9A840169-C502-3F43-0CE7-AD40E1A96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3" y="1726"/>
              <a:ext cx="39" cy="1361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D03240D-7406-1CBE-700D-03F985536C0B}"/>
              </a:ext>
            </a:extLst>
          </p:cNvPr>
          <p:cNvSpPr txBox="1"/>
          <p:nvPr/>
        </p:nvSpPr>
        <p:spPr>
          <a:xfrm>
            <a:off x="5157092" y="6474542"/>
            <a:ext cx="3323230" cy="398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Telescope planes with </a:t>
            </a:r>
            <a:r>
              <a:rPr lang="en-GB" sz="2000" dirty="0">
                <a:solidFill>
                  <a:schemeClr val="accent3"/>
                </a:solidFill>
              </a:rPr>
              <a:t>hits</a:t>
            </a:r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8C48CD01-5055-6F70-8B4C-CDAF1207D033}"/>
              </a:ext>
            </a:extLst>
          </p:cNvPr>
          <p:cNvSpPr/>
          <p:nvPr/>
        </p:nvSpPr>
        <p:spPr>
          <a:xfrm>
            <a:off x="5364671" y="5851530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30975B63-7D52-E939-BD69-6604F6E332B2}"/>
              </a:ext>
            </a:extLst>
          </p:cNvPr>
          <p:cNvSpPr/>
          <p:nvPr/>
        </p:nvSpPr>
        <p:spPr>
          <a:xfrm>
            <a:off x="5660348" y="5892594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2043D404-7672-A1CC-24CC-BAFFF549A4B6}"/>
              </a:ext>
            </a:extLst>
          </p:cNvPr>
          <p:cNvSpPr/>
          <p:nvPr/>
        </p:nvSpPr>
        <p:spPr>
          <a:xfrm>
            <a:off x="5990842" y="5814999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6555181F-DABF-E922-F2C1-5F220EB0466B}"/>
              </a:ext>
            </a:extLst>
          </p:cNvPr>
          <p:cNvSpPr/>
          <p:nvPr/>
        </p:nvSpPr>
        <p:spPr>
          <a:xfrm>
            <a:off x="7195341" y="5818852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20DB8401-39E0-A5CD-0FB2-8AADB468127D}"/>
              </a:ext>
            </a:extLst>
          </p:cNvPr>
          <p:cNvSpPr/>
          <p:nvPr/>
        </p:nvSpPr>
        <p:spPr>
          <a:xfrm>
            <a:off x="7476273" y="5991974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B0BCEBD2-8CB8-75D8-06CB-C36A93CCE319}"/>
              </a:ext>
            </a:extLst>
          </p:cNvPr>
          <p:cNvSpPr/>
          <p:nvPr/>
        </p:nvSpPr>
        <p:spPr>
          <a:xfrm>
            <a:off x="7747769" y="5829745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2F428D-E0BD-1CBA-1066-23C7F668D794}"/>
              </a:ext>
            </a:extLst>
          </p:cNvPr>
          <p:cNvSpPr/>
          <p:nvPr/>
        </p:nvSpPr>
        <p:spPr>
          <a:xfrm>
            <a:off x="6489290" y="5383164"/>
            <a:ext cx="464041" cy="1069411"/>
          </a:xfrm>
          <a:prstGeom prst="rect">
            <a:avLst/>
          </a:prstGeom>
          <a:noFill/>
          <a:ln w="762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98C850-33AC-803E-93B3-5614C3A3C871}"/>
              </a:ext>
            </a:extLst>
          </p:cNvPr>
          <p:cNvSpPr txBox="1"/>
          <p:nvPr/>
        </p:nvSpPr>
        <p:spPr>
          <a:xfrm>
            <a:off x="6388216" y="4995732"/>
            <a:ext cx="1192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/>
                </a:solidFill>
              </a:rPr>
              <a:t>DUT</a:t>
            </a:r>
          </a:p>
        </p:txBody>
      </p:sp>
      <p:sp>
        <p:nvSpPr>
          <p:cNvPr id="32" name="5-point Star 31">
            <a:extLst>
              <a:ext uri="{FF2B5EF4-FFF2-40B4-BE49-F238E27FC236}">
                <a16:creationId xmlns:a16="http://schemas.microsoft.com/office/drawing/2014/main" id="{86670F23-3C3A-E382-D95F-29E6821CF956}"/>
              </a:ext>
            </a:extLst>
          </p:cNvPr>
          <p:cNvSpPr/>
          <p:nvPr/>
        </p:nvSpPr>
        <p:spPr>
          <a:xfrm>
            <a:off x="7767435" y="5583939"/>
            <a:ext cx="190182" cy="152440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61AB9A0D-E286-D6B3-9B1D-AFA8C3E8459F}"/>
              </a:ext>
            </a:extLst>
          </p:cNvPr>
          <p:cNvSpPr/>
          <p:nvPr/>
        </p:nvSpPr>
        <p:spPr>
          <a:xfrm>
            <a:off x="4218039" y="5515897"/>
            <a:ext cx="766916" cy="79641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9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Signal &amp; Noise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Deciding reality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Signal: relevant data (efficiency)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negatives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Noise: irrelevant data (purity)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negatives </a:t>
                </a:r>
              </a:p>
              <a:p>
                <a:endParaRPr lang="en-GB" sz="1400" dirty="0"/>
              </a:p>
              <a:p>
                <a:r>
                  <a:rPr lang="en-GB" sz="2000" b="1" dirty="0"/>
                  <a:t>Multiple noise sources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Electronic noise: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𝑟𝑎𝑤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𝑝𝑒𝑑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𝑟𝑎𝑛𝑑𝑜𝑚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𝑐𝑜𝑚𝑚𝑜𝑛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/>
                  <a:t>Timewalk</a:t>
                </a:r>
                <a:r>
                  <a:rPr lang="en-GB" sz="2000" dirty="0"/>
                  <a:t> (</a:t>
                </a:r>
                <a:r>
                  <a:rPr lang="en-GB" sz="2000" i="1" dirty="0"/>
                  <a:t>aka</a:t>
                </a:r>
                <a:r>
                  <a:rPr lang="en-GB" sz="2000" dirty="0"/>
                  <a:t> out of time hits)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Auxiliary scattering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Non-parallel tracks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Beam contaminants</a:t>
                </a:r>
              </a:p>
              <a:p>
                <a:endParaRPr lang="en-GB" sz="1400" dirty="0"/>
              </a:p>
              <a:p>
                <a:r>
                  <a:rPr lang="en-GB" sz="2000" b="1" dirty="0"/>
                  <a:t>Noise mitigation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Channel tuning / masking (specific)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threshold (general)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blipFill>
                <a:blip r:embed="rId2"/>
                <a:stretch>
                  <a:fillRect l="-743" t="-465"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>
            <a:extLst>
              <a:ext uri="{FF2B5EF4-FFF2-40B4-BE49-F238E27FC236}">
                <a16:creationId xmlns:a16="http://schemas.microsoft.com/office/drawing/2014/main" id="{70FE41DB-ED04-0A67-FD42-0056698FA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7130" y="1466477"/>
            <a:ext cx="2123085" cy="208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DF0D4C6-7E28-6695-5D1D-FDF8BB664E1D}"/>
              </a:ext>
            </a:extLst>
          </p:cNvPr>
          <p:cNvGrpSpPr/>
          <p:nvPr/>
        </p:nvGrpSpPr>
        <p:grpSpPr>
          <a:xfrm>
            <a:off x="5560143" y="4574201"/>
            <a:ext cx="3252288" cy="2262573"/>
            <a:chOff x="3667124" y="434974"/>
            <a:chExt cx="5540376" cy="5540376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15D4C369-5615-835D-22D4-86962250A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88" t="6493" r="52351" b="47647"/>
            <a:stretch>
              <a:fillRect/>
            </a:stretch>
          </p:blipFill>
          <p:spPr bwMode="auto">
            <a:xfrm>
              <a:off x="3667124" y="434974"/>
              <a:ext cx="5540376" cy="5540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E75703-1C98-E272-4FB2-7CF79FD27257}"/>
                </a:ext>
              </a:extLst>
            </p:cNvPr>
            <p:cNvCxnSpPr/>
            <p:nvPr/>
          </p:nvCxnSpPr>
          <p:spPr>
            <a:xfrm>
              <a:off x="6007100" y="612775"/>
              <a:ext cx="0" cy="5026025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414933B-4BB7-83E7-A673-E87F683A6E7D}"/>
                </a:ext>
              </a:extLst>
            </p:cNvPr>
            <p:cNvCxnSpPr/>
            <p:nvPr/>
          </p:nvCxnSpPr>
          <p:spPr>
            <a:xfrm>
              <a:off x="6515101" y="612774"/>
              <a:ext cx="0" cy="5026025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4" name="Picture 3">
            <a:extLst>
              <a:ext uri="{FF2B5EF4-FFF2-40B4-BE49-F238E27FC236}">
                <a16:creationId xmlns:a16="http://schemas.microsoft.com/office/drawing/2014/main" id="{B6D050DE-CC4D-45F8-D9D8-E7731E9A7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8230" y="1466477"/>
            <a:ext cx="2637432" cy="19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20A293-6650-13E3-9011-69326957804D}"/>
              </a:ext>
            </a:extLst>
          </p:cNvPr>
          <p:cNvSpPr txBox="1"/>
          <p:nvPr/>
        </p:nvSpPr>
        <p:spPr>
          <a:xfrm rot="16200000">
            <a:off x="7863083" y="5455361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1AD430-B96B-2CC6-2F61-8D34E7FEDCFA}"/>
              </a:ext>
            </a:extLst>
          </p:cNvPr>
          <p:cNvSpPr txBox="1"/>
          <p:nvPr/>
        </p:nvSpPr>
        <p:spPr>
          <a:xfrm rot="16200000">
            <a:off x="7890794" y="2031498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9110E-1D91-7F10-DD94-976D714132C6}"/>
              </a:ext>
            </a:extLst>
          </p:cNvPr>
          <p:cNvSpPr txBox="1"/>
          <p:nvPr/>
        </p:nvSpPr>
        <p:spPr>
          <a:xfrm>
            <a:off x="5352967" y="152839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timewalk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6C96D-7137-155B-D4A1-4083AA0F7B33}"/>
              </a:ext>
            </a:extLst>
          </p:cNvPr>
          <p:cNvSpPr txBox="1"/>
          <p:nvPr/>
        </p:nvSpPr>
        <p:spPr>
          <a:xfrm>
            <a:off x="5680051" y="65329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S/N THLs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82E13-BE7C-1F8A-2141-47810EB4D6FA}"/>
              </a:ext>
            </a:extLst>
          </p:cNvPr>
          <p:cNvSpPr txBox="1"/>
          <p:nvPr/>
        </p:nvSpPr>
        <p:spPr>
          <a:xfrm>
            <a:off x="8087947" y="260994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noise</a:t>
            </a:r>
          </a:p>
        </p:txBody>
      </p:sp>
    </p:spTree>
    <p:extLst>
      <p:ext uri="{BB962C8B-B14F-4D97-AF65-F5344CB8AC3E}">
        <p14:creationId xmlns:p14="http://schemas.microsoft.com/office/powerpoint/2010/main" val="386305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6">
            <a:extLst>
              <a:ext uri="{FF2B5EF4-FFF2-40B4-BE49-F238E27FC236}">
                <a16:creationId xmlns:a16="http://schemas.microsoft.com/office/drawing/2014/main" id="{7E961B0E-02C6-DB6F-1813-F8B033EA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5939" y="2382135"/>
            <a:ext cx="3685711" cy="174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1920CEC-4065-A325-851F-FD9C73FD1308}"/>
              </a:ext>
            </a:extLst>
          </p:cNvPr>
          <p:cNvGrpSpPr/>
          <p:nvPr/>
        </p:nvGrpSpPr>
        <p:grpSpPr>
          <a:xfrm rot="16200000">
            <a:off x="2639980" y="3089596"/>
            <a:ext cx="2519363" cy="5040312"/>
            <a:chOff x="6375400" y="747713"/>
            <a:chExt cx="2519363" cy="5040312"/>
          </a:xfrm>
        </p:grpSpPr>
        <p:grpSp>
          <p:nvGrpSpPr>
            <p:cNvPr id="19" name="Group 40">
              <a:extLst>
                <a:ext uri="{FF2B5EF4-FFF2-40B4-BE49-F238E27FC236}">
                  <a16:creationId xmlns:a16="http://schemas.microsoft.com/office/drawing/2014/main" id="{61DDC148-E294-C2C9-3792-FE1266078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33" name="Rectangle 19">
                <a:extLst>
                  <a:ext uri="{FF2B5EF4-FFF2-40B4-BE49-F238E27FC236}">
                    <a16:creationId xmlns:a16="http://schemas.microsoft.com/office/drawing/2014/main" id="{3E90D286-CA44-06EA-54ED-12F79169F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34" name="Group 20">
                <a:extLst>
                  <a:ext uri="{FF2B5EF4-FFF2-40B4-BE49-F238E27FC236}">
                    <a16:creationId xmlns:a16="http://schemas.microsoft.com/office/drawing/2014/main" id="{6BBA8702-F692-A6D6-F9A1-18191ACBA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35" name="Rectangle 21">
                  <a:extLst>
                    <a:ext uri="{FF2B5EF4-FFF2-40B4-BE49-F238E27FC236}">
                      <a16:creationId xmlns:a16="http://schemas.microsoft.com/office/drawing/2014/main" id="{4BEDA029-2AE6-F881-CAF1-A974C9377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6" name="Rectangle 22">
                  <a:extLst>
                    <a:ext uri="{FF2B5EF4-FFF2-40B4-BE49-F238E27FC236}">
                      <a16:creationId xmlns:a16="http://schemas.microsoft.com/office/drawing/2014/main" id="{6CCFAAD7-36DB-1A97-708A-E0FDD021B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7" name="Rectangle 23">
                  <a:extLst>
                    <a:ext uri="{FF2B5EF4-FFF2-40B4-BE49-F238E27FC236}">
                      <a16:creationId xmlns:a16="http://schemas.microsoft.com/office/drawing/2014/main" id="{F772E295-B155-D15A-D9DD-5F7C04F80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8" name="Rectangle 24">
                  <a:extLst>
                    <a:ext uri="{FF2B5EF4-FFF2-40B4-BE49-F238E27FC236}">
                      <a16:creationId xmlns:a16="http://schemas.microsoft.com/office/drawing/2014/main" id="{73138CF0-D38C-4B69-A3D2-48E3B6EF8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9" name="Rectangle 25">
                  <a:extLst>
                    <a:ext uri="{FF2B5EF4-FFF2-40B4-BE49-F238E27FC236}">
                      <a16:creationId xmlns:a16="http://schemas.microsoft.com/office/drawing/2014/main" id="{597231A1-5EB4-237E-6203-DCA14D8DC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0" name="Rectangle 26">
                  <a:extLst>
                    <a:ext uri="{FF2B5EF4-FFF2-40B4-BE49-F238E27FC236}">
                      <a16:creationId xmlns:a16="http://schemas.microsoft.com/office/drawing/2014/main" id="{87852906-E12D-25D8-5DBE-7DBB4D523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0" name="Group 27">
              <a:extLst>
                <a:ext uri="{FF2B5EF4-FFF2-40B4-BE49-F238E27FC236}">
                  <a16:creationId xmlns:a16="http://schemas.microsoft.com/office/drawing/2014/main" id="{0860B3F7-C665-D5D9-A48E-75EEC2D0A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9000" y="1179513"/>
              <a:ext cx="792163" cy="4392612"/>
              <a:chOff x="4422" y="1207"/>
              <a:chExt cx="499" cy="2767"/>
            </a:xfrm>
          </p:grpSpPr>
          <p:sp>
            <p:nvSpPr>
              <p:cNvPr id="28" name="Line 28">
                <a:extLst>
                  <a:ext uri="{FF2B5EF4-FFF2-40B4-BE49-F238E27FC236}">
                    <a16:creationId xmlns:a16="http://schemas.microsoft.com/office/drawing/2014/main" id="{C4D09DB3-2086-2583-7792-D01A6B301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207"/>
                <a:ext cx="0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29" name="Line 29">
                <a:extLst>
                  <a:ext uri="{FF2B5EF4-FFF2-40B4-BE49-F238E27FC236}">
                    <a16:creationId xmlns:a16="http://schemas.microsoft.com/office/drawing/2014/main" id="{6821646B-79E1-BDCF-7D80-C303D2EEB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661"/>
                <a:ext cx="91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0" name="Line 30">
                <a:extLst>
                  <a:ext uri="{FF2B5EF4-FFF2-40B4-BE49-F238E27FC236}">
                    <a16:creationId xmlns:a16="http://schemas.microsoft.com/office/drawing/2014/main" id="{293B044D-3ADE-17A0-7992-49288126D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3" y="2115"/>
                <a:ext cx="363" cy="95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1" name="Line 31">
                <a:extLst>
                  <a:ext uri="{FF2B5EF4-FFF2-40B4-BE49-F238E27FC236}">
                    <a16:creationId xmlns:a16="http://schemas.microsoft.com/office/drawing/2014/main" id="{BB13F353-F7C8-5444-D938-D9469D7E8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76" y="3067"/>
                <a:ext cx="45" cy="40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2" name="Line 32">
                <a:extLst>
                  <a:ext uri="{FF2B5EF4-FFF2-40B4-BE49-F238E27FC236}">
                    <a16:creationId xmlns:a16="http://schemas.microsoft.com/office/drawing/2014/main" id="{BEDBD274-EFA0-35EE-398A-E3246DDC3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5" y="3475"/>
                <a:ext cx="136" cy="49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  <p:sp>
          <p:nvSpPr>
            <p:cNvPr id="21" name="Line 33">
              <a:extLst>
                <a:ext uri="{FF2B5EF4-FFF2-40B4-BE49-F238E27FC236}">
                  <a16:creationId xmlns:a16="http://schemas.microsoft.com/office/drawing/2014/main" id="{0DC3F25E-F460-6C29-5902-7D50887F3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4">
              <a:extLst>
                <a:ext uri="{FF2B5EF4-FFF2-40B4-BE49-F238E27FC236}">
                  <a16:creationId xmlns:a16="http://schemas.microsoft.com/office/drawing/2014/main" id="{549CE202-3A0F-B313-AF61-66C92567F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5">
              <a:extLst>
                <a:ext uri="{FF2B5EF4-FFF2-40B4-BE49-F238E27FC236}">
                  <a16:creationId xmlns:a16="http://schemas.microsoft.com/office/drawing/2014/main" id="{4ACBC934-D6DD-5949-593D-7867A1ACE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562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6">
              <a:extLst>
                <a:ext uri="{FF2B5EF4-FFF2-40B4-BE49-F238E27FC236}">
                  <a16:creationId xmlns:a16="http://schemas.microsoft.com/office/drawing/2014/main" id="{80B9AFFE-7A0A-ACFC-1B60-6B6B32491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7">
              <a:extLst>
                <a:ext uri="{FF2B5EF4-FFF2-40B4-BE49-F238E27FC236}">
                  <a16:creationId xmlns:a16="http://schemas.microsoft.com/office/drawing/2014/main" id="{32D41C42-DDAB-2AB7-F40D-DA8CA4943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8">
              <a:extLst>
                <a:ext uri="{FF2B5EF4-FFF2-40B4-BE49-F238E27FC236}">
                  <a16:creationId xmlns:a16="http://schemas.microsoft.com/office/drawing/2014/main" id="{C200CADB-9B19-C1AA-913E-8C421928C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7563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Line 39">
              <a:extLst>
                <a:ext uri="{FF2B5EF4-FFF2-40B4-BE49-F238E27FC236}">
                  <a16:creationId xmlns:a16="http://schemas.microsoft.com/office/drawing/2014/main" id="{D95A6213-9AE1-C917-0028-E0DF1B5592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2025" y="89217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Multiple Scattering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66382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Building a (straight?) track</a:t>
            </a:r>
          </a:p>
          <a:p>
            <a:endParaRPr lang="en-GB" sz="2000" dirty="0"/>
          </a:p>
          <a:p>
            <a:r>
              <a:rPr lang="en-GB" sz="2000" dirty="0"/>
              <a:t>Standard method of fitting a straight line to coincident hits across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Works best for high/hard </a:t>
            </a:r>
            <a:r>
              <a:rPr lang="en-GB" sz="2000" dirty="0" err="1"/>
              <a:t>p</a:t>
            </a:r>
            <a:r>
              <a:rPr lang="en-GB" sz="2000" baseline="-25000" dirty="0" err="1"/>
              <a:t>t</a:t>
            </a:r>
            <a:r>
              <a:rPr lang="en-GB" sz="2000" dirty="0"/>
              <a:t> beam</a:t>
            </a:r>
          </a:p>
          <a:p>
            <a:endParaRPr lang="en-GB" sz="2000" dirty="0"/>
          </a:p>
          <a:p>
            <a:r>
              <a:rPr lang="en-GB" sz="2000" dirty="0"/>
              <a:t>Particles are deflected in lower energy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Thin scattering: angle of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Thick scattering: angle of deflections and orthogonal offset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C9426E7-DBFB-3E78-7C00-421BA901A938}"/>
              </a:ext>
            </a:extLst>
          </p:cNvPr>
          <p:cNvSpPr/>
          <p:nvPr/>
        </p:nvSpPr>
        <p:spPr>
          <a:xfrm>
            <a:off x="5064455" y="4810540"/>
            <a:ext cx="795867" cy="79586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F7D13E-BD1A-6807-0D29-84038981C0EF}"/>
              </a:ext>
            </a:extLst>
          </p:cNvPr>
          <p:cNvCxnSpPr>
            <a:cxnSpLocks/>
          </p:cNvCxnSpPr>
          <p:nvPr/>
        </p:nvCxnSpPr>
        <p:spPr>
          <a:xfrm flipV="1">
            <a:off x="5840361" y="3923071"/>
            <a:ext cx="1165123" cy="100289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3D682B-A095-3867-25C4-77E46A6AB242}"/>
              </a:ext>
            </a:extLst>
          </p:cNvPr>
          <p:cNvSpPr txBox="1"/>
          <p:nvPr/>
        </p:nvSpPr>
        <p:spPr>
          <a:xfrm>
            <a:off x="6616084" y="4760370"/>
            <a:ext cx="26404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Examples:</a:t>
            </a:r>
          </a:p>
          <a:p>
            <a:r>
              <a:rPr lang="en-GB" dirty="0"/>
              <a:t>With AIDA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energy (</a:t>
            </a:r>
            <a:r>
              <a:rPr lang="en-GB" dirty="0" err="1"/>
              <a:t>em</a:t>
            </a:r>
            <a:r>
              <a:rPr lang="en-GB" dirty="0"/>
              <a:t>):</a:t>
            </a:r>
          </a:p>
          <a:p>
            <a:r>
              <a:rPr lang="en-GB" dirty="0"/>
              <a:t>	5GeV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energy (strong):</a:t>
            </a:r>
          </a:p>
          <a:p>
            <a:r>
              <a:rPr lang="en-GB" dirty="0"/>
              <a:t>	120GeV π</a:t>
            </a:r>
          </a:p>
        </p:txBody>
      </p:sp>
    </p:spTree>
    <p:extLst>
      <p:ext uri="{BB962C8B-B14F-4D97-AF65-F5344CB8AC3E}">
        <p14:creationId xmlns:p14="http://schemas.microsoft.com/office/powerpoint/2010/main" val="352629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Generic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810689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115340</TotalTime>
  <Words>3411</Words>
  <Application>Microsoft Macintosh PowerPoint</Application>
  <PresentationFormat>On-screen Show (4:3)</PresentationFormat>
  <Paragraphs>751</Paragraphs>
  <Slides>48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Cambria Math</vt:lpstr>
      <vt:lpstr>Century Gothic</vt:lpstr>
      <vt:lpstr>Courier New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2687</cp:revision>
  <cp:lastPrinted>2021-10-29T11:32:55Z</cp:lastPrinted>
  <dcterms:modified xsi:type="dcterms:W3CDTF">2025-06-24T11:03:14Z</dcterms:modified>
</cp:coreProperties>
</file>