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  <p:sldId id="27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80" r:id="rId15"/>
    <p:sldId id="267" r:id="rId16"/>
    <p:sldId id="269" r:id="rId17"/>
    <p:sldId id="270" r:id="rId18"/>
    <p:sldId id="281" r:id="rId19"/>
    <p:sldId id="283" r:id="rId20"/>
    <p:sldId id="282" r:id="rId21"/>
    <p:sldId id="271" r:id="rId22"/>
    <p:sldId id="284" r:id="rId23"/>
    <p:sldId id="285" r:id="rId24"/>
    <p:sldId id="286" r:id="rId25"/>
    <p:sldId id="287" r:id="rId26"/>
    <p:sldId id="272" r:id="rId27"/>
    <p:sldId id="273" r:id="rId28"/>
    <p:sldId id="288" r:id="rId29"/>
    <p:sldId id="274" r:id="rId30"/>
    <p:sldId id="275" r:id="rId31"/>
    <p:sldId id="276" r:id="rId32"/>
    <p:sldId id="277" r:id="rId33"/>
    <p:sldId id="279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7" d="100"/>
          <a:sy n="57" d="100"/>
        </p:scale>
        <p:origin x="154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04740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35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31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250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060004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074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41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042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9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62214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4429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85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Elementarteilchen#/media/Datei:Standard_Model_of_Elementary_Particles-de.svg" TargetMode="External"/><Relationship Id="rId2" Type="http://schemas.openxmlformats.org/officeDocument/2006/relationships/hyperlink" Target="https://profmattstrassler.com/articles-and-posts/particle-physics-basics/the-structure-of-matter/protons-and-neutron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y_T_UsZeo9Y?si=R2f2MvT0sAHu-dJ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Discovery of the Neutrino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Elias Aramesch</a:t>
            </a:r>
            <a:endParaRPr dirty="0"/>
          </a:p>
          <a:p>
            <a:r>
              <a:rPr lang="de-DE" dirty="0"/>
              <a:t>Proseminar Astroteilchen-&amp;Teilchenphysik</a:t>
            </a:r>
            <a:endParaRPr dirty="0"/>
          </a:p>
          <a:p>
            <a:r>
              <a:rPr dirty="0" err="1"/>
              <a:t>Universit</a:t>
            </a:r>
            <a:r>
              <a:rPr lang="de-DE" dirty="0" err="1"/>
              <a:t>ät</a:t>
            </a:r>
            <a:r>
              <a:rPr lang="de-DE" dirty="0"/>
              <a:t> Hamburg</a:t>
            </a:r>
            <a:endParaRPr dirty="0"/>
          </a:p>
          <a:p>
            <a:r>
              <a:rPr lang="de-DE" dirty="0"/>
              <a:t>06.05.2025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Wolfgang Pauli – A Short Biography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2648975"/>
            <a:ext cx="7200900" cy="3581400"/>
          </a:xfrm>
        </p:spPr>
        <p:txBody>
          <a:bodyPr/>
          <a:lstStyle/>
          <a:p>
            <a:r>
              <a:rPr dirty="0"/>
              <a:t>Born 1900 in Vienna, student of Sommerfeld</a:t>
            </a:r>
          </a:p>
          <a:p>
            <a:r>
              <a:rPr dirty="0"/>
              <a:t>Wrote major relativity review at age 19</a:t>
            </a:r>
          </a:p>
          <a:p>
            <a:r>
              <a:rPr dirty="0"/>
              <a:t>Professor at University of Hamburg (1923–1928)</a:t>
            </a:r>
          </a:p>
          <a:p>
            <a:r>
              <a:rPr dirty="0"/>
              <a:t>Later ETH Zürich; Nobel Prize in 1945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2C97DD3-6DDE-576E-FB09-CE3E51918C92}"/>
              </a:ext>
            </a:extLst>
          </p:cNvPr>
          <p:cNvSpPr txBox="1"/>
          <p:nvPr/>
        </p:nvSpPr>
        <p:spPr>
          <a:xfrm>
            <a:off x="7039778" y="6137180"/>
            <a:ext cx="1740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3. </a:t>
            </a:r>
            <a:r>
              <a:rPr lang="de-DE" dirty="0" err="1"/>
              <a:t>Pauli‘s</a:t>
            </a:r>
            <a:r>
              <a:rPr lang="de-DE" dirty="0"/>
              <a:t> Hypothesis</a:t>
            </a:r>
          </a:p>
        </p:txBody>
      </p:sp>
      <p:pic>
        <p:nvPicPr>
          <p:cNvPr id="6" name="Grafik 5" descr="Ein Bild, das Menschliches Gesicht, Person, Porträt, Kleidung enthält.&#10;&#10;KI-generierte Inhalte können fehlerhaft sein.">
            <a:extLst>
              <a:ext uri="{FF2B5EF4-FFF2-40B4-BE49-F238E27FC236}">
                <a16:creationId xmlns:a16="http://schemas.microsoft.com/office/drawing/2014/main" id="{05D122BF-B6C9-9C86-0796-008B1178E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862" y="74489"/>
            <a:ext cx="1778453" cy="26676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Pauli’s Neutrino Hypothesis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1930: Proposed new neutral particle to save conservation laws</a:t>
            </a:r>
          </a:p>
          <a:p>
            <a:r>
              <a:t>Quote: 'Liebe radioaktive Damen und Herren... eine verzweifelte Rettung'</a:t>
            </a:r>
          </a:p>
          <a:p>
            <a:r>
              <a:t>Later named 'neutrino' by Fermi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DD52695-19E8-7256-38A2-4DB4ECF7BF27}"/>
              </a:ext>
            </a:extLst>
          </p:cNvPr>
          <p:cNvSpPr txBox="1"/>
          <p:nvPr/>
        </p:nvSpPr>
        <p:spPr>
          <a:xfrm>
            <a:off x="7155456" y="6126163"/>
            <a:ext cx="1740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3. </a:t>
            </a:r>
            <a:r>
              <a:rPr lang="de-DE" dirty="0" err="1"/>
              <a:t>Pauli‘s</a:t>
            </a:r>
            <a:r>
              <a:rPr lang="de-DE" dirty="0"/>
              <a:t> Hypothesis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Cowan-Reines Experiment – Historical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First successful detection of the neutrino in 1956</a:t>
            </a:r>
          </a:p>
          <a:p>
            <a:r>
              <a:t>Frederick Reines &amp; Clyde Cowan at Savannah River reactor</a:t>
            </a:r>
          </a:p>
          <a:p>
            <a:r>
              <a:t>Used intense antineutrino flux from nuclear fission</a:t>
            </a:r>
          </a:p>
          <a:p>
            <a:r>
              <a:t>Crucial test of Pauli's hypothesis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B4CEE1E-645C-2CA6-C208-2A50E2BCCC20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4. </a:t>
            </a:r>
            <a:r>
              <a:rPr lang="de-DE" dirty="0" err="1"/>
              <a:t>el</a:t>
            </a:r>
            <a:r>
              <a:rPr lang="de-DE" dirty="0"/>
              <a:t>. </a:t>
            </a:r>
            <a:r>
              <a:rPr lang="de-DE" dirty="0" err="1"/>
              <a:t>neutrino</a:t>
            </a:r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Experimental Setup – Cowan-Reines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Water tank with cadmium chloride</a:t>
            </a:r>
          </a:p>
          <a:p>
            <a:r>
              <a:rPr dirty="0"/>
              <a:t>Photomultiplier tubes to detect gamma rays</a:t>
            </a:r>
          </a:p>
          <a:p>
            <a:r>
              <a:rPr dirty="0"/>
              <a:t>Heavy shielding to reduce background</a:t>
            </a:r>
          </a:p>
          <a:p>
            <a:r>
              <a:rPr dirty="0"/>
              <a:t>Looked for delayed coincidence signals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60435B3-155A-DADA-3E8A-B095DC2AF321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4. </a:t>
            </a:r>
            <a:r>
              <a:rPr lang="de-DE" dirty="0" err="1"/>
              <a:t>el</a:t>
            </a:r>
            <a:r>
              <a:rPr lang="de-DE" dirty="0"/>
              <a:t>. </a:t>
            </a:r>
            <a:r>
              <a:rPr lang="de-DE" dirty="0" err="1"/>
              <a:t>neutrino</a:t>
            </a:r>
            <a:endParaRPr lang="de-D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30E98BA3-B881-BE86-7C02-5B6423BD8C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1771" y="139079"/>
            <a:ext cx="8188841" cy="546232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F5CB5FF-1954-5ECE-649E-0DCAF17C7DD1}"/>
              </a:ext>
            </a:extLst>
          </p:cNvPr>
          <p:cNvSpPr txBox="1"/>
          <p:nvPr/>
        </p:nvSpPr>
        <p:spPr>
          <a:xfrm>
            <a:off x="837282" y="5993176"/>
            <a:ext cx="7601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Illustration: Experimental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Cowan Reines Experiment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791FB04-2796-38ED-69FD-8429C38E0F34}"/>
              </a:ext>
            </a:extLst>
          </p:cNvPr>
          <p:cNvSpPr txBox="1"/>
          <p:nvPr/>
        </p:nvSpPr>
        <p:spPr>
          <a:xfrm>
            <a:off x="6924907" y="6384944"/>
            <a:ext cx="169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4. </a:t>
            </a:r>
            <a:r>
              <a:rPr lang="de-DE" dirty="0" err="1"/>
              <a:t>el</a:t>
            </a:r>
            <a:r>
              <a:rPr lang="de-DE" dirty="0"/>
              <a:t>. </a:t>
            </a:r>
            <a:r>
              <a:rPr lang="de-DE" dirty="0" err="1"/>
              <a:t>neutrino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6772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Detection Principle – Inverse Beta Decay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Reaction: ν̄ₑ + p → n + e⁺</a:t>
            </a:r>
          </a:p>
          <a:p>
            <a:r>
              <a:t>e⁺ annihilates: emits two 511 keV gamma rays (prompt signal)</a:t>
            </a:r>
          </a:p>
          <a:p>
            <a:r>
              <a:t>n captured: emits delayed gamma ray</a:t>
            </a:r>
          </a:p>
          <a:p>
            <a:r>
              <a:t>Coincidence of prompt and delayed signals = neutrino interaction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0FDA32D-3BB8-442E-7569-0596017E97D0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4. </a:t>
            </a:r>
            <a:r>
              <a:rPr lang="de-DE" dirty="0" err="1"/>
              <a:t>el</a:t>
            </a:r>
            <a:r>
              <a:rPr lang="de-DE" dirty="0"/>
              <a:t>. </a:t>
            </a:r>
            <a:r>
              <a:rPr lang="de-DE" dirty="0" err="1"/>
              <a:t>neutrino</a:t>
            </a:r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Results and Significance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Observed hundreds of coincidence events over background</a:t>
            </a:r>
          </a:p>
          <a:p>
            <a:r>
              <a:t>Confirmed existence of neutrinos</a:t>
            </a:r>
          </a:p>
          <a:p>
            <a:r>
              <a:t>Published in Science, 1956</a:t>
            </a:r>
          </a:p>
          <a:p>
            <a:r>
              <a:t>Reines awarded Nobel Prize in Physics, 1995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C4B6428-B84C-C12E-9268-CBC30B7C3D01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4. </a:t>
            </a:r>
            <a:r>
              <a:rPr lang="de-DE" dirty="0" err="1"/>
              <a:t>el</a:t>
            </a:r>
            <a:r>
              <a:rPr lang="de-DE" dirty="0"/>
              <a:t>. </a:t>
            </a:r>
            <a:r>
              <a:rPr lang="de-DE" dirty="0" err="1"/>
              <a:t>neutrino</a:t>
            </a:r>
            <a:endParaRPr lang="de-D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Discovery of the Muon Neutrino – Historical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1962 experiment at Brookhaven National Lab</a:t>
            </a:r>
          </a:p>
          <a:p>
            <a:r>
              <a:t>Lederman, Schwartz, Steinberger</a:t>
            </a:r>
          </a:p>
          <a:p>
            <a:r>
              <a:t>Question: Is ν_μ different from νₑ?</a:t>
            </a:r>
          </a:p>
          <a:p>
            <a:r>
              <a:t>Used pion decay to isolate muon neutrinos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ECC4371-A40D-2C78-2D64-498BD781A741}"/>
              </a:ext>
            </a:extLst>
          </p:cNvPr>
          <p:cNvSpPr txBox="1"/>
          <p:nvPr/>
        </p:nvSpPr>
        <p:spPr>
          <a:xfrm>
            <a:off x="6819441" y="6260196"/>
            <a:ext cx="214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3AF463-8DD3-1D1A-5EB3-C3CF50A4C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Muon</a:t>
            </a:r>
            <a:r>
              <a:rPr lang="de-DE" dirty="0"/>
              <a:t> Decay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9D0E0C-26DD-E052-A1BB-8301B8436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Muon</a:t>
            </a:r>
            <a:r>
              <a:rPr lang="de-DE" dirty="0"/>
              <a:t> </a:t>
            </a:r>
            <a:r>
              <a:rPr lang="de-DE" dirty="0" err="1"/>
              <a:t>decay</a:t>
            </a:r>
            <a:r>
              <a:rPr lang="de-DE" dirty="0"/>
              <a:t>:  </a:t>
            </a:r>
            <a:r>
              <a:rPr lang="el-GR" dirty="0"/>
              <a:t>μ−→</a:t>
            </a:r>
            <a:r>
              <a:rPr lang="de-DE" dirty="0"/>
              <a:t>e−+</a:t>
            </a:r>
            <a:r>
              <a:rPr lang="el-GR" dirty="0"/>
              <a:t>νˉ</a:t>
            </a:r>
            <a:r>
              <a:rPr lang="de-DE" dirty="0"/>
              <a:t>e​+</a:t>
            </a:r>
            <a:r>
              <a:rPr lang="el-GR" dirty="0"/>
              <a:t>νμ​</a:t>
            </a:r>
            <a:endParaRPr lang="de-DE" dirty="0"/>
          </a:p>
          <a:p>
            <a:r>
              <a:rPr lang="de-DE" dirty="0" err="1"/>
              <a:t>Why</a:t>
            </a:r>
            <a:r>
              <a:rPr lang="de-DE" dirty="0"/>
              <a:t> 2 (</a:t>
            </a:r>
            <a:r>
              <a:rPr lang="de-DE" dirty="0" err="1"/>
              <a:t>two</a:t>
            </a:r>
            <a:r>
              <a:rPr lang="de-DE" dirty="0"/>
              <a:t>) different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neutrinos</a:t>
            </a:r>
            <a:r>
              <a:rPr lang="de-DE" dirty="0"/>
              <a:t>?</a:t>
            </a:r>
          </a:p>
          <a:p>
            <a:r>
              <a:rPr lang="de-DE" dirty="0" err="1"/>
              <a:t>Muon</a:t>
            </a:r>
            <a:r>
              <a:rPr lang="de-DE" dirty="0"/>
              <a:t> </a:t>
            </a:r>
            <a:r>
              <a:rPr lang="de-DE" dirty="0" err="1"/>
              <a:t>decay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same </a:t>
            </a:r>
            <a:r>
              <a:rPr lang="de-DE" dirty="0" err="1"/>
              <a:t>neutrinos</a:t>
            </a:r>
            <a:r>
              <a:rPr lang="de-DE" dirty="0"/>
              <a:t>: </a:t>
            </a:r>
            <a:r>
              <a:rPr lang="el-GR" dirty="0"/>
              <a:t>μ−→</a:t>
            </a:r>
            <a:r>
              <a:rPr lang="de-DE" dirty="0"/>
              <a:t>e−+</a:t>
            </a:r>
            <a:r>
              <a:rPr lang="el-GR" dirty="0"/>
              <a:t>γ</a:t>
            </a:r>
            <a:endParaRPr lang="de-DE" dirty="0"/>
          </a:p>
          <a:p>
            <a:r>
              <a:rPr lang="de-DE" dirty="0" err="1"/>
              <a:t>Occurence</a:t>
            </a:r>
            <a:r>
              <a:rPr lang="de-DE" dirty="0"/>
              <a:t> </a:t>
            </a:r>
            <a:r>
              <a:rPr lang="de-DE" dirty="0" err="1"/>
              <a:t>theoretically</a:t>
            </a:r>
            <a:r>
              <a:rPr lang="de-DE" dirty="0"/>
              <a:t> vs. In </a:t>
            </a:r>
            <a:r>
              <a:rPr lang="de-DE" dirty="0" err="1"/>
              <a:t>reality</a:t>
            </a:r>
            <a:r>
              <a:rPr lang="de-DE" dirty="0"/>
              <a:t> </a:t>
            </a:r>
          </a:p>
          <a:p>
            <a:r>
              <a:rPr lang="de-DE" dirty="0" err="1"/>
              <a:t>Conclusion</a:t>
            </a:r>
            <a:r>
              <a:rPr lang="de-DE" dirty="0"/>
              <a:t>: 2nd type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neutrino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A32D23-2AF2-B657-A974-CE911E9E78C7}"/>
              </a:ext>
            </a:extLst>
          </p:cNvPr>
          <p:cNvSpPr txBox="1"/>
          <p:nvPr/>
        </p:nvSpPr>
        <p:spPr>
          <a:xfrm>
            <a:off x="6913756" y="6250259"/>
            <a:ext cx="199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  <p:extLst>
      <p:ext uri="{BB962C8B-B14F-4D97-AF65-F5344CB8AC3E}">
        <p14:creationId xmlns:p14="http://schemas.microsoft.com/office/powerpoint/2010/main" val="4224958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E595928D-A3A8-915A-DF8B-BB659D2BF8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3356" y="390292"/>
            <a:ext cx="7966468" cy="5525381"/>
          </a:xfr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EF0DD51-60E5-B309-8A0F-54F8D6406EC1}"/>
              </a:ext>
            </a:extLst>
          </p:cNvPr>
          <p:cNvSpPr txBox="1"/>
          <p:nvPr/>
        </p:nvSpPr>
        <p:spPr>
          <a:xfrm>
            <a:off x="1037063" y="6055112"/>
            <a:ext cx="7460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Illustration: Experiment </a:t>
            </a:r>
            <a:r>
              <a:rPr lang="de-DE" dirty="0" err="1"/>
              <a:t>setup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AGS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5D74D1-3484-566B-6ACD-CF067A881B93}"/>
              </a:ext>
            </a:extLst>
          </p:cNvPr>
          <p:cNvSpPr txBox="1"/>
          <p:nvPr/>
        </p:nvSpPr>
        <p:spPr>
          <a:xfrm>
            <a:off x="6969512" y="6285102"/>
            <a:ext cx="217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  <p:extLst>
      <p:ext uri="{BB962C8B-B14F-4D97-AF65-F5344CB8AC3E}">
        <p14:creationId xmlns:p14="http://schemas.microsoft.com/office/powerpoint/2010/main" val="3651381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sz="2400" dirty="0"/>
              <a:t>1. Introduction: Elementary Particles &amp; the Standard Model</a:t>
            </a:r>
          </a:p>
          <a:p>
            <a:r>
              <a:rPr sz="2400" dirty="0"/>
              <a:t>2. Beta Decay &amp; the Mystery of Missing Energy</a:t>
            </a:r>
          </a:p>
          <a:p>
            <a:r>
              <a:rPr sz="2400" dirty="0"/>
              <a:t>3. Pauli and the Neutrino Hypothesis</a:t>
            </a:r>
          </a:p>
          <a:p>
            <a:r>
              <a:rPr sz="2400" dirty="0"/>
              <a:t>4. The Cowan-Reines Experiment</a:t>
            </a:r>
          </a:p>
          <a:p>
            <a:r>
              <a:rPr sz="2400" dirty="0"/>
              <a:t>5. The Muon Neutrino Experiment</a:t>
            </a:r>
          </a:p>
          <a:p>
            <a:r>
              <a:rPr sz="2400" dirty="0"/>
              <a:t>6. The Tau Neutrino</a:t>
            </a:r>
          </a:p>
          <a:p>
            <a:r>
              <a:rPr sz="2400" dirty="0"/>
              <a:t>7. Significance of the Neutrino Discoveries</a:t>
            </a:r>
          </a:p>
          <a:p>
            <a:r>
              <a:rPr sz="2400" dirty="0"/>
              <a:t>8. Neutrino Oscillations &amp; Current Research</a:t>
            </a:r>
          </a:p>
          <a:p>
            <a:r>
              <a:rPr sz="2400" dirty="0"/>
              <a:t>9. Conclusion</a:t>
            </a:r>
          </a:p>
          <a:p>
            <a:r>
              <a:rPr sz="2400" dirty="0"/>
              <a:t>10. Bibliography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73B22874-6499-D317-1279-CAC093392B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550" y="657677"/>
            <a:ext cx="7200900" cy="3537284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D38C520-852C-7594-7F21-51317AD6870A}"/>
              </a:ext>
            </a:extLst>
          </p:cNvPr>
          <p:cNvSpPr txBox="1"/>
          <p:nvPr/>
        </p:nvSpPr>
        <p:spPr>
          <a:xfrm>
            <a:off x="971550" y="4404732"/>
            <a:ext cx="720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Illustration: Experiment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muon</a:t>
            </a:r>
            <a:r>
              <a:rPr lang="de-DE" dirty="0"/>
              <a:t> </a:t>
            </a:r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detection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8CF329C-00EE-8256-A46A-A64A826A38E3}"/>
              </a:ext>
            </a:extLst>
          </p:cNvPr>
          <p:cNvSpPr txBox="1"/>
          <p:nvPr/>
        </p:nvSpPr>
        <p:spPr>
          <a:xfrm>
            <a:off x="6969512" y="6285102"/>
            <a:ext cx="217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  <p:extLst>
      <p:ext uri="{BB962C8B-B14F-4D97-AF65-F5344CB8AC3E}">
        <p14:creationId xmlns:p14="http://schemas.microsoft.com/office/powerpoint/2010/main" val="1309841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Muon Neutrino Experiment –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15 GeV </a:t>
            </a:r>
            <a:r>
              <a:rPr lang="de-DE" dirty="0"/>
              <a:t>P</a:t>
            </a:r>
            <a:r>
              <a:rPr dirty="0" err="1"/>
              <a:t>roton</a:t>
            </a:r>
            <a:r>
              <a:rPr dirty="0"/>
              <a:t> beam hits </a:t>
            </a:r>
            <a:r>
              <a:rPr lang="de-DE" dirty="0"/>
              <a:t>Beryllium </a:t>
            </a:r>
            <a:r>
              <a:rPr dirty="0"/>
              <a:t>target → </a:t>
            </a:r>
            <a:r>
              <a:rPr lang="de-DE" dirty="0"/>
              <a:t>P</a:t>
            </a:r>
            <a:r>
              <a:rPr dirty="0"/>
              <a:t>ions produced</a:t>
            </a:r>
          </a:p>
          <a:p>
            <a:r>
              <a:rPr lang="de-DE" dirty="0"/>
              <a:t>Pions </a:t>
            </a:r>
            <a:r>
              <a:rPr lang="de-DE" dirty="0" err="1"/>
              <a:t>hit</a:t>
            </a:r>
            <a:r>
              <a:rPr lang="de-DE" dirty="0"/>
              <a:t> 13,5m </a:t>
            </a:r>
            <a:r>
              <a:rPr lang="de-DE" dirty="0" err="1"/>
              <a:t>thick</a:t>
            </a:r>
            <a:r>
              <a:rPr lang="de-DE" dirty="0"/>
              <a:t> iron </a:t>
            </a:r>
            <a:r>
              <a:rPr lang="de-DE" dirty="0" err="1"/>
              <a:t>shield</a:t>
            </a:r>
            <a:r>
              <a:rPr lang="de-DE" dirty="0"/>
              <a:t>, 21m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target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 err="1">
                <a:sym typeface="Wingdings" panose="05000000000000000000" pitchFamily="2" charset="2"/>
              </a:rPr>
              <a:t>absorb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strongly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interacting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particles</a:t>
            </a:r>
            <a:endParaRPr lang="de-DE" dirty="0"/>
          </a:p>
          <a:p>
            <a:r>
              <a:rPr lang="de-DE" dirty="0" err="1"/>
              <a:t>Some</a:t>
            </a:r>
            <a:r>
              <a:rPr lang="de-DE" dirty="0"/>
              <a:t> Pions </a:t>
            </a:r>
            <a:r>
              <a:rPr lang="de-DE" dirty="0" err="1"/>
              <a:t>decay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muon</a:t>
            </a:r>
            <a:r>
              <a:rPr lang="de-DE" dirty="0"/>
              <a:t> + (</a:t>
            </a:r>
            <a:r>
              <a:rPr lang="de-DE" dirty="0" err="1"/>
              <a:t>muon</a:t>
            </a:r>
            <a:r>
              <a:rPr lang="de-DE" dirty="0"/>
              <a:t>?)-neutrino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dirty="0"/>
              <a:t>π⁺ → μ⁺ + </a:t>
            </a:r>
            <a:r>
              <a:rPr dirty="0" err="1"/>
              <a:t>ν_μ</a:t>
            </a:r>
            <a:endParaRPr dirty="0"/>
          </a:p>
          <a:p>
            <a:r>
              <a:rPr dirty="0"/>
              <a:t>Muons absorbed by shield; only neutrinos pass</a:t>
            </a:r>
          </a:p>
          <a:p>
            <a:r>
              <a:rPr dirty="0"/>
              <a:t>Detector: spark chamber, looked for muon events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220D130-D52C-7690-E932-6FE9D9635A72}"/>
              </a:ext>
            </a:extLst>
          </p:cNvPr>
          <p:cNvSpPr txBox="1"/>
          <p:nvPr/>
        </p:nvSpPr>
        <p:spPr>
          <a:xfrm>
            <a:off x="6652173" y="6278136"/>
            <a:ext cx="2168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1F5D3A-A3C1-DF1D-828E-60436F6B5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Muon</a:t>
            </a:r>
            <a:r>
              <a:rPr lang="de-DE" dirty="0"/>
              <a:t> Neutrino Experiment - Setup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828E89-C630-E0F3-7CF6-AC87E93B9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5.5m of concrete on floor and roof to reduce cosmic muons</a:t>
            </a:r>
          </a:p>
          <a:p>
            <a:r>
              <a:rPr lang="en-US" dirty="0"/>
              <a:t>Interactions observed in a 10-ton aluminum spark chamber behind steel shield</a:t>
            </a:r>
          </a:p>
          <a:p>
            <a:r>
              <a:rPr lang="en-US" dirty="0"/>
              <a:t>If these neutrinos are muon neutrinos, they should only produce muons, not electrons </a:t>
            </a:r>
          </a:p>
          <a:p>
            <a:pPr lvl="1"/>
            <a:r>
              <a:rPr lang="en-US" dirty="0"/>
              <a:t>electrons produce distinct shower, muons produce nice tracks 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3928B4-7763-91D7-670A-F6F84CD4698F}"/>
              </a:ext>
            </a:extLst>
          </p:cNvPr>
          <p:cNvSpPr txBox="1"/>
          <p:nvPr/>
        </p:nvSpPr>
        <p:spPr>
          <a:xfrm>
            <a:off x="6969512" y="6285102"/>
            <a:ext cx="217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  <p:extLst>
      <p:ext uri="{BB962C8B-B14F-4D97-AF65-F5344CB8AC3E}">
        <p14:creationId xmlns:p14="http://schemas.microsoft.com/office/powerpoint/2010/main" val="16463950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67E2D8A-19BE-48A0-889C-CCAC02348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0277D086-9BBF-7A8F-CCC9-0DF99076A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94" y="1098604"/>
            <a:ext cx="5937199" cy="4334154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60570CA-F8BD-0929-547C-0F57E025F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8503" y="1966332"/>
            <a:ext cx="2444707" cy="2598699"/>
          </a:xfrm>
        </p:spPr>
        <p:txBody>
          <a:bodyPr>
            <a:normAutofit/>
          </a:bodyPr>
          <a:lstStyle/>
          <a:p>
            <a:r>
              <a:rPr lang="en-US" dirty="0"/>
              <a:t>1. metal plates</a:t>
            </a:r>
          </a:p>
          <a:p>
            <a:r>
              <a:rPr lang="en-US" dirty="0"/>
              <a:t>2. gas</a:t>
            </a:r>
          </a:p>
          <a:p>
            <a:r>
              <a:rPr lang="en-US" dirty="0"/>
              <a:t>3. high voltage</a:t>
            </a:r>
          </a:p>
          <a:p>
            <a:r>
              <a:rPr lang="en-US" dirty="0"/>
              <a:t>4. scintillation detectors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F2408D6-774E-7901-54F1-FC029717F3B8}"/>
              </a:ext>
            </a:extLst>
          </p:cNvPr>
          <p:cNvSpPr txBox="1"/>
          <p:nvPr/>
        </p:nvSpPr>
        <p:spPr>
          <a:xfrm>
            <a:off x="762094" y="5742878"/>
            <a:ext cx="6898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Illustration: Setup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spark</a:t>
            </a:r>
            <a:r>
              <a:rPr lang="de-DE" dirty="0"/>
              <a:t> </a:t>
            </a:r>
            <a:r>
              <a:rPr lang="de-DE" dirty="0" err="1"/>
              <a:t>chamber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F2C74ED-AA73-B5F3-80D2-ED50EDAE54D6}"/>
              </a:ext>
            </a:extLst>
          </p:cNvPr>
          <p:cNvSpPr txBox="1"/>
          <p:nvPr/>
        </p:nvSpPr>
        <p:spPr>
          <a:xfrm>
            <a:off x="6969512" y="6285102"/>
            <a:ext cx="217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  <p:extLst>
      <p:ext uri="{BB962C8B-B14F-4D97-AF65-F5344CB8AC3E}">
        <p14:creationId xmlns:p14="http://schemas.microsoft.com/office/powerpoint/2010/main" val="29083991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A6EC888-B85F-410F-B430-06583E94B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85DA84-CB73-4E5E-9864-2460CE280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49185E-361A-421B-8F2D-11C7FFC68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7432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B85BAA-C37F-44B4-B427-B4F10EBB4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69680" y="-4668"/>
            <a:ext cx="27432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C4EE06-D7B4-4FAC-A561-38A1C3802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94325"/>
            <a:ext cx="27432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18D83B-903C-4782-B1BB-A45164A71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69680" y="6494325"/>
            <a:ext cx="27432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85589A-A5AC-409A-B2A2-24D871B4C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650" y="158782"/>
            <a:ext cx="8902699" cy="6537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nhaltsplatzhalter 4" descr="Ein Bild, das Kleidung, Schwarzweiß, Person, monochrom enthält.&#10;&#10;KI-generierte Inhalte können fehlerhaft sein.">
            <a:extLst>
              <a:ext uri="{FF2B5EF4-FFF2-40B4-BE49-F238E27FC236}">
                <a16:creationId xmlns:a16="http://schemas.microsoft.com/office/drawing/2014/main" id="{E8EBCC8B-2DDE-C33A-E74F-4CF172489B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0454" y="178212"/>
            <a:ext cx="7581060" cy="589230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FE7361A-5137-FCB9-ABDC-4EB90605EC9D}"/>
              </a:ext>
            </a:extLst>
          </p:cNvPr>
          <p:cNvSpPr txBox="1"/>
          <p:nvPr/>
        </p:nvSpPr>
        <p:spPr>
          <a:xfrm>
            <a:off x="781470" y="6177776"/>
            <a:ext cx="7530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Illustration: Schwartz in front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spark</a:t>
            </a:r>
            <a:r>
              <a:rPr lang="de-DE" dirty="0"/>
              <a:t> </a:t>
            </a:r>
            <a:r>
              <a:rPr lang="de-DE" dirty="0" err="1"/>
              <a:t>chamber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0C7F64B-AB0C-4646-C158-1A4A06FDCB21}"/>
              </a:ext>
            </a:extLst>
          </p:cNvPr>
          <p:cNvSpPr txBox="1"/>
          <p:nvPr/>
        </p:nvSpPr>
        <p:spPr>
          <a:xfrm>
            <a:off x="6969512" y="6285102"/>
            <a:ext cx="217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  <p:extLst>
      <p:ext uri="{BB962C8B-B14F-4D97-AF65-F5344CB8AC3E}">
        <p14:creationId xmlns:p14="http://schemas.microsoft.com/office/powerpoint/2010/main" val="496342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31DF5D-4318-D0EE-FE11-01B358DDF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14C6E7A7-28A1-531D-6712-616AC367A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381000"/>
            <a:ext cx="8064443" cy="5618356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7BFA4CE-3C7D-EC7F-B436-7E19A801A9F9}"/>
              </a:ext>
            </a:extLst>
          </p:cNvPr>
          <p:cNvSpPr txBox="1"/>
          <p:nvPr/>
        </p:nvSpPr>
        <p:spPr>
          <a:xfrm>
            <a:off x="914400" y="6001731"/>
            <a:ext cx="7738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Illustration: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showers</a:t>
            </a:r>
            <a:r>
              <a:rPr lang="de-DE" dirty="0"/>
              <a:t> &amp;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photographs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muon</a:t>
            </a:r>
            <a:r>
              <a:rPr lang="de-DE" dirty="0"/>
              <a:t> </a:t>
            </a:r>
            <a:r>
              <a:rPr lang="de-DE" dirty="0" err="1"/>
              <a:t>trail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FC4859D-E193-6807-90E3-CBBF0C8F2ECC}"/>
              </a:ext>
            </a:extLst>
          </p:cNvPr>
          <p:cNvSpPr txBox="1"/>
          <p:nvPr/>
        </p:nvSpPr>
        <p:spPr>
          <a:xfrm>
            <a:off x="6969512" y="6285102"/>
            <a:ext cx="217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  <p:extLst>
      <p:ext uri="{BB962C8B-B14F-4D97-AF65-F5344CB8AC3E}">
        <p14:creationId xmlns:p14="http://schemas.microsoft.com/office/powerpoint/2010/main" val="15176232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Muon Neutrino – Results and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Detected muons, not electrons → ν_μ ≠ νₑ</a:t>
            </a:r>
          </a:p>
          <a:p>
            <a:r>
              <a:t>Established lepton family structure</a:t>
            </a:r>
          </a:p>
          <a:p>
            <a:r>
              <a:t>Nobel Prize awarded in 1988</a:t>
            </a:r>
          </a:p>
          <a:p>
            <a:r>
              <a:t>Foundation for understanding neutrino generations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873700A-3317-2DD5-0A43-F1A52CFAEB91}"/>
              </a:ext>
            </a:extLst>
          </p:cNvPr>
          <p:cNvSpPr txBox="1"/>
          <p:nvPr/>
        </p:nvSpPr>
        <p:spPr>
          <a:xfrm>
            <a:off x="6819441" y="6256642"/>
            <a:ext cx="2213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5. </a:t>
            </a:r>
            <a:r>
              <a:rPr lang="de-DE" dirty="0" err="1"/>
              <a:t>Muon</a:t>
            </a:r>
            <a:r>
              <a:rPr lang="de-DE" dirty="0"/>
              <a:t> Neutrino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Discovery of the Tau Neutrino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Third neutrino flavor (ν_τ) predicted after tau lepton discovery</a:t>
            </a:r>
          </a:p>
          <a:p>
            <a:r>
              <a:t>Detected in 2000 by the DONUT experiment at Fermilab</a:t>
            </a:r>
          </a:p>
          <a:p>
            <a:r>
              <a:t>Used emulsion detectors to observe τ-lepton decay events</a:t>
            </a:r>
          </a:p>
          <a:p>
            <a:r>
              <a:t>Confirmed third lepton generation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673570C-9B1A-9745-570F-A0B3854B4DC1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6. Tau Neutrino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3A3A3F-E925-CD3E-6F78-31768DE15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Method – Discovery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Tau Neutrino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30D813-5F1B-B08E-B221-3DFEB48EE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 Proton Beam </a:t>
            </a:r>
            <a:r>
              <a:rPr lang="de-DE" dirty="0" err="1"/>
              <a:t>hit</a:t>
            </a:r>
            <a:r>
              <a:rPr lang="de-DE" dirty="0"/>
              <a:t> a </a:t>
            </a:r>
            <a:r>
              <a:rPr lang="de-DE" dirty="0" err="1"/>
              <a:t>tungsten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, </a:t>
            </a:r>
            <a:r>
              <a:rPr lang="de-DE" dirty="0" err="1"/>
              <a:t>producing</a:t>
            </a:r>
            <a:r>
              <a:rPr lang="de-DE" dirty="0"/>
              <a:t> tau </a:t>
            </a:r>
            <a:r>
              <a:rPr lang="de-DE" dirty="0" err="1"/>
              <a:t>leptons</a:t>
            </a:r>
            <a:r>
              <a:rPr lang="de-DE" dirty="0"/>
              <a:t> and tau </a:t>
            </a:r>
            <a:r>
              <a:rPr lang="de-DE" dirty="0" err="1"/>
              <a:t>neutrinos</a:t>
            </a:r>
            <a:r>
              <a:rPr lang="de-DE" dirty="0"/>
              <a:t> via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lived</a:t>
            </a:r>
            <a:r>
              <a:rPr lang="de-DE" dirty="0"/>
              <a:t> </a:t>
            </a:r>
            <a:r>
              <a:rPr lang="de-DE" dirty="0" err="1"/>
              <a:t>particles</a:t>
            </a:r>
            <a:endParaRPr lang="de-DE" dirty="0"/>
          </a:p>
          <a:p>
            <a:r>
              <a:rPr lang="de-DE" dirty="0"/>
              <a:t>Neutrinos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directed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detector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emulsion</a:t>
            </a:r>
            <a:r>
              <a:rPr lang="de-DE" dirty="0"/>
              <a:t> and </a:t>
            </a:r>
            <a:r>
              <a:rPr lang="de-DE" dirty="0" err="1"/>
              <a:t>steel</a:t>
            </a:r>
            <a:r>
              <a:rPr lang="de-DE" dirty="0"/>
              <a:t> </a:t>
            </a:r>
            <a:r>
              <a:rPr lang="de-DE" dirty="0" err="1"/>
              <a:t>layers</a:t>
            </a:r>
            <a:endParaRPr lang="de-DE" dirty="0"/>
          </a:p>
          <a:p>
            <a:r>
              <a:rPr lang="de-DE" dirty="0"/>
              <a:t>Tau </a:t>
            </a:r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track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photographic</a:t>
            </a:r>
            <a:r>
              <a:rPr lang="de-DE" dirty="0"/>
              <a:t> </a:t>
            </a:r>
            <a:r>
              <a:rPr lang="de-DE" dirty="0" err="1"/>
              <a:t>emulsion</a:t>
            </a:r>
            <a:endParaRPr lang="de-DE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FEFBA31-E0D5-AD5E-50E2-99209823C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23165"/>
            <a:ext cx="2648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E6EBFDE-2471-324C-9F7C-3120774E32D4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6. Tau Neutrino</a:t>
            </a:r>
          </a:p>
        </p:txBody>
      </p:sp>
    </p:spTree>
    <p:extLst>
      <p:ext uri="{BB962C8B-B14F-4D97-AF65-F5344CB8AC3E}">
        <p14:creationId xmlns:p14="http://schemas.microsoft.com/office/powerpoint/2010/main" val="13496551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Significance of Neutrino Discoveries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t>Confirmed existence of multiple neutrino flavors</a:t>
            </a:r>
          </a:p>
          <a:p>
            <a:r>
              <a:t>Nobel Prizes:</a:t>
            </a:r>
          </a:p>
          <a:p>
            <a:r>
              <a:t>  • Reines (1995) – neutrino detection</a:t>
            </a:r>
          </a:p>
          <a:p>
            <a:r>
              <a:t>  • Lederman, Schwartz, Steinberger (1988) – muon neutrino</a:t>
            </a:r>
          </a:p>
          <a:p>
            <a:r>
              <a:t>  • Kajita &amp; McDonald (2015) – neutrino oscillations</a:t>
            </a:r>
          </a:p>
          <a:p>
            <a:r>
              <a:t>Crucial for the Standard Model and beyond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B67BE95-0BD1-CF5B-E81C-3EABB4B3BC7F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7. </a:t>
            </a:r>
            <a:r>
              <a:rPr lang="de-DE" dirty="0" err="1"/>
              <a:t>Significance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Elementary Particle Physics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Goal: Understand fundamental building blocks of matter and interactions</a:t>
            </a:r>
          </a:p>
          <a:p>
            <a:r>
              <a:rPr dirty="0"/>
              <a:t>Two categories of particles:</a:t>
            </a:r>
          </a:p>
          <a:p>
            <a:r>
              <a:rPr dirty="0"/>
              <a:t>  • Fermions (matter)</a:t>
            </a:r>
          </a:p>
          <a:p>
            <a:r>
              <a:rPr dirty="0"/>
              <a:t>  • Bosons (force carriers)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EBC37E-EAD9-AC2D-74BC-2E557626865A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1. </a:t>
            </a:r>
            <a:r>
              <a:rPr lang="de-DE" dirty="0" err="1"/>
              <a:t>Introduction</a:t>
            </a:r>
            <a:endParaRPr lang="de-DE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Neutrino Oscillations &amp; Modern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Neutrinos change flavor as they travel (ν_e ↔ ν_μ ↔ ν_τ)</a:t>
            </a:r>
          </a:p>
          <a:p>
            <a:r>
              <a:t>Implies that neutrinos have mass</a:t>
            </a:r>
          </a:p>
          <a:p>
            <a:r>
              <a:t>Solved the solar neutrino problem</a:t>
            </a:r>
          </a:p>
          <a:p>
            <a:r>
              <a:t>Experiments: Super-Kamiokande, SNO, IceCube, DUNE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29CA89D-1CB5-C69F-9DA8-C4AA691FCA55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8. </a:t>
            </a:r>
            <a:r>
              <a:rPr lang="de-DE" dirty="0" err="1"/>
              <a:t>Oscillations</a:t>
            </a:r>
            <a:endParaRPr lang="de-DE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Neutrinos went from hypothetical to essential particles</a:t>
            </a:r>
          </a:p>
          <a:p>
            <a:r>
              <a:t>Experimental breakthroughs shaped our understanding of the universe</a:t>
            </a:r>
          </a:p>
          <a:p>
            <a:r>
              <a:t>Still many open questions in neutrino physics</a:t>
            </a:r>
          </a:p>
          <a:p>
            <a:r>
              <a:t>Future experiments may reveal even more surprises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8D9CE91-3834-702A-483E-C7348A4BF045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9. </a:t>
            </a:r>
            <a:r>
              <a:rPr lang="de-DE" dirty="0" err="1"/>
              <a:t>Conclusion</a:t>
            </a:r>
            <a:endParaRPr lang="de-DE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Bibliography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t>Griffiths, D. – Introduction to Elementary Particles</a:t>
            </a:r>
          </a:p>
          <a:p>
            <a:r>
              <a:t>Berger, C. – Elementarteilchenphysik (Springer)</a:t>
            </a:r>
          </a:p>
          <a:p>
            <a:r>
              <a:t>Reines &amp; Cowan – Science, 1956</a:t>
            </a:r>
          </a:p>
          <a:p>
            <a:r>
              <a:t>NobelPrize.org (1995, 1988, 2015 summaries)</a:t>
            </a:r>
          </a:p>
          <a:p>
            <a:r>
              <a:t>CERN Journal Club (https://indico.cern.ch/event/402462/...)</a:t>
            </a:r>
          </a:p>
          <a:p>
            <a:r>
              <a:t>PBS Space Time (YouTube video on neutrinos)</a:t>
            </a:r>
          </a:p>
          <a:p>
            <a:r>
              <a:t>Welt der Physik – Neutrinos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0591D28-DEEF-D58C-8646-59D483F0096D}"/>
              </a:ext>
            </a:extLst>
          </p:cNvPr>
          <p:cNvSpPr txBox="1"/>
          <p:nvPr/>
        </p:nvSpPr>
        <p:spPr>
          <a:xfrm>
            <a:off x="6819441" y="6334699"/>
            <a:ext cx="2045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10. </a:t>
            </a:r>
            <a:r>
              <a:rPr lang="de-DE" dirty="0" err="1"/>
              <a:t>Bibliography</a:t>
            </a:r>
            <a:endParaRPr lang="de-DE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379B63-B2AC-461D-BD2D-C13FCB7AC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D3D40D-A5D9-8ECE-A1DD-05456A72C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https://profmattstrassler.com/articles-and-posts/particle-physics-basics/the-structure-of-matter/protons-and-neutrons/</a:t>
            </a:r>
            <a:endParaRPr lang="de-DE" dirty="0"/>
          </a:p>
          <a:p>
            <a:r>
              <a:rPr lang="de-DE" dirty="0">
                <a:hlinkClick r:id="rId3"/>
              </a:rPr>
              <a:t>https://de.wikipedia.org/wiki/Elementarteilchen#/media/Datei:Standard_Model_of_Elementary_Particles-de.svg</a:t>
            </a:r>
            <a:endParaRPr lang="de-DE" dirty="0"/>
          </a:p>
          <a:p>
            <a:r>
              <a:rPr lang="de-DE" dirty="0"/>
              <a:t>https://www.nobelprize.org/prizes/physics/1945/pauli/facts/</a:t>
            </a:r>
          </a:p>
          <a:p>
            <a:r>
              <a:rPr lang="de-DE" dirty="0">
                <a:hlinkClick r:id="rId4"/>
              </a:rPr>
              <a:t>https://youtu.be/y_T_UsZeo9Y?si=R2f2MvT0sAHu-dJZ</a:t>
            </a:r>
            <a:endParaRPr lang="de-DE" dirty="0"/>
          </a:p>
          <a:p>
            <a:r>
              <a:rPr lang="de-DE" dirty="0"/>
              <a:t>https://indico.cern.ch/event/402462/attachments/806290/1104933/JournalClub.pdf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B6E7173-816B-9760-8A41-6D16849C4EB2}"/>
              </a:ext>
            </a:extLst>
          </p:cNvPr>
          <p:cNvSpPr txBox="1"/>
          <p:nvPr/>
        </p:nvSpPr>
        <p:spPr>
          <a:xfrm>
            <a:off x="6819441" y="6334699"/>
            <a:ext cx="2045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10. </a:t>
            </a:r>
            <a:r>
              <a:rPr lang="de-DE" dirty="0" err="1"/>
              <a:t>Bibliography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0055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57A6093D-4BD5-C005-4BCF-1C2805CE4A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8232" y="0"/>
            <a:ext cx="6954652" cy="650712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2D7207D-71B7-E00E-69F9-CB434431D2DE}"/>
              </a:ext>
            </a:extLst>
          </p:cNvPr>
          <p:cNvSpPr txBox="1"/>
          <p:nvPr/>
        </p:nvSpPr>
        <p:spPr>
          <a:xfrm>
            <a:off x="1711842" y="6507126"/>
            <a:ext cx="5933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Illustration: Standard Model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elementary</a:t>
            </a:r>
            <a:r>
              <a:rPr lang="de-DE" dirty="0"/>
              <a:t> </a:t>
            </a:r>
            <a:r>
              <a:rPr lang="de-DE" dirty="0" err="1"/>
              <a:t>particles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EA130C7-480B-1C2C-ADD3-BBD685F02747}"/>
              </a:ext>
            </a:extLst>
          </p:cNvPr>
          <p:cNvSpPr txBox="1"/>
          <p:nvPr/>
        </p:nvSpPr>
        <p:spPr>
          <a:xfrm>
            <a:off x="6956129" y="6322460"/>
            <a:ext cx="1806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1. </a:t>
            </a:r>
            <a:r>
              <a:rPr lang="de-DE" dirty="0" err="1"/>
              <a:t>Introduction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47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Quarks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Six flavors: up, down, charm, strange, top, bottom</a:t>
            </a:r>
          </a:p>
          <a:p>
            <a:r>
              <a:t>Charges: up-type (+2/3), down-type (-1/3)</a:t>
            </a:r>
          </a:p>
          <a:p>
            <a:r>
              <a:t>Protons = uud, Neutrons = udd</a:t>
            </a:r>
          </a:p>
          <a:p>
            <a:r>
              <a:t>Held together by strong force (via gluon exchange)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F32F7A4-C688-7642-2AE9-FBAF6960B3BD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1. </a:t>
            </a:r>
            <a:r>
              <a:rPr lang="de-DE" dirty="0" err="1"/>
              <a:t>Introduction</a:t>
            </a:r>
            <a:endParaRPr lang="de-DE" dirty="0"/>
          </a:p>
        </p:txBody>
      </p:sp>
      <p:pic>
        <p:nvPicPr>
          <p:cNvPr id="6" name="Grafik 5" descr="Ein Bild, das Kreis, Diagramm enthält.&#10;&#10;KI-generierte Inhalte können fehlerhaft sein.">
            <a:extLst>
              <a:ext uri="{FF2B5EF4-FFF2-40B4-BE49-F238E27FC236}">
                <a16:creationId xmlns:a16="http://schemas.microsoft.com/office/drawing/2014/main" id="{2B75AC0A-E768-A7CE-73A4-7CA01046D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321" y="4076700"/>
            <a:ext cx="3168502" cy="177406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BC2C871-ACD2-0C98-45E7-DE4943D7C59D}"/>
              </a:ext>
            </a:extLst>
          </p:cNvPr>
          <p:cNvSpPr txBox="1"/>
          <p:nvPr/>
        </p:nvSpPr>
        <p:spPr>
          <a:xfrm>
            <a:off x="2456121" y="5867400"/>
            <a:ext cx="4363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Illustration: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proton</a:t>
            </a:r>
            <a:r>
              <a:rPr lang="de-DE" dirty="0"/>
              <a:t> and </a:t>
            </a:r>
            <a:r>
              <a:rPr lang="de-DE" dirty="0" err="1"/>
              <a:t>neutron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Leptons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Electron, muon, tau and their associated neutrinos</a:t>
            </a:r>
          </a:p>
          <a:p>
            <a:r>
              <a:t>Charged: electron, muon, tau</a:t>
            </a:r>
          </a:p>
          <a:p>
            <a:r>
              <a:t>Neutral: neutrinos (νe, νμ, ντ)</a:t>
            </a:r>
          </a:p>
          <a:p>
            <a:r>
              <a:t>Organized in three generations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AEA8B85-46DD-625B-D7B7-4A9BA63C2B37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1. </a:t>
            </a:r>
            <a:r>
              <a:rPr lang="de-DE" dirty="0" err="1"/>
              <a:t>Introduction</a:t>
            </a:r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Force Carriers (Bosons)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Photon: Electromagnetic force</a:t>
            </a:r>
          </a:p>
          <a:p>
            <a:r>
              <a:t>Gluon: Strong interaction</a:t>
            </a:r>
          </a:p>
          <a:p>
            <a:r>
              <a:t>W and Z bosons: Weak interaction</a:t>
            </a:r>
          </a:p>
          <a:p>
            <a:r>
              <a:t>Higgs boson: Mass generation (Higgs mechanism)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B56463A-8B36-19A9-940B-CE092E6BEE57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1. </a:t>
            </a:r>
            <a:r>
              <a:rPr lang="de-DE" dirty="0" err="1"/>
              <a:t>Introduction</a:t>
            </a:r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Beta </a:t>
            </a:r>
            <a:r>
              <a:rPr lang="de-DE" dirty="0"/>
              <a:t>- </a:t>
            </a:r>
            <a:r>
              <a:rPr dirty="0"/>
              <a:t>Decay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Unstable neutron → proton (inside nucleus)</a:t>
            </a:r>
          </a:p>
          <a:p>
            <a:r>
              <a:rPr dirty="0"/>
              <a:t>Quark-level: d (-1/3) → u (+2/3) via W⁻ emission</a:t>
            </a:r>
          </a:p>
          <a:p>
            <a:r>
              <a:rPr dirty="0"/>
              <a:t>W⁻ decays into electron + electron antineutrino</a:t>
            </a:r>
          </a:p>
          <a:p>
            <a:r>
              <a:rPr dirty="0"/>
              <a:t>Beta+ decay: proton → neutron + W⁺ → positron + neutrino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2E9FF26-7E3C-0095-0A32-5F148B2B5BE5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2. Beta - Decay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The Mystery of Missing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Early 20th century: continuous beta spectrum confused physicists</a:t>
            </a:r>
          </a:p>
          <a:p>
            <a:r>
              <a:t>Apparent violation of energy/momentum conservation</a:t>
            </a:r>
          </a:p>
          <a:p>
            <a:r>
              <a:t>Something invisible must carry away energy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5A30498-B065-4DE9-2D8B-D65875E3D1DC}"/>
              </a:ext>
            </a:extLst>
          </p:cNvPr>
          <p:cNvSpPr txBox="1"/>
          <p:nvPr/>
        </p:nvSpPr>
        <p:spPr>
          <a:xfrm>
            <a:off x="6819441" y="633469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2. Beta -  Decay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sschnitt">
  <a:themeElements>
    <a:clrScheme name="Ausschnitt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Ausschnitt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usschnitt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TM10001105[[fn=Ausschnitt]]</Template>
  <TotalTime>0</TotalTime>
  <Words>1306</Words>
  <Application>Microsoft Office PowerPoint</Application>
  <PresentationFormat>Bildschirmpräsentation (4:3)</PresentationFormat>
  <Paragraphs>186</Paragraphs>
  <Slides>33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7" baseType="lpstr">
      <vt:lpstr>Arial</vt:lpstr>
      <vt:lpstr>Franklin Gothic Book</vt:lpstr>
      <vt:lpstr>Wingdings</vt:lpstr>
      <vt:lpstr>Ausschnitt</vt:lpstr>
      <vt:lpstr>The Discovery of the Neutrino</vt:lpstr>
      <vt:lpstr>Table of Contents</vt:lpstr>
      <vt:lpstr>Elementary Particle Physics</vt:lpstr>
      <vt:lpstr>PowerPoint-Präsentation</vt:lpstr>
      <vt:lpstr>Quarks</vt:lpstr>
      <vt:lpstr>Leptons</vt:lpstr>
      <vt:lpstr>Force Carriers (Bosons)</vt:lpstr>
      <vt:lpstr>Beta - Decay</vt:lpstr>
      <vt:lpstr>The Mystery of Missing Energy</vt:lpstr>
      <vt:lpstr>Wolfgang Pauli – A Short Biography</vt:lpstr>
      <vt:lpstr>Pauli’s Neutrino Hypothesis</vt:lpstr>
      <vt:lpstr>Cowan-Reines Experiment – Historical Background</vt:lpstr>
      <vt:lpstr>Experimental Setup – Cowan-Reines</vt:lpstr>
      <vt:lpstr>PowerPoint-Präsentation</vt:lpstr>
      <vt:lpstr>Detection Principle – Inverse Beta Decay</vt:lpstr>
      <vt:lpstr>Results and Significance</vt:lpstr>
      <vt:lpstr>Discovery of the Muon Neutrino – Historical Context</vt:lpstr>
      <vt:lpstr>Muon Decay</vt:lpstr>
      <vt:lpstr>PowerPoint-Präsentation</vt:lpstr>
      <vt:lpstr>PowerPoint-Präsentation</vt:lpstr>
      <vt:lpstr>Muon Neutrino Experiment – Setup</vt:lpstr>
      <vt:lpstr>Muon Neutrino Experiment - Setup</vt:lpstr>
      <vt:lpstr>PowerPoint-Präsentation</vt:lpstr>
      <vt:lpstr>PowerPoint-Präsentation</vt:lpstr>
      <vt:lpstr>PowerPoint-Präsentation</vt:lpstr>
      <vt:lpstr>Muon Neutrino – Results and Impact</vt:lpstr>
      <vt:lpstr>Discovery of the Tau Neutrino</vt:lpstr>
      <vt:lpstr>Method – Discovery of the Tau Neutrino</vt:lpstr>
      <vt:lpstr>Significance of Neutrino Discoveries</vt:lpstr>
      <vt:lpstr>Neutrino Oscillations &amp; Modern Research</vt:lpstr>
      <vt:lpstr>Conclusion</vt:lpstr>
      <vt:lpstr>Bibliography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elias</dc:creator>
  <cp:keywords/>
  <dc:description>generated using python-pptx</dc:description>
  <cp:lastModifiedBy>eliasaramesch@gmail.com</cp:lastModifiedBy>
  <cp:revision>3</cp:revision>
  <dcterms:created xsi:type="dcterms:W3CDTF">2013-01-27T09:14:16Z</dcterms:created>
  <dcterms:modified xsi:type="dcterms:W3CDTF">2025-05-05T21:30:33Z</dcterms:modified>
  <cp:category/>
</cp:coreProperties>
</file>