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sldIdLst>
    <p:sldId id="256" r:id="rId5"/>
    <p:sldId id="257" r:id="rId6"/>
    <p:sldId id="283" r:id="rId7"/>
    <p:sldId id="260" r:id="rId8"/>
    <p:sldId id="261" r:id="rId9"/>
    <p:sldId id="312" r:id="rId10"/>
    <p:sldId id="290" r:id="rId11"/>
    <p:sldId id="310" r:id="rId12"/>
    <p:sldId id="311" r:id="rId13"/>
    <p:sldId id="295" r:id="rId14"/>
    <p:sldId id="289" r:id="rId15"/>
    <p:sldId id="301" r:id="rId16"/>
    <p:sldId id="294" r:id="rId17"/>
    <p:sldId id="304" r:id="rId18"/>
    <p:sldId id="270" r:id="rId19"/>
    <p:sldId id="305" r:id="rId20"/>
    <p:sldId id="291" r:id="rId21"/>
    <p:sldId id="307" r:id="rId22"/>
    <p:sldId id="297" r:id="rId23"/>
    <p:sldId id="271" r:id="rId24"/>
    <p:sldId id="292" r:id="rId25"/>
    <p:sldId id="278" r:id="rId26"/>
    <p:sldId id="281" r:id="rId27"/>
    <p:sldId id="309" r:id="rId28"/>
    <p:sldId id="259" r:id="rId29"/>
    <p:sldId id="263" r:id="rId30"/>
    <p:sldId id="264" r:id="rId31"/>
    <p:sldId id="279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CC"/>
    <a:srgbClr val="30307F"/>
    <a:srgbClr val="07DB07"/>
    <a:srgbClr val="000066"/>
    <a:srgbClr val="FF00FF"/>
    <a:srgbClr val="CC3333"/>
    <a:srgbClr val="FFFFFF"/>
    <a:srgbClr val="006600"/>
    <a:srgbClr val="FF0000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09" autoAdjust="0"/>
  </p:normalViewPr>
  <p:slideViewPr>
    <p:cSldViewPr snapToGrid="0">
      <p:cViewPr varScale="1">
        <p:scale>
          <a:sx n="53" d="100"/>
          <a:sy n="53" d="100"/>
        </p:scale>
        <p:origin x="115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8860C-55BB-44C8-9C5B-A06CF7C57D8E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47399-FBA6-4AF8-9B53-47B7D06E007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6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00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47DB0-CA00-ED41-0341-5C2C943E9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AB3297-BC59-DFC1-6C95-B6BF2F23F4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24BB95-58C8-8B96-ADD6-B688BBE20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/>
              <a:t>Solenoid, big magnetic field, enables: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Pixels and tracker: </a:t>
            </a:r>
            <a:r>
              <a:rPr lang="en-US" sz="1200" dirty="0" err="1"/>
              <a:t>tof</a:t>
            </a:r>
            <a:r>
              <a:rPr lang="en-US" sz="1200" dirty="0"/>
              <a:t> and momentum measurements, very precise jet reconstruction - </a:t>
            </a:r>
            <a:r>
              <a:rPr lang="en-US" sz="1200" noProof="0" dirty="0" err="1"/>
              <a:t>instantenous</a:t>
            </a:r>
            <a:r>
              <a:rPr lang="en-US" sz="1200" noProof="0" dirty="0"/>
              <a:t> classification into </a:t>
            </a:r>
            <a:r>
              <a:rPr lang="en-US" dirty="0" err="1"/>
              <a:t>e,μ,γ</a:t>
            </a:r>
            <a:r>
              <a:rPr lang="en-US" dirty="0"/>
              <a:t>, charged and neutral hadrons, matches to origin after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ECAL: very precise measurements, great efficiency of energy measurements of electromagnetic showers REMEMBER </a:t>
            </a:r>
          </a:p>
          <a:p>
            <a:pPr marL="0" indent="0">
              <a:buNone/>
            </a:pPr>
            <a:r>
              <a:rPr lang="en-US" sz="1200" dirty="0"/>
              <a:t>HCAL: energy measurements of hadrons</a:t>
            </a:r>
          </a:p>
          <a:p>
            <a:pPr marL="0" indent="0">
              <a:buNone/>
            </a:pPr>
            <a:r>
              <a:rPr lang="en-US" sz="1200" dirty="0"/>
              <a:t>muon chambers: measure muons</a:t>
            </a:r>
          </a:p>
          <a:p>
            <a:pPr marL="0" indent="0">
              <a:buNone/>
            </a:pPr>
            <a:r>
              <a:rPr lang="en-US" sz="1200" dirty="0"/>
              <a:t>Forward caps: e.g. measure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C1CA7-08DF-0188-01EE-EA99C44F8D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88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01C35-E66E-06F0-5D4B-BA8AF38A0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5ECA47-5274-1872-986F-BB7C5DED11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0D47A43-240A-E299-D95E-7599BEC10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Regions</a:t>
            </a:r>
            <a:r>
              <a:rPr lang="de-DE" dirty="0"/>
              <a:t>: </a:t>
            </a:r>
            <a:r>
              <a:rPr lang="de-DE" dirty="0" err="1"/>
              <a:t>Tevatron</a:t>
            </a:r>
            <a:r>
              <a:rPr lang="en-US" dirty="0"/>
              <a:t> excluded mass ranges MH = 100−103 GeV and MH = 147−180 GeV, largest deviation from background-only hypothesis MH = 120 GeV</a:t>
            </a:r>
          </a:p>
          <a:p>
            <a:r>
              <a:rPr lang="en-US" dirty="0"/>
              <a:t>Theory: SM: not many free parameters -&gt; precision measurements </a:t>
            </a:r>
            <a:r>
              <a:rPr lang="de-DE" dirty="0" err="1"/>
              <a:t>m_W</a:t>
            </a:r>
            <a:r>
              <a:rPr lang="de-DE" dirty="0"/>
              <a:t> and </a:t>
            </a:r>
            <a:r>
              <a:rPr lang="de-DE" dirty="0" err="1"/>
              <a:t>m_t</a:t>
            </a:r>
            <a:r>
              <a:rPr lang="de-DE" dirty="0"/>
              <a:t> </a:t>
            </a:r>
            <a:r>
              <a:rPr lang="de-DE" dirty="0" err="1"/>
              <a:t>limit</a:t>
            </a:r>
            <a:r>
              <a:rPr lang="de-DE" dirty="0"/>
              <a:t> </a:t>
            </a:r>
            <a:r>
              <a:rPr lang="de-DE" dirty="0" err="1"/>
              <a:t>m_H</a:t>
            </a:r>
            <a:r>
              <a:rPr lang="de-DE" dirty="0"/>
              <a:t>; 125.7 </a:t>
            </a:r>
            <a:r>
              <a:rPr lang="de-DE" dirty="0" err="1"/>
              <a:t>is</a:t>
            </a:r>
            <a:r>
              <a:rPr lang="de-DE" dirty="0"/>
              <a:t> valid, 600 </a:t>
            </a:r>
            <a:r>
              <a:rPr lang="de-DE" dirty="0" err="1"/>
              <a:t>GeV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-&gt; 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ATLAS and CMS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LHC: </a:t>
            </a:r>
            <a:r>
              <a:rPr lang="en-US" sz="1200" noProof="0" dirty="0"/>
              <a:t>Detector components get calibrated to reproduce known </a:t>
            </a:r>
            <a:r>
              <a:rPr lang="en-US" sz="1200" noProof="0" dirty="0" err="1"/>
              <a:t>sm</a:t>
            </a:r>
            <a:r>
              <a:rPr lang="en-US" sz="1200" noProof="0" dirty="0"/>
              <a:t> physics (iteratively for rarer processes) – right graphic, great results</a:t>
            </a:r>
          </a:p>
          <a:p>
            <a:pPr marL="0" indent="0">
              <a:buNone/>
            </a:pPr>
            <a:r>
              <a:rPr lang="en-US" sz="1200" noProof="0" dirty="0"/>
              <a:t>2011 operation at 7 TeV, 2012 upgrade -&gt; 25-30% higher cross section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Blind analysis – Don’t focus selection criteria on any mass regions, assume any </a:t>
            </a:r>
            <a:r>
              <a:rPr lang="en-US" sz="1200" noProof="0" dirty="0" err="1"/>
              <a:t>m_H</a:t>
            </a:r>
            <a:r>
              <a:rPr lang="en-US" sz="1200" noProof="0" dirty="0"/>
              <a:t> is possible, no bias</a:t>
            </a:r>
          </a:p>
          <a:p>
            <a:pPr marL="0" indent="0">
              <a:buNone/>
            </a:pPr>
            <a:r>
              <a:rPr lang="en-US" sz="1200" noProof="0" dirty="0"/>
              <a:t>Possible mass region very small – 1 week before observation 115-127 GeV - evidence for new particle grows</a:t>
            </a:r>
          </a:p>
          <a:p>
            <a:pPr marL="0" indent="0">
              <a:buNone/>
            </a:pPr>
            <a:endParaRPr lang="en-US" sz="1200" noProof="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37AAD2-DF6A-D91B-56D7-055CC81A88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17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AF766-7908-BDC4-CAC0-6C1FC58A2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792415C-FBEC-8210-A926-A5C9757CA4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136EDE5-A8BE-AED8-DD36-D44204260D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noProof="0" dirty="0"/>
              <a:t>Theory:</a:t>
            </a:r>
          </a:p>
          <a:p>
            <a:pPr marL="0" indent="0">
              <a:buNone/>
            </a:pPr>
            <a:r>
              <a:rPr lang="en-US" sz="1200" noProof="0" dirty="0"/>
              <a:t>First: Monte Carlo simulation: </a:t>
            </a:r>
            <a:r>
              <a:rPr lang="en-US" sz="1200" dirty="0"/>
              <a:t>1 000 000 000 </a:t>
            </a:r>
            <a:r>
              <a:rPr lang="en-US" sz="1200" noProof="0" dirty="0"/>
              <a:t>Events/month, lots of optimizing: cost-efficient, used program based on computation complexity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Second: Measure Events: </a:t>
            </a:r>
            <a:r>
              <a:rPr lang="en-US" sz="1200" dirty="0"/>
              <a:t>(2024, 13 TeV): bunches of 10^12 protons collide 40 million times per second, </a:t>
            </a:r>
            <a:r>
              <a:rPr lang="en-US" dirty="0"/>
              <a:t>20 overlayed proton-proton collisions per event </a:t>
            </a:r>
            <a:endParaRPr lang="en-US" sz="1200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Final: Isolate events, reconstruct decays, match to monte </a:t>
            </a:r>
            <a:r>
              <a:rPr lang="en-US" sz="1200" noProof="0" dirty="0" err="1"/>
              <a:t>carlo</a:t>
            </a:r>
            <a:r>
              <a:rPr lang="en-US" sz="1200" noProof="0" dirty="0"/>
              <a:t> – very challenging! Filter data – only promising events (e.g. indications of H creation)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Lots of background! </a:t>
            </a:r>
            <a:r>
              <a:rPr lang="en-US" sz="1200" noProof="0" dirty="0"/>
              <a:t>–</a:t>
            </a:r>
            <a:r>
              <a:rPr lang="en-US" dirty="0"/>
              <a:t>Limited trigger capabilities! - </a:t>
            </a:r>
            <a:r>
              <a:rPr lang="en-US" sz="1200" noProof="0" dirty="0"/>
              <a:t>optimize signal to background </a:t>
            </a:r>
            <a:r>
              <a:rPr lang="en-US" dirty="0"/>
              <a:t>– </a:t>
            </a:r>
            <a:r>
              <a:rPr lang="en-US" sz="1200" dirty="0"/>
              <a:t>isolation with sophisticated data analysis methods and machine learning techniques</a:t>
            </a:r>
            <a:endParaRPr lang="en-US" sz="1200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only keep final states that contain at least one of: photon, electron, muon, hadronic tau-lepton decay or large missing transverse momentum (hadronic final states hard to separate from background)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Numbers: Up until 2012: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 quadrillion proton </a:t>
            </a:r>
            <a:r>
              <a:rPr lang="en-US" sz="1200" dirty="0" err="1"/>
              <a:t>proton</a:t>
            </a:r>
            <a:r>
              <a:rPr lang="en-US" sz="1200" dirty="0"/>
              <a:t> collisions -&gt; 100 billion measured proton </a:t>
            </a:r>
            <a:r>
              <a:rPr lang="en-US" sz="1200" dirty="0" err="1"/>
              <a:t>proton</a:t>
            </a:r>
            <a:r>
              <a:rPr lang="en-US" sz="1200" dirty="0"/>
              <a:t> collisions (surpassed filter)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-&gt; expected: 400k </a:t>
            </a:r>
            <a:r>
              <a:rPr lang="en-US" sz="1200" dirty="0" err="1"/>
              <a:t>higgs</a:t>
            </a:r>
            <a:r>
              <a:rPr lang="en-US" sz="1200" dirty="0"/>
              <a:t> bosons (low cross section, show diagram, 1 in 1 to 10 billion) -&gt; 60 observed excess events in H -&gt; ZZ -&gt; 4l and H -&gt; 2 photon around 125 GeV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7DE192-A730-0026-B81A-BEC60C8C3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79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FAB43-005A-F609-9767-7C3A9003A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4FEA60-7020-0406-D5AA-A25F043A00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C6ABA0-043A-7C04-83FF-5953ED235D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Decay channel needs: sufficient a priori signal rate (high cross section / branching ratio) - means to trigger on signal events with high efficiency - means to suppress the background to an acceptable level - means to estimate the uncertainties in the background prediction - in case of exclusion also the uncertainties in the signal prediction.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Low mass region: 110-150 GeV:  H → </a:t>
            </a:r>
            <a:r>
              <a:rPr lang="en-US" dirty="0" err="1"/>
              <a:t>γγ</a:t>
            </a:r>
            <a:r>
              <a:rPr lang="en-US" dirty="0"/>
              <a:t> and H → ZZ → 4ℓ low rate but excellent resolution (1-2%),  other decays high rate but H → WW → 2ℓ2ν good identification but no mass peak!, H → </a:t>
            </a:r>
            <a:r>
              <a:rPr lang="en-US" dirty="0" err="1"/>
              <a:t>ττ</a:t>
            </a:r>
            <a:r>
              <a:rPr lang="en-US" dirty="0"/>
              <a:t> and H → bb only 10-30% resolution</a:t>
            </a:r>
          </a:p>
          <a:p>
            <a:pPr marL="0" indent="0">
              <a:buNone/>
            </a:pPr>
            <a:r>
              <a:rPr lang="en-US" dirty="0"/>
              <a:t>Intermediate mass region: 150−200 GeV:  H → WW → 2ℓ2ν dominates, some H → ZZ → 4ℓ</a:t>
            </a:r>
          </a:p>
          <a:p>
            <a:pPr marL="0" indent="0">
              <a:buNone/>
            </a:pPr>
            <a:r>
              <a:rPr lang="en-US" dirty="0"/>
              <a:t>High-mass region: 200−600 GeV:  Dominating WW, ZZ with various decays – background hard to filter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As told before: Mass region isolated -&gt; 2012 focus on H → </a:t>
            </a:r>
            <a:r>
              <a:rPr lang="en-US" dirty="0" err="1"/>
              <a:t>γγ</a:t>
            </a:r>
            <a:r>
              <a:rPr lang="en-US" dirty="0"/>
              <a:t> and H → ZZ → 4ℓ and H → WW → 2ℓ2ν in low mass regions!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FB0CD-5743-DC37-61AB-B94DFEEE28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26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9B2D8-B081-6D96-CC30-CD0B1C552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BC61E68-F552-E511-DEAA-90983CF9D4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BB37E23-7EE6-57E2-87C1-F19237E1A4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Very rare decay (0.23% BR!) but very good S/B ratio achievable, very complex methods - overview!</a:t>
            </a:r>
          </a:p>
          <a:p>
            <a:r>
              <a:rPr lang="en-US" dirty="0"/>
              <a:t>Search for two isolated photons with large transverse momenta</a:t>
            </a:r>
          </a:p>
          <a:p>
            <a:r>
              <a:rPr lang="en-US" dirty="0"/>
              <a:t>Muti-Variate-Analysis in form of a boosted decision tree, cross-checked with other techniques – gives best results: </a:t>
            </a:r>
          </a:p>
          <a:p>
            <a:r>
              <a:rPr lang="en-US" dirty="0"/>
              <a:t>Concept: First pre-selection with mass of di-photon system, then: group events into 4 categories by using correlation of: isolation, shower shape, per event energy density, </a:t>
            </a:r>
            <a:r>
              <a:rPr lang="en-US" dirty="0" err="1"/>
              <a:t>pseudorapidity</a:t>
            </a:r>
            <a:r>
              <a:rPr lang="en-US" dirty="0"/>
              <a:t> (Machine Learning!)</a:t>
            </a:r>
          </a:p>
          <a:p>
            <a:r>
              <a:rPr lang="en-US" dirty="0"/>
              <a:t>The different groups get fitted independently and results are weighted by expected resolution of that group (different S/B separations)</a:t>
            </a:r>
          </a:p>
          <a:p>
            <a:r>
              <a:rPr lang="en-US" dirty="0"/>
              <a:t>Di-jet tagging: Identify di-photons from VBF (strong signature) and split them from rest -&gt; again, improved results</a:t>
            </a:r>
          </a:p>
          <a:p>
            <a:endParaRPr lang="en-US" dirty="0"/>
          </a:p>
          <a:p>
            <a:r>
              <a:rPr lang="en-US" dirty="0"/>
              <a:t>Calibrate ECAL and Vertex Chamber for clusters using multivariate techniques:</a:t>
            </a:r>
          </a:p>
          <a:p>
            <a:r>
              <a:rPr lang="en-US" dirty="0"/>
              <a:t>ECAL efficiency for cluster energies with known decay Z -&gt; ee using MC: –&gt; really good fit</a:t>
            </a:r>
          </a:p>
          <a:p>
            <a:r>
              <a:rPr lang="en-US" dirty="0"/>
              <a:t>Vertex identification important for mass reconstruction, have to be within 1 cm or resolution gets worse than from ECAL deficiencies -&gt; correct identification 80% of the time -&gt; good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2351FF-8849-3C55-73F3-F1875DA6A9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19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FFC2C-F961-EAE0-1A2B-B7B91A3D7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1F19494-4602-9645-2DA7-A6E586977A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9554F67-595F-AC3A-0200-EBFEB5EB71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Picture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discovery</a:t>
            </a:r>
            <a:r>
              <a:rPr lang="de-DE" dirty="0"/>
              <a:t> </a:t>
            </a:r>
            <a:r>
              <a:rPr lang="de-DE" dirty="0" err="1"/>
              <a:t>announcement</a:t>
            </a:r>
            <a:r>
              <a:rPr lang="de-DE" dirty="0"/>
              <a:t> at </a:t>
            </a:r>
            <a:r>
              <a:rPr lang="de-DE" dirty="0" err="1"/>
              <a:t>lhc</a:t>
            </a:r>
            <a:r>
              <a:rPr lang="de-DE" dirty="0"/>
              <a:t> (04.07.20212)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86E2C2-2ED4-1C1D-CBFE-285E9D208D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67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151E5-677F-12BA-045A-00034451D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148CCC-A82A-7CA5-5494-578BC4DACB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F46125-BE4D-B066-C158-F66DC3E41E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Peaks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channels</a:t>
            </a:r>
            <a:endParaRPr lang="de-DE" dirty="0"/>
          </a:p>
          <a:p>
            <a:endParaRPr lang="en-US" dirty="0"/>
          </a:p>
          <a:p>
            <a:r>
              <a:rPr lang="en-US" dirty="0"/>
              <a:t>H → </a:t>
            </a:r>
            <a:r>
              <a:rPr lang="en-US" dirty="0" err="1"/>
              <a:t>γγ</a:t>
            </a:r>
            <a:r>
              <a:rPr lang="en-US" dirty="0"/>
              <a:t> and H → ZZ → 4ℓ: resonance peaks in mass distribution of signals</a:t>
            </a:r>
          </a:p>
          <a:p>
            <a:r>
              <a:rPr lang="en-US" dirty="0"/>
              <a:t>H → WW → 2ℓ2ν general excess of events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60121-AAC1-0188-8692-D85B13D155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11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2FCDC-739F-8405-0A11-AA95EF88D4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1FB8BC-56C3-797F-DE5D-626268D776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197E3D-3523-F223-2F76-8703F72EB8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CMS data: left – expected confidence levels for exclusion (background only), should be all below 95% - observed data shows no exclusion possible</a:t>
            </a:r>
          </a:p>
          <a:p>
            <a:r>
              <a:rPr lang="en-US" dirty="0"/>
              <a:t>Right – p-values, how likely are these results if there was no </a:t>
            </a:r>
            <a:r>
              <a:rPr lang="en-US" dirty="0" err="1"/>
              <a:t>higgs</a:t>
            </a:r>
            <a:r>
              <a:rPr lang="en-US" dirty="0"/>
              <a:t>, only from background fluctuation – something like 10^-6 = 4.9 standard deviations</a:t>
            </a:r>
          </a:p>
          <a:p>
            <a:r>
              <a:rPr lang="en-US" dirty="0"/>
              <a:t>Expected more exclusion but inclusion of hadronic channels makes it harder</a:t>
            </a:r>
          </a:p>
          <a:p>
            <a:r>
              <a:rPr lang="en-US" dirty="0"/>
              <a:t>Atlas only used photon </a:t>
            </a:r>
            <a:r>
              <a:rPr lang="en-US" dirty="0" err="1"/>
              <a:t>photon</a:t>
            </a:r>
            <a:r>
              <a:rPr lang="en-US" dirty="0"/>
              <a:t>, ZZ and WW channels and gets p-values of 5.9 standard deviations</a:t>
            </a:r>
          </a:p>
          <a:p>
            <a:r>
              <a:rPr lang="en-US" dirty="0"/>
              <a:t>In particle physics: need 5 standard deviations to claim discovery of new particle -&gt; success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CB5E1-9A2E-9D79-FDD8-4E2C69CFB7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114EB-D052-2D11-D379-57183A700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AA90D2-DBC6-22BD-EA7E-B8EB0F6EAC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B7EB1D-47E0-A4F4-7692-9964AD7163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2012</a:t>
            </a:r>
          </a:p>
          <a:p>
            <a:r>
              <a:rPr lang="en-US" dirty="0"/>
              <a:t>Results are consistent, matches </a:t>
            </a:r>
            <a:r>
              <a:rPr lang="en-US" dirty="0" err="1"/>
              <a:t>higgs</a:t>
            </a:r>
            <a:r>
              <a:rPr lang="en-US" dirty="0"/>
              <a:t> boson well – even better confirmations published in next few years, now we’re basically sure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6D9BA-3143-6F20-751D-179AC12280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822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C4320-E4D7-D67E-2EBD-7C8EC3A01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7270644-63E9-DA44-0D3C-74350E46D9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44603AC-66C2-1343-3D88-6E4D55F2F3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51146C-E158-FD94-CB17-A525C44379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95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Z </a:t>
            </a:r>
            <a:r>
              <a:rPr lang="de-DE" dirty="0" err="1"/>
              <a:t>boson</a:t>
            </a:r>
            <a:r>
              <a:rPr lang="de-DE" dirty="0"/>
              <a:t> -&gt; 3 </a:t>
            </a:r>
            <a:r>
              <a:rPr lang="de-DE" dirty="0" err="1"/>
              <a:t>unstable</a:t>
            </a:r>
            <a:r>
              <a:rPr lang="de-DE" dirty="0"/>
              <a:t> </a:t>
            </a:r>
            <a:r>
              <a:rPr lang="de-DE" dirty="0" err="1"/>
              <a:t>bosons</a:t>
            </a:r>
            <a:r>
              <a:rPr lang="de-DE" dirty="0"/>
              <a:t> in QFD</a:t>
            </a:r>
          </a:p>
          <a:p>
            <a:r>
              <a:rPr lang="de-DE" dirty="0"/>
              <a:t>Theory: High Energy -&gt; EM and </a:t>
            </a:r>
            <a:r>
              <a:rPr lang="de-DE" dirty="0" err="1"/>
              <a:t>weak</a:t>
            </a:r>
            <a:r>
              <a:rPr lang="de-DE" dirty="0"/>
              <a:t> </a:t>
            </a:r>
            <a:r>
              <a:rPr lang="de-DE" dirty="0" err="1"/>
              <a:t>forces</a:t>
            </a:r>
            <a:r>
              <a:rPr lang="de-DE" dirty="0"/>
              <a:t> </a:t>
            </a:r>
            <a:r>
              <a:rPr lang="de-DE" dirty="0" err="1"/>
              <a:t>identical</a:t>
            </a:r>
            <a:r>
              <a:rPr lang="de-DE" dirty="0"/>
              <a:t>,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carriers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mass</a:t>
            </a:r>
            <a:endParaRPr lang="de-DE" dirty="0"/>
          </a:p>
          <a:p>
            <a:endParaRPr lang="de-DE" dirty="0"/>
          </a:p>
          <a:p>
            <a:r>
              <a:rPr lang="de-DE" dirty="0"/>
              <a:t>Practice: Low Energy -&gt; Z and W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: EM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stronger</a:t>
            </a:r>
            <a:r>
              <a:rPr lang="de-DE" dirty="0"/>
              <a:t> – </a:t>
            </a:r>
            <a:r>
              <a:rPr lang="de-DE" dirty="0" err="1"/>
              <a:t>symmetry</a:t>
            </a:r>
            <a:r>
              <a:rPr lang="de-DE" dirty="0"/>
              <a:t> </a:t>
            </a:r>
            <a:r>
              <a:rPr lang="de-DE" dirty="0" err="1"/>
              <a:t>broken</a:t>
            </a:r>
            <a:r>
              <a:rPr lang="de-DE" dirty="0"/>
              <a:t>, </a:t>
            </a:r>
            <a:r>
              <a:rPr lang="de-DE" dirty="0" err="1"/>
              <a:t>how</a:t>
            </a:r>
            <a:r>
              <a:rPr lang="de-DE" dirty="0"/>
              <a:t>?</a:t>
            </a:r>
          </a:p>
          <a:p>
            <a:r>
              <a:rPr lang="de-DE" dirty="0"/>
              <a:t>Goldstone </a:t>
            </a:r>
            <a:r>
              <a:rPr lang="de-DE" dirty="0" err="1"/>
              <a:t>theorem</a:t>
            </a:r>
            <a:r>
              <a:rPr lang="de-DE" dirty="0"/>
              <a:t>: Global </a:t>
            </a:r>
            <a:r>
              <a:rPr lang="de-DE" dirty="0" err="1"/>
              <a:t>symmetry</a:t>
            </a:r>
            <a:r>
              <a:rPr lang="de-DE" dirty="0"/>
              <a:t> </a:t>
            </a:r>
            <a:r>
              <a:rPr lang="de-DE" dirty="0" err="1"/>
              <a:t>breaking</a:t>
            </a:r>
            <a:r>
              <a:rPr lang="de-DE" dirty="0"/>
              <a:t> – </a:t>
            </a:r>
            <a:r>
              <a:rPr lang="de-DE" dirty="0" err="1"/>
              <a:t>massless</a:t>
            </a:r>
            <a:r>
              <a:rPr lang="de-DE" dirty="0"/>
              <a:t> </a:t>
            </a:r>
            <a:r>
              <a:rPr lang="de-DE" dirty="0" err="1"/>
              <a:t>goldstone</a:t>
            </a:r>
            <a:r>
              <a:rPr lang="de-DE" dirty="0"/>
              <a:t> </a:t>
            </a:r>
            <a:r>
              <a:rPr lang="de-DE" dirty="0" err="1"/>
              <a:t>gauge</a:t>
            </a:r>
            <a:r>
              <a:rPr lang="de-DE" dirty="0"/>
              <a:t> </a:t>
            </a:r>
            <a:r>
              <a:rPr lang="de-DE" dirty="0" err="1"/>
              <a:t>boson</a:t>
            </a:r>
            <a:r>
              <a:rPr lang="de-DE" dirty="0"/>
              <a:t> – </a:t>
            </a:r>
            <a:r>
              <a:rPr lang="de-DE" dirty="0" err="1"/>
              <a:t>never</a:t>
            </a:r>
            <a:r>
              <a:rPr lang="de-DE" dirty="0"/>
              <a:t> </a:t>
            </a:r>
            <a:r>
              <a:rPr lang="de-DE" dirty="0" err="1"/>
              <a:t>observed</a:t>
            </a:r>
            <a:endParaRPr lang="de-D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85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44136-150E-0782-96B3-D3C6C3618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62236A-1F8B-226F-27F6-FC7639FA3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B51DB3-3B64-A49E-0874-D9878450D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Energy: 14 </a:t>
            </a:r>
            <a:r>
              <a:rPr lang="de-DE" dirty="0" err="1"/>
              <a:t>TeV</a:t>
            </a:r>
            <a:r>
              <a:rPr lang="de-DE" dirty="0"/>
              <a:t>, 3 </a:t>
            </a:r>
            <a:r>
              <a:rPr lang="de-DE" dirty="0" err="1"/>
              <a:t>to</a:t>
            </a:r>
            <a:r>
              <a:rPr lang="de-DE" dirty="0"/>
              <a:t> 8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greater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endParaRPr lang="de-DE" dirty="0"/>
          </a:p>
          <a:p>
            <a:r>
              <a:rPr lang="en-US" dirty="0"/>
              <a:t>Around 10 million Higgs-Bosons created -&gt; more channels exploitable so a lot of data</a:t>
            </a:r>
          </a:p>
          <a:p>
            <a:r>
              <a:rPr lang="en-US" dirty="0"/>
              <a:t>Higgs potential -&gt; measure parameters with coupling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70F1F-379E-A804-11C0-4179A3D073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540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19924-9698-ADB7-E38D-AF8547E0D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F42988-2D9F-F9B5-ABD7-6CD46F0DE8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B5D5EB-4383-F6C5-2BB7-278B00A76D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-&gt;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seperation</a:t>
            </a:r>
            <a:r>
              <a:rPr lang="de-DE" dirty="0"/>
              <a:t> -&gt; </a:t>
            </a:r>
            <a:r>
              <a:rPr lang="de-DE" dirty="0" err="1"/>
              <a:t>clear</a:t>
            </a:r>
            <a:r>
              <a:rPr lang="de-DE" dirty="0"/>
              <a:t> </a:t>
            </a:r>
            <a:r>
              <a:rPr lang="de-DE" dirty="0" err="1"/>
              <a:t>observation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 -&gt; </a:t>
            </a:r>
            <a:r>
              <a:rPr lang="de-DE" dirty="0" err="1"/>
              <a:t>bb</a:t>
            </a:r>
            <a:endParaRPr lang="de-DE" dirty="0"/>
          </a:p>
          <a:p>
            <a:endParaRPr lang="de-DE" dirty="0"/>
          </a:p>
          <a:p>
            <a:r>
              <a:rPr lang="de-DE" dirty="0"/>
              <a:t>Higgs </a:t>
            </a:r>
            <a:r>
              <a:rPr lang="de-DE" dirty="0" err="1"/>
              <a:t>self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-&gt;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potential</a:t>
            </a:r>
          </a:p>
          <a:p>
            <a:endParaRPr lang="de-DE" dirty="0"/>
          </a:p>
          <a:p>
            <a:r>
              <a:rPr lang="de-DE" dirty="0"/>
              <a:t>Coupling proportional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-&gt; SM Higgs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now</a:t>
            </a:r>
            <a:endParaRPr lang="de-DE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69F76-59AB-BF39-704E-E13DC618A1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475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ED842-2886-554F-95E4-D3C606AE0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E8D29D-3F7C-C11A-1637-CE9631BD5D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E9AF6F-E7DD-5439-9976-A3765125CD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Exotic Decays?: Into light dark matter, new light particles of BSM theories (e.g. more spin 0) – possible explanation for gamma ray excess at universe center</a:t>
            </a: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Branching ratio: constrained to &lt;34%, still very possible</a:t>
            </a: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Elementary?: BSM theories – composition, new theory like QCD?</a:t>
            </a: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More Higgs?: BSM theories – new symmetries with new bosons, charged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higgs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etc</a:t>
            </a:r>
            <a:endParaRPr lang="en-US" sz="1200" b="0" i="0" dirty="0">
              <a:solidFill>
                <a:srgbClr val="333333"/>
              </a:solidFill>
              <a:effectLst/>
              <a:latin typeface="Helvetica" panose="020B0604020202020204" pitchFamily="34" charset="0"/>
            </a:endParaRP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Mass?: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m_H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is free parameter, very light, verge of electroweak vacuum stability</a:t>
            </a: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Matter-Antimatter?: Explanation for matter domination in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higgs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potential</a:t>
            </a:r>
          </a:p>
          <a:p>
            <a:pPr algn="l">
              <a:buNone/>
            </a:pPr>
            <a:endParaRPr lang="en-US" sz="1200" b="0" i="0" dirty="0">
              <a:solidFill>
                <a:srgbClr val="333333"/>
              </a:solidFill>
              <a:effectLst/>
              <a:latin typeface="Helvetica" panose="020B0604020202020204" pitchFamily="34" charset="0"/>
            </a:endParaRPr>
          </a:p>
          <a:p>
            <a:pPr algn="l">
              <a:buNone/>
            </a:pP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The discovery of the Standard Model (SM) Higgs boson has opened up new avenues to search for physics beyond the SM (BSM) with perspectives to search for non-SM or “exotic” decays of the Higgs boson. Such searches could provide unique access to hidden-sector particles that are singlets under the SM gauge transformations. Exotic decays of the Higgs boson are predicted by many new-physics models, including those with an extended Higgs sector, dark matter (DM) models, models with a first-order electroweak phase transition and theories with neutral naturalness. These models have also been used to explain the observations of a γ-ray excess from the galactic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centre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(GC) by the Fermi Large Area Telescope. For example, a model for the GC γ-ray excess was proposed in which 30 GeV DM particles pair-annihilate dominantly through a CP-odd scalar mediator that subsequently decays into SM fermions. If the mediator is sufficiently lighter than the SM Higgs boson (H) then H decay into the mediator pair can be observed at the LHC.</a:t>
            </a:r>
          </a:p>
          <a:p>
            <a:pPr algn="l"/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Existing measurements constrain the BSM or “exotic” branching ratio (B) of the 125 GeV Higgs boson decays to less than approximately 34% at 95% confidence level. Due to the narrow width (∼ 4 MeV) of the Higgs boson, even a small non-SM coupling of O(10−2) can lead to O(10%) branching ratio into BSM states. This potentially large B(H → BSM states) motivates direct searches for exotic H decays. Searches for the Higgs boson with a mass of 125 GeV decaying into two spin-zero particles, H → aa, have been performed in various final states in ATLAS and CMS. The analysis presented in this Letter performs the search in the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bbμμ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final state. The a-boson can be either a scalar or a pseudo-scalar under parity transformations, since the decay mode considered in this search is not sensitive to the difference in coupling. Assuming that the a-boson mixes with the SM Higgs boson and inherits its Yukawa couplings to fermions, the largest branching ratio is expected to be to the heaviest fermions accessible by kinematics (2ma &lt;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mH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), where ma and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mH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are the a-boson and Higgs boson masses. For ma 􏰀 10 GeV this means the a-boson would decay preferentially into bb. However, in models with enhanced lepton couplings such as the Type-III 2HDM, the a →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μμ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 branching ratio can also be relatively large. Additionally, the sensitivity of a given channel does not depend only on the expected signal rate in a particular model, but also on the efficiency for triggering and reconstructing events of interest. The presence of a clean di-muon resonance provides a distinctive signature that can be used for triggering and precision mass reconstruction, which helps to suppress background.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748F2-3941-D027-2557-9EF96655AA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196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96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Higgs: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 </a:t>
            </a:r>
            <a:r>
              <a:rPr lang="de-DE" dirty="0" err="1"/>
              <a:t>breaking</a:t>
            </a:r>
            <a:endParaRPr lang="de-DE" dirty="0"/>
          </a:p>
          <a:p>
            <a:r>
              <a:rPr lang="de-DE" dirty="0"/>
              <a:t>Massive </a:t>
            </a:r>
            <a:r>
              <a:rPr lang="de-DE" dirty="0" err="1"/>
              <a:t>particles</a:t>
            </a:r>
            <a:r>
              <a:rPr lang="de-DE" dirty="0"/>
              <a:t> </a:t>
            </a:r>
            <a:r>
              <a:rPr lang="de-DE" dirty="0" err="1"/>
              <a:t>interact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scalar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non </a:t>
            </a:r>
            <a:r>
              <a:rPr lang="de-DE" dirty="0" err="1"/>
              <a:t>zero</a:t>
            </a:r>
            <a:r>
              <a:rPr lang="de-DE" dirty="0"/>
              <a:t> </a:t>
            </a:r>
            <a:r>
              <a:rPr lang="de-DE" dirty="0" err="1"/>
              <a:t>vacuum</a:t>
            </a:r>
            <a:r>
              <a:rPr lang="de-DE" dirty="0"/>
              <a:t> </a:t>
            </a:r>
            <a:r>
              <a:rPr lang="de-DE" dirty="0" err="1"/>
              <a:t>expectation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  <a:p>
            <a:r>
              <a:rPr lang="de-DE" dirty="0" err="1"/>
              <a:t>Analogy</a:t>
            </a:r>
            <a:r>
              <a:rPr lang="de-DE" dirty="0"/>
              <a:t>: </a:t>
            </a:r>
            <a:r>
              <a:rPr lang="de-DE" dirty="0" err="1"/>
              <a:t>molasses</a:t>
            </a:r>
            <a:r>
              <a:rPr lang="de-DE" dirty="0"/>
              <a:t>,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couples</a:t>
            </a:r>
            <a:r>
              <a:rPr lang="de-DE" dirty="0"/>
              <a:t> </a:t>
            </a:r>
            <a:r>
              <a:rPr lang="de-DE" dirty="0" err="1"/>
              <a:t>stronger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heavier</a:t>
            </a:r>
            <a:r>
              <a:rPr lang="de-DE" dirty="0"/>
              <a:t> </a:t>
            </a:r>
            <a:r>
              <a:rPr lang="de-DE" dirty="0" err="1"/>
              <a:t>particles</a:t>
            </a:r>
            <a:endParaRPr lang="de-DE" dirty="0"/>
          </a:p>
          <a:p>
            <a:r>
              <a:rPr lang="de-DE" dirty="0" err="1"/>
              <a:t>Exicitations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bosons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64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FF3F3-B7DB-D468-1D0B-81BA698DC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8BCC478-F267-C371-8386-956A5B3812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2FD0A3A-C165-76D6-4C2E-767B890B2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Higgs potential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, </a:t>
            </a:r>
            <a:r>
              <a:rPr lang="de-DE" dirty="0" err="1"/>
              <a:t>mexican</a:t>
            </a:r>
            <a:r>
              <a:rPr lang="de-DE" dirty="0"/>
              <a:t> hat form, e.g. r^4-r^2+c (</a:t>
            </a:r>
            <a:r>
              <a:rPr lang="de-DE" dirty="0" err="1"/>
              <a:t>imposed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gauge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 but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)</a:t>
            </a:r>
          </a:p>
          <a:p>
            <a:r>
              <a:rPr lang="de-DE" dirty="0"/>
              <a:t>High </a:t>
            </a:r>
            <a:r>
              <a:rPr lang="de-DE" dirty="0" err="1"/>
              <a:t>energies</a:t>
            </a:r>
            <a:r>
              <a:rPr lang="de-DE" dirty="0"/>
              <a:t> (</a:t>
            </a:r>
            <a:r>
              <a:rPr lang="de-DE" dirty="0" err="1"/>
              <a:t>early</a:t>
            </a:r>
            <a:r>
              <a:rPr lang="de-DE" dirty="0"/>
              <a:t> </a:t>
            </a:r>
            <a:r>
              <a:rPr lang="de-DE" dirty="0" err="1"/>
              <a:t>universe</a:t>
            </a:r>
            <a:r>
              <a:rPr lang="de-DE" dirty="0"/>
              <a:t>): </a:t>
            </a:r>
            <a:r>
              <a:rPr lang="de-DE" dirty="0" err="1"/>
              <a:t>symmetry</a:t>
            </a:r>
            <a:r>
              <a:rPr lang="de-DE" dirty="0"/>
              <a:t>, </a:t>
            </a:r>
            <a:r>
              <a:rPr lang="de-DE" dirty="0" err="1"/>
              <a:t>electroweak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combined</a:t>
            </a:r>
            <a:endParaRPr lang="de-DE" dirty="0"/>
          </a:p>
          <a:p>
            <a:r>
              <a:rPr lang="de-DE" dirty="0"/>
              <a:t>Lower </a:t>
            </a:r>
            <a:r>
              <a:rPr lang="de-DE" dirty="0" err="1"/>
              <a:t>energies</a:t>
            </a:r>
            <a:r>
              <a:rPr lang="de-DE" dirty="0"/>
              <a:t>: </a:t>
            </a:r>
            <a:r>
              <a:rPr lang="de-DE" dirty="0" err="1"/>
              <a:t>occupied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„</a:t>
            </a:r>
            <a:r>
              <a:rPr lang="de-DE" dirty="0" err="1"/>
              <a:t>rolls</a:t>
            </a:r>
            <a:r>
              <a:rPr lang="de-DE" dirty="0"/>
              <a:t>“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= </a:t>
            </a:r>
            <a:r>
              <a:rPr lang="de-DE" dirty="0" err="1"/>
              <a:t>nonzero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</a:t>
            </a:r>
            <a:r>
              <a:rPr lang="de-DE" dirty="0" err="1"/>
              <a:t>gauge</a:t>
            </a:r>
            <a:r>
              <a:rPr lang="de-DE" dirty="0"/>
              <a:t> </a:t>
            </a:r>
            <a:r>
              <a:rPr lang="de-DE" dirty="0" err="1"/>
              <a:t>bosons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mass</a:t>
            </a:r>
            <a:endParaRPr lang="de-DE" dirty="0"/>
          </a:p>
          <a:p>
            <a:r>
              <a:rPr lang="de-DE" dirty="0" err="1"/>
              <a:t>Oscillation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appears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boson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198EE4-6AFC-84FD-3FDC-567D052FA9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07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BE88A-C402-FD17-918E-56DB08A65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82D0FBA-B4DE-01CF-97C0-7D61D49388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E88C484-26BD-2C8D-0BE4-C9E09DAB8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Picture </a:t>
            </a:r>
            <a:r>
              <a:rPr lang="de-DE" dirty="0" err="1"/>
              <a:t>shows</a:t>
            </a:r>
            <a:r>
              <a:rPr lang="de-DE" dirty="0"/>
              <a:t> H -&gt;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candidate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C2408B-6C30-6217-1BBF-33D8A1597A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71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AFA81F-7992-758E-B0C6-A1D06A5D6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15A75D-7074-27E0-E862-1F7BFCFF0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8FC13-8728-D3F3-B9DE-22C078E34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Feynman Diagrams: Leading Order Main production channels, Higgs-</a:t>
            </a:r>
            <a:r>
              <a:rPr lang="en-US" dirty="0" err="1"/>
              <a:t>strahlung</a:t>
            </a:r>
            <a:r>
              <a:rPr lang="en-US" dirty="0"/>
              <a:t> or W/Z Fusion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Left diagram: Z-decay Higgs-</a:t>
            </a:r>
            <a:r>
              <a:rPr lang="en-US" dirty="0" err="1"/>
              <a:t>strahlung</a:t>
            </a:r>
            <a:r>
              <a:rPr lang="en-US" dirty="0"/>
              <a:t> partial width (√s = 209 GeV) -&gt; only low </a:t>
            </a:r>
            <a:r>
              <a:rPr lang="en-US" dirty="0" err="1"/>
              <a:t>m_H</a:t>
            </a:r>
            <a:r>
              <a:rPr lang="en-US" dirty="0"/>
              <a:t> testable, cross sections = few fb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Right diagram: cross sections of </a:t>
            </a:r>
            <a:r>
              <a:rPr lang="en-US" dirty="0" err="1"/>
              <a:t>higgs</a:t>
            </a:r>
            <a:r>
              <a:rPr lang="en-US" dirty="0"/>
              <a:t> boson for different com energies</a:t>
            </a:r>
          </a:p>
          <a:p>
            <a:r>
              <a:rPr lang="en-US" dirty="0"/>
              <a:t>LEP energies: √s &lt; 209 GeV, main search channel “Higgs-</a:t>
            </a:r>
            <a:r>
              <a:rPr lang="en-US" dirty="0" err="1"/>
              <a:t>strahlung</a:t>
            </a:r>
            <a:r>
              <a:rPr lang="en-US" dirty="0"/>
              <a:t>” with off-shell Z production</a:t>
            </a:r>
          </a:p>
          <a:p>
            <a:r>
              <a:rPr lang="en-US" dirty="0"/>
              <a:t>Modern colliders: Higher energies, W/Z fusion</a:t>
            </a:r>
          </a:p>
          <a:p>
            <a:r>
              <a:rPr lang="en-US" dirty="0"/>
              <a:t>Pro </a:t>
            </a:r>
            <a:r>
              <a:rPr lang="en-US" dirty="0" err="1"/>
              <a:t>e+e</a:t>
            </a:r>
            <a:r>
              <a:rPr lang="en-US" dirty="0"/>
              <a:t>-: high precision, clean events; contra: low energies (bremsstrahlung)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914BA-55C4-427A-31CC-C1E75901C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77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ABCE7-D8CA-2196-598A-BB2A86F1F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146E22-19B6-BE12-D93B-36383381FB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252F84A6-1494-A688-22BA-D25ACE45A3A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pp-collisions: higher energies – higher cross sections</a:t>
                </a:r>
              </a:p>
              <a:p>
                <a:r>
                  <a:rPr lang="en-US" dirty="0"/>
                  <a:t>right diagram: bigger cross </a:t>
                </a:r>
                <a:r>
                  <a:rPr lang="en-US" dirty="0" err="1"/>
                  <a:t>secionts</a:t>
                </a:r>
                <a:r>
                  <a:rPr lang="en-US" dirty="0"/>
                  <a:t> (</a:t>
                </a:r>
                <a:r>
                  <a:rPr lang="en-US" dirty="0" err="1"/>
                  <a:t>partons</a:t>
                </a:r>
                <a:r>
                  <a:rPr lang="en-US" dirty="0"/>
                  <a:t> in protons more energy, Higgs creation more likely</a:t>
                </a:r>
              </a:p>
              <a:p>
                <a:r>
                  <a:rPr lang="en-US" dirty="0"/>
                  <a:t>left diagram: production rates for different </a:t>
                </a:r>
                <a:r>
                  <a:rPr lang="en-US" dirty="0" err="1"/>
                  <a:t>higgs</a:t>
                </a:r>
                <a:r>
                  <a:rPr lang="en-US" dirty="0"/>
                  <a:t> masses</a:t>
                </a:r>
              </a:p>
              <a:p>
                <a:r>
                  <a:rPr lang="en-US" dirty="0"/>
                  <a:t>Leading order diagrams of main production mechanisms at given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m_H</a:t>
                </a:r>
                <a:endParaRPr lang="en-US" dirty="0"/>
              </a:p>
              <a:p>
                <a:r>
                  <a:rPr lang="en-US" dirty="0"/>
                  <a:t>88% gluon fusion (virtual heavy quark loop) – dominating (1 magnitude), because large gluon flux in pp collisions</a:t>
                </a:r>
              </a:p>
              <a:p>
                <a:r>
                  <a:rPr lang="en-US" dirty="0"/>
                  <a:t>7% vector boson fusion,  production of light quarks – lower decrease (t-channel dominance) but competes only for 1 TeV Higgs</a:t>
                </a:r>
              </a:p>
              <a:p>
                <a:r>
                  <a:rPr lang="en-US" dirty="0"/>
                  <a:t>4% </a:t>
                </a:r>
                <a:r>
                  <a:rPr lang="en-US" dirty="0" err="1"/>
                  <a:t>higgs-strahlung</a:t>
                </a:r>
                <a:r>
                  <a:rPr lang="en-US" dirty="0"/>
                  <a:t> by vector boson (W/Z) – better for low energy (</a:t>
                </a:r>
                <a:r>
                  <a:rPr lang="en-US" dirty="0" err="1"/>
                  <a:t>parton</a:t>
                </a:r>
                <a:r>
                  <a:rPr lang="en-US" dirty="0"/>
                  <a:t> distribution function, ?), WH = 2 ZH (W+, W-)</a:t>
                </a:r>
              </a:p>
              <a:p>
                <a:r>
                  <a:rPr lang="en-US" dirty="0"/>
                  <a:t>1% heavy quark associated production – low because large inv mass needed. Channel interesting because direct access to </a:t>
                </a:r>
                <a:r>
                  <a:rPr lang="en-US" dirty="0" err="1"/>
                  <a:t>higgs</a:t>
                </a:r>
                <a:r>
                  <a:rPr lang="en-US" dirty="0"/>
                  <a:t> top </a:t>
                </a:r>
                <a:r>
                  <a:rPr lang="en-US" dirty="0" err="1"/>
                  <a:t>yukawa</a:t>
                </a:r>
                <a:r>
                  <a:rPr lang="en-US" dirty="0"/>
                  <a:t> coupling</a:t>
                </a:r>
              </a:p>
              <a:p>
                <a:r>
                  <a:rPr lang="en-US" dirty="0"/>
                  <a:t>Exploit all production modes!</a:t>
                </a:r>
              </a:p>
              <a:p>
                <a:endParaRPr lang="en-US" dirty="0"/>
              </a:p>
              <a:p>
                <a:r>
                  <a:rPr lang="en-US" dirty="0"/>
                  <a:t>Problem: low cross section (VH, </a:t>
                </a:r>
                <a:r>
                  <a:rPr lang="en-US" dirty="0" err="1"/>
                  <a:t>ttH</a:t>
                </a:r>
                <a:r>
                  <a:rPr lang="en-US" dirty="0"/>
                  <a:t>) hard to observe (only lower </a:t>
                </a:r>
                <a:r>
                  <a:rPr lang="en-US" dirty="0" err="1"/>
                  <a:t>m_H</a:t>
                </a:r>
                <a:r>
                  <a:rPr lang="en-US" dirty="0"/>
                  <a:t> limit), lots of background because pp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252F84A6-1494-A688-22BA-D25ACE45A3A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pp-collisions: higher energies – higher cross sections</a:t>
                </a:r>
              </a:p>
              <a:p>
                <a:r>
                  <a:rPr lang="en-US" dirty="0"/>
                  <a:t>right diagram: bigger cross </a:t>
                </a:r>
                <a:r>
                  <a:rPr lang="en-US" dirty="0" err="1"/>
                  <a:t>secionts</a:t>
                </a:r>
                <a:r>
                  <a:rPr lang="en-US" dirty="0"/>
                  <a:t> (</a:t>
                </a:r>
                <a:r>
                  <a:rPr lang="en-US" dirty="0" err="1"/>
                  <a:t>partons</a:t>
                </a:r>
                <a:r>
                  <a:rPr lang="en-US" dirty="0"/>
                  <a:t> in protons more energy, Higgs creation more likely</a:t>
                </a:r>
              </a:p>
              <a:p>
                <a:r>
                  <a:rPr lang="en-US" dirty="0"/>
                  <a:t>left diagram: production rates for different </a:t>
                </a:r>
                <a:r>
                  <a:rPr lang="en-US" dirty="0" err="1"/>
                  <a:t>higgs</a:t>
                </a:r>
                <a:r>
                  <a:rPr lang="en-US" dirty="0"/>
                  <a:t> masses</a:t>
                </a:r>
              </a:p>
              <a:p>
                <a:r>
                  <a:rPr lang="en-US" dirty="0"/>
                  <a:t>Leading order diagrams of main production mechanisms at given </a:t>
                </a:r>
                <a:r>
                  <a:rPr lang="de-DE" sz="1200" b="0" i="0">
                    <a:latin typeface="Cambria Math" panose="02040503050406030204" pitchFamily="18" charset="0"/>
                  </a:rPr>
                  <a:t>√𝑠</a:t>
                </a:r>
                <a:r>
                  <a:rPr lang="en-US" dirty="0"/>
                  <a:t> and </a:t>
                </a:r>
                <a:r>
                  <a:rPr lang="en-US" dirty="0" err="1"/>
                  <a:t>m_H</a:t>
                </a:r>
                <a:endParaRPr lang="en-US" dirty="0"/>
              </a:p>
              <a:p>
                <a:r>
                  <a:rPr lang="en-US" dirty="0"/>
                  <a:t>88% gluon fusion (virtual heavy quark loop) – dominating (1 magnitude), because large gluon flux in pp collisions</a:t>
                </a:r>
              </a:p>
              <a:p>
                <a:r>
                  <a:rPr lang="en-US" dirty="0"/>
                  <a:t>7% vector boson fusion,  production of light quarks – lower decrease (t-channel dominance) but competes only for 1 TeV Higgs</a:t>
                </a:r>
              </a:p>
              <a:p>
                <a:r>
                  <a:rPr lang="en-US" dirty="0"/>
                  <a:t>4% </a:t>
                </a:r>
                <a:r>
                  <a:rPr lang="en-US" dirty="0" err="1"/>
                  <a:t>higgs-strahlung</a:t>
                </a:r>
                <a:r>
                  <a:rPr lang="en-US" dirty="0"/>
                  <a:t> by vector boson (W/Z) – better for low energy (</a:t>
                </a:r>
                <a:r>
                  <a:rPr lang="en-US" dirty="0" err="1"/>
                  <a:t>parton</a:t>
                </a:r>
                <a:r>
                  <a:rPr lang="en-US" dirty="0"/>
                  <a:t> distribution function, ?), WH = 2 ZH (W+, W-)</a:t>
                </a:r>
              </a:p>
              <a:p>
                <a:r>
                  <a:rPr lang="en-US" dirty="0"/>
                  <a:t>1% heavy quark associated production – low because large inv mass needed. Channel interesting because direct access to </a:t>
                </a:r>
                <a:r>
                  <a:rPr lang="en-US" dirty="0" err="1"/>
                  <a:t>higgs</a:t>
                </a:r>
                <a:r>
                  <a:rPr lang="en-US" dirty="0"/>
                  <a:t> top </a:t>
                </a:r>
                <a:r>
                  <a:rPr lang="en-US" dirty="0" err="1"/>
                  <a:t>yukawa</a:t>
                </a:r>
                <a:r>
                  <a:rPr lang="en-US" dirty="0"/>
                  <a:t> coupling</a:t>
                </a:r>
              </a:p>
              <a:p>
                <a:r>
                  <a:rPr lang="en-US" dirty="0"/>
                  <a:t>Exploit all production modes!</a:t>
                </a:r>
              </a:p>
              <a:p>
                <a:endParaRPr lang="en-US" dirty="0"/>
              </a:p>
              <a:p>
                <a:r>
                  <a:rPr lang="en-US" dirty="0"/>
                  <a:t>Problem: low cross section (VH, </a:t>
                </a:r>
                <a:r>
                  <a:rPr lang="en-US" dirty="0" err="1"/>
                  <a:t>ttH</a:t>
                </a:r>
                <a:r>
                  <a:rPr lang="en-US" dirty="0"/>
                  <a:t>) hard to observe (only lower </a:t>
                </a:r>
                <a:r>
                  <a:rPr lang="en-US" dirty="0" err="1"/>
                  <a:t>m_H</a:t>
                </a:r>
                <a:r>
                  <a:rPr lang="en-US" dirty="0"/>
                  <a:t> limit), lots of background because pp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2BF45-7F96-596B-4768-02A2D9951D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75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0C39F-4980-22C8-C3EF-B72CAA3BD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7691CA-CF06-EC47-C6AD-26663F52A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996175-BDE1-5C23-7107-36AA42672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Decay into: two fermions / two vector bosons / virtual heavy quark loop -&gt; two photons / photon &amp; Z / two gluons</a:t>
            </a:r>
          </a:p>
          <a:p>
            <a:r>
              <a:rPr lang="en-US" dirty="0"/>
              <a:t>Diagram: Branching ratios for different </a:t>
            </a:r>
            <a:r>
              <a:rPr lang="en-US" dirty="0" err="1"/>
              <a:t>m_H</a:t>
            </a:r>
            <a:r>
              <a:rPr lang="en-US" dirty="0"/>
              <a:t> (theory)</a:t>
            </a:r>
          </a:p>
          <a:p>
            <a:r>
              <a:rPr lang="en-US" dirty="0"/>
              <a:t>highest branching ratios typically correspond to decays into the heaviest particle–antiparticle pair that are kinematically allowed</a:t>
            </a:r>
          </a:p>
          <a:p>
            <a:r>
              <a:rPr lang="en-US" dirty="0"/>
              <a:t>High mass: decay into WW, ZZ</a:t>
            </a:r>
          </a:p>
          <a:p>
            <a:r>
              <a:rPr lang="en-US" dirty="0"/>
              <a:t>Low mass: decay into bb, tau </a:t>
            </a:r>
            <a:r>
              <a:rPr lang="en-US" dirty="0" err="1"/>
              <a:t>tau</a:t>
            </a:r>
            <a:r>
              <a:rPr lang="en-US" dirty="0"/>
              <a:t>, WW, ZZ, gamma </a:t>
            </a:r>
            <a:r>
              <a:rPr lang="en-US" dirty="0" err="1"/>
              <a:t>gamma</a:t>
            </a:r>
            <a:endParaRPr lang="en-US" dirty="0"/>
          </a:p>
          <a:p>
            <a:r>
              <a:rPr lang="en-US" dirty="0"/>
              <a:t>Problem: pp collisions – lots of hadrons, dominating decays hard to detect</a:t>
            </a:r>
          </a:p>
          <a:p>
            <a:r>
              <a:rPr lang="en-US" dirty="0"/>
              <a:t>Focus on leptonic </a:t>
            </a:r>
            <a:r>
              <a:rPr lang="en-US" dirty="0" err="1"/>
              <a:t>endstates</a:t>
            </a:r>
            <a:r>
              <a:rPr lang="en-US" dirty="0"/>
              <a:t> - very good mass resolution (1%): H -&gt; 2 photons, H -&gt; ZZ -&gt; 4l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BE571-3D73-ABF1-B37E-69E9A7BB0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59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EF5F6-5786-BF99-EF3D-280C1247E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968220F-EAFB-77A2-6206-B8052B115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911C8CD-594A-8939-A7B7-EBACD7BF7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Talk </a:t>
            </a:r>
            <a:r>
              <a:rPr lang="de-DE" dirty="0" err="1"/>
              <a:t>about</a:t>
            </a:r>
            <a:r>
              <a:rPr lang="de-DE" dirty="0"/>
              <a:t> CMS and ATLAS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discovery</a:t>
            </a:r>
            <a:r>
              <a:rPr lang="de-DE" dirty="0"/>
              <a:t> in 2012</a:t>
            </a:r>
          </a:p>
          <a:p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CMS </a:t>
            </a:r>
            <a:r>
              <a:rPr lang="de-DE" dirty="0" err="1"/>
              <a:t>detector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708106-D976-486E-8973-B1581B2D23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47399-FBA6-4AF8-9B53-47B7D06E00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8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1EE4-CCF4-4D6E-236F-4D6D8420F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8CEA96-4A14-5332-CCDC-4CD8ADE97E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11E27-EB36-C9B5-E7A7-0AEACBCF5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ED1CB-F222-58DC-666B-136D3891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D3AEE-0714-8BAA-C519-C9AAD6BAB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20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A9EF5-21A2-3846-98BF-E6EFCACCE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189A7-5CD0-A981-5ED2-91EF73686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3508E-AA14-3572-D8F7-C932EE04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0D65B-43E2-8FFD-E451-767608BC6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0BA85-2857-9419-CC9C-CBD321363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95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1DC213-59D3-4D84-873F-93E674142A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05CC9-D401-151A-B8D9-49914D398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CBF23-15EA-B6C0-E5F8-305BEFDC4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EB4CF-35F9-EDAD-1F47-DEA96E89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5B6FB-79EC-1EF3-41C3-2FB0B7D2E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71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BD89-CC0D-145C-CD24-86F8B1A9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415D4-5F0D-8DF8-A167-869F7EAD3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4EB12-B53C-2636-90C2-8519D26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B2C28-FC77-1639-2DA3-55ADBC48F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1C18C-BD07-268E-146A-E61B61635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20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264BA-95D3-2446-65EE-18B38FFA2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7CE10-578C-EFFA-356E-55073C4EE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42B5B-51C4-A542-6D43-82EB7BC68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3D146-F5CF-0AA1-D567-F85A71920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E7BA0-E3B7-1ECF-DB1B-8967D409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75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27D1E-1E96-7B00-49C7-9143CFBFD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73CB0-D6C4-765A-4E59-6437FAFB75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31B3DD-3DDA-CFE9-6691-132DB6A6F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2C59B-3108-C508-D5F9-48AF18A3E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A7E6F-471E-3519-2A36-C6FF2A7D0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DC4F-B13F-9E33-EA0B-2846F0CB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90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CD972-2BF5-2068-AA9A-E056997C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75B50-5E69-ADF0-B815-C594C0F44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D26B2-CB32-CDC2-DBB7-4F1A8C9A6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BAA925-9D9B-C6E6-085C-6736D064B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38582E-5C6A-F291-01EA-0FB0F65E58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2D59E7-75E8-6EA0-1901-6D97AC793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26E1E2-5DC4-279B-9345-7E4A580BE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75FF8A-D940-1338-9742-E3AE0FDA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14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E236B-9BF8-3C2A-9542-E48FE40CB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B666F-0D4D-86E6-375D-1AE815CA6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227E6-1C1C-7EA1-3672-7971D1861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9478A-F81E-C651-CECB-08DBFB978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01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DE6425-086D-1670-651A-69DD7A30E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C1A58-9A22-154A-49F3-B4F7B98C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47C7BC-DF71-A468-42B9-DADFC66B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47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7281A-01A1-B921-7343-0D7A18C98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1A00F-4B23-AFEE-0F2E-F8DA6647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CF48DB-5824-E714-56F5-6CA9D135D5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2F78B-628D-665B-34C9-FD7017BEB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B3831-C362-5CA9-08A2-F1A9B507F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8EBAE-8B1B-433A-2DB2-F642ECDF5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60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7D6B8-ACCE-BC9B-5E02-3BAF8A25C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D4EFA-2447-F644-19F8-2C038B2DF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C669C-5EC6-FF7A-2D13-4EA4B876E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EB7A9F-807C-B984-5A90-BE7B148D0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Mark Ahner</a:t>
            </a:r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1F33A-3E99-92B9-C56D-9AD64864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9ABE8-1F76-6900-5331-2EC00DEAA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44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CDC733-174E-0FDB-BA15-85D615C8B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B9F2A-D420-3D2F-D36E-6903190A1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5AC73-F9F2-0CD8-2CE7-AC4534FCFC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Mark Ahner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7E3DD-01B5-70FF-D7E9-F78DB9977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The Discovery of the Higgs Boson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F122A-E021-0D55-BCAE-A2FAF29E38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6AC6AB-3B9B-4B71-A42C-F46C49BDD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20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207.7235" TargetMode="External"/><Relationship Id="rId13" Type="http://schemas.openxmlformats.org/officeDocument/2006/relationships/hyperlink" Target="https://doi.org/10.1038/s41586-022-04899-4" TargetMode="External"/><Relationship Id="rId18" Type="http://schemas.openxmlformats.org/officeDocument/2006/relationships/hyperlink" Target="https://www.marksneubauer.com/projects/4_project/" TargetMode="External"/><Relationship Id="rId26" Type="http://schemas.openxmlformats.org/officeDocument/2006/relationships/hyperlink" Target="https://www.youtube.com/watch?v=Unl1jXFnzgo" TargetMode="External"/><Relationship Id="rId3" Type="http://schemas.openxmlformats.org/officeDocument/2006/relationships/hyperlink" Target="https://www.cambridge.org/highereducation/books/modern-particle-physics/CDFEBC9AE513DA60AA12DE015181A948" TargetMode="External"/><Relationship Id="rId21" Type="http://schemas.openxmlformats.org/officeDocument/2006/relationships/hyperlink" Target="https://arxiv.org/abs/2301.13463" TargetMode="External"/><Relationship Id="rId7" Type="http://schemas.openxmlformats.org/officeDocument/2006/relationships/hyperlink" Target="https://arxiv.org/abs/1207.7214" TargetMode="External"/><Relationship Id="rId12" Type="http://schemas.openxmlformats.org/officeDocument/2006/relationships/hyperlink" Target="https://doi.org/10.1038/s41586-022-04893-w" TargetMode="External"/><Relationship Id="rId17" Type="http://schemas.openxmlformats.org/officeDocument/2006/relationships/hyperlink" Target="https://www.nobelprize.org/prizes/physics/2013/higgs/facts/" TargetMode="External"/><Relationship Id="rId25" Type="http://schemas.openxmlformats.org/officeDocument/2006/relationships/hyperlink" Target="https://www.nytimes.com/2012/07/05/science/cern-physicists-may-have-discovered-higgs-boson-particle.html" TargetMode="External"/><Relationship Id="rId2" Type="http://schemas.openxmlformats.org/officeDocument/2006/relationships/notesSlide" Target="../notesSlides/notesSlide23.xml"/><Relationship Id="rId16" Type="http://schemas.openxmlformats.org/officeDocument/2006/relationships/hyperlink" Target="https://www.nobelprize.org/prizes/physics/1979/glashow/facts/" TargetMode="External"/><Relationship Id="rId20" Type="http://schemas.openxmlformats.org/officeDocument/2006/relationships/hyperlink" Target="https://arxiv.org/pdf/1211.482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journals.aps.org/prl/abstract/10.1103/PhysRevLett.19.1264" TargetMode="External"/><Relationship Id="rId11" Type="http://schemas.openxmlformats.org/officeDocument/2006/relationships/hyperlink" Target="https://doi.org/10.1038/s41586-022-04892-x" TargetMode="External"/><Relationship Id="rId24" Type="http://schemas.openxmlformats.org/officeDocument/2006/relationships/hyperlink" Target="https://indico.cern.ch/event/432527/" TargetMode="External"/><Relationship Id="rId5" Type="http://schemas.openxmlformats.org/officeDocument/2006/relationships/hyperlink" Target="https://journals.aps.org/prl/abstract/10.1103/PhysRevLett.13.508" TargetMode="External"/><Relationship Id="rId15" Type="http://schemas.openxmlformats.org/officeDocument/2006/relationships/hyperlink" Target="https://cds.cern.ch/record/2904882" TargetMode="External"/><Relationship Id="rId23" Type="http://schemas.openxmlformats.org/officeDocument/2006/relationships/hyperlink" Target="https://indico.cern.ch/event/197461/" TargetMode="External"/><Relationship Id="rId10" Type="http://schemas.openxmlformats.org/officeDocument/2006/relationships/hyperlink" Target="http://dx.doi.org/10.1016/j.ppnp.2013.02.001" TargetMode="External"/><Relationship Id="rId19" Type="http://schemas.openxmlformats.org/officeDocument/2006/relationships/hyperlink" Target="https://cms.cern/book/export/html/1187" TargetMode="External"/><Relationship Id="rId4" Type="http://schemas.openxmlformats.org/officeDocument/2006/relationships/hyperlink" Target="https://www.sciencedirect.com/science/article/pii/0029558261904692" TargetMode="External"/><Relationship Id="rId9" Type="http://schemas.openxmlformats.org/officeDocument/2006/relationships/hyperlink" Target="http://dx.doi.org/10.17181/cds.1459513" TargetMode="External"/><Relationship Id="rId14" Type="http://schemas.openxmlformats.org/officeDocument/2006/relationships/hyperlink" Target="https://doi.org/10.1038/s41567-022-01682-0" TargetMode="External"/><Relationship Id="rId22" Type="http://schemas.openxmlformats.org/officeDocument/2006/relationships/hyperlink" Target="https://opendata.atlas.cern/docs/visualization/the-higgs-boson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8AFFFD-F5B2-8C31-F73E-6AE5D38F6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65" y="818984"/>
            <a:ext cx="6596245" cy="3268520"/>
          </a:xfrm>
        </p:spPr>
        <p:txBody>
          <a:bodyPr>
            <a:normAutofit/>
          </a:bodyPr>
          <a:lstStyle/>
          <a:p>
            <a:pPr algn="r"/>
            <a:r>
              <a:rPr lang="en-US" sz="4800" noProof="0" dirty="0">
                <a:solidFill>
                  <a:srgbClr val="FFFFFF"/>
                </a:solidFill>
              </a:rPr>
              <a:t>The Discovery of the Higgs Boson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57D44B-AF2C-578B-99B5-558B6A729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874" y="4797188"/>
            <a:ext cx="6051236" cy="1241828"/>
          </a:xfrm>
        </p:spPr>
        <p:txBody>
          <a:bodyPr>
            <a:normAutofit/>
          </a:bodyPr>
          <a:lstStyle/>
          <a:p>
            <a:pPr algn="r"/>
            <a:r>
              <a:rPr lang="en-US" noProof="0" dirty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0403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7DB9CE-2582-1063-2B02-2F269038D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012D2-BB4B-98F4-4A40-9DA5C0A9E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Higgs Decay Branching Ratios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150AF-E758-03E0-C035-52D276A8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5125E5D-5C2E-8844-FC39-906EDC28A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38" y="1989499"/>
            <a:ext cx="5412962" cy="445216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7AE86-94B8-2B88-356E-7EE7945053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CE519-4D2B-7ECC-BC47-F4C9EF7C5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B511DA-C059-1FB9-E621-15923DC40AFF}"/>
              </a:ext>
            </a:extLst>
          </p:cNvPr>
          <p:cNvSpPr txBox="1"/>
          <p:nvPr/>
        </p:nvSpPr>
        <p:spPr>
          <a:xfrm>
            <a:off x="938946" y="630315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[11]</a:t>
            </a:r>
            <a:endParaRPr 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8AB48B-68A6-A550-3328-ED3C6BC3FB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7" r="78355"/>
          <a:stretch>
            <a:fillRect/>
          </a:stretch>
        </p:blipFill>
        <p:spPr>
          <a:xfrm>
            <a:off x="6820478" y="2333422"/>
            <a:ext cx="2095911" cy="16929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BAABF6-9996-166A-A351-1DA766849F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574" t="297" r="25393"/>
          <a:stretch>
            <a:fillRect/>
          </a:stretch>
        </p:blipFill>
        <p:spPr>
          <a:xfrm>
            <a:off x="9304340" y="2423176"/>
            <a:ext cx="2382852" cy="154108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415049-BE1F-D2E6-532D-7615CA210D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808" t="1795" r="53097"/>
          <a:stretch>
            <a:fillRect/>
          </a:stretch>
        </p:blipFill>
        <p:spPr>
          <a:xfrm>
            <a:off x="9304340" y="4220331"/>
            <a:ext cx="2360371" cy="16197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2A2160-F587-147E-6D50-FF9667B79F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3670" t="297"/>
          <a:stretch>
            <a:fillRect/>
          </a:stretch>
        </p:blipFill>
        <p:spPr>
          <a:xfrm>
            <a:off x="6694875" y="4141521"/>
            <a:ext cx="2518260" cy="167211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27F25D4-B53F-54A3-5A8E-AF38D7FFB688}"/>
              </a:ext>
            </a:extLst>
          </p:cNvPr>
          <p:cNvSpPr/>
          <p:nvPr/>
        </p:nvSpPr>
        <p:spPr>
          <a:xfrm>
            <a:off x="6679244" y="2273834"/>
            <a:ext cx="2382852" cy="1717120"/>
          </a:xfrm>
          <a:prstGeom prst="rect">
            <a:avLst/>
          </a:prstGeom>
          <a:noFill/>
          <a:ln w="15875">
            <a:solidFill>
              <a:srgbClr val="6262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36141F-57A1-A8BF-5E8B-052395618CF1}"/>
              </a:ext>
            </a:extLst>
          </p:cNvPr>
          <p:cNvSpPr/>
          <p:nvPr/>
        </p:nvSpPr>
        <p:spPr>
          <a:xfrm>
            <a:off x="9242270" y="2273834"/>
            <a:ext cx="2382852" cy="1717120"/>
          </a:xfrm>
          <a:prstGeom prst="rect">
            <a:avLst/>
          </a:prstGeom>
          <a:noFill/>
          <a:ln w="22225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263ED1F-AC04-BF05-7B31-92BD0A098554}"/>
              </a:ext>
            </a:extLst>
          </p:cNvPr>
          <p:cNvSpPr/>
          <p:nvPr/>
        </p:nvSpPr>
        <p:spPr>
          <a:xfrm>
            <a:off x="6677008" y="4132273"/>
            <a:ext cx="2382852" cy="1717120"/>
          </a:xfrm>
          <a:prstGeom prst="rect">
            <a:avLst/>
          </a:prstGeom>
          <a:noFill/>
          <a:ln w="22225">
            <a:solidFill>
              <a:srgbClr val="07DB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EE4D63-4FF6-E830-9CE2-11EF92B40C7C}"/>
              </a:ext>
            </a:extLst>
          </p:cNvPr>
          <p:cNvSpPr/>
          <p:nvPr/>
        </p:nvSpPr>
        <p:spPr>
          <a:xfrm>
            <a:off x="9242270" y="4134904"/>
            <a:ext cx="2382852" cy="1714489"/>
          </a:xfrm>
          <a:prstGeom prst="rect">
            <a:avLst/>
          </a:prstGeom>
          <a:noFill/>
          <a:ln w="25400">
            <a:solidFill>
              <a:srgbClr val="9933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F7E8F7-956B-4A17-FB44-81DD29D9146F}"/>
              </a:ext>
            </a:extLst>
          </p:cNvPr>
          <p:cNvSpPr/>
          <p:nvPr/>
        </p:nvSpPr>
        <p:spPr>
          <a:xfrm>
            <a:off x="6707982" y="2302669"/>
            <a:ext cx="2326481" cy="166088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EE484CA-FDF5-9636-71C8-A9DAD7297EE2}"/>
              </a:ext>
            </a:extLst>
          </p:cNvPr>
          <p:cNvSpPr/>
          <p:nvPr/>
        </p:nvSpPr>
        <p:spPr>
          <a:xfrm>
            <a:off x="6739018" y="2333422"/>
            <a:ext cx="2268458" cy="1600403"/>
          </a:xfrm>
          <a:prstGeom prst="rect">
            <a:avLst/>
          </a:prstGeom>
          <a:noFill/>
          <a:ln w="15875">
            <a:solidFill>
              <a:srgbClr val="00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9486B9D-8BFC-168B-22FC-0C8B6CA115EF}"/>
              </a:ext>
            </a:extLst>
          </p:cNvPr>
          <p:cNvSpPr/>
          <p:nvPr/>
        </p:nvSpPr>
        <p:spPr>
          <a:xfrm>
            <a:off x="6767513" y="2362200"/>
            <a:ext cx="2212182" cy="1543580"/>
          </a:xfrm>
          <a:prstGeom prst="rect">
            <a:avLst/>
          </a:prstGeom>
          <a:noFill/>
          <a:ln w="15875">
            <a:solidFill>
              <a:srgbClr val="CC33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19959C-2D46-74ED-B934-A566906646D9}"/>
              </a:ext>
            </a:extLst>
          </p:cNvPr>
          <p:cNvSpPr/>
          <p:nvPr/>
        </p:nvSpPr>
        <p:spPr>
          <a:xfrm>
            <a:off x="9270844" y="2302402"/>
            <a:ext cx="2325844" cy="1661153"/>
          </a:xfrm>
          <a:prstGeom prst="rect">
            <a:avLst/>
          </a:prstGeom>
          <a:noFill/>
          <a:ln w="22225">
            <a:solidFill>
              <a:srgbClr val="00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4F3AB36-73FE-24E7-8D3C-8F3C089F55EC}"/>
              </a:ext>
            </a:extLst>
          </p:cNvPr>
          <p:cNvSpPr/>
          <p:nvPr/>
        </p:nvSpPr>
        <p:spPr>
          <a:xfrm>
            <a:off x="6705601" y="4160567"/>
            <a:ext cx="2325600" cy="1659600"/>
          </a:xfrm>
          <a:prstGeom prst="rect">
            <a:avLst/>
          </a:prstGeom>
          <a:noFill/>
          <a:ln w="22225">
            <a:solidFill>
              <a:srgbClr val="30307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5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203C52-A771-A76E-06D9-096F2CCBA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1" name="Rectangle 1030">
            <a:extLst>
              <a:ext uri="{FF2B5EF4-FFF2-40B4-BE49-F238E27FC236}">
                <a16:creationId xmlns:a16="http://schemas.microsoft.com/office/drawing/2014/main" id="{5D9D00FF-C333-B955-7854-D9AE8AF5E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32">
            <a:extLst>
              <a:ext uri="{FF2B5EF4-FFF2-40B4-BE49-F238E27FC236}">
                <a16:creationId xmlns:a16="http://schemas.microsoft.com/office/drawing/2014/main" id="{D6A4AC21-3501-D7CE-4492-1C0584946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Rectangle 1034">
            <a:extLst>
              <a:ext uri="{FF2B5EF4-FFF2-40B4-BE49-F238E27FC236}">
                <a16:creationId xmlns:a16="http://schemas.microsoft.com/office/drawing/2014/main" id="{7211A6CD-7C15-F26E-1DA2-8DCE68557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36">
            <a:extLst>
              <a:ext uri="{FF2B5EF4-FFF2-40B4-BE49-F238E27FC236}">
                <a16:creationId xmlns:a16="http://schemas.microsoft.com/office/drawing/2014/main" id="{39CE70F4-A9A0-228D-1D4F-6482D617B8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43A888-7B13-7F54-1484-4E24A80B8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3. The CMS and ATLAS experiment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62DC7F-8BA8-E893-98DB-97973B03E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CBC660-4E5C-EF9A-73A9-73FCE92828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8" b="13023"/>
          <a:stretch/>
        </p:blipFill>
        <p:spPr bwMode="auto">
          <a:xfrm>
            <a:off x="-5" y="-629902"/>
            <a:ext cx="12192004" cy="603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21415-A05D-8AD6-F73E-592659033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FAE538-5E8D-6326-1046-BCAE636B0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0BDF4E-AB88-526C-EB7B-34C90B64902B}"/>
              </a:ext>
            </a:extLst>
          </p:cNvPr>
          <p:cNvSpPr txBox="1"/>
          <p:nvPr/>
        </p:nvSpPr>
        <p:spPr>
          <a:xfrm>
            <a:off x="11826021" y="517098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[12]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066706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A6FEDE-F59C-AAA8-EA04-F535B07ED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4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BCA12-D6D6-012E-C851-51AEB8EE9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D97F5E-9741-495B-0D37-DD8F2C19F4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8" b="172"/>
          <a:stretch/>
        </p:blipFill>
        <p:spPr>
          <a:xfrm>
            <a:off x="1619646" y="433004"/>
            <a:ext cx="8951941" cy="620522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AE59C-7242-C96B-B34F-75F4D4218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91600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8FBFA-838D-BC44-BE66-3C1C3C7B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FF0193-7E7A-0145-FDD0-23EA3DB6C48A}"/>
              </a:ext>
            </a:extLst>
          </p:cNvPr>
          <p:cNvSpPr txBox="1"/>
          <p:nvPr/>
        </p:nvSpPr>
        <p:spPr>
          <a:xfrm>
            <a:off x="10186335" y="631400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  <a:highlight>
                  <a:srgbClr val="000000"/>
                </a:highlight>
              </a:rPr>
              <a:t>[15]</a:t>
            </a:r>
            <a:endParaRPr lang="en-US" sz="1200" b="1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1518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4D7FC1-B3D9-0BEA-DFAD-482BA1F0B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9AED7-1920-4D35-A4C7-F2F52184C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noProof="0" dirty="0">
                <a:solidFill>
                  <a:srgbClr val="FFFFFF"/>
                </a:solidFill>
              </a:rPr>
              <a:t>Preparing for the Higgs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59F82-6ED9-7DEE-2BC8-2ECC5179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38C23D6-4230-FAEE-CB6B-65CA655F5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39262" y="2286006"/>
            <a:ext cx="4815981" cy="391298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72E8C-1CED-2EB1-19A0-7AA31336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506C2-ED31-AED4-A4F3-2F908723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B28ED-8449-F3C6-39AD-F28F6C816781}"/>
              </a:ext>
            </a:extLst>
          </p:cNvPr>
          <p:cNvSpPr txBox="1"/>
          <p:nvPr/>
        </p:nvSpPr>
        <p:spPr>
          <a:xfrm>
            <a:off x="5350124" y="2079808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[14]</a:t>
            </a:r>
            <a:endParaRPr lang="en-US" sz="1200" b="1" dirty="0"/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2660D923-CB43-E629-A9FF-5500E0AC5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677" y="2185098"/>
            <a:ext cx="5191889" cy="37102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AC3271-A559-0BE0-5BB3-B63B2F521797}"/>
              </a:ext>
            </a:extLst>
          </p:cNvPr>
          <p:cNvSpPr txBox="1"/>
          <p:nvPr/>
        </p:nvSpPr>
        <p:spPr>
          <a:xfrm>
            <a:off x="10739849" y="2127803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[17]</a:t>
            </a:r>
            <a:endParaRPr lang="en-US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B2B2E9-E76E-6648-34D9-2252E745B65A}"/>
                  </a:ext>
                </a:extLst>
              </p:cNvPr>
              <p:cNvSpPr txBox="1"/>
              <p:nvPr/>
            </p:nvSpPr>
            <p:spPr>
              <a:xfrm>
                <a:off x="2729931" y="5898139"/>
                <a:ext cx="1701171" cy="30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−20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+30</m:t>
                        </m:r>
                      </m:sup>
                    </m:sSubSup>
                  </m:oMath>
                </a14:m>
                <a:r>
                  <a:rPr lang="en-US" dirty="0"/>
                  <a:t> GeV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B2B2E9-E76E-6648-34D9-2252E745B6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931" y="5898139"/>
                <a:ext cx="1701171" cy="300852"/>
              </a:xfrm>
              <a:prstGeom prst="rect">
                <a:avLst/>
              </a:prstGeom>
              <a:blipFill>
                <a:blip r:embed="rId5"/>
                <a:stretch>
                  <a:fillRect l="-3584" t="-16327" r="-5735" b="-48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7743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BAB38F-AEE2-0525-1814-FC5C6B1D9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046B40C-9B47-0183-C3EB-111033C1E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D3CF2-EFE7-39ED-03B7-F736829FA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716" y="499397"/>
            <a:ext cx="5929422" cy="900826"/>
          </a:xfrm>
        </p:spPr>
        <p:txBody>
          <a:bodyPr anchor="b">
            <a:normAutofit/>
          </a:bodyPr>
          <a:lstStyle/>
          <a:p>
            <a:r>
              <a:rPr lang="en-US" sz="4000" dirty="0"/>
              <a:t>Data </a:t>
            </a:r>
            <a:r>
              <a:rPr lang="en-US" sz="4000" noProof="0" dirty="0"/>
              <a:t>Selection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8EE6093-D438-158E-1822-CDCCA4A455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0E90619-3F6E-4556-7F6D-A768331FA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8F52F-D256-7753-2EAC-5900119BB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0E6F-B93D-E74C-CF31-54565CD8D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3DF2D-2163-5195-B498-D787F32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14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A0F461-CC50-0F96-6888-B8A370A8E7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9717" y="1906621"/>
                <a:ext cx="5929422" cy="403698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Monte Carlo simulation</a:t>
                </a:r>
              </a:p>
              <a:p>
                <a:r>
                  <a:rPr lang="en-US" sz="2000" dirty="0"/>
                  <a:t>Event measurement</a:t>
                </a:r>
              </a:p>
              <a:p>
                <a:r>
                  <a:rPr lang="en-US" sz="2000" dirty="0"/>
                  <a:t>Event isolation</a:t>
                </a:r>
              </a:p>
              <a:p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Total Higgs Bosons: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sup>
                      </m:sSup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→400 000 →</m:t>
                      </m:r>
                      <m:r>
                        <a:rPr lang="de-DE" sz="2000" b="0" i="0" smtClean="0">
                          <a:latin typeface="Cambria Math" panose="02040503050406030204" pitchFamily="18" charset="0"/>
                        </a:rPr>
                        <m:t>60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A0F461-CC50-0F96-6888-B8A370A8E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9717" y="1906621"/>
                <a:ext cx="5929422" cy="4036980"/>
              </a:xfrm>
              <a:blipFill>
                <a:blip r:embed="rId3"/>
                <a:stretch>
                  <a:fillRect l="-1132" t="-1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D39E043-EBDD-A578-39B6-21CA75F79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276" y="526444"/>
            <a:ext cx="4076697" cy="5232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E4EB35-6186-803C-641D-619E443994BF}"/>
              </a:ext>
            </a:extLst>
          </p:cNvPr>
          <p:cNvSpPr txBox="1"/>
          <p:nvPr/>
        </p:nvSpPr>
        <p:spPr>
          <a:xfrm>
            <a:off x="10421209" y="5482035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[16]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2295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06BF68-3414-AAD6-6662-6E860807B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66402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70175"/>
            <a:ext cx="12185331" cy="159074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lumMod val="50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5265546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3335" y="5263483"/>
            <a:ext cx="12192000" cy="1597433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0E097-E140-D85E-34EF-FA197E523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5510253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noProof="0" dirty="0">
                <a:solidFill>
                  <a:srgbClr val="FFFFFF"/>
                </a:solidFill>
              </a:rPr>
              <a:t>Decay Channels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6669F-3DB0-14AE-4C68-023D24C7B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7725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The Discovery of the Higgs Boson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9409739-8EEA-0423-D644-128765709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625" y="1453882"/>
            <a:ext cx="8442080" cy="337683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C299E-626E-2CDA-3843-963F81999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256" y="3833199"/>
            <a:ext cx="8332826" cy="111998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66112-12E3-A713-E74B-2774B7A90C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431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21A5E-B498-6D51-B545-45BB09A82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431"/>
            <a:ext cx="44591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D45A17-059E-D626-A134-E5B55EECE13C}"/>
              </a:ext>
            </a:extLst>
          </p:cNvPr>
          <p:cNvSpPr txBox="1"/>
          <p:nvPr/>
        </p:nvSpPr>
        <p:spPr>
          <a:xfrm>
            <a:off x="9900949" y="4866445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[18]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37979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382486-9F42-7878-7D04-6CFEEC592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16E74B6-CBCA-14FF-26C9-6BDCDE4BA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DB6594-D34B-7562-B6EB-97A491101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716" y="499396"/>
            <a:ext cx="5929422" cy="1111689"/>
          </a:xfrm>
        </p:spPr>
        <p:txBody>
          <a:bodyPr anchor="b">
            <a:normAutofit/>
          </a:bodyPr>
          <a:lstStyle/>
          <a:p>
            <a:r>
              <a:rPr lang="en-US" sz="4000" noProof="0" dirty="0"/>
              <a:t>H → </a:t>
            </a:r>
            <a:r>
              <a:rPr lang="el-GR" sz="4000" noProof="0" dirty="0"/>
              <a:t>γγ</a:t>
            </a:r>
            <a:r>
              <a:rPr lang="de-DE" sz="4000" noProof="0" dirty="0"/>
              <a:t> </a:t>
            </a:r>
            <a:r>
              <a:rPr lang="de-DE" sz="4000" noProof="0" dirty="0" err="1"/>
              <a:t>channel</a:t>
            </a:r>
            <a:endParaRPr lang="en-US" sz="4000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E36655-476E-8D28-179C-A01EF217F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4AF9CE-35D7-1AAB-A317-80B9E3F61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2A82F-54F1-6964-E742-1F6024A38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CFFCE-5BA9-CF00-FBCB-358BB925B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  <a:endParaRPr lang="en-US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185D56F-FB94-B149-A688-8D3CC9A732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9339" y="3590020"/>
            <a:ext cx="3977563" cy="265430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16389-8051-82B6-DC8C-0A9EF967E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16</a:t>
            </a:fld>
            <a:endParaRPr lang="en-US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969DB-D1AD-DD23-1796-5330F8E44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153" y="1904605"/>
            <a:ext cx="5929422" cy="3657601"/>
          </a:xfrm>
        </p:spPr>
        <p:txBody>
          <a:bodyPr>
            <a:normAutofit/>
          </a:bodyPr>
          <a:lstStyle/>
          <a:p>
            <a:r>
              <a:rPr lang="en-US" sz="2000" dirty="0"/>
              <a:t>0.23% Branching Ratio</a:t>
            </a:r>
          </a:p>
          <a:p>
            <a:r>
              <a:rPr lang="en-US" sz="2000" dirty="0"/>
              <a:t>Search for di-photons</a:t>
            </a:r>
          </a:p>
          <a:p>
            <a:r>
              <a:rPr lang="en-US" sz="2000"/>
              <a:t>Multivariate Analysis</a:t>
            </a:r>
            <a:endParaRPr lang="en-US" sz="2000" dirty="0"/>
          </a:p>
          <a:p>
            <a:r>
              <a:rPr lang="en-US" sz="2000" noProof="0" dirty="0"/>
              <a:t>Di-jet tagging</a:t>
            </a:r>
          </a:p>
          <a:p>
            <a:r>
              <a:rPr lang="en-US" sz="2000" noProof="0" dirty="0"/>
              <a:t>ECAL and Vertex calibration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0AB7C4-C155-52CF-B5CD-26A6EBB51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0743" y="823690"/>
            <a:ext cx="2837289" cy="26053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4B9EF3-8462-5B56-8504-BBFC7051FE64}"/>
              </a:ext>
            </a:extLst>
          </p:cNvPr>
          <p:cNvSpPr txBox="1"/>
          <p:nvPr/>
        </p:nvSpPr>
        <p:spPr>
          <a:xfrm>
            <a:off x="10718032" y="3174521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[19]</a:t>
            </a:r>
            <a:endParaRPr lang="en-US" sz="1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580A23-DE5E-3254-DB24-A423855EE1BF}"/>
              </a:ext>
            </a:extLst>
          </p:cNvPr>
          <p:cNvSpPr txBox="1"/>
          <p:nvPr/>
        </p:nvSpPr>
        <p:spPr>
          <a:xfrm>
            <a:off x="10718032" y="5940851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[20]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144276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AE0AB3-F973-00B9-CDF1-856859F71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1" name="Rectangle 1030">
            <a:extLst>
              <a:ext uri="{FF2B5EF4-FFF2-40B4-BE49-F238E27FC236}">
                <a16:creationId xmlns:a16="http://schemas.microsoft.com/office/drawing/2014/main" id="{27AF4ACD-D1F7-4F82-A5EC-875E7918A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32">
            <a:extLst>
              <a:ext uri="{FF2B5EF4-FFF2-40B4-BE49-F238E27FC236}">
                <a16:creationId xmlns:a16="http://schemas.microsoft.com/office/drawing/2014/main" id="{3A005862-C8E6-F2D8-453E-D40A9FE6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Rectangle 1034">
            <a:extLst>
              <a:ext uri="{FF2B5EF4-FFF2-40B4-BE49-F238E27FC236}">
                <a16:creationId xmlns:a16="http://schemas.microsoft.com/office/drawing/2014/main" id="{46C5ED4C-3530-CE40-0A53-6DA958F45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36">
            <a:extLst>
              <a:ext uri="{FF2B5EF4-FFF2-40B4-BE49-F238E27FC236}">
                <a16:creationId xmlns:a16="http://schemas.microsoft.com/office/drawing/2014/main" id="{2D0C010F-478D-4FC7-4252-9AD06A3F5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3E1D6-68A9-91F2-C5CF-F6D5EDF14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4</a:t>
            </a:r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Results (Statistical Interpretation)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1416B-4F8A-8F89-B693-AE43DC602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46C0BC2-83EB-119D-28E5-6948A4F8E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9" b="2629"/>
          <a:stretch/>
        </p:blipFill>
        <p:spPr bwMode="auto">
          <a:xfrm>
            <a:off x="-5" y="-752563"/>
            <a:ext cx="12192004" cy="603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2A9F5-3677-59A1-4807-112C5478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430FF-7E20-3F39-FA79-6E7525BF5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41F98-E56C-1B71-32CD-71CD0FDBFCC0}"/>
              </a:ext>
            </a:extLst>
          </p:cNvPr>
          <p:cNvSpPr txBox="1"/>
          <p:nvPr/>
        </p:nvSpPr>
        <p:spPr>
          <a:xfrm>
            <a:off x="11741236" y="502395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[22]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12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6A609E-95CE-4363-5629-6B579DF5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41AE4F-D6FA-2328-2B31-D5E9E1436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Resonance peaks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E4115-DD1E-373E-174C-765694373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75D45DF-85D3-108A-15FD-8E125A7BC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225" y="2210052"/>
            <a:ext cx="11327549" cy="396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732B7B-E0D5-5FB4-D80E-6CB75912A6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69708-4D57-58B3-671E-B3208D134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BD4C83-724B-4DB9-BB1F-26285D51A062}"/>
              </a:ext>
            </a:extLst>
          </p:cNvPr>
          <p:cNvSpPr txBox="1"/>
          <p:nvPr/>
        </p:nvSpPr>
        <p:spPr>
          <a:xfrm>
            <a:off x="11701611" y="603619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[23]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83884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21021A-A438-AEF2-7F4F-91388D369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-1500"/>
            <a:ext cx="12191998" cy="6858000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FC87AC-C919-4FE5-BAC3-39509E00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635" y="-1500"/>
            <a:ext cx="8119933" cy="6858001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0659F6-0853-468D-B1B2-44FDBE98B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9272" y="-3000"/>
            <a:ext cx="12201265" cy="6859501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24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8536" y="0"/>
            <a:ext cx="11718098" cy="6858000"/>
          </a:xfrm>
          <a:prstGeom prst="rect">
            <a:avLst/>
          </a:prstGeom>
          <a:gradFill>
            <a:gsLst>
              <a:gs pos="19000">
                <a:srgbClr val="000000">
                  <a:alpha val="62000"/>
                </a:srgbClr>
              </a:gs>
              <a:gs pos="100000">
                <a:schemeClr val="accent1">
                  <a:lumMod val="75000"/>
                  <a:alpha val="44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5987F5-0061-9603-0E88-8D1E30292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639" y="561203"/>
            <a:ext cx="9932691" cy="11659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noProof="0" dirty="0">
                <a:solidFill>
                  <a:srgbClr val="FFFFFF"/>
                </a:solidFill>
              </a:rPr>
              <a:t>Statistical Interpretation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77ACDD7-882D-4B81-A213-84C82B96B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2888341"/>
            <a:ext cx="12203819" cy="3968158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8FE9F-E611-B517-DD15-AF51B8CE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81F2445-D44E-5B49-F832-ECB1D77D5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549" y="2133757"/>
            <a:ext cx="3710634" cy="356220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AE26413-9494-6097-385E-BE3D0721E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7309" y="2138645"/>
            <a:ext cx="3759586" cy="355211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CC1A7-22FA-BA20-0EA5-664FFBA952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4671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F02B8-38CF-208D-980F-11FB74D3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4671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0DB429-C627-9749-E262-0E5A710CF1AC}"/>
              </a:ext>
            </a:extLst>
          </p:cNvPr>
          <p:cNvSpPr txBox="1"/>
          <p:nvPr/>
        </p:nvSpPr>
        <p:spPr>
          <a:xfrm>
            <a:off x="5173368" y="5697466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[24]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44118-B7F8-94C2-EC07-6382C117CD81}"/>
              </a:ext>
            </a:extLst>
          </p:cNvPr>
          <p:cNvSpPr txBox="1"/>
          <p:nvPr/>
        </p:nvSpPr>
        <p:spPr>
          <a:xfrm>
            <a:off x="10116482" y="5690762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[25]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7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6E13BD-6518-95A9-625A-56C1CCC0C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noProof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9931-0F4E-36EE-7530-35C1C8E3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The Discovery of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4A572-4F72-A33F-C394-B946F89AB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noProof="0" dirty="0"/>
              <a:t>Higgs Mechanism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Higgs Boson Phenomenology</a:t>
            </a:r>
            <a:endParaRPr lang="en-US" sz="2000" noProof="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The CMS and ATLAS Experiment</a:t>
            </a:r>
            <a:endParaRPr lang="en-US" sz="2000" noProof="0" dirty="0"/>
          </a:p>
          <a:p>
            <a:pPr marL="457200" indent="-457200">
              <a:buFont typeface="+mj-lt"/>
              <a:buAutoNum type="arabicPeriod"/>
            </a:pPr>
            <a:r>
              <a:rPr lang="en-US" sz="2000" noProof="0" dirty="0"/>
              <a:t>Results (Statistical Interpretation)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noProof="0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6A4D5-110E-B046-9CCD-52C44FFF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BCABF-B0AF-2F56-7660-40FFA44A8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105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D1C6A-EAB2-E819-9062-A66E761D6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CB18DB-C3C3-0495-F570-8EEEEA702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noProof="0">
                <a:solidFill>
                  <a:srgbClr val="FFFFFF"/>
                </a:solidFill>
              </a:rPr>
              <a:t>Final results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2A969-27CB-63BF-9FF6-7E0DFF5E5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The Discovery of the Higgs Boson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44EE2-8F57-1137-B403-604ABB5BF4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noProof="0" dirty="0"/>
                  <a:t>New particle discovered</a:t>
                </a:r>
              </a:p>
              <a:p>
                <a:pPr marL="0" indent="0">
                  <a:buNone/>
                </a:pPr>
                <a:r>
                  <a:rPr lang="en-US" sz="2000" noProof="0" dirty="0"/>
                  <a:t>CMS: </a:t>
                </a:r>
                <a:r>
                  <a:rPr lang="en-US" sz="2000" dirty="0"/>
                  <a:t>m</a:t>
                </a:r>
                <a:r>
                  <a:rPr lang="de-DE" sz="2000" baseline="-25000" dirty="0"/>
                  <a:t>X</a:t>
                </a:r>
                <a:r>
                  <a:rPr lang="en-US" sz="2000" dirty="0"/>
                  <a:t> = 125.3 GeV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 0.6 GeV (5.0 </a:t>
                </a:r>
                <a:r>
                  <a:rPr lang="el-GR" sz="2000" dirty="0"/>
                  <a:t>σ</a:t>
                </a:r>
                <a:r>
                  <a:rPr lang="de-DE" sz="2000" dirty="0"/>
                  <a:t>)</a:t>
                </a:r>
                <a:endParaRPr lang="en-US" sz="2000" noProof="0" dirty="0"/>
              </a:p>
              <a:p>
                <a:pPr marL="0" indent="0">
                  <a:buNone/>
                </a:pPr>
                <a:r>
                  <a:rPr lang="en-US" sz="2000" dirty="0"/>
                  <a:t>ATLAS: m</a:t>
                </a:r>
                <a:r>
                  <a:rPr lang="de-DE" sz="2000" baseline="-25000" dirty="0"/>
                  <a:t>X</a:t>
                </a:r>
                <a:r>
                  <a:rPr lang="en-US" sz="2000" dirty="0"/>
                  <a:t> = 126.0 GeV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 0.6 GeV (5.9 </a:t>
                </a:r>
                <a:r>
                  <a:rPr lang="el-GR" sz="2000" dirty="0"/>
                  <a:t>σ</a:t>
                </a:r>
                <a:r>
                  <a:rPr lang="de-DE" sz="2000" dirty="0"/>
                  <a:t>)</a:t>
                </a:r>
                <a:endParaRPr lang="en-US" sz="20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44EE2-8F57-1137-B403-604ABB5BF4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3"/>
                <a:stretch>
                  <a:fillRect l="-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42DB5-CA47-2F8D-9033-82F81E17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3584C-BE0F-6B97-0BB5-29F64E80B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48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081A8C-B26D-FEDB-2836-486381BB3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1" name="Rectangle 1030">
            <a:extLst>
              <a:ext uri="{FF2B5EF4-FFF2-40B4-BE49-F238E27FC236}">
                <a16:creationId xmlns:a16="http://schemas.microsoft.com/office/drawing/2014/main" id="{28CD96D0-F7E9-9CC7-A544-036973D3F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32">
            <a:extLst>
              <a:ext uri="{FF2B5EF4-FFF2-40B4-BE49-F238E27FC236}">
                <a16:creationId xmlns:a16="http://schemas.microsoft.com/office/drawing/2014/main" id="{0A47F89F-B37F-2EB8-916F-4D3291B46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Rectangle 1034">
            <a:extLst>
              <a:ext uri="{FF2B5EF4-FFF2-40B4-BE49-F238E27FC236}">
                <a16:creationId xmlns:a16="http://schemas.microsoft.com/office/drawing/2014/main" id="{CBE7306A-9AFC-2D7F-F79E-205922253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36">
            <a:extLst>
              <a:ext uri="{FF2B5EF4-FFF2-40B4-BE49-F238E27FC236}">
                <a16:creationId xmlns:a16="http://schemas.microsoft.com/office/drawing/2014/main" id="{8226AC8D-2591-FA6D-4B65-622CE62D6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28A95E-AB62-D6D9-0ACA-35177D07B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5</a:t>
            </a:r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Outlook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1937D-D124-F50F-E5B2-46E85B53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129DD1-5AB1-515A-86B1-D00A0BA63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8" b="11488"/>
          <a:stretch>
            <a:fillRect/>
          </a:stretch>
        </p:blipFill>
        <p:spPr bwMode="auto">
          <a:xfrm>
            <a:off x="-5" y="0"/>
            <a:ext cx="12192004" cy="528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73537-67C6-4E88-B8D9-0292D6C0F0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748F07-DF1C-266A-6A73-2986289AE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72DA2E-6C72-70B9-C529-9DDC2068E4CB}"/>
              </a:ext>
            </a:extLst>
          </p:cNvPr>
          <p:cNvSpPr txBox="1"/>
          <p:nvPr/>
        </p:nvSpPr>
        <p:spPr>
          <a:xfrm>
            <a:off x="11741236" y="502395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[26]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80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42CD4F-D9EA-F04E-79DB-B51191C5D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802E8F-C7E6-DEED-1D9F-FA960AC6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1"/>
            <a:ext cx="4959603" cy="1642969"/>
          </a:xfrm>
        </p:spPr>
        <p:txBody>
          <a:bodyPr anchor="b">
            <a:normAutofit/>
          </a:bodyPr>
          <a:lstStyle/>
          <a:p>
            <a:r>
              <a:rPr lang="en-US" sz="4000" noProof="0" dirty="0"/>
              <a:t>Precision Measurements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0FDDF-1CC4-6643-CBCF-F6AE0C2E5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7726" y="1983972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The Discovery of the Higgs Boson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75F80E-0A75-EE73-3794-8BE55852E7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36397" y="2418408"/>
                <a:ext cx="4959603" cy="3522569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US" sz="2000" noProof="0" dirty="0"/>
                  <a:t>More L, √s and signal-to-background</a:t>
                </a:r>
              </a:p>
              <a:p>
                <a:pPr marL="0" indent="0">
                  <a:buNone/>
                </a:pPr>
                <a:r>
                  <a:rPr lang="en-US" sz="2000" dirty="0"/>
                  <a:t>m</a:t>
                </a:r>
                <a:r>
                  <a:rPr lang="de-DE" sz="2000" baseline="-25000" dirty="0"/>
                  <a:t>H</a:t>
                </a:r>
                <a:r>
                  <a:rPr lang="en-US" sz="2000" noProof="0" dirty="0"/>
                  <a:t> = 125.38 ± 0.14 GeV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noProof="0" dirty="0"/>
                  <a:t>Indirect methods:</a:t>
                </a:r>
              </a:p>
              <a:p>
                <a:pPr marL="0" indent="0">
                  <a:buNone/>
                </a:pPr>
                <a:r>
                  <a:rPr lang="el-GR" sz="2000" dirty="0"/>
                  <a:t>Γ</a:t>
                </a:r>
                <a:r>
                  <a:rPr lang="de-DE" sz="2000" baseline="-25000" dirty="0"/>
                  <a:t> H</a:t>
                </a:r>
                <a:r>
                  <a:rPr lang="en-US" sz="2000" dirty="0"/>
                  <a:t> =</a:t>
                </a:r>
                <a14:m>
                  <m:oMath xmlns:m="http://schemas.openxmlformats.org/officeDocument/2006/math">
                    <m:r>
                      <a:rPr lang="de-DE" sz="2000" b="0" i="0" noProof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de-DE" sz="2000" b="0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2000" b="0" i="1" noProof="0" smtClean="0">
                            <a:latin typeface="Cambria Math" panose="02040503050406030204" pitchFamily="18" charset="0"/>
                          </a:rPr>
                          <m:t>3.2</m:t>
                        </m:r>
                      </m:e>
                      <m:sub>
                        <m:r>
                          <a:rPr lang="de-DE" sz="2000" b="0" i="1" noProof="0" smtClean="0">
                            <a:latin typeface="Cambria Math" panose="02040503050406030204" pitchFamily="18" charset="0"/>
                          </a:rPr>
                          <m:t>−1.7</m:t>
                        </m:r>
                      </m:sub>
                      <m:sup>
                        <m:r>
                          <a:rPr lang="de-DE" sz="2000" b="0" i="1" noProof="0" smtClean="0">
                            <a:latin typeface="Cambria Math" panose="02040503050406030204" pitchFamily="18" charset="0"/>
                          </a:rPr>
                          <m:t>+2.4</m:t>
                        </m:r>
                      </m:sup>
                    </m:sSubSup>
                  </m:oMath>
                </a14:m>
                <a:r>
                  <a:rPr lang="de-DE" sz="2000" b="0" noProof="0" dirty="0">
                    <a:latin typeface="Cambria Math" panose="02040503050406030204" pitchFamily="18" charset="0"/>
                  </a:rPr>
                  <a:t> MeV</a:t>
                </a:r>
                <a:endParaRPr lang="de-DE" sz="2000" b="0" i="1" noProof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75F80E-0A75-EE73-3794-8BE55852E7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36397" y="2418408"/>
                <a:ext cx="4959603" cy="3522569"/>
              </a:xfrm>
              <a:blipFill>
                <a:blip r:embed="rId3"/>
                <a:stretch>
                  <a:fillRect l="-1229" t="-1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69D550C4-C7BC-1D58-AEF1-326F499FF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442" y="1278239"/>
            <a:ext cx="5201023" cy="388776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4FE6C-7160-86D3-F21F-17B0C9F4F2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A3B0ED-F106-F2C1-58F7-05313DC8F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DA4410-3C4D-4C0A-B74A-4A4F833C69CC}"/>
              </a:ext>
            </a:extLst>
          </p:cNvPr>
          <p:cNvSpPr txBox="1"/>
          <p:nvPr/>
        </p:nvSpPr>
        <p:spPr>
          <a:xfrm>
            <a:off x="10830221" y="4595325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[27]</a:t>
            </a:r>
            <a:endParaRPr 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F68D48-0AB4-7A13-5A5B-5961F907C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492" y="5154049"/>
            <a:ext cx="3405184" cy="57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962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484E81-26F3-6A2B-335A-239C4D8DB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9352BF-5F03-00E2-484C-693CAD9DF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O</a:t>
            </a:r>
            <a:r>
              <a:rPr lang="en-US" sz="4000" noProof="0">
                <a:solidFill>
                  <a:srgbClr val="FFFFFF"/>
                </a:solidFill>
              </a:rPr>
              <a:t>bserved Higgs-Coupling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7DEE8-72CB-5C51-2834-204B86F15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13C79A9-134D-9319-9A53-9BCBCD1B0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24792" y="2243680"/>
            <a:ext cx="4007656" cy="399763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3FB9BD6-1ECE-9977-E74A-E4DF11827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481" y="2243486"/>
            <a:ext cx="3997831" cy="399783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25768-58FD-21E3-B265-CB7DCEFF6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1D569-13C1-3A7D-0993-614C25F2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1B384-02D8-1F49-2804-2CB89FAA5FC1}"/>
              </a:ext>
            </a:extLst>
          </p:cNvPr>
          <p:cNvSpPr txBox="1"/>
          <p:nvPr/>
        </p:nvSpPr>
        <p:spPr>
          <a:xfrm>
            <a:off x="4758174" y="5964318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[28]</a:t>
            </a:r>
            <a:endParaRPr lang="en-US" sz="1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61343E-63E9-D410-F75C-38DD7704E443}"/>
              </a:ext>
            </a:extLst>
          </p:cNvPr>
          <p:cNvSpPr txBox="1"/>
          <p:nvPr/>
        </p:nvSpPr>
        <p:spPr>
          <a:xfrm>
            <a:off x="9935046" y="601157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[29]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29790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966C23-5843-58D4-197C-F570841AA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6E89F2E-A06B-F9CE-845F-A523DE65E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6D825F-B432-F004-3A93-AC69B2525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1"/>
            <a:ext cx="4959603" cy="1642969"/>
          </a:xfrm>
        </p:spPr>
        <p:txBody>
          <a:bodyPr anchor="b">
            <a:normAutofit/>
          </a:bodyPr>
          <a:lstStyle/>
          <a:p>
            <a:r>
              <a:rPr lang="en-US" sz="4000" noProof="0" dirty="0"/>
              <a:t>Open Questions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C2FA1-9D43-9415-F76E-07F0B643B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7726" y="1983972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The Discovery of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CB57-15AD-D283-9068-19636ED0D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7" y="2418408"/>
            <a:ext cx="4959603" cy="3522569"/>
          </a:xfrm>
        </p:spPr>
        <p:txBody>
          <a:bodyPr anchor="t">
            <a:normAutofit/>
          </a:bodyPr>
          <a:lstStyle/>
          <a:p>
            <a:r>
              <a:rPr lang="en-US" sz="2000" noProof="0" dirty="0"/>
              <a:t>Exotic Decays?</a:t>
            </a:r>
            <a:endParaRPr lang="en-US" sz="2000" dirty="0"/>
          </a:p>
          <a:p>
            <a:r>
              <a:rPr lang="en-US" sz="2000" noProof="0" dirty="0"/>
              <a:t>Is the Higgs Boson elementary?</a:t>
            </a:r>
          </a:p>
          <a:p>
            <a:r>
              <a:rPr lang="en-US" sz="2000" dirty="0"/>
              <a:t>Are there more Higgs Bosons?</a:t>
            </a:r>
          </a:p>
          <a:p>
            <a:r>
              <a:rPr lang="en-US" sz="2000" dirty="0"/>
              <a:t>Mass predictions?</a:t>
            </a:r>
          </a:p>
          <a:p>
            <a:r>
              <a:rPr lang="en-US" sz="2000" dirty="0"/>
              <a:t>Matter-Antimatter symmetry?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9D0F18-B9D1-26B2-86FC-9A0949EE5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9127EB-2C24-43B9-C7A9-84F94AFBF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42FD0-ABC4-B44F-2E3C-BF3F035E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D7294-2F42-97BA-2A59-41C8D3092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sz="1100" noProof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089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7394D-CF31-4052-A3CB-7F67A3FCF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3972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The Discovery of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F3801-76E8-5CD4-EA49-4BCB4464F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b="0" i="0" dirty="0">
                <a:effectLst/>
                <a:latin typeface="+mj-lt"/>
              </a:rPr>
              <a:t>Thanks for listening! </a:t>
            </a:r>
          </a:p>
          <a:p>
            <a:pPr marL="0" indent="0">
              <a:buNone/>
            </a:pPr>
            <a:r>
              <a:rPr lang="en-US" b="0" i="0" dirty="0">
                <a:effectLst/>
                <a:latin typeface="+mj-lt"/>
              </a:rPr>
              <a:t>Questions? </a:t>
            </a:r>
            <a:r>
              <a:rPr lang="en-US" sz="2400" b="0" i="0" dirty="0">
                <a:effectLst/>
                <a:latin typeface="+mj-lt"/>
              </a:rPr>
              <a:t>(English/German)</a:t>
            </a:r>
            <a:endParaRPr lang="en-US" sz="2400" noProof="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Comment">
            <a:extLst>
              <a:ext uri="{FF2B5EF4-FFF2-40B4-BE49-F238E27FC236}">
                <a16:creationId xmlns:a16="http://schemas.microsoft.com/office/drawing/2014/main" id="{1338C154-0233-5A58-F101-352176611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75967" y="1359681"/>
            <a:ext cx="4170530" cy="417053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0379F-8B9D-9883-BED1-03001AFDED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20" y="6459378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595EB-1FE5-84F7-BC0C-3E9D9F959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9378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25</a:t>
            </a:fld>
            <a:endParaRPr lang="en-US" sz="1100" noProof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50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94F64-FAC2-67D0-BB53-F72EA28E1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3561"/>
          </a:xfrm>
        </p:spPr>
        <p:txBody>
          <a:bodyPr/>
          <a:lstStyle/>
          <a:p>
            <a:r>
              <a:rPr lang="en-US" noProof="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6F902-31A8-C85A-E66F-72E4880D2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58685"/>
            <a:ext cx="5181600" cy="489766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noProof="0" dirty="0"/>
              <a:t>Literature: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1200" b="1" noProof="0" dirty="0"/>
              <a:t>M. Thomson</a:t>
            </a:r>
            <a:r>
              <a:rPr lang="en-US" sz="1200" noProof="0" dirty="0"/>
              <a:t>, </a:t>
            </a:r>
            <a:r>
              <a:rPr lang="en-US" sz="1200" i="1" noProof="0" dirty="0"/>
              <a:t>Modern Particle Physics</a:t>
            </a:r>
            <a:r>
              <a:rPr lang="en-US" sz="1200" noProof="0" dirty="0"/>
              <a:t>, Cambridge University Press, Cambridge, 2013, </a:t>
            </a:r>
            <a:r>
              <a:rPr lang="en-US" sz="1200" noProof="0" dirty="0">
                <a:hlinkClick r:id="rId3"/>
              </a:rPr>
              <a:t>DOI: 10.1017/CBO9781139525367</a:t>
            </a:r>
            <a:r>
              <a:rPr lang="en-US" sz="1200" noProof="0" dirty="0"/>
              <a:t>.</a:t>
            </a:r>
            <a:endParaRPr kumimoji="0" lang="en-US" sz="1200" b="1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S. L. Glashow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Partial-symmetries of weak interactions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</a:rPr>
              <a:t>Nucl</a:t>
            </a:r>
            <a:r>
              <a:rPr kumimoji="0" lang="en-US" sz="12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Phys.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22 (1961) 579–588,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4"/>
              </a:rPr>
              <a:t>DOI: 10.1016/0029-5582(61)90469-2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P. W. Higgs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Broken Symmetries and the Masses of Gauge Bosons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Phys. Rev. Lett.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13 (1964) 508–509,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5"/>
              </a:rPr>
              <a:t>DOI: 10.1103/PhysRevLett.13.508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S. Weinberg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 Model of Leptons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</a:t>
            </a:r>
            <a:r>
              <a:rPr kumimoji="0" lang="en-US" sz="12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Phys. Rev. Lett.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19 (1967) 1264–1266,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6"/>
              </a:rPr>
              <a:t>DOI: 10.1103/PhysRevLett.19.1264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ATLAS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Observation of a new particle in the search for the Standard Model Higgs boson with the ATLAS detector at the LHC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Phys. Lett. B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716 (2012) 1–29,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7"/>
              </a:rPr>
              <a:t>arXiv:1207.7214 [hep-ex]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CMS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Observation of a new boson at a mass of 125 GeV with the CMS experiment at the LHC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Phys. Lett. B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716 (2012) 30–61,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8"/>
              </a:rPr>
              <a:t>arXiv:1207.7235 [hep-ex]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ATLAS and CMS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4th July 2012, Seminar at CERN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9"/>
              </a:rPr>
              <a:t>http://dx.doi.org/10.17181/cds.1459513</a:t>
            </a:r>
            <a:r>
              <a:rPr lang="en-US" sz="1200" dirty="0"/>
              <a:t>.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200" b="1" dirty="0" err="1"/>
              <a:t>Dittmaier</a:t>
            </a:r>
            <a:r>
              <a:rPr lang="en-US" sz="1200" b="1" dirty="0"/>
              <a:t>, S. and Schumacher, M</a:t>
            </a:r>
            <a:r>
              <a:rPr lang="en-US" sz="1200" dirty="0"/>
              <a:t>,</a:t>
            </a:r>
            <a:r>
              <a:rPr lang="en-US" sz="1200" b="1" dirty="0"/>
              <a:t> </a:t>
            </a:r>
            <a:r>
              <a:rPr lang="en-US" sz="1200" i="1" dirty="0"/>
              <a:t>The Higgs boson in the Standard Model—From LEP to LHC: Expectations, Searches, and Discovery of a Candidate. </a:t>
            </a:r>
            <a:r>
              <a:rPr lang="en-US" sz="1200" dirty="0"/>
              <a:t>Progress in Particle and Nuclear Physics 70, 1-54 (2013), </a:t>
            </a:r>
            <a:r>
              <a:rPr lang="en-US" sz="1200" dirty="0">
                <a:hlinkClick r:id="rId10"/>
              </a:rPr>
              <a:t>http://dx.doi.org/10.1016/j.ppnp.2013.02.001</a:t>
            </a:r>
            <a:r>
              <a:rPr lang="en-US" sz="1200" dirty="0"/>
              <a:t> 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CMS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 portrait of the Higgs boson by the CMS experiment ten years after the discovery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Nature 607, 60–68 (2022).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11"/>
              </a:rPr>
              <a:t>https://doi.org/10.1038/s41586-022-04892-x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ATLAS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A detailed map of Higgs boson interactions by the ATLAS experiment ten years after the discovery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Nature 607, 52–59 (2022).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12"/>
              </a:rPr>
              <a:t>https://doi.org/10.1038/s41586-022-04893-w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Salam, G.P., Wang, LT. &amp; </a:t>
            </a:r>
            <a:r>
              <a:rPr kumimoji="0" lang="en-US" sz="1200" b="1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</a:rPr>
              <a:t>Zanderighi</a:t>
            </a: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, G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The Higgs boson turns ten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Nature 607, 41–47 (2022).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13"/>
              </a:rPr>
              <a:t>https://doi.org/10.1038/s41586-022-04899-4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CMS Collaboration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Measurement of the Higgs boson width and evidence of its off-shell contributions to ZZ production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. Nat. Phys. 18, 1329–1334 (2022).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14"/>
              </a:rPr>
              <a:t>https://doi.org/10.1038/s41567-022-01682-0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CMS Collaboration. 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Measurements of inclusive and differential Higgs boson production cross sections at 13.6 TeV in the H → </a:t>
            </a:r>
            <a:r>
              <a:rPr kumimoji="0" lang="en-US" sz="1200" b="0" i="1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</a:rPr>
              <a:t>γγ</a:t>
            </a:r>
            <a:r>
              <a:rPr kumimoji="0" lang="en-US" sz="1200" b="0" i="1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 decay channel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en-US" sz="1200" dirty="0"/>
              <a:t>CMS-PAS-HIG-23-014) (2024). </a:t>
            </a:r>
            <a:r>
              <a:rPr lang="en-US" sz="1200" dirty="0">
                <a:hlinkClick r:id="rId15"/>
              </a:rPr>
              <a:t>https://cds.cern.ch/record/2904882</a:t>
            </a:r>
            <a:r>
              <a:rPr lang="en-US" sz="1200" dirty="0"/>
              <a:t> </a:t>
            </a:r>
            <a:endParaRPr kumimoji="0" lang="en-US" sz="12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F465EC-DC2C-55CC-6D57-CFBF0740DF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458686"/>
            <a:ext cx="5591175" cy="47182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noProof="0" dirty="0"/>
              <a:t>Images:</a:t>
            </a:r>
          </a:p>
          <a:p>
            <a:pPr marL="0" indent="0">
              <a:buNone/>
            </a:pPr>
            <a:r>
              <a:rPr lang="en-US" sz="1200" b="1" dirty="0"/>
              <a:t>[1] </a:t>
            </a:r>
            <a:r>
              <a:rPr lang="en-US" sz="1200" dirty="0">
                <a:hlinkClick r:id="rId16"/>
              </a:rPr>
              <a:t>https://ep-news.web.cern.ch/content/higgs-boson-and-prospects-elementary-particle-physics</a:t>
            </a:r>
          </a:p>
          <a:p>
            <a:pPr marL="0" indent="0">
              <a:buNone/>
            </a:pPr>
            <a:r>
              <a:rPr lang="en-US" sz="1200" b="1" dirty="0"/>
              <a:t>[2] </a:t>
            </a:r>
            <a:r>
              <a:rPr lang="en-US" sz="1200" noProof="0" dirty="0">
                <a:hlinkClick r:id="rId16"/>
              </a:rPr>
              <a:t>https://www.nobelprize.org/prizes/physics/1979/glashow/facts/</a:t>
            </a:r>
            <a:endParaRPr lang="en-US" sz="1200" noProof="0" dirty="0"/>
          </a:p>
          <a:p>
            <a:pPr marL="0" indent="0">
              <a:buNone/>
            </a:pPr>
            <a:r>
              <a:rPr lang="en-US" sz="1200" b="1" dirty="0"/>
              <a:t>[3] </a:t>
            </a:r>
            <a:r>
              <a:rPr lang="en-US" sz="1200" noProof="0" dirty="0">
                <a:hlinkClick r:id="rId17"/>
              </a:rPr>
              <a:t>https://www.nobelprize.org/prizes/physics/2013/higgs/facts/</a:t>
            </a:r>
            <a:endParaRPr lang="en-US" sz="1200" noProof="0" dirty="0"/>
          </a:p>
          <a:p>
            <a:pPr marL="0" indent="0">
              <a:buNone/>
            </a:pPr>
            <a:r>
              <a:rPr lang="en-US" sz="1200" b="1" dirty="0"/>
              <a:t>[4],[8],[23] </a:t>
            </a:r>
            <a:r>
              <a:rPr lang="en-US" sz="1200" dirty="0">
                <a:hlinkClick r:id="rId18"/>
              </a:rPr>
              <a:t>https://www.marksneubauer.com/projects/4_project/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b="1" dirty="0"/>
              <a:t>[5] </a:t>
            </a:r>
            <a:r>
              <a:rPr lang="en-US" sz="1200" dirty="0">
                <a:hlinkClick r:id="rId19"/>
              </a:rPr>
              <a:t>https://cms.cern/book/export/html/1187</a:t>
            </a:r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[6],[9],[14],[18] </a:t>
            </a:r>
            <a:r>
              <a:rPr lang="en-US" sz="1200" dirty="0">
                <a:hlinkClick r:id="rId20"/>
              </a:rPr>
              <a:t>https://arxiv.org/pdf/1211.4828</a:t>
            </a:r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[7] </a:t>
            </a:r>
            <a:r>
              <a:rPr lang="en-US" sz="1200" dirty="0">
                <a:hlinkClick r:id="rId21"/>
              </a:rPr>
              <a:t>https://arxiv.org/abs/2301.13463</a:t>
            </a:r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[10] </a:t>
            </a:r>
            <a:r>
              <a:rPr lang="en-US" sz="1200" dirty="0">
                <a:hlinkClick r:id="rId22"/>
              </a:rPr>
              <a:t>https://opendata.atlas.cern/docs/visualization/the-higgs-boson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b="1" dirty="0"/>
              <a:t>[11],[12],[15],[17],[19],[20].[24],[25] </a:t>
            </a:r>
            <a:r>
              <a:rPr lang="en-US" sz="1200" dirty="0">
                <a:hlinkClick r:id="rId23"/>
              </a:rPr>
              <a:t>https://indico.cern.ch/event/197461/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b="1" dirty="0"/>
              <a:t>[16] </a:t>
            </a:r>
            <a:r>
              <a:rPr lang="en-US" sz="1200" dirty="0">
                <a:hlinkClick r:id="rId24"/>
              </a:rPr>
              <a:t>https://indico.cern.ch/event/432527/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b="1" dirty="0"/>
              <a:t>[22] </a:t>
            </a:r>
            <a:r>
              <a:rPr lang="en-US" sz="1200" dirty="0">
                <a:hlinkClick r:id="rId25"/>
              </a:rPr>
              <a:t>https://www.nytimes.com/2012/07/05/science/cern-physicists-may-have-discovered-higgs-boson-particle.html</a:t>
            </a:r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[26]</a:t>
            </a:r>
            <a:r>
              <a:rPr lang="en-US" sz="1200" dirty="0"/>
              <a:t> </a:t>
            </a:r>
            <a:r>
              <a:rPr lang="en-US" sz="1200" dirty="0">
                <a:hlinkClick r:id="rId26"/>
              </a:rPr>
              <a:t>https://www.youtube.com/watch?v=Unl1jXFnzgo</a:t>
            </a:r>
            <a:r>
              <a:rPr lang="en-US" sz="1200" dirty="0"/>
              <a:t> </a:t>
            </a:r>
            <a:endParaRPr lang="en-US" sz="1200" noProof="0" dirty="0"/>
          </a:p>
          <a:p>
            <a:pPr marL="0" indent="0">
              <a:buNone/>
            </a:pPr>
            <a:r>
              <a:rPr lang="en-US" sz="1200" b="1" dirty="0"/>
              <a:t>[27],[28],[29] </a:t>
            </a:r>
            <a:r>
              <a:rPr kumimoji="0" lang="en-US" sz="12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linkClick r:id="rId13"/>
              </a:rPr>
              <a:t>https://doi.org/10.1038/s41586-022-04899-4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noProof="0" dirty="0"/>
          </a:p>
          <a:p>
            <a:endParaRPr lang="en-US" sz="1200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6BCC9-9CC9-6C1E-7C2F-B73A1C790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A9F-1BE6-43BE-D03D-64C0142D3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The Discovery of the Higgs Boson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93598-B463-D460-A8A6-ACAD9F0D9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76342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8EE7A-1CE4-E046-F4CA-4F926C72B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Extra: </a:t>
            </a:r>
            <a:r>
              <a:rPr lang="en-US" noProof="0" dirty="0"/>
              <a:t>Higgs Mechanism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36315-EBD4-9ED7-2420-67546E140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noProof="0" dirty="0" err="1"/>
              <a:t>Mathematik</a:t>
            </a:r>
            <a:r>
              <a:rPr lang="en-US" noProof="0" dirty="0"/>
              <a:t> </a:t>
            </a:r>
            <a:r>
              <a:rPr lang="en-US" noProof="0" dirty="0" err="1"/>
              <a:t>anhand</a:t>
            </a:r>
            <a:r>
              <a:rPr lang="en-US" noProof="0" dirty="0"/>
              <a:t> der </a:t>
            </a:r>
            <a:r>
              <a:rPr lang="en-US" noProof="0" dirty="0" err="1"/>
              <a:t>lagrangedichte</a:t>
            </a:r>
            <a:endParaRPr lang="en-US" noProof="0" dirty="0"/>
          </a:p>
          <a:p>
            <a:pPr marL="0" indent="0">
              <a:buNone/>
            </a:pPr>
            <a:r>
              <a:rPr lang="en-US" dirty="0"/>
              <a:t>-&gt; Rolle der masse</a:t>
            </a:r>
            <a:endParaRPr lang="en-US" noProof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noProof="0" dirty="0" err="1"/>
              <a:t>Zusammenfassung</a:t>
            </a:r>
            <a:r>
              <a:rPr lang="en-US" noProof="0" dirty="0"/>
              <a:t> chapter 2.1-2.3 1211.4828</a:t>
            </a:r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4581D-DBF7-6F03-C748-5270CCA98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D2DDF-D82B-695B-BAF3-32ED2D39B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B07B8-C04C-B459-6F0A-0E495D597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27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0951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3476F05-5F81-9846-19EF-79EEF5D2E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00B3D-FE59-F987-C689-87E2BA1D7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Extra: Higgs Boundaries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376A3-0E82-F245-4789-0FF5C84C0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noProof="0" dirty="0"/>
              <a:t>Lower and </a:t>
            </a:r>
            <a:r>
              <a:rPr lang="en-US" dirty="0"/>
              <a:t>u</a:t>
            </a:r>
            <a:r>
              <a:rPr lang="en-US" noProof="0" dirty="0" err="1"/>
              <a:t>pper</a:t>
            </a:r>
            <a:r>
              <a:rPr lang="en-US" noProof="0" dirty="0"/>
              <a:t> bounds (chapter 2.5)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E3C53-C065-4D90-AA3E-0E77EF928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4A8A7-EF07-F99C-B8A5-780C2FC51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B9C73-9752-423E-8BFC-F0CCA09B2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28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5210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973326-B404-35F3-AF37-804499668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1" name="Rectangle 1030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32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Rectangle 1034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36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4640E9-3A36-CDEE-7A3C-A5E799339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1. Higgs-Mechanism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D46316-975F-4B51-A6DD-3583D7E6B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A8BCC9-5D99-E37B-E205-A1F2A3904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0084" y="390832"/>
            <a:ext cx="7164449" cy="451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079D6-0233-B81D-20EE-6A0193142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6E34A-3EEE-366A-82C9-185BF0DBE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1F9AED-F056-1205-26B9-74EF680DE7AE}"/>
              </a:ext>
            </a:extLst>
          </p:cNvPr>
          <p:cNvSpPr txBox="1"/>
          <p:nvPr/>
        </p:nvSpPr>
        <p:spPr>
          <a:xfrm>
            <a:off x="9262904" y="4680646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0749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D0C808-F1B1-BE8E-85D2-07E66D654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FE3A2-1AEE-220E-158C-3E5EA70D5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716" y="499397"/>
            <a:ext cx="5929422" cy="1640180"/>
          </a:xfrm>
        </p:spPr>
        <p:txBody>
          <a:bodyPr anchor="b">
            <a:normAutofit/>
          </a:bodyPr>
          <a:lstStyle/>
          <a:p>
            <a:r>
              <a:rPr lang="en-US" sz="4000" noProof="0" err="1"/>
              <a:t>Elektroweak</a:t>
            </a:r>
            <a:r>
              <a:rPr lang="en-US" sz="4000" noProof="0"/>
              <a:t> Unification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B19BF6-BF20-C39E-FCF5-6C845149E5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9717" y="2423821"/>
                <a:ext cx="5929422" cy="35197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noProof="0" dirty="0"/>
                  <a:t>Sheldon L. Glashow (1961):</a:t>
                </a:r>
              </a:p>
              <a:p>
                <a:r>
                  <a:rPr lang="en-US" sz="2000" noProof="0" dirty="0"/>
                  <a:t>Weak interactions through unstable bosons</a:t>
                </a:r>
              </a:p>
              <a:p>
                <a:r>
                  <a:rPr lang="en-US" sz="2000" noProof="0" dirty="0"/>
                  <a:t>Parallels in QED and QFD</a:t>
                </a:r>
              </a:p>
              <a:p>
                <a:endParaRPr lang="en-US" sz="100" noProof="0" dirty="0"/>
              </a:p>
              <a:p>
                <a:pPr marL="0" indent="0">
                  <a:buNone/>
                </a:pPr>
                <a:r>
                  <a:rPr lang="en-US" sz="2000" noProof="0" dirty="0"/>
                  <a:t>Problem: </a:t>
                </a:r>
              </a:p>
              <a:p>
                <a:pPr marL="0" indent="0">
                  <a:buNone/>
                </a:pPr>
                <a:r>
                  <a:rPr lang="en-US" sz="2000" noProof="0" dirty="0"/>
                  <a:t>Masses of W</a:t>
                </a:r>
                <a14:m>
                  <m:oMath xmlns:m="http://schemas.openxmlformats.org/officeDocument/2006/math">
                    <m:r>
                      <a:rPr lang="en-US" sz="2000" b="0" i="1" baseline="30000" noProof="0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noProof="0" dirty="0"/>
                  <a:t> and Z</a:t>
                </a:r>
                <a:r>
                  <a:rPr lang="en-US" sz="2000" baseline="30000" noProof="0" dirty="0"/>
                  <a:t>0</a:t>
                </a:r>
                <a:r>
                  <a:rPr lang="en-US" sz="2000" noProof="0" dirty="0"/>
                  <a:t> </a:t>
                </a:r>
                <a:r>
                  <a:rPr lang="en-US" sz="2000" dirty="0"/>
                  <a:t>violate gauge symmetry</a:t>
                </a:r>
              </a:p>
              <a:p>
                <a:pPr marL="0" indent="0">
                  <a:buNone/>
                </a:pPr>
                <a:r>
                  <a:rPr lang="en-US" sz="2000" dirty="0"/>
                  <a:t>Goldstone theorem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B19BF6-BF20-C39E-FCF5-6C845149E5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9717" y="2423821"/>
                <a:ext cx="5929422" cy="3519780"/>
              </a:xfrm>
              <a:blipFill>
                <a:blip r:embed="rId3"/>
                <a:stretch>
                  <a:fillRect l="-1132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CA1027C-6C94-6ADA-7EAD-B46100B7DC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728" b="-2"/>
          <a:stretch/>
        </p:blipFill>
        <p:spPr>
          <a:xfrm>
            <a:off x="7996824" y="806824"/>
            <a:ext cx="3262540" cy="513677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C850B-3922-41B4-9DDF-2ADFA659D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C43CF-9D9B-2C9F-4DB5-C4DAF0D5A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6EFA2-A749-9E16-5163-9317BC0DE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4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B91984-2F93-2CEC-A259-86D8D7BB247F}"/>
              </a:ext>
            </a:extLst>
          </p:cNvPr>
          <p:cNvSpPr txBox="1"/>
          <p:nvPr/>
        </p:nvSpPr>
        <p:spPr>
          <a:xfrm>
            <a:off x="10890352" y="5666601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[2]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10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0B526F-43DA-816B-6A56-92DCD4D7C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160FDA6-C66D-D4AD-F96D-EEF05A0E3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FDD5D3-B64A-8BE3-EBC1-6A93C9D74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716" y="499397"/>
            <a:ext cx="5929422" cy="1640180"/>
          </a:xfrm>
        </p:spPr>
        <p:txBody>
          <a:bodyPr anchor="b">
            <a:normAutofit/>
          </a:bodyPr>
          <a:lstStyle/>
          <a:p>
            <a:r>
              <a:rPr lang="en-US" sz="4000" noProof="0"/>
              <a:t>Higgs-Mechanism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5C86D-9B5B-AD9A-6A5A-8301A8BAC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717" y="2423821"/>
            <a:ext cx="5929422" cy="35197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noProof="0"/>
              <a:t>Peter Higgs et al. (1964):</a:t>
            </a:r>
          </a:p>
          <a:p>
            <a:r>
              <a:rPr lang="en-US" sz="2000" dirty="0"/>
              <a:t>Spontaneous local symmetry breaking</a:t>
            </a:r>
          </a:p>
          <a:p>
            <a:r>
              <a:rPr lang="en-US" sz="2000" dirty="0"/>
              <a:t>Vacuum characterized by scalar field with non-vanishing expectation value</a:t>
            </a:r>
          </a:p>
          <a:p>
            <a:r>
              <a:rPr lang="en-US" sz="2000" dirty="0"/>
              <a:t>Massive particles interact (molasses)</a:t>
            </a:r>
          </a:p>
          <a:p>
            <a:r>
              <a:rPr lang="en-US" sz="2000" dirty="0"/>
              <a:t>Quantum mechanical excitations appear as scalar particle: Higgs boson</a:t>
            </a:r>
            <a:endParaRPr lang="en-US" sz="2000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8BE570-AED6-926B-9B96-EFCD6C5544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" r="2365"/>
          <a:stretch/>
        </p:blipFill>
        <p:spPr>
          <a:xfrm>
            <a:off x="7996824" y="806824"/>
            <a:ext cx="3262540" cy="513677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8020BDD-EEA8-4034-E513-93AE206FE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C71E800-094D-8636-0F21-696796A04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A58531-6BA6-97A7-01AC-86CE58688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Mark Ahner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3385A-A2F1-B10F-709C-35B90E923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Discovery of the Higgs Boson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B4B39-DDA1-B47E-4F1A-26622F97F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C6AB-3B9B-4B71-A42C-F46C49BDD498}" type="slidenum">
              <a:rPr lang="en-US" noProof="0" smtClean="0"/>
              <a:t>5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37E60-0980-9A25-BD58-C330E3A1B8BF}"/>
              </a:ext>
            </a:extLst>
          </p:cNvPr>
          <p:cNvSpPr txBox="1"/>
          <p:nvPr/>
        </p:nvSpPr>
        <p:spPr>
          <a:xfrm>
            <a:off x="10937163" y="5680890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[3]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3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19D484-8E59-D2F0-FEA4-9A4E79B26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9" name="Rectangle 105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Rectangle 106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Rectangle 106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4813BE-A266-CFEB-D0D3-4C83503AF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</a:p>
        </p:txBody>
      </p:sp>
      <p:pic>
        <p:nvPicPr>
          <p:cNvPr id="1026" name="Picture 2" descr="Mark Neubauer | &lt;b&gt;Higgs Boson Physics&lt;/b&gt;">
            <a:extLst>
              <a:ext uri="{FF2B5EF4-FFF2-40B4-BE49-F238E27FC236}">
                <a16:creationId xmlns:a16="http://schemas.microsoft.com/office/drawing/2014/main" id="{8FDF7D65-8C08-36BC-6826-AFEBCDD61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531614"/>
            <a:ext cx="11277600" cy="515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A4283-BE2C-0E6A-2454-654EB17D3A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91600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286BD-D790-61D1-5DFB-03AB8F83B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4B2BA1-5C75-8C72-2D39-D9DA7C27F839}"/>
              </a:ext>
            </a:extLst>
          </p:cNvPr>
          <p:cNvSpPr/>
          <p:nvPr/>
        </p:nvSpPr>
        <p:spPr>
          <a:xfrm>
            <a:off x="454887" y="5691118"/>
            <a:ext cx="7874730" cy="5303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44BDF-4B33-B82F-292B-80E73D0B9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5775220"/>
            <a:ext cx="3669996" cy="36383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06A9EFB-FCB3-B835-FC84-4005D8987EAE}"/>
              </a:ext>
            </a:extLst>
          </p:cNvPr>
          <p:cNvSpPr/>
          <p:nvPr/>
        </p:nvSpPr>
        <p:spPr>
          <a:xfrm>
            <a:off x="4125708" y="5774364"/>
            <a:ext cx="750722" cy="3638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67F6A5-263B-C483-4A05-E74343EFA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430" y="5774364"/>
            <a:ext cx="3069059" cy="36383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4BFFBB3-8557-AB14-D90A-22704A6AC0F5}"/>
              </a:ext>
            </a:extLst>
          </p:cNvPr>
          <p:cNvSpPr/>
          <p:nvPr/>
        </p:nvSpPr>
        <p:spPr>
          <a:xfrm>
            <a:off x="7942083" y="5774363"/>
            <a:ext cx="750722" cy="3638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691DBE6-AFCA-41B9-72A8-12FB73E9DC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9617" y="5645653"/>
            <a:ext cx="3405184" cy="57665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B056D17-1E9A-02B9-3006-9DDB30E16088}"/>
              </a:ext>
            </a:extLst>
          </p:cNvPr>
          <p:cNvSpPr txBox="1"/>
          <p:nvPr/>
        </p:nvSpPr>
        <p:spPr>
          <a:xfrm>
            <a:off x="11409499" y="531399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[4]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9944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744AAE-659F-31DD-190D-582CBAF6D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1" name="Rectangle 1030">
            <a:extLst>
              <a:ext uri="{FF2B5EF4-FFF2-40B4-BE49-F238E27FC236}">
                <a16:creationId xmlns:a16="http://schemas.microsoft.com/office/drawing/2014/main" id="{E9C412A4-0B24-C952-C688-4A33C8B2A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32">
            <a:extLst>
              <a:ext uri="{FF2B5EF4-FFF2-40B4-BE49-F238E27FC236}">
                <a16:creationId xmlns:a16="http://schemas.microsoft.com/office/drawing/2014/main" id="{9D8F48BD-C50D-015D-B234-6BC8F68B9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Rectangle 1034">
            <a:extLst>
              <a:ext uri="{FF2B5EF4-FFF2-40B4-BE49-F238E27FC236}">
                <a16:creationId xmlns:a16="http://schemas.microsoft.com/office/drawing/2014/main" id="{54F608BD-192A-6B75-D76B-1F4024FC1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36">
            <a:extLst>
              <a:ext uri="{FF2B5EF4-FFF2-40B4-BE49-F238E27FC236}">
                <a16:creationId xmlns:a16="http://schemas.microsoft.com/office/drawing/2014/main" id="{5F5417D8-D148-BDAB-B7BD-98D7D92269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C9670-AA93-DFC5-2445-09BD9E7E1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2</a:t>
            </a:r>
            <a:r>
              <a:rPr lang="en-US" sz="4000" kern="1200" noProof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Higgs-Boson Phenomenology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E5C882-1A92-0B43-2CFC-45334F26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8D6DD67-2C23-10B8-155E-463DA4E21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0" b="11420"/>
          <a:stretch/>
        </p:blipFill>
        <p:spPr bwMode="auto">
          <a:xfrm>
            <a:off x="-5" y="-752563"/>
            <a:ext cx="12192004" cy="603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A58DA-1FB1-0761-3B2A-71977E5D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rgbClr val="FFFFFF"/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40894-EAE7-1165-810F-3C6B4A13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 sz="1100" noProof="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B374F7-AD03-0EA4-317F-A24A532D48EC}"/>
              </a:ext>
            </a:extLst>
          </p:cNvPr>
          <p:cNvSpPr txBox="1"/>
          <p:nvPr/>
        </p:nvSpPr>
        <p:spPr>
          <a:xfrm>
            <a:off x="11870607" y="5023950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[5]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36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9E12BD-4B69-5341-4154-515ED1E9E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59AE2A-3A0E-CFE1-D634-49A8F979F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0" y="2862471"/>
            <a:ext cx="3120548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noProof="0" dirty="0">
                <a:solidFill>
                  <a:srgbClr val="FFFFFF"/>
                </a:solidFill>
              </a:rPr>
              <a:t>Production in </a:t>
            </a:r>
            <a:r>
              <a:rPr lang="en-US" sz="4000" noProof="0" dirty="0" err="1">
                <a:solidFill>
                  <a:srgbClr val="FFFFFF"/>
                </a:solidFill>
              </a:rPr>
              <a:t>e</a:t>
            </a:r>
            <a:r>
              <a:rPr lang="en-US" sz="4000" baseline="30000" noProof="0" dirty="0" err="1">
                <a:solidFill>
                  <a:srgbClr val="FFFFFF"/>
                </a:solidFill>
              </a:rPr>
              <a:t>+</a:t>
            </a:r>
            <a:r>
              <a:rPr lang="en-US" sz="4000" noProof="0" dirty="0" err="1">
                <a:solidFill>
                  <a:srgbClr val="FFFFFF"/>
                </a:solidFill>
              </a:rPr>
              <a:t>e</a:t>
            </a:r>
            <a:r>
              <a:rPr lang="en-US" sz="4000" baseline="30000" noProof="0" dirty="0">
                <a:solidFill>
                  <a:srgbClr val="FFFFFF"/>
                </a:solidFill>
              </a:rPr>
              <a:t>-</a:t>
            </a:r>
            <a:r>
              <a:rPr lang="en-US" sz="4000" noProof="0" dirty="0">
                <a:solidFill>
                  <a:srgbClr val="FFFFFF"/>
                </a:solidFill>
              </a:rPr>
              <a:t>-collisions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AE7BA-9658-7728-528F-2289B6766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fik 10" descr="A diagram of a function&#10;&#10;AI-generated content may be incorrect.">
            <a:extLst>
              <a:ext uri="{FF2B5EF4-FFF2-40B4-BE49-F238E27FC236}">
                <a16:creationId xmlns:a16="http://schemas.microsoft.com/office/drawing/2014/main" id="{E84BE1E7-B209-0C02-F1D3-85073238D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820" y="480710"/>
            <a:ext cx="3639798" cy="2893639"/>
          </a:xfrm>
          <a:prstGeom prst="rect">
            <a:avLst/>
          </a:prstGeom>
        </p:spPr>
      </p:pic>
      <p:pic>
        <p:nvPicPr>
          <p:cNvPr id="3" name="Grafik 7" descr="A graph of a graph&#10;&#10;AI-generated content may be incorrect.">
            <a:extLst>
              <a:ext uri="{FF2B5EF4-FFF2-40B4-BE49-F238E27FC236}">
                <a16:creationId xmlns:a16="http://schemas.microsoft.com/office/drawing/2014/main" id="{15BF01F0-B916-BB45-32A1-A84217DD2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3930" y="578498"/>
            <a:ext cx="3816862" cy="2795851"/>
          </a:xfrm>
          <a:prstGeom prst="rect">
            <a:avLst/>
          </a:prstGeom>
        </p:spPr>
      </p:pic>
      <p:pic>
        <p:nvPicPr>
          <p:cNvPr id="4" name="Grafik 8" descr="A diagram of a chemical formula&#10;&#10;AI-generated content may be incorrect.">
            <a:extLst>
              <a:ext uri="{FF2B5EF4-FFF2-40B4-BE49-F238E27FC236}">
                <a16:creationId xmlns:a16="http://schemas.microsoft.com/office/drawing/2014/main" id="{6F439824-9CE5-76D7-98E5-C8A50FAA8C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8843"/>
          <a:stretch/>
        </p:blipFill>
        <p:spPr>
          <a:xfrm>
            <a:off x="5346015" y="3695802"/>
            <a:ext cx="5895829" cy="167112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1C6B8-B35C-54B1-B32D-B343CFD7F2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29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47C8F5-91AD-4E8D-CEDA-47C0CB3D5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2940"/>
            <a:ext cx="448056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568C81-5EAF-2065-CBFA-119FC332B970}"/>
              </a:ext>
            </a:extLst>
          </p:cNvPr>
          <p:cNvSpPr txBox="1"/>
          <p:nvPr/>
        </p:nvSpPr>
        <p:spPr>
          <a:xfrm>
            <a:off x="7747359" y="340212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[6]</a:t>
            </a:r>
            <a:endParaRPr 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3F169E-C3B4-1BAB-7DB7-8BCA9A98917C}"/>
              </a:ext>
            </a:extLst>
          </p:cNvPr>
          <p:cNvSpPr txBox="1"/>
          <p:nvPr/>
        </p:nvSpPr>
        <p:spPr>
          <a:xfrm>
            <a:off x="11645046" y="400063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[7]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0349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52FD75-C04A-165D-0EC2-C58479C18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BA1F3231-5826-5CF1-851D-4B50061E80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364225-1973-FB5D-19CE-F0465BFC4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D1FC561-6814-26BF-F70E-4F9354C53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F2DADFA-160F-972E-F8E9-DAB3268B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70888CA-5CAD-B5B5-BD39-363A6CE2D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D4C202-138D-E422-9668-018522769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0" y="2862471"/>
            <a:ext cx="3207176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Production in pp-collisions</a:t>
            </a:r>
            <a:endParaRPr lang="en-US" sz="4000" noProof="0" dirty="0">
              <a:solidFill>
                <a:srgbClr val="FFFFFF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3302A-91E6-CCDB-2EF7-FA6D6E70B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Discovery of the Higgs Boson</a:t>
            </a:r>
            <a:endParaRPr lang="en-US" sz="1100" kern="1200" noProof="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2F416-9629-00F2-6687-96CBD9F968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29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t>Mark Ahner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C8DEC-435C-F683-BC49-5159D969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2940"/>
            <a:ext cx="448056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A6AC6AB-3B9B-4B71-A42C-F46C49BDD498}" type="slidenum">
              <a:rPr lang="en-US" sz="1100" noProof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 noProof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C81AB21-7BE7-9CA9-42B4-ECA0F0D6D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616177" y="3108324"/>
            <a:ext cx="3418881" cy="28633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8FBE71-ED2E-8F51-ED60-886DF0BFF9E7}"/>
              </a:ext>
            </a:extLst>
          </p:cNvPr>
          <p:cNvSpPr txBox="1"/>
          <p:nvPr/>
        </p:nvSpPr>
        <p:spPr>
          <a:xfrm>
            <a:off x="10968771" y="1908099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[9]</a:t>
            </a:r>
            <a:endParaRPr lang="en-US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2A01C-5C10-8428-AA9C-036BC264513B}"/>
              </a:ext>
            </a:extLst>
          </p:cNvPr>
          <p:cNvSpPr txBox="1"/>
          <p:nvPr/>
        </p:nvSpPr>
        <p:spPr>
          <a:xfrm>
            <a:off x="9719961" y="5658870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[8]</a:t>
            </a:r>
            <a:endParaRPr lang="en-US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C3CFF1-75B4-EDF0-15BD-7FF2BD18FC1B}"/>
                  </a:ext>
                </a:extLst>
              </p:cNvPr>
              <p:cNvSpPr txBox="1"/>
              <p:nvPr/>
            </p:nvSpPr>
            <p:spPr>
              <a:xfrm>
                <a:off x="7321207" y="5706499"/>
                <a:ext cx="2008820" cy="278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200" dirty="0"/>
                  <a:t>7 TeV,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200" dirty="0"/>
                  <a:t>125 GeV)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C3CFF1-75B4-EDF0-15BD-7FF2BD18F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1207" y="5706499"/>
                <a:ext cx="2008820" cy="278987"/>
              </a:xfrm>
              <a:prstGeom prst="rect">
                <a:avLst/>
              </a:prstGeom>
              <a:blipFill>
                <a:blip r:embed="rId4"/>
                <a:stretch>
                  <a:fillRect l="-30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fik 10">
            <a:extLst>
              <a:ext uri="{FF2B5EF4-FFF2-40B4-BE49-F238E27FC236}">
                <a16:creationId xmlns:a16="http://schemas.microsoft.com/office/drawing/2014/main" id="{A215099A-B271-52E3-10A8-D19E5CDF80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4206" y="607719"/>
            <a:ext cx="2961239" cy="2501241"/>
          </a:xfrm>
          <a:prstGeom prst="rect">
            <a:avLst/>
          </a:prstGeom>
        </p:spPr>
      </p:pic>
      <p:pic>
        <p:nvPicPr>
          <p:cNvPr id="15" name="Grafik 7">
            <a:extLst>
              <a:ext uri="{FF2B5EF4-FFF2-40B4-BE49-F238E27FC236}">
                <a16:creationId xmlns:a16="http://schemas.microsoft.com/office/drawing/2014/main" id="{B08C84F4-A039-A447-7E3E-48D161837D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0685" y="607083"/>
            <a:ext cx="3487564" cy="25012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8FBE71-ED2E-8F51-ED60-886DF0BFF9E7}"/>
              </a:ext>
            </a:extLst>
          </p:cNvPr>
          <p:cNvSpPr txBox="1"/>
          <p:nvPr/>
        </p:nvSpPr>
        <p:spPr>
          <a:xfrm>
            <a:off x="7558736" y="591640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[9]</a:t>
            </a:r>
            <a:endParaRPr lang="en-US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1DEB7C-0BEB-84C0-FBE7-075E89073097}"/>
              </a:ext>
            </a:extLst>
          </p:cNvPr>
          <p:cNvSpPr txBox="1"/>
          <p:nvPr/>
        </p:nvSpPr>
        <p:spPr>
          <a:xfrm>
            <a:off x="11488082" y="606448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[10]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644062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99204E56742EA47A3CA8E9E9271A4FC" ma:contentTypeVersion="9" ma:contentTypeDescription="Ein neues Dokument erstellen." ma:contentTypeScope="" ma:versionID="c8f34352cdd8c6b5d0ba11857d6b8459">
  <xsd:schema xmlns:xsd="http://www.w3.org/2001/XMLSchema" xmlns:xs="http://www.w3.org/2001/XMLSchema" xmlns:p="http://schemas.microsoft.com/office/2006/metadata/properties" xmlns:ns3="94d29f4b-8baf-44bf-b2fb-e3b3081177d0" xmlns:ns4="efff7250-2a06-44d9-9d48-51d087991bed" targetNamespace="http://schemas.microsoft.com/office/2006/metadata/properties" ma:root="true" ma:fieldsID="00c69daf6c1f50d2062c5c3c5f7689cf" ns3:_="" ns4:_="">
    <xsd:import namespace="94d29f4b-8baf-44bf-b2fb-e3b3081177d0"/>
    <xsd:import namespace="efff7250-2a06-44d9-9d48-51d087991b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d29f4b-8baf-44bf-b2fb-e3b3081177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ff7250-2a06-44d9-9d48-51d087991be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4d29f4b-8baf-44bf-b2fb-e3b3081177d0" xsi:nil="true"/>
  </documentManagement>
</p:properties>
</file>

<file path=customXml/itemProps1.xml><?xml version="1.0" encoding="utf-8"?>
<ds:datastoreItem xmlns:ds="http://schemas.openxmlformats.org/officeDocument/2006/customXml" ds:itemID="{B090B29A-6C95-4511-B11B-9B278AC4AB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56F86F-9664-494D-9AC5-E1942626F575}">
  <ds:schemaRefs>
    <ds:schemaRef ds:uri="94d29f4b-8baf-44bf-b2fb-e3b3081177d0"/>
    <ds:schemaRef ds:uri="efff7250-2a06-44d9-9d48-51d087991b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EA748F9-9418-490A-B2BB-1F9DD3F996D3}">
  <ds:schemaRefs>
    <ds:schemaRef ds:uri="http://www.w3.org/XML/1998/namespace"/>
    <ds:schemaRef ds:uri="http://schemas.microsoft.com/office/2006/documentManagement/types"/>
    <ds:schemaRef ds:uri="http://purl.org/dc/elements/1.1/"/>
    <ds:schemaRef ds:uri="94d29f4b-8baf-44bf-b2fb-e3b3081177d0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efff7250-2a06-44d9-9d48-51d087991b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0</TotalTime>
  <Words>3609</Words>
  <Application>Microsoft Office PowerPoint</Application>
  <PresentationFormat>Breitbild</PresentationFormat>
  <Paragraphs>350</Paragraphs>
  <Slides>28</Slides>
  <Notes>23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Aptos</vt:lpstr>
      <vt:lpstr>Aptos Display</vt:lpstr>
      <vt:lpstr>Arial</vt:lpstr>
      <vt:lpstr>Cambria Math</vt:lpstr>
      <vt:lpstr>Helvetica</vt:lpstr>
      <vt:lpstr>Office Theme</vt:lpstr>
      <vt:lpstr>The Discovery of the Higgs Boson</vt:lpstr>
      <vt:lpstr>Outline</vt:lpstr>
      <vt:lpstr>1. Higgs-Mechanism</vt:lpstr>
      <vt:lpstr>Elektroweak Unification</vt:lpstr>
      <vt:lpstr>Higgs-Mechanism</vt:lpstr>
      <vt:lpstr>PowerPoint-Präsentation</vt:lpstr>
      <vt:lpstr>2. Higgs-Boson Phenomenology</vt:lpstr>
      <vt:lpstr>Production in e+e--collisions</vt:lpstr>
      <vt:lpstr>Production in pp-collisions</vt:lpstr>
      <vt:lpstr>Higgs Decay Branching Ratios</vt:lpstr>
      <vt:lpstr>3. The CMS and ATLAS experiment</vt:lpstr>
      <vt:lpstr>PowerPoint-Präsentation</vt:lpstr>
      <vt:lpstr>Preparing for the Higgs</vt:lpstr>
      <vt:lpstr>Data Selection</vt:lpstr>
      <vt:lpstr>Decay Channels</vt:lpstr>
      <vt:lpstr>H → γγ channel</vt:lpstr>
      <vt:lpstr>4. Results (Statistical Interpretation)</vt:lpstr>
      <vt:lpstr>Resonance peaks</vt:lpstr>
      <vt:lpstr>Statistical Interpretation</vt:lpstr>
      <vt:lpstr>Final results</vt:lpstr>
      <vt:lpstr>5. Outlook</vt:lpstr>
      <vt:lpstr>Precision Measurements</vt:lpstr>
      <vt:lpstr>Observed Higgs-Coupling</vt:lpstr>
      <vt:lpstr>Open Questions</vt:lpstr>
      <vt:lpstr>PowerPoint-Präsentation</vt:lpstr>
      <vt:lpstr>References</vt:lpstr>
      <vt:lpstr>Extra: Higgs Mechanism</vt:lpstr>
      <vt:lpstr>Extra: Higgs Boundaries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Ahner</dc:creator>
  <cp:lastModifiedBy>Mark Ahner</cp:lastModifiedBy>
  <cp:revision>3</cp:revision>
  <dcterms:created xsi:type="dcterms:W3CDTF">2025-04-21T10:11:12Z</dcterms:created>
  <dcterms:modified xsi:type="dcterms:W3CDTF">2025-05-06T06:45:36Z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0x010100899204E56742EA47A3CA8E9E9271A4FC</vt:lpwstr>
  </property>
</Properties>
</file>