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86" r:id="rId2"/>
    <p:sldId id="672" r:id="rId3"/>
    <p:sldId id="299" r:id="rId4"/>
    <p:sldId id="674" r:id="rId5"/>
    <p:sldId id="679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rginia  Strati" initials="VS" lastIdx="1" clrIdx="0">
    <p:extLst>
      <p:ext uri="{19B8F6BF-5375-455C-9EA6-DF929625EA0E}">
        <p15:presenceInfo xmlns:p15="http://schemas.microsoft.com/office/powerpoint/2012/main" userId="Virginia  Strat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F0F0F0"/>
    <a:srgbClr val="ED4333"/>
    <a:srgbClr val="44A5E3"/>
    <a:srgbClr val="43E145"/>
    <a:srgbClr val="EDCA2E"/>
    <a:srgbClr val="FA2241"/>
    <a:srgbClr val="FA3450"/>
    <a:srgbClr val="FB5F77"/>
    <a:srgbClr val="FF8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5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5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59F31-1500-4C5A-964B-915ED304AB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477EAA-B532-4E20-863D-BC1725E30D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82A1F-3330-4F7D-8EE0-67D0DDD39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5106A-62FD-4C64-8926-538F1ED12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9506A-2304-44B5-8B88-478BF743D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016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4645A-D1E7-4CC5-B437-84F2DDA32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B993DC-A14E-412D-B3E7-847FEA31C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5B194-816A-42BD-8610-C30D9CC55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48952-FF6D-4D40-B074-A3FBA4AD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AC03B-459F-4A73-A85F-5D4F7DEB3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7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AAC408-9E06-4176-97E1-40AA2DEF8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F52239-B0E8-453B-8A9F-A693B7761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A2B15-0F9D-418E-9F2D-54AE9E9F1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98891-6675-4493-92B9-787997E2D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95BAC-5C0E-4624-992E-9440DEECD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268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B5424-2E51-4AF7-BB5F-99AF78F9C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06F8B-1C45-43D7-BDBC-4E96E8448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71577-717E-44B7-BEA2-014046058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C5679-802C-45A9-B8EF-1AC52245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DA397-6EED-42F1-9158-CDB0A822D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33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94811-9760-4DB6-A58E-573FF6CAE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4A286-3D42-4FA7-B581-6C1B2E2F8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3F957-D7D7-406E-BFBA-B072A7651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92060-6F6C-41CE-8DDE-BD43852A3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70E00-1C75-44A7-B068-1B6ABD264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672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97753-3C40-49C1-8E24-EDDD22963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B99F3-9769-4DDF-B2D3-B9D25ECD9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A3F31E-3CF4-49E6-A0DF-3F4F9FF38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FE042-AC5C-4237-AEB4-AC695C9A7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DC6BAF-AE57-4819-AD5D-060C2BAC0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955756-C9C5-44D0-ACBC-3AC5C4B36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47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5A458-404E-4FEE-AFDF-28C975712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143DB-F592-4011-8F37-93449DCA0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C56A4-D3FC-407B-BBA7-8B8404C5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E61917-2C45-47EA-BBE0-5436F3323B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A68E76-0237-4970-A3F4-3BF1B6C2D5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82A414-1F34-4606-B03F-AF69628F6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85729B-2FEF-495C-865E-234E3D0D2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D6F357-0EF0-4E76-A158-9E70331C6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00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C4C45-5FFD-4A2A-A425-83E44FCE5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BC8E7-2898-4774-BCA0-A4A30A549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4D3001-71ED-4A0B-A4C1-9A85A944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2C2D6C-04AA-4FC7-88D9-225C7FE2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590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BE065C-CB60-412E-8CBA-9403C7217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DFDB24-2696-4609-9CE7-7B5F5AD2C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CEB9D-0555-4887-829B-01756D7D9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321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6E14-9DBA-47FB-9C6C-DA120E9D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0A9AC-2E48-4E64-8241-7D4F340FA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900F3-2517-4763-A09B-D841013EC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FE1E7-99DB-4ADE-BD77-8AF625690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FC0D2-88AD-4037-A6C2-22D003B94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3828F-A420-4255-9F2D-23126C37F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59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40FD8-1144-44B7-B2DC-DD2DE2558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8B2948-7A35-4A99-A56A-F18513D32A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141153-014E-41D9-A813-2AA4BBAC01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564AD-A851-4AEF-98F4-FD517EA82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D93DF4-8B81-4AA7-A135-84776724C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DEF7A5-21EE-44D3-A4F4-D96EEC418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656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FBBEAE-C08B-4C2A-A580-9B2D2B528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15B40-2FD5-4C1A-AC65-722B1CB36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6C8D1-CECB-4776-BAFA-F6BC9CB0C0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32841-05A6-4392-B1B2-0828EFB50083}" type="datetimeFigureOut">
              <a:rPr lang="it-IT" smtClean="0"/>
              <a:t>30/10/25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D184B-A0FD-4E4F-B855-D7CEAC4C3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24BAE-9493-4148-A5A8-52965905C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7EB2C-E360-48A4-A4BF-9FC809C000E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60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E66339-6262-A19A-39CD-D27C7DBD41C0}"/>
              </a:ext>
            </a:extLst>
          </p:cNvPr>
          <p:cNvSpPr txBox="1"/>
          <p:nvPr/>
        </p:nvSpPr>
        <p:spPr>
          <a:xfrm rot="814418">
            <a:off x="6528176" y="4217173"/>
            <a:ext cx="4003384" cy="471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defRPr/>
            </a:pPr>
            <a:r>
              <a:rPr lang="it-IT" sz="2200" dirty="0">
                <a:solidFill>
                  <a:prstClr val="black"/>
                </a:solidFill>
                <a:sym typeface="Symbol" panose="05050102010706020507" pitchFamily="18" charset="2"/>
              </a:rPr>
              <a:t>Thanks to </a:t>
            </a:r>
            <a:r>
              <a:rPr lang="it-IT" sz="2200" dirty="0" err="1">
                <a:solidFill>
                  <a:prstClr val="black"/>
                </a:solidFill>
                <a:sym typeface="Symbol" panose="05050102010706020507" pitchFamily="18" charset="2"/>
              </a:rPr>
              <a:t>Nishikiori’s</a:t>
            </a:r>
            <a:r>
              <a:rPr lang="it-IT" sz="2200" dirty="0">
                <a:solidFill>
                  <a:prstClr val="black"/>
                </a:solidFill>
                <a:sym typeface="Symbol" panose="05050102010706020507" pitchFamily="18" charset="2"/>
              </a:rPr>
              <a:t> talk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E80D4EE4-2C0D-6034-5DAD-5485BC5A0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95624">
            <a:off x="6618804" y="1107573"/>
            <a:ext cx="4879363" cy="27080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  <a:outerShdw blurRad="266700" dist="203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D806114-4312-A828-F53F-86766B68254A}"/>
              </a:ext>
            </a:extLst>
          </p:cNvPr>
          <p:cNvSpPr txBox="1"/>
          <p:nvPr/>
        </p:nvSpPr>
        <p:spPr>
          <a:xfrm>
            <a:off x="3296497" y="5261888"/>
            <a:ext cx="8564880" cy="1377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sz="3600" b="1" dirty="0">
                <a:solidFill>
                  <a:prstClr val="black"/>
                </a:solidFill>
                <a:sym typeface="Symbol" panose="05050102010706020507" pitchFamily="18" charset="2"/>
              </a:rPr>
              <a:t>… my two cents </a:t>
            </a:r>
            <a:br>
              <a:rPr lang="en-US" sz="3600" b="1" dirty="0">
                <a:solidFill>
                  <a:prstClr val="black"/>
                </a:solidFill>
                <a:sym typeface="Symbol" panose="05050102010706020507" pitchFamily="18" charset="2"/>
              </a:rPr>
            </a:br>
            <a:r>
              <a:rPr lang="en-US" sz="3600" b="1" dirty="0">
                <a:solidFill>
                  <a:prstClr val="black"/>
                </a:solidFill>
                <a:sym typeface="Symbol" panose="05050102010706020507" pitchFamily="18" charset="2"/>
              </a:rPr>
              <a:t>on autoradiographic mapping…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</p:txBody>
      </p:sp>
      <p:pic>
        <p:nvPicPr>
          <p:cNvPr id="1026" name="Picture 2" descr="Amazon.com: ZFG Inc. Two Cents/My Two Cents Novelty Gag Gift Tradable  Coins, Shiny Practical Joke Brass Tokens, 2-Coins : Toys &amp; Games">
            <a:extLst>
              <a:ext uri="{FF2B5EF4-FFF2-40B4-BE49-F238E27FC236}">
                <a16:creationId xmlns:a16="http://schemas.microsoft.com/office/drawing/2014/main" id="{006EA967-4998-50DF-A10A-FCE651646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11504"/>
            <a:ext cx="2846496" cy="284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E03BACB-C2CD-84B7-B447-7D7502F2F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37454">
            <a:off x="1164673" y="746806"/>
            <a:ext cx="4263648" cy="312324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>
              <a:schemeClr val="accent1">
                <a:alpha val="40000"/>
              </a:schemeClr>
            </a:glow>
            <a:outerShdw blurRad="266700" dist="203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D9C58B4-A43F-A413-84FC-2195EB605C3A}"/>
              </a:ext>
            </a:extLst>
          </p:cNvPr>
          <p:cNvSpPr txBox="1"/>
          <p:nvPr/>
        </p:nvSpPr>
        <p:spPr>
          <a:xfrm rot="20628813">
            <a:off x="1986643" y="4131721"/>
            <a:ext cx="4003384" cy="471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0000"/>
              </a:lnSpc>
              <a:spcAft>
                <a:spcPts val="600"/>
              </a:spcAft>
              <a:defRPr/>
            </a:pPr>
            <a:r>
              <a:rPr lang="it-IT" sz="2200" dirty="0">
                <a:solidFill>
                  <a:prstClr val="black"/>
                </a:solidFill>
                <a:sym typeface="Symbol" panose="05050102010706020507" pitchFamily="18" charset="2"/>
              </a:rPr>
              <a:t>Thanks to </a:t>
            </a:r>
            <a:r>
              <a:rPr lang="it-IT" sz="2200" dirty="0" err="1">
                <a:solidFill>
                  <a:prstClr val="black"/>
                </a:solidFill>
                <a:sym typeface="Symbol" panose="05050102010706020507" pitchFamily="18" charset="2"/>
              </a:rPr>
              <a:t>Sanshiro’s</a:t>
            </a:r>
            <a:r>
              <a:rPr lang="it-IT" sz="2200" dirty="0">
                <a:solidFill>
                  <a:prstClr val="black"/>
                </a:solidFill>
                <a:sym typeface="Symbol" panose="05050102010706020507" pitchFamily="18" charset="2"/>
              </a:rPr>
              <a:t> talk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069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C173-F131-42E0-BB18-CCBA1BC9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094"/>
          </a:xfrm>
          <a:solidFill>
            <a:schemeClr val="accent1">
              <a:lumMod val="50000"/>
            </a:schemeClr>
          </a:solidFill>
          <a:effectLst>
            <a:outerShdw blurRad="101600" algn="t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6000"/>
            </a:pPr>
            <a:r>
              <a:rPr lang="it-IT" sz="2800" b="1" dirty="0" err="1">
                <a:solidFill>
                  <a:schemeClr val="bg1"/>
                </a:solidFill>
                <a:cs typeface="Calibri Light" panose="020F0302020204030204" pitchFamily="34" charset="0"/>
                <a:sym typeface="Abel"/>
              </a:rPr>
              <a:t>Methodology</a:t>
            </a:r>
            <a:endParaRPr lang="it-IT" sz="2800" b="1" dirty="0">
              <a:solidFill>
                <a:schemeClr val="bg1"/>
              </a:solidFill>
              <a:cs typeface="Calibri Light" panose="020F0302020204030204" pitchFamily="34" charset="0"/>
              <a:sym typeface="Abe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07B3F23-2AB0-4EBC-8C25-29626A490CCC}"/>
              </a:ext>
            </a:extLst>
          </p:cNvPr>
          <p:cNvSpPr txBox="1"/>
          <p:nvPr/>
        </p:nvSpPr>
        <p:spPr>
          <a:xfrm>
            <a:off x="0" y="938974"/>
            <a:ext cx="5738327" cy="1500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ts val="18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Starting from a small granite block, we georeferenced a thin polycarbonate (CR-39) </a:t>
            </a:r>
            <a:r>
              <a:rPr lang="en-US" sz="2600" b="1" dirty="0">
                <a:solidFill>
                  <a:srgbClr val="203864"/>
                </a:solidFill>
              </a:rPr>
              <a:t>film sensitive to α emissions</a:t>
            </a:r>
            <a:r>
              <a:rPr lang="en-US" sz="2600" dirty="0">
                <a:solidFill>
                  <a:prstClr val="black"/>
                </a:solidFill>
              </a:rPr>
              <a:t>.</a:t>
            </a: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BEF1558-B44B-4704-BCF2-98A80D6BF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16" y="1293479"/>
            <a:ext cx="6287984" cy="65188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16CBD01-675C-119E-9067-6BA9F06AADC0}"/>
              </a:ext>
            </a:extLst>
          </p:cNvPr>
          <p:cNvSpPr txBox="1"/>
          <p:nvPr/>
        </p:nvSpPr>
        <p:spPr>
          <a:xfrm>
            <a:off x="0" y="2910186"/>
            <a:ext cx="7604760" cy="1500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ts val="18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From the same block, a </a:t>
            </a:r>
            <a:r>
              <a:rPr lang="en-US" sz="2600" b="1" dirty="0">
                <a:solidFill>
                  <a:srgbClr val="203864"/>
                </a:solidFill>
              </a:rPr>
              <a:t>thin section </a:t>
            </a:r>
            <a:r>
              <a:rPr lang="en-US" sz="2600" dirty="0"/>
              <a:t>(30 </a:t>
            </a:r>
            <a:r>
              <a:rPr lang="en-US" sz="2600" dirty="0">
                <a:latin typeface="Symbol" panose="05050102010706020507" pitchFamily="18" charset="2"/>
              </a:rPr>
              <a:t>m</a:t>
            </a:r>
            <a:r>
              <a:rPr lang="en-US" sz="2600" dirty="0"/>
              <a:t>m thickness) was prepared, allowing t</a:t>
            </a:r>
            <a:r>
              <a:rPr lang="en-US" sz="2600" dirty="0">
                <a:solidFill>
                  <a:prstClr val="black"/>
                </a:solidFill>
              </a:rPr>
              <a:t>he main minerals to be observed under polarized light using a microscope.</a:t>
            </a:r>
            <a:endParaRPr lang="it-IT" sz="2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E649D0-3DDE-A653-8E81-1818635E3258}"/>
              </a:ext>
            </a:extLst>
          </p:cNvPr>
          <p:cNvSpPr txBox="1"/>
          <p:nvPr/>
        </p:nvSpPr>
        <p:spPr>
          <a:xfrm>
            <a:off x="0" y="4935790"/>
            <a:ext cx="7258978" cy="1500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ts val="18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The goal is to identify a spatial correspondence between </a:t>
            </a:r>
            <a:r>
              <a:rPr lang="en-US" sz="2600" b="1" dirty="0">
                <a:solidFill>
                  <a:srgbClr val="203864"/>
                </a:solidFill>
              </a:rPr>
              <a:t>macroscopic features</a:t>
            </a:r>
            <a:r>
              <a:rPr lang="en-US" sz="2600" dirty="0">
                <a:solidFill>
                  <a:prstClr val="black"/>
                </a:solidFill>
              </a:rPr>
              <a:t>, </a:t>
            </a:r>
            <a:r>
              <a:rPr lang="en-US" sz="2600" b="1" dirty="0">
                <a:solidFill>
                  <a:srgbClr val="203864"/>
                </a:solidFill>
              </a:rPr>
              <a:t>minerals</a:t>
            </a:r>
            <a:r>
              <a:rPr lang="en-US" sz="2600" dirty="0">
                <a:solidFill>
                  <a:prstClr val="black"/>
                </a:solidFill>
              </a:rPr>
              <a:t> observed under the microscope, and </a:t>
            </a:r>
            <a:r>
              <a:rPr lang="en-US" sz="2600" b="1" dirty="0">
                <a:solidFill>
                  <a:srgbClr val="203864"/>
                </a:solidFill>
              </a:rPr>
              <a:t>alpha decay </a:t>
            </a:r>
            <a:r>
              <a:rPr lang="en-US" sz="2600" dirty="0">
                <a:solidFill>
                  <a:prstClr val="black"/>
                </a:solidFill>
              </a:rPr>
              <a:t>events.</a:t>
            </a: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magine 6" descr="Immagine che contiene computer, orologio&#10;&#10;Descrizione generata automaticamente">
            <a:extLst>
              <a:ext uri="{FF2B5EF4-FFF2-40B4-BE49-F238E27FC236}">
                <a16:creationId xmlns:a16="http://schemas.microsoft.com/office/drawing/2014/main" id="{412C30C1-8600-041C-3CF6-ADB3AEB63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871" y="5235713"/>
            <a:ext cx="3995410" cy="1200744"/>
          </a:xfrm>
          <a:prstGeom prst="rect">
            <a:avLst/>
          </a:prstGeom>
        </p:spPr>
      </p:pic>
      <p:pic>
        <p:nvPicPr>
          <p:cNvPr id="9" name="Immagine 8" descr="Immagine che contiene gioco&#10;&#10;Descrizione generata automaticamente">
            <a:extLst>
              <a:ext uri="{FF2B5EF4-FFF2-40B4-BE49-F238E27FC236}">
                <a16:creationId xmlns:a16="http://schemas.microsoft.com/office/drawing/2014/main" id="{2830976E-A4C3-47C1-981F-3E55773AD6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721" y="2774541"/>
            <a:ext cx="4298459" cy="602686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64E6FD86-E68A-A89A-F65A-5C1464049640}"/>
              </a:ext>
            </a:extLst>
          </p:cNvPr>
          <p:cNvGrpSpPr/>
          <p:nvPr/>
        </p:nvGrpSpPr>
        <p:grpSpPr>
          <a:xfrm>
            <a:off x="8514843" y="3809880"/>
            <a:ext cx="3226288" cy="1287300"/>
            <a:chOff x="8408163" y="2272568"/>
            <a:chExt cx="3226288" cy="1287300"/>
          </a:xfrm>
        </p:grpSpPr>
        <p:pic>
          <p:nvPicPr>
            <p:cNvPr id="13" name="Immagine 12" descr="Immagine che contiene computer&#10;&#10;Descrizione generata automaticamente">
              <a:extLst>
                <a:ext uri="{FF2B5EF4-FFF2-40B4-BE49-F238E27FC236}">
                  <a16:creationId xmlns:a16="http://schemas.microsoft.com/office/drawing/2014/main" id="{C73DB16C-DFE4-4D43-B99C-768448FE2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8163" y="2272568"/>
              <a:ext cx="3226288" cy="1287300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144C0063-AF0C-E990-24DE-781E474E0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199692" y="2384372"/>
              <a:ext cx="1118342" cy="8368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492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C173-F131-42E0-BB18-CCBA1BC9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094"/>
          </a:xfrm>
          <a:solidFill>
            <a:schemeClr val="accent1">
              <a:lumMod val="50000"/>
            </a:schemeClr>
          </a:solidFill>
          <a:effectLst>
            <a:outerShdw blurRad="101600" algn="t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6000"/>
            </a:pPr>
            <a:r>
              <a:rPr lang="it-IT" sz="3200" b="1" dirty="0">
                <a:solidFill>
                  <a:schemeClr val="bg1"/>
                </a:solidFill>
                <a:cs typeface="Calibri Light" panose="020F0302020204030204" pitchFamily="34" charset="0"/>
                <a:sym typeface="Abel"/>
              </a:rPr>
              <a:t>Image </a:t>
            </a:r>
            <a:r>
              <a:rPr lang="it-IT" sz="3200" b="1" dirty="0" err="1">
                <a:solidFill>
                  <a:schemeClr val="bg1"/>
                </a:solidFill>
                <a:cs typeface="Calibri Light" panose="020F0302020204030204" pitchFamily="34" charset="0"/>
                <a:sym typeface="Abel"/>
              </a:rPr>
              <a:t>mosaic</a:t>
            </a:r>
            <a:endParaRPr lang="it-IT" sz="3200" b="1" dirty="0">
              <a:solidFill>
                <a:schemeClr val="bg1"/>
              </a:solidFill>
              <a:cs typeface="Calibri Light" panose="020F0302020204030204" pitchFamily="34" charset="0"/>
              <a:sym typeface="Abel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BC92CDB-4E01-47C0-9A1D-9CD7958A9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933" y="775503"/>
            <a:ext cx="11825226" cy="594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9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C173-F131-42E0-BB18-CCBA1BC9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094"/>
          </a:xfrm>
          <a:solidFill>
            <a:schemeClr val="accent1">
              <a:lumMod val="50000"/>
            </a:schemeClr>
          </a:solidFill>
          <a:effectLst>
            <a:outerShdw blurRad="101600" algn="t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6000"/>
            </a:pPr>
            <a:endParaRPr lang="it-IT" sz="3200" b="1" dirty="0">
              <a:solidFill>
                <a:schemeClr val="bg1"/>
              </a:solidFill>
              <a:cs typeface="Calibri Light" panose="020F0302020204030204" pitchFamily="34" charset="0"/>
              <a:sym typeface="Abel"/>
            </a:endParaRPr>
          </a:p>
        </p:txBody>
      </p:sp>
      <p:pic>
        <p:nvPicPr>
          <p:cNvPr id="3" name="Filmato_corto">
            <a:hlinkClick r:id="" action="ppaction://media"/>
            <a:extLst>
              <a:ext uri="{FF2B5EF4-FFF2-40B4-BE49-F238E27FC236}">
                <a16:creationId xmlns:a16="http://schemas.microsoft.com/office/drawing/2014/main" id="{018A4AD9-CCA5-4311-AD0B-07C73C9D482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6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1367B30B-EE0A-49F4-8D81-F98EFE52B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3490"/>
            <a:ext cx="12153591" cy="55840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CDC173-F131-42E0-BB18-CCBA1BC9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094"/>
          </a:xfrm>
          <a:solidFill>
            <a:schemeClr val="accent1">
              <a:lumMod val="50000"/>
            </a:schemeClr>
          </a:solidFill>
          <a:effectLst>
            <a:outerShdw blurRad="101600" algn="t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6000"/>
            </a:pPr>
            <a:r>
              <a:rPr lang="en-US" sz="2800" b="1" dirty="0">
                <a:solidFill>
                  <a:schemeClr val="bg1"/>
                </a:solidFill>
                <a:cs typeface="Calibri Light" panose="020F0302020204030204" pitchFamily="34" charset="0"/>
                <a:sym typeface="Abel"/>
              </a:rPr>
              <a:t>Distribution of alpha decays in different minerals</a:t>
            </a:r>
            <a:endParaRPr lang="it-IT" sz="2800" b="1" dirty="0">
              <a:solidFill>
                <a:schemeClr val="bg1"/>
              </a:solidFill>
              <a:cs typeface="Calibri Light" panose="020F0302020204030204" pitchFamily="34" charset="0"/>
              <a:sym typeface="Abel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8F3887A-1D1F-4D14-9519-AA281BAC8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751" y="810864"/>
            <a:ext cx="5266449" cy="138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36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</Words>
  <Application>Microsoft Macintosh PowerPoint</Application>
  <PresentationFormat>Widescreen</PresentationFormat>
  <Paragraphs>9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PowerPoint Presentation</vt:lpstr>
      <vt:lpstr>Methodology</vt:lpstr>
      <vt:lpstr>Image mosaic</vt:lpstr>
      <vt:lpstr>PowerPoint Presentation</vt:lpstr>
      <vt:lpstr>Distribution of alpha decays in different minerals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Serafini</dc:creator>
  <cp:lastModifiedBy>Mark Chen</cp:lastModifiedBy>
  <cp:revision>260</cp:revision>
  <dcterms:created xsi:type="dcterms:W3CDTF">2020-01-17T16:58:55Z</dcterms:created>
  <dcterms:modified xsi:type="dcterms:W3CDTF">2025-10-30T23:28:38Z</dcterms:modified>
</cp:coreProperties>
</file>