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sldIdLst>
    <p:sldId id="256" r:id="rId5"/>
    <p:sldId id="384" r:id="rId6"/>
    <p:sldId id="417" r:id="rId7"/>
    <p:sldId id="418" r:id="rId8"/>
    <p:sldId id="420" r:id="rId9"/>
    <p:sldId id="344" r:id="rId10"/>
    <p:sldId id="432" r:id="rId11"/>
    <p:sldId id="434" r:id="rId12"/>
    <p:sldId id="338" r:id="rId13"/>
    <p:sldId id="339" r:id="rId14"/>
    <p:sldId id="357" r:id="rId15"/>
    <p:sldId id="347" r:id="rId16"/>
    <p:sldId id="358" r:id="rId17"/>
    <p:sldId id="366" r:id="rId18"/>
    <p:sldId id="426" r:id="rId19"/>
    <p:sldId id="438" r:id="rId20"/>
    <p:sldId id="437" r:id="rId21"/>
    <p:sldId id="379" r:id="rId22"/>
    <p:sldId id="429" r:id="rId23"/>
    <p:sldId id="349" r:id="rId24"/>
    <p:sldId id="351" r:id="rId25"/>
    <p:sldId id="368" r:id="rId26"/>
    <p:sldId id="372" r:id="rId27"/>
    <p:sldId id="378" r:id="rId28"/>
    <p:sldId id="377" r:id="rId29"/>
    <p:sldId id="370" r:id="rId30"/>
    <p:sldId id="374" r:id="rId31"/>
    <p:sldId id="376" r:id="rId32"/>
    <p:sldId id="264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1A00"/>
    <a:srgbClr val="8D2414"/>
    <a:srgbClr val="084F6A"/>
    <a:srgbClr val="E16F2E"/>
    <a:srgbClr val="E48343"/>
    <a:srgbClr val="DF6B30"/>
    <a:srgbClr val="F3903F"/>
    <a:srgbClr val="F5A951"/>
    <a:srgbClr val="F6A24C"/>
    <a:srgbClr val="F5C4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667" autoAdjust="0"/>
  </p:normalViewPr>
  <p:slideViewPr>
    <p:cSldViewPr snapToGrid="0">
      <p:cViewPr>
        <p:scale>
          <a:sx n="65" d="100"/>
          <a:sy n="65" d="100"/>
        </p:scale>
        <p:origin x="38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2170F-67F6-4CA0-B732-5831C7E0790B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A33FF-0307-4F77-ABE3-5613B6AD4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6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460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0C9D9-9FCE-493F-6C63-33C413A5A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76C7A1-A6DA-77C1-EFB0-3E75BA5BA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52CD1F-8FB5-6729-2EF2-15919EE386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0DBAF-DDE4-5E9E-C707-658A96C656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67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09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36EB5-BD72-4576-45F0-82E8592D6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7DB0F8-4A73-6D7C-381A-9210DA90B5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1AA7F2-C462-98FB-AF4B-E938B8CA5F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62489-6C2A-E45E-0D57-2FB64DF52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56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99216-650A-E7B2-76FF-625FD8013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27F019-1E9C-AC25-EFE0-D5C66200C5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5B457C-0027-BB0F-F2B7-2581DCEE9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5CA76-CF6D-0BC1-3620-F4E82C737D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4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939AF-C33C-B35D-D273-60114E60F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413FA6-A526-8087-01D9-E5087E728D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24E5CD-727F-E7F6-72A7-95A757E7F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942D8-631B-2E89-7B9F-37777A8346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37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1C16FC-3D14-27BE-A81A-1B2E67D55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FA3E7A-24DC-8E21-BD97-349D9E4BD8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B624EC-540F-9DDB-D4A8-C3D80A4598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6CDB5-6B74-4FED-ACE3-8C52D63355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88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664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5%+10%/\sqrt(E^{int})</a:t>
            </a:r>
          </a:p>
          <a:p>
            <a:r>
              <a:rPr lang="en-US" dirty="0"/>
              <a:t>2+10/\sqrt(E)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98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Binning scheme copy and paste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885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57F5B-81A0-1F84-983E-65A2FB363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817512-C0AA-7390-6BDC-CA53D2038E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B5E35E-015F-4170-F623-C83618C2A2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2844A-D155-3086-6D7C-CF82A9F7A2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24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F49D3-EBE2-70AD-AC30-06769B006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B0D07C-F57B-A211-0FE3-17430E4F5A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85E3F124-A722-6869-E902-393BBD4F48E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85E3F124-A722-6869-E902-393BBD4F48E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To understand the matter properties There has been several attempts to constraint LLVPs mass density with methods that relies on seismic data such as normal modes and </a:t>
                </a:r>
                <a:r>
                  <a:rPr lang="en-US" dirty="0" err="1"/>
                  <a:t>stoneley</a:t>
                </a:r>
                <a:r>
                  <a:rPr lang="en-US" dirty="0"/>
                  <a:t> modes</a:t>
                </a:r>
              </a:p>
              <a:p>
                <a:r>
                  <a:rPr lang="en-US" dirty="0"/>
                  <a:t>To methods </a:t>
                </a:r>
                <a:r>
                  <a:rPr lang="en-US" dirty="0" err="1"/>
                  <a:t>beased</a:t>
                </a:r>
                <a:r>
                  <a:rPr lang="en-US" dirty="0"/>
                  <a:t> of GPS MEASUMENTS OF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~2/3 of the LLSVPs are about </a:t>
                </a:r>
                <a:r>
                  <a:rPr lang="en-US" b="1" dirty="0"/>
                  <a:t>0.5–0.6% denser than average mantle</a:t>
                </a:r>
              </a:p>
              <a:p>
                <a:endParaRPr lang="en-US" b="1" dirty="0"/>
              </a:p>
              <a:p>
                <a:endParaRPr lang="en-US" b="1" dirty="0"/>
              </a:p>
              <a:p>
                <a:r>
                  <a:rPr lang="en-US" dirty="0"/>
                  <a:t>they assume mantle density perturbations scale with shear-wave speed as</a:t>
                </a:r>
                <a:br>
                  <a:rPr lang="en-US" dirty="0"/>
                </a:br>
                <a:r>
                  <a:rPr lang="en-US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𝑑 ln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⁡𝜌=𝑅</a:t>
                </a:r>
                <a:r>
                  <a:rPr lang="ar-AE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" " 𝑑</a:t>
                </a:r>
                <a:r>
                  <a:rPr lang="en-US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 ln</a:t>
                </a:r>
                <a:r>
                  <a:rPr lang="ar-AE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⁡〖𝑉_𝑆 〗</a:t>
                </a:r>
                <a:r>
                  <a:rPr lang="ar-AE" dirty="0"/>
                  <a:t>.</a:t>
                </a:r>
                <a:endParaRPr lang="en-US" b="1" dirty="0"/>
              </a:p>
              <a:p>
                <a:endParaRPr lang="en-US" b="1" dirty="0"/>
              </a:p>
              <a:p>
                <a:r>
                  <a:rPr lang="en-US" b="1" dirty="0"/>
                  <a:t>RLL &gt; 0</a:t>
                </a:r>
                <a:r>
                  <a:rPr lang="en-US" dirty="0"/>
                  <a:t> with negative </a:t>
                </a:r>
                <a:r>
                  <a:rPr lang="en-US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𝑑 ln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⁡〖𝑉_𝑆 〗</a:t>
                </a:r>
                <a:r>
                  <a:rPr lang="en-US" dirty="0"/>
                  <a:t>in LLSVPs ⇒ </a:t>
                </a:r>
                <a:r>
                  <a:rPr lang="en-US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𝑑 ln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⁡𝜌&lt;0</a:t>
                </a:r>
                <a:r>
                  <a:rPr lang="ar-AE" dirty="0"/>
                  <a:t>: </a:t>
                </a:r>
                <a:r>
                  <a:rPr lang="en-US" dirty="0"/>
                  <a:t>the LLSVPs are </a:t>
                </a:r>
                <a:r>
                  <a:rPr lang="en-US" b="1" dirty="0"/>
                  <a:t>lighter</a:t>
                </a:r>
                <a:r>
                  <a:rPr lang="en-US" dirty="0"/>
                  <a:t> than average.</a:t>
                </a:r>
              </a:p>
              <a:p>
                <a:r>
                  <a:rPr lang="en-US" b="1" dirty="0"/>
                  <a:t>RLL &lt; 0</a:t>
                </a:r>
                <a:r>
                  <a:rPr lang="en-US" dirty="0"/>
                  <a:t> would imply </a:t>
                </a:r>
                <a:r>
                  <a:rPr lang="en-US" b="1" dirty="0"/>
                  <a:t>denser</a:t>
                </a:r>
                <a:r>
                  <a:rPr lang="en-US" dirty="0"/>
                  <a:t> LLSVPs where 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𝑉_𝑆</a:t>
                </a:r>
                <a:r>
                  <a:rPr lang="en-US" dirty="0"/>
                  <a:t>is low.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1FDE8-AD37-5B62-F1B1-41B390762A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82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E013D-7C75-8672-DCED-C029419E8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217B65-5A3B-C98F-BE12-7D212C4C0D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0E09B1A5-179E-CE86-DCCD-4AA3DE6E846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0E09B1A5-179E-CE86-DCCD-4AA3DE6E846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To understand the matter properties There has been several attempts to constraint LLVPs mass density with methods that relies on seismic data such as normal modes and </a:t>
                </a:r>
                <a:r>
                  <a:rPr lang="en-US" dirty="0" err="1"/>
                  <a:t>stoneley</a:t>
                </a:r>
                <a:r>
                  <a:rPr lang="en-US" dirty="0"/>
                  <a:t> modes</a:t>
                </a:r>
              </a:p>
              <a:p>
                <a:r>
                  <a:rPr lang="en-US" dirty="0"/>
                  <a:t>To methods </a:t>
                </a:r>
                <a:r>
                  <a:rPr lang="en-US" dirty="0" err="1"/>
                  <a:t>beased</a:t>
                </a:r>
                <a:r>
                  <a:rPr lang="en-US" dirty="0"/>
                  <a:t> of GPS MEASUMENTS OF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~2/3 of the LLSVPs are about </a:t>
                </a:r>
                <a:r>
                  <a:rPr lang="en-US" b="1" dirty="0"/>
                  <a:t>0.5–0.6% denser than average mantle</a:t>
                </a:r>
              </a:p>
              <a:p>
                <a:endParaRPr lang="en-US" b="1" dirty="0"/>
              </a:p>
              <a:p>
                <a:endParaRPr lang="en-US" b="1" dirty="0"/>
              </a:p>
              <a:p>
                <a:r>
                  <a:rPr lang="en-US" dirty="0"/>
                  <a:t>they assume mantle density perturbations scale with shear-wave speed as</a:t>
                </a:r>
                <a:br>
                  <a:rPr lang="en-US" dirty="0"/>
                </a:br>
                <a:r>
                  <a:rPr lang="en-US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𝑑 ln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⁡𝜌=𝑅</a:t>
                </a:r>
                <a:r>
                  <a:rPr lang="ar-AE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" " 𝑑</a:t>
                </a:r>
                <a:r>
                  <a:rPr lang="en-US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 ln</a:t>
                </a:r>
                <a:r>
                  <a:rPr lang="ar-AE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⁡〖𝑉_𝑆 〗</a:t>
                </a:r>
                <a:r>
                  <a:rPr lang="ar-AE" dirty="0"/>
                  <a:t>.</a:t>
                </a:r>
                <a:r>
                  <a:rPr lang="en-US" dirty="0"/>
                  <a:t>. </a:t>
                </a:r>
                <a:r>
                  <a:rPr lang="en-US" dirty="0" err="1"/>
                  <a:t>Scalling</a:t>
                </a:r>
                <a:r>
                  <a:rPr lang="en-US" baseline="0" dirty="0"/>
                  <a:t> factor R</a:t>
                </a:r>
                <a:endParaRPr lang="en-US" b="1" dirty="0"/>
              </a:p>
              <a:p>
                <a:endParaRPr lang="en-US" b="1" dirty="0"/>
              </a:p>
              <a:p>
                <a:r>
                  <a:rPr lang="en-US" b="1" dirty="0"/>
                  <a:t>RLL &gt; 0</a:t>
                </a:r>
                <a:r>
                  <a:rPr lang="en-US" dirty="0"/>
                  <a:t> with negative </a:t>
                </a:r>
                <a:r>
                  <a:rPr lang="en-US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𝑑 ln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⁡〖𝑉_𝑆 〗</a:t>
                </a:r>
                <a:r>
                  <a:rPr lang="en-US" dirty="0"/>
                  <a:t>in LLSVPs ⇒ </a:t>
                </a:r>
                <a:r>
                  <a:rPr lang="en-US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𝑑 ln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⁡𝜌&lt;0</a:t>
                </a:r>
                <a:r>
                  <a:rPr lang="ar-AE" dirty="0"/>
                  <a:t>: </a:t>
                </a:r>
                <a:r>
                  <a:rPr lang="en-US" dirty="0"/>
                  <a:t>the LLSVPs are </a:t>
                </a:r>
                <a:r>
                  <a:rPr lang="en-US" b="1" dirty="0"/>
                  <a:t>lighter</a:t>
                </a:r>
                <a:r>
                  <a:rPr lang="en-US" dirty="0"/>
                  <a:t> than average.</a:t>
                </a:r>
              </a:p>
              <a:p>
                <a:r>
                  <a:rPr lang="en-US" b="1" dirty="0"/>
                  <a:t>RLL &lt; 0</a:t>
                </a:r>
                <a:r>
                  <a:rPr lang="en-US" dirty="0"/>
                  <a:t> would imply </a:t>
                </a:r>
                <a:r>
                  <a:rPr lang="en-US" b="1" dirty="0"/>
                  <a:t>denser</a:t>
                </a:r>
                <a:r>
                  <a:rPr lang="en-US" dirty="0"/>
                  <a:t> LLSVPs where </a:t>
                </a:r>
                <a:r>
                  <a:rPr lang="ar-AE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𝑉_𝑆</a:t>
                </a:r>
                <a:r>
                  <a:rPr lang="en-US" dirty="0"/>
                  <a:t>is low.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D94F3-4752-C5E9-DFFD-4AB1FD9EA5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27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262F4-4016-2EE5-C495-AA842586A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002A5A-52AC-776C-7FFD-7685791E19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E54148-FD1D-9EE0-933F-45C7429499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3FDB7-B34A-1194-36CB-1FFF3802CF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62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54684-2BA4-7CB1-2787-619AA30E8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B4FFE9-BE2C-B3DA-F552-C0808D61E7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A46B77-370E-62CB-5ACC-81B144B4A2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87E720-F8EB-B7B3-CC4F-A0F370DBD3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52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9C533-824B-2AFE-5C69-CC89ADB41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C49090-FBB3-CB36-007F-BBB3CD895E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C0AD24-5DFF-B67B-68BA-924FE504EC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86E5B-B90B-C26B-071A-15B23D789A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79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38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Mentioned </a:t>
            </a:r>
            <a:r>
              <a:rPr lang="en-US" dirty="0" err="1"/>
              <a:t>th</a:t>
            </a:r>
            <a:r>
              <a:rPr lang="en-US" dirty="0"/>
              <a:t> detector resolution of  a next gen detector</a:t>
            </a:r>
          </a:p>
          <a:p>
            <a:r>
              <a:rPr lang="en-US" dirty="0"/>
              <a:t>5%+10%/\sqrt(E^{int})</a:t>
            </a:r>
          </a:p>
          <a:p>
            <a:r>
              <a:rPr lang="en-US" dirty="0"/>
              <a:t>2+10/\sqrt(E)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A33FF-0307-4F77-ABE3-5613B6AD4C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0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yellow background&#10;&#10;Description automatically generated">
            <a:extLst>
              <a:ext uri="{FF2B5EF4-FFF2-40B4-BE49-F238E27FC236}">
                <a16:creationId xmlns:a16="http://schemas.microsoft.com/office/drawing/2014/main" id="{29627903-106D-B858-992A-584A6AFD5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EA61E4-3677-CAB6-9F9E-A78B1E1A4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6E10DA-A8A7-3131-C95A-7101A3BE0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28399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FE79A-67C3-4C98-0A6E-FCAB6FA6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399" y="5197475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4FE583AA-45F2-42D8-BFF5-9D6459901683}" type="datetime4">
              <a:rPr lang="en-US" smtClean="0"/>
              <a:t>October 29, 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868013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D7D869-A03C-FA69-7B39-882E38917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28150C-B2BA-FF2D-27BE-94302132F0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567C4-120A-14CD-8F18-F6EB0D061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E418B-3B8F-2637-F505-8144E37F2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1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6298A-6535-EA7D-EC73-72B166B0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40261-2FE0-4B74-01A0-A7B589BDA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43480-D48D-FBEC-8DEA-41EBFF13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A015C0D-814C-B038-B645-1995DABAD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</p:spTree>
    <p:extLst>
      <p:ext uri="{BB962C8B-B14F-4D97-AF65-F5344CB8AC3E}">
        <p14:creationId xmlns:p14="http://schemas.microsoft.com/office/powerpoint/2010/main" val="2577404138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6036E-D66A-DB70-60D0-471CBAF5D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D1386A-78E7-52B2-EC6B-73B4BA33D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F39FF6-E991-6EB0-92C8-24BF6EE51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29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311DB-EF0C-E620-2742-679534EDE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Add reference here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2600-64A1-36A3-02F4-A77033FBE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83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99E9E-3CAB-F5FE-37A0-D0C8DBF22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19112-1A7A-A08E-C53C-81E37BA6D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DF030-E9CC-8129-A8D6-CC0952D79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904EA-5FD3-774C-2C31-6CE5F7567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Add reference here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EC194-422D-BFC5-F6EA-1D2E9CDCD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1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1DB91-EDBD-8BB5-2F53-A0913471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07757-EF72-9D3B-94D8-1F2454993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EECFA-7E72-0305-1F2F-A172888D8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875F3C-9058-5D8E-423F-AA213CF59F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E833A8-03D0-CC34-232B-18C6EE376C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E2EC9F-8ED3-7DCD-3084-DD66E86DC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1ACC51-6F50-B7F7-CF20-E7441E6A6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6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2802-A47C-360A-FE3A-5C1BEBA2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9BFEB-A4B9-7656-8C24-8973E337A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CC3D2-C79B-32C6-534F-F6060F836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7A557-5C0A-397C-8D9A-F566C363B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40638-B2EF-378A-1337-C8929E12E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1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76A7E-C642-CE63-C766-FFD5718AF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CE726E-4D6A-99CA-F534-08D27A7899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AFB13-3078-A918-C2BD-63D74451F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D56DE-EBBB-75AB-9FA7-FB4AFFFB2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C35D1-E03D-4676-C9C3-F376257B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07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050DA-E71E-5C53-9D4C-09BAA3422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13DA9D-09EA-CED5-3B5B-333783698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13F16-C179-90B2-D0E4-4EB597F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reference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39A00-1949-4BD3-3605-ACC948D8B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0EDF468-D70D-6D6A-EF72-72E4F182ACC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4672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9FD869-FE8E-271F-969C-4D467EE5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C247B1-7906-50B1-7828-4598BA2C6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" y="15208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7D91D-85D2-6483-8D44-A7933BBDF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0035" y="6356349"/>
            <a:ext cx="5472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67F1E620-2BC0-4174-AD29-D0A87754A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084889A-2094-D8C2-578A-A381590AF5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Add reference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6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2" r:id="rId5"/>
    <p:sldLayoutId id="2147483653" r:id="rId6"/>
    <p:sldLayoutId id="2147483656" r:id="rId7"/>
    <p:sldLayoutId id="2147483657" r:id="rId8"/>
    <p:sldLayoutId id="2147483658" r:id="rId9"/>
    <p:sldLayoutId id="214748365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C000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81.png"/><Relationship Id="rId7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9.png"/><Relationship Id="rId4" Type="http://schemas.openxmlformats.org/officeDocument/2006/relationships/image" Target="../media/image8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49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4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66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76.png"/><Relationship Id="rId5" Type="http://schemas.openxmlformats.org/officeDocument/2006/relationships/image" Target="../media/image77.png"/><Relationship Id="rId10" Type="http://schemas.openxmlformats.org/officeDocument/2006/relationships/image" Target="../media/image75.png"/><Relationship Id="rId4" Type="http://schemas.openxmlformats.org/officeDocument/2006/relationships/image" Target="../media/image73.png"/><Relationship Id="rId9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1.png"/><Relationship Id="rId10" Type="http://schemas.openxmlformats.org/officeDocument/2006/relationships/image" Target="../media/image24.png"/><Relationship Id="rId4" Type="http://schemas.openxmlformats.org/officeDocument/2006/relationships/image" Target="../media/image7.png"/><Relationship Id="rId9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88.jpg"/><Relationship Id="rId7" Type="http://schemas.openxmlformats.org/officeDocument/2006/relationships/image" Target="../media/image10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00.png"/><Relationship Id="rId5" Type="http://schemas.openxmlformats.org/officeDocument/2006/relationships/image" Target="../media/image990.png"/><Relationship Id="rId4" Type="http://schemas.openxmlformats.org/officeDocument/2006/relationships/image" Target="../media/image980.png"/><Relationship Id="rId9" Type="http://schemas.openxmlformats.org/officeDocument/2006/relationships/image" Target="../media/image10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6.png"/><Relationship Id="rId4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1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11" Type="http://schemas.openxmlformats.org/officeDocument/2006/relationships/image" Target="../media/image34.jpg"/><Relationship Id="rId5" Type="http://schemas.openxmlformats.org/officeDocument/2006/relationships/image" Target="../media/image69.png"/><Relationship Id="rId10" Type="http://schemas.openxmlformats.org/officeDocument/2006/relationships/image" Target="../media/image33.png"/><Relationship Id="rId4" Type="http://schemas.openxmlformats.org/officeDocument/2006/relationships/image" Target="../media/image68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B42A4-C123-2F7B-134A-48A49E131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167" y="1429004"/>
            <a:ext cx="11789370" cy="971044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latin typeface="Public Sans" pitchFamily="2" charset="0"/>
              </a:rPr>
              <a:t>Predicted Sensitivity of Neutrino Oscillation Tomography to the Properties of Large Low-Velocity Provinces in the Lower Mantle</a:t>
            </a:r>
            <a:endParaRPr lang="en-US" sz="1200" b="1" dirty="0">
              <a:effectLst/>
              <a:latin typeface="Public Sans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D809B-BDD6-9DCF-22DA-BD79F0B55C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2631281"/>
            <a:ext cx="9144000" cy="1595437"/>
          </a:xfrm>
        </p:spPr>
        <p:txBody>
          <a:bodyPr>
            <a:normAutofit fontScale="25000" lnSpcReduction="20000"/>
          </a:bodyPr>
          <a:lstStyle/>
          <a:p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Authors: </a:t>
            </a:r>
            <a:r>
              <a:rPr lang="en-US" sz="5200" b="1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Yael Deniz</a:t>
            </a:r>
            <a:r>
              <a:rPr lang="en-US" sz="5200" b="1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1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, Eric Mittelstaedt</a:t>
            </a:r>
            <a:r>
              <a:rPr lang="en-US" sz="52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1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, Joao Coelho</a:t>
            </a:r>
            <a:r>
              <a:rPr lang="en-US" sz="52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2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, Veronique VanElewyck</a:t>
            </a:r>
            <a:r>
              <a:rPr lang="en-US" sz="52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2,3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, Isabel Goos</a:t>
            </a:r>
            <a:r>
              <a:rPr lang="en-US" sz="52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2,4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, Stephanie Durand</a:t>
            </a:r>
            <a:r>
              <a:rPr lang="en-US" sz="52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5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, Nobuaki Fuji</a:t>
            </a:r>
            <a:r>
              <a:rPr lang="en-US" sz="52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3,4</a:t>
            </a:r>
            <a:r>
              <a:rPr lang="en-US" sz="52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.</a:t>
            </a:r>
          </a:p>
          <a:p>
            <a:endParaRPr lang="en-US" sz="3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36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1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University of Idaho, </a:t>
            </a:r>
            <a:r>
              <a:rPr lang="fr-FR" sz="3600" b="0" i="0" u="none" strike="noStrike" dirty="0" err="1">
                <a:solidFill>
                  <a:srgbClr val="000000"/>
                </a:solidFill>
                <a:effectLst/>
                <a:latin typeface="Public Sans" pitchFamily="2" charset="0"/>
              </a:rPr>
              <a:t>Department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 of </a:t>
            </a:r>
            <a:r>
              <a:rPr lang="fr-FR" sz="3600" b="0" i="0" u="none" strike="noStrike" dirty="0" err="1">
                <a:solidFill>
                  <a:srgbClr val="000000"/>
                </a:solidFill>
                <a:effectLst/>
                <a:latin typeface="Public Sans" pitchFamily="2" charset="0"/>
              </a:rPr>
              <a:t>Earth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 and Spatial Sciences, Moscow, ID, United States</a:t>
            </a:r>
            <a:endParaRPr lang="fr-FR" sz="3200" dirty="0">
              <a:effectLst/>
              <a:latin typeface="Public Sans" pitchFamily="2" charset="0"/>
            </a:endParaRPr>
          </a:p>
          <a:p>
            <a:pPr rt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36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2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Université Paris Cité, CNRS, Astroparticule et Cosmologie </a:t>
            </a:r>
            <a:endParaRPr lang="fr-FR" sz="3200" dirty="0">
              <a:effectLst/>
              <a:latin typeface="Public Sans" pitchFamily="2" charset="0"/>
            </a:endParaRPr>
          </a:p>
          <a:p>
            <a:pPr rt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36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3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Institut Universitaire de France </a:t>
            </a:r>
            <a:endParaRPr lang="fr-FR" sz="3200" dirty="0">
              <a:effectLst/>
              <a:latin typeface="Public Sans" pitchFamily="2" charset="0"/>
            </a:endParaRPr>
          </a:p>
          <a:p>
            <a:pPr rt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36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4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Université Paris Cité, Institut de Physique du Globe de Paris, CNRS</a:t>
            </a:r>
          </a:p>
          <a:p>
            <a:pPr rt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3600" b="0" i="0" u="none" strike="noStrike" baseline="30000" dirty="0">
                <a:solidFill>
                  <a:srgbClr val="000000"/>
                </a:solidFill>
                <a:effectLst/>
                <a:latin typeface="Public Sans" pitchFamily="2" charset="0"/>
              </a:rPr>
              <a:t>5</a:t>
            </a:r>
            <a:r>
              <a:rPr lang="fr-FR" sz="3600" b="0" i="0" u="none" strike="noStrike" dirty="0">
                <a:solidFill>
                  <a:srgbClr val="000000"/>
                </a:solidFill>
                <a:effectLst/>
                <a:latin typeface="Public Sans" pitchFamily="2" charset="0"/>
              </a:rPr>
              <a:t>Laboratoire de Géologie de Lyon: Terre, Planètes, Environnement, CNRS, UMR 5276, École Normale Supérieure de Lyon, Université de Lyon, Université Claude Bernard Lyon </a:t>
            </a:r>
            <a:endParaRPr lang="en-US" sz="3600" dirty="0">
              <a:latin typeface="Public Sans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5B79B6-1FBC-57A8-524F-518A82E9B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7B03-D6DD-4C5B-B91C-52095C8E83F3}" type="datetime4">
              <a:rPr lang="en-US" smtClean="0">
                <a:latin typeface="Public Sans Thin" pitchFamily="2" charset="0"/>
              </a:rPr>
              <a:t>October 29, 2025</a:t>
            </a:fld>
            <a:endParaRPr lang="en-US" dirty="0">
              <a:latin typeface="Public Sans Thin" pitchFamily="2" charset="0"/>
            </a:endParaRPr>
          </a:p>
        </p:txBody>
      </p:sp>
      <p:pic>
        <p:nvPicPr>
          <p:cNvPr id="4" name="Content Placeholder 4" descr="A blue triangle with a cross and letters in a circle&#10;&#10;Description automatically generated">
            <a:extLst>
              <a:ext uri="{FF2B5EF4-FFF2-40B4-BE49-F238E27FC236}">
                <a16:creationId xmlns:a16="http://schemas.microsoft.com/office/drawing/2014/main" id="{9A85E5EC-C34E-4E48-6D58-7F3FB4BB14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337" y="4389775"/>
            <a:ext cx="872373" cy="990262"/>
          </a:xfrm>
          <a:prstGeom prst="rect">
            <a:avLst/>
          </a:prstGeom>
        </p:spPr>
      </p:pic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DFEBFDC-3E72-53A9-19C1-D95DADEB89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99" y="4394148"/>
            <a:ext cx="2336800" cy="682784"/>
          </a:xfrm>
          <a:prstGeom prst="rect">
            <a:avLst/>
          </a:prstGeom>
        </p:spPr>
      </p:pic>
      <p:pic>
        <p:nvPicPr>
          <p:cNvPr id="7" name="Picture 6" descr="A logo of a globe with a gold cogwheel&#10;&#10;Description automatically generated">
            <a:extLst>
              <a:ext uri="{FF2B5EF4-FFF2-40B4-BE49-F238E27FC236}">
                <a16:creationId xmlns:a16="http://schemas.microsoft.com/office/drawing/2014/main" id="{00C9025D-A411-2363-A36A-63944E5C0D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9" y="3745006"/>
            <a:ext cx="1289538" cy="12895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6C72B8-AC90-6191-9D78-3CBE55485DDC}"/>
              </a:ext>
            </a:extLst>
          </p:cNvPr>
          <p:cNvSpPr txBox="1"/>
          <p:nvPr/>
        </p:nvSpPr>
        <p:spPr>
          <a:xfrm>
            <a:off x="10628278" y="4892266"/>
            <a:ext cx="1563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gg sans"/>
              </a:rPr>
              <a:t>EAR-2406115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2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32E4B-DB8F-24E6-C1D3-E33AA1782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CCCB21-18E9-17EA-DC75-DDD9D8F3E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z="1050" smtClean="0">
                <a:latin typeface="Public Sans" pitchFamily="2" charset="0"/>
              </a:rPr>
              <a:t>10</a:t>
            </a:fld>
            <a:endParaRPr lang="en-US" sz="1050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535A9DD5-0B8A-988F-59BF-1067FA2B0F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9051" y="313534"/>
                <a:ext cx="10233898" cy="135636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800" b="1" dirty="0">
                    <a:latin typeface="Public Sans Black" pitchFamily="2" charset="0"/>
                    <a:cs typeface="Times New Roman" panose="02020603050405020304" pitchFamily="18" charset="0"/>
                  </a:rPr>
                  <a:t>Oscillation tomography uses exploits matter Effect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b="1" dirty="0">
                    <a:latin typeface="Public Sans Black" pitchFamily="2" charset="0"/>
                    <a:cs typeface="Times New Roman" panose="02020603050405020304" pitchFamily="18" charset="0"/>
                  </a:rPr>
                  <a:t>to probe specific regions of the Earth</a:t>
                </a: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535A9DD5-0B8A-988F-59BF-1067FA2B0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51" y="313534"/>
                <a:ext cx="10233898" cy="1356360"/>
              </a:xfrm>
              <a:prstGeom prst="rect">
                <a:avLst/>
              </a:prstGeom>
              <a:blipFill>
                <a:blip r:embed="rId3"/>
                <a:stretch>
                  <a:fillRect t="-7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F12237F8-41A6-CCE4-56D4-ED5DF251EF2A}"/>
              </a:ext>
            </a:extLst>
          </p:cNvPr>
          <p:cNvSpPr txBox="1"/>
          <p:nvPr/>
        </p:nvSpPr>
        <p:spPr>
          <a:xfrm>
            <a:off x="1411357" y="1399860"/>
            <a:ext cx="9443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ublic Sans" pitchFamily="2" charset="0"/>
              </a:rPr>
              <a:t>The m-LLVP: a simplified geometric model that approximates the true, complex shape of LLVPs</a:t>
            </a:r>
          </a:p>
        </p:txBody>
      </p:sp>
      <p:sp>
        <p:nvSpPr>
          <p:cNvPr id="46" name="AutoShape 6">
            <a:extLst>
              <a:ext uri="{FF2B5EF4-FFF2-40B4-BE49-F238E27FC236}">
                <a16:creationId xmlns:a16="http://schemas.microsoft.com/office/drawing/2014/main" id="{46A0E429-1E58-4277-9E95-BE2EDDF643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62325" y="371475"/>
            <a:ext cx="546735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Public Sans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0840056-A719-64D8-B95D-8BCAC0913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792" y="1916350"/>
            <a:ext cx="3963065" cy="39474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DDB7A87-CA7C-8EDE-1B93-07EEF0F6A715}"/>
              </a:ext>
            </a:extLst>
          </p:cNvPr>
          <p:cNvSpPr txBox="1"/>
          <p:nvPr/>
        </p:nvSpPr>
        <p:spPr>
          <a:xfrm>
            <a:off x="1411357" y="5920739"/>
            <a:ext cx="44851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ublic Sans" pitchFamily="2" charset="0"/>
              </a:rPr>
              <a:t>For simplicity, the detector location is chosen to be the South Pole.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E4363E-52DA-805A-33F6-0B4E389AE850}"/>
              </a:ext>
            </a:extLst>
          </p:cNvPr>
          <p:cNvSpPr txBox="1"/>
          <p:nvPr/>
        </p:nvSpPr>
        <p:spPr>
          <a:xfrm>
            <a:off x="7136295" y="6086803"/>
            <a:ext cx="354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Public Sans" pitchFamily="2" charset="0"/>
              </a:rPr>
              <a:t>the South Pole view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69AFC2C-EA4A-B1D0-44AC-50B2A8C9CE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7896" b="17142"/>
          <a:stretch>
            <a:fillRect/>
          </a:stretch>
        </p:blipFill>
        <p:spPr>
          <a:xfrm>
            <a:off x="5849371" y="2103159"/>
            <a:ext cx="5960607" cy="3890453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D0032E8-CC44-167F-89BD-6CE54D65006A}"/>
              </a:ext>
            </a:extLst>
          </p:cNvPr>
          <p:cNvSpPr txBox="1"/>
          <p:nvPr/>
        </p:nvSpPr>
        <p:spPr>
          <a:xfrm>
            <a:off x="2297635" y="5082777"/>
            <a:ext cx="116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Public Sans" pitchFamily="2" charset="0"/>
              </a:rPr>
              <a:t>Cherenkov detector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B086C23-4855-EF40-B1D0-B33622BB02B1}"/>
              </a:ext>
            </a:extLst>
          </p:cNvPr>
          <p:cNvSpPr txBox="1"/>
          <p:nvPr/>
        </p:nvSpPr>
        <p:spPr>
          <a:xfrm>
            <a:off x="1244853" y="2000259"/>
            <a:ext cx="44851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ublic Sans Black" pitchFamily="2" charset="0"/>
              </a:rPr>
              <a:t>Detector-Centered </a:t>
            </a:r>
          </a:p>
          <a:p>
            <a:r>
              <a:rPr lang="en-US" sz="1600" dirty="0">
                <a:latin typeface="Public Sans Black" pitchFamily="2" charset="0"/>
              </a:rPr>
              <a:t>Spherical Coordinates</a:t>
            </a:r>
          </a:p>
        </p:txBody>
      </p:sp>
    </p:spTree>
    <p:extLst>
      <p:ext uri="{BB962C8B-B14F-4D97-AF65-F5344CB8AC3E}">
        <p14:creationId xmlns:p14="http://schemas.microsoft.com/office/powerpoint/2010/main" val="240855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6EB13-E626-37EF-EED8-7EE86C5BF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4FF852-CBF4-9636-1DF6-6AE2628F4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11</a:t>
            </a:fld>
            <a:endParaRPr lang="en-US">
              <a:latin typeface="Public 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663646-5994-14B3-76AA-05CF0DCE3D86}"/>
              </a:ext>
            </a:extLst>
          </p:cNvPr>
          <p:cNvSpPr txBox="1"/>
          <p:nvPr/>
        </p:nvSpPr>
        <p:spPr>
          <a:xfrm>
            <a:off x="785190" y="211505"/>
            <a:ext cx="1140680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Public Sans" pitchFamily="2" charset="0"/>
                <a:cs typeface="Times New Roman" panose="02020603050405020304" pitchFamily="18" charset="0"/>
              </a:rPr>
              <a:t>The Presence of the m-LLVP modifies the distribution of neutrino events</a:t>
            </a:r>
            <a:endParaRPr lang="en-US" sz="2500" b="1" dirty="0">
              <a:latin typeface="Public Sans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7CCFFD-0616-FDD3-CAB6-E0FBB652C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8" t="13020" r="8507" b="12876"/>
          <a:stretch/>
        </p:blipFill>
        <p:spPr>
          <a:xfrm>
            <a:off x="7106315" y="1804106"/>
            <a:ext cx="3886201" cy="3901293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F84AEBE-3553-6751-ECAE-894015B143EA}"/>
              </a:ext>
            </a:extLst>
          </p:cNvPr>
          <p:cNvSpPr/>
          <p:nvPr/>
        </p:nvSpPr>
        <p:spPr>
          <a:xfrm>
            <a:off x="2303444" y="1072920"/>
            <a:ext cx="2661920" cy="376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Public Sans" pitchFamily="2" charset="0"/>
              </a:rPr>
              <a:t>Ideal 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7BB49B9-9057-6DC0-497E-3AC068300CAB}"/>
                  </a:ext>
                </a:extLst>
              </p:cNvPr>
              <p:cNvSpPr txBox="1"/>
              <p:nvPr/>
            </p:nvSpPr>
            <p:spPr>
              <a:xfrm>
                <a:off x="4436493" y="2235835"/>
                <a:ext cx="1057742" cy="850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chemeClr val="bg1"/>
                    </a:solidFill>
                    <a:latin typeface="Public Sans" pitchFamily="2" charset="0"/>
                  </a:rPr>
                  <a:t>  detections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7BB49B9-9057-6DC0-497E-3AC068300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493" y="2235835"/>
                <a:ext cx="1057742" cy="850939"/>
              </a:xfrm>
              <a:prstGeom prst="rect">
                <a:avLst/>
              </a:prstGeom>
              <a:blipFill>
                <a:blip r:embed="rId3"/>
                <a:stretch>
                  <a:fillRect t="-2878" r="-8092" b="-86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BCB6CF-7D7D-48EA-BF4F-097B94BEE8A0}"/>
              </a:ext>
            </a:extLst>
          </p:cNvPr>
          <p:cNvCxnSpPr>
            <a:cxnSpLocks/>
            <a:endCxn id="13" idx="3"/>
          </p:cNvCxnSpPr>
          <p:nvPr/>
        </p:nvCxnSpPr>
        <p:spPr>
          <a:xfrm flipV="1">
            <a:off x="9067566" y="3754753"/>
            <a:ext cx="1924950" cy="17584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6300132-B3B6-90BA-44ED-BEFD663C3476}"/>
                  </a:ext>
                </a:extLst>
              </p:cNvPr>
              <p:cNvSpPr txBox="1"/>
              <p:nvPr/>
            </p:nvSpPr>
            <p:spPr>
              <a:xfrm>
                <a:off x="10342068" y="1918669"/>
                <a:ext cx="1057742" cy="850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chemeClr val="bg1"/>
                    </a:solidFill>
                    <a:latin typeface="Public Sans" pitchFamily="2" charset="0"/>
                  </a:rPr>
                  <a:t>  detections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6300132-B3B6-90BA-44ED-BEFD663C34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2068" y="1918669"/>
                <a:ext cx="1057742" cy="850939"/>
              </a:xfrm>
              <a:prstGeom prst="rect">
                <a:avLst/>
              </a:prstGeom>
              <a:blipFill>
                <a:blip r:embed="rId4"/>
                <a:stretch>
                  <a:fillRect t="-2878" r="-8092" b="-86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6FEC7D-8034-DFF7-AA02-0A2F614BF600}"/>
                  </a:ext>
                </a:extLst>
              </p:cNvPr>
              <p:cNvSpPr txBox="1"/>
              <p:nvPr/>
            </p:nvSpPr>
            <p:spPr>
              <a:xfrm>
                <a:off x="8538695" y="5781481"/>
                <a:ext cx="105774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6FEC7D-8034-DFF7-AA02-0A2F614BF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8695" y="5781481"/>
                <a:ext cx="1057741" cy="369332"/>
              </a:xfrm>
              <a:prstGeom prst="rect">
                <a:avLst/>
              </a:prstGeom>
              <a:blipFill>
                <a:blip r:embed="rId5"/>
                <a:stretch>
                  <a:fillRect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D54C47-3A42-86A7-1EF6-FF95D32A4484}"/>
                  </a:ext>
                </a:extLst>
              </p:cNvPr>
              <p:cNvSpPr txBox="1"/>
              <p:nvPr/>
            </p:nvSpPr>
            <p:spPr>
              <a:xfrm>
                <a:off x="11134258" y="3548953"/>
                <a:ext cx="105774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dirty="0">
                    <a:latin typeface="Public Sans" pitchFamily="2" charset="0"/>
                  </a:rPr>
                  <a:t>  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D54C47-3A42-86A7-1EF6-FF95D32A4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4258" y="3548953"/>
                <a:ext cx="1057741" cy="369332"/>
              </a:xfrm>
              <a:prstGeom prst="rect">
                <a:avLst/>
              </a:prstGeom>
              <a:blipFill>
                <a:blip r:embed="rId6"/>
                <a:stretch>
                  <a:fillRect l="-1149" t="-9836" r="-18391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758902F-E0AB-08AA-D386-4B5742AA18D7}"/>
              </a:ext>
            </a:extLst>
          </p:cNvPr>
          <p:cNvCxnSpPr>
            <a:cxnSpLocks/>
            <a:endCxn id="13" idx="2"/>
          </p:cNvCxnSpPr>
          <p:nvPr/>
        </p:nvCxnSpPr>
        <p:spPr>
          <a:xfrm flipH="1">
            <a:off x="9049416" y="3772337"/>
            <a:ext cx="18150" cy="193306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AAB58E8-C37D-CD3A-7C74-0DB811EDBD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75" y="1776981"/>
            <a:ext cx="5455693" cy="41148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C4FAA04-9204-B211-BC0D-17620BF8F246}"/>
              </a:ext>
            </a:extLst>
          </p:cNvPr>
          <p:cNvCxnSpPr>
            <a:cxnSpLocks/>
          </p:cNvCxnSpPr>
          <p:nvPr/>
        </p:nvCxnSpPr>
        <p:spPr>
          <a:xfrm>
            <a:off x="9816800" y="3678671"/>
            <a:ext cx="0" cy="157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E6D515-4E28-C431-7E86-C0F228780C7D}"/>
              </a:ext>
            </a:extLst>
          </p:cNvPr>
          <p:cNvCxnSpPr>
            <a:cxnSpLocks/>
          </p:cNvCxnSpPr>
          <p:nvPr/>
        </p:nvCxnSpPr>
        <p:spPr>
          <a:xfrm>
            <a:off x="10065720" y="3678671"/>
            <a:ext cx="0" cy="157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50DFF9-8745-8876-D03A-8540B59B57B1}"/>
              </a:ext>
            </a:extLst>
          </p:cNvPr>
          <p:cNvCxnSpPr>
            <a:cxnSpLocks/>
          </p:cNvCxnSpPr>
          <p:nvPr/>
        </p:nvCxnSpPr>
        <p:spPr>
          <a:xfrm>
            <a:off x="10263840" y="3678671"/>
            <a:ext cx="0" cy="157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EBCC57-ED72-07B0-41E0-D3B91E7CF707}"/>
              </a:ext>
            </a:extLst>
          </p:cNvPr>
          <p:cNvCxnSpPr>
            <a:cxnSpLocks/>
          </p:cNvCxnSpPr>
          <p:nvPr/>
        </p:nvCxnSpPr>
        <p:spPr>
          <a:xfrm>
            <a:off x="10374965" y="3678671"/>
            <a:ext cx="0" cy="157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998DE0A-3CC4-C1D9-F6A3-F762C41582F1}"/>
              </a:ext>
            </a:extLst>
          </p:cNvPr>
          <p:cNvSpPr txBox="1"/>
          <p:nvPr/>
        </p:nvSpPr>
        <p:spPr>
          <a:xfrm>
            <a:off x="8679638" y="3461143"/>
            <a:ext cx="7758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ublic Sans" pitchFamily="2" charset="0"/>
              </a:rPr>
              <a:t>South Pole</a:t>
            </a:r>
            <a:endParaRPr lang="en-US" dirty="0">
              <a:solidFill>
                <a:schemeClr val="bg1"/>
              </a:solidFill>
              <a:latin typeface="Public Sans" pitchFamily="2" charset="0"/>
            </a:endParaRPr>
          </a:p>
        </p:txBody>
      </p:sp>
      <p:sp>
        <p:nvSpPr>
          <p:cNvPr id="17" name="Flowchart: Summing Junction 16">
            <a:extLst>
              <a:ext uri="{FF2B5EF4-FFF2-40B4-BE49-F238E27FC236}">
                <a16:creationId xmlns:a16="http://schemas.microsoft.com/office/drawing/2014/main" id="{E33FC5EF-2D04-CD13-1788-9E6CEA0CD679}"/>
              </a:ext>
            </a:extLst>
          </p:cNvPr>
          <p:cNvSpPr/>
          <p:nvPr/>
        </p:nvSpPr>
        <p:spPr>
          <a:xfrm>
            <a:off x="9005521" y="3710292"/>
            <a:ext cx="124089" cy="124089"/>
          </a:xfrm>
          <a:prstGeom prst="flowChartSummingJuncti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A71619-4157-0BB0-BA96-79E0F9A09B42}"/>
                  </a:ext>
                </a:extLst>
              </p:cNvPr>
              <p:cNvSpPr txBox="1"/>
              <p:nvPr/>
            </p:nvSpPr>
            <p:spPr>
              <a:xfrm>
                <a:off x="9913691" y="3340960"/>
                <a:ext cx="4283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B0F0"/>
                  </a:solidFill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A71619-4157-0BB0-BA96-79E0F9A09B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3691" y="3340960"/>
                <a:ext cx="428377" cy="369332"/>
              </a:xfrm>
              <a:prstGeom prst="rect">
                <a:avLst/>
              </a:prstGeom>
              <a:blipFill>
                <a:blip r:embed="rId8"/>
                <a:stretch>
                  <a:fillRect t="-9836" r="-21127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AFE0C5-E8D6-DAA9-EC32-BBEFAD8B9367}"/>
                  </a:ext>
                </a:extLst>
              </p:cNvPr>
              <p:cNvSpPr txBox="1"/>
              <p:nvPr/>
            </p:nvSpPr>
            <p:spPr>
              <a:xfrm rot="19155613">
                <a:off x="10112588" y="4066705"/>
                <a:ext cx="1936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𝟏𝟒𝟓</m:t>
                          </m:r>
                        </m:e>
                        <m:sup>
                          <m:r>
                            <a:rPr lang="en-US" sz="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𝑳𝑳𝑽𝑷</m:t>
                      </m:r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𝒕𝒐𝒑</m:t>
                      </m:r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800" b="1" dirty="0">
                  <a:solidFill>
                    <a:srgbClr val="00B0F0"/>
                  </a:solidFill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AFE0C5-E8D6-DAA9-EC32-BBEFAD8B93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155613">
                <a:off x="10112588" y="4066705"/>
                <a:ext cx="193630" cy="215444"/>
              </a:xfrm>
              <a:prstGeom prst="rect">
                <a:avLst/>
              </a:prstGeom>
              <a:blipFill>
                <a:blip r:embed="rId9"/>
                <a:stretch>
                  <a:fillRect t="-158333" r="-19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66B254-34D6-951E-B9CE-0879700A58C9}"/>
                  </a:ext>
                </a:extLst>
              </p:cNvPr>
              <p:cNvSpPr txBox="1"/>
              <p:nvPr/>
            </p:nvSpPr>
            <p:spPr>
              <a:xfrm rot="19155613">
                <a:off x="9483938" y="4028605"/>
                <a:ext cx="1936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𝟏𝟒𝟓</m:t>
                          </m:r>
                        </m:e>
                        <m:sup>
                          <m:r>
                            <a:rPr lang="en-US" sz="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𝑪𝑴𝑩</m:t>
                      </m:r>
                      <m:r>
                        <a:rPr lang="en-US" sz="8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800" b="1" dirty="0">
                  <a:solidFill>
                    <a:srgbClr val="00B0F0"/>
                  </a:solidFill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66B254-34D6-951E-B9CE-0879700A5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155613">
                <a:off x="9483938" y="4028605"/>
                <a:ext cx="193630" cy="215444"/>
              </a:xfrm>
              <a:prstGeom prst="rect">
                <a:avLst/>
              </a:prstGeom>
              <a:blipFill>
                <a:blip r:embed="rId10"/>
                <a:stretch>
                  <a:fillRect t="-108163" r="-135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753E1924-7ED1-95B5-A025-82D84FA4332D}"/>
              </a:ext>
            </a:extLst>
          </p:cNvPr>
          <p:cNvSpPr/>
          <p:nvPr/>
        </p:nvSpPr>
        <p:spPr>
          <a:xfrm>
            <a:off x="7337717" y="1081725"/>
            <a:ext cx="3335608" cy="376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Public Sans" pitchFamily="2" charset="0"/>
              </a:rPr>
              <a:t>Visualization of neutrino directions in model</a:t>
            </a:r>
          </a:p>
        </p:txBody>
      </p:sp>
    </p:spTree>
    <p:extLst>
      <p:ext uri="{BB962C8B-B14F-4D97-AF65-F5344CB8AC3E}">
        <p14:creationId xmlns:p14="http://schemas.microsoft.com/office/powerpoint/2010/main" val="408630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ACF1D-CA25-8B33-6DE1-966B842CD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01FF43-44AA-71D2-0DE7-4C4EF28C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12</a:t>
            </a:fld>
            <a:endParaRPr lang="en-US">
              <a:latin typeface="Public 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83B083-5B5A-6E1A-30B4-C9FFDAB28633}"/>
              </a:ext>
            </a:extLst>
          </p:cNvPr>
          <p:cNvSpPr txBox="1"/>
          <p:nvPr/>
        </p:nvSpPr>
        <p:spPr>
          <a:xfrm>
            <a:off x="815008" y="211505"/>
            <a:ext cx="113769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Public Sans" pitchFamily="2" charset="0"/>
                <a:cs typeface="Times New Roman" panose="02020603050405020304" pitchFamily="18" charset="0"/>
              </a:rPr>
              <a:t>The Presence of the m-LLVP modifies the distribution of neutrino events</a:t>
            </a:r>
            <a:endParaRPr lang="en-US" sz="2500" b="1" dirty="0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1881CB-0110-B666-D718-4E95AE4CBB2E}"/>
                  </a:ext>
                </a:extLst>
              </p:cNvPr>
              <p:cNvSpPr txBox="1"/>
              <p:nvPr/>
            </p:nvSpPr>
            <p:spPr>
              <a:xfrm>
                <a:off x="4436493" y="2235835"/>
                <a:ext cx="1057742" cy="850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chemeClr val="bg1"/>
                    </a:solidFill>
                    <a:latin typeface="Public Sans" pitchFamily="2" charset="0"/>
                  </a:rPr>
                  <a:t>  detections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1881CB-0110-B666-D718-4E95AE4CB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493" y="2235835"/>
                <a:ext cx="1057742" cy="850939"/>
              </a:xfrm>
              <a:prstGeom prst="rect">
                <a:avLst/>
              </a:prstGeom>
              <a:blipFill>
                <a:blip r:embed="rId3"/>
                <a:stretch>
                  <a:fillRect t="-2878" r="-8092" b="-86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E1C488BC-8640-3FC2-044B-13CDE45F48FD}"/>
              </a:ext>
            </a:extLst>
          </p:cNvPr>
          <p:cNvSpPr/>
          <p:nvPr/>
        </p:nvSpPr>
        <p:spPr>
          <a:xfrm>
            <a:off x="7527974" y="1398213"/>
            <a:ext cx="3159760" cy="376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Public Sans" pitchFamily="2" charset="0"/>
              </a:rPr>
              <a:t>Realistic 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631DA12-3D81-3235-7221-582E47D7D358}"/>
                  </a:ext>
                </a:extLst>
              </p:cNvPr>
              <p:cNvSpPr txBox="1"/>
              <p:nvPr/>
            </p:nvSpPr>
            <p:spPr>
              <a:xfrm>
                <a:off x="9750548" y="2184618"/>
                <a:ext cx="1057742" cy="850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chemeClr val="bg1"/>
                    </a:solidFill>
                    <a:latin typeface="Public Sans" pitchFamily="2" charset="0"/>
                  </a:rPr>
                  <a:t>  detections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631DA12-3D81-3235-7221-582E47D7D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0548" y="2184618"/>
                <a:ext cx="1057742" cy="850939"/>
              </a:xfrm>
              <a:prstGeom prst="rect">
                <a:avLst/>
              </a:prstGeom>
              <a:blipFill>
                <a:blip r:embed="rId4"/>
                <a:stretch>
                  <a:fillRect t="-2857" r="-8046" b="-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23CA0A1-0827-5875-D9C8-A0F361C7CC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503" y="1840600"/>
            <a:ext cx="5471045" cy="4114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E36ED2-BDAB-5CF1-34C1-55BA3A11466C}"/>
              </a:ext>
            </a:extLst>
          </p:cNvPr>
          <p:cNvSpPr txBox="1"/>
          <p:nvPr/>
        </p:nvSpPr>
        <p:spPr>
          <a:xfrm>
            <a:off x="7887835" y="1932235"/>
            <a:ext cx="29658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Public Sans" pitchFamily="2" charset="0"/>
              </a:rPr>
              <a:t>**Resolution of a </a:t>
            </a:r>
            <a:r>
              <a:rPr lang="en-US" sz="1200" b="1" i="1" dirty="0">
                <a:solidFill>
                  <a:schemeClr val="bg1"/>
                </a:solidFill>
                <a:latin typeface="Public Sans" pitchFamily="2" charset="0"/>
              </a:rPr>
              <a:t>Next-Gen</a:t>
            </a:r>
            <a:r>
              <a:rPr lang="en-US" sz="1200" b="1" dirty="0">
                <a:solidFill>
                  <a:schemeClr val="bg1"/>
                </a:solidFill>
                <a:latin typeface="Public Sans" pitchFamily="2" charset="0"/>
              </a:rPr>
              <a:t> detector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C46B5D-E031-570C-A197-6560E50EB24A}"/>
              </a:ext>
            </a:extLst>
          </p:cNvPr>
          <p:cNvSpPr txBox="1"/>
          <p:nvPr/>
        </p:nvSpPr>
        <p:spPr>
          <a:xfrm>
            <a:off x="1634341" y="843108"/>
            <a:ext cx="9443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ublic Sans" pitchFamily="2" charset="0"/>
              </a:rPr>
              <a:t>To generate a </a:t>
            </a:r>
            <a:r>
              <a:rPr lang="en-US" b="1" dirty="0">
                <a:latin typeface="Public Sans" pitchFamily="2" charset="0"/>
              </a:rPr>
              <a:t>realistic</a:t>
            </a:r>
            <a:r>
              <a:rPr lang="en-US" dirty="0">
                <a:latin typeface="Public Sans" pitchFamily="2" charset="0"/>
              </a:rPr>
              <a:t> event </a:t>
            </a:r>
            <a:r>
              <a:rPr lang="en-US" b="1" dirty="0">
                <a:latin typeface="Public Sans" pitchFamily="2" charset="0"/>
              </a:rPr>
              <a:t>distribution</a:t>
            </a:r>
            <a:r>
              <a:rPr lang="en-US" dirty="0">
                <a:latin typeface="Public Sans" pitchFamily="2" charset="0"/>
              </a:rPr>
              <a:t>, we must include detector </a:t>
            </a:r>
            <a:r>
              <a:rPr lang="en-US" b="1" dirty="0">
                <a:latin typeface="Public Sans" pitchFamily="2" charset="0"/>
              </a:rPr>
              <a:t>resolution effects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3381F1-D1AF-9A48-2786-423F2085A3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75" y="1776981"/>
            <a:ext cx="5455693" cy="411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068D129-D65D-7034-95B8-56E85910A588}"/>
              </a:ext>
            </a:extLst>
          </p:cNvPr>
          <p:cNvSpPr/>
          <p:nvPr/>
        </p:nvSpPr>
        <p:spPr>
          <a:xfrm>
            <a:off x="2297361" y="1398213"/>
            <a:ext cx="2661920" cy="376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Public Sans" pitchFamily="2" charset="0"/>
              </a:rPr>
              <a:t>Ideal detector</a:t>
            </a:r>
          </a:p>
        </p:txBody>
      </p:sp>
    </p:spTree>
    <p:extLst>
      <p:ext uri="{BB962C8B-B14F-4D97-AF65-F5344CB8AC3E}">
        <p14:creationId xmlns:p14="http://schemas.microsoft.com/office/powerpoint/2010/main" val="328649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4BA98-E667-8563-6EB9-CA1B04659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47FF7-1AA1-D127-7083-13890DE60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13</a:t>
            </a:fld>
            <a:endParaRPr lang="en-US">
              <a:latin typeface="Public Sans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BADA9A-06F7-F672-D367-754D94391441}"/>
              </a:ext>
            </a:extLst>
          </p:cNvPr>
          <p:cNvSpPr txBox="1"/>
          <p:nvPr/>
        </p:nvSpPr>
        <p:spPr>
          <a:xfrm>
            <a:off x="2045480" y="1550211"/>
            <a:ext cx="321759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Public Sans" pitchFamily="2" charset="0"/>
              </a:rPr>
              <a:t>Perfect resolution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138E7D3-ACCB-6E37-28FF-425D972C8BAD}"/>
              </a:ext>
            </a:extLst>
          </p:cNvPr>
          <p:cNvSpPr txBox="1">
            <a:spLocks/>
          </p:cNvSpPr>
          <p:nvPr/>
        </p:nvSpPr>
        <p:spPr>
          <a:xfrm>
            <a:off x="838200" y="14765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ublic Sans" pitchFamily="2" charset="0"/>
                <a:cs typeface="Times New Roman" panose="02020603050405020304" pitchFamily="18" charset="0"/>
              </a:rPr>
              <a:t>LLVPs are resolvable by neutrino detectors</a:t>
            </a:r>
            <a:endParaRPr lang="en-US" sz="2500" b="1" dirty="0">
              <a:latin typeface="Public Sans" pitchFamily="2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4F303E-0C75-B992-2E50-4D206F4F9535}"/>
                  </a:ext>
                </a:extLst>
              </p:cNvPr>
              <p:cNvSpPr txBox="1"/>
              <p:nvPr/>
            </p:nvSpPr>
            <p:spPr>
              <a:xfrm>
                <a:off x="1426276" y="863018"/>
                <a:ext cx="9525714" cy="394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Public Sans" pitchFamily="2" charset="0"/>
                  </a:rPr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Public Sans" pitchFamily="2" charset="0"/>
                  </a:rPr>
                  <a:t> test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(PREM)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obs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(m-LLVP) gives sensitivity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4F303E-0C75-B992-2E50-4D206F4F9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6276" y="863018"/>
                <a:ext cx="9525714" cy="394019"/>
              </a:xfrm>
              <a:prstGeom prst="rect">
                <a:avLst/>
              </a:prstGeom>
              <a:blipFill>
                <a:blip r:embed="rId2"/>
                <a:stretch>
                  <a:fillRect t="-10938" b="-1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CFED60B-0AB1-0D4D-6361-D764FF9A78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13" y="1992144"/>
            <a:ext cx="4844056" cy="48380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B4773A-46ED-C758-E281-0A679AFEBDC5}"/>
              </a:ext>
            </a:extLst>
          </p:cNvPr>
          <p:cNvSpPr txBox="1"/>
          <p:nvPr/>
        </p:nvSpPr>
        <p:spPr>
          <a:xfrm>
            <a:off x="1691640" y="2103120"/>
            <a:ext cx="132588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Public Sans" pitchFamily="2" charset="0"/>
              </a:rPr>
              <a:t>Tracks +</a:t>
            </a:r>
          </a:p>
          <a:p>
            <a:r>
              <a:rPr lang="en-US" b="1" dirty="0">
                <a:solidFill>
                  <a:schemeClr val="bg1"/>
                </a:solidFill>
                <a:latin typeface="Public Sans" pitchFamily="2" charset="0"/>
              </a:rPr>
              <a:t>Cascades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3D352C-9440-EE01-5DB6-F3B2D138DADB}"/>
              </a:ext>
            </a:extLst>
          </p:cNvPr>
          <p:cNvSpPr txBox="1"/>
          <p:nvPr/>
        </p:nvSpPr>
        <p:spPr>
          <a:xfrm>
            <a:off x="4628196" y="2305050"/>
            <a:ext cx="9429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100-MtonYear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B68786-9D54-A87F-7B46-F81E66E59868}"/>
              </a:ext>
            </a:extLst>
          </p:cNvPr>
          <p:cNvSpPr txBox="1"/>
          <p:nvPr/>
        </p:nvSpPr>
        <p:spPr>
          <a:xfrm>
            <a:off x="4587239" y="2465070"/>
            <a:ext cx="10248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1000-MtonYear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D3BBCC-90C8-2FC5-2396-0BE75D2F75B2}"/>
              </a:ext>
            </a:extLst>
          </p:cNvPr>
          <p:cNvSpPr txBox="1"/>
          <p:nvPr/>
        </p:nvSpPr>
        <p:spPr>
          <a:xfrm>
            <a:off x="4587239" y="2629386"/>
            <a:ext cx="10248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10-GtonYear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E0A029-F1BA-CD2A-B884-B6EF1D4891B3}"/>
              </a:ext>
            </a:extLst>
          </p:cNvPr>
          <p:cNvSpPr txBox="1"/>
          <p:nvPr/>
        </p:nvSpPr>
        <p:spPr>
          <a:xfrm>
            <a:off x="1666240" y="2753505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86268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12211-0707-AA20-B13C-0DB60B9AF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82123B-5FE1-818A-7F64-39CF64AAC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14</a:t>
            </a:fld>
            <a:endParaRPr lang="en-US">
              <a:latin typeface="Public Sans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9E4B0C-43D6-1363-7DD7-9EC833E3A130}"/>
              </a:ext>
            </a:extLst>
          </p:cNvPr>
          <p:cNvSpPr txBox="1"/>
          <p:nvPr/>
        </p:nvSpPr>
        <p:spPr>
          <a:xfrm>
            <a:off x="2045480" y="1550211"/>
            <a:ext cx="321759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Public Sans" pitchFamily="2" charset="0"/>
              </a:rPr>
              <a:t>Perfect resolution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65B08C6-0350-D3E0-DAD3-2064F63181E3}"/>
              </a:ext>
            </a:extLst>
          </p:cNvPr>
          <p:cNvSpPr txBox="1">
            <a:spLocks/>
          </p:cNvSpPr>
          <p:nvPr/>
        </p:nvSpPr>
        <p:spPr>
          <a:xfrm>
            <a:off x="838200" y="14765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ublic Sans" pitchFamily="2" charset="0"/>
                <a:cs typeface="Times New Roman" panose="02020603050405020304" pitchFamily="18" charset="0"/>
              </a:rPr>
              <a:t>LLVPs are resolvable by neutrino detectors</a:t>
            </a:r>
            <a:endParaRPr lang="en-US" sz="2500" b="1" dirty="0">
              <a:latin typeface="Public Sans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87FFAA-A9B1-C6FA-7A01-CCE1DFFBB384}"/>
              </a:ext>
            </a:extLst>
          </p:cNvPr>
          <p:cNvGrpSpPr/>
          <p:nvPr/>
        </p:nvGrpSpPr>
        <p:grpSpPr>
          <a:xfrm>
            <a:off x="6296767" y="1587746"/>
            <a:ext cx="4844056" cy="5270254"/>
            <a:chOff x="6233495" y="1587746"/>
            <a:chExt cx="4844056" cy="527025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44BE09-5C2F-D502-4F4D-30E952940203}"/>
                </a:ext>
              </a:extLst>
            </p:cNvPr>
            <p:cNvSpPr txBox="1"/>
            <p:nvPr/>
          </p:nvSpPr>
          <p:spPr>
            <a:xfrm>
              <a:off x="7332891" y="1587746"/>
              <a:ext cx="328370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Public Sans" pitchFamily="2" charset="0"/>
                </a:rPr>
                <a:t>Realistic resolution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822AC35-F8F7-7AFF-1136-E4C89821E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3495" y="2013944"/>
              <a:ext cx="4844056" cy="4844056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FF76242-B5E2-9523-39A2-BA63892932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13" y="1992144"/>
            <a:ext cx="4844056" cy="48380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93D42F-5470-3A76-546F-7486FA40171A}"/>
              </a:ext>
            </a:extLst>
          </p:cNvPr>
          <p:cNvSpPr txBox="1"/>
          <p:nvPr/>
        </p:nvSpPr>
        <p:spPr>
          <a:xfrm>
            <a:off x="1691640" y="2103120"/>
            <a:ext cx="132588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Public Sans" pitchFamily="2" charset="0"/>
              </a:rPr>
              <a:t>Tracks +</a:t>
            </a:r>
          </a:p>
          <a:p>
            <a:r>
              <a:rPr lang="en-US" b="1" dirty="0">
                <a:solidFill>
                  <a:schemeClr val="bg1"/>
                </a:solidFill>
                <a:latin typeface="Public Sans" pitchFamily="2" charset="0"/>
              </a:rPr>
              <a:t>Cascades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C9425B-502E-184E-B3C5-506DA1433FCF}"/>
              </a:ext>
            </a:extLst>
          </p:cNvPr>
          <p:cNvSpPr txBox="1"/>
          <p:nvPr/>
        </p:nvSpPr>
        <p:spPr>
          <a:xfrm>
            <a:off x="7132320" y="2125980"/>
            <a:ext cx="132588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Public Sans" pitchFamily="2" charset="0"/>
              </a:rPr>
              <a:t>Tracks +</a:t>
            </a:r>
          </a:p>
          <a:p>
            <a:r>
              <a:rPr lang="en-US" b="1" dirty="0">
                <a:solidFill>
                  <a:schemeClr val="bg1"/>
                </a:solidFill>
                <a:latin typeface="Public Sans" pitchFamily="2" charset="0"/>
              </a:rPr>
              <a:t>Cascades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BC007B-957F-737F-7F18-2D2E2DFE5A4B}"/>
              </a:ext>
            </a:extLst>
          </p:cNvPr>
          <p:cNvSpPr txBox="1"/>
          <p:nvPr/>
        </p:nvSpPr>
        <p:spPr>
          <a:xfrm>
            <a:off x="4628196" y="2305050"/>
            <a:ext cx="9429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100-MtonYear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D3C380-2FA7-06D6-D09F-051A4F0F4A5F}"/>
              </a:ext>
            </a:extLst>
          </p:cNvPr>
          <p:cNvSpPr txBox="1"/>
          <p:nvPr/>
        </p:nvSpPr>
        <p:spPr>
          <a:xfrm>
            <a:off x="4587239" y="2465070"/>
            <a:ext cx="10248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1000-MtonYear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0A86DB-8B86-B06C-D0A6-FF4B65735166}"/>
              </a:ext>
            </a:extLst>
          </p:cNvPr>
          <p:cNvSpPr txBox="1"/>
          <p:nvPr/>
        </p:nvSpPr>
        <p:spPr>
          <a:xfrm>
            <a:off x="4587239" y="2629386"/>
            <a:ext cx="10248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10-GtonYear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B3633E-90F4-AF9B-4EF8-DBAB6DC36EFC}"/>
              </a:ext>
            </a:extLst>
          </p:cNvPr>
          <p:cNvSpPr txBox="1"/>
          <p:nvPr/>
        </p:nvSpPr>
        <p:spPr>
          <a:xfrm>
            <a:off x="10015536" y="2335530"/>
            <a:ext cx="9429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100-MtonYear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D63C40-DD5F-2B84-0CD0-0D4C4F191BB6}"/>
              </a:ext>
            </a:extLst>
          </p:cNvPr>
          <p:cNvSpPr txBox="1"/>
          <p:nvPr/>
        </p:nvSpPr>
        <p:spPr>
          <a:xfrm>
            <a:off x="9974579" y="2495550"/>
            <a:ext cx="10248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1000-MtonYear</a:t>
            </a:r>
            <a:endParaRPr lang="en-US" sz="700" dirty="0">
              <a:latin typeface="Public San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16F7DA-5C7B-114C-FF17-B1EE20FD5E81}"/>
              </a:ext>
            </a:extLst>
          </p:cNvPr>
          <p:cNvSpPr txBox="1"/>
          <p:nvPr/>
        </p:nvSpPr>
        <p:spPr>
          <a:xfrm>
            <a:off x="9974579" y="2659866"/>
            <a:ext cx="10248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10-GtonYear</a:t>
            </a:r>
            <a:endParaRPr lang="en-US" sz="700" dirty="0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824BD7-26AA-B971-1B23-3FAA8745DC61}"/>
                  </a:ext>
                </a:extLst>
              </p:cNvPr>
              <p:cNvSpPr txBox="1"/>
              <p:nvPr/>
            </p:nvSpPr>
            <p:spPr>
              <a:xfrm>
                <a:off x="1426276" y="863018"/>
                <a:ext cx="9525714" cy="394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Public Sans" pitchFamily="2" charset="0"/>
                  </a:rPr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Public Sans" pitchFamily="2" charset="0"/>
                  </a:rPr>
                  <a:t> test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(PREM)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obs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(m-LLVP) gives sensitivity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824BD7-26AA-B971-1B23-3FAA8745D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6276" y="863018"/>
                <a:ext cx="9525714" cy="394019"/>
              </a:xfrm>
              <a:prstGeom prst="rect">
                <a:avLst/>
              </a:prstGeom>
              <a:blipFill>
                <a:blip r:embed="rId5"/>
                <a:stretch>
                  <a:fillRect t="-10938" b="-1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3CCFF80-A774-CD31-6703-FB76CC0DFF5E}"/>
              </a:ext>
            </a:extLst>
          </p:cNvPr>
          <p:cNvSpPr txBox="1"/>
          <p:nvPr/>
        </p:nvSpPr>
        <p:spPr>
          <a:xfrm>
            <a:off x="1666240" y="2753505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9EC6B5-1E18-2B7A-0B97-083C9160ABB5}"/>
              </a:ext>
            </a:extLst>
          </p:cNvPr>
          <p:cNvSpPr txBox="1"/>
          <p:nvPr/>
        </p:nvSpPr>
        <p:spPr>
          <a:xfrm>
            <a:off x="7089140" y="2753505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91890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FCA7C-E53D-C659-500F-F14BDF43F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4678E2-C2DB-E55A-7EC8-0D64C88EAB26}"/>
              </a:ext>
            </a:extLst>
          </p:cNvPr>
          <p:cNvSpPr txBox="1">
            <a:spLocks/>
          </p:cNvSpPr>
          <p:nvPr/>
        </p:nvSpPr>
        <p:spPr>
          <a:xfrm>
            <a:off x="842211" y="563783"/>
            <a:ext cx="10370738" cy="13563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dirty="0">
                <a:latin typeface="Public Sans Black" pitchFamily="2" charset="0"/>
              </a:rPr>
              <a:t>Using Vilella et al.’s end-member composition, we choose assemblages that meet the stated bulk conditions</a:t>
            </a:r>
            <a:endParaRPr lang="en-US" sz="2500" b="1" dirty="0"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710F61-4F41-132F-A407-5B4A31FD0879}"/>
              </a:ext>
            </a:extLst>
          </p:cNvPr>
          <p:cNvSpPr/>
          <p:nvPr/>
        </p:nvSpPr>
        <p:spPr>
          <a:xfrm>
            <a:off x="6749716" y="1574692"/>
            <a:ext cx="2370221" cy="345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5117BE-B476-F213-F383-680A12D716F5}"/>
              </a:ext>
            </a:extLst>
          </p:cNvPr>
          <p:cNvSpPr txBox="1"/>
          <p:nvPr/>
        </p:nvSpPr>
        <p:spPr>
          <a:xfrm>
            <a:off x="6749716" y="4353083"/>
            <a:ext cx="2177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ublic Sans" pitchFamily="2" charset="0"/>
              </a:rPr>
              <a:t>Reference composition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262CB5-6585-CF60-3A4F-D5C4392355A7}"/>
              </a:ext>
            </a:extLst>
          </p:cNvPr>
          <p:cNvSpPr txBox="1"/>
          <p:nvPr/>
        </p:nvSpPr>
        <p:spPr>
          <a:xfrm>
            <a:off x="1524372" y="2452579"/>
            <a:ext cx="39724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ublic Sans" pitchFamily="2" charset="0"/>
              </a:rPr>
              <a:t>Bridgmanite (</a:t>
            </a:r>
            <a:r>
              <a:rPr lang="en-US" sz="1400" b="1" i="1" dirty="0">
                <a:latin typeface="Public Sans" pitchFamily="2" charset="0"/>
              </a:rPr>
              <a:t>Bm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MgSiO3 / FeSiO3 / FeAlO3 / Al2O3 / Fe2O3</a:t>
            </a:r>
          </a:p>
          <a:p>
            <a:r>
              <a:rPr lang="en-US" sz="1200" b="1" i="1" dirty="0">
                <a:latin typeface="Public Sans" pitchFamily="2" charset="0"/>
              </a:rPr>
              <a:t>Reference mol %  </a:t>
            </a:r>
            <a:r>
              <a:rPr lang="en-US" sz="1200" i="1" dirty="0">
                <a:latin typeface="Public Sans" pitchFamily="2" charset="0"/>
              </a:rPr>
              <a:t>89.6/ 3.7/ 3.7/ 3/ 0</a:t>
            </a:r>
          </a:p>
          <a:p>
            <a:r>
              <a:rPr lang="en-US" sz="1200" b="1" i="1" dirty="0">
                <a:latin typeface="Public Sans" pitchFamily="2" charset="0"/>
              </a:rPr>
              <a:t>Reference vol %  </a:t>
            </a:r>
            <a:r>
              <a:rPr lang="en-US" sz="1200" i="1" dirty="0">
                <a:latin typeface="Public Sans" pitchFamily="2" charset="0"/>
              </a:rPr>
              <a:t>75</a:t>
            </a:r>
          </a:p>
          <a:p>
            <a:endParaRPr lang="en-US" sz="1400" b="1" i="1" dirty="0">
              <a:latin typeface="Public Sans" pitchFamily="2" charset="0"/>
            </a:endParaRPr>
          </a:p>
          <a:p>
            <a:r>
              <a:rPr lang="en-US" sz="1400" i="1" dirty="0">
                <a:latin typeface="Public Sans" pitchFamily="2" charset="0"/>
              </a:rPr>
              <a:t>Ca-Perovskite (</a:t>
            </a:r>
            <a:r>
              <a:rPr lang="en-US" sz="1400" b="1" i="1" dirty="0" err="1">
                <a:latin typeface="Public Sans" pitchFamily="2" charset="0"/>
              </a:rPr>
              <a:t>CaPv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CaSiO3</a:t>
            </a:r>
          </a:p>
          <a:p>
            <a:r>
              <a:rPr lang="en-US" sz="1200" b="1" i="1" dirty="0">
                <a:latin typeface="Public Sans" pitchFamily="2" charset="0"/>
              </a:rPr>
              <a:t>Reference vol %  </a:t>
            </a:r>
            <a:r>
              <a:rPr lang="en-US" sz="1200" i="1" dirty="0">
                <a:latin typeface="Public Sans" pitchFamily="2" charset="0"/>
              </a:rPr>
              <a:t>7</a:t>
            </a:r>
          </a:p>
          <a:p>
            <a:endParaRPr lang="en-US" sz="1400" i="1" dirty="0">
              <a:latin typeface="Public Sans" pitchFamily="2" charset="0"/>
            </a:endParaRPr>
          </a:p>
          <a:p>
            <a:r>
              <a:rPr lang="en-US" sz="1400" i="1" dirty="0" err="1">
                <a:latin typeface="Public Sans" pitchFamily="2" charset="0"/>
              </a:rPr>
              <a:t>Ferropericlase</a:t>
            </a:r>
            <a:r>
              <a:rPr lang="en-US" sz="1400" i="1" dirty="0">
                <a:latin typeface="Public Sans" pitchFamily="2" charset="0"/>
              </a:rPr>
              <a:t> (</a:t>
            </a:r>
            <a:r>
              <a:rPr lang="en-US" sz="1400" b="1" i="1" dirty="0" err="1">
                <a:latin typeface="Public Sans" pitchFamily="2" charset="0"/>
              </a:rPr>
              <a:t>Fper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MgO /  </a:t>
            </a:r>
            <a:r>
              <a:rPr lang="en-US" sz="1200" dirty="0" err="1">
                <a:latin typeface="Public Sans" pitchFamily="2" charset="0"/>
              </a:rPr>
              <a:t>FeO</a:t>
            </a:r>
            <a:r>
              <a:rPr lang="en-US" sz="1200" dirty="0">
                <a:latin typeface="Public Sans" pitchFamily="2" charset="0"/>
              </a:rPr>
              <a:t> </a:t>
            </a:r>
          </a:p>
          <a:p>
            <a:r>
              <a:rPr lang="en-US" sz="1200" b="1" i="1" dirty="0">
                <a:latin typeface="Public Sans" pitchFamily="2" charset="0"/>
              </a:rPr>
              <a:t>Reference mol %  </a:t>
            </a:r>
            <a:r>
              <a:rPr lang="en-US" sz="1200" i="1" dirty="0">
                <a:latin typeface="Public Sans" pitchFamily="2" charset="0"/>
              </a:rPr>
              <a:t>81.4/ 0.186</a:t>
            </a:r>
          </a:p>
          <a:p>
            <a:r>
              <a:rPr lang="en-US" sz="1200" b="1" i="1" dirty="0">
                <a:latin typeface="Public Sans" pitchFamily="2" charset="0"/>
              </a:rPr>
              <a:t>Reference vol %  </a:t>
            </a:r>
            <a:r>
              <a:rPr lang="en-US" sz="1200" i="1" dirty="0">
                <a:latin typeface="Public Sans" pitchFamily="2" charset="0"/>
              </a:rPr>
              <a:t>18</a:t>
            </a:r>
          </a:p>
          <a:p>
            <a:endParaRPr lang="en-US" sz="1200" dirty="0">
              <a:latin typeface="Public Sans" pitchFamily="2" charset="0"/>
            </a:endParaRPr>
          </a:p>
          <a:p>
            <a:endParaRPr lang="en-US" sz="1400" i="1" dirty="0">
              <a:latin typeface="Public San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A79F99-B2C7-B9C0-2C03-29A658D5DEEA}"/>
              </a:ext>
            </a:extLst>
          </p:cNvPr>
          <p:cNvSpPr txBox="1"/>
          <p:nvPr/>
        </p:nvSpPr>
        <p:spPr>
          <a:xfrm>
            <a:off x="1524372" y="1715930"/>
            <a:ext cx="3132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 Black" pitchFamily="2" charset="0"/>
              </a:rPr>
              <a:t>Phases in the LLVP assemblage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B4CFD0-E026-B8F6-6BD5-E60A493B34B3}"/>
                  </a:ext>
                </a:extLst>
              </p:cNvPr>
              <p:cNvSpPr txBox="1"/>
              <p:nvPr/>
            </p:nvSpPr>
            <p:spPr>
              <a:xfrm>
                <a:off x="1497167" y="5411450"/>
                <a:ext cx="3132331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Public Sans Black" pitchFamily="2" charset="0"/>
                  </a:rPr>
                  <a:t>Reference Bulk </a:t>
                </a:r>
              </a:p>
              <a:p>
                <a:r>
                  <a:rPr lang="en-US" sz="1400" dirty="0">
                    <a:latin typeface="Public Sans Black" pitchFamily="2" charset="0"/>
                  </a:rPr>
                  <a:t>Properties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𝐹𝑒𝑂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~ 8</m:t>
                    </m:r>
                  </m:oMath>
                </a14:m>
                <a:r>
                  <a:rPr lang="en-US" sz="1400" dirty="0">
                    <a:latin typeface="Public Sans" pitchFamily="2" charset="0"/>
                  </a:rPr>
                  <a:t> wt%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3.6</m:t>
                    </m:r>
                  </m:oMath>
                </a14:m>
                <a:r>
                  <a:rPr lang="en-US" sz="1400" dirty="0">
                    <a:latin typeface="Public Sans" pitchFamily="2" charset="0"/>
                  </a:rPr>
                  <a:t> wt%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𝐹𝑒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 ~ 0.5</m:t>
                      </m:r>
                    </m:oMath>
                  </m:oMathPara>
                </a14:m>
                <a:endParaRPr lang="en-US" sz="1400" dirty="0">
                  <a:latin typeface="Public Sans" pitchFamily="2" charset="0"/>
                </a:endParaRPr>
              </a:p>
              <a:p>
                <a:endParaRPr lang="en-US" dirty="0">
                  <a:latin typeface="Public Sans Black" pitchFamily="2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B4CFD0-E026-B8F6-6BD5-E60A493B3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7167" y="5411450"/>
                <a:ext cx="3132331" cy="1446550"/>
              </a:xfrm>
              <a:prstGeom prst="rect">
                <a:avLst/>
              </a:prstGeom>
              <a:blipFill>
                <a:blip r:embed="rId3"/>
                <a:stretch>
                  <a:fillRect l="-1754" t="-1266" b="-5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hart of a pyramid&#10;&#10;AI-generated content may be incorrect.">
            <a:extLst>
              <a:ext uri="{FF2B5EF4-FFF2-40B4-BE49-F238E27FC236}">
                <a16:creationId xmlns:a16="http://schemas.microsoft.com/office/drawing/2014/main" id="{21FB1D40-CA9D-D0F3-9986-02C598DB6E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5" r="14163"/>
          <a:stretch>
            <a:fillRect/>
          </a:stretch>
        </p:blipFill>
        <p:spPr>
          <a:xfrm>
            <a:off x="4656703" y="1969605"/>
            <a:ext cx="4902623" cy="4766956"/>
          </a:xfrm>
          <a:prstGeom prst="rect">
            <a:avLst/>
          </a:prstGeom>
        </p:spPr>
      </p:pic>
      <p:pic>
        <p:nvPicPr>
          <p:cNvPr id="15" name="Picture 14" descr="A chart of a pyramid&#10;&#10;AI-generated content may be incorrect.">
            <a:extLst>
              <a:ext uri="{FF2B5EF4-FFF2-40B4-BE49-F238E27FC236}">
                <a16:creationId xmlns:a16="http://schemas.microsoft.com/office/drawing/2014/main" id="{BC8600A3-8453-904B-D76D-24D646E84F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7"/>
          <a:stretch>
            <a:fillRect/>
          </a:stretch>
        </p:blipFill>
        <p:spPr>
          <a:xfrm>
            <a:off x="10180361" y="1408498"/>
            <a:ext cx="808920" cy="49829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A210178-8D7A-A47A-BEEB-C0528F20AA55}"/>
              </a:ext>
            </a:extLst>
          </p:cNvPr>
          <p:cNvSpPr txBox="1"/>
          <p:nvPr/>
        </p:nvSpPr>
        <p:spPr>
          <a:xfrm rot="18340707">
            <a:off x="5153474" y="3656328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CaPv</a:t>
            </a:r>
            <a:endParaRPr lang="en-US" dirty="0">
              <a:latin typeface="Public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99B68B-EF1E-A34E-6D40-06CC246A3D24}"/>
              </a:ext>
            </a:extLst>
          </p:cNvPr>
          <p:cNvSpPr txBox="1"/>
          <p:nvPr/>
        </p:nvSpPr>
        <p:spPr>
          <a:xfrm rot="3589229">
            <a:off x="8112002" y="3923132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ublic Sans" pitchFamily="2" charset="0"/>
              </a:rPr>
              <a:t>Bm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DAC680-A0B7-D077-BCDD-B3C5A69FE054}"/>
              </a:ext>
            </a:extLst>
          </p:cNvPr>
          <p:cNvSpPr txBox="1"/>
          <p:nvPr/>
        </p:nvSpPr>
        <p:spPr>
          <a:xfrm>
            <a:off x="6390673" y="6294217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Fp</a:t>
            </a:r>
            <a:endParaRPr lang="en-US" dirty="0">
              <a:latin typeface="Public San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74E264-5393-F616-96A5-3EDA6CB33068}"/>
              </a:ext>
            </a:extLst>
          </p:cNvPr>
          <p:cNvSpPr txBox="1"/>
          <p:nvPr/>
        </p:nvSpPr>
        <p:spPr>
          <a:xfrm>
            <a:off x="4645118" y="1486105"/>
            <a:ext cx="5076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</a:rPr>
              <a:t>Density contrast for different assemblages</a:t>
            </a:r>
          </a:p>
        </p:txBody>
      </p:sp>
      <p:pic>
        <p:nvPicPr>
          <p:cNvPr id="21" name="Picture 20" descr="A diagram of a pyramid&#10;&#10;AI-generated content may be incorrect.">
            <a:extLst>
              <a:ext uri="{FF2B5EF4-FFF2-40B4-BE49-F238E27FC236}">
                <a16:creationId xmlns:a16="http://schemas.microsoft.com/office/drawing/2014/main" id="{9C723455-1A8F-E732-3EDC-F7BA3904BC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81" y="2215816"/>
            <a:ext cx="921641" cy="802813"/>
          </a:xfrm>
          <a:prstGeom prst="rect">
            <a:avLst/>
          </a:prstGeom>
        </p:spPr>
      </p:pic>
      <p:pic>
        <p:nvPicPr>
          <p:cNvPr id="23" name="Picture 22" descr="A diagram of a triangle&#10;&#10;AI-generated content may be incorrect.">
            <a:extLst>
              <a:ext uri="{FF2B5EF4-FFF2-40B4-BE49-F238E27FC236}">
                <a16:creationId xmlns:a16="http://schemas.microsoft.com/office/drawing/2014/main" id="{C548F484-1F6B-E692-BE3B-1779BBF0D5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189" y="3199670"/>
            <a:ext cx="921824" cy="921824"/>
          </a:xfrm>
          <a:prstGeom prst="rect">
            <a:avLst/>
          </a:prstGeom>
        </p:spPr>
      </p:pic>
      <p:pic>
        <p:nvPicPr>
          <p:cNvPr id="25" name="Picture 24" descr="A diagram of a triangle&#10;&#10;AI-generated content may be incorrect.">
            <a:extLst>
              <a:ext uri="{FF2B5EF4-FFF2-40B4-BE49-F238E27FC236}">
                <a16:creationId xmlns:a16="http://schemas.microsoft.com/office/drawing/2014/main" id="{B117F2DD-0DE3-336B-DD69-789324FF7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680" y="4302535"/>
            <a:ext cx="968843" cy="8132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7846FD0-E398-B74D-9105-AAF6E9DA69B2}"/>
              </a:ext>
            </a:extLst>
          </p:cNvPr>
          <p:cNvSpPr txBox="1"/>
          <p:nvPr/>
        </p:nvSpPr>
        <p:spPr>
          <a:xfrm>
            <a:off x="10975632" y="1486105"/>
            <a:ext cx="94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" pitchFamily="2" charset="0"/>
              </a:rPr>
              <a:t>How to read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58ECEA-BF35-069E-DB14-F2BC74F09B0A}"/>
              </a:ext>
            </a:extLst>
          </p:cNvPr>
          <p:cNvSpPr txBox="1"/>
          <p:nvPr/>
        </p:nvSpPr>
        <p:spPr>
          <a:xfrm>
            <a:off x="2973174" y="1924923"/>
            <a:ext cx="5076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Public Sans" pitchFamily="2" charset="0"/>
              </a:rPr>
              <a:t>Bm-rich like</a:t>
            </a:r>
          </a:p>
        </p:txBody>
      </p:sp>
    </p:spTree>
    <p:extLst>
      <p:ext uri="{BB962C8B-B14F-4D97-AF65-F5344CB8AC3E}">
        <p14:creationId xmlns:p14="http://schemas.microsoft.com/office/powerpoint/2010/main" val="29405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84B3B-45FD-CE8F-319B-4E8480D0A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8E44FB8-4D12-D326-4E98-829576DA9FED}"/>
              </a:ext>
            </a:extLst>
          </p:cNvPr>
          <p:cNvSpPr txBox="1">
            <a:spLocks/>
          </p:cNvSpPr>
          <p:nvPr/>
        </p:nvSpPr>
        <p:spPr>
          <a:xfrm>
            <a:off x="842211" y="563783"/>
            <a:ext cx="10370738" cy="13563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dirty="0">
                <a:latin typeface="Public Sans Black" pitchFamily="2" charset="0"/>
              </a:rPr>
              <a:t>Using Vilella et al.’s end-member composition, we choose assemblages that meet the stated bulk conditions</a:t>
            </a:r>
            <a:endParaRPr lang="en-US" sz="2500" b="1" dirty="0"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C9EFBC-2919-F962-ADB5-D1B847AC6C7F}"/>
              </a:ext>
            </a:extLst>
          </p:cNvPr>
          <p:cNvSpPr/>
          <p:nvPr/>
        </p:nvSpPr>
        <p:spPr>
          <a:xfrm>
            <a:off x="6749716" y="1574692"/>
            <a:ext cx="2370221" cy="345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D2DBF4-10D6-8421-B65A-82293FC06753}"/>
              </a:ext>
            </a:extLst>
          </p:cNvPr>
          <p:cNvSpPr txBox="1"/>
          <p:nvPr/>
        </p:nvSpPr>
        <p:spPr>
          <a:xfrm>
            <a:off x="6749716" y="4353083"/>
            <a:ext cx="2177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ublic Sans" pitchFamily="2" charset="0"/>
              </a:rPr>
              <a:t>Reference composition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AA54C7-3F0D-D898-8F7F-90354DBEFC15}"/>
              </a:ext>
            </a:extLst>
          </p:cNvPr>
          <p:cNvSpPr txBox="1"/>
          <p:nvPr/>
        </p:nvSpPr>
        <p:spPr>
          <a:xfrm>
            <a:off x="1524372" y="2452579"/>
            <a:ext cx="39724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ublic Sans" pitchFamily="2" charset="0"/>
              </a:rPr>
              <a:t>Bridgmanite (</a:t>
            </a:r>
            <a:r>
              <a:rPr lang="en-US" sz="1400" b="1" i="1" dirty="0">
                <a:latin typeface="Public Sans" pitchFamily="2" charset="0"/>
              </a:rPr>
              <a:t>Bm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MgSiO3 / FeSiO3 / FeAlO3 / Al2O3 / Fe2O3</a:t>
            </a:r>
          </a:p>
          <a:p>
            <a:r>
              <a:rPr lang="en-US" sz="1200" b="1" i="1" dirty="0">
                <a:latin typeface="Public Sans" pitchFamily="2" charset="0"/>
              </a:rPr>
              <a:t>Reference mol %  </a:t>
            </a:r>
            <a:r>
              <a:rPr lang="en-US" sz="1200" i="1" dirty="0">
                <a:latin typeface="Public Sans" pitchFamily="2" charset="0"/>
              </a:rPr>
              <a:t>89.6/ 3.7/ 3.7/ 3/ 0</a:t>
            </a:r>
          </a:p>
          <a:p>
            <a:r>
              <a:rPr lang="en-US" sz="1200" b="1" i="1" dirty="0">
                <a:latin typeface="Public Sans" pitchFamily="2" charset="0"/>
              </a:rPr>
              <a:t>Reference vol %  </a:t>
            </a:r>
            <a:r>
              <a:rPr lang="en-US" sz="1200" i="1" dirty="0">
                <a:latin typeface="Public Sans" pitchFamily="2" charset="0"/>
              </a:rPr>
              <a:t>75</a:t>
            </a:r>
          </a:p>
          <a:p>
            <a:endParaRPr lang="en-US" sz="1400" b="1" i="1" dirty="0">
              <a:latin typeface="Public Sans" pitchFamily="2" charset="0"/>
            </a:endParaRPr>
          </a:p>
          <a:p>
            <a:r>
              <a:rPr lang="en-US" sz="1400" i="1" dirty="0">
                <a:latin typeface="Public Sans" pitchFamily="2" charset="0"/>
              </a:rPr>
              <a:t>Ca-Perovskite (</a:t>
            </a:r>
            <a:r>
              <a:rPr lang="en-US" sz="1400" b="1" i="1" dirty="0" err="1">
                <a:latin typeface="Public Sans" pitchFamily="2" charset="0"/>
              </a:rPr>
              <a:t>CaPv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CaSiO3</a:t>
            </a:r>
          </a:p>
          <a:p>
            <a:r>
              <a:rPr lang="en-US" sz="1200" b="1" i="1" dirty="0">
                <a:latin typeface="Public Sans" pitchFamily="2" charset="0"/>
              </a:rPr>
              <a:t>Reference vol %  </a:t>
            </a:r>
            <a:r>
              <a:rPr lang="en-US" sz="1200" i="1" dirty="0">
                <a:latin typeface="Public Sans" pitchFamily="2" charset="0"/>
              </a:rPr>
              <a:t>7</a:t>
            </a:r>
          </a:p>
          <a:p>
            <a:endParaRPr lang="en-US" sz="1400" i="1" dirty="0">
              <a:latin typeface="Public Sans" pitchFamily="2" charset="0"/>
            </a:endParaRPr>
          </a:p>
          <a:p>
            <a:r>
              <a:rPr lang="en-US" sz="1400" i="1" dirty="0" err="1">
                <a:latin typeface="Public Sans" pitchFamily="2" charset="0"/>
              </a:rPr>
              <a:t>Ferropericlase</a:t>
            </a:r>
            <a:r>
              <a:rPr lang="en-US" sz="1400" i="1" dirty="0">
                <a:latin typeface="Public Sans" pitchFamily="2" charset="0"/>
              </a:rPr>
              <a:t> (</a:t>
            </a:r>
            <a:r>
              <a:rPr lang="en-US" sz="1400" b="1" i="1" dirty="0" err="1">
                <a:latin typeface="Public Sans" pitchFamily="2" charset="0"/>
              </a:rPr>
              <a:t>Fper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MgO /  </a:t>
            </a:r>
            <a:r>
              <a:rPr lang="en-US" sz="1200" dirty="0" err="1">
                <a:latin typeface="Public Sans" pitchFamily="2" charset="0"/>
              </a:rPr>
              <a:t>FeO</a:t>
            </a:r>
            <a:r>
              <a:rPr lang="en-US" sz="1200" dirty="0">
                <a:latin typeface="Public Sans" pitchFamily="2" charset="0"/>
              </a:rPr>
              <a:t> </a:t>
            </a:r>
          </a:p>
          <a:p>
            <a:r>
              <a:rPr lang="en-US" sz="1200" b="1" i="1" dirty="0">
                <a:latin typeface="Public Sans" pitchFamily="2" charset="0"/>
              </a:rPr>
              <a:t>Reference mol %  </a:t>
            </a:r>
            <a:r>
              <a:rPr lang="en-US" sz="1200" i="1" dirty="0">
                <a:latin typeface="Public Sans" pitchFamily="2" charset="0"/>
              </a:rPr>
              <a:t>81.4/ 0.186</a:t>
            </a:r>
          </a:p>
          <a:p>
            <a:r>
              <a:rPr lang="en-US" sz="1200" b="1" i="1" dirty="0">
                <a:latin typeface="Public Sans" pitchFamily="2" charset="0"/>
              </a:rPr>
              <a:t>Reference vol %  </a:t>
            </a:r>
            <a:r>
              <a:rPr lang="en-US" sz="1200" i="1" dirty="0">
                <a:latin typeface="Public Sans" pitchFamily="2" charset="0"/>
              </a:rPr>
              <a:t>18</a:t>
            </a:r>
          </a:p>
          <a:p>
            <a:endParaRPr lang="en-US" sz="1200" dirty="0">
              <a:latin typeface="Public Sans" pitchFamily="2" charset="0"/>
            </a:endParaRPr>
          </a:p>
          <a:p>
            <a:endParaRPr lang="en-US" sz="1400" i="1" dirty="0">
              <a:latin typeface="Public Sans" pitchFamily="2" charset="0"/>
            </a:endParaRPr>
          </a:p>
        </p:txBody>
      </p:sp>
      <p:pic>
        <p:nvPicPr>
          <p:cNvPr id="3" name="Picture 2" descr="A diagram of a pyramid&#10;&#10;AI-generated content may be incorrect.">
            <a:extLst>
              <a:ext uri="{FF2B5EF4-FFF2-40B4-BE49-F238E27FC236}">
                <a16:creationId xmlns:a16="http://schemas.microsoft.com/office/drawing/2014/main" id="{D90FDBA2-8431-091F-D524-946219C01B9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8" r="14290"/>
          <a:stretch>
            <a:fillRect/>
          </a:stretch>
        </p:blipFill>
        <p:spPr>
          <a:xfrm>
            <a:off x="5906123" y="1965300"/>
            <a:ext cx="4492667" cy="4384259"/>
          </a:xfrm>
          <a:prstGeom prst="rect">
            <a:avLst/>
          </a:prstGeom>
        </p:spPr>
      </p:pic>
      <p:pic>
        <p:nvPicPr>
          <p:cNvPr id="9" name="Picture 8" descr="A diagram of a pyramid&#10;&#10;AI-generated content may be incorrect.">
            <a:extLst>
              <a:ext uri="{FF2B5EF4-FFF2-40B4-BE49-F238E27FC236}">
                <a16:creationId xmlns:a16="http://schemas.microsoft.com/office/drawing/2014/main" id="{EF463757-B046-91E7-7438-59D1F559B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1" r="14221"/>
          <a:stretch>
            <a:fillRect/>
          </a:stretch>
        </p:blipFill>
        <p:spPr>
          <a:xfrm>
            <a:off x="1004120" y="1920143"/>
            <a:ext cx="4492667" cy="4384259"/>
          </a:xfrm>
          <a:prstGeom prst="rect">
            <a:avLst/>
          </a:prstGeom>
        </p:spPr>
      </p:pic>
      <p:pic>
        <p:nvPicPr>
          <p:cNvPr id="16" name="Picture 15" descr="A chart of a pyramid&#10;&#10;AI-generated content may be incorrect.">
            <a:extLst>
              <a:ext uri="{FF2B5EF4-FFF2-40B4-BE49-F238E27FC236}">
                <a16:creationId xmlns:a16="http://schemas.microsoft.com/office/drawing/2014/main" id="{B78F7674-CB74-F342-0CCC-EECED288C9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7"/>
          <a:stretch>
            <a:fillRect/>
          </a:stretch>
        </p:blipFill>
        <p:spPr>
          <a:xfrm>
            <a:off x="10783420" y="1579346"/>
            <a:ext cx="808920" cy="49829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2483EC-D8FF-3DD7-8148-895D9A0027CF}"/>
                  </a:ext>
                </a:extLst>
              </p:cNvPr>
              <p:cNvSpPr txBox="1"/>
              <p:nvPr/>
            </p:nvSpPr>
            <p:spPr>
              <a:xfrm>
                <a:off x="900995" y="1520059"/>
                <a:ext cx="5076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Public Sans" pitchFamily="2" charset="0"/>
                  </a:rPr>
                  <a:t>Contours of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[%]</m:t>
                    </m:r>
                  </m:oMath>
                </a14:m>
                <a:r>
                  <a:rPr lang="en-US" b="1" dirty="0">
                    <a:latin typeface="Public Sans" pitchFamily="2" charset="0"/>
                  </a:rPr>
                  <a:t> anomaly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2483EC-D8FF-3DD7-8148-895D9A002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995" y="1520059"/>
                <a:ext cx="5076225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C327A73-3FDB-86D1-2EBC-06BDB449E964}"/>
                  </a:ext>
                </a:extLst>
              </p:cNvPr>
              <p:cNvSpPr txBox="1"/>
              <p:nvPr/>
            </p:nvSpPr>
            <p:spPr>
              <a:xfrm>
                <a:off x="5614343" y="1497480"/>
                <a:ext cx="5076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Public Sans" pitchFamily="2" charset="0"/>
                  </a:rPr>
                  <a:t>Contours of same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[%]</m:t>
                    </m:r>
                  </m:oMath>
                </a14:m>
                <a:r>
                  <a:rPr lang="en-US" b="1" dirty="0">
                    <a:latin typeface="Public Sans" pitchFamily="2" charset="0"/>
                  </a:rPr>
                  <a:t> constrast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C327A73-3FDB-86D1-2EBC-06BDB449E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4343" y="1497480"/>
                <a:ext cx="5076225" cy="369332"/>
              </a:xfrm>
              <a:prstGeom prst="rect">
                <a:avLst/>
              </a:prstGeom>
              <a:blipFill>
                <a:blip r:embed="rId7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FD68E962-B3C0-AE00-1743-DBE48EF67617}"/>
              </a:ext>
            </a:extLst>
          </p:cNvPr>
          <p:cNvSpPr txBox="1"/>
          <p:nvPr/>
        </p:nvSpPr>
        <p:spPr>
          <a:xfrm rot="18340707">
            <a:off x="1182308" y="3438157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CaPv</a:t>
            </a:r>
            <a:endParaRPr lang="en-US" dirty="0">
              <a:latin typeface="Public Sans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D66197-5F00-1A0F-7B96-80ABD7ADB557}"/>
              </a:ext>
            </a:extLst>
          </p:cNvPr>
          <p:cNvSpPr txBox="1"/>
          <p:nvPr/>
        </p:nvSpPr>
        <p:spPr>
          <a:xfrm rot="3589229">
            <a:off x="4140836" y="3704961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ublic Sans" pitchFamily="2" charset="0"/>
              </a:rPr>
              <a:t>Bm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CA3AA3-2AE4-1F12-606C-9DFD29B2A324}"/>
              </a:ext>
            </a:extLst>
          </p:cNvPr>
          <p:cNvSpPr txBox="1"/>
          <p:nvPr/>
        </p:nvSpPr>
        <p:spPr>
          <a:xfrm>
            <a:off x="2562572" y="5847337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Fp</a:t>
            </a:r>
            <a:endParaRPr lang="en-US" dirty="0">
              <a:latin typeface="Public Sans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FD2125-E391-1907-8870-F1DA55DD8596}"/>
              </a:ext>
            </a:extLst>
          </p:cNvPr>
          <p:cNvSpPr txBox="1"/>
          <p:nvPr/>
        </p:nvSpPr>
        <p:spPr>
          <a:xfrm rot="18340707">
            <a:off x="6202670" y="3527004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CaPv</a:t>
            </a:r>
            <a:endParaRPr lang="en-US" dirty="0">
              <a:latin typeface="Public Sans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69F58A-62A9-3E56-FB12-15ABF84059FD}"/>
              </a:ext>
            </a:extLst>
          </p:cNvPr>
          <p:cNvSpPr txBox="1"/>
          <p:nvPr/>
        </p:nvSpPr>
        <p:spPr>
          <a:xfrm rot="3589229">
            <a:off x="9161198" y="3793808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ublic Sans" pitchFamily="2" charset="0"/>
              </a:rPr>
              <a:t>Bm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BB9C9A-0798-755C-992F-C3286E1B05F9}"/>
              </a:ext>
            </a:extLst>
          </p:cNvPr>
          <p:cNvSpPr txBox="1"/>
          <p:nvPr/>
        </p:nvSpPr>
        <p:spPr>
          <a:xfrm>
            <a:off x="7439869" y="6164893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Fp</a:t>
            </a:r>
            <a:endParaRPr lang="en-US" dirty="0"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08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1D8B3-2265-6918-EAFE-1E5204CB5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1323AD9-DB5F-9125-AE44-717DFBEE7ECC}"/>
              </a:ext>
            </a:extLst>
          </p:cNvPr>
          <p:cNvSpPr txBox="1">
            <a:spLocks/>
          </p:cNvSpPr>
          <p:nvPr/>
        </p:nvSpPr>
        <p:spPr>
          <a:xfrm>
            <a:off x="842211" y="563783"/>
            <a:ext cx="10370738" cy="13563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dirty="0">
                <a:latin typeface="Public Sans Black" pitchFamily="2" charset="0"/>
              </a:rPr>
              <a:t>Using Vilella et al.’s end-member composition, we choose assemblages that meet the stated bulk conditions</a:t>
            </a:r>
            <a:endParaRPr lang="en-US" sz="2500" b="1" dirty="0"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FD498A-9267-57BF-3E95-83BE789ACE23}"/>
              </a:ext>
            </a:extLst>
          </p:cNvPr>
          <p:cNvSpPr/>
          <p:nvPr/>
        </p:nvSpPr>
        <p:spPr>
          <a:xfrm>
            <a:off x="6749716" y="1574692"/>
            <a:ext cx="2370221" cy="345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0D6CFB-74A3-E1B9-573E-8F999BBCDC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43"/>
          <a:stretch>
            <a:fillRect/>
          </a:stretch>
        </p:blipFill>
        <p:spPr>
          <a:xfrm>
            <a:off x="3145822" y="1747417"/>
            <a:ext cx="5141367" cy="5014621"/>
          </a:xfrm>
          <a:prstGeom prst="rect">
            <a:avLst/>
          </a:prstGeom>
        </p:spPr>
      </p:pic>
      <p:pic>
        <p:nvPicPr>
          <p:cNvPr id="14" name="Picture 13" descr="A chart of a pyramid&#10;&#10;AI-generated content may be incorrect.">
            <a:extLst>
              <a:ext uri="{FF2B5EF4-FFF2-40B4-BE49-F238E27FC236}">
                <a16:creationId xmlns:a16="http://schemas.microsoft.com/office/drawing/2014/main" id="{F0835A94-3816-CDC3-C97F-181B377F9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7"/>
          <a:stretch>
            <a:fillRect/>
          </a:stretch>
        </p:blipFill>
        <p:spPr>
          <a:xfrm>
            <a:off x="8941149" y="1454644"/>
            <a:ext cx="808920" cy="49829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0A63FA-941B-6E51-E7DB-2C01227BF089}"/>
              </a:ext>
            </a:extLst>
          </p:cNvPr>
          <p:cNvSpPr txBox="1"/>
          <p:nvPr/>
        </p:nvSpPr>
        <p:spPr>
          <a:xfrm>
            <a:off x="1019775" y="2234338"/>
            <a:ext cx="5076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</a:rPr>
              <a:t>Contours overlap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92F0FB-DB88-51DF-BFF4-23875B91A15C}"/>
              </a:ext>
            </a:extLst>
          </p:cNvPr>
          <p:cNvSpPr txBox="1"/>
          <p:nvPr/>
        </p:nvSpPr>
        <p:spPr>
          <a:xfrm rot="18340707">
            <a:off x="3617567" y="3532731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CaPv</a:t>
            </a:r>
            <a:endParaRPr lang="en-US" dirty="0">
              <a:latin typeface="Public Sans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62E508-ACF5-83C2-BBDD-520BFD3FE6A7}"/>
              </a:ext>
            </a:extLst>
          </p:cNvPr>
          <p:cNvSpPr txBox="1"/>
          <p:nvPr/>
        </p:nvSpPr>
        <p:spPr>
          <a:xfrm rot="3589229">
            <a:off x="6758975" y="3890975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ublic Sans" pitchFamily="2" charset="0"/>
              </a:rPr>
              <a:t>Bm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C69A3C-F062-67BD-4132-9D2BB614C293}"/>
              </a:ext>
            </a:extLst>
          </p:cNvPr>
          <p:cNvSpPr txBox="1"/>
          <p:nvPr/>
        </p:nvSpPr>
        <p:spPr>
          <a:xfrm>
            <a:off x="5104511" y="6307671"/>
            <a:ext cx="1434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Public Sans" pitchFamily="2" charset="0"/>
              </a:rPr>
              <a:t>Fp</a:t>
            </a:r>
            <a:endParaRPr lang="en-US" dirty="0"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58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FC174-D922-CAE9-745F-278F784DF0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B778D97-A6DF-3A90-1BBB-91B2B689C1D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04672" y="144379"/>
                <a:ext cx="10515600" cy="1181184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2500" dirty="0">
                    <a:latin typeface="Public Sans Black" pitchFamily="2" charset="0"/>
                  </a:rPr>
                  <a:t>Hydrogen can be stored in Bridgmanite and in </a:t>
                </a:r>
                <a:r>
                  <a:rPr lang="en-US" sz="2500" dirty="0" err="1">
                    <a:latin typeface="Public Sans Black" pitchFamily="2" charset="0"/>
                  </a:rPr>
                  <a:t>CaPv</a:t>
                </a:r>
                <a:r>
                  <a:rPr lang="en-US" sz="2500" dirty="0">
                    <a:latin typeface="Public Sans Black" pitchFamily="2" charset="0"/>
                  </a:rPr>
                  <a:t>, if present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500" dirty="0">
                    <a:latin typeface="Public Sans Black" pitchFamily="2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500" dirty="0">
                    <a:latin typeface="Public Sans Black" pitchFamily="2" charset="0"/>
                  </a:rPr>
                  <a:t> might show significant contrast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B778D97-A6DF-3A90-1BBB-91B2B689C1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4672" y="144379"/>
                <a:ext cx="10515600" cy="1181184"/>
              </a:xfrm>
              <a:blipFill>
                <a:blip r:embed="rId3"/>
                <a:stretch>
                  <a:fillRect b="-12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0BA8E-9DE9-3E9D-7A89-7179BFD8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18</a:t>
            </a:fld>
            <a:endParaRPr lang="en-US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103CB97-3526-5027-8210-876959A8ACAC}"/>
                  </a:ext>
                </a:extLst>
              </p:cNvPr>
              <p:cNvSpPr txBox="1"/>
              <p:nvPr/>
            </p:nvSpPr>
            <p:spPr>
              <a:xfrm>
                <a:off x="1571625" y="1522818"/>
                <a:ext cx="398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dirty="0">
                    <a:latin typeface="Public Sans" pitchFamily="2" charset="0"/>
                  </a:rPr>
                  <a:t>Mechanism: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𝑀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103CB97-3526-5027-8210-876959A8A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625" y="1522818"/>
                <a:ext cx="3982720" cy="461665"/>
              </a:xfrm>
              <a:prstGeom prst="rect">
                <a:avLst/>
              </a:prstGeom>
              <a:blipFill>
                <a:blip r:embed="rId4"/>
                <a:stretch>
                  <a:fillRect l="-1531" t="-10526" r="-321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4BE2161-09E7-EA46-676E-E993FA57B2F2}"/>
                  </a:ext>
                </a:extLst>
              </p:cNvPr>
              <p:cNvSpPr txBox="1"/>
              <p:nvPr/>
            </p:nvSpPr>
            <p:spPr>
              <a:xfrm>
                <a:off x="6724184" y="1522818"/>
                <a:ext cx="398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dirty="0">
                    <a:latin typeface="Public Sans" pitchFamily="2" charset="0"/>
                  </a:rPr>
                  <a:t>Mechanism: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4BE2161-09E7-EA46-676E-E993FA57B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184" y="1522818"/>
                <a:ext cx="3982720" cy="461665"/>
              </a:xfrm>
              <a:prstGeom prst="rect">
                <a:avLst/>
              </a:prstGeom>
              <a:blipFill>
                <a:blip r:embed="rId5"/>
                <a:stretch>
                  <a:fillRect l="-306" t="-10526" r="-2144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7983450-F478-9992-20B6-3B94A90C39B3}"/>
              </a:ext>
            </a:extLst>
          </p:cNvPr>
          <p:cNvSpPr txBox="1"/>
          <p:nvPr/>
        </p:nvSpPr>
        <p:spPr>
          <a:xfrm>
            <a:off x="1658152" y="2097574"/>
            <a:ext cx="3809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latin typeface="Public Sans" pitchFamily="2" charset="0"/>
              </a:rPr>
              <a:t>Estimated storage capacity up to 0.1 </a:t>
            </a:r>
            <a:r>
              <a:rPr lang="en-US" sz="1800" i="1" dirty="0" err="1">
                <a:latin typeface="Public Sans" pitchFamily="2" charset="0"/>
              </a:rPr>
              <a:t>wt</a:t>
            </a:r>
            <a:r>
              <a:rPr lang="en-US" sz="1800" i="1" dirty="0">
                <a:latin typeface="Public Sans" pitchFamily="2" charset="0"/>
              </a:rPr>
              <a:t>%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6B6EF-B7E1-AB5D-0E36-B7CCDFB95407}"/>
              </a:ext>
            </a:extLst>
          </p:cNvPr>
          <p:cNvSpPr txBox="1"/>
          <p:nvPr/>
        </p:nvSpPr>
        <p:spPr>
          <a:xfrm>
            <a:off x="6724184" y="2116085"/>
            <a:ext cx="3809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latin typeface="Public Sans" pitchFamily="2" charset="0"/>
              </a:rPr>
              <a:t>Estimated storage capacity up to 0.2 </a:t>
            </a:r>
            <a:r>
              <a:rPr lang="en-US" sz="1800" i="1" dirty="0" err="1">
                <a:latin typeface="Public Sans" pitchFamily="2" charset="0"/>
              </a:rPr>
              <a:t>wt</a:t>
            </a:r>
            <a:r>
              <a:rPr lang="en-US" sz="1800" i="1" dirty="0">
                <a:latin typeface="Public Sans" pitchFamily="2" charset="0"/>
              </a:rPr>
              <a:t>%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8BB357-FA39-E344-C342-A8AB7AD8DF0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3266" r="32979"/>
          <a:stretch>
            <a:fillRect/>
          </a:stretch>
        </p:blipFill>
        <p:spPr>
          <a:xfrm>
            <a:off x="1769612" y="2818422"/>
            <a:ext cx="3586747" cy="2886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FEE5FB-7BA1-5E58-F7B7-0CEB6673A0E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3267" r="32864"/>
          <a:stretch>
            <a:fillRect/>
          </a:stretch>
        </p:blipFill>
        <p:spPr>
          <a:xfrm>
            <a:off x="6835643" y="2818423"/>
            <a:ext cx="3598780" cy="28865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32C2E2A-9526-AFD8-4259-6D75803586B1}"/>
                  </a:ext>
                </a:extLst>
              </p:cNvPr>
              <p:cNvSpPr txBox="1"/>
              <p:nvPr/>
            </p:nvSpPr>
            <p:spPr>
              <a:xfrm rot="16200000">
                <a:off x="1131695" y="3937331"/>
                <a:ext cx="135203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/>
                  <a:t>[%]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32C2E2A-9526-AFD8-4259-6D75803586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31695" y="3937331"/>
                <a:ext cx="1352033" cy="369332"/>
              </a:xfrm>
              <a:prstGeom prst="rect">
                <a:avLst/>
              </a:prstGeom>
              <a:blipFill>
                <a:blip r:embed="rId8"/>
                <a:stretch>
                  <a:fillRect l="-8197" t="-2703" r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B3AFCB-876F-0063-47E7-C9C28D1A26F3}"/>
                  </a:ext>
                </a:extLst>
              </p:cNvPr>
              <p:cNvSpPr txBox="1"/>
              <p:nvPr/>
            </p:nvSpPr>
            <p:spPr>
              <a:xfrm rot="16200000">
                <a:off x="6224395" y="3937331"/>
                <a:ext cx="135203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/>
                  <a:t>[%]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B3AFCB-876F-0063-47E7-C9C28D1A2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224395" y="3937331"/>
                <a:ext cx="1352033" cy="369332"/>
              </a:xfrm>
              <a:prstGeom prst="rect">
                <a:avLst/>
              </a:prstGeom>
              <a:blipFill>
                <a:blip r:embed="rId9"/>
                <a:stretch>
                  <a:fillRect l="-10000" t="-2703" r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C09483D-2796-49C9-E3CF-2D7D249C60A9}"/>
              </a:ext>
            </a:extLst>
          </p:cNvPr>
          <p:cNvSpPr txBox="1"/>
          <p:nvPr/>
        </p:nvSpPr>
        <p:spPr>
          <a:xfrm>
            <a:off x="2411478" y="2995233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192D15-A9C8-BC4B-9954-CBB32CB07625}"/>
              </a:ext>
            </a:extLst>
          </p:cNvPr>
          <p:cNvSpPr txBox="1"/>
          <p:nvPr/>
        </p:nvSpPr>
        <p:spPr>
          <a:xfrm>
            <a:off x="7542278" y="2995233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293253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755BC-FAF2-9D99-EC18-0616A6CD0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48E7A47-A52C-95E7-8985-B217127E5B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266" r="32979"/>
          <a:stretch>
            <a:fillRect/>
          </a:stretch>
        </p:blipFill>
        <p:spPr>
          <a:xfrm>
            <a:off x="1769612" y="2818422"/>
            <a:ext cx="3586747" cy="28865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A41FAC6-2FB9-EA1B-C4C9-A4FB7EE938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267" r="32864"/>
          <a:stretch>
            <a:fillRect/>
          </a:stretch>
        </p:blipFill>
        <p:spPr>
          <a:xfrm>
            <a:off x="6835643" y="2818423"/>
            <a:ext cx="3598780" cy="28865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65815BD-E6D2-6251-2FD7-6D0AF2B833B6}"/>
                  </a:ext>
                </a:extLst>
              </p:cNvPr>
              <p:cNvSpPr txBox="1"/>
              <p:nvPr/>
            </p:nvSpPr>
            <p:spPr>
              <a:xfrm rot="16200000">
                <a:off x="1131695" y="3937331"/>
                <a:ext cx="135203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/>
                  <a:t>[%]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65815BD-E6D2-6251-2FD7-6D0AF2B83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31695" y="3937331"/>
                <a:ext cx="1352033" cy="369332"/>
              </a:xfrm>
              <a:prstGeom prst="rect">
                <a:avLst/>
              </a:prstGeom>
              <a:blipFill>
                <a:blip r:embed="rId5"/>
                <a:stretch>
                  <a:fillRect l="-8197" t="-2703" r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13DE576-99BE-A8F5-452B-027736766D30}"/>
                  </a:ext>
                </a:extLst>
              </p:cNvPr>
              <p:cNvSpPr txBox="1"/>
              <p:nvPr/>
            </p:nvSpPr>
            <p:spPr>
              <a:xfrm rot="16200000">
                <a:off x="6224395" y="3937331"/>
                <a:ext cx="135203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/>
                  <a:t>[%]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13DE576-99BE-A8F5-452B-027736766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224395" y="3937331"/>
                <a:ext cx="1352033" cy="369332"/>
              </a:xfrm>
              <a:prstGeom prst="rect">
                <a:avLst/>
              </a:prstGeom>
              <a:blipFill>
                <a:blip r:embed="rId6"/>
                <a:stretch>
                  <a:fillRect l="-10000" t="-2703" r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2952B654-714A-F33E-CEF0-5DFC5694F13D}"/>
              </a:ext>
            </a:extLst>
          </p:cNvPr>
          <p:cNvSpPr txBox="1"/>
          <p:nvPr/>
        </p:nvSpPr>
        <p:spPr>
          <a:xfrm>
            <a:off x="2411478" y="2995233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607EE3-E646-E2C2-1497-FAD6BAE65A5E}"/>
              </a:ext>
            </a:extLst>
          </p:cNvPr>
          <p:cNvSpPr txBox="1"/>
          <p:nvPr/>
        </p:nvSpPr>
        <p:spPr>
          <a:xfrm>
            <a:off x="7542278" y="2995233"/>
            <a:ext cx="18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ublic Sans Black" pitchFamily="2" charset="0"/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AD932A-62CD-203F-9CED-7195B8352CD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04672" y="144379"/>
                <a:ext cx="10515600" cy="1181184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2500" dirty="0">
                    <a:latin typeface="Public Sans Black" pitchFamily="2" charset="0"/>
                  </a:rPr>
                  <a:t>Hydrogen can be stored in MgSiO3 and in </a:t>
                </a:r>
                <a:r>
                  <a:rPr lang="en-US" sz="2500" dirty="0" err="1">
                    <a:latin typeface="Public Sans Black" pitchFamily="2" charset="0"/>
                  </a:rPr>
                  <a:t>CaPv</a:t>
                </a:r>
                <a:r>
                  <a:rPr lang="en-US" sz="2500" dirty="0">
                    <a:latin typeface="Public Sans Black" pitchFamily="2" charset="0"/>
                  </a:rPr>
                  <a:t>, if present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500" dirty="0">
                    <a:latin typeface="Public Sans Black" pitchFamily="2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500" dirty="0">
                    <a:latin typeface="Public Sans Black" pitchFamily="2" charset="0"/>
                  </a:rPr>
                  <a:t> might show stronger contrast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AD932A-62CD-203F-9CED-7195B8352C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4672" y="144379"/>
                <a:ext cx="10515600" cy="1181184"/>
              </a:xfrm>
              <a:blipFill>
                <a:blip r:embed="rId7"/>
                <a:stretch>
                  <a:fillRect r="-638" b="-12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75470-26C1-0434-C757-BDF6E941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19</a:t>
            </a:fld>
            <a:endParaRPr lang="en-US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C9EBAF2-274C-F94A-4A4B-E813D9A4F8B6}"/>
                  </a:ext>
                </a:extLst>
              </p:cNvPr>
              <p:cNvSpPr txBox="1"/>
              <p:nvPr/>
            </p:nvSpPr>
            <p:spPr>
              <a:xfrm>
                <a:off x="1361661" y="1522818"/>
                <a:ext cx="41926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Public Sans" pitchFamily="2" charset="0"/>
                  </a:rPr>
                  <a:t>Hydrous Bm</a:t>
                </a:r>
                <a:r>
                  <a:rPr lang="en-US" sz="2400" b="0" dirty="0">
                    <a:latin typeface="Public Sans" pitchFamily="2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𝑀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C9EBAF2-274C-F94A-4A4B-E813D9A4F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661" y="1522818"/>
                <a:ext cx="4192684" cy="461665"/>
              </a:xfrm>
              <a:prstGeom prst="rect">
                <a:avLst/>
              </a:prstGeom>
              <a:blipFill>
                <a:blip r:embed="rId8"/>
                <a:stretch>
                  <a:fillRect l="-145" t="-10526" r="-203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5B74CDE-30DB-A4A1-FA1A-E3898494AB09}"/>
                  </a:ext>
                </a:extLst>
              </p:cNvPr>
              <p:cNvSpPr txBox="1"/>
              <p:nvPr/>
            </p:nvSpPr>
            <p:spPr>
              <a:xfrm>
                <a:off x="6301409" y="1522818"/>
                <a:ext cx="44054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dirty="0">
                    <a:latin typeface="Public Sans" pitchFamily="2" charset="0"/>
                  </a:rPr>
                  <a:t>Hydrous </a:t>
                </a:r>
                <a:r>
                  <a:rPr lang="en-US" sz="2400" b="0" dirty="0" err="1">
                    <a:latin typeface="Public Sans" pitchFamily="2" charset="0"/>
                  </a:rPr>
                  <a:t>CaPv</a:t>
                </a:r>
                <a:r>
                  <a:rPr lang="en-US" sz="2400" b="0" dirty="0">
                    <a:latin typeface="Public Sans" pitchFamily="2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5B74CDE-30DB-A4A1-FA1A-E3898494A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409" y="1522818"/>
                <a:ext cx="4405495" cy="461665"/>
              </a:xfrm>
              <a:prstGeom prst="rect">
                <a:avLst/>
              </a:prstGeom>
              <a:blipFill>
                <a:blip r:embed="rId9"/>
                <a:stretch>
                  <a:fillRect t="-10526" r="-138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68131DD-D16E-90B8-CCAE-7388DA4FED11}"/>
              </a:ext>
            </a:extLst>
          </p:cNvPr>
          <p:cNvSpPr txBox="1"/>
          <p:nvPr/>
        </p:nvSpPr>
        <p:spPr>
          <a:xfrm>
            <a:off x="1658152" y="2097574"/>
            <a:ext cx="3809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latin typeface="Public Sans" pitchFamily="2" charset="0"/>
              </a:rPr>
              <a:t>Estimated storage capacity up to 0.1 </a:t>
            </a:r>
            <a:r>
              <a:rPr lang="en-US" sz="1800" i="1" dirty="0" err="1">
                <a:latin typeface="Public Sans" pitchFamily="2" charset="0"/>
              </a:rPr>
              <a:t>wt</a:t>
            </a:r>
            <a:r>
              <a:rPr lang="en-US" sz="1800" i="1" dirty="0">
                <a:latin typeface="Public Sans" pitchFamily="2" charset="0"/>
              </a:rPr>
              <a:t>%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11F0BD-C4ED-5E0B-F3F4-A0BAAFB707DA}"/>
              </a:ext>
            </a:extLst>
          </p:cNvPr>
          <p:cNvSpPr txBox="1"/>
          <p:nvPr/>
        </p:nvSpPr>
        <p:spPr>
          <a:xfrm>
            <a:off x="6724184" y="2116085"/>
            <a:ext cx="3809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latin typeface="Public Sans" pitchFamily="2" charset="0"/>
              </a:rPr>
              <a:t>Estimated storage capacity up to 0.2 </a:t>
            </a:r>
            <a:r>
              <a:rPr lang="en-US" sz="1800" i="1" dirty="0" err="1">
                <a:latin typeface="Public Sans" pitchFamily="2" charset="0"/>
              </a:rPr>
              <a:t>wt</a:t>
            </a:r>
            <a:r>
              <a:rPr lang="en-US" sz="1800" i="1" dirty="0">
                <a:latin typeface="Public Sans" pitchFamily="2" charset="0"/>
              </a:rPr>
              <a:t>%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896F9B-D218-C15A-0106-6B08B59F854D}"/>
              </a:ext>
            </a:extLst>
          </p:cNvPr>
          <p:cNvSpPr/>
          <p:nvPr/>
        </p:nvSpPr>
        <p:spPr>
          <a:xfrm>
            <a:off x="1538096" y="1550193"/>
            <a:ext cx="9637904" cy="436800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C5CAE5-60AA-0112-397E-E5316723B08B}"/>
              </a:ext>
            </a:extLst>
          </p:cNvPr>
          <p:cNvSpPr txBox="1"/>
          <p:nvPr/>
        </p:nvSpPr>
        <p:spPr>
          <a:xfrm>
            <a:off x="3012269" y="4074536"/>
            <a:ext cx="6689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" pitchFamily="2" charset="0"/>
              </a:rPr>
              <a:t>The effect on density is not trivial. From self-consistent DFT calculations, the presence of hydrogen might increase the unit-cell volume of bridgmanite (and possibly </a:t>
            </a:r>
            <a:r>
              <a:rPr lang="en-US" dirty="0" err="1">
                <a:latin typeface="Public Sans" pitchFamily="2" charset="0"/>
              </a:rPr>
              <a:t>CaPv</a:t>
            </a:r>
            <a:r>
              <a:rPr lang="en-US" dirty="0">
                <a:latin typeface="Public Sans" pitchFamily="2" charset="0"/>
              </a:rPr>
              <a:t>), which can reduce density.</a:t>
            </a:r>
            <a:endParaRPr lang="en-US" i="1" dirty="0">
              <a:latin typeface="Public Sans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1809858-19D1-5202-EE30-1D1F530598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10042" y="2397151"/>
            <a:ext cx="5870957" cy="9937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DA714DE-535E-688F-B37B-9C78A5D7566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799" r="-1"/>
          <a:stretch>
            <a:fillRect/>
          </a:stretch>
        </p:blipFill>
        <p:spPr>
          <a:xfrm>
            <a:off x="8102600" y="1600901"/>
            <a:ext cx="2199396" cy="222421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758D86F-BCD0-FAB3-ABDE-ACCC1E99AED5}"/>
              </a:ext>
            </a:extLst>
          </p:cNvPr>
          <p:cNvSpPr txBox="1"/>
          <p:nvPr/>
        </p:nvSpPr>
        <p:spPr>
          <a:xfrm>
            <a:off x="10281644" y="1693697"/>
            <a:ext cx="1378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ublic Sans" pitchFamily="2" charset="0"/>
              </a:rPr>
              <a:t>Hydrous Bridgmanite cell cluster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8404C9-F7F4-4341-1CF0-F20BDAFCE863}"/>
              </a:ext>
            </a:extLst>
          </p:cNvPr>
          <p:cNvSpPr txBox="1"/>
          <p:nvPr/>
        </p:nvSpPr>
        <p:spPr>
          <a:xfrm>
            <a:off x="9056007" y="3638217"/>
            <a:ext cx="1378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[Zhang et al, 2025]</a:t>
            </a:r>
          </a:p>
        </p:txBody>
      </p:sp>
    </p:spTree>
    <p:extLst>
      <p:ext uri="{BB962C8B-B14F-4D97-AF65-F5344CB8AC3E}">
        <p14:creationId xmlns:p14="http://schemas.microsoft.com/office/powerpoint/2010/main" val="292546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B9A17-CB1D-F169-CD17-24C97848C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B8FE46-B6D7-3E92-1CC9-C8C61FE39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z="1100" smtClean="0">
                <a:latin typeface="Public Sans" pitchFamily="2" charset="0"/>
              </a:rPr>
              <a:t>2</a:t>
            </a:fld>
            <a:endParaRPr lang="en-US" sz="1100">
              <a:latin typeface="Public Sans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F606115-3D49-9A96-48A3-696513B34C7A}"/>
              </a:ext>
            </a:extLst>
          </p:cNvPr>
          <p:cNvSpPr txBox="1">
            <a:spLocks/>
          </p:cNvSpPr>
          <p:nvPr/>
        </p:nvSpPr>
        <p:spPr>
          <a:xfrm>
            <a:off x="838200" y="314404"/>
            <a:ext cx="10515600" cy="59322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b="1" dirty="0">
                <a:latin typeface="Public Sans Black" pitchFamily="2" charset="0"/>
                <a:cs typeface="Times New Roman" panose="02020603050405020304" pitchFamily="18" charset="0"/>
              </a:rPr>
              <a:t>Seismic data reveals two Large Low Velocity Provinces (LLVPs) a top of the Core-Mantle-Boundary(CMB)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C231B8-E528-8BFC-799B-09327745AAD4}"/>
              </a:ext>
            </a:extLst>
          </p:cNvPr>
          <p:cNvSpPr/>
          <p:nvPr/>
        </p:nvSpPr>
        <p:spPr>
          <a:xfrm>
            <a:off x="1222952" y="1744670"/>
            <a:ext cx="169342" cy="181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Public Sans" pitchFamily="2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E470A9-7D38-4778-E020-39B9E5B0F9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43" r="4960" b="6372"/>
          <a:stretch/>
        </p:blipFill>
        <p:spPr>
          <a:xfrm>
            <a:off x="6334235" y="1679858"/>
            <a:ext cx="4465496" cy="25863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0F3CDF-7D7C-8F5F-63A9-1878E7ECC2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55" t="3491" r="4842" b="1379"/>
          <a:stretch/>
        </p:blipFill>
        <p:spPr>
          <a:xfrm>
            <a:off x="7177493" y="4076330"/>
            <a:ext cx="4465495" cy="24865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9E0A2D-9A8D-92CC-3D2E-240D2B82C136}"/>
              </a:ext>
            </a:extLst>
          </p:cNvPr>
          <p:cNvSpPr txBox="1"/>
          <p:nvPr/>
        </p:nvSpPr>
        <p:spPr>
          <a:xfrm>
            <a:off x="9001125" y="6414470"/>
            <a:ext cx="262475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  <a:cs typeface="Times New Roman" panose="02020603050405020304" pitchFamily="18" charset="0"/>
              </a:rPr>
              <a:t>Cross section views from [Richards</a:t>
            </a:r>
            <a:r>
              <a:rPr lang="en-US" sz="900" b="0" i="1" u="none" strike="noStrike" baseline="0" dirty="0">
                <a:latin typeface="Public Sans" pitchFamily="2" charset="0"/>
                <a:cs typeface="Times New Roman" panose="02020603050405020304" pitchFamily="18" charset="0"/>
              </a:rPr>
              <a:t> et al,2023</a:t>
            </a:r>
            <a:r>
              <a:rPr lang="en-US" sz="900" i="1" dirty="0">
                <a:latin typeface="Public Sans" pitchFamily="2" charset="0"/>
                <a:cs typeface="Times New Roman" panose="02020603050405020304" pitchFamily="18" charset="0"/>
              </a:rPr>
              <a:t>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84CB176-5568-B42B-1DBB-3FB8936000C4}"/>
                  </a:ext>
                </a:extLst>
              </p:cNvPr>
              <p:cNvSpPr txBox="1"/>
              <p:nvPr/>
            </p:nvSpPr>
            <p:spPr>
              <a:xfrm>
                <a:off x="838200" y="5262439"/>
                <a:ext cx="5711724" cy="7232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LLVPs cover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n-US" sz="1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of the Core-Mantle-Boundary (CMB) surface, extending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 km laterally  and vertically </a:t>
                </a:r>
                <a:r>
                  <a:rPr lang="en-US" sz="9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[Davies et al., 2015; McNamara et al., 2019,</a:t>
                </a:r>
                <a:r>
                  <a:rPr lang="en-US" sz="900" i="1" dirty="0">
                    <a:latin typeface="Public Sans" pitchFamily="2" charset="0"/>
                    <a:cs typeface="Times New Roman" panose="02020603050405020304" pitchFamily="18" charset="0"/>
                  </a:rPr>
                  <a:t> Richards et al,2023</a:t>
                </a:r>
                <a:r>
                  <a:rPr lang="en-US" sz="9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]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84CB176-5568-B42B-1DBB-3FB893600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62439"/>
                <a:ext cx="5711724" cy="723275"/>
              </a:xfrm>
              <a:prstGeom prst="rect">
                <a:avLst/>
              </a:prstGeom>
              <a:blipFill>
                <a:blip r:embed="rId5"/>
                <a:stretch>
                  <a:fillRect l="-641" t="-3361" r="-1603" b="-2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BA75E0-292A-2145-2D23-B850F2A48812}"/>
                  </a:ext>
                </a:extLst>
              </p:cNvPr>
              <p:cNvSpPr txBox="1"/>
              <p:nvPr/>
            </p:nvSpPr>
            <p:spPr>
              <a:xfrm>
                <a:off x="6096000" y="990093"/>
                <a:ext cx="499695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Public Sans" pitchFamily="2" charset="0"/>
                  </a:rPr>
                  <a:t>LLVP cross-section view</a:t>
                </a:r>
              </a:p>
              <a:p>
                <a:pPr algn="ctr"/>
                <a:r>
                  <a:rPr lang="en-US" sz="1400" dirty="0">
                    <a:latin typeface="Public Sans" pitchFamily="2" charset="0"/>
                  </a:rPr>
                  <a:t> Along the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𝜷</m:t>
                    </m:r>
                    <m:sSup>
                      <m:s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  <m:sSup>
                          <m:sSup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𝜶</m:t>
                            </m:r>
                          </m:e>
                          <m:sup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dirty="0">
                    <a:latin typeface="Public Sans" pitchFamily="2" charset="0"/>
                  </a:rPr>
                  <a:t> line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BA75E0-292A-2145-2D23-B850F2A488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990093"/>
                <a:ext cx="4996954" cy="584775"/>
              </a:xfrm>
              <a:prstGeom prst="rect">
                <a:avLst/>
              </a:prstGeom>
              <a:blipFill>
                <a:blip r:embed="rId6"/>
                <a:stretch>
                  <a:fillRect t="-5208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624220F2-D72D-367F-4A94-77D229EAB728}"/>
              </a:ext>
            </a:extLst>
          </p:cNvPr>
          <p:cNvSpPr txBox="1"/>
          <p:nvPr/>
        </p:nvSpPr>
        <p:spPr>
          <a:xfrm>
            <a:off x="2385271" y="4928302"/>
            <a:ext cx="366822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Public Sans" pitchFamily="2" charset="0"/>
                <a:cs typeface="Times New Roman" panose="02020603050405020304" pitchFamily="18" charset="0"/>
              </a:rPr>
              <a:t>Vote map modified from [</a:t>
            </a:r>
            <a:r>
              <a:rPr lang="en-US" sz="900" i="1" dirty="0">
                <a:latin typeface="Public Sans" pitchFamily="2" charset="0"/>
                <a:cs typeface="Times New Roman" panose="02020603050405020304" pitchFamily="18" charset="0"/>
              </a:rPr>
              <a:t>Lekic et al., 2012; </a:t>
            </a:r>
            <a:r>
              <a:rPr lang="en-US" sz="900" i="1" dirty="0" err="1">
                <a:latin typeface="Public Sans" pitchFamily="2" charset="0"/>
                <a:cs typeface="Times New Roman" panose="02020603050405020304" pitchFamily="18" charset="0"/>
              </a:rPr>
              <a:t>Garnero</a:t>
            </a:r>
            <a:r>
              <a:rPr lang="en-US" sz="900" i="1" dirty="0">
                <a:latin typeface="Public Sans" pitchFamily="2" charset="0"/>
                <a:cs typeface="Times New Roman" panose="02020603050405020304" pitchFamily="18" charset="0"/>
              </a:rPr>
              <a:t> et al., 2016</a:t>
            </a:r>
            <a:r>
              <a:rPr lang="en-US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Public Sans" pitchFamily="2" charset="0"/>
                <a:cs typeface="Times New Roman" panose="02020603050405020304" pitchFamily="18" charset="0"/>
              </a:rPr>
              <a:t>]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F34A36C-F68E-E287-11D1-C56CF7501E1C}"/>
              </a:ext>
            </a:extLst>
          </p:cNvPr>
          <p:cNvGrpSpPr/>
          <p:nvPr/>
        </p:nvGrpSpPr>
        <p:grpSpPr>
          <a:xfrm>
            <a:off x="1090241" y="1646530"/>
            <a:ext cx="4966485" cy="3270601"/>
            <a:chOff x="1129515" y="2056768"/>
            <a:chExt cx="4966485" cy="3270601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8770A1E-64DC-896D-C4B9-8B4937C56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392" r="2231"/>
            <a:stretch/>
          </p:blipFill>
          <p:spPr>
            <a:xfrm>
              <a:off x="1132741" y="2095681"/>
              <a:ext cx="4963259" cy="323168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4FB0DF7-10B5-8140-4E77-80CEC62C9D6B}"/>
                </a:ext>
              </a:extLst>
            </p:cNvPr>
            <p:cNvGrpSpPr/>
            <p:nvPr/>
          </p:nvGrpSpPr>
          <p:grpSpPr>
            <a:xfrm>
              <a:off x="3425569" y="2547374"/>
              <a:ext cx="2232679" cy="1880408"/>
              <a:chOff x="3025564" y="1023124"/>
              <a:chExt cx="1910717" cy="1609245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098817A3-884B-0137-32B5-F29C725B12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4059" y="1422654"/>
                <a:ext cx="662940" cy="847032"/>
              </a:xfrm>
              <a:prstGeom prst="line">
                <a:avLst/>
              </a:prstGeom>
              <a:ln>
                <a:prstDash val="dash"/>
                <a:headEnd type="oval" w="med" len="med"/>
                <a:tailEnd type="oval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CA147096-E3B1-96DA-4D96-E7C89A1190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86999" y="2269690"/>
                <a:ext cx="376564" cy="229535"/>
              </a:xfrm>
              <a:prstGeom prst="line">
                <a:avLst/>
              </a:prstGeom>
              <a:ln>
                <a:prstDash val="dash"/>
                <a:headEnd type="oval" w="med" len="med"/>
                <a:tailEnd type="oval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8C282AD-50E5-4231-313B-4F8599924F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4003" y="1358318"/>
                <a:ext cx="191961" cy="64332"/>
              </a:xfrm>
              <a:prstGeom prst="line">
                <a:avLst/>
              </a:prstGeom>
              <a:ln>
                <a:prstDash val="dash"/>
                <a:headEnd type="oval" w="med" len="med"/>
                <a:tailEnd type="oval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D9D5C7BE-C76C-DD1E-0877-C0E537E425CF}"/>
                      </a:ext>
                    </a:extLst>
                  </p:cNvPr>
                  <p:cNvSpPr txBox="1"/>
                  <p:nvPr/>
                </p:nvSpPr>
                <p:spPr>
                  <a:xfrm>
                    <a:off x="3025564" y="1023124"/>
                    <a:ext cx="304800" cy="3160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𝜶</m:t>
                          </m:r>
                        </m:oMath>
                      </m:oMathPara>
                    </a14:m>
                    <a:endParaRPr lang="en-US" sz="1600" b="1" dirty="0">
                      <a:latin typeface="Public Sans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D9D5C7BE-C76C-DD1E-0877-C0E537E425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25564" y="1023124"/>
                    <a:ext cx="304800" cy="31607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0000" r="-27119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48086BF0-972A-52A4-038B-169A08B23C42}"/>
                      </a:ext>
                    </a:extLst>
                  </p:cNvPr>
                  <p:cNvSpPr txBox="1"/>
                  <p:nvPr/>
                </p:nvSpPr>
                <p:spPr>
                  <a:xfrm>
                    <a:off x="4631481" y="2316296"/>
                    <a:ext cx="304800" cy="3160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en-US" sz="1600" b="1" dirty="0">
                      <a:latin typeface="Public Sans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48086BF0-972A-52A4-038B-169A08B23C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31481" y="2316296"/>
                    <a:ext cx="304800" cy="31607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8197" r="-40678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F9F5993-9609-79A1-CF6B-10CFEDC88703}"/>
                </a:ext>
              </a:extLst>
            </p:cNvPr>
            <p:cNvGrpSpPr/>
            <p:nvPr/>
          </p:nvGrpSpPr>
          <p:grpSpPr>
            <a:xfrm>
              <a:off x="1448425" y="3163713"/>
              <a:ext cx="2646477" cy="872018"/>
              <a:chOff x="1333533" y="1550584"/>
              <a:chExt cx="2264844" cy="746269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9E6768B8-88B8-9C61-7ECE-A2B8E441F1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33618" y="2158195"/>
                <a:ext cx="515689" cy="19626"/>
              </a:xfrm>
              <a:prstGeom prst="line">
                <a:avLst/>
              </a:prstGeom>
              <a:ln>
                <a:prstDash val="sysDot"/>
                <a:headEnd type="oval" w="med" len="med"/>
                <a:tailEnd type="oval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E4E965F5-E33F-7B9F-6C41-128D9C6F39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8739" y="1862682"/>
                <a:ext cx="934879" cy="29551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9E2BD5FB-2A4F-3092-5E4C-8D3EE6F7C4C4}"/>
                      </a:ext>
                    </a:extLst>
                  </p:cNvPr>
                  <p:cNvSpPr txBox="1"/>
                  <p:nvPr/>
                </p:nvSpPr>
                <p:spPr>
                  <a:xfrm>
                    <a:off x="3067965" y="1980780"/>
                    <a:ext cx="530412" cy="3160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en-US" b="1" dirty="0">
                      <a:latin typeface="Public Sans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9E2BD5FB-2A4F-3092-5E4C-8D3EE6F7C4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67965" y="1980780"/>
                    <a:ext cx="530412" cy="31607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E676A4B2-889A-E730-6F24-E1A389D5F7A1}"/>
                      </a:ext>
                    </a:extLst>
                  </p:cNvPr>
                  <p:cNvSpPr txBox="1"/>
                  <p:nvPr/>
                </p:nvSpPr>
                <p:spPr>
                  <a:xfrm>
                    <a:off x="1333533" y="1550584"/>
                    <a:ext cx="530412" cy="3160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𝜷</m:t>
                          </m:r>
                        </m:oMath>
                      </m:oMathPara>
                    </a14:m>
                    <a:endParaRPr lang="en-US" sz="1600" b="1" dirty="0">
                      <a:latin typeface="Public Sans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E676A4B2-889A-E730-6F24-E1A389D5F7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33533" y="1550584"/>
                    <a:ext cx="530412" cy="31607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DDE9803-4DD5-1558-0119-6E96CC5BA2C1}"/>
                </a:ext>
              </a:extLst>
            </p:cNvPr>
            <p:cNvSpPr/>
            <p:nvPr/>
          </p:nvSpPr>
          <p:spPr>
            <a:xfrm>
              <a:off x="1129515" y="2056768"/>
              <a:ext cx="4963259" cy="2052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B5FFE96-4660-ACC2-6610-587ED13AFB51}"/>
                  </a:ext>
                </a:extLst>
              </p:cNvPr>
              <p:cNvSpPr/>
              <p:nvPr/>
            </p:nvSpPr>
            <p:spPr>
              <a:xfrm>
                <a:off x="949222" y="1069033"/>
                <a:ext cx="5230306" cy="4268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Morphology of LLVPs</a:t>
                </a:r>
                <a:r>
                  <a:rPr lang="en-US" dirty="0">
                    <a:solidFill>
                      <a:schemeClr val="tx1"/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lang="en-US" sz="1400" dirty="0">
                    <a:solidFill>
                      <a:sysClr val="windowText" lastClr="000000"/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Vote map of different shear wave </a:t>
                </a:r>
                <a:r>
                  <a:rPr lang="en-US" sz="1400" dirty="0" err="1">
                    <a:solidFill>
                      <a:sysClr val="windowText" lastClr="000000"/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velocitie</a:t>
                </a:r>
                <a:r>
                  <a:rPr lang="en-US" sz="1400" dirty="0">
                    <a:solidFill>
                      <a:sysClr val="windowText" lastClr="000000"/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ysClr val="windowText" lastClr="000000"/>
                    </a:solidFill>
                    <a:latin typeface="Public Sans" pitchFamily="2" charset="0"/>
                    <a:cs typeface="Times New Roman" panose="02020603050405020304" pitchFamily="18" charset="0"/>
                  </a:rPr>
                  <a:t>) data sets</a:t>
                </a:r>
              </a:p>
            </p:txBody>
          </p:sp>
        </mc:Choice>
        <mc:Fallback xmlns="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B5FFE96-4660-ACC2-6610-587ED13AFB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222" y="1069033"/>
                <a:ext cx="5230306" cy="426894"/>
              </a:xfrm>
              <a:prstGeom prst="rect">
                <a:avLst/>
              </a:prstGeom>
              <a:blipFill>
                <a:blip r:embed="rId12"/>
                <a:stretch>
                  <a:fillRect t="-27143" b="-3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>
            <a:extLst>
              <a:ext uri="{FF2B5EF4-FFF2-40B4-BE49-F238E27FC236}">
                <a16:creationId xmlns:a16="http://schemas.microsoft.com/office/drawing/2014/main" id="{66A1373C-7CC4-7063-9E36-31FC03FDF4CD}"/>
              </a:ext>
            </a:extLst>
          </p:cNvPr>
          <p:cNvSpPr txBox="1"/>
          <p:nvPr/>
        </p:nvSpPr>
        <p:spPr>
          <a:xfrm>
            <a:off x="7996575" y="3076751"/>
            <a:ext cx="121360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Pacific </a:t>
            </a:r>
          </a:p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LLVP</a:t>
            </a:r>
            <a:endParaRPr lang="en-US" dirty="0">
              <a:latin typeface="Public Sans" pitchFamily="2" charset="0"/>
              <a:cs typeface="Times New Roman" panose="020206030504050203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7A88CB7-A032-0F02-82B4-8DAFD2C3DF20}"/>
              </a:ext>
            </a:extLst>
          </p:cNvPr>
          <p:cNvSpPr txBox="1"/>
          <p:nvPr/>
        </p:nvSpPr>
        <p:spPr>
          <a:xfrm>
            <a:off x="8720209" y="5631426"/>
            <a:ext cx="138006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African</a:t>
            </a:r>
          </a:p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 LLVP</a:t>
            </a:r>
            <a:endParaRPr lang="en-US" dirty="0">
              <a:latin typeface="Public Sans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896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551D-E4D6-5C77-5F0D-01DD4C7FA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39700"/>
            <a:ext cx="10515600" cy="868363"/>
          </a:xfrm>
        </p:spPr>
        <p:txBody>
          <a:bodyPr>
            <a:normAutofit/>
          </a:bodyPr>
          <a:lstStyle/>
          <a:p>
            <a:pPr algn="ctr"/>
            <a:r>
              <a:rPr lang="en-US" sz="2500" dirty="0">
                <a:latin typeface="Public Sans Black" pitchFamily="2" charset="0"/>
              </a:rPr>
              <a:t>Concluding remarks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928FDB-1055-097B-7818-53B159FCFD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4672" y="1520825"/>
                <a:ext cx="10798048" cy="2619375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1900" b="1" dirty="0">
                    <a:latin typeface="Public Sans" pitchFamily="2" charset="0"/>
                  </a:rPr>
                  <a:t>There is a theoretical LLVP signal. The job now is to increase sensitivity by:</a:t>
                </a:r>
              </a:p>
              <a:p>
                <a:pPr marL="0" indent="0">
                  <a:buNone/>
                </a:pPr>
                <a:endParaRPr lang="en-US" sz="1900" b="1" dirty="0">
                  <a:latin typeface="Public Sans" pitchFamily="2" charset="0"/>
                </a:endParaRPr>
              </a:p>
              <a:p>
                <a:pPr marL="914400" lvl="1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900" dirty="0">
                    <a:latin typeface="Public Sans" pitchFamily="2" charset="0"/>
                  </a:rPr>
                  <a:t>Pushing the detector performance as close as possible to the ideal case</a:t>
                </a:r>
              </a:p>
              <a:p>
                <a:pPr marL="914400" lvl="1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900" dirty="0">
                    <a:latin typeface="Public Sans" pitchFamily="2" charset="0"/>
                  </a:rPr>
                  <a:t>Increasing exposure,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</m:oMath>
                </a14:m>
                <a:r>
                  <a:rPr lang="en-US" sz="1900" dirty="0">
                    <a:latin typeface="Public Sans" pitchFamily="2" charset="0"/>
                  </a:rPr>
                  <a:t>, since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900" b="0" i="0" smtClean="0"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m:rPr>
                        <m:sty m:val="p"/>
                      </m:rPr>
                      <a:rPr lang="en-US" sz="1900" b="0" i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900" dirty="0">
                    <a:latin typeface="Public Sans" pitchFamily="2" charset="0"/>
                  </a:rPr>
                  <a:t> → My proposal: multi-detector configuration</a:t>
                </a:r>
              </a:p>
              <a:p>
                <a:endParaRPr lang="en-US" sz="1900" b="1" dirty="0">
                  <a:latin typeface="Public Sans" pitchFamily="2" charset="0"/>
                </a:endParaRPr>
              </a:p>
              <a:p>
                <a:r>
                  <a:rPr lang="en-US" sz="1900" b="1" dirty="0">
                    <a:latin typeface="Public Sans" pitchFamily="2" charset="0"/>
                  </a:rPr>
                  <a:t>Electron number density could serve as a new independent constraint for deep Earth geophysics</a:t>
                </a:r>
                <a:endParaRPr lang="en-US" sz="1900" dirty="0">
                  <a:latin typeface="Public Sans" pitchFamily="2" charset="0"/>
                </a:endParaRPr>
              </a:p>
              <a:p>
                <a:pPr marL="457200" lvl="1" indent="0">
                  <a:buNone/>
                </a:pPr>
                <a:endParaRPr lang="en-US" i="1" dirty="0">
                  <a:latin typeface="Public Sans" pitchFamily="2" charset="0"/>
                </a:endParaRPr>
              </a:p>
              <a:p>
                <a:pPr marL="457200" lvl="1" indent="0">
                  <a:buNone/>
                </a:pPr>
                <a:endParaRPr lang="en-US" sz="2000" i="1" dirty="0">
                  <a:latin typeface="Public Sans" pitchFamily="2" charset="0"/>
                </a:endParaRPr>
              </a:p>
              <a:p>
                <a:endParaRPr lang="en-US" dirty="0">
                  <a:latin typeface="Public Sans" pitchFamily="2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928FDB-1055-097B-7818-53B159FCFD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4672" y="1520825"/>
                <a:ext cx="10798048" cy="2619375"/>
              </a:xfrm>
              <a:blipFill>
                <a:blip r:embed="rId3"/>
                <a:stretch>
                  <a:fillRect l="-452" t="-3256" r="-282" b="-3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F8A80-11AD-C9B6-A8AC-2F406197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20</a:t>
            </a:fld>
            <a:endParaRPr lang="en-US">
              <a:latin typeface="Public Sans" pitchFamily="2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EC5EE3-6B46-16A2-F60C-EA5E6967FD19}"/>
              </a:ext>
            </a:extLst>
          </p:cNvPr>
          <p:cNvSpPr txBox="1">
            <a:spLocks/>
          </p:cNvSpPr>
          <p:nvPr/>
        </p:nvSpPr>
        <p:spPr>
          <a:xfrm>
            <a:off x="804672" y="4558505"/>
            <a:ext cx="10798048" cy="1379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Public Sans" pitchFamily="2" charset="0"/>
              </a:rPr>
              <a:t>Ongoing and Future Work</a:t>
            </a:r>
            <a:endParaRPr lang="en-US" dirty="0">
              <a:latin typeface="Public Sans" pitchFamily="2" charset="0"/>
            </a:endParaRPr>
          </a:p>
          <a:p>
            <a:r>
              <a:rPr lang="en-US" dirty="0">
                <a:latin typeface="Public Sans" pitchFamily="2" charset="0"/>
              </a:rPr>
              <a:t>Improving sensitivity: exploring a multi-detector approach</a:t>
            </a:r>
          </a:p>
          <a:p>
            <a:r>
              <a:rPr lang="en-US" dirty="0">
                <a:latin typeface="Public Sans" pitchFamily="2" charset="0"/>
              </a:rPr>
              <a:t>Incorporating the effect of hydrogen in LLVP minerals</a:t>
            </a:r>
          </a:p>
        </p:txBody>
      </p:sp>
    </p:spTree>
    <p:extLst>
      <p:ext uri="{BB962C8B-B14F-4D97-AF65-F5344CB8AC3E}">
        <p14:creationId xmlns:p14="http://schemas.microsoft.com/office/powerpoint/2010/main" val="1124758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367480-69AB-99B0-09DB-06F4D48FA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7147" y="6215918"/>
            <a:ext cx="5631491" cy="365125"/>
          </a:xfrm>
        </p:spPr>
        <p:txBody>
          <a:bodyPr/>
          <a:lstStyle/>
          <a:p>
            <a:pPr algn="ctr"/>
            <a:r>
              <a:rPr lang="en-US" sz="2000" dirty="0">
                <a:latin typeface="Public Sans" pitchFamily="2" charset="0"/>
              </a:rPr>
              <a:t>The Neutrino Tomography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E27888-FEDE-AEFB-B59E-ACEFC9DEC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21</a:t>
            </a:fld>
            <a:endParaRPr lang="en-US">
              <a:latin typeface="Public Sans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8AE8CC-C666-CEF3-7953-7451353B3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962" y="1541215"/>
            <a:ext cx="5474676" cy="4106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A6D245-3CD5-2E5A-6065-503869616538}"/>
              </a:ext>
            </a:extLst>
          </p:cNvPr>
          <p:cNvSpPr txBox="1"/>
          <p:nvPr/>
        </p:nvSpPr>
        <p:spPr>
          <a:xfrm>
            <a:off x="4042254" y="700260"/>
            <a:ext cx="4941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Public Sans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48721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82A5A-13AE-6B06-DEA5-2EE39749B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Public Sans Black" pitchFamily="2" charset="0"/>
              </a:rPr>
              <a:t>Supplementary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0BEA3-EF25-2876-2EED-311789FF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61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A6AED-CA32-C6CF-C6B4-38F7AE800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LLVP dimensions (Pacific)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0B333-B921-55BC-2F82-ACE607EB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8E7167-DE8B-E86E-8864-7C83DCB30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235" y="1681875"/>
            <a:ext cx="9373781" cy="48229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967BE80-5477-FD0A-D33D-33750FB84BB6}"/>
                  </a:ext>
                </a:extLst>
              </p:cNvPr>
              <p:cNvSpPr txBox="1"/>
              <p:nvPr/>
            </p:nvSpPr>
            <p:spPr>
              <a:xfrm>
                <a:off x="5428031" y="6336893"/>
                <a:ext cx="133268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Public Sans" pitchFamily="2" charset="0"/>
                  </a:rPr>
                  <a:t>Distance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1400" dirty="0">
                    <a:latin typeface="Public Sans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967BE80-5477-FD0A-D33D-33750FB84B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031" y="6336893"/>
                <a:ext cx="1332689" cy="307777"/>
              </a:xfrm>
              <a:prstGeom prst="rect">
                <a:avLst/>
              </a:prstGeom>
              <a:blipFill>
                <a:blip r:embed="rId3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0582E3F-13D9-56EA-C0EC-BF3A7E224AA6}"/>
              </a:ext>
            </a:extLst>
          </p:cNvPr>
          <p:cNvSpPr txBox="1"/>
          <p:nvPr/>
        </p:nvSpPr>
        <p:spPr>
          <a:xfrm>
            <a:off x="8696529" y="6336893"/>
            <a:ext cx="18955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ublic Sans" pitchFamily="2" charset="0"/>
              </a:rPr>
              <a:t>From </a:t>
            </a:r>
            <a:r>
              <a:rPr lang="en-US" sz="900" i="1" dirty="0">
                <a:latin typeface="Public Sans" pitchFamily="2" charset="0"/>
              </a:rPr>
              <a:t>[Cottas &amp; Lekic, 2016]</a:t>
            </a:r>
          </a:p>
        </p:txBody>
      </p:sp>
    </p:spTree>
    <p:extLst>
      <p:ext uri="{BB962C8B-B14F-4D97-AF65-F5344CB8AC3E}">
        <p14:creationId xmlns:p14="http://schemas.microsoft.com/office/powerpoint/2010/main" val="2585922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F3214-B82A-9623-8F5B-A33071DB0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86766-D376-DE98-3C54-EB3DFC38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LLVP dimensions (African)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05933-6908-CA89-2994-98840C4E1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BA3B9A-A2B7-B7FD-B1EE-804F4FC95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767" y="1325563"/>
            <a:ext cx="8713077" cy="49363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66D53E-6E7B-9753-F983-D67B09AD9FC6}"/>
                  </a:ext>
                </a:extLst>
              </p:cNvPr>
              <p:cNvSpPr txBox="1"/>
              <p:nvPr/>
            </p:nvSpPr>
            <p:spPr>
              <a:xfrm>
                <a:off x="5428031" y="6210429"/>
                <a:ext cx="133268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Public Sans" pitchFamily="2" charset="0"/>
                  </a:rPr>
                  <a:t>Distance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1400" dirty="0">
                    <a:latin typeface="Public Sans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66D53E-6E7B-9753-F983-D67B09AD9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031" y="6210429"/>
                <a:ext cx="1332689" cy="307777"/>
              </a:xfrm>
              <a:prstGeom prst="rect">
                <a:avLst/>
              </a:prstGeom>
              <a:blipFill>
                <a:blip r:embed="rId3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BB0BFB1-E3E9-6B48-FC6A-C9A6AE1EA585}"/>
              </a:ext>
            </a:extLst>
          </p:cNvPr>
          <p:cNvSpPr txBox="1"/>
          <p:nvPr/>
        </p:nvSpPr>
        <p:spPr>
          <a:xfrm>
            <a:off x="8696529" y="6336893"/>
            <a:ext cx="18955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ublic Sans" pitchFamily="2" charset="0"/>
              </a:rPr>
              <a:t>From </a:t>
            </a:r>
            <a:r>
              <a:rPr lang="en-US" sz="900" i="1" dirty="0">
                <a:latin typeface="Public Sans" pitchFamily="2" charset="0"/>
              </a:rPr>
              <a:t>[Cottas &amp; Lekic, 2016]</a:t>
            </a:r>
          </a:p>
        </p:txBody>
      </p:sp>
    </p:spTree>
    <p:extLst>
      <p:ext uri="{BB962C8B-B14F-4D97-AF65-F5344CB8AC3E}">
        <p14:creationId xmlns:p14="http://schemas.microsoft.com/office/powerpoint/2010/main" val="3364995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674E-07C4-4C76-167B-2FEFEFCBA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Lower mantle minerology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FF04C-55DF-0F92-976F-0FC531C6D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25</a:t>
            </a:fld>
            <a:endParaRPr lang="en-US">
              <a:latin typeface="Public Sans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84D63E-0E67-505C-06C3-C86152F873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6515" b="31187"/>
          <a:stretch/>
        </p:blipFill>
        <p:spPr>
          <a:xfrm>
            <a:off x="1194418" y="1674806"/>
            <a:ext cx="2176580" cy="4548335"/>
          </a:xfrm>
          <a:prstGeom prst="rect">
            <a:avLst/>
          </a:prstGeom>
        </p:spPr>
      </p:pic>
      <p:pic>
        <p:nvPicPr>
          <p:cNvPr id="8" name="Picture 7" descr="A diagram of different types of minerals&#10;&#10;AI-generated content may be incorrect.">
            <a:extLst>
              <a:ext uri="{FF2B5EF4-FFF2-40B4-BE49-F238E27FC236}">
                <a16:creationId xmlns:a16="http://schemas.microsoft.com/office/drawing/2014/main" id="{741166F9-AD6A-132C-7EBE-7E3DA0257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449" y="1558427"/>
            <a:ext cx="4827095" cy="44206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1C57F6-0729-E897-3960-135FD93EEB6D}"/>
              </a:ext>
            </a:extLst>
          </p:cNvPr>
          <p:cNvSpPr txBox="1"/>
          <p:nvPr/>
        </p:nvSpPr>
        <p:spPr>
          <a:xfrm>
            <a:off x="1649449" y="6211895"/>
            <a:ext cx="18955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ublic Sans" pitchFamily="2" charset="0"/>
              </a:rPr>
              <a:t>From </a:t>
            </a:r>
            <a:r>
              <a:rPr lang="en-US" sz="900" i="1" dirty="0">
                <a:latin typeface="Public Sans" pitchFamily="2" charset="0"/>
              </a:rPr>
              <a:t>[</a:t>
            </a:r>
            <a:r>
              <a:rPr lang="en-US" sz="900" i="1" dirty="0" err="1">
                <a:latin typeface="Public Sans" pitchFamily="2" charset="0"/>
              </a:rPr>
              <a:t>Garnero</a:t>
            </a:r>
            <a:r>
              <a:rPr lang="en-US" sz="900" i="1" dirty="0">
                <a:latin typeface="Public Sans" pitchFamily="2" charset="0"/>
              </a:rPr>
              <a:t>, 2016]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F3A410-8632-1B67-E29A-28FC9F1164D1}"/>
              </a:ext>
            </a:extLst>
          </p:cNvPr>
          <p:cNvSpPr txBox="1"/>
          <p:nvPr/>
        </p:nvSpPr>
        <p:spPr>
          <a:xfrm>
            <a:off x="939329" y="4265524"/>
            <a:ext cx="7999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64256C"/>
                </a:solidFill>
                <a:latin typeface="Public Sans" pitchFamily="2" charset="0"/>
              </a:rPr>
              <a:t>Bdm</a:t>
            </a:r>
            <a:endParaRPr lang="en-US" dirty="0">
              <a:solidFill>
                <a:srgbClr val="64256C"/>
              </a:solidFill>
              <a:latin typeface="Public San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669F20-15C4-58DD-09C1-5F5D29E649CF}"/>
              </a:ext>
            </a:extLst>
          </p:cNvPr>
          <p:cNvSpPr txBox="1"/>
          <p:nvPr/>
        </p:nvSpPr>
        <p:spPr>
          <a:xfrm>
            <a:off x="939328" y="4952945"/>
            <a:ext cx="7101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F58020"/>
                </a:solidFill>
                <a:latin typeface="Public Sans" pitchFamily="2" charset="0"/>
              </a:rPr>
              <a:t>Dvm</a:t>
            </a:r>
            <a:endParaRPr lang="en-US" dirty="0">
              <a:solidFill>
                <a:srgbClr val="F58020"/>
              </a:solidFill>
              <a:latin typeface="Public San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BDC3C7-327D-F814-10F2-590EC2544364}"/>
              </a:ext>
            </a:extLst>
          </p:cNvPr>
          <p:cNvSpPr txBox="1"/>
          <p:nvPr/>
        </p:nvSpPr>
        <p:spPr>
          <a:xfrm>
            <a:off x="987967" y="5708844"/>
            <a:ext cx="7101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83C665"/>
                </a:solidFill>
                <a:latin typeface="Public Sans" pitchFamily="2" charset="0"/>
              </a:rPr>
              <a:t>Fp</a:t>
            </a:r>
            <a:endParaRPr lang="en-US" dirty="0">
              <a:solidFill>
                <a:srgbClr val="83C665"/>
              </a:solidFill>
              <a:latin typeface="Public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192BE5-A7FA-0E9F-F443-FEAE12E0EF16}"/>
              </a:ext>
            </a:extLst>
          </p:cNvPr>
          <p:cNvSpPr txBox="1"/>
          <p:nvPr/>
        </p:nvSpPr>
        <p:spPr>
          <a:xfrm>
            <a:off x="6307495" y="6107725"/>
            <a:ext cx="18955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ublic Sans" pitchFamily="2" charset="0"/>
              </a:rPr>
              <a:t>From </a:t>
            </a:r>
            <a:r>
              <a:rPr lang="en-US" sz="900" i="1" dirty="0">
                <a:latin typeface="Public Sans" pitchFamily="2" charset="0"/>
              </a:rPr>
              <a:t>[</a:t>
            </a:r>
            <a:r>
              <a:rPr lang="en-US" sz="900" i="1" dirty="0" err="1">
                <a:latin typeface="Public Sans" pitchFamily="2" charset="0"/>
              </a:rPr>
              <a:t>Kamisky</a:t>
            </a:r>
            <a:r>
              <a:rPr lang="en-US" sz="900" i="1" dirty="0">
                <a:latin typeface="Public Sans" pitchFamily="2" charset="0"/>
              </a:rPr>
              <a:t>, 2012]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80072DD-8977-646E-7F4A-0ABDBED83B74}"/>
                  </a:ext>
                </a:extLst>
              </p:cNvPr>
              <p:cNvSpPr txBox="1"/>
              <p:nvPr/>
            </p:nvSpPr>
            <p:spPr>
              <a:xfrm>
                <a:off x="8496422" y="2529126"/>
                <a:ext cx="35408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latin typeface="Public Sans" pitchFamily="2" charset="0"/>
                  </a:rPr>
                  <a:t>Brigmanite</a:t>
                </a:r>
                <a:r>
                  <a:rPr lang="en-US" dirty="0">
                    <a:latin typeface="Public Sans" pitchFamily="2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𝑀𝑔𝑆𝑖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-perovskite)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80072DD-8977-646E-7F4A-0ABDBED83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2" y="2529126"/>
                <a:ext cx="3540868" cy="646331"/>
              </a:xfrm>
              <a:prstGeom prst="rect">
                <a:avLst/>
              </a:prstGeom>
              <a:blipFill>
                <a:blip r:embed="rId4"/>
                <a:stretch>
                  <a:fillRect l="-1549" t="-660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21CE1EB-0D3B-4A65-4E1B-434AE52A7530}"/>
                  </a:ext>
                </a:extLst>
              </p:cNvPr>
              <p:cNvSpPr txBox="1"/>
              <p:nvPr/>
            </p:nvSpPr>
            <p:spPr>
              <a:xfrm>
                <a:off x="8496422" y="3118488"/>
                <a:ext cx="3540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ublic Sans" pitchFamily="2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21CE1EB-0D3B-4A65-4E1B-434AE52A7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2" y="3118488"/>
                <a:ext cx="3540868" cy="369332"/>
              </a:xfrm>
              <a:prstGeom prst="rect">
                <a:avLst/>
              </a:prstGeom>
              <a:blipFill>
                <a:blip r:embed="rId5"/>
                <a:stretch>
                  <a:fillRect l="-1549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C2B1AC-7374-E698-4489-0E37FC7BB7E0}"/>
                  </a:ext>
                </a:extLst>
              </p:cNvPr>
              <p:cNvSpPr txBox="1"/>
              <p:nvPr/>
            </p:nvSpPr>
            <p:spPr>
              <a:xfrm>
                <a:off x="8496422" y="3522350"/>
                <a:ext cx="3540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ublic Sans" pitchFamily="2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Mg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C2B1AC-7374-E698-4489-0E37FC7BB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2" y="3522350"/>
                <a:ext cx="3540868" cy="369332"/>
              </a:xfrm>
              <a:prstGeom prst="rect">
                <a:avLst/>
              </a:prstGeom>
              <a:blipFill>
                <a:blip r:embed="rId6"/>
                <a:stretch>
                  <a:fillRect l="-1549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7E7244-84AB-F4A9-8794-0DD20400085B}"/>
                  </a:ext>
                </a:extLst>
              </p:cNvPr>
              <p:cNvSpPr txBox="1"/>
              <p:nvPr/>
            </p:nvSpPr>
            <p:spPr>
              <a:xfrm>
                <a:off x="8496422" y="3977057"/>
                <a:ext cx="35408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latin typeface="Public Sans" pitchFamily="2" charset="0"/>
                  </a:rPr>
                  <a:t>Davemanite</a:t>
                </a:r>
                <a:r>
                  <a:rPr lang="en-US" dirty="0">
                    <a:latin typeface="Public Sans" pitchFamily="2" charset="0"/>
                  </a:rPr>
                  <a:t> (Ca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-perovskite)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7E7244-84AB-F4A9-8794-0DD204000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2" y="3977057"/>
                <a:ext cx="3540868" cy="646331"/>
              </a:xfrm>
              <a:prstGeom prst="rect">
                <a:avLst/>
              </a:prstGeom>
              <a:blipFill>
                <a:blip r:embed="rId7"/>
                <a:stretch>
                  <a:fillRect l="-1549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71CF57C-66BF-0EE6-644B-208EA72922E8}"/>
                  </a:ext>
                </a:extLst>
              </p:cNvPr>
              <p:cNvSpPr txBox="1"/>
              <p:nvPr/>
            </p:nvSpPr>
            <p:spPr>
              <a:xfrm>
                <a:off x="8496422" y="4570830"/>
                <a:ext cx="3540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ublic Sans" pitchFamily="2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Ca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71CF57C-66BF-0EE6-644B-208EA72922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2" y="4570830"/>
                <a:ext cx="3540868" cy="369332"/>
              </a:xfrm>
              <a:prstGeom prst="rect">
                <a:avLst/>
              </a:prstGeom>
              <a:blipFill>
                <a:blip r:embed="rId8"/>
                <a:stretch>
                  <a:fillRect l="-1549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F7BCD7A-CB22-357C-BFE4-1FC2EC9FAE94}"/>
                  </a:ext>
                </a:extLst>
              </p:cNvPr>
              <p:cNvSpPr txBox="1"/>
              <p:nvPr/>
            </p:nvSpPr>
            <p:spPr>
              <a:xfrm>
                <a:off x="8496422" y="4952945"/>
                <a:ext cx="3540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ublic Sans" pitchFamily="2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F7BCD7A-CB22-357C-BFE4-1FC2EC9FAE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2" y="4952945"/>
                <a:ext cx="3540868" cy="369332"/>
              </a:xfrm>
              <a:prstGeom prst="rect">
                <a:avLst/>
              </a:prstGeom>
              <a:blipFill>
                <a:blip r:embed="rId9"/>
                <a:stretch>
                  <a:fillRect l="-1549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A6866AF2-4902-15E0-E220-A73FEF6BE4C8}"/>
              </a:ext>
            </a:extLst>
          </p:cNvPr>
          <p:cNvSpPr txBox="1"/>
          <p:nvPr/>
        </p:nvSpPr>
        <p:spPr>
          <a:xfrm>
            <a:off x="8496422" y="2145147"/>
            <a:ext cx="354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ublic Sans" pitchFamily="2" charset="0"/>
              </a:rPr>
              <a:t>Cation vacancy mechanisms:</a:t>
            </a:r>
            <a:endParaRPr lang="en-US" dirty="0"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94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6EB86-D8E7-319C-D8DC-82E687ED5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latin typeface="Public Sans" pitchFamily="2" charset="0"/>
              </a:rPr>
              <a:t>Detector Parametrization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AFD177-B66A-0F71-0E27-5FF46B3D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8B04B8-AB2F-9356-FC4B-8DBE49061A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34" y="1426002"/>
            <a:ext cx="10515600" cy="16898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DC8880-4FAB-DB47-E843-D8650193F493}"/>
              </a:ext>
            </a:extLst>
          </p:cNvPr>
          <p:cNvSpPr txBox="1"/>
          <p:nvPr/>
        </p:nvSpPr>
        <p:spPr>
          <a:xfrm>
            <a:off x="9715500" y="3216284"/>
            <a:ext cx="19527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Taken from </a:t>
            </a:r>
            <a:r>
              <a:rPr lang="en-US" sz="900" i="1" dirty="0">
                <a:latin typeface="Public Sans" pitchFamily="2" charset="0"/>
              </a:rPr>
              <a:t>[</a:t>
            </a:r>
            <a:r>
              <a:rPr lang="en-US" sz="900" i="1" dirty="0" err="1">
                <a:latin typeface="Public Sans" pitchFamily="2" charset="0"/>
              </a:rPr>
              <a:t>Maderer</a:t>
            </a:r>
            <a:r>
              <a:rPr lang="en-US" sz="900" i="1" dirty="0">
                <a:latin typeface="Public Sans" pitchFamily="2" charset="0"/>
              </a:rPr>
              <a:t> et al; 2023]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BCBE87-0058-E714-9065-17AD44776461}"/>
                  </a:ext>
                </a:extLst>
              </p:cNvPr>
              <p:cNvSpPr txBox="1"/>
              <p:nvPr/>
            </p:nvSpPr>
            <p:spPr>
              <a:xfrm>
                <a:off x="1151792" y="3587262"/>
                <a:ext cx="4944208" cy="14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Public Sans" pitchFamily="2" charset="0"/>
                  </a:rPr>
                  <a:t>Angular resolution parametrization </a:t>
                </a:r>
              </a:p>
              <a:p>
                <a:pPr algn="ctr"/>
                <a:r>
                  <a:rPr lang="en-US" dirty="0">
                    <a:latin typeface="Public Sans" pitchFamily="2" charset="0"/>
                  </a:rPr>
                  <a:t>( Von-Mises Fisher )</a:t>
                </a:r>
              </a:p>
              <a:p>
                <a:pPr algn="ctr"/>
                <a:endParaRPr lang="en-US" dirty="0">
                  <a:latin typeface="Public Sans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sinh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</m:func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𝑖𝑛𝑡</m:t>
                                      </m:r>
                                    </m:sup>
                                  </m:sSub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𝑖𝑛𝑡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p>
                          </m:s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𝝁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𝑟𝑒𝑐𝑜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𝑟𝑒𝑐𝑜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𝑖𝑛𝑡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BCBE87-0058-E714-9065-17AD44776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792" y="3587262"/>
                <a:ext cx="4944208" cy="1412631"/>
              </a:xfrm>
              <a:prstGeom prst="rect">
                <a:avLst/>
              </a:prstGeom>
              <a:blipFill>
                <a:blip r:embed="rId4"/>
                <a:stretch>
                  <a:fillRect t="-2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8596EA-E6F0-AB9E-DF0F-45523DEBB7FF}"/>
                  </a:ext>
                </a:extLst>
              </p:cNvPr>
              <p:cNvSpPr txBox="1"/>
              <p:nvPr/>
            </p:nvSpPr>
            <p:spPr>
              <a:xfrm>
                <a:off x="6308834" y="3622432"/>
                <a:ext cx="4944208" cy="1440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Public Sans" pitchFamily="2" charset="0"/>
                  </a:rPr>
                  <a:t>Energy resolution  parametrization</a:t>
                </a:r>
              </a:p>
              <a:p>
                <a:pPr algn="ctr"/>
                <a:r>
                  <a:rPr lang="en-US" dirty="0">
                    <a:latin typeface="Public Sans" pitchFamily="2" charset="0"/>
                  </a:rPr>
                  <a:t>(Gaussian)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𝑖𝑛𝑡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𝑟𝑒𝑐𝑜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𝑖𝑛𝑡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8596EA-E6F0-AB9E-DF0F-45523DEBB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8834" y="3622432"/>
                <a:ext cx="4944208" cy="1440331"/>
              </a:xfrm>
              <a:prstGeom prst="rect">
                <a:avLst/>
              </a:prstGeom>
              <a:blipFill>
                <a:blip r:embed="rId5"/>
                <a:stretch>
                  <a:fillRect t="-2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4E54A0-2456-90A0-DD2B-09D07B711B91}"/>
                  </a:ext>
                </a:extLst>
              </p:cNvPr>
              <p:cNvSpPr txBox="1"/>
              <p:nvPr/>
            </p:nvSpPr>
            <p:spPr>
              <a:xfrm>
                <a:off x="1503484" y="5301762"/>
                <a:ext cx="4805350" cy="1046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ublic Sans" pitchFamily="2" charset="0"/>
                  </a:rPr>
                  <a:t>Concentration parameter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>
                    <a:latin typeface="Public Sans" pitchFamily="2" charset="0"/>
                  </a:rPr>
                  <a:t>: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𝑖𝑛𝑡</m:t>
                                          </m:r>
                                        </m:sup>
                                      </m:sSup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4E54A0-2456-90A0-DD2B-09D07B711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484" y="5301762"/>
                <a:ext cx="4805350" cy="1046377"/>
              </a:xfrm>
              <a:prstGeom prst="rect">
                <a:avLst/>
              </a:prstGeom>
              <a:blipFill>
                <a:blip r:embed="rId6"/>
                <a:stretch>
                  <a:fillRect l="-1142" t="-4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F48A94-FBC2-4E2B-F189-E43762EE82DF}"/>
                  </a:ext>
                </a:extLst>
              </p:cNvPr>
              <p:cNvSpPr txBox="1"/>
              <p:nvPr/>
            </p:nvSpPr>
            <p:spPr>
              <a:xfrm>
                <a:off x="7082991" y="5383516"/>
                <a:ext cx="3843286" cy="964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latin typeface="Public Sans" pitchFamily="2" charset="0"/>
                  </a:rPr>
                  <a:t>Next-Gen detector: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  <a:latin typeface="Public Sans" pitchFamily="2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Public Sans" pitchFamily="2" charset="0"/>
                        </a:rPr>
                        <m:t>%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  <a:latin typeface="Public Sans" pitchFamily="2" charset="0"/>
                        </a:rPr>
                        <m:t>+10</m:t>
                      </m:r>
                      <m:r>
                        <m:rPr>
                          <m:nor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Public Sans" pitchFamily="2" charset="0"/>
                        </a:rPr>
                        <m:t>%/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√</m:t>
                      </m:r>
                      <m:sSup>
                        <m:sSup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Public Sans" pitchFamily="2" charset="0"/>
                </a:endParaRP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Public Sans" pitchFamily="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</m:t>
                    </m:r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Public Sans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√</m:t>
                    </m:r>
                    <m:sSup>
                      <m:sSup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p>
                    </m:sSup>
                  </m:oMath>
                </a14:m>
                <a:endParaRPr lang="en-US" dirty="0">
                  <a:solidFill>
                    <a:schemeClr val="tx1"/>
                  </a:solidFill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F48A94-FBC2-4E2B-F189-E43762EE8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991" y="5383516"/>
                <a:ext cx="3843286" cy="964623"/>
              </a:xfrm>
              <a:prstGeom prst="rect">
                <a:avLst/>
              </a:prstGeom>
              <a:blipFill>
                <a:blip r:embed="rId7"/>
                <a:stretch>
                  <a:fillRect t="-3165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48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BAB63-F419-54F3-9173-623CFB38A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Event Calculation and binning scheme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8A822-1A94-A049-EB45-C5D62532C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6A0943-D9CE-C035-E62C-0C4FB1FA1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657" y="4028214"/>
            <a:ext cx="6288294" cy="1167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355A96-DA8D-B78D-EB53-EFB0E293F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6935" y="1513158"/>
            <a:ext cx="6384016" cy="2027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71CA4A-C726-C22A-C8C3-64463DE0649B}"/>
              </a:ext>
            </a:extLst>
          </p:cNvPr>
          <p:cNvSpPr txBox="1"/>
          <p:nvPr/>
        </p:nvSpPr>
        <p:spPr>
          <a:xfrm>
            <a:off x="1215957" y="1731523"/>
            <a:ext cx="1670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ublic Sans Black" pitchFamily="2" charset="0"/>
              </a:rPr>
              <a:t>Interacting rates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DD02DC-3F93-48F3-C08A-87BC8375B94D}"/>
              </a:ext>
            </a:extLst>
          </p:cNvPr>
          <p:cNvSpPr txBox="1"/>
          <p:nvPr/>
        </p:nvSpPr>
        <p:spPr>
          <a:xfrm>
            <a:off x="1280875" y="3723456"/>
            <a:ext cx="2007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ublic Sans Black" pitchFamily="2" charset="0"/>
              </a:rPr>
              <a:t>Reconstructed rates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70C407-BB6E-31E3-86FF-9AD11C1015EC}"/>
              </a:ext>
            </a:extLst>
          </p:cNvPr>
          <p:cNvSpPr txBox="1"/>
          <p:nvPr/>
        </p:nvSpPr>
        <p:spPr>
          <a:xfrm>
            <a:off x="1410511" y="5515583"/>
            <a:ext cx="2208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 Black" pitchFamily="2" charset="0"/>
              </a:rPr>
              <a:t>Adaptative binning in energy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6317A2-677E-067A-ECEE-817CF6FA69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9816" y="5344842"/>
            <a:ext cx="3523507" cy="113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18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24A6C-048B-2DED-DED2-B9675C15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Log-likelihood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4E673A-662E-87DD-D0DD-218C000B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BD4939-1FBB-C646-79B4-6328A14044D4}"/>
                  </a:ext>
                </a:extLst>
              </p:cNvPr>
              <p:cNvSpPr txBox="1"/>
              <p:nvPr/>
            </p:nvSpPr>
            <p:spPr>
              <a:xfrm>
                <a:off x="445013" y="1725298"/>
                <a:ext cx="6383805" cy="431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0" dirty="0"/>
                  <a:t>For poison distributed Neutrino dataset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𝑖𝑗𝑘</m:t>
                        </m:r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𝑙𝑚𝑛</m:t>
                            </m:r>
                          </m:e>
                        </m:d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BD4939-1FBB-C646-79B4-6328A1404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13" y="1725298"/>
                <a:ext cx="6383805" cy="431593"/>
              </a:xfrm>
              <a:prstGeom prst="rect">
                <a:avLst/>
              </a:prstGeom>
              <a:blipFill>
                <a:blip r:embed="rId2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EAE1FF0-3492-B690-F18A-53A2E39C673C}"/>
                  </a:ext>
                </a:extLst>
              </p:cNvPr>
              <p:cNvSpPr txBox="1"/>
              <p:nvPr/>
            </p:nvSpPr>
            <p:spPr>
              <a:xfrm>
                <a:off x="6302266" y="2136984"/>
                <a:ext cx="6383805" cy="984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err="1">
                    <a:latin typeface="Public Sans" pitchFamily="2" charset="0"/>
                  </a:rPr>
                  <a:t>Hypotheis</a:t>
                </a:r>
                <a:endParaRPr lang="en-US" b="1" dirty="0">
                  <a:latin typeface="Public Sans" pitchFamily="2" charset="0"/>
                </a:endParaRPr>
              </a:p>
              <a:p>
                <a:pPr algn="ctr"/>
                <a:endParaRPr lang="en-US" b="0" dirty="0">
                  <a:latin typeface="Public Sans" pitchFamily="2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𝐸𝑥𝑝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𝑂𝑏𝑠</m:t>
                        </m:r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 (No difference in dataset)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EAE1FF0-3492-B690-F18A-53A2E39C6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2266" y="2136984"/>
                <a:ext cx="6383805" cy="984693"/>
              </a:xfrm>
              <a:prstGeom prst="rect">
                <a:avLst/>
              </a:prstGeom>
              <a:blipFill>
                <a:blip r:embed="rId3"/>
                <a:stretch>
                  <a:fillRect t="-3727" b="-6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98AAAA-0DD5-CFB5-C92B-E2001019EF1A}"/>
                  </a:ext>
                </a:extLst>
              </p:cNvPr>
              <p:cNvSpPr txBox="1"/>
              <p:nvPr/>
            </p:nvSpPr>
            <p:spPr>
              <a:xfrm>
                <a:off x="6239456" y="3318118"/>
                <a:ext cx="6313250" cy="4306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𝐸𝑥𝑝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𝑂𝑏𝑠</m:t>
                        </m:r>
                      </m:sub>
                    </m:sSub>
                  </m:oMath>
                </a14:m>
                <a:r>
                  <a:rPr lang="en-US" dirty="0">
                    <a:latin typeface="Public Sans" pitchFamily="2" charset="0"/>
                  </a:rPr>
                  <a:t> (Dataset is different)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98AAAA-0DD5-CFB5-C92B-E2001019E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456" y="3318118"/>
                <a:ext cx="6313250" cy="430695"/>
              </a:xfrm>
              <a:prstGeom prst="rect">
                <a:avLst/>
              </a:prstGeom>
              <a:blipFill>
                <a:blip r:embed="rId4"/>
                <a:stretch>
                  <a:fillRect b="-14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EA1C5C5-0DFE-5940-470F-D58589ECA2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672" y="3168281"/>
            <a:ext cx="6499279" cy="19353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D81642-C6C1-C392-ADBA-D534FF27950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52" r="7754" b="36527"/>
          <a:stretch/>
        </p:blipFill>
        <p:spPr>
          <a:xfrm>
            <a:off x="974288" y="2406790"/>
            <a:ext cx="5854530" cy="76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218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B7778D-4340-FA80-43DA-3CDD86E4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29</a:t>
            </a:fld>
            <a:endParaRPr lang="en-US">
              <a:latin typeface="Public Sans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59BEFE-4D07-CB45-B409-ED9F52938C7C}"/>
              </a:ext>
            </a:extLst>
          </p:cNvPr>
          <p:cNvSpPr txBox="1">
            <a:spLocks/>
          </p:cNvSpPr>
          <p:nvPr/>
        </p:nvSpPr>
        <p:spPr>
          <a:xfrm>
            <a:off x="909654" y="350887"/>
            <a:ext cx="11089943" cy="10601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>
                <a:latin typeface="Public Sans Black" pitchFamily="2" charset="0"/>
              </a:rPr>
              <a:t>Multiple candidate pathways may accumulate the compositionally distinct material thought to form thermochemical LLVPs</a:t>
            </a:r>
            <a:endParaRPr lang="en-US" sz="2600" b="1" dirty="0"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64F5BA-15FD-B06A-3623-6D627B416BFC}"/>
              </a:ext>
            </a:extLst>
          </p:cNvPr>
          <p:cNvSpPr/>
          <p:nvPr/>
        </p:nvSpPr>
        <p:spPr>
          <a:xfrm>
            <a:off x="10168055" y="5291342"/>
            <a:ext cx="1083365" cy="165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ublic Sans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A61138-5FE5-F06E-379D-3550CEB69809}"/>
              </a:ext>
            </a:extLst>
          </p:cNvPr>
          <p:cNvSpPr txBox="1"/>
          <p:nvPr/>
        </p:nvSpPr>
        <p:spPr>
          <a:xfrm>
            <a:off x="1428587" y="1590420"/>
            <a:ext cx="2824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Primordial material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4D18F9A-FEC6-4991-B564-6CF5D23BDBB8}"/>
              </a:ext>
            </a:extLst>
          </p:cNvPr>
          <p:cNvGrpSpPr/>
          <p:nvPr/>
        </p:nvGrpSpPr>
        <p:grpSpPr>
          <a:xfrm>
            <a:off x="1804792" y="2225840"/>
            <a:ext cx="2120632" cy="2841471"/>
            <a:chOff x="1129879" y="2711462"/>
            <a:chExt cx="2120632" cy="2841471"/>
          </a:xfrm>
        </p:grpSpPr>
        <p:pic>
          <p:nvPicPr>
            <p:cNvPr id="37" name="Picture 36" descr="A comparison of a diagram of a human brain&#10;&#10;Description automatically generated with medium confidence">
              <a:extLst>
                <a:ext uri="{FF2B5EF4-FFF2-40B4-BE49-F238E27FC236}">
                  <a16:creationId xmlns:a16="http://schemas.microsoft.com/office/drawing/2014/main" id="{A855D928-7F6F-1209-E14C-2512981138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>
            <a:xfrm>
              <a:off x="1139608" y="2711462"/>
              <a:ext cx="2110903" cy="1423704"/>
            </a:xfrm>
            <a:prstGeom prst="rect">
              <a:avLst/>
            </a:prstGeom>
          </p:spPr>
        </p:pic>
        <p:pic>
          <p:nvPicPr>
            <p:cNvPr id="38" name="Picture 37" descr="A comparison of a diagram of a human brain&#10;&#10;Description automatically generated with medium confidence">
              <a:extLst>
                <a:ext uri="{FF2B5EF4-FFF2-40B4-BE49-F238E27FC236}">
                  <a16:creationId xmlns:a16="http://schemas.microsoft.com/office/drawing/2014/main" id="{615A2DC8-F230-BA78-389F-816CC421B0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-1482" b="1482"/>
            <a:stretch/>
          </p:blipFill>
          <p:spPr>
            <a:xfrm>
              <a:off x="1129879" y="4129229"/>
              <a:ext cx="2110903" cy="1423704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CA9B0C93-8DE8-69B3-EC92-FD0F2240B9A4}"/>
              </a:ext>
            </a:extLst>
          </p:cNvPr>
          <p:cNvSpPr txBox="1"/>
          <p:nvPr/>
        </p:nvSpPr>
        <p:spPr>
          <a:xfrm>
            <a:off x="1718264" y="5449724"/>
            <a:ext cx="22446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Public Sans" pitchFamily="2" charset="0"/>
                <a:cs typeface="Times New Roman" panose="02020603050405020304" pitchFamily="18" charset="0"/>
              </a:rPr>
              <a:t>Modified from [Labrosse et al 2007]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38F236F-54F1-F395-9220-8BB1B61BE930}"/>
              </a:ext>
            </a:extLst>
          </p:cNvPr>
          <p:cNvSpPr txBox="1"/>
          <p:nvPr/>
        </p:nvSpPr>
        <p:spPr>
          <a:xfrm>
            <a:off x="8882319" y="5449724"/>
            <a:ext cx="2033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Public Sans" pitchFamily="2" charset="0"/>
                <a:cs typeface="Times New Roman" panose="02020603050405020304" pitchFamily="18" charset="0"/>
              </a:rPr>
              <a:t>Modified from [Yuan et al, 2023]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4BE0EBE-FA12-2718-EB14-2A8D4C9166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085"/>
          <a:stretch>
            <a:fillRect/>
          </a:stretch>
        </p:blipFill>
        <p:spPr>
          <a:xfrm>
            <a:off x="8601151" y="2073077"/>
            <a:ext cx="2467683" cy="321826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9D72A5E-A0E1-E04B-41AC-27CA1642B4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072"/>
          <a:stretch>
            <a:fillRect/>
          </a:stretch>
        </p:blipFill>
        <p:spPr>
          <a:xfrm>
            <a:off x="4851270" y="2300048"/>
            <a:ext cx="2824035" cy="2780887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636528B0-6EFF-7D20-EE8B-B056A7D10595}"/>
              </a:ext>
            </a:extLst>
          </p:cNvPr>
          <p:cNvSpPr txBox="1"/>
          <p:nvPr/>
        </p:nvSpPr>
        <p:spPr>
          <a:xfrm>
            <a:off x="4886660" y="5449724"/>
            <a:ext cx="2621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Public Sans" pitchFamily="2" charset="0"/>
                <a:cs typeface="Times New Roman" panose="02020603050405020304" pitchFamily="18" charset="0"/>
              </a:rPr>
              <a:t>Modified from [Li &amp; McNamara, 2022]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D36422-FAE5-E019-2E2F-E161BC130843}"/>
              </a:ext>
            </a:extLst>
          </p:cNvPr>
          <p:cNvSpPr txBox="1"/>
          <p:nvPr/>
        </p:nvSpPr>
        <p:spPr>
          <a:xfrm rot="21083322">
            <a:off x="6584877" y="3655534"/>
            <a:ext cx="653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Public Sans" pitchFamily="2" charset="0"/>
              </a:rPr>
              <a:t>LLVP</a:t>
            </a:r>
            <a:endParaRPr lang="en-US" sz="1600" b="1" dirty="0">
              <a:solidFill>
                <a:schemeClr val="bg1"/>
              </a:solidFill>
              <a:latin typeface="Public Sans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AADBA6-4EF0-B734-5305-3FA7D4B44E2F}"/>
              </a:ext>
            </a:extLst>
          </p:cNvPr>
          <p:cNvGrpSpPr/>
          <p:nvPr/>
        </p:nvGrpSpPr>
        <p:grpSpPr>
          <a:xfrm>
            <a:off x="2967959" y="4054644"/>
            <a:ext cx="914311" cy="876713"/>
            <a:chOff x="2963219" y="4562644"/>
            <a:chExt cx="914311" cy="87671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59AFA2D-56C9-0E92-1AA0-31D085D93DDE}"/>
                </a:ext>
              </a:extLst>
            </p:cNvPr>
            <p:cNvSpPr txBox="1"/>
            <p:nvPr/>
          </p:nvSpPr>
          <p:spPr>
            <a:xfrm rot="20723272">
              <a:off x="2963219" y="4562644"/>
              <a:ext cx="740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Public Sans" pitchFamily="2" charset="0"/>
                </a:rPr>
                <a:t>LLVP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7275E55-43BF-D7D0-42AC-F7546CBAF824}"/>
                </a:ext>
              </a:extLst>
            </p:cNvPr>
            <p:cNvSpPr/>
            <p:nvPr/>
          </p:nvSpPr>
          <p:spPr>
            <a:xfrm>
              <a:off x="3308284" y="4895139"/>
              <a:ext cx="569246" cy="544218"/>
            </a:xfrm>
            <a:prstGeom prst="ellipse">
              <a:avLst/>
            </a:prstGeom>
            <a:noFill/>
            <a:ln>
              <a:solidFill>
                <a:srgbClr val="FFFFFF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ublic Sans" pitchFamily="2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D022A0D-7167-52C2-61A0-797B94653D17}"/>
              </a:ext>
            </a:extLst>
          </p:cNvPr>
          <p:cNvSpPr txBox="1"/>
          <p:nvPr/>
        </p:nvSpPr>
        <p:spPr>
          <a:xfrm>
            <a:off x="4744479" y="1590420"/>
            <a:ext cx="303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Subducted oceanic crust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89F206-212D-E93A-E13E-3AFA6675CED3}"/>
              </a:ext>
            </a:extLst>
          </p:cNvPr>
          <p:cNvSpPr txBox="1"/>
          <p:nvPr/>
        </p:nvSpPr>
        <p:spPr>
          <a:xfrm>
            <a:off x="8380207" y="1451921"/>
            <a:ext cx="3037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  <a:cs typeface="Times New Roman" panose="02020603050405020304" pitchFamily="18" charset="0"/>
              </a:rPr>
              <a:t>Remanent of a Proto Planet (Theia) Material</a:t>
            </a:r>
          </a:p>
        </p:txBody>
      </p:sp>
    </p:spTree>
    <p:extLst>
      <p:ext uri="{BB962C8B-B14F-4D97-AF65-F5344CB8AC3E}">
        <p14:creationId xmlns:p14="http://schemas.microsoft.com/office/powerpoint/2010/main" val="33253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9E5DB-4925-C6E3-0374-516F579C3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1E373A6-E033-64BE-8E0E-43191AA64E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719"/>
          <a:stretch>
            <a:fillRect/>
          </a:stretch>
        </p:blipFill>
        <p:spPr>
          <a:xfrm>
            <a:off x="6514013" y="1376469"/>
            <a:ext cx="3599718" cy="272500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81E1AF0-C0C9-4E3C-243D-DDEFCDA5952C}"/>
              </a:ext>
            </a:extLst>
          </p:cNvPr>
          <p:cNvSpPr txBox="1">
            <a:spLocks/>
          </p:cNvSpPr>
          <p:nvPr/>
        </p:nvSpPr>
        <p:spPr>
          <a:xfrm>
            <a:off x="1142998" y="266999"/>
            <a:ext cx="10577147" cy="11716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>
                <a:latin typeface="Public Sans Black" pitchFamily="2" charset="0"/>
              </a:rPr>
              <a:t>Current estimates of LLVP  matter properties are uncertain. Different constraints sometimes produce contradictory results</a:t>
            </a:r>
            <a:endParaRPr 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0FD875D-7BD0-F66B-B287-78CEE67D2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987" y="1575350"/>
            <a:ext cx="4440811" cy="117169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5EBC4B9-2954-3037-F56A-9FACB125F27D}"/>
              </a:ext>
            </a:extLst>
          </p:cNvPr>
          <p:cNvSpPr txBox="1"/>
          <p:nvPr/>
        </p:nvSpPr>
        <p:spPr>
          <a:xfrm>
            <a:off x="7802577" y="4055396"/>
            <a:ext cx="232913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 Modified from [</a:t>
            </a:r>
            <a:r>
              <a:rPr lang="en-US" sz="900" i="1" dirty="0" err="1">
                <a:latin typeface="Public Sans" pitchFamily="2" charset="0"/>
              </a:rPr>
              <a:t>Koelemeijer</a:t>
            </a:r>
            <a:r>
              <a:rPr lang="en-US" sz="900" i="1" dirty="0">
                <a:latin typeface="Public Sans" pitchFamily="2" charset="0"/>
              </a:rPr>
              <a:t> et al, 2017]</a:t>
            </a:r>
            <a:endParaRPr lang="en-US" sz="9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302494-65FF-E9BC-FBDC-83C17EFB5A80}"/>
              </a:ext>
            </a:extLst>
          </p:cNvPr>
          <p:cNvSpPr/>
          <p:nvPr/>
        </p:nvSpPr>
        <p:spPr>
          <a:xfrm>
            <a:off x="8069576" y="2285380"/>
            <a:ext cx="488591" cy="3095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C2D511-6246-ED9B-33A3-071CA53D86F3}"/>
              </a:ext>
            </a:extLst>
          </p:cNvPr>
          <p:cNvSpPr txBox="1"/>
          <p:nvPr/>
        </p:nvSpPr>
        <p:spPr>
          <a:xfrm>
            <a:off x="7484443" y="1854465"/>
            <a:ext cx="2182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Public Sans Black" pitchFamily="2" charset="0"/>
              </a:rPr>
              <a:t>Less dense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DDC369-A7EE-42BB-404F-8431674F0C15}"/>
              </a:ext>
            </a:extLst>
          </p:cNvPr>
          <p:cNvSpPr/>
          <p:nvPr/>
        </p:nvSpPr>
        <p:spPr>
          <a:xfrm>
            <a:off x="6709353" y="1430245"/>
            <a:ext cx="149058" cy="148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5BDFF7-4390-4BA9-247E-F7EECA263729}"/>
              </a:ext>
            </a:extLst>
          </p:cNvPr>
          <p:cNvSpPr txBox="1"/>
          <p:nvPr/>
        </p:nvSpPr>
        <p:spPr>
          <a:xfrm>
            <a:off x="1491608" y="3020358"/>
            <a:ext cx="47797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ublic Sans" pitchFamily="2" charset="0"/>
              </a:rPr>
              <a:t>Most-probable models have </a:t>
            </a:r>
            <a:r>
              <a:rPr lang="en-US" sz="1600" b="1" dirty="0">
                <a:latin typeface="Public Sans" pitchFamily="2" charset="0"/>
              </a:rPr>
              <a:t>overall less dense LLVPs</a:t>
            </a:r>
            <a:r>
              <a:rPr lang="en-US" sz="1600" dirty="0">
                <a:latin typeface="Public Sans" pitchFamily="2" charset="0"/>
              </a:rPr>
              <a:t> relative to surroundings (~ −0.88% 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031C3F5-C1FE-3963-C16C-B992BFCDECE9}"/>
              </a:ext>
            </a:extLst>
          </p:cNvPr>
          <p:cNvGrpSpPr/>
          <p:nvPr/>
        </p:nvGrpSpPr>
        <p:grpSpPr>
          <a:xfrm>
            <a:off x="1491608" y="4444784"/>
            <a:ext cx="8781610" cy="2015484"/>
            <a:chOff x="1491608" y="4444784"/>
            <a:chExt cx="8781610" cy="201548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152C248-79B3-4C84-2C08-DA1AAC704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9163" y="4457326"/>
              <a:ext cx="3264055" cy="200294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D33A71-24AA-B587-0A09-E788E13A1231}"/>
                </a:ext>
              </a:extLst>
            </p:cNvPr>
            <p:cNvSpPr txBox="1"/>
            <p:nvPr/>
          </p:nvSpPr>
          <p:spPr>
            <a:xfrm>
              <a:off x="8935807" y="6225013"/>
              <a:ext cx="133741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Public Sans" pitchFamily="2" charset="0"/>
                </a:rPr>
                <a:t> [Richards et al, 2023]</a:t>
              </a:r>
              <a:endParaRPr lang="en-US" sz="90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D9E5B2-0BC3-CB67-602A-4E66FD23B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91608" y="4444784"/>
              <a:ext cx="5366803" cy="90510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F5ED309-B2E6-84F7-EA96-0AC34BD18E9F}"/>
                </a:ext>
              </a:extLst>
            </p:cNvPr>
            <p:cNvSpPr/>
            <p:nvPr/>
          </p:nvSpPr>
          <p:spPr>
            <a:xfrm>
              <a:off x="8229600" y="5466618"/>
              <a:ext cx="409432" cy="5336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883CD50-9C72-8C5F-7CE3-184BCE99A5BD}"/>
                </a:ext>
              </a:extLst>
            </p:cNvPr>
            <p:cNvSpPr txBox="1"/>
            <p:nvPr/>
          </p:nvSpPr>
          <p:spPr>
            <a:xfrm>
              <a:off x="7701415" y="5041667"/>
              <a:ext cx="14477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Public Sans Black" pitchFamily="2" charset="0"/>
                </a:rPr>
                <a:t>More dense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2F18F4-933F-74DD-9B8A-B9E75438C0A3}"/>
                </a:ext>
              </a:extLst>
            </p:cNvPr>
            <p:cNvSpPr txBox="1"/>
            <p:nvPr/>
          </p:nvSpPr>
          <p:spPr>
            <a:xfrm>
              <a:off x="7082822" y="4767231"/>
              <a:ext cx="258386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Public Sans" pitchFamily="2" charset="0"/>
                </a:rPr>
                <a:t>~200 km above the CMB</a:t>
              </a:r>
              <a:endParaRPr lang="en-US" sz="1600" dirty="0">
                <a:latin typeface="Public Sans" pitchFamily="2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5CC7043-C766-9C05-0413-DE15567A1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00792" y="5382597"/>
              <a:ext cx="1828800" cy="1524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CB9219E-28C2-F0C1-E482-5540CC027524}"/>
                </a:ext>
              </a:extLst>
            </p:cNvPr>
            <p:cNvSpPr txBox="1"/>
            <p:nvPr/>
          </p:nvSpPr>
          <p:spPr>
            <a:xfrm>
              <a:off x="1838584" y="5825074"/>
              <a:ext cx="453719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Public Sans" pitchFamily="2" charset="0"/>
                </a:rPr>
                <a:t>Bottom ~100–200 km of LLVPs is </a:t>
              </a:r>
              <a:r>
                <a:rPr lang="en-US" sz="1600" b="1" dirty="0">
                  <a:latin typeface="Public Sans" pitchFamily="2" charset="0"/>
                </a:rPr>
                <a:t>more dense</a:t>
              </a:r>
            </a:p>
          </p:txBody>
        </p:sp>
      </p:grp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4E76AECB-FB6F-262E-1F6C-81E5B4D23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0035" y="6356349"/>
            <a:ext cx="547255" cy="365125"/>
          </a:xfrm>
        </p:spPr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3</a:t>
            </a:fld>
            <a:endParaRPr lang="en-US"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67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FB539-FB67-9CC4-4DE8-95693323E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B7F07D0-6C67-80A5-E692-15BF868452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719"/>
          <a:stretch>
            <a:fillRect/>
          </a:stretch>
        </p:blipFill>
        <p:spPr>
          <a:xfrm>
            <a:off x="6514013" y="1376469"/>
            <a:ext cx="3599718" cy="272500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5048873-3F44-3641-94F0-7580A7DA509E}"/>
              </a:ext>
            </a:extLst>
          </p:cNvPr>
          <p:cNvSpPr txBox="1">
            <a:spLocks/>
          </p:cNvSpPr>
          <p:nvPr/>
        </p:nvSpPr>
        <p:spPr>
          <a:xfrm>
            <a:off x="1142998" y="266999"/>
            <a:ext cx="10577147" cy="11716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>
                <a:latin typeface="Public Sans Black" pitchFamily="2" charset="0"/>
              </a:rPr>
              <a:t>Current estimates of LLVP  matter properties are uncertain. Different constraints sometimes produce contradictory results</a:t>
            </a:r>
            <a:endParaRPr 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1C60770-5DEB-6547-07F7-0958566AC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987" y="1575350"/>
            <a:ext cx="4440811" cy="117169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E3236E5-43F5-65E9-B42D-8ED9DC0E4DB8}"/>
              </a:ext>
            </a:extLst>
          </p:cNvPr>
          <p:cNvSpPr txBox="1"/>
          <p:nvPr/>
        </p:nvSpPr>
        <p:spPr>
          <a:xfrm>
            <a:off x="7802577" y="4055396"/>
            <a:ext cx="232913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 Modified from [</a:t>
            </a:r>
            <a:r>
              <a:rPr lang="en-US" sz="900" i="1" dirty="0" err="1">
                <a:latin typeface="Public Sans" pitchFamily="2" charset="0"/>
              </a:rPr>
              <a:t>Koelemeijer</a:t>
            </a:r>
            <a:r>
              <a:rPr lang="en-US" sz="900" i="1" dirty="0">
                <a:latin typeface="Public Sans" pitchFamily="2" charset="0"/>
              </a:rPr>
              <a:t> et al, 2017]</a:t>
            </a:r>
            <a:endParaRPr lang="en-US" sz="9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817475-0D27-6807-FA57-FC9AC1409A4F}"/>
              </a:ext>
            </a:extLst>
          </p:cNvPr>
          <p:cNvSpPr/>
          <p:nvPr/>
        </p:nvSpPr>
        <p:spPr>
          <a:xfrm>
            <a:off x="8069576" y="2285380"/>
            <a:ext cx="488591" cy="3095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6DC3F5-8C0B-DBF9-546E-135483D1E861}"/>
              </a:ext>
            </a:extLst>
          </p:cNvPr>
          <p:cNvSpPr txBox="1"/>
          <p:nvPr/>
        </p:nvSpPr>
        <p:spPr>
          <a:xfrm>
            <a:off x="7484443" y="1854465"/>
            <a:ext cx="2182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Public Sans Black" pitchFamily="2" charset="0"/>
              </a:rPr>
              <a:t>Less dense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7FBF8E-B7D2-691C-5D3C-CA6BD2CB4C6D}"/>
              </a:ext>
            </a:extLst>
          </p:cNvPr>
          <p:cNvSpPr/>
          <p:nvPr/>
        </p:nvSpPr>
        <p:spPr>
          <a:xfrm>
            <a:off x="6709353" y="1430245"/>
            <a:ext cx="149058" cy="148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1C1366-1D31-D92B-8ADE-18ABE692C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9163" y="4457326"/>
            <a:ext cx="3264055" cy="20029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3F8C8E-8375-C5FA-9D45-12DB6D3C2A0C}"/>
              </a:ext>
            </a:extLst>
          </p:cNvPr>
          <p:cNvSpPr txBox="1"/>
          <p:nvPr/>
        </p:nvSpPr>
        <p:spPr>
          <a:xfrm>
            <a:off x="8935807" y="6225013"/>
            <a:ext cx="133741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 [Richards et al, 2023]</a:t>
            </a:r>
            <a:endParaRPr lang="en-US" sz="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4E64F2-8BF2-9033-6197-6DBC9DC45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1608" y="4444784"/>
            <a:ext cx="5366803" cy="9051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B0642A-6C01-5B44-275A-4A700AC56CC5}"/>
              </a:ext>
            </a:extLst>
          </p:cNvPr>
          <p:cNvSpPr/>
          <p:nvPr/>
        </p:nvSpPr>
        <p:spPr>
          <a:xfrm>
            <a:off x="8234790" y="5466618"/>
            <a:ext cx="381000" cy="5336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F38620-D00E-E8F6-DF8B-C58A8D92151F}"/>
              </a:ext>
            </a:extLst>
          </p:cNvPr>
          <p:cNvSpPr txBox="1"/>
          <p:nvPr/>
        </p:nvSpPr>
        <p:spPr>
          <a:xfrm>
            <a:off x="7701415" y="5041667"/>
            <a:ext cx="1447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Public Sans Black" pitchFamily="2" charset="0"/>
              </a:rPr>
              <a:t>More dense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CEA601-AE2D-E2F8-1DA4-D83BAFD2B59B}"/>
              </a:ext>
            </a:extLst>
          </p:cNvPr>
          <p:cNvSpPr txBox="1"/>
          <p:nvPr/>
        </p:nvSpPr>
        <p:spPr>
          <a:xfrm>
            <a:off x="7082822" y="4767231"/>
            <a:ext cx="60977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Public Sans" pitchFamily="2" charset="0"/>
              </a:rPr>
              <a:t>~200 km above the CMB</a:t>
            </a:r>
            <a:endParaRPr lang="en-US" sz="1600" dirty="0">
              <a:latin typeface="Public Sans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EDEC6E-8EC9-D559-4D39-C6A7E81E36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0792" y="5382597"/>
            <a:ext cx="1828800" cy="152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AABB5A-DFD5-B929-F4B9-7D07C8150886}"/>
              </a:ext>
            </a:extLst>
          </p:cNvPr>
          <p:cNvSpPr txBox="1"/>
          <p:nvPr/>
        </p:nvSpPr>
        <p:spPr>
          <a:xfrm>
            <a:off x="1491608" y="2883701"/>
            <a:ext cx="47797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ublic Sans" pitchFamily="2" charset="0"/>
              </a:rPr>
              <a:t>Most-probable models have </a:t>
            </a:r>
            <a:r>
              <a:rPr lang="en-US" sz="1600" b="1" dirty="0">
                <a:latin typeface="Public Sans" pitchFamily="2" charset="0"/>
              </a:rPr>
              <a:t>overall less dense LLVPs</a:t>
            </a:r>
            <a:r>
              <a:rPr lang="en-US" sz="1600" dirty="0">
                <a:latin typeface="Public Sans" pitchFamily="2" charset="0"/>
              </a:rPr>
              <a:t> relative to surroundings (~ −0.88% 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8A81AC-2C62-7EAD-88F2-8CC8E4B48D33}"/>
              </a:ext>
            </a:extLst>
          </p:cNvPr>
          <p:cNvSpPr txBox="1"/>
          <p:nvPr/>
        </p:nvSpPr>
        <p:spPr>
          <a:xfrm>
            <a:off x="1833192" y="5753135"/>
            <a:ext cx="45371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Public Sans" pitchFamily="2" charset="0"/>
              </a:rPr>
              <a:t>Bottom ~100–200 km of LLVPs is </a:t>
            </a:r>
            <a:r>
              <a:rPr lang="en-US" sz="1600" b="1" dirty="0">
                <a:latin typeface="Public Sans" pitchFamily="2" charset="0"/>
              </a:rPr>
              <a:t>more dense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49CA47-C898-624D-FF5C-585C9EB6A4D6}"/>
              </a:ext>
            </a:extLst>
          </p:cNvPr>
          <p:cNvSpPr/>
          <p:nvPr/>
        </p:nvSpPr>
        <p:spPr>
          <a:xfrm>
            <a:off x="1491608" y="1438694"/>
            <a:ext cx="10341001" cy="515230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EEB65B2F-7044-D3D9-E20F-C3A0B108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0035" y="6356349"/>
            <a:ext cx="547255" cy="365125"/>
          </a:xfrm>
        </p:spPr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4</a:t>
            </a:fld>
            <a:endParaRPr lang="en-US">
              <a:latin typeface="Public Sans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BA3555A-3F88-A006-7F4B-095024F865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3820" y="2510769"/>
            <a:ext cx="4612102" cy="12913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E5D12D-99FF-83D2-C047-69D9836613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8609" y="2541545"/>
            <a:ext cx="3873389" cy="22710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FD8506-7024-D68B-A7B9-5CD44DBC9087}"/>
              </a:ext>
            </a:extLst>
          </p:cNvPr>
          <p:cNvSpPr txBox="1"/>
          <p:nvPr/>
        </p:nvSpPr>
        <p:spPr>
          <a:xfrm>
            <a:off x="7832479" y="2699035"/>
            <a:ext cx="16174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Public Sans Black" pitchFamily="2" charset="0"/>
              </a:rPr>
              <a:t>Denser LLVP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5F1F42-88B9-49B3-D582-C332EB524219}"/>
              </a:ext>
            </a:extLst>
          </p:cNvPr>
          <p:cNvSpPr txBox="1"/>
          <p:nvPr/>
        </p:nvSpPr>
        <p:spPr>
          <a:xfrm>
            <a:off x="1810148" y="4422435"/>
            <a:ext cx="46496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ublic Sans" pitchFamily="2" charset="0"/>
              </a:rPr>
              <a:t>The bottom ~2/3 of the LLSVPs are about 0.5–0.6%</a:t>
            </a:r>
            <a:r>
              <a:rPr lang="en-US" sz="1600" b="1" dirty="0">
                <a:latin typeface="Public Sans" pitchFamily="2" charset="0"/>
              </a:rPr>
              <a:t> denser than average mantle</a:t>
            </a:r>
            <a:endParaRPr lang="en-US" sz="1600" dirty="0">
              <a:latin typeface="Public Sans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5D3146-F479-E02F-1167-DEEEB3ED6A9D}"/>
              </a:ext>
            </a:extLst>
          </p:cNvPr>
          <p:cNvSpPr txBox="1"/>
          <p:nvPr/>
        </p:nvSpPr>
        <p:spPr>
          <a:xfrm>
            <a:off x="7832479" y="3059886"/>
            <a:ext cx="173579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Public Sans" pitchFamily="2" charset="0"/>
              </a:rPr>
              <a:t>~300 km above the CMB</a:t>
            </a:r>
            <a:endParaRPr lang="en-US" sz="1600" b="1" dirty="0">
              <a:latin typeface="Public Sans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D41C45-5672-B765-6AC8-2260347CBE0D}"/>
              </a:ext>
            </a:extLst>
          </p:cNvPr>
          <p:cNvSpPr txBox="1"/>
          <p:nvPr/>
        </p:nvSpPr>
        <p:spPr>
          <a:xfrm>
            <a:off x="8615790" y="4956338"/>
            <a:ext cx="221939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latin typeface="Public Sans" pitchFamily="2" charset="0"/>
              </a:rPr>
              <a:t> Modified from [Lau et al, 2017]</a:t>
            </a:r>
            <a:endParaRPr lang="en-US" sz="9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9478F38-1DD4-5C14-05C4-B26812196B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04975" y="3853121"/>
            <a:ext cx="2876550" cy="21907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7F58303-3EB7-7E61-6E1F-C312865E3529}"/>
              </a:ext>
            </a:extLst>
          </p:cNvPr>
          <p:cNvSpPr/>
          <p:nvPr/>
        </p:nvSpPr>
        <p:spPr>
          <a:xfrm>
            <a:off x="9892123" y="3045388"/>
            <a:ext cx="381000" cy="1181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3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2323-F4D6-1729-68ED-AD18B094D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14025B-84D6-7DBB-CF72-043873418587}"/>
              </a:ext>
            </a:extLst>
          </p:cNvPr>
          <p:cNvSpPr txBox="1">
            <a:spLocks/>
          </p:cNvSpPr>
          <p:nvPr/>
        </p:nvSpPr>
        <p:spPr>
          <a:xfrm>
            <a:off x="1142998" y="266999"/>
            <a:ext cx="10577147" cy="11716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>
                <a:latin typeface="Public Sans Black" pitchFamily="2" charset="0"/>
              </a:rPr>
              <a:t>Current estimates of LLVP  matter properties are uncertain. Different constraints sometimes produce contradictory results</a:t>
            </a:r>
            <a:endParaRPr 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96B1ADF-3BF1-93B3-0EC5-7C65B1DA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0035" y="6356349"/>
            <a:ext cx="547255" cy="365125"/>
          </a:xfrm>
        </p:spPr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5</a:t>
            </a:fld>
            <a:endParaRPr lang="en-US">
              <a:latin typeface="Public Sans" pitchFamily="2" charset="0"/>
            </a:endParaRPr>
          </a:p>
        </p:txBody>
      </p:sp>
      <p:pic>
        <p:nvPicPr>
          <p:cNvPr id="28" name="Picture 27" descr="A comparison of the different colors of the same color scheme&#10;&#10;AI-generated content may be incorrect.">
            <a:extLst>
              <a:ext uri="{FF2B5EF4-FFF2-40B4-BE49-F238E27FC236}">
                <a16:creationId xmlns:a16="http://schemas.microsoft.com/office/drawing/2014/main" id="{318E05CA-E612-3B53-858F-81EF6FD09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83"/>
          <a:stretch>
            <a:fillRect/>
          </a:stretch>
        </p:blipFill>
        <p:spPr>
          <a:xfrm>
            <a:off x="3975213" y="2403417"/>
            <a:ext cx="3477488" cy="3092740"/>
          </a:xfrm>
          <a:prstGeom prst="rect">
            <a:avLst/>
          </a:prstGeom>
        </p:spPr>
      </p:pic>
      <p:pic>
        <p:nvPicPr>
          <p:cNvPr id="29" name="Picture 28" descr="A comparison of the different colors of the same color scheme&#10;&#10;AI-generated content may be incorrect.">
            <a:extLst>
              <a:ext uri="{FF2B5EF4-FFF2-40B4-BE49-F238E27FC236}">
                <a16:creationId xmlns:a16="http://schemas.microsoft.com/office/drawing/2014/main" id="{E77829C1-F778-6B2E-BE61-84B20B09C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08"/>
          <a:stretch>
            <a:fillRect/>
          </a:stretch>
        </p:blipFill>
        <p:spPr>
          <a:xfrm>
            <a:off x="8112347" y="2183516"/>
            <a:ext cx="3377688" cy="3092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C86286E-D48D-1314-20C3-083A2D902580}"/>
                  </a:ext>
                </a:extLst>
              </p:cNvPr>
              <p:cNvSpPr txBox="1"/>
              <p:nvPr/>
            </p:nvSpPr>
            <p:spPr>
              <a:xfrm>
                <a:off x="4308538" y="5371791"/>
                <a:ext cx="2784143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Public Sans" pitchFamily="2" charset="0"/>
                  </a:rPr>
                  <a:t>Assemblage conditions</a:t>
                </a:r>
              </a:p>
              <a:p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𝐹𝑒𝑂</m:t>
                    </m:r>
                  </m:oMath>
                </a14:m>
                <a:r>
                  <a:rPr lang="en-US" sz="1600" dirty="0">
                    <a:latin typeface="Public Sans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14−25 </m:t>
                    </m:r>
                  </m:oMath>
                </a14:m>
                <a:r>
                  <a:rPr lang="en-US" sz="1600" dirty="0">
                    <a:latin typeface="Public Sans" pitchFamily="2" charset="0"/>
                  </a:rPr>
                  <a:t>wt% 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>
                    <a:latin typeface="Public Sans" pitchFamily="2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&gt; 8 </m:t>
                    </m:r>
                  </m:oMath>
                </a14:m>
                <a:r>
                  <a:rPr lang="en-US" sz="1600" dirty="0" err="1">
                    <a:latin typeface="Public Sans" pitchFamily="2" charset="0"/>
                  </a:rPr>
                  <a:t>wt</a:t>
                </a:r>
                <a:r>
                  <a:rPr lang="en-US" sz="1600" dirty="0">
                    <a:latin typeface="Public Sans" pitchFamily="2" charset="0"/>
                  </a:rPr>
                  <a:t>%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r>
                  <a:rPr lang="en-US" sz="1600" dirty="0">
                    <a:latin typeface="Public Sans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&gt;0.6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Public Sans" pitchFamily="2" charset="0"/>
                  </a:rPr>
                  <a:t> </a:t>
                </a:r>
              </a:p>
              <a:p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C86286E-D48D-1314-20C3-083A2D902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538" y="5371791"/>
                <a:ext cx="2784143" cy="1354217"/>
              </a:xfrm>
              <a:prstGeom prst="rect">
                <a:avLst/>
              </a:prstGeom>
              <a:blipFill>
                <a:blip r:embed="rId4"/>
                <a:stretch>
                  <a:fillRect l="-1974" t="-1802" b="-5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17242FD-C2BF-8595-9A3D-FF1E6ACDF376}"/>
                  </a:ext>
                </a:extLst>
              </p:cNvPr>
              <p:cNvSpPr txBox="1"/>
              <p:nvPr/>
            </p:nvSpPr>
            <p:spPr>
              <a:xfrm>
                <a:off x="8492624" y="5371791"/>
                <a:ext cx="2784143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Public Sans" pitchFamily="2" charset="0"/>
                  </a:rPr>
                  <a:t>Assemblage conditions</a:t>
                </a:r>
              </a:p>
              <a:p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𝐹𝑒𝑂</m:t>
                    </m:r>
                  </m:oMath>
                </a14:m>
                <a:r>
                  <a:rPr lang="en-US" sz="1600" dirty="0">
                    <a:latin typeface="Public Sans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10−21</m:t>
                    </m:r>
                  </m:oMath>
                </a14:m>
                <a:r>
                  <a:rPr lang="en-US" sz="1600" dirty="0">
                    <a:latin typeface="Public Sans" pitchFamily="2" charset="0"/>
                  </a:rPr>
                  <a:t>wt% 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>
                    <a:latin typeface="Public Sans" pitchFamily="2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−13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err="1">
                    <a:latin typeface="Public Sans" pitchFamily="2" charset="0"/>
                  </a:rPr>
                  <a:t>wt</a:t>
                </a:r>
                <a:r>
                  <a:rPr lang="en-US" sz="1600" dirty="0">
                    <a:latin typeface="Public Sans" pitchFamily="2" charset="0"/>
                  </a:rPr>
                  <a:t>%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r>
                  <a:rPr lang="en-US" sz="1600" dirty="0">
                    <a:latin typeface="Public Sans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&gt;0.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6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Public Sans" pitchFamily="2" charset="0"/>
                  </a:rPr>
                  <a:t> </a:t>
                </a:r>
              </a:p>
              <a:p>
                <a:endParaRPr lang="en-US" dirty="0">
                  <a:latin typeface="Public Sans" pitchFamily="2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17242FD-C2BF-8595-9A3D-FF1E6ACDF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2624" y="5371791"/>
                <a:ext cx="2784143" cy="1354217"/>
              </a:xfrm>
              <a:prstGeom prst="rect">
                <a:avLst/>
              </a:prstGeom>
              <a:blipFill>
                <a:blip r:embed="rId5"/>
                <a:stretch>
                  <a:fillRect l="-1751" t="-1802" b="-5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83DD551D-AA57-166A-27C5-9A782C179FCE}"/>
              </a:ext>
            </a:extLst>
          </p:cNvPr>
          <p:cNvSpPr txBox="1"/>
          <p:nvPr/>
        </p:nvSpPr>
        <p:spPr>
          <a:xfrm>
            <a:off x="4436548" y="4263581"/>
            <a:ext cx="1951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Public Sans" pitchFamily="2" charset="0"/>
              </a:rPr>
              <a:t>&gt;90 Vol % of Bm</a:t>
            </a:r>
          </a:p>
          <a:p>
            <a:r>
              <a:rPr lang="en-US" sz="1600" dirty="0">
                <a:solidFill>
                  <a:schemeClr val="bg1"/>
                </a:solidFill>
                <a:latin typeface="Public Sans" pitchFamily="2" charset="0"/>
              </a:rPr>
              <a:t>&lt;6 Vol % of </a:t>
            </a:r>
            <a:r>
              <a:rPr lang="en-US" sz="1600" dirty="0" err="1">
                <a:solidFill>
                  <a:schemeClr val="bg1"/>
                </a:solidFill>
                <a:latin typeface="Public Sans" pitchFamily="2" charset="0"/>
              </a:rPr>
              <a:t>Fper</a:t>
            </a:r>
            <a:endParaRPr lang="en-US" sz="1600" dirty="0">
              <a:solidFill>
                <a:schemeClr val="bg1"/>
              </a:solidFill>
              <a:latin typeface="Public Sans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8CB82D5-981E-2E02-0EE5-ABA649E9336A}"/>
              </a:ext>
            </a:extLst>
          </p:cNvPr>
          <p:cNvSpPr txBox="1"/>
          <p:nvPr/>
        </p:nvSpPr>
        <p:spPr>
          <a:xfrm>
            <a:off x="8546799" y="2759217"/>
            <a:ext cx="1951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Public Sans" pitchFamily="2" charset="0"/>
              </a:rPr>
              <a:t>&gt;40 Vol % of </a:t>
            </a:r>
            <a:r>
              <a:rPr lang="en-US" sz="1600" dirty="0" err="1">
                <a:solidFill>
                  <a:schemeClr val="bg1"/>
                </a:solidFill>
                <a:latin typeface="Public Sans" pitchFamily="2" charset="0"/>
              </a:rPr>
              <a:t>CaPv</a:t>
            </a:r>
            <a:endParaRPr lang="en-US" sz="1600" dirty="0">
              <a:solidFill>
                <a:schemeClr val="bg1"/>
              </a:solidFill>
              <a:latin typeface="Public Sans" pitchFamily="2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Public Sans" pitchFamily="2" charset="0"/>
              </a:rPr>
              <a:t>&lt;6 Vol % of </a:t>
            </a:r>
            <a:r>
              <a:rPr lang="en-US" sz="1600" dirty="0" err="1">
                <a:solidFill>
                  <a:schemeClr val="bg1"/>
                </a:solidFill>
                <a:latin typeface="Public Sans" pitchFamily="2" charset="0"/>
              </a:rPr>
              <a:t>Fper</a:t>
            </a:r>
            <a:endParaRPr lang="en-US" sz="1600" dirty="0">
              <a:solidFill>
                <a:schemeClr val="bg1"/>
              </a:solidFill>
              <a:latin typeface="Public Sans" pitchFamily="2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056AA52-D504-EE46-EBDE-AF22C283C6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5375" y="1235253"/>
            <a:ext cx="5677184" cy="948263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3595B1A-3ED7-AC62-463E-7306DF3CFA07}"/>
              </a:ext>
            </a:extLst>
          </p:cNvPr>
          <p:cNvSpPr/>
          <p:nvPr/>
        </p:nvSpPr>
        <p:spPr>
          <a:xfrm>
            <a:off x="7022559" y="1270572"/>
            <a:ext cx="4146597" cy="726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Public Sans" pitchFamily="2" charset="0"/>
              </a:rPr>
              <a:t>79000 cases explain the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Public Sans" pitchFamily="2" charset="0"/>
              </a:rPr>
              <a:t>seismic observations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409657-2E09-0DB2-3BAA-44B9D3C2E320}"/>
              </a:ext>
            </a:extLst>
          </p:cNvPr>
          <p:cNvSpPr txBox="1"/>
          <p:nvPr/>
        </p:nvSpPr>
        <p:spPr>
          <a:xfrm>
            <a:off x="1331868" y="2484957"/>
            <a:ext cx="28520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ublic Sans" pitchFamily="2" charset="0"/>
              </a:rPr>
              <a:t>Bridgmanite (</a:t>
            </a:r>
            <a:r>
              <a:rPr lang="en-US" sz="1400" b="1" i="1" dirty="0">
                <a:latin typeface="Public Sans" pitchFamily="2" charset="0"/>
              </a:rPr>
              <a:t>Bm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[MgSiO3/ FeSiO3/ FeAlO3</a:t>
            </a:r>
          </a:p>
          <a:p>
            <a:r>
              <a:rPr lang="en-US" sz="1200" dirty="0">
                <a:latin typeface="Public Sans" pitchFamily="2" charset="0"/>
              </a:rPr>
              <a:t>Al2O3/ Fe2O3]</a:t>
            </a:r>
          </a:p>
          <a:p>
            <a:endParaRPr lang="en-US" sz="1400" i="1" dirty="0">
              <a:latin typeface="Public Sans" pitchFamily="2" charset="0"/>
            </a:endParaRPr>
          </a:p>
          <a:p>
            <a:r>
              <a:rPr lang="en-US" sz="1400" i="1" dirty="0">
                <a:latin typeface="Public Sans" pitchFamily="2" charset="0"/>
              </a:rPr>
              <a:t>Ca-Perovskite (</a:t>
            </a:r>
            <a:r>
              <a:rPr lang="en-US" sz="1400" b="1" i="1" dirty="0" err="1">
                <a:latin typeface="Public Sans" pitchFamily="2" charset="0"/>
              </a:rPr>
              <a:t>CaPv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[CaSiO3]</a:t>
            </a:r>
          </a:p>
          <a:p>
            <a:endParaRPr lang="en-US" sz="1400" i="1" dirty="0">
              <a:latin typeface="Public Sans" pitchFamily="2" charset="0"/>
            </a:endParaRPr>
          </a:p>
          <a:p>
            <a:r>
              <a:rPr lang="en-US" sz="1400" i="1" dirty="0" err="1">
                <a:latin typeface="Public Sans" pitchFamily="2" charset="0"/>
              </a:rPr>
              <a:t>Ferropericlase</a:t>
            </a:r>
            <a:r>
              <a:rPr lang="en-US" sz="1400" i="1" dirty="0">
                <a:latin typeface="Public Sans" pitchFamily="2" charset="0"/>
              </a:rPr>
              <a:t> (</a:t>
            </a:r>
            <a:r>
              <a:rPr lang="en-US" sz="1400" b="1" i="1" dirty="0" err="1">
                <a:latin typeface="Public Sans" pitchFamily="2" charset="0"/>
              </a:rPr>
              <a:t>Fper</a:t>
            </a:r>
            <a:r>
              <a:rPr lang="en-US" sz="1400" i="1" dirty="0">
                <a:latin typeface="Public Sans" pitchFamily="2" charset="0"/>
              </a:rPr>
              <a:t>)</a:t>
            </a:r>
          </a:p>
          <a:p>
            <a:r>
              <a:rPr lang="en-US" sz="1200" dirty="0">
                <a:latin typeface="Public Sans" pitchFamily="2" charset="0"/>
              </a:rPr>
              <a:t>[MgO, </a:t>
            </a:r>
            <a:r>
              <a:rPr lang="en-US" sz="1200" dirty="0" err="1">
                <a:latin typeface="Public Sans" pitchFamily="2" charset="0"/>
              </a:rPr>
              <a:t>FeO</a:t>
            </a:r>
            <a:r>
              <a:rPr lang="en-US" sz="1200" dirty="0">
                <a:latin typeface="Public Sans" pitchFamily="2" charset="0"/>
              </a:rPr>
              <a:t>]</a:t>
            </a:r>
          </a:p>
          <a:p>
            <a:endParaRPr lang="en-US" sz="1400" i="1" dirty="0">
              <a:latin typeface="Public Sans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FF04B22-F120-2EF7-DFA9-57970C241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7816" y="2218835"/>
            <a:ext cx="7852329" cy="418221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A9821A4B-2F27-43E9-1E5E-11920337A6F3}"/>
              </a:ext>
            </a:extLst>
          </p:cNvPr>
          <p:cNvSpPr txBox="1"/>
          <p:nvPr/>
        </p:nvSpPr>
        <p:spPr>
          <a:xfrm>
            <a:off x="814358" y="6587858"/>
            <a:ext cx="316085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latin typeface="Public Sans" pitchFamily="2" charset="0"/>
              </a:rPr>
              <a:t> Endmember histograms modified from [Vilella et al, 2021]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23886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F37B7-7316-702D-4722-B4D504817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90D060-DCF7-1235-0F79-51946331E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mtClean="0">
                <a:latin typeface="Public Sans" pitchFamily="2" charset="0"/>
              </a:rPr>
              <a:t>6</a:t>
            </a:fld>
            <a:endParaRPr lang="en-US">
              <a:latin typeface="Public Sans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40281E-A412-99EA-FCAB-15F460DF250B}"/>
              </a:ext>
            </a:extLst>
          </p:cNvPr>
          <p:cNvSpPr txBox="1"/>
          <p:nvPr/>
        </p:nvSpPr>
        <p:spPr>
          <a:xfrm rot="20723272">
            <a:off x="2963219" y="4562644"/>
            <a:ext cx="74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Public Sans" pitchFamily="2" charset="0"/>
              </a:rPr>
              <a:t>LLVP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EAF25E-8581-7486-61FF-C3A0F3D08F5F}"/>
              </a:ext>
            </a:extLst>
          </p:cNvPr>
          <p:cNvSpPr/>
          <p:nvPr/>
        </p:nvSpPr>
        <p:spPr>
          <a:xfrm>
            <a:off x="3308284" y="4895139"/>
            <a:ext cx="569246" cy="544218"/>
          </a:xfrm>
          <a:prstGeom prst="ellipse">
            <a:avLst/>
          </a:prstGeom>
          <a:noFill/>
          <a:ln>
            <a:solidFill>
              <a:srgbClr val="FFFF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ublic Sans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E931FE3B-652C-D747-F7FC-9CF36C05BC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473" r="3140" b="14841"/>
          <a:stretch>
            <a:fillRect/>
          </a:stretch>
        </p:blipFill>
        <p:spPr>
          <a:xfrm>
            <a:off x="1112509" y="2036973"/>
            <a:ext cx="3984449" cy="29824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83D776-F445-5CE5-41C6-6F799486EA66}"/>
              </a:ext>
            </a:extLst>
          </p:cNvPr>
          <p:cNvSpPr txBox="1"/>
          <p:nvPr/>
        </p:nvSpPr>
        <p:spPr>
          <a:xfrm>
            <a:off x="5326958" y="4627004"/>
            <a:ext cx="6295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Public Sans" pitchFamily="2" charset="0"/>
              </a:rPr>
              <a:t>Water (</a:t>
            </a:r>
            <a:r>
              <a:rPr lang="en-US" b="1" dirty="0">
                <a:latin typeface="Public Sans" pitchFamily="2" charset="0"/>
              </a:rPr>
              <a:t>Hydrogen</a:t>
            </a:r>
            <a:r>
              <a:rPr lang="en-US" dirty="0">
                <a:latin typeface="Public Sans" pitchFamily="2" charset="0"/>
              </a:rPr>
              <a:t>) inclusion in lower-mantle perovskites (e.g., Bridgmanite) </a:t>
            </a:r>
            <a:r>
              <a:rPr lang="en-US" b="1" dirty="0">
                <a:latin typeface="Public Sans" pitchFamily="2" charset="0"/>
              </a:rPr>
              <a:t>may explain LLVP seismic signal</a:t>
            </a:r>
          </a:p>
          <a:p>
            <a:r>
              <a:rPr lang="en-US" b="1" dirty="0">
                <a:latin typeface="Public Sans" pitchFamily="2" charset="0"/>
              </a:rPr>
              <a:t> </a:t>
            </a:r>
            <a:r>
              <a:rPr lang="en-US" sz="900" i="1" dirty="0">
                <a:latin typeface="Public Sans" pitchFamily="2" charset="0"/>
              </a:rPr>
              <a:t>[</a:t>
            </a:r>
            <a:r>
              <a:rPr lang="en-US" sz="900" i="1" dirty="0" err="1">
                <a:latin typeface="Public Sans" pitchFamily="2" charset="0"/>
              </a:rPr>
              <a:t>Othani</a:t>
            </a:r>
            <a:r>
              <a:rPr lang="en-US" sz="900" i="1" dirty="0">
                <a:latin typeface="Public Sans" pitchFamily="2" charset="0"/>
              </a:rPr>
              <a:t> et al, 2019; Jiang &amp; Zhang, 2019]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3CB2B9-CF6D-52BF-95BD-F40DB4D33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26959" y="1383672"/>
            <a:ext cx="6295293" cy="89462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71EBFE3-D5C3-FD76-A8EF-0589CDC6B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1634" y="2904065"/>
            <a:ext cx="5688061" cy="153022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2DF4DAD-4799-90E4-0D0C-A164DBCDB503}"/>
              </a:ext>
            </a:extLst>
          </p:cNvPr>
          <p:cNvSpPr txBox="1"/>
          <p:nvPr/>
        </p:nvSpPr>
        <p:spPr>
          <a:xfrm>
            <a:off x="1326733" y="1293869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 Black" pitchFamily="2" charset="0"/>
              </a:rPr>
              <a:t>Presence of hydrogen in lower mantle minerals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F1BD7B-77BF-4C5F-D3DB-AA6D108D2BD5}"/>
              </a:ext>
            </a:extLst>
          </p:cNvPr>
          <p:cNvSpPr txBox="1"/>
          <p:nvPr/>
        </p:nvSpPr>
        <p:spPr>
          <a:xfrm>
            <a:off x="3308284" y="5045433"/>
            <a:ext cx="23495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Modified from [</a:t>
            </a:r>
            <a:r>
              <a:rPr lang="en-US" sz="900" i="1" dirty="0" err="1">
                <a:latin typeface="Public Sans" pitchFamily="2" charset="0"/>
              </a:rPr>
              <a:t>Othani</a:t>
            </a:r>
            <a:r>
              <a:rPr lang="en-US" sz="900" i="1" dirty="0">
                <a:latin typeface="Public Sans" pitchFamily="2" charset="0"/>
              </a:rPr>
              <a:t> et al, 2019]</a:t>
            </a:r>
            <a:endParaRPr lang="en-US" sz="9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C6AA6E9-6793-FB3D-1960-BDE59B464A2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0041"/>
          <a:stretch>
            <a:fillRect/>
          </a:stretch>
        </p:blipFill>
        <p:spPr>
          <a:xfrm>
            <a:off x="5326959" y="2402761"/>
            <a:ext cx="1579214" cy="14390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9462606-DF58-5490-F52A-44E96176B2DD}"/>
              </a:ext>
            </a:extLst>
          </p:cNvPr>
          <p:cNvSpPr txBox="1"/>
          <p:nvPr/>
        </p:nvSpPr>
        <p:spPr>
          <a:xfrm>
            <a:off x="2215774" y="5887404"/>
            <a:ext cx="7801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Public Sans Black" pitchFamily="2" charset="0"/>
              </a:rPr>
              <a:t>Constraints on lower-mantle hydrogen are scarce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444386E9-F5DC-F1EE-099E-85401E826C46}"/>
              </a:ext>
            </a:extLst>
          </p:cNvPr>
          <p:cNvSpPr txBox="1">
            <a:spLocks/>
          </p:cNvSpPr>
          <p:nvPr/>
        </p:nvSpPr>
        <p:spPr>
          <a:xfrm>
            <a:off x="909654" y="350887"/>
            <a:ext cx="11089943" cy="10601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dirty="0">
                <a:latin typeface="Public Sans Black" pitchFamily="2" charset="0"/>
              </a:rPr>
              <a:t>We have no constraints on the possible presence of hydrogen in LLVPs</a:t>
            </a:r>
            <a:endParaRPr lang="en-US" sz="2500" b="1" dirty="0">
              <a:latin typeface="Public Sans Black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2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6092E-F368-76ED-654E-B5E7E7593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47CC0-87EC-BB33-050E-B7537FFFC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31670"/>
            <a:ext cx="10515600" cy="109389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Different Earth matter profiles produce different neutrino oscillation probabilities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39B8B-E15A-EA11-1B26-26BCA4809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z="1100" smtClean="0">
                <a:latin typeface="Public Sans" pitchFamily="2" charset="0"/>
              </a:rPr>
              <a:t>7</a:t>
            </a:fld>
            <a:endParaRPr lang="en-US" sz="1100">
              <a:latin typeface="Public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797743-182D-84A1-8EDF-FEEC377ECCA4}"/>
              </a:ext>
            </a:extLst>
          </p:cNvPr>
          <p:cNvSpPr txBox="1"/>
          <p:nvPr/>
        </p:nvSpPr>
        <p:spPr>
          <a:xfrm>
            <a:off x="784794" y="6464035"/>
            <a:ext cx="39417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Oscillograms taken from [Goos et al]</a:t>
            </a:r>
            <a:endParaRPr lang="en-US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A25DB5-0EC0-C463-AF67-4FB589911BC1}"/>
              </a:ext>
            </a:extLst>
          </p:cNvPr>
          <p:cNvSpPr txBox="1"/>
          <p:nvPr/>
        </p:nvSpPr>
        <p:spPr>
          <a:xfrm>
            <a:off x="2783657" y="1749287"/>
            <a:ext cx="744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 Black" pitchFamily="2" charset="0"/>
              </a:rPr>
              <a:t>Oscillation probability distribution for different matter profiles</a:t>
            </a:r>
          </a:p>
        </p:txBody>
      </p:sp>
      <p:pic>
        <p:nvPicPr>
          <p:cNvPr id="19" name="Picture 18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C29DBAE0-B6DD-D7D1-12F7-12FB17F81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83" y="2266713"/>
            <a:ext cx="7142384" cy="377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5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F3CFD-08A4-407A-1045-BAF850581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7136700-10DA-E7DD-8215-D87877597AA4}"/>
              </a:ext>
            </a:extLst>
          </p:cNvPr>
          <p:cNvSpPr txBox="1"/>
          <p:nvPr/>
        </p:nvSpPr>
        <p:spPr>
          <a:xfrm>
            <a:off x="784794" y="6464035"/>
            <a:ext cx="39417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Oscillograms taken from [Goos et al]</a:t>
            </a:r>
            <a:endParaRPr lang="en-US" sz="900" dirty="0"/>
          </a:p>
        </p:txBody>
      </p:sp>
      <p:pic>
        <p:nvPicPr>
          <p:cNvPr id="16" name="Picture 1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C7872357-3786-9717-E948-72C6FB23D3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83" y="2266713"/>
            <a:ext cx="7142384" cy="37756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523E5E-658B-A260-50AD-A48362A02AE5}"/>
              </a:ext>
            </a:extLst>
          </p:cNvPr>
          <p:cNvSpPr txBox="1"/>
          <p:nvPr/>
        </p:nvSpPr>
        <p:spPr>
          <a:xfrm>
            <a:off x="2783657" y="1749287"/>
            <a:ext cx="744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ublic Sans Black" pitchFamily="2" charset="0"/>
              </a:rPr>
              <a:t>Oscillation probability distribution for different matter profiles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CCC04C-02B3-D500-1F73-E0422A5A11C5}"/>
              </a:ext>
            </a:extLst>
          </p:cNvPr>
          <p:cNvSpPr/>
          <p:nvPr/>
        </p:nvSpPr>
        <p:spPr>
          <a:xfrm>
            <a:off x="964701" y="1562033"/>
            <a:ext cx="11072589" cy="472695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ECAA0B-99BA-FAD2-0600-AF45A9BEF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31670"/>
            <a:ext cx="10515600" cy="109389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Public Sans Black" pitchFamily="2" charset="0"/>
              </a:rPr>
              <a:t>Different Earth matter profiles produce different neutrino oscillation probabilities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27237-5FD7-01BD-DC17-63BDF035D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z="1100" smtClean="0">
                <a:latin typeface="Public Sans" pitchFamily="2" charset="0"/>
              </a:rPr>
              <a:t>8</a:t>
            </a:fld>
            <a:endParaRPr lang="en-US" sz="1100">
              <a:latin typeface="Public San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1CA1166-C436-6B37-C19E-5A8EA28BF1AD}"/>
                  </a:ext>
                </a:extLst>
              </p:cNvPr>
              <p:cNvSpPr txBox="1"/>
              <p:nvPr/>
            </p:nvSpPr>
            <p:spPr>
              <a:xfrm>
                <a:off x="1227545" y="4969348"/>
                <a:ext cx="3419734" cy="10118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Public Sans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1CA1166-C436-6B37-C19E-5A8EA28BF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545" y="4969348"/>
                <a:ext cx="3419734" cy="10118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807B121-85B9-3CF8-DDEC-695CEB850FD4}"/>
              </a:ext>
            </a:extLst>
          </p:cNvPr>
          <p:cNvSpPr txBox="1"/>
          <p:nvPr/>
        </p:nvSpPr>
        <p:spPr>
          <a:xfrm>
            <a:off x="1227545" y="4184537"/>
            <a:ext cx="680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Public Sans" pitchFamily="2" charset="0"/>
                <a:cs typeface="Times New Roman" panose="02020603050405020304" pitchFamily="18" charset="0"/>
              </a:rPr>
              <a:t>Electron  yield  </a:t>
            </a:r>
          </a:p>
          <a:p>
            <a:r>
              <a:rPr lang="en-US" sz="1600" b="1" dirty="0">
                <a:latin typeface="Public Sans" pitchFamily="2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Public Sans" pitchFamily="2" charset="0"/>
              </a:rPr>
              <a:t>Number ratio of protons (Z) to nucleons (A)</a:t>
            </a:r>
            <a:r>
              <a:rPr lang="en-US" sz="1600" b="1" dirty="0">
                <a:latin typeface="Public Sans" pitchFamily="2" charset="0"/>
                <a:cs typeface="Times New Roman" panose="02020603050405020304" pitchFamily="18" charset="0"/>
              </a:rPr>
              <a:t>)</a:t>
            </a:r>
            <a:r>
              <a:rPr lang="en-US" sz="2000" b="1" dirty="0">
                <a:latin typeface="Public Sans" pitchFamily="2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C1C55A-BB45-8C39-D02B-A34348B9E4B7}"/>
                  </a:ext>
                </a:extLst>
              </p:cNvPr>
              <p:cNvSpPr txBox="1"/>
              <p:nvPr/>
            </p:nvSpPr>
            <p:spPr>
              <a:xfrm>
                <a:off x="1227545" y="2162477"/>
                <a:ext cx="6303635" cy="1722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sub>
                        </m:sSub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)=</m:t>
                    </m:r>
                    <m:func>
                      <m:func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sSup>
                          <m:sSupPr>
                            <m:ctrlP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p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sup>
                        </m:sSup>
                        <m:r>
                          <a:rPr lang="en-US" sz="2400" b="1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5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5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accent5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sz="2400" b="1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𝜟</m:t>
                                </m:r>
                              </m:e>
                              <m:sup>
                                <m:r>
                                  <a:rPr lang="en-US" sz="24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sz="24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US" sz="24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chemeClr val="accent5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chemeClr val="accent5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chemeClr val="accent5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𝒆</m:t>
                                </m:r>
                              </m:sub>
                            </m:sSub>
                            <m: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𝜈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en-US" sz="2400" dirty="0">
                    <a:effectLst/>
                    <a:latin typeface="Public Sans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sub>
                        </m:sSub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1−</m:t>
                    </m:r>
                  </m:oMath>
                </a14:m>
                <a:r>
                  <a:rPr lang="en-US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sub>
                        </m:sSub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Public Sans" pitchFamily="2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2400" dirty="0">
                  <a:effectLst/>
                  <a:latin typeface="Public Sans" pitchFamily="2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C1C55A-BB45-8C39-D02B-A34348B9E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545" y="2162477"/>
                <a:ext cx="6303635" cy="1722331"/>
              </a:xfrm>
              <a:prstGeom prst="rect">
                <a:avLst/>
              </a:prstGeom>
              <a:blipFill>
                <a:blip r:embed="rId5"/>
                <a:stretch>
                  <a:fillRect l="-193" r="-2128" b="-7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335C50E-F274-1D7E-BB2A-40F333452F54}"/>
              </a:ext>
            </a:extLst>
          </p:cNvPr>
          <p:cNvSpPr txBox="1"/>
          <p:nvPr/>
        </p:nvSpPr>
        <p:spPr>
          <a:xfrm>
            <a:off x="1213645" y="1803695"/>
            <a:ext cx="6456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Public Sans" pitchFamily="2" charset="0"/>
                <a:cs typeface="Times New Roman" panose="02020603050405020304" pitchFamily="18" charset="0"/>
              </a:rPr>
              <a:t>Two-flavor approximation oscillation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7F3AE8-9FD4-29AC-61A6-7186289CF674}"/>
                  </a:ext>
                </a:extLst>
              </p:cNvPr>
              <p:cNvSpPr txBox="1"/>
              <p:nvPr/>
            </p:nvSpPr>
            <p:spPr>
              <a:xfrm>
                <a:off x="5722805" y="4538480"/>
                <a:ext cx="6097656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latin typeface="Public Sans" pitchFamily="2" charset="0"/>
                  </a:rPr>
                  <a:t>Different Earth matter profiles correspond to </a:t>
                </a:r>
                <a:r>
                  <a:rPr lang="en-US" sz="1800" b="1" dirty="0">
                    <a:latin typeface="Public Sans" pitchFamily="2" charset="0"/>
                  </a:rPr>
                  <a:t>different</a:t>
                </a:r>
                <a:r>
                  <a:rPr lang="en-US" sz="1800" dirty="0">
                    <a:latin typeface="Public Sans" pitchFamily="2" charset="0"/>
                  </a:rPr>
                  <a:t> </a:t>
                </a:r>
                <a:r>
                  <a:rPr lang="en-US" sz="1800" b="1" dirty="0">
                    <a:latin typeface="Public Sans" pitchFamily="2" charset="0"/>
                  </a:rPr>
                  <a:t>density</a:t>
                </a:r>
                <a:r>
                  <a:rPr lang="en-US" sz="1800" dirty="0">
                    <a:latin typeface="Public Sans" pitchFamily="2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800" dirty="0">
                    <a:latin typeface="Public Sans" pitchFamily="2" charset="0"/>
                  </a:rPr>
                  <a:t>) and </a:t>
                </a:r>
                <a:r>
                  <a:rPr lang="en-US" sz="1800" b="1" dirty="0">
                    <a:latin typeface="Public Sans" pitchFamily="2" charset="0"/>
                  </a:rPr>
                  <a:t>electron</a:t>
                </a:r>
                <a:r>
                  <a:rPr lang="en-US" sz="1800" dirty="0">
                    <a:latin typeface="Public Sans" pitchFamily="2" charset="0"/>
                  </a:rPr>
                  <a:t> </a:t>
                </a:r>
                <a:r>
                  <a:rPr lang="en-US" sz="1800" b="1" dirty="0">
                    <a:latin typeface="Public Sans" pitchFamily="2" charset="0"/>
                  </a:rPr>
                  <a:t>yield</a:t>
                </a:r>
                <a:r>
                  <a:rPr lang="en-US" sz="1800" dirty="0">
                    <a:latin typeface="Public Sans" pitchFamily="2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800" dirty="0">
                    <a:latin typeface="Public Sans" pitchFamily="2" charset="0"/>
                  </a:rPr>
                  <a:t>)  </a:t>
                </a:r>
                <a:r>
                  <a:rPr lang="en-US" sz="1800" b="1" dirty="0">
                    <a:latin typeface="Public Sans" pitchFamily="2" charset="0"/>
                  </a:rPr>
                  <a:t>profiles</a:t>
                </a:r>
                <a:r>
                  <a:rPr lang="en-US" sz="1800" dirty="0">
                    <a:latin typeface="Public Sans" pitchFamily="2" charset="0"/>
                  </a:rPr>
                  <a:t>, and therefore </a:t>
                </a:r>
                <a:r>
                  <a:rPr lang="en-US" sz="1800" b="1" dirty="0">
                    <a:latin typeface="Public Sans" pitchFamily="2" charset="0"/>
                  </a:rPr>
                  <a:t>produce different</a:t>
                </a:r>
                <a:r>
                  <a:rPr lang="en-US" sz="1800" dirty="0">
                    <a:latin typeface="Public Sans" pitchFamily="2" charset="0"/>
                  </a:rPr>
                  <a:t> distribution </a:t>
                </a:r>
                <a:r>
                  <a:rPr lang="en-US" sz="1800" b="1" dirty="0">
                    <a:latin typeface="Public Sans" pitchFamily="2" charset="0"/>
                  </a:rPr>
                  <a:t>patters of </a:t>
                </a:r>
                <a:r>
                  <a:rPr lang="en-US" sz="1800" dirty="0">
                    <a:latin typeface="Public Sans" pitchFamily="2" charset="0"/>
                  </a:rPr>
                  <a:t>neutrino </a:t>
                </a:r>
                <a:r>
                  <a:rPr lang="en-US" sz="1800" b="1" dirty="0">
                    <a:latin typeface="Public Sans" pitchFamily="2" charset="0"/>
                  </a:rPr>
                  <a:t>oscillation</a:t>
                </a:r>
                <a:r>
                  <a:rPr lang="en-US" sz="1800" dirty="0">
                    <a:latin typeface="Public Sans" pitchFamily="2" charset="0"/>
                  </a:rPr>
                  <a:t> probabilities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7F3AE8-9FD4-29AC-61A6-7186289CF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2805" y="4538480"/>
                <a:ext cx="6097656" cy="1200329"/>
              </a:xfrm>
              <a:prstGeom prst="rect">
                <a:avLst/>
              </a:prstGeom>
              <a:blipFill>
                <a:blip r:embed="rId6"/>
                <a:stretch>
                  <a:fillRect t="-3571" r="-300" b="-7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5DE5CFD-225E-A646-4DBE-9208C30C799D}"/>
              </a:ext>
            </a:extLst>
          </p:cNvPr>
          <p:cNvSpPr txBox="1"/>
          <p:nvPr/>
        </p:nvSpPr>
        <p:spPr>
          <a:xfrm>
            <a:off x="7659736" y="1783600"/>
            <a:ext cx="3318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Public Sans" pitchFamily="2" charset="0"/>
                <a:cs typeface="Times New Roman" panose="02020603050405020304" pitchFamily="18" charset="0"/>
              </a:rPr>
              <a:t>Electron number density: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3D3993-3503-E57E-94ED-9C612304F33B}"/>
                  </a:ext>
                </a:extLst>
              </p:cNvPr>
              <p:cNvSpPr txBox="1"/>
              <p:nvPr/>
            </p:nvSpPr>
            <p:spPr>
              <a:xfrm>
                <a:off x="7659736" y="2294037"/>
                <a:ext cx="3282082" cy="1492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𝝆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0" dirty="0">
                  <a:latin typeface="Public Sans" pitchFamily="2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US" sz="1400" b="0" dirty="0">
                    <a:latin typeface="Public Sans" pitchFamily="2" charset="0"/>
                    <a:cs typeface="Times New Roman" panose="02020603050405020304" pitchFamily="18" charset="0"/>
                  </a:rPr>
                  <a:t> Avogadro’s number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sz="1400" dirty="0">
                    <a:latin typeface="Public Sans" pitchFamily="2" charset="0"/>
                    <a:cs typeface="Times New Roman" panose="02020603050405020304" pitchFamily="18" charset="0"/>
                  </a:rPr>
                  <a:t>: molar mass constant</a:t>
                </a:r>
                <a:endParaRPr lang="en-US" sz="1400" b="0" dirty="0">
                  <a:latin typeface="Public Sans" pitchFamily="2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US" sz="1400" b="0" dirty="0">
                    <a:latin typeface="Public Sans" pitchFamily="2" charset="0"/>
                    <a:cs typeface="Times New Roman" panose="02020603050405020304" pitchFamily="18" charset="0"/>
                  </a:rPr>
                  <a:t> Matter density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3D3993-3503-E57E-94ED-9C612304F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9736" y="2294037"/>
                <a:ext cx="3282082" cy="1492524"/>
              </a:xfrm>
              <a:prstGeom prst="rect">
                <a:avLst/>
              </a:prstGeom>
              <a:blipFill>
                <a:blip r:embed="rId7"/>
                <a:stretch>
                  <a:fillRect b="-3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44C98275-99B7-37E8-AB94-95370F0535C8}"/>
              </a:ext>
            </a:extLst>
          </p:cNvPr>
          <p:cNvSpPr txBox="1"/>
          <p:nvPr/>
        </p:nvSpPr>
        <p:spPr>
          <a:xfrm>
            <a:off x="1227545" y="6058153"/>
            <a:ext cx="39417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**Sum over all elements that make up the propagation medium</a:t>
            </a:r>
          </a:p>
        </p:txBody>
      </p:sp>
    </p:spTree>
    <p:extLst>
      <p:ext uri="{BB962C8B-B14F-4D97-AF65-F5344CB8AC3E}">
        <p14:creationId xmlns:p14="http://schemas.microsoft.com/office/powerpoint/2010/main" val="22961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353D9-4B98-5483-3319-A8AAF299B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1A88C5-D473-3448-C822-BB622FB79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E620-2BC0-4174-AD29-D0A87754AF1E}" type="slidenum">
              <a:rPr lang="en-US" sz="1100" smtClean="0">
                <a:latin typeface="Public Sans" pitchFamily="2" charset="0"/>
              </a:rPr>
              <a:t>9</a:t>
            </a:fld>
            <a:endParaRPr lang="en-US" sz="1100">
              <a:latin typeface="Public Sans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774440-0A46-A390-9F7A-1CAFCA7777EB}"/>
              </a:ext>
            </a:extLst>
          </p:cNvPr>
          <p:cNvSpPr txBox="1">
            <a:spLocks/>
          </p:cNvSpPr>
          <p:nvPr/>
        </p:nvSpPr>
        <p:spPr>
          <a:xfrm>
            <a:off x="979051" y="313534"/>
            <a:ext cx="10233898" cy="98034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dirty="0">
                <a:latin typeface="Public Sans Black" pitchFamily="2" charset="0"/>
              </a:rPr>
              <a:t>Oscillation tomography exploits the matter dependence of neutrino oscillation probabilities to probe Earth’s interior.</a:t>
            </a:r>
            <a:endParaRPr lang="en-US" sz="2500" b="1" dirty="0">
              <a:latin typeface="Public Sans Black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B3FA7A-A61D-5B2B-1878-68F966D18F4B}"/>
              </a:ext>
            </a:extLst>
          </p:cNvPr>
          <p:cNvGrpSpPr/>
          <p:nvPr/>
        </p:nvGrpSpPr>
        <p:grpSpPr>
          <a:xfrm>
            <a:off x="4243495" y="2542313"/>
            <a:ext cx="4144036" cy="4102286"/>
            <a:chOff x="1988802" y="2256386"/>
            <a:chExt cx="4144036" cy="410228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39A2D68-6C1B-7684-2E0E-0926BBAC92BD}"/>
                </a:ext>
              </a:extLst>
            </p:cNvPr>
            <p:cNvSpPr/>
            <p:nvPr/>
          </p:nvSpPr>
          <p:spPr>
            <a:xfrm>
              <a:off x="1988802" y="2523031"/>
              <a:ext cx="3383280" cy="33832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Public Sans" pitchFamily="2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D7F4D3F-CCB8-2D5A-DDE2-863AB5EBA0F7}"/>
                </a:ext>
              </a:extLst>
            </p:cNvPr>
            <p:cNvSpPr/>
            <p:nvPr/>
          </p:nvSpPr>
          <p:spPr>
            <a:xfrm>
              <a:off x="2158866" y="2681502"/>
              <a:ext cx="3043153" cy="3043153"/>
            </a:xfrm>
            <a:prstGeom prst="ellipse">
              <a:avLst/>
            </a:prstGeom>
            <a:solidFill>
              <a:srgbClr val="D3B8A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Public Sans" pitchFamily="2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C7DED0F-2890-8881-E9CC-66A510B0263A}"/>
                </a:ext>
              </a:extLst>
            </p:cNvPr>
            <p:cNvSpPr/>
            <p:nvPr/>
          </p:nvSpPr>
          <p:spPr>
            <a:xfrm>
              <a:off x="2322050" y="2850817"/>
              <a:ext cx="2727709" cy="2727708"/>
            </a:xfrm>
            <a:prstGeom prst="ellipse">
              <a:avLst/>
            </a:prstGeom>
            <a:solidFill>
              <a:srgbClr val="9F6C53"/>
            </a:solidFill>
            <a:ln>
              <a:noFill/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Public Sans" pitchFamily="2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5BA306F-4054-7FE6-76A6-7F6A53FCCE27}"/>
                </a:ext>
              </a:extLst>
            </p:cNvPr>
            <p:cNvSpPr/>
            <p:nvPr/>
          </p:nvSpPr>
          <p:spPr>
            <a:xfrm>
              <a:off x="2690895" y="3200403"/>
              <a:ext cx="2005351" cy="2005351"/>
            </a:xfrm>
            <a:prstGeom prst="ellipse">
              <a:avLst/>
            </a:prstGeom>
            <a:noFill/>
            <a:ln>
              <a:noFill/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Public Sans" pitchFamily="2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EC72785-50D3-C5D0-1C6D-B5EA77251893}"/>
                </a:ext>
              </a:extLst>
            </p:cNvPr>
            <p:cNvCxnSpPr>
              <a:cxnSpLocks/>
              <a:stCxn id="7" idx="0"/>
              <a:endCxn id="7" idx="0"/>
            </p:cNvCxnSpPr>
            <p:nvPr/>
          </p:nvCxnSpPr>
          <p:spPr>
            <a:xfrm>
              <a:off x="3680443" y="2681502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E1C1078-ABE6-7097-46B7-38DD48337EFB}"/>
                </a:ext>
              </a:extLst>
            </p:cNvPr>
            <p:cNvSpPr/>
            <p:nvPr/>
          </p:nvSpPr>
          <p:spPr>
            <a:xfrm>
              <a:off x="2863312" y="3383867"/>
              <a:ext cx="1665735" cy="1665735"/>
            </a:xfrm>
            <a:prstGeom prst="ellipse">
              <a:avLst/>
            </a:prstGeom>
            <a:solidFill>
              <a:srgbClr val="FFE38B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Public Sans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34F39C-5FA0-F7D0-1BFD-7CE09C3B45B0}"/>
                </a:ext>
              </a:extLst>
            </p:cNvPr>
            <p:cNvSpPr txBox="1"/>
            <p:nvPr/>
          </p:nvSpPr>
          <p:spPr>
            <a:xfrm>
              <a:off x="2070904" y="4118086"/>
              <a:ext cx="4535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Public Sans" pitchFamily="2" charset="0"/>
                </a:rPr>
                <a:t>UP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33ED3D-E7F8-95D7-33E6-A54F682EB031}"/>
                </a:ext>
              </a:extLst>
            </p:cNvPr>
            <p:cNvSpPr txBox="1"/>
            <p:nvPr/>
          </p:nvSpPr>
          <p:spPr>
            <a:xfrm>
              <a:off x="2455659" y="4107926"/>
              <a:ext cx="5634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Public Sans" pitchFamily="2" charset="0"/>
                </a:rPr>
                <a:t>LM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88236E9-2EF0-4B37-FC44-7BB221DE2750}"/>
                </a:ext>
              </a:extLst>
            </p:cNvPr>
            <p:cNvSpPr txBox="1"/>
            <p:nvPr/>
          </p:nvSpPr>
          <p:spPr>
            <a:xfrm>
              <a:off x="3478098" y="4099815"/>
              <a:ext cx="1497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Public Sans" pitchFamily="2" charset="0"/>
                </a:rPr>
                <a:t>4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4516785-C66A-4F4D-998A-82119787D572}"/>
                </a:ext>
              </a:extLst>
            </p:cNvPr>
            <p:cNvSpPr/>
            <p:nvPr/>
          </p:nvSpPr>
          <p:spPr>
            <a:xfrm>
              <a:off x="3399429" y="3901410"/>
              <a:ext cx="614543" cy="614543"/>
            </a:xfrm>
            <a:prstGeom prst="ellipse">
              <a:avLst/>
            </a:prstGeom>
            <a:solidFill>
              <a:srgbClr val="FFCD2F"/>
            </a:solidFill>
            <a:ln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Public Sans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183008-7FD2-C4BE-A187-4DCC3372A2A6}"/>
                </a:ext>
              </a:extLst>
            </p:cNvPr>
            <p:cNvSpPr txBox="1"/>
            <p:nvPr/>
          </p:nvSpPr>
          <p:spPr>
            <a:xfrm>
              <a:off x="3087566" y="4118086"/>
              <a:ext cx="4771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Public Sans" pitchFamily="2" charset="0"/>
                </a:rPr>
                <a:t>OC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BB75072-F9E9-3AA5-4709-68616DC5E703}"/>
                </a:ext>
              </a:extLst>
            </p:cNvPr>
            <p:cNvCxnSpPr>
              <a:cxnSpLocks/>
              <a:stCxn id="7" idx="4"/>
              <a:endCxn id="7" idx="4"/>
            </p:cNvCxnSpPr>
            <p:nvPr/>
          </p:nvCxnSpPr>
          <p:spPr>
            <a:xfrm>
              <a:off x="3680443" y="5724655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576CDB-A754-CACD-222A-44DD5F892E0D}"/>
                </a:ext>
              </a:extLst>
            </p:cNvPr>
            <p:cNvSpPr txBox="1"/>
            <p:nvPr/>
          </p:nvSpPr>
          <p:spPr>
            <a:xfrm>
              <a:off x="3412110" y="4113434"/>
              <a:ext cx="6625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Public Sans" pitchFamily="2" charset="0"/>
                </a:rPr>
                <a:t>IC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4478C38-DA29-6CAA-4293-5A80DE8C0DCB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 flipH="1" flipV="1">
              <a:off x="3680443" y="2681502"/>
              <a:ext cx="26257" cy="3054746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159128D-C0B4-7CBD-CC33-A8685B9BF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06700" y="5720590"/>
              <a:ext cx="1343058" cy="15659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CDB62A5-4CBB-F272-3AC9-FEF2E3C7047E}"/>
                </a:ext>
              </a:extLst>
            </p:cNvPr>
            <p:cNvSpPr/>
            <p:nvPr/>
          </p:nvSpPr>
          <p:spPr>
            <a:xfrm>
              <a:off x="3670532" y="5723893"/>
              <a:ext cx="73051" cy="466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Public Sans" pitchFamily="2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3B76015-B7D2-0BFC-1EBE-5D54CA5D697E}"/>
                    </a:ext>
                  </a:extLst>
                </p:cNvPr>
                <p:cNvSpPr txBox="1"/>
                <p:nvPr/>
              </p:nvSpPr>
              <p:spPr>
                <a:xfrm>
                  <a:off x="2923281" y="2256386"/>
                  <a:ext cx="145382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sub>
                        </m:sSub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𝟏𝟖𝟎</m:t>
                        </m:r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sz="1200" b="1" dirty="0">
                    <a:solidFill>
                      <a:schemeClr val="tx1"/>
                    </a:solidFill>
                    <a:latin typeface="Public Sans" pitchFamily="2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3B76015-B7D2-0BFC-1EBE-5D54CA5D69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3281" y="2256386"/>
                  <a:ext cx="1453823" cy="276999"/>
                </a:xfrm>
                <a:prstGeom prst="rect">
                  <a:avLst/>
                </a:prstGeom>
                <a:blipFill>
                  <a:blip r:embed="rId3"/>
                  <a:stretch>
                    <a:fillRect b="-1777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A66EC44-5CE6-99D5-E18E-824A30B6F227}"/>
                </a:ext>
              </a:extLst>
            </p:cNvPr>
            <p:cNvSpPr txBox="1"/>
            <p:nvPr/>
          </p:nvSpPr>
          <p:spPr>
            <a:xfrm>
              <a:off x="3086301" y="5897007"/>
              <a:ext cx="1168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Public Sans" pitchFamily="2" charset="0"/>
                </a:rPr>
                <a:t>Cherenkov detector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E8E7FCE-52B3-4156-9FAD-727F25F774AB}"/>
                    </a:ext>
                  </a:extLst>
                </p:cNvPr>
                <p:cNvSpPr txBox="1"/>
                <p:nvPr/>
              </p:nvSpPr>
              <p:spPr>
                <a:xfrm>
                  <a:off x="5049757" y="5544309"/>
                  <a:ext cx="1083081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sub>
                        </m:sSub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𝟗𝟎</m:t>
                        </m:r>
                        <m:r>
                          <a:rPr lang="en-US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sz="1200" dirty="0">
                    <a:latin typeface="Public Sans" pitchFamily="2" charset="0"/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E8E7FCE-52B3-4156-9FAD-727F25F774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9757" y="5544309"/>
                  <a:ext cx="1083081" cy="276999"/>
                </a:xfrm>
                <a:prstGeom prst="rect">
                  <a:avLst/>
                </a:prstGeom>
                <a:blipFill>
                  <a:blip r:embed="rId4"/>
                  <a:stretch>
                    <a:fillRect t="-2174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7F6D934-4662-3479-CDD6-2A8966A6A4EE}"/>
                </a:ext>
              </a:extLst>
            </p:cNvPr>
            <p:cNvCxnSpPr>
              <a:cxnSpLocks/>
            </p:cNvCxnSpPr>
            <p:nvPr/>
          </p:nvCxnSpPr>
          <p:spPr>
            <a:xfrm>
              <a:off x="2587453" y="2956590"/>
              <a:ext cx="1119247" cy="2813936"/>
            </a:xfrm>
            <a:prstGeom prst="straightConnector1">
              <a:avLst/>
            </a:prstGeom>
            <a:ln w="38100">
              <a:solidFill>
                <a:srgbClr val="1FB3A5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6CAA02E-C890-236B-F63C-B3DF9DB60C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06700" y="3783940"/>
              <a:ext cx="1583281" cy="1998811"/>
            </a:xfrm>
            <a:prstGeom prst="straightConnector1">
              <a:avLst/>
            </a:prstGeom>
            <a:ln w="38100">
              <a:solidFill>
                <a:srgbClr val="FF601F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3ADDACE-547D-5624-1EC7-795D85E0759E}"/>
                </a:ext>
              </a:extLst>
            </p:cNvPr>
            <p:cNvCxnSpPr>
              <a:cxnSpLocks/>
            </p:cNvCxnSpPr>
            <p:nvPr/>
          </p:nvCxnSpPr>
          <p:spPr>
            <a:xfrm>
              <a:off x="2297655" y="2647224"/>
              <a:ext cx="289798" cy="309366"/>
            </a:xfrm>
            <a:prstGeom prst="line">
              <a:avLst/>
            </a:prstGeom>
            <a:ln>
              <a:solidFill>
                <a:srgbClr val="FFCD2F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3BFCA21-0043-30EF-17B1-9446794B16C0}"/>
                </a:ext>
              </a:extLst>
            </p:cNvPr>
            <p:cNvCxnSpPr>
              <a:cxnSpLocks/>
            </p:cNvCxnSpPr>
            <p:nvPr/>
          </p:nvCxnSpPr>
          <p:spPr>
            <a:xfrm>
              <a:off x="2587453" y="2956590"/>
              <a:ext cx="405301" cy="158471"/>
            </a:xfrm>
            <a:prstGeom prst="straightConnector1">
              <a:avLst/>
            </a:prstGeom>
            <a:ln>
              <a:solidFill>
                <a:srgbClr val="FF60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867BB4-5ECE-A8C0-7950-C9015D833A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9981" y="3384280"/>
              <a:ext cx="301479" cy="399660"/>
            </a:xfrm>
            <a:prstGeom prst="line">
              <a:avLst/>
            </a:prstGeom>
            <a:ln>
              <a:solidFill>
                <a:srgbClr val="FFCD2F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3D47DC9-81E0-748D-E9EB-3B06A601C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30373" y="3783940"/>
              <a:ext cx="648514" cy="88836"/>
            </a:xfrm>
            <a:prstGeom prst="straightConnector1">
              <a:avLst/>
            </a:prstGeom>
            <a:ln>
              <a:solidFill>
                <a:srgbClr val="1FB3A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87834889-D076-A2B2-8005-468CEA880A22}"/>
                    </a:ext>
                  </a:extLst>
                </p:cNvPr>
                <p:cNvSpPr txBox="1"/>
                <p:nvPr/>
              </p:nvSpPr>
              <p:spPr>
                <a:xfrm>
                  <a:off x="5622037" y="3191602"/>
                  <a:ext cx="28552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1600" dirty="0">
                    <a:latin typeface="Public Sans" pitchFamily="2" charset="0"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87834889-D076-A2B2-8005-468CEA880A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2037" y="3191602"/>
                  <a:ext cx="285527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17021" t="-26829" r="-51064" b="-463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4656D3B-9305-6D25-46F6-46FF88B4E116}"/>
                    </a:ext>
                  </a:extLst>
                </p:cNvPr>
                <p:cNvSpPr txBox="1"/>
                <p:nvPr/>
              </p:nvSpPr>
              <p:spPr>
                <a:xfrm>
                  <a:off x="2127461" y="2416879"/>
                  <a:ext cx="28552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1600" dirty="0">
                    <a:latin typeface="Public Sans" pitchFamily="2" charset="0"/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4656D3B-9305-6D25-46F6-46FF88B4E1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7461" y="2416879"/>
                  <a:ext cx="285527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17021" t="-26829" r="-48936" b="-463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A4712FD-0AFA-F8ED-098A-92CFDF4392A2}"/>
                    </a:ext>
                  </a:extLst>
                </p:cNvPr>
                <p:cNvSpPr txBox="1"/>
                <p:nvPr/>
              </p:nvSpPr>
              <p:spPr>
                <a:xfrm rot="18458542">
                  <a:off x="3845209" y="4996946"/>
                  <a:ext cx="25378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601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601F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601F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oMath>
                    </m:oMathPara>
                  </a14:m>
                  <a:endParaRPr lang="en-US" sz="1600" b="1" dirty="0">
                    <a:latin typeface="Public Sans" pitchFamily="2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A4712FD-0AFA-F8ED-098A-92CFDF4392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458542">
                  <a:off x="3845209" y="4996946"/>
                  <a:ext cx="253787" cy="246221"/>
                </a:xfrm>
                <a:prstGeom prst="rect">
                  <a:avLst/>
                </a:prstGeom>
                <a:blipFill>
                  <a:blip r:embed="rId7"/>
                  <a:stretch>
                    <a:fillRect t="-42373" r="-49153" b="-50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61FCEA7-F65E-3895-12FD-988B8F91F492}"/>
                    </a:ext>
                  </a:extLst>
                </p:cNvPr>
                <p:cNvSpPr txBox="1"/>
                <p:nvPr/>
              </p:nvSpPr>
              <p:spPr>
                <a:xfrm rot="4076994">
                  <a:off x="3321461" y="4546037"/>
                  <a:ext cx="266611" cy="2661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1FB3A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1FB3A5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1FB3A5"/>
                                </a:solidFill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oMath>
                    </m:oMathPara>
                  </a14:m>
                  <a:endParaRPr lang="en-US" sz="1600" b="1" dirty="0">
                    <a:latin typeface="Public Sans" pitchFamily="2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61FCEA7-F65E-3895-12FD-988B8F91F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4076994">
                  <a:off x="3321461" y="4546037"/>
                  <a:ext cx="266611" cy="266163"/>
                </a:xfrm>
                <a:prstGeom prst="rect">
                  <a:avLst/>
                </a:prstGeom>
                <a:blipFill>
                  <a:blip r:embed="rId8"/>
                  <a:stretch>
                    <a:fillRect l="-12069" r="-31034" b="-491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B295074-DADD-073A-065A-9F07A04416CF}"/>
              </a:ext>
            </a:extLst>
          </p:cNvPr>
          <p:cNvSpPr txBox="1"/>
          <p:nvPr/>
        </p:nvSpPr>
        <p:spPr>
          <a:xfrm>
            <a:off x="853828" y="5827993"/>
            <a:ext cx="359021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ublic Sans" pitchFamily="2" charset="0"/>
              </a:rPr>
              <a:t>Neutrino flux obtained by interpolating the Honda flux tables</a:t>
            </a:r>
            <a:r>
              <a:rPr lang="en-US" sz="900" i="1" dirty="0">
                <a:latin typeface="Public Sans" pitchFamily="2" charset="0"/>
              </a:rPr>
              <a:t> [Honda et al, 2015]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B4421D-F000-6143-A67F-E091953B61EF}"/>
              </a:ext>
            </a:extLst>
          </p:cNvPr>
          <p:cNvSpPr txBox="1"/>
          <p:nvPr/>
        </p:nvSpPr>
        <p:spPr>
          <a:xfrm>
            <a:off x="2464904" y="5589824"/>
            <a:ext cx="1767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ublic Sans" pitchFamily="2" charset="0"/>
              </a:rPr>
              <a:t>Modified from</a:t>
            </a:r>
            <a:r>
              <a:rPr lang="en-US" sz="800" dirty="0">
                <a:latin typeface="Public Sans" pitchFamily="2" charset="0"/>
              </a:rPr>
              <a:t> </a:t>
            </a:r>
            <a:r>
              <a:rPr lang="en-US" sz="800" i="1" dirty="0">
                <a:latin typeface="Public Sans" pitchFamily="2" charset="0"/>
              </a:rPr>
              <a:t>[Kajita, 2012]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E27CBBF-32DB-BD35-41DD-198A345BF79F}"/>
              </a:ext>
            </a:extLst>
          </p:cNvPr>
          <p:cNvSpPr txBox="1"/>
          <p:nvPr/>
        </p:nvSpPr>
        <p:spPr>
          <a:xfrm>
            <a:off x="849603" y="1762560"/>
            <a:ext cx="279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</a:rPr>
              <a:t>1) Neutrino Source: Atmosphere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40493C-A891-5152-C402-3B440306EBAA}"/>
              </a:ext>
            </a:extLst>
          </p:cNvPr>
          <p:cNvSpPr txBox="1"/>
          <p:nvPr/>
        </p:nvSpPr>
        <p:spPr>
          <a:xfrm>
            <a:off x="4214830" y="1762560"/>
            <a:ext cx="3838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</a:rPr>
              <a:t>2) Propagation model for the Earth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D1A89C-10AC-0F43-145C-F62801A7735A}"/>
              </a:ext>
            </a:extLst>
          </p:cNvPr>
          <p:cNvSpPr/>
          <p:nvPr/>
        </p:nvSpPr>
        <p:spPr>
          <a:xfrm>
            <a:off x="8327645" y="2125261"/>
            <a:ext cx="2654811" cy="3486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Public Sans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D633F506-A378-CAFB-DCB4-D175A2E58AC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1" t="19791" r="58355" b="22548"/>
          <a:stretch/>
        </p:blipFill>
        <p:spPr bwMode="auto">
          <a:xfrm>
            <a:off x="8577822" y="2829255"/>
            <a:ext cx="3105504" cy="31850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B9F4A5AF-510A-BA8D-9AF4-BABE42CA506E}"/>
              </a:ext>
            </a:extLst>
          </p:cNvPr>
          <p:cNvSpPr txBox="1"/>
          <p:nvPr/>
        </p:nvSpPr>
        <p:spPr>
          <a:xfrm>
            <a:off x="8916174" y="1722314"/>
            <a:ext cx="2231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Public Sans" pitchFamily="2" charset="0"/>
              </a:rPr>
              <a:t>3) Neutrino detector</a:t>
            </a:r>
          </a:p>
          <a:p>
            <a:pPr algn="ctr"/>
            <a:r>
              <a:rPr lang="en-US" b="1" dirty="0">
                <a:latin typeface="Public Sans" pitchFamily="2" charset="0"/>
              </a:rPr>
              <a:t>(e.g., Cherenkov)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E45288-0769-5C85-E691-D0AC6CA6AA6E}"/>
              </a:ext>
            </a:extLst>
          </p:cNvPr>
          <p:cNvSpPr txBox="1"/>
          <p:nvPr/>
        </p:nvSpPr>
        <p:spPr>
          <a:xfrm>
            <a:off x="1120056" y="1223468"/>
            <a:ext cx="467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Public Sans" pitchFamily="2" charset="0"/>
              </a:rPr>
              <a:t>Oscillation Tomography: The Checklist</a:t>
            </a:r>
          </a:p>
        </p:txBody>
      </p:sp>
      <p:pic>
        <p:nvPicPr>
          <p:cNvPr id="38" name="Picture 37" descr="A group of colored squares&#10;&#10;AI-generated content may be incorrect.">
            <a:extLst>
              <a:ext uri="{FF2B5EF4-FFF2-40B4-BE49-F238E27FC236}">
                <a16:creationId xmlns:a16="http://schemas.microsoft.com/office/drawing/2014/main" id="{DF2BA870-E7E1-9B90-4A59-DCACFDA67B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57"/>
          <a:stretch>
            <a:fillRect/>
          </a:stretch>
        </p:blipFill>
        <p:spPr>
          <a:xfrm>
            <a:off x="1070829" y="2387229"/>
            <a:ext cx="2884110" cy="3383280"/>
          </a:xfrm>
          <a:prstGeom prst="rect">
            <a:avLst/>
          </a:prstGeom>
        </p:spPr>
      </p:pic>
      <p:pic>
        <p:nvPicPr>
          <p:cNvPr id="2" name="Picture 1" descr="A diagram of a cosmic ray&#10;&#10;Description automatically generated">
            <a:extLst>
              <a:ext uri="{FF2B5EF4-FFF2-40B4-BE49-F238E27FC236}">
                <a16:creationId xmlns:a16="http://schemas.microsoft.com/office/drawing/2014/main" id="{30EA3FA1-16CA-8166-56D6-9C07949EB34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9" r="19441"/>
          <a:stretch/>
        </p:blipFill>
        <p:spPr>
          <a:xfrm>
            <a:off x="3004467" y="2621801"/>
            <a:ext cx="558335" cy="6518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F0A92F3-43FC-BDF8-D5F3-79CB2C73F82D}"/>
              </a:ext>
            </a:extLst>
          </p:cNvPr>
          <p:cNvSpPr txBox="1"/>
          <p:nvPr/>
        </p:nvSpPr>
        <p:spPr>
          <a:xfrm>
            <a:off x="789066" y="6627168"/>
            <a:ext cx="6096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latin typeface="Public Sans" pitchFamily="2" charset="0"/>
              </a:rPr>
              <a:t>Cartoon taken from [Kajita et al, 2010]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06001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1" grpId="0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191919"/>
      </a:dk1>
      <a:lt1>
        <a:srgbClr val="FFFFFF"/>
      </a:lt1>
      <a:dk2>
        <a:srgbClr val="F1B300"/>
      </a:dk2>
      <a:lt2>
        <a:srgbClr val="808080"/>
      </a:lt2>
      <a:accent1>
        <a:srgbClr val="857550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2E0B069A44D345BB51319D965E2120" ma:contentTypeVersion="1" ma:contentTypeDescription="Create a new document." ma:contentTypeScope="" ma:versionID="e6e58db790148f12db63fa69a3d81f37">
  <xsd:schema xmlns:xsd="http://www.w3.org/2001/XMLSchema" xmlns:xs="http://www.w3.org/2001/XMLSchema" xmlns:p="http://schemas.microsoft.com/office/2006/metadata/properties" xmlns:ns3="38529ae8-6c70-4d68-8b72-7fb85f97a83f" targetNamespace="http://schemas.microsoft.com/office/2006/metadata/properties" ma:root="true" ma:fieldsID="9c0cdb1843cc7eb22deb3d8e775db739" ns3:_="">
    <xsd:import namespace="38529ae8-6c70-4d68-8b72-7fb85f97a83f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529ae8-6c70-4d68-8b72-7fb85f97a83f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2563C7-FDDA-4312-805F-EEF7599E7CAD}">
  <ds:schemaRefs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38529ae8-6c70-4d68-8b72-7fb85f97a83f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D853DE5-8EA3-4A1B-A3FA-98FC5B7524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529ae8-6c70-4d68-8b72-7fb85f97a8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24D561C-5071-4F80-9958-5082A11ACD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Proposal Presentation - Yael Deniz2</Template>
  <TotalTime>19113</TotalTime>
  <Words>1879</Words>
  <Application>Microsoft Office PowerPoint</Application>
  <PresentationFormat>Widescreen</PresentationFormat>
  <Paragraphs>359</Paragraphs>
  <Slides>29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Aptos</vt:lpstr>
      <vt:lpstr>Arial</vt:lpstr>
      <vt:lpstr>Cambria Math</vt:lpstr>
      <vt:lpstr>gg sans</vt:lpstr>
      <vt:lpstr>Public Sans</vt:lpstr>
      <vt:lpstr>Public Sans Black</vt:lpstr>
      <vt:lpstr>Public Sans Thin</vt:lpstr>
      <vt:lpstr>Times New Roman</vt:lpstr>
      <vt:lpstr>Wingdings</vt:lpstr>
      <vt:lpstr>Office Theme</vt:lpstr>
      <vt:lpstr>Predicted Sensitivity of Neutrino Oscillation Tomography to the Properties of Large Low-Velocity Provinces in the Lower Mantle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Different Earth matter profiles produce different neutrino oscillation probabilities</vt:lpstr>
      <vt:lpstr>Different Earth matter profiles produce different neutrino oscillation probabilities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Hydrogen can be stored in Bridgmanite and in CaPv, if present Y_e and ρ might show significant contrast</vt:lpstr>
      <vt:lpstr>Hydrogen can be stored in MgSiO3 and in CaPv, if present Y_e and ρ might show stronger contrast</vt:lpstr>
      <vt:lpstr>Concluding remarks</vt:lpstr>
      <vt:lpstr>PowerPoint Presentation</vt:lpstr>
      <vt:lpstr>Supplementary Slides</vt:lpstr>
      <vt:lpstr>LLVP dimensions (Pacific)</vt:lpstr>
      <vt:lpstr>LLVP dimensions (African)</vt:lpstr>
      <vt:lpstr>Lower mantle minerology </vt:lpstr>
      <vt:lpstr>Detector Parametrization</vt:lpstr>
      <vt:lpstr>Event Calculation and binning scheme</vt:lpstr>
      <vt:lpstr>Log-likelihood test</vt:lpstr>
      <vt:lpstr>PowerPoint Presentation</vt:lpstr>
    </vt:vector>
  </TitlesOfParts>
  <Company>University of Idaho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Deniz Hernandez, Yael Armando (ydenizhernandez@uidaho.edu)</dc:creator>
  <cp:lastModifiedBy>Deniz Hernandez, Yael Armando (ydenizhernandez@uidaho.edu)</cp:lastModifiedBy>
  <cp:revision>99</cp:revision>
  <dcterms:created xsi:type="dcterms:W3CDTF">2024-10-22T16:49:45Z</dcterms:created>
  <dcterms:modified xsi:type="dcterms:W3CDTF">2025-10-29T16:11:04Z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0x010100A02E0B069A44D345BB51319D965E2120</vt:lpwstr>
  </property>
</Properties>
</file>