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73" r:id="rId3"/>
    <p:sldId id="289" r:id="rId4"/>
    <p:sldId id="274" r:id="rId5"/>
    <p:sldId id="257" r:id="rId6"/>
    <p:sldId id="296" r:id="rId7"/>
    <p:sldId id="299" r:id="rId8"/>
    <p:sldId id="298" r:id="rId9"/>
    <p:sldId id="262" r:id="rId10"/>
    <p:sldId id="285" r:id="rId11"/>
    <p:sldId id="290" r:id="rId12"/>
    <p:sldId id="277" r:id="rId13"/>
    <p:sldId id="302" r:id="rId14"/>
    <p:sldId id="303" r:id="rId15"/>
    <p:sldId id="304" r:id="rId16"/>
    <p:sldId id="266" r:id="rId17"/>
    <p:sldId id="280" r:id="rId18"/>
    <p:sldId id="281" r:id="rId19"/>
    <p:sldId id="265" r:id="rId20"/>
    <p:sldId id="301" r:id="rId21"/>
    <p:sldId id="276" r:id="rId22"/>
    <p:sldId id="282" r:id="rId23"/>
    <p:sldId id="283" r:id="rId24"/>
    <p:sldId id="291" r:id="rId25"/>
    <p:sldId id="300" r:id="rId26"/>
    <p:sldId id="270" r:id="rId27"/>
    <p:sldId id="27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93E866C-669C-4A8B-820C-847C3CE717C0}">
          <p14:sldIdLst>
            <p14:sldId id="256"/>
            <p14:sldId id="273"/>
            <p14:sldId id="289"/>
            <p14:sldId id="274"/>
            <p14:sldId id="257"/>
            <p14:sldId id="296"/>
            <p14:sldId id="299"/>
            <p14:sldId id="298"/>
            <p14:sldId id="262"/>
            <p14:sldId id="285"/>
            <p14:sldId id="290"/>
            <p14:sldId id="277"/>
            <p14:sldId id="302"/>
            <p14:sldId id="303"/>
            <p14:sldId id="304"/>
            <p14:sldId id="266"/>
            <p14:sldId id="280"/>
            <p14:sldId id="281"/>
            <p14:sldId id="265"/>
            <p14:sldId id="301"/>
            <p14:sldId id="276"/>
            <p14:sldId id="282"/>
            <p14:sldId id="283"/>
            <p14:sldId id="291"/>
            <p14:sldId id="300"/>
          </p14:sldIdLst>
        </p14:section>
        <p14:section name="Extra Slides" id="{CE7849EB-3929-45A1-A028-963C5966C8CA}">
          <p14:sldIdLst>
            <p14:sldId id="270"/>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C879"/>
    <a:srgbClr val="BAAB6D"/>
    <a:srgbClr val="A254A1"/>
    <a:srgbClr val="E5D39A"/>
    <a:srgbClr val="B45E90"/>
    <a:srgbClr val="A27937"/>
    <a:srgbClr val="FFCC66"/>
    <a:srgbClr val="FFFF00"/>
    <a:srgbClr val="F8B536"/>
    <a:srgbClr val="F8BA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80" autoAdjust="0"/>
  </p:normalViewPr>
  <p:slideViewPr>
    <p:cSldViewPr snapToGrid="0">
      <p:cViewPr varScale="1">
        <p:scale>
          <a:sx n="80" d="100"/>
          <a:sy n="80" d="100"/>
        </p:scale>
        <p:origin x="1205"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271446-ADFD-4C6C-9A7E-13C1696CD0F1}" type="datetimeFigureOut">
              <a:rPr lang="en-US" smtClean="0"/>
              <a:t>10/28/2025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856A07-7B1A-45AD-B67C-1C79C37E3F3B}" type="slidenum">
              <a:rPr lang="en-US" smtClean="0"/>
              <a:t>‹#›</a:t>
            </a:fld>
            <a:endParaRPr lang="en-US"/>
          </a:p>
        </p:txBody>
      </p:sp>
    </p:spTree>
    <p:extLst>
      <p:ext uri="{BB962C8B-B14F-4D97-AF65-F5344CB8AC3E}">
        <p14:creationId xmlns:p14="http://schemas.microsoft.com/office/powerpoint/2010/main" val="3053239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 – convenors, intro, NSF </a:t>
            </a:r>
          </a:p>
          <a:p>
            <a:endParaRPr lang="en-US" dirty="0"/>
          </a:p>
          <a:p>
            <a:r>
              <a:rPr lang="en-US" dirty="0"/>
              <a:t>Today – want to talk about some ongoing work of my research group and that of Dr. Catherine Cooper at WSU. We are examining how both continents and large low velocity provinces (seen in red) may affect the heat and mass transfer through the mantle.  </a:t>
            </a:r>
          </a:p>
        </p:txBody>
      </p:sp>
      <p:sp>
        <p:nvSpPr>
          <p:cNvPr id="4" name="Slide Number Placeholder 3"/>
          <p:cNvSpPr>
            <a:spLocks noGrp="1"/>
          </p:cNvSpPr>
          <p:nvPr>
            <p:ph type="sldNum" sz="quarter" idx="5"/>
          </p:nvPr>
        </p:nvSpPr>
        <p:spPr/>
        <p:txBody>
          <a:bodyPr/>
          <a:lstStyle/>
          <a:p>
            <a:fld id="{8F856A07-7B1A-45AD-B67C-1C79C37E3F3B}" type="slidenum">
              <a:rPr lang="en-US" smtClean="0"/>
              <a:t>1</a:t>
            </a:fld>
            <a:endParaRPr lang="en-US"/>
          </a:p>
        </p:txBody>
      </p:sp>
    </p:spTree>
    <p:extLst>
      <p:ext uri="{BB962C8B-B14F-4D97-AF65-F5344CB8AC3E}">
        <p14:creationId xmlns:p14="http://schemas.microsoft.com/office/powerpoint/2010/main" val="699242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8" dirty="0">
                <a:solidFill>
                  <a:schemeClr val="bg1">
                    <a:lumMod val="85000"/>
                  </a:schemeClr>
                </a:solidFill>
                <a:latin typeface="Proxima Nova Rg" panose="02000506030000020004" pitchFamily="2" charset="0"/>
                <a:cs typeface="Arial"/>
              </a:rPr>
              <a:t>Figure</a:t>
            </a:r>
            <a:r>
              <a:rPr lang="en-US" sz="1200" spc="-8" dirty="0">
                <a:solidFill>
                  <a:schemeClr val="bg1">
                    <a:lumMod val="85000"/>
                  </a:schemeClr>
                </a:solidFill>
                <a:latin typeface="Proxima Nova Rg" panose="02000506030000020004" pitchFamily="2" charset="0"/>
                <a:cs typeface="Arial"/>
              </a:rPr>
              <a:t> </a:t>
            </a:r>
            <a:r>
              <a:rPr lang="en-US" sz="1200" b="1" spc="-8" dirty="0">
                <a:solidFill>
                  <a:schemeClr val="bg1">
                    <a:lumMod val="85000"/>
                  </a:schemeClr>
                </a:solidFill>
                <a:latin typeface="Proxima Nova Rg" panose="02000506030000020004" pitchFamily="2" charset="0"/>
                <a:cs typeface="Arial"/>
              </a:rPr>
              <a:t>3:</a:t>
            </a:r>
            <a:r>
              <a:rPr lang="en-US" sz="1200" spc="-8" dirty="0">
                <a:solidFill>
                  <a:schemeClr val="bg1">
                    <a:lumMod val="85000"/>
                  </a:schemeClr>
                </a:solidFill>
                <a:latin typeface="Proxima Nova Rg" panose="02000506030000020004" pitchFamily="2" charset="0"/>
                <a:cs typeface="Arial"/>
              </a:rPr>
              <a:t> images of the temperature field for each model taken at 0.25Byr , the point at which the models approach steady state. The values used to calculate the running average for the points in Figure 2  start from this point. The color scale on the figure signifies temperature from 280K to 3200K.</a:t>
            </a:r>
          </a:p>
          <a:p>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12</a:t>
            </a:fld>
            <a:endParaRPr lang="en-US"/>
          </a:p>
        </p:txBody>
      </p:sp>
    </p:spTree>
    <p:extLst>
      <p:ext uri="{BB962C8B-B14F-4D97-AF65-F5344CB8AC3E}">
        <p14:creationId xmlns:p14="http://schemas.microsoft.com/office/powerpoint/2010/main" val="3752203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F4D81-AF30-54C9-F7EA-F996D22191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EF1B89-70F6-CB7F-AA91-2BDFF4F0C1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E8F56A-3B6E-F8C4-D105-80D4801C8F7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8" dirty="0">
                <a:solidFill>
                  <a:schemeClr val="bg1">
                    <a:lumMod val="85000"/>
                  </a:schemeClr>
                </a:solidFill>
                <a:latin typeface="Proxima Nova Rg" panose="02000506030000020004" pitchFamily="2" charset="0"/>
                <a:cs typeface="Arial"/>
              </a:rPr>
              <a:t>Figure</a:t>
            </a:r>
            <a:r>
              <a:rPr lang="en-US" sz="1200" spc="-8" dirty="0">
                <a:solidFill>
                  <a:schemeClr val="bg1">
                    <a:lumMod val="85000"/>
                  </a:schemeClr>
                </a:solidFill>
                <a:latin typeface="Proxima Nova Rg" panose="02000506030000020004" pitchFamily="2" charset="0"/>
                <a:cs typeface="Arial"/>
              </a:rPr>
              <a:t> </a:t>
            </a:r>
            <a:r>
              <a:rPr lang="en-US" sz="1200" b="1" spc="-8" dirty="0">
                <a:solidFill>
                  <a:schemeClr val="bg1">
                    <a:lumMod val="85000"/>
                  </a:schemeClr>
                </a:solidFill>
                <a:latin typeface="Proxima Nova Rg" panose="02000506030000020004" pitchFamily="2" charset="0"/>
                <a:cs typeface="Arial"/>
              </a:rPr>
              <a:t>3:</a:t>
            </a:r>
            <a:r>
              <a:rPr lang="en-US" sz="1200" spc="-8" dirty="0">
                <a:solidFill>
                  <a:schemeClr val="bg1">
                    <a:lumMod val="85000"/>
                  </a:schemeClr>
                </a:solidFill>
                <a:latin typeface="Proxima Nova Rg" panose="02000506030000020004" pitchFamily="2" charset="0"/>
                <a:cs typeface="Arial"/>
              </a:rPr>
              <a:t> images of the temperature field for each model taken at 0.25Byr , the point at which the models approach steady state. The values used to calculate the running average for the points in Figure 2  start from this point. The color scale on the figure signifies temperature from 280K to 3200K.</a:t>
            </a:r>
          </a:p>
          <a:p>
            <a:endParaRPr lang="en-US" dirty="0"/>
          </a:p>
        </p:txBody>
      </p:sp>
      <p:sp>
        <p:nvSpPr>
          <p:cNvPr id="4" name="Slide Number Placeholder 3">
            <a:extLst>
              <a:ext uri="{FF2B5EF4-FFF2-40B4-BE49-F238E27FC236}">
                <a16:creationId xmlns:a16="http://schemas.microsoft.com/office/drawing/2014/main" id="{1027C78F-0816-1014-2DF5-7719B6AF31B2}"/>
              </a:ext>
            </a:extLst>
          </p:cNvPr>
          <p:cNvSpPr>
            <a:spLocks noGrp="1"/>
          </p:cNvSpPr>
          <p:nvPr>
            <p:ph type="sldNum" sz="quarter" idx="5"/>
          </p:nvPr>
        </p:nvSpPr>
        <p:spPr/>
        <p:txBody>
          <a:bodyPr/>
          <a:lstStyle/>
          <a:p>
            <a:fld id="{8F856A07-7B1A-45AD-B67C-1C79C37E3F3B}" type="slidenum">
              <a:rPr lang="en-US" smtClean="0"/>
              <a:t>13</a:t>
            </a:fld>
            <a:endParaRPr lang="en-US"/>
          </a:p>
        </p:txBody>
      </p:sp>
    </p:spTree>
    <p:extLst>
      <p:ext uri="{BB962C8B-B14F-4D97-AF65-F5344CB8AC3E}">
        <p14:creationId xmlns:p14="http://schemas.microsoft.com/office/powerpoint/2010/main" val="479772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DF51C-2AB9-A04F-372C-E04B6AB62D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376F53-2DD9-1520-DD81-A87CFA2FFC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D74203-5953-509B-D893-AE2F8C37E87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8" dirty="0">
                <a:solidFill>
                  <a:schemeClr val="bg1">
                    <a:lumMod val="85000"/>
                  </a:schemeClr>
                </a:solidFill>
                <a:latin typeface="Proxima Nova Rg" panose="02000506030000020004" pitchFamily="2" charset="0"/>
                <a:cs typeface="Arial"/>
              </a:rPr>
              <a:t>Figure</a:t>
            </a:r>
            <a:r>
              <a:rPr lang="en-US" sz="1200" spc="-8" dirty="0">
                <a:solidFill>
                  <a:schemeClr val="bg1">
                    <a:lumMod val="85000"/>
                  </a:schemeClr>
                </a:solidFill>
                <a:latin typeface="Proxima Nova Rg" panose="02000506030000020004" pitchFamily="2" charset="0"/>
                <a:cs typeface="Arial"/>
              </a:rPr>
              <a:t> </a:t>
            </a:r>
            <a:r>
              <a:rPr lang="en-US" sz="1200" b="1" spc="-8" dirty="0">
                <a:solidFill>
                  <a:schemeClr val="bg1">
                    <a:lumMod val="85000"/>
                  </a:schemeClr>
                </a:solidFill>
                <a:latin typeface="Proxima Nova Rg" panose="02000506030000020004" pitchFamily="2" charset="0"/>
                <a:cs typeface="Arial"/>
              </a:rPr>
              <a:t>3:</a:t>
            </a:r>
            <a:r>
              <a:rPr lang="en-US" sz="1200" spc="-8" dirty="0">
                <a:solidFill>
                  <a:schemeClr val="bg1">
                    <a:lumMod val="85000"/>
                  </a:schemeClr>
                </a:solidFill>
                <a:latin typeface="Proxima Nova Rg" panose="02000506030000020004" pitchFamily="2" charset="0"/>
                <a:cs typeface="Arial"/>
              </a:rPr>
              <a:t> images of the temperature field for each model taken at 0.25Byr , the point at which the models approach steady state. The values used to calculate the running average for the points in Figure 2  start from this point. The color scale on the figure signifies temperature from 280K to 3200K.</a:t>
            </a:r>
          </a:p>
          <a:p>
            <a:endParaRPr lang="en-US" dirty="0"/>
          </a:p>
        </p:txBody>
      </p:sp>
      <p:sp>
        <p:nvSpPr>
          <p:cNvPr id="4" name="Slide Number Placeholder 3">
            <a:extLst>
              <a:ext uri="{FF2B5EF4-FFF2-40B4-BE49-F238E27FC236}">
                <a16:creationId xmlns:a16="http://schemas.microsoft.com/office/drawing/2014/main" id="{401E0AAA-D5E5-A241-2BC3-5782B2CE3787}"/>
              </a:ext>
            </a:extLst>
          </p:cNvPr>
          <p:cNvSpPr>
            <a:spLocks noGrp="1"/>
          </p:cNvSpPr>
          <p:nvPr>
            <p:ph type="sldNum" sz="quarter" idx="5"/>
          </p:nvPr>
        </p:nvSpPr>
        <p:spPr/>
        <p:txBody>
          <a:bodyPr/>
          <a:lstStyle/>
          <a:p>
            <a:fld id="{8F856A07-7B1A-45AD-B67C-1C79C37E3F3B}" type="slidenum">
              <a:rPr lang="en-US" smtClean="0"/>
              <a:t>14</a:t>
            </a:fld>
            <a:endParaRPr lang="en-US"/>
          </a:p>
        </p:txBody>
      </p:sp>
    </p:spTree>
    <p:extLst>
      <p:ext uri="{BB962C8B-B14F-4D97-AF65-F5344CB8AC3E}">
        <p14:creationId xmlns:p14="http://schemas.microsoft.com/office/powerpoint/2010/main" val="3183594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9E58C-A9B6-DC8A-0DB4-B4C8E58EED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B3DFD3-D9B8-8C7D-9DD5-22743EB4AA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3FF219-C2D8-D3A8-D9F4-A8A5D994F1B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8" dirty="0">
                <a:solidFill>
                  <a:schemeClr val="bg1">
                    <a:lumMod val="85000"/>
                  </a:schemeClr>
                </a:solidFill>
                <a:latin typeface="Proxima Nova Rg" panose="02000506030000020004" pitchFamily="2" charset="0"/>
                <a:cs typeface="Arial"/>
              </a:rPr>
              <a:t>Figure</a:t>
            </a:r>
            <a:r>
              <a:rPr lang="en-US" sz="1200" spc="-8" dirty="0">
                <a:solidFill>
                  <a:schemeClr val="bg1">
                    <a:lumMod val="85000"/>
                  </a:schemeClr>
                </a:solidFill>
                <a:latin typeface="Proxima Nova Rg" panose="02000506030000020004" pitchFamily="2" charset="0"/>
                <a:cs typeface="Arial"/>
              </a:rPr>
              <a:t> </a:t>
            </a:r>
            <a:r>
              <a:rPr lang="en-US" sz="1200" b="1" spc="-8" dirty="0">
                <a:solidFill>
                  <a:schemeClr val="bg1">
                    <a:lumMod val="85000"/>
                  </a:schemeClr>
                </a:solidFill>
                <a:latin typeface="Proxima Nova Rg" panose="02000506030000020004" pitchFamily="2" charset="0"/>
                <a:cs typeface="Arial"/>
              </a:rPr>
              <a:t>3:</a:t>
            </a:r>
            <a:r>
              <a:rPr lang="en-US" sz="1200" spc="-8" dirty="0">
                <a:solidFill>
                  <a:schemeClr val="bg1">
                    <a:lumMod val="85000"/>
                  </a:schemeClr>
                </a:solidFill>
                <a:latin typeface="Proxima Nova Rg" panose="02000506030000020004" pitchFamily="2" charset="0"/>
                <a:cs typeface="Arial"/>
              </a:rPr>
              <a:t> images of the temperature field for each model taken at 0.25Byr , the point at which the models approach steady state. The values used to calculate the running average for the points in Figure 2  start from this point. The color scale on the figure signifies temperature from 280K to 3200K.</a:t>
            </a:r>
          </a:p>
          <a:p>
            <a:endParaRPr lang="en-US" dirty="0"/>
          </a:p>
        </p:txBody>
      </p:sp>
      <p:sp>
        <p:nvSpPr>
          <p:cNvPr id="4" name="Slide Number Placeholder 3">
            <a:extLst>
              <a:ext uri="{FF2B5EF4-FFF2-40B4-BE49-F238E27FC236}">
                <a16:creationId xmlns:a16="http://schemas.microsoft.com/office/drawing/2014/main" id="{9F0F1651-355F-378E-E913-222B697C37AB}"/>
              </a:ext>
            </a:extLst>
          </p:cNvPr>
          <p:cNvSpPr>
            <a:spLocks noGrp="1"/>
          </p:cNvSpPr>
          <p:nvPr>
            <p:ph type="sldNum" sz="quarter" idx="5"/>
          </p:nvPr>
        </p:nvSpPr>
        <p:spPr/>
        <p:txBody>
          <a:bodyPr/>
          <a:lstStyle/>
          <a:p>
            <a:fld id="{8F856A07-7B1A-45AD-B67C-1C79C37E3F3B}" type="slidenum">
              <a:rPr lang="en-US" smtClean="0"/>
              <a:t>15</a:t>
            </a:fld>
            <a:endParaRPr lang="en-US"/>
          </a:p>
        </p:txBody>
      </p:sp>
    </p:spTree>
    <p:extLst>
      <p:ext uri="{BB962C8B-B14F-4D97-AF65-F5344CB8AC3E}">
        <p14:creationId xmlns:p14="http://schemas.microsoft.com/office/powerpoint/2010/main" val="442459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8" dirty="0">
                <a:solidFill>
                  <a:srgbClr val="231F20"/>
                </a:solidFill>
                <a:latin typeface="Proxima Nova Rg" panose="02000506030000020004" pitchFamily="2" charset="0"/>
                <a:cs typeface="Arial"/>
              </a:rPr>
              <a:t>Basal and surface heat flux vs surface area coverage for each insulator. </a:t>
            </a:r>
            <a:endParaRPr lang="en-US" sz="1200" dirty="0">
              <a:latin typeface="Proxima Nova Rg" panose="02000506030000020004" pitchFamily="2" charset="0"/>
              <a:cs typeface="Arial"/>
            </a:endParaRPr>
          </a:p>
          <a:p>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16</a:t>
            </a:fld>
            <a:endParaRPr lang="en-US"/>
          </a:p>
        </p:txBody>
      </p:sp>
    </p:spTree>
    <p:extLst>
      <p:ext uri="{BB962C8B-B14F-4D97-AF65-F5344CB8AC3E}">
        <p14:creationId xmlns:p14="http://schemas.microsoft.com/office/powerpoint/2010/main" val="3053774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C461BC-A148-16CA-5064-60D0E2D566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1509EE-652B-CB2A-9281-C9953214DA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2D4901-C087-BEC3-5DDE-2A387E090C6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8" dirty="0">
                <a:solidFill>
                  <a:srgbClr val="231F20"/>
                </a:solidFill>
                <a:latin typeface="Proxima Nova Rg" panose="02000506030000020004" pitchFamily="2" charset="0"/>
                <a:cs typeface="Arial"/>
              </a:rPr>
              <a:t>Internal mantle temperature vs surface area coverage for each insulator. </a:t>
            </a:r>
            <a:endParaRPr lang="en-US" sz="1200" dirty="0">
              <a:latin typeface="Proxima Nova Rg" panose="02000506030000020004" pitchFamily="2" charset="0"/>
              <a:cs typeface="Arial"/>
            </a:endParaRPr>
          </a:p>
          <a:p>
            <a:endParaRPr lang="en-US" dirty="0"/>
          </a:p>
        </p:txBody>
      </p:sp>
      <p:sp>
        <p:nvSpPr>
          <p:cNvPr id="4" name="Slide Number Placeholder 3">
            <a:extLst>
              <a:ext uri="{FF2B5EF4-FFF2-40B4-BE49-F238E27FC236}">
                <a16:creationId xmlns:a16="http://schemas.microsoft.com/office/drawing/2014/main" id="{625256FF-4991-EDD7-1843-898940AB74DE}"/>
              </a:ext>
            </a:extLst>
          </p:cNvPr>
          <p:cNvSpPr>
            <a:spLocks noGrp="1"/>
          </p:cNvSpPr>
          <p:nvPr>
            <p:ph type="sldNum" sz="quarter" idx="5"/>
          </p:nvPr>
        </p:nvSpPr>
        <p:spPr/>
        <p:txBody>
          <a:bodyPr/>
          <a:lstStyle/>
          <a:p>
            <a:fld id="{8F856A07-7B1A-45AD-B67C-1C79C37E3F3B}" type="slidenum">
              <a:rPr lang="en-US" smtClean="0"/>
              <a:t>17</a:t>
            </a:fld>
            <a:endParaRPr lang="en-US"/>
          </a:p>
        </p:txBody>
      </p:sp>
    </p:spTree>
    <p:extLst>
      <p:ext uri="{BB962C8B-B14F-4D97-AF65-F5344CB8AC3E}">
        <p14:creationId xmlns:p14="http://schemas.microsoft.com/office/powerpoint/2010/main" val="3694212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D46233-1166-AF98-7054-85F6031680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0B07FF-5007-7D74-DE1C-5CB0D6C43E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D7A879-3459-D6C7-32DB-BA95671D586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8" dirty="0">
                <a:solidFill>
                  <a:srgbClr val="231F20"/>
                </a:solidFill>
                <a:latin typeface="Proxima Nova Rg" panose="02000506030000020004" pitchFamily="2" charset="0"/>
                <a:cs typeface="Arial"/>
              </a:rPr>
              <a:t>Root mean square velocity and Rayleigh scaled velocity using temperature and thickness averaged over the boundaries vs surface area coverage for each insulator. </a:t>
            </a:r>
            <a:endParaRPr lang="en-US" sz="1200" dirty="0">
              <a:latin typeface="Proxima Nova Rg" panose="02000506030000020004" pitchFamily="2" charset="0"/>
              <a:cs typeface="Arial"/>
            </a:endParaRPr>
          </a:p>
          <a:p>
            <a:endParaRPr lang="en-US" dirty="0"/>
          </a:p>
        </p:txBody>
      </p:sp>
      <p:sp>
        <p:nvSpPr>
          <p:cNvPr id="4" name="Slide Number Placeholder 3">
            <a:extLst>
              <a:ext uri="{FF2B5EF4-FFF2-40B4-BE49-F238E27FC236}">
                <a16:creationId xmlns:a16="http://schemas.microsoft.com/office/drawing/2014/main" id="{E374E444-D319-8562-E729-C1082F3C0749}"/>
              </a:ext>
            </a:extLst>
          </p:cNvPr>
          <p:cNvSpPr>
            <a:spLocks noGrp="1"/>
          </p:cNvSpPr>
          <p:nvPr>
            <p:ph type="sldNum" sz="quarter" idx="5"/>
          </p:nvPr>
        </p:nvSpPr>
        <p:spPr/>
        <p:txBody>
          <a:bodyPr/>
          <a:lstStyle/>
          <a:p>
            <a:fld id="{8F856A07-7B1A-45AD-B67C-1C79C37E3F3B}" type="slidenum">
              <a:rPr lang="en-US" smtClean="0"/>
              <a:t>18</a:t>
            </a:fld>
            <a:endParaRPr lang="en-US"/>
          </a:p>
        </p:txBody>
      </p:sp>
    </p:spTree>
    <p:extLst>
      <p:ext uri="{BB962C8B-B14F-4D97-AF65-F5344CB8AC3E}">
        <p14:creationId xmlns:p14="http://schemas.microsoft.com/office/powerpoint/2010/main" val="3705595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 step: dual-insulator models to determine how the competing effects operate in tandem.</a:t>
            </a:r>
          </a:p>
          <a:p>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19</a:t>
            </a:fld>
            <a:endParaRPr lang="en-US"/>
          </a:p>
        </p:txBody>
      </p:sp>
    </p:spTree>
    <p:extLst>
      <p:ext uri="{BB962C8B-B14F-4D97-AF65-F5344CB8AC3E}">
        <p14:creationId xmlns:p14="http://schemas.microsoft.com/office/powerpoint/2010/main" val="3826802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23</a:t>
            </a:fld>
            <a:endParaRPr lang="en-US"/>
          </a:p>
        </p:txBody>
      </p:sp>
    </p:spTree>
    <p:extLst>
      <p:ext uri="{BB962C8B-B14F-4D97-AF65-F5344CB8AC3E}">
        <p14:creationId xmlns:p14="http://schemas.microsoft.com/office/powerpoint/2010/main" val="174756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has been much effort to delineate the Earth’s heat budget with new constraints being added over recent years from geoneutrinos. </a:t>
            </a:r>
          </a:p>
          <a:p>
            <a:endParaRPr lang="en-US" dirty="0"/>
          </a:p>
          <a:p>
            <a:r>
              <a:rPr lang="en-US" dirty="0"/>
              <a:t>Indeed, geoneutrino constraints are improving not only our understanding of mantle heat production, but much work is dedicated to modeling and, in effect, “measuring” the continental crust’s U–Th to subtract it cleanly from detector signals.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KamLAND</a:t>
            </a:r>
            <a:r>
              <a:rPr lang="en-US" sz="1200" kern="1200" dirty="0">
                <a:solidFill>
                  <a:schemeClr val="tx1"/>
                </a:solidFill>
                <a:effectLst/>
                <a:latin typeface="+mn-lt"/>
                <a:ea typeface="+mn-ea"/>
                <a:cs typeface="+mn-cs"/>
              </a:rPr>
              <a:t> evidence from geoneutrinos of residual heat remaining inside the Earth + low HPE’s signifies heat in core -&gt; 2011 Nat Geo 4, 467-651</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Bill mentioned that </a:t>
            </a:r>
            <a:r>
              <a:rPr lang="en-US" sz="1200" b="1" kern="1200" dirty="0">
                <a:solidFill>
                  <a:schemeClr val="tx1"/>
                </a:solidFill>
                <a:effectLst/>
                <a:latin typeface="+mn-lt"/>
                <a:ea typeface="+mn-ea"/>
                <a:cs typeface="+mn-cs"/>
              </a:rPr>
              <a:t>the core only cools as fast as the mantle wants it too</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b="0" dirty="0"/>
          </a:p>
          <a:p>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2</a:t>
            </a:fld>
            <a:endParaRPr lang="en-US"/>
          </a:p>
        </p:txBody>
      </p:sp>
    </p:spTree>
    <p:extLst>
      <p:ext uri="{BB962C8B-B14F-4D97-AF65-F5344CB8AC3E}">
        <p14:creationId xmlns:p14="http://schemas.microsoft.com/office/powerpoint/2010/main" val="338176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example, the relative proportion of continental to oceanic lithosphere.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It is not simply about heat transfer, however.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distribution of </a:t>
            </a:r>
            <a:r>
              <a:rPr lang="en-US" sz="1200" dirty="0" err="1"/>
              <a:t>cont</a:t>
            </a:r>
            <a:r>
              <a:rPr lang="en-US" sz="1200" dirty="0"/>
              <a:t> vs oceanic </a:t>
            </a:r>
            <a:r>
              <a:rPr lang="en-US" sz="1200" dirty="0" err="1"/>
              <a:t>lith</a:t>
            </a:r>
            <a:r>
              <a:rPr lang="en-US" sz="1200" dirty="0"/>
              <a:t> also changes the behavior of the convective system.</a:t>
            </a:r>
          </a:p>
          <a:p>
            <a:endParaRPr lang="en-US" dirty="0"/>
          </a:p>
          <a:p>
            <a:endParaRPr lang="en-US" dirty="0"/>
          </a:p>
          <a:p>
            <a:r>
              <a:rPr lang="en-US" dirty="0"/>
              <a:t>Note: </a:t>
            </a:r>
            <a:r>
              <a:rPr lang="en-US" sz="1200" b="0" i="0" kern="1200" dirty="0">
                <a:solidFill>
                  <a:schemeClr val="tx1"/>
                </a:solidFill>
                <a:effectLst/>
                <a:latin typeface="+mn-lt"/>
                <a:ea typeface="+mn-ea"/>
                <a:cs typeface="+mn-cs"/>
              </a:rPr>
              <a:t>mean of continental and oceanic crust are 70.9 and 105.4 </a:t>
            </a:r>
            <a:r>
              <a:rPr lang="en-US" sz="1200" b="0" i="0" kern="1200" dirty="0" err="1">
                <a:solidFill>
                  <a:schemeClr val="tx1"/>
                </a:solidFill>
                <a:effectLst/>
                <a:latin typeface="+mn-lt"/>
                <a:ea typeface="+mn-ea"/>
                <a:cs typeface="+mn-cs"/>
              </a:rPr>
              <a:t>mW</a:t>
            </a:r>
            <a:r>
              <a:rPr lang="en-US" sz="1200" b="0" i="0" kern="1200" dirty="0">
                <a:solidFill>
                  <a:schemeClr val="tx1"/>
                </a:solidFill>
                <a:effectLst/>
                <a:latin typeface="+mn-lt"/>
                <a:ea typeface="+mn-ea"/>
                <a:cs typeface="+mn-cs"/>
              </a:rPr>
              <a:t>/m</a:t>
            </a:r>
            <a:r>
              <a:rPr lang="en-US" sz="1200" b="0" i="0" kern="1200" baseline="30000" dirty="0">
                <a:solidFill>
                  <a:schemeClr val="tx1"/>
                </a:solidFill>
                <a:effectLst/>
                <a:latin typeface="+mn-lt"/>
                <a:ea typeface="+mn-ea"/>
                <a:cs typeface="+mn-cs"/>
              </a:rPr>
              <a:t>2</a:t>
            </a:r>
            <a:r>
              <a:rPr lang="en-US" sz="1200" b="0" i="0" kern="1200" baseline="0" dirty="0">
                <a:solidFill>
                  <a:schemeClr val="tx1"/>
                </a:solidFill>
                <a:effectLst/>
                <a:latin typeface="+mn-lt"/>
                <a:ea typeface="+mn-ea"/>
                <a:cs typeface="+mn-cs"/>
              </a:rPr>
              <a:t> (Davies et al., 2010)</a:t>
            </a:r>
            <a:endParaRPr lang="en-US" baseline="0" dirty="0"/>
          </a:p>
        </p:txBody>
      </p:sp>
      <p:sp>
        <p:nvSpPr>
          <p:cNvPr id="4" name="Slide Number Placeholder 3"/>
          <p:cNvSpPr>
            <a:spLocks noGrp="1"/>
          </p:cNvSpPr>
          <p:nvPr>
            <p:ph type="sldNum" sz="quarter" idx="5"/>
          </p:nvPr>
        </p:nvSpPr>
        <p:spPr/>
        <p:txBody>
          <a:bodyPr/>
          <a:lstStyle/>
          <a:p>
            <a:fld id="{8F856A07-7B1A-45AD-B67C-1C79C37E3F3B}" type="slidenum">
              <a:rPr lang="en-US" smtClean="0"/>
              <a:t>3</a:t>
            </a:fld>
            <a:endParaRPr lang="en-US"/>
          </a:p>
        </p:txBody>
      </p:sp>
    </p:spTree>
    <p:extLst>
      <p:ext uri="{BB962C8B-B14F-4D97-AF65-F5344CB8AC3E}">
        <p14:creationId xmlns:p14="http://schemas.microsoft.com/office/powerpoint/2010/main" val="386256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explains why heat transfer is slower through the continents</a:t>
            </a:r>
          </a:p>
          <a:p>
            <a:endParaRPr lang="en-US" dirty="0"/>
          </a:p>
          <a:p>
            <a:r>
              <a:rPr lang="en-US" dirty="0"/>
              <a:t>More or less continental coverage will change the heat transfer through the lid of the planet</a:t>
            </a:r>
          </a:p>
          <a:p>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4</a:t>
            </a:fld>
            <a:endParaRPr lang="en-US"/>
          </a:p>
        </p:txBody>
      </p:sp>
    </p:spTree>
    <p:extLst>
      <p:ext uri="{BB962C8B-B14F-4D97-AF65-F5344CB8AC3E}">
        <p14:creationId xmlns:p14="http://schemas.microsoft.com/office/powerpoint/2010/main" val="2867534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Shown here are </a:t>
            </a:r>
            <a:r>
              <a:rPr lang="en-US" sz="1200" b="0" i="1" kern="1200" dirty="0">
                <a:solidFill>
                  <a:schemeClr val="tx1"/>
                </a:solidFill>
                <a:effectLst/>
                <a:latin typeface="+mn-lt"/>
                <a:ea typeface="+mn-ea"/>
                <a:cs typeface="+mn-cs"/>
              </a:rPr>
              <a:t>S</a:t>
            </a:r>
            <a:r>
              <a:rPr lang="en-US" sz="1200" b="0" i="0" kern="1200" dirty="0">
                <a:solidFill>
                  <a:schemeClr val="tx1"/>
                </a:solidFill>
                <a:effectLst/>
                <a:latin typeface="+mn-lt"/>
                <a:ea typeface="+mn-ea"/>
                <a:cs typeface="+mn-cs"/>
              </a:rPr>
              <a:t>-wave and </a:t>
            </a:r>
            <a:r>
              <a:rPr lang="en-US" sz="1200" b="0" i="1" kern="1200" dirty="0">
                <a:solidFill>
                  <a:schemeClr val="tx1"/>
                </a:solidFill>
                <a:effectLst/>
                <a:latin typeface="+mn-lt"/>
                <a:ea typeface="+mn-ea"/>
                <a:cs typeface="+mn-cs"/>
              </a:rPr>
              <a:t>P</a:t>
            </a:r>
            <a:r>
              <a:rPr lang="en-US" sz="1200" b="0" i="0" kern="1200" dirty="0">
                <a:solidFill>
                  <a:schemeClr val="tx1"/>
                </a:solidFill>
                <a:effectLst/>
                <a:latin typeface="+mn-lt"/>
                <a:ea typeface="+mn-ea"/>
                <a:cs typeface="+mn-cs"/>
              </a:rPr>
              <a:t>-wave perturbation maps for the lowermost 100 km of the mantle. </a:t>
            </a:r>
          </a:p>
          <a:p>
            <a:r>
              <a:rPr lang="en-US" sz="1200" b="0" i="0" kern="1200" dirty="0">
                <a:solidFill>
                  <a:schemeClr val="tx1"/>
                </a:solidFill>
                <a:effectLst/>
                <a:latin typeface="+mn-lt"/>
                <a:ea typeface="+mn-ea"/>
                <a:cs typeface="+mn-cs"/>
              </a:rPr>
              <a:t>Two large low-velocity provinces, outlined in red, cover around 30% of Earth’s core–mantle boundary surface area.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These areas may represent more dense, more viscous materials</a:t>
            </a:r>
          </a:p>
          <a:p>
            <a:r>
              <a:rPr lang="en-US" sz="1200" b="0" i="0" kern="1200" dirty="0">
                <a:solidFill>
                  <a:schemeClr val="tx1"/>
                </a:solidFill>
                <a:effectLst/>
                <a:latin typeface="+mn-lt"/>
                <a:ea typeface="+mn-ea"/>
                <a:cs typeface="+mn-cs"/>
              </a:rPr>
              <a:t>If this is the case, simulations show that they do not </a:t>
            </a:r>
            <a:r>
              <a:rPr lang="en-US" sz="1200" b="0" i="0" kern="1200" dirty="0" err="1">
                <a:solidFill>
                  <a:schemeClr val="tx1"/>
                </a:solidFill>
                <a:effectLst/>
                <a:latin typeface="+mn-lt"/>
                <a:ea typeface="+mn-ea"/>
                <a:cs typeface="+mn-cs"/>
              </a:rPr>
              <a:t>convect</a:t>
            </a:r>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remain stationary and thermo-chemical piles for at least 100’s of millions of years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Shi, </a:t>
            </a:r>
            <a:r>
              <a:rPr lang="en-US" sz="1200" b="0" i="1" kern="1200" dirty="0">
                <a:solidFill>
                  <a:schemeClr val="tx1"/>
                </a:solidFill>
                <a:effectLst/>
                <a:latin typeface="+mn-lt"/>
                <a:ea typeface="+mn-ea"/>
                <a:cs typeface="+mn-cs"/>
              </a:rPr>
              <a:t>et al., </a:t>
            </a:r>
            <a:r>
              <a:rPr lang="en-US" sz="1200" b="0" i="0" kern="1200" dirty="0">
                <a:solidFill>
                  <a:schemeClr val="tx1"/>
                </a:solidFill>
                <a:effectLst/>
                <a:latin typeface="+mn-lt"/>
                <a:ea typeface="+mn-ea"/>
                <a:cs typeface="+mn-cs"/>
              </a:rPr>
              <a:t>(2024) Sluggish thermochemical basal mantle structures support their long-lived stability. </a:t>
            </a:r>
          </a:p>
          <a:p>
            <a:r>
              <a:rPr lang="en-US" sz="1200" b="0" i="1" kern="1200" dirty="0">
                <a:solidFill>
                  <a:schemeClr val="tx1"/>
                </a:solidFill>
                <a:effectLst/>
                <a:latin typeface="+mn-lt"/>
                <a:ea typeface="+mn-ea"/>
                <a:cs typeface="+mn-cs"/>
              </a:rPr>
              <a:t>Nat Commun</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15</a:t>
            </a:r>
            <a:r>
              <a:rPr lang="en-US" sz="1200" b="0" i="0" kern="1200" dirty="0">
                <a:solidFill>
                  <a:schemeClr val="tx1"/>
                </a:solidFill>
                <a:effectLst/>
                <a:latin typeface="+mn-lt"/>
                <a:ea typeface="+mn-ea"/>
                <a:cs typeface="+mn-cs"/>
              </a:rPr>
              <a:t>, 10000 (2024). https://doi.org/10.1038/s41467-024-54416-6</a:t>
            </a:r>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5</a:t>
            </a:fld>
            <a:endParaRPr lang="en-US"/>
          </a:p>
        </p:txBody>
      </p:sp>
    </p:spTree>
    <p:extLst>
      <p:ext uri="{BB962C8B-B14F-4D97-AF65-F5344CB8AC3E}">
        <p14:creationId xmlns:p14="http://schemas.microsoft.com/office/powerpoint/2010/main" val="611210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F1424-1D63-FE7C-FA04-49542F241F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3A8063-E8A3-552B-A33F-8648E3D654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273DF3-3484-0152-5162-CDE385BAD047}"/>
              </a:ext>
            </a:extLst>
          </p:cNvPr>
          <p:cNvSpPr>
            <a:spLocks noGrp="1"/>
          </p:cNvSpPr>
          <p:nvPr>
            <p:ph type="body" idx="1"/>
          </p:nvPr>
        </p:nvSpPr>
        <p:spPr/>
        <p:txBody>
          <a:bodyPr/>
          <a:lstStyle/>
          <a:p>
            <a:r>
              <a:rPr lang="en-US" dirty="0"/>
              <a:t>Cooper’s models (and updates) were cartesian 2D, later cartesian 3D</a:t>
            </a:r>
          </a:p>
          <a:p>
            <a:endParaRPr lang="en-US" dirty="0"/>
          </a:p>
          <a:p>
            <a:r>
              <a:rPr lang="en-US" dirty="0"/>
              <a:t>LLVP models</a:t>
            </a:r>
          </a:p>
          <a:p>
            <a:r>
              <a:rPr lang="en-GB" sz="1200" kern="1200" dirty="0">
                <a:solidFill>
                  <a:schemeClr val="tx1"/>
                </a:solidFill>
                <a:effectLst/>
                <a:latin typeface="+mn-lt"/>
                <a:ea typeface="+mn-ea"/>
                <a:cs typeface="+mn-cs"/>
              </a:rPr>
              <a:t> due to their buoyancy, density and viscosity which inhibits heat flow into the mantle thus creating an insulating layer (</a:t>
            </a:r>
            <a:r>
              <a:rPr lang="en-GB" sz="1200" kern="1200" dirty="0" err="1">
                <a:solidFill>
                  <a:schemeClr val="tx1"/>
                </a:solidFill>
                <a:effectLst/>
                <a:latin typeface="+mn-lt"/>
                <a:ea typeface="+mn-ea"/>
                <a:cs typeface="+mn-cs"/>
              </a:rPr>
              <a:t>Langemeyer</a:t>
            </a:r>
            <a:r>
              <a:rPr lang="en-GB" sz="1200" kern="1200" dirty="0">
                <a:solidFill>
                  <a:schemeClr val="tx1"/>
                </a:solidFill>
                <a:effectLst/>
                <a:latin typeface="+mn-lt"/>
                <a:ea typeface="+mn-ea"/>
                <a:cs typeface="+mn-cs"/>
              </a:rPr>
              <a:t> et al., 2020)</a:t>
            </a:r>
            <a:endParaRPr lang="en-US" dirty="0"/>
          </a:p>
          <a:p>
            <a:endParaRPr lang="en-US" dirty="0"/>
          </a:p>
        </p:txBody>
      </p:sp>
      <p:sp>
        <p:nvSpPr>
          <p:cNvPr id="4" name="Slide Number Placeholder 3">
            <a:extLst>
              <a:ext uri="{FF2B5EF4-FFF2-40B4-BE49-F238E27FC236}">
                <a16:creationId xmlns:a16="http://schemas.microsoft.com/office/drawing/2014/main" id="{8309514A-ED0D-93C6-72FA-A5C944E2D9A7}"/>
              </a:ext>
            </a:extLst>
          </p:cNvPr>
          <p:cNvSpPr>
            <a:spLocks noGrp="1"/>
          </p:cNvSpPr>
          <p:nvPr>
            <p:ph type="sldNum" sz="quarter" idx="5"/>
          </p:nvPr>
        </p:nvSpPr>
        <p:spPr/>
        <p:txBody>
          <a:bodyPr/>
          <a:lstStyle/>
          <a:p>
            <a:fld id="{8F856A07-7B1A-45AD-B67C-1C79C37E3F3B}" type="slidenum">
              <a:rPr lang="en-US" smtClean="0"/>
              <a:t>6</a:t>
            </a:fld>
            <a:endParaRPr lang="en-US"/>
          </a:p>
        </p:txBody>
      </p:sp>
    </p:spTree>
    <p:extLst>
      <p:ext uri="{BB962C8B-B14F-4D97-AF65-F5344CB8AC3E}">
        <p14:creationId xmlns:p14="http://schemas.microsoft.com/office/powerpoint/2010/main" val="2188094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1D726-E68F-336E-4D5F-2FC43D967D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C94AAB-EE46-F57A-955B-667388C41F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0A9B80-FF96-BEBC-0A25-AB86A3C1724C}"/>
              </a:ext>
            </a:extLst>
          </p:cNvPr>
          <p:cNvSpPr>
            <a:spLocks noGrp="1"/>
          </p:cNvSpPr>
          <p:nvPr>
            <p:ph type="body" idx="1"/>
          </p:nvPr>
        </p:nvSpPr>
        <p:spPr/>
        <p:txBody>
          <a:bodyPr/>
          <a:lstStyle/>
          <a:p>
            <a:r>
              <a:rPr lang="en-US" dirty="0"/>
              <a:t>Cooper’s models (and updates) were cartesian 2D, later cartesian 3D</a:t>
            </a:r>
          </a:p>
          <a:p>
            <a:endParaRPr lang="en-US" dirty="0"/>
          </a:p>
          <a:p>
            <a:r>
              <a:rPr lang="en-US" dirty="0"/>
              <a:t>LLVP models</a:t>
            </a:r>
          </a:p>
          <a:p>
            <a:r>
              <a:rPr lang="en-GB" sz="1200" kern="1200" dirty="0">
                <a:solidFill>
                  <a:schemeClr val="tx1"/>
                </a:solidFill>
                <a:effectLst/>
                <a:latin typeface="+mn-lt"/>
                <a:ea typeface="+mn-ea"/>
                <a:cs typeface="+mn-cs"/>
              </a:rPr>
              <a:t> due to their buoyancy, density and viscosity which inhibits heat flow into the mantle thus creating an insulating layer (</a:t>
            </a:r>
            <a:r>
              <a:rPr lang="en-GB" sz="1200" kern="1200" dirty="0" err="1">
                <a:solidFill>
                  <a:schemeClr val="tx1"/>
                </a:solidFill>
                <a:effectLst/>
                <a:latin typeface="+mn-lt"/>
                <a:ea typeface="+mn-ea"/>
                <a:cs typeface="+mn-cs"/>
              </a:rPr>
              <a:t>Langemeyer</a:t>
            </a:r>
            <a:r>
              <a:rPr lang="en-GB" sz="1200" kern="1200" dirty="0">
                <a:solidFill>
                  <a:schemeClr val="tx1"/>
                </a:solidFill>
                <a:effectLst/>
                <a:latin typeface="+mn-lt"/>
                <a:ea typeface="+mn-ea"/>
                <a:cs typeface="+mn-cs"/>
              </a:rPr>
              <a:t> et al., 2020)</a:t>
            </a:r>
            <a:endParaRPr lang="en-US" dirty="0"/>
          </a:p>
          <a:p>
            <a:endParaRPr lang="en-US" dirty="0"/>
          </a:p>
        </p:txBody>
      </p:sp>
      <p:sp>
        <p:nvSpPr>
          <p:cNvPr id="4" name="Slide Number Placeholder 3">
            <a:extLst>
              <a:ext uri="{FF2B5EF4-FFF2-40B4-BE49-F238E27FC236}">
                <a16:creationId xmlns:a16="http://schemas.microsoft.com/office/drawing/2014/main" id="{EC1FB7CD-8ECD-BB7B-BCCE-26AD097F4AEB}"/>
              </a:ext>
            </a:extLst>
          </p:cNvPr>
          <p:cNvSpPr>
            <a:spLocks noGrp="1"/>
          </p:cNvSpPr>
          <p:nvPr>
            <p:ph type="sldNum" sz="quarter" idx="5"/>
          </p:nvPr>
        </p:nvSpPr>
        <p:spPr/>
        <p:txBody>
          <a:bodyPr/>
          <a:lstStyle/>
          <a:p>
            <a:fld id="{8F856A07-7B1A-45AD-B67C-1C79C37E3F3B}" type="slidenum">
              <a:rPr lang="en-US" smtClean="0"/>
              <a:t>7</a:t>
            </a:fld>
            <a:endParaRPr lang="en-US"/>
          </a:p>
        </p:txBody>
      </p:sp>
    </p:spTree>
    <p:extLst>
      <p:ext uri="{BB962C8B-B14F-4D97-AF65-F5344CB8AC3E}">
        <p14:creationId xmlns:p14="http://schemas.microsoft.com/office/powerpoint/2010/main" val="3869235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65DB69-4DAC-BC30-BB82-741826A073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7BEA8F-2AF1-953A-6258-27D10D4245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5AB415-504B-A31D-0822-A027381B5936}"/>
              </a:ext>
            </a:extLst>
          </p:cNvPr>
          <p:cNvSpPr>
            <a:spLocks noGrp="1"/>
          </p:cNvSpPr>
          <p:nvPr>
            <p:ph type="body" idx="1"/>
          </p:nvPr>
        </p:nvSpPr>
        <p:spPr/>
        <p:txBody>
          <a:bodyPr/>
          <a:lstStyle/>
          <a:p>
            <a:r>
              <a:rPr lang="en-US" dirty="0"/>
              <a:t>Cooper’s models (and updates) were cartesian 2D, later cartesian 3D</a:t>
            </a:r>
          </a:p>
          <a:p>
            <a:endParaRPr lang="en-US" dirty="0"/>
          </a:p>
          <a:p>
            <a:r>
              <a:rPr lang="en-US" dirty="0"/>
              <a:t>LLVP models</a:t>
            </a:r>
          </a:p>
          <a:p>
            <a:r>
              <a:rPr lang="en-GB" sz="1200" kern="1200" dirty="0">
                <a:solidFill>
                  <a:schemeClr val="tx1"/>
                </a:solidFill>
                <a:effectLst/>
                <a:latin typeface="+mn-lt"/>
                <a:ea typeface="+mn-ea"/>
                <a:cs typeface="+mn-cs"/>
              </a:rPr>
              <a:t> due to their buoyancy, density and viscosity which inhibits heat flow into the mantle thus creating an insulating layer (</a:t>
            </a:r>
            <a:r>
              <a:rPr lang="en-GB" sz="1200" kern="1200" dirty="0" err="1">
                <a:solidFill>
                  <a:schemeClr val="tx1"/>
                </a:solidFill>
                <a:effectLst/>
                <a:latin typeface="+mn-lt"/>
                <a:ea typeface="+mn-ea"/>
                <a:cs typeface="+mn-cs"/>
              </a:rPr>
              <a:t>Langemeyer</a:t>
            </a:r>
            <a:r>
              <a:rPr lang="en-GB" sz="1200" kern="1200" dirty="0">
                <a:solidFill>
                  <a:schemeClr val="tx1"/>
                </a:solidFill>
                <a:effectLst/>
                <a:latin typeface="+mn-lt"/>
                <a:ea typeface="+mn-ea"/>
                <a:cs typeface="+mn-cs"/>
              </a:rPr>
              <a:t> et al., 2020)</a:t>
            </a:r>
            <a:endParaRPr lang="en-US" dirty="0"/>
          </a:p>
          <a:p>
            <a:endParaRPr lang="en-US" dirty="0"/>
          </a:p>
          <a:p>
            <a:r>
              <a:rPr lang="en-US" dirty="0"/>
              <a:t>Previous models:</a:t>
            </a:r>
          </a:p>
          <a:p>
            <a:pPr lvl="1"/>
            <a:r>
              <a:rPr lang="en-US" dirty="0"/>
              <a:t>Restricted to a single insulator</a:t>
            </a:r>
          </a:p>
          <a:p>
            <a:pPr lvl="1"/>
            <a:r>
              <a:rPr lang="en-US" dirty="0"/>
              <a:t>Cartesian coordinate system for continental simulations</a:t>
            </a:r>
          </a:p>
          <a:p>
            <a:pPr lvl="1"/>
            <a:r>
              <a:rPr lang="en-US" dirty="0"/>
              <a:t>LLVP coverage not systematically quantified</a:t>
            </a:r>
          </a:p>
          <a:p>
            <a:endParaRPr lang="en-US" dirty="0"/>
          </a:p>
        </p:txBody>
      </p:sp>
      <p:sp>
        <p:nvSpPr>
          <p:cNvPr id="4" name="Slide Number Placeholder 3">
            <a:extLst>
              <a:ext uri="{FF2B5EF4-FFF2-40B4-BE49-F238E27FC236}">
                <a16:creationId xmlns:a16="http://schemas.microsoft.com/office/drawing/2014/main" id="{82AF5F03-5A36-983D-72E6-F2D2DF531C63}"/>
              </a:ext>
            </a:extLst>
          </p:cNvPr>
          <p:cNvSpPr>
            <a:spLocks noGrp="1"/>
          </p:cNvSpPr>
          <p:nvPr>
            <p:ph type="sldNum" sz="quarter" idx="5"/>
          </p:nvPr>
        </p:nvSpPr>
        <p:spPr/>
        <p:txBody>
          <a:bodyPr/>
          <a:lstStyle/>
          <a:p>
            <a:fld id="{8F856A07-7B1A-45AD-B67C-1C79C37E3F3B}" type="slidenum">
              <a:rPr lang="en-US" smtClean="0"/>
              <a:t>8</a:t>
            </a:fld>
            <a:endParaRPr lang="en-US"/>
          </a:p>
        </p:txBody>
      </p:sp>
    </p:spTree>
    <p:extLst>
      <p:ext uri="{BB962C8B-B14F-4D97-AF65-F5344CB8AC3E}">
        <p14:creationId xmlns:p14="http://schemas.microsoft.com/office/powerpoint/2010/main" val="1548750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Systematically increase the % areal coverage. </a:t>
            </a:r>
          </a:p>
          <a:p>
            <a:endParaRPr lang="en-US" dirty="0"/>
          </a:p>
          <a:p>
            <a:r>
              <a:rPr lang="en-US" dirty="0"/>
              <a:t>Run on 128 processors for each job (~3-4 days)</a:t>
            </a:r>
          </a:p>
          <a:p>
            <a:endParaRPr lang="en-US" dirty="0"/>
          </a:p>
        </p:txBody>
      </p:sp>
      <p:sp>
        <p:nvSpPr>
          <p:cNvPr id="4" name="Slide Number Placeholder 3"/>
          <p:cNvSpPr>
            <a:spLocks noGrp="1"/>
          </p:cNvSpPr>
          <p:nvPr>
            <p:ph type="sldNum" sz="quarter" idx="5"/>
          </p:nvPr>
        </p:nvSpPr>
        <p:spPr/>
        <p:txBody>
          <a:bodyPr/>
          <a:lstStyle/>
          <a:p>
            <a:fld id="{8F856A07-7B1A-45AD-B67C-1C79C37E3F3B}" type="slidenum">
              <a:rPr lang="en-US" smtClean="0"/>
              <a:t>10</a:t>
            </a:fld>
            <a:endParaRPr lang="en-US"/>
          </a:p>
        </p:txBody>
      </p:sp>
    </p:spTree>
    <p:extLst>
      <p:ext uri="{BB962C8B-B14F-4D97-AF65-F5344CB8AC3E}">
        <p14:creationId xmlns:p14="http://schemas.microsoft.com/office/powerpoint/2010/main" val="3389057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23921-81C4-7470-9FFA-B40563C1A1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F9FF125-7A87-227B-290D-72ACB04EBC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BE0CE03-CB98-0A03-0D12-1B9B5378B5D4}"/>
              </a:ext>
            </a:extLst>
          </p:cNvPr>
          <p:cNvSpPr>
            <a:spLocks noGrp="1"/>
          </p:cNvSpPr>
          <p:nvPr>
            <p:ph type="dt" sz="half" idx="10"/>
          </p:nvPr>
        </p:nvSpPr>
        <p:spPr/>
        <p:txBody>
          <a:bodyPr/>
          <a:lstStyle/>
          <a:p>
            <a:fld id="{D2132200-A5DA-4CE1-BEF2-C331015BC24C}" type="datetime1">
              <a:rPr lang="en-US" smtClean="0"/>
              <a:t>10/28/2025</a:t>
            </a:fld>
            <a:endParaRPr lang="en-US"/>
          </a:p>
        </p:txBody>
      </p:sp>
      <p:sp>
        <p:nvSpPr>
          <p:cNvPr id="5" name="Footer Placeholder 4">
            <a:extLst>
              <a:ext uri="{FF2B5EF4-FFF2-40B4-BE49-F238E27FC236}">
                <a16:creationId xmlns:a16="http://schemas.microsoft.com/office/drawing/2014/main" id="{32D126C1-A6D8-27C9-CA7C-41065AAC21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6CA049-4F52-109B-FD4D-18521EEE04AA}"/>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3214676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01C34-7DB7-ABB1-E767-4D106189D4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2FAC4E-C9E5-BACE-B124-ECF0EC3F7B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77A071-1834-3281-93EA-941DFB3A84C3}"/>
              </a:ext>
            </a:extLst>
          </p:cNvPr>
          <p:cNvSpPr>
            <a:spLocks noGrp="1"/>
          </p:cNvSpPr>
          <p:nvPr>
            <p:ph type="dt" sz="half" idx="10"/>
          </p:nvPr>
        </p:nvSpPr>
        <p:spPr/>
        <p:txBody>
          <a:bodyPr/>
          <a:lstStyle/>
          <a:p>
            <a:fld id="{D2A3749C-F97C-4B4D-8181-9356ECF2405D}" type="datetime1">
              <a:rPr lang="en-US" smtClean="0"/>
              <a:t>10/28/2025</a:t>
            </a:fld>
            <a:endParaRPr lang="en-US"/>
          </a:p>
        </p:txBody>
      </p:sp>
      <p:sp>
        <p:nvSpPr>
          <p:cNvPr id="5" name="Footer Placeholder 4">
            <a:extLst>
              <a:ext uri="{FF2B5EF4-FFF2-40B4-BE49-F238E27FC236}">
                <a16:creationId xmlns:a16="http://schemas.microsoft.com/office/drawing/2014/main" id="{47E2C4A8-4D82-DE67-F6A7-D844EA674C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D62C73-E3F8-768E-791F-164CF3B2D062}"/>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1112326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8F1384-FE32-4C7B-B1D2-E0598550657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C7AE89A-7C57-9719-E929-5A3D285E56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ED0943-D905-4B79-1830-DF7F3A55F5C4}"/>
              </a:ext>
            </a:extLst>
          </p:cNvPr>
          <p:cNvSpPr>
            <a:spLocks noGrp="1"/>
          </p:cNvSpPr>
          <p:nvPr>
            <p:ph type="dt" sz="half" idx="10"/>
          </p:nvPr>
        </p:nvSpPr>
        <p:spPr/>
        <p:txBody>
          <a:bodyPr/>
          <a:lstStyle/>
          <a:p>
            <a:fld id="{EED522F2-6EDE-4E7E-84ED-A9C3B97491A3}" type="datetime1">
              <a:rPr lang="en-US" smtClean="0"/>
              <a:t>10/28/2025</a:t>
            </a:fld>
            <a:endParaRPr lang="en-US"/>
          </a:p>
        </p:txBody>
      </p:sp>
      <p:sp>
        <p:nvSpPr>
          <p:cNvPr id="5" name="Footer Placeholder 4">
            <a:extLst>
              <a:ext uri="{FF2B5EF4-FFF2-40B4-BE49-F238E27FC236}">
                <a16:creationId xmlns:a16="http://schemas.microsoft.com/office/drawing/2014/main" id="{C031B8E5-1303-AE4E-C57E-17CC097013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177C8D-B4FF-BDF0-CE52-9C28A6CDE572}"/>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170448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FC7A1-4F14-1D71-1634-CC970F3AA0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92297F-B8D4-CC1B-9FF6-5FE1EE9A94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D51196-5F72-459A-3FFF-709CD23BF61C}"/>
              </a:ext>
            </a:extLst>
          </p:cNvPr>
          <p:cNvSpPr>
            <a:spLocks noGrp="1"/>
          </p:cNvSpPr>
          <p:nvPr>
            <p:ph type="dt" sz="half" idx="10"/>
          </p:nvPr>
        </p:nvSpPr>
        <p:spPr/>
        <p:txBody>
          <a:bodyPr/>
          <a:lstStyle/>
          <a:p>
            <a:fld id="{CDA4BF75-424B-40F8-9D6E-8D147683560F}" type="datetime1">
              <a:rPr lang="en-US" smtClean="0"/>
              <a:t>10/28/2025</a:t>
            </a:fld>
            <a:endParaRPr lang="en-US"/>
          </a:p>
        </p:txBody>
      </p:sp>
      <p:sp>
        <p:nvSpPr>
          <p:cNvPr id="5" name="Footer Placeholder 4">
            <a:extLst>
              <a:ext uri="{FF2B5EF4-FFF2-40B4-BE49-F238E27FC236}">
                <a16:creationId xmlns:a16="http://schemas.microsoft.com/office/drawing/2014/main" id="{1BD0C97B-7E41-7493-02FB-BC81FA7D54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2454D1-5011-502D-0DC0-03EE562ADBDA}"/>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62325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AD563-F966-B8AB-6547-B07C11CA49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A6CFBA0-6FBF-5947-7DA8-9040967973D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2DAA1D-189E-4890-2861-6330D58E7012}"/>
              </a:ext>
            </a:extLst>
          </p:cNvPr>
          <p:cNvSpPr>
            <a:spLocks noGrp="1"/>
          </p:cNvSpPr>
          <p:nvPr>
            <p:ph type="dt" sz="half" idx="10"/>
          </p:nvPr>
        </p:nvSpPr>
        <p:spPr/>
        <p:txBody>
          <a:bodyPr/>
          <a:lstStyle/>
          <a:p>
            <a:fld id="{5EF32040-981E-4235-88FD-4A4789169029}" type="datetime1">
              <a:rPr lang="en-US" smtClean="0"/>
              <a:t>10/28/2025</a:t>
            </a:fld>
            <a:endParaRPr lang="en-US"/>
          </a:p>
        </p:txBody>
      </p:sp>
      <p:sp>
        <p:nvSpPr>
          <p:cNvPr id="5" name="Footer Placeholder 4">
            <a:extLst>
              <a:ext uri="{FF2B5EF4-FFF2-40B4-BE49-F238E27FC236}">
                <a16:creationId xmlns:a16="http://schemas.microsoft.com/office/drawing/2014/main" id="{D828F37F-3B92-D025-6876-F240EF3264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620C6-3EC8-2AD2-5D7A-F4991BAB31F3}"/>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1715278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001A9-341B-E931-545B-4E5F569395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273DCD-D650-FAFC-F0B4-8AE750FF88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C3CA0C-3CE4-0F49-BB52-77D17E94BE4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F8E608-4DD5-64F7-FE5F-7B0B2C22EB17}"/>
              </a:ext>
            </a:extLst>
          </p:cNvPr>
          <p:cNvSpPr>
            <a:spLocks noGrp="1"/>
          </p:cNvSpPr>
          <p:nvPr>
            <p:ph type="dt" sz="half" idx="10"/>
          </p:nvPr>
        </p:nvSpPr>
        <p:spPr/>
        <p:txBody>
          <a:bodyPr/>
          <a:lstStyle/>
          <a:p>
            <a:fld id="{2BAEF91A-99EF-4AA7-8C12-35FE6B5791AD}" type="datetime1">
              <a:rPr lang="en-US" smtClean="0"/>
              <a:t>10/28/2025</a:t>
            </a:fld>
            <a:endParaRPr lang="en-US"/>
          </a:p>
        </p:txBody>
      </p:sp>
      <p:sp>
        <p:nvSpPr>
          <p:cNvPr id="6" name="Footer Placeholder 5">
            <a:extLst>
              <a:ext uri="{FF2B5EF4-FFF2-40B4-BE49-F238E27FC236}">
                <a16:creationId xmlns:a16="http://schemas.microsoft.com/office/drawing/2014/main" id="{A51FC267-8469-9AFF-F1B5-342E80F57B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0ADD60-C7CB-3ECF-18B8-0C95E37629F1}"/>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4058389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1864F-98B9-BE54-6A2E-68335B14490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FB2036-6266-9C8F-0697-618D1CAB0D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76D48F-E63F-978B-F14B-2E1F54A74E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21F1FEA-A3B0-9778-1AB1-A2AD09A409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A0DF36-BAAE-CF1C-6434-AD60EBD414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B949E1-1C10-D3D0-E626-374B79268DFA}"/>
              </a:ext>
            </a:extLst>
          </p:cNvPr>
          <p:cNvSpPr>
            <a:spLocks noGrp="1"/>
          </p:cNvSpPr>
          <p:nvPr>
            <p:ph type="dt" sz="half" idx="10"/>
          </p:nvPr>
        </p:nvSpPr>
        <p:spPr/>
        <p:txBody>
          <a:bodyPr/>
          <a:lstStyle/>
          <a:p>
            <a:fld id="{2E7E19FA-435C-4A98-B3C4-73853B6B4A8D}" type="datetime1">
              <a:rPr lang="en-US" smtClean="0"/>
              <a:t>10/28/2025</a:t>
            </a:fld>
            <a:endParaRPr lang="en-US"/>
          </a:p>
        </p:txBody>
      </p:sp>
      <p:sp>
        <p:nvSpPr>
          <p:cNvPr id="8" name="Footer Placeholder 7">
            <a:extLst>
              <a:ext uri="{FF2B5EF4-FFF2-40B4-BE49-F238E27FC236}">
                <a16:creationId xmlns:a16="http://schemas.microsoft.com/office/drawing/2014/main" id="{31463E78-7CA0-2923-32F2-24B64775900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4A897E9-4624-A1E8-228D-00294C84252F}"/>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3234940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6BC10-0E51-47C0-7818-DCF57A94CBB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EF2DD1-A893-E69E-DC19-617726A2E2AC}"/>
              </a:ext>
            </a:extLst>
          </p:cNvPr>
          <p:cNvSpPr>
            <a:spLocks noGrp="1"/>
          </p:cNvSpPr>
          <p:nvPr>
            <p:ph type="dt" sz="half" idx="10"/>
          </p:nvPr>
        </p:nvSpPr>
        <p:spPr/>
        <p:txBody>
          <a:bodyPr/>
          <a:lstStyle/>
          <a:p>
            <a:fld id="{E9831B3F-98DE-431A-B602-510655A53EC5}" type="datetime1">
              <a:rPr lang="en-US" smtClean="0"/>
              <a:t>10/28/2025</a:t>
            </a:fld>
            <a:endParaRPr lang="en-US"/>
          </a:p>
        </p:txBody>
      </p:sp>
      <p:sp>
        <p:nvSpPr>
          <p:cNvPr id="4" name="Footer Placeholder 3">
            <a:extLst>
              <a:ext uri="{FF2B5EF4-FFF2-40B4-BE49-F238E27FC236}">
                <a16:creationId xmlns:a16="http://schemas.microsoft.com/office/drawing/2014/main" id="{988DC9B8-5F9E-7530-DE9D-9994A8865A3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38BFEA-65FA-F1E0-CFCB-7F55B50B9D0A}"/>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1645597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3FB478-FE39-4406-2C97-38C074F82BA8}"/>
              </a:ext>
            </a:extLst>
          </p:cNvPr>
          <p:cNvSpPr>
            <a:spLocks noGrp="1"/>
          </p:cNvSpPr>
          <p:nvPr>
            <p:ph type="dt" sz="half" idx="10"/>
          </p:nvPr>
        </p:nvSpPr>
        <p:spPr/>
        <p:txBody>
          <a:bodyPr/>
          <a:lstStyle/>
          <a:p>
            <a:fld id="{ECA090FD-D0BE-4FA8-9E22-0549F01C96EE}" type="datetime1">
              <a:rPr lang="en-US" smtClean="0"/>
              <a:t>10/28/2025</a:t>
            </a:fld>
            <a:endParaRPr lang="en-US"/>
          </a:p>
        </p:txBody>
      </p:sp>
      <p:sp>
        <p:nvSpPr>
          <p:cNvPr id="3" name="Footer Placeholder 2">
            <a:extLst>
              <a:ext uri="{FF2B5EF4-FFF2-40B4-BE49-F238E27FC236}">
                <a16:creationId xmlns:a16="http://schemas.microsoft.com/office/drawing/2014/main" id="{8B4A1383-2819-89D5-4FBF-2AD02126D5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4B2C11F-DF72-6CE7-BB68-7CBCAB399B55}"/>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2783425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49A22-B77E-AD6D-A25F-0DE3DE9A95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F98E7B-04C0-3981-3D48-61C2BB2D3E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EEEEDCE-BE1B-9618-60F9-51740F03D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17A6EB-52F7-2584-7849-5DA270049E05}"/>
              </a:ext>
            </a:extLst>
          </p:cNvPr>
          <p:cNvSpPr>
            <a:spLocks noGrp="1"/>
          </p:cNvSpPr>
          <p:nvPr>
            <p:ph type="dt" sz="half" idx="10"/>
          </p:nvPr>
        </p:nvSpPr>
        <p:spPr/>
        <p:txBody>
          <a:bodyPr/>
          <a:lstStyle/>
          <a:p>
            <a:fld id="{2774261A-1236-4484-A17D-34C50D54F975}" type="datetime1">
              <a:rPr lang="en-US" smtClean="0"/>
              <a:t>10/28/2025</a:t>
            </a:fld>
            <a:endParaRPr lang="en-US"/>
          </a:p>
        </p:txBody>
      </p:sp>
      <p:sp>
        <p:nvSpPr>
          <p:cNvPr id="6" name="Footer Placeholder 5">
            <a:extLst>
              <a:ext uri="{FF2B5EF4-FFF2-40B4-BE49-F238E27FC236}">
                <a16:creationId xmlns:a16="http://schemas.microsoft.com/office/drawing/2014/main" id="{C17ABB18-19F1-FB8D-5F72-F0A1C346CC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194F65-C808-0EEA-3E2E-17DCFC1180A7}"/>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93773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FD8C0-27D2-8B2F-3219-FA33CB7B2A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4997D6-C186-655A-00E5-EA3FAF7961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B313C2-C5FA-517A-DF5E-1F1B53658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A7AFAB-0D9C-8D03-BBAB-949DBF4FC5E2}"/>
              </a:ext>
            </a:extLst>
          </p:cNvPr>
          <p:cNvSpPr>
            <a:spLocks noGrp="1"/>
          </p:cNvSpPr>
          <p:nvPr>
            <p:ph type="dt" sz="half" idx="10"/>
          </p:nvPr>
        </p:nvSpPr>
        <p:spPr/>
        <p:txBody>
          <a:bodyPr/>
          <a:lstStyle/>
          <a:p>
            <a:fld id="{E0BC0D9C-4E73-4BDD-B20F-73356B7B29E3}" type="datetime1">
              <a:rPr lang="en-US" smtClean="0"/>
              <a:t>10/28/2025</a:t>
            </a:fld>
            <a:endParaRPr lang="en-US"/>
          </a:p>
        </p:txBody>
      </p:sp>
      <p:sp>
        <p:nvSpPr>
          <p:cNvPr id="6" name="Footer Placeholder 5">
            <a:extLst>
              <a:ext uri="{FF2B5EF4-FFF2-40B4-BE49-F238E27FC236}">
                <a16:creationId xmlns:a16="http://schemas.microsoft.com/office/drawing/2014/main" id="{55DBD804-8AA9-AB1D-5CFE-4FF77976CE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66FDA-4E37-81AE-7361-A97B589DD0FE}"/>
              </a:ext>
            </a:extLst>
          </p:cNvPr>
          <p:cNvSpPr>
            <a:spLocks noGrp="1"/>
          </p:cNvSpPr>
          <p:nvPr>
            <p:ph type="sldNum" sz="quarter" idx="12"/>
          </p:nvPr>
        </p:nvSpPr>
        <p:spPr/>
        <p:txBody>
          <a:bodyPr/>
          <a:lstStyle/>
          <a:p>
            <a:fld id="{CD930966-EB3E-427C-959A-33EFDF6915D7}" type="slidenum">
              <a:rPr lang="en-US" smtClean="0"/>
              <a:t>‹#›</a:t>
            </a:fld>
            <a:endParaRPr lang="en-US"/>
          </a:p>
        </p:txBody>
      </p:sp>
    </p:spTree>
    <p:extLst>
      <p:ext uri="{BB962C8B-B14F-4D97-AF65-F5344CB8AC3E}">
        <p14:creationId xmlns:p14="http://schemas.microsoft.com/office/powerpoint/2010/main" val="463595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75E046-5ADA-D7E9-FE46-3367EA7069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A115A1A-B328-05E0-E2FE-381CF117EC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18B888-2C38-C67E-DA46-64BB76A105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9CA7695-3073-48C5-A475-8EE8CE461D9D}" type="datetime1">
              <a:rPr lang="en-US" smtClean="0"/>
              <a:t>10/28/2025</a:t>
            </a:fld>
            <a:endParaRPr lang="en-US"/>
          </a:p>
        </p:txBody>
      </p:sp>
      <p:sp>
        <p:nvSpPr>
          <p:cNvPr id="5" name="Footer Placeholder 4">
            <a:extLst>
              <a:ext uri="{FF2B5EF4-FFF2-40B4-BE49-F238E27FC236}">
                <a16:creationId xmlns:a16="http://schemas.microsoft.com/office/drawing/2014/main" id="{48715699-9619-472A-23AE-BA4022B1AC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CEFFAB7-C268-A751-D3E6-EE3E309C38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D930966-EB3E-427C-959A-33EFDF6915D7}" type="slidenum">
              <a:rPr lang="en-US" smtClean="0"/>
              <a:t>‹#›</a:t>
            </a:fld>
            <a:endParaRPr lang="en-US"/>
          </a:p>
        </p:txBody>
      </p:sp>
    </p:spTree>
    <p:extLst>
      <p:ext uri="{BB962C8B-B14F-4D97-AF65-F5344CB8AC3E}">
        <p14:creationId xmlns:p14="http://schemas.microsoft.com/office/powerpoint/2010/main" val="4262822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9.sv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emf"/></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emf"/></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emf"/></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emf"/></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sv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7.sv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8DFEC-DB4C-8DAF-E487-4700737C5972}"/>
              </a:ext>
            </a:extLst>
          </p:cNvPr>
          <p:cNvSpPr>
            <a:spLocks noGrp="1"/>
          </p:cNvSpPr>
          <p:nvPr>
            <p:ph type="ctrTitle"/>
          </p:nvPr>
        </p:nvSpPr>
        <p:spPr>
          <a:xfrm>
            <a:off x="424544" y="649217"/>
            <a:ext cx="7021286" cy="2387600"/>
          </a:xfrm>
        </p:spPr>
        <p:txBody>
          <a:bodyPr>
            <a:noAutofit/>
          </a:bodyPr>
          <a:lstStyle/>
          <a:p>
            <a:r>
              <a:rPr lang="en-US" sz="4000" b="1" dirty="0"/>
              <a:t>Effect of Coeval Continents and LLVPs on Mantle Dynamics and Earth’s Thermal Evolution</a:t>
            </a:r>
            <a:endParaRPr lang="en-US" sz="4000" dirty="0"/>
          </a:p>
        </p:txBody>
      </p:sp>
      <p:sp>
        <p:nvSpPr>
          <p:cNvPr id="3" name="Subtitle 2">
            <a:extLst>
              <a:ext uri="{FF2B5EF4-FFF2-40B4-BE49-F238E27FC236}">
                <a16:creationId xmlns:a16="http://schemas.microsoft.com/office/drawing/2014/main" id="{2D98A348-3F77-B9BF-FC92-88FC230B9E91}"/>
              </a:ext>
            </a:extLst>
          </p:cNvPr>
          <p:cNvSpPr>
            <a:spLocks noGrp="1"/>
          </p:cNvSpPr>
          <p:nvPr>
            <p:ph type="subTitle" idx="1"/>
          </p:nvPr>
        </p:nvSpPr>
        <p:spPr>
          <a:xfrm>
            <a:off x="424544" y="3415971"/>
            <a:ext cx="7021286" cy="1655762"/>
          </a:xfrm>
        </p:spPr>
        <p:txBody>
          <a:bodyPr>
            <a:noAutofit/>
          </a:bodyPr>
          <a:lstStyle/>
          <a:p>
            <a:pPr>
              <a:spcAft>
                <a:spcPts val="400"/>
              </a:spcAft>
            </a:pPr>
            <a:r>
              <a:rPr lang="en-US" sz="2000" b="1" dirty="0"/>
              <a:t>E. Mittelstaedt, Arnab Roy, Anna Sage Ross-Browning</a:t>
            </a:r>
          </a:p>
          <a:p>
            <a:pPr>
              <a:spcBef>
                <a:spcPts val="0"/>
              </a:spcBef>
              <a:spcAft>
                <a:spcPts val="2200"/>
              </a:spcAft>
            </a:pPr>
            <a:r>
              <a:rPr lang="en-US" sz="2000" i="1" dirty="0"/>
              <a:t>University of Idaho</a:t>
            </a:r>
          </a:p>
          <a:p>
            <a:pPr>
              <a:spcBef>
                <a:spcPts val="0"/>
              </a:spcBef>
              <a:spcAft>
                <a:spcPts val="400"/>
              </a:spcAft>
            </a:pPr>
            <a:r>
              <a:rPr lang="en-US" sz="2000" b="1" dirty="0"/>
              <a:t>Hadeel Al </a:t>
            </a:r>
            <a:r>
              <a:rPr lang="en-US" sz="2000" b="1" dirty="0" err="1"/>
              <a:t>Harthi</a:t>
            </a:r>
            <a:r>
              <a:rPr lang="en-US" sz="2000" b="1" dirty="0"/>
              <a:t>, Catherine M. Cooper</a:t>
            </a:r>
          </a:p>
          <a:p>
            <a:pPr>
              <a:spcBef>
                <a:spcPts val="0"/>
              </a:spcBef>
            </a:pPr>
            <a:r>
              <a:rPr lang="en-US" sz="2000" i="1" dirty="0"/>
              <a:t>Washington State University</a:t>
            </a:r>
          </a:p>
        </p:txBody>
      </p:sp>
      <p:pic>
        <p:nvPicPr>
          <p:cNvPr id="5" name="Picture 4" descr="A globe with different continents&#10;&#10;AI-generated content may be incorrect.">
            <a:extLst>
              <a:ext uri="{FF2B5EF4-FFF2-40B4-BE49-F238E27FC236}">
                <a16:creationId xmlns:a16="http://schemas.microsoft.com/office/drawing/2014/main" id="{3F54B657-32F4-830D-7308-777530DEFB9B}"/>
              </a:ext>
            </a:extLst>
          </p:cNvPr>
          <p:cNvPicPr>
            <a:picLocks noChangeAspect="1"/>
          </p:cNvPicPr>
          <p:nvPr/>
        </p:nvPicPr>
        <p:blipFill>
          <a:blip r:embed="rId3">
            <a:extLst>
              <a:ext uri="{28A0092B-C50C-407E-A947-70E740481C1C}">
                <a14:useLocalDpi xmlns:a14="http://schemas.microsoft.com/office/drawing/2010/main" val="0"/>
              </a:ext>
            </a:extLst>
          </a:blip>
          <a:srcRect l="32659" t="18328" r="33103" b="19978"/>
          <a:stretch/>
        </p:blipFill>
        <p:spPr>
          <a:xfrm>
            <a:off x="7620733" y="1122363"/>
            <a:ext cx="4079853" cy="4135437"/>
          </a:xfrm>
          <a:prstGeom prst="rect">
            <a:avLst/>
          </a:prstGeom>
        </p:spPr>
      </p:pic>
      <p:sp>
        <p:nvSpPr>
          <p:cNvPr id="7" name="TextBox 6">
            <a:extLst>
              <a:ext uri="{FF2B5EF4-FFF2-40B4-BE49-F238E27FC236}">
                <a16:creationId xmlns:a16="http://schemas.microsoft.com/office/drawing/2014/main" id="{7A26D4F9-E0FC-2B95-D8CA-5773C671BBEE}"/>
              </a:ext>
            </a:extLst>
          </p:cNvPr>
          <p:cNvSpPr txBox="1"/>
          <p:nvPr/>
        </p:nvSpPr>
        <p:spPr>
          <a:xfrm>
            <a:off x="8512238" y="5257800"/>
            <a:ext cx="3255218" cy="276999"/>
          </a:xfrm>
          <a:prstGeom prst="rect">
            <a:avLst/>
          </a:prstGeom>
          <a:noFill/>
        </p:spPr>
        <p:txBody>
          <a:bodyPr wrap="square">
            <a:spAutoFit/>
          </a:bodyPr>
          <a:lstStyle/>
          <a:p>
            <a:pPr algn="r"/>
            <a:r>
              <a:rPr lang="en-US" sz="1200" i="1" dirty="0"/>
              <a:t>Davaille &amp; Romanowicz </a:t>
            </a:r>
            <a:r>
              <a:rPr lang="en-US" sz="1200" dirty="0"/>
              <a:t>(2020)</a:t>
            </a:r>
          </a:p>
        </p:txBody>
      </p:sp>
      <p:pic>
        <p:nvPicPr>
          <p:cNvPr id="6" name="Picture 5" descr="A yellow letter on a black background&#10;&#10;AI-generated content may be incorrect.">
            <a:extLst>
              <a:ext uri="{FF2B5EF4-FFF2-40B4-BE49-F238E27FC236}">
                <a16:creationId xmlns:a16="http://schemas.microsoft.com/office/drawing/2014/main" id="{0A2D2DEE-DED6-156E-C5DA-018F38E86F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7618" y="5685623"/>
            <a:ext cx="982603" cy="1082616"/>
          </a:xfrm>
          <a:prstGeom prst="rect">
            <a:avLst/>
          </a:prstGeom>
        </p:spPr>
      </p:pic>
      <p:pic>
        <p:nvPicPr>
          <p:cNvPr id="9" name="Picture 8" descr="A black background with a black square&#10;&#10;AI-generated content may be incorrect.">
            <a:extLst>
              <a:ext uri="{FF2B5EF4-FFF2-40B4-BE49-F238E27FC236}">
                <a16:creationId xmlns:a16="http://schemas.microsoft.com/office/drawing/2014/main" id="{3F89F39E-99D0-D95D-6969-65EEF5198A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79" y="5316180"/>
            <a:ext cx="2054580" cy="1587630"/>
          </a:xfrm>
          <a:prstGeom prst="rect">
            <a:avLst/>
          </a:prstGeom>
        </p:spPr>
      </p:pic>
      <p:pic>
        <p:nvPicPr>
          <p:cNvPr id="14" name="Picture 13" descr="A logo of a cat&#10;&#10;AI-generated content may be incorrect.">
            <a:extLst>
              <a:ext uri="{FF2B5EF4-FFF2-40B4-BE49-F238E27FC236}">
                <a16:creationId xmlns:a16="http://schemas.microsoft.com/office/drawing/2014/main" id="{FB3AFB16-4070-4FC0-2308-AE1D1531254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70028" y="5712863"/>
            <a:ext cx="1006168" cy="1028137"/>
          </a:xfrm>
          <a:prstGeom prst="rect">
            <a:avLst/>
          </a:prstGeom>
        </p:spPr>
      </p:pic>
      <p:grpSp>
        <p:nvGrpSpPr>
          <p:cNvPr id="17" name="Group 16">
            <a:extLst>
              <a:ext uri="{FF2B5EF4-FFF2-40B4-BE49-F238E27FC236}">
                <a16:creationId xmlns:a16="http://schemas.microsoft.com/office/drawing/2014/main" id="{D8C0D939-963D-033A-1E5B-9D47DCE30F67}"/>
              </a:ext>
            </a:extLst>
          </p:cNvPr>
          <p:cNvGrpSpPr/>
          <p:nvPr/>
        </p:nvGrpSpPr>
        <p:grpSpPr>
          <a:xfrm>
            <a:off x="2685909" y="5568688"/>
            <a:ext cx="1321901" cy="1316487"/>
            <a:chOff x="3184520" y="5396299"/>
            <a:chExt cx="1321901" cy="1316487"/>
          </a:xfrm>
        </p:grpSpPr>
        <p:pic>
          <p:nvPicPr>
            <p:cNvPr id="11" name="Picture 10" descr="A logo of a globe with a gold circle&#10;&#10;AI-generated content may be incorrect.">
              <a:extLst>
                <a:ext uri="{FF2B5EF4-FFF2-40B4-BE49-F238E27FC236}">
                  <a16:creationId xmlns:a16="http://schemas.microsoft.com/office/drawing/2014/main" id="{533D46A0-5FE6-790E-A5FF-10780BFF94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04660" y="5396299"/>
              <a:ext cx="1081621" cy="1082615"/>
            </a:xfrm>
            <a:prstGeom prst="rect">
              <a:avLst/>
            </a:prstGeom>
          </p:spPr>
        </p:pic>
        <p:sp>
          <p:nvSpPr>
            <p:cNvPr id="12" name="TextBox 11">
              <a:extLst>
                <a:ext uri="{FF2B5EF4-FFF2-40B4-BE49-F238E27FC236}">
                  <a16:creationId xmlns:a16="http://schemas.microsoft.com/office/drawing/2014/main" id="{54B80B25-74ED-BCC7-94DC-57631B476092}"/>
                </a:ext>
              </a:extLst>
            </p:cNvPr>
            <p:cNvSpPr txBox="1"/>
            <p:nvPr/>
          </p:nvSpPr>
          <p:spPr>
            <a:xfrm>
              <a:off x="3184520" y="6435787"/>
              <a:ext cx="1321901" cy="276999"/>
            </a:xfrm>
            <a:prstGeom prst="rect">
              <a:avLst/>
            </a:prstGeom>
            <a:noFill/>
          </p:spPr>
          <p:txBody>
            <a:bodyPr wrap="none" rtlCol="0">
              <a:spAutoFit/>
            </a:bodyPr>
            <a:lstStyle/>
            <a:p>
              <a:pPr algn="ctr"/>
              <a:r>
                <a:rPr lang="en-US" sz="1200" dirty="0"/>
                <a:t>Award # 2310324</a:t>
              </a:r>
            </a:p>
          </p:txBody>
        </p:sp>
      </p:grpSp>
      <p:sp>
        <p:nvSpPr>
          <p:cNvPr id="4" name="Slide Number Placeholder 3">
            <a:extLst>
              <a:ext uri="{FF2B5EF4-FFF2-40B4-BE49-F238E27FC236}">
                <a16:creationId xmlns:a16="http://schemas.microsoft.com/office/drawing/2014/main" id="{8E4E2A90-EBF4-087F-3442-A3E9C6627EC6}"/>
              </a:ext>
            </a:extLst>
          </p:cNvPr>
          <p:cNvSpPr>
            <a:spLocks noGrp="1"/>
          </p:cNvSpPr>
          <p:nvPr>
            <p:ph type="sldNum" sz="quarter" idx="12"/>
          </p:nvPr>
        </p:nvSpPr>
        <p:spPr/>
        <p:txBody>
          <a:bodyPr/>
          <a:lstStyle/>
          <a:p>
            <a:fld id="{CD930966-EB3E-427C-959A-33EFDF6915D7}" type="slidenum">
              <a:rPr lang="en-US" smtClean="0"/>
              <a:t>1</a:t>
            </a:fld>
            <a:endParaRPr lang="en-US"/>
          </a:p>
        </p:txBody>
      </p:sp>
    </p:spTree>
    <p:extLst>
      <p:ext uri="{BB962C8B-B14F-4D97-AF65-F5344CB8AC3E}">
        <p14:creationId xmlns:p14="http://schemas.microsoft.com/office/powerpoint/2010/main" val="1941616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1CC6CD-4E37-FE91-7E13-1F4476A9BAD6}"/>
              </a:ext>
            </a:extLst>
          </p:cNvPr>
          <p:cNvSpPr>
            <a:spLocks noGrp="1"/>
          </p:cNvSpPr>
          <p:nvPr>
            <p:ph type="title"/>
          </p:nvPr>
        </p:nvSpPr>
        <p:spPr>
          <a:xfrm>
            <a:off x="262128" y="640823"/>
            <a:ext cx="3788664" cy="4037113"/>
          </a:xfrm>
        </p:spPr>
        <p:txBody>
          <a:bodyPr anchor="ctr">
            <a:normAutofit/>
          </a:bodyPr>
          <a:lstStyle/>
          <a:p>
            <a:r>
              <a:rPr lang="en-US" sz="5400" dirty="0"/>
              <a:t>Numerical Model Setup</a:t>
            </a:r>
          </a:p>
        </p:txBody>
      </p:sp>
      <p:sp>
        <p:nvSpPr>
          <p:cNvPr id="12"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BEA3FF4-6E4F-4931-A0C5-E6006F6F2EB0}"/>
              </a:ext>
            </a:extLst>
          </p:cNvPr>
          <p:cNvSpPr>
            <a:spLocks noGrp="1"/>
          </p:cNvSpPr>
          <p:nvPr>
            <p:ph idx="1"/>
          </p:nvPr>
        </p:nvSpPr>
        <p:spPr>
          <a:xfrm>
            <a:off x="4654296" y="4567550"/>
            <a:ext cx="7438562" cy="2024636"/>
          </a:xfrm>
        </p:spPr>
        <p:txBody>
          <a:bodyPr anchor="t">
            <a:normAutofit/>
          </a:bodyPr>
          <a:lstStyle/>
          <a:p>
            <a:r>
              <a:rPr lang="en-US" sz="2400" dirty="0"/>
              <a:t>Two sets of simulations:</a:t>
            </a:r>
          </a:p>
          <a:p>
            <a:pPr lvl="1"/>
            <a:r>
              <a:rPr lang="en-US" sz="1800" dirty="0"/>
              <a:t>Single insulator, incompressible</a:t>
            </a:r>
          </a:p>
          <a:p>
            <a:pPr lvl="1"/>
            <a:r>
              <a:rPr lang="en-US" sz="1800" dirty="0"/>
              <a:t>Dual insulators, compressible, adiabatic and shear heating</a:t>
            </a:r>
          </a:p>
          <a:p>
            <a:r>
              <a:rPr lang="en-US" sz="2400" dirty="0"/>
              <a:t>LLVP / Continents - high viscosity layers, 200 km thick</a:t>
            </a:r>
          </a:p>
          <a:p>
            <a:r>
              <a:rPr lang="en-US" sz="2400" dirty="0"/>
              <a:t>Models run until steady state (~2 Gyr)</a:t>
            </a:r>
          </a:p>
        </p:txBody>
      </p:sp>
      <p:pic>
        <p:nvPicPr>
          <p:cNvPr id="13" name="Picture 12">
            <a:extLst>
              <a:ext uri="{FF2B5EF4-FFF2-40B4-BE49-F238E27FC236}">
                <a16:creationId xmlns:a16="http://schemas.microsoft.com/office/drawing/2014/main" id="{53D9FD4A-1966-514F-8DA9-632A741C5AC6}"/>
              </a:ext>
            </a:extLst>
          </p:cNvPr>
          <p:cNvPicPr>
            <a:picLocks noChangeAspect="1"/>
          </p:cNvPicPr>
          <p:nvPr/>
        </p:nvPicPr>
        <p:blipFill>
          <a:blip r:embed="rId3"/>
          <a:stretch>
            <a:fillRect/>
          </a:stretch>
        </p:blipFill>
        <p:spPr>
          <a:xfrm>
            <a:off x="262128" y="5022340"/>
            <a:ext cx="1498012" cy="649279"/>
          </a:xfrm>
          <a:custGeom>
            <a:avLst/>
            <a:gdLst>
              <a:gd name="connsiteX0" fmla="*/ -113 w 1210436"/>
              <a:gd name="connsiteY0" fmla="*/ -49 h 524636"/>
              <a:gd name="connsiteX1" fmla="*/ 1210324 w 1210436"/>
              <a:gd name="connsiteY1" fmla="*/ -49 h 524636"/>
              <a:gd name="connsiteX2" fmla="*/ 1210324 w 1210436"/>
              <a:gd name="connsiteY2" fmla="*/ 524588 h 524636"/>
              <a:gd name="connsiteX3" fmla="*/ -113 w 1210436"/>
              <a:gd name="connsiteY3" fmla="*/ 524588 h 524636"/>
            </a:gdLst>
            <a:ahLst/>
            <a:cxnLst>
              <a:cxn ang="0">
                <a:pos x="connsiteX0" y="connsiteY0"/>
              </a:cxn>
              <a:cxn ang="0">
                <a:pos x="connsiteX1" y="connsiteY1"/>
              </a:cxn>
              <a:cxn ang="0">
                <a:pos x="connsiteX2" y="connsiteY2"/>
              </a:cxn>
              <a:cxn ang="0">
                <a:pos x="connsiteX3" y="connsiteY3"/>
              </a:cxn>
            </a:cxnLst>
            <a:rect l="l" t="t" r="r" b="b"/>
            <a:pathLst>
              <a:path w="1210436" h="524636">
                <a:moveTo>
                  <a:pt x="-113" y="-49"/>
                </a:moveTo>
                <a:lnTo>
                  <a:pt x="1210324" y="-49"/>
                </a:lnTo>
                <a:lnTo>
                  <a:pt x="1210324" y="524588"/>
                </a:lnTo>
                <a:lnTo>
                  <a:pt x="-113" y="524588"/>
                </a:lnTo>
                <a:close/>
              </a:path>
            </a:pathLst>
          </a:custGeom>
        </p:spPr>
      </p:pic>
      <p:sp>
        <p:nvSpPr>
          <p:cNvPr id="15" name="TextBox 14">
            <a:extLst>
              <a:ext uri="{FF2B5EF4-FFF2-40B4-BE49-F238E27FC236}">
                <a16:creationId xmlns:a16="http://schemas.microsoft.com/office/drawing/2014/main" id="{64BA55E6-88B6-D7B9-7433-B3F75EA7D547}"/>
              </a:ext>
            </a:extLst>
          </p:cNvPr>
          <p:cNvSpPr txBox="1"/>
          <p:nvPr/>
        </p:nvSpPr>
        <p:spPr>
          <a:xfrm>
            <a:off x="1783937" y="5003214"/>
            <a:ext cx="1126491" cy="356305"/>
          </a:xfrm>
          <a:prstGeom prst="rect">
            <a:avLst/>
          </a:prstGeom>
          <a:noFill/>
        </p:spPr>
        <p:txBody>
          <a:bodyPr wrap="none" rtlCol="0">
            <a:spAutoFit/>
          </a:bodyPr>
          <a:lstStyle/>
          <a:p>
            <a:pPr algn="l"/>
            <a:r>
              <a:rPr lang="en-US" sz="1883" b="1" spc="0" baseline="0" dirty="0">
                <a:ln/>
                <a:solidFill>
                  <a:srgbClr val="000004"/>
                </a:solidFill>
                <a:latin typeface="Times New Roman"/>
                <a:cs typeface="Times New Roman"/>
                <a:sym typeface="Times New Roman"/>
                <a:rtl val="0"/>
              </a:rPr>
              <a:t>ASPECT</a:t>
            </a:r>
          </a:p>
        </p:txBody>
      </p:sp>
      <p:sp>
        <p:nvSpPr>
          <p:cNvPr id="32" name="TextBox 31">
            <a:extLst>
              <a:ext uri="{FF2B5EF4-FFF2-40B4-BE49-F238E27FC236}">
                <a16:creationId xmlns:a16="http://schemas.microsoft.com/office/drawing/2014/main" id="{47D31844-8910-CD8B-9148-3A6EC0F3C9DF}"/>
              </a:ext>
            </a:extLst>
          </p:cNvPr>
          <p:cNvSpPr txBox="1"/>
          <p:nvPr/>
        </p:nvSpPr>
        <p:spPr>
          <a:xfrm>
            <a:off x="1783937" y="5646385"/>
            <a:ext cx="2175917" cy="285463"/>
          </a:xfrm>
          <a:prstGeom prst="rect">
            <a:avLst/>
          </a:prstGeom>
          <a:noFill/>
        </p:spPr>
        <p:txBody>
          <a:bodyPr wrap="none" rtlCol="0">
            <a:spAutoFit/>
          </a:bodyPr>
          <a:lstStyle/>
          <a:p>
            <a:pPr algn="l"/>
            <a:r>
              <a:rPr lang="en-US" sz="1255" spc="0" baseline="0" dirty="0">
                <a:ln/>
                <a:solidFill>
                  <a:srgbClr val="000004"/>
                </a:solidFill>
                <a:latin typeface="Times New Roman"/>
                <a:cs typeface="Times New Roman"/>
                <a:sym typeface="Times New Roman"/>
                <a:rtl val="0"/>
              </a:rPr>
              <a:t>https://aspect.geodynamics.org</a:t>
            </a:r>
          </a:p>
        </p:txBody>
      </p:sp>
      <p:sp>
        <p:nvSpPr>
          <p:cNvPr id="133" name="TextBox 132">
            <a:extLst>
              <a:ext uri="{FF2B5EF4-FFF2-40B4-BE49-F238E27FC236}">
                <a16:creationId xmlns:a16="http://schemas.microsoft.com/office/drawing/2014/main" id="{29712585-70F5-6B35-7504-FAEB6DA1232B}"/>
              </a:ext>
            </a:extLst>
          </p:cNvPr>
          <p:cNvSpPr txBox="1"/>
          <p:nvPr/>
        </p:nvSpPr>
        <p:spPr>
          <a:xfrm>
            <a:off x="1783937" y="5339220"/>
            <a:ext cx="2199641" cy="307777"/>
          </a:xfrm>
          <a:prstGeom prst="rect">
            <a:avLst/>
          </a:prstGeom>
          <a:noFill/>
        </p:spPr>
        <p:txBody>
          <a:bodyPr wrap="none" rtlCol="0">
            <a:spAutoFit/>
          </a:bodyPr>
          <a:lstStyle/>
          <a:p>
            <a:r>
              <a:rPr lang="en-US" sz="1400" dirty="0">
                <a:latin typeface="Times New Roman" panose="02020603050405020304" pitchFamily="18" charset="0"/>
                <a:cs typeface="Times New Roman" panose="02020603050405020304" pitchFamily="18" charset="0"/>
              </a:rPr>
              <a:t>Parallel, finite element code</a:t>
            </a:r>
          </a:p>
        </p:txBody>
      </p:sp>
      <p:pic>
        <p:nvPicPr>
          <p:cNvPr id="5" name="Graphic 4">
            <a:extLst>
              <a:ext uri="{FF2B5EF4-FFF2-40B4-BE49-F238E27FC236}">
                <a16:creationId xmlns:a16="http://schemas.microsoft.com/office/drawing/2014/main" id="{705A0FB5-B8E4-09BF-DFD3-BA9A3E250A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07152" y="115216"/>
            <a:ext cx="4312835" cy="4452334"/>
          </a:xfrm>
          <a:prstGeom prst="rect">
            <a:avLst/>
          </a:prstGeom>
        </p:spPr>
      </p:pic>
      <p:sp>
        <p:nvSpPr>
          <p:cNvPr id="4" name="Slide Number Placeholder 3">
            <a:extLst>
              <a:ext uri="{FF2B5EF4-FFF2-40B4-BE49-F238E27FC236}">
                <a16:creationId xmlns:a16="http://schemas.microsoft.com/office/drawing/2014/main" id="{D1111CB9-E66A-53EC-07E8-8F0568877DDA}"/>
              </a:ext>
            </a:extLst>
          </p:cNvPr>
          <p:cNvSpPr>
            <a:spLocks noGrp="1"/>
          </p:cNvSpPr>
          <p:nvPr>
            <p:ph type="sldNum" sz="quarter" idx="12"/>
          </p:nvPr>
        </p:nvSpPr>
        <p:spPr/>
        <p:txBody>
          <a:bodyPr/>
          <a:lstStyle/>
          <a:p>
            <a:fld id="{CD930966-EB3E-427C-959A-33EFDF6915D7}" type="slidenum">
              <a:rPr lang="en-US" smtClean="0"/>
              <a:t>10</a:t>
            </a:fld>
            <a:endParaRPr lang="en-US"/>
          </a:p>
        </p:txBody>
      </p:sp>
    </p:spTree>
    <p:extLst>
      <p:ext uri="{BB962C8B-B14F-4D97-AF65-F5344CB8AC3E}">
        <p14:creationId xmlns:p14="http://schemas.microsoft.com/office/powerpoint/2010/main" val="3466634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C2F5A13-D666-3633-0609-FA0FC15CFA98}"/>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a:solidFill>
                  <a:srgbClr val="FFFFFF"/>
                </a:solidFill>
                <a:latin typeface="+mj-lt"/>
                <a:ea typeface="+mj-ea"/>
                <a:cs typeface="+mj-cs"/>
              </a:rPr>
              <a:t>Single Insulator Runs</a:t>
            </a:r>
          </a:p>
        </p:txBody>
      </p:sp>
      <p:sp>
        <p:nvSpPr>
          <p:cNvPr id="23" name="Rectangle 22">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6B995ECA-E890-10A1-B2F6-E48D6A832BB1}"/>
              </a:ext>
            </a:extLst>
          </p:cNvPr>
          <p:cNvSpPr>
            <a:spLocks noGrp="1"/>
          </p:cNvSpPr>
          <p:nvPr>
            <p:ph type="body" idx="1"/>
          </p:nvPr>
        </p:nvSpPr>
        <p:spPr>
          <a:xfrm>
            <a:off x="4285397" y="4960961"/>
            <a:ext cx="7055893" cy="1078054"/>
          </a:xfrm>
        </p:spPr>
        <p:txBody>
          <a:bodyPr vert="horz" lIns="91440" tIns="45720" rIns="91440" bIns="45720" rtlCol="0">
            <a:normAutofit/>
          </a:bodyPr>
          <a:lstStyle/>
          <a:p>
            <a:r>
              <a:rPr lang="en-US" kern="1200">
                <a:solidFill>
                  <a:srgbClr val="FFFFFF"/>
                </a:solidFill>
                <a:latin typeface="+mn-lt"/>
                <a:ea typeface="+mn-ea"/>
                <a:cs typeface="+mn-cs"/>
              </a:rPr>
              <a:t>Systematic examination of LLVP or continent coverage</a:t>
            </a:r>
          </a:p>
        </p:txBody>
      </p:sp>
      <p:sp>
        <p:nvSpPr>
          <p:cNvPr id="3" name="Slide Number Placeholder 2">
            <a:extLst>
              <a:ext uri="{FF2B5EF4-FFF2-40B4-BE49-F238E27FC236}">
                <a16:creationId xmlns:a16="http://schemas.microsoft.com/office/drawing/2014/main" id="{E3E64E9F-D92E-C75A-1906-45AB30E48923}"/>
              </a:ext>
            </a:extLst>
          </p:cNvPr>
          <p:cNvSpPr>
            <a:spLocks noGrp="1"/>
          </p:cNvSpPr>
          <p:nvPr>
            <p:ph type="sldNum" sz="quarter" idx="12"/>
          </p:nvPr>
        </p:nvSpPr>
        <p:spPr/>
        <p:txBody>
          <a:bodyPr/>
          <a:lstStyle/>
          <a:p>
            <a:fld id="{CD930966-EB3E-427C-959A-33EFDF6915D7}" type="slidenum">
              <a:rPr lang="en-US" smtClean="0"/>
              <a:t>11</a:t>
            </a:fld>
            <a:endParaRPr lang="en-US"/>
          </a:p>
        </p:txBody>
      </p:sp>
    </p:spTree>
    <p:extLst>
      <p:ext uri="{BB962C8B-B14F-4D97-AF65-F5344CB8AC3E}">
        <p14:creationId xmlns:p14="http://schemas.microsoft.com/office/powerpoint/2010/main" val="2488401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94513A9-2433-488A-0A99-EAC9550B4D6E}"/>
            </a:ext>
          </a:extLst>
        </p:cNvPr>
        <p:cNvGrpSpPr/>
        <p:nvPr/>
      </p:nvGrpSpPr>
      <p:grpSpPr>
        <a:xfrm>
          <a:off x="0" y="0"/>
          <a:ext cx="0" cy="0"/>
          <a:chOff x="0" y="0"/>
          <a:chExt cx="0" cy="0"/>
        </a:xfrm>
      </p:grpSpPr>
      <p:pic>
        <p:nvPicPr>
          <p:cNvPr id="38" name="Picture 37" descr="A group of blue circles&#10;&#10;Description automatically generated">
            <a:extLst>
              <a:ext uri="{FF2B5EF4-FFF2-40B4-BE49-F238E27FC236}">
                <a16:creationId xmlns:a16="http://schemas.microsoft.com/office/drawing/2014/main" id="{52BE69EC-0FA7-B044-9A2C-7BEE6EBA02C7}"/>
              </a:ext>
            </a:extLst>
          </p:cNvPr>
          <p:cNvPicPr>
            <a:picLocks noChangeAspect="1"/>
          </p:cNvPicPr>
          <p:nvPr/>
        </p:nvPicPr>
        <p:blipFill>
          <a:blip r:embed="rId3"/>
          <a:srcRect l="46883" t="14924" r="22970" b="68895"/>
          <a:stretch>
            <a:fillRect/>
          </a:stretch>
        </p:blipFill>
        <p:spPr>
          <a:xfrm rot="16200000">
            <a:off x="3876041" y="4237318"/>
            <a:ext cx="2570662" cy="2590066"/>
          </a:xfrm>
          <a:prstGeom prst="rect">
            <a:avLst/>
          </a:prstGeom>
        </p:spPr>
      </p:pic>
      <p:pic>
        <p:nvPicPr>
          <p:cNvPr id="40" name="Picture 39" descr="A group of blue circles&#10;&#10;Description automatically generated">
            <a:extLst>
              <a:ext uri="{FF2B5EF4-FFF2-40B4-BE49-F238E27FC236}">
                <a16:creationId xmlns:a16="http://schemas.microsoft.com/office/drawing/2014/main" id="{33127974-30E7-BBAD-0FEA-5ED323699460}"/>
              </a:ext>
            </a:extLst>
          </p:cNvPr>
          <p:cNvPicPr>
            <a:picLocks noChangeAspect="1"/>
          </p:cNvPicPr>
          <p:nvPr/>
        </p:nvPicPr>
        <p:blipFill>
          <a:blip r:embed="rId3"/>
          <a:srcRect l="47415" t="31252" r="22438" b="52567"/>
          <a:stretch>
            <a:fillRect/>
          </a:stretch>
        </p:blipFill>
        <p:spPr>
          <a:xfrm rot="16200000">
            <a:off x="6615694" y="4215273"/>
            <a:ext cx="2570662" cy="2590066"/>
          </a:xfrm>
          <a:prstGeom prst="rect">
            <a:avLst/>
          </a:prstGeom>
        </p:spPr>
      </p:pic>
      <p:pic>
        <p:nvPicPr>
          <p:cNvPr id="43" name="Picture 42" descr="A group of blue circles&#10;&#10;Description automatically generated">
            <a:extLst>
              <a:ext uri="{FF2B5EF4-FFF2-40B4-BE49-F238E27FC236}">
                <a16:creationId xmlns:a16="http://schemas.microsoft.com/office/drawing/2014/main" id="{AFC783DE-80D0-67D3-ECAA-B84CDE923303}"/>
              </a:ext>
            </a:extLst>
          </p:cNvPr>
          <p:cNvPicPr>
            <a:picLocks noChangeAspect="1"/>
          </p:cNvPicPr>
          <p:nvPr/>
        </p:nvPicPr>
        <p:blipFill>
          <a:blip r:embed="rId3"/>
          <a:srcRect l="47166" t="47261" r="22687" b="36558"/>
          <a:stretch>
            <a:fillRect/>
          </a:stretch>
        </p:blipFill>
        <p:spPr>
          <a:xfrm rot="16200000">
            <a:off x="9412550" y="4210868"/>
            <a:ext cx="2570662" cy="2590066"/>
          </a:xfrm>
          <a:prstGeom prst="rect">
            <a:avLst/>
          </a:prstGeom>
        </p:spPr>
      </p:pic>
      <p:pic>
        <p:nvPicPr>
          <p:cNvPr id="5" name="Picture 4" descr="A group of blue circles&#10;&#10;Description automatically generated">
            <a:extLst>
              <a:ext uri="{FF2B5EF4-FFF2-40B4-BE49-F238E27FC236}">
                <a16:creationId xmlns:a16="http://schemas.microsoft.com/office/drawing/2014/main" id="{4A7A51EA-95E4-4976-5BBA-D6D2CB46A40A}"/>
              </a:ext>
            </a:extLst>
          </p:cNvPr>
          <p:cNvPicPr>
            <a:picLocks noChangeAspect="1"/>
          </p:cNvPicPr>
          <p:nvPr/>
        </p:nvPicPr>
        <p:blipFill>
          <a:blip r:embed="rId3"/>
          <a:srcRect l="16278" t="14874" r="53575" b="68945"/>
          <a:stretch>
            <a:fillRect/>
          </a:stretch>
        </p:blipFill>
        <p:spPr>
          <a:xfrm rot="16200000">
            <a:off x="3855010" y="1498888"/>
            <a:ext cx="2570662" cy="2590066"/>
          </a:xfrm>
          <a:prstGeom prst="rect">
            <a:avLst/>
          </a:prstGeom>
        </p:spPr>
      </p:pic>
      <p:pic>
        <p:nvPicPr>
          <p:cNvPr id="15" name="Picture 14" descr="A group of blue circles&#10;&#10;Description automatically generated">
            <a:extLst>
              <a:ext uri="{FF2B5EF4-FFF2-40B4-BE49-F238E27FC236}">
                <a16:creationId xmlns:a16="http://schemas.microsoft.com/office/drawing/2014/main" id="{633260A9-5ADB-EA18-0BC8-0954FCBA089A}"/>
              </a:ext>
            </a:extLst>
          </p:cNvPr>
          <p:cNvPicPr>
            <a:picLocks noChangeAspect="1"/>
          </p:cNvPicPr>
          <p:nvPr/>
        </p:nvPicPr>
        <p:blipFill>
          <a:blip r:embed="rId3"/>
          <a:srcRect l="15150" t="31038" r="54703" b="52781"/>
          <a:stretch>
            <a:fillRect/>
          </a:stretch>
        </p:blipFill>
        <p:spPr>
          <a:xfrm rot="16200000">
            <a:off x="6615694" y="1524664"/>
            <a:ext cx="2570662" cy="2590066"/>
          </a:xfrm>
          <a:prstGeom prst="rect">
            <a:avLst/>
          </a:prstGeom>
        </p:spPr>
      </p:pic>
      <p:pic>
        <p:nvPicPr>
          <p:cNvPr id="16" name="Picture 15" descr="A group of blue circles&#10;&#10;Description automatically generated">
            <a:extLst>
              <a:ext uri="{FF2B5EF4-FFF2-40B4-BE49-F238E27FC236}">
                <a16:creationId xmlns:a16="http://schemas.microsoft.com/office/drawing/2014/main" id="{283AE297-5DE6-2EAA-B11B-6061C667703B}"/>
              </a:ext>
            </a:extLst>
          </p:cNvPr>
          <p:cNvPicPr>
            <a:picLocks noChangeAspect="1"/>
          </p:cNvPicPr>
          <p:nvPr/>
        </p:nvPicPr>
        <p:blipFill>
          <a:blip r:embed="rId3"/>
          <a:srcRect l="15346" t="47474" r="54507" b="36345"/>
          <a:stretch>
            <a:fillRect/>
          </a:stretch>
        </p:blipFill>
        <p:spPr>
          <a:xfrm rot="16200000">
            <a:off x="9483205" y="1531673"/>
            <a:ext cx="2570662" cy="2590066"/>
          </a:xfrm>
          <a:prstGeom prst="rect">
            <a:avLst/>
          </a:prstGeom>
        </p:spPr>
      </p:pic>
      <p:sp>
        <p:nvSpPr>
          <p:cNvPr id="2" name="Title 1">
            <a:extLst>
              <a:ext uri="{FF2B5EF4-FFF2-40B4-BE49-F238E27FC236}">
                <a16:creationId xmlns:a16="http://schemas.microsoft.com/office/drawing/2014/main" id="{8B3B7791-DA11-8F7E-3269-EC8B03037666}"/>
              </a:ext>
            </a:extLst>
          </p:cNvPr>
          <p:cNvSpPr>
            <a:spLocks noGrp="1"/>
          </p:cNvSpPr>
          <p:nvPr>
            <p:ph type="title"/>
          </p:nvPr>
        </p:nvSpPr>
        <p:spPr>
          <a:xfrm>
            <a:off x="415747" y="365125"/>
            <a:ext cx="11585165" cy="1325563"/>
          </a:xfrm>
        </p:spPr>
        <p:txBody>
          <a:bodyPr/>
          <a:lstStyle/>
          <a:p>
            <a:r>
              <a:rPr lang="en-US" dirty="0"/>
              <a:t>Increasing areal coverage of LLVP and Continents</a:t>
            </a:r>
          </a:p>
        </p:txBody>
      </p:sp>
      <p:pic>
        <p:nvPicPr>
          <p:cNvPr id="4" name="Picture 3">
            <a:extLst>
              <a:ext uri="{FF2B5EF4-FFF2-40B4-BE49-F238E27FC236}">
                <a16:creationId xmlns:a16="http://schemas.microsoft.com/office/drawing/2014/main" id="{13567765-301B-C97B-2A69-32E1481CB569}"/>
              </a:ext>
            </a:extLst>
          </p:cNvPr>
          <p:cNvPicPr>
            <a:picLocks noChangeAspect="1"/>
          </p:cNvPicPr>
          <p:nvPr/>
        </p:nvPicPr>
        <p:blipFill>
          <a:blip r:embed="rId4"/>
          <a:srcRect l="6331" r="77981" b="71283"/>
          <a:stretch>
            <a:fillRect/>
          </a:stretch>
        </p:blipFill>
        <p:spPr>
          <a:xfrm>
            <a:off x="867217" y="2633427"/>
            <a:ext cx="3085871" cy="3034535"/>
          </a:xfrm>
          <a:prstGeom prst="rect">
            <a:avLst/>
          </a:prstGeom>
        </p:spPr>
      </p:pic>
      <p:grpSp>
        <p:nvGrpSpPr>
          <p:cNvPr id="26" name="Group 25">
            <a:extLst>
              <a:ext uri="{FF2B5EF4-FFF2-40B4-BE49-F238E27FC236}">
                <a16:creationId xmlns:a16="http://schemas.microsoft.com/office/drawing/2014/main" id="{58448356-28B1-67F2-C762-45B72EA48515}"/>
              </a:ext>
            </a:extLst>
          </p:cNvPr>
          <p:cNvGrpSpPr/>
          <p:nvPr/>
        </p:nvGrpSpPr>
        <p:grpSpPr>
          <a:xfrm>
            <a:off x="47885" y="3257881"/>
            <a:ext cx="711376" cy="1785625"/>
            <a:chOff x="210206" y="4962858"/>
            <a:chExt cx="711376" cy="1785625"/>
          </a:xfrm>
        </p:grpSpPr>
        <p:pic>
          <p:nvPicPr>
            <p:cNvPr id="17" name="Picture 16" descr="A red and blue gradient with numbers&#10;&#10;Description automatically generated">
              <a:extLst>
                <a:ext uri="{FF2B5EF4-FFF2-40B4-BE49-F238E27FC236}">
                  <a16:creationId xmlns:a16="http://schemas.microsoft.com/office/drawing/2014/main" id="{B62F6F77-E159-0D03-9565-A82C7DF60F35}"/>
                </a:ext>
              </a:extLst>
            </p:cNvPr>
            <p:cNvPicPr>
              <a:picLocks noChangeAspect="1"/>
            </p:cNvPicPr>
            <p:nvPr/>
          </p:nvPicPr>
          <p:blipFill>
            <a:blip r:embed="rId5" cstate="print">
              <a:alphaModFix/>
              <a:extLst>
                <a:ext uri="{28A0092B-C50C-407E-A947-70E740481C1C}">
                  <a14:useLocalDpi xmlns:a14="http://schemas.microsoft.com/office/drawing/2010/main" val="0"/>
                </a:ext>
              </a:extLst>
            </a:blip>
            <a:srcRect r="71660"/>
            <a:stretch>
              <a:fillRect/>
            </a:stretch>
          </p:blipFill>
          <p:spPr>
            <a:xfrm>
              <a:off x="210206" y="5013949"/>
              <a:ext cx="281771" cy="1734534"/>
            </a:xfrm>
            <a:prstGeom prst="rect">
              <a:avLst/>
            </a:prstGeom>
          </p:spPr>
        </p:pic>
        <p:sp>
          <p:nvSpPr>
            <p:cNvPr id="20" name="TextBox 19">
              <a:extLst>
                <a:ext uri="{FF2B5EF4-FFF2-40B4-BE49-F238E27FC236}">
                  <a16:creationId xmlns:a16="http://schemas.microsoft.com/office/drawing/2014/main" id="{D495088B-01DF-C088-ED79-26AD4046D8D9}"/>
                </a:ext>
              </a:extLst>
            </p:cNvPr>
            <p:cNvSpPr txBox="1"/>
            <p:nvPr/>
          </p:nvSpPr>
          <p:spPr>
            <a:xfrm>
              <a:off x="409903" y="4962858"/>
              <a:ext cx="511679" cy="276999"/>
            </a:xfrm>
            <a:prstGeom prst="rect">
              <a:avLst/>
            </a:prstGeom>
            <a:noFill/>
          </p:spPr>
          <p:txBody>
            <a:bodyPr wrap="none" rtlCol="0">
              <a:spAutoFit/>
            </a:bodyPr>
            <a:lstStyle/>
            <a:p>
              <a:r>
                <a:rPr lang="en-US" sz="1200" dirty="0"/>
                <a:t>3200</a:t>
              </a:r>
            </a:p>
          </p:txBody>
        </p:sp>
        <p:sp>
          <p:nvSpPr>
            <p:cNvPr id="21" name="TextBox 20">
              <a:extLst>
                <a:ext uri="{FF2B5EF4-FFF2-40B4-BE49-F238E27FC236}">
                  <a16:creationId xmlns:a16="http://schemas.microsoft.com/office/drawing/2014/main" id="{FA5784D2-C9AC-6D3A-776E-E12C53A50980}"/>
                </a:ext>
              </a:extLst>
            </p:cNvPr>
            <p:cNvSpPr txBox="1"/>
            <p:nvPr/>
          </p:nvSpPr>
          <p:spPr>
            <a:xfrm>
              <a:off x="409903" y="5323992"/>
              <a:ext cx="511679" cy="276999"/>
            </a:xfrm>
            <a:prstGeom prst="rect">
              <a:avLst/>
            </a:prstGeom>
            <a:noFill/>
          </p:spPr>
          <p:txBody>
            <a:bodyPr wrap="none" rtlCol="0">
              <a:spAutoFit/>
            </a:bodyPr>
            <a:lstStyle/>
            <a:p>
              <a:r>
                <a:rPr lang="en-US" sz="1200" dirty="0"/>
                <a:t>2500</a:t>
              </a:r>
            </a:p>
          </p:txBody>
        </p:sp>
        <p:sp>
          <p:nvSpPr>
            <p:cNvPr id="22" name="TextBox 21">
              <a:extLst>
                <a:ext uri="{FF2B5EF4-FFF2-40B4-BE49-F238E27FC236}">
                  <a16:creationId xmlns:a16="http://schemas.microsoft.com/office/drawing/2014/main" id="{D2B7524C-4229-7800-BBEA-A1B291037D53}"/>
                </a:ext>
              </a:extLst>
            </p:cNvPr>
            <p:cNvSpPr txBox="1"/>
            <p:nvPr/>
          </p:nvSpPr>
          <p:spPr>
            <a:xfrm>
              <a:off x="409903" y="5585865"/>
              <a:ext cx="511679" cy="276999"/>
            </a:xfrm>
            <a:prstGeom prst="rect">
              <a:avLst/>
            </a:prstGeom>
            <a:noFill/>
          </p:spPr>
          <p:txBody>
            <a:bodyPr wrap="none" rtlCol="0">
              <a:spAutoFit/>
            </a:bodyPr>
            <a:lstStyle/>
            <a:p>
              <a:r>
                <a:rPr lang="en-US" sz="1200" dirty="0"/>
                <a:t>2000</a:t>
              </a:r>
            </a:p>
          </p:txBody>
        </p:sp>
        <p:sp>
          <p:nvSpPr>
            <p:cNvPr id="23" name="TextBox 22">
              <a:extLst>
                <a:ext uri="{FF2B5EF4-FFF2-40B4-BE49-F238E27FC236}">
                  <a16:creationId xmlns:a16="http://schemas.microsoft.com/office/drawing/2014/main" id="{FC5B1782-2875-5322-7960-C902026E5AED}"/>
                </a:ext>
              </a:extLst>
            </p:cNvPr>
            <p:cNvSpPr txBox="1"/>
            <p:nvPr/>
          </p:nvSpPr>
          <p:spPr>
            <a:xfrm>
              <a:off x="405140" y="5835614"/>
              <a:ext cx="511679" cy="276999"/>
            </a:xfrm>
            <a:prstGeom prst="rect">
              <a:avLst/>
            </a:prstGeom>
            <a:noFill/>
          </p:spPr>
          <p:txBody>
            <a:bodyPr wrap="none" rtlCol="0">
              <a:spAutoFit/>
            </a:bodyPr>
            <a:lstStyle/>
            <a:p>
              <a:r>
                <a:rPr lang="en-US" sz="1200" dirty="0"/>
                <a:t>1500</a:t>
              </a:r>
            </a:p>
          </p:txBody>
        </p:sp>
        <p:sp>
          <p:nvSpPr>
            <p:cNvPr id="24" name="TextBox 23">
              <a:extLst>
                <a:ext uri="{FF2B5EF4-FFF2-40B4-BE49-F238E27FC236}">
                  <a16:creationId xmlns:a16="http://schemas.microsoft.com/office/drawing/2014/main" id="{5092C133-B0C7-5FD2-7098-4BA0B84CC27B}"/>
                </a:ext>
              </a:extLst>
            </p:cNvPr>
            <p:cNvSpPr txBox="1"/>
            <p:nvPr/>
          </p:nvSpPr>
          <p:spPr>
            <a:xfrm>
              <a:off x="405140" y="6094477"/>
              <a:ext cx="511679" cy="276999"/>
            </a:xfrm>
            <a:prstGeom prst="rect">
              <a:avLst/>
            </a:prstGeom>
            <a:noFill/>
          </p:spPr>
          <p:txBody>
            <a:bodyPr wrap="none" rtlCol="0">
              <a:spAutoFit/>
            </a:bodyPr>
            <a:lstStyle/>
            <a:p>
              <a:r>
                <a:rPr lang="en-US" sz="1200" dirty="0"/>
                <a:t>1000</a:t>
              </a:r>
            </a:p>
          </p:txBody>
        </p:sp>
        <p:sp>
          <p:nvSpPr>
            <p:cNvPr id="25" name="TextBox 24">
              <a:extLst>
                <a:ext uri="{FF2B5EF4-FFF2-40B4-BE49-F238E27FC236}">
                  <a16:creationId xmlns:a16="http://schemas.microsoft.com/office/drawing/2014/main" id="{3CE14B92-6FB3-1DA9-9A36-689493968518}"/>
                </a:ext>
              </a:extLst>
            </p:cNvPr>
            <p:cNvSpPr txBox="1"/>
            <p:nvPr/>
          </p:nvSpPr>
          <p:spPr>
            <a:xfrm>
              <a:off x="409903" y="6457969"/>
              <a:ext cx="429926" cy="276999"/>
            </a:xfrm>
            <a:prstGeom prst="rect">
              <a:avLst/>
            </a:prstGeom>
            <a:noFill/>
          </p:spPr>
          <p:txBody>
            <a:bodyPr wrap="none" rtlCol="0">
              <a:spAutoFit/>
            </a:bodyPr>
            <a:lstStyle/>
            <a:p>
              <a:r>
                <a:rPr lang="en-US" sz="1200" dirty="0"/>
                <a:t>280</a:t>
              </a:r>
            </a:p>
          </p:txBody>
        </p:sp>
      </p:grpSp>
      <p:sp>
        <p:nvSpPr>
          <p:cNvPr id="27" name="TextBox 26">
            <a:extLst>
              <a:ext uri="{FF2B5EF4-FFF2-40B4-BE49-F238E27FC236}">
                <a16:creationId xmlns:a16="http://schemas.microsoft.com/office/drawing/2014/main" id="{203AD09B-70AF-46CB-DE01-04F6F47DA169}"/>
              </a:ext>
            </a:extLst>
          </p:cNvPr>
          <p:cNvSpPr txBox="1"/>
          <p:nvPr/>
        </p:nvSpPr>
        <p:spPr>
          <a:xfrm>
            <a:off x="643036" y="4017593"/>
            <a:ext cx="468398" cy="276999"/>
          </a:xfrm>
          <a:prstGeom prst="rect">
            <a:avLst/>
          </a:prstGeom>
          <a:noFill/>
        </p:spPr>
        <p:txBody>
          <a:bodyPr wrap="none" rtlCol="0">
            <a:spAutoFit/>
          </a:bodyPr>
          <a:lstStyle/>
          <a:p>
            <a:pPr algn="ctr"/>
            <a:r>
              <a:rPr lang="en-US" sz="1200" dirty="0"/>
              <a:t>T (K)</a:t>
            </a:r>
          </a:p>
        </p:txBody>
      </p:sp>
      <p:sp>
        <p:nvSpPr>
          <p:cNvPr id="28" name="TextBox 27">
            <a:extLst>
              <a:ext uri="{FF2B5EF4-FFF2-40B4-BE49-F238E27FC236}">
                <a16:creationId xmlns:a16="http://schemas.microsoft.com/office/drawing/2014/main" id="{82EBED40-FF7C-638B-F2BF-873B47D18C2D}"/>
              </a:ext>
            </a:extLst>
          </p:cNvPr>
          <p:cNvSpPr txBox="1"/>
          <p:nvPr/>
        </p:nvSpPr>
        <p:spPr>
          <a:xfrm>
            <a:off x="1906695" y="3746977"/>
            <a:ext cx="1179490" cy="646331"/>
          </a:xfrm>
          <a:prstGeom prst="rect">
            <a:avLst/>
          </a:prstGeom>
          <a:noFill/>
        </p:spPr>
        <p:txBody>
          <a:bodyPr wrap="none" rtlCol="0">
            <a:spAutoFit/>
          </a:bodyPr>
          <a:lstStyle/>
          <a:p>
            <a:pPr algn="ctr"/>
            <a:r>
              <a:rPr lang="en-US" dirty="0"/>
              <a:t>No </a:t>
            </a:r>
          </a:p>
          <a:p>
            <a:pPr algn="ctr"/>
            <a:r>
              <a:rPr lang="en-US" dirty="0"/>
              <a:t>Insulators</a:t>
            </a:r>
          </a:p>
        </p:txBody>
      </p:sp>
      <p:sp>
        <p:nvSpPr>
          <p:cNvPr id="29" name="TextBox 28">
            <a:extLst>
              <a:ext uri="{FF2B5EF4-FFF2-40B4-BE49-F238E27FC236}">
                <a16:creationId xmlns:a16="http://schemas.microsoft.com/office/drawing/2014/main" id="{04C045E6-3BAB-C366-5C41-2960FB728750}"/>
              </a:ext>
            </a:extLst>
          </p:cNvPr>
          <p:cNvSpPr txBox="1"/>
          <p:nvPr/>
        </p:nvSpPr>
        <p:spPr>
          <a:xfrm>
            <a:off x="4574713" y="2384236"/>
            <a:ext cx="1178528" cy="646331"/>
          </a:xfrm>
          <a:prstGeom prst="rect">
            <a:avLst/>
          </a:prstGeom>
          <a:noFill/>
        </p:spPr>
        <p:txBody>
          <a:bodyPr wrap="none" rtlCol="0">
            <a:spAutoFit/>
          </a:bodyPr>
          <a:lstStyle/>
          <a:p>
            <a:pPr algn="ctr"/>
            <a:r>
              <a:rPr lang="en-US" dirty="0"/>
              <a:t>25%</a:t>
            </a:r>
          </a:p>
          <a:p>
            <a:pPr algn="ctr"/>
            <a:r>
              <a:rPr lang="en-US" dirty="0"/>
              <a:t>Continent</a:t>
            </a:r>
          </a:p>
        </p:txBody>
      </p:sp>
      <p:sp>
        <p:nvSpPr>
          <p:cNvPr id="30" name="TextBox 29">
            <a:extLst>
              <a:ext uri="{FF2B5EF4-FFF2-40B4-BE49-F238E27FC236}">
                <a16:creationId xmlns:a16="http://schemas.microsoft.com/office/drawing/2014/main" id="{0FF8CDD3-71B8-E71E-3D60-1492FEBA34F3}"/>
              </a:ext>
            </a:extLst>
          </p:cNvPr>
          <p:cNvSpPr txBox="1"/>
          <p:nvPr/>
        </p:nvSpPr>
        <p:spPr>
          <a:xfrm>
            <a:off x="4834401" y="5155788"/>
            <a:ext cx="669030" cy="646331"/>
          </a:xfrm>
          <a:prstGeom prst="rect">
            <a:avLst/>
          </a:prstGeom>
          <a:noFill/>
        </p:spPr>
        <p:txBody>
          <a:bodyPr wrap="none" rtlCol="0">
            <a:spAutoFit/>
          </a:bodyPr>
          <a:lstStyle/>
          <a:p>
            <a:pPr algn="ctr"/>
            <a:r>
              <a:rPr lang="en-US" dirty="0"/>
              <a:t>25%</a:t>
            </a:r>
          </a:p>
          <a:p>
            <a:pPr algn="ctr"/>
            <a:r>
              <a:rPr lang="en-US" dirty="0"/>
              <a:t>LLVP</a:t>
            </a:r>
          </a:p>
        </p:txBody>
      </p:sp>
      <p:sp>
        <p:nvSpPr>
          <p:cNvPr id="31" name="TextBox 30">
            <a:extLst>
              <a:ext uri="{FF2B5EF4-FFF2-40B4-BE49-F238E27FC236}">
                <a16:creationId xmlns:a16="http://schemas.microsoft.com/office/drawing/2014/main" id="{BA7824CD-625C-EDF9-E71D-C86D3135983E}"/>
              </a:ext>
            </a:extLst>
          </p:cNvPr>
          <p:cNvSpPr txBox="1"/>
          <p:nvPr/>
        </p:nvSpPr>
        <p:spPr>
          <a:xfrm>
            <a:off x="7515217" y="5155788"/>
            <a:ext cx="811441" cy="646331"/>
          </a:xfrm>
          <a:prstGeom prst="rect">
            <a:avLst/>
          </a:prstGeom>
          <a:noFill/>
        </p:spPr>
        <p:txBody>
          <a:bodyPr wrap="none" rtlCol="0">
            <a:spAutoFit/>
          </a:bodyPr>
          <a:lstStyle/>
          <a:p>
            <a:pPr algn="ctr"/>
            <a:r>
              <a:rPr lang="en-US" dirty="0"/>
              <a:t>37.5%</a:t>
            </a:r>
          </a:p>
          <a:p>
            <a:pPr algn="ctr"/>
            <a:r>
              <a:rPr lang="en-US" dirty="0"/>
              <a:t>LLVP</a:t>
            </a:r>
          </a:p>
        </p:txBody>
      </p:sp>
      <p:sp>
        <p:nvSpPr>
          <p:cNvPr id="32" name="TextBox 31">
            <a:extLst>
              <a:ext uri="{FF2B5EF4-FFF2-40B4-BE49-F238E27FC236}">
                <a16:creationId xmlns:a16="http://schemas.microsoft.com/office/drawing/2014/main" id="{BDC449E2-5B1F-0FE5-D126-1B938D505EFE}"/>
              </a:ext>
            </a:extLst>
          </p:cNvPr>
          <p:cNvSpPr txBox="1"/>
          <p:nvPr/>
        </p:nvSpPr>
        <p:spPr>
          <a:xfrm>
            <a:off x="10375669" y="5155787"/>
            <a:ext cx="669030" cy="646331"/>
          </a:xfrm>
          <a:prstGeom prst="rect">
            <a:avLst/>
          </a:prstGeom>
          <a:noFill/>
        </p:spPr>
        <p:txBody>
          <a:bodyPr wrap="none" rtlCol="0">
            <a:spAutoFit/>
          </a:bodyPr>
          <a:lstStyle/>
          <a:p>
            <a:pPr algn="ctr"/>
            <a:r>
              <a:rPr lang="en-US" dirty="0"/>
              <a:t>50%</a:t>
            </a:r>
          </a:p>
          <a:p>
            <a:pPr algn="ctr"/>
            <a:r>
              <a:rPr lang="en-US" dirty="0"/>
              <a:t>LLVP</a:t>
            </a:r>
          </a:p>
        </p:txBody>
      </p:sp>
      <p:sp>
        <p:nvSpPr>
          <p:cNvPr id="33" name="TextBox 32">
            <a:extLst>
              <a:ext uri="{FF2B5EF4-FFF2-40B4-BE49-F238E27FC236}">
                <a16:creationId xmlns:a16="http://schemas.microsoft.com/office/drawing/2014/main" id="{B2ABF64A-37F8-97C5-202A-57572D3F025B}"/>
              </a:ext>
            </a:extLst>
          </p:cNvPr>
          <p:cNvSpPr txBox="1"/>
          <p:nvPr/>
        </p:nvSpPr>
        <p:spPr>
          <a:xfrm>
            <a:off x="7331673" y="2384235"/>
            <a:ext cx="1178528" cy="646331"/>
          </a:xfrm>
          <a:prstGeom prst="rect">
            <a:avLst/>
          </a:prstGeom>
          <a:noFill/>
        </p:spPr>
        <p:txBody>
          <a:bodyPr wrap="none" rtlCol="0">
            <a:spAutoFit/>
          </a:bodyPr>
          <a:lstStyle/>
          <a:p>
            <a:pPr algn="ctr"/>
            <a:r>
              <a:rPr lang="en-US" dirty="0"/>
              <a:t>37.5%</a:t>
            </a:r>
          </a:p>
          <a:p>
            <a:pPr algn="ctr"/>
            <a:r>
              <a:rPr lang="en-US" dirty="0"/>
              <a:t>Continent</a:t>
            </a:r>
          </a:p>
        </p:txBody>
      </p:sp>
      <p:sp>
        <p:nvSpPr>
          <p:cNvPr id="34" name="TextBox 33">
            <a:extLst>
              <a:ext uri="{FF2B5EF4-FFF2-40B4-BE49-F238E27FC236}">
                <a16:creationId xmlns:a16="http://schemas.microsoft.com/office/drawing/2014/main" id="{228F5ACE-5F19-C8E0-4CD9-0300EAA18740}"/>
              </a:ext>
            </a:extLst>
          </p:cNvPr>
          <p:cNvSpPr txBox="1"/>
          <p:nvPr/>
        </p:nvSpPr>
        <p:spPr>
          <a:xfrm>
            <a:off x="10167093" y="2384235"/>
            <a:ext cx="1178528" cy="646331"/>
          </a:xfrm>
          <a:prstGeom prst="rect">
            <a:avLst/>
          </a:prstGeom>
          <a:noFill/>
        </p:spPr>
        <p:txBody>
          <a:bodyPr wrap="none" rtlCol="0">
            <a:spAutoFit/>
          </a:bodyPr>
          <a:lstStyle/>
          <a:p>
            <a:pPr algn="ctr"/>
            <a:r>
              <a:rPr lang="en-US" dirty="0"/>
              <a:t>50%</a:t>
            </a:r>
          </a:p>
          <a:p>
            <a:pPr algn="ctr"/>
            <a:r>
              <a:rPr lang="en-US" dirty="0"/>
              <a:t>Continent</a:t>
            </a:r>
          </a:p>
        </p:txBody>
      </p:sp>
      <p:cxnSp>
        <p:nvCxnSpPr>
          <p:cNvPr id="36" name="Straight Arrow Connector 35">
            <a:extLst>
              <a:ext uri="{FF2B5EF4-FFF2-40B4-BE49-F238E27FC236}">
                <a16:creationId xmlns:a16="http://schemas.microsoft.com/office/drawing/2014/main" id="{249A7790-84BB-49A7-729B-D96B22466049}"/>
              </a:ext>
            </a:extLst>
          </p:cNvPr>
          <p:cNvCxnSpPr>
            <a:cxnSpLocks/>
            <a:stCxn id="4" idx="3"/>
          </p:cNvCxnSpPr>
          <p:nvPr/>
        </p:nvCxnSpPr>
        <p:spPr>
          <a:xfrm>
            <a:off x="3953088" y="4150695"/>
            <a:ext cx="7595876" cy="25544"/>
          </a:xfrm>
          <a:prstGeom prst="straightConnector1">
            <a:avLst/>
          </a:prstGeom>
          <a:ln>
            <a:headEnd type="none" w="med" len="med"/>
            <a:tailEnd type="triangle" w="lg" len="lg"/>
          </a:ln>
        </p:spPr>
        <p:style>
          <a:lnRef idx="3">
            <a:schemeClr val="accent2"/>
          </a:lnRef>
          <a:fillRef idx="0">
            <a:schemeClr val="accent2"/>
          </a:fillRef>
          <a:effectRef idx="2">
            <a:schemeClr val="accent2"/>
          </a:effectRef>
          <a:fontRef idx="minor">
            <a:schemeClr val="tx1"/>
          </a:fontRef>
        </p:style>
      </p:cxnSp>
      <p:sp>
        <p:nvSpPr>
          <p:cNvPr id="39" name="TextBox 38">
            <a:extLst>
              <a:ext uri="{FF2B5EF4-FFF2-40B4-BE49-F238E27FC236}">
                <a16:creationId xmlns:a16="http://schemas.microsoft.com/office/drawing/2014/main" id="{2286DC8A-9515-B308-8108-1E997EA19EE8}"/>
              </a:ext>
            </a:extLst>
          </p:cNvPr>
          <p:cNvSpPr txBox="1"/>
          <p:nvPr/>
        </p:nvSpPr>
        <p:spPr>
          <a:xfrm>
            <a:off x="6550583" y="3977477"/>
            <a:ext cx="2707729" cy="369332"/>
          </a:xfrm>
          <a:prstGeom prst="rect">
            <a:avLst/>
          </a:prstGeom>
          <a:noFill/>
        </p:spPr>
        <p:txBody>
          <a:bodyPr wrap="none" rtlCol="0">
            <a:spAutoFit/>
          </a:bodyPr>
          <a:lstStyle/>
          <a:p>
            <a:r>
              <a:rPr lang="en-US" dirty="0"/>
              <a:t>Increasing areal coverage</a:t>
            </a:r>
          </a:p>
        </p:txBody>
      </p:sp>
      <p:sp>
        <p:nvSpPr>
          <p:cNvPr id="3" name="TextBox 2">
            <a:extLst>
              <a:ext uri="{FF2B5EF4-FFF2-40B4-BE49-F238E27FC236}">
                <a16:creationId xmlns:a16="http://schemas.microsoft.com/office/drawing/2014/main" id="{F25A3799-5477-86C9-6E66-05F1F2D969E5}"/>
              </a:ext>
            </a:extLst>
          </p:cNvPr>
          <p:cNvSpPr txBox="1"/>
          <p:nvPr/>
        </p:nvSpPr>
        <p:spPr>
          <a:xfrm>
            <a:off x="47885" y="5105842"/>
            <a:ext cx="944105" cy="338554"/>
          </a:xfrm>
          <a:prstGeom prst="rect">
            <a:avLst/>
          </a:prstGeom>
          <a:noFill/>
        </p:spPr>
        <p:txBody>
          <a:bodyPr wrap="none" rtlCol="0">
            <a:spAutoFit/>
          </a:bodyPr>
          <a:lstStyle/>
          <a:p>
            <a:r>
              <a:rPr lang="en-US" sz="1600" dirty="0"/>
              <a:t>t = 1 Gyr.</a:t>
            </a:r>
          </a:p>
        </p:txBody>
      </p:sp>
      <p:sp>
        <p:nvSpPr>
          <p:cNvPr id="35" name="Rectangle 34">
            <a:extLst>
              <a:ext uri="{FF2B5EF4-FFF2-40B4-BE49-F238E27FC236}">
                <a16:creationId xmlns:a16="http://schemas.microsoft.com/office/drawing/2014/main" id="{5F0F591D-649C-FDEB-31BB-ECBE4DAF1B6F}"/>
              </a:ext>
            </a:extLst>
          </p:cNvPr>
          <p:cNvSpPr/>
          <p:nvPr/>
        </p:nvSpPr>
        <p:spPr>
          <a:xfrm rot="1435242">
            <a:off x="3708153" y="1388638"/>
            <a:ext cx="388093" cy="7852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574038A1-6F41-9A44-55CE-06917EEC1567}"/>
              </a:ext>
            </a:extLst>
          </p:cNvPr>
          <p:cNvCxnSpPr>
            <a:cxnSpLocks/>
            <a:stCxn id="4" idx="0"/>
          </p:cNvCxnSpPr>
          <p:nvPr/>
        </p:nvCxnSpPr>
        <p:spPr>
          <a:xfrm flipV="1">
            <a:off x="2410153" y="1876647"/>
            <a:ext cx="1418225" cy="756780"/>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2" name="TextBox 41">
            <a:extLst>
              <a:ext uri="{FF2B5EF4-FFF2-40B4-BE49-F238E27FC236}">
                <a16:creationId xmlns:a16="http://schemas.microsoft.com/office/drawing/2014/main" id="{DD7369B8-BC6E-91A2-2705-B8904578B5F6}"/>
              </a:ext>
            </a:extLst>
          </p:cNvPr>
          <p:cNvSpPr txBox="1"/>
          <p:nvPr/>
        </p:nvSpPr>
        <p:spPr>
          <a:xfrm rot="19913610">
            <a:off x="1798670" y="1697901"/>
            <a:ext cx="1995098" cy="646331"/>
          </a:xfrm>
          <a:prstGeom prst="rect">
            <a:avLst/>
          </a:prstGeom>
          <a:noFill/>
        </p:spPr>
        <p:txBody>
          <a:bodyPr wrap="none" rtlCol="0">
            <a:spAutoFit/>
          </a:bodyPr>
          <a:lstStyle/>
          <a:p>
            <a:pPr algn="ctr"/>
            <a:r>
              <a:rPr lang="en-US" dirty="0"/>
              <a:t>Continents</a:t>
            </a:r>
          </a:p>
          <a:p>
            <a:pPr algn="ctr"/>
            <a:r>
              <a:rPr lang="en-US" dirty="0"/>
              <a:t>(surface insulator)</a:t>
            </a:r>
          </a:p>
        </p:txBody>
      </p:sp>
      <p:sp>
        <p:nvSpPr>
          <p:cNvPr id="44" name="Rectangle 43">
            <a:extLst>
              <a:ext uri="{FF2B5EF4-FFF2-40B4-BE49-F238E27FC236}">
                <a16:creationId xmlns:a16="http://schemas.microsoft.com/office/drawing/2014/main" id="{4889DDA6-51BB-7CAE-7F58-7A042618E41D}"/>
              </a:ext>
            </a:extLst>
          </p:cNvPr>
          <p:cNvSpPr/>
          <p:nvPr/>
        </p:nvSpPr>
        <p:spPr>
          <a:xfrm>
            <a:off x="3748097" y="6117030"/>
            <a:ext cx="311196" cy="7410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891C894B-F095-6CB8-1445-FBAE5BC31FFD}"/>
              </a:ext>
            </a:extLst>
          </p:cNvPr>
          <p:cNvCxnSpPr>
            <a:cxnSpLocks/>
          </p:cNvCxnSpPr>
          <p:nvPr/>
        </p:nvCxnSpPr>
        <p:spPr>
          <a:xfrm>
            <a:off x="2410153" y="5594392"/>
            <a:ext cx="1343533" cy="736598"/>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8" name="TextBox 47">
            <a:extLst>
              <a:ext uri="{FF2B5EF4-FFF2-40B4-BE49-F238E27FC236}">
                <a16:creationId xmlns:a16="http://schemas.microsoft.com/office/drawing/2014/main" id="{EC1371CE-217D-21B1-F6BC-404456DD210C}"/>
              </a:ext>
            </a:extLst>
          </p:cNvPr>
          <p:cNvSpPr txBox="1"/>
          <p:nvPr/>
        </p:nvSpPr>
        <p:spPr>
          <a:xfrm rot="1731038">
            <a:off x="2013823" y="5898639"/>
            <a:ext cx="1794082" cy="646331"/>
          </a:xfrm>
          <a:prstGeom prst="rect">
            <a:avLst/>
          </a:prstGeom>
          <a:noFill/>
        </p:spPr>
        <p:txBody>
          <a:bodyPr wrap="none" rtlCol="0">
            <a:spAutoFit/>
          </a:bodyPr>
          <a:lstStyle/>
          <a:p>
            <a:pPr algn="ctr"/>
            <a:r>
              <a:rPr lang="en-US" dirty="0"/>
              <a:t>LLVP</a:t>
            </a:r>
          </a:p>
          <a:p>
            <a:pPr algn="ctr"/>
            <a:r>
              <a:rPr lang="en-US" dirty="0"/>
              <a:t>(basal insulator)</a:t>
            </a:r>
          </a:p>
        </p:txBody>
      </p:sp>
      <p:sp>
        <p:nvSpPr>
          <p:cNvPr id="6" name="Slide Number Placeholder 5">
            <a:extLst>
              <a:ext uri="{FF2B5EF4-FFF2-40B4-BE49-F238E27FC236}">
                <a16:creationId xmlns:a16="http://schemas.microsoft.com/office/drawing/2014/main" id="{56B3098A-CD3E-26D6-B45F-91E7B2D53196}"/>
              </a:ext>
            </a:extLst>
          </p:cNvPr>
          <p:cNvSpPr>
            <a:spLocks noGrp="1"/>
          </p:cNvSpPr>
          <p:nvPr>
            <p:ph type="sldNum" sz="quarter" idx="12"/>
          </p:nvPr>
        </p:nvSpPr>
        <p:spPr/>
        <p:txBody>
          <a:bodyPr/>
          <a:lstStyle/>
          <a:p>
            <a:fld id="{CD930966-EB3E-427C-959A-33EFDF6915D7}" type="slidenum">
              <a:rPr lang="en-US" smtClean="0"/>
              <a:t>12</a:t>
            </a:fld>
            <a:endParaRPr lang="en-US"/>
          </a:p>
        </p:txBody>
      </p:sp>
    </p:spTree>
    <p:extLst>
      <p:ext uri="{BB962C8B-B14F-4D97-AF65-F5344CB8AC3E}">
        <p14:creationId xmlns:p14="http://schemas.microsoft.com/office/powerpoint/2010/main" val="2287864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E49AF7D-566C-40FC-467C-546104F620BC}"/>
            </a:ext>
          </a:extLst>
        </p:cNvPr>
        <p:cNvGrpSpPr/>
        <p:nvPr/>
      </p:nvGrpSpPr>
      <p:grpSpPr>
        <a:xfrm>
          <a:off x="0" y="0"/>
          <a:ext cx="0" cy="0"/>
          <a:chOff x="0" y="0"/>
          <a:chExt cx="0" cy="0"/>
        </a:xfrm>
      </p:grpSpPr>
      <p:pic>
        <p:nvPicPr>
          <p:cNvPr id="38" name="Picture 37" descr="A group of blue circles&#10;&#10;Description automatically generated">
            <a:extLst>
              <a:ext uri="{FF2B5EF4-FFF2-40B4-BE49-F238E27FC236}">
                <a16:creationId xmlns:a16="http://schemas.microsoft.com/office/drawing/2014/main" id="{71DCBDE6-A2B5-75E8-EACE-67E3E34EC2A9}"/>
              </a:ext>
            </a:extLst>
          </p:cNvPr>
          <p:cNvPicPr>
            <a:picLocks noChangeAspect="1"/>
          </p:cNvPicPr>
          <p:nvPr/>
        </p:nvPicPr>
        <p:blipFill>
          <a:blip r:embed="rId3"/>
          <a:srcRect l="46883" t="14924" r="22970" b="68895"/>
          <a:stretch>
            <a:fillRect/>
          </a:stretch>
        </p:blipFill>
        <p:spPr>
          <a:xfrm rot="16200000">
            <a:off x="3876041" y="4237318"/>
            <a:ext cx="2570662" cy="2590066"/>
          </a:xfrm>
          <a:prstGeom prst="rect">
            <a:avLst/>
          </a:prstGeom>
        </p:spPr>
      </p:pic>
      <p:pic>
        <p:nvPicPr>
          <p:cNvPr id="40" name="Picture 39" descr="A group of blue circles&#10;&#10;Description automatically generated">
            <a:extLst>
              <a:ext uri="{FF2B5EF4-FFF2-40B4-BE49-F238E27FC236}">
                <a16:creationId xmlns:a16="http://schemas.microsoft.com/office/drawing/2014/main" id="{6FD16D56-E120-B810-26EE-7E44C2CDD283}"/>
              </a:ext>
            </a:extLst>
          </p:cNvPr>
          <p:cNvPicPr>
            <a:picLocks noChangeAspect="1"/>
          </p:cNvPicPr>
          <p:nvPr/>
        </p:nvPicPr>
        <p:blipFill>
          <a:blip r:embed="rId3"/>
          <a:srcRect l="47415" t="31252" r="22438" b="52567"/>
          <a:stretch>
            <a:fillRect/>
          </a:stretch>
        </p:blipFill>
        <p:spPr>
          <a:xfrm rot="16200000">
            <a:off x="6615694" y="4215273"/>
            <a:ext cx="2570662" cy="2590066"/>
          </a:xfrm>
          <a:prstGeom prst="rect">
            <a:avLst/>
          </a:prstGeom>
        </p:spPr>
      </p:pic>
      <p:pic>
        <p:nvPicPr>
          <p:cNvPr id="43" name="Picture 42" descr="A group of blue circles&#10;&#10;Description automatically generated">
            <a:extLst>
              <a:ext uri="{FF2B5EF4-FFF2-40B4-BE49-F238E27FC236}">
                <a16:creationId xmlns:a16="http://schemas.microsoft.com/office/drawing/2014/main" id="{054AB657-F608-7BB5-CA1F-40C64EDF047D}"/>
              </a:ext>
            </a:extLst>
          </p:cNvPr>
          <p:cNvPicPr>
            <a:picLocks noChangeAspect="1"/>
          </p:cNvPicPr>
          <p:nvPr/>
        </p:nvPicPr>
        <p:blipFill>
          <a:blip r:embed="rId3"/>
          <a:srcRect l="47166" t="47261" r="22687" b="36558"/>
          <a:stretch>
            <a:fillRect/>
          </a:stretch>
        </p:blipFill>
        <p:spPr>
          <a:xfrm rot="16200000">
            <a:off x="9412550" y="4210868"/>
            <a:ext cx="2570662" cy="2590066"/>
          </a:xfrm>
          <a:prstGeom prst="rect">
            <a:avLst/>
          </a:prstGeom>
        </p:spPr>
      </p:pic>
      <p:pic>
        <p:nvPicPr>
          <p:cNvPr id="5" name="Picture 4" descr="A group of blue circles&#10;&#10;Description automatically generated">
            <a:extLst>
              <a:ext uri="{FF2B5EF4-FFF2-40B4-BE49-F238E27FC236}">
                <a16:creationId xmlns:a16="http://schemas.microsoft.com/office/drawing/2014/main" id="{4E6990FA-8417-7F14-2433-57EAB1884D2F}"/>
              </a:ext>
            </a:extLst>
          </p:cNvPr>
          <p:cNvPicPr>
            <a:picLocks noChangeAspect="1"/>
          </p:cNvPicPr>
          <p:nvPr/>
        </p:nvPicPr>
        <p:blipFill>
          <a:blip r:embed="rId3"/>
          <a:srcRect l="16278" t="14874" r="53575" b="68945"/>
          <a:stretch>
            <a:fillRect/>
          </a:stretch>
        </p:blipFill>
        <p:spPr>
          <a:xfrm rot="16200000">
            <a:off x="3855010" y="1498888"/>
            <a:ext cx="2570662" cy="2590066"/>
          </a:xfrm>
          <a:prstGeom prst="rect">
            <a:avLst/>
          </a:prstGeom>
        </p:spPr>
      </p:pic>
      <p:pic>
        <p:nvPicPr>
          <p:cNvPr id="15" name="Picture 14" descr="A group of blue circles&#10;&#10;Description automatically generated">
            <a:extLst>
              <a:ext uri="{FF2B5EF4-FFF2-40B4-BE49-F238E27FC236}">
                <a16:creationId xmlns:a16="http://schemas.microsoft.com/office/drawing/2014/main" id="{15968BFE-D05B-7020-7A8D-7794C6A3B78F}"/>
              </a:ext>
            </a:extLst>
          </p:cNvPr>
          <p:cNvPicPr>
            <a:picLocks noChangeAspect="1"/>
          </p:cNvPicPr>
          <p:nvPr/>
        </p:nvPicPr>
        <p:blipFill>
          <a:blip r:embed="rId3"/>
          <a:srcRect l="15150" t="31038" r="54703" b="52781"/>
          <a:stretch>
            <a:fillRect/>
          </a:stretch>
        </p:blipFill>
        <p:spPr>
          <a:xfrm rot="16200000">
            <a:off x="6615694" y="1524664"/>
            <a:ext cx="2570662" cy="2590066"/>
          </a:xfrm>
          <a:prstGeom prst="rect">
            <a:avLst/>
          </a:prstGeom>
        </p:spPr>
      </p:pic>
      <p:pic>
        <p:nvPicPr>
          <p:cNvPr id="16" name="Picture 15" descr="A group of blue circles&#10;&#10;Description automatically generated">
            <a:extLst>
              <a:ext uri="{FF2B5EF4-FFF2-40B4-BE49-F238E27FC236}">
                <a16:creationId xmlns:a16="http://schemas.microsoft.com/office/drawing/2014/main" id="{68623266-1EDA-E330-2062-44C526C3391E}"/>
              </a:ext>
            </a:extLst>
          </p:cNvPr>
          <p:cNvPicPr>
            <a:picLocks noChangeAspect="1"/>
          </p:cNvPicPr>
          <p:nvPr/>
        </p:nvPicPr>
        <p:blipFill>
          <a:blip r:embed="rId3"/>
          <a:srcRect l="15346" t="47474" r="54507" b="36345"/>
          <a:stretch>
            <a:fillRect/>
          </a:stretch>
        </p:blipFill>
        <p:spPr>
          <a:xfrm rot="16200000">
            <a:off x="9483205" y="1531673"/>
            <a:ext cx="2570662" cy="2590066"/>
          </a:xfrm>
          <a:prstGeom prst="rect">
            <a:avLst/>
          </a:prstGeom>
        </p:spPr>
      </p:pic>
      <p:sp>
        <p:nvSpPr>
          <p:cNvPr id="2" name="Title 1">
            <a:extLst>
              <a:ext uri="{FF2B5EF4-FFF2-40B4-BE49-F238E27FC236}">
                <a16:creationId xmlns:a16="http://schemas.microsoft.com/office/drawing/2014/main" id="{EFC6E945-AE50-DDF2-204C-487EF9F82B6A}"/>
              </a:ext>
            </a:extLst>
          </p:cNvPr>
          <p:cNvSpPr>
            <a:spLocks noGrp="1"/>
          </p:cNvSpPr>
          <p:nvPr>
            <p:ph type="title"/>
          </p:nvPr>
        </p:nvSpPr>
        <p:spPr>
          <a:xfrm>
            <a:off x="415747" y="365125"/>
            <a:ext cx="11585165" cy="1325563"/>
          </a:xfrm>
        </p:spPr>
        <p:txBody>
          <a:bodyPr/>
          <a:lstStyle/>
          <a:p>
            <a:r>
              <a:rPr lang="en-US" dirty="0"/>
              <a:t>Increasing areal coverage of LLVP and Continents</a:t>
            </a:r>
          </a:p>
        </p:txBody>
      </p:sp>
      <p:pic>
        <p:nvPicPr>
          <p:cNvPr id="4" name="Picture 3">
            <a:extLst>
              <a:ext uri="{FF2B5EF4-FFF2-40B4-BE49-F238E27FC236}">
                <a16:creationId xmlns:a16="http://schemas.microsoft.com/office/drawing/2014/main" id="{2A7BB7D3-24BA-BDC5-39AC-10EC71424874}"/>
              </a:ext>
            </a:extLst>
          </p:cNvPr>
          <p:cNvPicPr>
            <a:picLocks noChangeAspect="1"/>
          </p:cNvPicPr>
          <p:nvPr/>
        </p:nvPicPr>
        <p:blipFill>
          <a:blip r:embed="rId4"/>
          <a:srcRect l="6331" r="77981" b="71283"/>
          <a:stretch>
            <a:fillRect/>
          </a:stretch>
        </p:blipFill>
        <p:spPr>
          <a:xfrm>
            <a:off x="867217" y="2633427"/>
            <a:ext cx="3085871" cy="3034535"/>
          </a:xfrm>
          <a:prstGeom prst="rect">
            <a:avLst/>
          </a:prstGeom>
        </p:spPr>
      </p:pic>
      <p:grpSp>
        <p:nvGrpSpPr>
          <p:cNvPr id="26" name="Group 25">
            <a:extLst>
              <a:ext uri="{FF2B5EF4-FFF2-40B4-BE49-F238E27FC236}">
                <a16:creationId xmlns:a16="http://schemas.microsoft.com/office/drawing/2014/main" id="{2CD82710-4B97-CFEE-CCCF-846B28F1D8B1}"/>
              </a:ext>
            </a:extLst>
          </p:cNvPr>
          <p:cNvGrpSpPr/>
          <p:nvPr/>
        </p:nvGrpSpPr>
        <p:grpSpPr>
          <a:xfrm>
            <a:off x="47885" y="3257881"/>
            <a:ext cx="711376" cy="1785625"/>
            <a:chOff x="210206" y="4962858"/>
            <a:chExt cx="711376" cy="1785625"/>
          </a:xfrm>
        </p:grpSpPr>
        <p:pic>
          <p:nvPicPr>
            <p:cNvPr id="17" name="Picture 16" descr="A red and blue gradient with numbers&#10;&#10;Description automatically generated">
              <a:extLst>
                <a:ext uri="{FF2B5EF4-FFF2-40B4-BE49-F238E27FC236}">
                  <a16:creationId xmlns:a16="http://schemas.microsoft.com/office/drawing/2014/main" id="{41856129-42F3-9D85-3806-6ED7594DFDBF}"/>
                </a:ext>
              </a:extLst>
            </p:cNvPr>
            <p:cNvPicPr>
              <a:picLocks noChangeAspect="1"/>
            </p:cNvPicPr>
            <p:nvPr/>
          </p:nvPicPr>
          <p:blipFill>
            <a:blip r:embed="rId5" cstate="print">
              <a:alphaModFix/>
              <a:extLst>
                <a:ext uri="{28A0092B-C50C-407E-A947-70E740481C1C}">
                  <a14:useLocalDpi xmlns:a14="http://schemas.microsoft.com/office/drawing/2010/main" val="0"/>
                </a:ext>
              </a:extLst>
            </a:blip>
            <a:srcRect r="71660"/>
            <a:stretch>
              <a:fillRect/>
            </a:stretch>
          </p:blipFill>
          <p:spPr>
            <a:xfrm>
              <a:off x="210206" y="5013949"/>
              <a:ext cx="281771" cy="1734534"/>
            </a:xfrm>
            <a:prstGeom prst="rect">
              <a:avLst/>
            </a:prstGeom>
          </p:spPr>
        </p:pic>
        <p:sp>
          <p:nvSpPr>
            <p:cNvPr id="20" name="TextBox 19">
              <a:extLst>
                <a:ext uri="{FF2B5EF4-FFF2-40B4-BE49-F238E27FC236}">
                  <a16:creationId xmlns:a16="http://schemas.microsoft.com/office/drawing/2014/main" id="{98003A52-77A6-465B-0B9A-378AA800F4B3}"/>
                </a:ext>
              </a:extLst>
            </p:cNvPr>
            <p:cNvSpPr txBox="1"/>
            <p:nvPr/>
          </p:nvSpPr>
          <p:spPr>
            <a:xfrm>
              <a:off x="409903" y="4962858"/>
              <a:ext cx="511679" cy="276999"/>
            </a:xfrm>
            <a:prstGeom prst="rect">
              <a:avLst/>
            </a:prstGeom>
            <a:noFill/>
          </p:spPr>
          <p:txBody>
            <a:bodyPr wrap="none" rtlCol="0">
              <a:spAutoFit/>
            </a:bodyPr>
            <a:lstStyle/>
            <a:p>
              <a:r>
                <a:rPr lang="en-US" sz="1200" dirty="0"/>
                <a:t>3200</a:t>
              </a:r>
            </a:p>
          </p:txBody>
        </p:sp>
        <p:sp>
          <p:nvSpPr>
            <p:cNvPr id="21" name="TextBox 20">
              <a:extLst>
                <a:ext uri="{FF2B5EF4-FFF2-40B4-BE49-F238E27FC236}">
                  <a16:creationId xmlns:a16="http://schemas.microsoft.com/office/drawing/2014/main" id="{B8F7B53F-1B14-4904-9E78-12D0D92E6AFA}"/>
                </a:ext>
              </a:extLst>
            </p:cNvPr>
            <p:cNvSpPr txBox="1"/>
            <p:nvPr/>
          </p:nvSpPr>
          <p:spPr>
            <a:xfrm>
              <a:off x="409903" y="5323992"/>
              <a:ext cx="511679" cy="276999"/>
            </a:xfrm>
            <a:prstGeom prst="rect">
              <a:avLst/>
            </a:prstGeom>
            <a:noFill/>
          </p:spPr>
          <p:txBody>
            <a:bodyPr wrap="none" rtlCol="0">
              <a:spAutoFit/>
            </a:bodyPr>
            <a:lstStyle/>
            <a:p>
              <a:r>
                <a:rPr lang="en-US" sz="1200" dirty="0"/>
                <a:t>2500</a:t>
              </a:r>
            </a:p>
          </p:txBody>
        </p:sp>
        <p:sp>
          <p:nvSpPr>
            <p:cNvPr id="22" name="TextBox 21">
              <a:extLst>
                <a:ext uri="{FF2B5EF4-FFF2-40B4-BE49-F238E27FC236}">
                  <a16:creationId xmlns:a16="http://schemas.microsoft.com/office/drawing/2014/main" id="{D8B19C85-DC3B-8A92-C42D-0BF20722CF40}"/>
                </a:ext>
              </a:extLst>
            </p:cNvPr>
            <p:cNvSpPr txBox="1"/>
            <p:nvPr/>
          </p:nvSpPr>
          <p:spPr>
            <a:xfrm>
              <a:off x="409903" y="5585865"/>
              <a:ext cx="511679" cy="276999"/>
            </a:xfrm>
            <a:prstGeom prst="rect">
              <a:avLst/>
            </a:prstGeom>
            <a:noFill/>
          </p:spPr>
          <p:txBody>
            <a:bodyPr wrap="none" rtlCol="0">
              <a:spAutoFit/>
            </a:bodyPr>
            <a:lstStyle/>
            <a:p>
              <a:r>
                <a:rPr lang="en-US" sz="1200" dirty="0"/>
                <a:t>2000</a:t>
              </a:r>
            </a:p>
          </p:txBody>
        </p:sp>
        <p:sp>
          <p:nvSpPr>
            <p:cNvPr id="23" name="TextBox 22">
              <a:extLst>
                <a:ext uri="{FF2B5EF4-FFF2-40B4-BE49-F238E27FC236}">
                  <a16:creationId xmlns:a16="http://schemas.microsoft.com/office/drawing/2014/main" id="{AD6B108B-58F4-5A09-A367-0D7036512453}"/>
                </a:ext>
              </a:extLst>
            </p:cNvPr>
            <p:cNvSpPr txBox="1"/>
            <p:nvPr/>
          </p:nvSpPr>
          <p:spPr>
            <a:xfrm>
              <a:off x="405140" y="5835614"/>
              <a:ext cx="511679" cy="276999"/>
            </a:xfrm>
            <a:prstGeom prst="rect">
              <a:avLst/>
            </a:prstGeom>
            <a:noFill/>
          </p:spPr>
          <p:txBody>
            <a:bodyPr wrap="none" rtlCol="0">
              <a:spAutoFit/>
            </a:bodyPr>
            <a:lstStyle/>
            <a:p>
              <a:r>
                <a:rPr lang="en-US" sz="1200" dirty="0"/>
                <a:t>1500</a:t>
              </a:r>
            </a:p>
          </p:txBody>
        </p:sp>
        <p:sp>
          <p:nvSpPr>
            <p:cNvPr id="24" name="TextBox 23">
              <a:extLst>
                <a:ext uri="{FF2B5EF4-FFF2-40B4-BE49-F238E27FC236}">
                  <a16:creationId xmlns:a16="http://schemas.microsoft.com/office/drawing/2014/main" id="{9A57C4B4-380E-A768-87AB-9999B6247089}"/>
                </a:ext>
              </a:extLst>
            </p:cNvPr>
            <p:cNvSpPr txBox="1"/>
            <p:nvPr/>
          </p:nvSpPr>
          <p:spPr>
            <a:xfrm>
              <a:off x="405140" y="6094477"/>
              <a:ext cx="511679" cy="276999"/>
            </a:xfrm>
            <a:prstGeom prst="rect">
              <a:avLst/>
            </a:prstGeom>
            <a:noFill/>
          </p:spPr>
          <p:txBody>
            <a:bodyPr wrap="none" rtlCol="0">
              <a:spAutoFit/>
            </a:bodyPr>
            <a:lstStyle/>
            <a:p>
              <a:r>
                <a:rPr lang="en-US" sz="1200" dirty="0"/>
                <a:t>1000</a:t>
              </a:r>
            </a:p>
          </p:txBody>
        </p:sp>
        <p:sp>
          <p:nvSpPr>
            <p:cNvPr id="25" name="TextBox 24">
              <a:extLst>
                <a:ext uri="{FF2B5EF4-FFF2-40B4-BE49-F238E27FC236}">
                  <a16:creationId xmlns:a16="http://schemas.microsoft.com/office/drawing/2014/main" id="{F2D0F767-9BE7-FCBA-BDDD-24B16954CD00}"/>
                </a:ext>
              </a:extLst>
            </p:cNvPr>
            <p:cNvSpPr txBox="1"/>
            <p:nvPr/>
          </p:nvSpPr>
          <p:spPr>
            <a:xfrm>
              <a:off x="409903" y="6457969"/>
              <a:ext cx="429926" cy="276999"/>
            </a:xfrm>
            <a:prstGeom prst="rect">
              <a:avLst/>
            </a:prstGeom>
            <a:noFill/>
          </p:spPr>
          <p:txBody>
            <a:bodyPr wrap="none" rtlCol="0">
              <a:spAutoFit/>
            </a:bodyPr>
            <a:lstStyle/>
            <a:p>
              <a:r>
                <a:rPr lang="en-US" sz="1200" dirty="0"/>
                <a:t>280</a:t>
              </a:r>
            </a:p>
          </p:txBody>
        </p:sp>
      </p:grpSp>
      <p:sp>
        <p:nvSpPr>
          <p:cNvPr id="27" name="TextBox 26">
            <a:extLst>
              <a:ext uri="{FF2B5EF4-FFF2-40B4-BE49-F238E27FC236}">
                <a16:creationId xmlns:a16="http://schemas.microsoft.com/office/drawing/2014/main" id="{28F4986C-BEB6-9EAF-6897-BE6D7D0E0A13}"/>
              </a:ext>
            </a:extLst>
          </p:cNvPr>
          <p:cNvSpPr txBox="1"/>
          <p:nvPr/>
        </p:nvSpPr>
        <p:spPr>
          <a:xfrm>
            <a:off x="643036" y="4017593"/>
            <a:ext cx="468398" cy="276999"/>
          </a:xfrm>
          <a:prstGeom prst="rect">
            <a:avLst/>
          </a:prstGeom>
          <a:noFill/>
        </p:spPr>
        <p:txBody>
          <a:bodyPr wrap="none" rtlCol="0">
            <a:spAutoFit/>
          </a:bodyPr>
          <a:lstStyle/>
          <a:p>
            <a:pPr algn="ctr"/>
            <a:r>
              <a:rPr lang="en-US" sz="1200" dirty="0"/>
              <a:t>T (K)</a:t>
            </a:r>
          </a:p>
        </p:txBody>
      </p:sp>
      <p:sp>
        <p:nvSpPr>
          <p:cNvPr id="28" name="TextBox 27">
            <a:extLst>
              <a:ext uri="{FF2B5EF4-FFF2-40B4-BE49-F238E27FC236}">
                <a16:creationId xmlns:a16="http://schemas.microsoft.com/office/drawing/2014/main" id="{0CF7065B-ACDF-44E1-3E5F-E1D97234A524}"/>
              </a:ext>
            </a:extLst>
          </p:cNvPr>
          <p:cNvSpPr txBox="1"/>
          <p:nvPr/>
        </p:nvSpPr>
        <p:spPr>
          <a:xfrm>
            <a:off x="1906695" y="3746977"/>
            <a:ext cx="1179490" cy="646331"/>
          </a:xfrm>
          <a:prstGeom prst="rect">
            <a:avLst/>
          </a:prstGeom>
          <a:noFill/>
        </p:spPr>
        <p:txBody>
          <a:bodyPr wrap="none" rtlCol="0">
            <a:spAutoFit/>
          </a:bodyPr>
          <a:lstStyle/>
          <a:p>
            <a:pPr algn="ctr"/>
            <a:r>
              <a:rPr lang="en-US" dirty="0"/>
              <a:t>No </a:t>
            </a:r>
          </a:p>
          <a:p>
            <a:pPr algn="ctr"/>
            <a:r>
              <a:rPr lang="en-US" dirty="0"/>
              <a:t>Insulators</a:t>
            </a:r>
          </a:p>
        </p:txBody>
      </p:sp>
      <p:sp>
        <p:nvSpPr>
          <p:cNvPr id="29" name="TextBox 28">
            <a:extLst>
              <a:ext uri="{FF2B5EF4-FFF2-40B4-BE49-F238E27FC236}">
                <a16:creationId xmlns:a16="http://schemas.microsoft.com/office/drawing/2014/main" id="{DDA02617-60E6-2ADD-8975-9A388EF6E8DB}"/>
              </a:ext>
            </a:extLst>
          </p:cNvPr>
          <p:cNvSpPr txBox="1"/>
          <p:nvPr/>
        </p:nvSpPr>
        <p:spPr>
          <a:xfrm>
            <a:off x="4574713" y="2384236"/>
            <a:ext cx="1178528" cy="646331"/>
          </a:xfrm>
          <a:prstGeom prst="rect">
            <a:avLst/>
          </a:prstGeom>
          <a:noFill/>
        </p:spPr>
        <p:txBody>
          <a:bodyPr wrap="none" rtlCol="0">
            <a:spAutoFit/>
          </a:bodyPr>
          <a:lstStyle/>
          <a:p>
            <a:pPr algn="ctr"/>
            <a:r>
              <a:rPr lang="en-US" dirty="0"/>
              <a:t>25%</a:t>
            </a:r>
          </a:p>
          <a:p>
            <a:pPr algn="ctr"/>
            <a:r>
              <a:rPr lang="en-US" dirty="0"/>
              <a:t>Continent</a:t>
            </a:r>
          </a:p>
        </p:txBody>
      </p:sp>
      <p:sp>
        <p:nvSpPr>
          <p:cNvPr id="30" name="TextBox 29">
            <a:extLst>
              <a:ext uri="{FF2B5EF4-FFF2-40B4-BE49-F238E27FC236}">
                <a16:creationId xmlns:a16="http://schemas.microsoft.com/office/drawing/2014/main" id="{F59FA3BF-E1D6-BEF4-5FAB-22BEC24F1CE1}"/>
              </a:ext>
            </a:extLst>
          </p:cNvPr>
          <p:cNvSpPr txBox="1"/>
          <p:nvPr/>
        </p:nvSpPr>
        <p:spPr>
          <a:xfrm>
            <a:off x="4834401" y="5155788"/>
            <a:ext cx="669030" cy="646331"/>
          </a:xfrm>
          <a:prstGeom prst="rect">
            <a:avLst/>
          </a:prstGeom>
          <a:noFill/>
        </p:spPr>
        <p:txBody>
          <a:bodyPr wrap="none" rtlCol="0">
            <a:spAutoFit/>
          </a:bodyPr>
          <a:lstStyle/>
          <a:p>
            <a:pPr algn="ctr"/>
            <a:r>
              <a:rPr lang="en-US" dirty="0"/>
              <a:t>25%</a:t>
            </a:r>
          </a:p>
          <a:p>
            <a:pPr algn="ctr"/>
            <a:r>
              <a:rPr lang="en-US" dirty="0"/>
              <a:t>LLVP</a:t>
            </a:r>
          </a:p>
        </p:txBody>
      </p:sp>
      <p:sp>
        <p:nvSpPr>
          <p:cNvPr id="31" name="TextBox 30">
            <a:extLst>
              <a:ext uri="{FF2B5EF4-FFF2-40B4-BE49-F238E27FC236}">
                <a16:creationId xmlns:a16="http://schemas.microsoft.com/office/drawing/2014/main" id="{D0743E1F-9B98-5514-143E-6D5229AF19D8}"/>
              </a:ext>
            </a:extLst>
          </p:cNvPr>
          <p:cNvSpPr txBox="1"/>
          <p:nvPr/>
        </p:nvSpPr>
        <p:spPr>
          <a:xfrm>
            <a:off x="7515217" y="5155788"/>
            <a:ext cx="811441" cy="646331"/>
          </a:xfrm>
          <a:prstGeom prst="rect">
            <a:avLst/>
          </a:prstGeom>
          <a:noFill/>
        </p:spPr>
        <p:txBody>
          <a:bodyPr wrap="none" rtlCol="0">
            <a:spAutoFit/>
          </a:bodyPr>
          <a:lstStyle/>
          <a:p>
            <a:pPr algn="ctr"/>
            <a:r>
              <a:rPr lang="en-US" dirty="0"/>
              <a:t>37.5%</a:t>
            </a:r>
          </a:p>
          <a:p>
            <a:pPr algn="ctr"/>
            <a:r>
              <a:rPr lang="en-US" dirty="0"/>
              <a:t>LLVP</a:t>
            </a:r>
          </a:p>
        </p:txBody>
      </p:sp>
      <p:sp>
        <p:nvSpPr>
          <p:cNvPr id="32" name="TextBox 31">
            <a:extLst>
              <a:ext uri="{FF2B5EF4-FFF2-40B4-BE49-F238E27FC236}">
                <a16:creationId xmlns:a16="http://schemas.microsoft.com/office/drawing/2014/main" id="{AB474DF3-4EFC-9DA7-A13C-39C8D9C5C7C0}"/>
              </a:ext>
            </a:extLst>
          </p:cNvPr>
          <p:cNvSpPr txBox="1"/>
          <p:nvPr/>
        </p:nvSpPr>
        <p:spPr>
          <a:xfrm>
            <a:off x="10375669" y="5155787"/>
            <a:ext cx="669030" cy="646331"/>
          </a:xfrm>
          <a:prstGeom prst="rect">
            <a:avLst/>
          </a:prstGeom>
          <a:noFill/>
        </p:spPr>
        <p:txBody>
          <a:bodyPr wrap="none" rtlCol="0">
            <a:spAutoFit/>
          </a:bodyPr>
          <a:lstStyle/>
          <a:p>
            <a:pPr algn="ctr"/>
            <a:r>
              <a:rPr lang="en-US" dirty="0"/>
              <a:t>50%</a:t>
            </a:r>
          </a:p>
          <a:p>
            <a:pPr algn="ctr"/>
            <a:r>
              <a:rPr lang="en-US" dirty="0"/>
              <a:t>LLVP</a:t>
            </a:r>
          </a:p>
        </p:txBody>
      </p:sp>
      <p:sp>
        <p:nvSpPr>
          <p:cNvPr id="33" name="TextBox 32">
            <a:extLst>
              <a:ext uri="{FF2B5EF4-FFF2-40B4-BE49-F238E27FC236}">
                <a16:creationId xmlns:a16="http://schemas.microsoft.com/office/drawing/2014/main" id="{795C6A9D-F0A4-6A1B-1922-424935066B00}"/>
              </a:ext>
            </a:extLst>
          </p:cNvPr>
          <p:cNvSpPr txBox="1"/>
          <p:nvPr/>
        </p:nvSpPr>
        <p:spPr>
          <a:xfrm>
            <a:off x="7331673" y="2384235"/>
            <a:ext cx="1178528" cy="646331"/>
          </a:xfrm>
          <a:prstGeom prst="rect">
            <a:avLst/>
          </a:prstGeom>
          <a:noFill/>
        </p:spPr>
        <p:txBody>
          <a:bodyPr wrap="none" rtlCol="0">
            <a:spAutoFit/>
          </a:bodyPr>
          <a:lstStyle/>
          <a:p>
            <a:pPr algn="ctr"/>
            <a:r>
              <a:rPr lang="en-US" dirty="0"/>
              <a:t>37.5%</a:t>
            </a:r>
          </a:p>
          <a:p>
            <a:pPr algn="ctr"/>
            <a:r>
              <a:rPr lang="en-US" dirty="0"/>
              <a:t>Continent</a:t>
            </a:r>
          </a:p>
        </p:txBody>
      </p:sp>
      <p:sp>
        <p:nvSpPr>
          <p:cNvPr id="34" name="TextBox 33">
            <a:extLst>
              <a:ext uri="{FF2B5EF4-FFF2-40B4-BE49-F238E27FC236}">
                <a16:creationId xmlns:a16="http://schemas.microsoft.com/office/drawing/2014/main" id="{DC92E142-2DAD-0C6D-79A7-947919986F5A}"/>
              </a:ext>
            </a:extLst>
          </p:cNvPr>
          <p:cNvSpPr txBox="1"/>
          <p:nvPr/>
        </p:nvSpPr>
        <p:spPr>
          <a:xfrm>
            <a:off x="10167093" y="2384235"/>
            <a:ext cx="1178528" cy="646331"/>
          </a:xfrm>
          <a:prstGeom prst="rect">
            <a:avLst/>
          </a:prstGeom>
          <a:noFill/>
        </p:spPr>
        <p:txBody>
          <a:bodyPr wrap="none" rtlCol="0">
            <a:spAutoFit/>
          </a:bodyPr>
          <a:lstStyle/>
          <a:p>
            <a:pPr algn="ctr"/>
            <a:r>
              <a:rPr lang="en-US" dirty="0"/>
              <a:t>50%</a:t>
            </a:r>
          </a:p>
          <a:p>
            <a:pPr algn="ctr"/>
            <a:r>
              <a:rPr lang="en-US" dirty="0"/>
              <a:t>Continent</a:t>
            </a:r>
          </a:p>
        </p:txBody>
      </p:sp>
      <p:cxnSp>
        <p:nvCxnSpPr>
          <p:cNvPr id="36" name="Straight Arrow Connector 35">
            <a:extLst>
              <a:ext uri="{FF2B5EF4-FFF2-40B4-BE49-F238E27FC236}">
                <a16:creationId xmlns:a16="http://schemas.microsoft.com/office/drawing/2014/main" id="{BFA30056-F289-399D-3AE2-79997B490C07}"/>
              </a:ext>
            </a:extLst>
          </p:cNvPr>
          <p:cNvCxnSpPr>
            <a:cxnSpLocks/>
            <a:stCxn id="4" idx="3"/>
          </p:cNvCxnSpPr>
          <p:nvPr/>
        </p:nvCxnSpPr>
        <p:spPr>
          <a:xfrm>
            <a:off x="3953088" y="4150695"/>
            <a:ext cx="7595876" cy="25544"/>
          </a:xfrm>
          <a:prstGeom prst="straightConnector1">
            <a:avLst/>
          </a:prstGeom>
          <a:ln>
            <a:headEnd type="none" w="med" len="med"/>
            <a:tailEnd type="triangle" w="lg" len="lg"/>
          </a:ln>
        </p:spPr>
        <p:style>
          <a:lnRef idx="3">
            <a:schemeClr val="accent2"/>
          </a:lnRef>
          <a:fillRef idx="0">
            <a:schemeClr val="accent2"/>
          </a:fillRef>
          <a:effectRef idx="2">
            <a:schemeClr val="accent2"/>
          </a:effectRef>
          <a:fontRef idx="minor">
            <a:schemeClr val="tx1"/>
          </a:fontRef>
        </p:style>
      </p:cxnSp>
      <p:sp>
        <p:nvSpPr>
          <p:cNvPr id="39" name="TextBox 38">
            <a:extLst>
              <a:ext uri="{FF2B5EF4-FFF2-40B4-BE49-F238E27FC236}">
                <a16:creationId xmlns:a16="http://schemas.microsoft.com/office/drawing/2014/main" id="{446C44E7-ADED-24E7-C90A-EF659979BA31}"/>
              </a:ext>
            </a:extLst>
          </p:cNvPr>
          <p:cNvSpPr txBox="1"/>
          <p:nvPr/>
        </p:nvSpPr>
        <p:spPr>
          <a:xfrm>
            <a:off x="6550583" y="3977477"/>
            <a:ext cx="2707729" cy="369332"/>
          </a:xfrm>
          <a:prstGeom prst="rect">
            <a:avLst/>
          </a:prstGeom>
          <a:noFill/>
        </p:spPr>
        <p:txBody>
          <a:bodyPr wrap="none" rtlCol="0">
            <a:spAutoFit/>
          </a:bodyPr>
          <a:lstStyle/>
          <a:p>
            <a:r>
              <a:rPr lang="en-US" dirty="0"/>
              <a:t>Increasing areal coverage</a:t>
            </a:r>
          </a:p>
        </p:txBody>
      </p:sp>
      <p:sp>
        <p:nvSpPr>
          <p:cNvPr id="3" name="TextBox 2">
            <a:extLst>
              <a:ext uri="{FF2B5EF4-FFF2-40B4-BE49-F238E27FC236}">
                <a16:creationId xmlns:a16="http://schemas.microsoft.com/office/drawing/2014/main" id="{12A80DED-6015-AB07-E814-2C775FAAE831}"/>
              </a:ext>
            </a:extLst>
          </p:cNvPr>
          <p:cNvSpPr txBox="1"/>
          <p:nvPr/>
        </p:nvSpPr>
        <p:spPr>
          <a:xfrm>
            <a:off x="47885" y="5105842"/>
            <a:ext cx="944105" cy="338554"/>
          </a:xfrm>
          <a:prstGeom prst="rect">
            <a:avLst/>
          </a:prstGeom>
          <a:noFill/>
        </p:spPr>
        <p:txBody>
          <a:bodyPr wrap="none" rtlCol="0">
            <a:spAutoFit/>
          </a:bodyPr>
          <a:lstStyle/>
          <a:p>
            <a:r>
              <a:rPr lang="en-US" sz="1600" dirty="0"/>
              <a:t>t = 1 Gyr.</a:t>
            </a:r>
          </a:p>
        </p:txBody>
      </p:sp>
      <p:sp>
        <p:nvSpPr>
          <p:cNvPr id="35" name="Rectangle 34">
            <a:extLst>
              <a:ext uri="{FF2B5EF4-FFF2-40B4-BE49-F238E27FC236}">
                <a16:creationId xmlns:a16="http://schemas.microsoft.com/office/drawing/2014/main" id="{750950C2-C8B7-16CF-5D46-9A41C112D6F4}"/>
              </a:ext>
            </a:extLst>
          </p:cNvPr>
          <p:cNvSpPr/>
          <p:nvPr/>
        </p:nvSpPr>
        <p:spPr>
          <a:xfrm rot="1435242">
            <a:off x="3708153" y="1388638"/>
            <a:ext cx="388093" cy="7852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DBDCDDA7-692D-0BCD-F1A1-1FCEC75D0C35}"/>
              </a:ext>
            </a:extLst>
          </p:cNvPr>
          <p:cNvCxnSpPr>
            <a:cxnSpLocks/>
            <a:stCxn id="4" idx="0"/>
          </p:cNvCxnSpPr>
          <p:nvPr/>
        </p:nvCxnSpPr>
        <p:spPr>
          <a:xfrm flipV="1">
            <a:off x="2410153" y="1876647"/>
            <a:ext cx="1418225" cy="756780"/>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2" name="TextBox 41">
            <a:extLst>
              <a:ext uri="{FF2B5EF4-FFF2-40B4-BE49-F238E27FC236}">
                <a16:creationId xmlns:a16="http://schemas.microsoft.com/office/drawing/2014/main" id="{D33AFE79-9FBB-74A3-00E7-CC88FCB5E0F4}"/>
              </a:ext>
            </a:extLst>
          </p:cNvPr>
          <p:cNvSpPr txBox="1"/>
          <p:nvPr/>
        </p:nvSpPr>
        <p:spPr>
          <a:xfrm rot="19913610">
            <a:off x="1798670" y="1697901"/>
            <a:ext cx="1995098" cy="646331"/>
          </a:xfrm>
          <a:prstGeom prst="rect">
            <a:avLst/>
          </a:prstGeom>
          <a:noFill/>
        </p:spPr>
        <p:txBody>
          <a:bodyPr wrap="none" rtlCol="0">
            <a:spAutoFit/>
          </a:bodyPr>
          <a:lstStyle/>
          <a:p>
            <a:pPr algn="ctr"/>
            <a:r>
              <a:rPr lang="en-US" dirty="0"/>
              <a:t>Continents</a:t>
            </a:r>
          </a:p>
          <a:p>
            <a:pPr algn="ctr"/>
            <a:r>
              <a:rPr lang="en-US" dirty="0"/>
              <a:t>(surface insulator)</a:t>
            </a:r>
          </a:p>
        </p:txBody>
      </p:sp>
      <p:sp>
        <p:nvSpPr>
          <p:cNvPr id="44" name="Rectangle 43">
            <a:extLst>
              <a:ext uri="{FF2B5EF4-FFF2-40B4-BE49-F238E27FC236}">
                <a16:creationId xmlns:a16="http://schemas.microsoft.com/office/drawing/2014/main" id="{4043A41B-0A8C-3AD8-5423-C59A4BC53084}"/>
              </a:ext>
            </a:extLst>
          </p:cNvPr>
          <p:cNvSpPr/>
          <p:nvPr/>
        </p:nvSpPr>
        <p:spPr>
          <a:xfrm>
            <a:off x="3748097" y="6117030"/>
            <a:ext cx="311196" cy="7410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6CFFD65B-88DE-8F97-D6D0-11360BC005A7}"/>
              </a:ext>
            </a:extLst>
          </p:cNvPr>
          <p:cNvCxnSpPr>
            <a:cxnSpLocks/>
          </p:cNvCxnSpPr>
          <p:nvPr/>
        </p:nvCxnSpPr>
        <p:spPr>
          <a:xfrm>
            <a:off x="2410153" y="5594392"/>
            <a:ext cx="1343533" cy="736598"/>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8" name="TextBox 47">
            <a:extLst>
              <a:ext uri="{FF2B5EF4-FFF2-40B4-BE49-F238E27FC236}">
                <a16:creationId xmlns:a16="http://schemas.microsoft.com/office/drawing/2014/main" id="{00BB3184-0801-43CA-7B7C-435346A37BF8}"/>
              </a:ext>
            </a:extLst>
          </p:cNvPr>
          <p:cNvSpPr txBox="1"/>
          <p:nvPr/>
        </p:nvSpPr>
        <p:spPr>
          <a:xfrm rot="1731038">
            <a:off x="2013823" y="5898639"/>
            <a:ext cx="1794082" cy="646331"/>
          </a:xfrm>
          <a:prstGeom prst="rect">
            <a:avLst/>
          </a:prstGeom>
          <a:noFill/>
        </p:spPr>
        <p:txBody>
          <a:bodyPr wrap="none" rtlCol="0">
            <a:spAutoFit/>
          </a:bodyPr>
          <a:lstStyle/>
          <a:p>
            <a:pPr algn="ctr"/>
            <a:r>
              <a:rPr lang="en-US" dirty="0"/>
              <a:t>LLVP</a:t>
            </a:r>
          </a:p>
          <a:p>
            <a:pPr algn="ctr"/>
            <a:r>
              <a:rPr lang="en-US" dirty="0"/>
              <a:t>(basal insulator)</a:t>
            </a:r>
          </a:p>
        </p:txBody>
      </p:sp>
      <p:sp>
        <p:nvSpPr>
          <p:cNvPr id="6" name="Rectangle 5">
            <a:extLst>
              <a:ext uri="{FF2B5EF4-FFF2-40B4-BE49-F238E27FC236}">
                <a16:creationId xmlns:a16="http://schemas.microsoft.com/office/drawing/2014/main" id="{7D0A8268-BD7F-68A8-B859-E10FAE327A18}"/>
              </a:ext>
            </a:extLst>
          </p:cNvPr>
          <p:cNvSpPr/>
          <p:nvPr/>
        </p:nvSpPr>
        <p:spPr>
          <a:xfrm>
            <a:off x="3914829" y="4268546"/>
            <a:ext cx="8086083" cy="2543303"/>
          </a:xfrm>
          <a:prstGeom prst="rect">
            <a:avLst/>
          </a:prstGeom>
          <a:solidFill>
            <a:schemeClr val="bg1">
              <a:alpha val="5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198A87C3-1292-539B-A68F-D88E0EE0D0EF}"/>
              </a:ext>
            </a:extLst>
          </p:cNvPr>
          <p:cNvSpPr>
            <a:spLocks noGrp="1"/>
          </p:cNvSpPr>
          <p:nvPr>
            <p:ph type="sldNum" sz="quarter" idx="12"/>
          </p:nvPr>
        </p:nvSpPr>
        <p:spPr/>
        <p:txBody>
          <a:bodyPr/>
          <a:lstStyle/>
          <a:p>
            <a:fld id="{CD930966-EB3E-427C-959A-33EFDF6915D7}" type="slidenum">
              <a:rPr lang="en-US" smtClean="0"/>
              <a:t>13</a:t>
            </a:fld>
            <a:endParaRPr lang="en-US"/>
          </a:p>
        </p:txBody>
      </p:sp>
    </p:spTree>
    <p:extLst>
      <p:ext uri="{BB962C8B-B14F-4D97-AF65-F5344CB8AC3E}">
        <p14:creationId xmlns:p14="http://schemas.microsoft.com/office/powerpoint/2010/main" val="262976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9A7A863-51F4-353E-5FC9-DF4480A693D5}"/>
            </a:ext>
          </a:extLst>
        </p:cNvPr>
        <p:cNvGrpSpPr/>
        <p:nvPr/>
      </p:nvGrpSpPr>
      <p:grpSpPr>
        <a:xfrm>
          <a:off x="0" y="0"/>
          <a:ext cx="0" cy="0"/>
          <a:chOff x="0" y="0"/>
          <a:chExt cx="0" cy="0"/>
        </a:xfrm>
      </p:grpSpPr>
      <p:pic>
        <p:nvPicPr>
          <p:cNvPr id="38" name="Picture 37" descr="A group of blue circles&#10;&#10;Description automatically generated">
            <a:extLst>
              <a:ext uri="{FF2B5EF4-FFF2-40B4-BE49-F238E27FC236}">
                <a16:creationId xmlns:a16="http://schemas.microsoft.com/office/drawing/2014/main" id="{5F882CB8-071C-E317-2E3B-39C26D285217}"/>
              </a:ext>
            </a:extLst>
          </p:cNvPr>
          <p:cNvPicPr>
            <a:picLocks noChangeAspect="1"/>
          </p:cNvPicPr>
          <p:nvPr/>
        </p:nvPicPr>
        <p:blipFill>
          <a:blip r:embed="rId3"/>
          <a:srcRect l="46883" t="14924" r="22970" b="68895"/>
          <a:stretch>
            <a:fillRect/>
          </a:stretch>
        </p:blipFill>
        <p:spPr>
          <a:xfrm rot="16200000">
            <a:off x="3876041" y="4237318"/>
            <a:ext cx="2570662" cy="2590066"/>
          </a:xfrm>
          <a:prstGeom prst="rect">
            <a:avLst/>
          </a:prstGeom>
        </p:spPr>
      </p:pic>
      <p:pic>
        <p:nvPicPr>
          <p:cNvPr id="40" name="Picture 39" descr="A group of blue circles&#10;&#10;Description automatically generated">
            <a:extLst>
              <a:ext uri="{FF2B5EF4-FFF2-40B4-BE49-F238E27FC236}">
                <a16:creationId xmlns:a16="http://schemas.microsoft.com/office/drawing/2014/main" id="{CD6511D2-65C5-8C6D-C5C1-D5C228803A0A}"/>
              </a:ext>
            </a:extLst>
          </p:cNvPr>
          <p:cNvPicPr>
            <a:picLocks noChangeAspect="1"/>
          </p:cNvPicPr>
          <p:nvPr/>
        </p:nvPicPr>
        <p:blipFill>
          <a:blip r:embed="rId3"/>
          <a:srcRect l="47415" t="31252" r="22438" b="52567"/>
          <a:stretch>
            <a:fillRect/>
          </a:stretch>
        </p:blipFill>
        <p:spPr>
          <a:xfrm rot="16200000">
            <a:off x="6615694" y="4215273"/>
            <a:ext cx="2570662" cy="2590066"/>
          </a:xfrm>
          <a:prstGeom prst="rect">
            <a:avLst/>
          </a:prstGeom>
        </p:spPr>
      </p:pic>
      <p:pic>
        <p:nvPicPr>
          <p:cNvPr id="43" name="Picture 42" descr="A group of blue circles&#10;&#10;Description automatically generated">
            <a:extLst>
              <a:ext uri="{FF2B5EF4-FFF2-40B4-BE49-F238E27FC236}">
                <a16:creationId xmlns:a16="http://schemas.microsoft.com/office/drawing/2014/main" id="{A7547F7E-8CEC-3BC1-7F97-7633501318AF}"/>
              </a:ext>
            </a:extLst>
          </p:cNvPr>
          <p:cNvPicPr>
            <a:picLocks noChangeAspect="1"/>
          </p:cNvPicPr>
          <p:nvPr/>
        </p:nvPicPr>
        <p:blipFill>
          <a:blip r:embed="rId3"/>
          <a:srcRect l="47166" t="47261" r="22687" b="36558"/>
          <a:stretch>
            <a:fillRect/>
          </a:stretch>
        </p:blipFill>
        <p:spPr>
          <a:xfrm rot="16200000">
            <a:off x="9412550" y="4210868"/>
            <a:ext cx="2570662" cy="2590066"/>
          </a:xfrm>
          <a:prstGeom prst="rect">
            <a:avLst/>
          </a:prstGeom>
        </p:spPr>
      </p:pic>
      <p:pic>
        <p:nvPicPr>
          <p:cNvPr id="5" name="Picture 4" descr="A group of blue circles&#10;&#10;Description automatically generated">
            <a:extLst>
              <a:ext uri="{FF2B5EF4-FFF2-40B4-BE49-F238E27FC236}">
                <a16:creationId xmlns:a16="http://schemas.microsoft.com/office/drawing/2014/main" id="{918B1A7D-037E-CE9A-AE7D-17BF9DE2C0B9}"/>
              </a:ext>
            </a:extLst>
          </p:cNvPr>
          <p:cNvPicPr>
            <a:picLocks noChangeAspect="1"/>
          </p:cNvPicPr>
          <p:nvPr/>
        </p:nvPicPr>
        <p:blipFill>
          <a:blip r:embed="rId3"/>
          <a:srcRect l="16278" t="14874" r="53575" b="68945"/>
          <a:stretch>
            <a:fillRect/>
          </a:stretch>
        </p:blipFill>
        <p:spPr>
          <a:xfrm rot="16200000">
            <a:off x="3855010" y="1498888"/>
            <a:ext cx="2570662" cy="2590066"/>
          </a:xfrm>
          <a:prstGeom prst="rect">
            <a:avLst/>
          </a:prstGeom>
        </p:spPr>
      </p:pic>
      <p:pic>
        <p:nvPicPr>
          <p:cNvPr id="15" name="Picture 14" descr="A group of blue circles&#10;&#10;Description automatically generated">
            <a:extLst>
              <a:ext uri="{FF2B5EF4-FFF2-40B4-BE49-F238E27FC236}">
                <a16:creationId xmlns:a16="http://schemas.microsoft.com/office/drawing/2014/main" id="{ADCCBEC2-C7BB-FB95-ABBE-B8B00E0209DE}"/>
              </a:ext>
            </a:extLst>
          </p:cNvPr>
          <p:cNvPicPr>
            <a:picLocks noChangeAspect="1"/>
          </p:cNvPicPr>
          <p:nvPr/>
        </p:nvPicPr>
        <p:blipFill>
          <a:blip r:embed="rId3"/>
          <a:srcRect l="15150" t="31038" r="54703" b="52781"/>
          <a:stretch>
            <a:fillRect/>
          </a:stretch>
        </p:blipFill>
        <p:spPr>
          <a:xfrm rot="16200000">
            <a:off x="6615694" y="1524664"/>
            <a:ext cx="2570662" cy="2590066"/>
          </a:xfrm>
          <a:prstGeom prst="rect">
            <a:avLst/>
          </a:prstGeom>
        </p:spPr>
      </p:pic>
      <p:pic>
        <p:nvPicPr>
          <p:cNvPr id="16" name="Picture 15" descr="A group of blue circles&#10;&#10;Description automatically generated">
            <a:extLst>
              <a:ext uri="{FF2B5EF4-FFF2-40B4-BE49-F238E27FC236}">
                <a16:creationId xmlns:a16="http://schemas.microsoft.com/office/drawing/2014/main" id="{6FD96892-A017-8227-0A33-1D5A622B92D5}"/>
              </a:ext>
            </a:extLst>
          </p:cNvPr>
          <p:cNvPicPr>
            <a:picLocks noChangeAspect="1"/>
          </p:cNvPicPr>
          <p:nvPr/>
        </p:nvPicPr>
        <p:blipFill>
          <a:blip r:embed="rId3"/>
          <a:srcRect l="15346" t="47474" r="54507" b="36345"/>
          <a:stretch>
            <a:fillRect/>
          </a:stretch>
        </p:blipFill>
        <p:spPr>
          <a:xfrm rot="16200000">
            <a:off x="9483205" y="1531673"/>
            <a:ext cx="2570662" cy="2590066"/>
          </a:xfrm>
          <a:prstGeom prst="rect">
            <a:avLst/>
          </a:prstGeom>
        </p:spPr>
      </p:pic>
      <p:sp>
        <p:nvSpPr>
          <p:cNvPr id="2" name="Title 1">
            <a:extLst>
              <a:ext uri="{FF2B5EF4-FFF2-40B4-BE49-F238E27FC236}">
                <a16:creationId xmlns:a16="http://schemas.microsoft.com/office/drawing/2014/main" id="{1E0C5B75-5911-4111-1555-AFE30B49765E}"/>
              </a:ext>
            </a:extLst>
          </p:cNvPr>
          <p:cNvSpPr>
            <a:spLocks noGrp="1"/>
          </p:cNvSpPr>
          <p:nvPr>
            <p:ph type="title"/>
          </p:nvPr>
        </p:nvSpPr>
        <p:spPr>
          <a:xfrm>
            <a:off x="415747" y="365125"/>
            <a:ext cx="11585165" cy="1325563"/>
          </a:xfrm>
        </p:spPr>
        <p:txBody>
          <a:bodyPr/>
          <a:lstStyle/>
          <a:p>
            <a:r>
              <a:rPr lang="en-US" dirty="0"/>
              <a:t>Increasing areal coverage of LLVP and Continents</a:t>
            </a:r>
          </a:p>
        </p:txBody>
      </p:sp>
      <p:pic>
        <p:nvPicPr>
          <p:cNvPr id="4" name="Picture 3">
            <a:extLst>
              <a:ext uri="{FF2B5EF4-FFF2-40B4-BE49-F238E27FC236}">
                <a16:creationId xmlns:a16="http://schemas.microsoft.com/office/drawing/2014/main" id="{E808BA4A-88FD-2E7C-5FD3-1CCFE846F7E4}"/>
              </a:ext>
            </a:extLst>
          </p:cNvPr>
          <p:cNvPicPr>
            <a:picLocks noChangeAspect="1"/>
          </p:cNvPicPr>
          <p:nvPr/>
        </p:nvPicPr>
        <p:blipFill>
          <a:blip r:embed="rId4"/>
          <a:srcRect l="6331" r="77981" b="71283"/>
          <a:stretch>
            <a:fillRect/>
          </a:stretch>
        </p:blipFill>
        <p:spPr>
          <a:xfrm>
            <a:off x="867217" y="2633427"/>
            <a:ext cx="3085871" cy="3034535"/>
          </a:xfrm>
          <a:prstGeom prst="rect">
            <a:avLst/>
          </a:prstGeom>
        </p:spPr>
      </p:pic>
      <p:grpSp>
        <p:nvGrpSpPr>
          <p:cNvPr id="26" name="Group 25">
            <a:extLst>
              <a:ext uri="{FF2B5EF4-FFF2-40B4-BE49-F238E27FC236}">
                <a16:creationId xmlns:a16="http://schemas.microsoft.com/office/drawing/2014/main" id="{C4B40380-1375-33CD-CE72-AE57AE2D07BA}"/>
              </a:ext>
            </a:extLst>
          </p:cNvPr>
          <p:cNvGrpSpPr/>
          <p:nvPr/>
        </p:nvGrpSpPr>
        <p:grpSpPr>
          <a:xfrm>
            <a:off x="47885" y="3257881"/>
            <a:ext cx="711376" cy="1785625"/>
            <a:chOff x="210206" y="4962858"/>
            <a:chExt cx="711376" cy="1785625"/>
          </a:xfrm>
        </p:grpSpPr>
        <p:pic>
          <p:nvPicPr>
            <p:cNvPr id="17" name="Picture 16" descr="A red and blue gradient with numbers&#10;&#10;Description automatically generated">
              <a:extLst>
                <a:ext uri="{FF2B5EF4-FFF2-40B4-BE49-F238E27FC236}">
                  <a16:creationId xmlns:a16="http://schemas.microsoft.com/office/drawing/2014/main" id="{7DE58FAF-12CC-1AED-0CE7-FBEC145C0742}"/>
                </a:ext>
              </a:extLst>
            </p:cNvPr>
            <p:cNvPicPr>
              <a:picLocks noChangeAspect="1"/>
            </p:cNvPicPr>
            <p:nvPr/>
          </p:nvPicPr>
          <p:blipFill>
            <a:blip r:embed="rId5" cstate="print">
              <a:alphaModFix/>
              <a:extLst>
                <a:ext uri="{28A0092B-C50C-407E-A947-70E740481C1C}">
                  <a14:useLocalDpi xmlns:a14="http://schemas.microsoft.com/office/drawing/2010/main" val="0"/>
                </a:ext>
              </a:extLst>
            </a:blip>
            <a:srcRect r="71660"/>
            <a:stretch>
              <a:fillRect/>
            </a:stretch>
          </p:blipFill>
          <p:spPr>
            <a:xfrm>
              <a:off x="210206" y="5013949"/>
              <a:ext cx="281771" cy="1734534"/>
            </a:xfrm>
            <a:prstGeom prst="rect">
              <a:avLst/>
            </a:prstGeom>
          </p:spPr>
        </p:pic>
        <p:sp>
          <p:nvSpPr>
            <p:cNvPr id="20" name="TextBox 19">
              <a:extLst>
                <a:ext uri="{FF2B5EF4-FFF2-40B4-BE49-F238E27FC236}">
                  <a16:creationId xmlns:a16="http://schemas.microsoft.com/office/drawing/2014/main" id="{73BF3F75-DDA2-7968-26B3-6D130E8705B2}"/>
                </a:ext>
              </a:extLst>
            </p:cNvPr>
            <p:cNvSpPr txBox="1"/>
            <p:nvPr/>
          </p:nvSpPr>
          <p:spPr>
            <a:xfrm>
              <a:off x="409903" y="4962858"/>
              <a:ext cx="511679" cy="276999"/>
            </a:xfrm>
            <a:prstGeom prst="rect">
              <a:avLst/>
            </a:prstGeom>
            <a:noFill/>
          </p:spPr>
          <p:txBody>
            <a:bodyPr wrap="none" rtlCol="0">
              <a:spAutoFit/>
            </a:bodyPr>
            <a:lstStyle/>
            <a:p>
              <a:r>
                <a:rPr lang="en-US" sz="1200" dirty="0"/>
                <a:t>3200</a:t>
              </a:r>
            </a:p>
          </p:txBody>
        </p:sp>
        <p:sp>
          <p:nvSpPr>
            <p:cNvPr id="21" name="TextBox 20">
              <a:extLst>
                <a:ext uri="{FF2B5EF4-FFF2-40B4-BE49-F238E27FC236}">
                  <a16:creationId xmlns:a16="http://schemas.microsoft.com/office/drawing/2014/main" id="{12DBE1D1-16C1-95FE-A240-F854EF6CD7B3}"/>
                </a:ext>
              </a:extLst>
            </p:cNvPr>
            <p:cNvSpPr txBox="1"/>
            <p:nvPr/>
          </p:nvSpPr>
          <p:spPr>
            <a:xfrm>
              <a:off x="409903" y="5323992"/>
              <a:ext cx="511679" cy="276999"/>
            </a:xfrm>
            <a:prstGeom prst="rect">
              <a:avLst/>
            </a:prstGeom>
            <a:noFill/>
          </p:spPr>
          <p:txBody>
            <a:bodyPr wrap="none" rtlCol="0">
              <a:spAutoFit/>
            </a:bodyPr>
            <a:lstStyle/>
            <a:p>
              <a:r>
                <a:rPr lang="en-US" sz="1200" dirty="0"/>
                <a:t>2500</a:t>
              </a:r>
            </a:p>
          </p:txBody>
        </p:sp>
        <p:sp>
          <p:nvSpPr>
            <p:cNvPr id="22" name="TextBox 21">
              <a:extLst>
                <a:ext uri="{FF2B5EF4-FFF2-40B4-BE49-F238E27FC236}">
                  <a16:creationId xmlns:a16="http://schemas.microsoft.com/office/drawing/2014/main" id="{C1A7C983-B742-CA35-F5D1-0A8A40155828}"/>
                </a:ext>
              </a:extLst>
            </p:cNvPr>
            <p:cNvSpPr txBox="1"/>
            <p:nvPr/>
          </p:nvSpPr>
          <p:spPr>
            <a:xfrm>
              <a:off x="409903" y="5585865"/>
              <a:ext cx="511679" cy="276999"/>
            </a:xfrm>
            <a:prstGeom prst="rect">
              <a:avLst/>
            </a:prstGeom>
            <a:noFill/>
          </p:spPr>
          <p:txBody>
            <a:bodyPr wrap="none" rtlCol="0">
              <a:spAutoFit/>
            </a:bodyPr>
            <a:lstStyle/>
            <a:p>
              <a:r>
                <a:rPr lang="en-US" sz="1200" dirty="0"/>
                <a:t>2000</a:t>
              </a:r>
            </a:p>
          </p:txBody>
        </p:sp>
        <p:sp>
          <p:nvSpPr>
            <p:cNvPr id="23" name="TextBox 22">
              <a:extLst>
                <a:ext uri="{FF2B5EF4-FFF2-40B4-BE49-F238E27FC236}">
                  <a16:creationId xmlns:a16="http://schemas.microsoft.com/office/drawing/2014/main" id="{F1DE2204-E962-A5E0-C84B-915F3FCB2540}"/>
                </a:ext>
              </a:extLst>
            </p:cNvPr>
            <p:cNvSpPr txBox="1"/>
            <p:nvPr/>
          </p:nvSpPr>
          <p:spPr>
            <a:xfrm>
              <a:off x="405140" y="5835614"/>
              <a:ext cx="511679" cy="276999"/>
            </a:xfrm>
            <a:prstGeom prst="rect">
              <a:avLst/>
            </a:prstGeom>
            <a:noFill/>
          </p:spPr>
          <p:txBody>
            <a:bodyPr wrap="none" rtlCol="0">
              <a:spAutoFit/>
            </a:bodyPr>
            <a:lstStyle/>
            <a:p>
              <a:r>
                <a:rPr lang="en-US" sz="1200" dirty="0"/>
                <a:t>1500</a:t>
              </a:r>
            </a:p>
          </p:txBody>
        </p:sp>
        <p:sp>
          <p:nvSpPr>
            <p:cNvPr id="24" name="TextBox 23">
              <a:extLst>
                <a:ext uri="{FF2B5EF4-FFF2-40B4-BE49-F238E27FC236}">
                  <a16:creationId xmlns:a16="http://schemas.microsoft.com/office/drawing/2014/main" id="{2F14C5E0-75FE-ABFB-5884-B65A00D60F51}"/>
                </a:ext>
              </a:extLst>
            </p:cNvPr>
            <p:cNvSpPr txBox="1"/>
            <p:nvPr/>
          </p:nvSpPr>
          <p:spPr>
            <a:xfrm>
              <a:off x="405140" y="6094477"/>
              <a:ext cx="511679" cy="276999"/>
            </a:xfrm>
            <a:prstGeom prst="rect">
              <a:avLst/>
            </a:prstGeom>
            <a:noFill/>
          </p:spPr>
          <p:txBody>
            <a:bodyPr wrap="none" rtlCol="0">
              <a:spAutoFit/>
            </a:bodyPr>
            <a:lstStyle/>
            <a:p>
              <a:r>
                <a:rPr lang="en-US" sz="1200" dirty="0"/>
                <a:t>1000</a:t>
              </a:r>
            </a:p>
          </p:txBody>
        </p:sp>
        <p:sp>
          <p:nvSpPr>
            <p:cNvPr id="25" name="TextBox 24">
              <a:extLst>
                <a:ext uri="{FF2B5EF4-FFF2-40B4-BE49-F238E27FC236}">
                  <a16:creationId xmlns:a16="http://schemas.microsoft.com/office/drawing/2014/main" id="{C3F9E71A-5F93-D6E8-FB32-91219A6CB7A4}"/>
                </a:ext>
              </a:extLst>
            </p:cNvPr>
            <p:cNvSpPr txBox="1"/>
            <p:nvPr/>
          </p:nvSpPr>
          <p:spPr>
            <a:xfrm>
              <a:off x="409903" y="6457969"/>
              <a:ext cx="429926" cy="276999"/>
            </a:xfrm>
            <a:prstGeom prst="rect">
              <a:avLst/>
            </a:prstGeom>
            <a:noFill/>
          </p:spPr>
          <p:txBody>
            <a:bodyPr wrap="none" rtlCol="0">
              <a:spAutoFit/>
            </a:bodyPr>
            <a:lstStyle/>
            <a:p>
              <a:r>
                <a:rPr lang="en-US" sz="1200" dirty="0"/>
                <a:t>280</a:t>
              </a:r>
            </a:p>
          </p:txBody>
        </p:sp>
      </p:grpSp>
      <p:sp>
        <p:nvSpPr>
          <p:cNvPr id="27" name="TextBox 26">
            <a:extLst>
              <a:ext uri="{FF2B5EF4-FFF2-40B4-BE49-F238E27FC236}">
                <a16:creationId xmlns:a16="http://schemas.microsoft.com/office/drawing/2014/main" id="{E6DFB119-498A-53DB-8C26-FC0046D45AF7}"/>
              </a:ext>
            </a:extLst>
          </p:cNvPr>
          <p:cNvSpPr txBox="1"/>
          <p:nvPr/>
        </p:nvSpPr>
        <p:spPr>
          <a:xfrm>
            <a:off x="643036" y="4017593"/>
            <a:ext cx="468398" cy="276999"/>
          </a:xfrm>
          <a:prstGeom prst="rect">
            <a:avLst/>
          </a:prstGeom>
          <a:noFill/>
        </p:spPr>
        <p:txBody>
          <a:bodyPr wrap="none" rtlCol="0">
            <a:spAutoFit/>
          </a:bodyPr>
          <a:lstStyle/>
          <a:p>
            <a:pPr algn="ctr"/>
            <a:r>
              <a:rPr lang="en-US" sz="1200" dirty="0"/>
              <a:t>T (K)</a:t>
            </a:r>
          </a:p>
        </p:txBody>
      </p:sp>
      <p:sp>
        <p:nvSpPr>
          <p:cNvPr id="28" name="TextBox 27">
            <a:extLst>
              <a:ext uri="{FF2B5EF4-FFF2-40B4-BE49-F238E27FC236}">
                <a16:creationId xmlns:a16="http://schemas.microsoft.com/office/drawing/2014/main" id="{9399C520-BA51-4CC4-8CA2-5387C81D6582}"/>
              </a:ext>
            </a:extLst>
          </p:cNvPr>
          <p:cNvSpPr txBox="1"/>
          <p:nvPr/>
        </p:nvSpPr>
        <p:spPr>
          <a:xfrm>
            <a:off x="1906695" y="3746977"/>
            <a:ext cx="1179490" cy="646331"/>
          </a:xfrm>
          <a:prstGeom prst="rect">
            <a:avLst/>
          </a:prstGeom>
          <a:noFill/>
        </p:spPr>
        <p:txBody>
          <a:bodyPr wrap="none" rtlCol="0">
            <a:spAutoFit/>
          </a:bodyPr>
          <a:lstStyle/>
          <a:p>
            <a:pPr algn="ctr"/>
            <a:r>
              <a:rPr lang="en-US" dirty="0"/>
              <a:t>No </a:t>
            </a:r>
          </a:p>
          <a:p>
            <a:pPr algn="ctr"/>
            <a:r>
              <a:rPr lang="en-US" dirty="0"/>
              <a:t>Insulators</a:t>
            </a:r>
          </a:p>
        </p:txBody>
      </p:sp>
      <p:sp>
        <p:nvSpPr>
          <p:cNvPr id="29" name="TextBox 28">
            <a:extLst>
              <a:ext uri="{FF2B5EF4-FFF2-40B4-BE49-F238E27FC236}">
                <a16:creationId xmlns:a16="http://schemas.microsoft.com/office/drawing/2014/main" id="{E108D4EC-1609-FFFD-60FC-0CCA86CE8D70}"/>
              </a:ext>
            </a:extLst>
          </p:cNvPr>
          <p:cNvSpPr txBox="1"/>
          <p:nvPr/>
        </p:nvSpPr>
        <p:spPr>
          <a:xfrm>
            <a:off x="4574713" y="2384236"/>
            <a:ext cx="1178528" cy="646331"/>
          </a:xfrm>
          <a:prstGeom prst="rect">
            <a:avLst/>
          </a:prstGeom>
          <a:noFill/>
        </p:spPr>
        <p:txBody>
          <a:bodyPr wrap="none" rtlCol="0">
            <a:spAutoFit/>
          </a:bodyPr>
          <a:lstStyle/>
          <a:p>
            <a:pPr algn="ctr"/>
            <a:r>
              <a:rPr lang="en-US" dirty="0"/>
              <a:t>25%</a:t>
            </a:r>
          </a:p>
          <a:p>
            <a:pPr algn="ctr"/>
            <a:r>
              <a:rPr lang="en-US" dirty="0"/>
              <a:t>Continent</a:t>
            </a:r>
          </a:p>
        </p:txBody>
      </p:sp>
      <p:sp>
        <p:nvSpPr>
          <p:cNvPr id="30" name="TextBox 29">
            <a:extLst>
              <a:ext uri="{FF2B5EF4-FFF2-40B4-BE49-F238E27FC236}">
                <a16:creationId xmlns:a16="http://schemas.microsoft.com/office/drawing/2014/main" id="{F0C1705F-4BEC-C06E-A90A-487E82096DD2}"/>
              </a:ext>
            </a:extLst>
          </p:cNvPr>
          <p:cNvSpPr txBox="1"/>
          <p:nvPr/>
        </p:nvSpPr>
        <p:spPr>
          <a:xfrm>
            <a:off x="4834401" y="5155788"/>
            <a:ext cx="669030" cy="646331"/>
          </a:xfrm>
          <a:prstGeom prst="rect">
            <a:avLst/>
          </a:prstGeom>
          <a:noFill/>
        </p:spPr>
        <p:txBody>
          <a:bodyPr wrap="none" rtlCol="0">
            <a:spAutoFit/>
          </a:bodyPr>
          <a:lstStyle/>
          <a:p>
            <a:pPr algn="ctr"/>
            <a:r>
              <a:rPr lang="en-US" dirty="0"/>
              <a:t>25%</a:t>
            </a:r>
          </a:p>
          <a:p>
            <a:pPr algn="ctr"/>
            <a:r>
              <a:rPr lang="en-US" dirty="0"/>
              <a:t>LLVP</a:t>
            </a:r>
          </a:p>
        </p:txBody>
      </p:sp>
      <p:sp>
        <p:nvSpPr>
          <p:cNvPr id="31" name="TextBox 30">
            <a:extLst>
              <a:ext uri="{FF2B5EF4-FFF2-40B4-BE49-F238E27FC236}">
                <a16:creationId xmlns:a16="http://schemas.microsoft.com/office/drawing/2014/main" id="{0543D771-6E81-20AB-3FE9-11E39A3DD124}"/>
              </a:ext>
            </a:extLst>
          </p:cNvPr>
          <p:cNvSpPr txBox="1"/>
          <p:nvPr/>
        </p:nvSpPr>
        <p:spPr>
          <a:xfrm>
            <a:off x="7515217" y="5155788"/>
            <a:ext cx="811441" cy="646331"/>
          </a:xfrm>
          <a:prstGeom prst="rect">
            <a:avLst/>
          </a:prstGeom>
          <a:noFill/>
        </p:spPr>
        <p:txBody>
          <a:bodyPr wrap="none" rtlCol="0">
            <a:spAutoFit/>
          </a:bodyPr>
          <a:lstStyle/>
          <a:p>
            <a:pPr algn="ctr"/>
            <a:r>
              <a:rPr lang="en-US" dirty="0"/>
              <a:t>37.5%</a:t>
            </a:r>
          </a:p>
          <a:p>
            <a:pPr algn="ctr"/>
            <a:r>
              <a:rPr lang="en-US" dirty="0"/>
              <a:t>LLVP</a:t>
            </a:r>
          </a:p>
        </p:txBody>
      </p:sp>
      <p:sp>
        <p:nvSpPr>
          <p:cNvPr id="32" name="TextBox 31">
            <a:extLst>
              <a:ext uri="{FF2B5EF4-FFF2-40B4-BE49-F238E27FC236}">
                <a16:creationId xmlns:a16="http://schemas.microsoft.com/office/drawing/2014/main" id="{476391DF-9CE7-76AC-8811-5C776157D4EA}"/>
              </a:ext>
            </a:extLst>
          </p:cNvPr>
          <p:cNvSpPr txBox="1"/>
          <p:nvPr/>
        </p:nvSpPr>
        <p:spPr>
          <a:xfrm>
            <a:off x="10375669" y="5155787"/>
            <a:ext cx="669030" cy="646331"/>
          </a:xfrm>
          <a:prstGeom prst="rect">
            <a:avLst/>
          </a:prstGeom>
          <a:noFill/>
        </p:spPr>
        <p:txBody>
          <a:bodyPr wrap="none" rtlCol="0">
            <a:spAutoFit/>
          </a:bodyPr>
          <a:lstStyle/>
          <a:p>
            <a:pPr algn="ctr"/>
            <a:r>
              <a:rPr lang="en-US" dirty="0"/>
              <a:t>50%</a:t>
            </a:r>
          </a:p>
          <a:p>
            <a:pPr algn="ctr"/>
            <a:r>
              <a:rPr lang="en-US" dirty="0"/>
              <a:t>LLVP</a:t>
            </a:r>
          </a:p>
        </p:txBody>
      </p:sp>
      <p:sp>
        <p:nvSpPr>
          <p:cNvPr id="33" name="TextBox 32">
            <a:extLst>
              <a:ext uri="{FF2B5EF4-FFF2-40B4-BE49-F238E27FC236}">
                <a16:creationId xmlns:a16="http://schemas.microsoft.com/office/drawing/2014/main" id="{8798BFDE-EB8F-7D40-F0D7-30B9497518CB}"/>
              </a:ext>
            </a:extLst>
          </p:cNvPr>
          <p:cNvSpPr txBox="1"/>
          <p:nvPr/>
        </p:nvSpPr>
        <p:spPr>
          <a:xfrm>
            <a:off x="7331673" y="2384235"/>
            <a:ext cx="1178528" cy="646331"/>
          </a:xfrm>
          <a:prstGeom prst="rect">
            <a:avLst/>
          </a:prstGeom>
          <a:noFill/>
        </p:spPr>
        <p:txBody>
          <a:bodyPr wrap="none" rtlCol="0">
            <a:spAutoFit/>
          </a:bodyPr>
          <a:lstStyle/>
          <a:p>
            <a:pPr algn="ctr"/>
            <a:r>
              <a:rPr lang="en-US" dirty="0"/>
              <a:t>37.5%</a:t>
            </a:r>
          </a:p>
          <a:p>
            <a:pPr algn="ctr"/>
            <a:r>
              <a:rPr lang="en-US" dirty="0"/>
              <a:t>Continent</a:t>
            </a:r>
          </a:p>
        </p:txBody>
      </p:sp>
      <p:sp>
        <p:nvSpPr>
          <p:cNvPr id="34" name="TextBox 33">
            <a:extLst>
              <a:ext uri="{FF2B5EF4-FFF2-40B4-BE49-F238E27FC236}">
                <a16:creationId xmlns:a16="http://schemas.microsoft.com/office/drawing/2014/main" id="{B43740C0-9E16-488B-6816-99559031573C}"/>
              </a:ext>
            </a:extLst>
          </p:cNvPr>
          <p:cNvSpPr txBox="1"/>
          <p:nvPr/>
        </p:nvSpPr>
        <p:spPr>
          <a:xfrm>
            <a:off x="10167093" y="2384235"/>
            <a:ext cx="1178528" cy="646331"/>
          </a:xfrm>
          <a:prstGeom prst="rect">
            <a:avLst/>
          </a:prstGeom>
          <a:noFill/>
        </p:spPr>
        <p:txBody>
          <a:bodyPr wrap="none" rtlCol="0">
            <a:spAutoFit/>
          </a:bodyPr>
          <a:lstStyle/>
          <a:p>
            <a:pPr algn="ctr"/>
            <a:r>
              <a:rPr lang="en-US" dirty="0"/>
              <a:t>50%</a:t>
            </a:r>
          </a:p>
          <a:p>
            <a:pPr algn="ctr"/>
            <a:r>
              <a:rPr lang="en-US" dirty="0"/>
              <a:t>Continent</a:t>
            </a:r>
          </a:p>
        </p:txBody>
      </p:sp>
      <p:cxnSp>
        <p:nvCxnSpPr>
          <p:cNvPr id="36" name="Straight Arrow Connector 35">
            <a:extLst>
              <a:ext uri="{FF2B5EF4-FFF2-40B4-BE49-F238E27FC236}">
                <a16:creationId xmlns:a16="http://schemas.microsoft.com/office/drawing/2014/main" id="{5F707337-C450-349B-DD74-84F5D85B9852}"/>
              </a:ext>
            </a:extLst>
          </p:cNvPr>
          <p:cNvCxnSpPr>
            <a:cxnSpLocks/>
            <a:stCxn id="4" idx="3"/>
          </p:cNvCxnSpPr>
          <p:nvPr/>
        </p:nvCxnSpPr>
        <p:spPr>
          <a:xfrm>
            <a:off x="3953088" y="4150695"/>
            <a:ext cx="7595876" cy="25544"/>
          </a:xfrm>
          <a:prstGeom prst="straightConnector1">
            <a:avLst/>
          </a:prstGeom>
          <a:ln>
            <a:headEnd type="none" w="med" len="med"/>
            <a:tailEnd type="triangle" w="lg" len="lg"/>
          </a:ln>
        </p:spPr>
        <p:style>
          <a:lnRef idx="3">
            <a:schemeClr val="accent2"/>
          </a:lnRef>
          <a:fillRef idx="0">
            <a:schemeClr val="accent2"/>
          </a:fillRef>
          <a:effectRef idx="2">
            <a:schemeClr val="accent2"/>
          </a:effectRef>
          <a:fontRef idx="minor">
            <a:schemeClr val="tx1"/>
          </a:fontRef>
        </p:style>
      </p:cxnSp>
      <p:sp>
        <p:nvSpPr>
          <p:cNvPr id="39" name="TextBox 38">
            <a:extLst>
              <a:ext uri="{FF2B5EF4-FFF2-40B4-BE49-F238E27FC236}">
                <a16:creationId xmlns:a16="http://schemas.microsoft.com/office/drawing/2014/main" id="{35E26B8F-5ED2-36C7-4CAF-B768A9CF0C52}"/>
              </a:ext>
            </a:extLst>
          </p:cNvPr>
          <p:cNvSpPr txBox="1"/>
          <p:nvPr/>
        </p:nvSpPr>
        <p:spPr>
          <a:xfrm>
            <a:off x="6550583" y="3977477"/>
            <a:ext cx="2707729" cy="369332"/>
          </a:xfrm>
          <a:prstGeom prst="rect">
            <a:avLst/>
          </a:prstGeom>
          <a:noFill/>
        </p:spPr>
        <p:txBody>
          <a:bodyPr wrap="none" rtlCol="0">
            <a:spAutoFit/>
          </a:bodyPr>
          <a:lstStyle/>
          <a:p>
            <a:r>
              <a:rPr lang="en-US" dirty="0"/>
              <a:t>Increasing areal coverage</a:t>
            </a:r>
          </a:p>
        </p:txBody>
      </p:sp>
      <p:sp>
        <p:nvSpPr>
          <p:cNvPr id="3" name="TextBox 2">
            <a:extLst>
              <a:ext uri="{FF2B5EF4-FFF2-40B4-BE49-F238E27FC236}">
                <a16:creationId xmlns:a16="http://schemas.microsoft.com/office/drawing/2014/main" id="{576C9011-4A7F-086E-846A-3644D3E2A172}"/>
              </a:ext>
            </a:extLst>
          </p:cNvPr>
          <p:cNvSpPr txBox="1"/>
          <p:nvPr/>
        </p:nvSpPr>
        <p:spPr>
          <a:xfrm>
            <a:off x="47885" y="5105842"/>
            <a:ext cx="944105" cy="338554"/>
          </a:xfrm>
          <a:prstGeom prst="rect">
            <a:avLst/>
          </a:prstGeom>
          <a:noFill/>
        </p:spPr>
        <p:txBody>
          <a:bodyPr wrap="none" rtlCol="0">
            <a:spAutoFit/>
          </a:bodyPr>
          <a:lstStyle/>
          <a:p>
            <a:r>
              <a:rPr lang="en-US" sz="1600" dirty="0"/>
              <a:t>t = 1 Gyr.</a:t>
            </a:r>
          </a:p>
        </p:txBody>
      </p:sp>
      <p:sp>
        <p:nvSpPr>
          <p:cNvPr id="35" name="Rectangle 34">
            <a:extLst>
              <a:ext uri="{FF2B5EF4-FFF2-40B4-BE49-F238E27FC236}">
                <a16:creationId xmlns:a16="http://schemas.microsoft.com/office/drawing/2014/main" id="{798BB2C9-1C28-4B1A-CB6B-945C09A493A5}"/>
              </a:ext>
            </a:extLst>
          </p:cNvPr>
          <p:cNvSpPr/>
          <p:nvPr/>
        </p:nvSpPr>
        <p:spPr>
          <a:xfrm rot="1435242">
            <a:off x="3708153" y="1388638"/>
            <a:ext cx="388093" cy="7852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74298653-8A82-89F5-73FB-DE9C290E5565}"/>
              </a:ext>
            </a:extLst>
          </p:cNvPr>
          <p:cNvCxnSpPr>
            <a:cxnSpLocks/>
            <a:stCxn id="4" idx="0"/>
          </p:cNvCxnSpPr>
          <p:nvPr/>
        </p:nvCxnSpPr>
        <p:spPr>
          <a:xfrm flipV="1">
            <a:off x="2410153" y="1876647"/>
            <a:ext cx="1418225" cy="756780"/>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2" name="TextBox 41">
            <a:extLst>
              <a:ext uri="{FF2B5EF4-FFF2-40B4-BE49-F238E27FC236}">
                <a16:creationId xmlns:a16="http://schemas.microsoft.com/office/drawing/2014/main" id="{56F332AE-7264-21BF-F415-1F29DBC1527A}"/>
              </a:ext>
            </a:extLst>
          </p:cNvPr>
          <p:cNvSpPr txBox="1"/>
          <p:nvPr/>
        </p:nvSpPr>
        <p:spPr>
          <a:xfrm rot="19913610">
            <a:off x="1798670" y="1697901"/>
            <a:ext cx="1995098" cy="646331"/>
          </a:xfrm>
          <a:prstGeom prst="rect">
            <a:avLst/>
          </a:prstGeom>
          <a:noFill/>
        </p:spPr>
        <p:txBody>
          <a:bodyPr wrap="none" rtlCol="0">
            <a:spAutoFit/>
          </a:bodyPr>
          <a:lstStyle/>
          <a:p>
            <a:pPr algn="ctr"/>
            <a:r>
              <a:rPr lang="en-US" dirty="0"/>
              <a:t>Continents</a:t>
            </a:r>
          </a:p>
          <a:p>
            <a:pPr algn="ctr"/>
            <a:r>
              <a:rPr lang="en-US" dirty="0"/>
              <a:t>(surface insulator)</a:t>
            </a:r>
          </a:p>
        </p:txBody>
      </p:sp>
      <p:sp>
        <p:nvSpPr>
          <p:cNvPr id="44" name="Rectangle 43">
            <a:extLst>
              <a:ext uri="{FF2B5EF4-FFF2-40B4-BE49-F238E27FC236}">
                <a16:creationId xmlns:a16="http://schemas.microsoft.com/office/drawing/2014/main" id="{58D9120C-8184-E17F-3241-F6497859C471}"/>
              </a:ext>
            </a:extLst>
          </p:cNvPr>
          <p:cNvSpPr/>
          <p:nvPr/>
        </p:nvSpPr>
        <p:spPr>
          <a:xfrm>
            <a:off x="3748097" y="6117030"/>
            <a:ext cx="311196" cy="7410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95ECAC35-E845-02AB-8A8A-5954822E3651}"/>
              </a:ext>
            </a:extLst>
          </p:cNvPr>
          <p:cNvCxnSpPr>
            <a:cxnSpLocks/>
          </p:cNvCxnSpPr>
          <p:nvPr/>
        </p:nvCxnSpPr>
        <p:spPr>
          <a:xfrm>
            <a:off x="2410153" y="5594392"/>
            <a:ext cx="1343533" cy="736598"/>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8" name="TextBox 47">
            <a:extLst>
              <a:ext uri="{FF2B5EF4-FFF2-40B4-BE49-F238E27FC236}">
                <a16:creationId xmlns:a16="http://schemas.microsoft.com/office/drawing/2014/main" id="{1F1713E3-BFE8-05D3-CE07-0BB7703822BA}"/>
              </a:ext>
            </a:extLst>
          </p:cNvPr>
          <p:cNvSpPr txBox="1"/>
          <p:nvPr/>
        </p:nvSpPr>
        <p:spPr>
          <a:xfrm rot="1731038">
            <a:off x="2013823" y="5898639"/>
            <a:ext cx="1794082" cy="646331"/>
          </a:xfrm>
          <a:prstGeom prst="rect">
            <a:avLst/>
          </a:prstGeom>
          <a:noFill/>
        </p:spPr>
        <p:txBody>
          <a:bodyPr wrap="none" rtlCol="0">
            <a:spAutoFit/>
          </a:bodyPr>
          <a:lstStyle/>
          <a:p>
            <a:pPr algn="ctr"/>
            <a:r>
              <a:rPr lang="en-US" dirty="0"/>
              <a:t>LLVP</a:t>
            </a:r>
          </a:p>
          <a:p>
            <a:pPr algn="ctr"/>
            <a:r>
              <a:rPr lang="en-US" dirty="0"/>
              <a:t>(basal insulator)</a:t>
            </a:r>
          </a:p>
        </p:txBody>
      </p:sp>
      <p:sp>
        <p:nvSpPr>
          <p:cNvPr id="7" name="Rectangle 6">
            <a:extLst>
              <a:ext uri="{FF2B5EF4-FFF2-40B4-BE49-F238E27FC236}">
                <a16:creationId xmlns:a16="http://schemas.microsoft.com/office/drawing/2014/main" id="{F9A7D2C4-B7D6-BD96-F1E3-1232632631B6}"/>
              </a:ext>
            </a:extLst>
          </p:cNvPr>
          <p:cNvSpPr/>
          <p:nvPr/>
        </p:nvSpPr>
        <p:spPr>
          <a:xfrm>
            <a:off x="3866339" y="1514910"/>
            <a:ext cx="8142759" cy="2543303"/>
          </a:xfrm>
          <a:prstGeom prst="rect">
            <a:avLst/>
          </a:prstGeom>
          <a:solidFill>
            <a:schemeClr val="bg1">
              <a:alpha val="5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C2B4C6A7-2F3D-1B20-2D99-0B21122DC238}"/>
              </a:ext>
            </a:extLst>
          </p:cNvPr>
          <p:cNvSpPr>
            <a:spLocks noGrp="1"/>
          </p:cNvSpPr>
          <p:nvPr>
            <p:ph type="sldNum" sz="quarter" idx="12"/>
          </p:nvPr>
        </p:nvSpPr>
        <p:spPr/>
        <p:txBody>
          <a:bodyPr/>
          <a:lstStyle/>
          <a:p>
            <a:fld id="{CD930966-EB3E-427C-959A-33EFDF6915D7}" type="slidenum">
              <a:rPr lang="en-US" smtClean="0"/>
              <a:t>14</a:t>
            </a:fld>
            <a:endParaRPr lang="en-US"/>
          </a:p>
        </p:txBody>
      </p:sp>
    </p:spTree>
    <p:extLst>
      <p:ext uri="{BB962C8B-B14F-4D97-AF65-F5344CB8AC3E}">
        <p14:creationId xmlns:p14="http://schemas.microsoft.com/office/powerpoint/2010/main" val="1214578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25FDCA9-F1D4-B170-F45E-14A9D464EFEA}"/>
            </a:ext>
          </a:extLst>
        </p:cNvPr>
        <p:cNvGrpSpPr/>
        <p:nvPr/>
      </p:nvGrpSpPr>
      <p:grpSpPr>
        <a:xfrm>
          <a:off x="0" y="0"/>
          <a:ext cx="0" cy="0"/>
          <a:chOff x="0" y="0"/>
          <a:chExt cx="0" cy="0"/>
        </a:xfrm>
      </p:grpSpPr>
      <p:pic>
        <p:nvPicPr>
          <p:cNvPr id="38" name="Picture 37" descr="A group of blue circles&#10;&#10;Description automatically generated">
            <a:extLst>
              <a:ext uri="{FF2B5EF4-FFF2-40B4-BE49-F238E27FC236}">
                <a16:creationId xmlns:a16="http://schemas.microsoft.com/office/drawing/2014/main" id="{C7C300EE-E87B-4A7B-3FD8-34EE6B637870}"/>
              </a:ext>
            </a:extLst>
          </p:cNvPr>
          <p:cNvPicPr>
            <a:picLocks noChangeAspect="1"/>
          </p:cNvPicPr>
          <p:nvPr/>
        </p:nvPicPr>
        <p:blipFill>
          <a:blip r:embed="rId3"/>
          <a:srcRect l="46883" t="14924" r="22970" b="68895"/>
          <a:stretch>
            <a:fillRect/>
          </a:stretch>
        </p:blipFill>
        <p:spPr>
          <a:xfrm rot="16200000">
            <a:off x="3876041" y="4237318"/>
            <a:ext cx="2570662" cy="2590066"/>
          </a:xfrm>
          <a:prstGeom prst="rect">
            <a:avLst/>
          </a:prstGeom>
        </p:spPr>
      </p:pic>
      <p:pic>
        <p:nvPicPr>
          <p:cNvPr id="40" name="Picture 39" descr="A group of blue circles&#10;&#10;Description automatically generated">
            <a:extLst>
              <a:ext uri="{FF2B5EF4-FFF2-40B4-BE49-F238E27FC236}">
                <a16:creationId xmlns:a16="http://schemas.microsoft.com/office/drawing/2014/main" id="{4D0E9122-2760-5A2C-19A6-9025F4A4F407}"/>
              </a:ext>
            </a:extLst>
          </p:cNvPr>
          <p:cNvPicPr>
            <a:picLocks noChangeAspect="1"/>
          </p:cNvPicPr>
          <p:nvPr/>
        </p:nvPicPr>
        <p:blipFill>
          <a:blip r:embed="rId3"/>
          <a:srcRect l="47415" t="31252" r="22438" b="52567"/>
          <a:stretch>
            <a:fillRect/>
          </a:stretch>
        </p:blipFill>
        <p:spPr>
          <a:xfrm rot="16200000">
            <a:off x="6615694" y="4215273"/>
            <a:ext cx="2570662" cy="2590066"/>
          </a:xfrm>
          <a:prstGeom prst="rect">
            <a:avLst/>
          </a:prstGeom>
        </p:spPr>
      </p:pic>
      <p:pic>
        <p:nvPicPr>
          <p:cNvPr id="43" name="Picture 42" descr="A group of blue circles&#10;&#10;Description automatically generated">
            <a:extLst>
              <a:ext uri="{FF2B5EF4-FFF2-40B4-BE49-F238E27FC236}">
                <a16:creationId xmlns:a16="http://schemas.microsoft.com/office/drawing/2014/main" id="{D4E35AF5-D5CF-C351-18B7-AA30DA5506E9}"/>
              </a:ext>
            </a:extLst>
          </p:cNvPr>
          <p:cNvPicPr>
            <a:picLocks noChangeAspect="1"/>
          </p:cNvPicPr>
          <p:nvPr/>
        </p:nvPicPr>
        <p:blipFill>
          <a:blip r:embed="rId3"/>
          <a:srcRect l="47166" t="47261" r="22687" b="36558"/>
          <a:stretch>
            <a:fillRect/>
          </a:stretch>
        </p:blipFill>
        <p:spPr>
          <a:xfrm rot="16200000">
            <a:off x="9412550" y="4210868"/>
            <a:ext cx="2570662" cy="2590066"/>
          </a:xfrm>
          <a:prstGeom prst="rect">
            <a:avLst/>
          </a:prstGeom>
        </p:spPr>
      </p:pic>
      <p:pic>
        <p:nvPicPr>
          <p:cNvPr id="5" name="Picture 4" descr="A group of blue circles&#10;&#10;Description automatically generated">
            <a:extLst>
              <a:ext uri="{FF2B5EF4-FFF2-40B4-BE49-F238E27FC236}">
                <a16:creationId xmlns:a16="http://schemas.microsoft.com/office/drawing/2014/main" id="{7AE59292-439C-386E-84B0-F4B685D76136}"/>
              </a:ext>
            </a:extLst>
          </p:cNvPr>
          <p:cNvPicPr>
            <a:picLocks noChangeAspect="1"/>
          </p:cNvPicPr>
          <p:nvPr/>
        </p:nvPicPr>
        <p:blipFill>
          <a:blip r:embed="rId3"/>
          <a:srcRect l="16278" t="14874" r="53575" b="68945"/>
          <a:stretch>
            <a:fillRect/>
          </a:stretch>
        </p:blipFill>
        <p:spPr>
          <a:xfrm rot="16200000">
            <a:off x="3855010" y="1498888"/>
            <a:ext cx="2570662" cy="2590066"/>
          </a:xfrm>
          <a:prstGeom prst="rect">
            <a:avLst/>
          </a:prstGeom>
        </p:spPr>
      </p:pic>
      <p:pic>
        <p:nvPicPr>
          <p:cNvPr id="15" name="Picture 14" descr="A group of blue circles&#10;&#10;Description automatically generated">
            <a:extLst>
              <a:ext uri="{FF2B5EF4-FFF2-40B4-BE49-F238E27FC236}">
                <a16:creationId xmlns:a16="http://schemas.microsoft.com/office/drawing/2014/main" id="{92C63723-C700-18F6-5502-8643F718A183}"/>
              </a:ext>
            </a:extLst>
          </p:cNvPr>
          <p:cNvPicPr>
            <a:picLocks noChangeAspect="1"/>
          </p:cNvPicPr>
          <p:nvPr/>
        </p:nvPicPr>
        <p:blipFill>
          <a:blip r:embed="rId3"/>
          <a:srcRect l="15150" t="31038" r="54703" b="52781"/>
          <a:stretch>
            <a:fillRect/>
          </a:stretch>
        </p:blipFill>
        <p:spPr>
          <a:xfrm rot="16200000">
            <a:off x="6615694" y="1524664"/>
            <a:ext cx="2570662" cy="2590066"/>
          </a:xfrm>
          <a:prstGeom prst="rect">
            <a:avLst/>
          </a:prstGeom>
        </p:spPr>
      </p:pic>
      <p:pic>
        <p:nvPicPr>
          <p:cNvPr id="16" name="Picture 15" descr="A group of blue circles&#10;&#10;Description automatically generated">
            <a:extLst>
              <a:ext uri="{FF2B5EF4-FFF2-40B4-BE49-F238E27FC236}">
                <a16:creationId xmlns:a16="http://schemas.microsoft.com/office/drawing/2014/main" id="{8BE3327D-34F7-5EEB-A2D9-AE77A6844304}"/>
              </a:ext>
            </a:extLst>
          </p:cNvPr>
          <p:cNvPicPr>
            <a:picLocks noChangeAspect="1"/>
          </p:cNvPicPr>
          <p:nvPr/>
        </p:nvPicPr>
        <p:blipFill>
          <a:blip r:embed="rId3"/>
          <a:srcRect l="15346" t="47474" r="54507" b="36345"/>
          <a:stretch>
            <a:fillRect/>
          </a:stretch>
        </p:blipFill>
        <p:spPr>
          <a:xfrm rot="16200000">
            <a:off x="9483205" y="1531673"/>
            <a:ext cx="2570662" cy="2590066"/>
          </a:xfrm>
          <a:prstGeom prst="rect">
            <a:avLst/>
          </a:prstGeom>
        </p:spPr>
      </p:pic>
      <p:sp>
        <p:nvSpPr>
          <p:cNvPr id="2" name="Title 1">
            <a:extLst>
              <a:ext uri="{FF2B5EF4-FFF2-40B4-BE49-F238E27FC236}">
                <a16:creationId xmlns:a16="http://schemas.microsoft.com/office/drawing/2014/main" id="{174D0BA1-C4A7-5FE8-26F2-A8EF943B2D2B}"/>
              </a:ext>
            </a:extLst>
          </p:cNvPr>
          <p:cNvSpPr>
            <a:spLocks noGrp="1"/>
          </p:cNvSpPr>
          <p:nvPr>
            <p:ph type="title"/>
          </p:nvPr>
        </p:nvSpPr>
        <p:spPr>
          <a:xfrm>
            <a:off x="415747" y="365125"/>
            <a:ext cx="11585165" cy="1325563"/>
          </a:xfrm>
        </p:spPr>
        <p:txBody>
          <a:bodyPr/>
          <a:lstStyle/>
          <a:p>
            <a:r>
              <a:rPr lang="en-US" dirty="0"/>
              <a:t>Increasing areal coverage of LLVP and Continents</a:t>
            </a:r>
          </a:p>
        </p:txBody>
      </p:sp>
      <p:pic>
        <p:nvPicPr>
          <p:cNvPr id="4" name="Picture 3">
            <a:extLst>
              <a:ext uri="{FF2B5EF4-FFF2-40B4-BE49-F238E27FC236}">
                <a16:creationId xmlns:a16="http://schemas.microsoft.com/office/drawing/2014/main" id="{08218A7B-B7AD-CF9E-7FEC-DC740F72FAA9}"/>
              </a:ext>
            </a:extLst>
          </p:cNvPr>
          <p:cNvPicPr>
            <a:picLocks noChangeAspect="1"/>
          </p:cNvPicPr>
          <p:nvPr/>
        </p:nvPicPr>
        <p:blipFill>
          <a:blip r:embed="rId4"/>
          <a:srcRect l="6331" r="77981" b="71283"/>
          <a:stretch>
            <a:fillRect/>
          </a:stretch>
        </p:blipFill>
        <p:spPr>
          <a:xfrm>
            <a:off x="867217" y="2633427"/>
            <a:ext cx="3085871" cy="3034535"/>
          </a:xfrm>
          <a:prstGeom prst="rect">
            <a:avLst/>
          </a:prstGeom>
        </p:spPr>
      </p:pic>
      <p:grpSp>
        <p:nvGrpSpPr>
          <p:cNvPr id="26" name="Group 25">
            <a:extLst>
              <a:ext uri="{FF2B5EF4-FFF2-40B4-BE49-F238E27FC236}">
                <a16:creationId xmlns:a16="http://schemas.microsoft.com/office/drawing/2014/main" id="{6A5F2339-C38A-4075-7B15-7247D598F82F}"/>
              </a:ext>
            </a:extLst>
          </p:cNvPr>
          <p:cNvGrpSpPr/>
          <p:nvPr/>
        </p:nvGrpSpPr>
        <p:grpSpPr>
          <a:xfrm>
            <a:off x="47885" y="3257881"/>
            <a:ext cx="711376" cy="1785625"/>
            <a:chOff x="210206" y="4962858"/>
            <a:chExt cx="711376" cy="1785625"/>
          </a:xfrm>
        </p:grpSpPr>
        <p:pic>
          <p:nvPicPr>
            <p:cNvPr id="17" name="Picture 16" descr="A red and blue gradient with numbers&#10;&#10;Description automatically generated">
              <a:extLst>
                <a:ext uri="{FF2B5EF4-FFF2-40B4-BE49-F238E27FC236}">
                  <a16:creationId xmlns:a16="http://schemas.microsoft.com/office/drawing/2014/main" id="{02D8FCEE-4908-A865-0A32-C099115AFA21}"/>
                </a:ext>
              </a:extLst>
            </p:cNvPr>
            <p:cNvPicPr>
              <a:picLocks noChangeAspect="1"/>
            </p:cNvPicPr>
            <p:nvPr/>
          </p:nvPicPr>
          <p:blipFill>
            <a:blip r:embed="rId5" cstate="print">
              <a:alphaModFix/>
              <a:extLst>
                <a:ext uri="{28A0092B-C50C-407E-A947-70E740481C1C}">
                  <a14:useLocalDpi xmlns:a14="http://schemas.microsoft.com/office/drawing/2010/main" val="0"/>
                </a:ext>
              </a:extLst>
            </a:blip>
            <a:srcRect r="71660"/>
            <a:stretch>
              <a:fillRect/>
            </a:stretch>
          </p:blipFill>
          <p:spPr>
            <a:xfrm>
              <a:off x="210206" y="5013949"/>
              <a:ext cx="281771" cy="1734534"/>
            </a:xfrm>
            <a:prstGeom prst="rect">
              <a:avLst/>
            </a:prstGeom>
          </p:spPr>
        </p:pic>
        <p:sp>
          <p:nvSpPr>
            <p:cNvPr id="20" name="TextBox 19">
              <a:extLst>
                <a:ext uri="{FF2B5EF4-FFF2-40B4-BE49-F238E27FC236}">
                  <a16:creationId xmlns:a16="http://schemas.microsoft.com/office/drawing/2014/main" id="{02B9C025-9324-9E40-6883-7293DEE642D3}"/>
                </a:ext>
              </a:extLst>
            </p:cNvPr>
            <p:cNvSpPr txBox="1"/>
            <p:nvPr/>
          </p:nvSpPr>
          <p:spPr>
            <a:xfrm>
              <a:off x="409903" y="4962858"/>
              <a:ext cx="511679" cy="276999"/>
            </a:xfrm>
            <a:prstGeom prst="rect">
              <a:avLst/>
            </a:prstGeom>
            <a:noFill/>
          </p:spPr>
          <p:txBody>
            <a:bodyPr wrap="none" rtlCol="0">
              <a:spAutoFit/>
            </a:bodyPr>
            <a:lstStyle/>
            <a:p>
              <a:r>
                <a:rPr lang="en-US" sz="1200" dirty="0"/>
                <a:t>3200</a:t>
              </a:r>
            </a:p>
          </p:txBody>
        </p:sp>
        <p:sp>
          <p:nvSpPr>
            <p:cNvPr id="21" name="TextBox 20">
              <a:extLst>
                <a:ext uri="{FF2B5EF4-FFF2-40B4-BE49-F238E27FC236}">
                  <a16:creationId xmlns:a16="http://schemas.microsoft.com/office/drawing/2014/main" id="{3704C552-E6C3-91A7-E7C9-3B93DCFF5F28}"/>
                </a:ext>
              </a:extLst>
            </p:cNvPr>
            <p:cNvSpPr txBox="1"/>
            <p:nvPr/>
          </p:nvSpPr>
          <p:spPr>
            <a:xfrm>
              <a:off x="409903" y="5323992"/>
              <a:ext cx="511679" cy="276999"/>
            </a:xfrm>
            <a:prstGeom prst="rect">
              <a:avLst/>
            </a:prstGeom>
            <a:noFill/>
          </p:spPr>
          <p:txBody>
            <a:bodyPr wrap="none" rtlCol="0">
              <a:spAutoFit/>
            </a:bodyPr>
            <a:lstStyle/>
            <a:p>
              <a:r>
                <a:rPr lang="en-US" sz="1200" dirty="0"/>
                <a:t>2500</a:t>
              </a:r>
            </a:p>
          </p:txBody>
        </p:sp>
        <p:sp>
          <p:nvSpPr>
            <p:cNvPr id="22" name="TextBox 21">
              <a:extLst>
                <a:ext uri="{FF2B5EF4-FFF2-40B4-BE49-F238E27FC236}">
                  <a16:creationId xmlns:a16="http://schemas.microsoft.com/office/drawing/2014/main" id="{1BA7B9C5-0CA7-4CAE-DDDF-EAED690991AB}"/>
                </a:ext>
              </a:extLst>
            </p:cNvPr>
            <p:cNvSpPr txBox="1"/>
            <p:nvPr/>
          </p:nvSpPr>
          <p:spPr>
            <a:xfrm>
              <a:off x="409903" y="5585865"/>
              <a:ext cx="511679" cy="276999"/>
            </a:xfrm>
            <a:prstGeom prst="rect">
              <a:avLst/>
            </a:prstGeom>
            <a:noFill/>
          </p:spPr>
          <p:txBody>
            <a:bodyPr wrap="none" rtlCol="0">
              <a:spAutoFit/>
            </a:bodyPr>
            <a:lstStyle/>
            <a:p>
              <a:r>
                <a:rPr lang="en-US" sz="1200" dirty="0"/>
                <a:t>2000</a:t>
              </a:r>
            </a:p>
          </p:txBody>
        </p:sp>
        <p:sp>
          <p:nvSpPr>
            <p:cNvPr id="23" name="TextBox 22">
              <a:extLst>
                <a:ext uri="{FF2B5EF4-FFF2-40B4-BE49-F238E27FC236}">
                  <a16:creationId xmlns:a16="http://schemas.microsoft.com/office/drawing/2014/main" id="{EF9C7D13-583B-A562-189E-B64BB93E1778}"/>
                </a:ext>
              </a:extLst>
            </p:cNvPr>
            <p:cNvSpPr txBox="1"/>
            <p:nvPr/>
          </p:nvSpPr>
          <p:spPr>
            <a:xfrm>
              <a:off x="405140" y="5835614"/>
              <a:ext cx="511679" cy="276999"/>
            </a:xfrm>
            <a:prstGeom prst="rect">
              <a:avLst/>
            </a:prstGeom>
            <a:noFill/>
          </p:spPr>
          <p:txBody>
            <a:bodyPr wrap="none" rtlCol="0">
              <a:spAutoFit/>
            </a:bodyPr>
            <a:lstStyle/>
            <a:p>
              <a:r>
                <a:rPr lang="en-US" sz="1200" dirty="0"/>
                <a:t>1500</a:t>
              </a:r>
            </a:p>
          </p:txBody>
        </p:sp>
        <p:sp>
          <p:nvSpPr>
            <p:cNvPr id="24" name="TextBox 23">
              <a:extLst>
                <a:ext uri="{FF2B5EF4-FFF2-40B4-BE49-F238E27FC236}">
                  <a16:creationId xmlns:a16="http://schemas.microsoft.com/office/drawing/2014/main" id="{E0BFF99E-312F-9DE1-4C20-411A9F3798D7}"/>
                </a:ext>
              </a:extLst>
            </p:cNvPr>
            <p:cNvSpPr txBox="1"/>
            <p:nvPr/>
          </p:nvSpPr>
          <p:spPr>
            <a:xfrm>
              <a:off x="405140" y="6094477"/>
              <a:ext cx="511679" cy="276999"/>
            </a:xfrm>
            <a:prstGeom prst="rect">
              <a:avLst/>
            </a:prstGeom>
            <a:noFill/>
          </p:spPr>
          <p:txBody>
            <a:bodyPr wrap="none" rtlCol="0">
              <a:spAutoFit/>
            </a:bodyPr>
            <a:lstStyle/>
            <a:p>
              <a:r>
                <a:rPr lang="en-US" sz="1200" dirty="0"/>
                <a:t>1000</a:t>
              </a:r>
            </a:p>
          </p:txBody>
        </p:sp>
        <p:sp>
          <p:nvSpPr>
            <p:cNvPr id="25" name="TextBox 24">
              <a:extLst>
                <a:ext uri="{FF2B5EF4-FFF2-40B4-BE49-F238E27FC236}">
                  <a16:creationId xmlns:a16="http://schemas.microsoft.com/office/drawing/2014/main" id="{EAE104EC-A219-A9CE-58F2-7118D821DAA7}"/>
                </a:ext>
              </a:extLst>
            </p:cNvPr>
            <p:cNvSpPr txBox="1"/>
            <p:nvPr/>
          </p:nvSpPr>
          <p:spPr>
            <a:xfrm>
              <a:off x="409903" y="6457969"/>
              <a:ext cx="429926" cy="276999"/>
            </a:xfrm>
            <a:prstGeom prst="rect">
              <a:avLst/>
            </a:prstGeom>
            <a:noFill/>
          </p:spPr>
          <p:txBody>
            <a:bodyPr wrap="none" rtlCol="0">
              <a:spAutoFit/>
            </a:bodyPr>
            <a:lstStyle/>
            <a:p>
              <a:r>
                <a:rPr lang="en-US" sz="1200" dirty="0"/>
                <a:t>280</a:t>
              </a:r>
            </a:p>
          </p:txBody>
        </p:sp>
      </p:grpSp>
      <p:sp>
        <p:nvSpPr>
          <p:cNvPr id="27" name="TextBox 26">
            <a:extLst>
              <a:ext uri="{FF2B5EF4-FFF2-40B4-BE49-F238E27FC236}">
                <a16:creationId xmlns:a16="http://schemas.microsoft.com/office/drawing/2014/main" id="{A72DC8D3-1243-FA74-947A-C178DBD67CCC}"/>
              </a:ext>
            </a:extLst>
          </p:cNvPr>
          <p:cNvSpPr txBox="1"/>
          <p:nvPr/>
        </p:nvSpPr>
        <p:spPr>
          <a:xfrm>
            <a:off x="643036" y="4017593"/>
            <a:ext cx="468398" cy="276999"/>
          </a:xfrm>
          <a:prstGeom prst="rect">
            <a:avLst/>
          </a:prstGeom>
          <a:noFill/>
        </p:spPr>
        <p:txBody>
          <a:bodyPr wrap="none" rtlCol="0">
            <a:spAutoFit/>
          </a:bodyPr>
          <a:lstStyle/>
          <a:p>
            <a:pPr algn="ctr"/>
            <a:r>
              <a:rPr lang="en-US" sz="1200" dirty="0"/>
              <a:t>T (K)</a:t>
            </a:r>
          </a:p>
        </p:txBody>
      </p:sp>
      <p:sp>
        <p:nvSpPr>
          <p:cNvPr id="28" name="TextBox 27">
            <a:extLst>
              <a:ext uri="{FF2B5EF4-FFF2-40B4-BE49-F238E27FC236}">
                <a16:creationId xmlns:a16="http://schemas.microsoft.com/office/drawing/2014/main" id="{21D87978-AD77-4DEB-E124-8AF5734ACF87}"/>
              </a:ext>
            </a:extLst>
          </p:cNvPr>
          <p:cNvSpPr txBox="1"/>
          <p:nvPr/>
        </p:nvSpPr>
        <p:spPr>
          <a:xfrm>
            <a:off x="1906695" y="3746977"/>
            <a:ext cx="1179490" cy="646331"/>
          </a:xfrm>
          <a:prstGeom prst="rect">
            <a:avLst/>
          </a:prstGeom>
          <a:noFill/>
        </p:spPr>
        <p:txBody>
          <a:bodyPr wrap="none" rtlCol="0">
            <a:spAutoFit/>
          </a:bodyPr>
          <a:lstStyle/>
          <a:p>
            <a:pPr algn="ctr"/>
            <a:r>
              <a:rPr lang="en-US" dirty="0"/>
              <a:t>No </a:t>
            </a:r>
          </a:p>
          <a:p>
            <a:pPr algn="ctr"/>
            <a:r>
              <a:rPr lang="en-US" dirty="0"/>
              <a:t>Insulators</a:t>
            </a:r>
          </a:p>
        </p:txBody>
      </p:sp>
      <p:sp>
        <p:nvSpPr>
          <p:cNvPr id="29" name="TextBox 28">
            <a:extLst>
              <a:ext uri="{FF2B5EF4-FFF2-40B4-BE49-F238E27FC236}">
                <a16:creationId xmlns:a16="http://schemas.microsoft.com/office/drawing/2014/main" id="{BBF88CCF-AA21-B6EE-FB44-81437A0F467A}"/>
              </a:ext>
            </a:extLst>
          </p:cNvPr>
          <p:cNvSpPr txBox="1"/>
          <p:nvPr/>
        </p:nvSpPr>
        <p:spPr>
          <a:xfrm>
            <a:off x="4574713" y="2384236"/>
            <a:ext cx="1178528" cy="646331"/>
          </a:xfrm>
          <a:prstGeom prst="rect">
            <a:avLst/>
          </a:prstGeom>
          <a:noFill/>
        </p:spPr>
        <p:txBody>
          <a:bodyPr wrap="none" rtlCol="0">
            <a:spAutoFit/>
          </a:bodyPr>
          <a:lstStyle/>
          <a:p>
            <a:pPr algn="ctr"/>
            <a:r>
              <a:rPr lang="en-US" dirty="0"/>
              <a:t>25%</a:t>
            </a:r>
          </a:p>
          <a:p>
            <a:pPr algn="ctr"/>
            <a:r>
              <a:rPr lang="en-US" dirty="0"/>
              <a:t>Continent</a:t>
            </a:r>
          </a:p>
        </p:txBody>
      </p:sp>
      <p:sp>
        <p:nvSpPr>
          <p:cNvPr id="30" name="TextBox 29">
            <a:extLst>
              <a:ext uri="{FF2B5EF4-FFF2-40B4-BE49-F238E27FC236}">
                <a16:creationId xmlns:a16="http://schemas.microsoft.com/office/drawing/2014/main" id="{5AC5860B-41C7-993C-06CD-B93D78F30AB3}"/>
              </a:ext>
            </a:extLst>
          </p:cNvPr>
          <p:cNvSpPr txBox="1"/>
          <p:nvPr/>
        </p:nvSpPr>
        <p:spPr>
          <a:xfrm>
            <a:off x="4834401" y="5155788"/>
            <a:ext cx="669030" cy="646331"/>
          </a:xfrm>
          <a:prstGeom prst="rect">
            <a:avLst/>
          </a:prstGeom>
          <a:noFill/>
        </p:spPr>
        <p:txBody>
          <a:bodyPr wrap="none" rtlCol="0">
            <a:spAutoFit/>
          </a:bodyPr>
          <a:lstStyle/>
          <a:p>
            <a:pPr algn="ctr"/>
            <a:r>
              <a:rPr lang="en-US" dirty="0"/>
              <a:t>25%</a:t>
            </a:r>
          </a:p>
          <a:p>
            <a:pPr algn="ctr"/>
            <a:r>
              <a:rPr lang="en-US" dirty="0"/>
              <a:t>LLVP</a:t>
            </a:r>
          </a:p>
        </p:txBody>
      </p:sp>
      <p:sp>
        <p:nvSpPr>
          <p:cNvPr id="31" name="TextBox 30">
            <a:extLst>
              <a:ext uri="{FF2B5EF4-FFF2-40B4-BE49-F238E27FC236}">
                <a16:creationId xmlns:a16="http://schemas.microsoft.com/office/drawing/2014/main" id="{E5AE8501-96CD-D24A-1267-6C92AE0901F5}"/>
              </a:ext>
            </a:extLst>
          </p:cNvPr>
          <p:cNvSpPr txBox="1"/>
          <p:nvPr/>
        </p:nvSpPr>
        <p:spPr>
          <a:xfrm>
            <a:off x="7515217" y="5155788"/>
            <a:ext cx="811441" cy="646331"/>
          </a:xfrm>
          <a:prstGeom prst="rect">
            <a:avLst/>
          </a:prstGeom>
          <a:noFill/>
        </p:spPr>
        <p:txBody>
          <a:bodyPr wrap="none" rtlCol="0">
            <a:spAutoFit/>
          </a:bodyPr>
          <a:lstStyle/>
          <a:p>
            <a:pPr algn="ctr"/>
            <a:r>
              <a:rPr lang="en-US" dirty="0"/>
              <a:t>37.5%</a:t>
            </a:r>
          </a:p>
          <a:p>
            <a:pPr algn="ctr"/>
            <a:r>
              <a:rPr lang="en-US" dirty="0"/>
              <a:t>LLVP</a:t>
            </a:r>
          </a:p>
        </p:txBody>
      </p:sp>
      <p:sp>
        <p:nvSpPr>
          <p:cNvPr id="32" name="TextBox 31">
            <a:extLst>
              <a:ext uri="{FF2B5EF4-FFF2-40B4-BE49-F238E27FC236}">
                <a16:creationId xmlns:a16="http://schemas.microsoft.com/office/drawing/2014/main" id="{55DB7021-C301-0742-212F-86234BA33A91}"/>
              </a:ext>
            </a:extLst>
          </p:cNvPr>
          <p:cNvSpPr txBox="1"/>
          <p:nvPr/>
        </p:nvSpPr>
        <p:spPr>
          <a:xfrm>
            <a:off x="10375669" y="5155787"/>
            <a:ext cx="669030" cy="646331"/>
          </a:xfrm>
          <a:prstGeom prst="rect">
            <a:avLst/>
          </a:prstGeom>
          <a:noFill/>
        </p:spPr>
        <p:txBody>
          <a:bodyPr wrap="none" rtlCol="0">
            <a:spAutoFit/>
          </a:bodyPr>
          <a:lstStyle/>
          <a:p>
            <a:pPr algn="ctr"/>
            <a:r>
              <a:rPr lang="en-US" dirty="0"/>
              <a:t>50%</a:t>
            </a:r>
          </a:p>
          <a:p>
            <a:pPr algn="ctr"/>
            <a:r>
              <a:rPr lang="en-US" dirty="0"/>
              <a:t>LLVP</a:t>
            </a:r>
          </a:p>
        </p:txBody>
      </p:sp>
      <p:sp>
        <p:nvSpPr>
          <p:cNvPr id="33" name="TextBox 32">
            <a:extLst>
              <a:ext uri="{FF2B5EF4-FFF2-40B4-BE49-F238E27FC236}">
                <a16:creationId xmlns:a16="http://schemas.microsoft.com/office/drawing/2014/main" id="{08716DD6-FA55-886F-816D-F08940AA12E2}"/>
              </a:ext>
            </a:extLst>
          </p:cNvPr>
          <p:cNvSpPr txBox="1"/>
          <p:nvPr/>
        </p:nvSpPr>
        <p:spPr>
          <a:xfrm>
            <a:off x="7331673" y="2384235"/>
            <a:ext cx="1178528" cy="646331"/>
          </a:xfrm>
          <a:prstGeom prst="rect">
            <a:avLst/>
          </a:prstGeom>
          <a:noFill/>
        </p:spPr>
        <p:txBody>
          <a:bodyPr wrap="none" rtlCol="0">
            <a:spAutoFit/>
          </a:bodyPr>
          <a:lstStyle/>
          <a:p>
            <a:pPr algn="ctr"/>
            <a:r>
              <a:rPr lang="en-US" dirty="0"/>
              <a:t>37.5%</a:t>
            </a:r>
          </a:p>
          <a:p>
            <a:pPr algn="ctr"/>
            <a:r>
              <a:rPr lang="en-US" dirty="0"/>
              <a:t>Continent</a:t>
            </a:r>
          </a:p>
        </p:txBody>
      </p:sp>
      <p:sp>
        <p:nvSpPr>
          <p:cNvPr id="34" name="TextBox 33">
            <a:extLst>
              <a:ext uri="{FF2B5EF4-FFF2-40B4-BE49-F238E27FC236}">
                <a16:creationId xmlns:a16="http://schemas.microsoft.com/office/drawing/2014/main" id="{9DDBED3C-035C-B2D6-6802-B1E2FA0AE52E}"/>
              </a:ext>
            </a:extLst>
          </p:cNvPr>
          <p:cNvSpPr txBox="1"/>
          <p:nvPr/>
        </p:nvSpPr>
        <p:spPr>
          <a:xfrm>
            <a:off x="10167093" y="2384235"/>
            <a:ext cx="1178528" cy="646331"/>
          </a:xfrm>
          <a:prstGeom prst="rect">
            <a:avLst/>
          </a:prstGeom>
          <a:noFill/>
        </p:spPr>
        <p:txBody>
          <a:bodyPr wrap="none" rtlCol="0">
            <a:spAutoFit/>
          </a:bodyPr>
          <a:lstStyle/>
          <a:p>
            <a:pPr algn="ctr"/>
            <a:r>
              <a:rPr lang="en-US" dirty="0"/>
              <a:t>50%</a:t>
            </a:r>
          </a:p>
          <a:p>
            <a:pPr algn="ctr"/>
            <a:r>
              <a:rPr lang="en-US" dirty="0"/>
              <a:t>Continent</a:t>
            </a:r>
          </a:p>
        </p:txBody>
      </p:sp>
      <p:cxnSp>
        <p:nvCxnSpPr>
          <p:cNvPr id="36" name="Straight Arrow Connector 35">
            <a:extLst>
              <a:ext uri="{FF2B5EF4-FFF2-40B4-BE49-F238E27FC236}">
                <a16:creationId xmlns:a16="http://schemas.microsoft.com/office/drawing/2014/main" id="{2BFD8DCA-ACF2-4DA5-BE5A-B2397AB4A7A2}"/>
              </a:ext>
            </a:extLst>
          </p:cNvPr>
          <p:cNvCxnSpPr>
            <a:cxnSpLocks/>
            <a:stCxn id="4" idx="3"/>
          </p:cNvCxnSpPr>
          <p:nvPr/>
        </p:nvCxnSpPr>
        <p:spPr>
          <a:xfrm>
            <a:off x="3953088" y="4150695"/>
            <a:ext cx="7595876" cy="25544"/>
          </a:xfrm>
          <a:prstGeom prst="straightConnector1">
            <a:avLst/>
          </a:prstGeom>
          <a:ln>
            <a:headEnd type="none" w="med" len="med"/>
            <a:tailEnd type="triangle" w="lg" len="lg"/>
          </a:ln>
        </p:spPr>
        <p:style>
          <a:lnRef idx="3">
            <a:schemeClr val="accent2"/>
          </a:lnRef>
          <a:fillRef idx="0">
            <a:schemeClr val="accent2"/>
          </a:fillRef>
          <a:effectRef idx="2">
            <a:schemeClr val="accent2"/>
          </a:effectRef>
          <a:fontRef idx="minor">
            <a:schemeClr val="tx1"/>
          </a:fontRef>
        </p:style>
      </p:cxnSp>
      <p:sp>
        <p:nvSpPr>
          <p:cNvPr id="39" name="TextBox 38">
            <a:extLst>
              <a:ext uri="{FF2B5EF4-FFF2-40B4-BE49-F238E27FC236}">
                <a16:creationId xmlns:a16="http://schemas.microsoft.com/office/drawing/2014/main" id="{E4C467EE-C9C9-5B40-8D18-309442967861}"/>
              </a:ext>
            </a:extLst>
          </p:cNvPr>
          <p:cNvSpPr txBox="1"/>
          <p:nvPr/>
        </p:nvSpPr>
        <p:spPr>
          <a:xfrm>
            <a:off x="6550583" y="3977477"/>
            <a:ext cx="2707729" cy="369332"/>
          </a:xfrm>
          <a:prstGeom prst="rect">
            <a:avLst/>
          </a:prstGeom>
          <a:noFill/>
        </p:spPr>
        <p:txBody>
          <a:bodyPr wrap="none" rtlCol="0">
            <a:spAutoFit/>
          </a:bodyPr>
          <a:lstStyle/>
          <a:p>
            <a:r>
              <a:rPr lang="en-US" dirty="0"/>
              <a:t>Increasing areal coverage</a:t>
            </a:r>
          </a:p>
        </p:txBody>
      </p:sp>
      <p:sp>
        <p:nvSpPr>
          <p:cNvPr id="3" name="TextBox 2">
            <a:extLst>
              <a:ext uri="{FF2B5EF4-FFF2-40B4-BE49-F238E27FC236}">
                <a16:creationId xmlns:a16="http://schemas.microsoft.com/office/drawing/2014/main" id="{BE0868FE-0339-DBBE-179D-83A3270E2833}"/>
              </a:ext>
            </a:extLst>
          </p:cNvPr>
          <p:cNvSpPr txBox="1"/>
          <p:nvPr/>
        </p:nvSpPr>
        <p:spPr>
          <a:xfrm>
            <a:off x="47885" y="5105842"/>
            <a:ext cx="944105" cy="338554"/>
          </a:xfrm>
          <a:prstGeom prst="rect">
            <a:avLst/>
          </a:prstGeom>
          <a:noFill/>
        </p:spPr>
        <p:txBody>
          <a:bodyPr wrap="none" rtlCol="0">
            <a:spAutoFit/>
          </a:bodyPr>
          <a:lstStyle/>
          <a:p>
            <a:r>
              <a:rPr lang="en-US" sz="1600" dirty="0"/>
              <a:t>t = 1 Gyr.</a:t>
            </a:r>
          </a:p>
        </p:txBody>
      </p:sp>
      <p:sp>
        <p:nvSpPr>
          <p:cNvPr id="35" name="Rectangle 34">
            <a:extLst>
              <a:ext uri="{FF2B5EF4-FFF2-40B4-BE49-F238E27FC236}">
                <a16:creationId xmlns:a16="http://schemas.microsoft.com/office/drawing/2014/main" id="{72E47DB1-62B3-7BD9-D047-34B7BC1BAFF4}"/>
              </a:ext>
            </a:extLst>
          </p:cNvPr>
          <p:cNvSpPr/>
          <p:nvPr/>
        </p:nvSpPr>
        <p:spPr>
          <a:xfrm rot="1435242">
            <a:off x="3708153" y="1388638"/>
            <a:ext cx="388093" cy="7852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01B83C1A-55F0-104A-C4A1-D46155B309F1}"/>
              </a:ext>
            </a:extLst>
          </p:cNvPr>
          <p:cNvCxnSpPr>
            <a:cxnSpLocks/>
            <a:stCxn id="4" idx="0"/>
          </p:cNvCxnSpPr>
          <p:nvPr/>
        </p:nvCxnSpPr>
        <p:spPr>
          <a:xfrm flipV="1">
            <a:off x="2410153" y="1876647"/>
            <a:ext cx="1418225" cy="756780"/>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2" name="TextBox 41">
            <a:extLst>
              <a:ext uri="{FF2B5EF4-FFF2-40B4-BE49-F238E27FC236}">
                <a16:creationId xmlns:a16="http://schemas.microsoft.com/office/drawing/2014/main" id="{749AAA90-EBFE-BA29-3BEF-0EE5A0EB5662}"/>
              </a:ext>
            </a:extLst>
          </p:cNvPr>
          <p:cNvSpPr txBox="1"/>
          <p:nvPr/>
        </p:nvSpPr>
        <p:spPr>
          <a:xfrm rot="19913610">
            <a:off x="1798670" y="1697901"/>
            <a:ext cx="1995098" cy="646331"/>
          </a:xfrm>
          <a:prstGeom prst="rect">
            <a:avLst/>
          </a:prstGeom>
          <a:noFill/>
        </p:spPr>
        <p:txBody>
          <a:bodyPr wrap="none" rtlCol="0">
            <a:spAutoFit/>
          </a:bodyPr>
          <a:lstStyle/>
          <a:p>
            <a:pPr algn="ctr"/>
            <a:r>
              <a:rPr lang="en-US" dirty="0"/>
              <a:t>Continents</a:t>
            </a:r>
          </a:p>
          <a:p>
            <a:pPr algn="ctr"/>
            <a:r>
              <a:rPr lang="en-US" dirty="0"/>
              <a:t>(surface insulator)</a:t>
            </a:r>
          </a:p>
        </p:txBody>
      </p:sp>
      <p:sp>
        <p:nvSpPr>
          <p:cNvPr id="44" name="Rectangle 43">
            <a:extLst>
              <a:ext uri="{FF2B5EF4-FFF2-40B4-BE49-F238E27FC236}">
                <a16:creationId xmlns:a16="http://schemas.microsoft.com/office/drawing/2014/main" id="{615F6860-FF48-9AF6-160C-7C659D1D4171}"/>
              </a:ext>
            </a:extLst>
          </p:cNvPr>
          <p:cNvSpPr/>
          <p:nvPr/>
        </p:nvSpPr>
        <p:spPr>
          <a:xfrm>
            <a:off x="3748097" y="6117030"/>
            <a:ext cx="311196" cy="7410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67B6C603-040C-AC16-6DEF-42F948705B1A}"/>
              </a:ext>
            </a:extLst>
          </p:cNvPr>
          <p:cNvCxnSpPr>
            <a:cxnSpLocks/>
          </p:cNvCxnSpPr>
          <p:nvPr/>
        </p:nvCxnSpPr>
        <p:spPr>
          <a:xfrm>
            <a:off x="2410153" y="5594392"/>
            <a:ext cx="1343533" cy="736598"/>
          </a:xfrm>
          <a:prstGeom prst="straightConnector1">
            <a:avLst/>
          </a:prstGeom>
          <a:ln>
            <a:tailEnd type="triangle" w="lg" len="med"/>
          </a:ln>
        </p:spPr>
        <p:style>
          <a:lnRef idx="2">
            <a:schemeClr val="accent2"/>
          </a:lnRef>
          <a:fillRef idx="0">
            <a:schemeClr val="accent2"/>
          </a:fillRef>
          <a:effectRef idx="1">
            <a:schemeClr val="accent2"/>
          </a:effectRef>
          <a:fontRef idx="minor">
            <a:schemeClr val="tx1"/>
          </a:fontRef>
        </p:style>
      </p:cxnSp>
      <p:sp>
        <p:nvSpPr>
          <p:cNvPr id="48" name="TextBox 47">
            <a:extLst>
              <a:ext uri="{FF2B5EF4-FFF2-40B4-BE49-F238E27FC236}">
                <a16:creationId xmlns:a16="http://schemas.microsoft.com/office/drawing/2014/main" id="{CDD38664-0DA1-B0BC-AF0F-38E7A1FEAEDE}"/>
              </a:ext>
            </a:extLst>
          </p:cNvPr>
          <p:cNvSpPr txBox="1"/>
          <p:nvPr/>
        </p:nvSpPr>
        <p:spPr>
          <a:xfrm rot="1731038">
            <a:off x="2013823" y="5898639"/>
            <a:ext cx="1794082" cy="646331"/>
          </a:xfrm>
          <a:prstGeom prst="rect">
            <a:avLst/>
          </a:prstGeom>
          <a:noFill/>
        </p:spPr>
        <p:txBody>
          <a:bodyPr wrap="none" rtlCol="0">
            <a:spAutoFit/>
          </a:bodyPr>
          <a:lstStyle/>
          <a:p>
            <a:pPr algn="ctr"/>
            <a:r>
              <a:rPr lang="en-US" dirty="0"/>
              <a:t>LLVP</a:t>
            </a:r>
          </a:p>
          <a:p>
            <a:pPr algn="ctr"/>
            <a:r>
              <a:rPr lang="en-US" dirty="0"/>
              <a:t>(basal insulator)</a:t>
            </a:r>
          </a:p>
        </p:txBody>
      </p:sp>
      <p:sp>
        <p:nvSpPr>
          <p:cNvPr id="6" name="Slide Number Placeholder 5">
            <a:extLst>
              <a:ext uri="{FF2B5EF4-FFF2-40B4-BE49-F238E27FC236}">
                <a16:creationId xmlns:a16="http://schemas.microsoft.com/office/drawing/2014/main" id="{1E60CE01-2FA2-2169-2FA0-E8FF3BEA2811}"/>
              </a:ext>
            </a:extLst>
          </p:cNvPr>
          <p:cNvSpPr>
            <a:spLocks noGrp="1"/>
          </p:cNvSpPr>
          <p:nvPr>
            <p:ph type="sldNum" sz="quarter" idx="12"/>
          </p:nvPr>
        </p:nvSpPr>
        <p:spPr/>
        <p:txBody>
          <a:bodyPr/>
          <a:lstStyle/>
          <a:p>
            <a:fld id="{CD930966-EB3E-427C-959A-33EFDF6915D7}" type="slidenum">
              <a:rPr lang="en-US" smtClean="0"/>
              <a:t>15</a:t>
            </a:fld>
            <a:endParaRPr lang="en-US"/>
          </a:p>
        </p:txBody>
      </p:sp>
    </p:spTree>
    <p:extLst>
      <p:ext uri="{BB962C8B-B14F-4D97-AF65-F5344CB8AC3E}">
        <p14:creationId xmlns:p14="http://schemas.microsoft.com/office/powerpoint/2010/main" val="3952440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73C7C-CE84-0239-DF2D-A3CD3E79AD94}"/>
              </a:ext>
            </a:extLst>
          </p:cNvPr>
          <p:cNvSpPr>
            <a:spLocks noGrp="1"/>
          </p:cNvSpPr>
          <p:nvPr>
            <p:ph type="title"/>
          </p:nvPr>
        </p:nvSpPr>
        <p:spPr>
          <a:xfrm>
            <a:off x="462455" y="640192"/>
            <a:ext cx="10891345" cy="1050496"/>
          </a:xfrm>
        </p:spPr>
        <p:txBody>
          <a:bodyPr>
            <a:normAutofit fontScale="90000"/>
          </a:bodyPr>
          <a:lstStyle/>
          <a:p>
            <a:r>
              <a:rPr lang="en-US" dirty="0"/>
              <a:t>Continents and LLVP reduce boundary heat fluxes</a:t>
            </a:r>
          </a:p>
        </p:txBody>
      </p:sp>
      <p:pic>
        <p:nvPicPr>
          <p:cNvPr id="5" name="Picture 4" descr="A graph showing the difference between heat and insulator&#10;&#10;Description automatically generated">
            <a:extLst>
              <a:ext uri="{FF2B5EF4-FFF2-40B4-BE49-F238E27FC236}">
                <a16:creationId xmlns:a16="http://schemas.microsoft.com/office/drawing/2014/main" id="{7FD1C995-1C6F-BB37-BC26-4BD0D370BE05}"/>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r="7893"/>
          <a:stretch/>
        </p:blipFill>
        <p:spPr>
          <a:xfrm>
            <a:off x="4261545" y="1867727"/>
            <a:ext cx="5743966" cy="4775404"/>
          </a:xfrm>
          <a:prstGeom prst="rect">
            <a:avLst/>
          </a:prstGeom>
        </p:spPr>
      </p:pic>
      <p:pic>
        <p:nvPicPr>
          <p:cNvPr id="3" name="Picture 2">
            <a:extLst>
              <a:ext uri="{FF2B5EF4-FFF2-40B4-BE49-F238E27FC236}">
                <a16:creationId xmlns:a16="http://schemas.microsoft.com/office/drawing/2014/main" id="{198FE6EB-B9A0-5798-0827-CBBAC91BAEDC}"/>
              </a:ext>
            </a:extLst>
          </p:cNvPr>
          <p:cNvPicPr>
            <a:picLocks noChangeAspect="1"/>
          </p:cNvPicPr>
          <p:nvPr/>
        </p:nvPicPr>
        <p:blipFill>
          <a:blip r:embed="rId4"/>
          <a:srcRect l="19665" t="316" r="61526" b="56532"/>
          <a:stretch>
            <a:fillRect/>
          </a:stretch>
        </p:blipFill>
        <p:spPr>
          <a:xfrm>
            <a:off x="10152050" y="4351826"/>
            <a:ext cx="1888023" cy="1865982"/>
          </a:xfrm>
          <a:prstGeom prst="rect">
            <a:avLst/>
          </a:prstGeom>
        </p:spPr>
      </p:pic>
      <p:pic>
        <p:nvPicPr>
          <p:cNvPr id="9" name="Picture 8">
            <a:extLst>
              <a:ext uri="{FF2B5EF4-FFF2-40B4-BE49-F238E27FC236}">
                <a16:creationId xmlns:a16="http://schemas.microsoft.com/office/drawing/2014/main" id="{013DD023-E998-BEC8-29F7-13B8AFB740E7}"/>
              </a:ext>
            </a:extLst>
          </p:cNvPr>
          <p:cNvPicPr>
            <a:picLocks noChangeAspect="1"/>
          </p:cNvPicPr>
          <p:nvPr/>
        </p:nvPicPr>
        <p:blipFill>
          <a:blip r:embed="rId4"/>
          <a:srcRect l="20403" t="49896" r="60788" b="5322"/>
          <a:stretch>
            <a:fillRect/>
          </a:stretch>
        </p:blipFill>
        <p:spPr>
          <a:xfrm>
            <a:off x="10165345" y="2346237"/>
            <a:ext cx="1861432" cy="1909192"/>
          </a:xfrm>
          <a:prstGeom prst="rect">
            <a:avLst/>
          </a:prstGeom>
        </p:spPr>
      </p:pic>
      <p:sp>
        <p:nvSpPr>
          <p:cNvPr id="11" name="TextBox 10">
            <a:extLst>
              <a:ext uri="{FF2B5EF4-FFF2-40B4-BE49-F238E27FC236}">
                <a16:creationId xmlns:a16="http://schemas.microsoft.com/office/drawing/2014/main" id="{6B4E5CA7-F481-069F-6C13-C20252F7B6D1}"/>
              </a:ext>
            </a:extLst>
          </p:cNvPr>
          <p:cNvSpPr txBox="1"/>
          <p:nvPr/>
        </p:nvSpPr>
        <p:spPr>
          <a:xfrm>
            <a:off x="462455" y="2346237"/>
            <a:ext cx="3652551" cy="3426579"/>
          </a:xfrm>
          <a:prstGeom prst="rect">
            <a:avLst/>
          </a:prstGeom>
          <a:noFill/>
        </p:spPr>
        <p:txBody>
          <a:bodyPr wrap="square" rtlCol="0">
            <a:spAutoFit/>
          </a:bodyPr>
          <a:lstStyle/>
          <a:p>
            <a:pPr marL="285750" indent="-285750">
              <a:spcAft>
                <a:spcPts val="1000"/>
              </a:spcAft>
              <a:buFont typeface="Arial" panose="020B0604020202020204" pitchFamily="34" charset="0"/>
              <a:buChar char="•"/>
            </a:pPr>
            <a:r>
              <a:rPr lang="en-US" sz="2000" dirty="0"/>
              <a:t>Insulators decrease boundary heat flux</a:t>
            </a:r>
          </a:p>
          <a:p>
            <a:pPr marL="285750" indent="-285750">
              <a:spcAft>
                <a:spcPts val="1000"/>
              </a:spcAft>
              <a:buFont typeface="Arial" panose="020B0604020202020204" pitchFamily="34" charset="0"/>
              <a:buChar char="•"/>
            </a:pPr>
            <a:r>
              <a:rPr lang="en-US" sz="2000" dirty="0"/>
              <a:t>Regardless of location, insulators decrease heat flux on </a:t>
            </a:r>
            <a:r>
              <a:rPr lang="en-US" sz="2000" b="1" dirty="0"/>
              <a:t>both</a:t>
            </a:r>
            <a:r>
              <a:rPr lang="en-US" sz="2000" dirty="0"/>
              <a:t> boundaries.</a:t>
            </a:r>
          </a:p>
          <a:p>
            <a:pPr marL="285750" indent="-285750">
              <a:spcAft>
                <a:spcPts val="1000"/>
              </a:spcAft>
              <a:buFont typeface="Arial" panose="020B0604020202020204" pitchFamily="34" charset="0"/>
              <a:buChar char="•"/>
            </a:pPr>
            <a:r>
              <a:rPr lang="en-US" sz="2000" dirty="0"/>
              <a:t>For the same % coverage, a basal insulator (LLVP) causes a fractionally greater decrease in boundary heat flux.</a:t>
            </a:r>
          </a:p>
        </p:txBody>
      </p:sp>
      <p:sp>
        <p:nvSpPr>
          <p:cNvPr id="6" name="TextBox 5">
            <a:extLst>
              <a:ext uri="{FF2B5EF4-FFF2-40B4-BE49-F238E27FC236}">
                <a16:creationId xmlns:a16="http://schemas.microsoft.com/office/drawing/2014/main" id="{42CBBA6D-9D59-9773-F2CD-F86808D3B864}"/>
              </a:ext>
            </a:extLst>
          </p:cNvPr>
          <p:cNvSpPr txBox="1"/>
          <p:nvPr/>
        </p:nvSpPr>
        <p:spPr>
          <a:xfrm>
            <a:off x="10588102" y="3121223"/>
            <a:ext cx="1015919" cy="307777"/>
          </a:xfrm>
          <a:prstGeom prst="rect">
            <a:avLst/>
          </a:prstGeom>
          <a:noFill/>
        </p:spPr>
        <p:txBody>
          <a:bodyPr wrap="none" rtlCol="0">
            <a:spAutoFit/>
          </a:bodyPr>
          <a:lstStyle/>
          <a:p>
            <a:pPr algn="ctr"/>
            <a:r>
              <a:rPr lang="en-US" sz="1400" dirty="0"/>
              <a:t>continents</a:t>
            </a:r>
          </a:p>
        </p:txBody>
      </p:sp>
      <p:sp>
        <p:nvSpPr>
          <p:cNvPr id="7" name="TextBox 6">
            <a:extLst>
              <a:ext uri="{FF2B5EF4-FFF2-40B4-BE49-F238E27FC236}">
                <a16:creationId xmlns:a16="http://schemas.microsoft.com/office/drawing/2014/main" id="{B225F0F9-79D0-FECC-135F-AE2F4A753700}"/>
              </a:ext>
            </a:extLst>
          </p:cNvPr>
          <p:cNvSpPr txBox="1"/>
          <p:nvPr/>
        </p:nvSpPr>
        <p:spPr>
          <a:xfrm>
            <a:off x="10814478" y="5130928"/>
            <a:ext cx="563167" cy="307777"/>
          </a:xfrm>
          <a:prstGeom prst="rect">
            <a:avLst/>
          </a:prstGeom>
          <a:noFill/>
        </p:spPr>
        <p:txBody>
          <a:bodyPr wrap="none" rtlCol="0">
            <a:spAutoFit/>
          </a:bodyPr>
          <a:lstStyle/>
          <a:p>
            <a:pPr algn="ctr"/>
            <a:r>
              <a:rPr lang="en-US" sz="1400" dirty="0"/>
              <a:t>LLVP</a:t>
            </a:r>
          </a:p>
        </p:txBody>
      </p:sp>
      <p:sp>
        <p:nvSpPr>
          <p:cNvPr id="8" name="TextBox 7">
            <a:extLst>
              <a:ext uri="{FF2B5EF4-FFF2-40B4-BE49-F238E27FC236}">
                <a16:creationId xmlns:a16="http://schemas.microsoft.com/office/drawing/2014/main" id="{D1F47EAA-9282-B991-4A22-5BD984625CDD}"/>
              </a:ext>
            </a:extLst>
          </p:cNvPr>
          <p:cNvSpPr txBox="1"/>
          <p:nvPr/>
        </p:nvSpPr>
        <p:spPr>
          <a:xfrm rot="1296481">
            <a:off x="5515840" y="3126538"/>
            <a:ext cx="1776255" cy="307777"/>
          </a:xfrm>
          <a:prstGeom prst="rect">
            <a:avLst/>
          </a:prstGeom>
          <a:noFill/>
        </p:spPr>
        <p:txBody>
          <a:bodyPr wrap="none" rtlCol="0">
            <a:spAutoFit/>
          </a:bodyPr>
          <a:lstStyle/>
          <a:p>
            <a:r>
              <a:rPr lang="en-US" sz="1400" dirty="0"/>
              <a:t>BASAL HEAT FLUXES</a:t>
            </a:r>
          </a:p>
        </p:txBody>
      </p:sp>
      <p:sp>
        <p:nvSpPr>
          <p:cNvPr id="10" name="TextBox 9">
            <a:extLst>
              <a:ext uri="{FF2B5EF4-FFF2-40B4-BE49-F238E27FC236}">
                <a16:creationId xmlns:a16="http://schemas.microsoft.com/office/drawing/2014/main" id="{64DF7143-2612-9A64-7A87-99BEDC6A8AEE}"/>
              </a:ext>
            </a:extLst>
          </p:cNvPr>
          <p:cNvSpPr txBox="1"/>
          <p:nvPr/>
        </p:nvSpPr>
        <p:spPr>
          <a:xfrm rot="784195">
            <a:off x="5530292" y="4669870"/>
            <a:ext cx="2014398" cy="307777"/>
          </a:xfrm>
          <a:prstGeom prst="rect">
            <a:avLst/>
          </a:prstGeom>
          <a:noFill/>
        </p:spPr>
        <p:txBody>
          <a:bodyPr wrap="none" rtlCol="0">
            <a:spAutoFit/>
          </a:bodyPr>
          <a:lstStyle/>
          <a:p>
            <a:r>
              <a:rPr lang="en-US" sz="1400" dirty="0"/>
              <a:t>SURFACE HEAT FLUXES</a:t>
            </a:r>
          </a:p>
        </p:txBody>
      </p:sp>
      <p:cxnSp>
        <p:nvCxnSpPr>
          <p:cNvPr id="14" name="Straight Connector 13">
            <a:extLst>
              <a:ext uri="{FF2B5EF4-FFF2-40B4-BE49-F238E27FC236}">
                <a16:creationId xmlns:a16="http://schemas.microsoft.com/office/drawing/2014/main" id="{77323BDE-7655-7567-A7C6-738689C13A41}"/>
              </a:ext>
            </a:extLst>
          </p:cNvPr>
          <p:cNvCxnSpPr>
            <a:cxnSpLocks/>
          </p:cNvCxnSpPr>
          <p:nvPr/>
        </p:nvCxnSpPr>
        <p:spPr>
          <a:xfrm>
            <a:off x="10698886" y="3429000"/>
            <a:ext cx="794350" cy="0"/>
          </a:xfrm>
          <a:prstGeom prst="line">
            <a:avLst/>
          </a:prstGeom>
          <a:ln w="19050"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6" name="Straight Connector 15">
            <a:extLst>
              <a:ext uri="{FF2B5EF4-FFF2-40B4-BE49-F238E27FC236}">
                <a16:creationId xmlns:a16="http://schemas.microsoft.com/office/drawing/2014/main" id="{830037CB-CD59-DEA3-EF01-04EDBDE84384}"/>
              </a:ext>
            </a:extLst>
          </p:cNvPr>
          <p:cNvCxnSpPr>
            <a:cxnSpLocks/>
          </p:cNvCxnSpPr>
          <p:nvPr/>
        </p:nvCxnSpPr>
        <p:spPr>
          <a:xfrm>
            <a:off x="10698886" y="3533554"/>
            <a:ext cx="794350" cy="0"/>
          </a:xfrm>
          <a:prstGeom prst="line">
            <a:avLst/>
          </a:prstGeom>
          <a:ln w="190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7" name="Straight Connector 16">
            <a:extLst>
              <a:ext uri="{FF2B5EF4-FFF2-40B4-BE49-F238E27FC236}">
                <a16:creationId xmlns:a16="http://schemas.microsoft.com/office/drawing/2014/main" id="{CFEB24B6-5A23-36B4-D71B-16C8F82AD58F}"/>
              </a:ext>
            </a:extLst>
          </p:cNvPr>
          <p:cNvCxnSpPr>
            <a:cxnSpLocks/>
          </p:cNvCxnSpPr>
          <p:nvPr/>
        </p:nvCxnSpPr>
        <p:spPr>
          <a:xfrm>
            <a:off x="10698886" y="5436781"/>
            <a:ext cx="794350" cy="0"/>
          </a:xfrm>
          <a:prstGeom prst="line">
            <a:avLst/>
          </a:prstGeom>
          <a:ln w="1905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Straight Connector 17">
            <a:extLst>
              <a:ext uri="{FF2B5EF4-FFF2-40B4-BE49-F238E27FC236}">
                <a16:creationId xmlns:a16="http://schemas.microsoft.com/office/drawing/2014/main" id="{8B312D3F-B4B3-50F9-C2DF-1A4BC5D1614A}"/>
              </a:ext>
            </a:extLst>
          </p:cNvPr>
          <p:cNvCxnSpPr>
            <a:cxnSpLocks/>
          </p:cNvCxnSpPr>
          <p:nvPr/>
        </p:nvCxnSpPr>
        <p:spPr>
          <a:xfrm>
            <a:off x="10698886" y="5541335"/>
            <a:ext cx="794350" cy="0"/>
          </a:xfrm>
          <a:prstGeom prst="line">
            <a:avLst/>
          </a:prstGeom>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Slide Number Placeholder 3">
            <a:extLst>
              <a:ext uri="{FF2B5EF4-FFF2-40B4-BE49-F238E27FC236}">
                <a16:creationId xmlns:a16="http://schemas.microsoft.com/office/drawing/2014/main" id="{853B0A60-9420-C5A6-B6BA-CE00AD304DEE}"/>
              </a:ext>
            </a:extLst>
          </p:cNvPr>
          <p:cNvSpPr>
            <a:spLocks noGrp="1"/>
          </p:cNvSpPr>
          <p:nvPr>
            <p:ph type="sldNum" sz="quarter" idx="12"/>
          </p:nvPr>
        </p:nvSpPr>
        <p:spPr/>
        <p:txBody>
          <a:bodyPr/>
          <a:lstStyle/>
          <a:p>
            <a:fld id="{CD930966-EB3E-427C-959A-33EFDF6915D7}" type="slidenum">
              <a:rPr lang="en-US" smtClean="0"/>
              <a:t>16</a:t>
            </a:fld>
            <a:endParaRPr lang="en-US"/>
          </a:p>
        </p:txBody>
      </p:sp>
    </p:spTree>
    <p:extLst>
      <p:ext uri="{BB962C8B-B14F-4D97-AF65-F5344CB8AC3E}">
        <p14:creationId xmlns:p14="http://schemas.microsoft.com/office/powerpoint/2010/main" val="2246882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501F98-5A2D-C3B4-B425-C57E64C03611}"/>
            </a:ext>
          </a:extLst>
        </p:cNvPr>
        <p:cNvGrpSpPr/>
        <p:nvPr/>
      </p:nvGrpSpPr>
      <p:grpSpPr>
        <a:xfrm>
          <a:off x="0" y="0"/>
          <a:ext cx="0" cy="0"/>
          <a:chOff x="0" y="0"/>
          <a:chExt cx="0" cy="0"/>
        </a:xfrm>
      </p:grpSpPr>
      <p:pic>
        <p:nvPicPr>
          <p:cNvPr id="4" name="Picture 3" descr="A graph showing the temperature of a single insulator&#10;&#10;Description automatically generated">
            <a:extLst>
              <a:ext uri="{FF2B5EF4-FFF2-40B4-BE49-F238E27FC236}">
                <a16:creationId xmlns:a16="http://schemas.microsoft.com/office/drawing/2014/main" id="{CFEE634B-10A1-254F-9304-7B3F99B48C29}"/>
              </a:ext>
            </a:extLst>
          </p:cNvPr>
          <p:cNvPicPr>
            <a:picLocks noChangeAspect="1"/>
          </p:cNvPicPr>
          <p:nvPr/>
        </p:nvPicPr>
        <p:blipFill rotWithShape="1">
          <a:blip r:embed="rId3">
            <a:extLst>
              <a:ext uri="{28A0092B-C50C-407E-A947-70E740481C1C}">
                <a14:useLocalDpi xmlns:a14="http://schemas.microsoft.com/office/drawing/2010/main" val="0"/>
              </a:ext>
            </a:extLst>
          </a:blip>
          <a:srcRect r="6087"/>
          <a:stretch/>
        </p:blipFill>
        <p:spPr>
          <a:xfrm>
            <a:off x="4266579" y="1863358"/>
            <a:ext cx="5990574" cy="4784141"/>
          </a:xfrm>
          <a:prstGeom prst="rect">
            <a:avLst/>
          </a:prstGeom>
        </p:spPr>
      </p:pic>
      <p:sp>
        <p:nvSpPr>
          <p:cNvPr id="2" name="Title 1">
            <a:extLst>
              <a:ext uri="{FF2B5EF4-FFF2-40B4-BE49-F238E27FC236}">
                <a16:creationId xmlns:a16="http://schemas.microsoft.com/office/drawing/2014/main" id="{89E7759A-7C3C-9312-2385-C1D97379C3C9}"/>
              </a:ext>
            </a:extLst>
          </p:cNvPr>
          <p:cNvSpPr>
            <a:spLocks noGrp="1"/>
          </p:cNvSpPr>
          <p:nvPr>
            <p:ph type="title"/>
          </p:nvPr>
        </p:nvSpPr>
        <p:spPr>
          <a:xfrm>
            <a:off x="462455" y="365125"/>
            <a:ext cx="10813373" cy="1325563"/>
          </a:xfrm>
        </p:spPr>
        <p:txBody>
          <a:bodyPr/>
          <a:lstStyle/>
          <a:p>
            <a:r>
              <a:rPr lang="en-US" dirty="0"/>
              <a:t>Continents and LLVP alter mantle temperature</a:t>
            </a:r>
          </a:p>
        </p:txBody>
      </p:sp>
      <p:pic>
        <p:nvPicPr>
          <p:cNvPr id="3" name="Picture 2">
            <a:extLst>
              <a:ext uri="{FF2B5EF4-FFF2-40B4-BE49-F238E27FC236}">
                <a16:creationId xmlns:a16="http://schemas.microsoft.com/office/drawing/2014/main" id="{B9D0FD5E-3FBA-6330-F17B-564791D38B32}"/>
              </a:ext>
            </a:extLst>
          </p:cNvPr>
          <p:cNvPicPr>
            <a:picLocks noChangeAspect="1"/>
          </p:cNvPicPr>
          <p:nvPr/>
        </p:nvPicPr>
        <p:blipFill>
          <a:blip r:embed="rId4"/>
          <a:srcRect l="19665" t="316" r="61526" b="56532"/>
          <a:stretch>
            <a:fillRect/>
          </a:stretch>
        </p:blipFill>
        <p:spPr>
          <a:xfrm>
            <a:off x="10152050" y="4351826"/>
            <a:ext cx="1888023" cy="1865982"/>
          </a:xfrm>
          <a:prstGeom prst="rect">
            <a:avLst/>
          </a:prstGeom>
        </p:spPr>
      </p:pic>
      <p:pic>
        <p:nvPicPr>
          <p:cNvPr id="9" name="Picture 8">
            <a:extLst>
              <a:ext uri="{FF2B5EF4-FFF2-40B4-BE49-F238E27FC236}">
                <a16:creationId xmlns:a16="http://schemas.microsoft.com/office/drawing/2014/main" id="{39C28273-2F9C-D5F6-47FB-0AA4760A9BDF}"/>
              </a:ext>
            </a:extLst>
          </p:cNvPr>
          <p:cNvPicPr>
            <a:picLocks noChangeAspect="1"/>
          </p:cNvPicPr>
          <p:nvPr/>
        </p:nvPicPr>
        <p:blipFill>
          <a:blip r:embed="rId4"/>
          <a:srcRect l="20403" t="49896" r="60788" b="5322"/>
          <a:stretch>
            <a:fillRect/>
          </a:stretch>
        </p:blipFill>
        <p:spPr>
          <a:xfrm>
            <a:off x="10178641" y="2346237"/>
            <a:ext cx="1861432" cy="1909192"/>
          </a:xfrm>
          <a:prstGeom prst="rect">
            <a:avLst/>
          </a:prstGeom>
        </p:spPr>
      </p:pic>
      <p:sp>
        <p:nvSpPr>
          <p:cNvPr id="6" name="TextBox 5">
            <a:extLst>
              <a:ext uri="{FF2B5EF4-FFF2-40B4-BE49-F238E27FC236}">
                <a16:creationId xmlns:a16="http://schemas.microsoft.com/office/drawing/2014/main" id="{8D2DD71E-DECB-C73D-AD57-460B2C2B1036}"/>
              </a:ext>
            </a:extLst>
          </p:cNvPr>
          <p:cNvSpPr txBox="1"/>
          <p:nvPr/>
        </p:nvSpPr>
        <p:spPr>
          <a:xfrm>
            <a:off x="462455" y="2346237"/>
            <a:ext cx="3652551" cy="1451679"/>
          </a:xfrm>
          <a:prstGeom prst="rect">
            <a:avLst/>
          </a:prstGeom>
          <a:noFill/>
        </p:spPr>
        <p:txBody>
          <a:bodyPr wrap="square" rtlCol="0">
            <a:spAutoFit/>
          </a:bodyPr>
          <a:lstStyle/>
          <a:p>
            <a:pPr marL="285750" indent="-285750">
              <a:spcAft>
                <a:spcPts val="1000"/>
              </a:spcAft>
              <a:buFont typeface="Arial" panose="020B0604020202020204" pitchFamily="34" charset="0"/>
              <a:buChar char="•"/>
            </a:pPr>
            <a:r>
              <a:rPr lang="en-US" sz="2000" dirty="0"/>
              <a:t>Basal insulators result in lower mantle temperatures</a:t>
            </a:r>
          </a:p>
          <a:p>
            <a:pPr marL="285750" indent="-285750">
              <a:spcAft>
                <a:spcPts val="1000"/>
              </a:spcAft>
              <a:buFont typeface="Arial" panose="020B0604020202020204" pitchFamily="34" charset="0"/>
              <a:buChar char="•"/>
            </a:pPr>
            <a:r>
              <a:rPr lang="en-US" sz="2000" dirty="0"/>
              <a:t>Surface insulators result in higher mantle temperatures.</a:t>
            </a:r>
          </a:p>
        </p:txBody>
      </p:sp>
      <p:sp>
        <p:nvSpPr>
          <p:cNvPr id="5" name="TextBox 4">
            <a:extLst>
              <a:ext uri="{FF2B5EF4-FFF2-40B4-BE49-F238E27FC236}">
                <a16:creationId xmlns:a16="http://schemas.microsoft.com/office/drawing/2014/main" id="{9CE402B3-B94D-505A-0472-66CD0FAE1097}"/>
              </a:ext>
            </a:extLst>
          </p:cNvPr>
          <p:cNvSpPr txBox="1"/>
          <p:nvPr/>
        </p:nvSpPr>
        <p:spPr>
          <a:xfrm>
            <a:off x="10588101" y="3121223"/>
            <a:ext cx="1015919" cy="307777"/>
          </a:xfrm>
          <a:prstGeom prst="rect">
            <a:avLst/>
          </a:prstGeom>
          <a:noFill/>
        </p:spPr>
        <p:txBody>
          <a:bodyPr wrap="none" rtlCol="0">
            <a:spAutoFit/>
          </a:bodyPr>
          <a:lstStyle/>
          <a:p>
            <a:pPr algn="ctr"/>
            <a:r>
              <a:rPr lang="en-US" sz="1400" dirty="0"/>
              <a:t>continents</a:t>
            </a:r>
          </a:p>
        </p:txBody>
      </p:sp>
      <p:sp>
        <p:nvSpPr>
          <p:cNvPr id="7" name="TextBox 6">
            <a:extLst>
              <a:ext uri="{FF2B5EF4-FFF2-40B4-BE49-F238E27FC236}">
                <a16:creationId xmlns:a16="http://schemas.microsoft.com/office/drawing/2014/main" id="{EE93AADB-BED6-614C-B349-1C11EFB8C90A}"/>
              </a:ext>
            </a:extLst>
          </p:cNvPr>
          <p:cNvSpPr txBox="1"/>
          <p:nvPr/>
        </p:nvSpPr>
        <p:spPr>
          <a:xfrm>
            <a:off x="10814477" y="5130928"/>
            <a:ext cx="563167" cy="307777"/>
          </a:xfrm>
          <a:prstGeom prst="rect">
            <a:avLst/>
          </a:prstGeom>
          <a:noFill/>
        </p:spPr>
        <p:txBody>
          <a:bodyPr wrap="none" rtlCol="0">
            <a:spAutoFit/>
          </a:bodyPr>
          <a:lstStyle/>
          <a:p>
            <a:pPr algn="ctr"/>
            <a:r>
              <a:rPr lang="en-US" sz="1400" dirty="0"/>
              <a:t>LLVP</a:t>
            </a:r>
          </a:p>
        </p:txBody>
      </p:sp>
      <p:cxnSp>
        <p:nvCxnSpPr>
          <p:cNvPr id="8" name="Straight Connector 7">
            <a:extLst>
              <a:ext uri="{FF2B5EF4-FFF2-40B4-BE49-F238E27FC236}">
                <a16:creationId xmlns:a16="http://schemas.microsoft.com/office/drawing/2014/main" id="{C0C1ECF2-B6EE-BC62-651E-A42EE19B9F8C}"/>
              </a:ext>
            </a:extLst>
          </p:cNvPr>
          <p:cNvCxnSpPr>
            <a:cxnSpLocks/>
          </p:cNvCxnSpPr>
          <p:nvPr/>
        </p:nvCxnSpPr>
        <p:spPr>
          <a:xfrm>
            <a:off x="10698886" y="3429000"/>
            <a:ext cx="794350" cy="0"/>
          </a:xfrm>
          <a:prstGeom prst="line">
            <a:avLst/>
          </a:prstGeom>
          <a:ln w="19050"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 name="Straight Connector 9">
            <a:extLst>
              <a:ext uri="{FF2B5EF4-FFF2-40B4-BE49-F238E27FC236}">
                <a16:creationId xmlns:a16="http://schemas.microsoft.com/office/drawing/2014/main" id="{6F9E274D-9ABA-0CB9-307E-706902DA6F3D}"/>
              </a:ext>
            </a:extLst>
          </p:cNvPr>
          <p:cNvCxnSpPr>
            <a:cxnSpLocks/>
          </p:cNvCxnSpPr>
          <p:nvPr/>
        </p:nvCxnSpPr>
        <p:spPr>
          <a:xfrm>
            <a:off x="10698886" y="5436781"/>
            <a:ext cx="794350" cy="0"/>
          </a:xfrm>
          <a:prstGeom prst="line">
            <a:avLst/>
          </a:prstGeom>
          <a:ln w="19050" cap="flat" cmpd="sng" algn="ctr">
            <a:solidFill>
              <a:schemeClr val="accent6">
                <a:lumMod val="40000"/>
                <a:lumOff val="6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 name="Slide Number Placeholder 10">
            <a:extLst>
              <a:ext uri="{FF2B5EF4-FFF2-40B4-BE49-F238E27FC236}">
                <a16:creationId xmlns:a16="http://schemas.microsoft.com/office/drawing/2014/main" id="{A6864751-C692-D149-D92B-F29C6F0E4CFD}"/>
              </a:ext>
            </a:extLst>
          </p:cNvPr>
          <p:cNvSpPr>
            <a:spLocks noGrp="1"/>
          </p:cNvSpPr>
          <p:nvPr>
            <p:ph type="sldNum" sz="quarter" idx="12"/>
          </p:nvPr>
        </p:nvSpPr>
        <p:spPr/>
        <p:txBody>
          <a:bodyPr/>
          <a:lstStyle/>
          <a:p>
            <a:fld id="{CD930966-EB3E-427C-959A-33EFDF6915D7}" type="slidenum">
              <a:rPr lang="en-US" smtClean="0"/>
              <a:t>17</a:t>
            </a:fld>
            <a:endParaRPr lang="en-US"/>
          </a:p>
        </p:txBody>
      </p:sp>
    </p:spTree>
    <p:extLst>
      <p:ext uri="{BB962C8B-B14F-4D97-AF65-F5344CB8AC3E}">
        <p14:creationId xmlns:p14="http://schemas.microsoft.com/office/powerpoint/2010/main" val="2664228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D7465D-1E60-37D9-C409-17C8463724B0}"/>
            </a:ext>
          </a:extLst>
        </p:cNvPr>
        <p:cNvGrpSpPr/>
        <p:nvPr/>
      </p:nvGrpSpPr>
      <p:grpSpPr>
        <a:xfrm>
          <a:off x="0" y="0"/>
          <a:ext cx="0" cy="0"/>
          <a:chOff x="0" y="0"/>
          <a:chExt cx="0" cy="0"/>
        </a:xfrm>
      </p:grpSpPr>
      <p:pic>
        <p:nvPicPr>
          <p:cNvPr id="5" name="Picture 4" descr="A graph showing the average temperature of a single insulator model&#10;&#10;Description automatically generated">
            <a:extLst>
              <a:ext uri="{FF2B5EF4-FFF2-40B4-BE49-F238E27FC236}">
                <a16:creationId xmlns:a16="http://schemas.microsoft.com/office/drawing/2014/main" id="{A1C96135-D683-C3CA-6196-6AACABE42F9C}"/>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l="2609" r="6087"/>
          <a:stretch/>
        </p:blipFill>
        <p:spPr>
          <a:xfrm>
            <a:off x="4357333" y="1803326"/>
            <a:ext cx="5824149" cy="4784141"/>
          </a:xfrm>
          <a:prstGeom prst="rect">
            <a:avLst/>
          </a:prstGeom>
        </p:spPr>
      </p:pic>
      <p:sp>
        <p:nvSpPr>
          <p:cNvPr id="2" name="Title 1">
            <a:extLst>
              <a:ext uri="{FF2B5EF4-FFF2-40B4-BE49-F238E27FC236}">
                <a16:creationId xmlns:a16="http://schemas.microsoft.com/office/drawing/2014/main" id="{31F0CD0D-57F9-49DE-B240-C2E157B2C115}"/>
              </a:ext>
            </a:extLst>
          </p:cNvPr>
          <p:cNvSpPr>
            <a:spLocks noGrp="1"/>
          </p:cNvSpPr>
          <p:nvPr>
            <p:ph type="title"/>
          </p:nvPr>
        </p:nvSpPr>
        <p:spPr>
          <a:xfrm>
            <a:off x="462455" y="365125"/>
            <a:ext cx="10972861" cy="1325563"/>
          </a:xfrm>
        </p:spPr>
        <p:txBody>
          <a:bodyPr/>
          <a:lstStyle/>
          <a:p>
            <a:r>
              <a:rPr lang="en-US" dirty="0"/>
              <a:t>LLVPs and Continents decrease the vigor of convection</a:t>
            </a:r>
          </a:p>
        </p:txBody>
      </p:sp>
      <p:pic>
        <p:nvPicPr>
          <p:cNvPr id="3" name="Picture 2">
            <a:extLst>
              <a:ext uri="{FF2B5EF4-FFF2-40B4-BE49-F238E27FC236}">
                <a16:creationId xmlns:a16="http://schemas.microsoft.com/office/drawing/2014/main" id="{323AC078-08B6-9EE7-ECCF-A4DE57B1B396}"/>
              </a:ext>
            </a:extLst>
          </p:cNvPr>
          <p:cNvPicPr>
            <a:picLocks noChangeAspect="1"/>
          </p:cNvPicPr>
          <p:nvPr/>
        </p:nvPicPr>
        <p:blipFill>
          <a:blip r:embed="rId4"/>
          <a:srcRect l="19665" t="316" r="61526" b="56532"/>
          <a:stretch>
            <a:fillRect/>
          </a:stretch>
        </p:blipFill>
        <p:spPr>
          <a:xfrm>
            <a:off x="10152050" y="4351826"/>
            <a:ext cx="1888023" cy="1865982"/>
          </a:xfrm>
          <a:prstGeom prst="rect">
            <a:avLst/>
          </a:prstGeom>
        </p:spPr>
      </p:pic>
      <p:pic>
        <p:nvPicPr>
          <p:cNvPr id="9" name="Picture 8">
            <a:extLst>
              <a:ext uri="{FF2B5EF4-FFF2-40B4-BE49-F238E27FC236}">
                <a16:creationId xmlns:a16="http://schemas.microsoft.com/office/drawing/2014/main" id="{EEEFCC11-4D1E-1606-6A51-8086549AE60F}"/>
              </a:ext>
            </a:extLst>
          </p:cNvPr>
          <p:cNvPicPr>
            <a:picLocks noChangeAspect="1"/>
          </p:cNvPicPr>
          <p:nvPr/>
        </p:nvPicPr>
        <p:blipFill>
          <a:blip r:embed="rId4"/>
          <a:srcRect l="20403" t="49896" r="60788" b="5322"/>
          <a:stretch>
            <a:fillRect/>
          </a:stretch>
        </p:blipFill>
        <p:spPr>
          <a:xfrm>
            <a:off x="10178641" y="2346237"/>
            <a:ext cx="1861432" cy="1909192"/>
          </a:xfrm>
          <a:prstGeom prst="rect">
            <a:avLst/>
          </a:prstGeom>
        </p:spPr>
      </p:pic>
      <p:sp>
        <p:nvSpPr>
          <p:cNvPr id="4" name="TextBox 3">
            <a:extLst>
              <a:ext uri="{FF2B5EF4-FFF2-40B4-BE49-F238E27FC236}">
                <a16:creationId xmlns:a16="http://schemas.microsoft.com/office/drawing/2014/main" id="{97732BE4-454D-7E4D-6A13-0D6A65BDF9C8}"/>
              </a:ext>
            </a:extLst>
          </p:cNvPr>
          <p:cNvSpPr txBox="1"/>
          <p:nvPr/>
        </p:nvSpPr>
        <p:spPr>
          <a:xfrm>
            <a:off x="10588101" y="3121223"/>
            <a:ext cx="1015919" cy="307777"/>
          </a:xfrm>
          <a:prstGeom prst="rect">
            <a:avLst/>
          </a:prstGeom>
          <a:noFill/>
        </p:spPr>
        <p:txBody>
          <a:bodyPr wrap="none" rtlCol="0">
            <a:spAutoFit/>
          </a:bodyPr>
          <a:lstStyle/>
          <a:p>
            <a:pPr algn="ctr"/>
            <a:r>
              <a:rPr lang="en-US" sz="1400" dirty="0"/>
              <a:t>continents</a:t>
            </a:r>
          </a:p>
        </p:txBody>
      </p:sp>
      <p:sp>
        <p:nvSpPr>
          <p:cNvPr id="6" name="TextBox 5">
            <a:extLst>
              <a:ext uri="{FF2B5EF4-FFF2-40B4-BE49-F238E27FC236}">
                <a16:creationId xmlns:a16="http://schemas.microsoft.com/office/drawing/2014/main" id="{2CF61537-5BFF-1708-DAAC-C6641FC3FE29}"/>
              </a:ext>
            </a:extLst>
          </p:cNvPr>
          <p:cNvSpPr txBox="1"/>
          <p:nvPr/>
        </p:nvSpPr>
        <p:spPr>
          <a:xfrm>
            <a:off x="10814477" y="5130928"/>
            <a:ext cx="563167" cy="307777"/>
          </a:xfrm>
          <a:prstGeom prst="rect">
            <a:avLst/>
          </a:prstGeom>
          <a:noFill/>
        </p:spPr>
        <p:txBody>
          <a:bodyPr wrap="none" rtlCol="0">
            <a:spAutoFit/>
          </a:bodyPr>
          <a:lstStyle/>
          <a:p>
            <a:pPr algn="ctr"/>
            <a:r>
              <a:rPr lang="en-US" sz="1400" dirty="0"/>
              <a:t>LLVP</a:t>
            </a:r>
          </a:p>
        </p:txBody>
      </p:sp>
      <p:sp>
        <p:nvSpPr>
          <p:cNvPr id="7" name="TextBox 6">
            <a:extLst>
              <a:ext uri="{FF2B5EF4-FFF2-40B4-BE49-F238E27FC236}">
                <a16:creationId xmlns:a16="http://schemas.microsoft.com/office/drawing/2014/main" id="{C3233371-D5AA-3F09-423F-DCF1A81A362C}"/>
              </a:ext>
            </a:extLst>
          </p:cNvPr>
          <p:cNvSpPr txBox="1"/>
          <p:nvPr/>
        </p:nvSpPr>
        <p:spPr>
          <a:xfrm>
            <a:off x="462455" y="2346237"/>
            <a:ext cx="3652551" cy="3123932"/>
          </a:xfrm>
          <a:prstGeom prst="rect">
            <a:avLst/>
          </a:prstGeom>
          <a:noFill/>
        </p:spPr>
        <p:txBody>
          <a:bodyPr wrap="square" rtlCol="0">
            <a:spAutoFit/>
          </a:bodyPr>
          <a:lstStyle/>
          <a:p>
            <a:pPr marL="285750" indent="-285750">
              <a:spcAft>
                <a:spcPts val="1000"/>
              </a:spcAft>
              <a:buFont typeface="Arial" panose="020B0604020202020204" pitchFamily="34" charset="0"/>
              <a:buChar char="•"/>
            </a:pPr>
            <a:r>
              <a:rPr lang="en-US" sz="2000" dirty="0"/>
              <a:t>Insulators reduce the convective vigor of the mantle</a:t>
            </a:r>
          </a:p>
          <a:p>
            <a:pPr marL="285750" indent="-285750">
              <a:spcAft>
                <a:spcPts val="1000"/>
              </a:spcAft>
              <a:buFont typeface="Arial" panose="020B0604020202020204" pitchFamily="34" charset="0"/>
              <a:buChar char="•"/>
            </a:pPr>
            <a:r>
              <a:rPr lang="en-US" sz="2000" dirty="0"/>
              <a:t>Theory suggests this is driven two parameters:</a:t>
            </a:r>
          </a:p>
          <a:p>
            <a:pPr marL="742950" lvl="1" indent="-285750">
              <a:spcAft>
                <a:spcPts val="1000"/>
              </a:spcAft>
              <a:buFont typeface="Arial" panose="020B0604020202020204" pitchFamily="34" charset="0"/>
              <a:buChar char="•"/>
            </a:pPr>
            <a:r>
              <a:rPr lang="en-US" dirty="0"/>
              <a:t>Decreased cross mantle temperature gradient</a:t>
            </a:r>
          </a:p>
          <a:p>
            <a:pPr marL="742950" lvl="1" indent="-285750">
              <a:spcAft>
                <a:spcPts val="1000"/>
              </a:spcAft>
              <a:buFont typeface="Arial" panose="020B0604020202020204" pitchFamily="34" charset="0"/>
              <a:buChar char="•"/>
            </a:pPr>
            <a:r>
              <a:rPr lang="en-US" dirty="0"/>
              <a:t>Decreased thickness of the </a:t>
            </a:r>
            <a:r>
              <a:rPr lang="en-US" dirty="0" err="1"/>
              <a:t>convecting</a:t>
            </a:r>
            <a:r>
              <a:rPr lang="en-US" dirty="0"/>
              <a:t> layer</a:t>
            </a:r>
          </a:p>
        </p:txBody>
      </p:sp>
      <p:sp>
        <p:nvSpPr>
          <p:cNvPr id="8" name="TextBox 7">
            <a:extLst>
              <a:ext uri="{FF2B5EF4-FFF2-40B4-BE49-F238E27FC236}">
                <a16:creationId xmlns:a16="http://schemas.microsoft.com/office/drawing/2014/main" id="{19198A49-3C63-A0B1-23A6-E909B7E7B8FD}"/>
              </a:ext>
            </a:extLst>
          </p:cNvPr>
          <p:cNvSpPr txBox="1"/>
          <p:nvPr/>
        </p:nvSpPr>
        <p:spPr>
          <a:xfrm rot="1249582">
            <a:off x="9109199" y="4070763"/>
            <a:ext cx="819712" cy="369332"/>
          </a:xfrm>
          <a:prstGeom prst="rect">
            <a:avLst/>
          </a:prstGeom>
          <a:noFill/>
        </p:spPr>
        <p:txBody>
          <a:bodyPr wrap="none" rtlCol="0">
            <a:spAutoFit/>
          </a:bodyPr>
          <a:lstStyle/>
          <a:p>
            <a:r>
              <a:rPr lang="en-US" dirty="0">
                <a:solidFill>
                  <a:srgbClr val="FFCC66"/>
                </a:solidFill>
                <a:effectLst>
                  <a:outerShdw blurRad="38100" dist="38100" dir="2700000" algn="tl">
                    <a:srgbClr val="000000">
                      <a:alpha val="43137"/>
                    </a:srgbClr>
                  </a:outerShdw>
                </a:effectLst>
              </a:rPr>
              <a:t>theory</a:t>
            </a:r>
          </a:p>
        </p:txBody>
      </p:sp>
      <p:cxnSp>
        <p:nvCxnSpPr>
          <p:cNvPr id="10" name="Straight Connector 9">
            <a:extLst>
              <a:ext uri="{FF2B5EF4-FFF2-40B4-BE49-F238E27FC236}">
                <a16:creationId xmlns:a16="http://schemas.microsoft.com/office/drawing/2014/main" id="{6A9CCDC2-8667-C1A9-995F-19B4E753020C}"/>
              </a:ext>
            </a:extLst>
          </p:cNvPr>
          <p:cNvCxnSpPr>
            <a:cxnSpLocks/>
          </p:cNvCxnSpPr>
          <p:nvPr/>
        </p:nvCxnSpPr>
        <p:spPr>
          <a:xfrm>
            <a:off x="10698886" y="3429000"/>
            <a:ext cx="794350" cy="0"/>
          </a:xfrm>
          <a:prstGeom prst="line">
            <a:avLst/>
          </a:prstGeom>
          <a:ln w="19050" cap="flat" cmpd="sng" algn="ctr">
            <a:solidFill>
              <a:srgbClr val="BAAB6D"/>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 name="Straight Connector 10">
            <a:extLst>
              <a:ext uri="{FF2B5EF4-FFF2-40B4-BE49-F238E27FC236}">
                <a16:creationId xmlns:a16="http://schemas.microsoft.com/office/drawing/2014/main" id="{02B3C6F9-DD95-8CE4-AEAB-B060547077F7}"/>
              </a:ext>
            </a:extLst>
          </p:cNvPr>
          <p:cNvCxnSpPr>
            <a:cxnSpLocks/>
          </p:cNvCxnSpPr>
          <p:nvPr/>
        </p:nvCxnSpPr>
        <p:spPr>
          <a:xfrm>
            <a:off x="10698886" y="3533554"/>
            <a:ext cx="794350" cy="0"/>
          </a:xfrm>
          <a:prstGeom prst="line">
            <a:avLst/>
          </a:prstGeom>
          <a:ln w="19050" cap="flat" cmpd="sng" algn="ctr">
            <a:solidFill>
              <a:srgbClr val="B45E9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 name="Straight Connector 11">
            <a:extLst>
              <a:ext uri="{FF2B5EF4-FFF2-40B4-BE49-F238E27FC236}">
                <a16:creationId xmlns:a16="http://schemas.microsoft.com/office/drawing/2014/main" id="{4AF9D972-8C33-EBBA-B56D-477D0D99502B}"/>
              </a:ext>
            </a:extLst>
          </p:cNvPr>
          <p:cNvCxnSpPr>
            <a:cxnSpLocks/>
          </p:cNvCxnSpPr>
          <p:nvPr/>
        </p:nvCxnSpPr>
        <p:spPr>
          <a:xfrm>
            <a:off x="10698886" y="5436781"/>
            <a:ext cx="794350" cy="0"/>
          </a:xfrm>
          <a:prstGeom prst="line">
            <a:avLst/>
          </a:prstGeom>
          <a:ln w="19050" cap="flat" cmpd="sng" algn="ctr">
            <a:solidFill>
              <a:srgbClr val="E5D39A"/>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 name="Straight Connector 12">
            <a:extLst>
              <a:ext uri="{FF2B5EF4-FFF2-40B4-BE49-F238E27FC236}">
                <a16:creationId xmlns:a16="http://schemas.microsoft.com/office/drawing/2014/main" id="{4B364D3B-08E6-6CFC-9CCC-ECDEB97F0C80}"/>
              </a:ext>
            </a:extLst>
          </p:cNvPr>
          <p:cNvCxnSpPr>
            <a:cxnSpLocks/>
          </p:cNvCxnSpPr>
          <p:nvPr/>
        </p:nvCxnSpPr>
        <p:spPr>
          <a:xfrm>
            <a:off x="10698886" y="5541335"/>
            <a:ext cx="794350" cy="0"/>
          </a:xfrm>
          <a:prstGeom prst="line">
            <a:avLst/>
          </a:prstGeom>
          <a:ln w="19050" cap="flat" cmpd="sng" algn="ctr">
            <a:solidFill>
              <a:srgbClr val="A254A1"/>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19" name="Group 18">
            <a:extLst>
              <a:ext uri="{FF2B5EF4-FFF2-40B4-BE49-F238E27FC236}">
                <a16:creationId xmlns:a16="http://schemas.microsoft.com/office/drawing/2014/main" id="{DE4D6DA3-ABFF-B24D-F229-B8D08C6C845E}"/>
              </a:ext>
            </a:extLst>
          </p:cNvPr>
          <p:cNvGrpSpPr/>
          <p:nvPr/>
        </p:nvGrpSpPr>
        <p:grpSpPr>
          <a:xfrm>
            <a:off x="538865" y="5579104"/>
            <a:ext cx="3818468" cy="1191284"/>
            <a:chOff x="462455" y="5509992"/>
            <a:chExt cx="3818468" cy="1191284"/>
          </a:xfrm>
        </p:grpSpPr>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5ED441C-D6A3-A10A-8BE2-931AA2015DA6}"/>
                    </a:ext>
                  </a:extLst>
                </p:cNvPr>
                <p:cNvSpPr txBox="1"/>
                <p:nvPr/>
              </p:nvSpPr>
              <p:spPr>
                <a:xfrm>
                  <a:off x="518102" y="5509992"/>
                  <a:ext cx="1842619" cy="6696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𝑅𝑎</m:t>
                        </m:r>
                        <m:r>
                          <a:rPr lang="en-US" sz="2000" b="0" i="1" smtClean="0">
                            <a:latin typeface="Cambria Math" panose="02040503050406030204" pitchFamily="18" charset="0"/>
                          </a:rPr>
                          <m:t>= </m:t>
                        </m:r>
                        <m:f>
                          <m:fPr>
                            <m:ctrlPr>
                              <a:rPr lang="en-US" sz="2000" b="0" i="1" smtClean="0">
                                <a:latin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𝜌</m:t>
                            </m:r>
                            <m:r>
                              <a:rPr lang="en-US" sz="2000" b="0" i="1" smtClean="0">
                                <a:latin typeface="Cambria Math" panose="02040503050406030204" pitchFamily="18" charset="0"/>
                                <a:ea typeface="Cambria Math" panose="02040503050406030204" pitchFamily="18" charset="0"/>
                              </a:rPr>
                              <m:t>𝑔</m:t>
                            </m:r>
                            <m:r>
                              <a:rPr lang="en-US" sz="2000" b="0" i="1" smtClean="0">
                                <a:latin typeface="Cambria Math" panose="02040503050406030204" pitchFamily="18" charset="0"/>
                                <a:ea typeface="Cambria Math" panose="02040503050406030204" pitchFamily="18" charset="0"/>
                              </a:rPr>
                              <m:t>𝛼</m:t>
                            </m:r>
                            <m:r>
                              <a:rPr lang="en-US" sz="2000" b="0" i="1" smtClean="0">
                                <a:solidFill>
                                  <a:srgbClr val="FF0000"/>
                                </a:solidFill>
                                <a:latin typeface="Cambria Math" panose="02040503050406030204" pitchFamily="18" charset="0"/>
                                <a:ea typeface="Cambria Math" panose="02040503050406030204" pitchFamily="18" charset="0"/>
                              </a:rPr>
                              <m:t>∆</m:t>
                            </m:r>
                            <m:r>
                              <a:rPr lang="en-US" sz="2000" b="0" i="1" smtClean="0">
                                <a:solidFill>
                                  <a:srgbClr val="FF0000"/>
                                </a:solidFill>
                                <a:latin typeface="Cambria Math" panose="02040503050406030204" pitchFamily="18" charset="0"/>
                                <a:ea typeface="Cambria Math" panose="02040503050406030204" pitchFamily="18" charset="0"/>
                              </a:rPr>
                              <m:t>𝑇</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solidFill>
                                      <a:schemeClr val="accent4"/>
                                    </a:solidFill>
                                    <a:latin typeface="Cambria Math" panose="02040503050406030204" pitchFamily="18" charset="0"/>
                                    <a:ea typeface="Cambria Math" panose="02040503050406030204" pitchFamily="18" charset="0"/>
                                  </a:rPr>
                                  <m:t>𝐻</m:t>
                                </m:r>
                              </m:e>
                              <m:sup>
                                <m:r>
                                  <a:rPr lang="en-US" sz="2000" b="0" i="1" smtClean="0">
                                    <a:latin typeface="Cambria Math" panose="02040503050406030204" pitchFamily="18" charset="0"/>
                                    <a:ea typeface="Cambria Math" panose="02040503050406030204" pitchFamily="18" charset="0"/>
                                  </a:rPr>
                                  <m:t>3</m:t>
                                </m:r>
                              </m:sup>
                            </m:sSup>
                          </m:num>
                          <m:den>
                            <m:r>
                              <a:rPr lang="en-US" sz="2000" b="0" i="1" smtClean="0">
                                <a:latin typeface="Cambria Math" panose="02040503050406030204" pitchFamily="18" charset="0"/>
                                <a:ea typeface="Cambria Math" panose="02040503050406030204" pitchFamily="18" charset="0"/>
                              </a:rPr>
                              <m:t>𝜅𝜂</m:t>
                            </m:r>
                          </m:den>
                        </m:f>
                      </m:oMath>
                    </m:oMathPara>
                  </a14:m>
                  <a:endParaRPr lang="en-US" sz="2000" dirty="0"/>
                </a:p>
              </p:txBody>
            </p:sp>
          </mc:Choice>
          <mc:Fallback xmlns="">
            <p:sp>
              <p:nvSpPr>
                <p:cNvPr id="14" name="TextBox 13">
                  <a:extLst>
                    <a:ext uri="{FF2B5EF4-FFF2-40B4-BE49-F238E27FC236}">
                      <a16:creationId xmlns:a16="http://schemas.microsoft.com/office/drawing/2014/main" id="{55ED441C-D6A3-A10A-8BE2-931AA2015DA6}"/>
                    </a:ext>
                  </a:extLst>
                </p:cNvPr>
                <p:cNvSpPr txBox="1">
                  <a:spLocks noRot="1" noChangeAspect="1" noMove="1" noResize="1" noEditPoints="1" noAdjustHandles="1" noChangeArrowheads="1" noChangeShapeType="1" noTextEdit="1"/>
                </p:cNvSpPr>
                <p:nvPr/>
              </p:nvSpPr>
              <p:spPr>
                <a:xfrm>
                  <a:off x="518102" y="5509992"/>
                  <a:ext cx="1842619" cy="669671"/>
                </a:xfrm>
                <a:prstGeom prst="rect">
                  <a:avLst/>
                </a:prstGeom>
                <a:blipFill>
                  <a:blip r:embed="rId5"/>
                  <a:stretch>
                    <a:fillRect/>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BCC106A0-076E-EC08-A350-9CCE6A897981}"/>
                </a:ext>
              </a:extLst>
            </p:cNvPr>
            <p:cNvSpPr txBox="1"/>
            <p:nvPr/>
          </p:nvSpPr>
          <p:spPr>
            <a:xfrm>
              <a:off x="2498742" y="5509992"/>
              <a:ext cx="1782181"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0000"/>
                  </a:solidFill>
                </a:rPr>
                <a:t>temperature contrast</a:t>
              </a:r>
              <a:endParaRPr lang="en-US" dirty="0"/>
            </a:p>
            <a:p>
              <a:pPr marL="285750" indent="-285750">
                <a:buFont typeface="Arial" panose="020B0604020202020204" pitchFamily="34" charset="0"/>
                <a:buChar char="•"/>
              </a:pPr>
              <a:r>
                <a:rPr lang="en-US" dirty="0">
                  <a:solidFill>
                    <a:schemeClr val="accent4"/>
                  </a:solidFill>
                </a:rPr>
                <a:t>layer height</a:t>
              </a:r>
            </a:p>
          </p:txBody>
        </p:sp>
        <p:sp>
          <p:nvSpPr>
            <p:cNvPr id="17" name="TextBox 16">
              <a:extLst>
                <a:ext uri="{FF2B5EF4-FFF2-40B4-BE49-F238E27FC236}">
                  <a16:creationId xmlns:a16="http://schemas.microsoft.com/office/drawing/2014/main" id="{9CF98C53-548B-9ADB-BFA1-01D3C109BB55}"/>
                </a:ext>
              </a:extLst>
            </p:cNvPr>
            <p:cNvSpPr txBox="1"/>
            <p:nvPr/>
          </p:nvSpPr>
          <p:spPr>
            <a:xfrm>
              <a:off x="518102" y="6331944"/>
              <a:ext cx="1128579" cy="369332"/>
            </a:xfrm>
            <a:prstGeom prst="rect">
              <a:avLst/>
            </a:prstGeom>
            <a:noFill/>
          </p:spPr>
          <p:txBody>
            <a:bodyPr wrap="none" rtlCol="0">
              <a:spAutoFit/>
            </a:bodyPr>
            <a:lstStyle/>
            <a:p>
              <a:r>
                <a:rPr lang="en-US" dirty="0"/>
                <a:t>U ~ Ra</a:t>
              </a:r>
              <a:r>
                <a:rPr lang="en-US" baseline="30000" dirty="0"/>
                <a:t>(2/3)</a:t>
              </a:r>
            </a:p>
          </p:txBody>
        </p:sp>
        <p:sp>
          <p:nvSpPr>
            <p:cNvPr id="18" name="Rectangle 17">
              <a:extLst>
                <a:ext uri="{FF2B5EF4-FFF2-40B4-BE49-F238E27FC236}">
                  <a16:creationId xmlns:a16="http://schemas.microsoft.com/office/drawing/2014/main" id="{97201CC3-692E-6B28-54EA-EDE288A50207}"/>
                </a:ext>
              </a:extLst>
            </p:cNvPr>
            <p:cNvSpPr/>
            <p:nvPr/>
          </p:nvSpPr>
          <p:spPr>
            <a:xfrm>
              <a:off x="462455" y="5509992"/>
              <a:ext cx="3737405" cy="119128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Slide Number Placeholder 14">
            <a:extLst>
              <a:ext uri="{FF2B5EF4-FFF2-40B4-BE49-F238E27FC236}">
                <a16:creationId xmlns:a16="http://schemas.microsoft.com/office/drawing/2014/main" id="{E6E61D4F-4E7A-C120-CFAB-CFBFD4AD9EB9}"/>
              </a:ext>
            </a:extLst>
          </p:cNvPr>
          <p:cNvSpPr>
            <a:spLocks noGrp="1"/>
          </p:cNvSpPr>
          <p:nvPr>
            <p:ph type="sldNum" sz="quarter" idx="12"/>
          </p:nvPr>
        </p:nvSpPr>
        <p:spPr/>
        <p:txBody>
          <a:bodyPr/>
          <a:lstStyle/>
          <a:p>
            <a:fld id="{CD930966-EB3E-427C-959A-33EFDF6915D7}" type="slidenum">
              <a:rPr lang="en-US" smtClean="0"/>
              <a:t>18</a:t>
            </a:fld>
            <a:endParaRPr lang="en-US"/>
          </a:p>
        </p:txBody>
      </p:sp>
    </p:spTree>
    <p:extLst>
      <p:ext uri="{BB962C8B-B14F-4D97-AF65-F5344CB8AC3E}">
        <p14:creationId xmlns:p14="http://schemas.microsoft.com/office/powerpoint/2010/main" val="121837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3BFEC-E072-20DA-FCE6-4270100D9537}"/>
              </a:ext>
            </a:extLst>
          </p:cNvPr>
          <p:cNvSpPr>
            <a:spLocks noGrp="1"/>
          </p:cNvSpPr>
          <p:nvPr>
            <p:ph type="title"/>
          </p:nvPr>
        </p:nvSpPr>
        <p:spPr>
          <a:xfrm>
            <a:off x="665079" y="5159508"/>
            <a:ext cx="4096108" cy="1325563"/>
          </a:xfrm>
        </p:spPr>
        <p:txBody>
          <a:bodyPr/>
          <a:lstStyle/>
          <a:p>
            <a:r>
              <a:rPr lang="en-US" dirty="0"/>
              <a:t>Effects of single insulators</a:t>
            </a:r>
          </a:p>
        </p:txBody>
      </p:sp>
      <p:grpSp>
        <p:nvGrpSpPr>
          <p:cNvPr id="1165" name="Group 1164">
            <a:extLst>
              <a:ext uri="{FF2B5EF4-FFF2-40B4-BE49-F238E27FC236}">
                <a16:creationId xmlns:a16="http://schemas.microsoft.com/office/drawing/2014/main" id="{D883EAD0-D4DA-7FD5-3B8D-B7578E840833}"/>
              </a:ext>
            </a:extLst>
          </p:cNvPr>
          <p:cNvGrpSpPr>
            <a:grpSpLocks noChangeAspect="1"/>
          </p:cNvGrpSpPr>
          <p:nvPr/>
        </p:nvGrpSpPr>
        <p:grpSpPr>
          <a:xfrm>
            <a:off x="774220" y="681574"/>
            <a:ext cx="5148658" cy="4261321"/>
            <a:chOff x="361465" y="1506885"/>
            <a:chExt cx="5609029" cy="4590300"/>
          </a:xfrm>
        </p:grpSpPr>
        <p:pic>
          <p:nvPicPr>
            <p:cNvPr id="4" name="Picture 3">
              <a:extLst>
                <a:ext uri="{FF2B5EF4-FFF2-40B4-BE49-F238E27FC236}">
                  <a16:creationId xmlns:a16="http://schemas.microsoft.com/office/drawing/2014/main" id="{0B57E5B4-C82F-2454-EE17-589AFA5F3D01}"/>
                </a:ext>
              </a:extLst>
            </p:cNvPr>
            <p:cNvPicPr>
              <a:picLocks noChangeAspect="1"/>
            </p:cNvPicPr>
            <p:nvPr/>
          </p:nvPicPr>
          <p:blipFill>
            <a:blip r:embed="rId3"/>
            <a:srcRect l="11441" t="15359" r="49541" b="15646"/>
            <a:stretch>
              <a:fillRect/>
            </a:stretch>
          </p:blipFill>
          <p:spPr>
            <a:xfrm>
              <a:off x="361465" y="1506885"/>
              <a:ext cx="5467221" cy="4590300"/>
            </a:xfrm>
            <a:prstGeom prst="rect">
              <a:avLst/>
            </a:prstGeom>
          </p:spPr>
        </p:pic>
        <p:sp>
          <p:nvSpPr>
            <p:cNvPr id="1164" name="Oval 1163">
              <a:extLst>
                <a:ext uri="{FF2B5EF4-FFF2-40B4-BE49-F238E27FC236}">
                  <a16:creationId xmlns:a16="http://schemas.microsoft.com/office/drawing/2014/main" id="{44081B56-407A-7BF1-CD9E-9D25878B5949}"/>
                </a:ext>
              </a:extLst>
            </p:cNvPr>
            <p:cNvSpPr/>
            <p:nvPr/>
          </p:nvSpPr>
          <p:spPr>
            <a:xfrm>
              <a:off x="5432612" y="4244381"/>
              <a:ext cx="537882" cy="787264"/>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67" name="Group 1166">
            <a:extLst>
              <a:ext uri="{FF2B5EF4-FFF2-40B4-BE49-F238E27FC236}">
                <a16:creationId xmlns:a16="http://schemas.microsoft.com/office/drawing/2014/main" id="{539E23B0-733D-CA14-B926-4872187CD4CA}"/>
              </a:ext>
            </a:extLst>
          </p:cNvPr>
          <p:cNvGrpSpPr>
            <a:grpSpLocks noChangeAspect="1"/>
          </p:cNvGrpSpPr>
          <p:nvPr/>
        </p:nvGrpSpPr>
        <p:grpSpPr>
          <a:xfrm>
            <a:off x="6810729" y="804706"/>
            <a:ext cx="5237519" cy="4263705"/>
            <a:chOff x="6210163" y="1846146"/>
            <a:chExt cx="5681505" cy="4625142"/>
          </a:xfrm>
        </p:grpSpPr>
        <p:pic>
          <p:nvPicPr>
            <p:cNvPr id="5" name="Picture 4">
              <a:extLst>
                <a:ext uri="{FF2B5EF4-FFF2-40B4-BE49-F238E27FC236}">
                  <a16:creationId xmlns:a16="http://schemas.microsoft.com/office/drawing/2014/main" id="{CEBF1D1C-C728-1C92-E70B-6187471DCE32}"/>
                </a:ext>
              </a:extLst>
            </p:cNvPr>
            <p:cNvPicPr>
              <a:picLocks noChangeAspect="1"/>
            </p:cNvPicPr>
            <p:nvPr/>
          </p:nvPicPr>
          <p:blipFill>
            <a:blip r:embed="rId3"/>
            <a:srcRect l="48149" t="20467" r="11991" b="10015"/>
            <a:stretch>
              <a:fillRect/>
            </a:stretch>
          </p:blipFill>
          <p:spPr>
            <a:xfrm>
              <a:off x="6306557" y="1846146"/>
              <a:ext cx="5585111" cy="4625142"/>
            </a:xfrm>
            <a:prstGeom prst="rect">
              <a:avLst/>
            </a:prstGeom>
          </p:spPr>
        </p:pic>
        <p:sp>
          <p:nvSpPr>
            <p:cNvPr id="1166" name="Oval 1165">
              <a:extLst>
                <a:ext uri="{FF2B5EF4-FFF2-40B4-BE49-F238E27FC236}">
                  <a16:creationId xmlns:a16="http://schemas.microsoft.com/office/drawing/2014/main" id="{7806FFA6-78D5-10B2-E5B5-E04F65537B51}"/>
                </a:ext>
              </a:extLst>
            </p:cNvPr>
            <p:cNvSpPr/>
            <p:nvPr/>
          </p:nvSpPr>
          <p:spPr>
            <a:xfrm>
              <a:off x="6210163" y="3429000"/>
              <a:ext cx="537882" cy="787264"/>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450945A5-97BA-5124-278C-C609D1968E2C}"/>
              </a:ext>
            </a:extLst>
          </p:cNvPr>
          <p:cNvSpPr txBox="1"/>
          <p:nvPr/>
        </p:nvSpPr>
        <p:spPr>
          <a:xfrm>
            <a:off x="2648608" y="119199"/>
            <a:ext cx="1084143" cy="584775"/>
          </a:xfrm>
          <a:prstGeom prst="rect">
            <a:avLst/>
          </a:prstGeom>
          <a:noFill/>
        </p:spPr>
        <p:txBody>
          <a:bodyPr wrap="none" rtlCol="0">
            <a:spAutoFit/>
          </a:bodyPr>
          <a:lstStyle/>
          <a:p>
            <a:pPr algn="ctr"/>
            <a:r>
              <a:rPr lang="en-US" sz="3200" b="1" dirty="0"/>
              <a:t>LLVP</a:t>
            </a:r>
          </a:p>
        </p:txBody>
      </p:sp>
      <p:sp>
        <p:nvSpPr>
          <p:cNvPr id="6" name="TextBox 5">
            <a:extLst>
              <a:ext uri="{FF2B5EF4-FFF2-40B4-BE49-F238E27FC236}">
                <a16:creationId xmlns:a16="http://schemas.microsoft.com/office/drawing/2014/main" id="{6026163B-2EBB-20C8-BBB1-EE226DB17BCA}"/>
              </a:ext>
            </a:extLst>
          </p:cNvPr>
          <p:cNvSpPr txBox="1"/>
          <p:nvPr/>
        </p:nvSpPr>
        <p:spPr>
          <a:xfrm>
            <a:off x="8286874" y="119198"/>
            <a:ext cx="2052165" cy="584775"/>
          </a:xfrm>
          <a:prstGeom prst="rect">
            <a:avLst/>
          </a:prstGeom>
          <a:noFill/>
        </p:spPr>
        <p:txBody>
          <a:bodyPr wrap="none" rtlCol="0">
            <a:spAutoFit/>
          </a:bodyPr>
          <a:lstStyle/>
          <a:p>
            <a:pPr algn="ctr"/>
            <a:r>
              <a:rPr lang="en-US" sz="3200" b="1" dirty="0"/>
              <a:t>Continent</a:t>
            </a:r>
          </a:p>
        </p:txBody>
      </p:sp>
      <p:sp>
        <p:nvSpPr>
          <p:cNvPr id="7" name="TextBox 6">
            <a:extLst>
              <a:ext uri="{FF2B5EF4-FFF2-40B4-BE49-F238E27FC236}">
                <a16:creationId xmlns:a16="http://schemas.microsoft.com/office/drawing/2014/main" id="{5C8F783A-367E-8640-8F8F-8FC8FBBC2C6B}"/>
              </a:ext>
            </a:extLst>
          </p:cNvPr>
          <p:cNvSpPr txBox="1"/>
          <p:nvPr/>
        </p:nvSpPr>
        <p:spPr>
          <a:xfrm>
            <a:off x="4981903" y="5148479"/>
            <a:ext cx="7066345" cy="1354217"/>
          </a:xfrm>
          <a:prstGeom prst="rect">
            <a:avLst/>
          </a:prstGeom>
          <a:noFill/>
        </p:spPr>
        <p:txBody>
          <a:bodyPr wrap="square" rtlCol="0">
            <a:spAutoFit/>
          </a:bodyPr>
          <a:lstStyle/>
          <a:p>
            <a:pPr marL="285750" indent="-285750">
              <a:spcAft>
                <a:spcPts val="400"/>
              </a:spcAft>
              <a:buFont typeface="Arial" panose="020B0604020202020204" pitchFamily="34" charset="0"/>
              <a:buChar char="•"/>
            </a:pPr>
            <a:r>
              <a:rPr lang="en-US" dirty="0"/>
              <a:t>Both Continents and LLVP reduce boundary heat flux</a:t>
            </a:r>
          </a:p>
          <a:p>
            <a:pPr marL="285750" indent="-285750">
              <a:spcAft>
                <a:spcPts val="400"/>
              </a:spcAft>
              <a:buFont typeface="Arial" panose="020B0604020202020204" pitchFamily="34" charset="0"/>
              <a:buChar char="•"/>
            </a:pPr>
            <a:r>
              <a:rPr lang="en-US" dirty="0"/>
              <a:t>LLVP reduce mantle temperature</a:t>
            </a:r>
          </a:p>
          <a:p>
            <a:pPr marL="285750" indent="-285750">
              <a:spcAft>
                <a:spcPts val="400"/>
              </a:spcAft>
              <a:buFont typeface="Arial" panose="020B0604020202020204" pitchFamily="34" charset="0"/>
              <a:buChar char="•"/>
            </a:pPr>
            <a:r>
              <a:rPr lang="en-US" dirty="0"/>
              <a:t>Continents increase mantle temperature</a:t>
            </a:r>
          </a:p>
          <a:p>
            <a:pPr marL="285750" indent="-285750">
              <a:spcAft>
                <a:spcPts val="400"/>
              </a:spcAft>
              <a:buFont typeface="Arial" panose="020B0604020202020204" pitchFamily="34" charset="0"/>
              <a:buChar char="•"/>
            </a:pPr>
            <a:r>
              <a:rPr lang="en-US" dirty="0"/>
              <a:t>Both cause changes in mantle dynamics (reduced velocities) </a:t>
            </a:r>
          </a:p>
        </p:txBody>
      </p:sp>
      <p:sp>
        <p:nvSpPr>
          <p:cNvPr id="8" name="Slide Number Placeholder 7">
            <a:extLst>
              <a:ext uri="{FF2B5EF4-FFF2-40B4-BE49-F238E27FC236}">
                <a16:creationId xmlns:a16="http://schemas.microsoft.com/office/drawing/2014/main" id="{99456432-9196-4A86-294D-4C7358183968}"/>
              </a:ext>
            </a:extLst>
          </p:cNvPr>
          <p:cNvSpPr>
            <a:spLocks noGrp="1"/>
          </p:cNvSpPr>
          <p:nvPr>
            <p:ph type="sldNum" sz="quarter" idx="12"/>
          </p:nvPr>
        </p:nvSpPr>
        <p:spPr/>
        <p:txBody>
          <a:bodyPr/>
          <a:lstStyle/>
          <a:p>
            <a:fld id="{CD930966-EB3E-427C-959A-33EFDF6915D7}" type="slidenum">
              <a:rPr lang="en-US" smtClean="0"/>
              <a:t>19</a:t>
            </a:fld>
            <a:endParaRPr lang="en-US"/>
          </a:p>
        </p:txBody>
      </p:sp>
    </p:spTree>
    <p:extLst>
      <p:ext uri="{BB962C8B-B14F-4D97-AF65-F5344CB8AC3E}">
        <p14:creationId xmlns:p14="http://schemas.microsoft.com/office/powerpoint/2010/main" val="3221230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E42A4-A52B-4011-BE73-C56D604ED7B4}"/>
              </a:ext>
            </a:extLst>
          </p:cNvPr>
          <p:cNvSpPr>
            <a:spLocks noGrp="1"/>
          </p:cNvSpPr>
          <p:nvPr>
            <p:ph type="title"/>
          </p:nvPr>
        </p:nvSpPr>
        <p:spPr>
          <a:xfrm>
            <a:off x="648929" y="557190"/>
            <a:ext cx="5181510" cy="1671569"/>
          </a:xfrm>
        </p:spPr>
        <p:txBody>
          <a:bodyPr>
            <a:normAutofit/>
          </a:bodyPr>
          <a:lstStyle/>
          <a:p>
            <a:r>
              <a:rPr lang="en-US" sz="4000"/>
              <a:t>Heat Budget of the Earth</a:t>
            </a:r>
          </a:p>
        </p:txBody>
      </p:sp>
      <p:sp>
        <p:nvSpPr>
          <p:cNvPr id="3" name="Content Placeholder 2">
            <a:extLst>
              <a:ext uri="{FF2B5EF4-FFF2-40B4-BE49-F238E27FC236}">
                <a16:creationId xmlns:a16="http://schemas.microsoft.com/office/drawing/2014/main" id="{2B79C33E-8719-4120-07DF-E50DE7BB9B1A}"/>
              </a:ext>
            </a:extLst>
          </p:cNvPr>
          <p:cNvSpPr>
            <a:spLocks noGrp="1"/>
          </p:cNvSpPr>
          <p:nvPr>
            <p:ph idx="1"/>
          </p:nvPr>
        </p:nvSpPr>
        <p:spPr>
          <a:xfrm>
            <a:off x="648930" y="1881353"/>
            <a:ext cx="5181508" cy="4674098"/>
          </a:xfrm>
        </p:spPr>
        <p:txBody>
          <a:bodyPr>
            <a:normAutofit/>
          </a:bodyPr>
          <a:lstStyle/>
          <a:p>
            <a:pPr>
              <a:spcAft>
                <a:spcPts val="800"/>
              </a:spcAft>
            </a:pPr>
            <a:r>
              <a:rPr lang="en-US" sz="2000" dirty="0"/>
              <a:t>The evolution of the Earth depends on its long-term heat budget.</a:t>
            </a:r>
          </a:p>
          <a:p>
            <a:pPr>
              <a:spcAft>
                <a:spcPts val="800"/>
              </a:spcAft>
            </a:pPr>
            <a:r>
              <a:rPr lang="en-US" sz="2000" dirty="0">
                <a:solidFill>
                  <a:schemeClr val="accent6"/>
                </a:solidFill>
              </a:rPr>
              <a:t>Geoneutrinos promise to provide improved constraints on mantle heat production (and continental)</a:t>
            </a:r>
          </a:p>
          <a:p>
            <a:pPr>
              <a:spcAft>
                <a:spcPts val="800"/>
              </a:spcAft>
            </a:pPr>
            <a:r>
              <a:rPr lang="en-US" sz="2000" dirty="0">
                <a:solidFill>
                  <a:schemeClr val="accent6"/>
                </a:solidFill>
              </a:rPr>
              <a:t>Geoneutrino evidence of residual heat (</a:t>
            </a:r>
            <a:r>
              <a:rPr lang="en-US" sz="2000" i="1" dirty="0" err="1">
                <a:solidFill>
                  <a:schemeClr val="accent6"/>
                </a:solidFill>
              </a:rPr>
              <a:t>KamLAND</a:t>
            </a:r>
            <a:r>
              <a:rPr lang="en-US" sz="2000" dirty="0">
                <a:solidFill>
                  <a:schemeClr val="accent6"/>
                </a:solidFill>
              </a:rPr>
              <a:t>, 2011)</a:t>
            </a:r>
          </a:p>
          <a:p>
            <a:pPr>
              <a:spcAft>
                <a:spcPts val="800"/>
              </a:spcAft>
            </a:pPr>
            <a:r>
              <a:rPr lang="en-US" sz="2000" dirty="0">
                <a:solidFill>
                  <a:srgbClr val="FF0000"/>
                </a:solidFill>
              </a:rPr>
              <a:t>The loss of primordial and radiogenic heat is regulated by cooling of the mantle through convective heat transfer.</a:t>
            </a:r>
          </a:p>
          <a:p>
            <a:pPr>
              <a:spcAft>
                <a:spcPts val="800"/>
              </a:spcAft>
            </a:pPr>
            <a:endParaRPr lang="en-US" sz="2000" dirty="0"/>
          </a:p>
          <a:p>
            <a:pPr>
              <a:spcAft>
                <a:spcPts val="800"/>
              </a:spcAft>
            </a:pPr>
            <a:endParaRPr lang="en-US" sz="2000" dirty="0"/>
          </a:p>
          <a:p>
            <a:pPr>
              <a:spcAft>
                <a:spcPts val="800"/>
              </a:spcAft>
            </a:pPr>
            <a:endParaRPr lang="en-US" sz="2000" dirty="0"/>
          </a:p>
        </p:txBody>
      </p:sp>
      <p:pic>
        <p:nvPicPr>
          <p:cNvPr id="5" name="Picture 4">
            <a:extLst>
              <a:ext uri="{FF2B5EF4-FFF2-40B4-BE49-F238E27FC236}">
                <a16:creationId xmlns:a16="http://schemas.microsoft.com/office/drawing/2014/main" id="{A88C35F8-B3CF-4F6F-3F85-5029018B3EBF}"/>
              </a:ext>
            </a:extLst>
          </p:cNvPr>
          <p:cNvPicPr>
            <a:picLocks noChangeAspect="1"/>
          </p:cNvPicPr>
          <p:nvPr/>
        </p:nvPicPr>
        <p:blipFill>
          <a:blip r:embed="rId3"/>
          <a:srcRect l="4066" r="3796"/>
          <a:stretch>
            <a:fillRect/>
          </a:stretch>
        </p:blipFill>
        <p:spPr>
          <a:xfrm>
            <a:off x="6189155" y="10"/>
            <a:ext cx="6002844" cy="6857990"/>
          </a:xfrm>
          <a:prstGeom prst="rect">
            <a:avLst/>
          </a:prstGeom>
          <a:effectLst/>
        </p:spPr>
      </p:pic>
      <p:sp>
        <p:nvSpPr>
          <p:cNvPr id="7" name="Rectangle 6">
            <a:extLst>
              <a:ext uri="{FF2B5EF4-FFF2-40B4-BE49-F238E27FC236}">
                <a16:creationId xmlns:a16="http://schemas.microsoft.com/office/drawing/2014/main" id="{CF9771B6-D6E8-25AB-4C71-D1245F3046A2}"/>
              </a:ext>
            </a:extLst>
          </p:cNvPr>
          <p:cNvSpPr/>
          <p:nvPr/>
        </p:nvSpPr>
        <p:spPr>
          <a:xfrm>
            <a:off x="7216997" y="23954"/>
            <a:ext cx="4403834" cy="557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2A01EC4-1467-D110-7296-B17B56325627}"/>
              </a:ext>
            </a:extLst>
          </p:cNvPr>
          <p:cNvSpPr txBox="1"/>
          <p:nvPr/>
        </p:nvSpPr>
        <p:spPr>
          <a:xfrm>
            <a:off x="7283035" y="350311"/>
            <a:ext cx="3815083"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Total heat loss 46 ± 3 TW</a:t>
            </a:r>
          </a:p>
        </p:txBody>
      </p:sp>
      <p:sp>
        <p:nvSpPr>
          <p:cNvPr id="11" name="Oval 10">
            <a:extLst>
              <a:ext uri="{FF2B5EF4-FFF2-40B4-BE49-F238E27FC236}">
                <a16:creationId xmlns:a16="http://schemas.microsoft.com/office/drawing/2014/main" id="{3AE6551D-967A-9A88-5B86-98DAD9F1CE22}"/>
              </a:ext>
            </a:extLst>
          </p:cNvPr>
          <p:cNvSpPr/>
          <p:nvPr/>
        </p:nvSpPr>
        <p:spPr>
          <a:xfrm>
            <a:off x="10191307" y="2360429"/>
            <a:ext cx="680484" cy="376872"/>
          </a:xfrm>
          <a:prstGeom prst="ellips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FBFF55F-CAF9-C05F-726A-C2B3765ED16F}"/>
              </a:ext>
            </a:extLst>
          </p:cNvPr>
          <p:cNvSpPr txBox="1"/>
          <p:nvPr/>
        </p:nvSpPr>
        <p:spPr>
          <a:xfrm>
            <a:off x="10119416" y="2314993"/>
            <a:ext cx="824265" cy="400110"/>
          </a:xfrm>
          <a:prstGeom prst="rect">
            <a:avLst/>
          </a:prstGeom>
          <a:noFill/>
        </p:spPr>
        <p:txBody>
          <a:bodyPr wrap="none" rtlCol="0">
            <a:spAutoFit/>
          </a:bodyPr>
          <a:lstStyle/>
          <a:p>
            <a:r>
              <a:rPr lang="en-US" sz="2000" dirty="0">
                <a:solidFill>
                  <a:schemeClr val="bg2">
                    <a:lumMod val="25000"/>
                  </a:schemeClr>
                </a:solidFill>
                <a:latin typeface="Arial" panose="020B0604020202020204" pitchFamily="34" charset="0"/>
                <a:cs typeface="Arial" panose="020B0604020202020204" pitchFamily="34" charset="0"/>
              </a:rPr>
              <a:t>(6-8)*</a:t>
            </a:r>
          </a:p>
        </p:txBody>
      </p:sp>
      <p:sp>
        <p:nvSpPr>
          <p:cNvPr id="12" name="TextBox 11">
            <a:extLst>
              <a:ext uri="{FF2B5EF4-FFF2-40B4-BE49-F238E27FC236}">
                <a16:creationId xmlns:a16="http://schemas.microsoft.com/office/drawing/2014/main" id="{15143E04-8B2D-940A-4BE2-BF943B577576}"/>
              </a:ext>
            </a:extLst>
          </p:cNvPr>
          <p:cNvSpPr txBox="1"/>
          <p:nvPr/>
        </p:nvSpPr>
        <p:spPr>
          <a:xfrm>
            <a:off x="6587226" y="6491620"/>
            <a:ext cx="1802096" cy="276999"/>
          </a:xfrm>
          <a:prstGeom prst="rect">
            <a:avLst/>
          </a:prstGeom>
          <a:noFill/>
        </p:spPr>
        <p:txBody>
          <a:bodyPr wrap="none" rtlCol="0">
            <a:spAutoFit/>
          </a:bodyPr>
          <a:lstStyle/>
          <a:p>
            <a:r>
              <a:rPr lang="en-US" sz="1200" i="1" dirty="0"/>
              <a:t>*Wipperfurth et al., </a:t>
            </a:r>
            <a:r>
              <a:rPr lang="en-US" sz="1200" dirty="0"/>
              <a:t>2020</a:t>
            </a:r>
          </a:p>
        </p:txBody>
      </p:sp>
      <p:sp>
        <p:nvSpPr>
          <p:cNvPr id="13" name="Isosceles Triangle 12">
            <a:extLst>
              <a:ext uri="{FF2B5EF4-FFF2-40B4-BE49-F238E27FC236}">
                <a16:creationId xmlns:a16="http://schemas.microsoft.com/office/drawing/2014/main" id="{336518D6-0F97-51CE-E6C3-90B46842717C}"/>
              </a:ext>
            </a:extLst>
          </p:cNvPr>
          <p:cNvSpPr/>
          <p:nvPr/>
        </p:nvSpPr>
        <p:spPr>
          <a:xfrm rot="934265">
            <a:off x="6818618" y="668201"/>
            <a:ext cx="2579539" cy="3006847"/>
          </a:xfrm>
          <a:custGeom>
            <a:avLst/>
            <a:gdLst>
              <a:gd name="connsiteX0" fmla="*/ 0 w 3215646"/>
              <a:gd name="connsiteY0" fmla="*/ 3127724 h 3127724"/>
              <a:gd name="connsiteX1" fmla="*/ 2468748 w 3215646"/>
              <a:gd name="connsiteY1" fmla="*/ 0 h 3127724"/>
              <a:gd name="connsiteX2" fmla="*/ 3215646 w 3215646"/>
              <a:gd name="connsiteY2" fmla="*/ 3127724 h 3127724"/>
              <a:gd name="connsiteX3" fmla="*/ 0 w 3215646"/>
              <a:gd name="connsiteY3"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2849279"/>
              <a:gd name="connsiteY0" fmla="*/ 3273979 h 3273979"/>
              <a:gd name="connsiteX1" fmla="*/ 494891 w 2849279"/>
              <a:gd name="connsiteY1" fmla="*/ 1072029 h 3273979"/>
              <a:gd name="connsiteX2" fmla="*/ 2102381 w 2849279"/>
              <a:gd name="connsiteY2" fmla="*/ 0 h 3273979"/>
              <a:gd name="connsiteX3" fmla="*/ 2849279 w 2849279"/>
              <a:gd name="connsiteY3" fmla="*/ 3127724 h 3273979"/>
              <a:gd name="connsiteX4" fmla="*/ 0 w 2849279"/>
              <a:gd name="connsiteY4" fmla="*/ 3273979 h 3273979"/>
              <a:gd name="connsiteX0" fmla="*/ 59577 w 2908856"/>
              <a:gd name="connsiteY0" fmla="*/ 3273979 h 3273979"/>
              <a:gd name="connsiteX1" fmla="*/ 554468 w 2908856"/>
              <a:gd name="connsiteY1" fmla="*/ 1072029 h 3273979"/>
              <a:gd name="connsiteX2" fmla="*/ 2161958 w 2908856"/>
              <a:gd name="connsiteY2" fmla="*/ 0 h 3273979"/>
              <a:gd name="connsiteX3" fmla="*/ 2908856 w 2908856"/>
              <a:gd name="connsiteY3" fmla="*/ 3127724 h 3273979"/>
              <a:gd name="connsiteX4" fmla="*/ 59577 w 2908856"/>
              <a:gd name="connsiteY4" fmla="*/ 3273979 h 3273979"/>
              <a:gd name="connsiteX0" fmla="*/ 59577 w 2847157"/>
              <a:gd name="connsiteY0" fmla="*/ 3273979 h 3273979"/>
              <a:gd name="connsiteX1" fmla="*/ 554468 w 2847157"/>
              <a:gd name="connsiteY1" fmla="*/ 1072029 h 3273979"/>
              <a:gd name="connsiteX2" fmla="*/ 2161958 w 2847157"/>
              <a:gd name="connsiteY2" fmla="*/ 0 h 3273979"/>
              <a:gd name="connsiteX3" fmla="*/ 2847157 w 2847157"/>
              <a:gd name="connsiteY3" fmla="*/ 2846898 h 3273979"/>
              <a:gd name="connsiteX4" fmla="*/ 59577 w 2847157"/>
              <a:gd name="connsiteY4" fmla="*/ 3273979 h 3273979"/>
              <a:gd name="connsiteX0" fmla="*/ 59577 w 2831296"/>
              <a:gd name="connsiteY0" fmla="*/ 3273979 h 3273979"/>
              <a:gd name="connsiteX1" fmla="*/ 554468 w 2831296"/>
              <a:gd name="connsiteY1" fmla="*/ 1072029 h 3273979"/>
              <a:gd name="connsiteX2" fmla="*/ 2161958 w 2831296"/>
              <a:gd name="connsiteY2" fmla="*/ 0 h 3273979"/>
              <a:gd name="connsiteX3" fmla="*/ 2831296 w 2831296"/>
              <a:gd name="connsiteY3" fmla="*/ 2591932 h 3273979"/>
              <a:gd name="connsiteX4" fmla="*/ 59577 w 283129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123956 h 3123956"/>
              <a:gd name="connsiteX1" fmla="*/ 554468 w 2915916"/>
              <a:gd name="connsiteY1" fmla="*/ 922006 h 3123956"/>
              <a:gd name="connsiteX2" fmla="*/ 2098905 w 2915916"/>
              <a:gd name="connsiteY2" fmla="*/ 0 h 3123956"/>
              <a:gd name="connsiteX3" fmla="*/ 2915916 w 2915916"/>
              <a:gd name="connsiteY3" fmla="*/ 2567336 h 3123956"/>
              <a:gd name="connsiteX4" fmla="*/ 59577 w 2915916"/>
              <a:gd name="connsiteY4" fmla="*/ 3123956 h 3123956"/>
              <a:gd name="connsiteX0" fmla="*/ 59577 w 2757919"/>
              <a:gd name="connsiteY0" fmla="*/ 3123956 h 3123956"/>
              <a:gd name="connsiteX1" fmla="*/ 554468 w 2757919"/>
              <a:gd name="connsiteY1" fmla="*/ 922006 h 3123956"/>
              <a:gd name="connsiteX2" fmla="*/ 2098905 w 2757919"/>
              <a:gd name="connsiteY2" fmla="*/ 0 h 3123956"/>
              <a:gd name="connsiteX3" fmla="*/ 2757919 w 2757919"/>
              <a:gd name="connsiteY3" fmla="*/ 2495470 h 3123956"/>
              <a:gd name="connsiteX4" fmla="*/ 59577 w 2757919"/>
              <a:gd name="connsiteY4" fmla="*/ 3123956 h 3123956"/>
              <a:gd name="connsiteX0" fmla="*/ 94221 w 2609963"/>
              <a:gd name="connsiteY0" fmla="*/ 3006847 h 3006847"/>
              <a:gd name="connsiteX1" fmla="*/ 406512 w 2609963"/>
              <a:gd name="connsiteY1" fmla="*/ 922006 h 3006847"/>
              <a:gd name="connsiteX2" fmla="*/ 1950949 w 2609963"/>
              <a:gd name="connsiteY2" fmla="*/ 0 h 3006847"/>
              <a:gd name="connsiteX3" fmla="*/ 2609963 w 2609963"/>
              <a:gd name="connsiteY3" fmla="*/ 2495470 h 3006847"/>
              <a:gd name="connsiteX4" fmla="*/ 94221 w 2609963"/>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63797 w 2579539"/>
              <a:gd name="connsiteY0" fmla="*/ 3006847 h 3006847"/>
              <a:gd name="connsiteX1" fmla="*/ 459282 w 2579539"/>
              <a:gd name="connsiteY1" fmla="*/ 1042313 h 3006847"/>
              <a:gd name="connsiteX2" fmla="*/ 1920525 w 2579539"/>
              <a:gd name="connsiteY2" fmla="*/ 0 h 3006847"/>
              <a:gd name="connsiteX3" fmla="*/ 2579539 w 2579539"/>
              <a:gd name="connsiteY3" fmla="*/ 2495470 h 3006847"/>
              <a:gd name="connsiteX4" fmla="*/ 63797 w 2579539"/>
              <a:gd name="connsiteY4" fmla="*/ 3006847 h 3006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9539" h="3006847">
                <a:moveTo>
                  <a:pt x="63797" y="3006847"/>
                </a:moveTo>
                <a:cubicBezTo>
                  <a:pt x="-116735" y="2359943"/>
                  <a:pt x="108144" y="1583507"/>
                  <a:pt x="459282" y="1042313"/>
                </a:cubicBezTo>
                <a:cubicBezTo>
                  <a:pt x="822511" y="501278"/>
                  <a:pt x="1455389" y="155522"/>
                  <a:pt x="1920525" y="0"/>
                </a:cubicBezTo>
                <a:lnTo>
                  <a:pt x="2579539" y="2495470"/>
                </a:lnTo>
                <a:lnTo>
                  <a:pt x="63797" y="3006847"/>
                </a:lnTo>
                <a:close/>
              </a:path>
            </a:pathLst>
          </a:cu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2">
            <a:extLst>
              <a:ext uri="{FF2B5EF4-FFF2-40B4-BE49-F238E27FC236}">
                <a16:creationId xmlns:a16="http://schemas.microsoft.com/office/drawing/2014/main" id="{03713866-46FA-4387-00CF-E052BB50196D}"/>
              </a:ext>
            </a:extLst>
          </p:cNvPr>
          <p:cNvSpPr/>
          <p:nvPr/>
        </p:nvSpPr>
        <p:spPr>
          <a:xfrm rot="4678203">
            <a:off x="9130373" y="707918"/>
            <a:ext cx="2517288" cy="2495470"/>
          </a:xfrm>
          <a:custGeom>
            <a:avLst/>
            <a:gdLst>
              <a:gd name="connsiteX0" fmla="*/ 0 w 3215646"/>
              <a:gd name="connsiteY0" fmla="*/ 3127724 h 3127724"/>
              <a:gd name="connsiteX1" fmla="*/ 2468748 w 3215646"/>
              <a:gd name="connsiteY1" fmla="*/ 0 h 3127724"/>
              <a:gd name="connsiteX2" fmla="*/ 3215646 w 3215646"/>
              <a:gd name="connsiteY2" fmla="*/ 3127724 h 3127724"/>
              <a:gd name="connsiteX3" fmla="*/ 0 w 3215646"/>
              <a:gd name="connsiteY3"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2849279"/>
              <a:gd name="connsiteY0" fmla="*/ 3273979 h 3273979"/>
              <a:gd name="connsiteX1" fmla="*/ 494891 w 2849279"/>
              <a:gd name="connsiteY1" fmla="*/ 1072029 h 3273979"/>
              <a:gd name="connsiteX2" fmla="*/ 2102381 w 2849279"/>
              <a:gd name="connsiteY2" fmla="*/ 0 h 3273979"/>
              <a:gd name="connsiteX3" fmla="*/ 2849279 w 2849279"/>
              <a:gd name="connsiteY3" fmla="*/ 3127724 h 3273979"/>
              <a:gd name="connsiteX4" fmla="*/ 0 w 2849279"/>
              <a:gd name="connsiteY4" fmla="*/ 3273979 h 3273979"/>
              <a:gd name="connsiteX0" fmla="*/ 59577 w 2908856"/>
              <a:gd name="connsiteY0" fmla="*/ 3273979 h 3273979"/>
              <a:gd name="connsiteX1" fmla="*/ 554468 w 2908856"/>
              <a:gd name="connsiteY1" fmla="*/ 1072029 h 3273979"/>
              <a:gd name="connsiteX2" fmla="*/ 2161958 w 2908856"/>
              <a:gd name="connsiteY2" fmla="*/ 0 h 3273979"/>
              <a:gd name="connsiteX3" fmla="*/ 2908856 w 2908856"/>
              <a:gd name="connsiteY3" fmla="*/ 3127724 h 3273979"/>
              <a:gd name="connsiteX4" fmla="*/ 59577 w 2908856"/>
              <a:gd name="connsiteY4" fmla="*/ 3273979 h 3273979"/>
              <a:gd name="connsiteX0" fmla="*/ 59577 w 2847157"/>
              <a:gd name="connsiteY0" fmla="*/ 3273979 h 3273979"/>
              <a:gd name="connsiteX1" fmla="*/ 554468 w 2847157"/>
              <a:gd name="connsiteY1" fmla="*/ 1072029 h 3273979"/>
              <a:gd name="connsiteX2" fmla="*/ 2161958 w 2847157"/>
              <a:gd name="connsiteY2" fmla="*/ 0 h 3273979"/>
              <a:gd name="connsiteX3" fmla="*/ 2847157 w 2847157"/>
              <a:gd name="connsiteY3" fmla="*/ 2846898 h 3273979"/>
              <a:gd name="connsiteX4" fmla="*/ 59577 w 2847157"/>
              <a:gd name="connsiteY4" fmla="*/ 3273979 h 3273979"/>
              <a:gd name="connsiteX0" fmla="*/ 59577 w 2831296"/>
              <a:gd name="connsiteY0" fmla="*/ 3273979 h 3273979"/>
              <a:gd name="connsiteX1" fmla="*/ 554468 w 2831296"/>
              <a:gd name="connsiteY1" fmla="*/ 1072029 h 3273979"/>
              <a:gd name="connsiteX2" fmla="*/ 2161958 w 2831296"/>
              <a:gd name="connsiteY2" fmla="*/ 0 h 3273979"/>
              <a:gd name="connsiteX3" fmla="*/ 2831296 w 2831296"/>
              <a:gd name="connsiteY3" fmla="*/ 2591932 h 3273979"/>
              <a:gd name="connsiteX4" fmla="*/ 59577 w 283129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123956 h 3123956"/>
              <a:gd name="connsiteX1" fmla="*/ 554468 w 2915916"/>
              <a:gd name="connsiteY1" fmla="*/ 922006 h 3123956"/>
              <a:gd name="connsiteX2" fmla="*/ 2098905 w 2915916"/>
              <a:gd name="connsiteY2" fmla="*/ 0 h 3123956"/>
              <a:gd name="connsiteX3" fmla="*/ 2915916 w 2915916"/>
              <a:gd name="connsiteY3" fmla="*/ 2567336 h 3123956"/>
              <a:gd name="connsiteX4" fmla="*/ 59577 w 2915916"/>
              <a:gd name="connsiteY4" fmla="*/ 3123956 h 3123956"/>
              <a:gd name="connsiteX0" fmla="*/ 59577 w 2757919"/>
              <a:gd name="connsiteY0" fmla="*/ 3123956 h 3123956"/>
              <a:gd name="connsiteX1" fmla="*/ 554468 w 2757919"/>
              <a:gd name="connsiteY1" fmla="*/ 922006 h 3123956"/>
              <a:gd name="connsiteX2" fmla="*/ 2098905 w 2757919"/>
              <a:gd name="connsiteY2" fmla="*/ 0 h 3123956"/>
              <a:gd name="connsiteX3" fmla="*/ 2757919 w 2757919"/>
              <a:gd name="connsiteY3" fmla="*/ 2495470 h 3123956"/>
              <a:gd name="connsiteX4" fmla="*/ 59577 w 2757919"/>
              <a:gd name="connsiteY4" fmla="*/ 3123956 h 3123956"/>
              <a:gd name="connsiteX0" fmla="*/ 94221 w 2609963"/>
              <a:gd name="connsiteY0" fmla="*/ 3006847 h 3006847"/>
              <a:gd name="connsiteX1" fmla="*/ 406512 w 2609963"/>
              <a:gd name="connsiteY1" fmla="*/ 922006 h 3006847"/>
              <a:gd name="connsiteX2" fmla="*/ 1950949 w 2609963"/>
              <a:gd name="connsiteY2" fmla="*/ 0 h 3006847"/>
              <a:gd name="connsiteX3" fmla="*/ 2609963 w 2609963"/>
              <a:gd name="connsiteY3" fmla="*/ 2495470 h 3006847"/>
              <a:gd name="connsiteX4" fmla="*/ 94221 w 2609963"/>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63797 w 2579539"/>
              <a:gd name="connsiteY0" fmla="*/ 3006847 h 3006847"/>
              <a:gd name="connsiteX1" fmla="*/ 459282 w 2579539"/>
              <a:gd name="connsiteY1" fmla="*/ 1042313 h 3006847"/>
              <a:gd name="connsiteX2" fmla="*/ 1920525 w 2579539"/>
              <a:gd name="connsiteY2" fmla="*/ 0 h 3006847"/>
              <a:gd name="connsiteX3" fmla="*/ 2579539 w 2579539"/>
              <a:gd name="connsiteY3" fmla="*/ 2495470 h 3006847"/>
              <a:gd name="connsiteX4" fmla="*/ 63797 w 2579539"/>
              <a:gd name="connsiteY4" fmla="*/ 3006847 h 3006847"/>
              <a:gd name="connsiteX0" fmla="*/ 63567 w 2580855"/>
              <a:gd name="connsiteY0" fmla="*/ 1968307 h 2495470"/>
              <a:gd name="connsiteX1" fmla="*/ 460598 w 2580855"/>
              <a:gd name="connsiteY1" fmla="*/ 1042313 h 2495470"/>
              <a:gd name="connsiteX2" fmla="*/ 1921841 w 2580855"/>
              <a:gd name="connsiteY2" fmla="*/ 0 h 2495470"/>
              <a:gd name="connsiteX3" fmla="*/ 2580855 w 2580855"/>
              <a:gd name="connsiteY3" fmla="*/ 2495470 h 2495470"/>
              <a:gd name="connsiteX4" fmla="*/ 63567 w 2580855"/>
              <a:gd name="connsiteY4" fmla="*/ 1968307 h 2495470"/>
              <a:gd name="connsiteX0" fmla="*/ 40740 w 2558028"/>
              <a:gd name="connsiteY0" fmla="*/ 1968307 h 2495470"/>
              <a:gd name="connsiteX1" fmla="*/ 668762 w 2558028"/>
              <a:gd name="connsiteY1" fmla="*/ 749092 h 2495470"/>
              <a:gd name="connsiteX2" fmla="*/ 1899014 w 2558028"/>
              <a:gd name="connsiteY2" fmla="*/ 0 h 2495470"/>
              <a:gd name="connsiteX3" fmla="*/ 2558028 w 2558028"/>
              <a:gd name="connsiteY3" fmla="*/ 2495470 h 2495470"/>
              <a:gd name="connsiteX4" fmla="*/ 40740 w 2558028"/>
              <a:gd name="connsiteY4" fmla="*/ 1968307 h 2495470"/>
              <a:gd name="connsiteX0" fmla="*/ 40740 w 2558028"/>
              <a:gd name="connsiteY0" fmla="*/ 1968307 h 2495470"/>
              <a:gd name="connsiteX1" fmla="*/ 668762 w 2558028"/>
              <a:gd name="connsiteY1" fmla="*/ 749092 h 2495470"/>
              <a:gd name="connsiteX2" fmla="*/ 1899014 w 2558028"/>
              <a:gd name="connsiteY2" fmla="*/ 0 h 2495470"/>
              <a:gd name="connsiteX3" fmla="*/ 2558028 w 2558028"/>
              <a:gd name="connsiteY3" fmla="*/ 2495470 h 2495470"/>
              <a:gd name="connsiteX4" fmla="*/ 40740 w 2558028"/>
              <a:gd name="connsiteY4" fmla="*/ 1968307 h 2495470"/>
              <a:gd name="connsiteX0" fmla="*/ 0 w 2517288"/>
              <a:gd name="connsiteY0" fmla="*/ 1968307 h 2495470"/>
              <a:gd name="connsiteX1" fmla="*/ 628022 w 2517288"/>
              <a:gd name="connsiteY1" fmla="*/ 749092 h 2495470"/>
              <a:gd name="connsiteX2" fmla="*/ 1858274 w 2517288"/>
              <a:gd name="connsiteY2" fmla="*/ 0 h 2495470"/>
              <a:gd name="connsiteX3" fmla="*/ 2517288 w 2517288"/>
              <a:gd name="connsiteY3" fmla="*/ 2495470 h 2495470"/>
              <a:gd name="connsiteX4" fmla="*/ 0 w 2517288"/>
              <a:gd name="connsiteY4" fmla="*/ 1968307 h 2495470"/>
              <a:gd name="connsiteX0" fmla="*/ 0 w 2517288"/>
              <a:gd name="connsiteY0" fmla="*/ 1968307 h 2495470"/>
              <a:gd name="connsiteX1" fmla="*/ 628022 w 2517288"/>
              <a:gd name="connsiteY1" fmla="*/ 749092 h 2495470"/>
              <a:gd name="connsiteX2" fmla="*/ 1858274 w 2517288"/>
              <a:gd name="connsiteY2" fmla="*/ 0 h 2495470"/>
              <a:gd name="connsiteX3" fmla="*/ 2517288 w 2517288"/>
              <a:gd name="connsiteY3" fmla="*/ 2495470 h 2495470"/>
              <a:gd name="connsiteX4" fmla="*/ 0 w 2517288"/>
              <a:gd name="connsiteY4" fmla="*/ 1968307 h 2495470"/>
              <a:gd name="connsiteX0" fmla="*/ 0 w 2517288"/>
              <a:gd name="connsiteY0" fmla="*/ 1968307 h 2495470"/>
              <a:gd name="connsiteX1" fmla="*/ 628022 w 2517288"/>
              <a:gd name="connsiteY1" fmla="*/ 749092 h 2495470"/>
              <a:gd name="connsiteX2" fmla="*/ 1858274 w 2517288"/>
              <a:gd name="connsiteY2" fmla="*/ 0 h 2495470"/>
              <a:gd name="connsiteX3" fmla="*/ 2517288 w 2517288"/>
              <a:gd name="connsiteY3" fmla="*/ 2495470 h 2495470"/>
              <a:gd name="connsiteX4" fmla="*/ 0 w 2517288"/>
              <a:gd name="connsiteY4" fmla="*/ 1968307 h 2495470"/>
              <a:gd name="connsiteX0" fmla="*/ 0 w 2517288"/>
              <a:gd name="connsiteY0" fmla="*/ 1968307 h 2495470"/>
              <a:gd name="connsiteX1" fmla="*/ 628022 w 2517288"/>
              <a:gd name="connsiteY1" fmla="*/ 749092 h 2495470"/>
              <a:gd name="connsiteX2" fmla="*/ 1858274 w 2517288"/>
              <a:gd name="connsiteY2" fmla="*/ 0 h 2495470"/>
              <a:gd name="connsiteX3" fmla="*/ 2517288 w 2517288"/>
              <a:gd name="connsiteY3" fmla="*/ 2495470 h 2495470"/>
              <a:gd name="connsiteX4" fmla="*/ 0 w 2517288"/>
              <a:gd name="connsiteY4" fmla="*/ 1968307 h 2495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7288" h="2495470">
                <a:moveTo>
                  <a:pt x="0" y="1968307"/>
                </a:moveTo>
                <a:cubicBezTo>
                  <a:pt x="169539" y="1260112"/>
                  <a:pt x="420933" y="945923"/>
                  <a:pt x="628022" y="749092"/>
                </a:cubicBezTo>
                <a:cubicBezTo>
                  <a:pt x="1116807" y="256556"/>
                  <a:pt x="1393138" y="155522"/>
                  <a:pt x="1858274" y="0"/>
                </a:cubicBezTo>
                <a:lnTo>
                  <a:pt x="2517288" y="2495470"/>
                </a:lnTo>
                <a:lnTo>
                  <a:pt x="0" y="1968307"/>
                </a:lnTo>
                <a:close/>
              </a:path>
            </a:pathLst>
          </a:cu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2">
            <a:extLst>
              <a:ext uri="{FF2B5EF4-FFF2-40B4-BE49-F238E27FC236}">
                <a16:creationId xmlns:a16="http://schemas.microsoft.com/office/drawing/2014/main" id="{23BB1E1B-C881-2938-7A1E-8D25E98D4FB5}"/>
              </a:ext>
            </a:extLst>
          </p:cNvPr>
          <p:cNvSpPr/>
          <p:nvPr/>
        </p:nvSpPr>
        <p:spPr>
          <a:xfrm rot="12163797">
            <a:off x="9280682" y="2326270"/>
            <a:ext cx="2601248" cy="4490455"/>
          </a:xfrm>
          <a:custGeom>
            <a:avLst/>
            <a:gdLst>
              <a:gd name="connsiteX0" fmla="*/ 0 w 3215646"/>
              <a:gd name="connsiteY0" fmla="*/ 3127724 h 3127724"/>
              <a:gd name="connsiteX1" fmla="*/ 2468748 w 3215646"/>
              <a:gd name="connsiteY1" fmla="*/ 0 h 3127724"/>
              <a:gd name="connsiteX2" fmla="*/ 3215646 w 3215646"/>
              <a:gd name="connsiteY2" fmla="*/ 3127724 h 3127724"/>
              <a:gd name="connsiteX3" fmla="*/ 0 w 3215646"/>
              <a:gd name="connsiteY3"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2849279"/>
              <a:gd name="connsiteY0" fmla="*/ 3273979 h 3273979"/>
              <a:gd name="connsiteX1" fmla="*/ 494891 w 2849279"/>
              <a:gd name="connsiteY1" fmla="*/ 1072029 h 3273979"/>
              <a:gd name="connsiteX2" fmla="*/ 2102381 w 2849279"/>
              <a:gd name="connsiteY2" fmla="*/ 0 h 3273979"/>
              <a:gd name="connsiteX3" fmla="*/ 2849279 w 2849279"/>
              <a:gd name="connsiteY3" fmla="*/ 3127724 h 3273979"/>
              <a:gd name="connsiteX4" fmla="*/ 0 w 2849279"/>
              <a:gd name="connsiteY4" fmla="*/ 3273979 h 3273979"/>
              <a:gd name="connsiteX0" fmla="*/ 59577 w 2908856"/>
              <a:gd name="connsiteY0" fmla="*/ 3273979 h 3273979"/>
              <a:gd name="connsiteX1" fmla="*/ 554468 w 2908856"/>
              <a:gd name="connsiteY1" fmla="*/ 1072029 h 3273979"/>
              <a:gd name="connsiteX2" fmla="*/ 2161958 w 2908856"/>
              <a:gd name="connsiteY2" fmla="*/ 0 h 3273979"/>
              <a:gd name="connsiteX3" fmla="*/ 2908856 w 2908856"/>
              <a:gd name="connsiteY3" fmla="*/ 3127724 h 3273979"/>
              <a:gd name="connsiteX4" fmla="*/ 59577 w 2908856"/>
              <a:gd name="connsiteY4" fmla="*/ 3273979 h 3273979"/>
              <a:gd name="connsiteX0" fmla="*/ 59577 w 2847157"/>
              <a:gd name="connsiteY0" fmla="*/ 3273979 h 3273979"/>
              <a:gd name="connsiteX1" fmla="*/ 554468 w 2847157"/>
              <a:gd name="connsiteY1" fmla="*/ 1072029 h 3273979"/>
              <a:gd name="connsiteX2" fmla="*/ 2161958 w 2847157"/>
              <a:gd name="connsiteY2" fmla="*/ 0 h 3273979"/>
              <a:gd name="connsiteX3" fmla="*/ 2847157 w 2847157"/>
              <a:gd name="connsiteY3" fmla="*/ 2846898 h 3273979"/>
              <a:gd name="connsiteX4" fmla="*/ 59577 w 2847157"/>
              <a:gd name="connsiteY4" fmla="*/ 3273979 h 3273979"/>
              <a:gd name="connsiteX0" fmla="*/ 59577 w 2831296"/>
              <a:gd name="connsiteY0" fmla="*/ 3273979 h 3273979"/>
              <a:gd name="connsiteX1" fmla="*/ 554468 w 2831296"/>
              <a:gd name="connsiteY1" fmla="*/ 1072029 h 3273979"/>
              <a:gd name="connsiteX2" fmla="*/ 2161958 w 2831296"/>
              <a:gd name="connsiteY2" fmla="*/ 0 h 3273979"/>
              <a:gd name="connsiteX3" fmla="*/ 2831296 w 2831296"/>
              <a:gd name="connsiteY3" fmla="*/ 2591932 h 3273979"/>
              <a:gd name="connsiteX4" fmla="*/ 59577 w 283129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123956 h 3123956"/>
              <a:gd name="connsiteX1" fmla="*/ 554468 w 2915916"/>
              <a:gd name="connsiteY1" fmla="*/ 922006 h 3123956"/>
              <a:gd name="connsiteX2" fmla="*/ 2098905 w 2915916"/>
              <a:gd name="connsiteY2" fmla="*/ 0 h 3123956"/>
              <a:gd name="connsiteX3" fmla="*/ 2915916 w 2915916"/>
              <a:gd name="connsiteY3" fmla="*/ 2567336 h 3123956"/>
              <a:gd name="connsiteX4" fmla="*/ 59577 w 2915916"/>
              <a:gd name="connsiteY4" fmla="*/ 3123956 h 3123956"/>
              <a:gd name="connsiteX0" fmla="*/ 59577 w 2757919"/>
              <a:gd name="connsiteY0" fmla="*/ 3123956 h 3123956"/>
              <a:gd name="connsiteX1" fmla="*/ 554468 w 2757919"/>
              <a:gd name="connsiteY1" fmla="*/ 922006 h 3123956"/>
              <a:gd name="connsiteX2" fmla="*/ 2098905 w 2757919"/>
              <a:gd name="connsiteY2" fmla="*/ 0 h 3123956"/>
              <a:gd name="connsiteX3" fmla="*/ 2757919 w 2757919"/>
              <a:gd name="connsiteY3" fmla="*/ 2495470 h 3123956"/>
              <a:gd name="connsiteX4" fmla="*/ 59577 w 2757919"/>
              <a:gd name="connsiteY4" fmla="*/ 3123956 h 3123956"/>
              <a:gd name="connsiteX0" fmla="*/ 94221 w 2609963"/>
              <a:gd name="connsiteY0" fmla="*/ 3006847 h 3006847"/>
              <a:gd name="connsiteX1" fmla="*/ 406512 w 2609963"/>
              <a:gd name="connsiteY1" fmla="*/ 922006 h 3006847"/>
              <a:gd name="connsiteX2" fmla="*/ 1950949 w 2609963"/>
              <a:gd name="connsiteY2" fmla="*/ 0 h 3006847"/>
              <a:gd name="connsiteX3" fmla="*/ 2609963 w 2609963"/>
              <a:gd name="connsiteY3" fmla="*/ 2495470 h 3006847"/>
              <a:gd name="connsiteX4" fmla="*/ 94221 w 2609963"/>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63797 w 2579539"/>
              <a:gd name="connsiteY0" fmla="*/ 3006847 h 3006847"/>
              <a:gd name="connsiteX1" fmla="*/ 459282 w 2579539"/>
              <a:gd name="connsiteY1" fmla="*/ 1042313 h 3006847"/>
              <a:gd name="connsiteX2" fmla="*/ 1920525 w 2579539"/>
              <a:gd name="connsiteY2" fmla="*/ 0 h 3006847"/>
              <a:gd name="connsiteX3" fmla="*/ 2579539 w 2579539"/>
              <a:gd name="connsiteY3" fmla="*/ 2495470 h 3006847"/>
              <a:gd name="connsiteX4" fmla="*/ 63797 w 2579539"/>
              <a:gd name="connsiteY4" fmla="*/ 3006847 h 3006847"/>
              <a:gd name="connsiteX0" fmla="*/ 63797 w 2599617"/>
              <a:gd name="connsiteY0" fmla="*/ 3006847 h 3006847"/>
              <a:gd name="connsiteX1" fmla="*/ 459282 w 2599617"/>
              <a:gd name="connsiteY1" fmla="*/ 1042313 h 3006847"/>
              <a:gd name="connsiteX2" fmla="*/ 1920525 w 2599617"/>
              <a:gd name="connsiteY2" fmla="*/ 0 h 3006847"/>
              <a:gd name="connsiteX3" fmla="*/ 2599617 w 2599617"/>
              <a:gd name="connsiteY3" fmla="*/ 2515880 h 3006847"/>
              <a:gd name="connsiteX4" fmla="*/ 63797 w 2599617"/>
              <a:gd name="connsiteY4" fmla="*/ 3006847 h 3006847"/>
              <a:gd name="connsiteX0" fmla="*/ 582026 w 2242715"/>
              <a:gd name="connsiteY0" fmla="*/ 4490455 h 4490455"/>
              <a:gd name="connsiteX1" fmla="*/ 102380 w 2242715"/>
              <a:gd name="connsiteY1" fmla="*/ 1042313 h 4490455"/>
              <a:gd name="connsiteX2" fmla="*/ 1563623 w 2242715"/>
              <a:gd name="connsiteY2" fmla="*/ 0 h 4490455"/>
              <a:gd name="connsiteX3" fmla="*/ 2242715 w 2242715"/>
              <a:gd name="connsiteY3" fmla="*/ 2515880 h 4490455"/>
              <a:gd name="connsiteX4" fmla="*/ 582026 w 2242715"/>
              <a:gd name="connsiteY4" fmla="*/ 4490455 h 4490455"/>
              <a:gd name="connsiteX0" fmla="*/ 975382 w 2636071"/>
              <a:gd name="connsiteY0" fmla="*/ 4490455 h 4490455"/>
              <a:gd name="connsiteX1" fmla="*/ 69938 w 2636071"/>
              <a:gd name="connsiteY1" fmla="*/ 2062224 h 4490455"/>
              <a:gd name="connsiteX2" fmla="*/ 1956979 w 2636071"/>
              <a:gd name="connsiteY2" fmla="*/ 0 h 4490455"/>
              <a:gd name="connsiteX3" fmla="*/ 2636071 w 2636071"/>
              <a:gd name="connsiteY3" fmla="*/ 2515880 h 4490455"/>
              <a:gd name="connsiteX4" fmla="*/ 975382 w 2636071"/>
              <a:gd name="connsiteY4" fmla="*/ 4490455 h 4490455"/>
              <a:gd name="connsiteX0" fmla="*/ 1008457 w 2669146"/>
              <a:gd name="connsiteY0" fmla="*/ 4490455 h 4490455"/>
              <a:gd name="connsiteX1" fmla="*/ 103013 w 2669146"/>
              <a:gd name="connsiteY1" fmla="*/ 2062224 h 4490455"/>
              <a:gd name="connsiteX2" fmla="*/ 1990054 w 2669146"/>
              <a:gd name="connsiteY2" fmla="*/ 0 h 4490455"/>
              <a:gd name="connsiteX3" fmla="*/ 2669146 w 2669146"/>
              <a:gd name="connsiteY3" fmla="*/ 2515880 h 4490455"/>
              <a:gd name="connsiteX4" fmla="*/ 1008457 w 2669146"/>
              <a:gd name="connsiteY4" fmla="*/ 4490455 h 4490455"/>
              <a:gd name="connsiteX0" fmla="*/ 940559 w 2601248"/>
              <a:gd name="connsiteY0" fmla="*/ 4490455 h 4490455"/>
              <a:gd name="connsiteX1" fmla="*/ 35115 w 2601248"/>
              <a:gd name="connsiteY1" fmla="*/ 2062224 h 4490455"/>
              <a:gd name="connsiteX2" fmla="*/ 1922156 w 2601248"/>
              <a:gd name="connsiteY2" fmla="*/ 0 h 4490455"/>
              <a:gd name="connsiteX3" fmla="*/ 2601248 w 2601248"/>
              <a:gd name="connsiteY3" fmla="*/ 2515880 h 4490455"/>
              <a:gd name="connsiteX4" fmla="*/ 940559 w 2601248"/>
              <a:gd name="connsiteY4" fmla="*/ 4490455 h 4490455"/>
              <a:gd name="connsiteX0" fmla="*/ 940559 w 2601248"/>
              <a:gd name="connsiteY0" fmla="*/ 4490455 h 4490455"/>
              <a:gd name="connsiteX1" fmla="*/ 35115 w 2601248"/>
              <a:gd name="connsiteY1" fmla="*/ 2062224 h 4490455"/>
              <a:gd name="connsiteX2" fmla="*/ 1922156 w 2601248"/>
              <a:gd name="connsiteY2" fmla="*/ 0 h 4490455"/>
              <a:gd name="connsiteX3" fmla="*/ 2601248 w 2601248"/>
              <a:gd name="connsiteY3" fmla="*/ 2515880 h 4490455"/>
              <a:gd name="connsiteX4" fmla="*/ 940559 w 2601248"/>
              <a:gd name="connsiteY4" fmla="*/ 4490455 h 4490455"/>
              <a:gd name="connsiteX0" fmla="*/ 940559 w 2601248"/>
              <a:gd name="connsiteY0" fmla="*/ 4490455 h 4490455"/>
              <a:gd name="connsiteX1" fmla="*/ 35115 w 2601248"/>
              <a:gd name="connsiteY1" fmla="*/ 2062224 h 4490455"/>
              <a:gd name="connsiteX2" fmla="*/ 1922156 w 2601248"/>
              <a:gd name="connsiteY2" fmla="*/ 0 h 4490455"/>
              <a:gd name="connsiteX3" fmla="*/ 2601248 w 2601248"/>
              <a:gd name="connsiteY3" fmla="*/ 2515880 h 4490455"/>
              <a:gd name="connsiteX4" fmla="*/ 940559 w 2601248"/>
              <a:gd name="connsiteY4" fmla="*/ 4490455 h 449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248" h="4490455">
                <a:moveTo>
                  <a:pt x="940559" y="4490455"/>
                </a:moveTo>
                <a:cubicBezTo>
                  <a:pt x="291354" y="4045653"/>
                  <a:pt x="-127438" y="2847196"/>
                  <a:pt x="35115" y="2062224"/>
                </a:cubicBezTo>
                <a:cubicBezTo>
                  <a:pt x="199422" y="1005074"/>
                  <a:pt x="1040099" y="261013"/>
                  <a:pt x="1922156" y="0"/>
                </a:cubicBezTo>
                <a:lnTo>
                  <a:pt x="2601248" y="2515880"/>
                </a:lnTo>
                <a:lnTo>
                  <a:pt x="940559" y="4490455"/>
                </a:lnTo>
                <a:close/>
              </a:path>
            </a:pathLst>
          </a:cu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2">
            <a:extLst>
              <a:ext uri="{FF2B5EF4-FFF2-40B4-BE49-F238E27FC236}">
                <a16:creationId xmlns:a16="http://schemas.microsoft.com/office/drawing/2014/main" id="{679ED610-96F4-DB97-0873-CEC25CD1C8D1}"/>
              </a:ext>
            </a:extLst>
          </p:cNvPr>
          <p:cNvSpPr/>
          <p:nvPr/>
        </p:nvSpPr>
        <p:spPr>
          <a:xfrm rot="17331659">
            <a:off x="6415864" y="3244303"/>
            <a:ext cx="2579539" cy="3006847"/>
          </a:xfrm>
          <a:custGeom>
            <a:avLst/>
            <a:gdLst>
              <a:gd name="connsiteX0" fmla="*/ 0 w 3215646"/>
              <a:gd name="connsiteY0" fmla="*/ 3127724 h 3127724"/>
              <a:gd name="connsiteX1" fmla="*/ 2468748 w 3215646"/>
              <a:gd name="connsiteY1" fmla="*/ 0 h 3127724"/>
              <a:gd name="connsiteX2" fmla="*/ 3215646 w 3215646"/>
              <a:gd name="connsiteY2" fmla="*/ 3127724 h 3127724"/>
              <a:gd name="connsiteX3" fmla="*/ 0 w 3215646"/>
              <a:gd name="connsiteY3"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3215646"/>
              <a:gd name="connsiteY0" fmla="*/ 3127724 h 3127724"/>
              <a:gd name="connsiteX1" fmla="*/ 861258 w 3215646"/>
              <a:gd name="connsiteY1" fmla="*/ 1072029 h 3127724"/>
              <a:gd name="connsiteX2" fmla="*/ 2468748 w 3215646"/>
              <a:gd name="connsiteY2" fmla="*/ 0 h 3127724"/>
              <a:gd name="connsiteX3" fmla="*/ 3215646 w 3215646"/>
              <a:gd name="connsiteY3" fmla="*/ 3127724 h 3127724"/>
              <a:gd name="connsiteX4" fmla="*/ 0 w 3215646"/>
              <a:gd name="connsiteY4" fmla="*/ 3127724 h 3127724"/>
              <a:gd name="connsiteX0" fmla="*/ 0 w 2849279"/>
              <a:gd name="connsiteY0" fmla="*/ 3273979 h 3273979"/>
              <a:gd name="connsiteX1" fmla="*/ 494891 w 2849279"/>
              <a:gd name="connsiteY1" fmla="*/ 1072029 h 3273979"/>
              <a:gd name="connsiteX2" fmla="*/ 2102381 w 2849279"/>
              <a:gd name="connsiteY2" fmla="*/ 0 h 3273979"/>
              <a:gd name="connsiteX3" fmla="*/ 2849279 w 2849279"/>
              <a:gd name="connsiteY3" fmla="*/ 3127724 h 3273979"/>
              <a:gd name="connsiteX4" fmla="*/ 0 w 2849279"/>
              <a:gd name="connsiteY4" fmla="*/ 3273979 h 3273979"/>
              <a:gd name="connsiteX0" fmla="*/ 59577 w 2908856"/>
              <a:gd name="connsiteY0" fmla="*/ 3273979 h 3273979"/>
              <a:gd name="connsiteX1" fmla="*/ 554468 w 2908856"/>
              <a:gd name="connsiteY1" fmla="*/ 1072029 h 3273979"/>
              <a:gd name="connsiteX2" fmla="*/ 2161958 w 2908856"/>
              <a:gd name="connsiteY2" fmla="*/ 0 h 3273979"/>
              <a:gd name="connsiteX3" fmla="*/ 2908856 w 2908856"/>
              <a:gd name="connsiteY3" fmla="*/ 3127724 h 3273979"/>
              <a:gd name="connsiteX4" fmla="*/ 59577 w 2908856"/>
              <a:gd name="connsiteY4" fmla="*/ 3273979 h 3273979"/>
              <a:gd name="connsiteX0" fmla="*/ 59577 w 2847157"/>
              <a:gd name="connsiteY0" fmla="*/ 3273979 h 3273979"/>
              <a:gd name="connsiteX1" fmla="*/ 554468 w 2847157"/>
              <a:gd name="connsiteY1" fmla="*/ 1072029 h 3273979"/>
              <a:gd name="connsiteX2" fmla="*/ 2161958 w 2847157"/>
              <a:gd name="connsiteY2" fmla="*/ 0 h 3273979"/>
              <a:gd name="connsiteX3" fmla="*/ 2847157 w 2847157"/>
              <a:gd name="connsiteY3" fmla="*/ 2846898 h 3273979"/>
              <a:gd name="connsiteX4" fmla="*/ 59577 w 2847157"/>
              <a:gd name="connsiteY4" fmla="*/ 3273979 h 3273979"/>
              <a:gd name="connsiteX0" fmla="*/ 59577 w 2831296"/>
              <a:gd name="connsiteY0" fmla="*/ 3273979 h 3273979"/>
              <a:gd name="connsiteX1" fmla="*/ 554468 w 2831296"/>
              <a:gd name="connsiteY1" fmla="*/ 1072029 h 3273979"/>
              <a:gd name="connsiteX2" fmla="*/ 2161958 w 2831296"/>
              <a:gd name="connsiteY2" fmla="*/ 0 h 3273979"/>
              <a:gd name="connsiteX3" fmla="*/ 2831296 w 2831296"/>
              <a:gd name="connsiteY3" fmla="*/ 2591932 h 3273979"/>
              <a:gd name="connsiteX4" fmla="*/ 59577 w 283129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273979 h 3273979"/>
              <a:gd name="connsiteX1" fmla="*/ 554468 w 2915916"/>
              <a:gd name="connsiteY1" fmla="*/ 1072029 h 3273979"/>
              <a:gd name="connsiteX2" fmla="*/ 2161958 w 2915916"/>
              <a:gd name="connsiteY2" fmla="*/ 0 h 3273979"/>
              <a:gd name="connsiteX3" fmla="*/ 2915916 w 2915916"/>
              <a:gd name="connsiteY3" fmla="*/ 2717359 h 3273979"/>
              <a:gd name="connsiteX4" fmla="*/ 59577 w 2915916"/>
              <a:gd name="connsiteY4" fmla="*/ 3273979 h 3273979"/>
              <a:gd name="connsiteX0" fmla="*/ 59577 w 2915916"/>
              <a:gd name="connsiteY0" fmla="*/ 3123956 h 3123956"/>
              <a:gd name="connsiteX1" fmla="*/ 554468 w 2915916"/>
              <a:gd name="connsiteY1" fmla="*/ 922006 h 3123956"/>
              <a:gd name="connsiteX2" fmla="*/ 2098905 w 2915916"/>
              <a:gd name="connsiteY2" fmla="*/ 0 h 3123956"/>
              <a:gd name="connsiteX3" fmla="*/ 2915916 w 2915916"/>
              <a:gd name="connsiteY3" fmla="*/ 2567336 h 3123956"/>
              <a:gd name="connsiteX4" fmla="*/ 59577 w 2915916"/>
              <a:gd name="connsiteY4" fmla="*/ 3123956 h 3123956"/>
              <a:gd name="connsiteX0" fmla="*/ 59577 w 2757919"/>
              <a:gd name="connsiteY0" fmla="*/ 3123956 h 3123956"/>
              <a:gd name="connsiteX1" fmla="*/ 554468 w 2757919"/>
              <a:gd name="connsiteY1" fmla="*/ 922006 h 3123956"/>
              <a:gd name="connsiteX2" fmla="*/ 2098905 w 2757919"/>
              <a:gd name="connsiteY2" fmla="*/ 0 h 3123956"/>
              <a:gd name="connsiteX3" fmla="*/ 2757919 w 2757919"/>
              <a:gd name="connsiteY3" fmla="*/ 2495470 h 3123956"/>
              <a:gd name="connsiteX4" fmla="*/ 59577 w 2757919"/>
              <a:gd name="connsiteY4" fmla="*/ 3123956 h 3123956"/>
              <a:gd name="connsiteX0" fmla="*/ 94221 w 2609963"/>
              <a:gd name="connsiteY0" fmla="*/ 3006847 h 3006847"/>
              <a:gd name="connsiteX1" fmla="*/ 406512 w 2609963"/>
              <a:gd name="connsiteY1" fmla="*/ 922006 h 3006847"/>
              <a:gd name="connsiteX2" fmla="*/ 1950949 w 2609963"/>
              <a:gd name="connsiteY2" fmla="*/ 0 h 3006847"/>
              <a:gd name="connsiteX3" fmla="*/ 2609963 w 2609963"/>
              <a:gd name="connsiteY3" fmla="*/ 2495470 h 3006847"/>
              <a:gd name="connsiteX4" fmla="*/ 94221 w 2609963"/>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75289 w 2591031"/>
              <a:gd name="connsiteY0" fmla="*/ 3006847 h 3006847"/>
              <a:gd name="connsiteX1" fmla="*/ 470774 w 2591031"/>
              <a:gd name="connsiteY1" fmla="*/ 1042313 h 3006847"/>
              <a:gd name="connsiteX2" fmla="*/ 1932017 w 2591031"/>
              <a:gd name="connsiteY2" fmla="*/ 0 h 3006847"/>
              <a:gd name="connsiteX3" fmla="*/ 2591031 w 2591031"/>
              <a:gd name="connsiteY3" fmla="*/ 2495470 h 3006847"/>
              <a:gd name="connsiteX4" fmla="*/ 75289 w 2591031"/>
              <a:gd name="connsiteY4" fmla="*/ 3006847 h 3006847"/>
              <a:gd name="connsiteX0" fmla="*/ 63797 w 2579539"/>
              <a:gd name="connsiteY0" fmla="*/ 3006847 h 3006847"/>
              <a:gd name="connsiteX1" fmla="*/ 459282 w 2579539"/>
              <a:gd name="connsiteY1" fmla="*/ 1042313 h 3006847"/>
              <a:gd name="connsiteX2" fmla="*/ 1920525 w 2579539"/>
              <a:gd name="connsiteY2" fmla="*/ 0 h 3006847"/>
              <a:gd name="connsiteX3" fmla="*/ 2579539 w 2579539"/>
              <a:gd name="connsiteY3" fmla="*/ 2495470 h 3006847"/>
              <a:gd name="connsiteX4" fmla="*/ 63797 w 2579539"/>
              <a:gd name="connsiteY4" fmla="*/ 3006847 h 3006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9539" h="3006847">
                <a:moveTo>
                  <a:pt x="63797" y="3006847"/>
                </a:moveTo>
                <a:cubicBezTo>
                  <a:pt x="-116735" y="2359943"/>
                  <a:pt x="108144" y="1583507"/>
                  <a:pt x="459282" y="1042313"/>
                </a:cubicBezTo>
                <a:cubicBezTo>
                  <a:pt x="822511" y="501278"/>
                  <a:pt x="1455389" y="155522"/>
                  <a:pt x="1920525" y="0"/>
                </a:cubicBezTo>
                <a:lnTo>
                  <a:pt x="2579539" y="2495470"/>
                </a:lnTo>
                <a:lnTo>
                  <a:pt x="63797" y="3006847"/>
                </a:lnTo>
                <a:close/>
              </a:path>
            </a:pathLst>
          </a:cu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E02324A8-5904-1055-B904-5FF0D68F377F}"/>
              </a:ext>
            </a:extLst>
          </p:cNvPr>
          <p:cNvSpPr>
            <a:spLocks noGrp="1"/>
          </p:cNvSpPr>
          <p:nvPr>
            <p:ph type="sldNum" sz="quarter" idx="12"/>
          </p:nvPr>
        </p:nvSpPr>
        <p:spPr/>
        <p:txBody>
          <a:bodyPr/>
          <a:lstStyle/>
          <a:p>
            <a:fld id="{CD930966-EB3E-427C-959A-33EFDF6915D7}" type="slidenum">
              <a:rPr lang="en-US" smtClean="0"/>
              <a:t>2</a:t>
            </a:fld>
            <a:endParaRPr lang="en-US"/>
          </a:p>
        </p:txBody>
      </p:sp>
      <p:sp>
        <p:nvSpPr>
          <p:cNvPr id="17" name="TextBox 16">
            <a:extLst>
              <a:ext uri="{FF2B5EF4-FFF2-40B4-BE49-F238E27FC236}">
                <a16:creationId xmlns:a16="http://schemas.microsoft.com/office/drawing/2014/main" id="{C4074F0F-4C35-8DCE-C7B9-A9E7351A9F74}"/>
              </a:ext>
            </a:extLst>
          </p:cNvPr>
          <p:cNvSpPr txBox="1"/>
          <p:nvPr/>
        </p:nvSpPr>
        <p:spPr>
          <a:xfrm>
            <a:off x="6665934" y="6278412"/>
            <a:ext cx="1644681" cy="276999"/>
          </a:xfrm>
          <a:prstGeom prst="rect">
            <a:avLst/>
          </a:prstGeom>
          <a:noFill/>
        </p:spPr>
        <p:txBody>
          <a:bodyPr wrap="none" rtlCol="0">
            <a:spAutoFit/>
          </a:bodyPr>
          <a:lstStyle/>
          <a:p>
            <a:r>
              <a:rPr lang="en-US" sz="1200" i="1" dirty="0"/>
              <a:t>Mareschal et al., </a:t>
            </a:r>
            <a:r>
              <a:rPr lang="en-US" sz="1200" dirty="0"/>
              <a:t>2017</a:t>
            </a:r>
          </a:p>
        </p:txBody>
      </p:sp>
    </p:spTree>
    <p:extLst>
      <p:ext uri="{BB962C8B-B14F-4D97-AF65-F5344CB8AC3E}">
        <p14:creationId xmlns:p14="http://schemas.microsoft.com/office/powerpoint/2010/main" val="155088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AA8E2B-B98D-9029-7079-E743C95D142F}"/>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0A176B8-5931-F250-016F-1B1DB1E148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6E3E1F7-5B22-2C58-C170-56A360564F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B759163-D4C3-83A5-65CF-14676122E5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F37B557-40A1-8F57-FAF7-30CCB696DF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9E2CA19-B7AB-4B85-DE3F-7EF54A3ED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2377098-F22B-72FA-A0D1-6F7F4493FD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5498CF70-B071-B2DE-FCF5-FA4140668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9A94C1F-36EE-F805-01F6-0DAC545FA209}"/>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dirty="0">
                <a:solidFill>
                  <a:srgbClr val="FFFFFF"/>
                </a:solidFill>
                <a:latin typeface="+mj-lt"/>
                <a:ea typeface="+mj-ea"/>
                <a:cs typeface="+mj-cs"/>
              </a:rPr>
              <a:t> Dual Insulator Runs</a:t>
            </a:r>
          </a:p>
        </p:txBody>
      </p:sp>
      <p:sp>
        <p:nvSpPr>
          <p:cNvPr id="23" name="Rectangle 22">
            <a:extLst>
              <a:ext uri="{FF2B5EF4-FFF2-40B4-BE49-F238E27FC236}">
                <a16:creationId xmlns:a16="http://schemas.microsoft.com/office/drawing/2014/main" id="{0B72FC0C-27CD-8DF5-6EA6-D95377449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8D31F8A6-31A4-B3FC-E2AD-D55B795F2D72}"/>
              </a:ext>
            </a:extLst>
          </p:cNvPr>
          <p:cNvSpPr>
            <a:spLocks noGrp="1"/>
          </p:cNvSpPr>
          <p:nvPr>
            <p:ph type="body" idx="1"/>
          </p:nvPr>
        </p:nvSpPr>
        <p:spPr>
          <a:xfrm>
            <a:off x="4285397" y="4960961"/>
            <a:ext cx="7055893" cy="1078054"/>
          </a:xfrm>
        </p:spPr>
        <p:txBody>
          <a:bodyPr vert="horz" lIns="91440" tIns="45720" rIns="91440" bIns="45720" rtlCol="0">
            <a:normAutofit/>
          </a:bodyPr>
          <a:lstStyle/>
          <a:p>
            <a:r>
              <a:rPr lang="en-US" kern="1200" dirty="0">
                <a:solidFill>
                  <a:srgbClr val="FFFFFF"/>
                </a:solidFill>
                <a:latin typeface="+mn-lt"/>
                <a:ea typeface="+mn-ea"/>
                <a:cs typeface="+mn-cs"/>
              </a:rPr>
              <a:t>Systematic examination of coeval LLVP </a:t>
            </a:r>
            <a:r>
              <a:rPr lang="en-US" dirty="0">
                <a:solidFill>
                  <a:srgbClr val="FFFFFF"/>
                </a:solidFill>
              </a:rPr>
              <a:t>and </a:t>
            </a:r>
            <a:r>
              <a:rPr lang="en-US" kern="1200" dirty="0">
                <a:solidFill>
                  <a:srgbClr val="FFFFFF"/>
                </a:solidFill>
                <a:latin typeface="+mn-lt"/>
                <a:ea typeface="+mn-ea"/>
                <a:cs typeface="+mn-cs"/>
              </a:rPr>
              <a:t>continent coverage</a:t>
            </a:r>
          </a:p>
        </p:txBody>
      </p:sp>
      <p:sp>
        <p:nvSpPr>
          <p:cNvPr id="3" name="Slide Number Placeholder 2">
            <a:extLst>
              <a:ext uri="{FF2B5EF4-FFF2-40B4-BE49-F238E27FC236}">
                <a16:creationId xmlns:a16="http://schemas.microsoft.com/office/drawing/2014/main" id="{C87D4E15-9934-05B0-3957-53928DE17E80}"/>
              </a:ext>
            </a:extLst>
          </p:cNvPr>
          <p:cNvSpPr>
            <a:spLocks noGrp="1"/>
          </p:cNvSpPr>
          <p:nvPr>
            <p:ph type="sldNum" sz="quarter" idx="12"/>
          </p:nvPr>
        </p:nvSpPr>
        <p:spPr/>
        <p:txBody>
          <a:bodyPr/>
          <a:lstStyle/>
          <a:p>
            <a:fld id="{CD930966-EB3E-427C-959A-33EFDF6915D7}" type="slidenum">
              <a:rPr lang="en-US" smtClean="0"/>
              <a:t>20</a:t>
            </a:fld>
            <a:endParaRPr lang="en-US"/>
          </a:p>
        </p:txBody>
      </p:sp>
    </p:spTree>
    <p:extLst>
      <p:ext uri="{BB962C8B-B14F-4D97-AF65-F5344CB8AC3E}">
        <p14:creationId xmlns:p14="http://schemas.microsoft.com/office/powerpoint/2010/main" val="189473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C3013-CBFB-3B0F-D6CE-3C453091AD69}"/>
              </a:ext>
            </a:extLst>
          </p:cNvPr>
          <p:cNvSpPr>
            <a:spLocks noGrp="1"/>
          </p:cNvSpPr>
          <p:nvPr>
            <p:ph type="title"/>
          </p:nvPr>
        </p:nvSpPr>
        <p:spPr>
          <a:xfrm>
            <a:off x="3636578" y="365126"/>
            <a:ext cx="7717221" cy="738462"/>
          </a:xfrm>
        </p:spPr>
        <p:txBody>
          <a:bodyPr/>
          <a:lstStyle/>
          <a:p>
            <a:r>
              <a:rPr lang="en-US" dirty="0"/>
              <a:t>Dual Insulators</a:t>
            </a:r>
          </a:p>
        </p:txBody>
      </p:sp>
      <p:sp>
        <p:nvSpPr>
          <p:cNvPr id="3" name="Content Placeholder 2">
            <a:extLst>
              <a:ext uri="{FF2B5EF4-FFF2-40B4-BE49-F238E27FC236}">
                <a16:creationId xmlns:a16="http://schemas.microsoft.com/office/drawing/2014/main" id="{50BD9F03-1F46-ADAB-6635-660BD4E556DC}"/>
              </a:ext>
            </a:extLst>
          </p:cNvPr>
          <p:cNvSpPr>
            <a:spLocks noGrp="1"/>
          </p:cNvSpPr>
          <p:nvPr>
            <p:ph idx="1"/>
          </p:nvPr>
        </p:nvSpPr>
        <p:spPr>
          <a:xfrm>
            <a:off x="3636578" y="1103588"/>
            <a:ext cx="7717221" cy="2099699"/>
          </a:xfrm>
        </p:spPr>
        <p:txBody>
          <a:bodyPr>
            <a:normAutofit/>
          </a:bodyPr>
          <a:lstStyle/>
          <a:p>
            <a:r>
              <a:rPr lang="en-US" sz="2400" dirty="0"/>
              <a:t>Shifting to a compressible mantle, we simultaneously increase the areal coverage of both the LLVP and the Continent</a:t>
            </a:r>
          </a:p>
          <a:p>
            <a:r>
              <a:rPr lang="en-US" sz="2400" dirty="0"/>
              <a:t>Decrease in vertical extent and number of mantle crossing plumes and slabs with increasing coverage.</a:t>
            </a:r>
          </a:p>
          <a:p>
            <a:endParaRPr lang="en-US" sz="2400" dirty="0"/>
          </a:p>
        </p:txBody>
      </p:sp>
      <p:pic>
        <p:nvPicPr>
          <p:cNvPr id="5" name="Picture 4">
            <a:extLst>
              <a:ext uri="{FF2B5EF4-FFF2-40B4-BE49-F238E27FC236}">
                <a16:creationId xmlns:a16="http://schemas.microsoft.com/office/drawing/2014/main" id="{A09DFEBE-1786-69F4-F9E9-311E991C7687}"/>
              </a:ext>
            </a:extLst>
          </p:cNvPr>
          <p:cNvPicPr>
            <a:picLocks noChangeAspect="1"/>
          </p:cNvPicPr>
          <p:nvPr/>
        </p:nvPicPr>
        <p:blipFill>
          <a:blip r:embed="rId2"/>
          <a:srcRect l="24253" t="6066" r="22874" b="6203"/>
          <a:stretch>
            <a:fillRect/>
          </a:stretch>
        </p:blipFill>
        <p:spPr>
          <a:xfrm>
            <a:off x="21022" y="365125"/>
            <a:ext cx="3626069" cy="3384331"/>
          </a:xfrm>
          <a:prstGeom prst="rect">
            <a:avLst/>
          </a:prstGeom>
        </p:spPr>
      </p:pic>
      <p:pic>
        <p:nvPicPr>
          <p:cNvPr id="7" name="Picture 6">
            <a:extLst>
              <a:ext uri="{FF2B5EF4-FFF2-40B4-BE49-F238E27FC236}">
                <a16:creationId xmlns:a16="http://schemas.microsoft.com/office/drawing/2014/main" id="{633D8CCB-A196-83FD-A45B-CE25CEE0E6FA}"/>
              </a:ext>
            </a:extLst>
          </p:cNvPr>
          <p:cNvPicPr>
            <a:picLocks noChangeAspect="1"/>
          </p:cNvPicPr>
          <p:nvPr/>
        </p:nvPicPr>
        <p:blipFill>
          <a:blip r:embed="rId3"/>
          <a:srcRect l="24253" t="4938" r="23946" b="5112"/>
          <a:stretch>
            <a:fillRect/>
          </a:stretch>
        </p:blipFill>
        <p:spPr>
          <a:xfrm>
            <a:off x="1781502" y="3339923"/>
            <a:ext cx="3552497" cy="3469891"/>
          </a:xfrm>
          <a:prstGeom prst="rect">
            <a:avLst/>
          </a:prstGeom>
        </p:spPr>
      </p:pic>
      <p:pic>
        <p:nvPicPr>
          <p:cNvPr id="8" name="Picture 7">
            <a:extLst>
              <a:ext uri="{FF2B5EF4-FFF2-40B4-BE49-F238E27FC236}">
                <a16:creationId xmlns:a16="http://schemas.microsoft.com/office/drawing/2014/main" id="{89731E24-F79E-8EF2-7455-6A3D985DC75C}"/>
              </a:ext>
            </a:extLst>
          </p:cNvPr>
          <p:cNvPicPr>
            <a:picLocks noChangeAspect="1"/>
          </p:cNvPicPr>
          <p:nvPr/>
        </p:nvPicPr>
        <p:blipFill>
          <a:blip r:embed="rId4"/>
          <a:srcRect l="24406" t="4938" r="25020" b="5112"/>
          <a:stretch>
            <a:fillRect/>
          </a:stretch>
        </p:blipFill>
        <p:spPr>
          <a:xfrm>
            <a:off x="5213130" y="3339922"/>
            <a:ext cx="3468414" cy="3469891"/>
          </a:xfrm>
          <a:prstGeom prst="rect">
            <a:avLst/>
          </a:prstGeom>
        </p:spPr>
      </p:pic>
      <p:pic>
        <p:nvPicPr>
          <p:cNvPr id="9" name="Picture 8">
            <a:extLst>
              <a:ext uri="{FF2B5EF4-FFF2-40B4-BE49-F238E27FC236}">
                <a16:creationId xmlns:a16="http://schemas.microsoft.com/office/drawing/2014/main" id="{D3A232BB-5666-9AD2-A5C7-FEB5F5D1AEF2}"/>
              </a:ext>
            </a:extLst>
          </p:cNvPr>
          <p:cNvPicPr>
            <a:picLocks noChangeAspect="1"/>
          </p:cNvPicPr>
          <p:nvPr/>
        </p:nvPicPr>
        <p:blipFill>
          <a:blip r:embed="rId5"/>
          <a:srcRect l="24445" t="5570" r="23755" b="4481"/>
          <a:stretch>
            <a:fillRect/>
          </a:stretch>
        </p:blipFill>
        <p:spPr>
          <a:xfrm>
            <a:off x="8639502" y="3339922"/>
            <a:ext cx="3552498" cy="3469891"/>
          </a:xfrm>
          <a:prstGeom prst="rect">
            <a:avLst/>
          </a:prstGeom>
        </p:spPr>
      </p:pic>
      <p:sp>
        <p:nvSpPr>
          <p:cNvPr id="11" name="TextBox 10">
            <a:extLst>
              <a:ext uri="{FF2B5EF4-FFF2-40B4-BE49-F238E27FC236}">
                <a16:creationId xmlns:a16="http://schemas.microsoft.com/office/drawing/2014/main" id="{6C10C90F-44E8-5ED6-929F-6ED0C9C87BC7}"/>
              </a:ext>
            </a:extLst>
          </p:cNvPr>
          <p:cNvSpPr txBox="1"/>
          <p:nvPr/>
        </p:nvSpPr>
        <p:spPr>
          <a:xfrm>
            <a:off x="1149719" y="1734125"/>
            <a:ext cx="1179490" cy="646331"/>
          </a:xfrm>
          <a:prstGeom prst="rect">
            <a:avLst/>
          </a:prstGeom>
          <a:noFill/>
        </p:spPr>
        <p:txBody>
          <a:bodyPr wrap="none" rtlCol="0">
            <a:spAutoFit/>
          </a:bodyPr>
          <a:lstStyle/>
          <a:p>
            <a:pPr algn="ctr"/>
            <a:r>
              <a:rPr lang="en-US" dirty="0"/>
              <a:t>No</a:t>
            </a:r>
          </a:p>
          <a:p>
            <a:pPr algn="ctr"/>
            <a:r>
              <a:rPr lang="en-US" dirty="0"/>
              <a:t>Insulators</a:t>
            </a:r>
          </a:p>
        </p:txBody>
      </p:sp>
      <p:sp>
        <p:nvSpPr>
          <p:cNvPr id="12" name="TextBox 11">
            <a:extLst>
              <a:ext uri="{FF2B5EF4-FFF2-40B4-BE49-F238E27FC236}">
                <a16:creationId xmlns:a16="http://schemas.microsoft.com/office/drawing/2014/main" id="{4FB5DDB2-E6E5-968B-19B3-FE0FB3DD2157}"/>
              </a:ext>
            </a:extLst>
          </p:cNvPr>
          <p:cNvSpPr txBox="1"/>
          <p:nvPr/>
        </p:nvSpPr>
        <p:spPr>
          <a:xfrm>
            <a:off x="2642757" y="4708923"/>
            <a:ext cx="1709122" cy="646331"/>
          </a:xfrm>
          <a:prstGeom prst="rect">
            <a:avLst/>
          </a:prstGeom>
          <a:noFill/>
        </p:spPr>
        <p:txBody>
          <a:bodyPr wrap="none" rtlCol="0">
            <a:spAutoFit/>
          </a:bodyPr>
          <a:lstStyle/>
          <a:p>
            <a:pPr algn="ctr"/>
            <a:r>
              <a:rPr lang="en-US" dirty="0"/>
              <a:t>25 % LLVP</a:t>
            </a:r>
          </a:p>
          <a:p>
            <a:pPr algn="ctr"/>
            <a:r>
              <a:rPr lang="en-US" dirty="0"/>
              <a:t>25 % Continent</a:t>
            </a:r>
          </a:p>
        </p:txBody>
      </p:sp>
      <p:sp>
        <p:nvSpPr>
          <p:cNvPr id="13" name="TextBox 12">
            <a:extLst>
              <a:ext uri="{FF2B5EF4-FFF2-40B4-BE49-F238E27FC236}">
                <a16:creationId xmlns:a16="http://schemas.microsoft.com/office/drawing/2014/main" id="{B85E6F8B-C1E3-0282-386B-7C6F426B545F}"/>
              </a:ext>
            </a:extLst>
          </p:cNvPr>
          <p:cNvSpPr txBox="1"/>
          <p:nvPr/>
        </p:nvSpPr>
        <p:spPr>
          <a:xfrm>
            <a:off x="6092776" y="4708922"/>
            <a:ext cx="1709122" cy="646331"/>
          </a:xfrm>
          <a:prstGeom prst="rect">
            <a:avLst/>
          </a:prstGeom>
          <a:noFill/>
        </p:spPr>
        <p:txBody>
          <a:bodyPr wrap="none" rtlCol="0">
            <a:spAutoFit/>
          </a:bodyPr>
          <a:lstStyle/>
          <a:p>
            <a:pPr algn="ctr"/>
            <a:r>
              <a:rPr lang="en-US" dirty="0"/>
              <a:t>37 % LLVP</a:t>
            </a:r>
          </a:p>
          <a:p>
            <a:pPr algn="ctr"/>
            <a:r>
              <a:rPr lang="en-US" dirty="0"/>
              <a:t>37 % Continent</a:t>
            </a:r>
          </a:p>
        </p:txBody>
      </p:sp>
      <p:sp>
        <p:nvSpPr>
          <p:cNvPr id="14" name="TextBox 13">
            <a:extLst>
              <a:ext uri="{FF2B5EF4-FFF2-40B4-BE49-F238E27FC236}">
                <a16:creationId xmlns:a16="http://schemas.microsoft.com/office/drawing/2014/main" id="{6ACEAD07-9891-3E16-D9EC-42A26D2705BA}"/>
              </a:ext>
            </a:extLst>
          </p:cNvPr>
          <p:cNvSpPr txBox="1"/>
          <p:nvPr/>
        </p:nvSpPr>
        <p:spPr>
          <a:xfrm>
            <a:off x="9555937" y="4708921"/>
            <a:ext cx="1709122" cy="646331"/>
          </a:xfrm>
          <a:prstGeom prst="rect">
            <a:avLst/>
          </a:prstGeom>
          <a:noFill/>
        </p:spPr>
        <p:txBody>
          <a:bodyPr wrap="none" rtlCol="0">
            <a:spAutoFit/>
          </a:bodyPr>
          <a:lstStyle/>
          <a:p>
            <a:pPr algn="ctr"/>
            <a:r>
              <a:rPr lang="en-US" dirty="0"/>
              <a:t>50 % LLVP</a:t>
            </a:r>
          </a:p>
          <a:p>
            <a:pPr algn="ctr"/>
            <a:r>
              <a:rPr lang="en-US" dirty="0"/>
              <a:t>50 % Continent</a:t>
            </a:r>
          </a:p>
        </p:txBody>
      </p:sp>
      <p:grpSp>
        <p:nvGrpSpPr>
          <p:cNvPr id="32" name="Group 31">
            <a:extLst>
              <a:ext uri="{FF2B5EF4-FFF2-40B4-BE49-F238E27FC236}">
                <a16:creationId xmlns:a16="http://schemas.microsoft.com/office/drawing/2014/main" id="{D42BC99A-76D1-5900-738D-493F5A16341E}"/>
              </a:ext>
            </a:extLst>
          </p:cNvPr>
          <p:cNvGrpSpPr/>
          <p:nvPr/>
        </p:nvGrpSpPr>
        <p:grpSpPr>
          <a:xfrm>
            <a:off x="781229" y="4095939"/>
            <a:ext cx="621901" cy="1957855"/>
            <a:chOff x="590550" y="4596929"/>
            <a:chExt cx="621901" cy="1957855"/>
          </a:xfrm>
        </p:grpSpPr>
        <p:pic>
          <p:nvPicPr>
            <p:cNvPr id="10" name="Picture 9">
              <a:extLst>
                <a:ext uri="{FF2B5EF4-FFF2-40B4-BE49-F238E27FC236}">
                  <a16:creationId xmlns:a16="http://schemas.microsoft.com/office/drawing/2014/main" id="{25ADC0FB-194D-6A9F-4F43-D8F45FA4AC3A}"/>
                </a:ext>
              </a:extLst>
            </p:cNvPr>
            <p:cNvPicPr>
              <a:picLocks/>
            </p:cNvPicPr>
            <p:nvPr/>
          </p:nvPicPr>
          <p:blipFill>
            <a:blip r:embed="rId2"/>
            <a:srcRect l="82389" t="39499" r="16426" b="27488"/>
            <a:stretch>
              <a:fillRect/>
            </a:stretch>
          </p:blipFill>
          <p:spPr>
            <a:xfrm>
              <a:off x="590550" y="4736519"/>
              <a:ext cx="123825" cy="1683331"/>
            </a:xfrm>
            <a:prstGeom prst="rect">
              <a:avLst/>
            </a:prstGeom>
            <a:solidFill>
              <a:schemeClr val="tx1"/>
            </a:solidFill>
          </p:spPr>
        </p:pic>
        <p:cxnSp>
          <p:nvCxnSpPr>
            <p:cNvPr id="17" name="Straight Connector 16">
              <a:extLst>
                <a:ext uri="{FF2B5EF4-FFF2-40B4-BE49-F238E27FC236}">
                  <a16:creationId xmlns:a16="http://schemas.microsoft.com/office/drawing/2014/main" id="{29112EF4-4FC6-E3D4-861E-0C78EE8A4929}"/>
                </a:ext>
              </a:extLst>
            </p:cNvPr>
            <p:cNvCxnSpPr>
              <a:cxnSpLocks/>
            </p:cNvCxnSpPr>
            <p:nvPr/>
          </p:nvCxnSpPr>
          <p:spPr>
            <a:xfrm>
              <a:off x="657226" y="4736519"/>
              <a:ext cx="104775" cy="0"/>
            </a:xfrm>
            <a:prstGeom prst="line">
              <a:avLst/>
            </a:prstGeom>
            <a:ln w="6350"/>
          </p:spPr>
          <p:style>
            <a:lnRef idx="2">
              <a:schemeClr val="dk1"/>
            </a:lnRef>
            <a:fillRef idx="0">
              <a:schemeClr val="dk1"/>
            </a:fillRef>
            <a:effectRef idx="1">
              <a:schemeClr val="dk1"/>
            </a:effectRef>
            <a:fontRef idx="minor">
              <a:schemeClr val="tx1"/>
            </a:fontRef>
          </p:style>
        </p:cxnSp>
        <p:cxnSp>
          <p:nvCxnSpPr>
            <p:cNvPr id="20" name="Straight Connector 19">
              <a:extLst>
                <a:ext uri="{FF2B5EF4-FFF2-40B4-BE49-F238E27FC236}">
                  <a16:creationId xmlns:a16="http://schemas.microsoft.com/office/drawing/2014/main" id="{A6A0C0E2-AF96-6C7E-3E4B-CBF4E736B718}"/>
                </a:ext>
              </a:extLst>
            </p:cNvPr>
            <p:cNvCxnSpPr>
              <a:cxnSpLocks/>
            </p:cNvCxnSpPr>
            <p:nvPr/>
          </p:nvCxnSpPr>
          <p:spPr>
            <a:xfrm>
              <a:off x="657226" y="6417680"/>
              <a:ext cx="104775" cy="0"/>
            </a:xfrm>
            <a:prstGeom prst="line">
              <a:avLst/>
            </a:prstGeom>
            <a:ln w="6350"/>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FA88C8C3-59F1-AB26-905D-6332FF0E7FB7}"/>
                </a:ext>
              </a:extLst>
            </p:cNvPr>
            <p:cNvCxnSpPr>
              <a:cxnSpLocks/>
            </p:cNvCxnSpPr>
            <p:nvPr/>
          </p:nvCxnSpPr>
          <p:spPr>
            <a:xfrm>
              <a:off x="657226" y="5148954"/>
              <a:ext cx="104775" cy="0"/>
            </a:xfrm>
            <a:prstGeom prst="line">
              <a:avLst/>
            </a:prstGeom>
            <a:ln w="6350"/>
          </p:spPr>
          <p:style>
            <a:lnRef idx="2">
              <a:schemeClr val="dk1"/>
            </a:lnRef>
            <a:fillRef idx="0">
              <a:schemeClr val="dk1"/>
            </a:fillRef>
            <a:effectRef idx="1">
              <a:schemeClr val="dk1"/>
            </a:effectRef>
            <a:fontRef idx="minor">
              <a:schemeClr val="tx1"/>
            </a:fontRef>
          </p:style>
        </p:cxnSp>
        <p:cxnSp>
          <p:nvCxnSpPr>
            <p:cNvPr id="22" name="Straight Connector 21">
              <a:extLst>
                <a:ext uri="{FF2B5EF4-FFF2-40B4-BE49-F238E27FC236}">
                  <a16:creationId xmlns:a16="http://schemas.microsoft.com/office/drawing/2014/main" id="{922FDE61-916B-5067-4778-AB9D25D66156}"/>
                </a:ext>
              </a:extLst>
            </p:cNvPr>
            <p:cNvCxnSpPr>
              <a:cxnSpLocks/>
            </p:cNvCxnSpPr>
            <p:nvPr/>
          </p:nvCxnSpPr>
          <p:spPr>
            <a:xfrm>
              <a:off x="657226" y="5432798"/>
              <a:ext cx="104775" cy="0"/>
            </a:xfrm>
            <a:prstGeom prst="line">
              <a:avLst/>
            </a:prstGeom>
            <a:ln w="6350"/>
          </p:spPr>
          <p:style>
            <a:lnRef idx="2">
              <a:schemeClr val="dk1"/>
            </a:lnRef>
            <a:fillRef idx="0">
              <a:schemeClr val="dk1"/>
            </a:fillRef>
            <a:effectRef idx="1">
              <a:schemeClr val="dk1"/>
            </a:effectRef>
            <a:fontRef idx="minor">
              <a:schemeClr val="tx1"/>
            </a:fontRef>
          </p:style>
        </p:cxnSp>
        <p:cxnSp>
          <p:nvCxnSpPr>
            <p:cNvPr id="23" name="Straight Connector 22">
              <a:extLst>
                <a:ext uri="{FF2B5EF4-FFF2-40B4-BE49-F238E27FC236}">
                  <a16:creationId xmlns:a16="http://schemas.microsoft.com/office/drawing/2014/main" id="{1CA117BB-62E5-C778-53F0-9770620E4A79}"/>
                </a:ext>
              </a:extLst>
            </p:cNvPr>
            <p:cNvCxnSpPr>
              <a:cxnSpLocks/>
            </p:cNvCxnSpPr>
            <p:nvPr/>
          </p:nvCxnSpPr>
          <p:spPr>
            <a:xfrm>
              <a:off x="657226" y="5721401"/>
              <a:ext cx="104775" cy="0"/>
            </a:xfrm>
            <a:prstGeom prst="line">
              <a:avLst/>
            </a:prstGeom>
            <a:ln w="6350"/>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F3542672-28C5-7918-3BA9-E919AD6764A4}"/>
                </a:ext>
              </a:extLst>
            </p:cNvPr>
            <p:cNvCxnSpPr>
              <a:cxnSpLocks/>
            </p:cNvCxnSpPr>
            <p:nvPr/>
          </p:nvCxnSpPr>
          <p:spPr>
            <a:xfrm>
              <a:off x="657226" y="6010007"/>
              <a:ext cx="104775" cy="0"/>
            </a:xfrm>
            <a:prstGeom prst="line">
              <a:avLst/>
            </a:prstGeom>
            <a:ln w="6350"/>
          </p:spPr>
          <p:style>
            <a:lnRef idx="2">
              <a:schemeClr val="dk1"/>
            </a:lnRef>
            <a:fillRef idx="0">
              <a:schemeClr val="dk1"/>
            </a:fillRef>
            <a:effectRef idx="1">
              <a:schemeClr val="dk1"/>
            </a:effectRef>
            <a:fontRef idx="minor">
              <a:schemeClr val="tx1"/>
            </a:fontRef>
          </p:style>
        </p:cxnSp>
        <p:sp>
          <p:nvSpPr>
            <p:cNvPr id="26" name="TextBox 25">
              <a:extLst>
                <a:ext uri="{FF2B5EF4-FFF2-40B4-BE49-F238E27FC236}">
                  <a16:creationId xmlns:a16="http://schemas.microsoft.com/office/drawing/2014/main" id="{521D53E8-762C-F60D-E3BD-CF2A9EF6C0CF}"/>
                </a:ext>
              </a:extLst>
            </p:cNvPr>
            <p:cNvSpPr txBox="1"/>
            <p:nvPr/>
          </p:nvSpPr>
          <p:spPr>
            <a:xfrm>
              <a:off x="700772" y="4596929"/>
              <a:ext cx="511679" cy="276999"/>
            </a:xfrm>
            <a:prstGeom prst="rect">
              <a:avLst/>
            </a:prstGeom>
            <a:noFill/>
          </p:spPr>
          <p:txBody>
            <a:bodyPr wrap="none" rtlCol="0">
              <a:spAutoFit/>
            </a:bodyPr>
            <a:lstStyle/>
            <a:p>
              <a:r>
                <a:rPr lang="en-US" sz="1200" dirty="0"/>
                <a:t>3200</a:t>
              </a:r>
            </a:p>
          </p:txBody>
        </p:sp>
        <p:sp>
          <p:nvSpPr>
            <p:cNvPr id="27" name="TextBox 26">
              <a:extLst>
                <a:ext uri="{FF2B5EF4-FFF2-40B4-BE49-F238E27FC236}">
                  <a16:creationId xmlns:a16="http://schemas.microsoft.com/office/drawing/2014/main" id="{CADCAD89-D465-6628-26A0-A480AAE52FA3}"/>
                </a:ext>
              </a:extLst>
            </p:cNvPr>
            <p:cNvSpPr txBox="1"/>
            <p:nvPr/>
          </p:nvSpPr>
          <p:spPr>
            <a:xfrm>
              <a:off x="700772" y="5010454"/>
              <a:ext cx="511679" cy="276999"/>
            </a:xfrm>
            <a:prstGeom prst="rect">
              <a:avLst/>
            </a:prstGeom>
            <a:noFill/>
          </p:spPr>
          <p:txBody>
            <a:bodyPr wrap="none" rtlCol="0">
              <a:spAutoFit/>
            </a:bodyPr>
            <a:lstStyle/>
            <a:p>
              <a:r>
                <a:rPr lang="en-US" sz="1200" dirty="0"/>
                <a:t>2500</a:t>
              </a:r>
            </a:p>
          </p:txBody>
        </p:sp>
        <p:sp>
          <p:nvSpPr>
            <p:cNvPr id="28" name="TextBox 27">
              <a:extLst>
                <a:ext uri="{FF2B5EF4-FFF2-40B4-BE49-F238E27FC236}">
                  <a16:creationId xmlns:a16="http://schemas.microsoft.com/office/drawing/2014/main" id="{AEEF03A5-955C-37EB-D316-64CC1AFB4830}"/>
                </a:ext>
              </a:extLst>
            </p:cNvPr>
            <p:cNvSpPr txBox="1"/>
            <p:nvPr/>
          </p:nvSpPr>
          <p:spPr>
            <a:xfrm>
              <a:off x="700772" y="5291379"/>
              <a:ext cx="511679" cy="276999"/>
            </a:xfrm>
            <a:prstGeom prst="rect">
              <a:avLst/>
            </a:prstGeom>
            <a:noFill/>
          </p:spPr>
          <p:txBody>
            <a:bodyPr wrap="none" rtlCol="0">
              <a:spAutoFit/>
            </a:bodyPr>
            <a:lstStyle/>
            <a:p>
              <a:r>
                <a:rPr lang="en-US" sz="1200" dirty="0"/>
                <a:t>2000</a:t>
              </a:r>
            </a:p>
          </p:txBody>
        </p:sp>
        <p:sp>
          <p:nvSpPr>
            <p:cNvPr id="29" name="TextBox 28">
              <a:extLst>
                <a:ext uri="{FF2B5EF4-FFF2-40B4-BE49-F238E27FC236}">
                  <a16:creationId xmlns:a16="http://schemas.microsoft.com/office/drawing/2014/main" id="{AA38F261-3026-A3BE-535D-D7446AB96E38}"/>
                </a:ext>
              </a:extLst>
            </p:cNvPr>
            <p:cNvSpPr txBox="1"/>
            <p:nvPr/>
          </p:nvSpPr>
          <p:spPr>
            <a:xfrm>
              <a:off x="700772" y="5583992"/>
              <a:ext cx="511679" cy="276999"/>
            </a:xfrm>
            <a:prstGeom prst="rect">
              <a:avLst/>
            </a:prstGeom>
            <a:noFill/>
          </p:spPr>
          <p:txBody>
            <a:bodyPr wrap="none" rtlCol="0">
              <a:spAutoFit/>
            </a:bodyPr>
            <a:lstStyle/>
            <a:p>
              <a:r>
                <a:rPr lang="en-US" sz="1200" dirty="0"/>
                <a:t>1500</a:t>
              </a:r>
            </a:p>
          </p:txBody>
        </p:sp>
        <p:sp>
          <p:nvSpPr>
            <p:cNvPr id="30" name="TextBox 29">
              <a:extLst>
                <a:ext uri="{FF2B5EF4-FFF2-40B4-BE49-F238E27FC236}">
                  <a16:creationId xmlns:a16="http://schemas.microsoft.com/office/drawing/2014/main" id="{56EF8583-E3D0-9985-1D82-A8A8CA1C1B2C}"/>
                </a:ext>
              </a:extLst>
            </p:cNvPr>
            <p:cNvSpPr txBox="1"/>
            <p:nvPr/>
          </p:nvSpPr>
          <p:spPr>
            <a:xfrm>
              <a:off x="700772" y="5861905"/>
              <a:ext cx="511679" cy="276999"/>
            </a:xfrm>
            <a:prstGeom prst="rect">
              <a:avLst/>
            </a:prstGeom>
            <a:noFill/>
          </p:spPr>
          <p:txBody>
            <a:bodyPr wrap="none" rtlCol="0">
              <a:spAutoFit/>
            </a:bodyPr>
            <a:lstStyle/>
            <a:p>
              <a:r>
                <a:rPr lang="en-US" sz="1200" dirty="0"/>
                <a:t>1000</a:t>
              </a:r>
            </a:p>
          </p:txBody>
        </p:sp>
        <p:sp>
          <p:nvSpPr>
            <p:cNvPr id="31" name="TextBox 30">
              <a:extLst>
                <a:ext uri="{FF2B5EF4-FFF2-40B4-BE49-F238E27FC236}">
                  <a16:creationId xmlns:a16="http://schemas.microsoft.com/office/drawing/2014/main" id="{DB5CC823-66E8-9AA2-5EA4-BA61F72DE2F4}"/>
                </a:ext>
              </a:extLst>
            </p:cNvPr>
            <p:cNvSpPr txBox="1"/>
            <p:nvPr/>
          </p:nvSpPr>
          <p:spPr>
            <a:xfrm>
              <a:off x="700772" y="6277785"/>
              <a:ext cx="429926" cy="276999"/>
            </a:xfrm>
            <a:prstGeom prst="rect">
              <a:avLst/>
            </a:prstGeom>
            <a:noFill/>
          </p:spPr>
          <p:txBody>
            <a:bodyPr wrap="none" rtlCol="0">
              <a:spAutoFit/>
            </a:bodyPr>
            <a:lstStyle/>
            <a:p>
              <a:r>
                <a:rPr lang="en-US" sz="1200" dirty="0"/>
                <a:t>280</a:t>
              </a:r>
            </a:p>
          </p:txBody>
        </p:sp>
      </p:grpSp>
      <p:sp>
        <p:nvSpPr>
          <p:cNvPr id="33" name="TextBox 32">
            <a:extLst>
              <a:ext uri="{FF2B5EF4-FFF2-40B4-BE49-F238E27FC236}">
                <a16:creationId xmlns:a16="http://schemas.microsoft.com/office/drawing/2014/main" id="{362E1438-C4A0-1022-314B-3ECC6774421C}"/>
              </a:ext>
            </a:extLst>
          </p:cNvPr>
          <p:cNvSpPr txBox="1"/>
          <p:nvPr/>
        </p:nvSpPr>
        <p:spPr>
          <a:xfrm>
            <a:off x="1328488" y="4828432"/>
            <a:ext cx="468398" cy="276999"/>
          </a:xfrm>
          <a:prstGeom prst="rect">
            <a:avLst/>
          </a:prstGeom>
          <a:noFill/>
        </p:spPr>
        <p:txBody>
          <a:bodyPr wrap="none" rtlCol="0">
            <a:spAutoFit/>
          </a:bodyPr>
          <a:lstStyle/>
          <a:p>
            <a:pPr algn="ctr"/>
            <a:r>
              <a:rPr lang="en-US" sz="1200" dirty="0"/>
              <a:t>T (K)</a:t>
            </a:r>
          </a:p>
        </p:txBody>
      </p:sp>
      <p:cxnSp>
        <p:nvCxnSpPr>
          <p:cNvPr id="34" name="Straight Arrow Connector 33">
            <a:extLst>
              <a:ext uri="{FF2B5EF4-FFF2-40B4-BE49-F238E27FC236}">
                <a16:creationId xmlns:a16="http://schemas.microsoft.com/office/drawing/2014/main" id="{45742827-687E-6067-6816-AEC61CE4C7C8}"/>
              </a:ext>
            </a:extLst>
          </p:cNvPr>
          <p:cNvCxnSpPr>
            <a:cxnSpLocks/>
          </p:cNvCxnSpPr>
          <p:nvPr/>
        </p:nvCxnSpPr>
        <p:spPr>
          <a:xfrm>
            <a:off x="3060065" y="3241588"/>
            <a:ext cx="7595876" cy="25544"/>
          </a:xfrm>
          <a:prstGeom prst="straightConnector1">
            <a:avLst/>
          </a:prstGeom>
          <a:ln>
            <a:headEnd type="none" w="med" len="med"/>
            <a:tailEnd type="triangle" w="lg" len="lg"/>
          </a:ln>
        </p:spPr>
        <p:style>
          <a:lnRef idx="3">
            <a:schemeClr val="accent2"/>
          </a:lnRef>
          <a:fillRef idx="0">
            <a:schemeClr val="accent2"/>
          </a:fillRef>
          <a:effectRef idx="2">
            <a:schemeClr val="accent2"/>
          </a:effectRef>
          <a:fontRef idx="minor">
            <a:schemeClr val="tx1"/>
          </a:fontRef>
        </p:style>
      </p:cxnSp>
      <p:sp>
        <p:nvSpPr>
          <p:cNvPr id="35" name="TextBox 34">
            <a:extLst>
              <a:ext uri="{FF2B5EF4-FFF2-40B4-BE49-F238E27FC236}">
                <a16:creationId xmlns:a16="http://schemas.microsoft.com/office/drawing/2014/main" id="{FE3C824F-1002-6D7F-B318-99E9C113E62C}"/>
              </a:ext>
            </a:extLst>
          </p:cNvPr>
          <p:cNvSpPr txBox="1"/>
          <p:nvPr/>
        </p:nvSpPr>
        <p:spPr>
          <a:xfrm>
            <a:off x="5657560" y="3068370"/>
            <a:ext cx="2707729" cy="369332"/>
          </a:xfrm>
          <a:prstGeom prst="rect">
            <a:avLst/>
          </a:prstGeom>
          <a:noFill/>
        </p:spPr>
        <p:txBody>
          <a:bodyPr wrap="none" rtlCol="0">
            <a:spAutoFit/>
          </a:bodyPr>
          <a:lstStyle/>
          <a:p>
            <a:r>
              <a:rPr lang="en-US" dirty="0"/>
              <a:t>Increasing areal coverage</a:t>
            </a:r>
          </a:p>
        </p:txBody>
      </p:sp>
      <p:sp>
        <p:nvSpPr>
          <p:cNvPr id="4" name="TextBox 3">
            <a:extLst>
              <a:ext uri="{FF2B5EF4-FFF2-40B4-BE49-F238E27FC236}">
                <a16:creationId xmlns:a16="http://schemas.microsoft.com/office/drawing/2014/main" id="{BB6DBD36-1FF4-9120-0BC6-FA52EF20BDA9}"/>
              </a:ext>
            </a:extLst>
          </p:cNvPr>
          <p:cNvSpPr txBox="1"/>
          <p:nvPr/>
        </p:nvSpPr>
        <p:spPr>
          <a:xfrm>
            <a:off x="724916" y="6092134"/>
            <a:ext cx="944105" cy="338554"/>
          </a:xfrm>
          <a:prstGeom prst="rect">
            <a:avLst/>
          </a:prstGeom>
          <a:noFill/>
        </p:spPr>
        <p:txBody>
          <a:bodyPr wrap="none" rtlCol="0">
            <a:spAutoFit/>
          </a:bodyPr>
          <a:lstStyle/>
          <a:p>
            <a:r>
              <a:rPr lang="en-US" sz="1600" dirty="0"/>
              <a:t>t = 1 Gyr.</a:t>
            </a:r>
          </a:p>
        </p:txBody>
      </p:sp>
      <p:sp>
        <p:nvSpPr>
          <p:cNvPr id="6" name="Slide Number Placeholder 5">
            <a:extLst>
              <a:ext uri="{FF2B5EF4-FFF2-40B4-BE49-F238E27FC236}">
                <a16:creationId xmlns:a16="http://schemas.microsoft.com/office/drawing/2014/main" id="{D32D5440-53EB-700E-F201-D0C0897300E4}"/>
              </a:ext>
            </a:extLst>
          </p:cNvPr>
          <p:cNvSpPr>
            <a:spLocks noGrp="1"/>
          </p:cNvSpPr>
          <p:nvPr>
            <p:ph type="sldNum" sz="quarter" idx="12"/>
          </p:nvPr>
        </p:nvSpPr>
        <p:spPr/>
        <p:txBody>
          <a:bodyPr/>
          <a:lstStyle/>
          <a:p>
            <a:fld id="{CD930966-EB3E-427C-959A-33EFDF6915D7}" type="slidenum">
              <a:rPr lang="en-US" smtClean="0"/>
              <a:t>21</a:t>
            </a:fld>
            <a:endParaRPr lang="en-US"/>
          </a:p>
        </p:txBody>
      </p:sp>
    </p:spTree>
    <p:extLst>
      <p:ext uri="{BB962C8B-B14F-4D97-AF65-F5344CB8AC3E}">
        <p14:creationId xmlns:p14="http://schemas.microsoft.com/office/powerpoint/2010/main" val="643028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B8D1-3F9A-B881-BD0B-462449B34DDF}"/>
              </a:ext>
            </a:extLst>
          </p:cNvPr>
          <p:cNvSpPr>
            <a:spLocks noGrp="1"/>
          </p:cNvSpPr>
          <p:nvPr>
            <p:ph type="title"/>
          </p:nvPr>
        </p:nvSpPr>
        <p:spPr>
          <a:xfrm>
            <a:off x="295768" y="365125"/>
            <a:ext cx="4391846" cy="1325563"/>
          </a:xfrm>
        </p:spPr>
        <p:txBody>
          <a:bodyPr/>
          <a:lstStyle/>
          <a:p>
            <a:r>
              <a:rPr lang="en-US" dirty="0"/>
              <a:t>Dual Insulator Effects</a:t>
            </a:r>
          </a:p>
        </p:txBody>
      </p:sp>
      <p:sp>
        <p:nvSpPr>
          <p:cNvPr id="3" name="Content Placeholder 2">
            <a:extLst>
              <a:ext uri="{FF2B5EF4-FFF2-40B4-BE49-F238E27FC236}">
                <a16:creationId xmlns:a16="http://schemas.microsoft.com/office/drawing/2014/main" id="{6728BBAA-5DFF-AD74-81AE-521C3D1ACEF1}"/>
              </a:ext>
            </a:extLst>
          </p:cNvPr>
          <p:cNvSpPr>
            <a:spLocks noGrp="1"/>
          </p:cNvSpPr>
          <p:nvPr>
            <p:ph idx="1"/>
          </p:nvPr>
        </p:nvSpPr>
        <p:spPr>
          <a:xfrm>
            <a:off x="295768" y="1825625"/>
            <a:ext cx="4822770" cy="4351338"/>
          </a:xfrm>
        </p:spPr>
        <p:txBody>
          <a:bodyPr>
            <a:normAutofit/>
          </a:bodyPr>
          <a:lstStyle/>
          <a:p>
            <a:pPr>
              <a:spcAft>
                <a:spcPts val="1000"/>
              </a:spcAft>
            </a:pPr>
            <a:r>
              <a:rPr lang="en-US" sz="2400" dirty="0"/>
              <a:t>Slight increases in mantle temperature with increasing coverage</a:t>
            </a:r>
          </a:p>
          <a:p>
            <a:pPr>
              <a:spcAft>
                <a:spcPts val="1000"/>
              </a:spcAft>
            </a:pPr>
            <a:r>
              <a:rPr lang="en-US" sz="2400" dirty="0"/>
              <a:t>Decrease in both surface and basal heat flux</a:t>
            </a:r>
          </a:p>
          <a:p>
            <a:pPr>
              <a:spcAft>
                <a:spcPts val="1000"/>
              </a:spcAft>
            </a:pPr>
            <a:r>
              <a:rPr lang="en-US" sz="2400" dirty="0"/>
              <a:t>Less heat escaping the core and mantle</a:t>
            </a:r>
          </a:p>
        </p:txBody>
      </p:sp>
      <p:sp>
        <p:nvSpPr>
          <p:cNvPr id="7" name="Rectangle 6">
            <a:extLst>
              <a:ext uri="{FF2B5EF4-FFF2-40B4-BE49-F238E27FC236}">
                <a16:creationId xmlns:a16="http://schemas.microsoft.com/office/drawing/2014/main" id="{FC27FAB7-DAD3-DF83-F2E4-550019E3158A}"/>
              </a:ext>
            </a:extLst>
          </p:cNvPr>
          <p:cNvSpPr/>
          <p:nvPr/>
        </p:nvSpPr>
        <p:spPr>
          <a:xfrm>
            <a:off x="7987862" y="3247697"/>
            <a:ext cx="1692166" cy="20495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a:extLst>
              <a:ext uri="{FF2B5EF4-FFF2-40B4-BE49-F238E27FC236}">
                <a16:creationId xmlns:a16="http://schemas.microsoft.com/office/drawing/2014/main" id="{A40C2DF9-127B-5E2E-81EB-C5979F80C9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41137" y="523217"/>
            <a:ext cx="5438775" cy="2924175"/>
          </a:xfrm>
          <a:prstGeom prst="rect">
            <a:avLst/>
          </a:prstGeom>
        </p:spPr>
      </p:pic>
      <p:pic>
        <p:nvPicPr>
          <p:cNvPr id="12" name="Graphic 11">
            <a:extLst>
              <a:ext uri="{FF2B5EF4-FFF2-40B4-BE49-F238E27FC236}">
                <a16:creationId xmlns:a16="http://schemas.microsoft.com/office/drawing/2014/main" id="{FEB59762-0C60-DD08-CC59-9A0BA96432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62157" y="3350172"/>
            <a:ext cx="5448300" cy="3181350"/>
          </a:xfrm>
          <a:prstGeom prst="rect">
            <a:avLst/>
          </a:prstGeom>
        </p:spPr>
      </p:pic>
      <p:sp>
        <p:nvSpPr>
          <p:cNvPr id="13" name="Rectangle 12">
            <a:extLst>
              <a:ext uri="{FF2B5EF4-FFF2-40B4-BE49-F238E27FC236}">
                <a16:creationId xmlns:a16="http://schemas.microsoft.com/office/drawing/2014/main" id="{93489961-A909-AA8B-0A63-D28EDC9398F0}"/>
              </a:ext>
            </a:extLst>
          </p:cNvPr>
          <p:cNvSpPr/>
          <p:nvPr/>
        </p:nvSpPr>
        <p:spPr>
          <a:xfrm>
            <a:off x="7987862" y="3247697"/>
            <a:ext cx="2028497" cy="3783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1ABD5409-E406-B0EF-4B9A-E59082D765E2}"/>
              </a:ext>
            </a:extLst>
          </p:cNvPr>
          <p:cNvSpPr>
            <a:spLocks noGrp="1"/>
          </p:cNvSpPr>
          <p:nvPr>
            <p:ph type="sldNum" sz="quarter" idx="12"/>
          </p:nvPr>
        </p:nvSpPr>
        <p:spPr/>
        <p:txBody>
          <a:bodyPr/>
          <a:lstStyle/>
          <a:p>
            <a:fld id="{CD930966-EB3E-427C-959A-33EFDF6915D7}" type="slidenum">
              <a:rPr lang="en-US" smtClean="0"/>
              <a:t>22</a:t>
            </a:fld>
            <a:endParaRPr lang="en-US"/>
          </a:p>
        </p:txBody>
      </p:sp>
    </p:spTree>
    <p:extLst>
      <p:ext uri="{BB962C8B-B14F-4D97-AF65-F5344CB8AC3E}">
        <p14:creationId xmlns:p14="http://schemas.microsoft.com/office/powerpoint/2010/main" val="3697960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4231FBB-F0A8-91DD-4BE7-5BD4B60DBD4B}"/>
              </a:ext>
            </a:extLst>
          </p:cNvPr>
          <p:cNvSpPr>
            <a:spLocks noGrp="1"/>
          </p:cNvSpPr>
          <p:nvPr>
            <p:ph type="title"/>
          </p:nvPr>
        </p:nvSpPr>
        <p:spPr>
          <a:xfrm>
            <a:off x="371094" y="1161288"/>
            <a:ext cx="3818134" cy="1239012"/>
          </a:xfrm>
        </p:spPr>
        <p:txBody>
          <a:bodyPr anchor="ctr">
            <a:noAutofit/>
          </a:bodyPr>
          <a:lstStyle/>
          <a:p>
            <a:r>
              <a:rPr lang="en-US" sz="2800" dirty="0"/>
              <a:t>Dual insulators decrease convective vigor</a:t>
            </a:r>
          </a:p>
        </p:txBody>
      </p:sp>
      <p:sp>
        <p:nvSpPr>
          <p:cNvPr id="16" name="Rectangle 15">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5570304-3E47-F490-1C7A-33DC40804DDC}"/>
              </a:ext>
            </a:extLst>
          </p:cNvPr>
          <p:cNvSpPr>
            <a:spLocks noGrp="1"/>
          </p:cNvSpPr>
          <p:nvPr>
            <p:ph idx="1"/>
          </p:nvPr>
        </p:nvSpPr>
        <p:spPr>
          <a:xfrm>
            <a:off x="371094" y="2718054"/>
            <a:ext cx="3438906" cy="3207258"/>
          </a:xfrm>
        </p:spPr>
        <p:txBody>
          <a:bodyPr anchor="t">
            <a:normAutofit/>
          </a:bodyPr>
          <a:lstStyle/>
          <a:p>
            <a:r>
              <a:rPr lang="en-US" sz="2000" dirty="0"/>
              <a:t>Overall decrease in convective velocities</a:t>
            </a:r>
          </a:p>
          <a:p>
            <a:r>
              <a:rPr lang="en-US" sz="2000" dirty="0"/>
              <a:t>Slope of decrease is less at small coverages than for LLVP alone </a:t>
            </a:r>
          </a:p>
          <a:p>
            <a:r>
              <a:rPr lang="en-US" sz="2000" dirty="0"/>
              <a:t>These results depend upon the properties of the LLVP</a:t>
            </a:r>
          </a:p>
        </p:txBody>
      </p:sp>
      <p:grpSp>
        <p:nvGrpSpPr>
          <p:cNvPr id="7" name="Group 6">
            <a:extLst>
              <a:ext uri="{FF2B5EF4-FFF2-40B4-BE49-F238E27FC236}">
                <a16:creationId xmlns:a16="http://schemas.microsoft.com/office/drawing/2014/main" id="{09DD8416-FA4A-E805-97C1-AB04B28A6464}"/>
              </a:ext>
            </a:extLst>
          </p:cNvPr>
          <p:cNvGrpSpPr/>
          <p:nvPr/>
        </p:nvGrpSpPr>
        <p:grpSpPr>
          <a:xfrm>
            <a:off x="4770535" y="1371607"/>
            <a:ext cx="7025572" cy="3957252"/>
            <a:chOff x="4817623" y="1329453"/>
            <a:chExt cx="7025572" cy="3957252"/>
          </a:xfrm>
        </p:grpSpPr>
        <p:pic>
          <p:nvPicPr>
            <p:cNvPr id="5" name="Graphic 4">
              <a:extLst>
                <a:ext uri="{FF2B5EF4-FFF2-40B4-BE49-F238E27FC236}">
                  <a16:creationId xmlns:a16="http://schemas.microsoft.com/office/drawing/2014/main" id="{6DD5C236-C3A1-14C5-FF03-F6ECA656EB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7623" y="1350476"/>
              <a:ext cx="7025572" cy="3936229"/>
            </a:xfrm>
            <a:prstGeom prst="rect">
              <a:avLst/>
            </a:prstGeom>
          </p:spPr>
        </p:pic>
        <p:sp>
          <p:nvSpPr>
            <p:cNvPr id="6" name="Rectangle 5">
              <a:extLst>
                <a:ext uri="{FF2B5EF4-FFF2-40B4-BE49-F238E27FC236}">
                  <a16:creationId xmlns:a16="http://schemas.microsoft.com/office/drawing/2014/main" id="{DC90133A-A683-7802-F58A-C6003B3ABB79}"/>
                </a:ext>
              </a:extLst>
            </p:cNvPr>
            <p:cNvSpPr/>
            <p:nvPr/>
          </p:nvSpPr>
          <p:spPr>
            <a:xfrm>
              <a:off x="7273159" y="1329453"/>
              <a:ext cx="4570036" cy="2628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E6043F5C-DB2D-00D0-4155-1D0AAFD208E7}"/>
              </a:ext>
            </a:extLst>
          </p:cNvPr>
          <p:cNvSpPr>
            <a:spLocks noGrp="1"/>
          </p:cNvSpPr>
          <p:nvPr>
            <p:ph type="sldNum" sz="quarter" idx="12"/>
          </p:nvPr>
        </p:nvSpPr>
        <p:spPr/>
        <p:txBody>
          <a:bodyPr/>
          <a:lstStyle/>
          <a:p>
            <a:fld id="{CD930966-EB3E-427C-959A-33EFDF6915D7}" type="slidenum">
              <a:rPr lang="en-US" smtClean="0"/>
              <a:t>23</a:t>
            </a:fld>
            <a:endParaRPr lang="en-US"/>
          </a:p>
        </p:txBody>
      </p:sp>
    </p:spTree>
    <p:extLst>
      <p:ext uri="{BB962C8B-B14F-4D97-AF65-F5344CB8AC3E}">
        <p14:creationId xmlns:p14="http://schemas.microsoft.com/office/powerpoint/2010/main" val="2479545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2" name="Rectangle 11">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A650A3-C66A-294B-AFD3-A53AC9287C2A}"/>
              </a:ext>
            </a:extLst>
          </p:cNvPr>
          <p:cNvSpPr>
            <a:spLocks noGrp="1"/>
          </p:cNvSpPr>
          <p:nvPr>
            <p:ph type="title"/>
          </p:nvPr>
        </p:nvSpPr>
        <p:spPr>
          <a:xfrm>
            <a:off x="473148" y="350196"/>
            <a:ext cx="5622851" cy="1624520"/>
          </a:xfrm>
        </p:spPr>
        <p:txBody>
          <a:bodyPr anchor="ctr">
            <a:normAutofit/>
          </a:bodyPr>
          <a:lstStyle/>
          <a:p>
            <a:r>
              <a:rPr lang="en-US" sz="3700" dirty="0"/>
              <a:t>LLVP properties are poorly known – neutrinos can help!</a:t>
            </a:r>
          </a:p>
        </p:txBody>
      </p:sp>
      <p:sp>
        <p:nvSpPr>
          <p:cNvPr id="3" name="Content Placeholder 2">
            <a:extLst>
              <a:ext uri="{FF2B5EF4-FFF2-40B4-BE49-F238E27FC236}">
                <a16:creationId xmlns:a16="http://schemas.microsoft.com/office/drawing/2014/main" id="{3EF364F5-EC8A-5C0B-5EF6-7C2987A940D9}"/>
              </a:ext>
            </a:extLst>
          </p:cNvPr>
          <p:cNvSpPr>
            <a:spLocks noGrp="1"/>
          </p:cNvSpPr>
          <p:nvPr>
            <p:ph idx="1"/>
          </p:nvPr>
        </p:nvSpPr>
        <p:spPr>
          <a:xfrm>
            <a:off x="473149" y="2498248"/>
            <a:ext cx="5677786" cy="3858102"/>
          </a:xfrm>
        </p:spPr>
        <p:txBody>
          <a:bodyPr anchor="ctr">
            <a:normAutofit/>
          </a:bodyPr>
          <a:lstStyle/>
          <a:p>
            <a:pPr>
              <a:spcAft>
                <a:spcPts val="1000"/>
              </a:spcAft>
            </a:pPr>
            <a:r>
              <a:rPr lang="en-US" sz="1900" dirty="0"/>
              <a:t>The properties (composition, density, temperature, viscosity) of LLVPs are poorly known.</a:t>
            </a:r>
          </a:p>
          <a:p>
            <a:pPr>
              <a:spcAft>
                <a:spcPts val="1000"/>
              </a:spcAft>
            </a:pPr>
            <a:r>
              <a:rPr lang="en-US" sz="1900" dirty="0"/>
              <a:t>These properties will affect the results seen here. </a:t>
            </a:r>
          </a:p>
          <a:p>
            <a:pPr>
              <a:spcAft>
                <a:spcPts val="1000"/>
              </a:spcAft>
            </a:pPr>
            <a:r>
              <a:rPr lang="en-US" sz="1900" dirty="0"/>
              <a:t>Neutrino Oscillation Tomography could help! </a:t>
            </a:r>
          </a:p>
          <a:p>
            <a:pPr>
              <a:spcAft>
                <a:spcPts val="1000"/>
              </a:spcAft>
            </a:pPr>
            <a:r>
              <a:rPr lang="en-US" sz="1900" dirty="0"/>
              <a:t>Tomorrow’s talks by Isabel Goos and Yael Deniz will explore the use of neutrinos to constrain LLVP properties. </a:t>
            </a:r>
          </a:p>
        </p:txBody>
      </p:sp>
      <p:pic>
        <p:nvPicPr>
          <p:cNvPr id="5" name="Picture 4">
            <a:extLst>
              <a:ext uri="{FF2B5EF4-FFF2-40B4-BE49-F238E27FC236}">
                <a16:creationId xmlns:a16="http://schemas.microsoft.com/office/drawing/2014/main" id="{B9851FF7-2F7A-DC66-9DFD-41343DCC0821}"/>
              </a:ext>
            </a:extLst>
          </p:cNvPr>
          <p:cNvPicPr>
            <a:picLocks noChangeAspect="1"/>
          </p:cNvPicPr>
          <p:nvPr/>
        </p:nvPicPr>
        <p:blipFill>
          <a:blip r:embed="rId2"/>
          <a:srcRect l="280" t="4817" r="1" b="-898"/>
          <a:stretch>
            <a:fillRect/>
          </a:stretch>
        </p:blipFill>
        <p:spPr>
          <a:xfrm>
            <a:off x="8140845" y="46801"/>
            <a:ext cx="3879409" cy="3728488"/>
          </a:xfrm>
          <a:prstGeom prst="rect">
            <a:avLst/>
          </a:prstGeom>
        </p:spPr>
      </p:pic>
      <p:sp>
        <p:nvSpPr>
          <p:cNvPr id="7" name="TextBox 6">
            <a:extLst>
              <a:ext uri="{FF2B5EF4-FFF2-40B4-BE49-F238E27FC236}">
                <a16:creationId xmlns:a16="http://schemas.microsoft.com/office/drawing/2014/main" id="{2DDE0D73-34EC-BC20-BAEF-D00AEC1A4B20}"/>
              </a:ext>
            </a:extLst>
          </p:cNvPr>
          <p:cNvSpPr txBox="1"/>
          <p:nvPr/>
        </p:nvSpPr>
        <p:spPr>
          <a:xfrm>
            <a:off x="10326362" y="3674457"/>
            <a:ext cx="1687129" cy="276999"/>
          </a:xfrm>
          <a:prstGeom prst="rect">
            <a:avLst/>
          </a:prstGeom>
          <a:noFill/>
        </p:spPr>
        <p:txBody>
          <a:bodyPr wrap="none" rtlCol="0">
            <a:spAutoFit/>
          </a:bodyPr>
          <a:lstStyle/>
          <a:p>
            <a:r>
              <a:rPr lang="en-US" sz="1200" i="1" dirty="0"/>
              <a:t>Deniz et al. </a:t>
            </a:r>
            <a:r>
              <a:rPr lang="en-US" sz="1200" dirty="0"/>
              <a:t>(tomorrow)</a:t>
            </a:r>
          </a:p>
        </p:txBody>
      </p:sp>
      <p:pic>
        <p:nvPicPr>
          <p:cNvPr id="8" name="Picture 7">
            <a:extLst>
              <a:ext uri="{FF2B5EF4-FFF2-40B4-BE49-F238E27FC236}">
                <a16:creationId xmlns:a16="http://schemas.microsoft.com/office/drawing/2014/main" id="{3F59B321-E414-3469-7E22-DE69B5C3C3AB}"/>
              </a:ext>
            </a:extLst>
          </p:cNvPr>
          <p:cNvPicPr>
            <a:picLocks noChangeAspect="1"/>
          </p:cNvPicPr>
          <p:nvPr/>
        </p:nvPicPr>
        <p:blipFill>
          <a:blip r:embed="rId3"/>
          <a:srcRect b="10007"/>
          <a:stretch>
            <a:fillRect/>
          </a:stretch>
        </p:blipFill>
        <p:spPr>
          <a:xfrm>
            <a:off x="6892326" y="3951456"/>
            <a:ext cx="3262292" cy="2651363"/>
          </a:xfrm>
          <a:prstGeom prst="rect">
            <a:avLst/>
          </a:prstGeom>
        </p:spPr>
      </p:pic>
      <p:sp>
        <p:nvSpPr>
          <p:cNvPr id="11" name="TextBox 10">
            <a:extLst>
              <a:ext uri="{FF2B5EF4-FFF2-40B4-BE49-F238E27FC236}">
                <a16:creationId xmlns:a16="http://schemas.microsoft.com/office/drawing/2014/main" id="{05CB899E-E3B8-0150-373B-4184E4999EF2}"/>
              </a:ext>
            </a:extLst>
          </p:cNvPr>
          <p:cNvSpPr txBox="1"/>
          <p:nvPr/>
        </p:nvSpPr>
        <p:spPr>
          <a:xfrm>
            <a:off x="7060017" y="6581001"/>
            <a:ext cx="1666290" cy="276999"/>
          </a:xfrm>
          <a:prstGeom prst="rect">
            <a:avLst/>
          </a:prstGeom>
          <a:noFill/>
        </p:spPr>
        <p:txBody>
          <a:bodyPr wrap="none" rtlCol="0">
            <a:spAutoFit/>
          </a:bodyPr>
          <a:lstStyle/>
          <a:p>
            <a:r>
              <a:rPr lang="en-US" sz="1200" i="1" dirty="0"/>
              <a:t>Goos et al. </a:t>
            </a:r>
            <a:r>
              <a:rPr lang="en-US" sz="1200" dirty="0"/>
              <a:t>(tomorrow)</a:t>
            </a:r>
          </a:p>
        </p:txBody>
      </p:sp>
      <p:sp>
        <p:nvSpPr>
          <p:cNvPr id="15" name="Rectangle 14">
            <a:extLst>
              <a:ext uri="{FF2B5EF4-FFF2-40B4-BE49-F238E27FC236}">
                <a16:creationId xmlns:a16="http://schemas.microsoft.com/office/drawing/2014/main" id="{EB4A6842-E740-AF67-D961-08810218A99A}"/>
              </a:ext>
            </a:extLst>
          </p:cNvPr>
          <p:cNvSpPr/>
          <p:nvPr/>
        </p:nvSpPr>
        <p:spPr>
          <a:xfrm>
            <a:off x="6150934" y="2153093"/>
            <a:ext cx="1818167" cy="14460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C58AE97-464B-B962-DB0F-24582C9408CB}"/>
              </a:ext>
            </a:extLst>
          </p:cNvPr>
          <p:cNvSpPr txBox="1"/>
          <p:nvPr/>
        </p:nvSpPr>
        <p:spPr>
          <a:xfrm>
            <a:off x="9222622" y="4702082"/>
            <a:ext cx="857927" cy="738664"/>
          </a:xfrm>
          <a:prstGeom prst="rect">
            <a:avLst/>
          </a:prstGeom>
          <a:noFill/>
        </p:spPr>
        <p:txBody>
          <a:bodyPr wrap="none" rtlCol="0">
            <a:spAutoFit/>
          </a:bodyPr>
          <a:lstStyle/>
          <a:p>
            <a:pPr algn="ctr"/>
            <a:r>
              <a:rPr lang="en-US" sz="1400" dirty="0"/>
              <a:t>3% </a:t>
            </a:r>
          </a:p>
          <a:p>
            <a:pPr algn="ctr"/>
            <a:r>
              <a:rPr lang="en-US" sz="1400" dirty="0"/>
              <a:t>density </a:t>
            </a:r>
          </a:p>
          <a:p>
            <a:pPr algn="ctr"/>
            <a:r>
              <a:rPr lang="en-US" sz="1400" dirty="0"/>
              <a:t>anomaly</a:t>
            </a:r>
          </a:p>
        </p:txBody>
      </p:sp>
      <p:cxnSp>
        <p:nvCxnSpPr>
          <p:cNvPr id="18" name="Straight Arrow Connector 17">
            <a:extLst>
              <a:ext uri="{FF2B5EF4-FFF2-40B4-BE49-F238E27FC236}">
                <a16:creationId xmlns:a16="http://schemas.microsoft.com/office/drawing/2014/main" id="{204C9B04-EE1F-412B-5DBE-1B60871890CF}"/>
              </a:ext>
            </a:extLst>
          </p:cNvPr>
          <p:cNvCxnSpPr>
            <a:stCxn id="16" idx="0"/>
          </p:cNvCxnSpPr>
          <p:nvPr/>
        </p:nvCxnSpPr>
        <p:spPr>
          <a:xfrm flipV="1">
            <a:off x="9651586" y="4427299"/>
            <a:ext cx="210112" cy="274783"/>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 name="Slide Number Placeholder 3">
            <a:extLst>
              <a:ext uri="{FF2B5EF4-FFF2-40B4-BE49-F238E27FC236}">
                <a16:creationId xmlns:a16="http://schemas.microsoft.com/office/drawing/2014/main" id="{9CA4E531-516B-AD6C-C82F-E48EC4F109A7}"/>
              </a:ext>
            </a:extLst>
          </p:cNvPr>
          <p:cNvSpPr>
            <a:spLocks noGrp="1"/>
          </p:cNvSpPr>
          <p:nvPr>
            <p:ph type="sldNum" sz="quarter" idx="12"/>
          </p:nvPr>
        </p:nvSpPr>
        <p:spPr/>
        <p:txBody>
          <a:bodyPr/>
          <a:lstStyle/>
          <a:p>
            <a:fld id="{CD930966-EB3E-427C-959A-33EFDF6915D7}" type="slidenum">
              <a:rPr lang="en-US" smtClean="0"/>
              <a:t>24</a:t>
            </a:fld>
            <a:endParaRPr lang="en-US"/>
          </a:p>
        </p:txBody>
      </p:sp>
    </p:spTree>
    <p:extLst>
      <p:ext uri="{BB962C8B-B14F-4D97-AF65-F5344CB8AC3E}">
        <p14:creationId xmlns:p14="http://schemas.microsoft.com/office/powerpoint/2010/main" val="15460793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0CAA7-918A-76CB-64EF-B3EE8321AC11}"/>
              </a:ext>
            </a:extLst>
          </p:cNvPr>
          <p:cNvSpPr>
            <a:spLocks noGrp="1"/>
          </p:cNvSpPr>
          <p:nvPr>
            <p:ph type="title"/>
          </p:nvPr>
        </p:nvSpPr>
        <p:spPr/>
        <p:txBody>
          <a:bodyPr/>
          <a:lstStyle/>
          <a:p>
            <a:r>
              <a:rPr lang="en-US" dirty="0"/>
              <a:t>Conclusions and Future Directions</a:t>
            </a:r>
          </a:p>
        </p:txBody>
      </p:sp>
      <p:sp>
        <p:nvSpPr>
          <p:cNvPr id="4" name="Content Placeholder 3">
            <a:extLst>
              <a:ext uri="{FF2B5EF4-FFF2-40B4-BE49-F238E27FC236}">
                <a16:creationId xmlns:a16="http://schemas.microsoft.com/office/drawing/2014/main" id="{4074289B-5381-9B28-3397-65AC9D485776}"/>
              </a:ext>
            </a:extLst>
          </p:cNvPr>
          <p:cNvSpPr>
            <a:spLocks noGrp="1"/>
          </p:cNvSpPr>
          <p:nvPr>
            <p:ph sz="half" idx="1"/>
          </p:nvPr>
        </p:nvSpPr>
        <p:spPr>
          <a:xfrm>
            <a:off x="838200" y="1544865"/>
            <a:ext cx="10515600" cy="2611267"/>
          </a:xfrm>
        </p:spPr>
        <p:txBody>
          <a:bodyPr>
            <a:noAutofit/>
          </a:bodyPr>
          <a:lstStyle/>
          <a:p>
            <a:pPr marL="0" indent="0">
              <a:buNone/>
            </a:pPr>
            <a:r>
              <a:rPr lang="en-US" u="sng" dirty="0"/>
              <a:t>Conclusions</a:t>
            </a:r>
          </a:p>
          <a:p>
            <a:pPr lvl="1"/>
            <a:r>
              <a:rPr lang="en-US" sz="2000" dirty="0"/>
              <a:t>LLVPs and continents act as thermal insulators.</a:t>
            </a:r>
          </a:p>
          <a:p>
            <a:pPr lvl="1"/>
            <a:r>
              <a:rPr lang="en-US" sz="2000" dirty="0"/>
              <a:t>When both are present in the mantle:</a:t>
            </a:r>
          </a:p>
          <a:p>
            <a:pPr lvl="2"/>
            <a:r>
              <a:rPr lang="en-US" sz="1800" dirty="0"/>
              <a:t>Decrease convective vigor of the mantle</a:t>
            </a:r>
          </a:p>
          <a:p>
            <a:pPr lvl="2"/>
            <a:r>
              <a:rPr lang="en-US" sz="1800" dirty="0"/>
              <a:t>Reduce surface and basal heat flux</a:t>
            </a:r>
          </a:p>
          <a:p>
            <a:pPr lvl="2"/>
            <a:r>
              <a:rPr lang="en-US" sz="1800" dirty="0"/>
              <a:t>Change the structure of upwelling and downwelling across the mantle</a:t>
            </a:r>
          </a:p>
          <a:p>
            <a:pPr lvl="1"/>
            <a:r>
              <a:rPr lang="en-US" sz="2200" dirty="0"/>
              <a:t>Implications for early Earth and the thermal history of the planet</a:t>
            </a:r>
          </a:p>
          <a:p>
            <a:pPr lvl="1"/>
            <a:endParaRPr lang="en-US" sz="2000" dirty="0"/>
          </a:p>
        </p:txBody>
      </p:sp>
      <p:sp>
        <p:nvSpPr>
          <p:cNvPr id="5" name="Content Placeholder 4">
            <a:extLst>
              <a:ext uri="{FF2B5EF4-FFF2-40B4-BE49-F238E27FC236}">
                <a16:creationId xmlns:a16="http://schemas.microsoft.com/office/drawing/2014/main" id="{9C34934E-F76B-CFE2-8C93-26E8CBB452E0}"/>
              </a:ext>
            </a:extLst>
          </p:cNvPr>
          <p:cNvSpPr>
            <a:spLocks noGrp="1"/>
          </p:cNvSpPr>
          <p:nvPr>
            <p:ph sz="half" idx="2"/>
          </p:nvPr>
        </p:nvSpPr>
        <p:spPr>
          <a:xfrm>
            <a:off x="4132521" y="4540183"/>
            <a:ext cx="7699744" cy="2014316"/>
          </a:xfrm>
        </p:spPr>
        <p:txBody>
          <a:bodyPr>
            <a:noAutofit/>
          </a:bodyPr>
          <a:lstStyle/>
          <a:p>
            <a:pPr marL="0" indent="0">
              <a:buNone/>
            </a:pPr>
            <a:r>
              <a:rPr lang="en-US" u="sng" dirty="0"/>
              <a:t>Future Directions </a:t>
            </a:r>
          </a:p>
          <a:p>
            <a:pPr lvl="1"/>
            <a:r>
              <a:rPr lang="en-US" sz="2000" dirty="0"/>
              <a:t>Complex rheology (diffusion + dislocation creep, </a:t>
            </a:r>
            <a:r>
              <a:rPr lang="en-US" sz="2000" dirty="0" err="1"/>
              <a:t>visco</a:t>
            </a:r>
            <a:r>
              <a:rPr lang="en-US" sz="2000" dirty="0"/>
              <a:t>-plastic)</a:t>
            </a:r>
          </a:p>
          <a:p>
            <a:pPr lvl="1"/>
            <a:r>
              <a:rPr lang="en-US" sz="2000" dirty="0"/>
              <a:t>Self-consistent plate tectonics</a:t>
            </a:r>
          </a:p>
          <a:p>
            <a:pPr lvl="1"/>
            <a:r>
              <a:rPr lang="en-US" sz="2000" dirty="0"/>
              <a:t>Distribution of radiogenic elements between mantle, LLVP, and continents </a:t>
            </a:r>
          </a:p>
        </p:txBody>
      </p:sp>
      <p:pic>
        <p:nvPicPr>
          <p:cNvPr id="9" name="Picture 8">
            <a:extLst>
              <a:ext uri="{FF2B5EF4-FFF2-40B4-BE49-F238E27FC236}">
                <a16:creationId xmlns:a16="http://schemas.microsoft.com/office/drawing/2014/main" id="{0E965BF9-ED9E-7B70-6639-AF2CBF4435DC}"/>
              </a:ext>
            </a:extLst>
          </p:cNvPr>
          <p:cNvPicPr>
            <a:picLocks noChangeAspect="1"/>
          </p:cNvPicPr>
          <p:nvPr/>
        </p:nvPicPr>
        <p:blipFill>
          <a:blip r:embed="rId2"/>
          <a:stretch>
            <a:fillRect/>
          </a:stretch>
        </p:blipFill>
        <p:spPr>
          <a:xfrm>
            <a:off x="1018460" y="4455205"/>
            <a:ext cx="2180844" cy="2184273"/>
          </a:xfrm>
          <a:custGeom>
            <a:avLst/>
            <a:gdLst>
              <a:gd name="connsiteX0" fmla="*/ -173 w 2726055"/>
              <a:gd name="connsiteY0" fmla="*/ -172 h 2730341"/>
              <a:gd name="connsiteX1" fmla="*/ 2725882 w 2726055"/>
              <a:gd name="connsiteY1" fmla="*/ -172 h 2730341"/>
              <a:gd name="connsiteX2" fmla="*/ 2725882 w 2726055"/>
              <a:gd name="connsiteY2" fmla="*/ 2730169 h 2730341"/>
              <a:gd name="connsiteX3" fmla="*/ -173 w 2726055"/>
              <a:gd name="connsiteY3" fmla="*/ 2730169 h 2730341"/>
            </a:gdLst>
            <a:ahLst/>
            <a:cxnLst>
              <a:cxn ang="0">
                <a:pos x="connsiteX0" y="connsiteY0"/>
              </a:cxn>
              <a:cxn ang="0">
                <a:pos x="connsiteX1" y="connsiteY1"/>
              </a:cxn>
              <a:cxn ang="0">
                <a:pos x="connsiteX2" y="connsiteY2"/>
              </a:cxn>
              <a:cxn ang="0">
                <a:pos x="connsiteX3" y="connsiteY3"/>
              </a:cxn>
            </a:cxnLst>
            <a:rect l="l" t="t" r="r" b="b"/>
            <a:pathLst>
              <a:path w="2726055" h="2730341">
                <a:moveTo>
                  <a:pt x="-173" y="-172"/>
                </a:moveTo>
                <a:lnTo>
                  <a:pt x="2725882" y="-172"/>
                </a:lnTo>
                <a:lnTo>
                  <a:pt x="2725882" y="2730169"/>
                </a:lnTo>
                <a:lnTo>
                  <a:pt x="-173" y="2730169"/>
                </a:lnTo>
                <a:close/>
              </a:path>
            </a:pathLst>
          </a:custGeom>
        </p:spPr>
      </p:pic>
      <p:grpSp>
        <p:nvGrpSpPr>
          <p:cNvPr id="24" name="Group 23">
            <a:extLst>
              <a:ext uri="{FF2B5EF4-FFF2-40B4-BE49-F238E27FC236}">
                <a16:creationId xmlns:a16="http://schemas.microsoft.com/office/drawing/2014/main" id="{906D9A8B-6BC8-C5BB-A7BB-7E11B1A5F7D5}"/>
              </a:ext>
            </a:extLst>
          </p:cNvPr>
          <p:cNvGrpSpPr/>
          <p:nvPr/>
        </p:nvGrpSpPr>
        <p:grpSpPr>
          <a:xfrm>
            <a:off x="3314661" y="4580817"/>
            <a:ext cx="597890" cy="1917985"/>
            <a:chOff x="11363507" y="4574890"/>
            <a:chExt cx="597890" cy="1917985"/>
          </a:xfrm>
        </p:grpSpPr>
        <p:grpSp>
          <p:nvGrpSpPr>
            <p:cNvPr id="23" name="Group 22">
              <a:extLst>
                <a:ext uri="{FF2B5EF4-FFF2-40B4-BE49-F238E27FC236}">
                  <a16:creationId xmlns:a16="http://schemas.microsoft.com/office/drawing/2014/main" id="{B8815E6D-E7B6-7FEF-6F64-E5C8311522B4}"/>
                </a:ext>
              </a:extLst>
            </p:cNvPr>
            <p:cNvGrpSpPr/>
            <p:nvPr/>
          </p:nvGrpSpPr>
          <p:grpSpPr>
            <a:xfrm rot="16200000">
              <a:off x="10612760" y="5433460"/>
              <a:ext cx="1749742" cy="248247"/>
              <a:chOff x="9889747" y="2790183"/>
              <a:chExt cx="1749742" cy="248247"/>
            </a:xfrm>
          </p:grpSpPr>
          <p:grpSp>
            <p:nvGrpSpPr>
              <p:cNvPr id="11" name="Graphic 6">
                <a:extLst>
                  <a:ext uri="{FF2B5EF4-FFF2-40B4-BE49-F238E27FC236}">
                    <a16:creationId xmlns:a16="http://schemas.microsoft.com/office/drawing/2014/main" id="{9E2F7C50-1044-804D-C410-CDDE942FE933}"/>
                  </a:ext>
                </a:extLst>
              </p:cNvPr>
              <p:cNvGrpSpPr/>
              <p:nvPr/>
            </p:nvGrpSpPr>
            <p:grpSpPr>
              <a:xfrm>
                <a:off x="9889747" y="2790183"/>
                <a:ext cx="1749742" cy="179927"/>
                <a:chOff x="9214580" y="6373272"/>
                <a:chExt cx="1749742" cy="179927"/>
              </a:xfrm>
            </p:grpSpPr>
            <p:pic>
              <p:nvPicPr>
                <p:cNvPr id="12" name="Picture 11">
                  <a:extLst>
                    <a:ext uri="{FF2B5EF4-FFF2-40B4-BE49-F238E27FC236}">
                      <a16:creationId xmlns:a16="http://schemas.microsoft.com/office/drawing/2014/main" id="{89D55522-0476-7D2D-2BC9-672AF6B77847}"/>
                    </a:ext>
                  </a:extLst>
                </p:cNvPr>
                <p:cNvPicPr>
                  <a:picLocks noChangeAspect="1"/>
                </p:cNvPicPr>
                <p:nvPr/>
              </p:nvPicPr>
              <p:blipFill>
                <a:blip r:embed="rId3"/>
                <a:stretch>
                  <a:fillRect/>
                </a:stretch>
              </p:blipFill>
              <p:spPr>
                <a:xfrm rot="5400000">
                  <a:off x="10006536" y="5595413"/>
                  <a:ext cx="178308" cy="1737264"/>
                </a:xfrm>
                <a:custGeom>
                  <a:avLst/>
                  <a:gdLst>
                    <a:gd name="connsiteX0" fmla="*/ 145 w 178308"/>
                    <a:gd name="connsiteY0" fmla="*/ 169 h 1737264"/>
                    <a:gd name="connsiteX1" fmla="*/ 178453 w 178308"/>
                    <a:gd name="connsiteY1" fmla="*/ 169 h 1737264"/>
                    <a:gd name="connsiteX2" fmla="*/ 178453 w 178308"/>
                    <a:gd name="connsiteY2" fmla="*/ 1737434 h 1737264"/>
                    <a:gd name="connsiteX3" fmla="*/ 145 w 178308"/>
                    <a:gd name="connsiteY3" fmla="*/ 1737434 h 1737264"/>
                  </a:gdLst>
                  <a:ahLst/>
                  <a:cxnLst>
                    <a:cxn ang="0">
                      <a:pos x="connsiteX0" y="connsiteY0"/>
                    </a:cxn>
                    <a:cxn ang="0">
                      <a:pos x="connsiteX1" y="connsiteY1"/>
                    </a:cxn>
                    <a:cxn ang="0">
                      <a:pos x="connsiteX2" y="connsiteY2"/>
                    </a:cxn>
                    <a:cxn ang="0">
                      <a:pos x="connsiteX3" y="connsiteY3"/>
                    </a:cxn>
                  </a:cxnLst>
                  <a:rect l="l" t="t" r="r" b="b"/>
                  <a:pathLst>
                    <a:path w="178308" h="1737264">
                      <a:moveTo>
                        <a:pt x="145" y="169"/>
                      </a:moveTo>
                      <a:lnTo>
                        <a:pt x="178453" y="169"/>
                      </a:lnTo>
                      <a:lnTo>
                        <a:pt x="178453" y="1737434"/>
                      </a:lnTo>
                      <a:lnTo>
                        <a:pt x="145" y="1737434"/>
                      </a:lnTo>
                      <a:close/>
                    </a:path>
                  </a:pathLst>
                </a:custGeom>
              </p:spPr>
            </p:pic>
            <p:pic>
              <p:nvPicPr>
                <p:cNvPr id="13" name="Picture 12">
                  <a:extLst>
                    <a:ext uri="{FF2B5EF4-FFF2-40B4-BE49-F238E27FC236}">
                      <a16:creationId xmlns:a16="http://schemas.microsoft.com/office/drawing/2014/main" id="{C69688BC-A330-1D27-888E-F072EE27677A}"/>
                    </a:ext>
                  </a:extLst>
                </p:cNvPr>
                <p:cNvPicPr>
                  <a:picLocks noChangeAspect="1"/>
                </p:cNvPicPr>
                <p:nvPr/>
              </p:nvPicPr>
              <p:blipFill>
                <a:blip r:embed="rId4"/>
                <a:stretch>
                  <a:fillRect/>
                </a:stretch>
              </p:blipFill>
              <p:spPr>
                <a:xfrm rot="5400000">
                  <a:off x="9999868" y="5587984"/>
                  <a:ext cx="177450" cy="1748027"/>
                </a:xfrm>
                <a:custGeom>
                  <a:avLst/>
                  <a:gdLst>
                    <a:gd name="connsiteX0" fmla="*/ 144 w 177450"/>
                    <a:gd name="connsiteY0" fmla="*/ 170 h 1748027"/>
                    <a:gd name="connsiteX1" fmla="*/ 177594 w 177450"/>
                    <a:gd name="connsiteY1" fmla="*/ 170 h 1748027"/>
                    <a:gd name="connsiteX2" fmla="*/ 177594 w 177450"/>
                    <a:gd name="connsiteY2" fmla="*/ 1748198 h 1748027"/>
                    <a:gd name="connsiteX3" fmla="*/ 144 w 177450"/>
                    <a:gd name="connsiteY3" fmla="*/ 1748198 h 1748027"/>
                  </a:gdLst>
                  <a:ahLst/>
                  <a:cxnLst>
                    <a:cxn ang="0">
                      <a:pos x="connsiteX0" y="connsiteY0"/>
                    </a:cxn>
                    <a:cxn ang="0">
                      <a:pos x="connsiteX1" y="connsiteY1"/>
                    </a:cxn>
                    <a:cxn ang="0">
                      <a:pos x="connsiteX2" y="connsiteY2"/>
                    </a:cxn>
                    <a:cxn ang="0">
                      <a:pos x="connsiteX3" y="connsiteY3"/>
                    </a:cxn>
                  </a:cxnLst>
                  <a:rect l="l" t="t" r="r" b="b"/>
                  <a:pathLst>
                    <a:path w="177450" h="1748027">
                      <a:moveTo>
                        <a:pt x="144" y="170"/>
                      </a:moveTo>
                      <a:lnTo>
                        <a:pt x="177594" y="170"/>
                      </a:lnTo>
                      <a:lnTo>
                        <a:pt x="177594" y="1748198"/>
                      </a:lnTo>
                      <a:lnTo>
                        <a:pt x="144" y="1748198"/>
                      </a:lnTo>
                      <a:close/>
                    </a:path>
                  </a:pathLst>
                </a:custGeom>
              </p:spPr>
            </p:pic>
          </p:grpSp>
          <p:sp>
            <p:nvSpPr>
              <p:cNvPr id="14" name="Freeform: Shape 13">
                <a:extLst>
                  <a:ext uri="{FF2B5EF4-FFF2-40B4-BE49-F238E27FC236}">
                    <a16:creationId xmlns:a16="http://schemas.microsoft.com/office/drawing/2014/main" id="{AECCF8E2-050C-7BDF-BD2E-9ADD9D773E8F}"/>
                  </a:ext>
                </a:extLst>
              </p:cNvPr>
              <p:cNvSpPr/>
              <p:nvPr/>
            </p:nvSpPr>
            <p:spPr>
              <a:xfrm>
                <a:off x="9905939" y="2791803"/>
                <a:ext cx="1729930" cy="173545"/>
              </a:xfrm>
              <a:custGeom>
                <a:avLst/>
                <a:gdLst>
                  <a:gd name="connsiteX0" fmla="*/ 0 w 1729930"/>
                  <a:gd name="connsiteY0" fmla="*/ 0 h 173545"/>
                  <a:gd name="connsiteX1" fmla="*/ 1729931 w 1729930"/>
                  <a:gd name="connsiteY1" fmla="*/ 0 h 173545"/>
                  <a:gd name="connsiteX2" fmla="*/ 1729931 w 1729930"/>
                  <a:gd name="connsiteY2" fmla="*/ 173546 h 173545"/>
                  <a:gd name="connsiteX3" fmla="*/ 0 w 1729930"/>
                  <a:gd name="connsiteY3" fmla="*/ 173546 h 173545"/>
                </a:gdLst>
                <a:ahLst/>
                <a:cxnLst>
                  <a:cxn ang="0">
                    <a:pos x="connsiteX0" y="connsiteY0"/>
                  </a:cxn>
                  <a:cxn ang="0">
                    <a:pos x="connsiteX1" y="connsiteY1"/>
                  </a:cxn>
                  <a:cxn ang="0">
                    <a:pos x="connsiteX2" y="connsiteY2"/>
                  </a:cxn>
                  <a:cxn ang="0">
                    <a:pos x="connsiteX3" y="connsiteY3"/>
                  </a:cxn>
                </a:cxnLst>
                <a:rect l="l" t="t" r="r" b="b"/>
                <a:pathLst>
                  <a:path w="1729930" h="173545">
                    <a:moveTo>
                      <a:pt x="0" y="0"/>
                    </a:moveTo>
                    <a:lnTo>
                      <a:pt x="1729931" y="0"/>
                    </a:lnTo>
                    <a:lnTo>
                      <a:pt x="1729931" y="173546"/>
                    </a:lnTo>
                    <a:lnTo>
                      <a:pt x="0" y="173546"/>
                    </a:lnTo>
                    <a:close/>
                  </a:path>
                </a:pathLst>
              </a:custGeom>
              <a:noFill/>
              <a:ln w="5429" cap="flat">
                <a:solidFill>
                  <a:srgbClr val="1A1A18"/>
                </a:solid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DBFE5479-FE27-2401-067C-E68A02D52949}"/>
                  </a:ext>
                </a:extLst>
              </p:cNvPr>
              <p:cNvSpPr/>
              <p:nvPr/>
            </p:nvSpPr>
            <p:spPr>
              <a:xfrm>
                <a:off x="10373141" y="2934608"/>
                <a:ext cx="952" cy="103822"/>
              </a:xfrm>
              <a:custGeom>
                <a:avLst/>
                <a:gdLst>
                  <a:gd name="connsiteX0" fmla="*/ 0 w 952"/>
                  <a:gd name="connsiteY0" fmla="*/ 0 h 103822"/>
                  <a:gd name="connsiteX1" fmla="*/ 953 w 952"/>
                  <a:gd name="connsiteY1" fmla="*/ 103823 h 103822"/>
                </a:gdLst>
                <a:ahLst/>
                <a:cxnLst>
                  <a:cxn ang="0">
                    <a:pos x="connsiteX0" y="connsiteY0"/>
                  </a:cxn>
                  <a:cxn ang="0">
                    <a:pos x="connsiteX1" y="connsiteY1"/>
                  </a:cxn>
                </a:cxnLst>
                <a:rect l="l" t="t" r="r" b="b"/>
                <a:pathLst>
                  <a:path w="952" h="103822">
                    <a:moveTo>
                      <a:pt x="0" y="0"/>
                    </a:moveTo>
                    <a:lnTo>
                      <a:pt x="953" y="103823"/>
                    </a:lnTo>
                  </a:path>
                </a:pathLst>
              </a:custGeom>
              <a:ln w="5429" cap="flat">
                <a:solidFill>
                  <a:srgbClr val="1A1A18"/>
                </a:solid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45894B5E-79CC-C596-40CE-53F393303F63}"/>
                  </a:ext>
                </a:extLst>
              </p:cNvPr>
              <p:cNvSpPr/>
              <p:nvPr/>
            </p:nvSpPr>
            <p:spPr>
              <a:xfrm>
                <a:off x="11152000" y="2934608"/>
                <a:ext cx="1047" cy="103822"/>
              </a:xfrm>
              <a:custGeom>
                <a:avLst/>
                <a:gdLst>
                  <a:gd name="connsiteX0" fmla="*/ 0 w 1047"/>
                  <a:gd name="connsiteY0" fmla="*/ 0 h 103822"/>
                  <a:gd name="connsiteX1" fmla="*/ 1048 w 1047"/>
                  <a:gd name="connsiteY1" fmla="*/ 103823 h 103822"/>
                </a:gdLst>
                <a:ahLst/>
                <a:cxnLst>
                  <a:cxn ang="0">
                    <a:pos x="connsiteX0" y="connsiteY0"/>
                  </a:cxn>
                  <a:cxn ang="0">
                    <a:pos x="connsiteX1" y="connsiteY1"/>
                  </a:cxn>
                </a:cxnLst>
                <a:rect l="l" t="t" r="r" b="b"/>
                <a:pathLst>
                  <a:path w="1047" h="103822">
                    <a:moveTo>
                      <a:pt x="0" y="0"/>
                    </a:moveTo>
                    <a:lnTo>
                      <a:pt x="1048" y="103823"/>
                    </a:lnTo>
                  </a:path>
                </a:pathLst>
              </a:custGeom>
              <a:ln w="5429" cap="flat">
                <a:solidFill>
                  <a:srgbClr val="1A1A18"/>
                </a:solid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327CA9B2-03D4-DEC0-8A11-F5B41D3494E1}"/>
                  </a:ext>
                </a:extLst>
              </p:cNvPr>
              <p:cNvSpPr/>
              <p:nvPr/>
            </p:nvSpPr>
            <p:spPr>
              <a:xfrm>
                <a:off x="11634822" y="2934608"/>
                <a:ext cx="1047" cy="103822"/>
              </a:xfrm>
              <a:custGeom>
                <a:avLst/>
                <a:gdLst>
                  <a:gd name="connsiteX0" fmla="*/ 0 w 1047"/>
                  <a:gd name="connsiteY0" fmla="*/ 0 h 103822"/>
                  <a:gd name="connsiteX1" fmla="*/ 1048 w 1047"/>
                  <a:gd name="connsiteY1" fmla="*/ 103822 h 103822"/>
                </a:gdLst>
                <a:ahLst/>
                <a:cxnLst>
                  <a:cxn ang="0">
                    <a:pos x="connsiteX0" y="connsiteY0"/>
                  </a:cxn>
                  <a:cxn ang="0">
                    <a:pos x="connsiteX1" y="connsiteY1"/>
                  </a:cxn>
                </a:cxnLst>
                <a:rect l="l" t="t" r="r" b="b"/>
                <a:pathLst>
                  <a:path w="1047" h="103822">
                    <a:moveTo>
                      <a:pt x="0" y="0"/>
                    </a:moveTo>
                    <a:lnTo>
                      <a:pt x="1048" y="103822"/>
                    </a:lnTo>
                  </a:path>
                </a:pathLst>
              </a:custGeom>
              <a:ln w="5429" cap="flat">
                <a:solidFill>
                  <a:srgbClr val="1A1A18"/>
                </a:solid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7800DD5-1CDF-B10D-D550-DDD3B649330B}"/>
                  </a:ext>
                </a:extLst>
              </p:cNvPr>
              <p:cNvSpPr/>
              <p:nvPr/>
            </p:nvSpPr>
            <p:spPr>
              <a:xfrm>
                <a:off x="9906892" y="2934703"/>
                <a:ext cx="952" cy="103727"/>
              </a:xfrm>
              <a:custGeom>
                <a:avLst/>
                <a:gdLst>
                  <a:gd name="connsiteX0" fmla="*/ 0 w 952"/>
                  <a:gd name="connsiteY0" fmla="*/ 0 h 103727"/>
                  <a:gd name="connsiteX1" fmla="*/ 952 w 952"/>
                  <a:gd name="connsiteY1" fmla="*/ 103727 h 103727"/>
                </a:gdLst>
                <a:ahLst/>
                <a:cxnLst>
                  <a:cxn ang="0">
                    <a:pos x="connsiteX0" y="connsiteY0"/>
                  </a:cxn>
                  <a:cxn ang="0">
                    <a:pos x="connsiteX1" y="connsiteY1"/>
                  </a:cxn>
                </a:cxnLst>
                <a:rect l="l" t="t" r="r" b="b"/>
                <a:pathLst>
                  <a:path w="952" h="103727">
                    <a:moveTo>
                      <a:pt x="0" y="0"/>
                    </a:moveTo>
                    <a:lnTo>
                      <a:pt x="952" y="103727"/>
                    </a:lnTo>
                  </a:path>
                </a:pathLst>
              </a:custGeom>
              <a:ln w="5429" cap="flat">
                <a:solidFill>
                  <a:srgbClr val="1A1A18"/>
                </a:solidFill>
                <a:prstDash val="solid"/>
                <a:miter/>
              </a:ln>
            </p:spPr>
            <p:txBody>
              <a:bodyPr rtlCol="0" anchor="ctr"/>
              <a:lstStyle/>
              <a:p>
                <a:endParaRPr lang="en-US"/>
              </a:p>
            </p:txBody>
          </p:sp>
        </p:grpSp>
        <p:sp>
          <p:nvSpPr>
            <p:cNvPr id="19" name="TextBox 18">
              <a:extLst>
                <a:ext uri="{FF2B5EF4-FFF2-40B4-BE49-F238E27FC236}">
                  <a16:creationId xmlns:a16="http://schemas.microsoft.com/office/drawing/2014/main" id="{8C3D217D-0700-A8AC-4ABF-2E9454FFCB81}"/>
                </a:ext>
              </a:extLst>
            </p:cNvPr>
            <p:cNvSpPr txBox="1"/>
            <p:nvPr/>
          </p:nvSpPr>
          <p:spPr>
            <a:xfrm>
              <a:off x="11559843" y="5847479"/>
              <a:ext cx="401554" cy="201257"/>
            </a:xfrm>
            <a:prstGeom prst="rect">
              <a:avLst/>
            </a:prstGeom>
            <a:noFill/>
          </p:spPr>
          <p:txBody>
            <a:bodyPr wrap="none" rtlCol="0">
              <a:spAutoFit/>
            </a:bodyPr>
            <a:lstStyle/>
            <a:p>
              <a:pPr algn="l"/>
              <a:r>
                <a:rPr lang="en-US" sz="774" spc="0" baseline="0" dirty="0">
                  <a:ln/>
                  <a:solidFill>
                    <a:srgbClr val="1A1A18"/>
                  </a:solidFill>
                  <a:latin typeface="Helvetica"/>
                  <a:cs typeface="Helvetica"/>
                  <a:sym typeface="Helvetica"/>
                  <a:rtl val="0"/>
                </a:rPr>
                <a:t>1e21</a:t>
              </a:r>
            </a:p>
          </p:txBody>
        </p:sp>
        <p:sp>
          <p:nvSpPr>
            <p:cNvPr id="20" name="TextBox 19">
              <a:extLst>
                <a:ext uri="{FF2B5EF4-FFF2-40B4-BE49-F238E27FC236}">
                  <a16:creationId xmlns:a16="http://schemas.microsoft.com/office/drawing/2014/main" id="{8D52F44F-FB95-38D1-A9EB-E7A75A7DF36F}"/>
                </a:ext>
              </a:extLst>
            </p:cNvPr>
            <p:cNvSpPr txBox="1"/>
            <p:nvPr/>
          </p:nvSpPr>
          <p:spPr>
            <a:xfrm>
              <a:off x="11559843" y="5066172"/>
              <a:ext cx="401554" cy="201257"/>
            </a:xfrm>
            <a:prstGeom prst="rect">
              <a:avLst/>
            </a:prstGeom>
            <a:noFill/>
          </p:spPr>
          <p:txBody>
            <a:bodyPr wrap="none" rtlCol="0">
              <a:spAutoFit/>
            </a:bodyPr>
            <a:lstStyle/>
            <a:p>
              <a:pPr algn="l"/>
              <a:r>
                <a:rPr lang="en-US" sz="774" spc="0" baseline="0">
                  <a:ln/>
                  <a:solidFill>
                    <a:srgbClr val="1A1A18"/>
                  </a:solidFill>
                  <a:latin typeface="Helvetica"/>
                  <a:cs typeface="Helvetica"/>
                  <a:sym typeface="Helvetica"/>
                  <a:rtl val="0"/>
                </a:rPr>
                <a:t>1e23</a:t>
              </a:r>
            </a:p>
          </p:txBody>
        </p:sp>
        <p:sp>
          <p:nvSpPr>
            <p:cNvPr id="21" name="TextBox 20">
              <a:extLst>
                <a:ext uri="{FF2B5EF4-FFF2-40B4-BE49-F238E27FC236}">
                  <a16:creationId xmlns:a16="http://schemas.microsoft.com/office/drawing/2014/main" id="{3B7C0FBF-EDC3-5CA8-A9A6-DA924AC292BD}"/>
                </a:ext>
              </a:extLst>
            </p:cNvPr>
            <p:cNvSpPr txBox="1"/>
            <p:nvPr/>
          </p:nvSpPr>
          <p:spPr>
            <a:xfrm>
              <a:off x="11559843" y="4574890"/>
              <a:ext cx="401554" cy="201257"/>
            </a:xfrm>
            <a:prstGeom prst="rect">
              <a:avLst/>
            </a:prstGeom>
            <a:noFill/>
          </p:spPr>
          <p:txBody>
            <a:bodyPr wrap="none" rtlCol="0">
              <a:spAutoFit/>
            </a:bodyPr>
            <a:lstStyle/>
            <a:p>
              <a:pPr algn="l"/>
              <a:r>
                <a:rPr lang="en-US" sz="774" spc="0" baseline="0" dirty="0">
                  <a:ln/>
                  <a:solidFill>
                    <a:srgbClr val="1A1A18"/>
                  </a:solidFill>
                  <a:latin typeface="Helvetica"/>
                  <a:cs typeface="Helvetica"/>
                  <a:sym typeface="Helvetica"/>
                  <a:rtl val="0"/>
                </a:rPr>
                <a:t>6e24</a:t>
              </a:r>
            </a:p>
          </p:txBody>
        </p:sp>
        <p:sp>
          <p:nvSpPr>
            <p:cNvPr id="22" name="TextBox 21">
              <a:extLst>
                <a:ext uri="{FF2B5EF4-FFF2-40B4-BE49-F238E27FC236}">
                  <a16:creationId xmlns:a16="http://schemas.microsoft.com/office/drawing/2014/main" id="{7D87FA03-EAAC-93E6-D173-AA48659F646F}"/>
                </a:ext>
              </a:extLst>
            </p:cNvPr>
            <p:cNvSpPr txBox="1"/>
            <p:nvPr/>
          </p:nvSpPr>
          <p:spPr>
            <a:xfrm>
              <a:off x="11559843" y="6291618"/>
              <a:ext cx="401554" cy="201257"/>
            </a:xfrm>
            <a:prstGeom prst="rect">
              <a:avLst/>
            </a:prstGeom>
            <a:noFill/>
          </p:spPr>
          <p:txBody>
            <a:bodyPr wrap="none" rtlCol="0">
              <a:spAutoFit/>
            </a:bodyPr>
            <a:lstStyle/>
            <a:p>
              <a:pPr algn="l"/>
              <a:r>
                <a:rPr lang="en-US" sz="774" spc="0" baseline="0" dirty="0">
                  <a:ln/>
                  <a:solidFill>
                    <a:srgbClr val="1A1A18"/>
                  </a:solidFill>
                  <a:latin typeface="Helvetica"/>
                  <a:cs typeface="Helvetica"/>
                  <a:sym typeface="Helvetica"/>
                  <a:rtl val="0"/>
                </a:rPr>
                <a:t>1e20</a:t>
              </a:r>
            </a:p>
          </p:txBody>
        </p:sp>
      </p:grpSp>
      <p:sp>
        <p:nvSpPr>
          <p:cNvPr id="3" name="Slide Number Placeholder 2">
            <a:extLst>
              <a:ext uri="{FF2B5EF4-FFF2-40B4-BE49-F238E27FC236}">
                <a16:creationId xmlns:a16="http://schemas.microsoft.com/office/drawing/2014/main" id="{B9E32793-E9D0-43D0-81F7-991323EA5466}"/>
              </a:ext>
            </a:extLst>
          </p:cNvPr>
          <p:cNvSpPr>
            <a:spLocks noGrp="1"/>
          </p:cNvSpPr>
          <p:nvPr>
            <p:ph type="sldNum" sz="quarter" idx="12"/>
          </p:nvPr>
        </p:nvSpPr>
        <p:spPr/>
        <p:txBody>
          <a:bodyPr/>
          <a:lstStyle/>
          <a:p>
            <a:fld id="{CD930966-EB3E-427C-959A-33EFDF6915D7}" type="slidenum">
              <a:rPr lang="en-US" smtClean="0"/>
              <a:t>25</a:t>
            </a:fld>
            <a:endParaRPr lang="en-US"/>
          </a:p>
        </p:txBody>
      </p:sp>
    </p:spTree>
    <p:extLst>
      <p:ext uri="{BB962C8B-B14F-4D97-AF65-F5344CB8AC3E}">
        <p14:creationId xmlns:p14="http://schemas.microsoft.com/office/powerpoint/2010/main" val="316844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513FB-4E2D-86A7-F2E9-1D9038A76482}"/>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44DEA349-6614-25A8-62DC-7C7A6DD126B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02FDB83A-31E6-A770-616F-7D5D72723944}"/>
              </a:ext>
            </a:extLst>
          </p:cNvPr>
          <p:cNvSpPr>
            <a:spLocks noGrp="1"/>
          </p:cNvSpPr>
          <p:nvPr>
            <p:ph type="sldNum" sz="quarter" idx="12"/>
          </p:nvPr>
        </p:nvSpPr>
        <p:spPr/>
        <p:txBody>
          <a:bodyPr/>
          <a:lstStyle/>
          <a:p>
            <a:fld id="{CD930966-EB3E-427C-959A-33EFDF6915D7}" type="slidenum">
              <a:rPr lang="en-US" smtClean="0"/>
              <a:t>26</a:t>
            </a:fld>
            <a:endParaRPr lang="en-US"/>
          </a:p>
        </p:txBody>
      </p:sp>
    </p:spTree>
    <p:extLst>
      <p:ext uri="{BB962C8B-B14F-4D97-AF65-F5344CB8AC3E}">
        <p14:creationId xmlns:p14="http://schemas.microsoft.com/office/powerpoint/2010/main" val="3476419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3014AB94-B154-5378-172C-D84386F9703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24075" y="52387"/>
            <a:ext cx="7943850" cy="6753225"/>
          </a:xfrm>
          <a:prstGeom prst="rect">
            <a:avLst/>
          </a:prstGeom>
        </p:spPr>
      </p:pic>
      <p:sp>
        <p:nvSpPr>
          <p:cNvPr id="2" name="Slide Number Placeholder 1">
            <a:extLst>
              <a:ext uri="{FF2B5EF4-FFF2-40B4-BE49-F238E27FC236}">
                <a16:creationId xmlns:a16="http://schemas.microsoft.com/office/drawing/2014/main" id="{99030813-73F8-F568-FC99-A967E8EB9B35}"/>
              </a:ext>
            </a:extLst>
          </p:cNvPr>
          <p:cNvSpPr>
            <a:spLocks noGrp="1"/>
          </p:cNvSpPr>
          <p:nvPr>
            <p:ph type="sldNum" sz="quarter" idx="12"/>
          </p:nvPr>
        </p:nvSpPr>
        <p:spPr/>
        <p:txBody>
          <a:bodyPr/>
          <a:lstStyle/>
          <a:p>
            <a:fld id="{CD930966-EB3E-427C-959A-33EFDF6915D7}" type="slidenum">
              <a:rPr lang="en-US" smtClean="0"/>
              <a:t>27</a:t>
            </a:fld>
            <a:endParaRPr lang="en-US"/>
          </a:p>
        </p:txBody>
      </p:sp>
    </p:spTree>
    <p:extLst>
      <p:ext uri="{BB962C8B-B14F-4D97-AF65-F5344CB8AC3E}">
        <p14:creationId xmlns:p14="http://schemas.microsoft.com/office/powerpoint/2010/main" val="4116069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0606F4F-C674-D01D-11D7-712643890A57}"/>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3B6D960-FF8C-EC91-B864-DB25943129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8A10EE-C782-52D1-9590-B438FF457D37}"/>
              </a:ext>
            </a:extLst>
          </p:cNvPr>
          <p:cNvSpPr>
            <a:spLocks noGrp="1"/>
          </p:cNvSpPr>
          <p:nvPr>
            <p:ph type="title"/>
          </p:nvPr>
        </p:nvSpPr>
        <p:spPr>
          <a:xfrm>
            <a:off x="648929" y="557190"/>
            <a:ext cx="5181510" cy="1671569"/>
          </a:xfrm>
        </p:spPr>
        <p:txBody>
          <a:bodyPr>
            <a:normAutofit/>
          </a:bodyPr>
          <a:lstStyle/>
          <a:p>
            <a:r>
              <a:rPr lang="en-US" sz="4000"/>
              <a:t>Heat Budget of the Earth</a:t>
            </a:r>
          </a:p>
        </p:txBody>
      </p:sp>
      <p:pic>
        <p:nvPicPr>
          <p:cNvPr id="5" name="Picture 4">
            <a:extLst>
              <a:ext uri="{FF2B5EF4-FFF2-40B4-BE49-F238E27FC236}">
                <a16:creationId xmlns:a16="http://schemas.microsoft.com/office/drawing/2014/main" id="{1274E56E-FEFF-AEAE-855B-1195B1E96B51}"/>
              </a:ext>
            </a:extLst>
          </p:cNvPr>
          <p:cNvPicPr>
            <a:picLocks noChangeAspect="1"/>
          </p:cNvPicPr>
          <p:nvPr/>
        </p:nvPicPr>
        <p:blipFill>
          <a:blip r:embed="rId3"/>
          <a:srcRect l="4066" r="3796"/>
          <a:stretch>
            <a:fillRect/>
          </a:stretch>
        </p:blipFill>
        <p:spPr>
          <a:xfrm>
            <a:off x="6189155" y="10"/>
            <a:ext cx="6002844" cy="6857990"/>
          </a:xfrm>
          <a:prstGeom prst="rect">
            <a:avLst/>
          </a:prstGeom>
          <a:effectLst/>
        </p:spPr>
      </p:pic>
      <p:sp>
        <p:nvSpPr>
          <p:cNvPr id="4" name="Rectangle 3">
            <a:extLst>
              <a:ext uri="{FF2B5EF4-FFF2-40B4-BE49-F238E27FC236}">
                <a16:creationId xmlns:a16="http://schemas.microsoft.com/office/drawing/2014/main" id="{E3652850-4693-70A0-918E-72FFBA0C77C3}"/>
              </a:ext>
            </a:extLst>
          </p:cNvPr>
          <p:cNvSpPr/>
          <p:nvPr/>
        </p:nvSpPr>
        <p:spPr>
          <a:xfrm>
            <a:off x="7216997" y="23954"/>
            <a:ext cx="4403834" cy="557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C63ADCA-A505-FB44-CD81-70F0DB675766}"/>
              </a:ext>
            </a:extLst>
          </p:cNvPr>
          <p:cNvSpPr txBox="1"/>
          <p:nvPr/>
        </p:nvSpPr>
        <p:spPr>
          <a:xfrm>
            <a:off x="7283035" y="350311"/>
            <a:ext cx="3815083" cy="461665"/>
          </a:xfrm>
          <a:prstGeom prst="rect">
            <a:avLst/>
          </a:prstGeom>
          <a:noFill/>
        </p:spPr>
        <p:txBody>
          <a:bodyPr wrap="none" rtlCol="0">
            <a:spAutoFit/>
          </a:bodyPr>
          <a:lstStyle/>
          <a:p>
            <a:r>
              <a:rPr lang="en-US" sz="2400" b="1" dirty="0">
                <a:latin typeface="Arial" panose="020B0604020202020204" pitchFamily="34" charset="0"/>
                <a:cs typeface="Arial" panose="020B0604020202020204" pitchFamily="34" charset="0"/>
              </a:rPr>
              <a:t>Total heat loss 46 ± 3 TW</a:t>
            </a:r>
          </a:p>
        </p:txBody>
      </p:sp>
      <p:sp>
        <p:nvSpPr>
          <p:cNvPr id="11" name="Content Placeholder 2">
            <a:extLst>
              <a:ext uri="{FF2B5EF4-FFF2-40B4-BE49-F238E27FC236}">
                <a16:creationId xmlns:a16="http://schemas.microsoft.com/office/drawing/2014/main" id="{ED32CDAB-3832-BCFF-BB8B-86872523D193}"/>
              </a:ext>
            </a:extLst>
          </p:cNvPr>
          <p:cNvSpPr>
            <a:spLocks noGrp="1"/>
          </p:cNvSpPr>
          <p:nvPr>
            <p:ph idx="1"/>
          </p:nvPr>
        </p:nvSpPr>
        <p:spPr>
          <a:xfrm>
            <a:off x="648930" y="1881353"/>
            <a:ext cx="5181508" cy="3594538"/>
          </a:xfrm>
        </p:spPr>
        <p:txBody>
          <a:bodyPr>
            <a:noAutofit/>
          </a:bodyPr>
          <a:lstStyle/>
          <a:p>
            <a:r>
              <a:rPr lang="en-US" sz="2000" dirty="0"/>
              <a:t>The evolution of the Earth depends on its long-term heat budget.</a:t>
            </a:r>
          </a:p>
          <a:p>
            <a:r>
              <a:rPr lang="en-US" sz="2000" dirty="0"/>
              <a:t>The loss of primordial and radiogenic heat is regulated by cooling of the mantle through convective heat transfer.</a:t>
            </a:r>
          </a:p>
          <a:p>
            <a:r>
              <a:rPr lang="en-US" sz="2000" dirty="0"/>
              <a:t>Mantle dynamics is inherently driven by the conditions on the mantle boundaries.  </a:t>
            </a:r>
          </a:p>
          <a:p>
            <a:endParaRPr lang="en-US" sz="2000" dirty="0"/>
          </a:p>
          <a:p>
            <a:endParaRPr lang="en-US" sz="2000" dirty="0"/>
          </a:p>
        </p:txBody>
      </p:sp>
      <p:pic>
        <p:nvPicPr>
          <p:cNvPr id="6" name="Picture 5">
            <a:extLst>
              <a:ext uri="{FF2B5EF4-FFF2-40B4-BE49-F238E27FC236}">
                <a16:creationId xmlns:a16="http://schemas.microsoft.com/office/drawing/2014/main" id="{FCD74A22-2CB8-5118-B6E8-329A77D5FDEB}"/>
              </a:ext>
            </a:extLst>
          </p:cNvPr>
          <p:cNvPicPr>
            <a:picLocks noChangeAspect="1"/>
          </p:cNvPicPr>
          <p:nvPr/>
        </p:nvPicPr>
        <p:blipFill>
          <a:blip r:embed="rId4"/>
          <a:stretch>
            <a:fillRect/>
          </a:stretch>
        </p:blipFill>
        <p:spPr>
          <a:xfrm>
            <a:off x="479099" y="1734772"/>
            <a:ext cx="5710056" cy="3691144"/>
          </a:xfrm>
          <a:prstGeom prst="rect">
            <a:avLst/>
          </a:prstGeom>
        </p:spPr>
      </p:pic>
      <p:sp>
        <p:nvSpPr>
          <p:cNvPr id="8" name="TextBox 7">
            <a:extLst>
              <a:ext uri="{FF2B5EF4-FFF2-40B4-BE49-F238E27FC236}">
                <a16:creationId xmlns:a16="http://schemas.microsoft.com/office/drawing/2014/main" id="{414D682E-6F86-8C5A-41F7-CCCFB2A5D1DD}"/>
              </a:ext>
            </a:extLst>
          </p:cNvPr>
          <p:cNvSpPr txBox="1"/>
          <p:nvPr/>
        </p:nvSpPr>
        <p:spPr>
          <a:xfrm>
            <a:off x="189359" y="4482097"/>
            <a:ext cx="1644681" cy="276999"/>
          </a:xfrm>
          <a:prstGeom prst="rect">
            <a:avLst/>
          </a:prstGeom>
          <a:noFill/>
        </p:spPr>
        <p:txBody>
          <a:bodyPr wrap="none" rtlCol="0">
            <a:spAutoFit/>
          </a:bodyPr>
          <a:lstStyle/>
          <a:p>
            <a:r>
              <a:rPr lang="en-US" sz="1200" i="1" dirty="0"/>
              <a:t>Mareschal et al., </a:t>
            </a:r>
            <a:r>
              <a:rPr lang="en-US" sz="1200" dirty="0"/>
              <a:t>2017</a:t>
            </a:r>
          </a:p>
        </p:txBody>
      </p:sp>
      <p:sp>
        <p:nvSpPr>
          <p:cNvPr id="13" name="TextBox 12">
            <a:extLst>
              <a:ext uri="{FF2B5EF4-FFF2-40B4-BE49-F238E27FC236}">
                <a16:creationId xmlns:a16="http://schemas.microsoft.com/office/drawing/2014/main" id="{8471DE83-A6D8-72AF-53CF-15D596789F04}"/>
              </a:ext>
            </a:extLst>
          </p:cNvPr>
          <p:cNvSpPr txBox="1"/>
          <p:nvPr/>
        </p:nvSpPr>
        <p:spPr>
          <a:xfrm>
            <a:off x="875666" y="5501712"/>
            <a:ext cx="1375698" cy="892552"/>
          </a:xfrm>
          <a:prstGeom prst="rect">
            <a:avLst/>
          </a:prstGeom>
          <a:noFill/>
        </p:spPr>
        <p:txBody>
          <a:bodyPr wrap="none" rtlCol="0">
            <a:spAutoFit/>
          </a:bodyPr>
          <a:lstStyle/>
          <a:p>
            <a:pPr algn="ctr"/>
            <a:r>
              <a:rPr lang="en-US" sz="2000" b="1" dirty="0">
                <a:latin typeface="Arial" panose="020B0604020202020204" pitchFamily="34" charset="0"/>
                <a:cs typeface="Arial" panose="020B0604020202020204" pitchFamily="34" charset="0"/>
              </a:rPr>
              <a:t>105 </a:t>
            </a:r>
            <a:r>
              <a:rPr lang="en-US" sz="1600" b="1" dirty="0" err="1">
                <a:latin typeface="Arial" panose="020B0604020202020204" pitchFamily="34" charset="0"/>
                <a:cs typeface="Arial" panose="020B0604020202020204" pitchFamily="34" charset="0"/>
              </a:rPr>
              <a:t>mW</a:t>
            </a:r>
            <a:r>
              <a:rPr lang="en-US" sz="1600" b="1" dirty="0">
                <a:latin typeface="Arial" panose="020B0604020202020204" pitchFamily="34" charset="0"/>
                <a:cs typeface="Arial" panose="020B0604020202020204" pitchFamily="34" charset="0"/>
              </a:rPr>
              <a:t>/m</a:t>
            </a:r>
            <a:r>
              <a:rPr lang="en-US" sz="1600" b="1" baseline="30000" dirty="0">
                <a:latin typeface="Arial" panose="020B0604020202020204" pitchFamily="34" charset="0"/>
                <a:cs typeface="Arial" panose="020B0604020202020204" pitchFamily="34" charset="0"/>
              </a:rPr>
              <a:t>2</a:t>
            </a:r>
            <a:endParaRPr lang="en-US" sz="2000" b="1" baseline="30000" dirty="0">
              <a:latin typeface="Arial" panose="020B0604020202020204" pitchFamily="34" charset="0"/>
              <a:cs typeface="Arial" panose="020B0604020202020204" pitchFamily="34" charset="0"/>
            </a:endParaRPr>
          </a:p>
          <a:p>
            <a:pPr algn="ctr"/>
            <a:r>
              <a:rPr lang="en-US" sz="1600" dirty="0"/>
              <a:t>Oceanic </a:t>
            </a:r>
          </a:p>
          <a:p>
            <a:pPr algn="ctr"/>
            <a:r>
              <a:rPr lang="en-US" sz="1600" dirty="0"/>
              <a:t>heat flux</a:t>
            </a:r>
            <a:endParaRPr lang="en-US" sz="1600" b="1" baseline="300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DD694945-68EF-6B65-ADB5-5C2D4515107E}"/>
              </a:ext>
            </a:extLst>
          </p:cNvPr>
          <p:cNvSpPr txBox="1"/>
          <p:nvPr/>
        </p:nvSpPr>
        <p:spPr>
          <a:xfrm>
            <a:off x="2791528" y="5501712"/>
            <a:ext cx="1317990" cy="892552"/>
          </a:xfrm>
          <a:prstGeom prst="rect">
            <a:avLst/>
          </a:prstGeom>
          <a:noFill/>
        </p:spPr>
        <p:txBody>
          <a:bodyPr wrap="none" rtlCol="0">
            <a:spAutoFit/>
          </a:bodyPr>
          <a:lstStyle/>
          <a:p>
            <a:pPr algn="ctr"/>
            <a:r>
              <a:rPr lang="en-US" sz="2000" b="1" dirty="0">
                <a:latin typeface="Arial" panose="020B0604020202020204" pitchFamily="34" charset="0"/>
                <a:cs typeface="Arial" panose="020B0604020202020204" pitchFamily="34" charset="0"/>
              </a:rPr>
              <a:t>71 </a:t>
            </a:r>
            <a:r>
              <a:rPr lang="en-US" sz="1600" b="1" dirty="0" err="1">
                <a:latin typeface="Arial" panose="020B0604020202020204" pitchFamily="34" charset="0"/>
                <a:cs typeface="Arial" panose="020B0604020202020204" pitchFamily="34" charset="0"/>
              </a:rPr>
              <a:t>mW</a:t>
            </a:r>
            <a:r>
              <a:rPr lang="en-US" sz="1600" b="1" dirty="0">
                <a:latin typeface="Arial" panose="020B0604020202020204" pitchFamily="34" charset="0"/>
                <a:cs typeface="Arial" panose="020B0604020202020204" pitchFamily="34" charset="0"/>
              </a:rPr>
              <a:t>/m</a:t>
            </a:r>
            <a:r>
              <a:rPr lang="en-US" sz="1600" b="1" baseline="30000" dirty="0">
                <a:latin typeface="Arial" panose="020B0604020202020204" pitchFamily="34" charset="0"/>
                <a:cs typeface="Arial" panose="020B0604020202020204" pitchFamily="34" charset="0"/>
              </a:rPr>
              <a:t>2</a:t>
            </a:r>
            <a:endParaRPr lang="en-US" sz="2000" b="1" baseline="30000" dirty="0">
              <a:latin typeface="Arial" panose="020B0604020202020204" pitchFamily="34" charset="0"/>
              <a:cs typeface="Arial" panose="020B0604020202020204" pitchFamily="34" charset="0"/>
            </a:endParaRPr>
          </a:p>
          <a:p>
            <a:pPr algn="ctr"/>
            <a:r>
              <a:rPr lang="en-US" sz="1600" dirty="0"/>
              <a:t>Continental </a:t>
            </a:r>
          </a:p>
          <a:p>
            <a:pPr algn="ctr"/>
            <a:r>
              <a:rPr lang="en-US" sz="1600" dirty="0"/>
              <a:t>heat flux</a:t>
            </a:r>
            <a:endParaRPr lang="en-US" sz="1600" b="1" baseline="300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EFBFA62E-07A7-AE5B-B638-EE8269C195F2}"/>
              </a:ext>
            </a:extLst>
          </p:cNvPr>
          <p:cNvSpPr txBox="1"/>
          <p:nvPr/>
        </p:nvSpPr>
        <p:spPr>
          <a:xfrm>
            <a:off x="4956686" y="5501712"/>
            <a:ext cx="1233030" cy="892552"/>
          </a:xfrm>
          <a:prstGeom prst="rect">
            <a:avLst/>
          </a:prstGeom>
          <a:noFill/>
        </p:spPr>
        <p:txBody>
          <a:bodyPr wrap="none" rtlCol="0">
            <a:spAutoFit/>
          </a:bodyPr>
          <a:lstStyle/>
          <a:p>
            <a:pPr algn="ctr"/>
            <a:r>
              <a:rPr lang="en-US" sz="2000" b="1" dirty="0">
                <a:latin typeface="Arial" panose="020B0604020202020204" pitchFamily="34" charset="0"/>
                <a:cs typeface="Arial" panose="020B0604020202020204" pitchFamily="34" charset="0"/>
              </a:rPr>
              <a:t>92 </a:t>
            </a:r>
            <a:r>
              <a:rPr lang="en-US" sz="1600" b="1" dirty="0" err="1">
                <a:latin typeface="Arial" panose="020B0604020202020204" pitchFamily="34" charset="0"/>
                <a:cs typeface="Arial" panose="020B0604020202020204" pitchFamily="34" charset="0"/>
              </a:rPr>
              <a:t>mW</a:t>
            </a:r>
            <a:r>
              <a:rPr lang="en-US" sz="1600" b="1" dirty="0">
                <a:latin typeface="Arial" panose="020B0604020202020204" pitchFamily="34" charset="0"/>
                <a:cs typeface="Arial" panose="020B0604020202020204" pitchFamily="34" charset="0"/>
              </a:rPr>
              <a:t>/m</a:t>
            </a:r>
            <a:r>
              <a:rPr lang="en-US" sz="1600" b="1" baseline="30000" dirty="0">
                <a:latin typeface="Arial" panose="020B0604020202020204" pitchFamily="34" charset="0"/>
                <a:cs typeface="Arial" panose="020B0604020202020204" pitchFamily="34" charset="0"/>
              </a:rPr>
              <a:t>2</a:t>
            </a:r>
          </a:p>
          <a:p>
            <a:pPr algn="ctr"/>
            <a:r>
              <a:rPr lang="en-US" sz="1600" dirty="0"/>
              <a:t>Global</a:t>
            </a:r>
          </a:p>
          <a:p>
            <a:pPr algn="ctr"/>
            <a:r>
              <a:rPr lang="en-US" sz="1600" dirty="0"/>
              <a:t>heat flux</a:t>
            </a:r>
            <a:endParaRPr lang="en-US" sz="1600" b="1" baseline="300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498C5996-7642-1313-92DD-BE2E278D74F1}"/>
              </a:ext>
            </a:extLst>
          </p:cNvPr>
          <p:cNvSpPr txBox="1"/>
          <p:nvPr/>
        </p:nvSpPr>
        <p:spPr>
          <a:xfrm>
            <a:off x="2340547" y="5655601"/>
            <a:ext cx="404278" cy="584775"/>
          </a:xfrm>
          <a:prstGeom prst="rect">
            <a:avLst/>
          </a:prstGeom>
          <a:noFill/>
        </p:spPr>
        <p:txBody>
          <a:bodyPr wrap="none" rtlCol="0">
            <a:spAutoFit/>
          </a:bodyPr>
          <a:lstStyle/>
          <a:p>
            <a:r>
              <a:rPr lang="en-US" sz="3200" b="1" dirty="0"/>
              <a:t>+</a:t>
            </a:r>
          </a:p>
        </p:txBody>
      </p:sp>
      <p:sp>
        <p:nvSpPr>
          <p:cNvPr id="18" name="Arrow: Right 17">
            <a:extLst>
              <a:ext uri="{FF2B5EF4-FFF2-40B4-BE49-F238E27FC236}">
                <a16:creationId xmlns:a16="http://schemas.microsoft.com/office/drawing/2014/main" id="{AD58F60D-171D-95A1-C20D-1DF248793A13}"/>
              </a:ext>
            </a:extLst>
          </p:cNvPr>
          <p:cNvSpPr/>
          <p:nvPr/>
        </p:nvSpPr>
        <p:spPr>
          <a:xfrm>
            <a:off x="4256068" y="5837464"/>
            <a:ext cx="511589" cy="221048"/>
          </a:xfrm>
          <a:prstGeom prst="rightArrow">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D4B22E3-84AB-AD9B-4C5E-CFD1346BEFEF}"/>
              </a:ext>
            </a:extLst>
          </p:cNvPr>
          <p:cNvSpPr txBox="1"/>
          <p:nvPr/>
        </p:nvSpPr>
        <p:spPr>
          <a:xfrm>
            <a:off x="875666" y="6519078"/>
            <a:ext cx="1798890" cy="276999"/>
          </a:xfrm>
          <a:prstGeom prst="rect">
            <a:avLst/>
          </a:prstGeom>
          <a:noFill/>
        </p:spPr>
        <p:txBody>
          <a:bodyPr wrap="none" rtlCol="0">
            <a:spAutoFit/>
          </a:bodyPr>
          <a:lstStyle/>
          <a:p>
            <a:r>
              <a:rPr lang="en-US" sz="1200" i="1" dirty="0"/>
              <a:t>Davies and Davies</a:t>
            </a:r>
            <a:r>
              <a:rPr lang="en-US" sz="1200" dirty="0"/>
              <a:t>, 2010</a:t>
            </a:r>
          </a:p>
        </p:txBody>
      </p:sp>
      <p:sp>
        <p:nvSpPr>
          <p:cNvPr id="3" name="Slide Number Placeholder 2">
            <a:extLst>
              <a:ext uri="{FF2B5EF4-FFF2-40B4-BE49-F238E27FC236}">
                <a16:creationId xmlns:a16="http://schemas.microsoft.com/office/drawing/2014/main" id="{94D64F20-97F8-4DCC-03C2-FEAB440CA29D}"/>
              </a:ext>
            </a:extLst>
          </p:cNvPr>
          <p:cNvSpPr>
            <a:spLocks noGrp="1"/>
          </p:cNvSpPr>
          <p:nvPr>
            <p:ph type="sldNum" sz="quarter" idx="12"/>
          </p:nvPr>
        </p:nvSpPr>
        <p:spPr/>
        <p:txBody>
          <a:bodyPr/>
          <a:lstStyle/>
          <a:p>
            <a:fld id="{CD930966-EB3E-427C-959A-33EFDF6915D7}" type="slidenum">
              <a:rPr lang="en-US" smtClean="0"/>
              <a:t>3</a:t>
            </a:fld>
            <a:endParaRPr lang="en-US"/>
          </a:p>
        </p:txBody>
      </p:sp>
      <p:sp>
        <p:nvSpPr>
          <p:cNvPr id="12" name="TextBox 11">
            <a:extLst>
              <a:ext uri="{FF2B5EF4-FFF2-40B4-BE49-F238E27FC236}">
                <a16:creationId xmlns:a16="http://schemas.microsoft.com/office/drawing/2014/main" id="{92D4CB4E-3378-15D4-F4AE-A647A2E43C65}"/>
              </a:ext>
            </a:extLst>
          </p:cNvPr>
          <p:cNvSpPr txBox="1"/>
          <p:nvPr/>
        </p:nvSpPr>
        <p:spPr>
          <a:xfrm>
            <a:off x="6587226" y="6491620"/>
            <a:ext cx="1802096" cy="276999"/>
          </a:xfrm>
          <a:prstGeom prst="rect">
            <a:avLst/>
          </a:prstGeom>
          <a:noFill/>
        </p:spPr>
        <p:txBody>
          <a:bodyPr wrap="none" rtlCol="0">
            <a:spAutoFit/>
          </a:bodyPr>
          <a:lstStyle/>
          <a:p>
            <a:r>
              <a:rPr lang="en-US" sz="1200" i="1" dirty="0"/>
              <a:t>*Wipperfurth et al., </a:t>
            </a:r>
            <a:r>
              <a:rPr lang="en-US" sz="1200" dirty="0"/>
              <a:t>2020</a:t>
            </a:r>
          </a:p>
        </p:txBody>
      </p:sp>
      <p:sp>
        <p:nvSpPr>
          <p:cNvPr id="14" name="TextBox 13">
            <a:extLst>
              <a:ext uri="{FF2B5EF4-FFF2-40B4-BE49-F238E27FC236}">
                <a16:creationId xmlns:a16="http://schemas.microsoft.com/office/drawing/2014/main" id="{258D732E-7F64-B127-0A1A-27BC45B8C3FE}"/>
              </a:ext>
            </a:extLst>
          </p:cNvPr>
          <p:cNvSpPr txBox="1"/>
          <p:nvPr/>
        </p:nvSpPr>
        <p:spPr>
          <a:xfrm>
            <a:off x="6665934" y="6278412"/>
            <a:ext cx="1644681" cy="276999"/>
          </a:xfrm>
          <a:prstGeom prst="rect">
            <a:avLst/>
          </a:prstGeom>
          <a:noFill/>
        </p:spPr>
        <p:txBody>
          <a:bodyPr wrap="none" rtlCol="0">
            <a:spAutoFit/>
          </a:bodyPr>
          <a:lstStyle/>
          <a:p>
            <a:r>
              <a:rPr lang="en-US" sz="1200" i="1" dirty="0"/>
              <a:t>Mareschal et al., </a:t>
            </a:r>
            <a:r>
              <a:rPr lang="en-US" sz="1200" dirty="0"/>
              <a:t>2017</a:t>
            </a:r>
          </a:p>
        </p:txBody>
      </p:sp>
    </p:spTree>
    <p:extLst>
      <p:ext uri="{BB962C8B-B14F-4D97-AF65-F5344CB8AC3E}">
        <p14:creationId xmlns:p14="http://schemas.microsoft.com/office/powerpoint/2010/main" val="4243994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46C323-7723-D6A7-2166-91F13FACDA4C}"/>
              </a:ext>
            </a:extLst>
          </p:cNvPr>
          <p:cNvSpPr>
            <a:spLocks noGrp="1"/>
          </p:cNvSpPr>
          <p:nvPr>
            <p:ph idx="1"/>
          </p:nvPr>
        </p:nvSpPr>
        <p:spPr>
          <a:xfrm>
            <a:off x="504496" y="1929685"/>
            <a:ext cx="5454869" cy="4247277"/>
          </a:xfrm>
        </p:spPr>
        <p:txBody>
          <a:bodyPr>
            <a:normAutofit/>
          </a:bodyPr>
          <a:lstStyle/>
          <a:p>
            <a:pPr>
              <a:spcAft>
                <a:spcPts val="1000"/>
              </a:spcAft>
            </a:pPr>
            <a:r>
              <a:rPr lang="en-US" sz="2400" dirty="0"/>
              <a:t>Convective stirring of the mantle drives planetary cooling.</a:t>
            </a:r>
          </a:p>
          <a:p>
            <a:pPr>
              <a:spcAft>
                <a:spcPts val="1000"/>
              </a:spcAft>
            </a:pPr>
            <a:r>
              <a:rPr lang="en-US" sz="2400" dirty="0"/>
              <a:t>Upper thermal boundary layer (TBL): oceanic lithosphere</a:t>
            </a:r>
          </a:p>
          <a:p>
            <a:pPr>
              <a:spcAft>
                <a:spcPts val="1000"/>
              </a:spcAft>
            </a:pPr>
            <a:r>
              <a:rPr lang="en-US" sz="2400" dirty="0"/>
              <a:t>Lower TBL: the region just above the core-mantle boundary (CMB)</a:t>
            </a:r>
          </a:p>
          <a:p>
            <a:pPr>
              <a:spcAft>
                <a:spcPts val="1000"/>
              </a:spcAft>
            </a:pPr>
            <a:r>
              <a:rPr lang="en-US" sz="2400" dirty="0"/>
              <a:t>The parts of the TBL that do not actively participate in convection transfer heat by conduction.</a:t>
            </a:r>
          </a:p>
        </p:txBody>
      </p:sp>
      <p:sp>
        <p:nvSpPr>
          <p:cNvPr id="5" name="TextBox 4">
            <a:extLst>
              <a:ext uri="{FF2B5EF4-FFF2-40B4-BE49-F238E27FC236}">
                <a16:creationId xmlns:a16="http://schemas.microsoft.com/office/drawing/2014/main" id="{E43D6413-006B-6E94-B9AF-FD4935C3AA53}"/>
              </a:ext>
            </a:extLst>
          </p:cNvPr>
          <p:cNvSpPr txBox="1"/>
          <p:nvPr/>
        </p:nvSpPr>
        <p:spPr>
          <a:xfrm>
            <a:off x="4056994" y="6619759"/>
            <a:ext cx="2175641" cy="276999"/>
          </a:xfrm>
          <a:prstGeom prst="rect">
            <a:avLst/>
          </a:prstGeom>
          <a:noFill/>
        </p:spPr>
        <p:txBody>
          <a:bodyPr wrap="square">
            <a:spAutoFit/>
          </a:bodyPr>
          <a:lstStyle/>
          <a:p>
            <a:pPr algn="r"/>
            <a:r>
              <a:rPr lang="en-US" sz="1200" dirty="0" err="1"/>
              <a:t>LibreTexts</a:t>
            </a:r>
            <a:r>
              <a:rPr lang="en-US" sz="1200" dirty="0"/>
              <a:t>, CC BY-NC-SA 4.0</a:t>
            </a:r>
          </a:p>
        </p:txBody>
      </p:sp>
      <p:grpSp>
        <p:nvGrpSpPr>
          <p:cNvPr id="10" name="Group 9">
            <a:extLst>
              <a:ext uri="{FF2B5EF4-FFF2-40B4-BE49-F238E27FC236}">
                <a16:creationId xmlns:a16="http://schemas.microsoft.com/office/drawing/2014/main" id="{426AED74-1C53-6FAF-BAF4-E8EC23149600}"/>
              </a:ext>
            </a:extLst>
          </p:cNvPr>
          <p:cNvGrpSpPr/>
          <p:nvPr/>
        </p:nvGrpSpPr>
        <p:grpSpPr>
          <a:xfrm>
            <a:off x="6232635" y="3500438"/>
            <a:ext cx="5959366" cy="3394074"/>
            <a:chOff x="6232635" y="3500438"/>
            <a:chExt cx="5959366" cy="3394074"/>
          </a:xfrm>
        </p:grpSpPr>
        <p:pic>
          <p:nvPicPr>
            <p:cNvPr id="4098" name="Picture 2" descr="3.3: Earth's Interior Heat - Geosciences LibreTexts">
              <a:extLst>
                <a:ext uri="{FF2B5EF4-FFF2-40B4-BE49-F238E27FC236}">
                  <a16:creationId xmlns:a16="http://schemas.microsoft.com/office/drawing/2014/main" id="{87136877-4309-8C2D-DC73-C59DE3536AA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4601"/>
            <a:stretch>
              <a:fillRect/>
            </a:stretch>
          </p:blipFill>
          <p:spPr bwMode="auto">
            <a:xfrm>
              <a:off x="6232635" y="3500438"/>
              <a:ext cx="5959366" cy="3357562"/>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a:extLst>
                <a:ext uri="{FF2B5EF4-FFF2-40B4-BE49-F238E27FC236}">
                  <a16:creationId xmlns:a16="http://schemas.microsoft.com/office/drawing/2014/main" id="{C22BE9EA-A650-D94D-BBF0-C24A2A9F0942}"/>
                </a:ext>
              </a:extLst>
            </p:cNvPr>
            <p:cNvSpPr/>
            <p:nvPr/>
          </p:nvSpPr>
          <p:spPr>
            <a:xfrm>
              <a:off x="9669519" y="5391806"/>
              <a:ext cx="1250729" cy="462455"/>
            </a:xfrm>
            <a:prstGeom prst="ellipse">
              <a:avLst/>
            </a:prstGeom>
            <a:gradFill flip="none" rotWithShape="1">
              <a:gsLst>
                <a:gs pos="0">
                  <a:srgbClr val="BB1E2D"/>
                </a:gs>
                <a:gs pos="100000">
                  <a:srgbClr val="B01C29"/>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100B975-4855-C5B7-F73B-FAB6369D7644}"/>
                </a:ext>
              </a:extLst>
            </p:cNvPr>
            <p:cNvSpPr/>
            <p:nvPr/>
          </p:nvSpPr>
          <p:spPr>
            <a:xfrm rot="3231879">
              <a:off x="10765419" y="5992126"/>
              <a:ext cx="1250729" cy="554044"/>
            </a:xfrm>
            <a:prstGeom prst="ellipse">
              <a:avLst/>
            </a:prstGeom>
            <a:gradFill flip="none" rotWithShape="1">
              <a:gsLst>
                <a:gs pos="53000">
                  <a:srgbClr val="931720"/>
                </a:gs>
                <a:gs pos="0">
                  <a:srgbClr val="B71C2A"/>
                </a:gs>
                <a:gs pos="100000">
                  <a:srgbClr val="791116"/>
                </a:gs>
              </a:gsLst>
              <a:lin ang="18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52986EB-0EC9-477D-7E99-3FD733DC28E9}"/>
              </a:ext>
            </a:extLst>
          </p:cNvPr>
          <p:cNvPicPr>
            <a:picLocks noChangeAspect="1"/>
          </p:cNvPicPr>
          <p:nvPr/>
        </p:nvPicPr>
        <p:blipFill>
          <a:blip r:embed="rId4"/>
          <a:srcRect t="17466" r="3026"/>
          <a:stretch>
            <a:fillRect/>
          </a:stretch>
        </p:blipFill>
        <p:spPr>
          <a:xfrm>
            <a:off x="5827945" y="126127"/>
            <a:ext cx="6364055" cy="2768983"/>
          </a:xfrm>
          <a:prstGeom prst="rect">
            <a:avLst/>
          </a:prstGeom>
        </p:spPr>
      </p:pic>
      <p:sp>
        <p:nvSpPr>
          <p:cNvPr id="11" name="TextBox 10">
            <a:extLst>
              <a:ext uri="{FF2B5EF4-FFF2-40B4-BE49-F238E27FC236}">
                <a16:creationId xmlns:a16="http://schemas.microsoft.com/office/drawing/2014/main" id="{17E60C2F-FD17-BE05-DE80-0E83C8554628}"/>
              </a:ext>
            </a:extLst>
          </p:cNvPr>
          <p:cNvSpPr txBox="1"/>
          <p:nvPr/>
        </p:nvSpPr>
        <p:spPr>
          <a:xfrm>
            <a:off x="10294883" y="2874251"/>
            <a:ext cx="1912703" cy="261610"/>
          </a:xfrm>
          <a:prstGeom prst="rect">
            <a:avLst/>
          </a:prstGeom>
          <a:noFill/>
        </p:spPr>
        <p:txBody>
          <a:bodyPr wrap="none" rtlCol="0">
            <a:spAutoFit/>
          </a:bodyPr>
          <a:lstStyle/>
          <a:p>
            <a:r>
              <a:rPr lang="en-US" sz="1100" i="1" dirty="0"/>
              <a:t>Turcotte and Schubert</a:t>
            </a:r>
            <a:r>
              <a:rPr lang="en-US" sz="1100" dirty="0"/>
              <a:t>, 2002</a:t>
            </a:r>
          </a:p>
        </p:txBody>
      </p:sp>
      <p:sp>
        <p:nvSpPr>
          <p:cNvPr id="2" name="Title 1">
            <a:extLst>
              <a:ext uri="{FF2B5EF4-FFF2-40B4-BE49-F238E27FC236}">
                <a16:creationId xmlns:a16="http://schemas.microsoft.com/office/drawing/2014/main" id="{40CE20E9-7F35-8C57-876D-4502C2159D08}"/>
              </a:ext>
            </a:extLst>
          </p:cNvPr>
          <p:cNvSpPr>
            <a:spLocks noGrp="1"/>
          </p:cNvSpPr>
          <p:nvPr>
            <p:ph type="title"/>
          </p:nvPr>
        </p:nvSpPr>
        <p:spPr>
          <a:xfrm>
            <a:off x="504497" y="365125"/>
            <a:ext cx="5591503" cy="1325563"/>
          </a:xfrm>
        </p:spPr>
        <p:txBody>
          <a:bodyPr>
            <a:noAutofit/>
          </a:bodyPr>
          <a:lstStyle/>
          <a:p>
            <a:r>
              <a:rPr lang="en-US" dirty="0"/>
              <a:t>Thermal boundary layers modulate cooling</a:t>
            </a:r>
          </a:p>
        </p:txBody>
      </p:sp>
      <p:sp>
        <p:nvSpPr>
          <p:cNvPr id="4" name="Slide Number Placeholder 3">
            <a:extLst>
              <a:ext uri="{FF2B5EF4-FFF2-40B4-BE49-F238E27FC236}">
                <a16:creationId xmlns:a16="http://schemas.microsoft.com/office/drawing/2014/main" id="{A8857820-829B-E63A-24CB-9D29B195BE88}"/>
              </a:ext>
            </a:extLst>
          </p:cNvPr>
          <p:cNvSpPr>
            <a:spLocks noGrp="1"/>
          </p:cNvSpPr>
          <p:nvPr>
            <p:ph type="sldNum" sz="quarter" idx="12"/>
          </p:nvPr>
        </p:nvSpPr>
        <p:spPr/>
        <p:txBody>
          <a:bodyPr/>
          <a:lstStyle/>
          <a:p>
            <a:fld id="{CD930966-EB3E-427C-959A-33EFDF6915D7}" type="slidenum">
              <a:rPr lang="en-US" smtClean="0"/>
              <a:t>4</a:t>
            </a:fld>
            <a:endParaRPr lang="en-US"/>
          </a:p>
        </p:txBody>
      </p:sp>
    </p:spTree>
    <p:extLst>
      <p:ext uri="{BB962C8B-B14F-4D97-AF65-F5344CB8AC3E}">
        <p14:creationId xmlns:p14="http://schemas.microsoft.com/office/powerpoint/2010/main" val="207140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58730-1EEB-ACB6-D0E4-DA18F9BE8058}"/>
              </a:ext>
            </a:extLst>
          </p:cNvPr>
          <p:cNvSpPr>
            <a:spLocks noGrp="1"/>
          </p:cNvSpPr>
          <p:nvPr>
            <p:ph type="title"/>
          </p:nvPr>
        </p:nvSpPr>
        <p:spPr/>
        <p:txBody>
          <a:bodyPr>
            <a:normAutofit fontScale="90000"/>
          </a:bodyPr>
          <a:lstStyle/>
          <a:p>
            <a:pPr algn="ctr"/>
            <a:r>
              <a:rPr lang="en-US" dirty="0"/>
              <a:t>Large Low Velocity Provinces (LLVPs) – </a:t>
            </a:r>
            <a:br>
              <a:rPr lang="en-US" dirty="0"/>
            </a:br>
            <a:r>
              <a:rPr lang="en-US" sz="3600" dirty="0"/>
              <a:t>continent sized bodies on the CMB that may not actively participate in convection</a:t>
            </a:r>
            <a:endParaRPr lang="en-US" dirty="0"/>
          </a:p>
        </p:txBody>
      </p:sp>
      <p:sp>
        <p:nvSpPr>
          <p:cNvPr id="3" name="Content Placeholder 2">
            <a:extLst>
              <a:ext uri="{FF2B5EF4-FFF2-40B4-BE49-F238E27FC236}">
                <a16:creationId xmlns:a16="http://schemas.microsoft.com/office/drawing/2014/main" id="{06C5B9F9-38F0-5525-5DEA-4F0A55C09708}"/>
              </a:ext>
            </a:extLst>
          </p:cNvPr>
          <p:cNvSpPr>
            <a:spLocks noGrp="1"/>
          </p:cNvSpPr>
          <p:nvPr>
            <p:ph idx="1"/>
          </p:nvPr>
        </p:nvSpPr>
        <p:spPr>
          <a:xfrm>
            <a:off x="409903" y="5488534"/>
            <a:ext cx="11483714" cy="1151481"/>
          </a:xfrm>
        </p:spPr>
        <p:txBody>
          <a:bodyPr>
            <a:noAutofit/>
          </a:bodyPr>
          <a:lstStyle/>
          <a:p>
            <a:r>
              <a:rPr lang="en-US" dirty="0"/>
              <a:t>Slow seismic wave speeds suggest higher T and distinct compositions.</a:t>
            </a:r>
          </a:p>
          <a:p>
            <a:r>
              <a:rPr lang="en-US" dirty="0"/>
              <a:t>LLVPs blanket ~30% of the CMB, similar to continents on the surface</a:t>
            </a:r>
          </a:p>
          <a:p>
            <a:pPr marL="0" indent="0">
              <a:buNone/>
            </a:pPr>
            <a:endParaRPr lang="en-US" dirty="0"/>
          </a:p>
        </p:txBody>
      </p:sp>
      <p:pic>
        <p:nvPicPr>
          <p:cNvPr id="3074" name="Picture 2">
            <a:extLst>
              <a:ext uri="{FF2B5EF4-FFF2-40B4-BE49-F238E27FC236}">
                <a16:creationId xmlns:a16="http://schemas.microsoft.com/office/drawing/2014/main" id="{9823F701-8EB7-E112-5993-A575BD251A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383" y="1663814"/>
            <a:ext cx="11595234" cy="359935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78C5EF2-8B1B-3F74-401C-7A9D4D82A4C9}"/>
              </a:ext>
            </a:extLst>
          </p:cNvPr>
          <p:cNvSpPr txBox="1"/>
          <p:nvPr/>
        </p:nvSpPr>
        <p:spPr>
          <a:xfrm>
            <a:off x="8280000" y="5098852"/>
            <a:ext cx="3610989" cy="276999"/>
          </a:xfrm>
          <a:prstGeom prst="rect">
            <a:avLst/>
          </a:prstGeom>
          <a:noFill/>
        </p:spPr>
        <p:txBody>
          <a:bodyPr wrap="none" rtlCol="0">
            <a:spAutoFit/>
          </a:bodyPr>
          <a:lstStyle/>
          <a:p>
            <a:pPr algn="r"/>
            <a:r>
              <a:rPr lang="en-US" sz="1200" i="1" dirty="0" err="1"/>
              <a:t>Garnero</a:t>
            </a:r>
            <a:r>
              <a:rPr lang="en-US" sz="1200" i="1" dirty="0"/>
              <a:t> and Richardson</a:t>
            </a:r>
            <a:r>
              <a:rPr lang="en-US" sz="1200" dirty="0"/>
              <a:t>, 2024, after </a:t>
            </a:r>
            <a:r>
              <a:rPr lang="en-US" sz="1200" i="1" dirty="0"/>
              <a:t>Cai et al., </a:t>
            </a:r>
            <a:r>
              <a:rPr lang="en-US" sz="1200" dirty="0"/>
              <a:t>2024</a:t>
            </a:r>
          </a:p>
        </p:txBody>
      </p:sp>
      <p:grpSp>
        <p:nvGrpSpPr>
          <p:cNvPr id="11" name="Group 10">
            <a:extLst>
              <a:ext uri="{FF2B5EF4-FFF2-40B4-BE49-F238E27FC236}">
                <a16:creationId xmlns:a16="http://schemas.microsoft.com/office/drawing/2014/main" id="{44D3B92D-1A4A-4653-2BBD-ADE635FF5ED1}"/>
              </a:ext>
            </a:extLst>
          </p:cNvPr>
          <p:cNvGrpSpPr/>
          <p:nvPr/>
        </p:nvGrpSpPr>
        <p:grpSpPr>
          <a:xfrm>
            <a:off x="4832458" y="2889579"/>
            <a:ext cx="2527083" cy="2304607"/>
            <a:chOff x="4822182" y="3183927"/>
            <a:chExt cx="2527083" cy="2304607"/>
          </a:xfrm>
        </p:grpSpPr>
        <p:pic>
          <p:nvPicPr>
            <p:cNvPr id="1026" name="Picture 2" descr="Fig. 1">
              <a:extLst>
                <a:ext uri="{FF2B5EF4-FFF2-40B4-BE49-F238E27FC236}">
                  <a16:creationId xmlns:a16="http://schemas.microsoft.com/office/drawing/2014/main" id="{DE820C6D-4F3B-203C-335A-DE86082B339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896" t="61966" r="57999" b="23618"/>
            <a:stretch>
              <a:fillRect/>
            </a:stretch>
          </p:blipFill>
          <p:spPr bwMode="auto">
            <a:xfrm>
              <a:off x="4842734" y="3224139"/>
              <a:ext cx="2506531" cy="226439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CE9D621-0205-9C36-67E1-CE73AEE65A4F}"/>
                </a:ext>
              </a:extLst>
            </p:cNvPr>
            <p:cNvSpPr txBox="1"/>
            <p:nvPr/>
          </p:nvSpPr>
          <p:spPr>
            <a:xfrm>
              <a:off x="5706084" y="4152387"/>
              <a:ext cx="779829" cy="369332"/>
            </a:xfrm>
            <a:prstGeom prst="rect">
              <a:avLst/>
            </a:prstGeom>
            <a:noFill/>
          </p:spPr>
          <p:txBody>
            <a:bodyPr wrap="none" rtlCol="0">
              <a:spAutoFit/>
            </a:bodyPr>
            <a:lstStyle/>
            <a:p>
              <a:r>
                <a:rPr lang="en-US" dirty="0"/>
                <a:t>CORE</a:t>
              </a:r>
            </a:p>
          </p:txBody>
        </p:sp>
        <p:sp>
          <p:nvSpPr>
            <p:cNvPr id="6" name="TextBox 5">
              <a:extLst>
                <a:ext uri="{FF2B5EF4-FFF2-40B4-BE49-F238E27FC236}">
                  <a16:creationId xmlns:a16="http://schemas.microsoft.com/office/drawing/2014/main" id="{786A43F8-6E43-93DE-7579-FF6E414C366D}"/>
                </a:ext>
              </a:extLst>
            </p:cNvPr>
            <p:cNvSpPr txBox="1"/>
            <p:nvPr/>
          </p:nvSpPr>
          <p:spPr>
            <a:xfrm rot="18323562">
              <a:off x="5243399" y="3781510"/>
              <a:ext cx="669029" cy="369332"/>
            </a:xfrm>
            <a:prstGeom prst="rect">
              <a:avLst/>
            </a:prstGeom>
            <a:noFill/>
          </p:spPr>
          <p:txBody>
            <a:bodyPr wrap="none" rtlCol="0">
              <a:spAutoFit/>
            </a:bodyPr>
            <a:lstStyle/>
            <a:p>
              <a:r>
                <a:rPr lang="en-US" dirty="0"/>
                <a:t>LLVP</a:t>
              </a:r>
            </a:p>
          </p:txBody>
        </p:sp>
        <p:sp>
          <p:nvSpPr>
            <p:cNvPr id="7" name="TextBox 6">
              <a:extLst>
                <a:ext uri="{FF2B5EF4-FFF2-40B4-BE49-F238E27FC236}">
                  <a16:creationId xmlns:a16="http://schemas.microsoft.com/office/drawing/2014/main" id="{8482B807-5BE7-E351-ABBA-DDD3CCAEEB98}"/>
                </a:ext>
              </a:extLst>
            </p:cNvPr>
            <p:cNvSpPr txBox="1"/>
            <p:nvPr/>
          </p:nvSpPr>
          <p:spPr>
            <a:xfrm rot="4684711">
              <a:off x="6401183" y="3971607"/>
              <a:ext cx="669029" cy="369332"/>
            </a:xfrm>
            <a:prstGeom prst="rect">
              <a:avLst/>
            </a:prstGeom>
            <a:noFill/>
          </p:spPr>
          <p:txBody>
            <a:bodyPr wrap="none" rtlCol="0">
              <a:spAutoFit/>
            </a:bodyPr>
            <a:lstStyle/>
            <a:p>
              <a:r>
                <a:rPr lang="en-US" dirty="0"/>
                <a:t>LLVP</a:t>
              </a:r>
            </a:p>
          </p:txBody>
        </p:sp>
        <p:sp>
          <p:nvSpPr>
            <p:cNvPr id="8" name="TextBox 7">
              <a:extLst>
                <a:ext uri="{FF2B5EF4-FFF2-40B4-BE49-F238E27FC236}">
                  <a16:creationId xmlns:a16="http://schemas.microsoft.com/office/drawing/2014/main" id="{83AE0F5C-CBD0-6538-1B1D-FF4C9863BFFB}"/>
                </a:ext>
              </a:extLst>
            </p:cNvPr>
            <p:cNvSpPr txBox="1"/>
            <p:nvPr/>
          </p:nvSpPr>
          <p:spPr>
            <a:xfrm>
              <a:off x="5182607" y="3183927"/>
              <a:ext cx="1826782" cy="369332"/>
            </a:xfrm>
            <a:prstGeom prst="rect">
              <a:avLst/>
            </a:prstGeom>
            <a:noFill/>
          </p:spPr>
          <p:txBody>
            <a:bodyPr wrap="none" rtlCol="0">
              <a:spAutoFit/>
            </a:bodyPr>
            <a:lstStyle/>
            <a:p>
              <a:r>
                <a:rPr lang="en-US" dirty="0"/>
                <a:t>Stable: 630 </a:t>
              </a:r>
              <a:r>
                <a:rPr lang="en-US" dirty="0" err="1"/>
                <a:t>Myrs</a:t>
              </a:r>
              <a:endParaRPr lang="en-US" dirty="0"/>
            </a:p>
          </p:txBody>
        </p:sp>
        <p:sp>
          <p:nvSpPr>
            <p:cNvPr id="10" name="TextBox 9">
              <a:extLst>
                <a:ext uri="{FF2B5EF4-FFF2-40B4-BE49-F238E27FC236}">
                  <a16:creationId xmlns:a16="http://schemas.microsoft.com/office/drawing/2014/main" id="{AB870F07-2B0E-07AD-955A-558FE6028C98}"/>
                </a:ext>
              </a:extLst>
            </p:cNvPr>
            <p:cNvSpPr txBox="1"/>
            <p:nvPr/>
          </p:nvSpPr>
          <p:spPr>
            <a:xfrm>
              <a:off x="4822182" y="5160981"/>
              <a:ext cx="1273816" cy="276999"/>
            </a:xfrm>
            <a:prstGeom prst="rect">
              <a:avLst/>
            </a:prstGeom>
            <a:noFill/>
          </p:spPr>
          <p:txBody>
            <a:bodyPr wrap="square">
              <a:spAutoFit/>
            </a:bodyPr>
            <a:lstStyle/>
            <a:p>
              <a:r>
                <a:rPr lang="en-US" sz="1200" b="0" i="1" kern="1200" dirty="0">
                  <a:solidFill>
                    <a:schemeClr val="tx1"/>
                  </a:solidFill>
                  <a:effectLst/>
                  <a:latin typeface="+mn-lt"/>
                  <a:ea typeface="+mn-ea"/>
                  <a:cs typeface="+mn-cs"/>
                </a:rPr>
                <a:t>Shi et al., </a:t>
              </a:r>
              <a:r>
                <a:rPr lang="en-US" sz="1200" b="0" i="0" kern="1200" dirty="0">
                  <a:solidFill>
                    <a:schemeClr val="tx1"/>
                  </a:solidFill>
                  <a:effectLst/>
                  <a:latin typeface="+mn-lt"/>
                  <a:ea typeface="+mn-ea"/>
                  <a:cs typeface="+mn-cs"/>
                </a:rPr>
                <a:t>(2024) </a:t>
              </a:r>
              <a:endParaRPr lang="en-US" sz="1200" dirty="0"/>
            </a:p>
          </p:txBody>
        </p:sp>
      </p:grpSp>
      <p:sp>
        <p:nvSpPr>
          <p:cNvPr id="9" name="Slide Number Placeholder 8">
            <a:extLst>
              <a:ext uri="{FF2B5EF4-FFF2-40B4-BE49-F238E27FC236}">
                <a16:creationId xmlns:a16="http://schemas.microsoft.com/office/drawing/2014/main" id="{89404C47-666F-A734-5C46-DE133F3A2CCB}"/>
              </a:ext>
            </a:extLst>
          </p:cNvPr>
          <p:cNvSpPr>
            <a:spLocks noGrp="1"/>
          </p:cNvSpPr>
          <p:nvPr>
            <p:ph type="sldNum" sz="quarter" idx="12"/>
          </p:nvPr>
        </p:nvSpPr>
        <p:spPr/>
        <p:txBody>
          <a:bodyPr/>
          <a:lstStyle/>
          <a:p>
            <a:fld id="{CD930966-EB3E-427C-959A-33EFDF6915D7}" type="slidenum">
              <a:rPr lang="en-US" smtClean="0"/>
              <a:t>5</a:t>
            </a:fld>
            <a:endParaRPr lang="en-US"/>
          </a:p>
        </p:txBody>
      </p:sp>
    </p:spTree>
    <p:extLst>
      <p:ext uri="{BB962C8B-B14F-4D97-AF65-F5344CB8AC3E}">
        <p14:creationId xmlns:p14="http://schemas.microsoft.com/office/powerpoint/2010/main" val="634488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3CE687-3358-B6BF-E055-2CC0C3D250F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45A30B3-F79A-39CC-80E6-81B15A7E1868}"/>
              </a:ext>
            </a:extLst>
          </p:cNvPr>
          <p:cNvSpPr>
            <a:spLocks noGrp="1"/>
          </p:cNvSpPr>
          <p:nvPr>
            <p:ph type="title"/>
          </p:nvPr>
        </p:nvSpPr>
        <p:spPr/>
        <p:txBody>
          <a:bodyPr/>
          <a:lstStyle/>
          <a:p>
            <a:r>
              <a:rPr lang="en-US" dirty="0"/>
              <a:t>Continents and LLVPs alone alter heat transfer</a:t>
            </a:r>
          </a:p>
        </p:txBody>
      </p:sp>
      <p:pic>
        <p:nvPicPr>
          <p:cNvPr id="6" name="Main graphic">
            <a:extLst>
              <a:ext uri="{FF2B5EF4-FFF2-40B4-BE49-F238E27FC236}">
                <a16:creationId xmlns:a16="http://schemas.microsoft.com/office/drawing/2014/main" id="{198C3DCB-756D-7479-D7B2-BB531B2C025B}"/>
              </a:ext>
            </a:extLst>
          </p:cNvPr>
          <p:cNvPicPr>
            <a:picLocks noGrp="1" noChangeAspect="1"/>
          </p:cNvPicPr>
          <p:nvPr>
            <p:ph sz="half" idx="2"/>
          </p:nvPr>
        </p:nvPicPr>
        <p:blipFill>
          <a:blip r:embed="rId3"/>
          <a:srcRect t="75426"/>
          <a:stretch>
            <a:fillRect/>
          </a:stretch>
        </p:blipFill>
        <p:spPr>
          <a:xfrm>
            <a:off x="1227973" y="2332611"/>
            <a:ext cx="3543724" cy="3391564"/>
          </a:xfrm>
          <a:prstGeom prst="rect">
            <a:avLst/>
          </a:prstGeom>
          <a:ln>
            <a:noFill/>
          </a:ln>
        </p:spPr>
      </p:pic>
      <p:cxnSp>
        <p:nvCxnSpPr>
          <p:cNvPr id="10" name="Straight Arrow Connector 9">
            <a:extLst>
              <a:ext uri="{FF2B5EF4-FFF2-40B4-BE49-F238E27FC236}">
                <a16:creationId xmlns:a16="http://schemas.microsoft.com/office/drawing/2014/main" id="{CB10D816-959E-DA59-7C11-4FD86D9DCC76}"/>
              </a:ext>
            </a:extLst>
          </p:cNvPr>
          <p:cNvCxnSpPr>
            <a:cxnSpLocks/>
          </p:cNvCxnSpPr>
          <p:nvPr/>
        </p:nvCxnSpPr>
        <p:spPr>
          <a:xfrm flipV="1">
            <a:off x="2196662" y="2876169"/>
            <a:ext cx="1409633" cy="9879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D340638A-AAD7-1D88-0D8C-33585A159B80}"/>
              </a:ext>
            </a:extLst>
          </p:cNvPr>
          <p:cNvSpPr txBox="1"/>
          <p:nvPr/>
        </p:nvSpPr>
        <p:spPr>
          <a:xfrm rot="19498709">
            <a:off x="1929831" y="3058721"/>
            <a:ext cx="1726819" cy="369332"/>
          </a:xfrm>
          <a:prstGeom prst="rect">
            <a:avLst/>
          </a:prstGeom>
          <a:noFill/>
        </p:spPr>
        <p:txBody>
          <a:bodyPr wrap="none" rtlCol="0">
            <a:spAutoFit/>
          </a:bodyPr>
          <a:lstStyle/>
          <a:p>
            <a:r>
              <a:rPr lang="en-US" dirty="0"/>
              <a:t>warmer mantle</a:t>
            </a:r>
          </a:p>
        </p:txBody>
      </p:sp>
      <p:sp>
        <p:nvSpPr>
          <p:cNvPr id="13" name="TextBox 12">
            <a:extLst>
              <a:ext uri="{FF2B5EF4-FFF2-40B4-BE49-F238E27FC236}">
                <a16:creationId xmlns:a16="http://schemas.microsoft.com/office/drawing/2014/main" id="{2BAAD8BC-2C51-A939-16C7-0BF156398709}"/>
              </a:ext>
            </a:extLst>
          </p:cNvPr>
          <p:cNvSpPr txBox="1"/>
          <p:nvPr/>
        </p:nvSpPr>
        <p:spPr>
          <a:xfrm>
            <a:off x="1227973" y="6402223"/>
            <a:ext cx="1443024" cy="276999"/>
          </a:xfrm>
          <a:prstGeom prst="rect">
            <a:avLst/>
          </a:prstGeom>
          <a:noFill/>
        </p:spPr>
        <p:txBody>
          <a:bodyPr wrap="none" rtlCol="0">
            <a:spAutoFit/>
          </a:bodyPr>
          <a:lstStyle/>
          <a:p>
            <a:r>
              <a:rPr lang="en-US" sz="1200" i="1" dirty="0"/>
              <a:t>Cooper et al., </a:t>
            </a:r>
            <a:r>
              <a:rPr lang="en-US" sz="1200" dirty="0"/>
              <a:t>2006</a:t>
            </a:r>
          </a:p>
        </p:txBody>
      </p:sp>
      <p:sp>
        <p:nvSpPr>
          <p:cNvPr id="17" name="Text Placeholder 1">
            <a:extLst>
              <a:ext uri="{FF2B5EF4-FFF2-40B4-BE49-F238E27FC236}">
                <a16:creationId xmlns:a16="http://schemas.microsoft.com/office/drawing/2014/main" id="{0FA46626-F1F2-9C69-F495-9AE47CE04748}"/>
              </a:ext>
            </a:extLst>
          </p:cNvPr>
          <p:cNvSpPr>
            <a:spLocks noGrp="1"/>
          </p:cNvSpPr>
          <p:nvPr>
            <p:ph type="body" idx="1"/>
          </p:nvPr>
        </p:nvSpPr>
        <p:spPr>
          <a:xfrm>
            <a:off x="839788" y="1447244"/>
            <a:ext cx="5157787" cy="823912"/>
          </a:xfrm>
        </p:spPr>
        <p:txBody>
          <a:bodyPr/>
          <a:lstStyle/>
          <a:p>
            <a:r>
              <a:rPr lang="en-US" dirty="0"/>
              <a:t>Continents</a:t>
            </a:r>
          </a:p>
        </p:txBody>
      </p:sp>
      <p:sp>
        <p:nvSpPr>
          <p:cNvPr id="2" name="Slide Number Placeholder 1">
            <a:extLst>
              <a:ext uri="{FF2B5EF4-FFF2-40B4-BE49-F238E27FC236}">
                <a16:creationId xmlns:a16="http://schemas.microsoft.com/office/drawing/2014/main" id="{F0DDB7CC-2FA5-CF07-E0D2-0D1BDF24565C}"/>
              </a:ext>
            </a:extLst>
          </p:cNvPr>
          <p:cNvSpPr>
            <a:spLocks noGrp="1"/>
          </p:cNvSpPr>
          <p:nvPr>
            <p:ph type="sldNum" sz="quarter" idx="12"/>
          </p:nvPr>
        </p:nvSpPr>
        <p:spPr/>
        <p:txBody>
          <a:bodyPr/>
          <a:lstStyle/>
          <a:p>
            <a:fld id="{CD930966-EB3E-427C-959A-33EFDF6915D7}" type="slidenum">
              <a:rPr lang="en-US" smtClean="0"/>
              <a:t>6</a:t>
            </a:fld>
            <a:endParaRPr lang="en-US"/>
          </a:p>
        </p:txBody>
      </p:sp>
    </p:spTree>
    <p:extLst>
      <p:ext uri="{BB962C8B-B14F-4D97-AF65-F5344CB8AC3E}">
        <p14:creationId xmlns:p14="http://schemas.microsoft.com/office/powerpoint/2010/main" val="768272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DEE59-6C8F-4BD1-28A6-70C737FE7E6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39269F2-A3C3-3387-B422-68BABF0FFD27}"/>
              </a:ext>
            </a:extLst>
          </p:cNvPr>
          <p:cNvSpPr>
            <a:spLocks noGrp="1"/>
          </p:cNvSpPr>
          <p:nvPr>
            <p:ph type="title"/>
          </p:nvPr>
        </p:nvSpPr>
        <p:spPr/>
        <p:txBody>
          <a:bodyPr/>
          <a:lstStyle/>
          <a:p>
            <a:r>
              <a:rPr lang="en-US" dirty="0"/>
              <a:t>Continents and LLVPs alone alter heat transfer</a:t>
            </a:r>
          </a:p>
        </p:txBody>
      </p:sp>
      <p:sp>
        <p:nvSpPr>
          <p:cNvPr id="2" name="Text Placeholder 1">
            <a:extLst>
              <a:ext uri="{FF2B5EF4-FFF2-40B4-BE49-F238E27FC236}">
                <a16:creationId xmlns:a16="http://schemas.microsoft.com/office/drawing/2014/main" id="{89CF4C82-036A-3B66-5DD8-6CC567B48DAB}"/>
              </a:ext>
            </a:extLst>
          </p:cNvPr>
          <p:cNvSpPr>
            <a:spLocks noGrp="1"/>
          </p:cNvSpPr>
          <p:nvPr>
            <p:ph type="body" idx="1"/>
          </p:nvPr>
        </p:nvSpPr>
        <p:spPr>
          <a:xfrm>
            <a:off x="839788" y="1447244"/>
            <a:ext cx="5157787" cy="823912"/>
          </a:xfrm>
        </p:spPr>
        <p:txBody>
          <a:bodyPr/>
          <a:lstStyle/>
          <a:p>
            <a:r>
              <a:rPr lang="en-US" dirty="0"/>
              <a:t>Continents</a:t>
            </a:r>
          </a:p>
        </p:txBody>
      </p:sp>
      <p:pic>
        <p:nvPicPr>
          <p:cNvPr id="6" name="Main graphic">
            <a:extLst>
              <a:ext uri="{FF2B5EF4-FFF2-40B4-BE49-F238E27FC236}">
                <a16:creationId xmlns:a16="http://schemas.microsoft.com/office/drawing/2014/main" id="{A6091AF5-8F5F-2F08-CCD9-43491BE7F22D}"/>
              </a:ext>
            </a:extLst>
          </p:cNvPr>
          <p:cNvPicPr>
            <a:picLocks noGrp="1" noChangeAspect="1"/>
          </p:cNvPicPr>
          <p:nvPr>
            <p:ph sz="half" idx="2"/>
          </p:nvPr>
        </p:nvPicPr>
        <p:blipFill>
          <a:blip r:embed="rId3"/>
          <a:srcRect t="75426"/>
          <a:stretch>
            <a:fillRect/>
          </a:stretch>
        </p:blipFill>
        <p:spPr>
          <a:xfrm>
            <a:off x="1227973" y="2332611"/>
            <a:ext cx="3543724" cy="3391564"/>
          </a:xfrm>
          <a:prstGeom prst="rect">
            <a:avLst/>
          </a:prstGeom>
          <a:ln>
            <a:noFill/>
          </a:ln>
        </p:spPr>
      </p:pic>
      <p:cxnSp>
        <p:nvCxnSpPr>
          <p:cNvPr id="10" name="Straight Arrow Connector 9">
            <a:extLst>
              <a:ext uri="{FF2B5EF4-FFF2-40B4-BE49-F238E27FC236}">
                <a16:creationId xmlns:a16="http://schemas.microsoft.com/office/drawing/2014/main" id="{E0CCB65E-E474-342B-E1D1-796F4AD1DE32}"/>
              </a:ext>
            </a:extLst>
          </p:cNvPr>
          <p:cNvCxnSpPr>
            <a:cxnSpLocks/>
          </p:cNvCxnSpPr>
          <p:nvPr/>
        </p:nvCxnSpPr>
        <p:spPr>
          <a:xfrm flipV="1">
            <a:off x="2196662" y="2876169"/>
            <a:ext cx="1409633" cy="9879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531E3CCD-2BEB-A0F5-9B98-DEE6878AE620}"/>
              </a:ext>
            </a:extLst>
          </p:cNvPr>
          <p:cNvSpPr txBox="1"/>
          <p:nvPr/>
        </p:nvSpPr>
        <p:spPr>
          <a:xfrm rot="19498709">
            <a:off x="1929831" y="3058721"/>
            <a:ext cx="1726819" cy="369332"/>
          </a:xfrm>
          <a:prstGeom prst="rect">
            <a:avLst/>
          </a:prstGeom>
          <a:noFill/>
        </p:spPr>
        <p:txBody>
          <a:bodyPr wrap="none" rtlCol="0">
            <a:spAutoFit/>
          </a:bodyPr>
          <a:lstStyle/>
          <a:p>
            <a:r>
              <a:rPr lang="en-US" dirty="0"/>
              <a:t>warmer mantle</a:t>
            </a:r>
          </a:p>
        </p:txBody>
      </p:sp>
      <p:sp>
        <p:nvSpPr>
          <p:cNvPr id="13" name="TextBox 12">
            <a:extLst>
              <a:ext uri="{FF2B5EF4-FFF2-40B4-BE49-F238E27FC236}">
                <a16:creationId xmlns:a16="http://schemas.microsoft.com/office/drawing/2014/main" id="{5EB96F30-D57B-1DA9-ABE2-C5FBCE64ACBC}"/>
              </a:ext>
            </a:extLst>
          </p:cNvPr>
          <p:cNvSpPr txBox="1"/>
          <p:nvPr/>
        </p:nvSpPr>
        <p:spPr>
          <a:xfrm>
            <a:off x="1227973" y="6402223"/>
            <a:ext cx="1443024" cy="276999"/>
          </a:xfrm>
          <a:prstGeom prst="rect">
            <a:avLst/>
          </a:prstGeom>
          <a:noFill/>
        </p:spPr>
        <p:txBody>
          <a:bodyPr wrap="none" rtlCol="0">
            <a:spAutoFit/>
          </a:bodyPr>
          <a:lstStyle/>
          <a:p>
            <a:r>
              <a:rPr lang="en-US" sz="1200" i="1" dirty="0"/>
              <a:t>Cooper et al., </a:t>
            </a:r>
            <a:r>
              <a:rPr lang="en-US" sz="1200" dirty="0"/>
              <a:t>2006</a:t>
            </a:r>
          </a:p>
        </p:txBody>
      </p:sp>
      <p:pic>
        <p:nvPicPr>
          <p:cNvPr id="3" name="Picture 2">
            <a:extLst>
              <a:ext uri="{FF2B5EF4-FFF2-40B4-BE49-F238E27FC236}">
                <a16:creationId xmlns:a16="http://schemas.microsoft.com/office/drawing/2014/main" id="{F7904FF4-608C-38CA-2C88-751DDEBD5A68}"/>
              </a:ext>
            </a:extLst>
          </p:cNvPr>
          <p:cNvPicPr>
            <a:picLocks noChangeAspect="1"/>
          </p:cNvPicPr>
          <p:nvPr/>
        </p:nvPicPr>
        <p:blipFill>
          <a:blip r:embed="rId4"/>
          <a:srcRect r="8404"/>
          <a:stretch>
            <a:fillRect/>
          </a:stretch>
        </p:blipFill>
        <p:spPr>
          <a:xfrm>
            <a:off x="5523910" y="2332611"/>
            <a:ext cx="6354171" cy="3121891"/>
          </a:xfrm>
          <a:prstGeom prst="rect">
            <a:avLst/>
          </a:prstGeom>
        </p:spPr>
      </p:pic>
      <p:sp>
        <p:nvSpPr>
          <p:cNvPr id="4" name="TextBox 3">
            <a:extLst>
              <a:ext uri="{FF2B5EF4-FFF2-40B4-BE49-F238E27FC236}">
                <a16:creationId xmlns:a16="http://schemas.microsoft.com/office/drawing/2014/main" id="{75A1DB33-FD2F-4FF1-38F2-A54B94220584}"/>
              </a:ext>
            </a:extLst>
          </p:cNvPr>
          <p:cNvSpPr txBox="1"/>
          <p:nvPr/>
        </p:nvSpPr>
        <p:spPr>
          <a:xfrm>
            <a:off x="6286217" y="2493137"/>
            <a:ext cx="2202783" cy="369332"/>
          </a:xfrm>
          <a:prstGeom prst="rect">
            <a:avLst/>
          </a:prstGeom>
          <a:noFill/>
        </p:spPr>
        <p:txBody>
          <a:bodyPr wrap="none" rtlCol="0">
            <a:spAutoFit/>
          </a:bodyPr>
          <a:lstStyle/>
          <a:p>
            <a:r>
              <a:rPr lang="en-US" b="1" dirty="0">
                <a:solidFill>
                  <a:schemeClr val="bg1"/>
                </a:solidFill>
                <a:effectLst>
                  <a:outerShdw blurRad="38100" dist="38100" dir="2700000" algn="tl">
                    <a:srgbClr val="000000">
                      <a:alpha val="43137"/>
                    </a:srgbClr>
                  </a:outerShdw>
                </a:effectLst>
              </a:rPr>
              <a:t>WITH CONTINENTS</a:t>
            </a:r>
          </a:p>
        </p:txBody>
      </p:sp>
      <p:sp>
        <p:nvSpPr>
          <p:cNvPr id="5" name="TextBox 4">
            <a:extLst>
              <a:ext uri="{FF2B5EF4-FFF2-40B4-BE49-F238E27FC236}">
                <a16:creationId xmlns:a16="http://schemas.microsoft.com/office/drawing/2014/main" id="{F6922B4B-DA11-7A92-9EE5-A2D04159AE3B}"/>
              </a:ext>
            </a:extLst>
          </p:cNvPr>
          <p:cNvSpPr txBox="1"/>
          <p:nvPr/>
        </p:nvSpPr>
        <p:spPr>
          <a:xfrm>
            <a:off x="6286217" y="3922058"/>
            <a:ext cx="2650021" cy="369332"/>
          </a:xfrm>
          <a:prstGeom prst="rect">
            <a:avLst/>
          </a:prstGeom>
          <a:noFill/>
        </p:spPr>
        <p:txBody>
          <a:bodyPr wrap="none" rtlCol="0">
            <a:spAutoFit/>
          </a:bodyPr>
          <a:lstStyle/>
          <a:p>
            <a:r>
              <a:rPr lang="en-US" b="1" dirty="0">
                <a:solidFill>
                  <a:schemeClr val="bg1"/>
                </a:solidFill>
                <a:effectLst>
                  <a:outerShdw blurRad="38100" dist="38100" dir="2700000" algn="tl">
                    <a:srgbClr val="000000">
                      <a:alpha val="43137"/>
                    </a:srgbClr>
                  </a:outerShdw>
                </a:effectLst>
              </a:rPr>
              <a:t>WITHOUT CONTINENTS</a:t>
            </a:r>
          </a:p>
        </p:txBody>
      </p:sp>
      <p:sp>
        <p:nvSpPr>
          <p:cNvPr id="8" name="Rectangle 7">
            <a:extLst>
              <a:ext uri="{FF2B5EF4-FFF2-40B4-BE49-F238E27FC236}">
                <a16:creationId xmlns:a16="http://schemas.microsoft.com/office/drawing/2014/main" id="{EF968A77-38C3-3E4F-1BFB-EE674B9F775E}"/>
              </a:ext>
            </a:extLst>
          </p:cNvPr>
          <p:cNvSpPr/>
          <p:nvPr/>
        </p:nvSpPr>
        <p:spPr>
          <a:xfrm>
            <a:off x="5523910" y="2264735"/>
            <a:ext cx="381874" cy="2764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C14FC22-4473-6021-7F65-21AD764D22F8}"/>
              </a:ext>
            </a:extLst>
          </p:cNvPr>
          <p:cNvSpPr/>
          <p:nvPr/>
        </p:nvSpPr>
        <p:spPr>
          <a:xfrm>
            <a:off x="5415813" y="3640296"/>
            <a:ext cx="381874" cy="2764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1">
            <a:extLst>
              <a:ext uri="{FF2B5EF4-FFF2-40B4-BE49-F238E27FC236}">
                <a16:creationId xmlns:a16="http://schemas.microsoft.com/office/drawing/2014/main" id="{E5DF78ED-A9CA-168F-8D7A-BB501DA5BA6D}"/>
              </a:ext>
            </a:extLst>
          </p:cNvPr>
          <p:cNvSpPr>
            <a:spLocks noGrp="1"/>
          </p:cNvSpPr>
          <p:nvPr>
            <p:ph type="sldNum" sz="quarter" idx="12"/>
          </p:nvPr>
        </p:nvSpPr>
        <p:spPr/>
        <p:txBody>
          <a:bodyPr/>
          <a:lstStyle/>
          <a:p>
            <a:fld id="{CD930966-EB3E-427C-959A-33EFDF6915D7}" type="slidenum">
              <a:rPr lang="en-US" smtClean="0"/>
              <a:t>7</a:t>
            </a:fld>
            <a:endParaRPr lang="en-US"/>
          </a:p>
        </p:txBody>
      </p:sp>
    </p:spTree>
    <p:extLst>
      <p:ext uri="{BB962C8B-B14F-4D97-AF65-F5344CB8AC3E}">
        <p14:creationId xmlns:p14="http://schemas.microsoft.com/office/powerpoint/2010/main" val="3926449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27B96-FB15-DD67-CE69-DC7CC6E50AB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ABDB29C3-F2DF-F2F3-49C3-23BA67BFBC33}"/>
              </a:ext>
            </a:extLst>
          </p:cNvPr>
          <p:cNvSpPr>
            <a:spLocks noGrp="1"/>
          </p:cNvSpPr>
          <p:nvPr>
            <p:ph type="title"/>
          </p:nvPr>
        </p:nvSpPr>
        <p:spPr/>
        <p:txBody>
          <a:bodyPr/>
          <a:lstStyle/>
          <a:p>
            <a:r>
              <a:rPr lang="en-US" dirty="0"/>
              <a:t>Continents and LLVPs alone alter heat transfer</a:t>
            </a:r>
          </a:p>
        </p:txBody>
      </p:sp>
      <p:sp>
        <p:nvSpPr>
          <p:cNvPr id="2" name="Text Placeholder 1">
            <a:extLst>
              <a:ext uri="{FF2B5EF4-FFF2-40B4-BE49-F238E27FC236}">
                <a16:creationId xmlns:a16="http://schemas.microsoft.com/office/drawing/2014/main" id="{10A4C42E-A65B-9A5D-F908-86B6C8C9BEBF}"/>
              </a:ext>
            </a:extLst>
          </p:cNvPr>
          <p:cNvSpPr>
            <a:spLocks noGrp="1"/>
          </p:cNvSpPr>
          <p:nvPr>
            <p:ph type="body" idx="1"/>
          </p:nvPr>
        </p:nvSpPr>
        <p:spPr>
          <a:xfrm>
            <a:off x="839788" y="1362187"/>
            <a:ext cx="5157787" cy="823912"/>
          </a:xfrm>
        </p:spPr>
        <p:txBody>
          <a:bodyPr/>
          <a:lstStyle/>
          <a:p>
            <a:r>
              <a:rPr lang="en-US" dirty="0"/>
              <a:t>Continents</a:t>
            </a:r>
          </a:p>
        </p:txBody>
      </p:sp>
      <p:sp>
        <p:nvSpPr>
          <p:cNvPr id="4" name="Text Placeholder 3">
            <a:extLst>
              <a:ext uri="{FF2B5EF4-FFF2-40B4-BE49-F238E27FC236}">
                <a16:creationId xmlns:a16="http://schemas.microsoft.com/office/drawing/2014/main" id="{BD37DB81-00DC-0E97-AA30-3783050A51BA}"/>
              </a:ext>
            </a:extLst>
          </p:cNvPr>
          <p:cNvSpPr>
            <a:spLocks noGrp="1"/>
          </p:cNvSpPr>
          <p:nvPr>
            <p:ph type="body" sz="quarter" idx="3"/>
          </p:nvPr>
        </p:nvSpPr>
        <p:spPr>
          <a:xfrm>
            <a:off x="6554972" y="1362187"/>
            <a:ext cx="5183188" cy="823912"/>
          </a:xfrm>
        </p:spPr>
        <p:txBody>
          <a:bodyPr/>
          <a:lstStyle/>
          <a:p>
            <a:r>
              <a:rPr lang="en-US" dirty="0"/>
              <a:t>LLVPs</a:t>
            </a:r>
          </a:p>
        </p:txBody>
      </p:sp>
      <p:pic>
        <p:nvPicPr>
          <p:cNvPr id="15" name="Content Placeholder 14">
            <a:extLst>
              <a:ext uri="{FF2B5EF4-FFF2-40B4-BE49-F238E27FC236}">
                <a16:creationId xmlns:a16="http://schemas.microsoft.com/office/drawing/2014/main" id="{5C2E152B-3B19-E2FE-2935-82BA566E88AC}"/>
              </a:ext>
            </a:extLst>
          </p:cNvPr>
          <p:cNvPicPr>
            <a:picLocks noGrp="1" noChangeAspect="1"/>
          </p:cNvPicPr>
          <p:nvPr>
            <p:ph sz="quarter" idx="4"/>
          </p:nvPr>
        </p:nvPicPr>
        <p:blipFill>
          <a:blip r:embed="rId3"/>
          <a:srcRect r="18037"/>
          <a:stretch>
            <a:fillRect/>
          </a:stretch>
        </p:blipFill>
        <p:spPr>
          <a:xfrm>
            <a:off x="6561100" y="2266645"/>
            <a:ext cx="3725899" cy="3684588"/>
          </a:xfrm>
          <a:prstGeom prst="rect">
            <a:avLst/>
          </a:prstGeom>
        </p:spPr>
      </p:pic>
      <p:sp>
        <p:nvSpPr>
          <p:cNvPr id="16" name="TextBox 15">
            <a:extLst>
              <a:ext uri="{FF2B5EF4-FFF2-40B4-BE49-F238E27FC236}">
                <a16:creationId xmlns:a16="http://schemas.microsoft.com/office/drawing/2014/main" id="{A5D3C327-6988-0918-73D0-96A1254BAEFB}"/>
              </a:ext>
            </a:extLst>
          </p:cNvPr>
          <p:cNvSpPr txBox="1"/>
          <p:nvPr/>
        </p:nvSpPr>
        <p:spPr>
          <a:xfrm>
            <a:off x="10167020" y="5958794"/>
            <a:ext cx="1804276" cy="276999"/>
          </a:xfrm>
          <a:prstGeom prst="rect">
            <a:avLst/>
          </a:prstGeom>
          <a:noFill/>
        </p:spPr>
        <p:txBody>
          <a:bodyPr wrap="none" rtlCol="0">
            <a:spAutoFit/>
          </a:bodyPr>
          <a:lstStyle/>
          <a:p>
            <a:r>
              <a:rPr lang="en-US" sz="1200" i="1" dirty="0" err="1"/>
              <a:t>Langemeyer</a:t>
            </a:r>
            <a:r>
              <a:rPr lang="en-US" sz="1200" i="1" dirty="0"/>
              <a:t> et al., </a:t>
            </a:r>
            <a:r>
              <a:rPr lang="en-US" sz="1200" dirty="0"/>
              <a:t>2020</a:t>
            </a:r>
          </a:p>
        </p:txBody>
      </p:sp>
      <p:pic>
        <p:nvPicPr>
          <p:cNvPr id="18" name="Picture 17">
            <a:extLst>
              <a:ext uri="{FF2B5EF4-FFF2-40B4-BE49-F238E27FC236}">
                <a16:creationId xmlns:a16="http://schemas.microsoft.com/office/drawing/2014/main" id="{11398234-58B6-6705-4265-D7B651F3B5D5}"/>
              </a:ext>
            </a:extLst>
          </p:cNvPr>
          <p:cNvPicPr>
            <a:picLocks noChangeAspect="1"/>
          </p:cNvPicPr>
          <p:nvPr/>
        </p:nvPicPr>
        <p:blipFill>
          <a:blip r:embed="rId4"/>
          <a:srcRect t="835" r="48040" b="81165"/>
          <a:stretch>
            <a:fillRect/>
          </a:stretch>
        </p:blipFill>
        <p:spPr>
          <a:xfrm>
            <a:off x="10481018" y="2453121"/>
            <a:ext cx="1490278" cy="1631547"/>
          </a:xfrm>
          <a:prstGeom prst="rect">
            <a:avLst/>
          </a:prstGeom>
        </p:spPr>
      </p:pic>
      <p:pic>
        <p:nvPicPr>
          <p:cNvPr id="19" name="Picture 18">
            <a:extLst>
              <a:ext uri="{FF2B5EF4-FFF2-40B4-BE49-F238E27FC236}">
                <a16:creationId xmlns:a16="http://schemas.microsoft.com/office/drawing/2014/main" id="{B89BCB71-0F2C-491F-03DF-2BC659DE90B1}"/>
              </a:ext>
            </a:extLst>
          </p:cNvPr>
          <p:cNvPicPr>
            <a:picLocks noChangeAspect="1"/>
          </p:cNvPicPr>
          <p:nvPr/>
        </p:nvPicPr>
        <p:blipFill>
          <a:blip r:embed="rId4"/>
          <a:srcRect l="-715" t="63574" r="48755" b="21641"/>
          <a:stretch>
            <a:fillRect/>
          </a:stretch>
        </p:blipFill>
        <p:spPr>
          <a:xfrm>
            <a:off x="10465440" y="4141044"/>
            <a:ext cx="1490278" cy="1340135"/>
          </a:xfrm>
          <a:prstGeom prst="rect">
            <a:avLst/>
          </a:prstGeom>
        </p:spPr>
      </p:pic>
      <p:sp>
        <p:nvSpPr>
          <p:cNvPr id="20" name="Arrow: Down 19">
            <a:extLst>
              <a:ext uri="{FF2B5EF4-FFF2-40B4-BE49-F238E27FC236}">
                <a16:creationId xmlns:a16="http://schemas.microsoft.com/office/drawing/2014/main" id="{28E8BF53-234B-3EAC-F67D-EC3AD2DC12D0}"/>
              </a:ext>
            </a:extLst>
          </p:cNvPr>
          <p:cNvSpPr/>
          <p:nvPr/>
        </p:nvSpPr>
        <p:spPr>
          <a:xfrm>
            <a:off x="7506585" y="3030280"/>
            <a:ext cx="111642" cy="1313121"/>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49629D0-1B6E-A391-F7CF-4FD68FD822FF}"/>
              </a:ext>
            </a:extLst>
          </p:cNvPr>
          <p:cNvSpPr txBox="1"/>
          <p:nvPr/>
        </p:nvSpPr>
        <p:spPr>
          <a:xfrm>
            <a:off x="7621291" y="3068996"/>
            <a:ext cx="1245854" cy="738664"/>
          </a:xfrm>
          <a:prstGeom prst="rect">
            <a:avLst/>
          </a:prstGeom>
          <a:noFill/>
        </p:spPr>
        <p:txBody>
          <a:bodyPr wrap="none" rtlCol="0">
            <a:spAutoFit/>
          </a:bodyPr>
          <a:lstStyle/>
          <a:p>
            <a:r>
              <a:rPr lang="en-US" sz="1400" dirty="0">
                <a:solidFill>
                  <a:schemeClr val="accent2"/>
                </a:solidFill>
                <a:effectLst>
                  <a:outerShdw blurRad="38100" dist="38100" dir="2700000" algn="tl">
                    <a:srgbClr val="000000">
                      <a:alpha val="43137"/>
                    </a:srgbClr>
                  </a:outerShdw>
                </a:effectLst>
              </a:rPr>
              <a:t>Heat flux</a:t>
            </a:r>
          </a:p>
          <a:p>
            <a:r>
              <a:rPr lang="en-US" sz="1400" dirty="0">
                <a:solidFill>
                  <a:schemeClr val="accent2"/>
                </a:solidFill>
                <a:effectLst>
                  <a:outerShdw blurRad="38100" dist="38100" dir="2700000" algn="tl">
                    <a:srgbClr val="000000">
                      <a:alpha val="43137"/>
                    </a:srgbClr>
                  </a:outerShdw>
                </a:effectLst>
              </a:rPr>
              <a:t>w/increasing </a:t>
            </a:r>
          </a:p>
          <a:p>
            <a:r>
              <a:rPr lang="en-US" sz="1400" dirty="0">
                <a:solidFill>
                  <a:schemeClr val="accent2"/>
                </a:solidFill>
                <a:effectLst>
                  <a:outerShdw blurRad="38100" dist="38100" dir="2700000" algn="tl">
                    <a:srgbClr val="000000">
                      <a:alpha val="43137"/>
                    </a:srgbClr>
                  </a:outerShdw>
                </a:effectLst>
              </a:rPr>
              <a:t>coverage</a:t>
            </a:r>
          </a:p>
        </p:txBody>
      </p:sp>
      <p:pic>
        <p:nvPicPr>
          <p:cNvPr id="3" name="Main graphic">
            <a:extLst>
              <a:ext uri="{FF2B5EF4-FFF2-40B4-BE49-F238E27FC236}">
                <a16:creationId xmlns:a16="http://schemas.microsoft.com/office/drawing/2014/main" id="{9AA113FF-6DC9-B26E-E00A-CBBE109455CD}"/>
              </a:ext>
            </a:extLst>
          </p:cNvPr>
          <p:cNvPicPr>
            <a:picLocks noGrp="1" noChangeAspect="1"/>
          </p:cNvPicPr>
          <p:nvPr>
            <p:ph sz="half" idx="2"/>
          </p:nvPr>
        </p:nvPicPr>
        <p:blipFill>
          <a:blip r:embed="rId5"/>
          <a:srcRect t="75426"/>
          <a:stretch>
            <a:fillRect/>
          </a:stretch>
        </p:blipFill>
        <p:spPr>
          <a:xfrm>
            <a:off x="1227973" y="2332611"/>
            <a:ext cx="3543724" cy="3391564"/>
          </a:xfrm>
          <a:prstGeom prst="rect">
            <a:avLst/>
          </a:prstGeom>
          <a:ln>
            <a:noFill/>
          </a:ln>
        </p:spPr>
      </p:pic>
      <p:cxnSp>
        <p:nvCxnSpPr>
          <p:cNvPr id="6" name="Straight Arrow Connector 5">
            <a:extLst>
              <a:ext uri="{FF2B5EF4-FFF2-40B4-BE49-F238E27FC236}">
                <a16:creationId xmlns:a16="http://schemas.microsoft.com/office/drawing/2014/main" id="{336627FB-3982-6383-2C2E-A1AD8C7A2367}"/>
              </a:ext>
            </a:extLst>
          </p:cNvPr>
          <p:cNvCxnSpPr>
            <a:cxnSpLocks/>
          </p:cNvCxnSpPr>
          <p:nvPr/>
        </p:nvCxnSpPr>
        <p:spPr>
          <a:xfrm flipV="1">
            <a:off x="2196662" y="2876169"/>
            <a:ext cx="1409633" cy="9879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96536CDD-C010-2B61-306B-DA037FCD24B1}"/>
              </a:ext>
            </a:extLst>
          </p:cNvPr>
          <p:cNvSpPr txBox="1"/>
          <p:nvPr/>
        </p:nvSpPr>
        <p:spPr>
          <a:xfrm rot="19498709">
            <a:off x="1929831" y="3058721"/>
            <a:ext cx="1726819" cy="369332"/>
          </a:xfrm>
          <a:prstGeom prst="rect">
            <a:avLst/>
          </a:prstGeom>
          <a:noFill/>
        </p:spPr>
        <p:txBody>
          <a:bodyPr wrap="none" rtlCol="0">
            <a:spAutoFit/>
          </a:bodyPr>
          <a:lstStyle/>
          <a:p>
            <a:r>
              <a:rPr lang="en-US" dirty="0"/>
              <a:t>warmer mantle</a:t>
            </a:r>
          </a:p>
        </p:txBody>
      </p:sp>
      <p:sp>
        <p:nvSpPr>
          <p:cNvPr id="9" name="TextBox 8">
            <a:extLst>
              <a:ext uri="{FF2B5EF4-FFF2-40B4-BE49-F238E27FC236}">
                <a16:creationId xmlns:a16="http://schemas.microsoft.com/office/drawing/2014/main" id="{55FC0EF6-8659-02EA-B4AB-AB3EFE61D598}"/>
              </a:ext>
            </a:extLst>
          </p:cNvPr>
          <p:cNvSpPr txBox="1"/>
          <p:nvPr/>
        </p:nvSpPr>
        <p:spPr>
          <a:xfrm>
            <a:off x="1227973" y="6402223"/>
            <a:ext cx="1443024" cy="276999"/>
          </a:xfrm>
          <a:prstGeom prst="rect">
            <a:avLst/>
          </a:prstGeom>
          <a:noFill/>
        </p:spPr>
        <p:txBody>
          <a:bodyPr wrap="none" rtlCol="0">
            <a:spAutoFit/>
          </a:bodyPr>
          <a:lstStyle/>
          <a:p>
            <a:r>
              <a:rPr lang="en-US" sz="1200" i="1" dirty="0"/>
              <a:t>Cooper et al., </a:t>
            </a:r>
            <a:r>
              <a:rPr lang="en-US" sz="1200" dirty="0"/>
              <a:t>2006</a:t>
            </a:r>
          </a:p>
        </p:txBody>
      </p:sp>
      <p:sp>
        <p:nvSpPr>
          <p:cNvPr id="12" name="Rectangle 11">
            <a:extLst>
              <a:ext uri="{FF2B5EF4-FFF2-40B4-BE49-F238E27FC236}">
                <a16:creationId xmlns:a16="http://schemas.microsoft.com/office/drawing/2014/main" id="{21B8EE01-ADD6-8FE4-EACC-ADE9E59DE04A}"/>
              </a:ext>
            </a:extLst>
          </p:cNvPr>
          <p:cNvSpPr/>
          <p:nvPr/>
        </p:nvSpPr>
        <p:spPr>
          <a:xfrm>
            <a:off x="839788" y="1749056"/>
            <a:ext cx="4986854" cy="5029200"/>
          </a:xfrm>
          <a:prstGeom prst="rect">
            <a:avLst/>
          </a:prstGeom>
          <a:solidFill>
            <a:schemeClr val="bg1">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4309A83-E27B-FE7D-E405-15974575FAFD}"/>
              </a:ext>
            </a:extLst>
          </p:cNvPr>
          <p:cNvSpPr/>
          <p:nvPr/>
        </p:nvSpPr>
        <p:spPr>
          <a:xfrm>
            <a:off x="10935586" y="2332611"/>
            <a:ext cx="505047" cy="3551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B41CCAA-D820-ED68-FF53-DCB7782E09B3}"/>
              </a:ext>
            </a:extLst>
          </p:cNvPr>
          <p:cNvSpPr txBox="1"/>
          <p:nvPr/>
        </p:nvSpPr>
        <p:spPr>
          <a:xfrm>
            <a:off x="10658614" y="2264737"/>
            <a:ext cx="1145122" cy="523220"/>
          </a:xfrm>
          <a:prstGeom prst="rect">
            <a:avLst/>
          </a:prstGeom>
          <a:noFill/>
        </p:spPr>
        <p:txBody>
          <a:bodyPr wrap="none" rtlCol="0">
            <a:spAutoFit/>
          </a:bodyPr>
          <a:lstStyle/>
          <a:p>
            <a:pPr algn="ctr"/>
            <a:r>
              <a:rPr lang="en-US" sz="1400" dirty="0"/>
              <a:t>t-dependent</a:t>
            </a:r>
          </a:p>
          <a:p>
            <a:pPr algn="ctr"/>
            <a:r>
              <a:rPr lang="en-US" sz="1400" dirty="0"/>
              <a:t>coverage</a:t>
            </a:r>
          </a:p>
        </p:txBody>
      </p:sp>
      <p:sp>
        <p:nvSpPr>
          <p:cNvPr id="22" name="TextBox 21">
            <a:extLst>
              <a:ext uri="{FF2B5EF4-FFF2-40B4-BE49-F238E27FC236}">
                <a16:creationId xmlns:a16="http://schemas.microsoft.com/office/drawing/2014/main" id="{58CA2D4C-2FBD-F5F3-1E12-8AB3B0528265}"/>
              </a:ext>
            </a:extLst>
          </p:cNvPr>
          <p:cNvSpPr txBox="1"/>
          <p:nvPr/>
        </p:nvSpPr>
        <p:spPr>
          <a:xfrm>
            <a:off x="11118725" y="3282424"/>
            <a:ext cx="306494" cy="307777"/>
          </a:xfrm>
          <a:prstGeom prst="rect">
            <a:avLst/>
          </a:prstGeom>
          <a:noFill/>
        </p:spPr>
        <p:txBody>
          <a:bodyPr wrap="none" rtlCol="0">
            <a:spAutoFit/>
          </a:bodyPr>
          <a:lstStyle/>
          <a:p>
            <a:r>
              <a:rPr lang="en-US" sz="1400" dirty="0"/>
              <a:t>t</a:t>
            </a:r>
            <a:r>
              <a:rPr lang="en-US" sz="1400" baseline="-25000" dirty="0"/>
              <a:t>0</a:t>
            </a:r>
          </a:p>
        </p:txBody>
      </p:sp>
      <p:sp>
        <p:nvSpPr>
          <p:cNvPr id="27" name="TextBox 26">
            <a:extLst>
              <a:ext uri="{FF2B5EF4-FFF2-40B4-BE49-F238E27FC236}">
                <a16:creationId xmlns:a16="http://schemas.microsoft.com/office/drawing/2014/main" id="{33B55F47-D712-4E8C-8E44-33E9CDCA2891}"/>
              </a:ext>
            </a:extLst>
          </p:cNvPr>
          <p:cNvSpPr txBox="1"/>
          <p:nvPr/>
        </p:nvSpPr>
        <p:spPr>
          <a:xfrm>
            <a:off x="11066627" y="4625671"/>
            <a:ext cx="410690" cy="307777"/>
          </a:xfrm>
          <a:prstGeom prst="rect">
            <a:avLst/>
          </a:prstGeom>
          <a:noFill/>
        </p:spPr>
        <p:txBody>
          <a:bodyPr wrap="none" rtlCol="0">
            <a:spAutoFit/>
          </a:bodyPr>
          <a:lstStyle/>
          <a:p>
            <a:r>
              <a:rPr lang="en-US" sz="1400" dirty="0"/>
              <a:t>t</a:t>
            </a:r>
            <a:r>
              <a:rPr lang="en-US" sz="1400" baseline="-25000" dirty="0"/>
              <a:t>3/4</a:t>
            </a:r>
          </a:p>
        </p:txBody>
      </p:sp>
      <p:sp>
        <p:nvSpPr>
          <p:cNvPr id="5" name="Slide Number Placeholder 4">
            <a:extLst>
              <a:ext uri="{FF2B5EF4-FFF2-40B4-BE49-F238E27FC236}">
                <a16:creationId xmlns:a16="http://schemas.microsoft.com/office/drawing/2014/main" id="{0C30D0D9-3C04-5342-C725-0F447F70792F}"/>
              </a:ext>
            </a:extLst>
          </p:cNvPr>
          <p:cNvSpPr>
            <a:spLocks noGrp="1"/>
          </p:cNvSpPr>
          <p:nvPr>
            <p:ph type="sldNum" sz="quarter" idx="12"/>
          </p:nvPr>
        </p:nvSpPr>
        <p:spPr/>
        <p:txBody>
          <a:bodyPr/>
          <a:lstStyle/>
          <a:p>
            <a:fld id="{CD930966-EB3E-427C-959A-33EFDF6915D7}" type="slidenum">
              <a:rPr lang="en-US" smtClean="0"/>
              <a:t>8</a:t>
            </a:fld>
            <a:endParaRPr lang="en-US"/>
          </a:p>
        </p:txBody>
      </p:sp>
    </p:spTree>
    <p:extLst>
      <p:ext uri="{BB962C8B-B14F-4D97-AF65-F5344CB8AC3E}">
        <p14:creationId xmlns:p14="http://schemas.microsoft.com/office/powerpoint/2010/main" val="1492460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5C469-AB8C-EAB2-778A-AFF5803450EE}"/>
              </a:ext>
            </a:extLst>
          </p:cNvPr>
          <p:cNvSpPr>
            <a:spLocks noGrp="1"/>
          </p:cNvSpPr>
          <p:nvPr>
            <p:ph type="title"/>
          </p:nvPr>
        </p:nvSpPr>
        <p:spPr>
          <a:xfrm>
            <a:off x="427074" y="8919"/>
            <a:ext cx="10926726" cy="1681769"/>
          </a:xfrm>
        </p:spPr>
        <p:txBody>
          <a:bodyPr/>
          <a:lstStyle/>
          <a:p>
            <a:r>
              <a:rPr lang="en-US" dirty="0"/>
              <a:t>Putting Blankets on the Mantle TBLs</a:t>
            </a:r>
          </a:p>
        </p:txBody>
      </p:sp>
      <p:sp>
        <p:nvSpPr>
          <p:cNvPr id="3" name="Content Placeholder 2">
            <a:extLst>
              <a:ext uri="{FF2B5EF4-FFF2-40B4-BE49-F238E27FC236}">
                <a16:creationId xmlns:a16="http://schemas.microsoft.com/office/drawing/2014/main" id="{23853EA0-1777-B214-32DF-4AD9F00854E4}"/>
              </a:ext>
            </a:extLst>
          </p:cNvPr>
          <p:cNvSpPr>
            <a:spLocks noGrp="1"/>
          </p:cNvSpPr>
          <p:nvPr>
            <p:ph idx="1"/>
          </p:nvPr>
        </p:nvSpPr>
        <p:spPr>
          <a:xfrm>
            <a:off x="427074" y="1690688"/>
            <a:ext cx="5075275" cy="4534121"/>
          </a:xfrm>
        </p:spPr>
        <p:txBody>
          <a:bodyPr>
            <a:noAutofit/>
          </a:bodyPr>
          <a:lstStyle/>
          <a:p>
            <a:pPr>
              <a:spcAft>
                <a:spcPts val="1000"/>
              </a:spcAft>
            </a:pPr>
            <a:r>
              <a:rPr lang="en-US" sz="2400" dirty="0"/>
              <a:t>First, we want to quantify the effects of systematically increasing coverage of an LLVP or a continent in a realistic geometry.</a:t>
            </a:r>
          </a:p>
          <a:p>
            <a:r>
              <a:rPr lang="en-US" sz="2400" dirty="0"/>
              <a:t>Then, we can ask: What happens when we have two insulators?</a:t>
            </a:r>
          </a:p>
          <a:p>
            <a:pPr lvl="1"/>
            <a:r>
              <a:rPr lang="en-US" sz="1800" dirty="0"/>
              <a:t>Do the effects of continents and LLVP cancel out?</a:t>
            </a:r>
          </a:p>
          <a:p>
            <a:pPr lvl="1"/>
            <a:r>
              <a:rPr lang="en-US" sz="1800" dirty="0"/>
              <a:t>Do the dynamics still change?</a:t>
            </a:r>
          </a:p>
          <a:p>
            <a:pPr lvl="1"/>
            <a:r>
              <a:rPr lang="en-US" sz="1800" dirty="0"/>
              <a:t>How does mantle temperature evolve?</a:t>
            </a:r>
          </a:p>
          <a:p>
            <a:pPr lvl="1"/>
            <a:r>
              <a:rPr lang="en-US" sz="1800" dirty="0"/>
              <a:t>How does the heat flux change?</a:t>
            </a:r>
          </a:p>
        </p:txBody>
      </p:sp>
      <p:pic>
        <p:nvPicPr>
          <p:cNvPr id="4" name="Content Placeholder 7" descr="A diagram of a human eye&#10;&#10;AI-generated content may be incorrect.">
            <a:extLst>
              <a:ext uri="{FF2B5EF4-FFF2-40B4-BE49-F238E27FC236}">
                <a16:creationId xmlns:a16="http://schemas.microsoft.com/office/drawing/2014/main" id="{F9FB328D-1139-5724-BCB6-5768E206FFB0}"/>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t="1661" r="3" b="3376"/>
          <a:stretch>
            <a:fillRect/>
          </a:stretch>
        </p:blipFill>
        <p:spPr>
          <a:xfrm>
            <a:off x="5677786" y="1148378"/>
            <a:ext cx="6087140" cy="5491587"/>
          </a:xfrm>
          <a:prstGeom prst="rect">
            <a:avLst/>
          </a:prstGeom>
          <a:gradFill>
            <a:gsLst>
              <a:gs pos="0">
                <a:srgbClr val="F8AF35"/>
              </a:gs>
              <a:gs pos="100000">
                <a:srgbClr val="F48D2B"/>
              </a:gs>
            </a:gsLst>
            <a:lin ang="6600000" scaled="0"/>
          </a:gradFill>
        </p:spPr>
      </p:pic>
      <p:sp>
        <p:nvSpPr>
          <p:cNvPr id="5" name="TextBox 4">
            <a:extLst>
              <a:ext uri="{FF2B5EF4-FFF2-40B4-BE49-F238E27FC236}">
                <a16:creationId xmlns:a16="http://schemas.microsoft.com/office/drawing/2014/main" id="{F75C8F4E-CD1D-B11A-9F78-D78ABA683147}"/>
              </a:ext>
            </a:extLst>
          </p:cNvPr>
          <p:cNvSpPr txBox="1"/>
          <p:nvPr/>
        </p:nvSpPr>
        <p:spPr>
          <a:xfrm>
            <a:off x="0" y="6572082"/>
            <a:ext cx="2322786" cy="276999"/>
          </a:xfrm>
          <a:prstGeom prst="rect">
            <a:avLst/>
          </a:prstGeom>
          <a:noFill/>
        </p:spPr>
        <p:txBody>
          <a:bodyPr wrap="square">
            <a:spAutoFit/>
          </a:bodyPr>
          <a:lstStyle/>
          <a:p>
            <a:r>
              <a:rPr lang="en-US" sz="1200" i="1" dirty="0" err="1"/>
              <a:t>Garnero</a:t>
            </a:r>
            <a:r>
              <a:rPr lang="en-US" sz="1200" i="1" dirty="0"/>
              <a:t> and Richardson</a:t>
            </a:r>
            <a:r>
              <a:rPr lang="en-US" sz="1200" dirty="0"/>
              <a:t>, 2024</a:t>
            </a:r>
          </a:p>
        </p:txBody>
      </p:sp>
      <p:sp>
        <p:nvSpPr>
          <p:cNvPr id="6" name="TextBox 5">
            <a:extLst>
              <a:ext uri="{FF2B5EF4-FFF2-40B4-BE49-F238E27FC236}">
                <a16:creationId xmlns:a16="http://schemas.microsoft.com/office/drawing/2014/main" id="{47B3F39E-C931-A6C6-D41E-62A1657BC4F9}"/>
              </a:ext>
            </a:extLst>
          </p:cNvPr>
          <p:cNvSpPr txBox="1"/>
          <p:nvPr/>
        </p:nvSpPr>
        <p:spPr>
          <a:xfrm rot="19408377">
            <a:off x="6480456" y="1379892"/>
            <a:ext cx="1314784" cy="400110"/>
          </a:xfrm>
          <a:prstGeom prst="rect">
            <a:avLst/>
          </a:prstGeom>
          <a:noFill/>
        </p:spPr>
        <p:txBody>
          <a:bodyPr wrap="none" rtlCol="0">
            <a:spAutoFit/>
          </a:bodyPr>
          <a:lstStyle/>
          <a:p>
            <a:r>
              <a:rPr lang="en-US" sz="2000" b="1" dirty="0"/>
              <a:t>continent</a:t>
            </a:r>
          </a:p>
        </p:txBody>
      </p:sp>
      <p:sp>
        <p:nvSpPr>
          <p:cNvPr id="7" name="TextBox 6">
            <a:extLst>
              <a:ext uri="{FF2B5EF4-FFF2-40B4-BE49-F238E27FC236}">
                <a16:creationId xmlns:a16="http://schemas.microsoft.com/office/drawing/2014/main" id="{6950614E-0A3F-864C-A62F-4670ADA2E30A}"/>
              </a:ext>
            </a:extLst>
          </p:cNvPr>
          <p:cNvSpPr txBox="1"/>
          <p:nvPr/>
        </p:nvSpPr>
        <p:spPr>
          <a:xfrm rot="2462464">
            <a:off x="9946678" y="1619068"/>
            <a:ext cx="1314784" cy="400110"/>
          </a:xfrm>
          <a:prstGeom prst="rect">
            <a:avLst/>
          </a:prstGeom>
          <a:noFill/>
        </p:spPr>
        <p:txBody>
          <a:bodyPr wrap="none" rtlCol="0">
            <a:spAutoFit/>
          </a:bodyPr>
          <a:lstStyle/>
          <a:p>
            <a:r>
              <a:rPr lang="en-US" sz="2000" b="1" dirty="0"/>
              <a:t>continent</a:t>
            </a:r>
          </a:p>
        </p:txBody>
      </p:sp>
      <p:sp>
        <p:nvSpPr>
          <p:cNvPr id="10" name="TextBox 9">
            <a:extLst>
              <a:ext uri="{FF2B5EF4-FFF2-40B4-BE49-F238E27FC236}">
                <a16:creationId xmlns:a16="http://schemas.microsoft.com/office/drawing/2014/main" id="{5297ED80-069E-D8C3-FBBB-4D9F49017C7B}"/>
              </a:ext>
            </a:extLst>
          </p:cNvPr>
          <p:cNvSpPr txBox="1"/>
          <p:nvPr/>
        </p:nvSpPr>
        <p:spPr>
          <a:xfrm rot="21027831">
            <a:off x="8629175" y="6372026"/>
            <a:ext cx="1314784" cy="400110"/>
          </a:xfrm>
          <a:prstGeom prst="rect">
            <a:avLst/>
          </a:prstGeom>
          <a:noFill/>
        </p:spPr>
        <p:txBody>
          <a:bodyPr wrap="none" rtlCol="0">
            <a:spAutoFit/>
          </a:bodyPr>
          <a:lstStyle/>
          <a:p>
            <a:r>
              <a:rPr lang="en-US" sz="2000" b="1" dirty="0"/>
              <a:t>continent</a:t>
            </a:r>
          </a:p>
        </p:txBody>
      </p:sp>
      <p:sp>
        <p:nvSpPr>
          <p:cNvPr id="11" name="Rectangle 10">
            <a:extLst>
              <a:ext uri="{FF2B5EF4-FFF2-40B4-BE49-F238E27FC236}">
                <a16:creationId xmlns:a16="http://schemas.microsoft.com/office/drawing/2014/main" id="{29EE362F-BD54-EE39-7781-8850F08E249A}"/>
              </a:ext>
            </a:extLst>
          </p:cNvPr>
          <p:cNvSpPr/>
          <p:nvPr/>
        </p:nvSpPr>
        <p:spPr>
          <a:xfrm>
            <a:off x="10219267" y="4344774"/>
            <a:ext cx="249766" cy="83293"/>
          </a:xfrm>
          <a:prstGeom prst="rect">
            <a:avLst/>
          </a:prstGeom>
          <a:gradFill flip="none" rotWithShape="1">
            <a:gsLst>
              <a:gs pos="0">
                <a:srgbClr val="FEC14B"/>
              </a:gs>
              <a:gs pos="100000">
                <a:srgbClr val="FAA64E"/>
              </a:gs>
            </a:gsLst>
            <a:lin ang="12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9AC27B4-FD46-6AD5-6C4B-A1C2E41C53F8}"/>
              </a:ext>
            </a:extLst>
          </p:cNvPr>
          <p:cNvSpPr txBox="1"/>
          <p:nvPr/>
        </p:nvSpPr>
        <p:spPr>
          <a:xfrm>
            <a:off x="9968018" y="4186365"/>
            <a:ext cx="747833" cy="400110"/>
          </a:xfrm>
          <a:prstGeom prst="rect">
            <a:avLst/>
          </a:prstGeom>
          <a:noFill/>
        </p:spPr>
        <p:txBody>
          <a:bodyPr wrap="none" rtlCol="0">
            <a:spAutoFit/>
          </a:bodyPr>
          <a:lstStyle/>
          <a:p>
            <a:r>
              <a:rPr lang="en-US" sz="2000" b="1" dirty="0"/>
              <a:t>LLVP</a:t>
            </a:r>
          </a:p>
        </p:txBody>
      </p:sp>
      <p:sp>
        <p:nvSpPr>
          <p:cNvPr id="12" name="Oval 11">
            <a:extLst>
              <a:ext uri="{FF2B5EF4-FFF2-40B4-BE49-F238E27FC236}">
                <a16:creationId xmlns:a16="http://schemas.microsoft.com/office/drawing/2014/main" id="{40054F72-1DFD-537C-60FB-232C847ECD30}"/>
              </a:ext>
            </a:extLst>
          </p:cNvPr>
          <p:cNvSpPr/>
          <p:nvPr/>
        </p:nvSpPr>
        <p:spPr>
          <a:xfrm>
            <a:off x="7082062" y="4428067"/>
            <a:ext cx="273355" cy="166745"/>
          </a:xfrm>
          <a:prstGeom prst="ellipse">
            <a:avLst/>
          </a:prstGeom>
          <a:gradFill flip="none" rotWithShape="1">
            <a:gsLst>
              <a:gs pos="0">
                <a:srgbClr val="F8B536"/>
              </a:gs>
              <a:gs pos="100000">
                <a:srgbClr val="F38829"/>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DCF6A94-F7D5-2998-6CDC-5668EED73A31}"/>
              </a:ext>
            </a:extLst>
          </p:cNvPr>
          <p:cNvSpPr txBox="1"/>
          <p:nvPr/>
        </p:nvSpPr>
        <p:spPr>
          <a:xfrm>
            <a:off x="6844822" y="4194702"/>
            <a:ext cx="747833" cy="400110"/>
          </a:xfrm>
          <a:prstGeom prst="rect">
            <a:avLst/>
          </a:prstGeom>
          <a:noFill/>
        </p:spPr>
        <p:txBody>
          <a:bodyPr wrap="none" rtlCol="0">
            <a:spAutoFit/>
          </a:bodyPr>
          <a:lstStyle/>
          <a:p>
            <a:r>
              <a:rPr lang="en-US" sz="2000" b="1" dirty="0"/>
              <a:t>LLVP</a:t>
            </a:r>
          </a:p>
        </p:txBody>
      </p:sp>
      <p:sp>
        <p:nvSpPr>
          <p:cNvPr id="13" name="Slide Number Placeholder 12">
            <a:extLst>
              <a:ext uri="{FF2B5EF4-FFF2-40B4-BE49-F238E27FC236}">
                <a16:creationId xmlns:a16="http://schemas.microsoft.com/office/drawing/2014/main" id="{58C1FC29-042B-DBA5-E45A-6F500BAF79FD}"/>
              </a:ext>
            </a:extLst>
          </p:cNvPr>
          <p:cNvSpPr>
            <a:spLocks noGrp="1"/>
          </p:cNvSpPr>
          <p:nvPr>
            <p:ph type="sldNum" sz="quarter" idx="12"/>
          </p:nvPr>
        </p:nvSpPr>
        <p:spPr/>
        <p:txBody>
          <a:bodyPr/>
          <a:lstStyle/>
          <a:p>
            <a:fld id="{CD930966-EB3E-427C-959A-33EFDF6915D7}" type="slidenum">
              <a:rPr lang="en-US" smtClean="0"/>
              <a:t>9</a:t>
            </a:fld>
            <a:endParaRPr lang="en-US"/>
          </a:p>
        </p:txBody>
      </p:sp>
    </p:spTree>
    <p:extLst>
      <p:ext uri="{BB962C8B-B14F-4D97-AF65-F5344CB8AC3E}">
        <p14:creationId xmlns:p14="http://schemas.microsoft.com/office/powerpoint/2010/main" val="3563093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5325</TotalTime>
  <Words>2124</Words>
  <Application>Microsoft Office PowerPoint</Application>
  <PresentationFormat>Widescreen</PresentationFormat>
  <Paragraphs>404</Paragraphs>
  <Slides>27</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Aptos</vt:lpstr>
      <vt:lpstr>Aptos Display</vt:lpstr>
      <vt:lpstr>Arial</vt:lpstr>
      <vt:lpstr>Calibri</vt:lpstr>
      <vt:lpstr>Cambria Math</vt:lpstr>
      <vt:lpstr>Helvetica</vt:lpstr>
      <vt:lpstr>Proxima Nova Rg</vt:lpstr>
      <vt:lpstr>Times New Roman</vt:lpstr>
      <vt:lpstr>Office Theme</vt:lpstr>
      <vt:lpstr>Effect of Coeval Continents and LLVPs on Mantle Dynamics and Earth’s Thermal Evolution</vt:lpstr>
      <vt:lpstr>Heat Budget of the Earth</vt:lpstr>
      <vt:lpstr>Heat Budget of the Earth</vt:lpstr>
      <vt:lpstr>Thermal boundary layers modulate cooling</vt:lpstr>
      <vt:lpstr>Large Low Velocity Provinces (LLVPs) –  continent sized bodies on the CMB that may not actively participate in convection</vt:lpstr>
      <vt:lpstr>Continents and LLVPs alone alter heat transfer</vt:lpstr>
      <vt:lpstr>Continents and LLVPs alone alter heat transfer</vt:lpstr>
      <vt:lpstr>Continents and LLVPs alone alter heat transfer</vt:lpstr>
      <vt:lpstr>Putting Blankets on the Mantle TBLs</vt:lpstr>
      <vt:lpstr>Numerical Model Setup</vt:lpstr>
      <vt:lpstr>Single Insulator Runs</vt:lpstr>
      <vt:lpstr>Increasing areal coverage of LLVP and Continents</vt:lpstr>
      <vt:lpstr>Increasing areal coverage of LLVP and Continents</vt:lpstr>
      <vt:lpstr>Increasing areal coverage of LLVP and Continents</vt:lpstr>
      <vt:lpstr>Increasing areal coverage of LLVP and Continents</vt:lpstr>
      <vt:lpstr>Continents and LLVP reduce boundary heat fluxes</vt:lpstr>
      <vt:lpstr>Continents and LLVP alter mantle temperature</vt:lpstr>
      <vt:lpstr>LLVPs and Continents decrease the vigor of convection</vt:lpstr>
      <vt:lpstr>Effects of single insulators</vt:lpstr>
      <vt:lpstr> Dual Insulator Runs</vt:lpstr>
      <vt:lpstr>Dual Insulators</vt:lpstr>
      <vt:lpstr>Dual Insulator Effects</vt:lpstr>
      <vt:lpstr>Dual insulators decrease convective vigor</vt:lpstr>
      <vt:lpstr>LLVP properties are poorly known – neutrinos can help!</vt:lpstr>
      <vt:lpstr>Conclusions and Future Directions</vt:lpstr>
      <vt:lpstr>PowerPoint Presentation</vt:lpstr>
      <vt:lpstr>PowerPoint Presentation</vt:lpstr>
    </vt:vector>
  </TitlesOfParts>
  <Company>University of Idaho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Mittelstaedt, Eric (emittelstaedt@uidaho.edu)</dc:creator>
  <cp:lastModifiedBy>Mittelstaedt, Eric (emittelstaedt@uidaho.edu)</cp:lastModifiedBy>
  <cp:revision>82</cp:revision>
  <dcterms:created xsi:type="dcterms:W3CDTF">2025-10-23T20:03:00Z</dcterms:created>
  <dcterms:modified xsi:type="dcterms:W3CDTF">2025-10-28T14:12:14Z</dcterms:modified>
</cp:coreProperties>
</file>