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5143500" cx="9144000"/>
  <p:notesSz cx="6858000" cy="9144000"/>
  <p:embeddedFontLst>
    <p:embeddedFont>
      <p:font typeface="Oswald Light"/>
      <p:regular r:id="rId31"/>
      <p:bold r:id="rId32"/>
    </p:embeddedFont>
    <p:embeddedFont>
      <p:font typeface="Average"/>
      <p:regular r:id="rId33"/>
    </p:embeddedFont>
    <p:embeddedFont>
      <p:font typeface="Oswald"/>
      <p:regular r:id="rId34"/>
      <p:bold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6" roundtripDataSignature="AMtx7mgcx0LMc3rwxE5M9t1Ctwf/xC+Q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Light-regular.fntdata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Average-regular.fntdata"/><Relationship Id="rId10" Type="http://schemas.openxmlformats.org/officeDocument/2006/relationships/slide" Target="slides/slide6.xml"/><Relationship Id="rId32" Type="http://schemas.openxmlformats.org/officeDocument/2006/relationships/font" Target="fonts/OswaldLight-bold.fntdata"/><Relationship Id="rId13" Type="http://schemas.openxmlformats.org/officeDocument/2006/relationships/slide" Target="slides/slide9.xml"/><Relationship Id="rId35" Type="http://schemas.openxmlformats.org/officeDocument/2006/relationships/font" Target="fonts/Oswald-bold.fntdata"/><Relationship Id="rId12" Type="http://schemas.openxmlformats.org/officeDocument/2006/relationships/slide" Target="slides/slide8.xml"/><Relationship Id="rId34" Type="http://schemas.openxmlformats.org/officeDocument/2006/relationships/font" Target="fonts/Oswald-regular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36" Type="http://customschemas.google.com/relationships/presentationmetadata" Target="meta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1" name="Google Shape;33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0" name="Google Shape;36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2" name="Google Shape;39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8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" name="Google Shape;12;p2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grpSp>
        <p:nvGrpSpPr>
          <p:cNvPr id="13" name="Google Shape;13;p28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4" name="Google Shape;14;p28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8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8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51" name="Google Shape;51;p3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8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38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3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9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2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" name="Google Shape;22;p3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" name="Google Shape;23;p30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4" name="Google Shape;24;p30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" name="Google Shape;25;p3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3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1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9" name="Google Shape;29;p3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o de título 1">
  <p:cSld name="TITLE_1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2" name="Google Shape;32;p3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3" name="Google Shape;33;p3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3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3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3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" name="Google Shape;41;p3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" name="Google Shape;44;p3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5" name="Google Shape;45;p3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6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3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Oswald"/>
              <a:buNone/>
              <a:defRPr b="0" i="0" sz="3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b="0" i="0" sz="18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2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Relationship Id="rId4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hyperlink" Target="mailto:sara.franco@inl.int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2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Relationship Id="rId4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19.png"/><Relationship Id="rId5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g"/><Relationship Id="rId4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"/>
          <p:cNvSpPr txBox="1"/>
          <p:nvPr>
            <p:ph type="ctrTitle"/>
          </p:nvPr>
        </p:nvSpPr>
        <p:spPr>
          <a:xfrm>
            <a:off x="671250" y="990800"/>
            <a:ext cx="7801500" cy="18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720"/>
              <a:t>Scalable Architectures for </a:t>
            </a:r>
            <a:endParaRPr sz="372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720"/>
              <a:t>Photonic Quantum Computing</a:t>
            </a:r>
            <a:endParaRPr sz="372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2320">
                <a:latin typeface="Oswald Light"/>
                <a:ea typeface="Oswald Light"/>
                <a:cs typeface="Oswald Light"/>
                <a:sym typeface="Oswald Light"/>
              </a:rPr>
              <a:t>MAP-fis essay defense </a:t>
            </a:r>
            <a:endParaRPr sz="2320"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1720">
                <a:latin typeface="Oswald Light"/>
                <a:ea typeface="Oswald Light"/>
                <a:cs typeface="Oswald Light"/>
                <a:sym typeface="Oswald Light"/>
              </a:rPr>
              <a:t>April 24, 2025</a:t>
            </a:r>
            <a:endParaRPr sz="1720"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"/>
          <p:cNvSpPr txBox="1"/>
          <p:nvPr>
            <p:ph idx="1" type="subTitle"/>
          </p:nvPr>
        </p:nvSpPr>
        <p:spPr>
          <a:xfrm>
            <a:off x="671250" y="30986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pt-PT" sz="2227">
                <a:solidFill>
                  <a:schemeClr val="dk1"/>
                </a:solidFill>
              </a:rPr>
              <a:t>Sara Franco </a:t>
            </a:r>
            <a:endParaRPr sz="2227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pt-PT" sz="1927">
                <a:solidFill>
                  <a:schemeClr val="dk1"/>
                </a:solidFill>
              </a:rPr>
              <a:t>Universidade do Minho</a:t>
            </a:r>
            <a:endParaRPr sz="1927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pt-PT" sz="2027">
                <a:solidFill>
                  <a:schemeClr val="dk1"/>
                </a:solidFill>
              </a:rPr>
              <a:t>Supervised by Ernesto F. Galvão (INL)</a:t>
            </a:r>
            <a:endParaRPr sz="2027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pt-PT" sz="2027">
                <a:solidFill>
                  <a:schemeClr val="dk1"/>
                </a:solidFill>
              </a:rPr>
              <a:t>Co-supervised by Mikhail Vasilevskiy (Univ. Minho)</a:t>
            </a:r>
            <a:endParaRPr sz="2027">
              <a:solidFill>
                <a:schemeClr val="dk1"/>
              </a:solidFill>
            </a:endParaRPr>
          </a:p>
        </p:txBody>
      </p:sp>
      <p:pic>
        <p:nvPicPr>
          <p:cNvPr id="64" name="Google Shape;64;p1" title="logo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" y="-2203"/>
            <a:ext cx="1854966" cy="500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" title="quboss_logo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11059" y="-3754"/>
            <a:ext cx="2323946" cy="540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54975" y="0"/>
            <a:ext cx="2323975" cy="52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180" name="Google Shape;180;p10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Fusion-based Quantum Computing (FBQC)</a:t>
            </a:r>
            <a:endParaRPr sz="3000"/>
          </a:p>
        </p:txBody>
      </p:sp>
      <p:sp>
        <p:nvSpPr>
          <p:cNvPr id="181" name="Google Shape;181;p10"/>
          <p:cNvSpPr txBox="1"/>
          <p:nvPr/>
        </p:nvSpPr>
        <p:spPr>
          <a:xfrm>
            <a:off x="2859600" y="1456923"/>
            <a:ext cx="34248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PT" sz="18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Fusion Measurements</a:t>
            </a:r>
            <a:endParaRPr b="0" i="0" sz="18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grpSp>
        <p:nvGrpSpPr>
          <p:cNvPr id="182" name="Google Shape;182;p10"/>
          <p:cNvGrpSpPr/>
          <p:nvPr/>
        </p:nvGrpSpPr>
        <p:grpSpPr>
          <a:xfrm>
            <a:off x="180275" y="2570475"/>
            <a:ext cx="8346050" cy="2277725"/>
            <a:chOff x="207850" y="2341875"/>
            <a:chExt cx="8346050" cy="2277725"/>
          </a:xfrm>
        </p:grpSpPr>
        <p:pic>
          <p:nvPicPr>
            <p:cNvPr id="183" name="Google Shape;183;p10" title="TypeI - Fusion.jpg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07850" y="2341875"/>
              <a:ext cx="4276803" cy="1956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Google Shape;184;p10" title="TypeII - Fusion.jpg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685950" y="2341875"/>
              <a:ext cx="3867950" cy="19567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5" name="Google Shape;185;p10"/>
            <p:cNvSpPr txBox="1"/>
            <p:nvPr/>
          </p:nvSpPr>
          <p:spPr>
            <a:xfrm>
              <a:off x="2300650" y="4298600"/>
              <a:ext cx="4520400" cy="3210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714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D. E. Browne and T. Rudolph, </a:t>
              </a:r>
              <a:r>
                <a:rPr b="0" i="1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Phys. Rev. Lett.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95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, 010501 (2005).</a:t>
              </a:r>
              <a:endParaRPr b="0" i="0" sz="1100" u="none" cap="none" strike="noStrik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186" name="Google Shape;186;p10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7" name="Google Shape;187;p10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8" name="Google Shape;188;p10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9" name="Google Shape;189;p10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0" name="Google Shape;190;p10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1" name="Google Shape;191;p10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2" name="Google Shape;192;p10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3" name="Google Shape;193;p10"/>
          <p:cNvSpPr txBox="1"/>
          <p:nvPr/>
        </p:nvSpPr>
        <p:spPr>
          <a:xfrm>
            <a:off x="207850" y="1903025"/>
            <a:ext cx="87549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Probabilistic,</a:t>
            </a:r>
            <a:r>
              <a:rPr b="0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r>
              <a:rPr b="1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linear-optical entangling gates</a:t>
            </a:r>
            <a:endParaRPr b="0" i="0" sz="17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199" name="Google Shape;199;p11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Spin-Optical Quantum Computing (SPOQC)</a:t>
            </a:r>
            <a:endParaRPr sz="3000"/>
          </a:p>
        </p:txBody>
      </p:sp>
      <p:grpSp>
        <p:nvGrpSpPr>
          <p:cNvPr id="200" name="Google Shape;200;p11"/>
          <p:cNvGrpSpPr/>
          <p:nvPr/>
        </p:nvGrpSpPr>
        <p:grpSpPr>
          <a:xfrm>
            <a:off x="3345238" y="2082287"/>
            <a:ext cx="5541325" cy="2598700"/>
            <a:chOff x="1801338" y="1930100"/>
            <a:chExt cx="5541325" cy="2598700"/>
          </a:xfrm>
        </p:grpSpPr>
        <p:pic>
          <p:nvPicPr>
            <p:cNvPr id="201" name="Google Shape;201;p11" title="Thomas_spin_entanglement_generation.png"/>
            <p:cNvPicPr preferRelativeResize="0"/>
            <p:nvPr/>
          </p:nvPicPr>
          <p:blipFill rotWithShape="1">
            <a:blip r:embed="rId3">
              <a:alphaModFix/>
            </a:blip>
            <a:srcRect b="47351" l="1737" r="50777" t="0"/>
            <a:stretch/>
          </p:blipFill>
          <p:spPr>
            <a:xfrm>
              <a:off x="1801338" y="1930100"/>
              <a:ext cx="5541325" cy="2277700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2" name="Google Shape;202;p11"/>
            <p:cNvSpPr txBox="1"/>
            <p:nvPr/>
          </p:nvSpPr>
          <p:spPr>
            <a:xfrm>
              <a:off x="1801350" y="4207800"/>
              <a:ext cx="42042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714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P. Thomas et al., </a:t>
              </a:r>
              <a:r>
                <a:rPr b="0" i="1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Nature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608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, 677–681 (2022).</a:t>
              </a:r>
              <a:endParaRPr b="0" i="0" sz="1100" u="none" cap="none" strike="noStrik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203" name="Google Shape;203;p11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4" name="Google Shape;204;p11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5" name="Google Shape;205;p11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6" name="Google Shape;206;p11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7" name="Google Shape;207;p11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8" name="Google Shape;208;p11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9" name="Google Shape;209;p11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0" name="Google Shape;210;p11"/>
          <p:cNvSpPr txBox="1"/>
          <p:nvPr/>
        </p:nvSpPr>
        <p:spPr>
          <a:xfrm>
            <a:off x="205800" y="2082275"/>
            <a:ext cx="3096600" cy="11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700"/>
              <a:buFont typeface="Average"/>
              <a:buChar char="●"/>
            </a:pPr>
            <a:r>
              <a:rPr b="1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“Photonic machine guns” </a:t>
            </a:r>
            <a:r>
              <a:rPr b="0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- On-demand</a:t>
            </a:r>
            <a:r>
              <a:rPr b="1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r>
              <a:rPr b="0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sources of single photons.</a:t>
            </a:r>
            <a:endParaRPr b="0" i="0" sz="17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1" name="Google Shape;211;p11"/>
          <p:cNvSpPr txBox="1"/>
          <p:nvPr/>
        </p:nvSpPr>
        <p:spPr>
          <a:xfrm>
            <a:off x="2859600" y="1456923"/>
            <a:ext cx="34248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PT" sz="18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Spin quantum emitters</a:t>
            </a:r>
            <a:endParaRPr b="0" i="0" sz="18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2" name="Google Shape;212;p11"/>
          <p:cNvSpPr txBox="1"/>
          <p:nvPr/>
        </p:nvSpPr>
        <p:spPr>
          <a:xfrm>
            <a:off x="254100" y="3228275"/>
            <a:ext cx="30000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700"/>
              <a:buFont typeface="Average"/>
              <a:buChar char="●"/>
            </a:pPr>
            <a:r>
              <a:rPr b="1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Deterministic, efficient generation of photonic entangled states</a:t>
            </a:r>
            <a:r>
              <a:rPr b="0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218" name="Google Shape;218;p12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Spin-Optical Quantum Computing (SPOQC)</a:t>
            </a:r>
            <a:endParaRPr sz="3000"/>
          </a:p>
        </p:txBody>
      </p:sp>
      <p:grpSp>
        <p:nvGrpSpPr>
          <p:cNvPr id="219" name="Google Shape;219;p12"/>
          <p:cNvGrpSpPr/>
          <p:nvPr/>
        </p:nvGrpSpPr>
        <p:grpSpPr>
          <a:xfrm>
            <a:off x="2980511" y="1855163"/>
            <a:ext cx="6069809" cy="2413875"/>
            <a:chOff x="544250" y="1666075"/>
            <a:chExt cx="8055487" cy="3335925"/>
          </a:xfrm>
        </p:grpSpPr>
        <p:pic>
          <p:nvPicPr>
            <p:cNvPr id="220" name="Google Shape;220;p12" title="spoqc.png"/>
            <p:cNvPicPr preferRelativeResize="0"/>
            <p:nvPr/>
          </p:nvPicPr>
          <p:blipFill rotWithShape="1">
            <a:blip r:embed="rId3">
              <a:alphaModFix/>
            </a:blip>
            <a:srcRect b="0" l="3193" r="0" t="0"/>
            <a:stretch/>
          </p:blipFill>
          <p:spPr>
            <a:xfrm>
              <a:off x="544262" y="1666075"/>
              <a:ext cx="8055475" cy="3014924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21" name="Google Shape;221;p12"/>
            <p:cNvSpPr txBox="1"/>
            <p:nvPr/>
          </p:nvSpPr>
          <p:spPr>
            <a:xfrm>
              <a:off x="544250" y="4681000"/>
              <a:ext cx="42042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714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G. Gliniasty et al., </a:t>
              </a:r>
              <a:r>
                <a:rPr b="0" i="1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Quantum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 1423 (2024).</a:t>
              </a:r>
              <a:endParaRPr b="0" i="0" sz="1100" u="none" cap="none" strike="noStrik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222" name="Google Shape;222;p12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3" name="Google Shape;223;p12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4" name="Google Shape;224;p12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5" name="Google Shape;225;p12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6" name="Google Shape;226;p12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7" name="Google Shape;227;p12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8" name="Google Shape;228;p12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9" name="Google Shape;229;p12"/>
          <p:cNvSpPr txBox="1"/>
          <p:nvPr/>
        </p:nvSpPr>
        <p:spPr>
          <a:xfrm>
            <a:off x="177300" y="1855175"/>
            <a:ext cx="2803200" cy="114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700"/>
              <a:buFont typeface="Average"/>
              <a:buChar char="●"/>
            </a:pPr>
            <a:r>
              <a:rPr b="1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Spin-entangled photons mediate interaction between spins.</a:t>
            </a:r>
            <a:endParaRPr b="1" i="0" sz="17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0" name="Google Shape;230;p12"/>
          <p:cNvSpPr txBox="1"/>
          <p:nvPr/>
        </p:nvSpPr>
        <p:spPr>
          <a:xfrm>
            <a:off x="177300" y="3158280"/>
            <a:ext cx="2803200" cy="9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700"/>
              <a:buFont typeface="Average"/>
              <a:buChar char="●"/>
            </a:pPr>
            <a:r>
              <a:rPr b="1" i="0" lang="pt-PT" sz="17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Leverages strengths of both light and matter systems.</a:t>
            </a:r>
            <a:endParaRPr b="1" i="0" sz="17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3"/>
          <p:cNvSpPr txBox="1"/>
          <p:nvPr>
            <p:ph type="title"/>
          </p:nvPr>
        </p:nvSpPr>
        <p:spPr>
          <a:xfrm>
            <a:off x="0" y="1445700"/>
            <a:ext cx="4572000" cy="225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pt-PT" sz="3811"/>
              <a:t>2.2. Quantum error-correction</a:t>
            </a:r>
            <a:endParaRPr sz="3811"/>
          </a:p>
        </p:txBody>
      </p:sp>
      <p:sp>
        <p:nvSpPr>
          <p:cNvPr id="236" name="Google Shape;236;p13"/>
          <p:cNvSpPr txBox="1"/>
          <p:nvPr>
            <p:ph idx="2" type="body"/>
          </p:nvPr>
        </p:nvSpPr>
        <p:spPr>
          <a:xfrm>
            <a:off x="4939500" y="724200"/>
            <a:ext cx="42045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pt-PT" sz="3000"/>
              <a:t>An essential ingredient for fault-tolerance</a:t>
            </a:r>
            <a:endParaRPr sz="3000"/>
          </a:p>
        </p:txBody>
      </p:sp>
      <p:sp>
        <p:nvSpPr>
          <p:cNvPr id="237" name="Google Shape;237;p1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243" name="Google Shape;243;p14"/>
          <p:cNvPicPr preferRelativeResize="0"/>
          <p:nvPr/>
        </p:nvPicPr>
        <p:blipFill rotWithShape="1">
          <a:blip r:embed="rId3">
            <a:alphaModFix/>
          </a:blip>
          <a:srcRect b="50670" l="7995" r="0" t="1804"/>
          <a:stretch/>
        </p:blipFill>
        <p:spPr>
          <a:xfrm>
            <a:off x="3826463" y="1676100"/>
            <a:ext cx="4154813" cy="257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14"/>
          <p:cNvPicPr preferRelativeResize="0"/>
          <p:nvPr/>
        </p:nvPicPr>
        <p:blipFill rotWithShape="1">
          <a:blip r:embed="rId3">
            <a:alphaModFix/>
          </a:blip>
          <a:srcRect b="0" l="7994" r="68451" t="48723"/>
          <a:stretch/>
        </p:blipFill>
        <p:spPr>
          <a:xfrm>
            <a:off x="7875113" y="1676100"/>
            <a:ext cx="985824" cy="257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4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Surface and Low-density Parity Check codes</a:t>
            </a:r>
            <a:endParaRPr sz="3000"/>
          </a:p>
        </p:txBody>
      </p:sp>
      <p:sp>
        <p:nvSpPr>
          <p:cNvPr id="246" name="Google Shape;246;p14"/>
          <p:cNvSpPr txBox="1"/>
          <p:nvPr/>
        </p:nvSpPr>
        <p:spPr>
          <a:xfrm>
            <a:off x="3918663" y="4207600"/>
            <a:ext cx="4204200" cy="3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Fowler et al., </a:t>
            </a:r>
            <a:r>
              <a:rPr b="0" i="1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Phys. Rev. A</a:t>
            </a:r>
            <a:r>
              <a:rPr b="0" i="0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86</a:t>
            </a:r>
            <a:r>
              <a:rPr b="0" i="0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032324 (2021).</a:t>
            </a:r>
            <a:endParaRPr b="0" i="0" sz="1100" u="none" cap="none" strike="noStrike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7" name="Google Shape;247;p14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8" name="Google Shape;248;p14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9" name="Google Shape;249;p14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0" name="Google Shape;250;p14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1" name="Google Shape;251;p14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2" name="Google Shape;252;p14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3" name="Google Shape;253;p14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4" name="Google Shape;254;p14"/>
          <p:cNvSpPr txBox="1"/>
          <p:nvPr/>
        </p:nvSpPr>
        <p:spPr>
          <a:xfrm>
            <a:off x="300550" y="1869100"/>
            <a:ext cx="3459300" cy="101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Average"/>
              <a:buChar char="●"/>
            </a:pP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Surface code </a:t>
            </a:r>
            <a:r>
              <a:rPr b="0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- widely used in the literature.</a:t>
            </a:r>
            <a:endParaRPr b="0" i="0" sz="18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5" name="Google Shape;255;p14"/>
          <p:cNvSpPr txBox="1"/>
          <p:nvPr/>
        </p:nvSpPr>
        <p:spPr>
          <a:xfrm>
            <a:off x="311700" y="2990800"/>
            <a:ext cx="3282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Average"/>
              <a:buChar char="●"/>
            </a:pP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Low-density parity check codes </a:t>
            </a:r>
            <a:r>
              <a:rPr b="0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- </a:t>
            </a: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constant encoding rate </a:t>
            </a:r>
            <a:r>
              <a:rPr b="0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and </a:t>
            </a: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linear distance</a:t>
            </a:r>
            <a:r>
              <a:rPr b="0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261" name="Google Shape;261;p15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Floquet codes</a:t>
            </a:r>
            <a:endParaRPr sz="3000"/>
          </a:p>
        </p:txBody>
      </p:sp>
      <p:sp>
        <p:nvSpPr>
          <p:cNvPr id="262" name="Google Shape;262;p15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3" name="Google Shape;263;p15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4" name="Google Shape;264;p15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5" name="Google Shape;265;p15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6" name="Google Shape;266;p15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7" name="Google Shape;267;p15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8" name="Google Shape;268;p15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9" name="Google Shape;269;p15"/>
          <p:cNvSpPr txBox="1"/>
          <p:nvPr/>
        </p:nvSpPr>
        <p:spPr>
          <a:xfrm>
            <a:off x="393775" y="1802713"/>
            <a:ext cx="4110000" cy="114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Average"/>
              <a:buChar char="●"/>
            </a:pPr>
            <a:r>
              <a:rPr b="1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“Dynamical” version of surface code </a:t>
            </a:r>
            <a:r>
              <a:rPr b="0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- periodic measurement of low-weight operators.</a:t>
            </a:r>
            <a:endParaRPr b="0" i="0" sz="20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70" name="Google Shape;270;p15"/>
          <p:cNvSpPr txBox="1"/>
          <p:nvPr/>
        </p:nvSpPr>
        <p:spPr>
          <a:xfrm>
            <a:off x="393763" y="3125988"/>
            <a:ext cx="4110000" cy="99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Average"/>
              <a:buChar char="●"/>
            </a:pPr>
            <a:r>
              <a:rPr b="1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Honeycomb code</a:t>
            </a:r>
            <a:r>
              <a:rPr b="0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- shown to </a:t>
            </a:r>
            <a:r>
              <a:rPr b="1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outperform surface code in SPOQC variant.</a:t>
            </a:r>
            <a:endParaRPr b="1" i="0" sz="20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71" name="Google Shape;271;p15"/>
          <p:cNvPicPr preferRelativeResize="0"/>
          <p:nvPr/>
        </p:nvPicPr>
        <p:blipFill rotWithShape="1">
          <a:blip r:embed="rId3">
            <a:alphaModFix/>
          </a:blip>
          <a:srcRect b="1854" l="2116" r="1236" t="2570"/>
          <a:stretch/>
        </p:blipFill>
        <p:spPr>
          <a:xfrm>
            <a:off x="4775674" y="1431925"/>
            <a:ext cx="3885750" cy="30563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2" name="Google Shape;272;p15"/>
          <p:cNvSpPr txBox="1"/>
          <p:nvPr/>
        </p:nvSpPr>
        <p:spPr>
          <a:xfrm>
            <a:off x="4775663" y="4488275"/>
            <a:ext cx="4204200" cy="3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P. Hilaire et al., preprint arXiv:2410.07065 [quant-ph] (2024).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278" name="Google Shape;278;p16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Optimize quantum error-correction strategies</a:t>
            </a:r>
            <a:endParaRPr sz="3000"/>
          </a:p>
        </p:txBody>
      </p:sp>
      <p:pic>
        <p:nvPicPr>
          <p:cNvPr id="279" name="Google Shape;279;p16"/>
          <p:cNvPicPr preferRelativeResize="0"/>
          <p:nvPr/>
        </p:nvPicPr>
        <p:blipFill rotWithShape="1">
          <a:blip r:embed="rId3">
            <a:alphaModFix/>
          </a:blip>
          <a:srcRect b="0" l="2364" r="3447" t="0"/>
          <a:stretch/>
        </p:blipFill>
        <p:spPr>
          <a:xfrm>
            <a:off x="464100" y="1430475"/>
            <a:ext cx="4135626" cy="305635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0" name="Google Shape;280;p16"/>
          <p:cNvSpPr txBox="1"/>
          <p:nvPr/>
        </p:nvSpPr>
        <p:spPr>
          <a:xfrm>
            <a:off x="464100" y="4488275"/>
            <a:ext cx="3885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W. Song et al. Phys. Rev. Lett. 133, 050605 (2024).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6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2" name="Google Shape;282;p16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3" name="Google Shape;283;p16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4" name="Google Shape;284;p16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5" name="Google Shape;285;p16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6" name="Google Shape;286;p16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7" name="Google Shape;287;p16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88" name="Google Shape;288;p16"/>
          <p:cNvPicPr preferRelativeResize="0"/>
          <p:nvPr/>
        </p:nvPicPr>
        <p:blipFill rotWithShape="1">
          <a:blip r:embed="rId4">
            <a:alphaModFix/>
          </a:blip>
          <a:srcRect b="1854" l="2116" r="1236" t="2570"/>
          <a:stretch/>
        </p:blipFill>
        <p:spPr>
          <a:xfrm>
            <a:off x="4775674" y="1431925"/>
            <a:ext cx="3885750" cy="30563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9" name="Google Shape;289;p16"/>
          <p:cNvSpPr txBox="1"/>
          <p:nvPr/>
        </p:nvSpPr>
        <p:spPr>
          <a:xfrm>
            <a:off x="4775663" y="4488275"/>
            <a:ext cx="4204200" cy="3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P. Hilaire et al., preprint arXiv:2410.07065 [quant-ph] (2024).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7"/>
          <p:cNvSpPr txBox="1"/>
          <p:nvPr>
            <p:ph type="title"/>
          </p:nvPr>
        </p:nvSpPr>
        <p:spPr>
          <a:xfrm>
            <a:off x="0" y="1445700"/>
            <a:ext cx="4572000" cy="225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pt-PT" sz="3811"/>
              <a:t>2.3. Counterfactual quantum gates</a:t>
            </a:r>
            <a:endParaRPr sz="3811"/>
          </a:p>
        </p:txBody>
      </p:sp>
      <p:sp>
        <p:nvSpPr>
          <p:cNvPr id="295" name="Google Shape;295;p17"/>
          <p:cNvSpPr txBox="1"/>
          <p:nvPr>
            <p:ph idx="2" type="body"/>
          </p:nvPr>
        </p:nvSpPr>
        <p:spPr>
          <a:xfrm>
            <a:off x="4939500" y="724200"/>
            <a:ext cx="38529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pt-PT" sz="3000"/>
              <a:t>A possible scheme for blind quantum computing</a:t>
            </a:r>
            <a:endParaRPr sz="3000"/>
          </a:p>
        </p:txBody>
      </p:sp>
      <p:sp>
        <p:nvSpPr>
          <p:cNvPr id="296" name="Google Shape;296;p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02" name="Google Shape;302;p18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Blind Quantum Computing</a:t>
            </a:r>
            <a:endParaRPr sz="3000"/>
          </a:p>
        </p:txBody>
      </p:sp>
      <p:pic>
        <p:nvPicPr>
          <p:cNvPr id="303" name="Google Shape;303;p18"/>
          <p:cNvPicPr preferRelativeResize="0"/>
          <p:nvPr/>
        </p:nvPicPr>
        <p:blipFill rotWithShape="1">
          <a:blip r:embed="rId3">
            <a:alphaModFix/>
          </a:blip>
          <a:srcRect b="0" l="0" r="0" t="2181"/>
          <a:stretch/>
        </p:blipFill>
        <p:spPr>
          <a:xfrm>
            <a:off x="1447163" y="2093700"/>
            <a:ext cx="6221123" cy="255004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04" name="Google Shape;304;p18"/>
          <p:cNvSpPr txBox="1"/>
          <p:nvPr/>
        </p:nvSpPr>
        <p:spPr>
          <a:xfrm>
            <a:off x="1447183" y="4629591"/>
            <a:ext cx="35532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J. Fitzsimons, </a:t>
            </a:r>
            <a:r>
              <a:rPr b="0" i="1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npj Quantum Information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 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(2017).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8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6" name="Google Shape;306;p18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7" name="Google Shape;307;p18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8" name="Google Shape;308;p18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9" name="Google Shape;309;p18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0" name="Google Shape;310;p18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1" name="Google Shape;311;p18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2" name="Google Shape;312;p18"/>
          <p:cNvSpPr txBox="1"/>
          <p:nvPr/>
        </p:nvSpPr>
        <p:spPr>
          <a:xfrm>
            <a:off x="638400" y="1403038"/>
            <a:ext cx="7867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Secure client-server setting</a:t>
            </a:r>
            <a:r>
              <a:rPr b="0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, where the server is blind to the quantum computation controlled by the client.</a:t>
            </a:r>
            <a:endParaRPr b="0" i="0" sz="18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18" name="Google Shape;318;p19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Counterfactual photonic quantum gate</a:t>
            </a:r>
            <a:endParaRPr sz="3000"/>
          </a:p>
        </p:txBody>
      </p:sp>
      <p:sp>
        <p:nvSpPr>
          <p:cNvPr id="319" name="Google Shape;319;p19"/>
          <p:cNvSpPr txBox="1"/>
          <p:nvPr/>
        </p:nvSpPr>
        <p:spPr>
          <a:xfrm>
            <a:off x="4716822" y="4779850"/>
            <a:ext cx="3370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H. Salih et al., </a:t>
            </a:r>
            <a:r>
              <a:rPr b="0" i="1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J. Phys.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013004 (2021).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p19" title="Salih-Exchange-free-Computation-PhaseUnit.png"/>
          <p:cNvPicPr preferRelativeResize="0"/>
          <p:nvPr/>
        </p:nvPicPr>
        <p:blipFill rotWithShape="1">
          <a:blip r:embed="rId3">
            <a:alphaModFix/>
          </a:blip>
          <a:srcRect b="0" l="0" r="0" t="3110"/>
          <a:stretch/>
        </p:blipFill>
        <p:spPr>
          <a:xfrm>
            <a:off x="4716825" y="1398725"/>
            <a:ext cx="3665875" cy="33811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1" name="Google Shape;321;p19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2" name="Google Shape;322;p19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3" name="Google Shape;323;p19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4" name="Google Shape;324;p19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5" name="Google Shape;325;p19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6" name="Google Shape;326;p19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7" name="Google Shape;327;p19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8" name="Google Shape;328;p19"/>
          <p:cNvSpPr txBox="1"/>
          <p:nvPr/>
        </p:nvSpPr>
        <p:spPr>
          <a:xfrm>
            <a:off x="572850" y="1441600"/>
            <a:ext cx="3918600" cy="31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Average"/>
              <a:buChar char="●"/>
            </a:pPr>
            <a:r>
              <a:rPr b="0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Bob can </a:t>
            </a:r>
            <a:r>
              <a:rPr b="1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remotely apply an arbitrary single-qubit gate</a:t>
            </a:r>
            <a:r>
              <a:rPr b="0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to a photonic qubit </a:t>
            </a:r>
            <a:r>
              <a:rPr b="1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with a</a:t>
            </a:r>
            <a:r>
              <a:rPr b="0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r>
              <a:rPr b="1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simple classical mechanism, without communicating with Alice</a:t>
            </a:r>
            <a:r>
              <a:rPr b="0" i="0" lang="pt-PT" sz="20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.</a:t>
            </a:r>
            <a:endParaRPr b="0" i="0" sz="20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/>
          <p:nvPr>
            <p:ph type="title"/>
          </p:nvPr>
        </p:nvSpPr>
        <p:spPr>
          <a:xfrm>
            <a:off x="311700" y="5612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/>
              <a:t>Contents</a:t>
            </a:r>
            <a:endParaRPr/>
          </a:p>
        </p:txBody>
      </p:sp>
      <p:sp>
        <p:nvSpPr>
          <p:cNvPr id="72" name="Google Shape;72;p2"/>
          <p:cNvSpPr txBox="1"/>
          <p:nvPr>
            <p:ph idx="4294967295" type="body"/>
          </p:nvPr>
        </p:nvSpPr>
        <p:spPr>
          <a:xfrm>
            <a:off x="311700" y="1352575"/>
            <a:ext cx="8520600" cy="310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41275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AutoNum type="arabicPeriod"/>
            </a:pPr>
            <a:r>
              <a:rPr lang="pt-PT" sz="2900">
                <a:solidFill>
                  <a:srgbClr val="000000"/>
                </a:solidFill>
              </a:rPr>
              <a:t>Introduction</a:t>
            </a:r>
            <a:endParaRPr sz="2900">
              <a:solidFill>
                <a:srgbClr val="000000"/>
              </a:solidFill>
            </a:endParaRPr>
          </a:p>
          <a:p>
            <a:pPr indent="-41275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AutoNum type="arabicPeriod"/>
            </a:pPr>
            <a:r>
              <a:rPr lang="pt-PT" sz="2900">
                <a:solidFill>
                  <a:srgbClr val="000000"/>
                </a:solidFill>
              </a:rPr>
              <a:t>Research Project</a:t>
            </a:r>
            <a:endParaRPr sz="2900">
              <a:solidFill>
                <a:srgbClr val="000000"/>
              </a:solidFill>
            </a:endParaRPr>
          </a:p>
          <a:p>
            <a:pPr indent="-387350" lvl="1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AutoNum type="arabicPeriod"/>
            </a:pPr>
            <a:r>
              <a:rPr lang="pt-PT" sz="2500">
                <a:solidFill>
                  <a:srgbClr val="000000"/>
                </a:solidFill>
              </a:rPr>
              <a:t>State-of-the-art architectures</a:t>
            </a:r>
            <a:endParaRPr sz="2500">
              <a:solidFill>
                <a:srgbClr val="000000"/>
              </a:solidFill>
            </a:endParaRPr>
          </a:p>
          <a:p>
            <a:pPr indent="-387350" lvl="1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AutoNum type="arabicPeriod"/>
            </a:pPr>
            <a:r>
              <a:rPr lang="pt-PT" sz="2500">
                <a:solidFill>
                  <a:srgbClr val="000000"/>
                </a:solidFill>
              </a:rPr>
              <a:t>Quantum error-correction</a:t>
            </a:r>
            <a:endParaRPr sz="2500">
              <a:solidFill>
                <a:srgbClr val="000000"/>
              </a:solidFill>
            </a:endParaRPr>
          </a:p>
          <a:p>
            <a:pPr indent="-387350" lvl="1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AutoNum type="arabicPeriod"/>
            </a:pPr>
            <a:r>
              <a:rPr lang="pt-PT" sz="2500">
                <a:solidFill>
                  <a:srgbClr val="000000"/>
                </a:solidFill>
              </a:rPr>
              <a:t>Counterfactual quantum gates</a:t>
            </a:r>
            <a:endParaRPr sz="2500">
              <a:solidFill>
                <a:srgbClr val="000000"/>
              </a:solidFill>
            </a:endParaRPr>
          </a:p>
          <a:p>
            <a:pPr indent="-41275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AutoNum type="arabicPeriod"/>
            </a:pPr>
            <a:r>
              <a:rPr lang="pt-PT" sz="2900">
                <a:solidFill>
                  <a:srgbClr val="000000"/>
                </a:solidFill>
              </a:rPr>
              <a:t>Summary</a:t>
            </a:r>
            <a:endParaRPr sz="2900">
              <a:solidFill>
                <a:srgbClr val="000000"/>
              </a:solidFill>
            </a:endParaRPr>
          </a:p>
        </p:txBody>
      </p:sp>
      <p:sp>
        <p:nvSpPr>
          <p:cNvPr id="73" name="Google Shape;73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0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pt-PT"/>
              <a:t>3. Summary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39" name="Google Shape;339;p21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0" name="Google Shape;340;p21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1" name="Google Shape;341;p21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2" name="Google Shape;342;p21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3" name="Google Shape;343;p21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4" name="Google Shape;344;p21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5" name="Google Shape;345;p21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3. Summary</a:t>
            </a:r>
            <a:endParaRPr b="0" i="0" sz="1200" u="none" cap="none" strike="noStrike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6" name="Google Shape;346;p21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Summary</a:t>
            </a:r>
            <a:endParaRPr sz="3000"/>
          </a:p>
        </p:txBody>
      </p:sp>
      <p:sp>
        <p:nvSpPr>
          <p:cNvPr id="347" name="Google Shape;347;p21"/>
          <p:cNvSpPr txBox="1"/>
          <p:nvPr/>
        </p:nvSpPr>
        <p:spPr>
          <a:xfrm>
            <a:off x="311700" y="1458588"/>
            <a:ext cx="8300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Average"/>
              <a:buChar char="●"/>
            </a:pP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Critical review of FBQC and SPOQC architectures</a:t>
            </a:r>
            <a:r>
              <a:rPr b="0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, with the goal to</a:t>
            </a: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improve on their modular building blocks </a:t>
            </a:r>
            <a:r>
              <a:rPr b="0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by considering resource trade-offs in state-of-the-art schemes for photonic entangled state generation.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1"/>
          <p:cNvSpPr txBox="1"/>
          <p:nvPr/>
        </p:nvSpPr>
        <p:spPr>
          <a:xfrm>
            <a:off x="311700" y="3790713"/>
            <a:ext cx="830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Average"/>
              <a:buChar char="●"/>
            </a:pPr>
            <a:r>
              <a:rPr b="1" i="0" lang="pt-PT" sz="18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Assess the security of a protocol for blind quantum computation using Salih et al’s counterfactual quantum gate.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21"/>
          <p:cNvSpPr txBox="1"/>
          <p:nvPr>
            <p:ph idx="4294967295" type="body"/>
          </p:nvPr>
        </p:nvSpPr>
        <p:spPr>
          <a:xfrm>
            <a:off x="291000" y="2624650"/>
            <a:ext cx="85206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pt-PT">
                <a:solidFill>
                  <a:srgbClr val="222222"/>
                </a:solidFill>
              </a:rPr>
              <a:t>Investigate optimal strategies for implementing quantum error-correction in these architectures</a:t>
            </a:r>
            <a:r>
              <a:rPr lang="pt-PT">
                <a:solidFill>
                  <a:srgbClr val="222222"/>
                </a:solidFill>
              </a:rPr>
              <a:t>, in terms of the choice of resource and encoded states, error-correction code and fusion mechanisms.</a:t>
            </a:r>
            <a:endParaRPr b="1">
              <a:solidFill>
                <a:srgbClr val="22222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2"/>
          <p:cNvSpPr txBox="1"/>
          <p:nvPr>
            <p:ph type="title"/>
          </p:nvPr>
        </p:nvSpPr>
        <p:spPr>
          <a:xfrm>
            <a:off x="671250" y="19888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740"/>
              <a:t>Thank you for your attention</a:t>
            </a:r>
            <a:endParaRPr sz="374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2740" u="sng">
                <a:solidFill>
                  <a:srgbClr val="E69138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sara.franco@inl.int</a:t>
            </a:r>
            <a:endParaRPr sz="2740">
              <a:solidFill>
                <a:srgbClr val="E69138"/>
              </a:solidFill>
            </a:endParaRPr>
          </a:p>
        </p:txBody>
      </p:sp>
      <p:pic>
        <p:nvPicPr>
          <p:cNvPr id="355" name="Google Shape;355;p22" title="logo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906" y="4533978"/>
            <a:ext cx="2013332" cy="566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22" title="quboss_logo.pn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96775" y="4532225"/>
            <a:ext cx="2522325" cy="611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44908" y="4519600"/>
            <a:ext cx="2522320" cy="5947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pt-PT"/>
              <a:t>References</a:t>
            </a:r>
            <a:endParaRPr/>
          </a:p>
        </p:txBody>
      </p:sp>
      <p:sp>
        <p:nvSpPr>
          <p:cNvPr id="363" name="Google Shape;363;p23"/>
          <p:cNvSpPr txBox="1"/>
          <p:nvPr>
            <p:ph idx="4294967295" type="body"/>
          </p:nvPr>
        </p:nvSpPr>
        <p:spPr>
          <a:xfrm>
            <a:off x="480850" y="1164550"/>
            <a:ext cx="8009400" cy="3615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S. Bartolucci et al., </a:t>
            </a:r>
            <a:r>
              <a:rPr i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Nat. Commun.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, 912 (2023).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D. E. Browne and T. Rudolph, </a:t>
            </a:r>
            <a:r>
              <a:rPr i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Phys. Rev. Lett.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95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, 010501 (2005).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J. Fitzsimons, npj Quantum Information 23 (2017).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A. Fowler et al., </a:t>
            </a:r>
            <a:r>
              <a:rPr i="1" lang="pt-PT" sz="13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Phys. Rev. A</a:t>
            </a:r>
            <a:r>
              <a:rPr lang="pt-PT" sz="13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13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86</a:t>
            </a:r>
            <a:r>
              <a:rPr lang="pt-PT" sz="13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032324 (2021).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G. Gliniasty et al., </a:t>
            </a:r>
            <a:r>
              <a:rPr i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Quantum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. 1423 (2024).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P. Hilaire et al., preprint arXiv:2410.07065 [quant-ph] (2024).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P. Kwiat, Physica Scripta. T76, 115-121 (1998).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J. O’Brien, </a:t>
            </a:r>
            <a:r>
              <a:rPr i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Science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318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,1567-1570 (2007).</a:t>
            </a:r>
            <a:endParaRPr sz="1300">
              <a:solidFill>
                <a:srgbClr val="222222"/>
              </a:solidFill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R. Raussendorf and H. J. Briegel,</a:t>
            </a:r>
            <a:r>
              <a:rPr i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Phys. Rev. Lett. </a:t>
            </a:r>
            <a:r>
              <a:rPr b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86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, 5188 (2001).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H. Salih et al., </a:t>
            </a:r>
            <a:r>
              <a:rPr i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New J. Phys.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, 013004 (2021).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P. Thomas et al., </a:t>
            </a:r>
            <a:r>
              <a:rPr i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Nature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608</a:t>
            </a: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, 677–681 (2022).</a:t>
            </a:r>
            <a:endParaRPr sz="13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1" lvl="0" marL="457200" rtl="0" algn="l">
              <a:lnSpc>
                <a:spcPct val="151428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Arial"/>
              <a:buChar char="●"/>
            </a:pPr>
            <a:r>
              <a:rPr lang="pt-PT" sz="13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Han-Sen Zhong et al., Science 370,1460-1463 (2020).</a:t>
            </a:r>
            <a:endParaRPr sz="550">
              <a:solidFill>
                <a:srgbClr val="222222"/>
              </a:solidFill>
            </a:endParaRPr>
          </a:p>
        </p:txBody>
      </p:sp>
      <p:sp>
        <p:nvSpPr>
          <p:cNvPr id="364" name="Google Shape;364;p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70" name="Google Shape;370;p24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Spin-Optical Quantum Computing (SPOQC)</a:t>
            </a:r>
            <a:endParaRPr sz="3000"/>
          </a:p>
        </p:txBody>
      </p:sp>
      <p:pic>
        <p:nvPicPr>
          <p:cNvPr id="371" name="Google Shape;371;p24" title="Thomas_spin_entanglement_generation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700" y="1533800"/>
            <a:ext cx="8132594" cy="301493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72" name="Google Shape;372;p24"/>
          <p:cNvSpPr txBox="1"/>
          <p:nvPr/>
        </p:nvSpPr>
        <p:spPr>
          <a:xfrm>
            <a:off x="505700" y="4548725"/>
            <a:ext cx="4204200" cy="3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P. Thomas et al., </a:t>
            </a:r>
            <a:r>
              <a:rPr b="0" i="1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Nature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608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677–681 (2022).</a:t>
            </a:r>
            <a:endParaRPr b="0" i="0" sz="1100" u="none" cap="none" strike="noStrike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73" name="Google Shape;373;p24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379" name="Google Shape;379;p25"/>
          <p:cNvPicPr preferRelativeResize="0"/>
          <p:nvPr/>
        </p:nvPicPr>
        <p:blipFill rotWithShape="1">
          <a:blip r:embed="rId3">
            <a:alphaModFix/>
          </a:blip>
          <a:srcRect b="50670" l="7995" r="0" t="1804"/>
          <a:stretch/>
        </p:blipFill>
        <p:spPr>
          <a:xfrm>
            <a:off x="551188" y="1625275"/>
            <a:ext cx="4154813" cy="257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25"/>
          <p:cNvPicPr preferRelativeResize="0"/>
          <p:nvPr/>
        </p:nvPicPr>
        <p:blipFill rotWithShape="1">
          <a:blip r:embed="rId3">
            <a:alphaModFix/>
          </a:blip>
          <a:srcRect b="0" l="7993" r="2591" t="48723"/>
          <a:stretch/>
        </p:blipFill>
        <p:spPr>
          <a:xfrm>
            <a:off x="4809250" y="1650650"/>
            <a:ext cx="3742150" cy="2575375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25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Surface codes</a:t>
            </a:r>
            <a:endParaRPr sz="3000"/>
          </a:p>
        </p:txBody>
      </p:sp>
      <p:sp>
        <p:nvSpPr>
          <p:cNvPr id="382" name="Google Shape;382;p25"/>
          <p:cNvSpPr txBox="1"/>
          <p:nvPr/>
        </p:nvSpPr>
        <p:spPr>
          <a:xfrm>
            <a:off x="643388" y="4156775"/>
            <a:ext cx="4204200" cy="3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Fowler et al., </a:t>
            </a:r>
            <a:r>
              <a:rPr b="0" i="1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Phys. Rev. A</a:t>
            </a:r>
            <a:r>
              <a:rPr b="0" i="0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86</a:t>
            </a:r>
            <a:r>
              <a:rPr b="0" i="0" lang="pt-PT" sz="11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032324 (2021).</a:t>
            </a:r>
            <a:endParaRPr b="0" i="0" sz="1100" u="none" cap="none" strike="noStrike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3" name="Google Shape;383;p25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4" name="Google Shape;384;p25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5" name="Google Shape;385;p25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6" name="Google Shape;386;p25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7" name="Google Shape;387;p25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8" name="Google Shape;388;p25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9" name="Google Shape;389;p25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2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95" name="Google Shape;395;p26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Quantum Error-Correction</a:t>
            </a:r>
            <a:endParaRPr sz="3000"/>
          </a:p>
        </p:txBody>
      </p:sp>
      <p:pic>
        <p:nvPicPr>
          <p:cNvPr id="396" name="Google Shape;396;p26" title="stim_resource_requirements_plot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5325" y="1558463"/>
            <a:ext cx="3980789" cy="2925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26" title="stim_error_threshold_plot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8377" y="1559050"/>
            <a:ext cx="3935956" cy="3014935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26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>
            <p:ph type="ctrTitle"/>
          </p:nvPr>
        </p:nvSpPr>
        <p:spPr>
          <a:xfrm>
            <a:off x="671258" y="9146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-4572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AutoNum type="arabicPeriod"/>
            </a:pPr>
            <a:r>
              <a:rPr lang="pt-PT"/>
              <a:t>Introduction</a:t>
            </a:r>
            <a:endParaRPr/>
          </a:p>
        </p:txBody>
      </p:sp>
      <p:sp>
        <p:nvSpPr>
          <p:cNvPr id="79" name="Google Shape;79;p3"/>
          <p:cNvSpPr txBox="1"/>
          <p:nvPr>
            <p:ph idx="1" type="subTitle"/>
          </p:nvPr>
        </p:nvSpPr>
        <p:spPr>
          <a:xfrm>
            <a:off x="671250" y="30986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pt-PT" sz="3000"/>
              <a:t>Photonic Quantum Computing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85" name="Google Shape;85;p4" title="Princeton_Si_chip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50547" y="2187700"/>
            <a:ext cx="3076908" cy="181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4" title="Trapped_ion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7024" y="2187700"/>
            <a:ext cx="2474353" cy="18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5602" y="2187704"/>
            <a:ext cx="3082255" cy="181300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4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Quantum Computing Platforms</a:t>
            </a:r>
            <a:endParaRPr sz="3000"/>
          </a:p>
        </p:txBody>
      </p:sp>
      <p:sp>
        <p:nvSpPr>
          <p:cNvPr id="89" name="Google Shape;89;p4"/>
          <p:cNvSpPr txBox="1"/>
          <p:nvPr/>
        </p:nvSpPr>
        <p:spPr>
          <a:xfrm>
            <a:off x="5905416" y="4000702"/>
            <a:ext cx="3123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Credit: Felix Borjans, Princeton University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4"/>
          <p:cNvSpPr txBox="1"/>
          <p:nvPr/>
        </p:nvSpPr>
        <p:spPr>
          <a:xfrm>
            <a:off x="114988" y="4000702"/>
            <a:ext cx="3123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Credit: Google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4"/>
          <p:cNvSpPr txBox="1"/>
          <p:nvPr/>
        </p:nvSpPr>
        <p:spPr>
          <a:xfrm>
            <a:off x="3542799" y="4004492"/>
            <a:ext cx="2080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rgbClr val="764992"/>
                </a:solidFill>
                <a:latin typeface="Arial"/>
                <a:ea typeface="Arial"/>
                <a:cs typeface="Arial"/>
                <a:sym typeface="Arial"/>
              </a:rPr>
              <a:t>Credit: Christopher Monroe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4"/>
          <p:cNvSpPr txBox="1"/>
          <p:nvPr/>
        </p:nvSpPr>
        <p:spPr>
          <a:xfrm>
            <a:off x="426625" y="1741600"/>
            <a:ext cx="24744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pt-PT" sz="17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Superconducting circuits</a:t>
            </a:r>
            <a:endParaRPr b="0" i="0" sz="17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3" name="Google Shape;93;p4"/>
          <p:cNvSpPr txBox="1"/>
          <p:nvPr/>
        </p:nvSpPr>
        <p:spPr>
          <a:xfrm>
            <a:off x="3516650" y="1741600"/>
            <a:ext cx="21351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pt-PT" sz="17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Trapped ions</a:t>
            </a:r>
            <a:endParaRPr b="0" i="0" sz="17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4" name="Google Shape;94;p4"/>
          <p:cNvSpPr txBox="1"/>
          <p:nvPr/>
        </p:nvSpPr>
        <p:spPr>
          <a:xfrm>
            <a:off x="6399675" y="1741600"/>
            <a:ext cx="21351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pt-PT" sz="17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Silicon spins</a:t>
            </a:r>
            <a:endParaRPr b="0" i="0" sz="17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5" name="Google Shape;95;p4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6" name="Google Shape;96;p4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7" name="Google Shape;97;p4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8" name="Google Shape;98;p4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9" name="Google Shape;99;p4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01" name="Google Shape;101;p4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107" name="Google Shape;107;p5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Photonic Quantum Computing</a:t>
            </a:r>
            <a:endParaRPr sz="3000"/>
          </a:p>
        </p:txBody>
      </p:sp>
      <p:pic>
        <p:nvPicPr>
          <p:cNvPr id="108" name="Google Shape;108;p5" title="QuiX-20mode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2359" y="1982750"/>
            <a:ext cx="3852867" cy="257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5"/>
          <p:cNvSpPr txBox="1"/>
          <p:nvPr/>
        </p:nvSpPr>
        <p:spPr>
          <a:xfrm>
            <a:off x="4948750" y="4553638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Credit: QuiX Quantum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2350" y="1982749"/>
            <a:ext cx="4554249" cy="25708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5"/>
          <p:cNvSpPr txBox="1"/>
          <p:nvPr/>
        </p:nvSpPr>
        <p:spPr>
          <a:xfrm>
            <a:off x="302350" y="4553650"/>
            <a:ext cx="4714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Han-Sen Zhong et al., </a:t>
            </a:r>
            <a:r>
              <a:rPr b="0" i="1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Science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370</a:t>
            </a:r>
            <a:r>
              <a:rPr b="0" i="0" lang="pt-PT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,1460-1463 (2020).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5"/>
          <p:cNvSpPr txBox="1"/>
          <p:nvPr/>
        </p:nvSpPr>
        <p:spPr>
          <a:xfrm>
            <a:off x="1201725" y="1536650"/>
            <a:ext cx="27555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pt-PT" sz="17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Gaussian Boson Sampling</a:t>
            </a:r>
            <a:endParaRPr b="0" i="0" sz="17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3" name="Google Shape;113;p5"/>
          <p:cNvSpPr txBox="1"/>
          <p:nvPr/>
        </p:nvSpPr>
        <p:spPr>
          <a:xfrm>
            <a:off x="5446738" y="1536650"/>
            <a:ext cx="28641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pt-PT" sz="17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Photonic Integrated Circuits</a:t>
            </a:r>
            <a:endParaRPr b="0" i="0" sz="17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4" name="Google Shape;114;p5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5" name="Google Shape;115;p5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6" name="Google Shape;116;p5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7" name="Google Shape;117;p5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/>
          <p:nvPr>
            <p:ph type="ctrTitle"/>
          </p:nvPr>
        </p:nvSpPr>
        <p:spPr>
          <a:xfrm>
            <a:off x="671258" y="9146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pt-PT"/>
              <a:t>2. Research Project</a:t>
            </a:r>
            <a:endParaRPr/>
          </a:p>
        </p:txBody>
      </p:sp>
      <p:sp>
        <p:nvSpPr>
          <p:cNvPr id="126" name="Google Shape;126;p6"/>
          <p:cNvSpPr txBox="1"/>
          <p:nvPr>
            <p:ph idx="1" type="subTitle"/>
          </p:nvPr>
        </p:nvSpPr>
        <p:spPr>
          <a:xfrm>
            <a:off x="671250" y="30986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pt-PT" sz="3005"/>
              <a:t>Scalable Architectures for </a:t>
            </a:r>
            <a:endParaRPr sz="3005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pt-PT" sz="3005"/>
              <a:t>Photonic Quantum Computing</a:t>
            </a:r>
            <a:endParaRPr sz="3005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/>
          <p:nvPr>
            <p:ph type="title"/>
          </p:nvPr>
        </p:nvSpPr>
        <p:spPr>
          <a:xfrm>
            <a:off x="0" y="1445700"/>
            <a:ext cx="4572000" cy="225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pt-PT" sz="3811"/>
              <a:t>2.1. State-of-the-art architectures</a:t>
            </a:r>
            <a:endParaRPr sz="3811"/>
          </a:p>
        </p:txBody>
      </p:sp>
      <p:sp>
        <p:nvSpPr>
          <p:cNvPr id="132" name="Google Shape;132;p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pt-PT" sz="3000"/>
              <a:t>Two recent proposals</a:t>
            </a:r>
            <a:endParaRPr sz="3000"/>
          </a:p>
        </p:txBody>
      </p:sp>
      <p:sp>
        <p:nvSpPr>
          <p:cNvPr id="133" name="Google Shape;133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139" name="Google Shape;139;p8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Fusion-based Quantum Computing (FBQC)</a:t>
            </a:r>
            <a:endParaRPr sz="3000"/>
          </a:p>
        </p:txBody>
      </p:sp>
      <p:sp>
        <p:nvSpPr>
          <p:cNvPr id="140" name="Google Shape;140;p8"/>
          <p:cNvSpPr txBox="1"/>
          <p:nvPr/>
        </p:nvSpPr>
        <p:spPr>
          <a:xfrm>
            <a:off x="1967100" y="1519600"/>
            <a:ext cx="5168400" cy="44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PT" sz="18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Measurement-based Quantum Computing</a:t>
            </a:r>
            <a:endParaRPr b="0" i="0" sz="18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grpSp>
        <p:nvGrpSpPr>
          <p:cNvPr id="141" name="Google Shape;141;p8"/>
          <p:cNvGrpSpPr/>
          <p:nvPr/>
        </p:nvGrpSpPr>
        <p:grpSpPr>
          <a:xfrm>
            <a:off x="4268975" y="2200225"/>
            <a:ext cx="4617576" cy="2599825"/>
            <a:chOff x="4421375" y="2276425"/>
            <a:chExt cx="4617576" cy="2599825"/>
          </a:xfrm>
        </p:grpSpPr>
        <p:pic>
          <p:nvPicPr>
            <p:cNvPr id="142" name="Google Shape;142;p8" title="OBrien_Measure_Entangle_steps.png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42150" y="2276425"/>
              <a:ext cx="4596801" cy="2278825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43" name="Google Shape;143;p8"/>
            <p:cNvSpPr txBox="1"/>
            <p:nvPr/>
          </p:nvSpPr>
          <p:spPr>
            <a:xfrm>
              <a:off x="4421375" y="4555250"/>
              <a:ext cx="42042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714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J. O’Brien, </a:t>
              </a:r>
              <a:r>
                <a:rPr b="0" i="1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Science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318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,1567-1570 (2007).</a:t>
              </a:r>
              <a:endParaRPr b="0" i="0" sz="1100" u="none" cap="none" strike="noStrik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144" name="Google Shape;144;p8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5" name="Google Shape;145;p8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6" name="Google Shape;146;p8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7" name="Google Shape;147;p8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8" name="Google Shape;148;p8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9" name="Google Shape;149;p8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0" name="Google Shape;150;p8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1" name="Google Shape;151;p8"/>
          <p:cNvSpPr txBox="1"/>
          <p:nvPr/>
        </p:nvSpPr>
        <p:spPr>
          <a:xfrm>
            <a:off x="235500" y="2299500"/>
            <a:ext cx="3887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verage"/>
              <a:buChar char="●"/>
            </a:pPr>
            <a:r>
              <a:rPr b="1" i="0" lang="pt-PT" sz="1600" u="none" cap="none" strike="noStrike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C</a:t>
            </a:r>
            <a:r>
              <a:rPr b="1" i="0" lang="pt-PT" sz="16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luster state</a:t>
            </a:r>
            <a:r>
              <a:rPr b="0" i="0" lang="pt-PT" sz="16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- large entangled state with regular geometry.</a:t>
            </a:r>
            <a:endParaRPr b="0" i="0" sz="16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2" name="Google Shape;152;p8"/>
          <p:cNvSpPr txBox="1"/>
          <p:nvPr/>
        </p:nvSpPr>
        <p:spPr>
          <a:xfrm>
            <a:off x="247350" y="2976600"/>
            <a:ext cx="3863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verage"/>
              <a:buChar char="●"/>
            </a:pPr>
            <a:r>
              <a:rPr b="1" i="0" lang="pt-PT" sz="16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Computational steps driven by adaptive single-qubit measurement.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8"/>
          <p:cNvSpPr txBox="1"/>
          <p:nvPr/>
        </p:nvSpPr>
        <p:spPr>
          <a:xfrm>
            <a:off x="247350" y="3776313"/>
            <a:ext cx="3786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verage"/>
              <a:buChar char="●"/>
            </a:pPr>
            <a:r>
              <a:rPr b="1" i="0" lang="pt-PT" sz="16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Alternating stages</a:t>
            </a:r>
            <a:r>
              <a:rPr b="0" i="0" lang="pt-PT" sz="16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of measurement and cluster state growth.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159" name="Google Shape;159;p9"/>
          <p:cNvSpPr txBox="1"/>
          <p:nvPr>
            <p:ph type="title"/>
          </p:nvPr>
        </p:nvSpPr>
        <p:spPr>
          <a:xfrm>
            <a:off x="311700" y="67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PT" sz="3000"/>
              <a:t>Fusion-based Quantum Computing (FBQC)</a:t>
            </a:r>
            <a:endParaRPr sz="3000"/>
          </a:p>
        </p:txBody>
      </p:sp>
      <p:grpSp>
        <p:nvGrpSpPr>
          <p:cNvPr id="160" name="Google Shape;160;p9"/>
          <p:cNvGrpSpPr/>
          <p:nvPr/>
        </p:nvGrpSpPr>
        <p:grpSpPr>
          <a:xfrm>
            <a:off x="3425268" y="1713717"/>
            <a:ext cx="5537478" cy="2749761"/>
            <a:chOff x="1138975" y="1642675"/>
            <a:chExt cx="6866060" cy="3309775"/>
          </a:xfrm>
        </p:grpSpPr>
        <p:pic>
          <p:nvPicPr>
            <p:cNvPr id="161" name="Google Shape;161;p9" title="FBQC_architecture.png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38975" y="1642675"/>
              <a:ext cx="6866060" cy="2988776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62" name="Google Shape;162;p9"/>
            <p:cNvSpPr txBox="1"/>
            <p:nvPr/>
          </p:nvSpPr>
          <p:spPr>
            <a:xfrm>
              <a:off x="1138975" y="4631450"/>
              <a:ext cx="42042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714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S. Bartolucci et al., </a:t>
              </a:r>
              <a:r>
                <a:rPr b="0" i="1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Nat. Commun.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14</a:t>
              </a:r>
              <a:r>
                <a:rPr b="0" i="0" lang="pt-PT" sz="1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, 912 (2023).</a:t>
              </a:r>
              <a:endParaRPr b="0" i="0" sz="1100" u="none" cap="none" strike="noStrik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163" name="Google Shape;163;p9"/>
          <p:cNvSpPr/>
          <p:nvPr/>
        </p:nvSpPr>
        <p:spPr>
          <a:xfrm>
            <a:off x="-5600" y="-14075"/>
            <a:ext cx="9155100" cy="5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EEEE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4" name="Google Shape;164;p9"/>
          <p:cNvSpPr/>
          <p:nvPr/>
        </p:nvSpPr>
        <p:spPr>
          <a:xfrm>
            <a:off x="-47000" y="-13125"/>
            <a:ext cx="16830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1. Introduction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5" name="Google Shape;165;p9"/>
          <p:cNvSpPr/>
          <p:nvPr/>
        </p:nvSpPr>
        <p:spPr>
          <a:xfrm>
            <a:off x="1635900" y="-13125"/>
            <a:ext cx="5830800" cy="231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 Research Project</a:t>
            </a:r>
            <a:endParaRPr b="0" i="0" sz="12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6" name="Google Shape;166;p9"/>
          <p:cNvSpPr txBox="1"/>
          <p:nvPr/>
        </p:nvSpPr>
        <p:spPr>
          <a:xfrm>
            <a:off x="1635900" y="218537"/>
            <a:ext cx="19578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2.1. State-of-the-art architectures</a:t>
            </a:r>
            <a:endParaRPr b="0" i="0" sz="1000" u="none" cap="none" strike="noStrike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7" name="Google Shape;167;p9"/>
          <p:cNvSpPr txBox="1"/>
          <p:nvPr/>
        </p:nvSpPr>
        <p:spPr>
          <a:xfrm>
            <a:off x="3593665" y="218537"/>
            <a:ext cx="19281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2.2. Quantum Error-Correction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8" name="Google Shape;168;p9"/>
          <p:cNvSpPr txBox="1"/>
          <p:nvPr/>
        </p:nvSpPr>
        <p:spPr>
          <a:xfrm>
            <a:off x="5525600" y="218537"/>
            <a:ext cx="1941000" cy="340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PT" sz="10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2.3. Counterfactual Quantum gates</a:t>
            </a:r>
            <a:endParaRPr b="0" i="0" sz="10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9" name="Google Shape;169;p9"/>
          <p:cNvSpPr/>
          <p:nvPr/>
        </p:nvSpPr>
        <p:spPr>
          <a:xfrm>
            <a:off x="7466600" y="-13125"/>
            <a:ext cx="1724100" cy="5718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PT" sz="1200" u="none" cap="none" strike="noStrike">
                <a:solidFill>
                  <a:srgbClr val="666666"/>
                </a:solidFill>
                <a:latin typeface="Average"/>
                <a:ea typeface="Average"/>
                <a:cs typeface="Average"/>
                <a:sym typeface="Average"/>
              </a:rPr>
              <a:t>3. Conclusion</a:t>
            </a:r>
            <a:endParaRPr b="0" i="0" sz="1200" u="none" cap="none" strike="noStrike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0" name="Google Shape;170;p9"/>
          <p:cNvSpPr/>
          <p:nvPr/>
        </p:nvSpPr>
        <p:spPr>
          <a:xfrm>
            <a:off x="213825" y="1772150"/>
            <a:ext cx="3112800" cy="25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1" name="Google Shape;171;p9"/>
          <p:cNvSpPr txBox="1"/>
          <p:nvPr/>
        </p:nvSpPr>
        <p:spPr>
          <a:xfrm>
            <a:off x="213825" y="1772150"/>
            <a:ext cx="3112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Font typeface="Average"/>
              <a:buChar char="●"/>
            </a:pPr>
            <a:r>
              <a:rPr b="1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Small entangled resource states</a:t>
            </a:r>
            <a:r>
              <a:rPr b="0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with constant size and structure.</a:t>
            </a:r>
            <a:endParaRPr b="0" i="0" sz="15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2" name="Google Shape;172;p9"/>
          <p:cNvSpPr txBox="1"/>
          <p:nvPr/>
        </p:nvSpPr>
        <p:spPr>
          <a:xfrm>
            <a:off x="213800" y="2422300"/>
            <a:ext cx="3101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Font typeface="Average"/>
              <a:buChar char="●"/>
            </a:pPr>
            <a:r>
              <a:rPr b="1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Fusions measurements </a:t>
            </a:r>
            <a:r>
              <a:rPr b="0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used to construct </a:t>
            </a:r>
            <a:r>
              <a:rPr b="1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fusion network</a:t>
            </a:r>
            <a:r>
              <a:rPr b="0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.</a:t>
            </a:r>
            <a:endParaRPr b="1" i="0" sz="1500" u="none" cap="none" strike="noStrike">
              <a:solidFill>
                <a:srgbClr val="22222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3" name="Google Shape;173;p9"/>
          <p:cNvSpPr txBox="1"/>
          <p:nvPr/>
        </p:nvSpPr>
        <p:spPr>
          <a:xfrm>
            <a:off x="213800" y="3658250"/>
            <a:ext cx="3101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Font typeface="Average"/>
              <a:buChar char="●"/>
            </a:pPr>
            <a:r>
              <a:rPr b="1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Limited switching and</a:t>
            </a:r>
            <a:r>
              <a:rPr b="0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r>
              <a:rPr b="1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reconfiguration.</a:t>
            </a:r>
            <a:endParaRPr b="1" i="0" sz="1500" u="none" cap="none" strike="noStrike"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4" name="Google Shape;174;p9"/>
          <p:cNvSpPr txBox="1"/>
          <p:nvPr/>
        </p:nvSpPr>
        <p:spPr>
          <a:xfrm>
            <a:off x="213825" y="3024688"/>
            <a:ext cx="3112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Font typeface="Average"/>
              <a:buChar char="●"/>
            </a:pPr>
            <a:r>
              <a:rPr b="1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Constant circuit depth </a:t>
            </a:r>
            <a:r>
              <a:rPr b="0" i="0" lang="pt-PT" sz="1500" u="none" cap="none" strike="noStrike">
                <a:solidFill>
                  <a:srgbClr val="222222"/>
                </a:solidFill>
                <a:latin typeface="Average"/>
                <a:ea typeface="Average"/>
                <a:cs typeface="Average"/>
                <a:sym typeface="Average"/>
              </a:rPr>
              <a:t>limits spread of errors.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472E98"/>
      </a:dk1>
      <a:lt1>
        <a:srgbClr val="FFFFFF"/>
      </a:lt1>
      <a:dk2>
        <a:srgbClr val="472E98"/>
      </a:dk2>
      <a:lt2>
        <a:srgbClr val="472E98"/>
      </a:lt2>
      <a:accent1>
        <a:srgbClr val="616161"/>
      </a:accent1>
      <a:accent2>
        <a:srgbClr val="78909C"/>
      </a:accent2>
      <a:accent3>
        <a:srgbClr val="472E98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