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Playfair Display"/>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layfairDisplay-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layfairDisplay-italic.fntdata"/><Relationship Id="rId30" Type="http://schemas.openxmlformats.org/officeDocument/2006/relationships/font" Target="fonts/PlayfairDisplay-bold.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PlayfairDisplay-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c16e94a59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c16e94a5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400"/>
              <a:t>Hello everyone, good afternoon. Thank you for attending my presentation where I’ll describe the work plan of my PhD research project</a:t>
            </a:r>
            <a:endParaRPr sz="1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4df9aab22a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4df9aab22a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e77a29b09_45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4e77a29b09_45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df9aab22a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4df9aab22a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Twisting effects, meaning twist angle disorder in twisted graphene. We are particularly </a:t>
            </a:r>
            <a:r>
              <a:rPr lang="pt-BR" sz="1600"/>
              <a:t>interested</a:t>
            </a:r>
            <a:r>
              <a:rPr lang="pt-BR" sz="1600"/>
              <a:t> in studying the impact that statistical fluctuations on the SOC can have in real-space</a:t>
            </a:r>
            <a:endParaRPr sz="1600"/>
          </a:p>
          <a:p>
            <a:pPr indent="0" lvl="0" marL="0" rtl="0" algn="l">
              <a:spcBef>
                <a:spcPts val="0"/>
              </a:spcBef>
              <a:spcAft>
                <a:spcPts val="0"/>
              </a:spcAft>
              <a:buNone/>
            </a:pPr>
            <a:r>
              <a:rPr lang="pt-BR" sz="1600"/>
              <a:t>The last work package deals with the interplay between SHE and OHE, and we are interested in using the techniques from ongoing projects to get a real-space imaging</a:t>
            </a:r>
            <a:endParaRPr sz="16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e77a29b09_45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4e77a29b09_45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Aside from this to unlock the interplay between SHE and OHE we will introduce the rashba effect</a:t>
            </a:r>
            <a:r>
              <a:rPr lang="pt-BR"/>
              <a: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e77a29b09_45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4e77a29b09_45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4df9aab22a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4df9aab22a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4faec21e78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4faec21e7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faec21e78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4faec21e78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4faec21e78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4faec21e78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4faec21e78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4faec21e78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4e6e75ec3b_19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4e6e75ec3b_19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400"/>
              <a:t>If I had to describe it in a single sentence, I would say that this project aims at develop novel </a:t>
            </a:r>
            <a:r>
              <a:rPr lang="pt-BR" sz="1400"/>
              <a:t>theoretical</a:t>
            </a:r>
            <a:r>
              <a:rPr lang="pt-BR" sz="1400"/>
              <a:t> tools that will advance our understanding of </a:t>
            </a:r>
            <a:r>
              <a:rPr lang="pt-BR" sz="1400"/>
              <a:t>orbital physics in realistic disordered systems.</a:t>
            </a:r>
            <a:endParaRPr sz="1400"/>
          </a:p>
          <a:p>
            <a:pPr indent="0" lvl="0" marL="0" rtl="0" algn="l">
              <a:spcBef>
                <a:spcPts val="0"/>
              </a:spcBef>
              <a:spcAft>
                <a:spcPts val="0"/>
              </a:spcAft>
              <a:buNone/>
            </a:pPr>
            <a:r>
              <a:rPr lang="pt-BR" sz="1400"/>
              <a:t>The field of spin-orbitronics essentially emerged when it was discovered that electric fields generate a flow of spin angular momentum</a:t>
            </a:r>
            <a:endParaRPr sz="14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df9aab22a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4df9aab22a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4df9aab22a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34df9aab22a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df9aab22a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4df9aab22a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4df9aab22a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34df9aab22a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4df9aab22a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4df9aab22a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e6e75ec3b_19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e6e75ec3b_19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However, most work is done with imperfect samples, with imputirites and defects, and their role is still largely unknown</a:t>
            </a:r>
            <a:endParaRPr sz="16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faec21e78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faec21e7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a:t>And this is where we come in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e6e75ec3b_19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e6e75ec3b_19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From here on forward I’ll use the diagram in parts of the project that are going to be done using momentum space approach, and the KITE logo will signify numerical work</a:t>
            </a:r>
            <a:endParaRPr sz="16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4e6e75ec3b_19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4e6e75ec3b_19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If we want to go beyond the diffusive response, then numerical methods are ideal</a:t>
            </a:r>
            <a:endParaRPr sz="16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4e77a29b09_4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4e77a29b09_4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planned, two examples of such </a:t>
            </a:r>
            <a:r>
              <a:rPr lang="pt-BR" sz="1600"/>
              <a:t>additions, are </a:t>
            </a:r>
            <a:endParaRPr sz="16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e77a29b09_45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4e77a29b09_45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t-BR" sz="1600"/>
              <a:t>The introduction of generic response functions will be important since real-space (...)</a:t>
            </a:r>
            <a:endParaRPr sz="1600"/>
          </a:p>
          <a:p>
            <a:pPr indent="0" lvl="0" marL="0" rtl="0" algn="l">
              <a:spcBef>
                <a:spcPts val="0"/>
              </a:spcBef>
              <a:spcAft>
                <a:spcPts val="0"/>
              </a:spcAft>
              <a:buNone/>
            </a:pPr>
            <a:r>
              <a:rPr lang="pt-BR" sz="1600"/>
              <a:t>Aside from the both the analytical and numerical methods, we have planned three different work packages. The first of which is related to</a:t>
            </a:r>
            <a:endParaRPr sz="1600"/>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jp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image" Target="../media/image7.gif"/><Relationship Id="rId5"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55" name="Google Shape;55;p13"/>
          <p:cNvSpPr txBox="1"/>
          <p:nvPr/>
        </p:nvSpPr>
        <p:spPr>
          <a:xfrm>
            <a:off x="359550" y="1545975"/>
            <a:ext cx="8661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500">
                <a:latin typeface="Playfair Display"/>
                <a:ea typeface="Playfair Display"/>
                <a:cs typeface="Playfair Display"/>
                <a:sym typeface="Playfair Display"/>
              </a:rPr>
              <a:t>Unravelling Spin and Orbital Hall Effects in 2D Materials</a:t>
            </a:r>
            <a:endParaRPr sz="25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sz="2000">
              <a:latin typeface="Playfair Display"/>
              <a:ea typeface="Playfair Display"/>
              <a:cs typeface="Playfair Display"/>
              <a:sym typeface="Playfair Display"/>
            </a:endParaRPr>
          </a:p>
        </p:txBody>
      </p:sp>
      <p:sp>
        <p:nvSpPr>
          <p:cNvPr id="56" name="Google Shape;56;p13"/>
          <p:cNvSpPr/>
          <p:nvPr/>
        </p:nvSpPr>
        <p:spPr>
          <a:xfrm>
            <a:off x="0" y="2340150"/>
            <a:ext cx="9144000" cy="2864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57" name="Google Shape;57;p13"/>
          <p:cNvSpPr txBox="1"/>
          <p:nvPr/>
        </p:nvSpPr>
        <p:spPr>
          <a:xfrm>
            <a:off x="5594725" y="2571750"/>
            <a:ext cx="2722800" cy="572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rPr lang="pt-BR" sz="2400">
                <a:solidFill>
                  <a:schemeClr val="lt1"/>
                </a:solidFill>
                <a:latin typeface="Playfair Display"/>
                <a:ea typeface="Playfair Display"/>
                <a:cs typeface="Playfair Display"/>
                <a:sym typeface="Playfair Display"/>
              </a:rPr>
              <a:t>Henrique P. Veiga</a:t>
            </a:r>
            <a:endParaRPr sz="2400">
              <a:solidFill>
                <a:schemeClr val="lt1"/>
              </a:solidFill>
              <a:latin typeface="Playfair Display"/>
              <a:ea typeface="Playfair Display"/>
              <a:cs typeface="Playfair Display"/>
              <a:sym typeface="Playfair Display"/>
            </a:endParaRPr>
          </a:p>
        </p:txBody>
      </p:sp>
      <p:sp>
        <p:nvSpPr>
          <p:cNvPr id="58" name="Google Shape;58;p13"/>
          <p:cNvSpPr txBox="1"/>
          <p:nvPr/>
        </p:nvSpPr>
        <p:spPr>
          <a:xfrm>
            <a:off x="199250" y="4035275"/>
            <a:ext cx="5705400" cy="7389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b="1" lang="pt-BR" sz="2000">
                <a:solidFill>
                  <a:schemeClr val="lt1"/>
                </a:solidFill>
                <a:latin typeface="Playfair Display"/>
                <a:ea typeface="Playfair Display"/>
                <a:cs typeface="Playfair Display"/>
                <a:sym typeface="Playfair Display"/>
              </a:rPr>
              <a:t>Supervisor</a:t>
            </a:r>
            <a:r>
              <a:rPr lang="pt-BR" sz="2000">
                <a:solidFill>
                  <a:schemeClr val="lt1"/>
                </a:solidFill>
                <a:latin typeface="Playfair Display"/>
                <a:ea typeface="Playfair Display"/>
                <a:cs typeface="Playfair Display"/>
                <a:sym typeface="Playfair Display"/>
              </a:rPr>
              <a:t>: Professor J. M. Viana Parente Lopes</a:t>
            </a:r>
            <a:endParaRPr sz="2000">
              <a:solidFill>
                <a:schemeClr val="lt1"/>
              </a:solidFill>
              <a:latin typeface="Playfair Display"/>
              <a:ea typeface="Playfair Display"/>
              <a:cs typeface="Playfair Display"/>
              <a:sym typeface="Playfair Display"/>
            </a:endParaRPr>
          </a:p>
          <a:p>
            <a:pPr indent="0" lvl="0" marL="0" rtl="0" algn="l">
              <a:lnSpc>
                <a:spcPct val="90000"/>
              </a:lnSpc>
              <a:spcBef>
                <a:spcPts val="0"/>
              </a:spcBef>
              <a:spcAft>
                <a:spcPts val="0"/>
              </a:spcAft>
              <a:buNone/>
            </a:pPr>
            <a:r>
              <a:rPr b="1" lang="pt-BR" sz="2000">
                <a:solidFill>
                  <a:schemeClr val="lt1"/>
                </a:solidFill>
                <a:latin typeface="Playfair Display"/>
                <a:ea typeface="Playfair Display"/>
                <a:cs typeface="Playfair Display"/>
                <a:sym typeface="Playfair Display"/>
              </a:rPr>
              <a:t>Co-Supervisor</a:t>
            </a:r>
            <a:r>
              <a:rPr lang="pt-BR" sz="2000">
                <a:solidFill>
                  <a:schemeClr val="lt1"/>
                </a:solidFill>
                <a:latin typeface="Playfair Display"/>
                <a:ea typeface="Playfair Display"/>
                <a:cs typeface="Playfair Display"/>
                <a:sym typeface="Playfair Display"/>
              </a:rPr>
              <a:t>: Professor Aires Ferreira</a:t>
            </a:r>
            <a:endParaRPr sz="2000">
              <a:solidFill>
                <a:schemeClr val="lt1"/>
              </a:solidFill>
              <a:latin typeface="Playfair Display"/>
              <a:ea typeface="Playfair Display"/>
              <a:cs typeface="Playfair Display"/>
              <a:sym typeface="Playfair Display"/>
            </a:endParaRPr>
          </a:p>
        </p:txBody>
      </p:sp>
      <p:pic>
        <p:nvPicPr>
          <p:cNvPr id="59" name="Google Shape;59;p13"/>
          <p:cNvPicPr preferRelativeResize="0"/>
          <p:nvPr/>
        </p:nvPicPr>
        <p:blipFill rotWithShape="1">
          <a:blip r:embed="rId3">
            <a:alphaModFix/>
          </a:blip>
          <a:srcRect b="0" l="0" r="0" t="-5252"/>
          <a:stretch/>
        </p:blipFill>
        <p:spPr>
          <a:xfrm>
            <a:off x="7298000" y="0"/>
            <a:ext cx="1846001" cy="1092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64" name="Google Shape;164;p22"/>
          <p:cNvSpPr/>
          <p:nvPr/>
        </p:nvSpPr>
        <p:spPr>
          <a:xfrm>
            <a:off x="0" y="-38400"/>
            <a:ext cx="9144000" cy="8646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65" name="Google Shape;165;p22"/>
          <p:cNvSpPr txBox="1"/>
          <p:nvPr/>
        </p:nvSpPr>
        <p:spPr>
          <a:xfrm>
            <a:off x="0" y="-19200"/>
            <a:ext cx="9144000" cy="86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Work Package </a:t>
            </a:r>
            <a:endParaRPr sz="2200">
              <a:solidFill>
                <a:schemeClr val="lt1"/>
              </a:solidFill>
              <a:latin typeface="Playfair Display"/>
              <a:ea typeface="Playfair Display"/>
              <a:cs typeface="Playfair Display"/>
              <a:sym typeface="Playfair Display"/>
            </a:endParaRPr>
          </a:p>
          <a:p>
            <a:pPr indent="-368300" lvl="0" marL="457200" rtl="0" algn="l">
              <a:spcBef>
                <a:spcPts val="0"/>
              </a:spcBef>
              <a:spcAft>
                <a:spcPts val="0"/>
              </a:spcAft>
              <a:buClr>
                <a:schemeClr val="lt1"/>
              </a:buClr>
              <a:buSzPts val="2200"/>
              <a:buFont typeface="Playfair Display"/>
              <a:buChar char="❏"/>
            </a:pPr>
            <a:r>
              <a:rPr lang="pt-BR" sz="2200">
                <a:solidFill>
                  <a:schemeClr val="lt1"/>
                </a:solidFill>
                <a:latin typeface="Playfair Display"/>
                <a:ea typeface="Playfair Display"/>
                <a:cs typeface="Playfair Display"/>
                <a:sym typeface="Playfair Display"/>
              </a:rPr>
              <a:t>Clarifying the definition of the Orbital current operator</a:t>
            </a:r>
            <a:endParaRPr sz="2000">
              <a:solidFill>
                <a:schemeClr val="lt1"/>
              </a:solidFill>
              <a:latin typeface="Playfair Display"/>
              <a:ea typeface="Playfair Display"/>
              <a:cs typeface="Playfair Display"/>
              <a:sym typeface="Playfair Display"/>
            </a:endParaRPr>
          </a:p>
        </p:txBody>
      </p:sp>
      <p:sp>
        <p:nvSpPr>
          <p:cNvPr id="166" name="Google Shape;166;p22"/>
          <p:cNvSpPr txBox="1"/>
          <p:nvPr/>
        </p:nvSpPr>
        <p:spPr>
          <a:xfrm>
            <a:off x="99225" y="1030950"/>
            <a:ext cx="7991700" cy="7368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Recent evidence </a:t>
            </a:r>
            <a:r>
              <a:rPr lang="pt-BR" sz="1600">
                <a:solidFill>
                  <a:srgbClr val="999999"/>
                </a:solidFill>
                <a:latin typeface="Playfair Display"/>
                <a:ea typeface="Playfair Display"/>
                <a:cs typeface="Playfair Display"/>
                <a:sym typeface="Playfair Display"/>
              </a:rPr>
              <a:t>(</a:t>
            </a:r>
            <a:r>
              <a:rPr lang="pt-BR" sz="1600">
                <a:solidFill>
                  <a:srgbClr val="999999"/>
                </a:solidFill>
                <a:latin typeface="Playfair Display"/>
                <a:ea typeface="Playfair Display"/>
                <a:cs typeface="Playfair Display"/>
                <a:sym typeface="Playfair Display"/>
              </a:rPr>
              <a:t>Liu, </a:t>
            </a:r>
            <a:r>
              <a:rPr lang="pt-BR" sz="1600">
                <a:solidFill>
                  <a:srgbClr val="999999"/>
                </a:solidFill>
                <a:latin typeface="Playfair Display"/>
                <a:ea typeface="Playfair Display"/>
                <a:cs typeface="Playfair Display"/>
                <a:sym typeface="Playfair Display"/>
              </a:rPr>
              <a:t>2025)</a:t>
            </a:r>
            <a:r>
              <a:rPr lang="pt-BR" sz="1800">
                <a:latin typeface="Playfair Display"/>
                <a:ea typeface="Playfair Display"/>
                <a:cs typeface="Playfair Display"/>
                <a:sym typeface="Playfair Display"/>
              </a:rPr>
              <a:t> indicates that the commonly used recipe to evaluate orbital currents is incomplete at best</a:t>
            </a:r>
            <a:endParaRPr>
              <a:latin typeface="Playfair Display"/>
              <a:ea typeface="Playfair Display"/>
              <a:cs typeface="Playfair Display"/>
              <a:sym typeface="Playfair Display"/>
            </a:endParaRPr>
          </a:p>
        </p:txBody>
      </p:sp>
      <p:sp>
        <p:nvSpPr>
          <p:cNvPr id="167" name="Google Shape;167;p22"/>
          <p:cNvSpPr txBox="1"/>
          <p:nvPr/>
        </p:nvSpPr>
        <p:spPr>
          <a:xfrm>
            <a:off x="479325" y="1750800"/>
            <a:ext cx="4774200" cy="348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Playfair Display"/>
              <a:buChar char="❏"/>
            </a:pPr>
            <a:r>
              <a:rPr lang="pt-BR" sz="1200">
                <a:latin typeface="Playfair Display"/>
                <a:ea typeface="Playfair Display"/>
                <a:cs typeface="Playfair Display"/>
                <a:sym typeface="Playfair Display"/>
              </a:rPr>
              <a:t>Some calculations start from gauge dependent expressions;</a:t>
            </a:r>
            <a:endParaRPr sz="12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68" name="Google Shape;168;p22"/>
          <p:cNvSpPr txBox="1"/>
          <p:nvPr/>
        </p:nvSpPr>
        <p:spPr>
          <a:xfrm>
            <a:off x="479325" y="2055600"/>
            <a:ext cx="3594000" cy="348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Playfair Display"/>
              <a:buChar char="❏"/>
            </a:pPr>
            <a:r>
              <a:rPr lang="pt-BR" sz="1200">
                <a:latin typeface="Playfair Display"/>
                <a:ea typeface="Playfair Display"/>
                <a:cs typeface="Playfair Display"/>
                <a:sym typeface="Playfair Display"/>
              </a:rPr>
              <a:t>Ignores intraband matrix elements;</a:t>
            </a:r>
            <a:endParaRPr sz="12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69" name="Google Shape;169;p22"/>
          <p:cNvSpPr txBox="1"/>
          <p:nvPr/>
        </p:nvSpPr>
        <p:spPr>
          <a:xfrm>
            <a:off x="479325" y="2360400"/>
            <a:ext cx="7067100" cy="3936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Playfair Display"/>
              <a:buChar char="❏"/>
            </a:pPr>
            <a:r>
              <a:rPr lang="pt-BR" sz="1200">
                <a:latin typeface="Playfair Display"/>
                <a:ea typeface="Playfair Display"/>
                <a:cs typeface="Playfair Display"/>
                <a:sym typeface="Playfair Display"/>
              </a:rPr>
              <a:t>More fundamentally, the position operator is ill defined in periodic systems </a:t>
            </a:r>
            <a:r>
              <a:rPr lang="pt-BR" sz="1100">
                <a:solidFill>
                  <a:srgbClr val="999999"/>
                </a:solidFill>
                <a:latin typeface="Playfair Display"/>
                <a:ea typeface="Playfair Display"/>
                <a:cs typeface="Playfair Display"/>
                <a:sym typeface="Playfair Display"/>
              </a:rPr>
              <a:t>(Marrazzo, 2016)</a:t>
            </a:r>
            <a:r>
              <a:rPr lang="pt-BR" sz="1100">
                <a:solidFill>
                  <a:schemeClr val="dk1"/>
                </a:solidFill>
                <a:latin typeface="Playfair Display"/>
                <a:ea typeface="Playfair Display"/>
                <a:cs typeface="Playfair Display"/>
                <a:sym typeface="Playfair Display"/>
              </a:rPr>
              <a:t>;</a:t>
            </a:r>
            <a:endParaRPr sz="7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70" name="Google Shape;170;p22"/>
          <p:cNvSpPr txBox="1"/>
          <p:nvPr/>
        </p:nvSpPr>
        <p:spPr>
          <a:xfrm>
            <a:off x="99225" y="3340850"/>
            <a:ext cx="3374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Numerical methods are ideal to clarify this issue</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171" name="Google Shape;171;p22"/>
          <p:cNvSpPr txBox="1"/>
          <p:nvPr/>
        </p:nvSpPr>
        <p:spPr>
          <a:xfrm>
            <a:off x="3681200" y="3344750"/>
            <a:ext cx="2582100" cy="348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Playfair Display"/>
              <a:buChar char="❏"/>
            </a:pPr>
            <a:r>
              <a:rPr lang="pt-BR" sz="1200">
                <a:latin typeface="Playfair Display"/>
                <a:ea typeface="Playfair Display"/>
                <a:cs typeface="Playfair Display"/>
                <a:sym typeface="Playfair Display"/>
              </a:rPr>
              <a:t>Nonperturbative by design</a:t>
            </a:r>
            <a:endParaRPr sz="12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72" name="Google Shape;172;p22"/>
          <p:cNvSpPr txBox="1"/>
          <p:nvPr/>
        </p:nvSpPr>
        <p:spPr>
          <a:xfrm>
            <a:off x="3681200" y="3725750"/>
            <a:ext cx="2582100" cy="348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Playfair Display"/>
              <a:buChar char="❏"/>
            </a:pPr>
            <a:r>
              <a:rPr lang="pt-BR" sz="1200">
                <a:latin typeface="Playfair Display"/>
                <a:ea typeface="Playfair Display"/>
                <a:cs typeface="Playfair Display"/>
                <a:sym typeface="Playfair Display"/>
              </a:rPr>
              <a:t>Open-boundary conditions</a:t>
            </a:r>
            <a:endParaRPr sz="12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cxnSp>
        <p:nvCxnSpPr>
          <p:cNvPr id="173" name="Google Shape;173;p22"/>
          <p:cNvCxnSpPr/>
          <p:nvPr/>
        </p:nvCxnSpPr>
        <p:spPr>
          <a:xfrm>
            <a:off x="3681200" y="3276950"/>
            <a:ext cx="0" cy="864600"/>
          </a:xfrm>
          <a:prstGeom prst="straightConnector1">
            <a:avLst/>
          </a:prstGeom>
          <a:noFill/>
          <a:ln cap="flat" cmpd="sng" w="19050">
            <a:solidFill>
              <a:schemeClr val="dk2"/>
            </a:solidFill>
            <a:prstDash val="solid"/>
            <a:round/>
            <a:headEnd len="med" w="med" type="none"/>
            <a:tailEnd len="med" w="med" type="none"/>
          </a:ln>
        </p:spPr>
      </p:cxnSp>
      <p:pic>
        <p:nvPicPr>
          <p:cNvPr id="174" name="Google Shape;174;p22" title="logo.jpg"/>
          <p:cNvPicPr preferRelativeResize="0"/>
          <p:nvPr/>
        </p:nvPicPr>
        <p:blipFill>
          <a:blip r:embed="rId3">
            <a:alphaModFix/>
          </a:blip>
          <a:stretch>
            <a:fillRect/>
          </a:stretch>
        </p:blipFill>
        <p:spPr>
          <a:xfrm>
            <a:off x="72675" y="4628775"/>
            <a:ext cx="1561900" cy="393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80" name="Google Shape;180;p23"/>
          <p:cNvSpPr/>
          <p:nvPr/>
        </p:nvSpPr>
        <p:spPr>
          <a:xfrm>
            <a:off x="0" y="-38400"/>
            <a:ext cx="9144000" cy="8646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81" name="Google Shape;181;p23"/>
          <p:cNvSpPr txBox="1"/>
          <p:nvPr/>
        </p:nvSpPr>
        <p:spPr>
          <a:xfrm>
            <a:off x="0" y="-19200"/>
            <a:ext cx="9144000" cy="86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Work Package </a:t>
            </a:r>
            <a:endParaRPr sz="2200">
              <a:solidFill>
                <a:schemeClr val="lt1"/>
              </a:solidFill>
              <a:latin typeface="Playfair Display"/>
              <a:ea typeface="Playfair Display"/>
              <a:cs typeface="Playfair Display"/>
              <a:sym typeface="Playfair Display"/>
            </a:endParaRPr>
          </a:p>
          <a:p>
            <a:pPr indent="-368300" lvl="0" marL="457200" rtl="0" algn="l">
              <a:spcBef>
                <a:spcPts val="0"/>
              </a:spcBef>
              <a:spcAft>
                <a:spcPts val="0"/>
              </a:spcAft>
              <a:buClr>
                <a:schemeClr val="lt1"/>
              </a:buClr>
              <a:buSzPts val="2200"/>
              <a:buFont typeface="Playfair Display"/>
              <a:buChar char="❏"/>
            </a:pPr>
            <a:r>
              <a:rPr lang="pt-BR" sz="2200">
                <a:solidFill>
                  <a:schemeClr val="lt1"/>
                </a:solidFill>
                <a:latin typeface="Playfair Display"/>
                <a:ea typeface="Playfair Display"/>
                <a:cs typeface="Playfair Display"/>
                <a:sym typeface="Playfair Display"/>
              </a:rPr>
              <a:t>Clarifying the definition of the Orbital current operator</a:t>
            </a:r>
            <a:endParaRPr sz="2000">
              <a:solidFill>
                <a:schemeClr val="lt1"/>
              </a:solidFill>
              <a:latin typeface="Playfair Display"/>
              <a:ea typeface="Playfair Display"/>
              <a:cs typeface="Playfair Display"/>
              <a:sym typeface="Playfair Display"/>
            </a:endParaRPr>
          </a:p>
        </p:txBody>
      </p:sp>
      <p:sp>
        <p:nvSpPr>
          <p:cNvPr id="182" name="Google Shape;182;p23"/>
          <p:cNvSpPr txBox="1"/>
          <p:nvPr/>
        </p:nvSpPr>
        <p:spPr>
          <a:xfrm>
            <a:off x="99225" y="1030950"/>
            <a:ext cx="79917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Planned to implement the orbital response functi0n</a:t>
            </a:r>
            <a:endParaRPr>
              <a:latin typeface="Playfair Display"/>
              <a:ea typeface="Playfair Display"/>
              <a:cs typeface="Playfair Display"/>
              <a:sym typeface="Playfair Display"/>
            </a:endParaRPr>
          </a:p>
        </p:txBody>
      </p:sp>
      <p:sp>
        <p:nvSpPr>
          <p:cNvPr id="183" name="Google Shape;183;p23"/>
          <p:cNvSpPr txBox="1"/>
          <p:nvPr/>
        </p:nvSpPr>
        <p:spPr>
          <a:xfrm>
            <a:off x="1013625" y="2173950"/>
            <a:ext cx="53694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Compare </a:t>
            </a:r>
            <a:r>
              <a:rPr lang="pt-BR">
                <a:latin typeface="Playfair Display"/>
                <a:ea typeface="Playfair Display"/>
                <a:cs typeface="Playfair Display"/>
                <a:sym typeface="Playfair Display"/>
              </a:rPr>
              <a:t>preliminary</a:t>
            </a:r>
            <a:r>
              <a:rPr lang="pt-BR">
                <a:latin typeface="Playfair Display"/>
                <a:ea typeface="Playfair Display"/>
                <a:cs typeface="Playfair Display"/>
                <a:sym typeface="Playfair Display"/>
              </a:rPr>
              <a:t> results against literature</a:t>
            </a:r>
            <a:endParaRPr>
              <a:latin typeface="Playfair Display"/>
              <a:ea typeface="Playfair Display"/>
              <a:cs typeface="Playfair Display"/>
              <a:sym typeface="Playfair Display"/>
            </a:endParaRPr>
          </a:p>
        </p:txBody>
      </p:sp>
      <p:pic>
        <p:nvPicPr>
          <p:cNvPr id="184" name="Google Shape;184;p23" title="logo.jpg"/>
          <p:cNvPicPr preferRelativeResize="0"/>
          <p:nvPr/>
        </p:nvPicPr>
        <p:blipFill>
          <a:blip r:embed="rId3">
            <a:alphaModFix/>
          </a:blip>
          <a:stretch>
            <a:fillRect/>
          </a:stretch>
        </p:blipFill>
        <p:spPr>
          <a:xfrm>
            <a:off x="6216150" y="1074125"/>
            <a:ext cx="1561900" cy="393600"/>
          </a:xfrm>
          <a:prstGeom prst="rect">
            <a:avLst/>
          </a:prstGeom>
          <a:noFill/>
          <a:ln>
            <a:noFill/>
          </a:ln>
        </p:spPr>
      </p:pic>
      <p:sp>
        <p:nvSpPr>
          <p:cNvPr id="185" name="Google Shape;185;p23"/>
          <p:cNvSpPr txBox="1"/>
          <p:nvPr/>
        </p:nvSpPr>
        <p:spPr>
          <a:xfrm>
            <a:off x="99225" y="3186775"/>
            <a:ext cx="7908600" cy="4446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Investigate the unphysical discontinuity of the orbital response reported in </a:t>
            </a:r>
            <a:r>
              <a:rPr lang="pt-BR">
                <a:solidFill>
                  <a:srgbClr val="999999"/>
                </a:solidFill>
                <a:latin typeface="Playfair Display"/>
                <a:ea typeface="Playfair Display"/>
                <a:cs typeface="Playfair Display"/>
                <a:sym typeface="Playfair Display"/>
              </a:rPr>
              <a:t>(Liu, 2024)</a:t>
            </a:r>
            <a:endParaRPr sz="1200">
              <a:latin typeface="Playfair Display"/>
              <a:ea typeface="Playfair Display"/>
              <a:cs typeface="Playfair Display"/>
              <a:sym typeface="Playfair Display"/>
            </a:endParaRPr>
          </a:p>
        </p:txBody>
      </p:sp>
      <p:sp>
        <p:nvSpPr>
          <p:cNvPr id="186" name="Google Shape;186;p23"/>
          <p:cNvSpPr txBox="1"/>
          <p:nvPr/>
        </p:nvSpPr>
        <p:spPr>
          <a:xfrm>
            <a:off x="937425" y="3545550"/>
            <a:ext cx="51825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Gaussian disorder model;</a:t>
            </a:r>
            <a:endParaRPr>
              <a:latin typeface="Playfair Display"/>
              <a:ea typeface="Playfair Display"/>
              <a:cs typeface="Playfair Display"/>
              <a:sym typeface="Playfair Display"/>
            </a:endParaRPr>
          </a:p>
        </p:txBody>
      </p:sp>
      <p:sp>
        <p:nvSpPr>
          <p:cNvPr id="187" name="Google Shape;187;p23"/>
          <p:cNvSpPr txBox="1"/>
          <p:nvPr/>
        </p:nvSpPr>
        <p:spPr>
          <a:xfrm>
            <a:off x="937425" y="4002750"/>
            <a:ext cx="53694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Evaluation of crossing diagrams </a:t>
            </a:r>
            <a:r>
              <a:rPr lang="pt-BR">
                <a:solidFill>
                  <a:srgbClr val="999999"/>
                </a:solidFill>
                <a:latin typeface="Playfair Display"/>
                <a:ea typeface="Playfair Display"/>
                <a:cs typeface="Playfair Display"/>
                <a:sym typeface="Playfair Display"/>
              </a:rPr>
              <a:t>(Ado, 2015, Ferreira, 2016)</a:t>
            </a:r>
            <a:r>
              <a:rPr lang="pt-BR">
                <a:latin typeface="Playfair Display"/>
                <a:ea typeface="Playfair Display"/>
                <a:cs typeface="Playfair Display"/>
                <a:sym typeface="Playfair Display"/>
              </a:rPr>
              <a:t>;</a:t>
            </a:r>
            <a:endParaRPr>
              <a:latin typeface="Playfair Display"/>
              <a:ea typeface="Playfair Display"/>
              <a:cs typeface="Playfair Display"/>
              <a:sym typeface="Playfair Display"/>
            </a:endParaRPr>
          </a:p>
        </p:txBody>
      </p:sp>
      <p:sp>
        <p:nvSpPr>
          <p:cNvPr id="188" name="Google Shape;188;p23"/>
          <p:cNvSpPr txBox="1"/>
          <p:nvPr/>
        </p:nvSpPr>
        <p:spPr>
          <a:xfrm>
            <a:off x="1013625" y="1564350"/>
            <a:ext cx="58884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Tests on simple model systems (e.g. Gapped Graphene, TMDs, ...)</a:t>
            </a:r>
            <a:endParaRPr>
              <a:latin typeface="Playfair Display"/>
              <a:ea typeface="Playfair Display"/>
              <a:cs typeface="Playfair Display"/>
              <a:sym typeface="Playfair Display"/>
            </a:endParaRPr>
          </a:p>
        </p:txBody>
      </p:sp>
      <p:pic>
        <p:nvPicPr>
          <p:cNvPr id="189" name="Google Shape;189;p23" title="g7.png"/>
          <p:cNvPicPr preferRelativeResize="0"/>
          <p:nvPr/>
        </p:nvPicPr>
        <p:blipFill>
          <a:blip r:embed="rId4">
            <a:alphaModFix/>
          </a:blip>
          <a:stretch>
            <a:fillRect/>
          </a:stretch>
        </p:blipFill>
        <p:spPr>
          <a:xfrm>
            <a:off x="6237975" y="3610763"/>
            <a:ext cx="2438574" cy="13182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95" name="Google Shape;195;p24"/>
          <p:cNvSpPr/>
          <p:nvPr/>
        </p:nvSpPr>
        <p:spPr>
          <a:xfrm>
            <a:off x="0" y="-38400"/>
            <a:ext cx="9144000" cy="8646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96" name="Google Shape;196;p24"/>
          <p:cNvSpPr txBox="1"/>
          <p:nvPr/>
        </p:nvSpPr>
        <p:spPr>
          <a:xfrm>
            <a:off x="0" y="-19200"/>
            <a:ext cx="9144000" cy="86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Work Package </a:t>
            </a:r>
            <a:endParaRPr sz="2200">
              <a:solidFill>
                <a:schemeClr val="lt1"/>
              </a:solidFill>
              <a:latin typeface="Playfair Display"/>
              <a:ea typeface="Playfair Display"/>
              <a:cs typeface="Playfair Display"/>
              <a:sym typeface="Playfair Display"/>
            </a:endParaRPr>
          </a:p>
          <a:p>
            <a:pPr indent="-368300" lvl="0" marL="457200" rtl="0" algn="l">
              <a:spcBef>
                <a:spcPts val="0"/>
              </a:spcBef>
              <a:spcAft>
                <a:spcPts val="0"/>
              </a:spcAft>
              <a:buClr>
                <a:schemeClr val="lt1"/>
              </a:buClr>
              <a:buSzPts val="2200"/>
              <a:buFont typeface="Playfair Display"/>
              <a:buChar char="❏"/>
            </a:pPr>
            <a:r>
              <a:rPr lang="pt-BR" sz="2200">
                <a:solidFill>
                  <a:schemeClr val="lt1"/>
                </a:solidFill>
                <a:latin typeface="Playfair Display"/>
                <a:ea typeface="Playfair Display"/>
                <a:cs typeface="Playfair Display"/>
                <a:sym typeface="Playfair Display"/>
              </a:rPr>
              <a:t>Investigations on the SHE</a:t>
            </a:r>
            <a:endParaRPr sz="2000">
              <a:solidFill>
                <a:schemeClr val="lt1"/>
              </a:solidFill>
              <a:latin typeface="Playfair Display"/>
              <a:ea typeface="Playfair Display"/>
              <a:cs typeface="Playfair Display"/>
              <a:sym typeface="Playfair Display"/>
            </a:endParaRPr>
          </a:p>
        </p:txBody>
      </p:sp>
      <p:sp>
        <p:nvSpPr>
          <p:cNvPr id="197" name="Google Shape;197;p24"/>
          <p:cNvSpPr txBox="1"/>
          <p:nvPr/>
        </p:nvSpPr>
        <p:spPr>
          <a:xfrm>
            <a:off x="99225" y="1014050"/>
            <a:ext cx="64320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Study the role of atomic defects and long-range potentials on the SHE</a:t>
            </a:r>
            <a:endParaRPr>
              <a:latin typeface="Playfair Display"/>
              <a:ea typeface="Playfair Display"/>
              <a:cs typeface="Playfair Display"/>
              <a:sym typeface="Playfair Display"/>
            </a:endParaRPr>
          </a:p>
        </p:txBody>
      </p:sp>
      <p:sp>
        <p:nvSpPr>
          <p:cNvPr id="198" name="Google Shape;198;p24"/>
          <p:cNvSpPr txBox="1"/>
          <p:nvPr/>
        </p:nvSpPr>
        <p:spPr>
          <a:xfrm>
            <a:off x="656275" y="1508875"/>
            <a:ext cx="2712900" cy="4971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Bulk Conductivity</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199" name="Google Shape;199;p24"/>
          <p:cNvSpPr txBox="1"/>
          <p:nvPr/>
        </p:nvSpPr>
        <p:spPr>
          <a:xfrm>
            <a:off x="656275" y="2215125"/>
            <a:ext cx="2712900" cy="667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Multi-terminal Geometry</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pic>
        <p:nvPicPr>
          <p:cNvPr id="200" name="Google Shape;200;p24" title="logo.jpg"/>
          <p:cNvPicPr preferRelativeResize="0"/>
          <p:nvPr/>
        </p:nvPicPr>
        <p:blipFill>
          <a:blip r:embed="rId3">
            <a:alphaModFix/>
          </a:blip>
          <a:stretch>
            <a:fillRect/>
          </a:stretch>
        </p:blipFill>
        <p:spPr>
          <a:xfrm>
            <a:off x="99225" y="4618175"/>
            <a:ext cx="1561900" cy="393600"/>
          </a:xfrm>
          <a:prstGeom prst="rect">
            <a:avLst/>
          </a:prstGeom>
          <a:noFill/>
          <a:ln>
            <a:noFill/>
          </a:ln>
        </p:spPr>
      </p:pic>
      <p:sp>
        <p:nvSpPr>
          <p:cNvPr id="201" name="Google Shape;201;p24"/>
          <p:cNvSpPr txBox="1"/>
          <p:nvPr/>
        </p:nvSpPr>
        <p:spPr>
          <a:xfrm>
            <a:off x="99225" y="3147650"/>
            <a:ext cx="7578300" cy="5982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All evidence for skew-scattering has been theoretical </a:t>
            </a:r>
            <a:r>
              <a:rPr lang="pt-BR">
                <a:latin typeface="Playfair Display"/>
                <a:ea typeface="Playfair Display"/>
                <a:cs typeface="Playfair Display"/>
                <a:sym typeface="Playfair Display"/>
              </a:rPr>
              <a:t>based</a:t>
            </a:r>
            <a:r>
              <a:rPr lang="pt-BR">
                <a:latin typeface="Playfair Display"/>
                <a:ea typeface="Playfair Display"/>
                <a:cs typeface="Playfair Display"/>
                <a:sym typeface="Playfair Display"/>
              </a:rPr>
              <a:t> on momentum space. We wish to provide the first evidence for skew scattering in real-space</a:t>
            </a:r>
            <a:endParaRPr>
              <a:latin typeface="Playfair Display"/>
              <a:ea typeface="Playfair Display"/>
              <a:cs typeface="Playfair Display"/>
              <a:sym typeface="Playfair Display"/>
            </a:endParaRPr>
          </a:p>
        </p:txBody>
      </p:sp>
      <p:sp>
        <p:nvSpPr>
          <p:cNvPr id="202" name="Google Shape;202;p24"/>
          <p:cNvSpPr txBox="1"/>
          <p:nvPr/>
        </p:nvSpPr>
        <p:spPr>
          <a:xfrm>
            <a:off x="99225" y="4010575"/>
            <a:ext cx="55068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Twisting Effects</a:t>
            </a:r>
            <a:endParaRPr>
              <a:latin typeface="Playfair Display"/>
              <a:ea typeface="Playfair Display"/>
              <a:cs typeface="Playfair Display"/>
              <a:sym typeface="Playfair Display"/>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08" name="Google Shape;208;p25"/>
          <p:cNvSpPr/>
          <p:nvPr/>
        </p:nvSpPr>
        <p:spPr>
          <a:xfrm>
            <a:off x="0" y="-38400"/>
            <a:ext cx="9144000" cy="8646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09" name="Google Shape;209;p25"/>
          <p:cNvSpPr txBox="1"/>
          <p:nvPr/>
        </p:nvSpPr>
        <p:spPr>
          <a:xfrm>
            <a:off x="0" y="-19200"/>
            <a:ext cx="9144000" cy="86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Work Package </a:t>
            </a:r>
            <a:endParaRPr sz="2200">
              <a:solidFill>
                <a:schemeClr val="lt1"/>
              </a:solidFill>
              <a:latin typeface="Playfair Display"/>
              <a:ea typeface="Playfair Display"/>
              <a:cs typeface="Playfair Display"/>
              <a:sym typeface="Playfair Display"/>
            </a:endParaRPr>
          </a:p>
          <a:p>
            <a:pPr indent="-368300" lvl="0" marL="457200" rtl="0" algn="l">
              <a:spcBef>
                <a:spcPts val="0"/>
              </a:spcBef>
              <a:spcAft>
                <a:spcPts val="0"/>
              </a:spcAft>
              <a:buClr>
                <a:schemeClr val="lt1"/>
              </a:buClr>
              <a:buSzPts val="2200"/>
              <a:buFont typeface="Playfair Display"/>
              <a:buChar char="❏"/>
            </a:pPr>
            <a:r>
              <a:rPr lang="pt-BR" sz="2200">
                <a:solidFill>
                  <a:schemeClr val="lt1"/>
                </a:solidFill>
                <a:latin typeface="Playfair Display"/>
                <a:ea typeface="Playfair Display"/>
                <a:cs typeface="Playfair Display"/>
                <a:sym typeface="Playfair Display"/>
              </a:rPr>
              <a:t>Interplay between orbital and spin Hall effects</a:t>
            </a:r>
            <a:endParaRPr sz="2000">
              <a:solidFill>
                <a:schemeClr val="lt1"/>
              </a:solidFill>
              <a:latin typeface="Playfair Display"/>
              <a:ea typeface="Playfair Display"/>
              <a:cs typeface="Playfair Display"/>
              <a:sym typeface="Playfair Display"/>
            </a:endParaRPr>
          </a:p>
        </p:txBody>
      </p:sp>
      <p:sp>
        <p:nvSpPr>
          <p:cNvPr id="210" name="Google Shape;210;p25"/>
          <p:cNvSpPr txBox="1"/>
          <p:nvPr/>
        </p:nvSpPr>
        <p:spPr>
          <a:xfrm>
            <a:off x="182075" y="1017125"/>
            <a:ext cx="65217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a:latin typeface="Playfair Display"/>
                <a:ea typeface="Playfair Display"/>
                <a:cs typeface="Playfair Display"/>
                <a:sym typeface="Playfair Display"/>
              </a:rPr>
              <a:t>Real-space imaging of orbital currents in realistic transport geometries</a:t>
            </a:r>
            <a:endParaRPr>
              <a:latin typeface="Playfair Display"/>
              <a:ea typeface="Playfair Display"/>
              <a:cs typeface="Playfair Display"/>
              <a:sym typeface="Playfair Display"/>
            </a:endParaRPr>
          </a:p>
        </p:txBody>
      </p:sp>
      <p:pic>
        <p:nvPicPr>
          <p:cNvPr id="211" name="Google Shape;211;p25" title="logo.jpg"/>
          <p:cNvPicPr preferRelativeResize="0"/>
          <p:nvPr/>
        </p:nvPicPr>
        <p:blipFill>
          <a:blip r:embed="rId3">
            <a:alphaModFix/>
          </a:blip>
          <a:stretch>
            <a:fillRect/>
          </a:stretch>
        </p:blipFill>
        <p:spPr>
          <a:xfrm>
            <a:off x="114675" y="4663225"/>
            <a:ext cx="1561900" cy="393600"/>
          </a:xfrm>
          <a:prstGeom prst="rect">
            <a:avLst/>
          </a:prstGeom>
          <a:noFill/>
          <a:ln>
            <a:noFill/>
          </a:ln>
        </p:spPr>
      </p:pic>
      <p:sp>
        <p:nvSpPr>
          <p:cNvPr id="212" name="Google Shape;212;p25"/>
          <p:cNvSpPr txBox="1"/>
          <p:nvPr/>
        </p:nvSpPr>
        <p:spPr>
          <a:xfrm>
            <a:off x="639275" y="1398125"/>
            <a:ext cx="7169100" cy="6732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pt-BR">
                <a:latin typeface="Playfair Display"/>
                <a:ea typeface="Playfair Display"/>
                <a:cs typeface="Playfair Display"/>
                <a:sym typeface="Playfair Display"/>
              </a:rPr>
              <a:t>We </a:t>
            </a:r>
            <a:r>
              <a:rPr lang="pt-BR">
                <a:latin typeface="Playfair Display"/>
                <a:ea typeface="Playfair Display"/>
                <a:cs typeface="Playfair Display"/>
                <a:sym typeface="Playfair Display"/>
              </a:rPr>
              <a:t>expect</a:t>
            </a:r>
            <a:r>
              <a:rPr lang="pt-BR">
                <a:latin typeface="Playfair Display"/>
                <a:ea typeface="Playfair Display"/>
                <a:cs typeface="Playfair Display"/>
                <a:sym typeface="Playfair Display"/>
              </a:rPr>
              <a:t> the knowledge drawn from ongoing projects to be key in shedding light at emergent orbital Hall effects</a:t>
            </a:r>
            <a:r>
              <a:rPr lang="pt-BR" sz="1200">
                <a:solidFill>
                  <a:srgbClr val="999999"/>
                </a:solidFill>
                <a:latin typeface="Playfair Display"/>
                <a:ea typeface="Playfair Display"/>
                <a:cs typeface="Playfair Display"/>
                <a:sym typeface="Playfair Display"/>
              </a:rPr>
              <a:t> (Gobel, 2024)</a:t>
            </a:r>
            <a:endParaRPr sz="1000">
              <a:latin typeface="Playfair Display"/>
              <a:ea typeface="Playfair Display"/>
              <a:cs typeface="Playfair Display"/>
              <a:sym typeface="Playfair Display"/>
            </a:endParaRPr>
          </a:p>
        </p:txBody>
      </p:sp>
      <p:pic>
        <p:nvPicPr>
          <p:cNvPr id="213" name="Google Shape;213;p25"/>
          <p:cNvPicPr preferRelativeResize="0"/>
          <p:nvPr/>
        </p:nvPicPr>
        <p:blipFill>
          <a:blip r:embed="rId4">
            <a:alphaModFix/>
          </a:blip>
          <a:stretch>
            <a:fillRect/>
          </a:stretch>
        </p:blipFill>
        <p:spPr>
          <a:xfrm>
            <a:off x="233350" y="1995538"/>
            <a:ext cx="5554645" cy="2347513"/>
          </a:xfrm>
          <a:prstGeom prst="rect">
            <a:avLst/>
          </a:prstGeom>
          <a:noFill/>
          <a:ln>
            <a:noFill/>
          </a:ln>
        </p:spPr>
      </p:pic>
      <p:pic>
        <p:nvPicPr>
          <p:cNvPr id="214" name="Google Shape;214;p25" title="g1.png"/>
          <p:cNvPicPr preferRelativeResize="0"/>
          <p:nvPr/>
        </p:nvPicPr>
        <p:blipFill>
          <a:blip r:embed="rId5">
            <a:alphaModFix/>
          </a:blip>
          <a:stretch>
            <a:fillRect/>
          </a:stretch>
        </p:blipFill>
        <p:spPr>
          <a:xfrm>
            <a:off x="5863776" y="1995550"/>
            <a:ext cx="2251151" cy="7793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6"/>
          <p:cNvSpPr/>
          <p:nvPr/>
        </p:nvSpPr>
        <p:spPr>
          <a:xfrm>
            <a:off x="4611900" y="-49825"/>
            <a:ext cx="4674000" cy="52383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20" name="Google Shape;220;p26"/>
          <p:cNvSpPr txBox="1"/>
          <p:nvPr/>
        </p:nvSpPr>
        <p:spPr>
          <a:xfrm>
            <a:off x="0" y="0"/>
            <a:ext cx="9144000" cy="86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dk1"/>
                </a:solidFill>
                <a:latin typeface="Playfair Display"/>
                <a:ea typeface="Playfair Display"/>
                <a:cs typeface="Playfair Display"/>
                <a:sym typeface="Playfair Display"/>
              </a:rPr>
              <a:t>Work Package </a:t>
            </a:r>
            <a:endParaRPr sz="2200">
              <a:solidFill>
                <a:schemeClr val="dk1"/>
              </a:solidFill>
              <a:latin typeface="Playfair Display"/>
              <a:ea typeface="Playfair Display"/>
              <a:cs typeface="Playfair Display"/>
              <a:sym typeface="Playfair Display"/>
            </a:endParaRPr>
          </a:p>
          <a:p>
            <a:pPr indent="-368300" lvl="0" marL="457200" rtl="0" algn="l">
              <a:spcBef>
                <a:spcPts val="0"/>
              </a:spcBef>
              <a:spcAft>
                <a:spcPts val="0"/>
              </a:spcAft>
              <a:buClr>
                <a:schemeClr val="dk1"/>
              </a:buClr>
              <a:buSzPts val="2200"/>
              <a:buFont typeface="Playfair Display"/>
              <a:buChar char="❏"/>
            </a:pPr>
            <a:r>
              <a:rPr lang="pt-BR" sz="2200">
                <a:solidFill>
                  <a:schemeClr val="dk1"/>
                </a:solidFill>
                <a:latin typeface="Playfair Display"/>
                <a:ea typeface="Playfair Display"/>
                <a:cs typeface="Playfair Display"/>
                <a:sym typeface="Playfair Display"/>
              </a:rPr>
              <a:t>Interplay between orbital and sp</a:t>
            </a:r>
            <a:r>
              <a:rPr lang="pt-BR" sz="2200">
                <a:solidFill>
                  <a:schemeClr val="lt1"/>
                </a:solidFill>
                <a:latin typeface="Playfair Display"/>
                <a:ea typeface="Playfair Display"/>
                <a:cs typeface="Playfair Display"/>
                <a:sym typeface="Playfair Display"/>
              </a:rPr>
              <a:t>in Hall effects</a:t>
            </a:r>
            <a:endParaRPr sz="2000">
              <a:solidFill>
                <a:schemeClr val="lt1"/>
              </a:solidFill>
              <a:latin typeface="Playfair Display"/>
              <a:ea typeface="Playfair Display"/>
              <a:cs typeface="Playfair Display"/>
              <a:sym typeface="Playfair Display"/>
            </a:endParaRPr>
          </a:p>
        </p:txBody>
      </p:sp>
      <p:pic>
        <p:nvPicPr>
          <p:cNvPr id="221" name="Google Shape;221;p26" title="logo.jpg"/>
          <p:cNvPicPr preferRelativeResize="0"/>
          <p:nvPr/>
        </p:nvPicPr>
        <p:blipFill>
          <a:blip r:embed="rId3">
            <a:alphaModFix/>
          </a:blip>
          <a:stretch>
            <a:fillRect/>
          </a:stretch>
        </p:blipFill>
        <p:spPr>
          <a:xfrm>
            <a:off x="114675" y="4663225"/>
            <a:ext cx="1561900" cy="393600"/>
          </a:xfrm>
          <a:prstGeom prst="rect">
            <a:avLst/>
          </a:prstGeom>
          <a:noFill/>
          <a:ln>
            <a:noFill/>
          </a:ln>
        </p:spPr>
      </p:pic>
      <p:sp>
        <p:nvSpPr>
          <p:cNvPr id="222" name="Google Shape;222;p26"/>
          <p:cNvSpPr txBox="1"/>
          <p:nvPr>
            <p:ph idx="12" type="sldNum"/>
          </p:nvPr>
        </p:nvSpPr>
        <p:spPr>
          <a:xfrm>
            <a:off x="8540083" y="47051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r>
              <a:rPr lang="pt-BR">
                <a:solidFill>
                  <a:schemeClr val="lt1"/>
                </a:solidFill>
              </a:rPr>
              <a:t>16</a:t>
            </a:r>
            <a:endParaRPr>
              <a:solidFill>
                <a:schemeClr val="lt1"/>
              </a:solidFill>
            </a:endParaRPr>
          </a:p>
        </p:txBody>
      </p:sp>
      <p:sp>
        <p:nvSpPr>
          <p:cNvPr id="223" name="Google Shape;223;p26"/>
          <p:cNvSpPr txBox="1"/>
          <p:nvPr/>
        </p:nvSpPr>
        <p:spPr>
          <a:xfrm>
            <a:off x="800325" y="1266863"/>
            <a:ext cx="2712900" cy="7320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Unlock the interplay of SHE and OHE</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224" name="Google Shape;224;p26"/>
          <p:cNvSpPr txBox="1"/>
          <p:nvPr/>
        </p:nvSpPr>
        <p:spPr>
          <a:xfrm>
            <a:off x="469725" y="2396138"/>
            <a:ext cx="3374100" cy="393600"/>
          </a:xfrm>
          <a:prstGeom prst="rect">
            <a:avLst/>
          </a:prstGeom>
          <a:solidFill>
            <a:srgbClr val="8B8B8B"/>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Introduction of Rashba effect</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225" name="Google Shape;225;p26"/>
          <p:cNvSpPr txBox="1"/>
          <p:nvPr/>
        </p:nvSpPr>
        <p:spPr>
          <a:xfrm>
            <a:off x="469725" y="3234338"/>
            <a:ext cx="3374100" cy="642300"/>
          </a:xfrm>
          <a:prstGeom prst="rect">
            <a:avLst/>
          </a:prstGeom>
          <a:solidFill>
            <a:srgbClr val="8B8B8B"/>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Real-Space orbital Edelstein effect</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226" name="Google Shape;226;p26"/>
          <p:cNvSpPr txBox="1"/>
          <p:nvPr/>
        </p:nvSpPr>
        <p:spPr>
          <a:xfrm>
            <a:off x="5588800" y="1111525"/>
            <a:ext cx="2712900" cy="12846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Generalise (Aires, 2021) and derive a quantum kinetic equation for OHE</a:t>
            </a:r>
            <a:endParaRPr sz="1800">
              <a:solidFill>
                <a:srgbClr val="FFFFFF"/>
              </a:solidFill>
              <a:latin typeface="Playfair Display"/>
              <a:ea typeface="Playfair Display"/>
              <a:cs typeface="Playfair Display"/>
              <a:sym typeface="Playfair Display"/>
            </a:endParaRPr>
          </a:p>
          <a:p>
            <a:pPr indent="0" lvl="0" marL="0" rtl="0" algn="ctr">
              <a:spcBef>
                <a:spcPts val="0"/>
              </a:spcBef>
              <a:spcAft>
                <a:spcPts val="0"/>
              </a:spcAft>
              <a:buClr>
                <a:srgbClr val="000000"/>
              </a:buClr>
              <a:buSzPts val="1100"/>
              <a:buFont typeface="Arial"/>
              <a:buNone/>
            </a:pPr>
            <a:r>
              <a:t/>
            </a:r>
            <a:endParaRPr sz="1800">
              <a:solidFill>
                <a:srgbClr val="FFFFFF"/>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227" name="Google Shape;227;p26"/>
          <p:cNvSpPr txBox="1"/>
          <p:nvPr/>
        </p:nvSpPr>
        <p:spPr>
          <a:xfrm>
            <a:off x="5588800" y="2850550"/>
            <a:ext cx="2712900" cy="12159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First steps to unified theory of spin-orbital dynamics in 2D materials</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228" name="Google Shape;228;p26"/>
          <p:cNvSpPr txBox="1"/>
          <p:nvPr/>
        </p:nvSpPr>
        <p:spPr>
          <a:xfrm>
            <a:off x="4985125" y="4437025"/>
            <a:ext cx="1191000" cy="642300"/>
          </a:xfrm>
          <a:prstGeom prst="rect">
            <a:avLst/>
          </a:prstGeom>
          <a:solidFill>
            <a:schemeClr val="lt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pic>
        <p:nvPicPr>
          <p:cNvPr id="229" name="Google Shape;229;p26" title="g6.png"/>
          <p:cNvPicPr preferRelativeResize="0"/>
          <p:nvPr/>
        </p:nvPicPr>
        <p:blipFill>
          <a:blip r:embed="rId4">
            <a:alphaModFix/>
          </a:blip>
          <a:stretch>
            <a:fillRect/>
          </a:stretch>
        </p:blipFill>
        <p:spPr>
          <a:xfrm>
            <a:off x="5066850" y="4482375"/>
            <a:ext cx="982449" cy="5560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35" name="Google Shape;235;p27"/>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36" name="Google Shape;236;p27"/>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Research Project’s Goals</a:t>
            </a:r>
            <a:endParaRPr sz="2000">
              <a:solidFill>
                <a:schemeClr val="lt1"/>
              </a:solidFill>
              <a:latin typeface="Playfair Display"/>
              <a:ea typeface="Playfair Display"/>
              <a:cs typeface="Playfair Display"/>
              <a:sym typeface="Playfair Display"/>
            </a:endParaRPr>
          </a:p>
        </p:txBody>
      </p:sp>
      <p:sp>
        <p:nvSpPr>
          <p:cNvPr id="237" name="Google Shape;237;p27"/>
          <p:cNvSpPr txBox="1"/>
          <p:nvPr/>
        </p:nvSpPr>
        <p:spPr>
          <a:xfrm>
            <a:off x="408575" y="1052875"/>
            <a:ext cx="7616700" cy="3557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Develop new numerical methods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Clarify the proper evaluation of orbital currents</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Construct a theory of diffusive OHE for 2D semiconductors</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Perform real-space studies of OHE and SHE</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Unveil the interplay between orbital and spin Hall effects</a:t>
            </a:r>
            <a:endParaRPr sz="1800">
              <a:solidFill>
                <a:schemeClr val="lt2"/>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43" name="Google Shape;243;p28"/>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44" name="Google Shape;244;p28"/>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Research Project’s Goals</a:t>
            </a:r>
            <a:endParaRPr sz="2000">
              <a:solidFill>
                <a:schemeClr val="lt1"/>
              </a:solidFill>
              <a:latin typeface="Playfair Display"/>
              <a:ea typeface="Playfair Display"/>
              <a:cs typeface="Playfair Display"/>
              <a:sym typeface="Playfair Display"/>
            </a:endParaRPr>
          </a:p>
        </p:txBody>
      </p:sp>
      <p:sp>
        <p:nvSpPr>
          <p:cNvPr id="245" name="Google Shape;245;p28"/>
          <p:cNvSpPr txBox="1"/>
          <p:nvPr/>
        </p:nvSpPr>
        <p:spPr>
          <a:xfrm>
            <a:off x="408575" y="1052875"/>
            <a:ext cx="7616700" cy="3557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Develop new numerical methods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Clarify the proper evaluation of orbital currents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Construct a theory of diffusive OHE for 2D semiconductors</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Perform real-space studies of OHE and SHE</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Unveil the interplay between orbital and spin Hall effects</a:t>
            </a:r>
            <a:endParaRPr sz="1800">
              <a:solidFill>
                <a:schemeClr val="lt2"/>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51" name="Google Shape;251;p29"/>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52" name="Google Shape;252;p29"/>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Research Project’s Goals</a:t>
            </a:r>
            <a:endParaRPr sz="2000">
              <a:solidFill>
                <a:schemeClr val="lt1"/>
              </a:solidFill>
              <a:latin typeface="Playfair Display"/>
              <a:ea typeface="Playfair Display"/>
              <a:cs typeface="Playfair Display"/>
              <a:sym typeface="Playfair Display"/>
            </a:endParaRPr>
          </a:p>
        </p:txBody>
      </p:sp>
      <p:sp>
        <p:nvSpPr>
          <p:cNvPr id="253" name="Google Shape;253;p29"/>
          <p:cNvSpPr txBox="1"/>
          <p:nvPr/>
        </p:nvSpPr>
        <p:spPr>
          <a:xfrm>
            <a:off x="408575" y="1052875"/>
            <a:ext cx="7616700" cy="3557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Develop new numerical methods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Clarify the proper evaluation of orbital currents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Construct a theory of diffusive OHE for 2D semiconductors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Perform real-space studies of OHE and SHE</a:t>
            </a:r>
            <a:endParaRPr sz="1800">
              <a:solidFill>
                <a:schemeClr val="lt2"/>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Unveil the interplay between orbital and spin Hall effects</a:t>
            </a:r>
            <a:endParaRPr sz="1800">
              <a:solidFill>
                <a:schemeClr val="lt2"/>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59" name="Google Shape;259;p30"/>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60" name="Google Shape;260;p30"/>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Research Project’s Goals</a:t>
            </a:r>
            <a:endParaRPr sz="2000">
              <a:solidFill>
                <a:schemeClr val="lt1"/>
              </a:solidFill>
              <a:latin typeface="Playfair Display"/>
              <a:ea typeface="Playfair Display"/>
              <a:cs typeface="Playfair Display"/>
              <a:sym typeface="Playfair Display"/>
            </a:endParaRPr>
          </a:p>
        </p:txBody>
      </p:sp>
      <p:sp>
        <p:nvSpPr>
          <p:cNvPr id="261" name="Google Shape;261;p30"/>
          <p:cNvSpPr txBox="1"/>
          <p:nvPr/>
        </p:nvSpPr>
        <p:spPr>
          <a:xfrm>
            <a:off x="408575" y="1052875"/>
            <a:ext cx="7616700" cy="3557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Develop new numerical methods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Clarify the proper evaluation of orbital currents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Construct a theory of diffusive OHE for 2D semiconductors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Perform real-space studies of OHE and SHE</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lt2"/>
              </a:buClr>
              <a:buSzPts val="1800"/>
              <a:buFont typeface="Playfair Display"/>
              <a:buAutoNum type="arabicPeriod"/>
            </a:pPr>
            <a:r>
              <a:rPr lang="pt-BR" sz="1800">
                <a:solidFill>
                  <a:schemeClr val="lt2"/>
                </a:solidFill>
                <a:latin typeface="Playfair Display"/>
                <a:ea typeface="Playfair Display"/>
                <a:cs typeface="Playfair Display"/>
                <a:sym typeface="Playfair Display"/>
              </a:rPr>
              <a:t>Unveil the interplay between orbital and spin Hall effects</a:t>
            </a:r>
            <a:endParaRPr sz="1800">
              <a:solidFill>
                <a:schemeClr val="lt2"/>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67" name="Google Shape;267;p31"/>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68" name="Google Shape;268;p31"/>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Research Project’s Goals</a:t>
            </a:r>
            <a:endParaRPr sz="2000">
              <a:solidFill>
                <a:schemeClr val="lt1"/>
              </a:solidFill>
              <a:latin typeface="Playfair Display"/>
              <a:ea typeface="Playfair Display"/>
              <a:cs typeface="Playfair Display"/>
              <a:sym typeface="Playfair Display"/>
            </a:endParaRPr>
          </a:p>
        </p:txBody>
      </p:sp>
      <p:sp>
        <p:nvSpPr>
          <p:cNvPr id="269" name="Google Shape;269;p31"/>
          <p:cNvSpPr txBox="1"/>
          <p:nvPr/>
        </p:nvSpPr>
        <p:spPr>
          <a:xfrm>
            <a:off x="408575" y="1052875"/>
            <a:ext cx="7616700" cy="3557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Develop new numerical methods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Clarify the proper evaluation of orbital currents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Construct a theory of diffusive OHE for 2D semiconductors</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Perform real-space studies of OHE and SHE</a:t>
            </a:r>
            <a:endParaRPr sz="1800">
              <a:solidFill>
                <a:schemeClr val="dk1"/>
              </a:solidFill>
              <a:latin typeface="Playfair Display"/>
              <a:ea typeface="Playfair Display"/>
              <a:cs typeface="Playfair Display"/>
              <a:sym typeface="Playfair Display"/>
            </a:endParaRPr>
          </a:p>
          <a:p>
            <a:pPr indent="0" lvl="0" marL="45720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342900" lvl="0" marL="457200" rtl="0" algn="l">
              <a:lnSpc>
                <a:spcPct val="115000"/>
              </a:lnSpc>
              <a:spcBef>
                <a:spcPts val="0"/>
              </a:spcBef>
              <a:spcAft>
                <a:spcPts val="0"/>
              </a:spcAft>
              <a:buClr>
                <a:schemeClr val="dk1"/>
              </a:buClr>
              <a:buSzPts val="1800"/>
              <a:buFont typeface="Playfair Display"/>
              <a:buAutoNum type="arabicPeriod"/>
            </a:pPr>
            <a:r>
              <a:rPr lang="pt-BR" sz="1800">
                <a:solidFill>
                  <a:schemeClr val="dk1"/>
                </a:solidFill>
                <a:latin typeface="Playfair Display"/>
                <a:ea typeface="Playfair Display"/>
                <a:cs typeface="Playfair Display"/>
                <a:sym typeface="Playfair Display"/>
              </a:rPr>
              <a:t>Unveil the interplay between orbital and spin Hall effects</a:t>
            </a:r>
            <a:endParaRPr sz="18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800">
              <a:solidFill>
                <a:schemeClr val="dk1"/>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65" name="Google Shape;65;p14"/>
          <p:cNvSpPr txBox="1"/>
          <p:nvPr/>
        </p:nvSpPr>
        <p:spPr>
          <a:xfrm>
            <a:off x="1222425" y="2043600"/>
            <a:ext cx="6555600" cy="11760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lang="pt-BR" sz="2400">
                <a:solidFill>
                  <a:schemeClr val="lt1"/>
                </a:solidFill>
                <a:latin typeface="Playfair Display"/>
                <a:ea typeface="Playfair Display"/>
                <a:cs typeface="Playfair Display"/>
                <a:sym typeface="Playfair Display"/>
              </a:rPr>
              <a:t>Provide a </a:t>
            </a:r>
            <a:r>
              <a:rPr lang="pt-BR" sz="2400">
                <a:solidFill>
                  <a:schemeClr val="lt1"/>
                </a:solidFill>
                <a:latin typeface="Playfair Display"/>
                <a:ea typeface="Playfair Display"/>
                <a:cs typeface="Playfair Display"/>
                <a:sym typeface="Playfair Display"/>
              </a:rPr>
              <a:t>microscopic</a:t>
            </a:r>
            <a:r>
              <a:rPr lang="pt-BR" sz="2400">
                <a:solidFill>
                  <a:schemeClr val="lt1"/>
                </a:solidFill>
                <a:latin typeface="Playfair Display"/>
                <a:ea typeface="Playfair Display"/>
                <a:cs typeface="Playfair Display"/>
                <a:sym typeface="Playfair Display"/>
              </a:rPr>
              <a:t> description of non-</a:t>
            </a:r>
            <a:r>
              <a:rPr lang="pt-BR" sz="2400">
                <a:solidFill>
                  <a:schemeClr val="lt1"/>
                </a:solidFill>
                <a:latin typeface="Playfair Display"/>
                <a:ea typeface="Playfair Display"/>
                <a:cs typeface="Playfair Display"/>
                <a:sym typeface="Playfair Display"/>
              </a:rPr>
              <a:t>equilibrium</a:t>
            </a:r>
            <a:r>
              <a:rPr lang="pt-BR" sz="2400">
                <a:solidFill>
                  <a:schemeClr val="lt1"/>
                </a:solidFill>
                <a:latin typeface="Playfair Display"/>
                <a:ea typeface="Playfair Display"/>
                <a:cs typeface="Playfair Display"/>
                <a:sym typeface="Playfair Display"/>
              </a:rPr>
              <a:t> phenomena in realistic disordered systems</a:t>
            </a:r>
            <a:endParaRPr sz="2400">
              <a:solidFill>
                <a:schemeClr val="lt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800">
              <a:solidFill>
                <a:schemeClr val="dk2"/>
              </a:solidFill>
            </a:endParaRPr>
          </a:p>
        </p:txBody>
      </p:sp>
      <p:sp>
        <p:nvSpPr>
          <p:cNvPr id="66" name="Google Shape;66;p14"/>
          <p:cNvSpPr txBox="1"/>
          <p:nvPr/>
        </p:nvSpPr>
        <p:spPr>
          <a:xfrm>
            <a:off x="0" y="0"/>
            <a:ext cx="91440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pt-BR" sz="2400">
                <a:solidFill>
                  <a:schemeClr val="dk1"/>
                </a:solidFill>
                <a:latin typeface="Playfair Display"/>
                <a:ea typeface="Playfair Display"/>
                <a:cs typeface="Playfair Display"/>
                <a:sym typeface="Playfair Display"/>
              </a:rPr>
              <a:t>An Overly Executive Summary of this PhD </a:t>
            </a:r>
            <a:r>
              <a:rPr lang="pt-BR" sz="2400">
                <a:solidFill>
                  <a:schemeClr val="dk1"/>
                </a:solidFill>
                <a:latin typeface="Playfair Display"/>
                <a:ea typeface="Playfair Display"/>
                <a:cs typeface="Playfair Display"/>
                <a:sym typeface="Playfair Display"/>
              </a:rPr>
              <a:t>Programme</a:t>
            </a:r>
            <a:endParaRPr sz="2400">
              <a:solidFill>
                <a:schemeClr val="dk1"/>
              </a:solidFill>
              <a:latin typeface="Playfair Display"/>
              <a:ea typeface="Playfair Display"/>
              <a:cs typeface="Playfair Display"/>
              <a:sym typeface="Playfair Display"/>
            </a:endParaRPr>
          </a:p>
        </p:txBody>
      </p:sp>
      <p:sp>
        <p:nvSpPr>
          <p:cNvPr id="67" name="Google Shape;67;p14"/>
          <p:cNvSpPr/>
          <p:nvPr/>
        </p:nvSpPr>
        <p:spPr>
          <a:xfrm>
            <a:off x="-89500" y="475100"/>
            <a:ext cx="9233700" cy="47298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68" name="Google Shape;68;p14"/>
          <p:cNvSpPr txBox="1"/>
          <p:nvPr/>
        </p:nvSpPr>
        <p:spPr>
          <a:xfrm>
            <a:off x="1115450" y="1810900"/>
            <a:ext cx="6638700" cy="15837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90000"/>
              </a:lnSpc>
              <a:spcBef>
                <a:spcPts val="0"/>
              </a:spcBef>
              <a:spcAft>
                <a:spcPts val="0"/>
              </a:spcAft>
              <a:buNone/>
            </a:pPr>
            <a:r>
              <a:rPr b="1" lang="pt-BR" sz="2400">
                <a:solidFill>
                  <a:schemeClr val="lt1"/>
                </a:solidFill>
                <a:latin typeface="Playfair Display"/>
                <a:ea typeface="Playfair Display"/>
                <a:cs typeface="Playfair Display"/>
                <a:sym typeface="Playfair Display"/>
              </a:rPr>
              <a:t>Combine state-of-the-art theoretical and computational methods to understand </a:t>
            </a:r>
            <a:r>
              <a:rPr b="1" lang="pt-BR" sz="2400">
                <a:solidFill>
                  <a:schemeClr val="lt1"/>
                </a:solidFill>
                <a:latin typeface="Playfair Display"/>
                <a:ea typeface="Playfair Display"/>
                <a:cs typeface="Playfair Display"/>
                <a:sym typeface="Playfair Display"/>
              </a:rPr>
              <a:t>non-equilibrium phenomena relevant to  current efforts in spin-orbitronics</a:t>
            </a:r>
            <a:endParaRPr b="1" sz="2400">
              <a:solidFill>
                <a:schemeClr val="lt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3" name="Shape 273"/>
        <p:cNvGrpSpPr/>
        <p:nvPr/>
      </p:nvGrpSpPr>
      <p:grpSpPr>
        <a:xfrm>
          <a:off x="0" y="0"/>
          <a:ext cx="0" cy="0"/>
          <a:chOff x="0" y="0"/>
          <a:chExt cx="0" cy="0"/>
        </a:xfrm>
      </p:grpSpPr>
      <p:sp>
        <p:nvSpPr>
          <p:cNvPr id="274" name="Google Shape;274;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75" name="Google Shape;275;p32"/>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76" name="Google Shape;276;p32"/>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References</a:t>
            </a:r>
            <a:endParaRPr sz="2000">
              <a:solidFill>
                <a:schemeClr val="lt1"/>
              </a:solidFill>
              <a:latin typeface="Playfair Display"/>
              <a:ea typeface="Playfair Display"/>
              <a:cs typeface="Playfair Display"/>
              <a:sym typeface="Playfair Display"/>
            </a:endParaRPr>
          </a:p>
        </p:txBody>
      </p:sp>
      <p:sp>
        <p:nvSpPr>
          <p:cNvPr id="277" name="Google Shape;277;p32"/>
          <p:cNvSpPr txBox="1"/>
          <p:nvPr/>
        </p:nvSpPr>
        <p:spPr>
          <a:xfrm>
            <a:off x="0" y="534300"/>
            <a:ext cx="9144000" cy="4572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 M. Dyakonov and V. Perel, Current-induced spin orientation of electrons in semiconductors, Physics Letters A 35(6), 459 (1971), doi:10.1016/0375-9601(71)90196-4.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 J. E. Hirsch, Spin Hall Effect, Physical Review Letters 83(9), 1834 (1999), doi:10.1103/ PhysRevLett.83.1834.</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 S. A.Wolf, D.D.Awschalom,R.A.Buhrman,J.M.Daughton,S.VonMolnár,M.L.Roukes, A. Y. Chtchelkanova and D. M. Treger, Spintronics: A Spin-Based Electronics Vision for the Future, Science 294(5546), 1488 (2001), doi:10.1126/science.1065389.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 Y. K. Kato, R. C. Myers, A. C. Gossard and D. D. Awschalom, Observation of the Spin Hall Effect in Semiconductors, Science 306(5703), 1910 (2004), doi:10.1126/science.1105514.</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[5] D. Go, D. Jo, H.-W. Lee, M. Kläui and Y. Mokrousov, Orbitronics: Orbital currents in solids, EPL (Europhysics Letters) 135(3), 37001 (2021), doi:10.1209/0295-5075/ac2653.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[6] B. A. Bernevig, T. L. Hughes and S.-C. Zhang, Orbitronics: The Intrinsic Orbital Current in p-Doped Silicon, Physical Review Letters 95(6), 066601 (2005), doi:10.1103/PhysRevLett.95. 066601.</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[7] H. Kontani, T. Tanaka, D. S. Hirashima, K. Yamada and J. Inoue, Giant Orbital Hall Effect in Transition Metals: Origin of Large Spin and Anomalous Hall Effects, Physical Review Letters 102(1), 016601 (2009), doi:10.1103/PhysRevLett.102.016601.</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[8] I. V. Tokatly, Orbital momentum Hall effect in p-doped graphane, Physical Review B 82(16), 161404 (2010), doi:10.1103/PhysRevB.82.161404.</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[9] D. Go, D. Jo, C. Kim and H.-W. Lee, Intrinsic Spin and Orbital Hall Effects from Orbital Texture, Physical Review Letters 121(8), 086602 (2018), doi:10.1103/PhysRevLett.121.086602.</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[10] S. Wu, J. S. Ross, G.-B. Liu, G. Aivazian, A. Jones, Z. Fei, W. Zhu, D. Xiao, W. Yao, D. Cobden and X.Xu, Electrical tuning of valley magnetic moment through symmetry control in bilayer MoS2, Nature Physics 9(3), 149 (2013), doi:10.1038/nphys2524.</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[11] Z. Song, R. Quhe, S. Liu, Y. Li, J. Feng, Y. Yang, J. Lu and J. Yang, Tunable Valley Polarization and Valley Orbital Magnetic Moment Hall Effect in Honeycomb Systems with Broken Inversion Symmetry, Scientific Reports 5(1), 13906 (2015), doi:10.1038/srep13906.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[12] S. Bhowal and G. Vignale, Orbital Hall effect as an alternative to valley Hall effect in gapped graphene, Physical Review B 103(19), 195309 (2021), doi:10.1103/PhysRevB.103.195309.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[13] Y.-G. Choi, D. Jo, K.-H. Ko, D. Go, K.-H. Kim, H. G. Park, C. Kim, B.-C. Min, G.-M. Choi and H.-W. Lee, Observation of the orbital Hall effect in a light metal Ti, Nature 619(7968), 52 (2023), doi:10.1038/s41586-023-06101-9.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[14] I. Lyalin, S. Alikhah, M. Berritta, P. M. Oppeneer and R. K. Kawakami, Magneto-Optical Detection of the Orbital Hall Effect in Chromium, Physical Review Letters 131(15), 156702 (2023), doi:10.1103/PhysRevLett.131.156702. </a:t>
            </a:r>
            <a:endParaRPr sz="10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200">
              <a:solidFill>
                <a:schemeClr val="dk1"/>
              </a:solidFill>
              <a:latin typeface="Playfair Display"/>
              <a:ea typeface="Playfair Display"/>
              <a:cs typeface="Playfair Display"/>
              <a:sym typeface="Playfair Display"/>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1" name="Shape 281"/>
        <p:cNvGrpSpPr/>
        <p:nvPr/>
      </p:nvGrpSpPr>
      <p:grpSpPr>
        <a:xfrm>
          <a:off x="0" y="0"/>
          <a:ext cx="0" cy="0"/>
          <a:chOff x="0" y="0"/>
          <a:chExt cx="0" cy="0"/>
        </a:xfrm>
      </p:grpSpPr>
      <p:sp>
        <p:nvSpPr>
          <p:cNvPr id="282" name="Google Shape;282;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83" name="Google Shape;283;p33"/>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84" name="Google Shape;284;p33"/>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References</a:t>
            </a:r>
            <a:endParaRPr sz="2000">
              <a:solidFill>
                <a:schemeClr val="lt1"/>
              </a:solidFill>
              <a:latin typeface="Playfair Display"/>
              <a:ea typeface="Playfair Display"/>
              <a:cs typeface="Playfair Display"/>
              <a:sym typeface="Playfair Display"/>
            </a:endParaRPr>
          </a:p>
        </p:txBody>
      </p:sp>
      <p:sp>
        <p:nvSpPr>
          <p:cNvPr id="285" name="Google Shape;285;p33"/>
          <p:cNvSpPr txBox="1"/>
          <p:nvPr/>
        </p:nvSpPr>
        <p:spPr>
          <a:xfrm>
            <a:off x="0" y="534300"/>
            <a:ext cx="9144000" cy="4572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[15] A. ElHamdi,J.-Y. Chauleau, M.Boselli, C. Thibault, C. Gorini, A. Smogunov, C. Barreteau, S. Gariglio, J.-M. Triscone and M. Viret, Observation of the orbital inverse Rashba–Edelstein effect, Nature Physics 19(12), 1855 (2023), doi:10.1038/s41567-023-02121-4.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[16] M. Costa, B. Focassio, L. M. Canonico, T. P. Cysne, G. R. Schleder, R. Muniz, A. Fazzio and T. G. Rappoport, Connecting Higher-Order Topology with the Orbital Hall Effect in Monolayers of Transition Metal Dichalcogenides, Physical Review Letters 130(11), 116204 (2023), doi: 10.1103/PhysRevLett.130.116204.</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[17] T. P. Cysne, M. Costa, M. B. Nardelli, R. B. Muniz and T. G. Rappoport, Ultrathin films of black phosphorus as suitable platforms for unambiguous observation of the orbital Hall effect, Physical Review B 108(16), 165415 (2023), doi:10.1103/PhysRevB.108.165415.</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[18] A. Pezo, D. García Ovalle and A. Manchon, Orbital Hall physics in two-dimensional Dirac materials, Physical Review B 108(7), 075427 (2023), doi:10.1103/PhysRevB.108.075427.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[19] H. Liu and D. Culcer, Dominance of Extrinsic Scattering Mechanisms in the Orbital Hall Ef fect: Graphene, Transition Metal Dichalcogenides, and Topological Antiferromagnets, Physical Review Letters 132(18), 186302 (2024), doi:10.1103/PhysRevLett.132.186302.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[20] L. M. Canonico, J. H. Garcia and S. Roche, Orbital Hall responses in disordered topological materials, Physical Review B 110(14), L140201 (2024), doi:10.1103/PhysRevB.110.L140201.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[21] H. Veiga, S. M. João, J. M. Alendouro Pinho, J. P. Santos Pires and J. M. V. P. Lopes, Un ambiguous simulation of diffusive charge transport in disordered nanoribbons, SciPost Physics 17(6), 149 (2024), doi:10.21468/SciPostPhys.17.6.149.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[22] S. M. João, M. An ¯ delkovi´ c, L. Covaci, T. G. Rappoport, J. M. V. P. Lopes and A. Ferreira, KITE: high-performance accurate modelling of electronic structure and response functions of large molecules, disordered crystals and heterostructures, Royal Society Open Science 7(2), 191809 (2020), doi:10.1098/rsos.191809.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[23] S. G. De Castro, J. M. V. P. Lopes, A. Ferreira and D. Bahamon, Fast Fourier-Chebyshev Approach to Real-Space Simulations of the Kubo Formula, Physical Review Letters 132(7), 076302 (2024), doi:10.1103/PhysRevLett.132.076302.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[24] A. Pezo, D. García Ovalle and A. Manchon, Orbital Hall effect in crystals: Interatomic versus intra-atomic contributions, Physical Review B 106(10), 104414 (2022), doi:10.1103/ PhysRevB.106.104414.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[25] H.Liu,J.H.Cullen, D.P.ArovasandD.Culcer, </a:t>
            </a:r>
            <a:r>
              <a:rPr lang="pt-BR" sz="1000">
                <a:solidFill>
                  <a:schemeClr val="dk1"/>
                </a:solidFill>
                <a:latin typeface="Playfair Display"/>
                <a:ea typeface="Playfair Display"/>
                <a:cs typeface="Playfair Display"/>
                <a:sym typeface="Playfair Display"/>
              </a:rPr>
              <a:t>Quantum Correction to the Orbital Hall Effect</a:t>
            </a:r>
            <a:r>
              <a:rPr lang="pt-BR" sz="1000">
                <a:solidFill>
                  <a:schemeClr val="dk1"/>
                </a:solidFill>
                <a:latin typeface="Playfair Display"/>
                <a:ea typeface="Playfair Display"/>
                <a:cs typeface="Playfair Display"/>
                <a:sym typeface="Playfair Display"/>
              </a:rPr>
              <a:t>, Physical Review Letters 134(3), 036304 (2025), doi:10.1103/PhysRevLett.134.036304.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[26] A. Ferreira and E. R. Mucciolo, Critical Delocalization of Chiral Zero Energy Modes in Graphene, Physical Review Letters 115(10), 106601 (2015), doi:10.1103/PhysRevLett.115. 106601.</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Clr>
                <a:schemeClr val="dk1"/>
              </a:buClr>
              <a:buSzPts val="1100"/>
              <a:buFont typeface="Arial"/>
              <a:buNone/>
            </a:pPr>
            <a:r>
              <a:t/>
            </a:r>
            <a:endParaRPr sz="10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200">
              <a:solidFill>
                <a:schemeClr val="dk1"/>
              </a:solidFill>
              <a:latin typeface="Playfair Display"/>
              <a:ea typeface="Playfair Display"/>
              <a:cs typeface="Playfair Display"/>
              <a:sym typeface="Playfair Display"/>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sp>
        <p:nvSpPr>
          <p:cNvPr id="290" name="Google Shape;290;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91" name="Google Shape;291;p34"/>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292" name="Google Shape;292;p34"/>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References</a:t>
            </a:r>
            <a:endParaRPr sz="2000">
              <a:solidFill>
                <a:schemeClr val="lt1"/>
              </a:solidFill>
              <a:latin typeface="Playfair Display"/>
              <a:ea typeface="Playfair Display"/>
              <a:cs typeface="Playfair Display"/>
              <a:sym typeface="Playfair Display"/>
            </a:endParaRPr>
          </a:p>
        </p:txBody>
      </p:sp>
      <p:sp>
        <p:nvSpPr>
          <p:cNvPr id="293" name="Google Shape;293;p34"/>
          <p:cNvSpPr txBox="1"/>
          <p:nvPr/>
        </p:nvSpPr>
        <p:spPr>
          <a:xfrm>
            <a:off x="0" y="458100"/>
            <a:ext cx="9144000" cy="4572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[27] M. Milletarì and A. Ferreira, Quantum diagrammatic theory of the extrinsic spin Hall effect in graphene, Physical Review B 94(13), 134202 (2016), doi:10.1103/PhysRevB.94.134202.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[28] P. J. Hirschfeld, P. Wölfle and D. Einzel, Consequences of resonant impurity scattering in anisotropic superconductors: Thermal and spin relaxation properties, Physical Review B 37(1), 83 (1988), doi:10.1103/PhysRevB.37.83.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[29] M. Milletarì, M. Offidani, A. Ferreira and R. Raimondi, Covariant Conservation Laws and the Spin Hall Effect in Dirac-Rashba Systems, Physical Review Letters 119(24), 246801 (2017), doi:10.1103/PhysRevLett.119.246801.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[30] A. Crépieux and P. Bruno, Theory of the anomalous Hall effect from the Kubo formula and the Dirac equation, Physical Review B 64(1), 014416 (2001), doi:10.1103/PhysRevB.64.014416.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[31] M. Offidani, M. Milletarì, R. Raimondi and A. Ferreira, Optimal Charge-to-Spin Conversion in Graphene on Transition-Metal Dichalcogenides, Physical Review Letters 119(19), 196801 (2017), doi:10.1103/PhysRevLett.119.196801.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[32] J. Sinova, S. O. Valenzuela, J. Wunderlich, C. Back and T. Jungwirth, Spin Hall effects, Reviews of Modern Physics 87(4), 1213 (2015), doi:10.1103/RevModPhys.87.1213.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[33] A. A. Kovalev, J. Sinova and Y. Tserkovnyak, Anomalous Hall Effect in Disordered Mult iband Metals, Physical Review Letters 105(3), 036601 (2010), doi:10.1103/PhysRevLett.105. 036601.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[34] I. A. Ado, I. A. Dmitriev, P. M. Ostrovsky and M. Titov, Anomalous Hall effect with massive Dirac fermions, EPL (Europhysics Letters) 111(3), 37004 (2015), doi:10.1209/0295-5075/ 111/37004.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[35] A. Veneri, T. G. Rappoport and A. Ferreira, Extrinsic Orbital Hall Effect: Orbital Skew Scat tering and Crossover between Diffusive and Intrinsic Orbital Transport, Physical Review Letters 134(13), 136201 (2025), doi:10.1103/PhysRevLett.134.136201.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[36] A. Pachoud, A. Ferreira, B. Özyilmaz and A. H. Castro Neto, Scattering theory of spin-orbit active adatoms on graphene, Physical Review B 90(3), 035444 (2014), doi:10.1103/PhysRevB. 90.035444.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[37] H. Tal-Ezer and R. Kosloff, An accurate and efficient scheme for propagating the time dependent Schrödinger equation, The Journal of Chemical Physics 81(9), 3967 (1984), doi:10.1063/1. 448136.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a:t>
            </a:r>
            <a:r>
              <a:rPr lang="pt-BR" sz="1000">
                <a:solidFill>
                  <a:schemeClr val="dk1"/>
                </a:solidFill>
                <a:latin typeface="Playfair Display"/>
                <a:ea typeface="Playfair Display"/>
                <a:cs typeface="Playfair Display"/>
                <a:sym typeface="Playfair Display"/>
              </a:rPr>
              <a:t>38] J. Santos Pires, S. João, A. Ferreira, B. Amorim and J. Viana Parente Lopes, Anomalous Transport Signatures in Weyl Semimetals with Point Defects, Physical Review Letters 129(19), 196601 (2022), doi:10.1103/PhysRevLett.129.196601.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Clr>
                <a:schemeClr val="dk1"/>
              </a:buClr>
              <a:buSzPts val="1100"/>
              <a:buFont typeface="Arial"/>
              <a:buNone/>
            </a:pPr>
            <a:r>
              <a:rPr lang="pt-BR" sz="1000">
                <a:solidFill>
                  <a:schemeClr val="dk1"/>
                </a:solidFill>
                <a:latin typeface="Playfair Display"/>
                <a:ea typeface="Playfair Display"/>
                <a:cs typeface="Playfair Display"/>
                <a:sym typeface="Playfair Display"/>
              </a:rPr>
              <a:t>[39] B. K. Nikoli´ c, L. P. Zârbo and S. Souma, Mesoscopic spin Hall effect in multiprobe ballistic spin-orbit-coupled semiconductor bridges, Physical Review B 72(7), 075361 (2005), doi:10. 1103/PhysRevB.72.075361.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t/>
            </a:r>
            <a:endParaRPr sz="10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200">
              <a:solidFill>
                <a:schemeClr val="dk1"/>
              </a:solidFill>
              <a:latin typeface="Playfair Display"/>
              <a:ea typeface="Playfair Display"/>
              <a:cs typeface="Playfair Display"/>
              <a:sym typeface="Playfair Display"/>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7" name="Shape 297"/>
        <p:cNvGrpSpPr/>
        <p:nvPr/>
      </p:nvGrpSpPr>
      <p:grpSpPr>
        <a:xfrm>
          <a:off x="0" y="0"/>
          <a:ext cx="0" cy="0"/>
          <a:chOff x="0" y="0"/>
          <a:chExt cx="0" cy="0"/>
        </a:xfrm>
      </p:grpSpPr>
      <p:sp>
        <p:nvSpPr>
          <p:cNvPr id="298" name="Google Shape;298;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99" name="Google Shape;299;p35"/>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300" name="Google Shape;300;p35"/>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References</a:t>
            </a:r>
            <a:endParaRPr sz="2000">
              <a:solidFill>
                <a:schemeClr val="lt1"/>
              </a:solidFill>
              <a:latin typeface="Playfair Display"/>
              <a:ea typeface="Playfair Display"/>
              <a:cs typeface="Playfair Display"/>
              <a:sym typeface="Playfair Display"/>
            </a:endParaRPr>
          </a:p>
        </p:txBody>
      </p:sp>
      <p:sp>
        <p:nvSpPr>
          <p:cNvPr id="301" name="Google Shape;301;p35"/>
          <p:cNvSpPr txBox="1"/>
          <p:nvPr/>
        </p:nvSpPr>
        <p:spPr>
          <a:xfrm>
            <a:off x="0" y="534300"/>
            <a:ext cx="9144000" cy="4572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[40] L. Sheng, D. N. Sheng and C. S. Ting, Spin-Hall Effect in Two-Dimensional Electron Systems with Rashba Spin-Orbit Coupling and Disorder, Physical Review Letters 94(1), 016602 (2005), doi:10.1103/PhysRevLett.94.016602.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[41] W. Ren, Z. Qiao, J. Wang, Q. Sun and H. Guo, Universal Spin-Hall Conductance Fluctuations in TwoDimensions, Physical ReviewLetters 97(6), 066603 (2006), doi:10.1103/PhysRevLett. 97.066603.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[42] J. Sinova, D. Culcer, Q. Niu, N. A. Sinitsyn, T. Jungwirth and A. H. MacDonald, Uni versal Intrinsic Spin Hall Effect, Physical Review Letters 92(12), 126603 (2004), doi: 10.1103/PhysRevLett.92.126603.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[43] T. Thonhauser, D. Ceresoli, D. Vanderbilt and R. Resta, Orbital Magnetization in Periodic Insulators, Physical Review Letters 95(13), 137205 (2005), doi:10.1103/PhysRevLett.95. 137205.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[44] J. Shi, P. Zhang, D. Xiao and Q. Niu, Proper Definition of Spin Current in Spin-Orbit Coupled Systems, Physical ReviewLetters 96(7), 076604 (2006), doi:10.1103/PhysRevLett.96.076604.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[45] J. H. Cullen, H. Liu and D. Culcer, Giant orbital Hall effect due to the bulk states of 3D topolo gical insulators, doi:10.48550/arXiv.2501.17919, ArXiv:2501.17919 [cond-mat] (2025).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[46] B. Göbel and I. Mertig, Orbital Hall Effect Accompanying Quantum Hall Effect: Landau Levels Cause Orbital Polarized Edge Currents, Physical Review Letters 133(14), 146301 (2024), doi: 10.1103/PhysRevLett.133.146301.</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[47] B. Göbel, L. Schimpf and I. Mertig, Topological orbital Hall effect caused by skyrmions and antiferromagnetic skyrmions, Communications Physics 8(1), 17 (2025), doi:10.1038/ s42005-024-01925-x.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[48] E. McCann and V. I. Fal’ko, Degeneracy breaking and intervalley scattering due to short-ranged impurities in finite single-wall carbon nanotubes, Physical Review B 71(8), 085415 (2005), doi: 10.1103/PhysRevB.71.085415.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[49] H.-Z. Lu, W. Yao, D. Xiao and S.-Q. Shen, Intervalley Scattering and Localization Behaviors of Spin-Valley Coupled Dirac Fermions, Physical Review Letters 110(1), 016806 (2013), doi: 10.1103/PhysRevLett.110.016806.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[50] L. Sun, L. Rademaker, D. Mauro, A. Scarfato, Pásztor, I. Gutiérrez-Lezama, Z. Wang, J. Martinez-Castro, A. F. Morpurgo and C. Renner, Determining spin-orbit coupling in graphene by quasiparticle interference imaging, Nature Communications 14(1), 3771 (2023), doi:10.1038/s41467-023-39453-x.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[51] D. Kochan, M. Gmitra and J. Fabian, Spin Relaxation Mechanism in Graphene: Resonant Scattering by Magnetic Impurities, Physical Review Letters 112(11), 116602 (2014), doi: 10.1103/PhysRevLett.112.116602. </a:t>
            </a:r>
            <a:endParaRPr sz="1000">
              <a:solidFill>
                <a:schemeClr val="dk1"/>
              </a:solidFill>
              <a:latin typeface="Playfair Display"/>
              <a:ea typeface="Playfair Display"/>
              <a:cs typeface="Playfair Display"/>
              <a:sym typeface="Playfair Display"/>
            </a:endParaRPr>
          </a:p>
          <a:p>
            <a:pPr indent="0" lvl="0" marL="0" rtl="0" algn="just">
              <a:lnSpc>
                <a:spcPct val="115000"/>
              </a:lnSpc>
              <a:spcBef>
                <a:spcPts val="0"/>
              </a:spcBef>
              <a:spcAft>
                <a:spcPts val="0"/>
              </a:spcAft>
              <a:buNone/>
            </a:pPr>
            <a:r>
              <a:rPr lang="pt-BR" sz="1000">
                <a:solidFill>
                  <a:schemeClr val="dk1"/>
                </a:solidFill>
                <a:latin typeface="Playfair Display"/>
                <a:ea typeface="Playfair Display"/>
                <a:cs typeface="Playfair Display"/>
                <a:sym typeface="Playfair Display"/>
              </a:rPr>
              <a:t>[52] A. Ferreira, Theory of spin–charge-coupled transport in proximitized graphene: an SO(5) algeb raic approach, Journal of Physics: Materials 4(4), 045006 (2021), doi:10.1088/2515-7639/ ac31b5.</a:t>
            </a:r>
            <a:endParaRPr sz="10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200">
              <a:solidFill>
                <a:schemeClr val="dk1"/>
              </a:solidFill>
              <a:latin typeface="Playfair Display"/>
              <a:ea typeface="Playfair Display"/>
              <a:cs typeface="Playfair Display"/>
              <a:sym typeface="Playfair Displ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74" name="Google Shape;74;p15"/>
          <p:cNvSpPr/>
          <p:nvPr/>
        </p:nvSpPr>
        <p:spPr>
          <a:xfrm>
            <a:off x="6176325" y="385600"/>
            <a:ext cx="2967900" cy="47865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75" name="Google Shape;75;p15"/>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dk1"/>
                </a:solidFill>
                <a:latin typeface="Playfair Display"/>
                <a:ea typeface="Playfair Display"/>
                <a:cs typeface="Playfair Display"/>
                <a:sym typeface="Playfair Display"/>
              </a:rPr>
              <a:t>Bir</a:t>
            </a:r>
            <a:r>
              <a:rPr lang="pt-BR" sz="2200">
                <a:solidFill>
                  <a:schemeClr val="dk1"/>
                </a:solidFill>
                <a:latin typeface="Playfair Display"/>
                <a:ea typeface="Playfair Display"/>
                <a:cs typeface="Playfair Display"/>
                <a:sym typeface="Playfair Display"/>
              </a:rPr>
              <a:t>d</a:t>
            </a:r>
            <a:r>
              <a:rPr lang="pt-BR" sz="2200">
                <a:solidFill>
                  <a:schemeClr val="dk1"/>
                </a:solidFill>
                <a:latin typeface="Playfair Display"/>
                <a:ea typeface="Playfair Display"/>
                <a:cs typeface="Playfair Display"/>
                <a:sym typeface="Playfair Display"/>
              </a:rPr>
              <a:t>’s-Eye View on Spin and Orbital Transport</a:t>
            </a:r>
            <a:endParaRPr sz="2000">
              <a:solidFill>
                <a:schemeClr val="dk1"/>
              </a:solidFill>
              <a:latin typeface="Playfair Display"/>
              <a:ea typeface="Playfair Display"/>
              <a:cs typeface="Playfair Display"/>
              <a:sym typeface="Playfair Display"/>
            </a:endParaRPr>
          </a:p>
        </p:txBody>
      </p:sp>
      <p:sp>
        <p:nvSpPr>
          <p:cNvPr id="76" name="Google Shape;76;p15"/>
          <p:cNvSpPr txBox="1"/>
          <p:nvPr/>
        </p:nvSpPr>
        <p:spPr>
          <a:xfrm>
            <a:off x="99375" y="815150"/>
            <a:ext cx="6076800" cy="7272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Small electric fields generate flow of spin angular momentum </a:t>
            </a:r>
            <a:r>
              <a:rPr lang="pt-BR" sz="1600">
                <a:solidFill>
                  <a:srgbClr val="999999"/>
                </a:solidFill>
                <a:latin typeface="Playfair Display"/>
                <a:ea typeface="Playfair Display"/>
                <a:cs typeface="Playfair Display"/>
                <a:sym typeface="Playfair Display"/>
              </a:rPr>
              <a:t>(Hirsch, 1999)</a:t>
            </a:r>
            <a:r>
              <a:rPr lang="pt-BR" sz="1800">
                <a:latin typeface="Playfair Display"/>
                <a:ea typeface="Playfair Display"/>
                <a:cs typeface="Playfair Display"/>
                <a:sym typeface="Playfair Display"/>
              </a:rPr>
              <a:t>;</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pic>
        <p:nvPicPr>
          <p:cNvPr id="77" name="Google Shape;77;p15" title="SHE_Graph.png"/>
          <p:cNvPicPr preferRelativeResize="0"/>
          <p:nvPr/>
        </p:nvPicPr>
        <p:blipFill>
          <a:blip r:embed="rId3">
            <a:alphaModFix/>
          </a:blip>
          <a:stretch>
            <a:fillRect/>
          </a:stretch>
        </p:blipFill>
        <p:spPr>
          <a:xfrm>
            <a:off x="6923675" y="534312"/>
            <a:ext cx="1473200" cy="4388874"/>
          </a:xfrm>
          <a:prstGeom prst="rect">
            <a:avLst/>
          </a:prstGeom>
          <a:noFill/>
          <a:ln>
            <a:noFill/>
          </a:ln>
        </p:spPr>
      </p:pic>
      <p:sp>
        <p:nvSpPr>
          <p:cNvPr id="78" name="Google Shape;78;p15"/>
          <p:cNvSpPr txBox="1"/>
          <p:nvPr/>
        </p:nvSpPr>
        <p:spPr>
          <a:xfrm>
            <a:off x="71925" y="2760900"/>
            <a:ext cx="60768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Several emergent technologies from the spin Hall effect (SHE) and related transport phenomena;</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79" name="Google Shape;79;p15"/>
          <p:cNvSpPr txBox="1"/>
          <p:nvPr/>
        </p:nvSpPr>
        <p:spPr>
          <a:xfrm>
            <a:off x="99375" y="3798850"/>
            <a:ext cx="60219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SHE </a:t>
            </a:r>
            <a:r>
              <a:rPr lang="pt-BR" sz="1800">
                <a:solidFill>
                  <a:schemeClr val="accent5"/>
                </a:solidFill>
                <a:latin typeface="Playfair Display"/>
                <a:ea typeface="Playfair Display"/>
                <a:cs typeface="Playfair Display"/>
                <a:sym typeface="Playfair Display"/>
              </a:rPr>
              <a:t>requires</a:t>
            </a:r>
            <a:r>
              <a:rPr lang="pt-BR" sz="1800">
                <a:latin typeface="Playfair Display"/>
                <a:ea typeface="Playfair Display"/>
                <a:cs typeface="Playfair Display"/>
                <a:sym typeface="Playfair Display"/>
              </a:rPr>
              <a:t> spin-orbit coupling (SOC);</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80" name="Google Shape;80;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solidFill>
                  <a:schemeClr val="lt1"/>
                </a:solidFill>
              </a:rPr>
              <a:t>‹#›</a:t>
            </a:fld>
            <a:endParaRPr>
              <a:solidFill>
                <a:schemeClr val="lt1"/>
              </a:solidFill>
            </a:endParaRPr>
          </a:p>
        </p:txBody>
      </p:sp>
      <p:sp>
        <p:nvSpPr>
          <p:cNvPr id="81" name="Google Shape;81;p15"/>
          <p:cNvSpPr txBox="1"/>
          <p:nvPr/>
        </p:nvSpPr>
        <p:spPr>
          <a:xfrm>
            <a:off x="633475" y="1797275"/>
            <a:ext cx="5067900" cy="433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Spintronics</a:t>
            </a:r>
            <a:endParaRPr sz="1800">
              <a:solidFill>
                <a:srgbClr val="FFFFFF"/>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82" name="Google Shape;82;p15"/>
          <p:cNvSpPr txBox="1"/>
          <p:nvPr/>
        </p:nvSpPr>
        <p:spPr>
          <a:xfrm>
            <a:off x="6176325" y="4849575"/>
            <a:ext cx="2589000" cy="4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1100">
                <a:solidFill>
                  <a:schemeClr val="lt1"/>
                </a:solidFill>
                <a:latin typeface="Playfair Display"/>
                <a:ea typeface="Playfair Display"/>
                <a:cs typeface="Playfair Display"/>
                <a:sym typeface="Playfair Display"/>
              </a:rPr>
              <a:t>Adapted from (Kato, 2004)</a:t>
            </a:r>
            <a:endParaRPr sz="1100">
              <a:solidFill>
                <a:schemeClr val="lt1"/>
              </a:solidFill>
              <a:latin typeface="Playfair Display"/>
              <a:ea typeface="Playfair Display"/>
              <a:cs typeface="Playfair Display"/>
              <a:sym typeface="Playfair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88" name="Google Shape;88;p16"/>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89" name="Google Shape;89;p16"/>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sz="2200">
                <a:solidFill>
                  <a:schemeClr val="lt1"/>
                </a:solidFill>
                <a:latin typeface="Playfair Display"/>
                <a:ea typeface="Playfair Display"/>
                <a:cs typeface="Playfair Display"/>
                <a:sym typeface="Playfair Display"/>
              </a:rPr>
              <a:t>Bird’s-Eye View on Spin and Orbital Transport</a:t>
            </a:r>
            <a:endParaRPr sz="2000">
              <a:solidFill>
                <a:schemeClr val="lt1"/>
              </a:solidFill>
              <a:latin typeface="Playfair Display"/>
              <a:ea typeface="Playfair Display"/>
              <a:cs typeface="Playfair Display"/>
              <a:sym typeface="Playfair Display"/>
            </a:endParaRPr>
          </a:p>
        </p:txBody>
      </p:sp>
      <p:sp>
        <p:nvSpPr>
          <p:cNvPr id="90" name="Google Shape;90;p16"/>
          <p:cNvSpPr txBox="1"/>
          <p:nvPr/>
        </p:nvSpPr>
        <p:spPr>
          <a:xfrm>
            <a:off x="106250" y="7475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Early work </a:t>
            </a:r>
            <a:r>
              <a:rPr lang="pt-BR" sz="1600">
                <a:solidFill>
                  <a:srgbClr val="999999"/>
                </a:solidFill>
                <a:latin typeface="Playfair Display"/>
                <a:ea typeface="Playfair Display"/>
                <a:cs typeface="Playfair Display"/>
                <a:sym typeface="Playfair Display"/>
              </a:rPr>
              <a:t>(Bernevig, 2005; Go, 2019; Cysne, 2021)</a:t>
            </a:r>
            <a:r>
              <a:rPr lang="pt-BR" sz="1800">
                <a:latin typeface="Playfair Display"/>
                <a:ea typeface="Playfair Display"/>
                <a:cs typeface="Playfair Display"/>
                <a:sym typeface="Playfair Display"/>
              </a:rPr>
              <a:t> </a:t>
            </a:r>
            <a:r>
              <a:rPr lang="pt-BR" sz="1800">
                <a:latin typeface="Playfair Display"/>
                <a:ea typeface="Playfair Display"/>
                <a:cs typeface="Playfair Display"/>
                <a:sym typeface="Playfair Display"/>
              </a:rPr>
              <a:t>suggest that </a:t>
            </a:r>
            <a:r>
              <a:rPr lang="pt-BR" sz="1800">
                <a:latin typeface="Playfair Display"/>
                <a:ea typeface="Playfair Display"/>
                <a:cs typeface="Playfair Display"/>
                <a:sym typeface="Playfair Display"/>
              </a:rPr>
              <a:t>orbital Hall effects (OHEs) are an appealing alternative to SHE;</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pic>
        <p:nvPicPr>
          <p:cNvPr id="91" name="Google Shape;91;p16" title="WhatsApp Image 2025-04-09 at 16.40.33.jpeg"/>
          <p:cNvPicPr preferRelativeResize="0"/>
          <p:nvPr/>
        </p:nvPicPr>
        <p:blipFill>
          <a:blip r:embed="rId3">
            <a:alphaModFix/>
          </a:blip>
          <a:stretch>
            <a:fillRect/>
          </a:stretch>
        </p:blipFill>
        <p:spPr>
          <a:xfrm>
            <a:off x="152375" y="1495150"/>
            <a:ext cx="5416401" cy="3154750"/>
          </a:xfrm>
          <a:prstGeom prst="rect">
            <a:avLst/>
          </a:prstGeom>
          <a:noFill/>
          <a:ln>
            <a:noFill/>
          </a:ln>
        </p:spPr>
      </p:pic>
      <p:sp>
        <p:nvSpPr>
          <p:cNvPr id="92" name="Google Shape;92;p16"/>
          <p:cNvSpPr txBox="1"/>
          <p:nvPr/>
        </p:nvSpPr>
        <p:spPr>
          <a:xfrm>
            <a:off x="5647050" y="1495150"/>
            <a:ext cx="3374100" cy="1017300"/>
          </a:xfrm>
          <a:prstGeom prst="rect">
            <a:avLst/>
          </a:prstGeom>
          <a:solidFill>
            <a:srgbClr val="8B8B8B"/>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No SOC required </a:t>
            </a:r>
            <a:endParaRPr sz="1800">
              <a:solidFill>
                <a:srgbClr val="FFFFFF"/>
              </a:solidFill>
              <a:latin typeface="Playfair Display"/>
              <a:ea typeface="Playfair Display"/>
              <a:cs typeface="Playfair Display"/>
              <a:sym typeface="Playfair Display"/>
            </a:endParaRPr>
          </a:p>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(thus relevant for a large class of materials)</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93" name="Google Shape;93;p16"/>
          <p:cNvSpPr txBox="1"/>
          <p:nvPr/>
        </p:nvSpPr>
        <p:spPr>
          <a:xfrm>
            <a:off x="5647050" y="2704125"/>
            <a:ext cx="3374100" cy="736800"/>
          </a:xfrm>
          <a:prstGeom prst="rect">
            <a:avLst/>
          </a:prstGeom>
          <a:solidFill>
            <a:srgbClr val="51515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Orbital angular momentum (OAM) plays the role of spin</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94" name="Google Shape;94;p16"/>
          <p:cNvSpPr txBox="1"/>
          <p:nvPr/>
        </p:nvSpPr>
        <p:spPr>
          <a:xfrm>
            <a:off x="-389050" y="4663225"/>
            <a:ext cx="5828700" cy="2463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pt-BR" sz="1000">
                <a:solidFill>
                  <a:schemeClr val="dk1"/>
                </a:solidFill>
                <a:latin typeface="Playfair Display"/>
                <a:ea typeface="Playfair Display"/>
                <a:cs typeface="Playfair Display"/>
                <a:sym typeface="Playfair Display"/>
              </a:rPr>
              <a:t>york.ac.uk/physics-engineering-technology/about/news/2025/orbitronics</a:t>
            </a:r>
            <a:endParaRPr sz="10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00" name="Google Shape;100;p17"/>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01" name="Google Shape;101;p17"/>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sz="2200">
                <a:solidFill>
                  <a:schemeClr val="lt1"/>
                </a:solidFill>
                <a:latin typeface="Playfair Display"/>
                <a:ea typeface="Playfair Display"/>
                <a:cs typeface="Playfair Display"/>
                <a:sym typeface="Playfair Display"/>
              </a:rPr>
              <a:t>Bird’s-Eye View on Spin and Orbital Transport</a:t>
            </a:r>
            <a:endParaRPr sz="2000">
              <a:solidFill>
                <a:schemeClr val="lt1"/>
              </a:solidFill>
              <a:latin typeface="Playfair Display"/>
              <a:ea typeface="Playfair Display"/>
              <a:cs typeface="Playfair Display"/>
              <a:sym typeface="Playfair Display"/>
            </a:endParaRPr>
          </a:p>
        </p:txBody>
      </p:sp>
      <p:sp>
        <p:nvSpPr>
          <p:cNvPr id="102" name="Google Shape;102;p17"/>
          <p:cNvSpPr txBox="1"/>
          <p:nvPr/>
        </p:nvSpPr>
        <p:spPr>
          <a:xfrm>
            <a:off x="106250" y="7475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Early work </a:t>
            </a:r>
            <a:r>
              <a:rPr lang="pt-BR" sz="1600">
                <a:solidFill>
                  <a:srgbClr val="999999"/>
                </a:solidFill>
                <a:latin typeface="Playfair Display"/>
                <a:ea typeface="Playfair Display"/>
                <a:cs typeface="Playfair Display"/>
                <a:sym typeface="Playfair Display"/>
              </a:rPr>
              <a:t>(Bernevig, 2005; Go, 2019; Cysne, 2021)</a:t>
            </a:r>
            <a:r>
              <a:rPr lang="pt-BR" sz="1800">
                <a:latin typeface="Playfair Display"/>
                <a:ea typeface="Playfair Display"/>
                <a:cs typeface="Playfair Display"/>
                <a:sym typeface="Playfair Display"/>
              </a:rPr>
              <a:t> suggest that orbital Hall effects (OHEs) are an appealing alternative to SHE;</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pic>
        <p:nvPicPr>
          <p:cNvPr id="103" name="Google Shape;103;p17" title="WhatsApp Image 2025-04-09 at 16.40.33.jpeg"/>
          <p:cNvPicPr preferRelativeResize="0"/>
          <p:nvPr/>
        </p:nvPicPr>
        <p:blipFill>
          <a:blip r:embed="rId3">
            <a:alphaModFix/>
          </a:blip>
          <a:stretch>
            <a:fillRect/>
          </a:stretch>
        </p:blipFill>
        <p:spPr>
          <a:xfrm>
            <a:off x="152375" y="1495150"/>
            <a:ext cx="5416401" cy="3154750"/>
          </a:xfrm>
          <a:prstGeom prst="rect">
            <a:avLst/>
          </a:prstGeom>
          <a:noFill/>
          <a:ln>
            <a:noFill/>
          </a:ln>
        </p:spPr>
      </p:pic>
      <p:sp>
        <p:nvSpPr>
          <p:cNvPr id="104" name="Google Shape;104;p17"/>
          <p:cNvSpPr txBox="1"/>
          <p:nvPr/>
        </p:nvSpPr>
        <p:spPr>
          <a:xfrm>
            <a:off x="5647050" y="1495150"/>
            <a:ext cx="3374100" cy="1017300"/>
          </a:xfrm>
          <a:prstGeom prst="rect">
            <a:avLst/>
          </a:prstGeom>
          <a:solidFill>
            <a:srgbClr val="8B8B8B"/>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No SOC required </a:t>
            </a:r>
            <a:endParaRPr sz="1800">
              <a:solidFill>
                <a:srgbClr val="FFFFFF"/>
              </a:solidFill>
              <a:latin typeface="Playfair Display"/>
              <a:ea typeface="Playfair Display"/>
              <a:cs typeface="Playfair Display"/>
              <a:sym typeface="Playfair Display"/>
            </a:endParaRPr>
          </a:p>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(thus relevant for a large class of materials)</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105" name="Google Shape;105;p17"/>
          <p:cNvSpPr txBox="1"/>
          <p:nvPr/>
        </p:nvSpPr>
        <p:spPr>
          <a:xfrm>
            <a:off x="5647050" y="2704125"/>
            <a:ext cx="3374100" cy="736800"/>
          </a:xfrm>
          <a:prstGeom prst="rect">
            <a:avLst/>
          </a:prstGeom>
          <a:solidFill>
            <a:srgbClr val="51515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Orbital angular momentum (OAM) plays the role of spin</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106" name="Google Shape;106;p17"/>
          <p:cNvSpPr txBox="1"/>
          <p:nvPr/>
        </p:nvSpPr>
        <p:spPr>
          <a:xfrm>
            <a:off x="-389050" y="4663225"/>
            <a:ext cx="5828700" cy="2463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pt-BR" sz="1000">
                <a:solidFill>
                  <a:schemeClr val="dk1"/>
                </a:solidFill>
                <a:latin typeface="Playfair Display"/>
                <a:ea typeface="Playfair Display"/>
                <a:cs typeface="Playfair Display"/>
                <a:sym typeface="Playfair Display"/>
              </a:rPr>
              <a:t>york.ac.uk/physics-engineering-technology/about/news/2025/orbitronics</a:t>
            </a:r>
            <a:endParaRPr sz="1000">
              <a:solidFill>
                <a:schemeClr val="dk2"/>
              </a:solidFill>
            </a:endParaRPr>
          </a:p>
        </p:txBody>
      </p:sp>
      <p:sp>
        <p:nvSpPr>
          <p:cNvPr id="107" name="Google Shape;107;p17"/>
          <p:cNvSpPr txBox="1"/>
          <p:nvPr/>
        </p:nvSpPr>
        <p:spPr>
          <a:xfrm>
            <a:off x="5647050" y="3913100"/>
            <a:ext cx="3374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The role of </a:t>
            </a:r>
            <a:r>
              <a:rPr lang="pt-BR" sz="1800">
                <a:solidFill>
                  <a:srgbClr val="FF0000"/>
                </a:solidFill>
                <a:latin typeface="Playfair Display"/>
                <a:ea typeface="Playfair Display"/>
                <a:cs typeface="Playfair Display"/>
                <a:sym typeface="Playfair Display"/>
              </a:rPr>
              <a:t>impurity</a:t>
            </a:r>
            <a:r>
              <a:rPr lang="pt-BR" sz="1800">
                <a:solidFill>
                  <a:srgbClr val="FFFFFF"/>
                </a:solidFill>
                <a:latin typeface="Playfair Display"/>
                <a:ea typeface="Playfair Display"/>
                <a:cs typeface="Playfair Display"/>
                <a:sym typeface="Playfair Display"/>
              </a:rPr>
              <a:t> scattering is largely unknown</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13" name="Google Shape;113;p18"/>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14" name="Google Shape;114;p18"/>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Twofold Approach</a:t>
            </a:r>
            <a:endParaRPr sz="2000">
              <a:solidFill>
                <a:schemeClr val="lt1"/>
              </a:solidFill>
              <a:latin typeface="Playfair Display"/>
              <a:ea typeface="Playfair Display"/>
              <a:cs typeface="Playfair Display"/>
              <a:sym typeface="Playfair Display"/>
            </a:endParaRPr>
          </a:p>
        </p:txBody>
      </p:sp>
      <p:sp>
        <p:nvSpPr>
          <p:cNvPr id="115" name="Google Shape;115;p18"/>
          <p:cNvSpPr txBox="1"/>
          <p:nvPr/>
        </p:nvSpPr>
        <p:spPr>
          <a:xfrm>
            <a:off x="106250" y="7475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Complementary approach of cutting edge theoretical tools</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16" name="Google Shape;116;p18"/>
          <p:cNvSpPr txBox="1"/>
          <p:nvPr/>
        </p:nvSpPr>
        <p:spPr>
          <a:xfrm>
            <a:off x="228125" y="1441200"/>
            <a:ext cx="3545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Momentum-Space Diagrammatics </a:t>
            </a:r>
            <a:endParaRPr>
              <a:latin typeface="Playfair Display"/>
              <a:ea typeface="Playfair Display"/>
              <a:cs typeface="Playfair Display"/>
              <a:sym typeface="Playfair Display"/>
            </a:endParaRPr>
          </a:p>
        </p:txBody>
      </p:sp>
      <p:sp>
        <p:nvSpPr>
          <p:cNvPr id="117" name="Google Shape;117;p18"/>
          <p:cNvSpPr txBox="1"/>
          <p:nvPr/>
        </p:nvSpPr>
        <p:spPr>
          <a:xfrm>
            <a:off x="5202425" y="1441200"/>
            <a:ext cx="3374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Real-Space Kernel Polynomial Method</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pic>
        <p:nvPicPr>
          <p:cNvPr id="118" name="Google Shape;118;p18" title="logo.jpg"/>
          <p:cNvPicPr preferRelativeResize="0"/>
          <p:nvPr/>
        </p:nvPicPr>
        <p:blipFill>
          <a:blip r:embed="rId3">
            <a:alphaModFix/>
          </a:blip>
          <a:stretch>
            <a:fillRect/>
          </a:stretch>
        </p:blipFill>
        <p:spPr>
          <a:xfrm>
            <a:off x="5202425" y="2703650"/>
            <a:ext cx="2923810" cy="736800"/>
          </a:xfrm>
          <a:prstGeom prst="rect">
            <a:avLst/>
          </a:prstGeom>
          <a:noFill/>
          <a:ln>
            <a:noFill/>
          </a:ln>
        </p:spPr>
      </p:pic>
      <p:sp>
        <p:nvSpPr>
          <p:cNvPr id="119" name="Google Shape;119;p18"/>
          <p:cNvSpPr txBox="1"/>
          <p:nvPr/>
        </p:nvSpPr>
        <p:spPr>
          <a:xfrm>
            <a:off x="4465275" y="3557975"/>
            <a:ext cx="4628100" cy="4311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lang="pt-BR" sz="1600">
                <a:solidFill>
                  <a:srgbClr val="999999"/>
                </a:solidFill>
                <a:latin typeface="Playfair Display"/>
                <a:ea typeface="Playfair Display"/>
                <a:cs typeface="Playfair Display"/>
                <a:sym typeface="Playfair Display"/>
              </a:rPr>
              <a:t>(Covaci, Rappoport, Lopes, Ferreira, 2020)</a:t>
            </a:r>
            <a:endParaRPr/>
          </a:p>
        </p:txBody>
      </p:sp>
      <p:pic>
        <p:nvPicPr>
          <p:cNvPr id="120" name="Google Shape;120;p18" title="g6.png"/>
          <p:cNvPicPr preferRelativeResize="0"/>
          <p:nvPr/>
        </p:nvPicPr>
        <p:blipFill>
          <a:blip r:embed="rId4">
            <a:alphaModFix/>
          </a:blip>
          <a:stretch>
            <a:fillRect/>
          </a:stretch>
        </p:blipFill>
        <p:spPr>
          <a:xfrm>
            <a:off x="393400" y="2259325"/>
            <a:ext cx="3056276" cy="1729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26" name="Google Shape;126;p19"/>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27" name="Google Shape;127;p19"/>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sz="2200">
                <a:solidFill>
                  <a:schemeClr val="lt1"/>
                </a:solidFill>
                <a:latin typeface="Playfair Display"/>
                <a:ea typeface="Playfair Display"/>
                <a:cs typeface="Playfair Display"/>
                <a:sym typeface="Playfair Display"/>
              </a:rPr>
              <a:t>Twofold Approach</a:t>
            </a:r>
            <a:endParaRPr sz="2000">
              <a:solidFill>
                <a:schemeClr val="lt1"/>
              </a:solidFill>
              <a:latin typeface="Playfair Display"/>
              <a:ea typeface="Playfair Display"/>
              <a:cs typeface="Playfair Display"/>
              <a:sym typeface="Playfair Display"/>
            </a:endParaRPr>
          </a:p>
        </p:txBody>
      </p:sp>
      <p:sp>
        <p:nvSpPr>
          <p:cNvPr id="128" name="Google Shape;128;p19"/>
          <p:cNvSpPr txBox="1"/>
          <p:nvPr/>
        </p:nvSpPr>
        <p:spPr>
          <a:xfrm>
            <a:off x="106250" y="7475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Resum the</a:t>
            </a:r>
            <a:r>
              <a:rPr lang="pt-BR" sz="1800">
                <a:latin typeface="Playfair Display"/>
                <a:ea typeface="Playfair Display"/>
                <a:cs typeface="Playfair Display"/>
                <a:sym typeface="Playfair Display"/>
              </a:rPr>
              <a:t> </a:t>
            </a:r>
            <a:r>
              <a:rPr lang="pt-BR" sz="1800">
                <a:latin typeface="Playfair Display"/>
                <a:ea typeface="Playfair Display"/>
                <a:cs typeface="Playfair Display"/>
                <a:sym typeface="Playfair Display"/>
              </a:rPr>
              <a:t>complete</a:t>
            </a:r>
            <a:r>
              <a:rPr lang="pt-BR" sz="1800">
                <a:latin typeface="Playfair Display"/>
                <a:ea typeface="Playfair Display"/>
                <a:cs typeface="Playfair Display"/>
                <a:sym typeface="Playfair Display"/>
              </a:rPr>
              <a:t> series of non-crossing diagrams</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29" name="Google Shape;129;p19"/>
          <p:cNvSpPr txBox="1"/>
          <p:nvPr/>
        </p:nvSpPr>
        <p:spPr>
          <a:xfrm>
            <a:off x="6173775" y="1571675"/>
            <a:ext cx="2729700" cy="433500"/>
          </a:xfrm>
          <a:prstGeom prst="rect">
            <a:avLst/>
          </a:prstGeom>
          <a:solidFill>
            <a:schemeClr val="lt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pt-BR" sz="1800">
                <a:solidFill>
                  <a:schemeClr val="dk1"/>
                </a:solidFill>
                <a:latin typeface="Playfair Display"/>
                <a:ea typeface="Playfair Display"/>
                <a:cs typeface="Playfair Display"/>
                <a:sym typeface="Playfair Display"/>
              </a:rPr>
              <a:t> Diffusive Bulk Response</a:t>
            </a:r>
            <a:endParaRPr sz="1800">
              <a:solidFill>
                <a:schemeClr val="dk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pic>
        <p:nvPicPr>
          <p:cNvPr id="130" name="Google Shape;130;p19" title="g4.png"/>
          <p:cNvPicPr preferRelativeResize="0"/>
          <p:nvPr/>
        </p:nvPicPr>
        <p:blipFill>
          <a:blip r:embed="rId3">
            <a:alphaModFix/>
          </a:blip>
          <a:stretch>
            <a:fillRect/>
          </a:stretch>
        </p:blipFill>
        <p:spPr>
          <a:xfrm>
            <a:off x="230650" y="1454625"/>
            <a:ext cx="5829074" cy="770525"/>
          </a:xfrm>
          <a:prstGeom prst="rect">
            <a:avLst/>
          </a:prstGeom>
          <a:noFill/>
          <a:ln>
            <a:noFill/>
          </a:ln>
        </p:spPr>
      </p:pic>
      <p:sp>
        <p:nvSpPr>
          <p:cNvPr id="131" name="Google Shape;131;p19"/>
          <p:cNvSpPr txBox="1"/>
          <p:nvPr/>
        </p:nvSpPr>
        <p:spPr>
          <a:xfrm>
            <a:off x="106250" y="2576375"/>
            <a:ext cx="8514600" cy="686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Develop self-consistent techniques for more realistic disorder landscapes </a:t>
            </a:r>
            <a:endParaRPr>
              <a:latin typeface="Playfair Display"/>
              <a:ea typeface="Playfair Display"/>
              <a:cs typeface="Playfair Display"/>
              <a:sym typeface="Playfair Display"/>
            </a:endParaRPr>
          </a:p>
        </p:txBody>
      </p:sp>
      <p:sp>
        <p:nvSpPr>
          <p:cNvPr id="132" name="Google Shape;132;p19"/>
          <p:cNvSpPr txBox="1"/>
          <p:nvPr/>
        </p:nvSpPr>
        <p:spPr>
          <a:xfrm>
            <a:off x="106250" y="3338375"/>
            <a:ext cx="83661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Construct a microscopic theory of OHE with random dilute impurities</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33" name="Google Shape;133;p19"/>
          <p:cNvSpPr txBox="1"/>
          <p:nvPr/>
        </p:nvSpPr>
        <p:spPr>
          <a:xfrm>
            <a:off x="839775" y="3781475"/>
            <a:ext cx="5109300" cy="433500"/>
          </a:xfrm>
          <a:prstGeom prst="rect">
            <a:avLst/>
          </a:prstGeom>
          <a:solidFill>
            <a:schemeClr val="lt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pt-BR" sz="1800">
                <a:solidFill>
                  <a:schemeClr val="dk1"/>
                </a:solidFill>
                <a:latin typeface="Playfair Display"/>
                <a:ea typeface="Playfair Display"/>
                <a:cs typeface="Playfair Display"/>
                <a:sym typeface="Playfair Display"/>
              </a:rPr>
              <a:t>Extending the work put forward in</a:t>
            </a:r>
            <a:r>
              <a:rPr lang="pt-BR" sz="1600">
                <a:solidFill>
                  <a:srgbClr val="999999"/>
                </a:solidFill>
                <a:latin typeface="Playfair Display"/>
                <a:ea typeface="Playfair Display"/>
                <a:cs typeface="Playfair Display"/>
                <a:sym typeface="Playfair Display"/>
              </a:rPr>
              <a:t> (Veneri, 2025)</a:t>
            </a:r>
            <a:endParaRPr sz="1800">
              <a:solidFill>
                <a:schemeClr val="dk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39" name="Google Shape;139;p20"/>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40" name="Google Shape;140;p20"/>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sz="2200">
                <a:solidFill>
                  <a:schemeClr val="lt1"/>
                </a:solidFill>
                <a:latin typeface="Playfair Display"/>
                <a:ea typeface="Playfair Display"/>
                <a:cs typeface="Playfair Display"/>
                <a:sym typeface="Playfair Display"/>
              </a:rPr>
              <a:t>Twofold Approach</a:t>
            </a:r>
            <a:endParaRPr sz="2000">
              <a:solidFill>
                <a:schemeClr val="lt1"/>
              </a:solidFill>
              <a:latin typeface="Playfair Display"/>
              <a:ea typeface="Playfair Display"/>
              <a:cs typeface="Playfair Display"/>
              <a:sym typeface="Playfair Display"/>
            </a:endParaRPr>
          </a:p>
        </p:txBody>
      </p:sp>
      <p:pic>
        <p:nvPicPr>
          <p:cNvPr id="141" name="Google Shape;141;p20" title="logo.jpg"/>
          <p:cNvPicPr preferRelativeResize="0"/>
          <p:nvPr/>
        </p:nvPicPr>
        <p:blipFill>
          <a:blip r:embed="rId3">
            <a:alphaModFix/>
          </a:blip>
          <a:stretch>
            <a:fillRect/>
          </a:stretch>
        </p:blipFill>
        <p:spPr>
          <a:xfrm>
            <a:off x="72675" y="4628775"/>
            <a:ext cx="1561900" cy="393600"/>
          </a:xfrm>
          <a:prstGeom prst="rect">
            <a:avLst/>
          </a:prstGeom>
          <a:noFill/>
          <a:ln>
            <a:noFill/>
          </a:ln>
        </p:spPr>
      </p:pic>
      <p:sp>
        <p:nvSpPr>
          <p:cNvPr id="142" name="Google Shape;142;p20"/>
          <p:cNvSpPr txBox="1"/>
          <p:nvPr/>
        </p:nvSpPr>
        <p:spPr>
          <a:xfrm>
            <a:off x="106250" y="7475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Numerical methods are ideal for fully non-perturbative studies of tight-binding models </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43" name="Google Shape;143;p20"/>
          <p:cNvSpPr txBox="1"/>
          <p:nvPr/>
        </p:nvSpPr>
        <p:spPr>
          <a:xfrm>
            <a:off x="106250" y="1585775"/>
            <a:ext cx="7722600" cy="5343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Several additions to the KITE source code are planned </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44" name="Google Shape;144;p20"/>
          <p:cNvSpPr txBox="1"/>
          <p:nvPr/>
        </p:nvSpPr>
        <p:spPr>
          <a:xfrm>
            <a:off x="579325" y="2329450"/>
            <a:ext cx="3374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Generic linear response functions</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
        <p:nvSpPr>
          <p:cNvPr id="145" name="Google Shape;145;p20"/>
          <p:cNvSpPr txBox="1"/>
          <p:nvPr/>
        </p:nvSpPr>
        <p:spPr>
          <a:xfrm>
            <a:off x="4922725" y="2329450"/>
            <a:ext cx="3374100" cy="736800"/>
          </a:xfrm>
          <a:prstGeom prst="rect">
            <a:avLst/>
          </a:prstGeom>
          <a:solidFill>
            <a:srgbClr val="000000"/>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pt-BR" sz="1800">
                <a:solidFill>
                  <a:srgbClr val="FFFFFF"/>
                </a:solidFill>
                <a:latin typeface="Playfair Display"/>
                <a:ea typeface="Playfair Display"/>
                <a:cs typeface="Playfair Display"/>
                <a:sym typeface="Playfair Display"/>
              </a:rPr>
              <a:t>Conductance in multi-terminal geometries</a:t>
            </a:r>
            <a:endParaRPr sz="1800">
              <a:solidFill>
                <a:schemeClr val="lt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pic>
        <p:nvPicPr>
          <p:cNvPr id="146" name="Google Shape;146;p20" title="g1.png"/>
          <p:cNvPicPr preferRelativeResize="0"/>
          <p:nvPr/>
        </p:nvPicPr>
        <p:blipFill>
          <a:blip r:embed="rId4">
            <a:alphaModFix/>
          </a:blip>
          <a:stretch>
            <a:fillRect/>
          </a:stretch>
        </p:blipFill>
        <p:spPr>
          <a:xfrm>
            <a:off x="4724375" y="3275625"/>
            <a:ext cx="3674148" cy="1271950"/>
          </a:xfrm>
          <a:prstGeom prst="rect">
            <a:avLst/>
          </a:prstGeom>
          <a:noFill/>
          <a:ln>
            <a:noFill/>
          </a:ln>
        </p:spPr>
      </p:pic>
      <p:pic>
        <p:nvPicPr>
          <p:cNvPr id="147" name="Google Shape;147;p20" title="g1.png"/>
          <p:cNvPicPr preferRelativeResize="0"/>
          <p:nvPr/>
        </p:nvPicPr>
        <p:blipFill>
          <a:blip r:embed="rId5">
            <a:alphaModFix/>
          </a:blip>
          <a:stretch>
            <a:fillRect/>
          </a:stretch>
        </p:blipFill>
        <p:spPr>
          <a:xfrm>
            <a:off x="754450" y="3451013"/>
            <a:ext cx="3023852" cy="572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153" name="Google Shape;153;p21"/>
          <p:cNvSpPr/>
          <p:nvPr/>
        </p:nvSpPr>
        <p:spPr>
          <a:xfrm>
            <a:off x="0" y="-38400"/>
            <a:ext cx="9144000" cy="572700"/>
          </a:xfrm>
          <a:prstGeom prst="rect">
            <a:avLst/>
          </a:prstGeom>
          <a:solidFill>
            <a:srgbClr val="43434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154" name="Google Shape;154;p21"/>
          <p:cNvSpPr txBox="1"/>
          <p:nvPr/>
        </p:nvSpPr>
        <p:spPr>
          <a:xfrm>
            <a:off x="0" y="0"/>
            <a:ext cx="9144000" cy="5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pt-BR" sz="2200">
                <a:solidFill>
                  <a:schemeClr val="lt1"/>
                </a:solidFill>
                <a:latin typeface="Playfair Display"/>
                <a:ea typeface="Playfair Display"/>
                <a:cs typeface="Playfair Display"/>
                <a:sym typeface="Playfair Display"/>
              </a:rPr>
              <a:t>Twofold Approach</a:t>
            </a:r>
            <a:endParaRPr sz="2000">
              <a:solidFill>
                <a:schemeClr val="lt1"/>
              </a:solidFill>
              <a:latin typeface="Playfair Display"/>
              <a:ea typeface="Playfair Display"/>
              <a:cs typeface="Playfair Display"/>
              <a:sym typeface="Playfair Display"/>
            </a:endParaRPr>
          </a:p>
        </p:txBody>
      </p:sp>
      <p:pic>
        <p:nvPicPr>
          <p:cNvPr id="155" name="Google Shape;155;p21" title="logo.jpg"/>
          <p:cNvPicPr preferRelativeResize="0"/>
          <p:nvPr/>
        </p:nvPicPr>
        <p:blipFill>
          <a:blip r:embed="rId3">
            <a:alphaModFix/>
          </a:blip>
          <a:stretch>
            <a:fillRect/>
          </a:stretch>
        </p:blipFill>
        <p:spPr>
          <a:xfrm>
            <a:off x="72675" y="4628775"/>
            <a:ext cx="1561900" cy="393600"/>
          </a:xfrm>
          <a:prstGeom prst="rect">
            <a:avLst/>
          </a:prstGeom>
          <a:noFill/>
          <a:ln>
            <a:noFill/>
          </a:ln>
        </p:spPr>
      </p:pic>
      <p:sp>
        <p:nvSpPr>
          <p:cNvPr id="156" name="Google Shape;156;p21"/>
          <p:cNvSpPr txBox="1"/>
          <p:nvPr/>
        </p:nvSpPr>
        <p:spPr>
          <a:xfrm>
            <a:off x="106250" y="749875"/>
            <a:ext cx="7909200" cy="6057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Real-space simulations will be crucial to go beyond the diffusive regime in both SHE and OHE</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57" name="Google Shape;157;p21"/>
          <p:cNvSpPr txBox="1"/>
          <p:nvPr/>
        </p:nvSpPr>
        <p:spPr>
          <a:xfrm>
            <a:off x="106250" y="2045275"/>
            <a:ext cx="7909200" cy="6057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Playfair Display"/>
              <a:buChar char="❏"/>
            </a:pPr>
            <a:r>
              <a:rPr lang="pt-BR" sz="1800">
                <a:latin typeface="Playfair Display"/>
                <a:ea typeface="Playfair Display"/>
                <a:cs typeface="Playfair Display"/>
                <a:sym typeface="Playfair Display"/>
              </a:rPr>
              <a:t>Nonlocal transport geometries have proven to be essential to observe certain phenomena within SHE </a:t>
            </a:r>
            <a:r>
              <a:rPr lang="pt-BR" sz="1600">
                <a:solidFill>
                  <a:srgbClr val="999999"/>
                </a:solidFill>
                <a:latin typeface="Playfair Display"/>
                <a:ea typeface="Playfair Display"/>
                <a:cs typeface="Playfair Display"/>
                <a:sym typeface="Playfair Display"/>
              </a:rPr>
              <a:t>(Sheng, 2005; Ren, 2006)</a:t>
            </a:r>
            <a:endParaRPr sz="1800">
              <a:solidFill>
                <a:srgbClr val="000000"/>
              </a:solidFill>
              <a:latin typeface="Playfair Display"/>
              <a:ea typeface="Playfair Display"/>
              <a:cs typeface="Playfair Display"/>
              <a:sym typeface="Playfair Display"/>
            </a:endParaRPr>
          </a:p>
          <a:p>
            <a:pPr indent="0" lvl="0" marL="457200" rtl="0" algn="l">
              <a:spcBef>
                <a:spcPts val="0"/>
              </a:spcBef>
              <a:spcAft>
                <a:spcPts val="0"/>
              </a:spcAft>
              <a:buNone/>
            </a:pPr>
            <a:r>
              <a:t/>
            </a:r>
            <a:endParaRPr>
              <a:latin typeface="Playfair Display"/>
              <a:ea typeface="Playfair Display"/>
              <a:cs typeface="Playfair Display"/>
              <a:sym typeface="Playfair Display"/>
            </a:endParaRPr>
          </a:p>
        </p:txBody>
      </p:sp>
      <p:sp>
        <p:nvSpPr>
          <p:cNvPr id="158" name="Google Shape;158;p21"/>
          <p:cNvSpPr txBox="1"/>
          <p:nvPr/>
        </p:nvSpPr>
        <p:spPr>
          <a:xfrm>
            <a:off x="791450" y="2800100"/>
            <a:ext cx="6885900" cy="433500"/>
          </a:xfrm>
          <a:prstGeom prst="rect">
            <a:avLst/>
          </a:prstGeom>
          <a:solidFill>
            <a:schemeClr val="lt1"/>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pt-BR" sz="1800">
                <a:solidFill>
                  <a:schemeClr val="dk1"/>
                </a:solidFill>
                <a:latin typeface="Playfair Display"/>
                <a:ea typeface="Playfair Display"/>
                <a:cs typeface="Playfair Display"/>
                <a:sym typeface="Playfair Display"/>
              </a:rPr>
              <a:t>We expect the same to be important for future studies of the OHE</a:t>
            </a:r>
            <a:endParaRPr sz="1800">
              <a:solidFill>
                <a:schemeClr val="dk1"/>
              </a:solidFill>
              <a:latin typeface="Playfair Display"/>
              <a:ea typeface="Playfair Display"/>
              <a:cs typeface="Playfair Display"/>
              <a:sym typeface="Playfair Display"/>
            </a:endParaRPr>
          </a:p>
          <a:p>
            <a:pPr indent="0" lvl="0" marL="0" rtl="0" algn="ctr">
              <a:spcBef>
                <a:spcPts val="0"/>
              </a:spcBef>
              <a:spcAft>
                <a:spcPts val="0"/>
              </a:spcAft>
              <a:buNone/>
            </a:pPr>
            <a:r>
              <a:t/>
            </a:r>
            <a:endParaRPr>
              <a:latin typeface="Playfair Display"/>
              <a:ea typeface="Playfair Display"/>
              <a:cs typeface="Playfair Display"/>
              <a:sym typeface="Playfair Display"/>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