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84" r:id="rId3"/>
    <p:sldId id="258" r:id="rId4"/>
    <p:sldId id="261" r:id="rId5"/>
    <p:sldId id="262" r:id="rId6"/>
    <p:sldId id="266" r:id="rId7"/>
    <p:sldId id="285" r:id="rId8"/>
    <p:sldId id="269" r:id="rId9"/>
    <p:sldId id="286" r:id="rId10"/>
    <p:sldId id="259" r:id="rId11"/>
    <p:sldId id="272" r:id="rId12"/>
    <p:sldId id="274" r:id="rId13"/>
    <p:sldId id="275" r:id="rId14"/>
    <p:sldId id="279" r:id="rId15"/>
    <p:sldId id="281" r:id="rId16"/>
    <p:sldId id="282" r:id="rId17"/>
    <p:sldId id="283" r:id="rId18"/>
    <p:sldId id="273" r:id="rId19"/>
    <p:sldId id="280" r:id="rId20"/>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61"/>
    <p:restoredTop sz="94719"/>
  </p:normalViewPr>
  <p:slideViewPr>
    <p:cSldViewPr snapToGrid="0">
      <p:cViewPr varScale="1">
        <p:scale>
          <a:sx n="120" d="100"/>
          <a:sy n="120" d="100"/>
        </p:scale>
        <p:origin x="58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DF16D8-A3D7-4F59-8875-3D0936C372AC}" type="doc">
      <dgm:prSet loTypeId="urn:microsoft.com/office/officeart/2005/8/layout/hierarchy1" loCatId="hierarchy" qsTypeId="urn:microsoft.com/office/officeart/2005/8/quickstyle/simple1" qsCatId="simple" csTypeId="urn:microsoft.com/office/officeart/2005/8/colors/colorful1" csCatId="colorful"/>
      <dgm:spPr/>
      <dgm:t>
        <a:bodyPr/>
        <a:lstStyle/>
        <a:p>
          <a:endParaRPr lang="en-US"/>
        </a:p>
      </dgm:t>
    </dgm:pt>
    <dgm:pt modelId="{420A02DE-CFC3-48DD-B7BD-DA2B7ECDC83A}">
      <dgm:prSet/>
      <dgm:spPr/>
      <dgm:t>
        <a:bodyPr/>
        <a:lstStyle/>
        <a:p>
          <a:r>
            <a:rPr lang="en-US" b="1" noProof="0" dirty="0"/>
            <a:t>General objective</a:t>
          </a:r>
          <a:endParaRPr lang="en-US" noProof="0" dirty="0"/>
        </a:p>
      </dgm:t>
    </dgm:pt>
    <dgm:pt modelId="{A94164A7-A842-4C64-B111-3899F11A46A3}" type="parTrans" cxnId="{855C52C6-E8F2-405E-BDC4-8C16225769DE}">
      <dgm:prSet/>
      <dgm:spPr/>
      <dgm:t>
        <a:bodyPr/>
        <a:lstStyle/>
        <a:p>
          <a:endParaRPr lang="en-US"/>
        </a:p>
      </dgm:t>
    </dgm:pt>
    <dgm:pt modelId="{6C8DA27C-54B9-46BB-9B4F-4F81C7EAAA74}" type="sibTrans" cxnId="{855C52C6-E8F2-405E-BDC4-8C16225769DE}">
      <dgm:prSet/>
      <dgm:spPr/>
      <dgm:t>
        <a:bodyPr/>
        <a:lstStyle/>
        <a:p>
          <a:endParaRPr lang="en-US"/>
        </a:p>
      </dgm:t>
    </dgm:pt>
    <dgm:pt modelId="{99C1108C-BB10-435D-8DBE-E8B2C83EE366}">
      <dgm:prSet/>
      <dgm:spPr/>
      <dgm:t>
        <a:bodyPr/>
        <a:lstStyle/>
        <a:p>
          <a:r>
            <a:rPr lang="en-US" noProof="0" dirty="0"/>
            <a:t>The project aims to develop nanofibers prepared by electrospinning for radiation detectors, focusing on a new generation of composite nanofiber mats embedded with inorganic nanoparticles and organic scintillation materials </a:t>
          </a:r>
        </a:p>
      </dgm:t>
    </dgm:pt>
    <dgm:pt modelId="{5F4AF033-D752-4C26-AA4B-57789231E008}" type="parTrans" cxnId="{AAF1B1EA-8B62-47CA-BE4E-792C5F3FC5E7}">
      <dgm:prSet/>
      <dgm:spPr/>
      <dgm:t>
        <a:bodyPr/>
        <a:lstStyle/>
        <a:p>
          <a:endParaRPr lang="en-US"/>
        </a:p>
      </dgm:t>
    </dgm:pt>
    <dgm:pt modelId="{56F91CD0-DABA-4966-969D-5D9070608C63}" type="sibTrans" cxnId="{AAF1B1EA-8B62-47CA-BE4E-792C5F3FC5E7}">
      <dgm:prSet/>
      <dgm:spPr/>
      <dgm:t>
        <a:bodyPr/>
        <a:lstStyle/>
        <a:p>
          <a:endParaRPr lang="en-US"/>
        </a:p>
      </dgm:t>
    </dgm:pt>
    <dgm:pt modelId="{F7353E4C-DFE1-534A-A99E-0B5A9B73FAB3}" type="pres">
      <dgm:prSet presAssocID="{EFDF16D8-A3D7-4F59-8875-3D0936C372AC}" presName="hierChild1" presStyleCnt="0">
        <dgm:presLayoutVars>
          <dgm:chPref val="1"/>
          <dgm:dir/>
          <dgm:animOne val="branch"/>
          <dgm:animLvl val="lvl"/>
          <dgm:resizeHandles/>
        </dgm:presLayoutVars>
      </dgm:prSet>
      <dgm:spPr/>
    </dgm:pt>
    <dgm:pt modelId="{DBE7B684-DD79-0B41-9A5A-86DF4F0D6032}" type="pres">
      <dgm:prSet presAssocID="{420A02DE-CFC3-48DD-B7BD-DA2B7ECDC83A}" presName="hierRoot1" presStyleCnt="0"/>
      <dgm:spPr/>
    </dgm:pt>
    <dgm:pt modelId="{72BDFEA0-30D1-264C-896F-90D1F5E728D3}" type="pres">
      <dgm:prSet presAssocID="{420A02DE-CFC3-48DD-B7BD-DA2B7ECDC83A}" presName="composite" presStyleCnt="0"/>
      <dgm:spPr/>
    </dgm:pt>
    <dgm:pt modelId="{3A7BEA9A-3B02-1C4D-B56E-9FF3E2A649BB}" type="pres">
      <dgm:prSet presAssocID="{420A02DE-CFC3-48DD-B7BD-DA2B7ECDC83A}" presName="background" presStyleLbl="node0" presStyleIdx="0" presStyleCnt="2"/>
      <dgm:spPr/>
    </dgm:pt>
    <dgm:pt modelId="{670B25F6-00F7-4645-81B0-B90559719156}" type="pres">
      <dgm:prSet presAssocID="{420A02DE-CFC3-48DD-B7BD-DA2B7ECDC83A}" presName="text" presStyleLbl="fgAcc0" presStyleIdx="0" presStyleCnt="2">
        <dgm:presLayoutVars>
          <dgm:chPref val="3"/>
        </dgm:presLayoutVars>
      </dgm:prSet>
      <dgm:spPr/>
    </dgm:pt>
    <dgm:pt modelId="{7F986257-708A-B94F-BBC5-78F5901567ED}" type="pres">
      <dgm:prSet presAssocID="{420A02DE-CFC3-48DD-B7BD-DA2B7ECDC83A}" presName="hierChild2" presStyleCnt="0"/>
      <dgm:spPr/>
    </dgm:pt>
    <dgm:pt modelId="{83836522-DE43-E844-BB2D-BFDEFD0256A6}" type="pres">
      <dgm:prSet presAssocID="{99C1108C-BB10-435D-8DBE-E8B2C83EE366}" presName="hierRoot1" presStyleCnt="0"/>
      <dgm:spPr/>
    </dgm:pt>
    <dgm:pt modelId="{DF2A0FDC-4705-584D-98E1-0669348087E3}" type="pres">
      <dgm:prSet presAssocID="{99C1108C-BB10-435D-8DBE-E8B2C83EE366}" presName="composite" presStyleCnt="0"/>
      <dgm:spPr/>
    </dgm:pt>
    <dgm:pt modelId="{9723C9B7-0A5E-DC4A-B833-033B8DF6284F}" type="pres">
      <dgm:prSet presAssocID="{99C1108C-BB10-435D-8DBE-E8B2C83EE366}" presName="background" presStyleLbl="node0" presStyleIdx="1" presStyleCnt="2"/>
      <dgm:spPr/>
    </dgm:pt>
    <dgm:pt modelId="{C514A2B7-DA44-A54B-8C2D-CFD8C6BE965D}" type="pres">
      <dgm:prSet presAssocID="{99C1108C-BB10-435D-8DBE-E8B2C83EE366}" presName="text" presStyleLbl="fgAcc0" presStyleIdx="1" presStyleCnt="2">
        <dgm:presLayoutVars>
          <dgm:chPref val="3"/>
        </dgm:presLayoutVars>
      </dgm:prSet>
      <dgm:spPr/>
    </dgm:pt>
    <dgm:pt modelId="{3ECC42D2-CC64-2847-9307-DEAE87454567}" type="pres">
      <dgm:prSet presAssocID="{99C1108C-BB10-435D-8DBE-E8B2C83EE366}" presName="hierChild2" presStyleCnt="0"/>
      <dgm:spPr/>
    </dgm:pt>
  </dgm:ptLst>
  <dgm:cxnLst>
    <dgm:cxn modelId="{CC048783-E3C5-0D43-8B20-9E4E3C1A6D39}" type="presOf" srcId="{99C1108C-BB10-435D-8DBE-E8B2C83EE366}" destId="{C514A2B7-DA44-A54B-8C2D-CFD8C6BE965D}" srcOrd="0" destOrd="0" presId="urn:microsoft.com/office/officeart/2005/8/layout/hierarchy1"/>
    <dgm:cxn modelId="{C44C49A7-9BA0-1E4C-9915-0101B88E1655}" type="presOf" srcId="{EFDF16D8-A3D7-4F59-8875-3D0936C372AC}" destId="{F7353E4C-DFE1-534A-A99E-0B5A9B73FAB3}" srcOrd="0" destOrd="0" presId="urn:microsoft.com/office/officeart/2005/8/layout/hierarchy1"/>
    <dgm:cxn modelId="{855C52C6-E8F2-405E-BDC4-8C16225769DE}" srcId="{EFDF16D8-A3D7-4F59-8875-3D0936C372AC}" destId="{420A02DE-CFC3-48DD-B7BD-DA2B7ECDC83A}" srcOrd="0" destOrd="0" parTransId="{A94164A7-A842-4C64-B111-3899F11A46A3}" sibTransId="{6C8DA27C-54B9-46BB-9B4F-4F81C7EAAA74}"/>
    <dgm:cxn modelId="{A9E433C8-D173-9441-9DBA-4E6F5CC00FDB}" type="presOf" srcId="{420A02DE-CFC3-48DD-B7BD-DA2B7ECDC83A}" destId="{670B25F6-00F7-4645-81B0-B90559719156}" srcOrd="0" destOrd="0" presId="urn:microsoft.com/office/officeart/2005/8/layout/hierarchy1"/>
    <dgm:cxn modelId="{AAF1B1EA-8B62-47CA-BE4E-792C5F3FC5E7}" srcId="{EFDF16D8-A3D7-4F59-8875-3D0936C372AC}" destId="{99C1108C-BB10-435D-8DBE-E8B2C83EE366}" srcOrd="1" destOrd="0" parTransId="{5F4AF033-D752-4C26-AA4B-57789231E008}" sibTransId="{56F91CD0-DABA-4966-969D-5D9070608C63}"/>
    <dgm:cxn modelId="{057FD264-951C-C34A-B012-2B85BFE8979F}" type="presParOf" srcId="{F7353E4C-DFE1-534A-A99E-0B5A9B73FAB3}" destId="{DBE7B684-DD79-0B41-9A5A-86DF4F0D6032}" srcOrd="0" destOrd="0" presId="urn:microsoft.com/office/officeart/2005/8/layout/hierarchy1"/>
    <dgm:cxn modelId="{CF521C15-EA41-C84C-84F5-03202F5C5F33}" type="presParOf" srcId="{DBE7B684-DD79-0B41-9A5A-86DF4F0D6032}" destId="{72BDFEA0-30D1-264C-896F-90D1F5E728D3}" srcOrd="0" destOrd="0" presId="urn:microsoft.com/office/officeart/2005/8/layout/hierarchy1"/>
    <dgm:cxn modelId="{51B6660B-D209-084D-8A72-8CF9085B0BBA}" type="presParOf" srcId="{72BDFEA0-30D1-264C-896F-90D1F5E728D3}" destId="{3A7BEA9A-3B02-1C4D-B56E-9FF3E2A649BB}" srcOrd="0" destOrd="0" presId="urn:microsoft.com/office/officeart/2005/8/layout/hierarchy1"/>
    <dgm:cxn modelId="{14B1632B-0784-A248-AFBC-A727E18A4BF9}" type="presParOf" srcId="{72BDFEA0-30D1-264C-896F-90D1F5E728D3}" destId="{670B25F6-00F7-4645-81B0-B90559719156}" srcOrd="1" destOrd="0" presId="urn:microsoft.com/office/officeart/2005/8/layout/hierarchy1"/>
    <dgm:cxn modelId="{02DFA6B9-09D2-9F44-9761-F0D281459846}" type="presParOf" srcId="{DBE7B684-DD79-0B41-9A5A-86DF4F0D6032}" destId="{7F986257-708A-B94F-BBC5-78F5901567ED}" srcOrd="1" destOrd="0" presId="urn:microsoft.com/office/officeart/2005/8/layout/hierarchy1"/>
    <dgm:cxn modelId="{731E4FE3-B7BD-7843-9003-304B2CEFF776}" type="presParOf" srcId="{F7353E4C-DFE1-534A-A99E-0B5A9B73FAB3}" destId="{83836522-DE43-E844-BB2D-BFDEFD0256A6}" srcOrd="1" destOrd="0" presId="urn:microsoft.com/office/officeart/2005/8/layout/hierarchy1"/>
    <dgm:cxn modelId="{F6109C86-0AE0-2A46-8A23-F65E44332674}" type="presParOf" srcId="{83836522-DE43-E844-BB2D-BFDEFD0256A6}" destId="{DF2A0FDC-4705-584D-98E1-0669348087E3}" srcOrd="0" destOrd="0" presId="urn:microsoft.com/office/officeart/2005/8/layout/hierarchy1"/>
    <dgm:cxn modelId="{AB05D338-809B-7C4D-8C5F-CDC3CEEA292D}" type="presParOf" srcId="{DF2A0FDC-4705-584D-98E1-0669348087E3}" destId="{9723C9B7-0A5E-DC4A-B833-033B8DF6284F}" srcOrd="0" destOrd="0" presId="urn:microsoft.com/office/officeart/2005/8/layout/hierarchy1"/>
    <dgm:cxn modelId="{13BC0935-F551-0047-BB3C-587E743C37C4}" type="presParOf" srcId="{DF2A0FDC-4705-584D-98E1-0669348087E3}" destId="{C514A2B7-DA44-A54B-8C2D-CFD8C6BE965D}" srcOrd="1" destOrd="0" presId="urn:microsoft.com/office/officeart/2005/8/layout/hierarchy1"/>
    <dgm:cxn modelId="{1174F11E-7A25-954C-9ABA-8F86523A12FF}" type="presParOf" srcId="{83836522-DE43-E844-BB2D-BFDEFD0256A6}" destId="{3ECC42D2-CC64-2847-9307-DEAE8745456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7BEA9A-3B02-1C4D-B56E-9FF3E2A649BB}">
      <dsp:nvSpPr>
        <dsp:cNvPr id="0" name=""/>
        <dsp:cNvSpPr/>
      </dsp:nvSpPr>
      <dsp:spPr>
        <a:xfrm>
          <a:off x="134291" y="612"/>
          <a:ext cx="4332795" cy="27513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70B25F6-00F7-4645-81B0-B90559719156}">
      <dsp:nvSpPr>
        <dsp:cNvPr id="0" name=""/>
        <dsp:cNvSpPr/>
      </dsp:nvSpPr>
      <dsp:spPr>
        <a:xfrm>
          <a:off x="615713" y="457963"/>
          <a:ext cx="4332795" cy="275132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noProof="0" dirty="0"/>
            <a:t>General objective</a:t>
          </a:r>
          <a:endParaRPr lang="en-US" sz="2100" kern="1200" noProof="0" dirty="0"/>
        </a:p>
      </dsp:txBody>
      <dsp:txXfrm>
        <a:off x="696297" y="538547"/>
        <a:ext cx="4171627" cy="2590157"/>
      </dsp:txXfrm>
    </dsp:sp>
    <dsp:sp modelId="{9723C9B7-0A5E-DC4A-B833-033B8DF6284F}">
      <dsp:nvSpPr>
        <dsp:cNvPr id="0" name=""/>
        <dsp:cNvSpPr/>
      </dsp:nvSpPr>
      <dsp:spPr>
        <a:xfrm>
          <a:off x="5429930" y="612"/>
          <a:ext cx="4332795" cy="27513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14A2B7-DA44-A54B-8C2D-CFD8C6BE965D}">
      <dsp:nvSpPr>
        <dsp:cNvPr id="0" name=""/>
        <dsp:cNvSpPr/>
      </dsp:nvSpPr>
      <dsp:spPr>
        <a:xfrm>
          <a:off x="5911352" y="457963"/>
          <a:ext cx="4332795" cy="275132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noProof="0" dirty="0"/>
            <a:t>The project aims to develop nanofibers prepared by electrospinning for radiation detectors, focusing on a new generation of composite nanofiber mats embedded with inorganic nanoparticles and organic scintillation materials </a:t>
          </a:r>
        </a:p>
      </dsp:txBody>
      <dsp:txXfrm>
        <a:off x="5991936" y="538547"/>
        <a:ext cx="4171627" cy="25901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30A624-7D90-44C1-AB09-8B6CEEAC7B5D}" type="datetimeFigureOut">
              <a:rPr lang="pt-PT" smtClean="0"/>
              <a:t>23/04/25</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Editar os estilos de texto do Modelo Global</a:t>
            </a:r>
          </a:p>
          <a:p>
            <a:pPr lvl="1"/>
            <a:r>
              <a:rPr lang="pt-PT"/>
              <a:t>Segundo nível</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644022-73A5-44D9-B0AF-07387162868D}" type="slidenum">
              <a:rPr lang="pt-PT" smtClean="0"/>
              <a:t>‹nº›</a:t>
            </a:fld>
            <a:endParaRPr lang="pt-PT"/>
          </a:p>
        </p:txBody>
      </p:sp>
    </p:spTree>
    <p:extLst>
      <p:ext uri="{BB962C8B-B14F-4D97-AF65-F5344CB8AC3E}">
        <p14:creationId xmlns:p14="http://schemas.microsoft.com/office/powerpoint/2010/main" val="2744881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US" dirty="0"/>
          </a:p>
        </p:txBody>
      </p:sp>
      <p:sp>
        <p:nvSpPr>
          <p:cNvPr id="4" name="Marcador de Posição do Número do Diapositivo 3"/>
          <p:cNvSpPr>
            <a:spLocks noGrp="1"/>
          </p:cNvSpPr>
          <p:nvPr>
            <p:ph type="sldNum" sz="quarter" idx="5"/>
          </p:nvPr>
        </p:nvSpPr>
        <p:spPr/>
        <p:txBody>
          <a:bodyPr/>
          <a:lstStyle/>
          <a:p>
            <a:fld id="{CE644022-73A5-44D9-B0AF-07387162868D}" type="slidenum">
              <a:rPr lang="pt-PT" smtClean="0"/>
              <a:t>6</a:t>
            </a:fld>
            <a:endParaRPr lang="pt-PT"/>
          </a:p>
        </p:txBody>
      </p:sp>
    </p:spTree>
    <p:extLst>
      <p:ext uri="{BB962C8B-B14F-4D97-AF65-F5344CB8AC3E}">
        <p14:creationId xmlns:p14="http://schemas.microsoft.com/office/powerpoint/2010/main" val="288300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electrospinning process begins when a high voltage electric field is applied to the polymer solution via the metallic needle. </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When the strength of the electrical field is sufficient to overcome the surface tension of the solution, in the tip of the needle, ultrafine nanofibers emerge from the droplet, which are collected on the metallic collector kept at an optimized distance.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3255C80-D94D-4770-A1DF-332BBBAB1CDD}" type="slidenum">
              <a:rPr lang="en-GB" smtClean="0"/>
              <a:t>7</a:t>
            </a:fld>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046465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Electrospinning can be used to produce highly aligned polymeric nanofibers with embedded organic guest molecules, resulting in crystalline assemblies that exhibit significantly improved piezoelectric and nonlinear optical properties. Additionally, using piezoelectric biopolymers, such as </a:t>
            </a:r>
            <a:r>
              <a:rPr lang="en-GB" sz="1200" b="0" i="0" kern="1200" dirty="0" err="1">
                <a:solidFill>
                  <a:schemeClr val="tx1"/>
                </a:solidFill>
                <a:effectLst/>
                <a:latin typeface="+mn-lt"/>
                <a:ea typeface="+mn-ea"/>
                <a:cs typeface="+mn-cs"/>
              </a:rPr>
              <a:t>nanocellulose</a:t>
            </a:r>
            <a:r>
              <a:rPr lang="en-GB" sz="1200" b="0" i="0" kern="1200" dirty="0">
                <a:solidFill>
                  <a:schemeClr val="tx1"/>
                </a:solidFill>
                <a:effectLst/>
                <a:latin typeface="+mn-lt"/>
                <a:ea typeface="+mn-ea"/>
                <a:cs typeface="+mn-cs"/>
              </a:rPr>
              <a:t> or PLLA, eco-friendly </a:t>
            </a:r>
            <a:r>
              <a:rPr lang="en-GB" sz="1200" b="0" i="0" kern="1200" dirty="0" err="1">
                <a:solidFill>
                  <a:schemeClr val="tx1"/>
                </a:solidFill>
                <a:effectLst/>
                <a:latin typeface="+mn-lt"/>
                <a:ea typeface="+mn-ea"/>
                <a:cs typeface="+mn-cs"/>
              </a:rPr>
              <a:t>fibers</a:t>
            </a:r>
            <a:r>
              <a:rPr lang="en-GB" sz="1200" b="0" i="0" kern="1200" dirty="0">
                <a:solidFill>
                  <a:schemeClr val="tx1"/>
                </a:solidFill>
                <a:effectLst/>
                <a:latin typeface="+mn-lt"/>
                <a:ea typeface="+mn-ea"/>
                <a:cs typeface="+mn-cs"/>
              </a:rPr>
              <a:t> can be attained</a:t>
            </a:r>
            <a:r>
              <a:rPr lang="en-GB" sz="1200" b="0" i="0" u="none" strike="noStrike" kern="1200" baseline="0" dirty="0">
                <a:solidFill>
                  <a:schemeClr val="tx1"/>
                </a:solidFill>
                <a:effectLst/>
                <a:latin typeface="+mn-lt"/>
                <a:ea typeface="+mn-ea"/>
                <a:cs typeface="+mn-cs"/>
              </a:rPr>
              <a:t>.</a:t>
            </a:r>
            <a:endParaRPr lang="en-GB"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3255C80-D94D-4770-A1DF-332BBBAB1CDD}" type="slidenum">
              <a:rPr lang="en-GB" smtClean="0"/>
              <a:t>9</a:t>
            </a:fld>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709941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88D871-C8A1-005A-1BA8-79500B18F806}"/>
              </a:ext>
            </a:extLst>
          </p:cNvPr>
          <p:cNvSpPr>
            <a:spLocks noGrp="1"/>
          </p:cNvSpPr>
          <p:nvPr>
            <p:ph type="ctrTitle"/>
          </p:nvPr>
        </p:nvSpPr>
        <p:spPr>
          <a:xfrm>
            <a:off x="1524000" y="1122363"/>
            <a:ext cx="9144000" cy="2387600"/>
          </a:xfrm>
        </p:spPr>
        <p:txBody>
          <a:bodyPr anchor="b"/>
          <a:lstStyle>
            <a:lvl1pPr algn="ctr">
              <a:defRPr sz="6000"/>
            </a:lvl1pPr>
          </a:lstStyle>
          <a:p>
            <a:r>
              <a:rPr lang="pt-PT"/>
              <a:t>Clique para editar o estilo de título do Modelo Global</a:t>
            </a:r>
          </a:p>
        </p:txBody>
      </p:sp>
      <p:sp>
        <p:nvSpPr>
          <p:cNvPr id="3" name="Subtítulo 2">
            <a:extLst>
              <a:ext uri="{FF2B5EF4-FFF2-40B4-BE49-F238E27FC236}">
                <a16:creationId xmlns:a16="http://schemas.microsoft.com/office/drawing/2014/main" id="{4B7BB8E0-9AA8-F7DA-3701-E549EF1410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a:t>Clique para editar o estilo de subtítulo do Modelo Global</a:t>
            </a:r>
          </a:p>
        </p:txBody>
      </p:sp>
      <p:sp>
        <p:nvSpPr>
          <p:cNvPr id="4" name="Marcador de Posição da Data 3">
            <a:extLst>
              <a:ext uri="{FF2B5EF4-FFF2-40B4-BE49-F238E27FC236}">
                <a16:creationId xmlns:a16="http://schemas.microsoft.com/office/drawing/2014/main" id="{78E62C06-0FB6-749F-13EE-6CB8A98758EA}"/>
              </a:ext>
            </a:extLst>
          </p:cNvPr>
          <p:cNvSpPr>
            <a:spLocks noGrp="1"/>
          </p:cNvSpPr>
          <p:nvPr>
            <p:ph type="dt" sz="half" idx="10"/>
          </p:nvPr>
        </p:nvSpPr>
        <p:spPr/>
        <p:txBody>
          <a:bodyPr/>
          <a:lstStyle/>
          <a:p>
            <a:fld id="{88E4C188-BC6E-1743-8261-3DC5CC7D0264}" type="datetimeFigureOut">
              <a:rPr lang="pt-PT" smtClean="0"/>
              <a:t>23/04/25</a:t>
            </a:fld>
            <a:endParaRPr lang="pt-PT"/>
          </a:p>
        </p:txBody>
      </p:sp>
      <p:sp>
        <p:nvSpPr>
          <p:cNvPr id="5" name="Marcador de Posição do Rodapé 4">
            <a:extLst>
              <a:ext uri="{FF2B5EF4-FFF2-40B4-BE49-F238E27FC236}">
                <a16:creationId xmlns:a16="http://schemas.microsoft.com/office/drawing/2014/main" id="{E5ADD99F-5C17-525C-68E6-629BC89CEEDB}"/>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4C209E23-B605-9420-7757-B8A31AAB0255}"/>
              </a:ext>
            </a:extLst>
          </p:cNvPr>
          <p:cNvSpPr>
            <a:spLocks noGrp="1"/>
          </p:cNvSpPr>
          <p:nvPr>
            <p:ph type="sldNum" sz="quarter" idx="12"/>
          </p:nvPr>
        </p:nvSpPr>
        <p:spPr/>
        <p:txBody>
          <a:bodyPr/>
          <a:lstStyle/>
          <a:p>
            <a:fld id="{91E0D59B-5707-8743-9B71-15ECB4D48C3E}" type="slidenum">
              <a:rPr lang="pt-PT" smtClean="0"/>
              <a:t>‹nº›</a:t>
            </a:fld>
            <a:endParaRPr lang="pt-PT"/>
          </a:p>
        </p:txBody>
      </p:sp>
    </p:spTree>
    <p:extLst>
      <p:ext uri="{BB962C8B-B14F-4D97-AF65-F5344CB8AC3E}">
        <p14:creationId xmlns:p14="http://schemas.microsoft.com/office/powerpoint/2010/main" val="3146469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808E3E-3C73-949A-C87D-2DE8A05E1115}"/>
              </a:ext>
            </a:extLst>
          </p:cNvPr>
          <p:cNvSpPr>
            <a:spLocks noGrp="1"/>
          </p:cNvSpPr>
          <p:nvPr>
            <p:ph type="title"/>
          </p:nvPr>
        </p:nvSpPr>
        <p:spPr/>
        <p:txBody>
          <a:bodyPr/>
          <a:lstStyle/>
          <a:p>
            <a:r>
              <a:rPr lang="pt-PT"/>
              <a:t>Clique para editar o estilo de título do Modelo Global</a:t>
            </a:r>
          </a:p>
        </p:txBody>
      </p:sp>
      <p:sp>
        <p:nvSpPr>
          <p:cNvPr id="3" name="Marcador de Posição de Texto Vertical 2">
            <a:extLst>
              <a:ext uri="{FF2B5EF4-FFF2-40B4-BE49-F238E27FC236}">
                <a16:creationId xmlns:a16="http://schemas.microsoft.com/office/drawing/2014/main" id="{538B53BA-DB82-D270-BF8A-B50179B1B3C2}"/>
              </a:ext>
            </a:extLst>
          </p:cNvPr>
          <p:cNvSpPr>
            <a:spLocks noGrp="1"/>
          </p:cNvSpPr>
          <p:nvPr>
            <p:ph type="body" orient="vert" idx="1"/>
          </p:nvPr>
        </p:nvSpPr>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D500FA5C-0D16-1E2B-45D2-6B7E7C89DC2A}"/>
              </a:ext>
            </a:extLst>
          </p:cNvPr>
          <p:cNvSpPr>
            <a:spLocks noGrp="1"/>
          </p:cNvSpPr>
          <p:nvPr>
            <p:ph type="dt" sz="half" idx="10"/>
          </p:nvPr>
        </p:nvSpPr>
        <p:spPr/>
        <p:txBody>
          <a:bodyPr/>
          <a:lstStyle/>
          <a:p>
            <a:fld id="{88E4C188-BC6E-1743-8261-3DC5CC7D0264}" type="datetimeFigureOut">
              <a:rPr lang="pt-PT" smtClean="0"/>
              <a:t>23/04/25</a:t>
            </a:fld>
            <a:endParaRPr lang="pt-PT"/>
          </a:p>
        </p:txBody>
      </p:sp>
      <p:sp>
        <p:nvSpPr>
          <p:cNvPr id="5" name="Marcador de Posição do Rodapé 4">
            <a:extLst>
              <a:ext uri="{FF2B5EF4-FFF2-40B4-BE49-F238E27FC236}">
                <a16:creationId xmlns:a16="http://schemas.microsoft.com/office/drawing/2014/main" id="{EF7B3F5F-B85D-69B3-6342-4703D6193350}"/>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9F52FF57-656A-1B86-97A0-805E316FFB27}"/>
              </a:ext>
            </a:extLst>
          </p:cNvPr>
          <p:cNvSpPr>
            <a:spLocks noGrp="1"/>
          </p:cNvSpPr>
          <p:nvPr>
            <p:ph type="sldNum" sz="quarter" idx="12"/>
          </p:nvPr>
        </p:nvSpPr>
        <p:spPr/>
        <p:txBody>
          <a:bodyPr/>
          <a:lstStyle/>
          <a:p>
            <a:fld id="{91E0D59B-5707-8743-9B71-15ECB4D48C3E}" type="slidenum">
              <a:rPr lang="pt-PT" smtClean="0"/>
              <a:t>‹nº›</a:t>
            </a:fld>
            <a:endParaRPr lang="pt-PT"/>
          </a:p>
        </p:txBody>
      </p:sp>
    </p:spTree>
    <p:extLst>
      <p:ext uri="{BB962C8B-B14F-4D97-AF65-F5344CB8AC3E}">
        <p14:creationId xmlns:p14="http://schemas.microsoft.com/office/powerpoint/2010/main" val="188831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C0D9BB47-5E1F-508B-7A11-E1ECCDB3E35A}"/>
              </a:ext>
            </a:extLst>
          </p:cNvPr>
          <p:cNvSpPr>
            <a:spLocks noGrp="1"/>
          </p:cNvSpPr>
          <p:nvPr>
            <p:ph type="title" orient="vert"/>
          </p:nvPr>
        </p:nvSpPr>
        <p:spPr>
          <a:xfrm>
            <a:off x="8724900" y="365125"/>
            <a:ext cx="2628900" cy="5811838"/>
          </a:xfrm>
        </p:spPr>
        <p:txBody>
          <a:bodyPr vert="eaVert"/>
          <a:lstStyle/>
          <a:p>
            <a:r>
              <a:rPr lang="pt-PT"/>
              <a:t>Clique para editar o estilo de título do Modelo Global</a:t>
            </a:r>
          </a:p>
        </p:txBody>
      </p:sp>
      <p:sp>
        <p:nvSpPr>
          <p:cNvPr id="3" name="Marcador de Posição de Texto Vertical 2">
            <a:extLst>
              <a:ext uri="{FF2B5EF4-FFF2-40B4-BE49-F238E27FC236}">
                <a16:creationId xmlns:a16="http://schemas.microsoft.com/office/drawing/2014/main" id="{5AB717A3-6FDC-5211-4EF7-810374B04B5E}"/>
              </a:ext>
            </a:extLst>
          </p:cNvPr>
          <p:cNvSpPr>
            <a:spLocks noGrp="1"/>
          </p:cNvSpPr>
          <p:nvPr>
            <p:ph type="body" orient="vert" idx="1"/>
          </p:nvPr>
        </p:nvSpPr>
        <p:spPr>
          <a:xfrm>
            <a:off x="838200" y="365125"/>
            <a:ext cx="7734300" cy="5811838"/>
          </a:xfrm>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4BAFA7F6-FA07-1723-735D-58C5298F4E4E}"/>
              </a:ext>
            </a:extLst>
          </p:cNvPr>
          <p:cNvSpPr>
            <a:spLocks noGrp="1"/>
          </p:cNvSpPr>
          <p:nvPr>
            <p:ph type="dt" sz="half" idx="10"/>
          </p:nvPr>
        </p:nvSpPr>
        <p:spPr/>
        <p:txBody>
          <a:bodyPr/>
          <a:lstStyle/>
          <a:p>
            <a:fld id="{88E4C188-BC6E-1743-8261-3DC5CC7D0264}" type="datetimeFigureOut">
              <a:rPr lang="pt-PT" smtClean="0"/>
              <a:t>23/04/25</a:t>
            </a:fld>
            <a:endParaRPr lang="pt-PT"/>
          </a:p>
        </p:txBody>
      </p:sp>
      <p:sp>
        <p:nvSpPr>
          <p:cNvPr id="5" name="Marcador de Posição do Rodapé 4">
            <a:extLst>
              <a:ext uri="{FF2B5EF4-FFF2-40B4-BE49-F238E27FC236}">
                <a16:creationId xmlns:a16="http://schemas.microsoft.com/office/drawing/2014/main" id="{EDFA578D-1745-6EA2-D709-5C6F490DC6FE}"/>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8C3B31F8-A5FB-E6E1-A017-D4F45D5316B5}"/>
              </a:ext>
            </a:extLst>
          </p:cNvPr>
          <p:cNvSpPr>
            <a:spLocks noGrp="1"/>
          </p:cNvSpPr>
          <p:nvPr>
            <p:ph type="sldNum" sz="quarter" idx="12"/>
          </p:nvPr>
        </p:nvSpPr>
        <p:spPr/>
        <p:txBody>
          <a:bodyPr/>
          <a:lstStyle/>
          <a:p>
            <a:fld id="{91E0D59B-5707-8743-9B71-15ECB4D48C3E}" type="slidenum">
              <a:rPr lang="pt-PT" smtClean="0"/>
              <a:t>‹nº›</a:t>
            </a:fld>
            <a:endParaRPr lang="pt-PT"/>
          </a:p>
        </p:txBody>
      </p:sp>
    </p:spTree>
    <p:extLst>
      <p:ext uri="{BB962C8B-B14F-4D97-AF65-F5344CB8AC3E}">
        <p14:creationId xmlns:p14="http://schemas.microsoft.com/office/powerpoint/2010/main" val="846738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04800" y="2620963"/>
            <a:ext cx="10363200" cy="893763"/>
          </a:xfrm>
          <a:prstGeom prst="rect">
            <a:avLst/>
          </a:prstGeom>
        </p:spPr>
        <p:txBody>
          <a:bodyPr anchor="b"/>
          <a:lstStyle>
            <a:lvl1pPr algn="l">
              <a:defRPr sz="4000" b="1">
                <a:solidFill>
                  <a:srgbClr val="38026E"/>
                </a:solidFill>
                <a:latin typeface="+mj-lt"/>
                <a:ea typeface="Verdana" panose="020B0604030504040204" pitchFamily="34" charset="0"/>
                <a:cs typeface="Verdana" panose="020B0604030504040204" pitchFamily="34" charset="0"/>
              </a:defRPr>
            </a:lvl1pPr>
          </a:lstStyle>
          <a:p>
            <a:r>
              <a:rPr lang="en-US" dirty="0"/>
              <a:t>Title</a:t>
            </a:r>
          </a:p>
        </p:txBody>
      </p:sp>
      <p:sp>
        <p:nvSpPr>
          <p:cNvPr id="3" name="Subtitle 2"/>
          <p:cNvSpPr>
            <a:spLocks noGrp="1"/>
          </p:cNvSpPr>
          <p:nvPr>
            <p:ph type="subTitle" idx="1" hasCustomPrompt="1"/>
          </p:nvPr>
        </p:nvSpPr>
        <p:spPr>
          <a:xfrm>
            <a:off x="304800" y="3514725"/>
            <a:ext cx="10363200" cy="563562"/>
          </a:xfrm>
          <a:prstGeom prst="rect">
            <a:avLst/>
          </a:prstGeom>
        </p:spPr>
        <p:txBody>
          <a:bodyPr/>
          <a:lstStyle>
            <a:lvl1pPr marL="0" indent="0" algn="l">
              <a:buNone/>
              <a:defRPr sz="3200" b="1">
                <a:solidFill>
                  <a:schemeClr val="bg2">
                    <a:lumMod val="50000"/>
                  </a:schemeClr>
                </a:solidFill>
                <a:latin typeface="+mj-lt"/>
                <a:ea typeface="Verdana" panose="020B0604030504040204" pitchFamily="34" charset="0"/>
                <a:cs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 Title</a:t>
            </a:r>
          </a:p>
        </p:txBody>
      </p:sp>
      <p:sp>
        <p:nvSpPr>
          <p:cNvPr id="13" name="Text Placeholder 12">
            <a:extLst>
              <a:ext uri="{FF2B5EF4-FFF2-40B4-BE49-F238E27FC236}">
                <a16:creationId xmlns:a16="http://schemas.microsoft.com/office/drawing/2014/main" id="{4BFD8CDD-5B2B-2449-ABA4-86361088D283}"/>
              </a:ext>
            </a:extLst>
          </p:cNvPr>
          <p:cNvSpPr>
            <a:spLocks noGrp="1"/>
          </p:cNvSpPr>
          <p:nvPr>
            <p:ph type="body" sz="quarter" idx="10" hasCustomPrompt="1"/>
          </p:nvPr>
        </p:nvSpPr>
        <p:spPr>
          <a:xfrm>
            <a:off x="304800" y="5003802"/>
            <a:ext cx="10583333" cy="482599"/>
          </a:xfrm>
          <a:prstGeom prst="rect">
            <a:avLst/>
          </a:prstGeom>
        </p:spPr>
        <p:txBody>
          <a:bodyPr/>
          <a:lstStyle>
            <a:lvl1pPr marL="0" indent="0">
              <a:buNone/>
              <a:defRPr sz="2800" b="1">
                <a:solidFill>
                  <a:srgbClr val="38026E"/>
                </a:solidFill>
                <a:latin typeface="+mj-lt"/>
                <a:ea typeface="Verdana" panose="020B0604030504040204" pitchFamily="34" charset="0"/>
                <a:cs typeface="Verdana" panose="020B0604030504040204" pitchFamily="34" charset="0"/>
              </a:defRPr>
            </a:lvl1pPr>
          </a:lstStyle>
          <a:p>
            <a:pPr lvl="0"/>
            <a:r>
              <a:rPr lang="en-US" dirty="0"/>
              <a:t>Presenter’s name</a:t>
            </a:r>
          </a:p>
        </p:txBody>
      </p:sp>
      <p:sp>
        <p:nvSpPr>
          <p:cNvPr id="15" name="Content Placeholder 14">
            <a:extLst>
              <a:ext uri="{FF2B5EF4-FFF2-40B4-BE49-F238E27FC236}">
                <a16:creationId xmlns:a16="http://schemas.microsoft.com/office/drawing/2014/main" id="{35E1BF12-CE08-2942-8341-AA75B5CB1B57}"/>
              </a:ext>
            </a:extLst>
          </p:cNvPr>
          <p:cNvSpPr>
            <a:spLocks noGrp="1"/>
          </p:cNvSpPr>
          <p:nvPr>
            <p:ph sz="quarter" idx="11" hasCustomPrompt="1"/>
          </p:nvPr>
        </p:nvSpPr>
        <p:spPr>
          <a:xfrm>
            <a:off x="304800" y="5567363"/>
            <a:ext cx="10329333" cy="444500"/>
          </a:xfrm>
          <a:prstGeom prst="rect">
            <a:avLst/>
          </a:prstGeom>
        </p:spPr>
        <p:txBody>
          <a:bodyPr/>
          <a:lstStyle>
            <a:lvl1pPr marL="0" indent="0">
              <a:buNone/>
              <a:defRPr sz="2800">
                <a:solidFill>
                  <a:schemeClr val="bg2">
                    <a:lumMod val="50000"/>
                  </a:schemeClr>
                </a:solidFill>
                <a:latin typeface="+mj-lt"/>
                <a:ea typeface="Verdana" panose="020B0604030504040204" pitchFamily="34" charset="0"/>
                <a:cs typeface="Verdana" panose="020B0604030504040204" pitchFamily="34" charset="0"/>
              </a:defRPr>
            </a:lvl1pPr>
            <a:lvl2pPr marL="457200" indent="0">
              <a:buNone/>
              <a:defRPr/>
            </a:lvl2pPr>
          </a:lstStyle>
          <a:p>
            <a:pPr lvl="0"/>
            <a:r>
              <a:rPr lang="en-US" dirty="0"/>
              <a:t>Dep./Unit/Research Group</a:t>
            </a:r>
          </a:p>
        </p:txBody>
      </p:sp>
    </p:spTree>
    <p:extLst>
      <p:ext uri="{BB962C8B-B14F-4D97-AF65-F5344CB8AC3E}">
        <p14:creationId xmlns:p14="http://schemas.microsoft.com/office/powerpoint/2010/main" val="3812737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379352-BE27-95E6-48DA-37E266EB3635}"/>
              </a:ext>
            </a:extLst>
          </p:cNvPr>
          <p:cNvSpPr>
            <a:spLocks noGrp="1"/>
          </p:cNvSpPr>
          <p:nvPr>
            <p:ph type="title"/>
          </p:nvPr>
        </p:nvSpPr>
        <p:spPr/>
        <p:txBody>
          <a:bodyPr/>
          <a:lstStyle/>
          <a:p>
            <a:r>
              <a:rPr lang="pt-PT"/>
              <a:t>Clique para editar o estilo de título do Modelo Global</a:t>
            </a:r>
          </a:p>
        </p:txBody>
      </p:sp>
      <p:sp>
        <p:nvSpPr>
          <p:cNvPr id="3" name="Marcador de Posição de Conteúdo 2">
            <a:extLst>
              <a:ext uri="{FF2B5EF4-FFF2-40B4-BE49-F238E27FC236}">
                <a16:creationId xmlns:a16="http://schemas.microsoft.com/office/drawing/2014/main" id="{24795803-6844-5C6B-8977-74808D30A75D}"/>
              </a:ext>
            </a:extLst>
          </p:cNvPr>
          <p:cNvSpPr>
            <a:spLocks noGrp="1"/>
          </p:cNvSpPr>
          <p:nvPr>
            <p:ph idx="1"/>
          </p:nvPr>
        </p:nvSpPr>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451A2DAC-E40B-1278-09BE-09DDC0CA91F0}"/>
              </a:ext>
            </a:extLst>
          </p:cNvPr>
          <p:cNvSpPr>
            <a:spLocks noGrp="1"/>
          </p:cNvSpPr>
          <p:nvPr>
            <p:ph type="dt" sz="half" idx="10"/>
          </p:nvPr>
        </p:nvSpPr>
        <p:spPr/>
        <p:txBody>
          <a:bodyPr/>
          <a:lstStyle/>
          <a:p>
            <a:fld id="{88E4C188-BC6E-1743-8261-3DC5CC7D0264}" type="datetimeFigureOut">
              <a:rPr lang="pt-PT" smtClean="0"/>
              <a:t>23/04/25</a:t>
            </a:fld>
            <a:endParaRPr lang="pt-PT"/>
          </a:p>
        </p:txBody>
      </p:sp>
      <p:sp>
        <p:nvSpPr>
          <p:cNvPr id="5" name="Marcador de Posição do Rodapé 4">
            <a:extLst>
              <a:ext uri="{FF2B5EF4-FFF2-40B4-BE49-F238E27FC236}">
                <a16:creationId xmlns:a16="http://schemas.microsoft.com/office/drawing/2014/main" id="{5B9F6D35-149A-69C2-47AD-AA03C4793A6E}"/>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0D610DDF-C4FA-16F5-3FE9-035755180445}"/>
              </a:ext>
            </a:extLst>
          </p:cNvPr>
          <p:cNvSpPr>
            <a:spLocks noGrp="1"/>
          </p:cNvSpPr>
          <p:nvPr>
            <p:ph type="sldNum" sz="quarter" idx="12"/>
          </p:nvPr>
        </p:nvSpPr>
        <p:spPr/>
        <p:txBody>
          <a:bodyPr/>
          <a:lstStyle/>
          <a:p>
            <a:fld id="{91E0D59B-5707-8743-9B71-15ECB4D48C3E}" type="slidenum">
              <a:rPr lang="pt-PT" smtClean="0"/>
              <a:t>‹nº›</a:t>
            </a:fld>
            <a:endParaRPr lang="pt-PT"/>
          </a:p>
        </p:txBody>
      </p:sp>
    </p:spTree>
    <p:extLst>
      <p:ext uri="{BB962C8B-B14F-4D97-AF65-F5344CB8AC3E}">
        <p14:creationId xmlns:p14="http://schemas.microsoft.com/office/powerpoint/2010/main" val="3812130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244EAA-9E45-2A47-F078-EA47B7A026F1}"/>
              </a:ext>
            </a:extLst>
          </p:cNvPr>
          <p:cNvSpPr>
            <a:spLocks noGrp="1"/>
          </p:cNvSpPr>
          <p:nvPr>
            <p:ph type="title"/>
          </p:nvPr>
        </p:nvSpPr>
        <p:spPr>
          <a:xfrm>
            <a:off x="831850" y="1709738"/>
            <a:ext cx="10515600" cy="2852737"/>
          </a:xfrm>
        </p:spPr>
        <p:txBody>
          <a:bodyPr anchor="b"/>
          <a:lstStyle>
            <a:lvl1pPr>
              <a:defRPr sz="6000"/>
            </a:lvl1pPr>
          </a:lstStyle>
          <a:p>
            <a:r>
              <a:rPr lang="pt-PT"/>
              <a:t>Clique para editar o estilo de título do Modelo Global</a:t>
            </a:r>
          </a:p>
        </p:txBody>
      </p:sp>
      <p:sp>
        <p:nvSpPr>
          <p:cNvPr id="3" name="Marcador de Posição do Texto 2">
            <a:extLst>
              <a:ext uri="{FF2B5EF4-FFF2-40B4-BE49-F238E27FC236}">
                <a16:creationId xmlns:a16="http://schemas.microsoft.com/office/drawing/2014/main" id="{3555D0DE-C8E3-1955-DAF6-32820A23C4F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pt-PT"/>
              <a:t>Clique para editar os estilos do texto de Modelo Global</a:t>
            </a:r>
          </a:p>
        </p:txBody>
      </p:sp>
      <p:sp>
        <p:nvSpPr>
          <p:cNvPr id="4" name="Marcador de Posição da Data 3">
            <a:extLst>
              <a:ext uri="{FF2B5EF4-FFF2-40B4-BE49-F238E27FC236}">
                <a16:creationId xmlns:a16="http://schemas.microsoft.com/office/drawing/2014/main" id="{8F2B8CB7-9A81-3546-9073-8E14BBBD8086}"/>
              </a:ext>
            </a:extLst>
          </p:cNvPr>
          <p:cNvSpPr>
            <a:spLocks noGrp="1"/>
          </p:cNvSpPr>
          <p:nvPr>
            <p:ph type="dt" sz="half" idx="10"/>
          </p:nvPr>
        </p:nvSpPr>
        <p:spPr/>
        <p:txBody>
          <a:bodyPr/>
          <a:lstStyle/>
          <a:p>
            <a:fld id="{88E4C188-BC6E-1743-8261-3DC5CC7D0264}" type="datetimeFigureOut">
              <a:rPr lang="pt-PT" smtClean="0"/>
              <a:t>23/04/25</a:t>
            </a:fld>
            <a:endParaRPr lang="pt-PT"/>
          </a:p>
        </p:txBody>
      </p:sp>
      <p:sp>
        <p:nvSpPr>
          <p:cNvPr id="5" name="Marcador de Posição do Rodapé 4">
            <a:extLst>
              <a:ext uri="{FF2B5EF4-FFF2-40B4-BE49-F238E27FC236}">
                <a16:creationId xmlns:a16="http://schemas.microsoft.com/office/drawing/2014/main" id="{FE2E71D0-F069-4314-7C9E-A6DD51AA0221}"/>
              </a:ext>
            </a:extLst>
          </p:cNvPr>
          <p:cNvSpPr>
            <a:spLocks noGrp="1"/>
          </p:cNvSpPr>
          <p:nvPr>
            <p:ph type="ftr" sz="quarter" idx="11"/>
          </p:nvPr>
        </p:nvSpPr>
        <p:spPr/>
        <p:txBody>
          <a:bodyPr/>
          <a:lstStyle/>
          <a:p>
            <a:endParaRPr lang="pt-PT"/>
          </a:p>
        </p:txBody>
      </p:sp>
      <p:sp>
        <p:nvSpPr>
          <p:cNvPr id="6" name="Marcador de Posição do Número do Diapositivo 5">
            <a:extLst>
              <a:ext uri="{FF2B5EF4-FFF2-40B4-BE49-F238E27FC236}">
                <a16:creationId xmlns:a16="http://schemas.microsoft.com/office/drawing/2014/main" id="{48192BF0-B8DD-E3E0-0A7F-D246EBF9512F}"/>
              </a:ext>
            </a:extLst>
          </p:cNvPr>
          <p:cNvSpPr>
            <a:spLocks noGrp="1"/>
          </p:cNvSpPr>
          <p:nvPr>
            <p:ph type="sldNum" sz="quarter" idx="12"/>
          </p:nvPr>
        </p:nvSpPr>
        <p:spPr/>
        <p:txBody>
          <a:bodyPr/>
          <a:lstStyle/>
          <a:p>
            <a:fld id="{91E0D59B-5707-8743-9B71-15ECB4D48C3E}" type="slidenum">
              <a:rPr lang="pt-PT" smtClean="0"/>
              <a:t>‹nº›</a:t>
            </a:fld>
            <a:endParaRPr lang="pt-PT"/>
          </a:p>
        </p:txBody>
      </p:sp>
    </p:spTree>
    <p:extLst>
      <p:ext uri="{BB962C8B-B14F-4D97-AF65-F5344CB8AC3E}">
        <p14:creationId xmlns:p14="http://schemas.microsoft.com/office/powerpoint/2010/main" val="1964370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9428C8-A920-2809-D80B-0992FFB37F83}"/>
              </a:ext>
            </a:extLst>
          </p:cNvPr>
          <p:cNvSpPr>
            <a:spLocks noGrp="1"/>
          </p:cNvSpPr>
          <p:nvPr>
            <p:ph type="title"/>
          </p:nvPr>
        </p:nvSpPr>
        <p:spPr/>
        <p:txBody>
          <a:bodyPr/>
          <a:lstStyle/>
          <a:p>
            <a:r>
              <a:rPr lang="pt-PT"/>
              <a:t>Clique para editar o estilo de título do Modelo Global</a:t>
            </a:r>
          </a:p>
        </p:txBody>
      </p:sp>
      <p:sp>
        <p:nvSpPr>
          <p:cNvPr id="3" name="Marcador de Posição de Conteúdo 2">
            <a:extLst>
              <a:ext uri="{FF2B5EF4-FFF2-40B4-BE49-F238E27FC236}">
                <a16:creationId xmlns:a16="http://schemas.microsoft.com/office/drawing/2014/main" id="{076A2229-EF04-FAAA-69C7-90B5ED48E168}"/>
              </a:ext>
            </a:extLst>
          </p:cNvPr>
          <p:cNvSpPr>
            <a:spLocks noGrp="1"/>
          </p:cNvSpPr>
          <p:nvPr>
            <p:ph sz="half" idx="1"/>
          </p:nvPr>
        </p:nvSpPr>
        <p:spPr>
          <a:xfrm>
            <a:off x="838200" y="1825625"/>
            <a:ext cx="5181600" cy="435133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e Conteúdo 3">
            <a:extLst>
              <a:ext uri="{FF2B5EF4-FFF2-40B4-BE49-F238E27FC236}">
                <a16:creationId xmlns:a16="http://schemas.microsoft.com/office/drawing/2014/main" id="{F0C85F69-678B-56DA-44FD-3C49DDD67D43}"/>
              </a:ext>
            </a:extLst>
          </p:cNvPr>
          <p:cNvSpPr>
            <a:spLocks noGrp="1"/>
          </p:cNvSpPr>
          <p:nvPr>
            <p:ph sz="half" idx="2"/>
          </p:nvPr>
        </p:nvSpPr>
        <p:spPr>
          <a:xfrm>
            <a:off x="6172200" y="1825625"/>
            <a:ext cx="5181600" cy="435133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a Data 4">
            <a:extLst>
              <a:ext uri="{FF2B5EF4-FFF2-40B4-BE49-F238E27FC236}">
                <a16:creationId xmlns:a16="http://schemas.microsoft.com/office/drawing/2014/main" id="{F331E998-85DE-569D-C263-282CE7FCBECE}"/>
              </a:ext>
            </a:extLst>
          </p:cNvPr>
          <p:cNvSpPr>
            <a:spLocks noGrp="1"/>
          </p:cNvSpPr>
          <p:nvPr>
            <p:ph type="dt" sz="half" idx="10"/>
          </p:nvPr>
        </p:nvSpPr>
        <p:spPr/>
        <p:txBody>
          <a:bodyPr/>
          <a:lstStyle/>
          <a:p>
            <a:fld id="{88E4C188-BC6E-1743-8261-3DC5CC7D0264}" type="datetimeFigureOut">
              <a:rPr lang="pt-PT" smtClean="0"/>
              <a:t>23/04/25</a:t>
            </a:fld>
            <a:endParaRPr lang="pt-PT"/>
          </a:p>
        </p:txBody>
      </p:sp>
      <p:sp>
        <p:nvSpPr>
          <p:cNvPr id="6" name="Marcador de Posição do Rodapé 5">
            <a:extLst>
              <a:ext uri="{FF2B5EF4-FFF2-40B4-BE49-F238E27FC236}">
                <a16:creationId xmlns:a16="http://schemas.microsoft.com/office/drawing/2014/main" id="{55617FA6-BB8E-8AFF-3EEA-31D7973A5483}"/>
              </a:ext>
            </a:extLst>
          </p:cNvPr>
          <p:cNvSpPr>
            <a:spLocks noGrp="1"/>
          </p:cNvSpPr>
          <p:nvPr>
            <p:ph type="ftr" sz="quarter" idx="11"/>
          </p:nvPr>
        </p:nvSpPr>
        <p:spPr/>
        <p:txBody>
          <a:bodyPr/>
          <a:lstStyle/>
          <a:p>
            <a:endParaRPr lang="pt-PT"/>
          </a:p>
        </p:txBody>
      </p:sp>
      <p:sp>
        <p:nvSpPr>
          <p:cNvPr id="7" name="Marcador de Posição do Número do Diapositivo 6">
            <a:extLst>
              <a:ext uri="{FF2B5EF4-FFF2-40B4-BE49-F238E27FC236}">
                <a16:creationId xmlns:a16="http://schemas.microsoft.com/office/drawing/2014/main" id="{F78092BA-3DC7-188D-AACD-6D2ABD109D37}"/>
              </a:ext>
            </a:extLst>
          </p:cNvPr>
          <p:cNvSpPr>
            <a:spLocks noGrp="1"/>
          </p:cNvSpPr>
          <p:nvPr>
            <p:ph type="sldNum" sz="quarter" idx="12"/>
          </p:nvPr>
        </p:nvSpPr>
        <p:spPr/>
        <p:txBody>
          <a:bodyPr/>
          <a:lstStyle/>
          <a:p>
            <a:fld id="{91E0D59B-5707-8743-9B71-15ECB4D48C3E}" type="slidenum">
              <a:rPr lang="pt-PT" smtClean="0"/>
              <a:t>‹nº›</a:t>
            </a:fld>
            <a:endParaRPr lang="pt-PT"/>
          </a:p>
        </p:txBody>
      </p:sp>
    </p:spTree>
    <p:extLst>
      <p:ext uri="{BB962C8B-B14F-4D97-AF65-F5344CB8AC3E}">
        <p14:creationId xmlns:p14="http://schemas.microsoft.com/office/powerpoint/2010/main" val="2653021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45392D-FCE9-B56E-8CE9-359D7AD60EEA}"/>
              </a:ext>
            </a:extLst>
          </p:cNvPr>
          <p:cNvSpPr>
            <a:spLocks noGrp="1"/>
          </p:cNvSpPr>
          <p:nvPr>
            <p:ph type="title"/>
          </p:nvPr>
        </p:nvSpPr>
        <p:spPr>
          <a:xfrm>
            <a:off x="839788" y="365125"/>
            <a:ext cx="10515600" cy="1325563"/>
          </a:xfrm>
        </p:spPr>
        <p:txBody>
          <a:bodyPr/>
          <a:lstStyle/>
          <a:p>
            <a:r>
              <a:rPr lang="pt-PT"/>
              <a:t>Clique para editar o estilo de título do Modelo Global</a:t>
            </a:r>
          </a:p>
        </p:txBody>
      </p:sp>
      <p:sp>
        <p:nvSpPr>
          <p:cNvPr id="3" name="Marcador de Posição do Texto 2">
            <a:extLst>
              <a:ext uri="{FF2B5EF4-FFF2-40B4-BE49-F238E27FC236}">
                <a16:creationId xmlns:a16="http://schemas.microsoft.com/office/drawing/2014/main" id="{5C777648-A812-0BA9-7DCF-AA7CC03615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4" name="Marcador de Posição de Conteúdo 3">
            <a:extLst>
              <a:ext uri="{FF2B5EF4-FFF2-40B4-BE49-F238E27FC236}">
                <a16:creationId xmlns:a16="http://schemas.microsoft.com/office/drawing/2014/main" id="{48BDBC4F-10B1-C390-731D-A037F91CADA2}"/>
              </a:ext>
            </a:extLst>
          </p:cNvPr>
          <p:cNvSpPr>
            <a:spLocks noGrp="1"/>
          </p:cNvSpPr>
          <p:nvPr>
            <p:ph sz="half" idx="2"/>
          </p:nvPr>
        </p:nvSpPr>
        <p:spPr>
          <a:xfrm>
            <a:off x="839788" y="2505075"/>
            <a:ext cx="5157787" cy="368458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o Texto 4">
            <a:extLst>
              <a:ext uri="{FF2B5EF4-FFF2-40B4-BE49-F238E27FC236}">
                <a16:creationId xmlns:a16="http://schemas.microsoft.com/office/drawing/2014/main" id="{20AD5432-FB2B-7441-A2EF-95ABDE0543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6" name="Marcador de Posição de Conteúdo 5">
            <a:extLst>
              <a:ext uri="{FF2B5EF4-FFF2-40B4-BE49-F238E27FC236}">
                <a16:creationId xmlns:a16="http://schemas.microsoft.com/office/drawing/2014/main" id="{BF6369F6-5AFA-6BEC-0A47-FFC91935DA11}"/>
              </a:ext>
            </a:extLst>
          </p:cNvPr>
          <p:cNvSpPr>
            <a:spLocks noGrp="1"/>
          </p:cNvSpPr>
          <p:nvPr>
            <p:ph sz="quarter" idx="4"/>
          </p:nvPr>
        </p:nvSpPr>
        <p:spPr>
          <a:xfrm>
            <a:off x="6172200" y="2505075"/>
            <a:ext cx="5183188" cy="368458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7" name="Marcador de Posição da Data 6">
            <a:extLst>
              <a:ext uri="{FF2B5EF4-FFF2-40B4-BE49-F238E27FC236}">
                <a16:creationId xmlns:a16="http://schemas.microsoft.com/office/drawing/2014/main" id="{02E400AE-09AF-27DA-A0D6-01B4F2734A11}"/>
              </a:ext>
            </a:extLst>
          </p:cNvPr>
          <p:cNvSpPr>
            <a:spLocks noGrp="1"/>
          </p:cNvSpPr>
          <p:nvPr>
            <p:ph type="dt" sz="half" idx="10"/>
          </p:nvPr>
        </p:nvSpPr>
        <p:spPr/>
        <p:txBody>
          <a:bodyPr/>
          <a:lstStyle/>
          <a:p>
            <a:fld id="{88E4C188-BC6E-1743-8261-3DC5CC7D0264}" type="datetimeFigureOut">
              <a:rPr lang="pt-PT" smtClean="0"/>
              <a:t>23/04/25</a:t>
            </a:fld>
            <a:endParaRPr lang="pt-PT"/>
          </a:p>
        </p:txBody>
      </p:sp>
      <p:sp>
        <p:nvSpPr>
          <p:cNvPr id="8" name="Marcador de Posição do Rodapé 7">
            <a:extLst>
              <a:ext uri="{FF2B5EF4-FFF2-40B4-BE49-F238E27FC236}">
                <a16:creationId xmlns:a16="http://schemas.microsoft.com/office/drawing/2014/main" id="{F0180375-91D0-03F1-712E-8832824EC3A3}"/>
              </a:ext>
            </a:extLst>
          </p:cNvPr>
          <p:cNvSpPr>
            <a:spLocks noGrp="1"/>
          </p:cNvSpPr>
          <p:nvPr>
            <p:ph type="ftr" sz="quarter" idx="11"/>
          </p:nvPr>
        </p:nvSpPr>
        <p:spPr/>
        <p:txBody>
          <a:bodyPr/>
          <a:lstStyle/>
          <a:p>
            <a:endParaRPr lang="pt-PT"/>
          </a:p>
        </p:txBody>
      </p:sp>
      <p:sp>
        <p:nvSpPr>
          <p:cNvPr id="9" name="Marcador de Posição do Número do Diapositivo 8">
            <a:extLst>
              <a:ext uri="{FF2B5EF4-FFF2-40B4-BE49-F238E27FC236}">
                <a16:creationId xmlns:a16="http://schemas.microsoft.com/office/drawing/2014/main" id="{E4582B9B-B021-2D2E-558B-CC635E8F58B2}"/>
              </a:ext>
            </a:extLst>
          </p:cNvPr>
          <p:cNvSpPr>
            <a:spLocks noGrp="1"/>
          </p:cNvSpPr>
          <p:nvPr>
            <p:ph type="sldNum" sz="quarter" idx="12"/>
          </p:nvPr>
        </p:nvSpPr>
        <p:spPr/>
        <p:txBody>
          <a:bodyPr/>
          <a:lstStyle/>
          <a:p>
            <a:fld id="{91E0D59B-5707-8743-9B71-15ECB4D48C3E}" type="slidenum">
              <a:rPr lang="pt-PT" smtClean="0"/>
              <a:t>‹nº›</a:t>
            </a:fld>
            <a:endParaRPr lang="pt-PT"/>
          </a:p>
        </p:txBody>
      </p:sp>
    </p:spTree>
    <p:extLst>
      <p:ext uri="{BB962C8B-B14F-4D97-AF65-F5344CB8AC3E}">
        <p14:creationId xmlns:p14="http://schemas.microsoft.com/office/powerpoint/2010/main" val="2192539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8FC3B4-B9AC-8955-6B36-0AD5CB4CCEE5}"/>
              </a:ext>
            </a:extLst>
          </p:cNvPr>
          <p:cNvSpPr>
            <a:spLocks noGrp="1"/>
          </p:cNvSpPr>
          <p:nvPr>
            <p:ph type="title"/>
          </p:nvPr>
        </p:nvSpPr>
        <p:spPr/>
        <p:txBody>
          <a:bodyPr/>
          <a:lstStyle/>
          <a:p>
            <a:r>
              <a:rPr lang="pt-PT"/>
              <a:t>Clique para editar o estilo de título do Modelo Global</a:t>
            </a:r>
          </a:p>
        </p:txBody>
      </p:sp>
      <p:sp>
        <p:nvSpPr>
          <p:cNvPr id="3" name="Marcador de Posição da Data 2">
            <a:extLst>
              <a:ext uri="{FF2B5EF4-FFF2-40B4-BE49-F238E27FC236}">
                <a16:creationId xmlns:a16="http://schemas.microsoft.com/office/drawing/2014/main" id="{B14C5D69-E200-9B1F-F566-0DE8F1D9EB3C}"/>
              </a:ext>
            </a:extLst>
          </p:cNvPr>
          <p:cNvSpPr>
            <a:spLocks noGrp="1"/>
          </p:cNvSpPr>
          <p:nvPr>
            <p:ph type="dt" sz="half" idx="10"/>
          </p:nvPr>
        </p:nvSpPr>
        <p:spPr/>
        <p:txBody>
          <a:bodyPr/>
          <a:lstStyle/>
          <a:p>
            <a:fld id="{88E4C188-BC6E-1743-8261-3DC5CC7D0264}" type="datetimeFigureOut">
              <a:rPr lang="pt-PT" smtClean="0"/>
              <a:t>23/04/25</a:t>
            </a:fld>
            <a:endParaRPr lang="pt-PT"/>
          </a:p>
        </p:txBody>
      </p:sp>
      <p:sp>
        <p:nvSpPr>
          <p:cNvPr id="4" name="Marcador de Posição do Rodapé 3">
            <a:extLst>
              <a:ext uri="{FF2B5EF4-FFF2-40B4-BE49-F238E27FC236}">
                <a16:creationId xmlns:a16="http://schemas.microsoft.com/office/drawing/2014/main" id="{AF6A6E20-AEA6-F33D-3060-1C26C9A85329}"/>
              </a:ext>
            </a:extLst>
          </p:cNvPr>
          <p:cNvSpPr>
            <a:spLocks noGrp="1"/>
          </p:cNvSpPr>
          <p:nvPr>
            <p:ph type="ftr" sz="quarter" idx="11"/>
          </p:nvPr>
        </p:nvSpPr>
        <p:spPr/>
        <p:txBody>
          <a:bodyPr/>
          <a:lstStyle/>
          <a:p>
            <a:endParaRPr lang="pt-PT"/>
          </a:p>
        </p:txBody>
      </p:sp>
      <p:sp>
        <p:nvSpPr>
          <p:cNvPr id="5" name="Marcador de Posição do Número do Diapositivo 4">
            <a:extLst>
              <a:ext uri="{FF2B5EF4-FFF2-40B4-BE49-F238E27FC236}">
                <a16:creationId xmlns:a16="http://schemas.microsoft.com/office/drawing/2014/main" id="{53528103-67F0-E5F1-7B8A-C721D26923A1}"/>
              </a:ext>
            </a:extLst>
          </p:cNvPr>
          <p:cNvSpPr>
            <a:spLocks noGrp="1"/>
          </p:cNvSpPr>
          <p:nvPr>
            <p:ph type="sldNum" sz="quarter" idx="12"/>
          </p:nvPr>
        </p:nvSpPr>
        <p:spPr/>
        <p:txBody>
          <a:bodyPr/>
          <a:lstStyle/>
          <a:p>
            <a:fld id="{91E0D59B-5707-8743-9B71-15ECB4D48C3E}" type="slidenum">
              <a:rPr lang="pt-PT" smtClean="0"/>
              <a:t>‹nº›</a:t>
            </a:fld>
            <a:endParaRPr lang="pt-PT"/>
          </a:p>
        </p:txBody>
      </p:sp>
    </p:spTree>
    <p:extLst>
      <p:ext uri="{BB962C8B-B14F-4D97-AF65-F5344CB8AC3E}">
        <p14:creationId xmlns:p14="http://schemas.microsoft.com/office/powerpoint/2010/main" val="1359743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C15E0359-FB5C-13F2-7222-3545FFDAD848}"/>
              </a:ext>
            </a:extLst>
          </p:cNvPr>
          <p:cNvSpPr>
            <a:spLocks noGrp="1"/>
          </p:cNvSpPr>
          <p:nvPr>
            <p:ph type="dt" sz="half" idx="10"/>
          </p:nvPr>
        </p:nvSpPr>
        <p:spPr/>
        <p:txBody>
          <a:bodyPr/>
          <a:lstStyle/>
          <a:p>
            <a:fld id="{88E4C188-BC6E-1743-8261-3DC5CC7D0264}" type="datetimeFigureOut">
              <a:rPr lang="pt-PT" smtClean="0"/>
              <a:t>23/04/25</a:t>
            </a:fld>
            <a:endParaRPr lang="pt-PT"/>
          </a:p>
        </p:txBody>
      </p:sp>
      <p:sp>
        <p:nvSpPr>
          <p:cNvPr id="3" name="Marcador de Posição do Rodapé 2">
            <a:extLst>
              <a:ext uri="{FF2B5EF4-FFF2-40B4-BE49-F238E27FC236}">
                <a16:creationId xmlns:a16="http://schemas.microsoft.com/office/drawing/2014/main" id="{60FFFA2D-DB6D-B9F7-A74F-A940C4669807}"/>
              </a:ext>
            </a:extLst>
          </p:cNvPr>
          <p:cNvSpPr>
            <a:spLocks noGrp="1"/>
          </p:cNvSpPr>
          <p:nvPr>
            <p:ph type="ftr" sz="quarter" idx="11"/>
          </p:nvPr>
        </p:nvSpPr>
        <p:spPr/>
        <p:txBody>
          <a:bodyPr/>
          <a:lstStyle/>
          <a:p>
            <a:endParaRPr lang="pt-PT"/>
          </a:p>
        </p:txBody>
      </p:sp>
      <p:sp>
        <p:nvSpPr>
          <p:cNvPr id="4" name="Marcador de Posição do Número do Diapositivo 3">
            <a:extLst>
              <a:ext uri="{FF2B5EF4-FFF2-40B4-BE49-F238E27FC236}">
                <a16:creationId xmlns:a16="http://schemas.microsoft.com/office/drawing/2014/main" id="{9F6A8D82-A69F-6D9A-3F6B-2BBBEF64795C}"/>
              </a:ext>
            </a:extLst>
          </p:cNvPr>
          <p:cNvSpPr>
            <a:spLocks noGrp="1"/>
          </p:cNvSpPr>
          <p:nvPr>
            <p:ph type="sldNum" sz="quarter" idx="12"/>
          </p:nvPr>
        </p:nvSpPr>
        <p:spPr/>
        <p:txBody>
          <a:bodyPr/>
          <a:lstStyle/>
          <a:p>
            <a:fld id="{91E0D59B-5707-8743-9B71-15ECB4D48C3E}" type="slidenum">
              <a:rPr lang="pt-PT" smtClean="0"/>
              <a:t>‹nº›</a:t>
            </a:fld>
            <a:endParaRPr lang="pt-PT"/>
          </a:p>
        </p:txBody>
      </p:sp>
    </p:spTree>
    <p:extLst>
      <p:ext uri="{BB962C8B-B14F-4D97-AF65-F5344CB8AC3E}">
        <p14:creationId xmlns:p14="http://schemas.microsoft.com/office/powerpoint/2010/main" val="2239661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68BC9C-F194-26FA-98DD-62EFEC84F0A6}"/>
              </a:ext>
            </a:extLst>
          </p:cNvPr>
          <p:cNvSpPr>
            <a:spLocks noGrp="1"/>
          </p:cNvSpPr>
          <p:nvPr>
            <p:ph type="title"/>
          </p:nvPr>
        </p:nvSpPr>
        <p:spPr>
          <a:xfrm>
            <a:off x="839788" y="457200"/>
            <a:ext cx="3932237" cy="1600200"/>
          </a:xfrm>
        </p:spPr>
        <p:txBody>
          <a:bodyPr anchor="b"/>
          <a:lstStyle>
            <a:lvl1pPr>
              <a:defRPr sz="3200"/>
            </a:lvl1pPr>
          </a:lstStyle>
          <a:p>
            <a:r>
              <a:rPr lang="pt-PT"/>
              <a:t>Clique para editar o estilo de título do Modelo Global</a:t>
            </a:r>
          </a:p>
        </p:txBody>
      </p:sp>
      <p:sp>
        <p:nvSpPr>
          <p:cNvPr id="3" name="Marcador de Posição de Conteúdo 2">
            <a:extLst>
              <a:ext uri="{FF2B5EF4-FFF2-40B4-BE49-F238E27FC236}">
                <a16:creationId xmlns:a16="http://schemas.microsoft.com/office/drawing/2014/main" id="{58FBB505-292F-0A68-27AF-7ABC088675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o Texto 3">
            <a:extLst>
              <a:ext uri="{FF2B5EF4-FFF2-40B4-BE49-F238E27FC236}">
                <a16:creationId xmlns:a16="http://schemas.microsoft.com/office/drawing/2014/main" id="{A89AAF1B-9848-345F-E9C2-D78D93A836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do texto de Modelo Global</a:t>
            </a:r>
          </a:p>
        </p:txBody>
      </p:sp>
      <p:sp>
        <p:nvSpPr>
          <p:cNvPr id="5" name="Marcador de Posição da Data 4">
            <a:extLst>
              <a:ext uri="{FF2B5EF4-FFF2-40B4-BE49-F238E27FC236}">
                <a16:creationId xmlns:a16="http://schemas.microsoft.com/office/drawing/2014/main" id="{6DEEEF74-D652-8E5B-56EF-7208E9C9BB05}"/>
              </a:ext>
            </a:extLst>
          </p:cNvPr>
          <p:cNvSpPr>
            <a:spLocks noGrp="1"/>
          </p:cNvSpPr>
          <p:nvPr>
            <p:ph type="dt" sz="half" idx="10"/>
          </p:nvPr>
        </p:nvSpPr>
        <p:spPr/>
        <p:txBody>
          <a:bodyPr/>
          <a:lstStyle/>
          <a:p>
            <a:fld id="{88E4C188-BC6E-1743-8261-3DC5CC7D0264}" type="datetimeFigureOut">
              <a:rPr lang="pt-PT" smtClean="0"/>
              <a:t>23/04/25</a:t>
            </a:fld>
            <a:endParaRPr lang="pt-PT"/>
          </a:p>
        </p:txBody>
      </p:sp>
      <p:sp>
        <p:nvSpPr>
          <p:cNvPr id="6" name="Marcador de Posição do Rodapé 5">
            <a:extLst>
              <a:ext uri="{FF2B5EF4-FFF2-40B4-BE49-F238E27FC236}">
                <a16:creationId xmlns:a16="http://schemas.microsoft.com/office/drawing/2014/main" id="{CE890717-BDD3-EB1A-5BC8-02D62C2D64AD}"/>
              </a:ext>
            </a:extLst>
          </p:cNvPr>
          <p:cNvSpPr>
            <a:spLocks noGrp="1"/>
          </p:cNvSpPr>
          <p:nvPr>
            <p:ph type="ftr" sz="quarter" idx="11"/>
          </p:nvPr>
        </p:nvSpPr>
        <p:spPr/>
        <p:txBody>
          <a:bodyPr/>
          <a:lstStyle/>
          <a:p>
            <a:endParaRPr lang="pt-PT"/>
          </a:p>
        </p:txBody>
      </p:sp>
      <p:sp>
        <p:nvSpPr>
          <p:cNvPr id="7" name="Marcador de Posição do Número do Diapositivo 6">
            <a:extLst>
              <a:ext uri="{FF2B5EF4-FFF2-40B4-BE49-F238E27FC236}">
                <a16:creationId xmlns:a16="http://schemas.microsoft.com/office/drawing/2014/main" id="{3853B299-41F1-2BB2-30B9-88560BFE2096}"/>
              </a:ext>
            </a:extLst>
          </p:cNvPr>
          <p:cNvSpPr>
            <a:spLocks noGrp="1"/>
          </p:cNvSpPr>
          <p:nvPr>
            <p:ph type="sldNum" sz="quarter" idx="12"/>
          </p:nvPr>
        </p:nvSpPr>
        <p:spPr/>
        <p:txBody>
          <a:bodyPr/>
          <a:lstStyle/>
          <a:p>
            <a:fld id="{91E0D59B-5707-8743-9B71-15ECB4D48C3E}" type="slidenum">
              <a:rPr lang="pt-PT" smtClean="0"/>
              <a:t>‹nº›</a:t>
            </a:fld>
            <a:endParaRPr lang="pt-PT"/>
          </a:p>
        </p:txBody>
      </p:sp>
    </p:spTree>
    <p:extLst>
      <p:ext uri="{BB962C8B-B14F-4D97-AF65-F5344CB8AC3E}">
        <p14:creationId xmlns:p14="http://schemas.microsoft.com/office/powerpoint/2010/main" val="3857491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2418A6-C3DE-F401-7FF4-60CFF64FE841}"/>
              </a:ext>
            </a:extLst>
          </p:cNvPr>
          <p:cNvSpPr>
            <a:spLocks noGrp="1"/>
          </p:cNvSpPr>
          <p:nvPr>
            <p:ph type="title"/>
          </p:nvPr>
        </p:nvSpPr>
        <p:spPr>
          <a:xfrm>
            <a:off x="839788" y="457200"/>
            <a:ext cx="3932237" cy="1600200"/>
          </a:xfrm>
        </p:spPr>
        <p:txBody>
          <a:bodyPr anchor="b"/>
          <a:lstStyle>
            <a:lvl1pPr>
              <a:defRPr sz="3200"/>
            </a:lvl1pPr>
          </a:lstStyle>
          <a:p>
            <a:r>
              <a:rPr lang="pt-PT"/>
              <a:t>Clique para editar o estilo de título do Modelo Global</a:t>
            </a:r>
          </a:p>
        </p:txBody>
      </p:sp>
      <p:sp>
        <p:nvSpPr>
          <p:cNvPr id="3" name="Marcador de Posição da Imagem 2">
            <a:extLst>
              <a:ext uri="{FF2B5EF4-FFF2-40B4-BE49-F238E27FC236}">
                <a16:creationId xmlns:a16="http://schemas.microsoft.com/office/drawing/2014/main" id="{2A6987C4-C479-54E2-D5B1-8D7B67222B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a:extLst>
              <a:ext uri="{FF2B5EF4-FFF2-40B4-BE49-F238E27FC236}">
                <a16:creationId xmlns:a16="http://schemas.microsoft.com/office/drawing/2014/main" id="{748E5AAB-57E1-55FE-718F-287FF900F9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do texto de Modelo Global</a:t>
            </a:r>
          </a:p>
        </p:txBody>
      </p:sp>
      <p:sp>
        <p:nvSpPr>
          <p:cNvPr id="5" name="Marcador de Posição da Data 4">
            <a:extLst>
              <a:ext uri="{FF2B5EF4-FFF2-40B4-BE49-F238E27FC236}">
                <a16:creationId xmlns:a16="http://schemas.microsoft.com/office/drawing/2014/main" id="{57B621F8-A2F2-52CA-864C-F653E0A8B4E3}"/>
              </a:ext>
            </a:extLst>
          </p:cNvPr>
          <p:cNvSpPr>
            <a:spLocks noGrp="1"/>
          </p:cNvSpPr>
          <p:nvPr>
            <p:ph type="dt" sz="half" idx="10"/>
          </p:nvPr>
        </p:nvSpPr>
        <p:spPr/>
        <p:txBody>
          <a:bodyPr/>
          <a:lstStyle/>
          <a:p>
            <a:fld id="{88E4C188-BC6E-1743-8261-3DC5CC7D0264}" type="datetimeFigureOut">
              <a:rPr lang="pt-PT" smtClean="0"/>
              <a:t>23/04/25</a:t>
            </a:fld>
            <a:endParaRPr lang="pt-PT"/>
          </a:p>
        </p:txBody>
      </p:sp>
      <p:sp>
        <p:nvSpPr>
          <p:cNvPr id="6" name="Marcador de Posição do Rodapé 5">
            <a:extLst>
              <a:ext uri="{FF2B5EF4-FFF2-40B4-BE49-F238E27FC236}">
                <a16:creationId xmlns:a16="http://schemas.microsoft.com/office/drawing/2014/main" id="{B35E6A19-25DA-CD39-3243-27FAAF8FD1E9}"/>
              </a:ext>
            </a:extLst>
          </p:cNvPr>
          <p:cNvSpPr>
            <a:spLocks noGrp="1"/>
          </p:cNvSpPr>
          <p:nvPr>
            <p:ph type="ftr" sz="quarter" idx="11"/>
          </p:nvPr>
        </p:nvSpPr>
        <p:spPr/>
        <p:txBody>
          <a:bodyPr/>
          <a:lstStyle/>
          <a:p>
            <a:endParaRPr lang="pt-PT"/>
          </a:p>
        </p:txBody>
      </p:sp>
      <p:sp>
        <p:nvSpPr>
          <p:cNvPr id="7" name="Marcador de Posição do Número do Diapositivo 6">
            <a:extLst>
              <a:ext uri="{FF2B5EF4-FFF2-40B4-BE49-F238E27FC236}">
                <a16:creationId xmlns:a16="http://schemas.microsoft.com/office/drawing/2014/main" id="{9F0BC2EA-D55F-15FB-1DC8-AB8133C05A5E}"/>
              </a:ext>
            </a:extLst>
          </p:cNvPr>
          <p:cNvSpPr>
            <a:spLocks noGrp="1"/>
          </p:cNvSpPr>
          <p:nvPr>
            <p:ph type="sldNum" sz="quarter" idx="12"/>
          </p:nvPr>
        </p:nvSpPr>
        <p:spPr/>
        <p:txBody>
          <a:bodyPr/>
          <a:lstStyle/>
          <a:p>
            <a:fld id="{91E0D59B-5707-8743-9B71-15ECB4D48C3E}" type="slidenum">
              <a:rPr lang="pt-PT" smtClean="0"/>
              <a:t>‹nº›</a:t>
            </a:fld>
            <a:endParaRPr lang="pt-PT"/>
          </a:p>
        </p:txBody>
      </p:sp>
    </p:spTree>
    <p:extLst>
      <p:ext uri="{BB962C8B-B14F-4D97-AF65-F5344CB8AC3E}">
        <p14:creationId xmlns:p14="http://schemas.microsoft.com/office/powerpoint/2010/main" val="197656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16310"/>
            <a:lum/>
          </a:blip>
          <a:srcRect/>
          <a:stretch>
            <a:fillRect/>
          </a:stretch>
        </a:blipFill>
        <a:effectLst/>
      </p:bgPr>
    </p:bg>
    <p:spTree>
      <p:nvGrpSpPr>
        <p:cNvPr id="1" name=""/>
        <p:cNvGrpSpPr/>
        <p:nvPr/>
      </p:nvGrpSpPr>
      <p:grpSpPr>
        <a:xfrm>
          <a:off x="0" y="0"/>
          <a:ext cx="0" cy="0"/>
          <a:chOff x="0" y="0"/>
          <a:chExt cx="0" cy="0"/>
        </a:xfrm>
      </p:grpSpPr>
      <p:sp>
        <p:nvSpPr>
          <p:cNvPr id="2" name="Marcador de Posição do Título 1">
            <a:extLst>
              <a:ext uri="{FF2B5EF4-FFF2-40B4-BE49-F238E27FC236}">
                <a16:creationId xmlns:a16="http://schemas.microsoft.com/office/drawing/2014/main" id="{A2099723-E8A3-1B0E-B951-FC6392A977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a:t>Clique para editar o estilo de título do Modelo Global</a:t>
            </a:r>
          </a:p>
        </p:txBody>
      </p:sp>
      <p:sp>
        <p:nvSpPr>
          <p:cNvPr id="3" name="Marcador de Posição do Texto 2">
            <a:extLst>
              <a:ext uri="{FF2B5EF4-FFF2-40B4-BE49-F238E27FC236}">
                <a16:creationId xmlns:a16="http://schemas.microsoft.com/office/drawing/2014/main" id="{7A4E1D46-FBFD-EA26-880F-8224A452D3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a:extLst>
              <a:ext uri="{FF2B5EF4-FFF2-40B4-BE49-F238E27FC236}">
                <a16:creationId xmlns:a16="http://schemas.microsoft.com/office/drawing/2014/main" id="{B07E3762-944A-CA65-343D-41107FD4E9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8E4C188-BC6E-1743-8261-3DC5CC7D0264}" type="datetimeFigureOut">
              <a:rPr lang="pt-PT" smtClean="0"/>
              <a:t>23/04/25</a:t>
            </a:fld>
            <a:endParaRPr lang="pt-PT"/>
          </a:p>
        </p:txBody>
      </p:sp>
      <p:sp>
        <p:nvSpPr>
          <p:cNvPr id="5" name="Marcador de Posição do Rodapé 4">
            <a:extLst>
              <a:ext uri="{FF2B5EF4-FFF2-40B4-BE49-F238E27FC236}">
                <a16:creationId xmlns:a16="http://schemas.microsoft.com/office/drawing/2014/main" id="{52921F24-FEB3-EC7E-B54D-36FDCFA80D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pt-PT"/>
          </a:p>
        </p:txBody>
      </p:sp>
      <p:sp>
        <p:nvSpPr>
          <p:cNvPr id="6" name="Marcador de Posição do Número do Diapositivo 5">
            <a:extLst>
              <a:ext uri="{FF2B5EF4-FFF2-40B4-BE49-F238E27FC236}">
                <a16:creationId xmlns:a16="http://schemas.microsoft.com/office/drawing/2014/main" id="{F50E9486-00E6-C393-037C-8D0640DF48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1E0D59B-5707-8743-9B71-15ECB4D48C3E}" type="slidenum">
              <a:rPr lang="pt-PT" smtClean="0"/>
              <a:t>‹nº›</a:t>
            </a:fld>
            <a:endParaRPr lang="pt-PT"/>
          </a:p>
        </p:txBody>
      </p:sp>
    </p:spTree>
    <p:extLst>
      <p:ext uri="{BB962C8B-B14F-4D97-AF65-F5344CB8AC3E}">
        <p14:creationId xmlns:p14="http://schemas.microsoft.com/office/powerpoint/2010/main" val="9013431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12.xml"/><Relationship Id="rId7" Type="http://schemas.openxmlformats.org/officeDocument/2006/relationships/image" Target="../media/image18.jpe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7.jpg"/><Relationship Id="rId5" Type="http://schemas.openxmlformats.org/officeDocument/2006/relationships/image" Target="../media/image16.png"/><Relationship Id="rId4"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6">
            <a:extLst>
              <a:ext uri="{FF2B5EF4-FFF2-40B4-BE49-F238E27FC236}">
                <a16:creationId xmlns:a16="http://schemas.microsoft.com/office/drawing/2014/main" id="{5047AFB6-B343-F61E-492A-1C3E4339ECEC}"/>
              </a:ext>
            </a:extLst>
          </p:cNvPr>
          <p:cNvPicPr>
            <a:picLocks noChangeAspect="1"/>
          </p:cNvPicPr>
          <p:nvPr/>
        </p:nvPicPr>
        <p:blipFill rotWithShape="1">
          <a:blip r:embed="rId2"/>
          <a:srcRect r="72142" b="-6968"/>
          <a:stretch/>
        </p:blipFill>
        <p:spPr>
          <a:xfrm>
            <a:off x="5481417" y="354012"/>
            <a:ext cx="711872" cy="563969"/>
          </a:xfrm>
          <a:prstGeom prst="rect">
            <a:avLst/>
          </a:prstGeom>
        </p:spPr>
      </p:pic>
      <p:pic>
        <p:nvPicPr>
          <p:cNvPr id="6" name="Imagem 7">
            <a:extLst>
              <a:ext uri="{FF2B5EF4-FFF2-40B4-BE49-F238E27FC236}">
                <a16:creationId xmlns:a16="http://schemas.microsoft.com/office/drawing/2014/main" id="{237B5561-E1CD-2625-F941-A02C715BFC11}"/>
              </a:ext>
            </a:extLst>
          </p:cNvPr>
          <p:cNvPicPr>
            <a:picLocks noChangeAspect="1"/>
          </p:cNvPicPr>
          <p:nvPr/>
        </p:nvPicPr>
        <p:blipFill rotWithShape="1">
          <a:blip r:embed="rId3">
            <a:biLevel thresh="75000"/>
            <a:extLst>
              <a:ext uri="{BEBA8EAE-BF5A-486C-A8C5-ECC9F3942E4B}">
                <a14:imgProps xmlns:a14="http://schemas.microsoft.com/office/drawing/2010/main">
                  <a14:imgLayer r:embed="rId4">
                    <a14:imgEffect>
                      <a14:artisticLineDrawing/>
                    </a14:imgEffect>
                    <a14:imgEffect>
                      <a14:sharpenSoften amount="50000"/>
                    </a14:imgEffect>
                    <a14:imgEffect>
                      <a14:colorTemperature colorTemp="4700"/>
                    </a14:imgEffect>
                    <a14:imgEffect>
                      <a14:saturation sat="0"/>
                    </a14:imgEffect>
                    <a14:imgEffect>
                      <a14:brightnessContrast bright="-40000" contrast="40000"/>
                    </a14:imgEffect>
                  </a14:imgLayer>
                </a14:imgProps>
              </a:ext>
            </a:extLst>
          </a:blip>
          <a:srcRect l="28351" r="-3840" b="11678"/>
          <a:stretch/>
        </p:blipFill>
        <p:spPr>
          <a:xfrm>
            <a:off x="6261724" y="463538"/>
            <a:ext cx="1346229" cy="324976"/>
          </a:xfrm>
          <a:prstGeom prst="rect">
            <a:avLst/>
          </a:prstGeom>
        </p:spPr>
      </p:pic>
      <p:pic>
        <p:nvPicPr>
          <p:cNvPr id="7" name="Picture 18">
            <a:extLst>
              <a:ext uri="{FF2B5EF4-FFF2-40B4-BE49-F238E27FC236}">
                <a16:creationId xmlns:a16="http://schemas.microsoft.com/office/drawing/2014/main" id="{E724DA4A-A169-B265-0456-9D317D4C554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43460" y="276275"/>
            <a:ext cx="1348125" cy="1161765"/>
          </a:xfrm>
          <a:prstGeom prst="rect">
            <a:avLst/>
          </a:prstGeom>
        </p:spPr>
      </p:pic>
      <p:sp>
        <p:nvSpPr>
          <p:cNvPr id="8" name="CaixaDeTexto 7">
            <a:extLst>
              <a:ext uri="{FF2B5EF4-FFF2-40B4-BE49-F238E27FC236}">
                <a16:creationId xmlns:a16="http://schemas.microsoft.com/office/drawing/2014/main" id="{AD90703C-ADB8-6606-2ED8-0EEC2B2AC73F}"/>
              </a:ext>
            </a:extLst>
          </p:cNvPr>
          <p:cNvSpPr txBox="1"/>
          <p:nvPr/>
        </p:nvSpPr>
        <p:spPr>
          <a:xfrm>
            <a:off x="558120" y="2392472"/>
            <a:ext cx="10558465" cy="1477328"/>
          </a:xfrm>
          <a:prstGeom prst="rect">
            <a:avLst/>
          </a:prstGeom>
          <a:noFill/>
        </p:spPr>
        <p:txBody>
          <a:bodyPr wrap="square" rtlCol="0">
            <a:spAutoFit/>
          </a:bodyPr>
          <a:lstStyle/>
          <a:p>
            <a:pPr algn="ctr"/>
            <a:r>
              <a:rPr lang="en-US" sz="3600" b="1" noProof="0" dirty="0">
                <a:effectLst/>
                <a:latin typeface="NewsGotT" pitchFamily="2" charset="0"/>
              </a:rPr>
              <a:t>COMPOSITE SCINTILLATING NANOFIBERS BY ELECTROSPINNING FOR RADIATION DETECTION </a:t>
            </a:r>
            <a:endParaRPr lang="en-US" sz="3600" b="1" noProof="0" dirty="0">
              <a:latin typeface="NewsGotT" pitchFamily="2" charset="0"/>
            </a:endParaRPr>
          </a:p>
          <a:p>
            <a:pPr algn="ctr"/>
            <a:endParaRPr lang="en-US" noProof="0" dirty="0"/>
          </a:p>
        </p:txBody>
      </p:sp>
      <p:sp>
        <p:nvSpPr>
          <p:cNvPr id="10" name="CaixaDeTexto 9">
            <a:extLst>
              <a:ext uri="{FF2B5EF4-FFF2-40B4-BE49-F238E27FC236}">
                <a16:creationId xmlns:a16="http://schemas.microsoft.com/office/drawing/2014/main" id="{F6364C79-CEAC-AC91-3F13-C9BDDF684EB9}"/>
              </a:ext>
            </a:extLst>
          </p:cNvPr>
          <p:cNvSpPr txBox="1"/>
          <p:nvPr/>
        </p:nvSpPr>
        <p:spPr>
          <a:xfrm>
            <a:off x="4969128" y="4827427"/>
            <a:ext cx="1881797" cy="923330"/>
          </a:xfrm>
          <a:prstGeom prst="rect">
            <a:avLst/>
          </a:prstGeom>
          <a:noFill/>
        </p:spPr>
        <p:txBody>
          <a:bodyPr wrap="none" rtlCol="0">
            <a:spAutoFit/>
          </a:bodyPr>
          <a:lstStyle/>
          <a:p>
            <a:pPr algn="ctr"/>
            <a:r>
              <a:rPr lang="en-US" sz="1800" b="1" noProof="0" dirty="0">
                <a:effectLst/>
                <a:latin typeface="NewsGotT" pitchFamily="2" charset="0"/>
              </a:rPr>
              <a:t>Áureo Ucuanjongo</a:t>
            </a:r>
          </a:p>
          <a:p>
            <a:pPr algn="ctr"/>
            <a:r>
              <a:rPr lang="en-US" sz="1800" b="1" noProof="0" dirty="0">
                <a:effectLst/>
                <a:latin typeface="NewsGotT" pitchFamily="2" charset="0"/>
              </a:rPr>
              <a:t> id11632 </a:t>
            </a:r>
            <a:endParaRPr lang="en-US" b="1" noProof="0" dirty="0"/>
          </a:p>
          <a:p>
            <a:endParaRPr lang="en-US" noProof="0" dirty="0"/>
          </a:p>
        </p:txBody>
      </p:sp>
      <p:sp>
        <p:nvSpPr>
          <p:cNvPr id="13" name="CaixaDeTexto 12">
            <a:extLst>
              <a:ext uri="{FF2B5EF4-FFF2-40B4-BE49-F238E27FC236}">
                <a16:creationId xmlns:a16="http://schemas.microsoft.com/office/drawing/2014/main" id="{3657EB94-9859-FF9F-DBE8-56CFD95308CC}"/>
              </a:ext>
            </a:extLst>
          </p:cNvPr>
          <p:cNvSpPr txBox="1"/>
          <p:nvPr/>
        </p:nvSpPr>
        <p:spPr>
          <a:xfrm>
            <a:off x="4414464" y="1742946"/>
            <a:ext cx="2845776" cy="369332"/>
          </a:xfrm>
          <a:prstGeom prst="rect">
            <a:avLst/>
          </a:prstGeom>
          <a:noFill/>
        </p:spPr>
        <p:txBody>
          <a:bodyPr wrap="square">
            <a:spAutoFit/>
          </a:bodyPr>
          <a:lstStyle/>
          <a:p>
            <a:pPr algn="ctr"/>
            <a:r>
              <a:rPr lang="en-US" sz="1800" b="1" noProof="0" dirty="0">
                <a:effectLst/>
                <a:latin typeface="NewsGotT" pitchFamily="2" charset="0"/>
              </a:rPr>
              <a:t>Essay MAP-</a:t>
            </a:r>
            <a:r>
              <a:rPr lang="en-US" sz="1800" b="1" noProof="0" dirty="0" err="1">
                <a:effectLst/>
                <a:latin typeface="NewsGotT" pitchFamily="2" charset="0"/>
              </a:rPr>
              <a:t>fis</a:t>
            </a:r>
            <a:r>
              <a:rPr lang="en-US" sz="1800" b="1" noProof="0" dirty="0">
                <a:effectLst/>
                <a:latin typeface="NewsGotT" pitchFamily="2" charset="0"/>
              </a:rPr>
              <a:t> </a:t>
            </a:r>
            <a:endParaRPr lang="en-US" b="1" noProof="0" dirty="0"/>
          </a:p>
        </p:txBody>
      </p:sp>
    </p:spTree>
    <p:extLst>
      <p:ext uri="{BB962C8B-B14F-4D97-AF65-F5344CB8AC3E}">
        <p14:creationId xmlns:p14="http://schemas.microsoft.com/office/powerpoint/2010/main" val="3262340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6E9B3E6-E277-4D68-BA48-9CB43FFBD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13" name="Group 12">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4" name="Rectangle 13">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Rectangle 14">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Rectangle 15">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8" name="Rectangle 17">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ítulo 1">
            <a:extLst>
              <a:ext uri="{FF2B5EF4-FFF2-40B4-BE49-F238E27FC236}">
                <a16:creationId xmlns:a16="http://schemas.microsoft.com/office/drawing/2014/main" id="{434BC145-E7AC-3AA2-6A4F-5695B1D65DCF}"/>
              </a:ext>
            </a:extLst>
          </p:cNvPr>
          <p:cNvSpPr>
            <a:spLocks noGrp="1"/>
          </p:cNvSpPr>
          <p:nvPr>
            <p:ph type="title"/>
          </p:nvPr>
        </p:nvSpPr>
        <p:spPr>
          <a:xfrm>
            <a:off x="1043631" y="809898"/>
            <a:ext cx="10173010" cy="1554480"/>
          </a:xfrm>
        </p:spPr>
        <p:txBody>
          <a:bodyPr vert="horz" lIns="91440" tIns="45720" rIns="91440" bIns="45720" rtlCol="0" anchor="ctr">
            <a:normAutofit/>
          </a:bodyPr>
          <a:lstStyle/>
          <a:p>
            <a:r>
              <a:rPr lang="en-US" sz="4800" kern="1200" noProof="0" dirty="0">
                <a:solidFill>
                  <a:schemeClr val="tx1"/>
                </a:solidFill>
                <a:latin typeface="+mj-lt"/>
                <a:ea typeface="+mj-ea"/>
                <a:cs typeface="+mj-cs"/>
              </a:rPr>
              <a:t>Objectives </a:t>
            </a:r>
          </a:p>
        </p:txBody>
      </p:sp>
      <p:cxnSp>
        <p:nvCxnSpPr>
          <p:cNvPr id="20" name="Straight Connector 19">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8" name="CaixaDeTexto 4">
            <a:extLst>
              <a:ext uri="{FF2B5EF4-FFF2-40B4-BE49-F238E27FC236}">
                <a16:creationId xmlns:a16="http://schemas.microsoft.com/office/drawing/2014/main" id="{7AA4C8C7-212B-9C0F-E3E2-395AFC444750}"/>
              </a:ext>
            </a:extLst>
          </p:cNvPr>
          <p:cNvGraphicFramePr/>
          <p:nvPr>
            <p:extLst>
              <p:ext uri="{D42A27DB-BD31-4B8C-83A1-F6EECF244321}">
                <p14:modId xmlns:p14="http://schemas.microsoft.com/office/powerpoint/2010/main" val="4209890787"/>
              </p:ext>
            </p:extLst>
          </p:nvPr>
        </p:nvGraphicFramePr>
        <p:xfrm>
          <a:off x="904602" y="3017519"/>
          <a:ext cx="10378440" cy="3209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8298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D07D6E-7F73-18EE-975E-B4D0D3CB3740}"/>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077790B-3E58-E394-29B5-DA0F243A4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useBgFill="1">
        <p:nvSpPr>
          <p:cNvPr id="11" name="Freeform: Shape 10">
            <a:extLst>
              <a:ext uri="{FF2B5EF4-FFF2-40B4-BE49-F238E27FC236}">
                <a16:creationId xmlns:a16="http://schemas.microsoft.com/office/drawing/2014/main" id="{8A9D941E-8B3B-85D5-C4EC-9F6A9AD0C9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59047"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rgbClr val="E6E6E6"/>
            </a:solidFill>
          </a:ln>
          <a:effectLst>
            <a:outerShdw blurRad="762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8A30BB75-2918-9F14-B58A-F05688C13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48887"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51A61C5-1AFC-CEF7-7CB2-3C3FF4249283}"/>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kern="1200" noProof="0" dirty="0">
                <a:solidFill>
                  <a:schemeClr val="tx1"/>
                </a:solidFill>
                <a:latin typeface="+mj-lt"/>
                <a:ea typeface="+mj-ea"/>
                <a:cs typeface="+mj-cs"/>
              </a:rPr>
              <a:t>Specific Objectives</a:t>
            </a:r>
          </a:p>
        </p:txBody>
      </p:sp>
      <p:sp>
        <p:nvSpPr>
          <p:cNvPr id="15" name="Rectangle 14">
            <a:extLst>
              <a:ext uri="{FF2B5EF4-FFF2-40B4-BE49-F238E27FC236}">
                <a16:creationId xmlns:a16="http://schemas.microsoft.com/office/drawing/2014/main" id="{A44CFD5D-FD3E-2333-0E32-C2B98B868C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prstClr val="white"/>
              </a:solidFill>
              <a:latin typeface="Calibri" panose="020F0502020204030204"/>
            </a:endParaRPr>
          </a:p>
        </p:txBody>
      </p:sp>
      <p:sp>
        <p:nvSpPr>
          <p:cNvPr id="17" name="Rectangle 16">
            <a:extLst>
              <a:ext uri="{FF2B5EF4-FFF2-40B4-BE49-F238E27FC236}">
                <a16:creationId xmlns:a16="http://schemas.microsoft.com/office/drawing/2014/main" id="{28067F0F-66F5-7897-8E10-DF071A3CC0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3" name="Group 18">
            <a:extLst>
              <a:ext uri="{FF2B5EF4-FFF2-40B4-BE49-F238E27FC236}">
                <a16:creationId xmlns:a16="http://schemas.microsoft.com/office/drawing/2014/main" id="{3EF4F195-EFB8-7092-6CDC-4E5E651B42E6}"/>
              </a:ext>
            </a:extLst>
          </p:cNvPr>
          <p:cNvGrpSpPr/>
          <p:nvPr/>
        </p:nvGrpSpPr>
        <p:grpSpPr>
          <a:xfrm>
            <a:off x="6064928" y="142233"/>
            <a:ext cx="4919471" cy="663547"/>
            <a:chOff x="145571" y="1015636"/>
            <a:chExt cx="4919471" cy="663547"/>
          </a:xfrm>
        </p:grpSpPr>
        <p:sp>
          <p:nvSpPr>
            <p:cNvPr id="5" name="TextBox 9">
              <a:extLst>
                <a:ext uri="{FF2B5EF4-FFF2-40B4-BE49-F238E27FC236}">
                  <a16:creationId xmlns:a16="http://schemas.microsoft.com/office/drawing/2014/main" id="{80F97F33-6202-029B-6124-5D0807E5D084}"/>
                </a:ext>
              </a:extLst>
            </p:cNvPr>
            <p:cNvSpPr txBox="1"/>
            <p:nvPr/>
          </p:nvSpPr>
          <p:spPr>
            <a:xfrm>
              <a:off x="614802" y="1015636"/>
              <a:ext cx="4450240" cy="646331"/>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SYNTHESIS OF COMPOSITE NANOFIBERS EMBED WITH ORGANIC ACTIVE COMPOUNDS </a:t>
              </a:r>
              <a:endParaRPr lang="en-US" b="1" noProof="0" dirty="0"/>
            </a:p>
          </p:txBody>
        </p:sp>
        <p:sp>
          <p:nvSpPr>
            <p:cNvPr id="6" name="TextBox 10">
              <a:extLst>
                <a:ext uri="{FF2B5EF4-FFF2-40B4-BE49-F238E27FC236}">
                  <a16:creationId xmlns:a16="http://schemas.microsoft.com/office/drawing/2014/main" id="{D0BDEEE5-ED72-51DA-2484-38B520A5AA93}"/>
                </a:ext>
              </a:extLst>
            </p:cNvPr>
            <p:cNvSpPr txBox="1"/>
            <p:nvPr/>
          </p:nvSpPr>
          <p:spPr>
            <a:xfrm>
              <a:off x="145571" y="1094408"/>
              <a:ext cx="649224" cy="584775"/>
            </a:xfrm>
            <a:prstGeom prst="rect">
              <a:avLst/>
            </a:prstGeom>
            <a:noFill/>
          </p:spPr>
          <p:txBody>
            <a:bodyPr wrap="square" rtlCol="0">
              <a:spAutoFit/>
            </a:bodyPr>
            <a:lstStyle/>
            <a:p>
              <a:r>
                <a:rPr lang="en-US" sz="3200" noProof="0" dirty="0">
                  <a:solidFill>
                    <a:schemeClr val="accent5">
                      <a:lumMod val="50000"/>
                    </a:schemeClr>
                  </a:solidFill>
                </a:rPr>
                <a:t>1.</a:t>
              </a:r>
            </a:p>
          </p:txBody>
        </p:sp>
      </p:grpSp>
      <p:grpSp>
        <p:nvGrpSpPr>
          <p:cNvPr id="7" name="Group 3">
            <a:extLst>
              <a:ext uri="{FF2B5EF4-FFF2-40B4-BE49-F238E27FC236}">
                <a16:creationId xmlns:a16="http://schemas.microsoft.com/office/drawing/2014/main" id="{918AE7E8-CE44-14D8-9F1F-D4208839DD4D}"/>
              </a:ext>
            </a:extLst>
          </p:cNvPr>
          <p:cNvGrpSpPr/>
          <p:nvPr/>
        </p:nvGrpSpPr>
        <p:grpSpPr>
          <a:xfrm>
            <a:off x="6070369" y="921079"/>
            <a:ext cx="4919471" cy="923330"/>
            <a:chOff x="201168" y="2406807"/>
            <a:chExt cx="4919471" cy="923330"/>
          </a:xfrm>
        </p:grpSpPr>
        <p:sp>
          <p:nvSpPr>
            <p:cNvPr id="8" name="TextBox 12">
              <a:extLst>
                <a:ext uri="{FF2B5EF4-FFF2-40B4-BE49-F238E27FC236}">
                  <a16:creationId xmlns:a16="http://schemas.microsoft.com/office/drawing/2014/main" id="{1F28B66A-9B9D-90CB-4D08-325E536AE0DE}"/>
                </a:ext>
              </a:extLst>
            </p:cNvPr>
            <p:cNvSpPr txBox="1"/>
            <p:nvPr/>
          </p:nvSpPr>
          <p:spPr>
            <a:xfrm>
              <a:off x="670399" y="2406807"/>
              <a:ext cx="4450240" cy="923330"/>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SYSTEMATIC STUDY OF THE STRUCTURAL, CHEMICAL AND MORPHOLOGICAL PROPERTIES OF THE COMPOSITE NANOFIBERS </a:t>
              </a:r>
              <a:endParaRPr lang="en-US" b="1" noProof="0" dirty="0"/>
            </a:p>
          </p:txBody>
        </p:sp>
        <p:sp>
          <p:nvSpPr>
            <p:cNvPr id="10" name="TextBox 13">
              <a:extLst>
                <a:ext uri="{FF2B5EF4-FFF2-40B4-BE49-F238E27FC236}">
                  <a16:creationId xmlns:a16="http://schemas.microsoft.com/office/drawing/2014/main" id="{9FCE8308-88A5-D376-01D6-CE1C6AB4557A}"/>
                </a:ext>
              </a:extLst>
            </p:cNvPr>
            <p:cNvSpPr txBox="1"/>
            <p:nvPr/>
          </p:nvSpPr>
          <p:spPr>
            <a:xfrm>
              <a:off x="201168" y="2548343"/>
              <a:ext cx="649224" cy="584775"/>
            </a:xfrm>
            <a:prstGeom prst="rect">
              <a:avLst/>
            </a:prstGeom>
            <a:noFill/>
          </p:spPr>
          <p:txBody>
            <a:bodyPr wrap="square" rtlCol="0">
              <a:spAutoFit/>
            </a:bodyPr>
            <a:lstStyle/>
            <a:p>
              <a:r>
                <a:rPr lang="en-US" sz="3200" noProof="0" dirty="0">
                  <a:solidFill>
                    <a:schemeClr val="accent5">
                      <a:lumMod val="50000"/>
                    </a:schemeClr>
                  </a:solidFill>
                </a:rPr>
                <a:t>2.</a:t>
              </a:r>
            </a:p>
          </p:txBody>
        </p:sp>
      </p:grpSp>
      <p:grpSp>
        <p:nvGrpSpPr>
          <p:cNvPr id="12" name="Group 19">
            <a:extLst>
              <a:ext uri="{FF2B5EF4-FFF2-40B4-BE49-F238E27FC236}">
                <a16:creationId xmlns:a16="http://schemas.microsoft.com/office/drawing/2014/main" id="{7DCF7A76-AA75-6067-91F3-EC499FB725F2}"/>
              </a:ext>
            </a:extLst>
          </p:cNvPr>
          <p:cNvGrpSpPr/>
          <p:nvPr/>
        </p:nvGrpSpPr>
        <p:grpSpPr>
          <a:xfrm>
            <a:off x="6036941" y="2020958"/>
            <a:ext cx="4969939" cy="1200329"/>
            <a:chOff x="131304" y="3721353"/>
            <a:chExt cx="3900298" cy="1200329"/>
          </a:xfrm>
        </p:grpSpPr>
        <p:sp>
          <p:nvSpPr>
            <p:cNvPr id="14" name="TextBox 14">
              <a:extLst>
                <a:ext uri="{FF2B5EF4-FFF2-40B4-BE49-F238E27FC236}">
                  <a16:creationId xmlns:a16="http://schemas.microsoft.com/office/drawing/2014/main" id="{04366D7E-06C4-2F5C-38FB-FA9C50E68F9C}"/>
                </a:ext>
              </a:extLst>
            </p:cNvPr>
            <p:cNvSpPr txBox="1"/>
            <p:nvPr/>
          </p:nvSpPr>
          <p:spPr>
            <a:xfrm>
              <a:off x="539153" y="3721353"/>
              <a:ext cx="3492449" cy="1200329"/>
            </a:xfrm>
            <a:prstGeom prst="rect">
              <a:avLst/>
            </a:prstGeom>
            <a:solidFill>
              <a:schemeClr val="bg1"/>
            </a:solidFill>
            <a:ln>
              <a:solidFill>
                <a:schemeClr val="accent5">
                  <a:lumMod val="50000"/>
                </a:schemeClr>
              </a:solidFill>
            </a:ln>
          </p:spPr>
          <p:txBody>
            <a:bodyPr wrap="square" rtlCol="0">
              <a:spAutoFit/>
            </a:bodyPr>
            <a:lstStyle/>
            <a:p>
              <a:pPr algn="just"/>
              <a:r>
                <a:rPr lang="en-US" sz="1800" b="1" noProof="0" dirty="0">
                  <a:effectLst/>
                  <a:latin typeface="NewsGotT" pitchFamily="2" charset="0"/>
                </a:rPr>
                <a:t>DETAILED STUDY OF THE SELF-ASSEMBLY PROPERTIES OF THE NANOPARTICLES AND ORGANIC SCINTILLATORS IN ELECTROSPUN NANOFIBERS </a:t>
              </a:r>
              <a:endParaRPr lang="en-US" b="1" noProof="0" dirty="0"/>
            </a:p>
          </p:txBody>
        </p:sp>
        <p:sp>
          <p:nvSpPr>
            <p:cNvPr id="16" name="TextBox 15">
              <a:extLst>
                <a:ext uri="{FF2B5EF4-FFF2-40B4-BE49-F238E27FC236}">
                  <a16:creationId xmlns:a16="http://schemas.microsoft.com/office/drawing/2014/main" id="{FD8F562B-EA50-9305-E896-C1FFF4012ABC}"/>
                </a:ext>
              </a:extLst>
            </p:cNvPr>
            <p:cNvSpPr txBox="1"/>
            <p:nvPr/>
          </p:nvSpPr>
          <p:spPr>
            <a:xfrm>
              <a:off x="131304" y="3949766"/>
              <a:ext cx="649224" cy="584775"/>
            </a:xfrm>
            <a:prstGeom prst="rect">
              <a:avLst/>
            </a:prstGeom>
            <a:noFill/>
          </p:spPr>
          <p:txBody>
            <a:bodyPr wrap="square" rtlCol="0">
              <a:spAutoFit/>
            </a:bodyPr>
            <a:lstStyle/>
            <a:p>
              <a:r>
                <a:rPr lang="en-US" sz="3200" noProof="0" dirty="0">
                  <a:solidFill>
                    <a:schemeClr val="accent5">
                      <a:lumMod val="50000"/>
                    </a:schemeClr>
                  </a:solidFill>
                </a:rPr>
                <a:t>3.</a:t>
              </a:r>
            </a:p>
          </p:txBody>
        </p:sp>
      </p:grpSp>
      <p:grpSp>
        <p:nvGrpSpPr>
          <p:cNvPr id="18" name="Group 20">
            <a:extLst>
              <a:ext uri="{FF2B5EF4-FFF2-40B4-BE49-F238E27FC236}">
                <a16:creationId xmlns:a16="http://schemas.microsoft.com/office/drawing/2014/main" id="{15C3260C-24BA-3B96-F16A-B68B29250994}"/>
              </a:ext>
            </a:extLst>
          </p:cNvPr>
          <p:cNvGrpSpPr/>
          <p:nvPr/>
        </p:nvGrpSpPr>
        <p:grpSpPr>
          <a:xfrm>
            <a:off x="6070369" y="3389241"/>
            <a:ext cx="4937092" cy="1200329"/>
            <a:chOff x="127951" y="5366613"/>
            <a:chExt cx="4937092" cy="1200329"/>
          </a:xfrm>
        </p:grpSpPr>
        <p:sp>
          <p:nvSpPr>
            <p:cNvPr id="19" name="TextBox 16">
              <a:extLst>
                <a:ext uri="{FF2B5EF4-FFF2-40B4-BE49-F238E27FC236}">
                  <a16:creationId xmlns:a16="http://schemas.microsoft.com/office/drawing/2014/main" id="{48B71A73-EB62-8932-5347-DB2355388BE3}"/>
                </a:ext>
              </a:extLst>
            </p:cNvPr>
            <p:cNvSpPr txBox="1"/>
            <p:nvPr/>
          </p:nvSpPr>
          <p:spPr>
            <a:xfrm>
              <a:off x="614804" y="5366613"/>
              <a:ext cx="4450239" cy="1200329"/>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DETAILED CHARACTERIZATION OF THE STATIC AND FREQUENCY DEPENDENT ELECTRIC PROPERTIES AND RELAXATION BEHAVIOR OF THE FIBERS </a:t>
              </a:r>
              <a:endParaRPr lang="en-US" b="1" noProof="0" dirty="0"/>
            </a:p>
          </p:txBody>
        </p:sp>
        <p:sp>
          <p:nvSpPr>
            <p:cNvPr id="20" name="TextBox 17">
              <a:extLst>
                <a:ext uri="{FF2B5EF4-FFF2-40B4-BE49-F238E27FC236}">
                  <a16:creationId xmlns:a16="http://schemas.microsoft.com/office/drawing/2014/main" id="{EC743B38-9DDD-A47E-E3A2-0C6B42153F93}"/>
                </a:ext>
              </a:extLst>
            </p:cNvPr>
            <p:cNvSpPr txBox="1"/>
            <p:nvPr/>
          </p:nvSpPr>
          <p:spPr>
            <a:xfrm>
              <a:off x="127951" y="5508252"/>
              <a:ext cx="649224" cy="584775"/>
            </a:xfrm>
            <a:prstGeom prst="rect">
              <a:avLst/>
            </a:prstGeom>
            <a:noFill/>
          </p:spPr>
          <p:txBody>
            <a:bodyPr wrap="square" rtlCol="0">
              <a:spAutoFit/>
            </a:bodyPr>
            <a:lstStyle/>
            <a:p>
              <a:r>
                <a:rPr lang="en-US" sz="3200" noProof="0" dirty="0">
                  <a:solidFill>
                    <a:schemeClr val="accent5">
                      <a:lumMod val="50000"/>
                    </a:schemeClr>
                  </a:solidFill>
                </a:rPr>
                <a:t>4.</a:t>
              </a:r>
            </a:p>
          </p:txBody>
        </p:sp>
      </p:grpSp>
      <p:grpSp>
        <p:nvGrpSpPr>
          <p:cNvPr id="21" name="Group 21">
            <a:extLst>
              <a:ext uri="{FF2B5EF4-FFF2-40B4-BE49-F238E27FC236}">
                <a16:creationId xmlns:a16="http://schemas.microsoft.com/office/drawing/2014/main" id="{8BCD08BB-C9F5-82D4-3E04-FDF8BE37475C}"/>
              </a:ext>
            </a:extLst>
          </p:cNvPr>
          <p:cNvGrpSpPr/>
          <p:nvPr/>
        </p:nvGrpSpPr>
        <p:grpSpPr>
          <a:xfrm>
            <a:off x="6064928" y="4757524"/>
            <a:ext cx="4980508" cy="923330"/>
            <a:chOff x="132119" y="1618539"/>
            <a:chExt cx="4980508" cy="923330"/>
          </a:xfrm>
        </p:grpSpPr>
        <p:sp>
          <p:nvSpPr>
            <p:cNvPr id="22" name="TextBox 22">
              <a:extLst>
                <a:ext uri="{FF2B5EF4-FFF2-40B4-BE49-F238E27FC236}">
                  <a16:creationId xmlns:a16="http://schemas.microsoft.com/office/drawing/2014/main" id="{58EAB9BE-0573-0A61-CF62-72F89B5D3722}"/>
                </a:ext>
              </a:extLst>
            </p:cNvPr>
            <p:cNvSpPr txBox="1"/>
            <p:nvPr/>
          </p:nvSpPr>
          <p:spPr>
            <a:xfrm>
              <a:off x="662387" y="1618539"/>
              <a:ext cx="4450240" cy="923330"/>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SYSTEMATIC STUDY OF THE OPTICAL ABSORPTION AND PHOTOLUMINESCENCE OF THE COMPOSITE NANOFIBERS </a:t>
              </a:r>
              <a:endParaRPr lang="en-US" b="1" noProof="0" dirty="0"/>
            </a:p>
          </p:txBody>
        </p:sp>
        <p:sp>
          <p:nvSpPr>
            <p:cNvPr id="23" name="TextBox 23">
              <a:extLst>
                <a:ext uri="{FF2B5EF4-FFF2-40B4-BE49-F238E27FC236}">
                  <a16:creationId xmlns:a16="http://schemas.microsoft.com/office/drawing/2014/main" id="{BA70E4EE-A46E-03A2-E27F-498605C6F730}"/>
                </a:ext>
              </a:extLst>
            </p:cNvPr>
            <p:cNvSpPr txBox="1"/>
            <p:nvPr/>
          </p:nvSpPr>
          <p:spPr>
            <a:xfrm>
              <a:off x="132119" y="1691636"/>
              <a:ext cx="649224" cy="584775"/>
            </a:xfrm>
            <a:prstGeom prst="rect">
              <a:avLst/>
            </a:prstGeom>
            <a:noFill/>
          </p:spPr>
          <p:txBody>
            <a:bodyPr wrap="square" rtlCol="0">
              <a:spAutoFit/>
            </a:bodyPr>
            <a:lstStyle/>
            <a:p>
              <a:r>
                <a:rPr lang="en-US" sz="3200" noProof="0" dirty="0">
                  <a:solidFill>
                    <a:schemeClr val="accent5">
                      <a:lumMod val="50000"/>
                    </a:schemeClr>
                  </a:solidFill>
                </a:rPr>
                <a:t>5.</a:t>
              </a:r>
            </a:p>
          </p:txBody>
        </p:sp>
      </p:grpSp>
      <p:sp>
        <p:nvSpPr>
          <p:cNvPr id="24" name="TextBox 22">
            <a:extLst>
              <a:ext uri="{FF2B5EF4-FFF2-40B4-BE49-F238E27FC236}">
                <a16:creationId xmlns:a16="http://schemas.microsoft.com/office/drawing/2014/main" id="{3EB1FABC-C405-D9C7-3E11-9499248E5859}"/>
              </a:ext>
            </a:extLst>
          </p:cNvPr>
          <p:cNvSpPr txBox="1"/>
          <p:nvPr/>
        </p:nvSpPr>
        <p:spPr>
          <a:xfrm>
            <a:off x="6573266" y="5812743"/>
            <a:ext cx="4472169" cy="923330"/>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SYSTEMATIC STUDY OF THE SCINTILLATION RESPONSE OF THE INDIVIDUAL COMPOUNDS AND COMPOSITE FIBERS </a:t>
            </a:r>
            <a:endParaRPr lang="en-US" b="1" noProof="0" dirty="0"/>
          </a:p>
        </p:txBody>
      </p:sp>
      <p:sp>
        <p:nvSpPr>
          <p:cNvPr id="25" name="TextBox 23">
            <a:extLst>
              <a:ext uri="{FF2B5EF4-FFF2-40B4-BE49-F238E27FC236}">
                <a16:creationId xmlns:a16="http://schemas.microsoft.com/office/drawing/2014/main" id="{F4FCF6AF-9B83-2ACA-F036-AACAC21833E5}"/>
              </a:ext>
            </a:extLst>
          </p:cNvPr>
          <p:cNvSpPr txBox="1"/>
          <p:nvPr/>
        </p:nvSpPr>
        <p:spPr>
          <a:xfrm>
            <a:off x="6036941" y="5866405"/>
            <a:ext cx="649224" cy="584775"/>
          </a:xfrm>
          <a:prstGeom prst="rect">
            <a:avLst/>
          </a:prstGeom>
          <a:noFill/>
        </p:spPr>
        <p:txBody>
          <a:bodyPr wrap="square" rtlCol="0">
            <a:spAutoFit/>
          </a:bodyPr>
          <a:lstStyle/>
          <a:p>
            <a:r>
              <a:rPr lang="en-US" sz="3200" noProof="0" dirty="0">
                <a:solidFill>
                  <a:schemeClr val="accent5">
                    <a:lumMod val="50000"/>
                  </a:schemeClr>
                </a:solidFill>
              </a:rPr>
              <a:t>6.</a:t>
            </a:r>
          </a:p>
        </p:txBody>
      </p:sp>
    </p:spTree>
    <p:extLst>
      <p:ext uri="{BB962C8B-B14F-4D97-AF65-F5344CB8AC3E}">
        <p14:creationId xmlns:p14="http://schemas.microsoft.com/office/powerpoint/2010/main" val="327858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F60B57-5D38-169B-8DF3-D0771B1AA704}"/>
              </a:ext>
            </a:extLst>
          </p:cNvPr>
          <p:cNvSpPr>
            <a:spLocks noGrp="1"/>
          </p:cNvSpPr>
          <p:nvPr>
            <p:ph type="title"/>
          </p:nvPr>
        </p:nvSpPr>
        <p:spPr/>
        <p:txBody>
          <a:bodyPr/>
          <a:lstStyle/>
          <a:p>
            <a:r>
              <a:rPr lang="en-US" noProof="0" dirty="0"/>
              <a:t>Research work plan </a:t>
            </a:r>
          </a:p>
        </p:txBody>
      </p:sp>
      <p:sp>
        <p:nvSpPr>
          <p:cNvPr id="4" name="TextBox 2">
            <a:extLst>
              <a:ext uri="{FF2B5EF4-FFF2-40B4-BE49-F238E27FC236}">
                <a16:creationId xmlns:a16="http://schemas.microsoft.com/office/drawing/2014/main" id="{2AA81D00-2114-25F8-0D27-67B6A7E306F0}"/>
              </a:ext>
            </a:extLst>
          </p:cNvPr>
          <p:cNvSpPr txBox="1"/>
          <p:nvPr/>
        </p:nvSpPr>
        <p:spPr>
          <a:xfrm>
            <a:off x="0" y="5270916"/>
            <a:ext cx="2800223" cy="1569660"/>
          </a:xfrm>
          <a:prstGeom prst="rect">
            <a:avLst/>
          </a:prstGeom>
          <a:noFill/>
        </p:spPr>
        <p:txBody>
          <a:bodyPr wrap="square" rtlCol="0">
            <a:spAutoFit/>
          </a:bodyPr>
          <a:lstStyle/>
          <a:p>
            <a:pPr algn="ctr"/>
            <a:r>
              <a:rPr lang="en-US" sz="2400" noProof="0" dirty="0"/>
              <a:t>TASK 1</a:t>
            </a:r>
          </a:p>
          <a:p>
            <a:pPr algn="ctr"/>
            <a:r>
              <a:rPr lang="en-US" sz="1800" noProof="0" dirty="0">
                <a:effectLst/>
                <a:latin typeface="NewsGotT" pitchFamily="2" charset="0"/>
              </a:rPr>
              <a:t>SYNTHESIS of RADIOLUMINESCENT ELECTROSPUN SINGLE AND COMPOSITE FIBERS </a:t>
            </a:r>
            <a:endParaRPr lang="en-US" sz="1600" noProof="0" dirty="0"/>
          </a:p>
        </p:txBody>
      </p:sp>
      <p:sp>
        <p:nvSpPr>
          <p:cNvPr id="5" name="TextBox 9">
            <a:extLst>
              <a:ext uri="{FF2B5EF4-FFF2-40B4-BE49-F238E27FC236}">
                <a16:creationId xmlns:a16="http://schemas.microsoft.com/office/drawing/2014/main" id="{8C9DF9D6-7B4A-7FDF-6AFD-D0442575ED88}"/>
              </a:ext>
            </a:extLst>
          </p:cNvPr>
          <p:cNvSpPr txBox="1"/>
          <p:nvPr/>
        </p:nvSpPr>
        <p:spPr>
          <a:xfrm>
            <a:off x="2536825" y="1271891"/>
            <a:ext cx="2596896" cy="1292662"/>
          </a:xfrm>
          <a:prstGeom prst="rect">
            <a:avLst/>
          </a:prstGeom>
          <a:noFill/>
        </p:spPr>
        <p:txBody>
          <a:bodyPr wrap="square" rtlCol="0">
            <a:spAutoFit/>
          </a:bodyPr>
          <a:lstStyle/>
          <a:p>
            <a:pPr algn="ctr"/>
            <a:r>
              <a:rPr lang="en-US" sz="2400" noProof="0" dirty="0"/>
              <a:t>TASK 2</a:t>
            </a:r>
          </a:p>
          <a:p>
            <a:pPr algn="ctr"/>
            <a:r>
              <a:rPr lang="en-US" sz="1800" noProof="0" dirty="0">
                <a:effectLst/>
                <a:latin typeface="NewsGotT" pitchFamily="2" charset="0"/>
              </a:rPr>
              <a:t>STRUCTURAL, CHEMICAL, MECHANICAL AND THERMAL ANALYSIS </a:t>
            </a:r>
            <a:endParaRPr lang="en-US" sz="1600" noProof="0" dirty="0"/>
          </a:p>
        </p:txBody>
      </p:sp>
      <p:sp>
        <p:nvSpPr>
          <p:cNvPr id="6" name="TextBox 10">
            <a:extLst>
              <a:ext uri="{FF2B5EF4-FFF2-40B4-BE49-F238E27FC236}">
                <a16:creationId xmlns:a16="http://schemas.microsoft.com/office/drawing/2014/main" id="{D351C1A6-0FA6-C918-F5EA-8E326A3C3D75}"/>
              </a:ext>
            </a:extLst>
          </p:cNvPr>
          <p:cNvSpPr txBox="1"/>
          <p:nvPr/>
        </p:nvSpPr>
        <p:spPr>
          <a:xfrm>
            <a:off x="4978273" y="5455582"/>
            <a:ext cx="2510663" cy="1292662"/>
          </a:xfrm>
          <a:prstGeom prst="rect">
            <a:avLst/>
          </a:prstGeom>
          <a:noFill/>
        </p:spPr>
        <p:txBody>
          <a:bodyPr wrap="square" rtlCol="0">
            <a:spAutoFit/>
          </a:bodyPr>
          <a:lstStyle/>
          <a:p>
            <a:pPr algn="ctr"/>
            <a:r>
              <a:rPr lang="en-US" sz="2400" noProof="0" dirty="0"/>
              <a:t>TASK 3</a:t>
            </a:r>
          </a:p>
          <a:p>
            <a:pPr algn="ctr"/>
            <a:r>
              <a:rPr lang="en-US" sz="1800" noProof="0" dirty="0">
                <a:effectLst/>
                <a:latin typeface="NewsGotT" pitchFamily="2" charset="0"/>
              </a:rPr>
              <a:t>STUDY OF THE ELECTRIC PROPERTIES OF THE FIBERS </a:t>
            </a:r>
            <a:endParaRPr lang="en-US" sz="1600" noProof="0" dirty="0"/>
          </a:p>
        </p:txBody>
      </p:sp>
      <p:sp>
        <p:nvSpPr>
          <p:cNvPr id="7" name="TextBox 11">
            <a:extLst>
              <a:ext uri="{FF2B5EF4-FFF2-40B4-BE49-F238E27FC236}">
                <a16:creationId xmlns:a16="http://schemas.microsoft.com/office/drawing/2014/main" id="{DB278FF6-D7FF-DD13-D50C-C20D31C8D273}"/>
              </a:ext>
            </a:extLst>
          </p:cNvPr>
          <p:cNvSpPr txBox="1"/>
          <p:nvPr/>
        </p:nvSpPr>
        <p:spPr>
          <a:xfrm>
            <a:off x="7325233" y="1332516"/>
            <a:ext cx="2275967" cy="1569660"/>
          </a:xfrm>
          <a:prstGeom prst="rect">
            <a:avLst/>
          </a:prstGeom>
          <a:noFill/>
        </p:spPr>
        <p:txBody>
          <a:bodyPr wrap="square" rtlCol="0">
            <a:spAutoFit/>
          </a:bodyPr>
          <a:lstStyle/>
          <a:p>
            <a:pPr algn="ctr"/>
            <a:r>
              <a:rPr lang="en-US" sz="2400" noProof="0" dirty="0"/>
              <a:t>TASK 4</a:t>
            </a:r>
          </a:p>
          <a:p>
            <a:pPr algn="ctr"/>
            <a:r>
              <a:rPr lang="en-US" sz="1800" noProof="0" dirty="0">
                <a:effectLst/>
                <a:latin typeface="NewsGotT" pitchFamily="2" charset="0"/>
              </a:rPr>
              <a:t>OPTICAL, LUMINESCENT AND NONLINEAR OPTICAL PROPERTIES </a:t>
            </a:r>
            <a:endParaRPr lang="en-US" sz="1600" noProof="0" dirty="0"/>
          </a:p>
        </p:txBody>
      </p:sp>
      <p:sp>
        <p:nvSpPr>
          <p:cNvPr id="8" name="TextBox 12">
            <a:extLst>
              <a:ext uri="{FF2B5EF4-FFF2-40B4-BE49-F238E27FC236}">
                <a16:creationId xmlns:a16="http://schemas.microsoft.com/office/drawing/2014/main" id="{5EFC720F-1290-F94E-5B2F-93916E9502A7}"/>
              </a:ext>
            </a:extLst>
          </p:cNvPr>
          <p:cNvSpPr txBox="1"/>
          <p:nvPr/>
        </p:nvSpPr>
        <p:spPr>
          <a:xfrm>
            <a:off x="9409388" y="5447109"/>
            <a:ext cx="2687447" cy="1292662"/>
          </a:xfrm>
          <a:prstGeom prst="rect">
            <a:avLst/>
          </a:prstGeom>
          <a:noFill/>
        </p:spPr>
        <p:txBody>
          <a:bodyPr wrap="square" rtlCol="0">
            <a:spAutoFit/>
          </a:bodyPr>
          <a:lstStyle/>
          <a:p>
            <a:pPr algn="ctr"/>
            <a:r>
              <a:rPr lang="en-US" sz="2400" noProof="0" dirty="0"/>
              <a:t>TASK 5</a:t>
            </a:r>
          </a:p>
          <a:p>
            <a:pPr algn="ctr"/>
            <a:r>
              <a:rPr lang="en-US" sz="1800" noProof="0" dirty="0">
                <a:effectLst/>
                <a:latin typeface="NewsGotT" pitchFamily="2" charset="0"/>
              </a:rPr>
              <a:t>ASSESSMENT OF THE SCINTILLATION PROPERTIES OF THE NANOFIBERS </a:t>
            </a:r>
            <a:endParaRPr lang="en-US" sz="1600" noProof="0" dirty="0"/>
          </a:p>
        </p:txBody>
      </p:sp>
      <p:cxnSp>
        <p:nvCxnSpPr>
          <p:cNvPr id="9" name="Straight Connector 7">
            <a:extLst>
              <a:ext uri="{FF2B5EF4-FFF2-40B4-BE49-F238E27FC236}">
                <a16:creationId xmlns:a16="http://schemas.microsoft.com/office/drawing/2014/main" id="{5364418C-D54A-605A-DBDE-CA8400342C7A}"/>
              </a:ext>
            </a:extLst>
          </p:cNvPr>
          <p:cNvCxnSpPr/>
          <p:nvPr/>
        </p:nvCxnSpPr>
        <p:spPr>
          <a:xfrm flipV="1">
            <a:off x="0" y="4004591"/>
            <a:ext cx="12192000" cy="27432"/>
          </a:xfrm>
          <a:prstGeom prst="line">
            <a:avLst/>
          </a:prstGeom>
          <a:ln w="571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39CE45EE-5748-27BD-96BF-BE3428FA16B3}"/>
              </a:ext>
            </a:extLst>
          </p:cNvPr>
          <p:cNvSpPr/>
          <p:nvPr/>
        </p:nvSpPr>
        <p:spPr>
          <a:xfrm>
            <a:off x="1298448" y="3941850"/>
            <a:ext cx="210312" cy="170068"/>
          </a:xfrm>
          <a:prstGeom prst="ellipse">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grpSp>
        <p:nvGrpSpPr>
          <p:cNvPr id="11" name="Group 34">
            <a:extLst>
              <a:ext uri="{FF2B5EF4-FFF2-40B4-BE49-F238E27FC236}">
                <a16:creationId xmlns:a16="http://schemas.microsoft.com/office/drawing/2014/main" id="{BDD1464F-CE63-1A1A-ABB6-9415A2CF168C}"/>
              </a:ext>
            </a:extLst>
          </p:cNvPr>
          <p:cNvGrpSpPr/>
          <p:nvPr/>
        </p:nvGrpSpPr>
        <p:grpSpPr>
          <a:xfrm>
            <a:off x="1367240" y="4111918"/>
            <a:ext cx="97409" cy="1071333"/>
            <a:chOff x="1367240" y="4111918"/>
            <a:chExt cx="97409" cy="1071333"/>
          </a:xfrm>
        </p:grpSpPr>
        <p:cxnSp>
          <p:nvCxnSpPr>
            <p:cNvPr id="12" name="Straight Connector 29">
              <a:extLst>
                <a:ext uri="{FF2B5EF4-FFF2-40B4-BE49-F238E27FC236}">
                  <a16:creationId xmlns:a16="http://schemas.microsoft.com/office/drawing/2014/main" id="{36DBA66F-DD39-093C-954D-59E933DEF3D6}"/>
                </a:ext>
              </a:extLst>
            </p:cNvPr>
            <p:cNvCxnSpPr>
              <a:stCxn id="10" idx="4"/>
            </p:cNvCxnSpPr>
            <p:nvPr/>
          </p:nvCxnSpPr>
          <p:spPr>
            <a:xfrm>
              <a:off x="1403604" y="4111918"/>
              <a:ext cx="6096" cy="1047457"/>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5D18F697-C16E-C99A-A702-DFEAFA121C88}"/>
                </a:ext>
              </a:extLst>
            </p:cNvPr>
            <p:cNvSpPr/>
            <p:nvPr/>
          </p:nvSpPr>
          <p:spPr>
            <a:xfrm>
              <a:off x="1367240" y="5088025"/>
              <a:ext cx="97409" cy="95226"/>
            </a:xfrm>
            <a:prstGeom prst="ellipse">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grpSp>
      <p:grpSp>
        <p:nvGrpSpPr>
          <p:cNvPr id="14" name="Group 36">
            <a:extLst>
              <a:ext uri="{FF2B5EF4-FFF2-40B4-BE49-F238E27FC236}">
                <a16:creationId xmlns:a16="http://schemas.microsoft.com/office/drawing/2014/main" id="{BA687574-D0D9-70CD-3480-96147C18A65F}"/>
              </a:ext>
            </a:extLst>
          </p:cNvPr>
          <p:cNvGrpSpPr/>
          <p:nvPr/>
        </p:nvGrpSpPr>
        <p:grpSpPr>
          <a:xfrm>
            <a:off x="6159388" y="4094983"/>
            <a:ext cx="97409" cy="1071333"/>
            <a:chOff x="1367240" y="4111918"/>
            <a:chExt cx="97409" cy="1071333"/>
          </a:xfrm>
        </p:grpSpPr>
        <p:cxnSp>
          <p:nvCxnSpPr>
            <p:cNvPr id="15" name="Straight Connector 37">
              <a:extLst>
                <a:ext uri="{FF2B5EF4-FFF2-40B4-BE49-F238E27FC236}">
                  <a16:creationId xmlns:a16="http://schemas.microsoft.com/office/drawing/2014/main" id="{0A5AACC0-093F-15C3-030F-B40FAB7DFAD1}"/>
                </a:ext>
              </a:extLst>
            </p:cNvPr>
            <p:cNvCxnSpPr/>
            <p:nvPr/>
          </p:nvCxnSpPr>
          <p:spPr>
            <a:xfrm>
              <a:off x="1403604" y="4111918"/>
              <a:ext cx="6096" cy="1047457"/>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03F7D0D5-5DCC-0984-8B7C-259E389BC39E}"/>
                </a:ext>
              </a:extLst>
            </p:cNvPr>
            <p:cNvSpPr/>
            <p:nvPr/>
          </p:nvSpPr>
          <p:spPr>
            <a:xfrm>
              <a:off x="1367240" y="5088025"/>
              <a:ext cx="97409" cy="95226"/>
            </a:xfrm>
            <a:prstGeom prst="ellipse">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grpSp>
      <p:grpSp>
        <p:nvGrpSpPr>
          <p:cNvPr id="17" name="Group 39">
            <a:extLst>
              <a:ext uri="{FF2B5EF4-FFF2-40B4-BE49-F238E27FC236}">
                <a16:creationId xmlns:a16="http://schemas.microsoft.com/office/drawing/2014/main" id="{B6981A5A-3EAA-96FE-A131-4AB80CB48D8C}"/>
              </a:ext>
            </a:extLst>
          </p:cNvPr>
          <p:cNvGrpSpPr/>
          <p:nvPr/>
        </p:nvGrpSpPr>
        <p:grpSpPr>
          <a:xfrm>
            <a:off x="10731400" y="4078044"/>
            <a:ext cx="97409" cy="1071333"/>
            <a:chOff x="1367240" y="4111918"/>
            <a:chExt cx="97409" cy="1071333"/>
          </a:xfrm>
        </p:grpSpPr>
        <p:cxnSp>
          <p:nvCxnSpPr>
            <p:cNvPr id="18" name="Straight Connector 40">
              <a:extLst>
                <a:ext uri="{FF2B5EF4-FFF2-40B4-BE49-F238E27FC236}">
                  <a16:creationId xmlns:a16="http://schemas.microsoft.com/office/drawing/2014/main" id="{4248C3D3-8058-78CA-108E-567110BC39C3}"/>
                </a:ext>
              </a:extLst>
            </p:cNvPr>
            <p:cNvCxnSpPr/>
            <p:nvPr/>
          </p:nvCxnSpPr>
          <p:spPr>
            <a:xfrm>
              <a:off x="1403604" y="4111918"/>
              <a:ext cx="6096" cy="1047457"/>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DBDD4AEA-0140-7464-641E-6FD1B89986E9}"/>
                </a:ext>
              </a:extLst>
            </p:cNvPr>
            <p:cNvSpPr/>
            <p:nvPr/>
          </p:nvSpPr>
          <p:spPr>
            <a:xfrm>
              <a:off x="1367240" y="5088025"/>
              <a:ext cx="97409" cy="95226"/>
            </a:xfrm>
            <a:prstGeom prst="ellipse">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grpSp>
      <p:grpSp>
        <p:nvGrpSpPr>
          <p:cNvPr id="20" name="Group 35">
            <a:extLst>
              <a:ext uri="{FF2B5EF4-FFF2-40B4-BE49-F238E27FC236}">
                <a16:creationId xmlns:a16="http://schemas.microsoft.com/office/drawing/2014/main" id="{B6833B5B-7F89-3B76-3D63-19D0CAA4B289}"/>
              </a:ext>
            </a:extLst>
          </p:cNvPr>
          <p:cNvGrpSpPr/>
          <p:nvPr/>
        </p:nvGrpSpPr>
        <p:grpSpPr>
          <a:xfrm>
            <a:off x="3712510" y="2918117"/>
            <a:ext cx="97409" cy="1071333"/>
            <a:chOff x="3712510" y="2918117"/>
            <a:chExt cx="97409" cy="1071333"/>
          </a:xfrm>
        </p:grpSpPr>
        <p:cxnSp>
          <p:nvCxnSpPr>
            <p:cNvPr id="21" name="Straight Connector 43">
              <a:extLst>
                <a:ext uri="{FF2B5EF4-FFF2-40B4-BE49-F238E27FC236}">
                  <a16:creationId xmlns:a16="http://schemas.microsoft.com/office/drawing/2014/main" id="{58AD87F4-101B-7CAE-03EF-3C699D838669}"/>
                </a:ext>
              </a:extLst>
            </p:cNvPr>
            <p:cNvCxnSpPr/>
            <p:nvPr/>
          </p:nvCxnSpPr>
          <p:spPr>
            <a:xfrm rot="10800000">
              <a:off x="3758992" y="2941993"/>
              <a:ext cx="6096" cy="1047457"/>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67561D3E-7511-C665-A293-6977B30DF5F8}"/>
                </a:ext>
              </a:extLst>
            </p:cNvPr>
            <p:cNvSpPr/>
            <p:nvPr/>
          </p:nvSpPr>
          <p:spPr>
            <a:xfrm rot="10800000">
              <a:off x="3712510" y="2918117"/>
              <a:ext cx="97409" cy="95226"/>
            </a:xfrm>
            <a:prstGeom prst="ellipse">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grpSp>
      <p:grpSp>
        <p:nvGrpSpPr>
          <p:cNvPr id="23" name="Group 46">
            <a:extLst>
              <a:ext uri="{FF2B5EF4-FFF2-40B4-BE49-F238E27FC236}">
                <a16:creationId xmlns:a16="http://schemas.microsoft.com/office/drawing/2014/main" id="{3A9BCB86-8ADE-A787-3C6D-C9C3FFC789A7}"/>
              </a:ext>
            </a:extLst>
          </p:cNvPr>
          <p:cNvGrpSpPr/>
          <p:nvPr/>
        </p:nvGrpSpPr>
        <p:grpSpPr>
          <a:xfrm>
            <a:off x="8394591" y="2892712"/>
            <a:ext cx="97409" cy="1071333"/>
            <a:chOff x="3712510" y="2918117"/>
            <a:chExt cx="97409" cy="1071333"/>
          </a:xfrm>
        </p:grpSpPr>
        <p:cxnSp>
          <p:nvCxnSpPr>
            <p:cNvPr id="24" name="Straight Connector 47">
              <a:extLst>
                <a:ext uri="{FF2B5EF4-FFF2-40B4-BE49-F238E27FC236}">
                  <a16:creationId xmlns:a16="http://schemas.microsoft.com/office/drawing/2014/main" id="{68FC89F1-434F-3AF9-7328-6FA3AE52E4FB}"/>
                </a:ext>
              </a:extLst>
            </p:cNvPr>
            <p:cNvCxnSpPr/>
            <p:nvPr/>
          </p:nvCxnSpPr>
          <p:spPr>
            <a:xfrm rot="10800000">
              <a:off x="3758992" y="2941993"/>
              <a:ext cx="6096" cy="1047457"/>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1F85F10F-1759-4D50-AACA-06A6240A69E2}"/>
                </a:ext>
              </a:extLst>
            </p:cNvPr>
            <p:cNvSpPr/>
            <p:nvPr/>
          </p:nvSpPr>
          <p:spPr>
            <a:xfrm rot="10800000">
              <a:off x="3712510" y="2918117"/>
              <a:ext cx="97409" cy="95226"/>
            </a:xfrm>
            <a:prstGeom prst="ellipse">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grpSp>
    </p:spTree>
    <p:extLst>
      <p:ext uri="{BB962C8B-B14F-4D97-AF65-F5344CB8AC3E}">
        <p14:creationId xmlns:p14="http://schemas.microsoft.com/office/powerpoint/2010/main" val="2005379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8D07E9D2-7180-5189-E642-F811C8326D46}"/>
              </a:ext>
            </a:extLst>
          </p:cNvPr>
          <p:cNvSpPr>
            <a:spLocks noGrp="1"/>
          </p:cNvSpPr>
          <p:nvPr>
            <p:ph type="title"/>
          </p:nvPr>
        </p:nvSpPr>
        <p:spPr>
          <a:xfrm>
            <a:off x="149087" y="126586"/>
            <a:ext cx="5138530" cy="840823"/>
          </a:xfrm>
        </p:spPr>
        <p:txBody>
          <a:bodyPr>
            <a:normAutofit/>
          </a:bodyPr>
          <a:lstStyle/>
          <a:p>
            <a:r>
              <a:rPr lang="en-US" noProof="0" dirty="0"/>
              <a:t>Research work plan </a:t>
            </a:r>
          </a:p>
        </p:txBody>
      </p:sp>
      <p:pic>
        <p:nvPicPr>
          <p:cNvPr id="5" name="Imagem 4">
            <a:extLst>
              <a:ext uri="{FF2B5EF4-FFF2-40B4-BE49-F238E27FC236}">
                <a16:creationId xmlns:a16="http://schemas.microsoft.com/office/drawing/2014/main" id="{4AB0B7EC-5C5D-6976-5D26-5AB9349BCBDA}"/>
              </a:ext>
            </a:extLst>
          </p:cNvPr>
          <p:cNvPicPr>
            <a:picLocks noChangeAspect="1"/>
          </p:cNvPicPr>
          <p:nvPr/>
        </p:nvPicPr>
        <p:blipFill>
          <a:blip r:embed="rId2"/>
          <a:stretch>
            <a:fillRect/>
          </a:stretch>
        </p:blipFill>
        <p:spPr>
          <a:xfrm>
            <a:off x="1215772" y="967409"/>
            <a:ext cx="2819400" cy="2902842"/>
          </a:xfrm>
          <a:prstGeom prst="rect">
            <a:avLst/>
          </a:prstGeom>
          <a:effectLst>
            <a:softEdge rad="76200"/>
          </a:effectLst>
        </p:spPr>
      </p:pic>
      <p:pic>
        <p:nvPicPr>
          <p:cNvPr id="7" name="Picture 2">
            <a:extLst>
              <a:ext uri="{FF2B5EF4-FFF2-40B4-BE49-F238E27FC236}">
                <a16:creationId xmlns:a16="http://schemas.microsoft.com/office/drawing/2014/main" id="{2982591C-1681-05A3-8028-EE7EB758B8D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2059" r="-1" b="23685"/>
          <a:stretch/>
        </p:blipFill>
        <p:spPr>
          <a:xfrm>
            <a:off x="6032866" y="126586"/>
            <a:ext cx="4247927" cy="2552007"/>
          </a:xfrm>
          <a:prstGeom prst="rect">
            <a:avLst/>
          </a:prstGeom>
          <a:effectLst>
            <a:softEdge rad="38100"/>
          </a:effectLst>
        </p:spPr>
      </p:pic>
      <p:sp>
        <p:nvSpPr>
          <p:cNvPr id="8" name="TextBox 14">
            <a:extLst>
              <a:ext uri="{FF2B5EF4-FFF2-40B4-BE49-F238E27FC236}">
                <a16:creationId xmlns:a16="http://schemas.microsoft.com/office/drawing/2014/main" id="{0F58AB45-0F11-CCF1-C8BB-F5E053FB6CDF}"/>
              </a:ext>
            </a:extLst>
          </p:cNvPr>
          <p:cNvSpPr txBox="1"/>
          <p:nvPr/>
        </p:nvSpPr>
        <p:spPr>
          <a:xfrm>
            <a:off x="6692084" y="2850696"/>
            <a:ext cx="4695385" cy="646331"/>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THERMOPLASTIC POLYMERS: </a:t>
            </a:r>
            <a:r>
              <a:rPr lang="en-US" sz="1800" noProof="0" dirty="0">
                <a:effectLst/>
                <a:latin typeface="NewsGotT" pitchFamily="2" charset="0"/>
              </a:rPr>
              <a:t>PET, PVC, PA11, PA66, and PCL </a:t>
            </a:r>
            <a:endParaRPr lang="en-US" noProof="0" dirty="0"/>
          </a:p>
        </p:txBody>
      </p:sp>
      <p:sp>
        <p:nvSpPr>
          <p:cNvPr id="9" name="TextBox 14">
            <a:extLst>
              <a:ext uri="{FF2B5EF4-FFF2-40B4-BE49-F238E27FC236}">
                <a16:creationId xmlns:a16="http://schemas.microsoft.com/office/drawing/2014/main" id="{611C1AF3-D0FA-4193-830C-8470B99F16CE}"/>
              </a:ext>
            </a:extLst>
          </p:cNvPr>
          <p:cNvSpPr txBox="1"/>
          <p:nvPr/>
        </p:nvSpPr>
        <p:spPr>
          <a:xfrm>
            <a:off x="3535871" y="3795434"/>
            <a:ext cx="4695386" cy="1200329"/>
          </a:xfrm>
          <a:prstGeom prst="rect">
            <a:avLst/>
          </a:prstGeom>
          <a:solidFill>
            <a:schemeClr val="bg1"/>
          </a:solidFill>
          <a:ln>
            <a:solidFill>
              <a:schemeClr val="accent5">
                <a:lumMod val="50000"/>
              </a:schemeClr>
            </a:solidFill>
          </a:ln>
        </p:spPr>
        <p:txBody>
          <a:bodyPr wrap="square" rtlCol="0">
            <a:spAutoFit/>
          </a:bodyPr>
          <a:lstStyle/>
          <a:p>
            <a:r>
              <a:rPr lang="en-US" b="1" noProof="0" dirty="0">
                <a:latin typeface="NewsGotT" pitchFamily="2" charset="0"/>
              </a:rPr>
              <a:t>ORGANICS SCINTILLATOR</a:t>
            </a:r>
            <a:r>
              <a:rPr lang="en-US" sz="1800" b="1" noProof="0" dirty="0">
                <a:effectLst/>
                <a:latin typeface="NewsGotT" pitchFamily="2" charset="0"/>
              </a:rPr>
              <a:t>:</a:t>
            </a:r>
            <a:endParaRPr lang="en-US" noProof="0" dirty="0">
              <a:latin typeface="NewsGotT" pitchFamily="2" charset="0"/>
            </a:endParaRPr>
          </a:p>
          <a:p>
            <a:pPr marL="285750" indent="-285750">
              <a:buFont typeface="Wingdings" pitchFamily="2" charset="2"/>
              <a:buChar char="Ø"/>
            </a:pPr>
            <a:r>
              <a:rPr lang="en-US" noProof="0" dirty="0">
                <a:latin typeface="NewsGotT" pitchFamily="2" charset="0"/>
              </a:rPr>
              <a:t>S</a:t>
            </a:r>
            <a:r>
              <a:rPr lang="en-US" sz="1800" noProof="0" dirty="0">
                <a:effectLst/>
                <a:latin typeface="NewsGotT" pitchFamily="2" charset="0"/>
              </a:rPr>
              <a:t>tilbene,</a:t>
            </a:r>
          </a:p>
          <a:p>
            <a:pPr marL="285750" indent="-285750">
              <a:buFont typeface="Wingdings" pitchFamily="2" charset="2"/>
              <a:buChar char="Ø"/>
            </a:pPr>
            <a:r>
              <a:rPr lang="en-US" sz="1800" noProof="0" dirty="0">
                <a:effectLst/>
                <a:latin typeface="NewsGotT" pitchFamily="2" charset="0"/>
              </a:rPr>
              <a:t>1-fenil-3-(2-oxazolil)-</a:t>
            </a:r>
            <a:r>
              <a:rPr lang="en-US" sz="1800" noProof="0" dirty="0" err="1">
                <a:effectLst/>
                <a:latin typeface="NewsGotT" pitchFamily="2" charset="0"/>
              </a:rPr>
              <a:t>benzoxazol</a:t>
            </a:r>
            <a:r>
              <a:rPr lang="en-US" sz="1800" noProof="0" dirty="0">
                <a:effectLst/>
                <a:latin typeface="NewsGotT" pitchFamily="2" charset="0"/>
              </a:rPr>
              <a:t> (POP) </a:t>
            </a:r>
          </a:p>
          <a:p>
            <a:pPr marL="285750" indent="-285750">
              <a:buFont typeface="Wingdings" pitchFamily="2" charset="2"/>
              <a:buChar char="Ø"/>
            </a:pPr>
            <a:r>
              <a:rPr lang="en-US" sz="1800" noProof="0" dirty="0">
                <a:effectLst/>
                <a:latin typeface="NewsGotT" pitchFamily="2" charset="0"/>
              </a:rPr>
              <a:t>1,4-bis[2-(5-phenyl- oxazolyl)]benzene (POPOP) </a:t>
            </a:r>
            <a:endParaRPr lang="en-US" noProof="0" dirty="0"/>
          </a:p>
        </p:txBody>
      </p:sp>
      <p:sp>
        <p:nvSpPr>
          <p:cNvPr id="11" name="TextBox 14">
            <a:extLst>
              <a:ext uri="{FF2B5EF4-FFF2-40B4-BE49-F238E27FC236}">
                <a16:creationId xmlns:a16="http://schemas.microsoft.com/office/drawing/2014/main" id="{5ED88ECB-C9B9-5CE4-B507-52F30303EC76}"/>
              </a:ext>
            </a:extLst>
          </p:cNvPr>
          <p:cNvSpPr txBox="1"/>
          <p:nvPr/>
        </p:nvSpPr>
        <p:spPr>
          <a:xfrm>
            <a:off x="5883564" y="5294170"/>
            <a:ext cx="6163124" cy="923330"/>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X</a:t>
            </a:r>
            <a:r>
              <a:rPr lang="en-US" b="1" noProof="0" dirty="0">
                <a:latin typeface="NewsGotT" pitchFamily="2" charset="0"/>
              </a:rPr>
              <a:t>-RAY </a:t>
            </a:r>
            <a:r>
              <a:rPr lang="en-US" sz="1800" b="1" noProof="0" dirty="0">
                <a:effectLst/>
                <a:latin typeface="NewsGotT" pitchFamily="2" charset="0"/>
              </a:rPr>
              <a:t>ABSORBERS:</a:t>
            </a:r>
            <a:endParaRPr lang="en-US" b="1" noProof="0" dirty="0">
              <a:latin typeface="NewsGotT" pitchFamily="2" charset="0"/>
            </a:endParaRPr>
          </a:p>
          <a:p>
            <a:pPr marL="285750" indent="-285750">
              <a:buFont typeface="Wingdings" pitchFamily="2" charset="2"/>
              <a:buChar char="Ø"/>
            </a:pPr>
            <a:r>
              <a:rPr lang="pt-PT" sz="1800" dirty="0">
                <a:effectLst/>
                <a:latin typeface="NewsGotT" pitchFamily="2" charset="0"/>
              </a:rPr>
              <a:t>4-N-carbazolyl-2,6-dichlorophenyl)bis- (2,4,6-trichlorophenyl)</a:t>
            </a:r>
            <a:r>
              <a:rPr lang="pt-PT" sz="1800" dirty="0" err="1">
                <a:effectLst/>
                <a:latin typeface="NewsGotT" pitchFamily="2" charset="0"/>
              </a:rPr>
              <a:t>methyl</a:t>
            </a:r>
            <a:endParaRPr lang="pt-PT" sz="1800" dirty="0">
              <a:effectLst/>
              <a:latin typeface="NewsGotT" pitchFamily="2" charset="0"/>
            </a:endParaRPr>
          </a:p>
          <a:p>
            <a:pPr marL="285750" indent="-285750">
              <a:buFont typeface="Wingdings" pitchFamily="2" charset="2"/>
              <a:buChar char="Ø"/>
            </a:pPr>
            <a:r>
              <a:rPr lang="pt-PT" sz="1800" dirty="0">
                <a:effectLst/>
                <a:latin typeface="NewsGotT" pitchFamily="2" charset="0"/>
              </a:rPr>
              <a:t> 2,5-diphenyl-oxazole </a:t>
            </a:r>
          </a:p>
        </p:txBody>
      </p:sp>
    </p:spTree>
    <p:extLst>
      <p:ext uri="{BB962C8B-B14F-4D97-AF65-F5344CB8AC3E}">
        <p14:creationId xmlns:p14="http://schemas.microsoft.com/office/powerpoint/2010/main" val="1385610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B74951-EEB2-275B-822E-7BCB470794EE}"/>
              </a:ext>
            </a:extLst>
          </p:cNvPr>
          <p:cNvSpPr>
            <a:spLocks noGrp="1"/>
          </p:cNvSpPr>
          <p:nvPr>
            <p:ph type="title"/>
          </p:nvPr>
        </p:nvSpPr>
        <p:spPr>
          <a:xfrm>
            <a:off x="149087" y="126586"/>
            <a:ext cx="5138530" cy="840823"/>
          </a:xfrm>
        </p:spPr>
        <p:txBody>
          <a:bodyPr>
            <a:normAutofit/>
          </a:bodyPr>
          <a:lstStyle/>
          <a:p>
            <a:r>
              <a:rPr lang="en-US" noProof="0" dirty="0"/>
              <a:t>Research work plan </a:t>
            </a:r>
          </a:p>
        </p:txBody>
      </p:sp>
      <p:pic>
        <p:nvPicPr>
          <p:cNvPr id="4" name="Imagem 3">
            <a:extLst>
              <a:ext uri="{FF2B5EF4-FFF2-40B4-BE49-F238E27FC236}">
                <a16:creationId xmlns:a16="http://schemas.microsoft.com/office/drawing/2014/main" id="{7359EFFF-6D47-DBB8-C26E-7D2121A1CF09}"/>
              </a:ext>
            </a:extLst>
          </p:cNvPr>
          <p:cNvPicPr>
            <a:picLocks noChangeAspect="1"/>
          </p:cNvPicPr>
          <p:nvPr/>
        </p:nvPicPr>
        <p:blipFill>
          <a:blip r:embed="rId2"/>
          <a:stretch>
            <a:fillRect/>
          </a:stretch>
        </p:blipFill>
        <p:spPr>
          <a:xfrm>
            <a:off x="498613" y="1225273"/>
            <a:ext cx="2819400" cy="2870200"/>
          </a:xfrm>
          <a:prstGeom prst="rect">
            <a:avLst/>
          </a:prstGeom>
          <a:effectLst>
            <a:softEdge rad="152044"/>
          </a:effectLst>
        </p:spPr>
      </p:pic>
      <p:sp>
        <p:nvSpPr>
          <p:cNvPr id="7" name="TextBox 14">
            <a:extLst>
              <a:ext uri="{FF2B5EF4-FFF2-40B4-BE49-F238E27FC236}">
                <a16:creationId xmlns:a16="http://schemas.microsoft.com/office/drawing/2014/main" id="{87030B10-168E-C8D5-B897-31D154E580B2}"/>
              </a:ext>
            </a:extLst>
          </p:cNvPr>
          <p:cNvSpPr txBox="1"/>
          <p:nvPr/>
        </p:nvSpPr>
        <p:spPr>
          <a:xfrm>
            <a:off x="5953022" y="482685"/>
            <a:ext cx="4470329" cy="923330"/>
          </a:xfrm>
          <a:prstGeom prst="rect">
            <a:avLst/>
          </a:prstGeom>
          <a:solidFill>
            <a:schemeClr val="bg1"/>
          </a:solidFill>
          <a:ln>
            <a:solidFill>
              <a:schemeClr val="accent5">
                <a:lumMod val="50000"/>
              </a:schemeClr>
            </a:solidFill>
          </a:ln>
        </p:spPr>
        <p:txBody>
          <a:bodyPr wrap="square" rtlCol="0">
            <a:spAutoFit/>
          </a:bodyPr>
          <a:lstStyle/>
          <a:p>
            <a:r>
              <a:rPr lang="en-US" b="1" noProof="0" dirty="0">
                <a:latin typeface="NewsGotT" pitchFamily="2" charset="0"/>
              </a:rPr>
              <a:t>XRD</a:t>
            </a:r>
            <a:r>
              <a:rPr lang="en-US" noProof="0" dirty="0"/>
              <a:t>: </a:t>
            </a:r>
            <a:r>
              <a:rPr lang="en-US" sz="1800" noProof="0" dirty="0">
                <a:effectLst/>
                <a:latin typeface="NewsGotT" pitchFamily="2" charset="0"/>
              </a:rPr>
              <a:t>crystallinity and phases present in the fibers, as well as lattice parameters, strain states and preferential orientations </a:t>
            </a:r>
            <a:endParaRPr lang="en-US" noProof="0" dirty="0"/>
          </a:p>
        </p:txBody>
      </p:sp>
      <p:sp>
        <p:nvSpPr>
          <p:cNvPr id="8" name="TextBox 14">
            <a:extLst>
              <a:ext uri="{FF2B5EF4-FFF2-40B4-BE49-F238E27FC236}">
                <a16:creationId xmlns:a16="http://schemas.microsoft.com/office/drawing/2014/main" id="{B2709FAE-8A86-4B09-64AD-9ED30F571CBD}"/>
              </a:ext>
            </a:extLst>
          </p:cNvPr>
          <p:cNvSpPr txBox="1"/>
          <p:nvPr/>
        </p:nvSpPr>
        <p:spPr>
          <a:xfrm>
            <a:off x="8188187" y="1619947"/>
            <a:ext cx="3505200" cy="646331"/>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SEM</a:t>
            </a:r>
            <a:r>
              <a:rPr lang="en-US" sz="1800" noProof="0" dirty="0">
                <a:effectLst/>
                <a:latin typeface="NewsGotT" pitchFamily="2" charset="0"/>
              </a:rPr>
              <a:t> </a:t>
            </a:r>
            <a:r>
              <a:rPr lang="en-US" noProof="0" dirty="0">
                <a:latin typeface="NewsGotT" pitchFamily="2" charset="0"/>
              </a:rPr>
              <a:t>&amp; </a:t>
            </a:r>
            <a:r>
              <a:rPr lang="en-US" b="1" noProof="0" dirty="0">
                <a:latin typeface="NewsGotT" pitchFamily="2" charset="0"/>
              </a:rPr>
              <a:t>AFM: </a:t>
            </a:r>
            <a:r>
              <a:rPr lang="en-US" sz="1800" noProof="0" dirty="0">
                <a:effectLst/>
                <a:latin typeface="NewsGotT" pitchFamily="2" charset="0"/>
              </a:rPr>
              <a:t>morphology and surface</a:t>
            </a:r>
            <a:r>
              <a:rPr lang="en-US" noProof="0" dirty="0">
                <a:latin typeface="NewsGotT" pitchFamily="2" charset="0"/>
              </a:rPr>
              <a:t> </a:t>
            </a:r>
            <a:r>
              <a:rPr lang="en-US" sz="1800" noProof="0" dirty="0">
                <a:effectLst/>
                <a:latin typeface="NewsGotT" pitchFamily="2" charset="0"/>
              </a:rPr>
              <a:t>characterization of the fibers </a:t>
            </a:r>
            <a:endParaRPr lang="en-US" noProof="0" dirty="0"/>
          </a:p>
        </p:txBody>
      </p:sp>
      <p:sp>
        <p:nvSpPr>
          <p:cNvPr id="9" name="TextBox 14">
            <a:extLst>
              <a:ext uri="{FF2B5EF4-FFF2-40B4-BE49-F238E27FC236}">
                <a16:creationId xmlns:a16="http://schemas.microsoft.com/office/drawing/2014/main" id="{B46B4FA7-DA37-CA4E-CE4A-355500DF3F99}"/>
              </a:ext>
            </a:extLst>
          </p:cNvPr>
          <p:cNvSpPr txBox="1"/>
          <p:nvPr/>
        </p:nvSpPr>
        <p:spPr>
          <a:xfrm>
            <a:off x="3642644" y="1559629"/>
            <a:ext cx="4309068" cy="923330"/>
          </a:xfrm>
          <a:prstGeom prst="rect">
            <a:avLst/>
          </a:prstGeom>
          <a:solidFill>
            <a:schemeClr val="bg1"/>
          </a:solidFill>
          <a:ln>
            <a:solidFill>
              <a:schemeClr val="accent5">
                <a:lumMod val="50000"/>
              </a:schemeClr>
            </a:solidFill>
          </a:ln>
        </p:spPr>
        <p:txBody>
          <a:bodyPr wrap="square" rtlCol="0">
            <a:spAutoFit/>
          </a:bodyPr>
          <a:lstStyle/>
          <a:p>
            <a:r>
              <a:rPr lang="en-US" sz="1800" b="1" noProof="0" dirty="0" err="1">
                <a:effectLst/>
                <a:latin typeface="NewsGotT" pitchFamily="2" charset="0"/>
              </a:rPr>
              <a:t>Cryo</a:t>
            </a:r>
            <a:r>
              <a:rPr lang="en-US" sz="1800" b="1" noProof="0" dirty="0">
                <a:effectLst/>
                <a:latin typeface="NewsGotT" pitchFamily="2" charset="0"/>
              </a:rPr>
              <a:t> -TEM/STEM </a:t>
            </a:r>
            <a:r>
              <a:rPr lang="en-US" noProof="0" dirty="0"/>
              <a:t>: </a:t>
            </a:r>
            <a:r>
              <a:rPr lang="en-US" sz="1800" noProof="0" dirty="0">
                <a:effectLst/>
                <a:latin typeface="NewsGotT" pitchFamily="2" charset="0"/>
              </a:rPr>
              <a:t>deeper study of the local microstructure of  the scintillator materials and inclusions in the polymer nanocomposite fibers</a:t>
            </a:r>
            <a:endParaRPr lang="en-US" noProof="0" dirty="0"/>
          </a:p>
        </p:txBody>
      </p:sp>
      <p:sp>
        <p:nvSpPr>
          <p:cNvPr id="10" name="TextBox 14">
            <a:extLst>
              <a:ext uri="{FF2B5EF4-FFF2-40B4-BE49-F238E27FC236}">
                <a16:creationId xmlns:a16="http://schemas.microsoft.com/office/drawing/2014/main" id="{B69984B4-C51D-31B9-0FB9-8994415235F0}"/>
              </a:ext>
            </a:extLst>
          </p:cNvPr>
          <p:cNvSpPr txBox="1"/>
          <p:nvPr/>
        </p:nvSpPr>
        <p:spPr>
          <a:xfrm>
            <a:off x="6840944" y="2653169"/>
            <a:ext cx="4309068" cy="1477328"/>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TEM/STEM, EDX and EELS </a:t>
            </a:r>
            <a:r>
              <a:rPr lang="en-US" noProof="0" dirty="0"/>
              <a:t>: </a:t>
            </a:r>
            <a:r>
              <a:rPr lang="en-US" sz="1800" noProof="0" dirty="0">
                <a:effectLst/>
                <a:latin typeface="NewsGotT" pitchFamily="2" charset="0"/>
              </a:rPr>
              <a:t>oriented growth of the inclusions inside the polymeric fiber matrix, imaging and chemical analysis of the different individual inclusion at the atomic scale, with high spatial resolution</a:t>
            </a:r>
            <a:endParaRPr lang="en-US" noProof="0" dirty="0"/>
          </a:p>
        </p:txBody>
      </p:sp>
      <p:sp>
        <p:nvSpPr>
          <p:cNvPr id="12" name="TextBox 14">
            <a:extLst>
              <a:ext uri="{FF2B5EF4-FFF2-40B4-BE49-F238E27FC236}">
                <a16:creationId xmlns:a16="http://schemas.microsoft.com/office/drawing/2014/main" id="{2D1A4FAB-9C4B-70FB-7FC5-8424524BADBD}"/>
              </a:ext>
            </a:extLst>
          </p:cNvPr>
          <p:cNvSpPr txBox="1"/>
          <p:nvPr/>
        </p:nvSpPr>
        <p:spPr>
          <a:xfrm>
            <a:off x="2818292" y="4234650"/>
            <a:ext cx="5133420" cy="923330"/>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 RAMAN</a:t>
            </a:r>
            <a:r>
              <a:rPr lang="en-US" noProof="0" dirty="0">
                <a:latin typeface="NewsGotT" pitchFamily="2" charset="0"/>
              </a:rPr>
              <a:t> &amp; </a:t>
            </a:r>
            <a:r>
              <a:rPr lang="en-US" b="1" noProof="0" dirty="0">
                <a:latin typeface="NewsGotT" pitchFamily="2" charset="0"/>
              </a:rPr>
              <a:t>INFRARED REFLECTIVITY</a:t>
            </a:r>
            <a:r>
              <a:rPr lang="en-US" noProof="0" dirty="0"/>
              <a:t>: </a:t>
            </a:r>
            <a:r>
              <a:rPr lang="en-US" sz="1800" noProof="0" dirty="0">
                <a:effectLst/>
                <a:latin typeface="NewsGotT" pitchFamily="2" charset="0"/>
              </a:rPr>
              <a:t>information on structural order, stress, and chemical state, before and after the </a:t>
            </a:r>
            <a:r>
              <a:rPr lang="en-US" sz="1800" noProof="0" dirty="0" err="1">
                <a:effectLst/>
                <a:latin typeface="NewsGotT" pitchFamily="2" charset="0"/>
              </a:rPr>
              <a:t>radioluminescent</a:t>
            </a:r>
            <a:r>
              <a:rPr lang="en-US" sz="1800" noProof="0" dirty="0">
                <a:effectLst/>
                <a:latin typeface="NewsGotT" pitchFamily="2" charset="0"/>
              </a:rPr>
              <a:t> incorporation in the nanofibers. </a:t>
            </a:r>
            <a:endParaRPr lang="en-US" noProof="0" dirty="0"/>
          </a:p>
        </p:txBody>
      </p:sp>
      <p:sp>
        <p:nvSpPr>
          <p:cNvPr id="13" name="TextBox 14">
            <a:extLst>
              <a:ext uri="{FF2B5EF4-FFF2-40B4-BE49-F238E27FC236}">
                <a16:creationId xmlns:a16="http://schemas.microsoft.com/office/drawing/2014/main" id="{C9EC8DA0-228A-7B49-0F29-31A74EA38EF2}"/>
              </a:ext>
            </a:extLst>
          </p:cNvPr>
          <p:cNvSpPr txBox="1"/>
          <p:nvPr/>
        </p:nvSpPr>
        <p:spPr>
          <a:xfrm>
            <a:off x="8188185" y="4914887"/>
            <a:ext cx="3071693" cy="369332"/>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 TGA</a:t>
            </a:r>
            <a:r>
              <a:rPr lang="en-US" sz="1800" noProof="0" dirty="0">
                <a:effectLst/>
              </a:rPr>
              <a:t> </a:t>
            </a:r>
            <a:r>
              <a:rPr lang="en-US" noProof="0" dirty="0">
                <a:latin typeface="NewsGotT" pitchFamily="2" charset="0"/>
              </a:rPr>
              <a:t>&amp; </a:t>
            </a:r>
            <a:r>
              <a:rPr lang="en-US" sz="1800" b="1" noProof="0" dirty="0">
                <a:effectLst/>
                <a:latin typeface="NewsGotT" pitchFamily="2" charset="0"/>
              </a:rPr>
              <a:t>DSC</a:t>
            </a:r>
            <a:r>
              <a:rPr lang="en-US" noProof="0" dirty="0"/>
              <a:t>: </a:t>
            </a:r>
            <a:r>
              <a:rPr lang="en-US" sz="1800" noProof="0" dirty="0">
                <a:effectLst/>
                <a:latin typeface="NewsGotT" pitchFamily="2" charset="0"/>
              </a:rPr>
              <a:t>thermal stability. </a:t>
            </a:r>
            <a:endParaRPr lang="en-US" noProof="0" dirty="0"/>
          </a:p>
        </p:txBody>
      </p:sp>
      <p:sp>
        <p:nvSpPr>
          <p:cNvPr id="16" name="TextBox 14">
            <a:extLst>
              <a:ext uri="{FF2B5EF4-FFF2-40B4-BE49-F238E27FC236}">
                <a16:creationId xmlns:a16="http://schemas.microsoft.com/office/drawing/2014/main" id="{45B5122A-AD98-ED18-4037-A87537F6FCA2}"/>
              </a:ext>
            </a:extLst>
          </p:cNvPr>
          <p:cNvSpPr txBox="1"/>
          <p:nvPr/>
        </p:nvSpPr>
        <p:spPr>
          <a:xfrm>
            <a:off x="6219853" y="5480705"/>
            <a:ext cx="3720934" cy="923330"/>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 MECHANICAL PROPERTIES: </a:t>
            </a:r>
            <a:r>
              <a:rPr lang="en-US" sz="1800" noProof="0" dirty="0">
                <a:effectLst/>
                <a:latin typeface="NewsGotT" pitchFamily="2" charset="0"/>
              </a:rPr>
              <a:t>dynamic mechanical analysis and uniaxial tensile testing </a:t>
            </a:r>
            <a:endParaRPr lang="en-US" noProof="0" dirty="0"/>
          </a:p>
        </p:txBody>
      </p:sp>
    </p:spTree>
    <p:extLst>
      <p:ext uri="{BB962C8B-B14F-4D97-AF65-F5344CB8AC3E}">
        <p14:creationId xmlns:p14="http://schemas.microsoft.com/office/powerpoint/2010/main" val="17527784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7C1975-A79C-F7FA-9938-1C679D894AF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E5664E9-E558-F789-A2E7-96683CE18D9F}"/>
              </a:ext>
            </a:extLst>
          </p:cNvPr>
          <p:cNvSpPr>
            <a:spLocks noGrp="1"/>
          </p:cNvSpPr>
          <p:nvPr>
            <p:ph type="title"/>
          </p:nvPr>
        </p:nvSpPr>
        <p:spPr>
          <a:xfrm>
            <a:off x="149087" y="126586"/>
            <a:ext cx="5138530" cy="840823"/>
          </a:xfrm>
        </p:spPr>
        <p:txBody>
          <a:bodyPr>
            <a:normAutofit/>
          </a:bodyPr>
          <a:lstStyle/>
          <a:p>
            <a:r>
              <a:rPr lang="en-US" noProof="0" dirty="0"/>
              <a:t>Research work plan </a:t>
            </a:r>
          </a:p>
        </p:txBody>
      </p:sp>
      <p:pic>
        <p:nvPicPr>
          <p:cNvPr id="3" name="Imagem 2">
            <a:extLst>
              <a:ext uri="{FF2B5EF4-FFF2-40B4-BE49-F238E27FC236}">
                <a16:creationId xmlns:a16="http://schemas.microsoft.com/office/drawing/2014/main" id="{A5E3F322-2EC0-2CF2-87A9-7FCF833A67B6}"/>
              </a:ext>
            </a:extLst>
          </p:cNvPr>
          <p:cNvPicPr>
            <a:picLocks noChangeAspect="1"/>
          </p:cNvPicPr>
          <p:nvPr/>
        </p:nvPicPr>
        <p:blipFill>
          <a:blip r:embed="rId2"/>
          <a:stretch>
            <a:fillRect/>
          </a:stretch>
        </p:blipFill>
        <p:spPr>
          <a:xfrm>
            <a:off x="565247" y="967409"/>
            <a:ext cx="2819400" cy="2870200"/>
          </a:xfrm>
          <a:prstGeom prst="rect">
            <a:avLst/>
          </a:prstGeom>
          <a:effectLst>
            <a:softEdge rad="139700"/>
          </a:effectLst>
        </p:spPr>
      </p:pic>
      <p:sp>
        <p:nvSpPr>
          <p:cNvPr id="6" name="TextBox 14">
            <a:extLst>
              <a:ext uri="{FF2B5EF4-FFF2-40B4-BE49-F238E27FC236}">
                <a16:creationId xmlns:a16="http://schemas.microsoft.com/office/drawing/2014/main" id="{A6C097C1-D179-7CAC-8B56-AB87D6B00B03}"/>
              </a:ext>
            </a:extLst>
          </p:cNvPr>
          <p:cNvSpPr txBox="1"/>
          <p:nvPr/>
        </p:nvSpPr>
        <p:spPr>
          <a:xfrm>
            <a:off x="2181598" y="3837609"/>
            <a:ext cx="4309068" cy="923330"/>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DIELECTRIC &amp; CONDUCTIVITY </a:t>
            </a:r>
            <a:r>
              <a:rPr lang="en-US" noProof="0" dirty="0"/>
              <a:t>: </a:t>
            </a:r>
            <a:r>
              <a:rPr lang="en-US" noProof="0" dirty="0">
                <a:latin typeface="NewsGotT" pitchFamily="2" charset="0"/>
              </a:rPr>
              <a:t>measurements</a:t>
            </a:r>
            <a:r>
              <a:rPr lang="en-US" sz="1800" noProof="0" dirty="0">
                <a:effectLst/>
                <a:latin typeface="NewsGotT" pitchFamily="2" charset="0"/>
              </a:rPr>
              <a:t> by impedance spectroscopy, as a function of temperature and frequency </a:t>
            </a:r>
            <a:endParaRPr lang="en-US" noProof="0" dirty="0"/>
          </a:p>
        </p:txBody>
      </p:sp>
      <p:pic>
        <p:nvPicPr>
          <p:cNvPr id="7" name="Picture 26">
            <a:extLst>
              <a:ext uri="{FF2B5EF4-FFF2-40B4-BE49-F238E27FC236}">
                <a16:creationId xmlns:a16="http://schemas.microsoft.com/office/drawing/2014/main" id="{165F0C8E-A19C-4792-0CD5-8019C25535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455522" y="575449"/>
            <a:ext cx="5306579" cy="4408854"/>
          </a:xfrm>
          <a:prstGeom prst="rect">
            <a:avLst/>
          </a:prstGeom>
          <a:ln>
            <a:noFill/>
          </a:ln>
          <a:effectLst>
            <a:softEdge rad="63500"/>
          </a:effectLst>
        </p:spPr>
      </p:pic>
    </p:spTree>
    <p:extLst>
      <p:ext uri="{BB962C8B-B14F-4D97-AF65-F5344CB8AC3E}">
        <p14:creationId xmlns:p14="http://schemas.microsoft.com/office/powerpoint/2010/main" val="23380224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3F4F5-9F46-6ED4-0CD1-C9AFF1E3DBAE}"/>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6AADAD15-4BFC-C238-7892-4A86BC858463}"/>
              </a:ext>
            </a:extLst>
          </p:cNvPr>
          <p:cNvSpPr>
            <a:spLocks noGrp="1"/>
          </p:cNvSpPr>
          <p:nvPr>
            <p:ph type="title"/>
          </p:nvPr>
        </p:nvSpPr>
        <p:spPr>
          <a:xfrm>
            <a:off x="149087" y="126586"/>
            <a:ext cx="5138530" cy="840823"/>
          </a:xfrm>
        </p:spPr>
        <p:txBody>
          <a:bodyPr>
            <a:normAutofit/>
          </a:bodyPr>
          <a:lstStyle/>
          <a:p>
            <a:r>
              <a:rPr lang="en-US" noProof="0" dirty="0"/>
              <a:t>Research work plan </a:t>
            </a:r>
          </a:p>
        </p:txBody>
      </p:sp>
      <p:pic>
        <p:nvPicPr>
          <p:cNvPr id="4" name="Imagem 3">
            <a:extLst>
              <a:ext uri="{FF2B5EF4-FFF2-40B4-BE49-F238E27FC236}">
                <a16:creationId xmlns:a16="http://schemas.microsoft.com/office/drawing/2014/main" id="{910CFA88-5B06-6144-2C79-D5E1B8E065FE}"/>
              </a:ext>
            </a:extLst>
          </p:cNvPr>
          <p:cNvPicPr>
            <a:picLocks noChangeAspect="1"/>
          </p:cNvPicPr>
          <p:nvPr/>
        </p:nvPicPr>
        <p:blipFill>
          <a:blip r:embed="rId2"/>
          <a:stretch>
            <a:fillRect/>
          </a:stretch>
        </p:blipFill>
        <p:spPr>
          <a:xfrm>
            <a:off x="458856" y="1225274"/>
            <a:ext cx="2819400" cy="2870200"/>
          </a:xfrm>
          <a:prstGeom prst="rect">
            <a:avLst/>
          </a:prstGeom>
          <a:effectLst>
            <a:softEdge rad="139700"/>
          </a:effectLst>
        </p:spPr>
      </p:pic>
      <p:sp>
        <p:nvSpPr>
          <p:cNvPr id="6" name="TextBox 14">
            <a:extLst>
              <a:ext uri="{FF2B5EF4-FFF2-40B4-BE49-F238E27FC236}">
                <a16:creationId xmlns:a16="http://schemas.microsoft.com/office/drawing/2014/main" id="{225BCAE2-E1AE-F3DE-54EA-62E6EAC5F09C}"/>
              </a:ext>
            </a:extLst>
          </p:cNvPr>
          <p:cNvSpPr txBox="1"/>
          <p:nvPr/>
        </p:nvSpPr>
        <p:spPr>
          <a:xfrm>
            <a:off x="6209764" y="1866953"/>
            <a:ext cx="5133420" cy="1200329"/>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 OPTICAL ABSORPTION, DYNAMIC LIGHT SCATTERING AND PHOTOLUMINESCENCE: </a:t>
            </a:r>
            <a:r>
              <a:rPr lang="en-US" sz="1800" noProof="0" dirty="0">
                <a:effectLst/>
                <a:latin typeface="NewsGotT" pitchFamily="2" charset="0"/>
              </a:rPr>
              <a:t>investigation of the optical properties of the scintillators and </a:t>
            </a:r>
            <a:r>
              <a:rPr lang="en-US" sz="1800" noProof="0" dirty="0" err="1">
                <a:effectLst/>
                <a:latin typeface="NewsGotT" pitchFamily="2" charset="0"/>
              </a:rPr>
              <a:t>electrospun</a:t>
            </a:r>
            <a:r>
              <a:rPr lang="en-US" sz="1800" noProof="0" dirty="0">
                <a:effectLst/>
                <a:latin typeface="NewsGotT" pitchFamily="2" charset="0"/>
              </a:rPr>
              <a:t> composite fibers </a:t>
            </a:r>
            <a:endParaRPr lang="en-US" noProof="0" dirty="0"/>
          </a:p>
        </p:txBody>
      </p:sp>
      <p:sp>
        <p:nvSpPr>
          <p:cNvPr id="8" name="TextBox 14">
            <a:extLst>
              <a:ext uri="{FF2B5EF4-FFF2-40B4-BE49-F238E27FC236}">
                <a16:creationId xmlns:a16="http://schemas.microsoft.com/office/drawing/2014/main" id="{DE370A7F-363A-EB8F-8AAD-5C7B7DBC1E10}"/>
              </a:ext>
            </a:extLst>
          </p:cNvPr>
          <p:cNvSpPr txBox="1"/>
          <p:nvPr/>
        </p:nvSpPr>
        <p:spPr>
          <a:xfrm>
            <a:off x="6209764" y="4991047"/>
            <a:ext cx="5133420" cy="1200329"/>
          </a:xfrm>
          <a:prstGeom prst="rect">
            <a:avLst/>
          </a:prstGeom>
          <a:solidFill>
            <a:schemeClr val="bg1"/>
          </a:solidFill>
          <a:ln>
            <a:solidFill>
              <a:schemeClr val="accent5">
                <a:lumMod val="50000"/>
              </a:schemeClr>
            </a:solidFill>
          </a:ln>
        </p:spPr>
        <p:txBody>
          <a:bodyPr wrap="square" rtlCol="0">
            <a:spAutoFit/>
          </a:bodyPr>
          <a:lstStyle/>
          <a:p>
            <a:r>
              <a:rPr lang="en-US" sz="1800" b="1" noProof="0" dirty="0">
                <a:effectLst/>
                <a:latin typeface="NewsGotT" pitchFamily="2" charset="0"/>
              </a:rPr>
              <a:t> NON-LINEAR OPTICAL SECOND HARMONIC GENERATION (SHG) :</a:t>
            </a:r>
            <a:r>
              <a:rPr lang="en-US" sz="1800" noProof="0" dirty="0">
                <a:effectLst/>
                <a:latin typeface="NewsGotT" pitchFamily="2" charset="0"/>
              </a:rPr>
              <a:t>information on the spatial distribution and crystal orientations of the fiber and on it non-linear-optical conversion capability.</a:t>
            </a:r>
            <a:endParaRPr lang="en-US" noProof="0" dirty="0"/>
          </a:p>
        </p:txBody>
      </p:sp>
    </p:spTree>
    <p:extLst>
      <p:ext uri="{BB962C8B-B14F-4D97-AF65-F5344CB8AC3E}">
        <p14:creationId xmlns:p14="http://schemas.microsoft.com/office/powerpoint/2010/main" val="4080046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4E61A-7418-80D3-E7C4-C152EE609EA9}"/>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7AFA56DE-3F9E-8658-172A-A9FF8D23E4E2}"/>
              </a:ext>
            </a:extLst>
          </p:cNvPr>
          <p:cNvSpPr>
            <a:spLocks noGrp="1"/>
          </p:cNvSpPr>
          <p:nvPr>
            <p:ph type="title"/>
          </p:nvPr>
        </p:nvSpPr>
        <p:spPr>
          <a:xfrm>
            <a:off x="149087" y="126586"/>
            <a:ext cx="5138530" cy="840823"/>
          </a:xfrm>
        </p:spPr>
        <p:txBody>
          <a:bodyPr>
            <a:normAutofit/>
          </a:bodyPr>
          <a:lstStyle/>
          <a:p>
            <a:r>
              <a:rPr lang="en-US" noProof="0" dirty="0"/>
              <a:t>Research work plan </a:t>
            </a:r>
          </a:p>
        </p:txBody>
      </p:sp>
      <p:pic>
        <p:nvPicPr>
          <p:cNvPr id="3" name="Imagem 2">
            <a:extLst>
              <a:ext uri="{FF2B5EF4-FFF2-40B4-BE49-F238E27FC236}">
                <a16:creationId xmlns:a16="http://schemas.microsoft.com/office/drawing/2014/main" id="{3042F922-2075-43F3-A013-D853BCDBBF4E}"/>
              </a:ext>
            </a:extLst>
          </p:cNvPr>
          <p:cNvPicPr>
            <a:picLocks noChangeAspect="1"/>
          </p:cNvPicPr>
          <p:nvPr/>
        </p:nvPicPr>
        <p:blipFill>
          <a:blip r:embed="rId2"/>
          <a:stretch>
            <a:fillRect/>
          </a:stretch>
        </p:blipFill>
        <p:spPr>
          <a:xfrm>
            <a:off x="394252" y="1159013"/>
            <a:ext cx="2819400" cy="2870200"/>
          </a:xfrm>
          <a:prstGeom prst="rect">
            <a:avLst/>
          </a:prstGeom>
          <a:effectLst>
            <a:softEdge rad="139700"/>
          </a:effectLst>
        </p:spPr>
      </p:pic>
      <p:sp>
        <p:nvSpPr>
          <p:cNvPr id="6" name="TextBox 14">
            <a:extLst>
              <a:ext uri="{FF2B5EF4-FFF2-40B4-BE49-F238E27FC236}">
                <a16:creationId xmlns:a16="http://schemas.microsoft.com/office/drawing/2014/main" id="{7C40E061-38E8-C279-4CD9-863FD8F8EC58}"/>
              </a:ext>
            </a:extLst>
          </p:cNvPr>
          <p:cNvSpPr txBox="1"/>
          <p:nvPr/>
        </p:nvSpPr>
        <p:spPr>
          <a:xfrm>
            <a:off x="3083417" y="4530880"/>
            <a:ext cx="6025165" cy="2031325"/>
          </a:xfrm>
          <a:prstGeom prst="rect">
            <a:avLst/>
          </a:prstGeom>
          <a:solidFill>
            <a:schemeClr val="bg1"/>
          </a:solidFill>
          <a:ln>
            <a:solidFill>
              <a:schemeClr val="accent5">
                <a:lumMod val="50000"/>
              </a:schemeClr>
            </a:solidFill>
          </a:ln>
        </p:spPr>
        <p:txBody>
          <a:bodyPr wrap="square" rtlCol="0">
            <a:spAutoFit/>
          </a:bodyPr>
          <a:lstStyle/>
          <a:p>
            <a:pPr algn="just"/>
            <a:r>
              <a:rPr lang="en-US" b="0" i="0" u="none" strike="noStrike" noProof="0" dirty="0">
                <a:solidFill>
                  <a:srgbClr val="000000"/>
                </a:solidFill>
                <a:effectLst/>
                <a:latin typeface="NewsGotT" pitchFamily="2" charset="0"/>
              </a:rPr>
              <a:t>Selected nanofiber samples with </a:t>
            </a:r>
            <a:r>
              <a:rPr lang="en-US" b="0" i="0" u="none" strike="noStrike" noProof="0" dirty="0" err="1">
                <a:solidFill>
                  <a:srgbClr val="000000"/>
                </a:solidFill>
                <a:effectLst/>
                <a:latin typeface="NewsGotT" pitchFamily="2" charset="0"/>
              </a:rPr>
              <a:t>radioluminescent</a:t>
            </a:r>
            <a:r>
              <a:rPr lang="en-US" b="0" i="0" u="none" strike="noStrike" noProof="0" dirty="0">
                <a:solidFill>
                  <a:srgbClr val="000000"/>
                </a:solidFill>
                <a:effectLst/>
                <a:latin typeface="NewsGotT" pitchFamily="2" charset="0"/>
              </a:rPr>
              <a:t> inclusions will be measured for scintillation using a photodiode/photomultiplier and an X-ray source. The aim is to create a flexible, wearable, and precise dosimeter with high sensitivity and energy/dose independence, exploring the role of nanoparticles and scintillators. This research seeks to develop new radiation detectors and personal dosimeter systems</a:t>
            </a:r>
            <a:endParaRPr lang="en-US" noProof="0" dirty="0">
              <a:latin typeface="NewsGotT" pitchFamily="2" charset="0"/>
            </a:endParaRPr>
          </a:p>
        </p:txBody>
      </p:sp>
    </p:spTree>
    <p:extLst>
      <p:ext uri="{BB962C8B-B14F-4D97-AF65-F5344CB8AC3E}">
        <p14:creationId xmlns:p14="http://schemas.microsoft.com/office/powerpoint/2010/main" val="5376816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185BEF-C8DA-F639-D5CB-1EAA2D1E9A6C}"/>
              </a:ext>
            </a:extLst>
          </p:cNvPr>
          <p:cNvSpPr>
            <a:spLocks noGrp="1"/>
          </p:cNvSpPr>
          <p:nvPr>
            <p:ph type="title"/>
          </p:nvPr>
        </p:nvSpPr>
        <p:spPr>
          <a:xfrm>
            <a:off x="321365" y="272360"/>
            <a:ext cx="4290391" cy="695049"/>
          </a:xfrm>
        </p:spPr>
        <p:txBody>
          <a:bodyPr>
            <a:normAutofit fontScale="90000"/>
          </a:bodyPr>
          <a:lstStyle/>
          <a:p>
            <a:r>
              <a:rPr lang="en-US" sz="4400" kern="1200" noProof="0" dirty="0">
                <a:solidFill>
                  <a:schemeClr val="tx1"/>
                </a:solidFill>
                <a:latin typeface="+mj-lt"/>
                <a:ea typeface="+mj-ea"/>
                <a:cs typeface="+mj-cs"/>
              </a:rPr>
              <a:t>Research timeline  </a:t>
            </a:r>
            <a:endParaRPr lang="en-US" noProof="0" dirty="0"/>
          </a:p>
        </p:txBody>
      </p:sp>
      <p:pic>
        <p:nvPicPr>
          <p:cNvPr id="4" name="Imagem 3" descr="Uma imagem com captura de ecrã, texto, file, Gráfico&#10;&#10;Os conteúdos gerados por IA poderão estar incorretos.">
            <a:extLst>
              <a:ext uri="{FF2B5EF4-FFF2-40B4-BE49-F238E27FC236}">
                <a16:creationId xmlns:a16="http://schemas.microsoft.com/office/drawing/2014/main" id="{25C574B1-016A-60BA-4353-5465E632B3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365" y="967408"/>
            <a:ext cx="9843052" cy="2967345"/>
          </a:xfrm>
          <a:prstGeom prst="rect">
            <a:avLst/>
          </a:prstGeom>
          <a:effectLst/>
        </p:spPr>
      </p:pic>
      <p:pic>
        <p:nvPicPr>
          <p:cNvPr id="6" name="Imagem 5">
            <a:extLst>
              <a:ext uri="{FF2B5EF4-FFF2-40B4-BE49-F238E27FC236}">
                <a16:creationId xmlns:a16="http://schemas.microsoft.com/office/drawing/2014/main" id="{E56D824D-1618-7599-CF10-6363D27A87A3}"/>
              </a:ext>
            </a:extLst>
          </p:cNvPr>
          <p:cNvPicPr>
            <a:picLocks noChangeAspect="1"/>
          </p:cNvPicPr>
          <p:nvPr/>
        </p:nvPicPr>
        <p:blipFill>
          <a:blip r:embed="rId3"/>
          <a:stretch>
            <a:fillRect/>
          </a:stretch>
        </p:blipFill>
        <p:spPr>
          <a:xfrm>
            <a:off x="321365" y="3934753"/>
            <a:ext cx="6649278" cy="2770155"/>
          </a:xfrm>
          <a:prstGeom prst="rect">
            <a:avLst/>
          </a:prstGeom>
        </p:spPr>
      </p:pic>
    </p:spTree>
    <p:extLst>
      <p:ext uri="{BB962C8B-B14F-4D97-AF65-F5344CB8AC3E}">
        <p14:creationId xmlns:p14="http://schemas.microsoft.com/office/powerpoint/2010/main" val="1615548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62C027D2-0862-0467-DA79-8DBF0CA41429}"/>
              </a:ext>
            </a:extLst>
          </p:cNvPr>
          <p:cNvSpPr txBox="1"/>
          <p:nvPr/>
        </p:nvSpPr>
        <p:spPr>
          <a:xfrm>
            <a:off x="3160644" y="3074504"/>
            <a:ext cx="5870712" cy="1107996"/>
          </a:xfrm>
          <a:prstGeom prst="rect">
            <a:avLst/>
          </a:prstGeom>
          <a:noFill/>
        </p:spPr>
        <p:txBody>
          <a:bodyPr wrap="square" rtlCol="0">
            <a:spAutoFit/>
          </a:bodyPr>
          <a:lstStyle/>
          <a:p>
            <a:r>
              <a:rPr lang="en-US" sz="6600" b="1" noProof="0" dirty="0"/>
              <a:t>THANK YOU! </a:t>
            </a:r>
          </a:p>
        </p:txBody>
      </p:sp>
      <p:pic>
        <p:nvPicPr>
          <p:cNvPr id="7" name="Imagem 6">
            <a:extLst>
              <a:ext uri="{FF2B5EF4-FFF2-40B4-BE49-F238E27FC236}">
                <a16:creationId xmlns:a16="http://schemas.microsoft.com/office/drawing/2014/main" id="{1FF71E0E-08FD-FF23-F9FF-17E7EEA66635}"/>
              </a:ext>
            </a:extLst>
          </p:cNvPr>
          <p:cNvPicPr>
            <a:picLocks noChangeAspect="1"/>
          </p:cNvPicPr>
          <p:nvPr/>
        </p:nvPicPr>
        <p:blipFill rotWithShape="1">
          <a:blip r:embed="rId2"/>
          <a:srcRect r="72142" b="-6968"/>
          <a:stretch/>
        </p:blipFill>
        <p:spPr>
          <a:xfrm>
            <a:off x="5481417" y="354012"/>
            <a:ext cx="711872" cy="563969"/>
          </a:xfrm>
          <a:prstGeom prst="rect">
            <a:avLst/>
          </a:prstGeom>
        </p:spPr>
      </p:pic>
      <p:pic>
        <p:nvPicPr>
          <p:cNvPr id="8" name="Imagem 7">
            <a:extLst>
              <a:ext uri="{FF2B5EF4-FFF2-40B4-BE49-F238E27FC236}">
                <a16:creationId xmlns:a16="http://schemas.microsoft.com/office/drawing/2014/main" id="{FABED407-4FDD-834E-AA72-C0F937B83B4D}"/>
              </a:ext>
            </a:extLst>
          </p:cNvPr>
          <p:cNvPicPr>
            <a:picLocks noChangeAspect="1"/>
          </p:cNvPicPr>
          <p:nvPr/>
        </p:nvPicPr>
        <p:blipFill rotWithShape="1">
          <a:blip r:embed="rId3">
            <a:biLevel thresh="75000"/>
            <a:extLst>
              <a:ext uri="{BEBA8EAE-BF5A-486C-A8C5-ECC9F3942E4B}">
                <a14:imgProps xmlns:a14="http://schemas.microsoft.com/office/drawing/2010/main">
                  <a14:imgLayer r:embed="rId4">
                    <a14:imgEffect>
                      <a14:artisticLineDrawing/>
                    </a14:imgEffect>
                    <a14:imgEffect>
                      <a14:sharpenSoften amount="50000"/>
                    </a14:imgEffect>
                    <a14:imgEffect>
                      <a14:colorTemperature colorTemp="4700"/>
                    </a14:imgEffect>
                    <a14:imgEffect>
                      <a14:saturation sat="0"/>
                    </a14:imgEffect>
                    <a14:imgEffect>
                      <a14:brightnessContrast bright="-40000" contrast="40000"/>
                    </a14:imgEffect>
                  </a14:imgLayer>
                </a14:imgProps>
              </a:ext>
            </a:extLst>
          </a:blip>
          <a:srcRect l="28351" r="-3840" b="11678"/>
          <a:stretch/>
        </p:blipFill>
        <p:spPr>
          <a:xfrm>
            <a:off x="6261724" y="463538"/>
            <a:ext cx="1346229" cy="324976"/>
          </a:xfrm>
          <a:prstGeom prst="rect">
            <a:avLst/>
          </a:prstGeom>
        </p:spPr>
      </p:pic>
      <p:pic>
        <p:nvPicPr>
          <p:cNvPr id="9" name="Picture 18">
            <a:extLst>
              <a:ext uri="{FF2B5EF4-FFF2-40B4-BE49-F238E27FC236}">
                <a16:creationId xmlns:a16="http://schemas.microsoft.com/office/drawing/2014/main" id="{137FCDCE-3B00-D0C6-766D-0DA17C1936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43460" y="276275"/>
            <a:ext cx="1348125" cy="1161765"/>
          </a:xfrm>
          <a:prstGeom prst="rect">
            <a:avLst/>
          </a:prstGeom>
        </p:spPr>
      </p:pic>
    </p:spTree>
    <p:extLst>
      <p:ext uri="{BB962C8B-B14F-4D97-AF65-F5344CB8AC3E}">
        <p14:creationId xmlns:p14="http://schemas.microsoft.com/office/powerpoint/2010/main" val="2217655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ítulo 1"/>
          <p:cNvSpPr>
            <a:spLocks noGrp="1"/>
          </p:cNvSpPr>
          <p:nvPr>
            <p:ph type="title"/>
          </p:nvPr>
        </p:nvSpPr>
        <p:spPr>
          <a:xfrm>
            <a:off x="645064" y="525982"/>
            <a:ext cx="4282983" cy="1200361"/>
          </a:xfrm>
        </p:spPr>
        <p:txBody>
          <a:bodyPr anchor="b">
            <a:normAutofit/>
          </a:bodyPr>
          <a:lstStyle/>
          <a:p>
            <a:r>
              <a:rPr lang="en-US" sz="3600" noProof="0" dirty="0"/>
              <a:t>Introduction</a:t>
            </a:r>
          </a:p>
        </p:txBody>
      </p:sp>
      <p:sp>
        <p:nvSpPr>
          <p:cNvPr id="14" name="Rectangle 13">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6533"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Marcador de Posição de Conteúdo 2"/>
          <p:cNvSpPr>
            <a:spLocks noGrp="1"/>
          </p:cNvSpPr>
          <p:nvPr>
            <p:ph idx="1"/>
          </p:nvPr>
        </p:nvSpPr>
        <p:spPr>
          <a:xfrm>
            <a:off x="645066" y="2031101"/>
            <a:ext cx="4282984" cy="3511943"/>
          </a:xfrm>
        </p:spPr>
        <p:txBody>
          <a:bodyPr anchor="ctr">
            <a:normAutofit/>
          </a:bodyPr>
          <a:lstStyle/>
          <a:p>
            <a:pPr marL="0" indent="0">
              <a:buNone/>
            </a:pPr>
            <a:r>
              <a:rPr lang="en-US" sz="1800" b="1" noProof="0" dirty="0">
                <a:latin typeface="NewsGotT" pitchFamily="2" charset="0"/>
              </a:rPr>
              <a:t>Scintillator materials have found applications in </a:t>
            </a:r>
            <a:r>
              <a:rPr lang="en-US" sz="1800" b="1" i="0" u="none" strike="noStrike" noProof="0" dirty="0">
                <a:solidFill>
                  <a:srgbClr val="000000"/>
                </a:solidFill>
                <a:effectLst/>
                <a:latin typeface="NewsGotT" pitchFamily="2" charset="0"/>
              </a:rPr>
              <a:t>various fields</a:t>
            </a:r>
            <a:endParaRPr lang="en-US" sz="1800" b="1" noProof="0" dirty="0">
              <a:latin typeface="NewsGotT" pitchFamily="2" charset="0"/>
            </a:endParaRPr>
          </a:p>
          <a:p>
            <a:endParaRPr lang="en-US" sz="1800" noProof="0" dirty="0"/>
          </a:p>
          <a:p>
            <a:pPr marL="0" indent="0">
              <a:buNone/>
            </a:pPr>
            <a:endParaRPr lang="en-US" sz="1800" noProof="0" dirty="0"/>
          </a:p>
        </p:txBody>
      </p:sp>
      <p:sp>
        <p:nvSpPr>
          <p:cNvPr id="16" name="Rectangle 15">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5843"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ectangle 17">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90492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Rectangle 19">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6793"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7" name="Imagem 6">
            <a:extLst>
              <a:ext uri="{FF2B5EF4-FFF2-40B4-BE49-F238E27FC236}">
                <a16:creationId xmlns:a16="http://schemas.microsoft.com/office/drawing/2014/main" id="{341DCA5F-3A5B-AE5E-FFF2-5EE8CCA5B90A}"/>
              </a:ext>
            </a:extLst>
          </p:cNvPr>
          <p:cNvPicPr>
            <a:picLocks noChangeAspect="1"/>
          </p:cNvPicPr>
          <p:nvPr/>
        </p:nvPicPr>
        <p:blipFill>
          <a:blip r:embed="rId2"/>
          <a:stretch>
            <a:fillRect/>
          </a:stretch>
        </p:blipFill>
        <p:spPr>
          <a:xfrm>
            <a:off x="6121958" y="650494"/>
            <a:ext cx="5359577" cy="5324142"/>
          </a:xfrm>
          <a:prstGeom prst="rect">
            <a:avLst/>
          </a:prstGeom>
        </p:spPr>
      </p:pic>
    </p:spTree>
    <p:extLst>
      <p:ext uri="{BB962C8B-B14F-4D97-AF65-F5344CB8AC3E}">
        <p14:creationId xmlns:p14="http://schemas.microsoft.com/office/powerpoint/2010/main" val="1307162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4879EFC-8E62-4E00-973C-C45EE9EC67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ítulo 1">
            <a:extLst>
              <a:ext uri="{FF2B5EF4-FFF2-40B4-BE49-F238E27FC236}">
                <a16:creationId xmlns:a16="http://schemas.microsoft.com/office/drawing/2014/main" id="{683672D0-6211-C395-CAA1-F4092B951A2F}"/>
              </a:ext>
            </a:extLst>
          </p:cNvPr>
          <p:cNvSpPr>
            <a:spLocks noGrp="1"/>
          </p:cNvSpPr>
          <p:nvPr>
            <p:ph type="title"/>
          </p:nvPr>
        </p:nvSpPr>
        <p:spPr>
          <a:xfrm>
            <a:off x="248450" y="120850"/>
            <a:ext cx="10909640" cy="1368614"/>
          </a:xfrm>
        </p:spPr>
        <p:txBody>
          <a:bodyPr vert="horz" lIns="91440" tIns="45720" rIns="91440" bIns="45720" rtlCol="0" anchor="ctr">
            <a:normAutofit/>
          </a:bodyPr>
          <a:lstStyle/>
          <a:p>
            <a:pPr algn="ctr"/>
            <a:r>
              <a:rPr lang="en-US" sz="6600" noProof="0" dirty="0"/>
              <a:t>The Scintillation Process </a:t>
            </a:r>
          </a:p>
        </p:txBody>
      </p:sp>
      <p:sp>
        <p:nvSpPr>
          <p:cNvPr id="12" name="sketch line">
            <a:extLst>
              <a:ext uri="{FF2B5EF4-FFF2-40B4-BE49-F238E27FC236}">
                <a16:creationId xmlns:a16="http://schemas.microsoft.com/office/drawing/2014/main" id="{D6A9C53F-5F90-40A5-8C85-5412D39C8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1850683"/>
            <a:ext cx="3291840" cy="18288"/>
          </a:xfrm>
          <a:custGeom>
            <a:avLst/>
            <a:gdLst>
              <a:gd name="connsiteX0" fmla="*/ 0 w 3291840"/>
              <a:gd name="connsiteY0" fmla="*/ 0 h 18288"/>
              <a:gd name="connsiteX1" fmla="*/ 658368 w 3291840"/>
              <a:gd name="connsiteY1" fmla="*/ 0 h 18288"/>
              <a:gd name="connsiteX2" fmla="*/ 1283818 w 3291840"/>
              <a:gd name="connsiteY2" fmla="*/ 0 h 18288"/>
              <a:gd name="connsiteX3" fmla="*/ 1909267 w 3291840"/>
              <a:gd name="connsiteY3" fmla="*/ 0 h 18288"/>
              <a:gd name="connsiteX4" fmla="*/ 2633472 w 3291840"/>
              <a:gd name="connsiteY4" fmla="*/ 0 h 18288"/>
              <a:gd name="connsiteX5" fmla="*/ 3291840 w 3291840"/>
              <a:gd name="connsiteY5" fmla="*/ 0 h 18288"/>
              <a:gd name="connsiteX6" fmla="*/ 3291840 w 3291840"/>
              <a:gd name="connsiteY6" fmla="*/ 18288 h 18288"/>
              <a:gd name="connsiteX7" fmla="*/ 2633472 w 3291840"/>
              <a:gd name="connsiteY7" fmla="*/ 18288 h 18288"/>
              <a:gd name="connsiteX8" fmla="*/ 2073859 w 3291840"/>
              <a:gd name="connsiteY8" fmla="*/ 18288 h 18288"/>
              <a:gd name="connsiteX9" fmla="*/ 1448410 w 3291840"/>
              <a:gd name="connsiteY9" fmla="*/ 18288 h 18288"/>
              <a:gd name="connsiteX10" fmla="*/ 822960 w 3291840"/>
              <a:gd name="connsiteY10" fmla="*/ 18288 h 18288"/>
              <a:gd name="connsiteX11" fmla="*/ 0 w 3291840"/>
              <a:gd name="connsiteY11" fmla="*/ 18288 h 18288"/>
              <a:gd name="connsiteX12" fmla="*/ 0 w 329184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5" name="Imagem 4" descr="Uma imagem com texto, captura de ecrã, diagrama, file&#10;&#10;Os conteúdos gerados por IA poderão estar incorretos.">
            <a:extLst>
              <a:ext uri="{FF2B5EF4-FFF2-40B4-BE49-F238E27FC236}">
                <a16:creationId xmlns:a16="http://schemas.microsoft.com/office/drawing/2014/main" id="{881F760F-F9FB-69DD-63A0-F0C01863F3F8}"/>
              </a:ext>
            </a:extLst>
          </p:cNvPr>
          <p:cNvPicPr>
            <a:picLocks noChangeAspect="1"/>
          </p:cNvPicPr>
          <p:nvPr/>
        </p:nvPicPr>
        <p:blipFill>
          <a:blip r:embed="rId2"/>
          <a:stretch>
            <a:fillRect/>
          </a:stretch>
        </p:blipFill>
        <p:spPr>
          <a:xfrm>
            <a:off x="1112843" y="2642616"/>
            <a:ext cx="4028809" cy="3605784"/>
          </a:xfrm>
          <a:prstGeom prst="rect">
            <a:avLst/>
          </a:prstGeom>
          <a:effectLst>
            <a:softEdge rad="63500"/>
          </a:effectLst>
        </p:spPr>
      </p:pic>
      <p:pic>
        <p:nvPicPr>
          <p:cNvPr id="4" name="Imagem 3" descr="Uma imagem com texto, diagrama, file, Paralelo&#10;&#10;Os conteúdos gerados por IA poderão estar incorretos.">
            <a:extLst>
              <a:ext uri="{FF2B5EF4-FFF2-40B4-BE49-F238E27FC236}">
                <a16:creationId xmlns:a16="http://schemas.microsoft.com/office/drawing/2014/main" id="{AEBB8643-75BB-47C6-80CF-B50C82795F2E}"/>
              </a:ext>
            </a:extLst>
          </p:cNvPr>
          <p:cNvPicPr>
            <a:picLocks noChangeAspect="1"/>
          </p:cNvPicPr>
          <p:nvPr/>
        </p:nvPicPr>
        <p:blipFill>
          <a:blip r:embed="rId3"/>
          <a:stretch>
            <a:fillRect/>
          </a:stretch>
        </p:blipFill>
        <p:spPr>
          <a:xfrm>
            <a:off x="6965317" y="2642616"/>
            <a:ext cx="4192773" cy="3605784"/>
          </a:xfrm>
          <a:prstGeom prst="rect">
            <a:avLst/>
          </a:prstGeom>
          <a:effectLst>
            <a:softEdge rad="63500"/>
          </a:effectLst>
        </p:spPr>
      </p:pic>
      <p:sp>
        <p:nvSpPr>
          <p:cNvPr id="6" name="CaixaDeTexto 5">
            <a:extLst>
              <a:ext uri="{FF2B5EF4-FFF2-40B4-BE49-F238E27FC236}">
                <a16:creationId xmlns:a16="http://schemas.microsoft.com/office/drawing/2014/main" id="{C3F022D6-49D4-E7CA-6169-FA2223C94746}"/>
              </a:ext>
            </a:extLst>
          </p:cNvPr>
          <p:cNvSpPr txBox="1"/>
          <p:nvPr/>
        </p:nvSpPr>
        <p:spPr>
          <a:xfrm>
            <a:off x="1049514" y="1976986"/>
            <a:ext cx="3745310" cy="646331"/>
          </a:xfrm>
          <a:prstGeom prst="rect">
            <a:avLst/>
          </a:prstGeom>
          <a:noFill/>
        </p:spPr>
        <p:txBody>
          <a:bodyPr wrap="square" rtlCol="0">
            <a:spAutoFit/>
          </a:bodyPr>
          <a:lstStyle/>
          <a:p>
            <a:r>
              <a:rPr lang="en-US" noProof="0" dirty="0"/>
              <a:t>Scintillation mechanism in organic scintillator   </a:t>
            </a:r>
          </a:p>
        </p:txBody>
      </p:sp>
      <p:sp>
        <p:nvSpPr>
          <p:cNvPr id="7" name="CaixaDeTexto 6">
            <a:extLst>
              <a:ext uri="{FF2B5EF4-FFF2-40B4-BE49-F238E27FC236}">
                <a16:creationId xmlns:a16="http://schemas.microsoft.com/office/drawing/2014/main" id="{06F48119-F08D-525B-9202-7E3A229A0B95}"/>
              </a:ext>
            </a:extLst>
          </p:cNvPr>
          <p:cNvSpPr txBox="1"/>
          <p:nvPr/>
        </p:nvSpPr>
        <p:spPr>
          <a:xfrm>
            <a:off x="7050350" y="1996285"/>
            <a:ext cx="4051612" cy="646331"/>
          </a:xfrm>
          <a:prstGeom prst="rect">
            <a:avLst/>
          </a:prstGeom>
          <a:noFill/>
        </p:spPr>
        <p:txBody>
          <a:bodyPr wrap="square" rtlCol="0">
            <a:spAutoFit/>
          </a:bodyPr>
          <a:lstStyle/>
          <a:p>
            <a:r>
              <a:rPr lang="en-US" noProof="0" dirty="0"/>
              <a:t>Scintillation mechanism in inorganic scintillator </a:t>
            </a:r>
          </a:p>
        </p:txBody>
      </p:sp>
    </p:spTree>
    <p:extLst>
      <p:ext uri="{BB962C8B-B14F-4D97-AF65-F5344CB8AC3E}">
        <p14:creationId xmlns:p14="http://schemas.microsoft.com/office/powerpoint/2010/main" val="1582960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FB33DC6A-1F1C-4A06-834E-CFF88F1C0B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useBgFill="1">
        <p:nvSpPr>
          <p:cNvPr id="23" name="Freeform: Shape 22">
            <a:extLst>
              <a:ext uri="{FF2B5EF4-FFF2-40B4-BE49-F238E27FC236}">
                <a16:creationId xmlns:a16="http://schemas.microsoft.com/office/drawing/2014/main" id="{0FE1D5CF-87B8-4A8A-AD3C-01D06A6076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208641" cy="6858000"/>
          </a:xfrm>
          <a:custGeom>
            <a:avLst/>
            <a:gdLst>
              <a:gd name="connsiteX0" fmla="*/ 0 w 6208641"/>
              <a:gd name="connsiteY0" fmla="*/ 0 h 6858000"/>
              <a:gd name="connsiteX1" fmla="*/ 5464181 w 6208641"/>
              <a:gd name="connsiteY1" fmla="*/ 0 h 6858000"/>
              <a:gd name="connsiteX2" fmla="*/ 5538086 w 6208641"/>
              <a:gd name="connsiteY2" fmla="*/ 159684 h 6858000"/>
              <a:gd name="connsiteX3" fmla="*/ 6208641 w 6208641"/>
              <a:gd name="connsiteY3" fmla="*/ 3706589 h 6858000"/>
              <a:gd name="connsiteX4" fmla="*/ 5734754 w 6208641"/>
              <a:gd name="connsiteY4" fmla="*/ 6730443 h 6858000"/>
              <a:gd name="connsiteX5" fmla="*/ 5689361 w 6208641"/>
              <a:gd name="connsiteY5" fmla="*/ 6858000 h 6858000"/>
              <a:gd name="connsiteX6" fmla="*/ 0 w 620864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08641" h="6858000">
                <a:moveTo>
                  <a:pt x="0" y="0"/>
                </a:moveTo>
                <a:lnTo>
                  <a:pt x="5464181" y="0"/>
                </a:lnTo>
                <a:lnTo>
                  <a:pt x="5538086" y="159684"/>
                </a:lnTo>
                <a:cubicBezTo>
                  <a:pt x="5961440" y="1172168"/>
                  <a:pt x="6208641" y="2392735"/>
                  <a:pt x="6208641" y="3706589"/>
                </a:cubicBezTo>
                <a:cubicBezTo>
                  <a:pt x="6208641" y="4801467"/>
                  <a:pt x="6036974" y="5831563"/>
                  <a:pt x="5734754" y="6730443"/>
                </a:cubicBezTo>
                <a:lnTo>
                  <a:pt x="568936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useBgFill="1">
        <p:nvSpPr>
          <p:cNvPr id="25" name="Freeform: Shape 24">
            <a:extLst>
              <a:ext uri="{FF2B5EF4-FFF2-40B4-BE49-F238E27FC236}">
                <a16:creationId xmlns:a16="http://schemas.microsoft.com/office/drawing/2014/main" id="{60926200-45C2-41E9-839F-31CD5FE4CD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03325" cy="6858000"/>
          </a:xfrm>
          <a:custGeom>
            <a:avLst/>
            <a:gdLst>
              <a:gd name="connsiteX0" fmla="*/ 0 w 6203325"/>
              <a:gd name="connsiteY0" fmla="*/ 0 h 6858000"/>
              <a:gd name="connsiteX1" fmla="*/ 5458865 w 6203325"/>
              <a:gd name="connsiteY1" fmla="*/ 0 h 6858000"/>
              <a:gd name="connsiteX2" fmla="*/ 5532770 w 6203325"/>
              <a:gd name="connsiteY2" fmla="*/ 159684 h 6858000"/>
              <a:gd name="connsiteX3" fmla="*/ 6203325 w 6203325"/>
              <a:gd name="connsiteY3" fmla="*/ 3706589 h 6858000"/>
              <a:gd name="connsiteX4" fmla="*/ 5729438 w 6203325"/>
              <a:gd name="connsiteY4" fmla="*/ 6730443 h 6858000"/>
              <a:gd name="connsiteX5" fmla="*/ 5684045 w 6203325"/>
              <a:gd name="connsiteY5" fmla="*/ 6858000 h 6858000"/>
              <a:gd name="connsiteX6" fmla="*/ 0 w 620332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03325" h="6858000">
                <a:moveTo>
                  <a:pt x="0" y="0"/>
                </a:moveTo>
                <a:lnTo>
                  <a:pt x="5458865" y="0"/>
                </a:lnTo>
                <a:lnTo>
                  <a:pt x="5532770" y="159684"/>
                </a:lnTo>
                <a:cubicBezTo>
                  <a:pt x="5956124" y="1172168"/>
                  <a:pt x="6203325" y="2392735"/>
                  <a:pt x="6203325" y="3706589"/>
                </a:cubicBezTo>
                <a:cubicBezTo>
                  <a:pt x="6203325" y="4801467"/>
                  <a:pt x="6031658" y="5831563"/>
                  <a:pt x="5729438" y="6730443"/>
                </a:cubicBezTo>
                <a:lnTo>
                  <a:pt x="568404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2DFEC097-8576-8B23-A69F-4078BA78BDA1}"/>
              </a:ext>
            </a:extLst>
          </p:cNvPr>
          <p:cNvSpPr>
            <a:spLocks noGrp="1"/>
          </p:cNvSpPr>
          <p:nvPr>
            <p:ph type="title"/>
          </p:nvPr>
        </p:nvSpPr>
        <p:spPr>
          <a:xfrm>
            <a:off x="489098" y="1106034"/>
            <a:ext cx="5019074" cy="3204134"/>
          </a:xfrm>
        </p:spPr>
        <p:txBody>
          <a:bodyPr vert="horz" lIns="91440" tIns="45720" rIns="91440" bIns="45720" rtlCol="0" anchor="b">
            <a:normAutofit/>
          </a:bodyPr>
          <a:lstStyle/>
          <a:p>
            <a:r>
              <a:rPr lang="en-US" sz="5400" noProof="0" dirty="0"/>
              <a:t>The most commercial scintillators  </a:t>
            </a:r>
          </a:p>
        </p:txBody>
      </p:sp>
      <p:sp>
        <p:nvSpPr>
          <p:cNvPr id="27" name="Rectangle 26">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67989"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prstClr val="white"/>
              </a:solidFill>
              <a:latin typeface="Calibri" panose="020F0502020204030204"/>
            </a:endParaRPr>
          </a:p>
        </p:txBody>
      </p:sp>
      <p:pic>
        <p:nvPicPr>
          <p:cNvPr id="4" name="Imagem 3">
            <a:extLst>
              <a:ext uri="{FF2B5EF4-FFF2-40B4-BE49-F238E27FC236}">
                <a16:creationId xmlns:a16="http://schemas.microsoft.com/office/drawing/2014/main" id="{235D17B4-EACE-AD6F-A5D6-8477DC81FB34}"/>
              </a:ext>
            </a:extLst>
          </p:cNvPr>
          <p:cNvPicPr>
            <a:picLocks noChangeAspect="1"/>
          </p:cNvPicPr>
          <p:nvPr/>
        </p:nvPicPr>
        <p:blipFill>
          <a:blip r:embed="rId2"/>
          <a:stretch>
            <a:fillRect/>
          </a:stretch>
        </p:blipFill>
        <p:spPr>
          <a:xfrm>
            <a:off x="4195991" y="529299"/>
            <a:ext cx="3014505" cy="2743200"/>
          </a:xfrm>
          <a:prstGeom prst="rect">
            <a:avLst/>
          </a:prstGeom>
        </p:spPr>
      </p:pic>
      <p:sp>
        <p:nvSpPr>
          <p:cNvPr id="29" name="Rectangle 28">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098" y="4546920"/>
            <a:ext cx="5019074"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CaixaDeTexto 5">
            <a:extLst>
              <a:ext uri="{FF2B5EF4-FFF2-40B4-BE49-F238E27FC236}">
                <a16:creationId xmlns:a16="http://schemas.microsoft.com/office/drawing/2014/main" id="{A020EDD8-817B-572C-053D-B5F367FDEFA0}"/>
              </a:ext>
            </a:extLst>
          </p:cNvPr>
          <p:cNvSpPr txBox="1"/>
          <p:nvPr/>
        </p:nvSpPr>
        <p:spPr>
          <a:xfrm>
            <a:off x="8162041" y="1655256"/>
            <a:ext cx="2396425" cy="584775"/>
          </a:xfrm>
          <a:prstGeom prst="rect">
            <a:avLst/>
          </a:prstGeom>
          <a:noFill/>
        </p:spPr>
        <p:txBody>
          <a:bodyPr wrap="none" rtlCol="0">
            <a:spAutoFit/>
          </a:bodyPr>
          <a:lstStyle/>
          <a:p>
            <a:r>
              <a:rPr lang="en-US" sz="3200" b="1" noProof="0" dirty="0">
                <a:latin typeface="NewsGotT" pitchFamily="2" charset="0"/>
              </a:rPr>
              <a:t>S</a:t>
            </a:r>
            <a:r>
              <a:rPr lang="en-US" sz="3200" b="1" noProof="0" dirty="0">
                <a:effectLst/>
                <a:latin typeface="NewsGotT" pitchFamily="2" charset="0"/>
              </a:rPr>
              <a:t>hortcomings</a:t>
            </a:r>
            <a:r>
              <a:rPr lang="en-US" sz="1800" b="1" noProof="0" dirty="0">
                <a:effectLst/>
                <a:latin typeface="NewsGotT" pitchFamily="2" charset="0"/>
              </a:rPr>
              <a:t> </a:t>
            </a:r>
            <a:endParaRPr lang="en-US" b="1" noProof="0" dirty="0"/>
          </a:p>
        </p:txBody>
      </p:sp>
      <p:sp>
        <p:nvSpPr>
          <p:cNvPr id="8" name="TextBox 9">
            <a:extLst>
              <a:ext uri="{FF2B5EF4-FFF2-40B4-BE49-F238E27FC236}">
                <a16:creationId xmlns:a16="http://schemas.microsoft.com/office/drawing/2014/main" id="{FF9EA17C-7EAF-C5BF-542C-1E53C20DE555}"/>
              </a:ext>
            </a:extLst>
          </p:cNvPr>
          <p:cNvSpPr txBox="1"/>
          <p:nvPr/>
        </p:nvSpPr>
        <p:spPr>
          <a:xfrm>
            <a:off x="8015737" y="2387828"/>
            <a:ext cx="3014506" cy="369332"/>
          </a:xfrm>
          <a:prstGeom prst="rect">
            <a:avLst/>
          </a:prstGeom>
          <a:solidFill>
            <a:schemeClr val="bg1"/>
          </a:solidFill>
          <a:ln>
            <a:solidFill>
              <a:schemeClr val="accent5">
                <a:lumMod val="50000"/>
              </a:schemeClr>
            </a:solidFill>
          </a:ln>
        </p:spPr>
        <p:txBody>
          <a:bodyPr wrap="square" rtlCol="0">
            <a:spAutoFit/>
          </a:bodyPr>
          <a:lstStyle/>
          <a:p>
            <a:r>
              <a:rPr lang="en-US" b="1" noProof="0" dirty="0">
                <a:latin typeface="NewsGotT" pitchFamily="2" charset="0"/>
              </a:rPr>
              <a:t>H</a:t>
            </a:r>
            <a:r>
              <a:rPr lang="en-US" sz="1800" b="1" noProof="0" dirty="0">
                <a:effectLst/>
                <a:latin typeface="NewsGotT" pitchFamily="2" charset="0"/>
              </a:rPr>
              <a:t>arsh Fabrication </a:t>
            </a:r>
            <a:r>
              <a:rPr lang="en-US" b="1" noProof="0" dirty="0">
                <a:latin typeface="NewsGotT" pitchFamily="2" charset="0"/>
              </a:rPr>
              <a:t>C</a:t>
            </a:r>
            <a:r>
              <a:rPr lang="en-US" sz="1800" b="1" noProof="0" dirty="0">
                <a:effectLst/>
                <a:latin typeface="NewsGotT" pitchFamily="2" charset="0"/>
              </a:rPr>
              <a:t>onditions</a:t>
            </a:r>
            <a:endParaRPr lang="en-US" b="1" noProof="0" dirty="0"/>
          </a:p>
        </p:txBody>
      </p:sp>
      <p:sp>
        <p:nvSpPr>
          <p:cNvPr id="9" name="TextBox 9">
            <a:extLst>
              <a:ext uri="{FF2B5EF4-FFF2-40B4-BE49-F238E27FC236}">
                <a16:creationId xmlns:a16="http://schemas.microsoft.com/office/drawing/2014/main" id="{2B4D4E9D-FD44-FA8E-C755-F56D4F02F8B0}"/>
              </a:ext>
            </a:extLst>
          </p:cNvPr>
          <p:cNvSpPr txBox="1"/>
          <p:nvPr/>
        </p:nvSpPr>
        <p:spPr>
          <a:xfrm>
            <a:off x="8015735" y="2972955"/>
            <a:ext cx="3014505" cy="369332"/>
          </a:xfrm>
          <a:prstGeom prst="rect">
            <a:avLst/>
          </a:prstGeom>
          <a:solidFill>
            <a:schemeClr val="bg1"/>
          </a:solidFill>
          <a:ln>
            <a:solidFill>
              <a:schemeClr val="accent5">
                <a:lumMod val="50000"/>
              </a:schemeClr>
            </a:solidFill>
          </a:ln>
        </p:spPr>
        <p:txBody>
          <a:bodyPr wrap="square" rtlCol="0">
            <a:spAutoFit/>
          </a:bodyPr>
          <a:lstStyle/>
          <a:p>
            <a:r>
              <a:rPr lang="en-US" b="1" noProof="0" dirty="0">
                <a:latin typeface="NewsGotT" pitchFamily="2" charset="0"/>
              </a:rPr>
              <a:t>H</a:t>
            </a:r>
            <a:r>
              <a:rPr lang="en-US" sz="1800" b="1" noProof="0" dirty="0">
                <a:effectLst/>
                <a:latin typeface="NewsGotT" pitchFamily="2" charset="0"/>
              </a:rPr>
              <a:t>igh Costs</a:t>
            </a:r>
            <a:endParaRPr lang="en-US" b="1" noProof="0" dirty="0"/>
          </a:p>
        </p:txBody>
      </p:sp>
      <p:sp>
        <p:nvSpPr>
          <p:cNvPr id="13" name="TextBox 9">
            <a:extLst>
              <a:ext uri="{FF2B5EF4-FFF2-40B4-BE49-F238E27FC236}">
                <a16:creationId xmlns:a16="http://schemas.microsoft.com/office/drawing/2014/main" id="{B915A029-84B2-AF2F-E387-7FFA9E1520A6}"/>
              </a:ext>
            </a:extLst>
          </p:cNvPr>
          <p:cNvSpPr txBox="1"/>
          <p:nvPr/>
        </p:nvSpPr>
        <p:spPr>
          <a:xfrm>
            <a:off x="8015735" y="3578326"/>
            <a:ext cx="3014505" cy="369332"/>
          </a:xfrm>
          <a:prstGeom prst="rect">
            <a:avLst/>
          </a:prstGeom>
          <a:solidFill>
            <a:schemeClr val="bg1"/>
          </a:solidFill>
          <a:ln>
            <a:solidFill>
              <a:schemeClr val="accent5">
                <a:lumMod val="50000"/>
              </a:schemeClr>
            </a:solidFill>
          </a:ln>
        </p:spPr>
        <p:txBody>
          <a:bodyPr wrap="square" rtlCol="0">
            <a:spAutoFit/>
          </a:bodyPr>
          <a:lstStyle/>
          <a:p>
            <a:r>
              <a:rPr lang="en-US" b="1" noProof="0" dirty="0">
                <a:latin typeface="NewsGotT" pitchFamily="2" charset="0"/>
              </a:rPr>
              <a:t>S</a:t>
            </a:r>
            <a:r>
              <a:rPr lang="en-US" sz="1800" b="1" noProof="0" dirty="0">
                <a:effectLst/>
                <a:latin typeface="NewsGotT" pitchFamily="2" charset="0"/>
              </a:rPr>
              <a:t>ensitivity to </a:t>
            </a:r>
            <a:r>
              <a:rPr lang="en-US" b="1" noProof="0" dirty="0">
                <a:latin typeface="NewsGotT" pitchFamily="2" charset="0"/>
              </a:rPr>
              <a:t>H</a:t>
            </a:r>
            <a:r>
              <a:rPr lang="en-US" sz="1800" b="1" noProof="0" dirty="0">
                <a:effectLst/>
                <a:latin typeface="NewsGotT" pitchFamily="2" charset="0"/>
              </a:rPr>
              <a:t>umidity </a:t>
            </a:r>
            <a:endParaRPr lang="en-US" b="1" noProof="0" dirty="0"/>
          </a:p>
        </p:txBody>
      </p:sp>
      <p:sp>
        <p:nvSpPr>
          <p:cNvPr id="15" name="TextBox 9">
            <a:extLst>
              <a:ext uri="{FF2B5EF4-FFF2-40B4-BE49-F238E27FC236}">
                <a16:creationId xmlns:a16="http://schemas.microsoft.com/office/drawing/2014/main" id="{937DE6A8-C6D2-6CD5-819F-3E39441667CA}"/>
              </a:ext>
            </a:extLst>
          </p:cNvPr>
          <p:cNvSpPr txBox="1"/>
          <p:nvPr/>
        </p:nvSpPr>
        <p:spPr>
          <a:xfrm>
            <a:off x="8015735" y="4125502"/>
            <a:ext cx="3014505" cy="369332"/>
          </a:xfrm>
          <a:prstGeom prst="rect">
            <a:avLst/>
          </a:prstGeom>
          <a:solidFill>
            <a:schemeClr val="bg1"/>
          </a:solidFill>
          <a:ln>
            <a:solidFill>
              <a:schemeClr val="accent5">
                <a:lumMod val="50000"/>
              </a:schemeClr>
            </a:solidFill>
          </a:ln>
        </p:spPr>
        <p:txBody>
          <a:bodyPr wrap="square" rtlCol="0">
            <a:spAutoFit/>
          </a:bodyPr>
          <a:lstStyle/>
          <a:p>
            <a:r>
              <a:rPr lang="en-US" b="1" noProof="0" dirty="0">
                <a:latin typeface="NewsGotT" pitchFamily="2" charset="0"/>
              </a:rPr>
              <a:t>S</a:t>
            </a:r>
            <a:r>
              <a:rPr lang="en-US" sz="1800" b="1" noProof="0" dirty="0">
                <a:effectLst/>
                <a:latin typeface="NewsGotT" pitchFamily="2" charset="0"/>
              </a:rPr>
              <a:t>ensitivity to Ox</a:t>
            </a:r>
            <a:r>
              <a:rPr lang="en-US" b="1" noProof="0" dirty="0">
                <a:latin typeface="NewsGotT" pitchFamily="2" charset="0"/>
              </a:rPr>
              <a:t>ygen</a:t>
            </a:r>
            <a:endParaRPr lang="en-US" b="1" noProof="0" dirty="0"/>
          </a:p>
        </p:txBody>
      </p:sp>
      <mc:AlternateContent xmlns:mc="http://schemas.openxmlformats.org/markup-compatibility/2006" xmlns:a14="http://schemas.microsoft.com/office/drawing/2010/main">
        <mc:Choice Requires="a14">
          <p:sp>
            <p:nvSpPr>
              <p:cNvPr id="17" name="CaixaDeTexto 16">
                <a:extLst>
                  <a:ext uri="{FF2B5EF4-FFF2-40B4-BE49-F238E27FC236}">
                    <a16:creationId xmlns:a16="http://schemas.microsoft.com/office/drawing/2014/main" id="{CC366427-B2AE-9AB6-9420-E5E807DC0A18}"/>
                  </a:ext>
                </a:extLst>
              </p:cNvPr>
              <p:cNvSpPr txBox="1"/>
              <p:nvPr/>
            </p:nvSpPr>
            <p:spPr>
              <a:xfrm>
                <a:off x="5000532" y="115281"/>
                <a:ext cx="1490577"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b="1" i="1" noProof="0" smtClean="0">
                              <a:latin typeface="Cambria Math" panose="02040503050406030204" pitchFamily="18" charset="0"/>
                            </a:rPr>
                          </m:ctrlPr>
                        </m:sSubPr>
                        <m:e>
                          <m:r>
                            <a:rPr lang="en-US" sz="2800" b="1" i="0" noProof="0" smtClean="0">
                              <a:latin typeface="Cambria Math" panose="02040503050406030204" pitchFamily="18" charset="0"/>
                            </a:rPr>
                            <m:t>𝐁𝐢</m:t>
                          </m:r>
                        </m:e>
                        <m:sub>
                          <m:r>
                            <a:rPr lang="en-US" sz="2800" b="1" i="0" noProof="0" smtClean="0">
                              <a:latin typeface="Cambria Math" panose="02040503050406030204" pitchFamily="18" charset="0"/>
                            </a:rPr>
                            <m:t>𝟒</m:t>
                          </m:r>
                        </m:sub>
                      </m:sSub>
                      <m:sSub>
                        <m:sSubPr>
                          <m:ctrlPr>
                            <a:rPr lang="en-US" sz="2800" b="1" i="1" noProof="0" smtClean="0">
                              <a:latin typeface="Cambria Math" panose="02040503050406030204" pitchFamily="18" charset="0"/>
                            </a:rPr>
                          </m:ctrlPr>
                        </m:sSubPr>
                        <m:e>
                          <m:r>
                            <a:rPr lang="en-US" sz="2800" b="1" i="0" noProof="0" smtClean="0">
                              <a:latin typeface="Cambria Math" panose="02040503050406030204" pitchFamily="18" charset="0"/>
                            </a:rPr>
                            <m:t>𝐆𝐞</m:t>
                          </m:r>
                        </m:e>
                        <m:sub>
                          <m:r>
                            <a:rPr lang="en-US" sz="2800" b="1" i="0" noProof="0" smtClean="0">
                              <a:latin typeface="Cambria Math" panose="02040503050406030204" pitchFamily="18" charset="0"/>
                            </a:rPr>
                            <m:t>𝟑</m:t>
                          </m:r>
                        </m:sub>
                      </m:sSub>
                      <m:sSub>
                        <m:sSubPr>
                          <m:ctrlPr>
                            <a:rPr lang="en-US" sz="2800" b="1" i="1" noProof="0" smtClean="0">
                              <a:latin typeface="Cambria Math" panose="02040503050406030204" pitchFamily="18" charset="0"/>
                            </a:rPr>
                          </m:ctrlPr>
                        </m:sSubPr>
                        <m:e>
                          <m:r>
                            <a:rPr lang="en-US" sz="2800" b="1" i="0" noProof="0" smtClean="0">
                              <a:latin typeface="Cambria Math" panose="02040503050406030204" pitchFamily="18" charset="0"/>
                            </a:rPr>
                            <m:t>𝐎</m:t>
                          </m:r>
                        </m:e>
                        <m:sub>
                          <m:r>
                            <a:rPr lang="en-US" sz="2800" b="1" i="0" noProof="0" smtClean="0">
                              <a:latin typeface="Cambria Math" panose="02040503050406030204" pitchFamily="18" charset="0"/>
                            </a:rPr>
                            <m:t>𝟏𝟐</m:t>
                          </m:r>
                        </m:sub>
                      </m:sSub>
                    </m:oMath>
                  </m:oMathPara>
                </a14:m>
                <a:endParaRPr lang="en-US" sz="2800" b="1" noProof="0" dirty="0"/>
              </a:p>
            </p:txBody>
          </p:sp>
        </mc:Choice>
        <mc:Fallback xmlns="">
          <p:sp>
            <p:nvSpPr>
              <p:cNvPr id="17" name="CaixaDeTexto 16">
                <a:extLst>
                  <a:ext uri="{FF2B5EF4-FFF2-40B4-BE49-F238E27FC236}">
                    <a16:creationId xmlns:a16="http://schemas.microsoft.com/office/drawing/2014/main" id="{CC366427-B2AE-9AB6-9420-E5E807DC0A18}"/>
                  </a:ext>
                </a:extLst>
              </p:cNvPr>
              <p:cNvSpPr txBox="1">
                <a:spLocks noRot="1" noChangeAspect="1" noMove="1" noResize="1" noEditPoints="1" noAdjustHandles="1" noChangeArrowheads="1" noChangeShapeType="1" noTextEdit="1"/>
              </p:cNvSpPr>
              <p:nvPr/>
            </p:nvSpPr>
            <p:spPr>
              <a:xfrm>
                <a:off x="5000532" y="115281"/>
                <a:ext cx="1490577" cy="430887"/>
              </a:xfrm>
              <a:prstGeom prst="rect">
                <a:avLst/>
              </a:prstGeom>
              <a:blipFill>
                <a:blip r:embed="rId4"/>
                <a:stretch>
                  <a:fillRect l="-7563" r="-18487" b="-1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CaixaDeTexto 17">
                <a:extLst>
                  <a:ext uri="{FF2B5EF4-FFF2-40B4-BE49-F238E27FC236}">
                    <a16:creationId xmlns:a16="http://schemas.microsoft.com/office/drawing/2014/main" id="{6DE286EE-FEBC-8CFC-3E8F-3F5CC3DFC38F}"/>
                  </a:ext>
                </a:extLst>
              </p:cNvPr>
              <p:cNvSpPr txBox="1"/>
              <p:nvPr/>
            </p:nvSpPr>
            <p:spPr>
              <a:xfrm>
                <a:off x="5359182" y="3540188"/>
                <a:ext cx="73797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b="1" i="1" noProof="0" smtClean="0">
                              <a:latin typeface="Cambria Math" panose="02040503050406030204" pitchFamily="18" charset="0"/>
                            </a:rPr>
                          </m:ctrlPr>
                        </m:sSubPr>
                        <m:e>
                          <m:r>
                            <a:rPr lang="en-US" sz="2800" b="1" i="0" noProof="0" smtClean="0">
                              <a:latin typeface="Cambria Math" panose="02040503050406030204" pitchFamily="18" charset="0"/>
                            </a:rPr>
                            <m:t>𝐁𝐚𝐅</m:t>
                          </m:r>
                        </m:e>
                        <m:sub>
                          <m:r>
                            <a:rPr lang="en-US" sz="2800" b="1" i="0" noProof="0" smtClean="0">
                              <a:latin typeface="Cambria Math" panose="02040503050406030204" pitchFamily="18" charset="0"/>
                            </a:rPr>
                            <m:t>𝟐</m:t>
                          </m:r>
                        </m:sub>
                      </m:sSub>
                    </m:oMath>
                  </m:oMathPara>
                </a14:m>
                <a:endParaRPr lang="en-US" sz="2800" noProof="0" dirty="0"/>
              </a:p>
            </p:txBody>
          </p:sp>
        </mc:Choice>
        <mc:Fallback xmlns="">
          <p:sp>
            <p:nvSpPr>
              <p:cNvPr id="18" name="CaixaDeTexto 17">
                <a:extLst>
                  <a:ext uri="{FF2B5EF4-FFF2-40B4-BE49-F238E27FC236}">
                    <a16:creationId xmlns:a16="http://schemas.microsoft.com/office/drawing/2014/main" id="{6DE286EE-FEBC-8CFC-3E8F-3F5CC3DFC38F}"/>
                  </a:ext>
                </a:extLst>
              </p:cNvPr>
              <p:cNvSpPr txBox="1">
                <a:spLocks noRot="1" noChangeAspect="1" noMove="1" noResize="1" noEditPoints="1" noAdjustHandles="1" noChangeArrowheads="1" noChangeShapeType="1" noTextEdit="1"/>
              </p:cNvSpPr>
              <p:nvPr/>
            </p:nvSpPr>
            <p:spPr>
              <a:xfrm>
                <a:off x="5359182" y="3540188"/>
                <a:ext cx="737977" cy="523220"/>
              </a:xfrm>
              <a:prstGeom prst="rect">
                <a:avLst/>
              </a:prstGeom>
              <a:blipFill>
                <a:blip r:embed="rId5"/>
                <a:stretch>
                  <a:fillRect l="-3333" r="-26667" b="-2326"/>
                </a:stretch>
              </a:blipFill>
            </p:spPr>
            <p:txBody>
              <a:bodyPr/>
              <a:lstStyle/>
              <a:p>
                <a:r>
                  <a:rPr lang="en-US">
                    <a:noFill/>
                  </a:rPr>
                  <a:t> </a:t>
                </a:r>
              </a:p>
            </p:txBody>
          </p:sp>
        </mc:Fallback>
      </mc:AlternateContent>
      <p:pic>
        <p:nvPicPr>
          <p:cNvPr id="7" name="Imagem 6" descr="Uma imagem com esfera, círculo, arte, diagrama&#10;&#10;Os conteúdos gerados por IA poderão estar incorretos.">
            <a:extLst>
              <a:ext uri="{FF2B5EF4-FFF2-40B4-BE49-F238E27FC236}">
                <a16:creationId xmlns:a16="http://schemas.microsoft.com/office/drawing/2014/main" id="{88D4ADDA-60B7-F8BF-DC89-87ECF2C7107F}"/>
              </a:ext>
            </a:extLst>
          </p:cNvPr>
          <p:cNvPicPr>
            <a:picLocks noChangeAspect="1"/>
          </p:cNvPicPr>
          <p:nvPr/>
        </p:nvPicPr>
        <p:blipFill>
          <a:blip r:embed="rId6"/>
          <a:stretch>
            <a:fillRect/>
          </a:stretch>
        </p:blipFill>
        <p:spPr>
          <a:xfrm>
            <a:off x="4195991" y="4020233"/>
            <a:ext cx="3072384" cy="2743200"/>
          </a:xfrm>
          <a:prstGeom prst="rect">
            <a:avLst/>
          </a:prstGeom>
        </p:spPr>
      </p:pic>
      <p:sp>
        <p:nvSpPr>
          <p:cNvPr id="10" name="TextBox 9">
            <a:extLst>
              <a:ext uri="{FF2B5EF4-FFF2-40B4-BE49-F238E27FC236}">
                <a16:creationId xmlns:a16="http://schemas.microsoft.com/office/drawing/2014/main" id="{DC49B219-F934-C9BA-8800-68BE2CC3503F}"/>
              </a:ext>
            </a:extLst>
          </p:cNvPr>
          <p:cNvSpPr txBox="1"/>
          <p:nvPr/>
        </p:nvSpPr>
        <p:spPr>
          <a:xfrm>
            <a:off x="8044259" y="4693010"/>
            <a:ext cx="3014505" cy="369332"/>
          </a:xfrm>
          <a:prstGeom prst="rect">
            <a:avLst/>
          </a:prstGeom>
          <a:solidFill>
            <a:schemeClr val="bg1"/>
          </a:solidFill>
          <a:ln>
            <a:solidFill>
              <a:schemeClr val="accent5">
                <a:lumMod val="50000"/>
              </a:schemeClr>
            </a:solidFill>
          </a:ln>
        </p:spPr>
        <p:txBody>
          <a:bodyPr wrap="square" rtlCol="0">
            <a:spAutoFit/>
          </a:bodyPr>
          <a:lstStyle/>
          <a:p>
            <a:r>
              <a:rPr lang="en-US" b="1" noProof="0" dirty="0">
                <a:latin typeface="NewsGotT" pitchFamily="2" charset="0"/>
              </a:rPr>
              <a:t>T</a:t>
            </a:r>
            <a:r>
              <a:rPr lang="en-US" sz="1800" b="1" noProof="0" dirty="0">
                <a:effectLst/>
                <a:latin typeface="NewsGotT" pitchFamily="2" charset="0"/>
              </a:rPr>
              <a:t>oxicity </a:t>
            </a:r>
            <a:endParaRPr lang="en-US" b="1" noProof="0" dirty="0"/>
          </a:p>
        </p:txBody>
      </p:sp>
    </p:spTree>
    <p:extLst>
      <p:ext uri="{BB962C8B-B14F-4D97-AF65-F5344CB8AC3E}">
        <p14:creationId xmlns:p14="http://schemas.microsoft.com/office/powerpoint/2010/main" val="4057717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0AB980-AA5D-E14C-AD31-099B4645499C}"/>
              </a:ext>
            </a:extLst>
          </p:cNvPr>
          <p:cNvSpPr>
            <a:spLocks noGrp="1"/>
          </p:cNvSpPr>
          <p:nvPr>
            <p:ph type="title"/>
          </p:nvPr>
        </p:nvSpPr>
        <p:spPr>
          <a:xfrm>
            <a:off x="838200" y="365126"/>
            <a:ext cx="10515600" cy="1060904"/>
          </a:xfrm>
        </p:spPr>
        <p:txBody>
          <a:bodyPr/>
          <a:lstStyle/>
          <a:p>
            <a:r>
              <a:rPr lang="en-US" sz="4400" noProof="0" dirty="0"/>
              <a:t> Organic Scintil</a:t>
            </a:r>
            <a:r>
              <a:rPr lang="en-US" noProof="0" dirty="0"/>
              <a:t>lators</a:t>
            </a:r>
          </a:p>
        </p:txBody>
      </p:sp>
      <p:sp>
        <p:nvSpPr>
          <p:cNvPr id="9" name="CaixaDeTexto 8">
            <a:extLst>
              <a:ext uri="{FF2B5EF4-FFF2-40B4-BE49-F238E27FC236}">
                <a16:creationId xmlns:a16="http://schemas.microsoft.com/office/drawing/2014/main" id="{27D133B3-3A5C-55EE-5BF0-D26654C70575}"/>
              </a:ext>
            </a:extLst>
          </p:cNvPr>
          <p:cNvSpPr txBox="1"/>
          <p:nvPr/>
        </p:nvSpPr>
        <p:spPr>
          <a:xfrm>
            <a:off x="1453017" y="5590875"/>
            <a:ext cx="4071257" cy="400110"/>
          </a:xfrm>
          <a:prstGeom prst="rect">
            <a:avLst/>
          </a:prstGeom>
          <a:solidFill>
            <a:schemeClr val="bg1"/>
          </a:solidFill>
          <a:effectLst>
            <a:outerShdw sx="1000" sy="1000" algn="ctr" rotWithShape="0">
              <a:srgbClr val="000000"/>
            </a:outerShdw>
          </a:effectLst>
        </p:spPr>
        <p:txBody>
          <a:bodyPr wrap="square" rtlCol="0">
            <a:spAutoFit/>
          </a:bodyPr>
          <a:lstStyle/>
          <a:p>
            <a:r>
              <a:rPr lang="en-US" sz="2000" b="1" noProof="0" dirty="0">
                <a:solidFill>
                  <a:srgbClr val="000000"/>
                </a:solidFill>
                <a:effectLst/>
                <a:latin typeface="NewsGotT" pitchFamily="2" charset="0"/>
                <a:ea typeface="Calibri" panose="020F0502020204030204" pitchFamily="34" charset="0"/>
                <a:cs typeface="Times New Roman" panose="02020603050405020304" pitchFamily="18" charset="0"/>
              </a:rPr>
              <a:t>1-fenil-3-(2-oxazolil)-</a:t>
            </a:r>
            <a:r>
              <a:rPr lang="en-US" sz="2000" b="1" noProof="0" dirty="0" err="1">
                <a:solidFill>
                  <a:srgbClr val="000000"/>
                </a:solidFill>
                <a:effectLst/>
                <a:latin typeface="NewsGotT" pitchFamily="2" charset="0"/>
                <a:ea typeface="Calibri" panose="020F0502020204030204" pitchFamily="34" charset="0"/>
                <a:cs typeface="Times New Roman" panose="02020603050405020304" pitchFamily="18" charset="0"/>
              </a:rPr>
              <a:t>benzoxazol</a:t>
            </a:r>
            <a:r>
              <a:rPr lang="en-US" sz="2000" b="1" noProof="0" dirty="0">
                <a:solidFill>
                  <a:srgbClr val="000000"/>
                </a:solidFill>
                <a:effectLst/>
                <a:latin typeface="NewsGotT" pitchFamily="2" charset="0"/>
                <a:ea typeface="Calibri" panose="020F0502020204030204" pitchFamily="34" charset="0"/>
                <a:cs typeface="Times New Roman" panose="02020603050405020304" pitchFamily="18" charset="0"/>
              </a:rPr>
              <a:t> (POP)</a:t>
            </a:r>
            <a:endParaRPr lang="en-US" sz="2000" noProof="0" dirty="0"/>
          </a:p>
        </p:txBody>
      </p:sp>
      <mc:AlternateContent xmlns:mc="http://schemas.openxmlformats.org/markup-compatibility/2006">
        <mc:Choice xmlns:a14="http://schemas.microsoft.com/office/drawing/2010/main" Requires="a14">
          <p:sp>
            <p:nvSpPr>
              <p:cNvPr id="10" name="CaixaDeTexto 9">
                <a:extLst>
                  <a:ext uri="{FF2B5EF4-FFF2-40B4-BE49-F238E27FC236}">
                    <a16:creationId xmlns:a16="http://schemas.microsoft.com/office/drawing/2014/main" id="{0A1AEE7B-ABFE-F90E-7271-417891ECE49D}"/>
                  </a:ext>
                </a:extLst>
              </p:cNvPr>
              <p:cNvSpPr txBox="1"/>
              <p:nvPr/>
            </p:nvSpPr>
            <p:spPr>
              <a:xfrm>
                <a:off x="1431541" y="4529689"/>
                <a:ext cx="2126524" cy="400110"/>
              </a:xfrm>
              <a:prstGeom prst="rect">
                <a:avLst/>
              </a:prstGeom>
              <a:solidFill>
                <a:schemeClr val="bg1"/>
              </a:solidFill>
              <a:effectLst>
                <a:outerShdw sx="1000" sy="1000" algn="ctr" rotWithShape="0">
                  <a:srgbClr val="000000"/>
                </a:outerShdw>
              </a:effectLst>
            </p:spPr>
            <p:txBody>
              <a:bodyPr wrap="square" rtlCol="0">
                <a:spAutoFit/>
              </a:bodyPr>
              <a:lstStyle/>
              <a:p>
                <a:r>
                  <a:rPr lang="en-US" sz="1800" b="1" noProof="0" dirty="0">
                    <a:solidFill>
                      <a:srgbClr val="000000"/>
                    </a:solidFill>
                    <a:effectLst/>
                    <a:latin typeface="NewsGotT" pitchFamily="2" charset="0"/>
                    <a:ea typeface="Calibri" panose="020F0502020204030204" pitchFamily="34" charset="0"/>
                    <a:cs typeface="Times New Roman" panose="02020603050405020304" pitchFamily="18" charset="0"/>
                  </a:rPr>
                  <a:t>Antracene</a:t>
                </a:r>
                <a:r>
                  <a:rPr lang="en-US" sz="2000" noProof="0" dirty="0">
                    <a:effectLst/>
                  </a:rPr>
                  <a:t> </a:t>
                </a:r>
                <a14:m>
                  <m:oMath xmlns:m="http://schemas.openxmlformats.org/officeDocument/2006/math">
                    <m:sSub>
                      <m:sSubPr>
                        <m:ctrlPr>
                          <a:rPr lang="en-US" sz="2000" b="1" i="1" noProof="0" smtClean="0">
                            <a:solidFill>
                              <a:srgbClr val="000000"/>
                            </a:solidFill>
                            <a:effectLst/>
                            <a:latin typeface="Cambria Math" panose="02040503050406030204" pitchFamily="18" charset="0"/>
                            <a:cs typeface="Times New Roman" panose="02020603050405020304" pitchFamily="18" charset="0"/>
                          </a:rPr>
                        </m:ctrlPr>
                      </m:sSubPr>
                      <m:e>
                        <m:r>
                          <a:rPr lang="en-US" sz="2000" b="1" i="0" noProof="0" smtClean="0">
                            <a:solidFill>
                              <a:srgbClr val="000000"/>
                            </a:solidFill>
                            <a:effectLst/>
                            <a:latin typeface="Cambria Math" panose="02040503050406030204" pitchFamily="18" charset="0"/>
                            <a:cs typeface="Times New Roman" panose="02020603050405020304" pitchFamily="18" charset="0"/>
                          </a:rPr>
                          <m:t>𝐂</m:t>
                        </m:r>
                      </m:e>
                      <m:sub>
                        <m:r>
                          <a:rPr lang="en-US" sz="2000" b="1" i="0" noProof="0" smtClean="0">
                            <a:solidFill>
                              <a:srgbClr val="000000"/>
                            </a:solidFill>
                            <a:effectLst/>
                            <a:latin typeface="Cambria Math" panose="02040503050406030204" pitchFamily="18" charset="0"/>
                            <a:cs typeface="Times New Roman" panose="02020603050405020304" pitchFamily="18" charset="0"/>
                          </a:rPr>
                          <m:t>𝟏𝟒</m:t>
                        </m:r>
                      </m:sub>
                    </m:sSub>
                    <m:sSub>
                      <m:sSubPr>
                        <m:ctrlPr>
                          <a:rPr lang="en-US" sz="2000" b="1" i="1" noProof="0" smtClean="0">
                            <a:solidFill>
                              <a:srgbClr val="000000"/>
                            </a:solidFill>
                            <a:effectLst/>
                            <a:latin typeface="Cambria Math" panose="02040503050406030204" pitchFamily="18" charset="0"/>
                            <a:cs typeface="Times New Roman" panose="02020603050405020304" pitchFamily="18" charset="0"/>
                          </a:rPr>
                        </m:ctrlPr>
                      </m:sSubPr>
                      <m:e>
                        <m:r>
                          <a:rPr lang="en-US" sz="2000" b="1" i="0" noProof="0" smtClean="0">
                            <a:solidFill>
                              <a:srgbClr val="000000"/>
                            </a:solidFill>
                            <a:effectLst/>
                            <a:latin typeface="Cambria Math" panose="02040503050406030204" pitchFamily="18" charset="0"/>
                            <a:cs typeface="Times New Roman" panose="02020603050405020304" pitchFamily="18" charset="0"/>
                          </a:rPr>
                          <m:t>𝐇</m:t>
                        </m:r>
                      </m:e>
                      <m:sub>
                        <m:r>
                          <a:rPr lang="en-US" sz="2000" b="1" i="0" noProof="0" smtClean="0">
                            <a:solidFill>
                              <a:srgbClr val="000000"/>
                            </a:solidFill>
                            <a:effectLst/>
                            <a:latin typeface="Cambria Math" panose="02040503050406030204" pitchFamily="18" charset="0"/>
                            <a:cs typeface="Times New Roman" panose="02020603050405020304" pitchFamily="18" charset="0"/>
                          </a:rPr>
                          <m:t>𝟏𝟎</m:t>
                        </m:r>
                      </m:sub>
                    </m:sSub>
                  </m:oMath>
                </a14:m>
                <a:endParaRPr lang="en-US" sz="2000" noProof="0" dirty="0"/>
              </a:p>
            </p:txBody>
          </p:sp>
        </mc:Choice>
        <mc:Fallback>
          <p:sp>
            <p:nvSpPr>
              <p:cNvPr id="10" name="CaixaDeTexto 9">
                <a:extLst>
                  <a:ext uri="{FF2B5EF4-FFF2-40B4-BE49-F238E27FC236}">
                    <a16:creationId xmlns:a16="http://schemas.microsoft.com/office/drawing/2014/main" id="{0A1AEE7B-ABFE-F90E-7271-417891ECE49D}"/>
                  </a:ext>
                </a:extLst>
              </p:cNvPr>
              <p:cNvSpPr txBox="1">
                <a:spLocks noRot="1" noChangeAspect="1" noMove="1" noResize="1" noEditPoints="1" noAdjustHandles="1" noChangeArrowheads="1" noChangeShapeType="1" noTextEdit="1"/>
              </p:cNvSpPr>
              <p:nvPr/>
            </p:nvSpPr>
            <p:spPr>
              <a:xfrm>
                <a:off x="1431541" y="4529689"/>
                <a:ext cx="2126524" cy="400110"/>
              </a:xfrm>
              <a:prstGeom prst="rect">
                <a:avLst/>
              </a:prstGeom>
              <a:blipFill>
                <a:blip r:embed="rId2"/>
                <a:stretch>
                  <a:fillRect l="-2367" t="-3030" b="-15152"/>
                </a:stretch>
              </a:blipFill>
              <a:effectLst>
                <a:outerShdw sx="1000" sy="1000" algn="ctr" rotWithShape="0">
                  <a:srgbClr val="000000"/>
                </a:outerShdw>
              </a:effectLst>
            </p:spPr>
            <p:txBody>
              <a:bodyPr/>
              <a:lstStyle/>
              <a:p>
                <a:r>
                  <a:rPr lang="en-US">
                    <a:noFill/>
                  </a:rPr>
                  <a:t> </a:t>
                </a:r>
              </a:p>
            </p:txBody>
          </p:sp>
        </mc:Fallback>
      </mc:AlternateContent>
      <p:sp>
        <p:nvSpPr>
          <p:cNvPr id="11" name="CaixaDeTexto 10">
            <a:extLst>
              <a:ext uri="{FF2B5EF4-FFF2-40B4-BE49-F238E27FC236}">
                <a16:creationId xmlns:a16="http://schemas.microsoft.com/office/drawing/2014/main" id="{6AF476FA-5A43-B43A-1803-4D8EFEB47A07}"/>
              </a:ext>
            </a:extLst>
          </p:cNvPr>
          <p:cNvSpPr txBox="1"/>
          <p:nvPr/>
        </p:nvSpPr>
        <p:spPr>
          <a:xfrm>
            <a:off x="1475085" y="6129215"/>
            <a:ext cx="4071257" cy="400110"/>
          </a:xfrm>
          <a:prstGeom prst="rect">
            <a:avLst/>
          </a:prstGeom>
          <a:solidFill>
            <a:schemeClr val="bg1"/>
          </a:solidFill>
          <a:effectLst>
            <a:outerShdw sx="1000" sy="1000" algn="ctr" rotWithShape="0">
              <a:srgbClr val="000000"/>
            </a:outerShdw>
          </a:effectLst>
        </p:spPr>
        <p:txBody>
          <a:bodyPr wrap="square" rtlCol="0">
            <a:spAutoFit/>
          </a:bodyPr>
          <a:lstStyle/>
          <a:p>
            <a:r>
              <a:rPr lang="en-US" sz="1800" b="1" noProof="0" dirty="0">
                <a:solidFill>
                  <a:srgbClr val="000000"/>
                </a:solidFill>
                <a:effectLst/>
                <a:latin typeface="NewsGotT" pitchFamily="2" charset="0"/>
                <a:ea typeface="Calibri" panose="020F0502020204030204" pitchFamily="34" charset="0"/>
                <a:cs typeface="Times New Roman" panose="02020603050405020304" pitchFamily="18" charset="0"/>
              </a:rPr>
              <a:t>1,4-bis[2-(5-fenil-oxazolil)]</a:t>
            </a:r>
            <a:r>
              <a:rPr lang="en-US" sz="1800" b="1" noProof="0" dirty="0" err="1">
                <a:solidFill>
                  <a:srgbClr val="000000"/>
                </a:solidFill>
                <a:effectLst/>
                <a:latin typeface="NewsGotT" pitchFamily="2" charset="0"/>
                <a:ea typeface="Calibri" panose="020F0502020204030204" pitchFamily="34" charset="0"/>
                <a:cs typeface="Times New Roman" panose="02020603050405020304" pitchFamily="18" charset="0"/>
              </a:rPr>
              <a:t>benzeno</a:t>
            </a:r>
            <a:r>
              <a:rPr lang="en-US" sz="1800" b="1" noProof="0" dirty="0">
                <a:solidFill>
                  <a:srgbClr val="000000"/>
                </a:solidFill>
                <a:effectLst/>
                <a:latin typeface="NewsGotT" pitchFamily="2" charset="0"/>
                <a:ea typeface="Calibri" panose="020F0502020204030204" pitchFamily="34" charset="0"/>
                <a:cs typeface="Times New Roman" panose="02020603050405020304" pitchFamily="18" charset="0"/>
              </a:rPr>
              <a:t> (POPOP)</a:t>
            </a:r>
            <a:r>
              <a:rPr lang="en-US" sz="2000" noProof="0" dirty="0">
                <a:effectLst/>
              </a:rPr>
              <a:t> </a:t>
            </a:r>
            <a:endParaRPr lang="en-US" sz="2000" noProof="0" dirty="0"/>
          </a:p>
        </p:txBody>
      </p:sp>
      <mc:AlternateContent xmlns:mc="http://schemas.openxmlformats.org/markup-compatibility/2006">
        <mc:Choice xmlns:a14="http://schemas.microsoft.com/office/drawing/2010/main" Requires="a14">
          <p:sp>
            <p:nvSpPr>
              <p:cNvPr id="13" name="CaixaDeTexto 12">
                <a:extLst>
                  <a:ext uri="{FF2B5EF4-FFF2-40B4-BE49-F238E27FC236}">
                    <a16:creationId xmlns:a16="http://schemas.microsoft.com/office/drawing/2014/main" id="{A6D99CD9-F7CA-F729-DCFE-EEC2EA5F116D}"/>
                  </a:ext>
                </a:extLst>
              </p:cNvPr>
              <p:cNvSpPr txBox="1"/>
              <p:nvPr/>
            </p:nvSpPr>
            <p:spPr>
              <a:xfrm>
                <a:off x="1453017" y="5052535"/>
                <a:ext cx="2126524" cy="400110"/>
              </a:xfrm>
              <a:prstGeom prst="rect">
                <a:avLst/>
              </a:prstGeom>
              <a:solidFill>
                <a:schemeClr val="bg1"/>
              </a:solidFill>
              <a:effectLst>
                <a:outerShdw sx="1000" sy="1000" algn="ctr" rotWithShape="0">
                  <a:srgbClr val="000000"/>
                </a:outerShdw>
              </a:effectLst>
            </p:spPr>
            <p:txBody>
              <a:bodyPr wrap="square" rtlCol="0">
                <a:spAutoFit/>
              </a:bodyPr>
              <a:lstStyle/>
              <a:p>
                <a:r>
                  <a:rPr lang="en-US" b="1" noProof="0" dirty="0">
                    <a:solidFill>
                      <a:srgbClr val="000000"/>
                    </a:solidFill>
                    <a:latin typeface="NewsGotT" pitchFamily="2" charset="0"/>
                    <a:ea typeface="Calibri" panose="020F0502020204030204" pitchFamily="34" charset="0"/>
                    <a:cs typeface="Times New Roman" panose="02020603050405020304" pitchFamily="18" charset="0"/>
                  </a:rPr>
                  <a:t>Stilbene</a:t>
                </a:r>
                <a:r>
                  <a:rPr lang="en-US" sz="2000" noProof="0" dirty="0">
                    <a:effectLst/>
                  </a:rPr>
                  <a:t> </a:t>
                </a:r>
                <a14:m>
                  <m:oMath xmlns:m="http://schemas.openxmlformats.org/officeDocument/2006/math">
                    <m:sSub>
                      <m:sSubPr>
                        <m:ctrlPr>
                          <a:rPr lang="en-US" sz="2000" b="1" i="1" noProof="0" smtClean="0">
                            <a:solidFill>
                              <a:srgbClr val="000000"/>
                            </a:solidFill>
                            <a:effectLst/>
                            <a:latin typeface="Cambria Math" panose="02040503050406030204" pitchFamily="18" charset="0"/>
                            <a:cs typeface="Times New Roman" panose="02020603050405020304" pitchFamily="18" charset="0"/>
                          </a:rPr>
                        </m:ctrlPr>
                      </m:sSubPr>
                      <m:e>
                        <m:r>
                          <a:rPr lang="en-US" sz="2000" b="1" i="0" noProof="0" smtClean="0">
                            <a:solidFill>
                              <a:srgbClr val="000000"/>
                            </a:solidFill>
                            <a:effectLst/>
                            <a:latin typeface="Cambria Math" panose="02040503050406030204" pitchFamily="18" charset="0"/>
                            <a:cs typeface="Times New Roman" panose="02020603050405020304" pitchFamily="18" charset="0"/>
                          </a:rPr>
                          <m:t>𝐂</m:t>
                        </m:r>
                      </m:e>
                      <m:sub>
                        <m:r>
                          <a:rPr lang="en-US" sz="2000" b="1" i="0" noProof="0" smtClean="0">
                            <a:solidFill>
                              <a:srgbClr val="000000"/>
                            </a:solidFill>
                            <a:effectLst/>
                            <a:latin typeface="Cambria Math" panose="02040503050406030204" pitchFamily="18" charset="0"/>
                            <a:cs typeface="Times New Roman" panose="02020603050405020304" pitchFamily="18" charset="0"/>
                          </a:rPr>
                          <m:t>𝟏𝟒</m:t>
                        </m:r>
                      </m:sub>
                    </m:sSub>
                    <m:sSub>
                      <m:sSubPr>
                        <m:ctrlPr>
                          <a:rPr lang="en-US" sz="2000" b="1" i="1" noProof="0" smtClean="0">
                            <a:solidFill>
                              <a:srgbClr val="000000"/>
                            </a:solidFill>
                            <a:effectLst/>
                            <a:latin typeface="Cambria Math" panose="02040503050406030204" pitchFamily="18" charset="0"/>
                            <a:cs typeface="Times New Roman" panose="02020603050405020304" pitchFamily="18" charset="0"/>
                          </a:rPr>
                        </m:ctrlPr>
                      </m:sSubPr>
                      <m:e>
                        <m:r>
                          <a:rPr lang="en-US" sz="2000" b="1" i="0" noProof="0" smtClean="0">
                            <a:solidFill>
                              <a:srgbClr val="000000"/>
                            </a:solidFill>
                            <a:effectLst/>
                            <a:latin typeface="Cambria Math" panose="02040503050406030204" pitchFamily="18" charset="0"/>
                            <a:cs typeface="Times New Roman" panose="02020603050405020304" pitchFamily="18" charset="0"/>
                          </a:rPr>
                          <m:t>𝐇</m:t>
                        </m:r>
                      </m:e>
                      <m:sub>
                        <m:r>
                          <a:rPr lang="en-US" sz="2000" b="1" i="0" noProof="0" smtClean="0">
                            <a:solidFill>
                              <a:srgbClr val="000000"/>
                            </a:solidFill>
                            <a:effectLst/>
                            <a:latin typeface="Cambria Math" panose="02040503050406030204" pitchFamily="18" charset="0"/>
                            <a:cs typeface="Times New Roman" panose="02020603050405020304" pitchFamily="18" charset="0"/>
                          </a:rPr>
                          <m:t>𝟏</m:t>
                        </m:r>
                        <m:r>
                          <a:rPr lang="en-US" sz="2000" b="1" i="1" noProof="0" smtClean="0">
                            <a:solidFill>
                              <a:srgbClr val="000000"/>
                            </a:solidFill>
                            <a:effectLst/>
                            <a:latin typeface="Cambria Math" panose="02040503050406030204" pitchFamily="18" charset="0"/>
                            <a:cs typeface="Times New Roman" panose="02020603050405020304" pitchFamily="18" charset="0"/>
                          </a:rPr>
                          <m:t>𝟐</m:t>
                        </m:r>
                      </m:sub>
                    </m:sSub>
                  </m:oMath>
                </a14:m>
                <a:endParaRPr lang="en-US" sz="2000" noProof="0" dirty="0"/>
              </a:p>
            </p:txBody>
          </p:sp>
        </mc:Choice>
        <mc:Fallback>
          <p:sp>
            <p:nvSpPr>
              <p:cNvPr id="13" name="CaixaDeTexto 12">
                <a:extLst>
                  <a:ext uri="{FF2B5EF4-FFF2-40B4-BE49-F238E27FC236}">
                    <a16:creationId xmlns:a16="http://schemas.microsoft.com/office/drawing/2014/main" id="{A6D99CD9-F7CA-F729-DCFE-EEC2EA5F116D}"/>
                  </a:ext>
                </a:extLst>
              </p:cNvPr>
              <p:cNvSpPr txBox="1">
                <a:spLocks noRot="1" noChangeAspect="1" noMove="1" noResize="1" noEditPoints="1" noAdjustHandles="1" noChangeArrowheads="1" noChangeShapeType="1" noTextEdit="1"/>
              </p:cNvSpPr>
              <p:nvPr/>
            </p:nvSpPr>
            <p:spPr>
              <a:xfrm>
                <a:off x="1453017" y="5052535"/>
                <a:ext cx="2126524" cy="400110"/>
              </a:xfrm>
              <a:prstGeom prst="rect">
                <a:avLst/>
              </a:prstGeom>
              <a:blipFill>
                <a:blip r:embed="rId3"/>
                <a:stretch>
                  <a:fillRect l="-2381" t="-3030" b="-15152"/>
                </a:stretch>
              </a:blipFill>
              <a:effectLst>
                <a:outerShdw sx="1000" sy="1000" algn="ctr" rotWithShape="0">
                  <a:srgbClr val="000000"/>
                </a:outerShdw>
              </a:effectLst>
            </p:spPr>
            <p:txBody>
              <a:bodyPr/>
              <a:lstStyle/>
              <a:p>
                <a:r>
                  <a:rPr lang="en-US">
                    <a:noFill/>
                  </a:rPr>
                  <a:t> </a:t>
                </a:r>
              </a:p>
            </p:txBody>
          </p:sp>
        </mc:Fallback>
      </mc:AlternateContent>
      <p:sp>
        <p:nvSpPr>
          <p:cNvPr id="18" name="CaixaDeTexto 17">
            <a:extLst>
              <a:ext uri="{FF2B5EF4-FFF2-40B4-BE49-F238E27FC236}">
                <a16:creationId xmlns:a16="http://schemas.microsoft.com/office/drawing/2014/main" id="{78800480-74F3-A60B-9112-F9363BC99995}"/>
              </a:ext>
            </a:extLst>
          </p:cNvPr>
          <p:cNvSpPr txBox="1"/>
          <p:nvPr/>
        </p:nvSpPr>
        <p:spPr>
          <a:xfrm>
            <a:off x="1431541" y="3637780"/>
            <a:ext cx="1603965" cy="461665"/>
          </a:xfrm>
          <a:prstGeom prst="rect">
            <a:avLst/>
          </a:prstGeom>
          <a:noFill/>
        </p:spPr>
        <p:txBody>
          <a:bodyPr wrap="none" rtlCol="0">
            <a:spAutoFit/>
          </a:bodyPr>
          <a:lstStyle/>
          <a:p>
            <a:r>
              <a:rPr lang="en-US" sz="2400" b="1" u="sng" noProof="0" dirty="0"/>
              <a:t>Examples</a:t>
            </a:r>
            <a:r>
              <a:rPr lang="en-US" noProof="0" dirty="0"/>
              <a:t> </a:t>
            </a:r>
          </a:p>
        </p:txBody>
      </p:sp>
      <p:pic>
        <p:nvPicPr>
          <p:cNvPr id="19" name="Imagem 18">
            <a:extLst>
              <a:ext uri="{FF2B5EF4-FFF2-40B4-BE49-F238E27FC236}">
                <a16:creationId xmlns:a16="http://schemas.microsoft.com/office/drawing/2014/main" id="{4F37F89F-0477-9128-E324-8699C5241CE2}"/>
              </a:ext>
            </a:extLst>
          </p:cNvPr>
          <p:cNvPicPr>
            <a:picLocks noChangeAspect="1"/>
          </p:cNvPicPr>
          <p:nvPr/>
        </p:nvPicPr>
        <p:blipFill>
          <a:blip r:embed="rId4"/>
          <a:stretch>
            <a:fillRect/>
          </a:stretch>
        </p:blipFill>
        <p:spPr>
          <a:xfrm>
            <a:off x="6096000" y="442433"/>
            <a:ext cx="6014517" cy="5973133"/>
          </a:xfrm>
          <a:prstGeom prst="rect">
            <a:avLst/>
          </a:prstGeom>
        </p:spPr>
      </p:pic>
    </p:spTree>
    <p:extLst>
      <p:ext uri="{BB962C8B-B14F-4D97-AF65-F5344CB8AC3E}">
        <p14:creationId xmlns:p14="http://schemas.microsoft.com/office/powerpoint/2010/main" val="3623146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B9D7E975-9161-4F2D-AC53-69E1912F6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4" name="Imagem 3" descr="Uma imagem com diagrama, esboço, texto, desenho&#10;&#10;Os conteúdos gerados por IA poderão estar incorretos.">
            <a:extLst>
              <a:ext uri="{FF2B5EF4-FFF2-40B4-BE49-F238E27FC236}">
                <a16:creationId xmlns:a16="http://schemas.microsoft.com/office/drawing/2014/main" id="{D3C807C9-7FA7-4C7B-2EFE-D92A5A49EB4D}"/>
              </a:ext>
            </a:extLst>
          </p:cNvPr>
          <p:cNvPicPr>
            <a:picLocks noChangeAspect="1"/>
          </p:cNvPicPr>
          <p:nvPr/>
        </p:nvPicPr>
        <p:blipFill>
          <a:blip r:embed="rId3"/>
          <a:stretch>
            <a:fillRect/>
          </a:stretch>
        </p:blipFill>
        <p:spPr>
          <a:xfrm>
            <a:off x="730147" y="623275"/>
            <a:ext cx="6372593" cy="5607882"/>
          </a:xfrm>
          <a:prstGeom prst="rect">
            <a:avLst/>
          </a:prstGeom>
        </p:spPr>
      </p:pic>
      <p:sp>
        <p:nvSpPr>
          <p:cNvPr id="24" name="Right Triangle 23">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Rectangle 25">
            <a:extLst>
              <a:ext uri="{FF2B5EF4-FFF2-40B4-BE49-F238E27FC236}">
                <a16:creationId xmlns:a16="http://schemas.microsoft.com/office/drawing/2014/main" id="{463E6235-1649-4B47-9862-4026FC47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3" y="623275"/>
            <a:ext cx="401217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ítulo 1">
            <a:extLst>
              <a:ext uri="{FF2B5EF4-FFF2-40B4-BE49-F238E27FC236}">
                <a16:creationId xmlns:a16="http://schemas.microsoft.com/office/drawing/2014/main" id="{B91D1F01-8240-E44B-9C90-5C5A6C49F492}"/>
              </a:ext>
            </a:extLst>
          </p:cNvPr>
          <p:cNvSpPr>
            <a:spLocks noGrp="1"/>
          </p:cNvSpPr>
          <p:nvPr>
            <p:ph type="title"/>
          </p:nvPr>
        </p:nvSpPr>
        <p:spPr>
          <a:xfrm>
            <a:off x="8052497" y="1056640"/>
            <a:ext cx="3197660" cy="985102"/>
          </a:xfrm>
        </p:spPr>
        <p:txBody>
          <a:bodyPr vert="horz" lIns="91440" tIns="45720" rIns="91440" bIns="45720" rtlCol="0" anchor="b">
            <a:normAutofit fontScale="90000"/>
          </a:bodyPr>
          <a:lstStyle/>
          <a:p>
            <a:r>
              <a:rPr lang="en-US" sz="3400" b="1" kern="1200" noProof="0" dirty="0">
                <a:solidFill>
                  <a:schemeClr val="tx1"/>
                </a:solidFill>
                <a:latin typeface="+mj-lt"/>
                <a:ea typeface="+mj-ea"/>
                <a:cs typeface="+mj-cs"/>
              </a:rPr>
              <a:t>Electrospinning technique </a:t>
            </a:r>
          </a:p>
        </p:txBody>
      </p:sp>
      <p:sp>
        <p:nvSpPr>
          <p:cNvPr id="5" name="CaixaDeTexto 4">
            <a:extLst>
              <a:ext uri="{FF2B5EF4-FFF2-40B4-BE49-F238E27FC236}">
                <a16:creationId xmlns:a16="http://schemas.microsoft.com/office/drawing/2014/main" id="{BE6CBF7C-2F8F-509A-943C-DF5382F53EDE}"/>
              </a:ext>
            </a:extLst>
          </p:cNvPr>
          <p:cNvSpPr txBox="1"/>
          <p:nvPr/>
        </p:nvSpPr>
        <p:spPr>
          <a:xfrm>
            <a:off x="4221271" y="4960307"/>
            <a:ext cx="184731" cy="369332"/>
          </a:xfrm>
          <a:prstGeom prst="rect">
            <a:avLst/>
          </a:prstGeom>
          <a:noFill/>
        </p:spPr>
        <p:txBody>
          <a:bodyPr wrap="none" rtlCol="0">
            <a:spAutoFit/>
          </a:bodyPr>
          <a:lstStyle/>
          <a:p>
            <a:endParaRPr lang="en-US" noProof="0" dirty="0"/>
          </a:p>
        </p:txBody>
      </p:sp>
      <p:sp>
        <p:nvSpPr>
          <p:cNvPr id="18" name="CaixaDeTexto 17">
            <a:extLst>
              <a:ext uri="{FF2B5EF4-FFF2-40B4-BE49-F238E27FC236}">
                <a16:creationId xmlns:a16="http://schemas.microsoft.com/office/drawing/2014/main" id="{47EC3CB1-1AC2-A358-A625-35E8B9F8DADE}"/>
              </a:ext>
            </a:extLst>
          </p:cNvPr>
          <p:cNvSpPr txBox="1"/>
          <p:nvPr/>
        </p:nvSpPr>
        <p:spPr>
          <a:xfrm>
            <a:off x="7685239" y="2913065"/>
            <a:ext cx="2664960" cy="369332"/>
          </a:xfrm>
          <a:prstGeom prst="rect">
            <a:avLst/>
          </a:prstGeom>
          <a:noFill/>
        </p:spPr>
        <p:txBody>
          <a:bodyPr wrap="none" rtlCol="0">
            <a:spAutoFit/>
          </a:bodyPr>
          <a:lstStyle/>
          <a:p>
            <a:r>
              <a:rPr lang="en-US" b="1" dirty="0"/>
              <a:t>2</a:t>
            </a:r>
            <a:r>
              <a:rPr lang="en-US" b="1" noProof="0" dirty="0"/>
              <a:t>- Voltage in the needle </a:t>
            </a:r>
          </a:p>
        </p:txBody>
      </p:sp>
      <p:sp>
        <p:nvSpPr>
          <p:cNvPr id="19" name="CaixaDeTexto 18">
            <a:extLst>
              <a:ext uri="{FF2B5EF4-FFF2-40B4-BE49-F238E27FC236}">
                <a16:creationId xmlns:a16="http://schemas.microsoft.com/office/drawing/2014/main" id="{EE3498FB-681F-3F75-ABD1-B9F67E6D8421}"/>
              </a:ext>
            </a:extLst>
          </p:cNvPr>
          <p:cNvSpPr txBox="1"/>
          <p:nvPr/>
        </p:nvSpPr>
        <p:spPr>
          <a:xfrm>
            <a:off x="7703994" y="3282397"/>
            <a:ext cx="3819950" cy="646331"/>
          </a:xfrm>
          <a:prstGeom prst="rect">
            <a:avLst/>
          </a:prstGeom>
          <a:noFill/>
        </p:spPr>
        <p:txBody>
          <a:bodyPr wrap="square" rtlCol="0">
            <a:spAutoFit/>
          </a:bodyPr>
          <a:lstStyle/>
          <a:p>
            <a:r>
              <a:rPr lang="en-US" b="1" dirty="0"/>
              <a:t>3</a:t>
            </a:r>
            <a:r>
              <a:rPr lang="en-US" b="1" noProof="0" dirty="0"/>
              <a:t>-  Polymer droplet suspended from the needle  </a:t>
            </a:r>
          </a:p>
        </p:txBody>
      </p:sp>
      <p:sp>
        <p:nvSpPr>
          <p:cNvPr id="20" name="CaixaDeTexto 19">
            <a:extLst>
              <a:ext uri="{FF2B5EF4-FFF2-40B4-BE49-F238E27FC236}">
                <a16:creationId xmlns:a16="http://schemas.microsoft.com/office/drawing/2014/main" id="{241B0657-9303-D123-09F9-69D23C75D7B8}"/>
              </a:ext>
            </a:extLst>
          </p:cNvPr>
          <p:cNvSpPr txBox="1"/>
          <p:nvPr/>
        </p:nvSpPr>
        <p:spPr>
          <a:xfrm>
            <a:off x="7703994" y="5212119"/>
            <a:ext cx="3800720" cy="369332"/>
          </a:xfrm>
          <a:prstGeom prst="rect">
            <a:avLst/>
          </a:prstGeom>
          <a:noFill/>
        </p:spPr>
        <p:txBody>
          <a:bodyPr wrap="none" rtlCol="0">
            <a:spAutoFit/>
          </a:bodyPr>
          <a:lstStyle/>
          <a:p>
            <a:r>
              <a:rPr lang="en-US" b="1" dirty="0"/>
              <a:t>7</a:t>
            </a:r>
            <a:r>
              <a:rPr lang="en-US" b="1" noProof="0" dirty="0"/>
              <a:t>- Fiber collected on the collector  </a:t>
            </a:r>
          </a:p>
        </p:txBody>
      </p:sp>
      <p:sp>
        <p:nvSpPr>
          <p:cNvPr id="21" name="CaixaDeTexto 20">
            <a:extLst>
              <a:ext uri="{FF2B5EF4-FFF2-40B4-BE49-F238E27FC236}">
                <a16:creationId xmlns:a16="http://schemas.microsoft.com/office/drawing/2014/main" id="{B2878796-959A-5827-8293-B9AC7D7D7DAD}"/>
              </a:ext>
            </a:extLst>
          </p:cNvPr>
          <p:cNvSpPr txBox="1"/>
          <p:nvPr/>
        </p:nvSpPr>
        <p:spPr>
          <a:xfrm>
            <a:off x="7694696" y="3861096"/>
            <a:ext cx="2753703" cy="369332"/>
          </a:xfrm>
          <a:prstGeom prst="rect">
            <a:avLst/>
          </a:prstGeom>
          <a:noFill/>
        </p:spPr>
        <p:txBody>
          <a:bodyPr wrap="none" rtlCol="0">
            <a:spAutoFit/>
          </a:bodyPr>
          <a:lstStyle/>
          <a:p>
            <a:r>
              <a:rPr lang="en-US" b="1" dirty="0"/>
              <a:t>4</a:t>
            </a:r>
            <a:r>
              <a:rPr lang="en-US" b="1" noProof="0" dirty="0"/>
              <a:t>- Taylor cone formation </a:t>
            </a:r>
          </a:p>
        </p:txBody>
      </p:sp>
      <p:sp>
        <p:nvSpPr>
          <p:cNvPr id="23" name="CaixaDeTexto 22">
            <a:extLst>
              <a:ext uri="{FF2B5EF4-FFF2-40B4-BE49-F238E27FC236}">
                <a16:creationId xmlns:a16="http://schemas.microsoft.com/office/drawing/2014/main" id="{306105D7-DACF-07D2-E49D-B9E29169C9EA}"/>
              </a:ext>
            </a:extLst>
          </p:cNvPr>
          <p:cNvSpPr txBox="1"/>
          <p:nvPr/>
        </p:nvSpPr>
        <p:spPr>
          <a:xfrm>
            <a:off x="7685239" y="4233838"/>
            <a:ext cx="4302706" cy="646331"/>
          </a:xfrm>
          <a:prstGeom prst="rect">
            <a:avLst/>
          </a:prstGeom>
          <a:noFill/>
        </p:spPr>
        <p:txBody>
          <a:bodyPr wrap="square" rtlCol="0">
            <a:spAutoFit/>
          </a:bodyPr>
          <a:lstStyle/>
          <a:p>
            <a:r>
              <a:rPr lang="en-US" b="1" dirty="0"/>
              <a:t>5</a:t>
            </a:r>
            <a:r>
              <a:rPr lang="en-US" b="1" noProof="0" dirty="0"/>
              <a:t>- Polymer solution ejected from the Taylor cone </a:t>
            </a:r>
          </a:p>
        </p:txBody>
      </p:sp>
      <p:sp>
        <p:nvSpPr>
          <p:cNvPr id="25" name="CaixaDeTexto 24">
            <a:extLst>
              <a:ext uri="{FF2B5EF4-FFF2-40B4-BE49-F238E27FC236}">
                <a16:creationId xmlns:a16="http://schemas.microsoft.com/office/drawing/2014/main" id="{C037EEE9-97C9-F366-93BB-5020F0921078}"/>
              </a:ext>
            </a:extLst>
          </p:cNvPr>
          <p:cNvSpPr txBox="1"/>
          <p:nvPr/>
        </p:nvSpPr>
        <p:spPr>
          <a:xfrm>
            <a:off x="7703994" y="4890386"/>
            <a:ext cx="2568908" cy="369332"/>
          </a:xfrm>
          <a:prstGeom prst="rect">
            <a:avLst/>
          </a:prstGeom>
          <a:noFill/>
        </p:spPr>
        <p:txBody>
          <a:bodyPr wrap="none" rtlCol="0">
            <a:spAutoFit/>
          </a:bodyPr>
          <a:lstStyle/>
          <a:p>
            <a:r>
              <a:rPr lang="en-US" b="1" noProof="0" dirty="0"/>
              <a:t>6-Solvent evaporation  </a:t>
            </a:r>
          </a:p>
        </p:txBody>
      </p:sp>
      <p:sp>
        <p:nvSpPr>
          <p:cNvPr id="7" name="CaixaDeTexto 6">
            <a:extLst>
              <a:ext uri="{FF2B5EF4-FFF2-40B4-BE49-F238E27FC236}">
                <a16:creationId xmlns:a16="http://schemas.microsoft.com/office/drawing/2014/main" id="{4B943A1E-4113-650F-95C3-043BE46EF1A0}"/>
              </a:ext>
            </a:extLst>
          </p:cNvPr>
          <p:cNvSpPr txBox="1"/>
          <p:nvPr/>
        </p:nvSpPr>
        <p:spPr>
          <a:xfrm>
            <a:off x="7703994" y="2290441"/>
            <a:ext cx="4315861" cy="646331"/>
          </a:xfrm>
          <a:prstGeom prst="rect">
            <a:avLst/>
          </a:prstGeom>
          <a:noFill/>
        </p:spPr>
        <p:txBody>
          <a:bodyPr wrap="none" rtlCol="0">
            <a:spAutoFit/>
          </a:bodyPr>
          <a:lstStyle/>
          <a:p>
            <a:r>
              <a:rPr lang="en-US" b="1" dirty="0"/>
              <a:t>1- Capillary tube is filled with a polymer</a:t>
            </a:r>
          </a:p>
          <a:p>
            <a:r>
              <a:rPr lang="en-US" b="1" dirty="0"/>
              <a:t>Solution  </a:t>
            </a:r>
          </a:p>
        </p:txBody>
      </p:sp>
    </p:spTree>
    <p:extLst>
      <p:ext uri="{BB962C8B-B14F-4D97-AF65-F5344CB8AC3E}">
        <p14:creationId xmlns:p14="http://schemas.microsoft.com/office/powerpoint/2010/main" val="3533879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9ACCD789-B445-F1CC-969D-A2BD1107D585}"/>
              </a:ext>
            </a:extLst>
          </p:cNvPr>
          <p:cNvCxnSpPr>
            <a:cxnSpLocks/>
          </p:cNvCxnSpPr>
          <p:nvPr/>
        </p:nvCxnSpPr>
        <p:spPr>
          <a:xfrm>
            <a:off x="0" y="649368"/>
            <a:ext cx="3349690" cy="0"/>
          </a:xfrm>
          <a:prstGeom prst="line">
            <a:avLst/>
          </a:prstGeom>
          <a:ln w="12700">
            <a:solidFill>
              <a:schemeClr val="accent5">
                <a:lumMod val="50000"/>
              </a:schemeClr>
            </a:solidFill>
          </a:ln>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02C41215-EF62-7ACF-973A-1B842CC52E33}"/>
              </a:ext>
            </a:extLst>
          </p:cNvPr>
          <p:cNvSpPr txBox="1"/>
          <p:nvPr/>
        </p:nvSpPr>
        <p:spPr>
          <a:xfrm>
            <a:off x="939207" y="133625"/>
            <a:ext cx="3365242" cy="461665"/>
          </a:xfrm>
          <a:prstGeom prst="rect">
            <a:avLst/>
          </a:prstGeom>
          <a:noFill/>
        </p:spPr>
        <p:txBody>
          <a:bodyPr wrap="square" rtlCol="0">
            <a:spAutoFit/>
          </a:bodyPr>
          <a:lstStyle/>
          <a:p>
            <a:r>
              <a:rPr lang="en-US" sz="2400" b="1" noProof="0" dirty="0">
                <a:effectLst>
                  <a:outerShdw blurRad="38100" dist="38100" dir="2700000" algn="tl">
                    <a:srgbClr val="000000">
                      <a:alpha val="43137"/>
                    </a:srgbClr>
                  </a:outerShdw>
                </a:effectLst>
                <a:latin typeface="+mj-lt"/>
                <a:ea typeface="Segoe UI Black" panose="020B0A02040204020203" pitchFamily="34" charset="0"/>
              </a:rPr>
              <a:t>Electrospinning</a:t>
            </a:r>
          </a:p>
        </p:txBody>
      </p:sp>
      <p:grpSp>
        <p:nvGrpSpPr>
          <p:cNvPr id="16" name="Group 15"/>
          <p:cNvGrpSpPr/>
          <p:nvPr/>
        </p:nvGrpSpPr>
        <p:grpSpPr>
          <a:xfrm>
            <a:off x="7252439" y="0"/>
            <a:ext cx="4809628" cy="3472044"/>
            <a:chOff x="533553" y="3059389"/>
            <a:chExt cx="4809628" cy="3472044"/>
          </a:xfrm>
        </p:grpSpPr>
        <p:pic>
          <p:nvPicPr>
            <p:cNvPr id="9" name="Imagem 9"/>
            <p:cNvPicPr>
              <a:picLocks noChangeAspect="1"/>
            </p:cNvPicPr>
            <p:nvPr/>
          </p:nvPicPr>
          <p:blipFill rotWithShape="1">
            <a:blip r:embed="rId5">
              <a:duotone>
                <a:prstClr val="black"/>
                <a:schemeClr val="accent5">
                  <a:tint val="45000"/>
                  <a:satMod val="400000"/>
                </a:schemeClr>
              </a:duotone>
              <a:extLst>
                <a:ext uri="{28A0092B-C50C-407E-A947-70E740481C1C}">
                  <a14:useLocalDpi xmlns:a14="http://schemas.microsoft.com/office/drawing/2010/main" val="0"/>
                </a:ext>
              </a:extLst>
            </a:blip>
            <a:srcRect l="5808" t="11653" r="43049"/>
            <a:stretch/>
          </p:blipFill>
          <p:spPr>
            <a:xfrm>
              <a:off x="658964" y="3059389"/>
              <a:ext cx="4684217" cy="3155279"/>
            </a:xfrm>
            <a:prstGeom prst="rect">
              <a:avLst/>
            </a:prstGeom>
          </p:spPr>
        </p:pic>
        <p:pic>
          <p:nvPicPr>
            <p:cNvPr id="11" name="Picture 10"/>
            <p:cNvPicPr>
              <a:picLocks noChangeAspect="1"/>
            </p:cNvPicPr>
            <p:nvPr/>
          </p:nvPicPr>
          <p:blipFill rotWithShape="1">
            <a:blip r:embed="rId6">
              <a:duotone>
                <a:prstClr val="black"/>
                <a:schemeClr val="accent5">
                  <a:tint val="45000"/>
                  <a:satMod val="400000"/>
                </a:schemeClr>
              </a:duotone>
              <a:extLst>
                <a:ext uri="{28A0092B-C50C-407E-A947-70E740481C1C}">
                  <a14:useLocalDpi xmlns:a14="http://schemas.microsoft.com/office/drawing/2010/main" val="0"/>
                </a:ext>
              </a:extLst>
            </a:blip>
            <a:srcRect t="23887" b="25650"/>
            <a:stretch/>
          </p:blipFill>
          <p:spPr>
            <a:xfrm>
              <a:off x="533553" y="5734597"/>
              <a:ext cx="1911924" cy="796836"/>
            </a:xfrm>
            <a:prstGeom prst="rect">
              <a:avLst/>
            </a:prstGeom>
            <a:ln>
              <a:noFill/>
            </a:ln>
            <a:effectLst/>
          </p:spPr>
        </p:pic>
      </p:grpSp>
      <p:pic>
        <p:nvPicPr>
          <p:cNvPr id="3" name="Picture 2"/>
          <p:cNvPicPr>
            <a:picLocks noChangeAspect="1"/>
          </p:cNvPicPr>
          <p:nvPr/>
        </p:nvPicPr>
        <p:blipFill rotWithShape="1">
          <a:blip r:embed="rId7" cstate="print">
            <a:extLst>
              <a:ext uri="{28A0092B-C50C-407E-A947-70E740481C1C}">
                <a14:useLocalDpi xmlns:a14="http://schemas.microsoft.com/office/drawing/2010/main" val="0"/>
              </a:ext>
            </a:extLst>
          </a:blip>
          <a:srcRect t="40266" b="31517"/>
          <a:stretch/>
        </p:blipFill>
        <p:spPr>
          <a:xfrm>
            <a:off x="576192" y="1034160"/>
            <a:ext cx="5983888" cy="2251302"/>
          </a:xfrm>
          <a:prstGeom prst="rect">
            <a:avLst/>
          </a:prstGeom>
          <a:ln>
            <a:noFill/>
          </a:ln>
          <a:effectLst>
            <a:softEdge rad="112500"/>
          </a:effectLst>
        </p:spPr>
      </p:pic>
      <p:pic>
        <p:nvPicPr>
          <p:cNvPr id="10" name="VID_20230208_11293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8"/>
          <a:srcRect t="44297"/>
          <a:stretch/>
        </p:blipFill>
        <p:spPr>
          <a:xfrm>
            <a:off x="3568136" y="4011647"/>
            <a:ext cx="8493931" cy="2637366"/>
          </a:xfrm>
          <a:prstGeom prst="rect">
            <a:avLst/>
          </a:prstGeom>
          <a:ln>
            <a:noFill/>
          </a:ln>
          <a:effectLst>
            <a:outerShdw blurRad="190500" algn="tl" rotWithShape="0">
              <a:srgbClr val="000000">
                <a:alpha val="70000"/>
              </a:srgbClr>
            </a:outerShdw>
          </a:effectLst>
        </p:spPr>
      </p:pic>
      <p:sp>
        <p:nvSpPr>
          <p:cNvPr id="2" name="Rectangle 1"/>
          <p:cNvSpPr/>
          <p:nvPr/>
        </p:nvSpPr>
        <p:spPr>
          <a:xfrm>
            <a:off x="0" y="4177307"/>
            <a:ext cx="3512723" cy="2031325"/>
          </a:xfrm>
          <a:prstGeom prst="rect">
            <a:avLst/>
          </a:prstGeom>
        </p:spPr>
        <p:txBody>
          <a:bodyPr wrap="square">
            <a:spAutoFit/>
          </a:bodyPr>
          <a:lstStyle/>
          <a:p>
            <a:pPr algn="ctr"/>
            <a:r>
              <a:rPr lang="en-US" noProof="0" dirty="0">
                <a:effectLst>
                  <a:outerShdw blurRad="38100" dist="38100" dir="2700000" algn="tl">
                    <a:srgbClr val="000000">
                      <a:alpha val="43137"/>
                    </a:srgbClr>
                  </a:outerShdw>
                </a:effectLst>
                <a:latin typeface="+mj-lt"/>
              </a:rPr>
              <a:t>IN-FLIGHT, THE EMITTED JET IS STRETCHED, THE SOLVENT EVAPORATES AND THE FIBERS ARE FORMED, OCCURRING CRYSTALLIZATION OF THE CARRIER POLYMER AND OF THE ACTIVE MOLECULES INSIDE IT</a:t>
            </a:r>
            <a:r>
              <a:rPr lang="en-US" noProof="0" dirty="0">
                <a:solidFill>
                  <a:schemeClr val="accent5">
                    <a:lumMod val="50000"/>
                  </a:schemeClr>
                </a:solidFill>
                <a:effectLst>
                  <a:outerShdw blurRad="38100" dist="38100" dir="2700000" algn="tl">
                    <a:srgbClr val="000000">
                      <a:alpha val="43137"/>
                    </a:srgbClr>
                  </a:outerShdw>
                </a:effectLst>
                <a:latin typeface="+mj-lt"/>
              </a:rPr>
              <a:t>.</a:t>
            </a:r>
          </a:p>
        </p:txBody>
      </p:sp>
    </p:spTree>
    <p:extLst>
      <p:ext uri="{BB962C8B-B14F-4D97-AF65-F5344CB8AC3E}">
        <p14:creationId xmlns:p14="http://schemas.microsoft.com/office/powerpoint/2010/main" val="1746956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745"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0"/>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0"/>
                                        </p:tgtEl>
                                      </p:cBhvr>
                                    </p:cmd>
                                  </p:childTnLst>
                                </p:cTn>
                              </p:par>
                            </p:childTnLst>
                          </p:cTn>
                        </p:par>
                      </p:childTnLst>
                    </p:cTn>
                  </p:par>
                </p:childTnLst>
              </p:cTn>
              <p:nextCondLst>
                <p:cond evt="onClick" delay="0">
                  <p:tgtEl>
                    <p:spTgt spid="10"/>
                  </p:tgtEl>
                </p:cond>
              </p:nextCondLst>
            </p:seq>
            <p:video>
              <p:cMediaNode vol="100000" mute="1">
                <p:cTn id="12" repeatCount="indefinite" fill="hold" display="0">
                  <p:stCondLst>
                    <p:cond delay="indefinite"/>
                  </p:stCondLst>
                </p:cTn>
                <p:tgtEl>
                  <p:spTgt spid="10"/>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0" name="Rectangle 9">
            <a:extLst>
              <a:ext uri="{FF2B5EF4-FFF2-40B4-BE49-F238E27FC236}">
                <a16:creationId xmlns:a16="http://schemas.microsoft.com/office/drawing/2014/main" id="{026A84AF-6F58-471A-BF1F-10D8C03511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ítulo 1">
            <a:extLst>
              <a:ext uri="{FF2B5EF4-FFF2-40B4-BE49-F238E27FC236}">
                <a16:creationId xmlns:a16="http://schemas.microsoft.com/office/drawing/2014/main" id="{5D002924-F09F-0725-CA67-8CA1C37C9BFB}"/>
              </a:ext>
            </a:extLst>
          </p:cNvPr>
          <p:cNvSpPr>
            <a:spLocks noGrp="1"/>
          </p:cNvSpPr>
          <p:nvPr>
            <p:ph type="title"/>
          </p:nvPr>
        </p:nvSpPr>
        <p:spPr>
          <a:xfrm>
            <a:off x="838200" y="728662"/>
            <a:ext cx="3785513" cy="3728853"/>
          </a:xfrm>
          <a:noFill/>
        </p:spPr>
        <p:txBody>
          <a:bodyPr vert="horz" lIns="91440" tIns="45720" rIns="91440" bIns="45720" rtlCol="0" anchor="b">
            <a:normAutofit/>
          </a:bodyPr>
          <a:lstStyle/>
          <a:p>
            <a:r>
              <a:rPr lang="en-US" sz="5200" noProof="0" dirty="0" err="1"/>
              <a:t>Electrospun</a:t>
            </a:r>
            <a:r>
              <a:rPr lang="en-US" sz="5200" noProof="0" dirty="0"/>
              <a:t> nanofibers</a:t>
            </a:r>
          </a:p>
        </p:txBody>
      </p:sp>
      <p:sp>
        <p:nvSpPr>
          <p:cNvPr id="5" name="CaixaDeTexto 4">
            <a:extLst>
              <a:ext uri="{FF2B5EF4-FFF2-40B4-BE49-F238E27FC236}">
                <a16:creationId xmlns:a16="http://schemas.microsoft.com/office/drawing/2014/main" id="{CEE3F872-6B37-A9EE-9CE2-BD9197D3290F}"/>
              </a:ext>
            </a:extLst>
          </p:cNvPr>
          <p:cNvSpPr txBox="1"/>
          <p:nvPr/>
        </p:nvSpPr>
        <p:spPr>
          <a:xfrm>
            <a:off x="838200" y="4629235"/>
            <a:ext cx="3785514" cy="1680298"/>
          </a:xfrm>
          <a:prstGeom prst="rect">
            <a:avLst/>
          </a:prstGeom>
          <a:noFill/>
        </p:spPr>
        <p:txBody>
          <a:bodyPr vert="horz" lIns="91440" tIns="45720" rIns="91440" bIns="45720" rtlCol="0">
            <a:normAutofit/>
          </a:bodyPr>
          <a:lstStyle/>
          <a:p>
            <a:pPr>
              <a:lnSpc>
                <a:spcPct val="90000"/>
              </a:lnSpc>
              <a:spcBef>
                <a:spcPts val="1000"/>
              </a:spcBef>
            </a:pPr>
            <a:r>
              <a:rPr lang="en-US" sz="2400" noProof="0">
                <a:effectLst/>
              </a:rPr>
              <a:t>SEM images of </a:t>
            </a:r>
            <a:r>
              <a:rPr lang="en-US" sz="2400" noProof="0" dirty="0" err="1">
                <a:effectLst/>
              </a:rPr>
              <a:t>electrospun</a:t>
            </a:r>
            <a:r>
              <a:rPr lang="en-US" sz="2400" noProof="0" dirty="0">
                <a:effectLst/>
              </a:rPr>
              <a:t> nanofibers </a:t>
            </a:r>
            <a:endParaRPr lang="en-US" sz="2400" noProof="0" dirty="0"/>
          </a:p>
        </p:txBody>
      </p:sp>
      <p:pic>
        <p:nvPicPr>
          <p:cNvPr id="4" name="Imagem 3" descr="Uma imagem com captura de ecrã, preto e branco, monocromático&#10;&#10;Os conteúdos gerados por IA poderão estar incorretos.">
            <a:extLst>
              <a:ext uri="{FF2B5EF4-FFF2-40B4-BE49-F238E27FC236}">
                <a16:creationId xmlns:a16="http://schemas.microsoft.com/office/drawing/2014/main" id="{5DC70B93-7B15-9303-66BD-8B5C56210AA4}"/>
              </a:ext>
            </a:extLst>
          </p:cNvPr>
          <p:cNvPicPr>
            <a:picLocks noChangeAspect="1"/>
          </p:cNvPicPr>
          <p:nvPr/>
        </p:nvPicPr>
        <p:blipFill>
          <a:blip r:embed="rId2"/>
          <a:srcRect l="9931"/>
          <a:stretch/>
        </p:blipFill>
        <p:spPr>
          <a:xfrm>
            <a:off x="5160724" y="172233"/>
            <a:ext cx="6821741" cy="5994395"/>
          </a:xfrm>
          <a:prstGeom prst="rect">
            <a:avLst/>
          </a:prstGeom>
        </p:spPr>
      </p:pic>
      <p:pic>
        <p:nvPicPr>
          <p:cNvPr id="6" name="Imagem 5" descr="Uma imagem com diagrama, esboço, texto, desenho&#10;&#10;Os conteúdos gerados por IA poderão estar incorretos.">
            <a:extLst>
              <a:ext uri="{FF2B5EF4-FFF2-40B4-BE49-F238E27FC236}">
                <a16:creationId xmlns:a16="http://schemas.microsoft.com/office/drawing/2014/main" id="{F1F2337C-F8AA-4C1D-FF70-7168A1818FDA}"/>
              </a:ext>
            </a:extLst>
          </p:cNvPr>
          <p:cNvPicPr>
            <a:picLocks noChangeAspect="1"/>
          </p:cNvPicPr>
          <p:nvPr/>
        </p:nvPicPr>
        <p:blipFill>
          <a:blip r:embed="rId3"/>
          <a:stretch>
            <a:fillRect/>
          </a:stretch>
        </p:blipFill>
        <p:spPr>
          <a:xfrm>
            <a:off x="1823947" y="180195"/>
            <a:ext cx="2334693" cy="2054530"/>
          </a:xfrm>
          <a:prstGeom prst="rect">
            <a:avLst/>
          </a:prstGeom>
        </p:spPr>
      </p:pic>
      <p:cxnSp>
        <p:nvCxnSpPr>
          <p:cNvPr id="8" name="Conexão Reta Unidirecional 7">
            <a:extLst>
              <a:ext uri="{FF2B5EF4-FFF2-40B4-BE49-F238E27FC236}">
                <a16:creationId xmlns:a16="http://schemas.microsoft.com/office/drawing/2014/main" id="{C2A6FF09-A26C-63BF-AB5F-AFDF7D761D9B}"/>
              </a:ext>
            </a:extLst>
          </p:cNvPr>
          <p:cNvCxnSpPr>
            <a:cxnSpLocks/>
          </p:cNvCxnSpPr>
          <p:nvPr/>
        </p:nvCxnSpPr>
        <p:spPr>
          <a:xfrm>
            <a:off x="2800158" y="2090378"/>
            <a:ext cx="2011852" cy="1338622"/>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11" name="Chaveta à Esquerda 10">
            <a:extLst>
              <a:ext uri="{FF2B5EF4-FFF2-40B4-BE49-F238E27FC236}">
                <a16:creationId xmlns:a16="http://schemas.microsoft.com/office/drawing/2014/main" id="{A2684BDA-E2BC-652C-12BA-4059CABE68FE}"/>
              </a:ext>
            </a:extLst>
          </p:cNvPr>
          <p:cNvSpPr/>
          <p:nvPr/>
        </p:nvSpPr>
        <p:spPr>
          <a:xfrm>
            <a:off x="4812011" y="728662"/>
            <a:ext cx="142227" cy="5437966"/>
          </a:xfrm>
          <a:prstGeom prst="leftBrace">
            <a:avLst/>
          </a:prstGeom>
          <a:ln>
            <a:solidFill>
              <a:srgbClr val="FF0000"/>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b="1" noProof="0" dirty="0">
              <a:ln w="22225">
                <a:solidFill>
                  <a:schemeClr val="accent2"/>
                </a:solidFill>
                <a:prstDash val="solid"/>
              </a:ln>
              <a:solidFill>
                <a:schemeClr val="accent2">
                  <a:lumMod val="40000"/>
                  <a:lumOff val="60000"/>
                </a:schemeClr>
              </a:solidFill>
            </a:endParaRPr>
          </a:p>
        </p:txBody>
      </p:sp>
      <p:sp>
        <p:nvSpPr>
          <p:cNvPr id="3" name="CaixaDeTexto 2"/>
          <p:cNvSpPr txBox="1"/>
          <p:nvPr/>
        </p:nvSpPr>
        <p:spPr>
          <a:xfrm>
            <a:off x="5218572" y="6142982"/>
            <a:ext cx="6821741" cy="369332"/>
          </a:xfrm>
          <a:prstGeom prst="rect">
            <a:avLst/>
          </a:prstGeom>
          <a:noFill/>
        </p:spPr>
        <p:txBody>
          <a:bodyPr wrap="square" rtlCol="0">
            <a:spAutoFit/>
          </a:bodyPr>
          <a:lstStyle/>
          <a:p>
            <a:r>
              <a:rPr lang="en-US" b="1" noProof="0" dirty="0"/>
              <a:t>Nanofibers of </a:t>
            </a:r>
            <a:r>
              <a:rPr lang="en-US" sz="1800" b="1" noProof="0" dirty="0">
                <a:effectLst/>
                <a:latin typeface="URWPalladioL"/>
              </a:rPr>
              <a:t>Cyclo-L-Tryptophan-L-Tyrosine Dipeptide </a:t>
            </a:r>
            <a:endParaRPr lang="en-US" noProof="0" dirty="0"/>
          </a:p>
        </p:txBody>
      </p:sp>
    </p:spTree>
    <p:extLst>
      <p:ext uri="{BB962C8B-B14F-4D97-AF65-F5344CB8AC3E}">
        <p14:creationId xmlns:p14="http://schemas.microsoft.com/office/powerpoint/2010/main" val="4169846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9ACCD789-B445-F1CC-969D-A2BD1107D585}"/>
              </a:ext>
            </a:extLst>
          </p:cNvPr>
          <p:cNvCxnSpPr>
            <a:cxnSpLocks/>
          </p:cNvCxnSpPr>
          <p:nvPr/>
        </p:nvCxnSpPr>
        <p:spPr>
          <a:xfrm>
            <a:off x="0" y="649368"/>
            <a:ext cx="3349690" cy="0"/>
          </a:xfrm>
          <a:prstGeom prst="line">
            <a:avLst/>
          </a:prstGeom>
          <a:ln w="12700">
            <a:solidFill>
              <a:schemeClr val="accent5">
                <a:lumMod val="50000"/>
              </a:schemeClr>
            </a:solidFill>
          </a:ln>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02C41215-EF62-7ACF-973A-1B842CC52E33}"/>
              </a:ext>
            </a:extLst>
          </p:cNvPr>
          <p:cNvSpPr txBox="1"/>
          <p:nvPr/>
        </p:nvSpPr>
        <p:spPr>
          <a:xfrm>
            <a:off x="939207" y="133625"/>
            <a:ext cx="3365242" cy="461665"/>
          </a:xfrm>
          <a:prstGeom prst="rect">
            <a:avLst/>
          </a:prstGeom>
          <a:noFill/>
        </p:spPr>
        <p:txBody>
          <a:bodyPr wrap="square" rtlCol="0">
            <a:spAutoFit/>
          </a:bodyPr>
          <a:lstStyle/>
          <a:p>
            <a:r>
              <a:rPr lang="en-US" sz="2400" b="1" noProof="0" dirty="0">
                <a:effectLst>
                  <a:outerShdw blurRad="38100" dist="38100" dir="2700000" algn="tl">
                    <a:srgbClr val="000000">
                      <a:alpha val="43137"/>
                    </a:srgbClr>
                  </a:outerShdw>
                </a:effectLst>
                <a:latin typeface="+mj-lt"/>
                <a:ea typeface="Segoe UI Black" panose="020B0A02040204020203" pitchFamily="34" charset="0"/>
              </a:rPr>
              <a:t>Electrospinning</a:t>
            </a:r>
          </a:p>
        </p:txBody>
      </p:sp>
      <p:sp>
        <p:nvSpPr>
          <p:cNvPr id="13" name="Retângulo 4"/>
          <p:cNvSpPr/>
          <p:nvPr/>
        </p:nvSpPr>
        <p:spPr>
          <a:xfrm>
            <a:off x="8208684" y="5009078"/>
            <a:ext cx="1072730" cy="464871"/>
          </a:xfrm>
          <a:prstGeom prst="rect">
            <a:avLst/>
          </a:prstGeom>
        </p:spPr>
        <p:txBody>
          <a:bodyPr wrap="none">
            <a:spAutoFit/>
          </a:bodyPr>
          <a:lstStyle/>
          <a:p>
            <a:pPr algn="ctr">
              <a:lnSpc>
                <a:spcPct val="150000"/>
              </a:lnSpc>
            </a:pPr>
            <a:r>
              <a:rPr lang="en-US" i="1" noProof="0" dirty="0">
                <a:latin typeface="+mj-lt"/>
              </a:rPr>
              <a:t>Fiber mat</a:t>
            </a:r>
          </a:p>
        </p:txBody>
      </p:sp>
      <p:sp>
        <p:nvSpPr>
          <p:cNvPr id="26" name="Retângulo 4"/>
          <p:cNvSpPr/>
          <p:nvPr/>
        </p:nvSpPr>
        <p:spPr>
          <a:xfrm>
            <a:off x="1310783" y="5054370"/>
            <a:ext cx="3807454" cy="464871"/>
          </a:xfrm>
          <a:prstGeom prst="rect">
            <a:avLst/>
          </a:prstGeom>
        </p:spPr>
        <p:txBody>
          <a:bodyPr wrap="none">
            <a:spAutoFit/>
          </a:bodyPr>
          <a:lstStyle/>
          <a:p>
            <a:pPr algn="ctr">
              <a:lnSpc>
                <a:spcPct val="150000"/>
              </a:lnSpc>
            </a:pPr>
            <a:r>
              <a:rPr lang="en-US" i="1" noProof="0" dirty="0">
                <a:latin typeface="+mj-lt"/>
              </a:rPr>
              <a:t>SEM image of the polymeric nanofibers</a:t>
            </a:r>
          </a:p>
        </p:txBody>
      </p:sp>
      <p:pic>
        <p:nvPicPr>
          <p:cNvPr id="12" name="Marcador de Posição de Conteúdo 4" descr="Uma imagem com interior, laranja, plástico&#10;&#10;Descrição gerada automaticamente">
            <a:extLst>
              <a:ext uri="{FF2B5EF4-FFF2-40B4-BE49-F238E27FC236}">
                <a16:creationId xmlns:a16="http://schemas.microsoft.com/office/drawing/2014/main" id="{54B39BCD-B318-DD57-820E-E29E9C449683}"/>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r="3588" b="12948"/>
          <a:stretch/>
        </p:blipFill>
        <p:spPr>
          <a:xfrm>
            <a:off x="6415538" y="1649004"/>
            <a:ext cx="4659021" cy="3515452"/>
          </a:xfrm>
          <a:prstGeom prst="rect">
            <a:avLst/>
          </a:prstGeom>
          <a:ln>
            <a:noFill/>
          </a:ln>
          <a:effectLst>
            <a:softEdge rad="112500"/>
          </a:effectLst>
        </p:spPr>
      </p:pic>
      <p:grpSp>
        <p:nvGrpSpPr>
          <p:cNvPr id="16" name="Group 15"/>
          <p:cNvGrpSpPr/>
          <p:nvPr/>
        </p:nvGrpSpPr>
        <p:grpSpPr>
          <a:xfrm>
            <a:off x="965476" y="1649004"/>
            <a:ext cx="4455610" cy="3515452"/>
            <a:chOff x="-890306" y="1763444"/>
            <a:chExt cx="4320000" cy="3427335"/>
          </a:xfrm>
        </p:grpSpPr>
        <p:pic>
          <p:nvPicPr>
            <p:cNvPr id="17" name="Imagem 8" descr="Uma imagem com branco&#10;&#10;Descrição gerada automaticamente">
              <a:extLst>
                <a:ext uri="{FF2B5EF4-FFF2-40B4-BE49-F238E27FC236}">
                  <a16:creationId xmlns:a16="http://schemas.microsoft.com/office/drawing/2014/main" id="{9B92BA14-BC44-D499-7806-CE4154529C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0306" y="1763444"/>
              <a:ext cx="4320000" cy="3427335"/>
            </a:xfrm>
            <a:prstGeom prst="rect">
              <a:avLst/>
            </a:prstGeom>
            <a:ln>
              <a:noFill/>
            </a:ln>
            <a:effectLst>
              <a:softEdge rad="112500"/>
            </a:effectLst>
          </p:spPr>
        </p:pic>
        <p:sp>
          <p:nvSpPr>
            <p:cNvPr id="18" name="CaixaDeTexto 5">
              <a:extLst>
                <a:ext uri="{FF2B5EF4-FFF2-40B4-BE49-F238E27FC236}">
                  <a16:creationId xmlns:a16="http://schemas.microsoft.com/office/drawing/2014/main" id="{03F6873D-A3F1-E2A3-2188-491BA1777423}"/>
                </a:ext>
              </a:extLst>
            </p:cNvPr>
            <p:cNvSpPr txBox="1"/>
            <p:nvPr/>
          </p:nvSpPr>
          <p:spPr>
            <a:xfrm>
              <a:off x="2284016" y="4764878"/>
              <a:ext cx="745067" cy="307777"/>
            </a:xfrm>
            <a:prstGeom prst="rect">
              <a:avLst/>
            </a:prstGeom>
            <a:noFill/>
          </p:spPr>
          <p:txBody>
            <a:bodyPr wrap="square" rtlCol="0">
              <a:spAutoFit/>
            </a:bodyPr>
            <a:lstStyle/>
            <a:p>
              <a:r>
                <a:rPr lang="en-US" sz="1400" noProof="0" dirty="0">
                  <a:solidFill>
                    <a:schemeClr val="bg1"/>
                  </a:solidFill>
                  <a:latin typeface="Arial" panose="020B0604020202020204" pitchFamily="34" charset="0"/>
                  <a:cs typeface="Arial" panose="020B0604020202020204" pitchFamily="34" charset="0"/>
                </a:rPr>
                <a:t>20 µm</a:t>
              </a:r>
            </a:p>
          </p:txBody>
        </p:sp>
        <p:cxnSp>
          <p:nvCxnSpPr>
            <p:cNvPr id="19" name="Conexão reta 11">
              <a:extLst>
                <a:ext uri="{FF2B5EF4-FFF2-40B4-BE49-F238E27FC236}">
                  <a16:creationId xmlns:a16="http://schemas.microsoft.com/office/drawing/2014/main" id="{BACA3776-943D-84FC-49C6-CEF5777913A4}"/>
                </a:ext>
              </a:extLst>
            </p:cNvPr>
            <p:cNvCxnSpPr/>
            <p:nvPr/>
          </p:nvCxnSpPr>
          <p:spPr>
            <a:xfrm>
              <a:off x="1698018" y="5072655"/>
              <a:ext cx="16081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98484892"/>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9B14C4A4-AD30-DF47-827D-6DAA5C7E09C4}">
  <we:reference id="wa200005566" version="3.0.0.3" store="pt-PT" storeType="OMEX"/>
  <we:alternateReferences>
    <we:reference id="wa200005566" version="3.0.0.3" store="wa200005566"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3688</TotalTime>
  <Words>813</Words>
  <Application>Microsoft Macintosh PowerPoint</Application>
  <PresentationFormat>Ecrã Panorâmico</PresentationFormat>
  <Paragraphs>101</Paragraphs>
  <Slides>19</Slides>
  <Notes>3</Notes>
  <HiddenSlides>0</HiddenSlides>
  <MMClips>1</MMClips>
  <ScaleCrop>false</ScaleCrop>
  <HeadingPairs>
    <vt:vector size="6" baseType="variant">
      <vt:variant>
        <vt:lpstr>Tipos de letra usados</vt:lpstr>
      </vt:variant>
      <vt:variant>
        <vt:i4>8</vt:i4>
      </vt:variant>
      <vt:variant>
        <vt:lpstr>Tema</vt:lpstr>
      </vt:variant>
      <vt:variant>
        <vt:i4>1</vt:i4>
      </vt:variant>
      <vt:variant>
        <vt:lpstr>Títulos dos diapositivos</vt:lpstr>
      </vt:variant>
      <vt:variant>
        <vt:i4>19</vt:i4>
      </vt:variant>
    </vt:vector>
  </HeadingPairs>
  <TitlesOfParts>
    <vt:vector size="28" baseType="lpstr">
      <vt:lpstr>Aptos</vt:lpstr>
      <vt:lpstr>Aptos Display</vt:lpstr>
      <vt:lpstr>Arial</vt:lpstr>
      <vt:lpstr>Calibri</vt:lpstr>
      <vt:lpstr>Cambria Math</vt:lpstr>
      <vt:lpstr>NewsGotT</vt:lpstr>
      <vt:lpstr>URWPalladioL</vt:lpstr>
      <vt:lpstr>Wingdings</vt:lpstr>
      <vt:lpstr>Tema do Office</vt:lpstr>
      <vt:lpstr>Apresentação do PowerPoint</vt:lpstr>
      <vt:lpstr>Introduction</vt:lpstr>
      <vt:lpstr>The Scintillation Process </vt:lpstr>
      <vt:lpstr>The most commercial scintillators  </vt:lpstr>
      <vt:lpstr> Organic Scintillators</vt:lpstr>
      <vt:lpstr>Electrospinning technique </vt:lpstr>
      <vt:lpstr>Apresentação do PowerPoint</vt:lpstr>
      <vt:lpstr>Electrospun nanofibers</vt:lpstr>
      <vt:lpstr>Apresentação do PowerPoint</vt:lpstr>
      <vt:lpstr>Objectives </vt:lpstr>
      <vt:lpstr>Specific Objectives</vt:lpstr>
      <vt:lpstr>Research work plan </vt:lpstr>
      <vt:lpstr>Research work plan </vt:lpstr>
      <vt:lpstr>Research work plan </vt:lpstr>
      <vt:lpstr>Research work plan </vt:lpstr>
      <vt:lpstr>Research work plan </vt:lpstr>
      <vt:lpstr>Research work plan </vt:lpstr>
      <vt:lpstr>Research timeline  </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Áureo Ucuanjongo</dc:creator>
  <cp:lastModifiedBy>Áureo Ucuanjongo</cp:lastModifiedBy>
  <cp:revision>25</cp:revision>
  <dcterms:created xsi:type="dcterms:W3CDTF">2025-04-21T14:28:00Z</dcterms:created>
  <dcterms:modified xsi:type="dcterms:W3CDTF">2025-04-24T07:39:56Z</dcterms:modified>
</cp:coreProperties>
</file>