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4" r:id="rId2"/>
    <p:sldId id="256" r:id="rId3"/>
    <p:sldId id="288" r:id="rId4"/>
    <p:sldId id="290" r:id="rId5"/>
    <p:sldId id="296" r:id="rId6"/>
    <p:sldId id="297" r:id="rId7"/>
    <p:sldId id="298" r:id="rId8"/>
    <p:sldId id="300" r:id="rId9"/>
    <p:sldId id="299" r:id="rId10"/>
    <p:sldId id="301" r:id="rId11"/>
    <p:sldId id="294" r:id="rId12"/>
    <p:sldId id="302" r:id="rId13"/>
    <p:sldId id="303" r:id="rId14"/>
    <p:sldId id="28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571" autoAdjust="0"/>
  </p:normalViewPr>
  <p:slideViewPr>
    <p:cSldViewPr>
      <p:cViewPr varScale="1">
        <p:scale>
          <a:sx n="99" d="100"/>
          <a:sy n="99" d="100"/>
        </p:scale>
        <p:origin x="186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F617B0-A8F8-4142-8C84-7BF6E29FEE40}" type="datetimeFigureOut">
              <a:rPr lang="en-US" smtClean="0"/>
              <a:t>08-Apr-25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D43CD-7A80-4967-B1A9-DB8493B9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836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C2B91C-43D2-3362-70FC-47040796BE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CBA83C-89D5-B039-862C-FFEF99B037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FFE59FA-B6D9-0FD3-4DD2-8ACD185BB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02B254-3D5F-5BC2-7E18-3B36314F13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2D43CD-7A80-4967-B1A9-DB8493B99A8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59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2D43CD-7A80-4967-B1A9-DB8493B99A8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711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EB4EED-E398-0857-4980-DC98CBE219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7827A5-43B6-61F6-285B-61E2CD6E37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E6FBF9F-9D8A-86ED-C43F-62FD1ADBFF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5702A5-4AD8-91E8-DDBD-01F3FE71A5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2D43CD-7A80-4967-B1A9-DB8493B99A8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79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64" descr="dem4">
            <a:extLst>
              <a:ext uri="{FF2B5EF4-FFF2-40B4-BE49-F238E27FC236}">
                <a16:creationId xmlns:a16="http://schemas.microsoft.com/office/drawing/2014/main" id="{EB689984-A7A7-48A0-AD4C-C5AF87E5C8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 flipH="1">
            <a:off x="76200" y="36889"/>
            <a:ext cx="538811" cy="6489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19191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0ADA422-A8DD-4AE9-BC15-F36E7FAFAA0B}"/>
              </a:ext>
            </a:extLst>
          </p:cNvPr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A47D1C-2EF0-4B51-947C-3D1CB034CCB8}"/>
              </a:ext>
            </a:extLst>
          </p:cNvPr>
          <p:cNvSpPr txBox="1"/>
          <p:nvPr userDrawn="1"/>
        </p:nvSpPr>
        <p:spPr>
          <a:xfrm>
            <a:off x="6019800" y="6475511"/>
            <a:ext cx="304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/>
              <a:t>INPP Annual Meeting –  8-9/04/2025</a:t>
            </a:r>
          </a:p>
        </p:txBody>
      </p:sp>
    </p:spTree>
    <p:extLst>
      <p:ext uri="{BB962C8B-B14F-4D97-AF65-F5344CB8AC3E}">
        <p14:creationId xmlns:p14="http://schemas.microsoft.com/office/powerpoint/2010/main" val="2307482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CAA4-ACEB-4163-9103-5B008C3C540C}" type="datetimeFigureOut">
              <a:rPr lang="en-US" smtClean="0"/>
              <a:t>08-Apr-25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1E684-65D8-409E-8666-B5D772648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997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CAA4-ACEB-4163-9103-5B008C3C540C}" type="datetimeFigureOut">
              <a:rPr lang="en-US" smtClean="0"/>
              <a:t>08-Apr-25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1E684-65D8-409E-8666-B5D772648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312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CAA4-ACEB-4163-9103-5B008C3C540C}" type="datetimeFigureOut">
              <a:rPr lang="en-US" smtClean="0"/>
              <a:t>08-Apr-25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1E684-65D8-409E-8666-B5D772648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791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CAA4-ACEB-4163-9103-5B008C3C540C}" type="datetimeFigureOut">
              <a:rPr lang="en-US" smtClean="0"/>
              <a:t>08-Apr-25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1E684-65D8-409E-8666-B5D772648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40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CAA4-ACEB-4163-9103-5B008C3C540C}" type="datetimeFigureOut">
              <a:rPr lang="en-US" smtClean="0"/>
              <a:t>08-Apr-25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1E684-65D8-409E-8666-B5D772648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1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CAA4-ACEB-4163-9103-5B008C3C540C}" type="datetimeFigureOut">
              <a:rPr lang="en-US" smtClean="0"/>
              <a:t>08-Apr-25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1E684-65D8-409E-8666-B5D772648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642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CAA4-ACEB-4163-9103-5B008C3C540C}" type="datetimeFigureOut">
              <a:rPr lang="en-US" smtClean="0"/>
              <a:t>08-Apr-25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1E684-65D8-409E-8666-B5D772648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278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CAA4-ACEB-4163-9103-5B008C3C540C}" type="datetimeFigureOut">
              <a:rPr lang="en-US" smtClean="0"/>
              <a:t>08-Apr-25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1E684-65D8-409E-8666-B5D772648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081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CAA4-ACEB-4163-9103-5B008C3C540C}" type="datetimeFigureOut">
              <a:rPr lang="en-US" smtClean="0"/>
              <a:t>08-Apr-25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1E684-65D8-409E-8666-B5D772648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73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CAA4-ACEB-4163-9103-5B008C3C540C}" type="datetimeFigureOut">
              <a:rPr lang="en-US" smtClean="0"/>
              <a:t>08-Apr-25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1E684-65D8-409E-8666-B5D772648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25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0CAA4-ACEB-4163-9103-5B008C3C540C}" type="datetimeFigureOut">
              <a:rPr lang="en-US" smtClean="0"/>
              <a:t>08-Apr-25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1E684-65D8-409E-8666-B5D772648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3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19200" y="1524000"/>
            <a:ext cx="7315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Activities of the </a:t>
            </a:r>
          </a:p>
          <a:p>
            <a:pPr algn="ctr"/>
            <a:r>
              <a:rPr lang="en-US" sz="3200" dirty="0">
                <a:solidFill>
                  <a:srgbClr val="7030A0"/>
                </a:solidFill>
              </a:rPr>
              <a:t>Tandem Laboratory of NCSR “</a:t>
            </a:r>
            <a:r>
              <a:rPr lang="en-US" sz="3200" dirty="0" err="1">
                <a:solidFill>
                  <a:srgbClr val="7030A0"/>
                </a:solidFill>
              </a:rPr>
              <a:t>Demokritos</a:t>
            </a:r>
            <a:r>
              <a:rPr lang="en-US" sz="3200" dirty="0">
                <a:solidFill>
                  <a:srgbClr val="7030A0"/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78005" y="3455313"/>
            <a:ext cx="17879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/>
              <a:t>A. </a:t>
            </a:r>
            <a:r>
              <a:rPr lang="en-GB" sz="2200" dirty="0" err="1"/>
              <a:t>Lagoyannis</a:t>
            </a:r>
            <a:r>
              <a:rPr lang="en-GB" sz="2200" baseline="30000" dirty="0"/>
              <a:t> </a:t>
            </a:r>
            <a:endParaRPr lang="en-US" sz="2200" dirty="0"/>
          </a:p>
        </p:txBody>
      </p:sp>
      <p:sp>
        <p:nvSpPr>
          <p:cNvPr id="13" name="TextBox 12"/>
          <p:cNvSpPr txBox="1"/>
          <p:nvPr/>
        </p:nvSpPr>
        <p:spPr>
          <a:xfrm>
            <a:off x="1858371" y="4191000"/>
            <a:ext cx="5952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Institute of Nuclear and Particle Physics, NCSR “</a:t>
            </a:r>
            <a:r>
              <a:rPr lang="en-GB" i="1" dirty="0" err="1"/>
              <a:t>Demokritos</a:t>
            </a:r>
            <a:r>
              <a:rPr lang="en-GB" i="1" dirty="0"/>
              <a:t>”</a:t>
            </a:r>
            <a:r>
              <a:rPr lang="en-GB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0691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F2D2BC-577E-6FF4-15E5-F6AFFA7B25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Box 103">
            <a:extLst>
              <a:ext uri="{FF2B5EF4-FFF2-40B4-BE49-F238E27FC236}">
                <a16:creationId xmlns:a16="http://schemas.microsoft.com/office/drawing/2014/main" id="{29C3A2A4-FBF4-A660-F6D0-148E7923BDF3}"/>
              </a:ext>
            </a:extLst>
          </p:cNvPr>
          <p:cNvSpPr txBox="1"/>
          <p:nvPr/>
        </p:nvSpPr>
        <p:spPr>
          <a:xfrm>
            <a:off x="990600" y="0"/>
            <a:ext cx="7924800" cy="584206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algn="ctr" defTabSz="1105875" hangingPunct="0">
              <a:lnSpc>
                <a:spcPct val="150000"/>
              </a:lnSpc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11B(p,a0)8Be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ADB9F4B-9463-9E3D-FAFA-35F8060B2E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5" t="10210" r="13416" b="3063"/>
          <a:stretch/>
        </p:blipFill>
        <p:spPr>
          <a:xfrm>
            <a:off x="4668157" y="2516204"/>
            <a:ext cx="3879151" cy="32323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59EE44-DFE1-8E42-4475-D439499A1DE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5" t="11531" r="13324" b="3423"/>
          <a:stretch/>
        </p:blipFill>
        <p:spPr>
          <a:xfrm>
            <a:off x="152400" y="2514600"/>
            <a:ext cx="4038600" cy="323394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69010C6-491B-2A4A-2FB4-1F1097F0A9AF}"/>
                  </a:ext>
                </a:extLst>
              </p:cNvPr>
              <p:cNvSpPr txBox="1"/>
              <p:nvPr/>
            </p:nvSpPr>
            <p:spPr>
              <a:xfrm>
                <a:off x="159857" y="902270"/>
                <a:ext cx="814594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Comparison with present work’s results at 140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 and data of total cross-sections from the literature by H.</a:t>
                </a:r>
                <a:r>
                  <a:rPr lang="el-GR" dirty="0"/>
                  <a:t> </a:t>
                </a:r>
                <a:r>
                  <a:rPr lang="en-US" dirty="0"/>
                  <a:t>W.</a:t>
                </a:r>
                <a:r>
                  <a:rPr lang="el-GR" dirty="0"/>
                  <a:t> </a:t>
                </a:r>
                <a:r>
                  <a:rPr lang="en-US" dirty="0"/>
                  <a:t>Becker and C.</a:t>
                </a:r>
                <a:r>
                  <a:rPr lang="el-GR" dirty="0"/>
                  <a:t> </a:t>
                </a:r>
                <a:r>
                  <a:rPr lang="en-US" dirty="0" err="1"/>
                  <a:t>Spitaleri</a:t>
                </a:r>
                <a:r>
                  <a:rPr lang="en-US" i="1" dirty="0"/>
                  <a:t> et al.</a:t>
                </a:r>
                <a:r>
                  <a:rPr lang="en-US" dirty="0"/>
                  <a:t> (divided with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l-GR" i="1" dirty="0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l-GR" dirty="0"/>
                  <a:t>)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69010C6-491B-2A4A-2FB4-1F1097F0A9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857" y="902270"/>
                <a:ext cx="8145943" cy="646331"/>
              </a:xfrm>
              <a:prstGeom prst="rect">
                <a:avLst/>
              </a:prstGeom>
              <a:blipFill>
                <a:blip r:embed="rId5"/>
                <a:stretch>
                  <a:fillRect l="-524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1ABEA35D-16A7-D0F1-86D0-2018AD83833B}"/>
              </a:ext>
            </a:extLst>
          </p:cNvPr>
          <p:cNvSpPr txBox="1"/>
          <p:nvPr/>
        </p:nvSpPr>
        <p:spPr>
          <a:xfrm>
            <a:off x="6400800" y="1735893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150°</a:t>
            </a:r>
            <a:endParaRPr lang="el-GR" sz="2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8E6862-B6DB-62E6-6058-B213A1DD82D0}"/>
              </a:ext>
            </a:extLst>
          </p:cNvPr>
          <p:cNvSpPr txBox="1"/>
          <p:nvPr/>
        </p:nvSpPr>
        <p:spPr>
          <a:xfrm>
            <a:off x="1791729" y="1719956"/>
            <a:ext cx="7599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140°</a:t>
            </a:r>
            <a:endParaRPr lang="el-GR" sz="2400" b="1" dirty="0"/>
          </a:p>
        </p:txBody>
      </p:sp>
    </p:spTree>
    <p:extLst>
      <p:ext uri="{BB962C8B-B14F-4D97-AF65-F5344CB8AC3E}">
        <p14:creationId xmlns:p14="http://schemas.microsoft.com/office/powerpoint/2010/main" val="1511638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 rot="5400000">
            <a:off x="4561700" y="-2640443"/>
            <a:ext cx="553998" cy="6019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Nuclear Astrophysics</a:t>
            </a: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7DAE7395-DDB3-771E-EE8D-A19876F456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12813"/>
            <a:ext cx="7467600" cy="518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C6546A3-F87D-8732-556E-42EFFB5DC685}"/>
              </a:ext>
            </a:extLst>
          </p:cNvPr>
          <p:cNvSpPr/>
          <p:nvPr/>
        </p:nvSpPr>
        <p:spPr>
          <a:xfrm>
            <a:off x="457200" y="5482342"/>
            <a:ext cx="27674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+mj-lt"/>
              </a:rPr>
              <a:t>See M. </a:t>
            </a:r>
            <a:r>
              <a:rPr lang="en-US" dirty="0" err="1">
                <a:solidFill>
                  <a:srgbClr val="FF0000"/>
                </a:solidFill>
                <a:latin typeface="+mj-lt"/>
              </a:rPr>
              <a:t>Peoviti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presentation</a:t>
            </a:r>
          </a:p>
        </p:txBody>
      </p:sp>
    </p:spTree>
    <p:extLst>
      <p:ext uri="{BB962C8B-B14F-4D97-AF65-F5344CB8AC3E}">
        <p14:creationId xmlns:p14="http://schemas.microsoft.com/office/powerpoint/2010/main" val="3433516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69D7D9-2D30-149C-748C-B00CE6039B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2A9F4C2-3810-B92D-BCEA-6412C4DE15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7576B1-3C68-B33C-D16A-6E4F6C243B94}"/>
              </a:ext>
            </a:extLst>
          </p:cNvPr>
          <p:cNvSpPr txBox="1"/>
          <p:nvPr/>
        </p:nvSpPr>
        <p:spPr>
          <a:xfrm rot="5400000">
            <a:off x="4561700" y="-2640443"/>
            <a:ext cx="553998" cy="6019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Nuclear Astrophysics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B2C6C8-F847-7F09-828C-2B782849F3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01" y="990603"/>
            <a:ext cx="8989399" cy="518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617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84F577-25D8-7A3E-CD0C-3B74A4E69B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409B81B-2AC4-5720-3761-688EC3C831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D8BCC0-90A2-3064-A68E-7D8CBC2A78E1}"/>
              </a:ext>
            </a:extLst>
          </p:cNvPr>
          <p:cNvSpPr txBox="1"/>
          <p:nvPr/>
        </p:nvSpPr>
        <p:spPr>
          <a:xfrm rot="5400000">
            <a:off x="4561700" y="-2640443"/>
            <a:ext cx="553998" cy="6019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Nuclear Astrophysics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581A92-A092-8735-73FA-64C741562D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9" y="838200"/>
            <a:ext cx="8839201" cy="550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0445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47116E-6FC4-4379-8292-6D7EE0323A13}"/>
              </a:ext>
            </a:extLst>
          </p:cNvPr>
          <p:cNvSpPr txBox="1"/>
          <p:nvPr/>
        </p:nvSpPr>
        <p:spPr>
          <a:xfrm>
            <a:off x="1981200" y="2895600"/>
            <a:ext cx="518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375803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5400000">
            <a:off x="4447402" y="-2529840"/>
            <a:ext cx="553998" cy="57912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The Group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D372B6-E1CB-C640-E8B7-38DC5F48E561}"/>
              </a:ext>
            </a:extLst>
          </p:cNvPr>
          <p:cNvSpPr txBox="1"/>
          <p:nvPr/>
        </p:nvSpPr>
        <p:spPr>
          <a:xfrm>
            <a:off x="304800" y="1233645"/>
            <a:ext cx="8610600" cy="40658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endParaRPr lang="en-US" b="1" dirty="0"/>
          </a:p>
          <a:p>
            <a:pPr>
              <a:lnSpc>
                <a:spcPct val="150000"/>
              </a:lnSpc>
              <a:defRPr/>
            </a:pPr>
            <a:r>
              <a:rPr lang="en-US" b="1" dirty="0"/>
              <a:t>2</a:t>
            </a:r>
            <a:r>
              <a:rPr lang="en-US" b="1" dirty="0">
                <a:solidFill>
                  <a:schemeClr val="tx1"/>
                </a:solidFill>
              </a:rPr>
              <a:t> permanent researchers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A. Lagoyannis, M. Axiotis (S. </a:t>
            </a:r>
            <a:r>
              <a:rPr lang="en-US" dirty="0" err="1">
                <a:solidFill>
                  <a:schemeClr val="tx1"/>
                </a:solidFill>
              </a:rPr>
              <a:t>Harissopulos</a:t>
            </a:r>
            <a:r>
              <a:rPr lang="en-US" dirty="0"/>
              <a:t> retired)</a:t>
            </a: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en-US" b="1" dirty="0">
                <a:solidFill>
                  <a:schemeClr val="tx1"/>
                </a:solidFill>
              </a:rPr>
              <a:t>PhD Students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M. </a:t>
            </a:r>
            <a:r>
              <a:rPr lang="en-US" dirty="0" err="1">
                <a:solidFill>
                  <a:schemeClr val="tx1"/>
                </a:solidFill>
              </a:rPr>
              <a:t>Peoviti</a:t>
            </a:r>
            <a:r>
              <a:rPr lang="en-US" dirty="0">
                <a:solidFill>
                  <a:schemeClr val="tx1"/>
                </a:solidFill>
              </a:rPr>
              <a:t>, K. </a:t>
            </a:r>
            <a:r>
              <a:rPr lang="en-US" dirty="0" err="1">
                <a:solidFill>
                  <a:schemeClr val="tx1"/>
                </a:solidFill>
              </a:rPr>
              <a:t>Preketes</a:t>
            </a:r>
            <a:r>
              <a:rPr lang="en-US" dirty="0">
                <a:solidFill>
                  <a:schemeClr val="tx1"/>
                </a:solidFill>
              </a:rPr>
              <a:t>-Sigalas, E. </a:t>
            </a:r>
            <a:r>
              <a:rPr lang="en-US" dirty="0" err="1">
                <a:solidFill>
                  <a:schemeClr val="tx1"/>
                </a:solidFill>
              </a:rPr>
              <a:t>Taimpiri</a:t>
            </a:r>
            <a:r>
              <a:rPr lang="en-US" dirty="0">
                <a:solidFill>
                  <a:schemeClr val="tx1"/>
                </a:solidFill>
              </a:rPr>
              <a:t>, A. </a:t>
            </a:r>
            <a:r>
              <a:rPr lang="en-US" dirty="0" err="1">
                <a:solidFill>
                  <a:schemeClr val="tx1"/>
                </a:solidFill>
              </a:rPr>
              <a:t>Ziagova</a:t>
            </a: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en-US" b="1" dirty="0">
                <a:solidFill>
                  <a:schemeClr val="tx1"/>
                </a:solidFill>
              </a:rPr>
              <a:t>Technicians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A. </a:t>
            </a:r>
            <a:r>
              <a:rPr lang="en-US" dirty="0" err="1">
                <a:solidFill>
                  <a:schemeClr val="tx1"/>
                </a:solidFill>
              </a:rPr>
              <a:t>Andrianis</a:t>
            </a:r>
            <a:r>
              <a:rPr lang="en-US" dirty="0">
                <a:solidFill>
                  <a:schemeClr val="tx1"/>
                </a:solidFill>
              </a:rPr>
              <a:t> (Head operator), V. </a:t>
            </a:r>
            <a:r>
              <a:rPr lang="en-US" dirty="0" err="1">
                <a:solidFill>
                  <a:schemeClr val="tx1"/>
                </a:solidFill>
              </a:rPr>
              <a:t>Andreopoulos</a:t>
            </a:r>
            <a:r>
              <a:rPr lang="en-US" dirty="0">
                <a:solidFill>
                  <a:schemeClr val="tx1"/>
                </a:solidFill>
              </a:rPr>
              <a:t>, E. </a:t>
            </a:r>
            <a:r>
              <a:rPr lang="en-US" dirty="0" err="1">
                <a:solidFill>
                  <a:schemeClr val="tx1"/>
                </a:solidFill>
              </a:rPr>
              <a:t>Tsopanakis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20929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5400000">
            <a:off x="4447402" y="-2529840"/>
            <a:ext cx="553998" cy="57912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FUNDING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AF9E25-5859-E3CA-19FD-26B3A6DF71FC}"/>
              </a:ext>
            </a:extLst>
          </p:cNvPr>
          <p:cNvSpPr txBox="1"/>
          <p:nvPr/>
        </p:nvSpPr>
        <p:spPr>
          <a:xfrm>
            <a:off x="228600" y="1220718"/>
            <a:ext cx="8686800" cy="4662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endParaRPr lang="en-US" b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/>
                </a:solidFill>
              </a:rPr>
              <a:t>Cluster of Accelerator Laboratories for Ion-Beam Research and Applications - CALIBRA </a:t>
            </a:r>
          </a:p>
          <a:p>
            <a:pPr>
              <a:defRPr/>
            </a:pPr>
            <a:r>
              <a:rPr lang="el-GR" sz="1600" dirty="0">
                <a:solidFill>
                  <a:schemeClr val="tx1"/>
                </a:solidFill>
              </a:rPr>
              <a:t>ΕΣΠΑ, </a:t>
            </a:r>
            <a:r>
              <a:rPr lang="en-US" sz="1600" dirty="0">
                <a:solidFill>
                  <a:schemeClr val="tx1"/>
                </a:solidFill>
              </a:rPr>
              <a:t>S. </a:t>
            </a:r>
            <a:r>
              <a:rPr lang="en-US" sz="1600" dirty="0" err="1">
                <a:solidFill>
                  <a:schemeClr val="tx1"/>
                </a:solidFill>
              </a:rPr>
              <a:t>Harissopulos</a:t>
            </a:r>
            <a:r>
              <a:rPr lang="en-US" sz="1600" dirty="0">
                <a:solidFill>
                  <a:schemeClr val="tx1"/>
                </a:solidFill>
              </a:rPr>
              <a:t>, Ends 2024, 3.440 </a:t>
            </a:r>
            <a:r>
              <a:rPr lang="en-US" sz="1600" dirty="0" err="1"/>
              <a:t>M</a:t>
            </a:r>
            <a:r>
              <a:rPr lang="en-US" sz="1600" dirty="0" err="1">
                <a:solidFill>
                  <a:schemeClr val="tx1"/>
                </a:solidFill>
              </a:rPr>
              <a:t>Euro</a:t>
            </a:r>
            <a:r>
              <a:rPr lang="en-US" sz="1600" dirty="0">
                <a:solidFill>
                  <a:schemeClr val="tx1"/>
                </a:solidFill>
              </a:rPr>
              <a:t> +500 </a:t>
            </a:r>
            <a:r>
              <a:rPr lang="en-US" sz="1600" dirty="0" err="1">
                <a:solidFill>
                  <a:schemeClr val="tx1"/>
                </a:solidFill>
              </a:rPr>
              <a:t>kEuro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</a:p>
          <a:p>
            <a:pPr>
              <a:defRPr/>
            </a:pPr>
            <a:endParaRPr lang="en-US" sz="1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/>
                </a:solidFill>
              </a:rPr>
              <a:t>IFIGENEIA</a:t>
            </a:r>
          </a:p>
          <a:p>
            <a:pPr>
              <a:defRPr/>
            </a:pPr>
            <a:r>
              <a:rPr lang="en-US" sz="1600" i="0" u="none" strike="noStrike" baseline="0" dirty="0">
                <a:latin typeface="+mj-lt"/>
              </a:rPr>
              <a:t>HORIZON-WIDERA-2023-ACCESS-07, Partner, A. </a:t>
            </a:r>
            <a:r>
              <a:rPr lang="en-US" sz="1600" i="0" u="none" strike="noStrike" baseline="0" dirty="0" err="1">
                <a:latin typeface="+mj-lt"/>
              </a:rPr>
              <a:t>Karydas</a:t>
            </a:r>
            <a:r>
              <a:rPr lang="en-US" sz="1600" i="0" u="none" strike="noStrike" baseline="0" dirty="0">
                <a:latin typeface="+mj-lt"/>
              </a:rPr>
              <a:t>, Ends 2029, 6 </a:t>
            </a:r>
            <a:r>
              <a:rPr lang="en-US" sz="1600" i="0" u="none" strike="noStrike" baseline="0" dirty="0" err="1">
                <a:latin typeface="+mj-lt"/>
              </a:rPr>
              <a:t>Meuro</a:t>
            </a:r>
            <a:r>
              <a:rPr lang="en-US" sz="1600" i="0" u="none" strike="noStrike" baseline="0" dirty="0">
                <a:latin typeface="+mj-lt"/>
              </a:rPr>
              <a:t> (200 </a:t>
            </a:r>
            <a:r>
              <a:rPr lang="en-US" sz="1600" i="0" u="none" strike="noStrike" baseline="0" dirty="0" err="1">
                <a:latin typeface="+mj-lt"/>
              </a:rPr>
              <a:t>kEuro</a:t>
            </a:r>
            <a:r>
              <a:rPr lang="en-US" sz="1600" i="0" u="none" strike="noStrike" baseline="0" dirty="0">
                <a:latin typeface="+mj-lt"/>
              </a:rPr>
              <a:t>)</a:t>
            </a:r>
            <a:endParaRPr lang="en-US" sz="1600" dirty="0">
              <a:solidFill>
                <a:schemeClr val="tx1"/>
              </a:solidFill>
              <a:latin typeface="+mj-lt"/>
            </a:endParaRPr>
          </a:p>
          <a:p>
            <a:pPr>
              <a:defRPr/>
            </a:pPr>
            <a:endParaRPr lang="en-US" b="1" dirty="0"/>
          </a:p>
          <a:p>
            <a:pPr>
              <a:defRPr/>
            </a:pPr>
            <a:r>
              <a:rPr lang="en-US" b="1" dirty="0" err="1">
                <a:solidFill>
                  <a:schemeClr val="tx1"/>
                </a:solidFill>
              </a:rPr>
              <a:t>EuroFusion</a:t>
            </a:r>
            <a:r>
              <a:rPr lang="en-US" b="1" dirty="0">
                <a:solidFill>
                  <a:schemeClr val="tx1"/>
                </a:solidFill>
              </a:rPr>
              <a:t> – Tandem Lab</a:t>
            </a:r>
          </a:p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Partner, Started in 2021 , 9000 </a:t>
            </a:r>
            <a:r>
              <a:rPr lang="en-US" sz="1600" dirty="0" err="1">
                <a:solidFill>
                  <a:schemeClr val="tx1"/>
                </a:solidFill>
              </a:rPr>
              <a:t>kEuro</a:t>
            </a:r>
            <a:endParaRPr lang="en-US" sz="1600" dirty="0">
              <a:solidFill>
                <a:schemeClr val="tx1"/>
              </a:solidFill>
            </a:endParaRPr>
          </a:p>
          <a:p>
            <a:pPr marL="342900" indent="-342900">
              <a:buAutoNum type="alphaUcPeriod"/>
              <a:defRPr/>
            </a:pPr>
            <a:endParaRPr lang="en-US" sz="1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/>
                </a:solidFill>
              </a:rPr>
              <a:t>Access to Ion and Neutron Beams at NCSR “Demokritos”</a:t>
            </a:r>
          </a:p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IAEA,  A. Lagoyannis, Ends 2024 , Budget: 15 </a:t>
            </a:r>
            <a:r>
              <a:rPr lang="en-US" sz="1600" dirty="0" err="1">
                <a:solidFill>
                  <a:schemeClr val="tx1"/>
                </a:solidFill>
              </a:rPr>
              <a:t>kEuro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1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700" b="1" dirty="0">
                <a:solidFill>
                  <a:schemeClr val="tx1"/>
                </a:solidFill>
              </a:rPr>
              <a:t>Differential Cross Section Measurement of proton reactions on fusion related light elements</a:t>
            </a:r>
          </a:p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IAEA,  M. </a:t>
            </a:r>
            <a:r>
              <a:rPr lang="en-US" sz="1600" dirty="0" err="1">
                <a:solidFill>
                  <a:schemeClr val="tx1"/>
                </a:solidFill>
              </a:rPr>
              <a:t>Axiotis</a:t>
            </a:r>
            <a:r>
              <a:rPr lang="en-US" sz="1600" dirty="0">
                <a:solidFill>
                  <a:schemeClr val="tx1"/>
                </a:solidFill>
              </a:rPr>
              <a:t>, 4 years, Budget: 16 </a:t>
            </a:r>
            <a:r>
              <a:rPr lang="en-US" sz="1600" dirty="0" err="1">
                <a:solidFill>
                  <a:schemeClr val="tx1"/>
                </a:solidFill>
              </a:rPr>
              <a:t>kEuro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1600" dirty="0"/>
          </a:p>
          <a:p>
            <a:pPr>
              <a:defRPr/>
            </a:pPr>
            <a:r>
              <a:rPr lang="en-US" sz="1600" b="1" dirty="0">
                <a:solidFill>
                  <a:schemeClr val="tx1"/>
                </a:solidFill>
              </a:rPr>
              <a:t>ARENA</a:t>
            </a:r>
          </a:p>
          <a:p>
            <a:pPr>
              <a:defRPr/>
            </a:pPr>
            <a:r>
              <a:rPr lang="en-US" sz="1600" dirty="0"/>
              <a:t>ELIDEK, S. </a:t>
            </a:r>
            <a:r>
              <a:rPr lang="en-US" sz="1600" dirty="0" err="1"/>
              <a:t>Harissopulos</a:t>
            </a:r>
            <a:r>
              <a:rPr lang="en-US" sz="1600" dirty="0"/>
              <a:t>, Ends 2025, 188 </a:t>
            </a:r>
            <a:r>
              <a:rPr lang="en-US" sz="1600" dirty="0" err="1"/>
              <a:t>kEuro</a:t>
            </a:r>
            <a:r>
              <a:rPr lang="en-US" sz="1600" dirty="0"/>
              <a:t> 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800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5400000">
            <a:off x="4447400" y="-2532966"/>
            <a:ext cx="553998" cy="57912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ToF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 ERDA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4608330-B4F5-6174-2B91-9E2EFFAF0B04}"/>
              </a:ext>
            </a:extLst>
          </p:cNvPr>
          <p:cNvGrpSpPr/>
          <p:nvPr/>
        </p:nvGrpSpPr>
        <p:grpSpPr>
          <a:xfrm>
            <a:off x="4192466" y="4466251"/>
            <a:ext cx="4799134" cy="1858349"/>
            <a:chOff x="3581400" y="3011995"/>
            <a:chExt cx="5150500" cy="199120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816AC2C-1B7A-6724-B63E-6F7D6DD661BB}"/>
                </a:ext>
              </a:extLst>
            </p:cNvPr>
            <p:cNvGrpSpPr/>
            <p:nvPr/>
          </p:nvGrpSpPr>
          <p:grpSpPr>
            <a:xfrm>
              <a:off x="3581400" y="3011995"/>
              <a:ext cx="5150500" cy="1991206"/>
              <a:chOff x="78531" y="11320089"/>
              <a:chExt cx="14134312" cy="5359351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F9EE893B-E647-FCE9-C578-9BA7508EE726}"/>
                  </a:ext>
                </a:extLst>
              </p:cNvPr>
              <p:cNvGrpSpPr/>
              <p:nvPr/>
            </p:nvGrpSpPr>
            <p:grpSpPr>
              <a:xfrm>
                <a:off x="78531" y="11361008"/>
                <a:ext cx="14134312" cy="5318432"/>
                <a:chOff x="78531" y="11361008"/>
                <a:chExt cx="14134312" cy="5318432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698A0054-B78B-7B32-98D2-64CF8AEC9A21}"/>
                    </a:ext>
                  </a:extLst>
                </p:cNvPr>
                <p:cNvGrpSpPr/>
                <p:nvPr/>
              </p:nvGrpSpPr>
              <p:grpSpPr>
                <a:xfrm>
                  <a:off x="78531" y="11361008"/>
                  <a:ext cx="14134312" cy="5318432"/>
                  <a:chOff x="285595" y="11962853"/>
                  <a:chExt cx="14134312" cy="5318432"/>
                </a:xfrm>
              </p:grpSpPr>
              <p:grpSp>
                <p:nvGrpSpPr>
                  <p:cNvPr id="17" name="Group 16">
                    <a:extLst>
                      <a:ext uri="{FF2B5EF4-FFF2-40B4-BE49-F238E27FC236}">
                        <a16:creationId xmlns:a16="http://schemas.microsoft.com/office/drawing/2014/main" id="{B413034D-0DDE-ACF6-6E25-7593F914CD08}"/>
                      </a:ext>
                    </a:extLst>
                  </p:cNvPr>
                  <p:cNvGrpSpPr/>
                  <p:nvPr/>
                </p:nvGrpSpPr>
                <p:grpSpPr>
                  <a:xfrm>
                    <a:off x="285595" y="11962853"/>
                    <a:ext cx="14134312" cy="5318432"/>
                    <a:chOff x="285595" y="11962853"/>
                    <a:chExt cx="14134312" cy="5318432"/>
                  </a:xfrm>
                </p:grpSpPr>
                <p:grpSp>
                  <p:nvGrpSpPr>
                    <p:cNvPr id="19" name="Group 18">
                      <a:extLst>
                        <a:ext uri="{FF2B5EF4-FFF2-40B4-BE49-F238E27FC236}">
                          <a16:creationId xmlns:a16="http://schemas.microsoft.com/office/drawing/2014/main" id="{3DFE816A-B4A1-5DCB-D3DC-C83C58CE323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5595" y="11962853"/>
                      <a:ext cx="14134312" cy="5318432"/>
                      <a:chOff x="285595" y="11962853"/>
                      <a:chExt cx="14134312" cy="5318432"/>
                    </a:xfrm>
                  </p:grpSpPr>
                  <p:grpSp>
                    <p:nvGrpSpPr>
                      <p:cNvPr id="21" name="Group 20">
                        <a:extLst>
                          <a:ext uri="{FF2B5EF4-FFF2-40B4-BE49-F238E27FC236}">
                            <a16:creationId xmlns:a16="http://schemas.microsoft.com/office/drawing/2014/main" id="{520F96B3-711C-851F-0D21-F4CEEB0A705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85595" y="11962853"/>
                        <a:ext cx="14134312" cy="5318432"/>
                        <a:chOff x="285595" y="11962853"/>
                        <a:chExt cx="14134312" cy="5318432"/>
                      </a:xfrm>
                    </p:grpSpPr>
                    <p:pic>
                      <p:nvPicPr>
                        <p:cNvPr id="23" name="Picture 22">
                          <a:extLst>
                            <a:ext uri="{FF2B5EF4-FFF2-40B4-BE49-F238E27FC236}">
                              <a16:creationId xmlns:a16="http://schemas.microsoft.com/office/drawing/2014/main" id="{26A82B5D-099B-686D-121C-B03A761DC1D9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285595" y="11962853"/>
                          <a:ext cx="14134312" cy="5318432"/>
                        </a:xfrm>
                        <a:prstGeom prst="rect">
                          <a:avLst/>
                        </a:prstGeom>
                      </p:spPr>
                    </p:pic>
                    <p:cxnSp>
                      <p:nvCxnSpPr>
                        <p:cNvPr id="24" name="Straight Connector 23">
                          <a:extLst>
                            <a:ext uri="{FF2B5EF4-FFF2-40B4-BE49-F238E27FC236}">
                              <a16:creationId xmlns:a16="http://schemas.microsoft.com/office/drawing/2014/main" id="{575BCE07-F36B-0025-C3A9-65CF9AE54CA9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9523363" y="14059446"/>
                          <a:ext cx="0" cy="648072"/>
                        </a:xfrm>
                        <a:prstGeom prst="line">
                          <a:avLst/>
                        </a:prstGeom>
                        <a:ln w="1143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5" name="Straight Connector 24">
                          <a:extLst>
                            <a:ext uri="{FF2B5EF4-FFF2-40B4-BE49-F238E27FC236}">
                              <a16:creationId xmlns:a16="http://schemas.microsoft.com/office/drawing/2014/main" id="{D0457488-1866-1A41-AA75-3100CDB2E157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9523363" y="15139566"/>
                          <a:ext cx="0" cy="792088"/>
                        </a:xfrm>
                        <a:prstGeom prst="line">
                          <a:avLst/>
                        </a:prstGeom>
                        <a:ln w="1143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pic>
                      <p:nvPicPr>
                        <p:cNvPr id="26" name="Picture 25">
                          <a:extLst>
                            <a:ext uri="{FF2B5EF4-FFF2-40B4-BE49-F238E27FC236}">
                              <a16:creationId xmlns:a16="http://schemas.microsoft.com/office/drawing/2014/main" id="{CCE9A80F-77AF-8998-84F4-AF1C76374D9C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8253298" y="12877416"/>
                          <a:ext cx="2540130" cy="943477"/>
                        </a:xfrm>
                        <a:prstGeom prst="rect">
                          <a:avLst/>
                        </a:prstGeom>
                      </p:spPr>
                    </p:pic>
                  </p:grpSp>
                  <p:sp>
                    <p:nvSpPr>
                      <p:cNvPr id="22" name="Rectangle 21">
                        <a:extLst>
                          <a:ext uri="{FF2B5EF4-FFF2-40B4-BE49-F238E27FC236}">
                            <a16:creationId xmlns:a16="http://schemas.microsoft.com/office/drawing/2014/main" id="{711EEB5A-35E4-6035-06D3-E11C7B5E1C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62523" y="15139566"/>
                        <a:ext cx="300593" cy="12241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l-GR"/>
                      </a:p>
                    </p:txBody>
                  </p:sp>
                </p:grpSp>
                <p:sp>
                  <p:nvSpPr>
                    <p:cNvPr id="20" name="Rectangle 19">
                      <a:extLst>
                        <a:ext uri="{FF2B5EF4-FFF2-40B4-BE49-F238E27FC236}">
                          <a16:creationId xmlns:a16="http://schemas.microsoft.com/office/drawing/2014/main" id="{4FC92ADC-F4C4-8F8F-6113-9C2F05A6D3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62523" y="13585279"/>
                      <a:ext cx="300593" cy="109795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l-GR"/>
                    </a:p>
                  </p:txBody>
                </p:sp>
              </p:grpSp>
              <p:sp>
                <p:nvSpPr>
                  <p:cNvPr id="18" name="Rectangle 17">
                    <a:extLst>
                      <a:ext uri="{FF2B5EF4-FFF2-40B4-BE49-F238E27FC236}">
                        <a16:creationId xmlns:a16="http://schemas.microsoft.com/office/drawing/2014/main" id="{C686441E-722E-59EB-80A1-47212D7B5201}"/>
                      </a:ext>
                    </a:extLst>
                  </p:cNvPr>
                  <p:cNvSpPr/>
                  <p:nvPr/>
                </p:nvSpPr>
                <p:spPr>
                  <a:xfrm>
                    <a:off x="735985" y="16181952"/>
                    <a:ext cx="3189543" cy="80586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l-GR"/>
                  </a:p>
                </p:txBody>
              </p:sp>
            </p:grp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FD6F4814-5F5F-5FC0-FA04-FD783153E428}"/>
                    </a:ext>
                  </a:extLst>
                </p:cNvPr>
                <p:cNvSpPr/>
                <p:nvPr/>
              </p:nvSpPr>
              <p:spPr>
                <a:xfrm>
                  <a:off x="225588" y="11413832"/>
                  <a:ext cx="4257215" cy="12265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l-GR" dirty="0"/>
                </a:p>
              </p:txBody>
            </p:sp>
          </p:grp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A5B42A9-F958-904B-E42E-823566D0FC19}"/>
                  </a:ext>
                </a:extLst>
              </p:cNvPr>
              <p:cNvSpPr txBox="1"/>
              <p:nvPr/>
            </p:nvSpPr>
            <p:spPr>
              <a:xfrm>
                <a:off x="352054" y="11320089"/>
                <a:ext cx="3543279" cy="6978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SSB Detector</a:t>
                </a:r>
                <a:endParaRPr lang="el-GR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512953C-BB45-20CE-CE8C-710B1D0C844E}"/>
                </a:ext>
              </a:extLst>
            </p:cNvPr>
            <p:cNvSpPr/>
            <p:nvPr/>
          </p:nvSpPr>
          <p:spPr>
            <a:xfrm>
              <a:off x="5234317" y="3046823"/>
              <a:ext cx="1338872" cy="4278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 sz="15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4A229D1-F352-146F-5E92-7DF0E096518C}"/>
                </a:ext>
              </a:extLst>
            </p:cNvPr>
            <p:cNvSpPr txBox="1"/>
            <p:nvPr/>
          </p:nvSpPr>
          <p:spPr>
            <a:xfrm>
              <a:off x="4990047" y="3188513"/>
              <a:ext cx="17390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Time detectors</a:t>
              </a:r>
              <a:endParaRPr lang="el-G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0DDED325-CFA2-C5D0-243C-7EBC0BF1D7EA}"/>
              </a:ext>
            </a:extLst>
          </p:cNvPr>
          <p:cNvSpPr txBox="1"/>
          <p:nvPr/>
        </p:nvSpPr>
        <p:spPr>
          <a:xfrm>
            <a:off x="-10427" y="2866072"/>
            <a:ext cx="56454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Heavy Ion beam impinges on sample with incident angle </a:t>
            </a:r>
            <a:r>
              <a:rPr lang="el-GR" dirty="0"/>
              <a:t>θ</a:t>
            </a:r>
            <a:r>
              <a:rPr lang="el-GR" baseline="-25000" dirty="0"/>
              <a:t>1</a:t>
            </a:r>
            <a:r>
              <a:rPr lang="el-GR" dirty="0"/>
              <a:t> </a:t>
            </a:r>
            <a:r>
              <a:rPr lang="en-GB" dirty="0"/>
              <a:t>&lt; 90</a:t>
            </a:r>
            <a:r>
              <a:rPr lang="en-GB" baseline="30000" dirty="0"/>
              <a:t>o</a:t>
            </a:r>
            <a:endParaRPr lang="el-GR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Recoiled (and/or</a:t>
            </a:r>
            <a:r>
              <a:rPr lang="el-GR" dirty="0"/>
              <a:t> </a:t>
            </a:r>
            <a:r>
              <a:rPr lang="en-GB" dirty="0"/>
              <a:t>scattered) atoms are extracted and detected at forward exit angles with respect to the beam axis</a:t>
            </a:r>
            <a:r>
              <a:rPr lang="el-GR" dirty="0"/>
              <a:t> φ ~ 25</a:t>
            </a:r>
            <a:r>
              <a:rPr lang="el-GR" baseline="30000" dirty="0"/>
              <a:t>ο</a:t>
            </a:r>
            <a:r>
              <a:rPr lang="el-GR" dirty="0"/>
              <a:t>  - 45</a:t>
            </a:r>
            <a:r>
              <a:rPr lang="el-GR" baseline="30000" dirty="0"/>
              <a:t>ο</a:t>
            </a:r>
            <a:r>
              <a:rPr lang="el-GR" dirty="0"/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72EAB2B-EA2A-D4C6-C2EA-640B5A705C8F}"/>
                  </a:ext>
                </a:extLst>
              </p:cNvPr>
              <p:cNvSpPr txBox="1"/>
              <p:nvPr/>
            </p:nvSpPr>
            <p:spPr>
              <a:xfrm>
                <a:off x="1215441" y="5519444"/>
                <a:ext cx="1467388" cy="5636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l-GR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r>
                        <a:rPr lang="el-GR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𝐿</m:t>
                      </m:r>
                      <m:rad>
                        <m:radPr>
                          <m:degHide m:val="on"/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l-GR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l-GR" dirty="0"/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72EAB2B-EA2A-D4C6-C2EA-640B5A705C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5441" y="5519444"/>
                <a:ext cx="1467388" cy="563680"/>
              </a:xfrm>
              <a:prstGeom prst="rect">
                <a:avLst/>
              </a:prstGeom>
              <a:blipFill>
                <a:blip r:embed="rId4"/>
                <a:stretch>
                  <a:fillRect b="-1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670FF89D-7B0A-181B-3C19-F021840DF46B}"/>
              </a:ext>
            </a:extLst>
          </p:cNvPr>
          <p:cNvSpPr txBox="1"/>
          <p:nvPr/>
        </p:nvSpPr>
        <p:spPr>
          <a:xfrm>
            <a:off x="140083" y="4542853"/>
            <a:ext cx="4239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Correlation between the time-of-flight and the energy of the recoil ion is:</a:t>
            </a:r>
            <a:endParaRPr lang="el-G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90B35B1-02DD-AE7F-71DF-68A42FEF7AB0}"/>
              </a:ext>
            </a:extLst>
          </p:cNvPr>
          <p:cNvSpPr/>
          <p:nvPr/>
        </p:nvSpPr>
        <p:spPr>
          <a:xfrm>
            <a:off x="327950" y="713137"/>
            <a:ext cx="77290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i="1" dirty="0"/>
              <a:t>ERDA (Elastic Recoil Detection Analysis)  - TOF-ERDA (Time Of Flight – ERDA) – </a:t>
            </a:r>
            <a:r>
              <a:rPr lang="en-GB" i="1" dirty="0"/>
              <a:t>detection of the recoiled elements</a:t>
            </a:r>
            <a:endParaRPr lang="en-GB" b="1" i="1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F1556F6-36AD-1A3C-1044-46EAE3837155}"/>
              </a:ext>
            </a:extLst>
          </p:cNvPr>
          <p:cNvGrpSpPr/>
          <p:nvPr/>
        </p:nvGrpSpPr>
        <p:grpSpPr>
          <a:xfrm>
            <a:off x="5257800" y="1192395"/>
            <a:ext cx="3810000" cy="2541405"/>
            <a:chOff x="8261171" y="64577"/>
            <a:chExt cx="4012561" cy="2574253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AFED2F08-364B-4EB2-6462-0C0ADA0B168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61171" y="64577"/>
              <a:ext cx="4012561" cy="2574253"/>
            </a:xfrm>
            <a:prstGeom prst="rect">
              <a:avLst/>
            </a:prstGeom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B83A19D-0B07-9BE5-C70F-95D35F71E923}"/>
                </a:ext>
              </a:extLst>
            </p:cNvPr>
            <p:cNvSpPr/>
            <p:nvPr/>
          </p:nvSpPr>
          <p:spPr>
            <a:xfrm>
              <a:off x="10920272" y="1635118"/>
              <a:ext cx="1170127" cy="333382"/>
            </a:xfrm>
            <a:prstGeom prst="rect">
              <a:avLst/>
            </a:prstGeom>
            <a:noFill/>
            <a:ln w="317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4B70F55-AAE4-1EAA-6C4C-A0AC70A46A9C}"/>
              </a:ext>
            </a:extLst>
          </p:cNvPr>
          <p:cNvSpPr txBox="1"/>
          <p:nvPr/>
        </p:nvSpPr>
        <p:spPr>
          <a:xfrm>
            <a:off x="97641" y="1665982"/>
            <a:ext cx="5645420" cy="1077218"/>
          </a:xfrm>
          <a:prstGeom prst="rect">
            <a:avLst/>
          </a:prstGeom>
          <a:noFill/>
          <a:ln w="2222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Heavy Ion beam – </a:t>
            </a:r>
            <a:r>
              <a:rPr lang="en-GB" sz="1600" b="1" dirty="0"/>
              <a:t>I, Cu, Cl,.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Based on the detection of charged particles/recoils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ToF</a:t>
            </a:r>
            <a:r>
              <a:rPr lang="en-GB" sz="1600" dirty="0"/>
              <a:t> - ERDA : suitable for detection of light/medium elements lighter of the beam mass</a:t>
            </a:r>
          </a:p>
        </p:txBody>
      </p:sp>
    </p:spTree>
    <p:extLst>
      <p:ext uri="{BB962C8B-B14F-4D97-AF65-F5344CB8AC3E}">
        <p14:creationId xmlns:p14="http://schemas.microsoft.com/office/powerpoint/2010/main" val="3195284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94548-59F9-513D-34E1-3EEE053709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7D536AD-3457-C37A-5D6E-E27DAFABB621}"/>
              </a:ext>
            </a:extLst>
          </p:cNvPr>
          <p:cNvSpPr txBox="1"/>
          <p:nvPr/>
        </p:nvSpPr>
        <p:spPr>
          <a:xfrm rot="5400000">
            <a:off x="4447400" y="-2532966"/>
            <a:ext cx="553998" cy="57912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ToF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 ERDA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A1975DE-4217-729A-E060-8A4907BAC00D}"/>
              </a:ext>
            </a:extLst>
          </p:cNvPr>
          <p:cNvGrpSpPr/>
          <p:nvPr/>
        </p:nvGrpSpPr>
        <p:grpSpPr>
          <a:xfrm>
            <a:off x="155064" y="803853"/>
            <a:ext cx="4934740" cy="2422446"/>
            <a:chOff x="11068103" y="11821105"/>
            <a:chExt cx="14095606" cy="636071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DAF0671-577A-BA17-8567-94C90190ACC5}"/>
                </a:ext>
              </a:extLst>
            </p:cNvPr>
            <p:cNvGrpSpPr/>
            <p:nvPr/>
          </p:nvGrpSpPr>
          <p:grpSpPr>
            <a:xfrm>
              <a:off x="11068103" y="11821105"/>
              <a:ext cx="13448924" cy="5372920"/>
              <a:chOff x="10873351" y="11145632"/>
              <a:chExt cx="13448924" cy="5372920"/>
            </a:xfrm>
          </p:grpSpPr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24CB8ACE-E165-B0E8-AB15-B69D9C9776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3717491" y="12115402"/>
                <a:ext cx="8781108" cy="4403150"/>
              </a:xfrm>
              <a:prstGeom prst="rect">
                <a:avLst/>
              </a:prstGeom>
            </p:spPr>
          </p:pic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1BD7FAC4-2F44-F7AA-8A95-670671CE856A}"/>
                  </a:ext>
                </a:extLst>
              </p:cNvPr>
              <p:cNvCxnSpPr/>
              <p:nvPr/>
            </p:nvCxnSpPr>
            <p:spPr>
              <a:xfrm>
                <a:off x="10873351" y="14514794"/>
                <a:ext cx="2647163" cy="0"/>
              </a:xfrm>
              <a:prstGeom prst="straightConnector1">
                <a:avLst/>
              </a:prstGeom>
              <a:ln w="47625">
                <a:solidFill>
                  <a:schemeClr val="accent5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F739506-8BF5-9087-C03B-0B9F244C3210}"/>
                  </a:ext>
                </a:extLst>
              </p:cNvPr>
              <p:cNvSpPr txBox="1"/>
              <p:nvPr/>
            </p:nvSpPr>
            <p:spPr>
              <a:xfrm>
                <a:off x="11619072" y="11240180"/>
                <a:ext cx="5376096" cy="969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Start timing gate </a:t>
                </a:r>
                <a:endParaRPr lang="el-GR" dirty="0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4F4A014-CD9C-7495-73A5-A5CE349CA6B6}"/>
                  </a:ext>
                </a:extLst>
              </p:cNvPr>
              <p:cNvSpPr txBox="1"/>
              <p:nvPr/>
            </p:nvSpPr>
            <p:spPr>
              <a:xfrm>
                <a:off x="19270735" y="11145632"/>
                <a:ext cx="5051540" cy="969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Stop timing gate </a:t>
                </a:r>
                <a:endParaRPr lang="el-GR" dirty="0"/>
              </a:p>
            </p:txBody>
          </p: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D2A7E01D-5559-1BAE-4955-1C366E8121CE}"/>
                  </a:ext>
                </a:extLst>
              </p:cNvPr>
              <p:cNvCxnSpPr/>
              <p:nvPr/>
            </p:nvCxnSpPr>
            <p:spPr>
              <a:xfrm>
                <a:off x="14698400" y="12193683"/>
                <a:ext cx="1210015" cy="1685978"/>
              </a:xfrm>
              <a:prstGeom prst="straightConnector1">
                <a:avLst/>
              </a:prstGeom>
              <a:ln w="47625">
                <a:solidFill>
                  <a:schemeClr val="accent5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DB0D8144-CE77-C9C0-D04D-F54A072B1CD9}"/>
                  </a:ext>
                </a:extLst>
              </p:cNvPr>
              <p:cNvCxnSpPr/>
              <p:nvPr/>
            </p:nvCxnSpPr>
            <p:spPr>
              <a:xfrm flipH="1">
                <a:off x="20416125" y="12136153"/>
                <a:ext cx="1585521" cy="1757416"/>
              </a:xfrm>
              <a:prstGeom prst="straightConnector1">
                <a:avLst/>
              </a:prstGeom>
              <a:ln w="47625">
                <a:solidFill>
                  <a:schemeClr val="accent5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ED76458F-9C5A-0364-F1FD-A46927990EB1}"/>
                </a:ext>
              </a:extLst>
            </p:cNvPr>
            <p:cNvCxnSpPr/>
            <p:nvPr/>
          </p:nvCxnSpPr>
          <p:spPr>
            <a:xfrm flipH="1" flipV="1">
              <a:off x="21849045" y="15230181"/>
              <a:ext cx="1387395" cy="1922505"/>
            </a:xfrm>
            <a:prstGeom prst="straightConnector1">
              <a:avLst/>
            </a:prstGeom>
            <a:ln w="47625">
              <a:solidFill>
                <a:schemeClr val="accent5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B34841F-E04C-C068-77E4-6A6D368B11A3}"/>
                </a:ext>
              </a:extLst>
            </p:cNvPr>
            <p:cNvSpPr txBox="1"/>
            <p:nvPr/>
          </p:nvSpPr>
          <p:spPr>
            <a:xfrm>
              <a:off x="20829489" y="17212050"/>
              <a:ext cx="4334220" cy="969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SSB Detector</a:t>
              </a:r>
              <a:endParaRPr lang="el-GR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53BCA64-D582-A21B-6D94-5BED92CA5380}"/>
              </a:ext>
            </a:extLst>
          </p:cNvPr>
          <p:cNvGrpSpPr/>
          <p:nvPr/>
        </p:nvGrpSpPr>
        <p:grpSpPr>
          <a:xfrm>
            <a:off x="4997292" y="890666"/>
            <a:ext cx="4141752" cy="2193428"/>
            <a:chOff x="821431" y="19906017"/>
            <a:chExt cx="15791412" cy="6135053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7E5CE81D-4A32-4135-E8A1-2E6AF741AF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21368" y="19906017"/>
              <a:ext cx="5330963" cy="6135053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DB9ABE9-D941-06BD-34E2-456EDC1A84D8}"/>
                </a:ext>
              </a:extLst>
            </p:cNvPr>
            <p:cNvSpPr txBox="1"/>
            <p:nvPr/>
          </p:nvSpPr>
          <p:spPr>
            <a:xfrm>
              <a:off x="11550904" y="19950990"/>
              <a:ext cx="5061939" cy="180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Mirror grid (-4.0kV)</a:t>
              </a:r>
              <a:endParaRPr lang="el-GR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B6CF72D-DF5C-07D5-7477-6AD56467A299}"/>
                </a:ext>
              </a:extLst>
            </p:cNvPr>
            <p:cNvSpPr txBox="1"/>
            <p:nvPr/>
          </p:nvSpPr>
          <p:spPr>
            <a:xfrm>
              <a:off x="1418520" y="20137383"/>
              <a:ext cx="4557773" cy="180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Foil holder (-3.0kV)</a:t>
              </a:r>
              <a:endParaRPr lang="el-GR" dirty="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29258F0-33C0-F47A-75CA-C4EA89AB939E}"/>
                </a:ext>
              </a:extLst>
            </p:cNvPr>
            <p:cNvSpPr txBox="1"/>
            <p:nvPr/>
          </p:nvSpPr>
          <p:spPr>
            <a:xfrm>
              <a:off x="821431" y="23678003"/>
              <a:ext cx="5631932" cy="18077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MCP detector</a:t>
              </a:r>
            </a:p>
            <a:p>
              <a:pPr algn="ctr"/>
              <a:r>
                <a:rPr lang="en-GB" dirty="0"/>
                <a:t>(-1.8 kV)</a:t>
              </a:r>
              <a:endParaRPr lang="el-GR" dirty="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B32F546-BC48-6220-1FCC-0BDD9EF1743A}"/>
                </a:ext>
              </a:extLst>
            </p:cNvPr>
            <p:cNvSpPr txBox="1"/>
            <p:nvPr/>
          </p:nvSpPr>
          <p:spPr>
            <a:xfrm>
              <a:off x="11389370" y="22870255"/>
              <a:ext cx="4976968" cy="180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Drift region (-2.0 kV)</a:t>
              </a:r>
              <a:endParaRPr lang="el-GR" dirty="0"/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358956EC-A2EE-E704-9714-1E8EEC744071}"/>
                </a:ext>
              </a:extLst>
            </p:cNvPr>
            <p:cNvCxnSpPr/>
            <p:nvPr/>
          </p:nvCxnSpPr>
          <p:spPr>
            <a:xfrm flipH="1">
              <a:off x="9218653" y="20396599"/>
              <a:ext cx="2738136" cy="696686"/>
            </a:xfrm>
            <a:prstGeom prst="straightConnector1">
              <a:avLst/>
            </a:prstGeom>
            <a:ln w="47625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2B510B45-670D-1ED8-5850-71E6187C75C1}"/>
                </a:ext>
              </a:extLst>
            </p:cNvPr>
            <p:cNvCxnSpPr/>
            <p:nvPr/>
          </p:nvCxnSpPr>
          <p:spPr>
            <a:xfrm flipH="1" flipV="1">
              <a:off x="8453593" y="21599414"/>
              <a:ext cx="3002603" cy="1600699"/>
            </a:xfrm>
            <a:prstGeom prst="straightConnector1">
              <a:avLst/>
            </a:prstGeom>
            <a:ln w="47625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A09A4329-1006-7874-9761-6159B605B9B7}"/>
                </a:ext>
              </a:extLst>
            </p:cNvPr>
            <p:cNvCxnSpPr/>
            <p:nvPr/>
          </p:nvCxnSpPr>
          <p:spPr>
            <a:xfrm flipV="1">
              <a:off x="5769997" y="22394735"/>
              <a:ext cx="2250186" cy="1549608"/>
            </a:xfrm>
            <a:prstGeom prst="straightConnector1">
              <a:avLst/>
            </a:prstGeom>
            <a:ln w="47625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18A2ABC2-2644-7613-0D8E-9C070B4F671B}"/>
                </a:ext>
              </a:extLst>
            </p:cNvPr>
            <p:cNvCxnSpPr/>
            <p:nvPr/>
          </p:nvCxnSpPr>
          <p:spPr>
            <a:xfrm>
              <a:off x="5059010" y="21039379"/>
              <a:ext cx="2256050" cy="377773"/>
            </a:xfrm>
            <a:prstGeom prst="straightConnector1">
              <a:avLst/>
            </a:prstGeom>
            <a:ln w="47625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969C069F-A992-9041-2C0B-0C7AE503A0F6}"/>
              </a:ext>
            </a:extLst>
          </p:cNvPr>
          <p:cNvSpPr txBox="1"/>
          <p:nvPr/>
        </p:nvSpPr>
        <p:spPr>
          <a:xfrm>
            <a:off x="56170" y="3335885"/>
            <a:ext cx="87178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u="sng" dirty="0"/>
              <a:t>Detection system consists of: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/>
              <a:t>Two timing detectors (MCPs) for the detection of the recoiled ions. Distance between them: L = 540mm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/>
              <a:t>One Silicon Surface Barrier Detector (SSB) placed 5mm away of the second MCP detector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6715784-4C17-927C-1A79-94C80C07D339}"/>
              </a:ext>
            </a:extLst>
          </p:cNvPr>
          <p:cNvGrpSpPr/>
          <p:nvPr/>
        </p:nvGrpSpPr>
        <p:grpSpPr>
          <a:xfrm>
            <a:off x="244062" y="5027924"/>
            <a:ext cx="8155192" cy="923331"/>
            <a:chOff x="46593" y="22968693"/>
            <a:chExt cx="21443928" cy="541845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10BC619-8AF3-D813-BE92-E49E427B8FA7}"/>
                </a:ext>
              </a:extLst>
            </p:cNvPr>
            <p:cNvSpPr txBox="1"/>
            <p:nvPr/>
          </p:nvSpPr>
          <p:spPr>
            <a:xfrm>
              <a:off x="3014581" y="22968693"/>
              <a:ext cx="18475940" cy="541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MCP detectors: </a:t>
              </a:r>
              <a:r>
                <a:rPr lang="en-GB" dirty="0"/>
                <a:t>2 CFD modules are receiving the signal from the MCPs and provide a start and stop signal for the Time to Amplitude Converter</a:t>
              </a:r>
            </a:p>
            <a:p>
              <a:r>
                <a:rPr lang="en-GB" b="1" dirty="0"/>
                <a:t>SSB detector: </a:t>
              </a:r>
              <a:r>
                <a:rPr lang="en-GB" dirty="0"/>
                <a:t>the signal passes through a pre-amplifier &amp; an amplifier</a:t>
              </a:r>
              <a:endParaRPr lang="el-GR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0D579E1-480D-B353-05A8-6BBE9BA5816A}"/>
                </a:ext>
              </a:extLst>
            </p:cNvPr>
            <p:cNvSpPr txBox="1"/>
            <p:nvPr/>
          </p:nvSpPr>
          <p:spPr>
            <a:xfrm>
              <a:off x="46593" y="22968693"/>
              <a:ext cx="2528442" cy="2167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i="1" u="sng" dirty="0"/>
                <a:t>Electronics:</a:t>
              </a:r>
              <a:endParaRPr lang="el-GR" b="1" i="1" u="sng" dirty="0"/>
            </a:p>
          </p:txBody>
        </p:sp>
      </p:grpSp>
    </p:spTree>
    <p:extLst>
      <p:ext uri="{BB962C8B-B14F-4D97-AF65-F5344CB8AC3E}">
        <p14:creationId xmlns:p14="http://schemas.microsoft.com/office/powerpoint/2010/main" val="953960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8B8962-0902-3B03-D037-C6DDBA894A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628CF35-7251-E982-864C-BACBC5A9BC2B}"/>
              </a:ext>
            </a:extLst>
          </p:cNvPr>
          <p:cNvSpPr txBox="1"/>
          <p:nvPr/>
        </p:nvSpPr>
        <p:spPr>
          <a:xfrm rot="5400000">
            <a:off x="4447400" y="-2532966"/>
            <a:ext cx="553998" cy="57912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ToF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 ERDA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E705595-4D31-3841-0013-0B88FAAD2226}"/>
              </a:ext>
            </a:extLst>
          </p:cNvPr>
          <p:cNvGrpSpPr/>
          <p:nvPr/>
        </p:nvGrpSpPr>
        <p:grpSpPr>
          <a:xfrm>
            <a:off x="4793511" y="3864228"/>
            <a:ext cx="4155691" cy="2373813"/>
            <a:chOff x="229283" y="35073452"/>
            <a:chExt cx="7660944" cy="543311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48A60A4-CE31-33FB-8F3B-F6060105E08A}"/>
                </a:ext>
              </a:extLst>
            </p:cNvPr>
            <p:cNvGrpSpPr/>
            <p:nvPr/>
          </p:nvGrpSpPr>
          <p:grpSpPr>
            <a:xfrm>
              <a:off x="229283" y="35073452"/>
              <a:ext cx="7660944" cy="5433118"/>
              <a:chOff x="8856682" y="30479572"/>
              <a:chExt cx="8232263" cy="5756096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022E1E17-5E4C-D0BD-E81E-AF958872DE6F}"/>
                  </a:ext>
                </a:extLst>
              </p:cNvPr>
              <p:cNvGrpSpPr/>
              <p:nvPr/>
            </p:nvGrpSpPr>
            <p:grpSpPr>
              <a:xfrm>
                <a:off x="9335625" y="30479572"/>
                <a:ext cx="7753320" cy="5422213"/>
                <a:chOff x="2983396" y="33141566"/>
                <a:chExt cx="12787703" cy="6067166"/>
              </a:xfrm>
            </p:grpSpPr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B4E65856-7C1F-5A87-E784-A6A4F0814B0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2983396" y="33236557"/>
                  <a:ext cx="11620499" cy="5972175"/>
                </a:xfrm>
                <a:prstGeom prst="rect">
                  <a:avLst/>
                </a:prstGeom>
              </p:spPr>
            </p:pic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58DCA72A-1DA3-5BBC-4496-5A88D54A18E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4542374" y="33141566"/>
                  <a:ext cx="1228725" cy="5705475"/>
                </a:xfrm>
                <a:prstGeom prst="rect">
                  <a:avLst/>
                </a:prstGeom>
              </p:spPr>
            </p:pic>
          </p:grp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8702BB4-E66E-15DC-2D91-2B98728B775D}"/>
                  </a:ext>
                </a:extLst>
              </p:cNvPr>
              <p:cNvSpPr txBox="1"/>
              <p:nvPr/>
            </p:nvSpPr>
            <p:spPr>
              <a:xfrm rot="16200000">
                <a:off x="8045734" y="34297474"/>
                <a:ext cx="1994846" cy="3729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Energy (Channel)</a:t>
                </a:r>
                <a:endParaRPr lang="el-GR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6FCEC2B-C5DD-6DCB-8905-049507DB8B2F}"/>
                  </a:ext>
                </a:extLst>
              </p:cNvPr>
              <p:cNvSpPr txBox="1"/>
              <p:nvPr/>
            </p:nvSpPr>
            <p:spPr>
              <a:xfrm>
                <a:off x="11017494" y="35876862"/>
                <a:ext cx="2690963" cy="3588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Time of flight (channel)</a:t>
                </a:r>
                <a:endParaRPr lang="el-GR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D7D5F60-C9DA-0F78-D7AD-C37B1BAA905B}"/>
                </a:ext>
              </a:extLst>
            </p:cNvPr>
            <p:cNvSpPr txBox="1"/>
            <p:nvPr/>
          </p:nvSpPr>
          <p:spPr>
            <a:xfrm>
              <a:off x="3943356" y="35603176"/>
              <a:ext cx="1842153" cy="3694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Scattered Iodine </a:t>
              </a:r>
              <a:endParaRPr lang="el-GR" b="1" dirty="0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33E7569F-70DD-89FB-D146-248605380B6F}"/>
                </a:ext>
              </a:extLst>
            </p:cNvPr>
            <p:cNvCxnSpPr/>
            <p:nvPr/>
          </p:nvCxnSpPr>
          <p:spPr>
            <a:xfrm flipH="1">
              <a:off x="5256824" y="36538558"/>
              <a:ext cx="1281540" cy="1081877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162743C-EF95-68A0-FCA0-F4E7F23A4348}"/>
                </a:ext>
              </a:extLst>
            </p:cNvPr>
            <p:cNvSpPr txBox="1"/>
            <p:nvPr/>
          </p:nvSpPr>
          <p:spPr>
            <a:xfrm>
              <a:off x="3036196" y="36397379"/>
              <a:ext cx="429233" cy="3694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Zn</a:t>
              </a:r>
              <a:endParaRPr lang="el-GR" b="1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986777D-2DC3-CC39-35FC-D2A7F1CAD104}"/>
                </a:ext>
              </a:extLst>
            </p:cNvPr>
            <p:cNvSpPr txBox="1"/>
            <p:nvPr/>
          </p:nvSpPr>
          <p:spPr>
            <a:xfrm>
              <a:off x="2543066" y="37658757"/>
              <a:ext cx="348712" cy="3694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O</a:t>
              </a:r>
              <a:endParaRPr lang="el-GR" b="1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D08D119-549D-A9DC-2D2D-1D5F8D4DE8A4}"/>
                </a:ext>
              </a:extLst>
            </p:cNvPr>
            <p:cNvSpPr txBox="1"/>
            <p:nvPr/>
          </p:nvSpPr>
          <p:spPr>
            <a:xfrm>
              <a:off x="2169450" y="39048726"/>
              <a:ext cx="338852" cy="3694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H</a:t>
              </a:r>
              <a:endParaRPr lang="el-GR" b="1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D62A333-6E35-26EA-91D9-AD40F5EAFAD5}"/>
              </a:ext>
            </a:extLst>
          </p:cNvPr>
          <p:cNvSpPr txBox="1"/>
          <p:nvPr/>
        </p:nvSpPr>
        <p:spPr>
          <a:xfrm>
            <a:off x="4724399" y="3404737"/>
            <a:ext cx="4319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23 MeV Iodine beam on a </a:t>
            </a:r>
            <a:r>
              <a:rPr lang="en-GB" sz="2000" dirty="0" err="1"/>
              <a:t>ZnO</a:t>
            </a:r>
            <a:r>
              <a:rPr lang="en-GB" sz="2000" dirty="0"/>
              <a:t> target</a:t>
            </a:r>
            <a:endParaRPr lang="el-GR" sz="2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7AB0D6-B726-95C4-4B90-60E6B2DA5DE2}"/>
              </a:ext>
            </a:extLst>
          </p:cNvPr>
          <p:cNvSpPr txBox="1"/>
          <p:nvPr/>
        </p:nvSpPr>
        <p:spPr>
          <a:xfrm>
            <a:off x="-319997" y="3409890"/>
            <a:ext cx="5009558" cy="40011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dirty="0"/>
              <a:t>20MeV </a:t>
            </a:r>
            <a:r>
              <a:rPr lang="en-GB" sz="2000" baseline="30000" dirty="0"/>
              <a:t>127</a:t>
            </a:r>
            <a:r>
              <a:rPr lang="en-GB" sz="2000" dirty="0"/>
              <a:t>I on </a:t>
            </a:r>
            <a:r>
              <a:rPr lang="en-GB" sz="2000" dirty="0" err="1"/>
              <a:t>Aluminum</a:t>
            </a:r>
            <a:r>
              <a:rPr lang="en-GB" sz="2000" dirty="0"/>
              <a:t> thin foil</a:t>
            </a:r>
            <a:endParaRPr lang="el-GR" sz="20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D18F2E2-D479-178D-3488-B0102C992C4E}"/>
              </a:ext>
            </a:extLst>
          </p:cNvPr>
          <p:cNvGrpSpPr/>
          <p:nvPr/>
        </p:nvGrpSpPr>
        <p:grpSpPr>
          <a:xfrm>
            <a:off x="323880" y="3860152"/>
            <a:ext cx="4223323" cy="2527871"/>
            <a:chOff x="197713" y="889783"/>
            <a:chExt cx="5246561" cy="344678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FD1D5E20-7B59-AA72-3EF2-FC388A0583A5}"/>
                </a:ext>
              </a:extLst>
            </p:cNvPr>
            <p:cNvGrpSpPr/>
            <p:nvPr/>
          </p:nvGrpSpPr>
          <p:grpSpPr>
            <a:xfrm>
              <a:off x="569112" y="889783"/>
              <a:ext cx="4875162" cy="3118542"/>
              <a:chOff x="119926" y="27665991"/>
              <a:chExt cx="6307093" cy="4336933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DC0E5198-4769-E4A1-F88C-81434AF81763}"/>
                  </a:ext>
                </a:extLst>
              </p:cNvPr>
              <p:cNvGrpSpPr/>
              <p:nvPr/>
            </p:nvGrpSpPr>
            <p:grpSpPr>
              <a:xfrm>
                <a:off x="119926" y="27665991"/>
                <a:ext cx="6307093" cy="4336933"/>
                <a:chOff x="383362" y="26991089"/>
                <a:chExt cx="9833549" cy="5562095"/>
              </a:xfrm>
            </p:grpSpPr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A95B53CD-E4C4-CE70-7712-DF2EF56575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83362" y="26991089"/>
                  <a:ext cx="9833549" cy="5562095"/>
                </a:xfrm>
                <a:prstGeom prst="rect">
                  <a:avLst/>
                </a:prstGeom>
              </p:spPr>
            </p:pic>
            <p:pic>
              <p:nvPicPr>
                <p:cNvPr id="36" name="Picture 35">
                  <a:extLst>
                    <a:ext uri="{FF2B5EF4-FFF2-40B4-BE49-F238E27FC236}">
                      <a16:creationId xmlns:a16="http://schemas.microsoft.com/office/drawing/2014/main" id="{36C8C70D-370C-6A42-5AEB-5021264D19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897985" y="27278887"/>
                  <a:ext cx="1075731" cy="4401694"/>
                </a:xfrm>
                <a:prstGeom prst="rect">
                  <a:avLst/>
                </a:prstGeom>
              </p:spPr>
            </p:pic>
          </p:grp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CA03BD7-4DEA-B518-7593-4267DF6DCAF9}"/>
                  </a:ext>
                </a:extLst>
              </p:cNvPr>
              <p:cNvSpPr txBox="1"/>
              <p:nvPr/>
            </p:nvSpPr>
            <p:spPr>
              <a:xfrm>
                <a:off x="954411" y="28677070"/>
                <a:ext cx="491914" cy="513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Al</a:t>
                </a:r>
                <a:endParaRPr lang="el-GR" b="1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E9B615D-680F-3372-2D59-43703B558FCA}"/>
                  </a:ext>
                </a:extLst>
              </p:cNvPr>
              <p:cNvSpPr txBox="1"/>
              <p:nvPr/>
            </p:nvSpPr>
            <p:spPr>
              <a:xfrm>
                <a:off x="830949" y="29427550"/>
                <a:ext cx="440069" cy="513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accent2">
                        <a:lumMod val="50000"/>
                      </a:schemeClr>
                    </a:solidFill>
                  </a:rPr>
                  <a:t>O</a:t>
                </a:r>
                <a:endParaRPr lang="el-GR" b="1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A20ACEC-6EF6-B35B-582D-B0CB2B6D64C2}"/>
                  </a:ext>
                </a:extLst>
              </p:cNvPr>
              <p:cNvSpPr txBox="1"/>
              <p:nvPr/>
            </p:nvSpPr>
            <p:spPr>
              <a:xfrm>
                <a:off x="861512" y="30049930"/>
                <a:ext cx="677710" cy="5136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rgbClr val="0070C0"/>
                    </a:solidFill>
                  </a:rPr>
                  <a:t>C</a:t>
                </a:r>
                <a:endParaRPr lang="el-GR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4C78BC8-A0A3-429F-EF83-A97B766E121E}"/>
                  </a:ext>
                </a:extLst>
              </p:cNvPr>
              <p:cNvSpPr txBox="1"/>
              <p:nvPr/>
            </p:nvSpPr>
            <p:spPr>
              <a:xfrm>
                <a:off x="666617" y="30997446"/>
                <a:ext cx="427626" cy="513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FF3399"/>
                    </a:solidFill>
                  </a:rPr>
                  <a:t>H</a:t>
                </a:r>
                <a:endParaRPr lang="el-GR" b="1" dirty="0">
                  <a:solidFill>
                    <a:srgbClr val="FF3399"/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2A0FDF3-101E-92E5-8E25-6C6E0B2C63E0}"/>
                  </a:ext>
                </a:extLst>
              </p:cNvPr>
              <p:cNvSpPr txBox="1"/>
              <p:nvPr/>
            </p:nvSpPr>
            <p:spPr>
              <a:xfrm>
                <a:off x="2621543" y="29497194"/>
                <a:ext cx="2038000" cy="470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/>
                  <a:t>Scattered Iodine</a:t>
                </a:r>
                <a:endParaRPr lang="el-GR" sz="1600" b="1" dirty="0"/>
              </a:p>
            </p:txBody>
          </p: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506B03A1-D7B3-7047-4381-1880D344A354}"/>
                  </a:ext>
                </a:extLst>
              </p:cNvPr>
              <p:cNvCxnSpPr/>
              <p:nvPr/>
            </p:nvCxnSpPr>
            <p:spPr>
              <a:xfrm flipH="1">
                <a:off x="3435858" y="30081969"/>
                <a:ext cx="1118953" cy="475332"/>
              </a:xfrm>
              <a:prstGeom prst="straightConnector1">
                <a:avLst/>
              </a:prstGeom>
              <a:ln w="349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259B6C1-9ED4-185A-1559-E4C7D10E8022}"/>
                </a:ext>
              </a:extLst>
            </p:cNvPr>
            <p:cNvSpPr txBox="1"/>
            <p:nvPr/>
          </p:nvSpPr>
          <p:spPr>
            <a:xfrm rot="16200000">
              <a:off x="-779161" y="2095729"/>
              <a:ext cx="2332507" cy="3787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Energy (Channel)</a:t>
              </a:r>
              <a:endParaRPr lang="el-GR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47006D5-E321-957B-F74E-9D80578B5AB3}"/>
                </a:ext>
              </a:extLst>
            </p:cNvPr>
            <p:cNvSpPr txBox="1"/>
            <p:nvPr/>
          </p:nvSpPr>
          <p:spPr>
            <a:xfrm>
              <a:off x="1820250" y="3917022"/>
              <a:ext cx="2732884" cy="419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Time of flight (channel)</a:t>
              </a:r>
              <a:endParaRPr lang="el-GR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CE37FE4-B182-1B3F-F819-76CFC6DCE898}"/>
              </a:ext>
            </a:extLst>
          </p:cNvPr>
          <p:cNvGrpSpPr/>
          <p:nvPr/>
        </p:nvGrpSpPr>
        <p:grpSpPr>
          <a:xfrm>
            <a:off x="323879" y="838200"/>
            <a:ext cx="4044317" cy="2494048"/>
            <a:chOff x="-7442" y="1394294"/>
            <a:chExt cx="3663402" cy="2132158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00DDA838-EEF1-959C-C80E-1412E979CF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6382" y="1394294"/>
              <a:ext cx="3379578" cy="1977173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0ACFA15-1B82-DC42-CB66-171CDD8BDD27}"/>
                </a:ext>
              </a:extLst>
            </p:cNvPr>
            <p:cNvSpPr txBox="1"/>
            <p:nvPr/>
          </p:nvSpPr>
          <p:spPr>
            <a:xfrm>
              <a:off x="837929" y="3358125"/>
              <a:ext cx="1109679" cy="1683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Time of flight (channel)</a:t>
              </a:r>
              <a:endParaRPr lang="el-GR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68F98CFB-AFC4-1B42-AE7A-3B4D9D2CF7AA}"/>
                </a:ext>
              </a:extLst>
            </p:cNvPr>
            <p:cNvSpPr txBox="1"/>
            <p:nvPr/>
          </p:nvSpPr>
          <p:spPr>
            <a:xfrm rot="16200000">
              <a:off x="-239279" y="2305441"/>
              <a:ext cx="690479" cy="2268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Counts</a:t>
              </a:r>
              <a:endParaRPr lang="el-GR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1925143-7EFD-BA58-8491-88A0C7E20BC2}"/>
              </a:ext>
            </a:extLst>
          </p:cNvPr>
          <p:cNvGrpSpPr/>
          <p:nvPr/>
        </p:nvGrpSpPr>
        <p:grpSpPr>
          <a:xfrm>
            <a:off x="4775803" y="869862"/>
            <a:ext cx="4063397" cy="2440484"/>
            <a:chOff x="3706740" y="1363585"/>
            <a:chExt cx="3565045" cy="2135319"/>
          </a:xfrm>
        </p:grpSpPr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18D6C25D-D622-6B80-2445-5991DDE850F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41039" y="1363585"/>
              <a:ext cx="3330746" cy="2007882"/>
            </a:xfrm>
            <a:prstGeom prst="rect">
              <a:avLst/>
            </a:prstGeom>
          </p:spPr>
        </p:pic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874582F-D03F-0E48-83D6-39A1900F1F97}"/>
                </a:ext>
              </a:extLst>
            </p:cNvPr>
            <p:cNvSpPr txBox="1"/>
            <p:nvPr/>
          </p:nvSpPr>
          <p:spPr>
            <a:xfrm>
              <a:off x="4719386" y="3325364"/>
              <a:ext cx="874474" cy="1735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Energy (Channel)</a:t>
              </a:r>
              <a:endParaRPr lang="el-GR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F7DE9E8-15B0-AE5C-0492-864A5A2FAF9A}"/>
                </a:ext>
              </a:extLst>
            </p:cNvPr>
            <p:cNvSpPr txBox="1"/>
            <p:nvPr/>
          </p:nvSpPr>
          <p:spPr>
            <a:xfrm rot="16200000">
              <a:off x="3493072" y="2232114"/>
              <a:ext cx="672774" cy="245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Counts</a:t>
              </a:r>
              <a:endParaRPr lang="el-GR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8143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D00837-99BF-06D4-AD01-9CC44B64E9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C82DC8A-06F6-BE68-0BD9-B13771A4DF81}"/>
              </a:ext>
            </a:extLst>
          </p:cNvPr>
          <p:cNvSpPr txBox="1"/>
          <p:nvPr/>
        </p:nvSpPr>
        <p:spPr>
          <a:xfrm rot="5400000">
            <a:off x="4447400" y="-2532966"/>
            <a:ext cx="553998" cy="57912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ToF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 ERDA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93F635-4599-0449-E9C6-D06082ABA9BA}"/>
              </a:ext>
            </a:extLst>
          </p:cNvPr>
          <p:cNvSpPr txBox="1"/>
          <p:nvPr/>
        </p:nvSpPr>
        <p:spPr>
          <a:xfrm>
            <a:off x="53524" y="782276"/>
            <a:ext cx="883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/>
              <a:t>100% for energy detector - Varies with respect to the ion type and energy  / Less than 100% for ions due to different energy loss values in MCP foils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/>
              <a:t>Different ion beams are scattered from thick Au target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/>
              <a:t>Relative detection efficiency for each ion type is given by: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5C09B5F-8B9A-90CC-07AD-EFC718136DAE}"/>
                  </a:ext>
                </a:extLst>
              </p:cNvPr>
              <p:cNvSpPr txBox="1"/>
              <p:nvPr/>
            </p:nvSpPr>
            <p:spPr>
              <a:xfrm>
                <a:off x="572518" y="2021585"/>
                <a:ext cx="6457111" cy="5813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l-GR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𝒐𝒇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𝒔𝒄𝒂𝒕𝒕𝒆𝒓𝒆𝒅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𝒊𝒐𝒏𝒔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𝒊𝒏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𝑻𝒐𝑭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𝑬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𝒄𝒐𝒊𝒏𝒄𝒊𝒅𝒆𝒏𝒄𝒆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𝒔𝒑𝒆𝒄𝒕𝒓𝒖𝒎</m:t>
                        </m:r>
                      </m:num>
                      <m:den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𝒐𝒇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𝒑𝒂𝒓𝒕𝒊𝒄𝒍𝒆𝒔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𝒅𝒆𝒕𝒆𝒄𝒕𝒆𝒅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𝒃𝒚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𝑺𝑺𝑩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𝒅𝒆𝒕𝒆𝒄𝒕𝒐𝒓</m:t>
                        </m:r>
                      </m:den>
                    </m:f>
                    <m:r>
                      <a:rPr lang="en-GB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GB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𝟏𝟎𝟎</m:t>
                    </m:r>
                    <m:r>
                      <a:rPr lang="en-GB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 </m:t>
                    </m:r>
                  </m:oMath>
                </a14:m>
                <a:r>
                  <a:rPr lang="en-GB" sz="2000" dirty="0"/>
                  <a:t> </a:t>
                </a:r>
                <a:endParaRPr lang="el-GR" sz="200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5C09B5F-8B9A-90CC-07AD-EFC718136D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518" y="2021585"/>
                <a:ext cx="6457111" cy="58137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7" name="Object 46">
            <a:extLst>
              <a:ext uri="{FF2B5EF4-FFF2-40B4-BE49-F238E27FC236}">
                <a16:creationId xmlns:a16="http://schemas.microsoft.com/office/drawing/2014/main" id="{75F0F053-1FC7-D450-4CA1-07BAF72425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6182145"/>
              </p:ext>
            </p:extLst>
          </p:nvPr>
        </p:nvGraphicFramePr>
        <p:xfrm>
          <a:off x="1067999" y="2513054"/>
          <a:ext cx="4000811" cy="31140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7999" y="2513054"/>
                        <a:ext cx="4000811" cy="31140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>
            <a:extLst>
              <a:ext uri="{FF2B5EF4-FFF2-40B4-BE49-F238E27FC236}">
                <a16:creationId xmlns:a16="http://schemas.microsoft.com/office/drawing/2014/main" id="{90A69169-BE49-BAB8-238B-011646EC26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2368128"/>
              </p:ext>
            </p:extLst>
          </p:nvPr>
        </p:nvGraphicFramePr>
        <p:xfrm>
          <a:off x="4445514" y="2487009"/>
          <a:ext cx="4088886" cy="31287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22" name="Object 2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45514" y="2487009"/>
                        <a:ext cx="4088886" cy="31287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Rectangle 48">
            <a:extLst>
              <a:ext uri="{FF2B5EF4-FFF2-40B4-BE49-F238E27FC236}">
                <a16:creationId xmlns:a16="http://schemas.microsoft.com/office/drawing/2014/main" id="{8A0EBD62-C8C3-9215-C83E-DDAD24B3CEC7}"/>
              </a:ext>
            </a:extLst>
          </p:cNvPr>
          <p:cNvSpPr/>
          <p:nvPr/>
        </p:nvSpPr>
        <p:spPr>
          <a:xfrm>
            <a:off x="137745" y="5524942"/>
            <a:ext cx="70387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increase of the setup detection efficiency </a:t>
            </a:r>
            <a:r>
              <a:rPr lang="en-GB" b="1" i="1" dirty="0">
                <a:solidFill>
                  <a:srgbClr val="C00000"/>
                </a:solidFill>
              </a:rPr>
              <a:t>over 40%</a:t>
            </a:r>
            <a:r>
              <a:rPr lang="en-GB" b="1" i="1" dirty="0">
                <a:solidFill>
                  <a:srgbClr val="D68466"/>
                </a:solidFill>
              </a:rPr>
              <a:t> </a:t>
            </a:r>
            <a:r>
              <a:rPr lang="en-GB" dirty="0"/>
              <a:t>for Hydrogen in low energy region and </a:t>
            </a:r>
            <a:r>
              <a:rPr lang="en-GB" b="1" dirty="0">
                <a:solidFill>
                  <a:srgbClr val="C00000"/>
                </a:solidFill>
              </a:rPr>
              <a:t>~ 10%</a:t>
            </a:r>
            <a:r>
              <a:rPr lang="en-GB" b="1" dirty="0">
                <a:solidFill>
                  <a:srgbClr val="D68466"/>
                </a:solidFill>
              </a:rPr>
              <a:t> </a:t>
            </a:r>
            <a:r>
              <a:rPr lang="en-GB" dirty="0"/>
              <a:t>for higher energies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487371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DB25C3-A36D-B014-5AA0-5C21C64F98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3133FFE-C500-D735-9C4B-BAFB0BD80D2D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99579" y="3062233"/>
            <a:ext cx="3224907" cy="1255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EE12C48-A816-3649-ACC0-060836E09A9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97874" y="1446551"/>
            <a:ext cx="2390706" cy="98703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B582E0-D4C1-B421-B1E0-B1A1BC05ACCA}"/>
              </a:ext>
            </a:extLst>
          </p:cNvPr>
          <p:cNvSpPr txBox="1"/>
          <p:nvPr/>
        </p:nvSpPr>
        <p:spPr>
          <a:xfrm>
            <a:off x="316669" y="1131079"/>
            <a:ext cx="1935292" cy="323878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/>
            <a:r>
              <a:rPr lang="en-US" sz="1451" i="1" dirty="0">
                <a:solidFill>
                  <a:prstClr val="black"/>
                </a:solidFill>
                <a:latin typeface="Liberation Sans" pitchFamily="18"/>
                <a:ea typeface="Noto Sans CJK JP" pitchFamily="2"/>
                <a:cs typeface="Droid Sans Devanagari" pitchFamily="2"/>
              </a:rPr>
              <a:t>450 kV Accelerator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44E462-297A-BFD1-0033-64F843407FC4}"/>
              </a:ext>
            </a:extLst>
          </p:cNvPr>
          <p:cNvSpPr txBox="1"/>
          <p:nvPr/>
        </p:nvSpPr>
        <p:spPr>
          <a:xfrm>
            <a:off x="433734" y="745982"/>
            <a:ext cx="4976466" cy="359593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>
              <a:defRPr sz="1400"/>
            </a:pPr>
            <a:r>
              <a:rPr lang="en-US" sz="1693" b="1" dirty="0">
                <a:solidFill>
                  <a:prstClr val="black"/>
                </a:solidFill>
                <a:latin typeface="Liberation Sans" pitchFamily="18"/>
                <a:ea typeface="Noto Sans CJK JP" pitchFamily="2"/>
                <a:cs typeface="Droid Sans Devanagari" pitchFamily="2"/>
              </a:rPr>
              <a:t>Proton energy range:</a:t>
            </a:r>
            <a:r>
              <a:rPr lang="en-US" sz="1693" dirty="0">
                <a:solidFill>
                  <a:prstClr val="black"/>
                </a:solidFill>
                <a:latin typeface="Liberation Sans" pitchFamily="18"/>
                <a:ea typeface="Noto Sans CJK JP" pitchFamily="2"/>
                <a:cs typeface="Droid Sans Devanagari" pitchFamily="2"/>
              </a:rPr>
              <a:t> </a:t>
            </a:r>
            <a:r>
              <a:rPr lang="en-US" sz="1693" u="sng" dirty="0">
                <a:solidFill>
                  <a:prstClr val="black"/>
                </a:solidFill>
                <a:latin typeface="Liberation Sans" pitchFamily="18"/>
                <a:ea typeface="Noto Sans CJK JP" pitchFamily="2"/>
                <a:cs typeface="Droid Sans Devanagari" pitchFamily="2"/>
              </a:rPr>
              <a:t>140 – 340 keV</a:t>
            </a:r>
            <a:endParaRPr lang="en-US" sz="1693" dirty="0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5D6490-41E2-B8F9-4046-26BD44D0875F}"/>
              </a:ext>
            </a:extLst>
          </p:cNvPr>
          <p:cNvSpPr txBox="1"/>
          <p:nvPr/>
        </p:nvSpPr>
        <p:spPr>
          <a:xfrm>
            <a:off x="347888" y="2394503"/>
            <a:ext cx="3981171" cy="349180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/>
          <a:lstStyle/>
          <a:p>
            <a:pPr defTabSz="1105875" hangingPunct="0"/>
            <a:r>
              <a:rPr lang="en-US" sz="1693" b="1" dirty="0">
                <a:solidFill>
                  <a:prstClr val="black"/>
                </a:solidFill>
                <a:latin typeface="Liberation Sans" pitchFamily="18"/>
                <a:ea typeface="Noto Sans CJK JP" pitchFamily="2"/>
                <a:cs typeface="Droid Sans Devanagari" pitchFamily="2"/>
              </a:rPr>
              <a:t>Proton energy range:</a:t>
            </a:r>
            <a:r>
              <a:rPr lang="en-US" sz="1693" dirty="0">
                <a:solidFill>
                  <a:prstClr val="black"/>
                </a:solidFill>
                <a:latin typeface="Liberation Sans" pitchFamily="18"/>
                <a:ea typeface="Noto Sans CJK JP" pitchFamily="2"/>
                <a:cs typeface="Droid Sans Devanagari" pitchFamily="2"/>
              </a:rPr>
              <a:t> </a:t>
            </a:r>
            <a:r>
              <a:rPr lang="en-US" sz="1693" u="sng" dirty="0">
                <a:solidFill>
                  <a:prstClr val="black"/>
                </a:solidFill>
                <a:latin typeface="Liberation Sans" pitchFamily="18"/>
                <a:ea typeface="Noto Sans CJK JP" pitchFamily="2"/>
                <a:cs typeface="Droid Sans Devanagari" pitchFamily="2"/>
              </a:rPr>
              <a:t>300 – 1000 keV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F0ACE69-0E55-D44C-8600-027FB175EA64}"/>
              </a:ext>
            </a:extLst>
          </p:cNvPr>
          <p:cNvGrpSpPr/>
          <p:nvPr/>
        </p:nvGrpSpPr>
        <p:grpSpPr>
          <a:xfrm>
            <a:off x="323985" y="4317452"/>
            <a:ext cx="4976466" cy="2016990"/>
            <a:chOff x="137160" y="4694403"/>
            <a:chExt cx="5668930" cy="201699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1F0F5BB-582A-16B9-822F-9A7DAC23A2C0}"/>
                </a:ext>
              </a:extLst>
            </p:cNvPr>
            <p:cNvSpPr txBox="1"/>
            <p:nvPr/>
          </p:nvSpPr>
          <p:spPr>
            <a:xfrm>
              <a:off x="137160" y="4694403"/>
              <a:ext cx="2764703" cy="360362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108847" tIns="54423" rIns="108847" bIns="54423" anchorCtr="0" compatLnSpc="0">
              <a:spAutoFit/>
            </a:bodyPr>
            <a:lstStyle/>
            <a:p>
              <a:pPr defTabSz="1105875" hangingPunct="0">
                <a:defRPr b="1" u="sng">
                  <a:uFillTx/>
                </a:defRPr>
              </a:pPr>
              <a:r>
                <a:rPr lang="en-US" sz="1600" b="1" u="sng" dirty="0">
                  <a:solidFill>
                    <a:prstClr val="black"/>
                  </a:solidFill>
                  <a:latin typeface="+mj-lt"/>
                  <a:ea typeface="Noto Sans CJK JP" pitchFamily="2"/>
                  <a:cs typeface="Droid Sans Devanagari" pitchFamily="2"/>
                </a:rPr>
                <a:t>Detection systems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EB342AC-5401-C05F-2643-01FE83F57BDC}"/>
                </a:ext>
              </a:extLst>
            </p:cNvPr>
            <p:cNvSpPr txBox="1"/>
            <p:nvPr/>
          </p:nvSpPr>
          <p:spPr>
            <a:xfrm>
              <a:off x="168380" y="5142167"/>
              <a:ext cx="4423525" cy="35959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108847" tIns="54423" rIns="108847" bIns="54423" anchorCtr="0" compatLnSpc="0">
              <a:spAutoFit/>
            </a:bodyPr>
            <a:lstStyle/>
            <a:p>
              <a:pPr marL="285750" indent="-285750" defTabSz="1105875" hangingPunct="0">
                <a:buSzPct val="96000"/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prstClr val="black"/>
                  </a:solidFill>
                  <a:latin typeface="+mj-lt"/>
                  <a:ea typeface="Noto Sans CJK JP" pitchFamily="2"/>
                  <a:cs typeface="Droid Sans Devanagari" pitchFamily="2"/>
                </a:rPr>
                <a:t>Five backscattering detection angles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088600E-BE33-713F-6E52-7E2C8C6DD6FF}"/>
                </a:ext>
              </a:extLst>
            </p:cNvPr>
            <p:cNvSpPr txBox="1"/>
            <p:nvPr/>
          </p:nvSpPr>
          <p:spPr>
            <a:xfrm>
              <a:off x="276684" y="5467708"/>
              <a:ext cx="5529406" cy="63261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108847" tIns="54423" rIns="108847" bIns="54423" anchorCtr="0" compatLnSpc="0">
              <a:spAutoFit/>
            </a:bodyPr>
            <a:lstStyle/>
            <a:p>
              <a:pPr marL="285750" indent="-285750" defTabSz="1105875" hangingPunct="0">
                <a:buSzPct val="45000"/>
                <a:buFont typeface="Courier New" panose="02070309020205020404" pitchFamily="49" charset="0"/>
                <a:buChar char="o"/>
                <a:defRPr sz="1400"/>
              </a:pPr>
              <a:r>
                <a:rPr lang="en-US" sz="1600" dirty="0">
                  <a:solidFill>
                    <a:prstClr val="black"/>
                  </a:solidFill>
                  <a:latin typeface="+mj-lt"/>
                  <a:ea typeface="Noto Sans CJK JP" pitchFamily="2"/>
                  <a:cs typeface="Droid Sans Devanagari" pitchFamily="2"/>
                </a:rPr>
                <a:t>3 SSB detectors placed at 130</a:t>
              </a:r>
              <a:r>
                <a:rPr lang="en-US" altLang="zh-CN" sz="1600" dirty="0">
                  <a:solidFill>
                    <a:prstClr val="black"/>
                  </a:solidFill>
                  <a:latin typeface="+mj-lt"/>
                  <a:ea typeface="DejaVu Sans" pitchFamily="34"/>
                  <a:cs typeface="DejaVu Sans" pitchFamily="34"/>
                </a:rPr>
                <a:t>°</a:t>
              </a:r>
              <a:r>
                <a:rPr lang="en-US" sz="1600" dirty="0">
                  <a:solidFill>
                    <a:prstClr val="black"/>
                  </a:solidFill>
                  <a:latin typeface="+mj-lt"/>
                  <a:ea typeface="DejaVu Sans" pitchFamily="34"/>
                  <a:cs typeface="DejaVu Sans" pitchFamily="34"/>
                </a:rPr>
                <a:t>, 140</a:t>
              </a:r>
              <a:r>
                <a:rPr lang="en-US" altLang="zh-CN" sz="1600" dirty="0">
                  <a:solidFill>
                    <a:prstClr val="black"/>
                  </a:solidFill>
                  <a:latin typeface="+mj-lt"/>
                  <a:ea typeface="DejaVu Sans" pitchFamily="34"/>
                  <a:cs typeface="DejaVu Sans" pitchFamily="34"/>
                </a:rPr>
                <a:t>°</a:t>
              </a:r>
              <a:r>
                <a:rPr lang="en-US" sz="1600" dirty="0">
                  <a:solidFill>
                    <a:prstClr val="black"/>
                  </a:solidFill>
                  <a:latin typeface="+mj-lt"/>
                  <a:ea typeface="DejaVu Sans" pitchFamily="34"/>
                  <a:cs typeface="DejaVu Sans" pitchFamily="34"/>
                </a:rPr>
                <a:t> and 160</a:t>
              </a:r>
              <a:r>
                <a:rPr lang="en-US" altLang="zh-CN" sz="1600" dirty="0">
                  <a:solidFill>
                    <a:prstClr val="black"/>
                  </a:solidFill>
                  <a:latin typeface="+mj-lt"/>
                  <a:ea typeface="DejaVu Sans" pitchFamily="34"/>
                  <a:cs typeface="DejaVu Sans" pitchFamily="34"/>
                </a:rPr>
                <a:t>°</a:t>
              </a:r>
            </a:p>
            <a:p>
              <a:pPr marL="285750" indent="-285750" defTabSz="1105875" hangingPunct="0">
                <a:buSzPct val="45000"/>
                <a:buFont typeface="Courier New" panose="02070309020205020404" pitchFamily="49" charset="0"/>
                <a:buChar char="o"/>
                <a:defRPr sz="1400"/>
              </a:pPr>
              <a:r>
                <a:rPr lang="en-US" sz="1600" dirty="0">
                  <a:solidFill>
                    <a:prstClr val="black"/>
                  </a:solidFill>
                  <a:latin typeface="+mj-lt"/>
                  <a:ea typeface="DejaVu Sans" pitchFamily="34"/>
                  <a:cs typeface="DejaVu Sans" pitchFamily="34"/>
                </a:rPr>
                <a:t>2 PIPS detectors placed at 150</a:t>
              </a:r>
              <a:r>
                <a:rPr lang="en-US" altLang="zh-CN" sz="1600" dirty="0">
                  <a:solidFill>
                    <a:prstClr val="black"/>
                  </a:solidFill>
                  <a:latin typeface="+mj-lt"/>
                  <a:ea typeface="DejaVu Sans" pitchFamily="34"/>
                  <a:cs typeface="DejaVu Sans" pitchFamily="34"/>
                </a:rPr>
                <a:t>°</a:t>
              </a:r>
              <a:r>
                <a:rPr lang="en-US" sz="1600" dirty="0">
                  <a:solidFill>
                    <a:prstClr val="black"/>
                  </a:solidFill>
                  <a:latin typeface="+mj-lt"/>
                  <a:ea typeface="DejaVu Sans" pitchFamily="34"/>
                  <a:cs typeface="DejaVu Sans" pitchFamily="34"/>
                </a:rPr>
                <a:t> and 170</a:t>
              </a:r>
              <a:r>
                <a:rPr lang="en-US" altLang="zh-CN" sz="1600" dirty="0">
                  <a:solidFill>
                    <a:prstClr val="black"/>
                  </a:solidFill>
                  <a:latin typeface="+mj-lt"/>
                  <a:ea typeface="DejaVu Sans" pitchFamily="34"/>
                  <a:cs typeface="DejaVu Sans" pitchFamily="34"/>
                </a:rPr>
                <a:t>°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6C35F94-A58D-EA75-62DF-AE07CDB7AB48}"/>
                </a:ext>
              </a:extLst>
            </p:cNvPr>
            <p:cNvSpPr txBox="1"/>
            <p:nvPr/>
          </p:nvSpPr>
          <p:spPr>
            <a:xfrm>
              <a:off x="168380" y="6089677"/>
              <a:ext cx="3317643" cy="62171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108847" tIns="54423" rIns="108847" bIns="54423" anchorCtr="0" compatLnSpc="0">
              <a:spAutoFit/>
            </a:bodyPr>
            <a:lstStyle/>
            <a:p>
              <a:pPr marL="285750" indent="-285750" defTabSz="1105875" hangingPunct="0">
                <a:buSzPct val="96000"/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prstClr val="black"/>
                  </a:solidFill>
                  <a:latin typeface="+mj-lt"/>
                  <a:ea typeface="DejaVu Sans" pitchFamily="34"/>
                  <a:cs typeface="DejaVu Sans" pitchFamily="34"/>
                </a:rPr>
                <a:t>~ 7.5 cm far from the targets</a:t>
              </a:r>
            </a:p>
            <a:p>
              <a:pPr marL="285750" indent="-285750" defTabSz="1105875" hangingPunct="0">
                <a:buSzPct val="96000"/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prstClr val="black"/>
                  </a:solidFill>
                  <a:latin typeface="+mj-lt"/>
                  <a:ea typeface="DejaVu Sans" pitchFamily="34"/>
                  <a:cs typeface="DejaVu Sans" pitchFamily="34"/>
                </a:rPr>
                <a:t>~ </a:t>
              </a:r>
              <a:r>
                <a:rPr lang="en-US" altLang="zh-CN" sz="1600" dirty="0">
                  <a:solidFill>
                    <a:prstClr val="black"/>
                  </a:solidFill>
                  <a:latin typeface="+mj-lt"/>
                  <a:ea typeface="DejaVu Sans" pitchFamily="34"/>
                  <a:cs typeface="DejaVu Sans" pitchFamily="34"/>
                </a:rPr>
                <a:t>±</a:t>
              </a:r>
              <a:r>
                <a:rPr lang="en-US" sz="1600" dirty="0">
                  <a:solidFill>
                    <a:prstClr val="black"/>
                  </a:solidFill>
                  <a:latin typeface="+mj-lt"/>
                  <a:ea typeface="DejaVu Sans" pitchFamily="34"/>
                  <a:cs typeface="DejaVu Sans" pitchFamily="34"/>
                </a:rPr>
                <a:t> 1.5</a:t>
              </a:r>
              <a:r>
                <a:rPr lang="en-US" altLang="zh-CN" sz="1600" dirty="0">
                  <a:solidFill>
                    <a:prstClr val="black"/>
                  </a:solidFill>
                  <a:latin typeface="+mj-lt"/>
                  <a:ea typeface="DejaVu Sans" pitchFamily="34"/>
                  <a:cs typeface="DejaVu Sans" pitchFamily="34"/>
                </a:rPr>
                <a:t>°</a:t>
              </a:r>
              <a:r>
                <a:rPr lang="en-US" sz="1600" dirty="0">
                  <a:solidFill>
                    <a:prstClr val="black"/>
                  </a:solidFill>
                  <a:latin typeface="+mj-lt"/>
                  <a:ea typeface="DejaVu Sans" pitchFamily="34"/>
                  <a:cs typeface="DejaVu Sans" pitchFamily="34"/>
                </a:rPr>
                <a:t> angular uncertainty</a:t>
              </a:r>
            </a:p>
          </p:txBody>
        </p:sp>
      </p:grpSp>
      <p:sp>
        <p:nvSpPr>
          <p:cNvPr id="21" name="Rectangle: Diagonal Corners Snipped 20">
            <a:extLst>
              <a:ext uri="{FF2B5EF4-FFF2-40B4-BE49-F238E27FC236}">
                <a16:creationId xmlns:a16="http://schemas.microsoft.com/office/drawing/2014/main" id="{6118EA13-099F-455B-AA5A-21DAA0E5B76F}"/>
              </a:ext>
            </a:extLst>
          </p:cNvPr>
          <p:cNvSpPr/>
          <p:nvPr/>
        </p:nvSpPr>
        <p:spPr>
          <a:xfrm>
            <a:off x="397874" y="1188190"/>
            <a:ext cx="1607660" cy="222569"/>
          </a:xfrm>
          <a:prstGeom prst="snip2DiagRect">
            <a:avLst/>
          </a:prstGeom>
          <a:noFill/>
          <a:ln>
            <a:solidFill>
              <a:srgbClr val="7F1B1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DFD59D6-6E57-7267-1A69-A49FC94917D2}"/>
              </a:ext>
            </a:extLst>
          </p:cNvPr>
          <p:cNvGrpSpPr/>
          <p:nvPr/>
        </p:nvGrpSpPr>
        <p:grpSpPr>
          <a:xfrm>
            <a:off x="347889" y="2753727"/>
            <a:ext cx="2764703" cy="309554"/>
            <a:chOff x="177518" y="3019577"/>
            <a:chExt cx="2764703" cy="30955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A689A1D-F1A8-7F27-AE8A-2D6DA02AC7A1}"/>
                </a:ext>
              </a:extLst>
            </p:cNvPr>
            <p:cNvSpPr txBox="1"/>
            <p:nvPr/>
          </p:nvSpPr>
          <p:spPr>
            <a:xfrm>
              <a:off x="177518" y="3019577"/>
              <a:ext cx="2764703" cy="30955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108847" tIns="54423" rIns="108847" bIns="54423" anchorCtr="0" compatLnSpc="0"/>
            <a:lstStyle/>
            <a:p>
              <a:pPr defTabSz="1105875" hangingPunct="0">
                <a:defRPr sz="1200" i="0"/>
              </a:pPr>
              <a:r>
                <a:rPr lang="en-US" sz="1451" dirty="0">
                  <a:solidFill>
                    <a:prstClr val="black"/>
                  </a:solidFill>
                  <a:latin typeface="Liberation Sans" pitchFamily="18"/>
                  <a:ea typeface="Noto Sans CJK JP" pitchFamily="2"/>
                  <a:cs typeface="Droid Sans Devanagari" pitchFamily="2"/>
                </a:rPr>
                <a:t>4 MV Dynamitron Accelerator</a:t>
              </a:r>
            </a:p>
          </p:txBody>
        </p:sp>
        <p:sp>
          <p:nvSpPr>
            <p:cNvPr id="24" name="Rectangle: Diagonal Corners Snipped 23">
              <a:extLst>
                <a:ext uri="{FF2B5EF4-FFF2-40B4-BE49-F238E27FC236}">
                  <a16:creationId xmlns:a16="http://schemas.microsoft.com/office/drawing/2014/main" id="{75ADB850-1634-5301-48BF-D192FDDFA508}"/>
                </a:ext>
              </a:extLst>
            </p:cNvPr>
            <p:cNvSpPr/>
            <p:nvPr/>
          </p:nvSpPr>
          <p:spPr>
            <a:xfrm>
              <a:off x="226953" y="3060484"/>
              <a:ext cx="2500380" cy="236849"/>
            </a:xfrm>
            <a:prstGeom prst="snip2DiagRect">
              <a:avLst/>
            </a:prstGeom>
            <a:noFill/>
            <a:ln>
              <a:solidFill>
                <a:srgbClr val="7F1B1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4BA859C1-5261-787A-5C52-382A3383922C}"/>
              </a:ext>
            </a:extLst>
          </p:cNvPr>
          <p:cNvGrpSpPr/>
          <p:nvPr/>
        </p:nvGrpSpPr>
        <p:grpSpPr>
          <a:xfrm>
            <a:off x="5103450" y="1590686"/>
            <a:ext cx="3640971" cy="3500071"/>
            <a:chOff x="8197685" y="1069152"/>
            <a:chExt cx="3640971" cy="350007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69012E50-C7B1-0D8C-DD0A-1764BFE122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 l="4584" t="8875" b="5647"/>
            <a:stretch>
              <a:fillRect/>
            </a:stretch>
          </p:blipFill>
          <p:spPr>
            <a:xfrm>
              <a:off x="8244542" y="1069152"/>
              <a:ext cx="3594114" cy="350007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BC70A1-5A4D-27EA-269B-71413B0692D1}"/>
                </a:ext>
              </a:extLst>
            </p:cNvPr>
            <p:cNvSpPr/>
            <p:nvPr/>
          </p:nvSpPr>
          <p:spPr>
            <a:xfrm rot="21558000">
              <a:off x="8436776" y="2485929"/>
              <a:ext cx="925631" cy="46151"/>
            </a:xfrm>
            <a:custGeom>
              <a:avLst>
                <a:gd name="f0" fmla="val 162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0 21600"/>
                <a:gd name="f10" fmla="pin 0 f1 10800"/>
                <a:gd name="f11" fmla="val f10"/>
                <a:gd name="f12" fmla="val f9"/>
                <a:gd name="f13" fmla="+- 21600 0 f10"/>
                <a:gd name="f14" fmla="*/ f9 f7 1"/>
                <a:gd name="f15" fmla="*/ f10 f8 1"/>
                <a:gd name="f16" fmla="*/ 0 f7 1"/>
                <a:gd name="f17" fmla="+- 21600 0 f12"/>
                <a:gd name="f18" fmla="*/ f13 f8 1"/>
                <a:gd name="f19" fmla="*/ f11 f8 1"/>
                <a:gd name="f20" fmla="*/ f17 f11 1"/>
                <a:gd name="f21" fmla="*/ f20 1 10800"/>
                <a:gd name="f22" fmla="+- f12 f21 0"/>
                <a:gd name="f23" fmla="*/ f22 f7 1"/>
              </a:gdLst>
              <a:ahLst>
                <a:ahXY gdRefX="f0" minX="f4" maxX="f5" gdRefY="f1" minY="f4" maxY="f6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23" b="f18"/>
              <a:pathLst>
                <a:path w="21600" h="21600">
                  <a:moveTo>
                    <a:pt x="f4" y="f11"/>
                  </a:moveTo>
                  <a:lnTo>
                    <a:pt x="f12" y="f11"/>
                  </a:lnTo>
                  <a:lnTo>
                    <a:pt x="f12" y="f4"/>
                  </a:lnTo>
                  <a:lnTo>
                    <a:pt x="f5" y="f6"/>
                  </a:lnTo>
                  <a:lnTo>
                    <a:pt x="f12" y="f5"/>
                  </a:lnTo>
                  <a:lnTo>
                    <a:pt x="f12" y="f13"/>
                  </a:lnTo>
                  <a:lnTo>
                    <a:pt x="f4" y="f13"/>
                  </a:lnTo>
                  <a:close/>
                </a:path>
              </a:pathLst>
            </a:custGeom>
            <a:solidFill>
              <a:srgbClr val="3BCEEA"/>
            </a:solidFill>
            <a:ln w="0">
              <a:solidFill>
                <a:srgbClr val="3BCEEA"/>
              </a:solidFill>
              <a:prstDash val="solid"/>
            </a:ln>
          </p:spPr>
          <p:txBody>
            <a:bodyPr wrap="square" lIns="108847" tIns="54423" rIns="108847" bIns="54423" anchor="ctr" anchorCtr="0" compatLnSpc="0">
              <a:noAutofit/>
            </a:bodyPr>
            <a:lstStyle/>
            <a:p>
              <a:pPr defTabSz="1105875" hangingPunct="0"/>
              <a:endParaRPr lang="en-US" sz="2177">
                <a:solidFill>
                  <a:prstClr val="black"/>
                </a:solidFill>
                <a:latin typeface="Liberation Sans" pitchFamily="18"/>
                <a:ea typeface="Noto Sans CJK JP" pitchFamily="2"/>
                <a:cs typeface="Droid Sans Devanagari" pitchFamily="2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B1E2FC-0CAE-7233-8433-D14F82CA507A}"/>
                </a:ext>
              </a:extLst>
            </p:cNvPr>
            <p:cNvSpPr/>
            <p:nvPr/>
          </p:nvSpPr>
          <p:spPr>
            <a:xfrm rot="640800">
              <a:off x="8443037" y="2212545"/>
              <a:ext cx="925631" cy="45280"/>
            </a:xfrm>
            <a:custGeom>
              <a:avLst>
                <a:gd name="f0" fmla="val 162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0 21600"/>
                <a:gd name="f10" fmla="pin 0 f1 10800"/>
                <a:gd name="f11" fmla="val f10"/>
                <a:gd name="f12" fmla="val f9"/>
                <a:gd name="f13" fmla="+- 21600 0 f10"/>
                <a:gd name="f14" fmla="*/ f9 f7 1"/>
                <a:gd name="f15" fmla="*/ f10 f8 1"/>
                <a:gd name="f16" fmla="*/ 0 f7 1"/>
                <a:gd name="f17" fmla="+- 21600 0 f12"/>
                <a:gd name="f18" fmla="*/ f13 f8 1"/>
                <a:gd name="f19" fmla="*/ f11 f8 1"/>
                <a:gd name="f20" fmla="*/ f17 f11 1"/>
                <a:gd name="f21" fmla="*/ f20 1 10800"/>
                <a:gd name="f22" fmla="+- f12 f21 0"/>
                <a:gd name="f23" fmla="*/ f22 f7 1"/>
              </a:gdLst>
              <a:ahLst>
                <a:ahXY gdRefX="f0" minX="f4" maxX="f5" gdRefY="f1" minY="f4" maxY="f6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23" b="f18"/>
              <a:pathLst>
                <a:path w="21600" h="21600">
                  <a:moveTo>
                    <a:pt x="f4" y="f11"/>
                  </a:moveTo>
                  <a:lnTo>
                    <a:pt x="f12" y="f11"/>
                  </a:lnTo>
                  <a:lnTo>
                    <a:pt x="f12" y="f4"/>
                  </a:lnTo>
                  <a:lnTo>
                    <a:pt x="f5" y="f6"/>
                  </a:lnTo>
                  <a:lnTo>
                    <a:pt x="f12" y="f5"/>
                  </a:lnTo>
                  <a:lnTo>
                    <a:pt x="f12" y="f13"/>
                  </a:lnTo>
                  <a:lnTo>
                    <a:pt x="f4" y="f13"/>
                  </a:lnTo>
                  <a:close/>
                </a:path>
              </a:pathLst>
            </a:custGeom>
            <a:solidFill>
              <a:srgbClr val="3BCEEA"/>
            </a:solidFill>
            <a:ln w="0">
              <a:solidFill>
                <a:srgbClr val="3BCEEA"/>
              </a:solidFill>
              <a:prstDash val="solid"/>
            </a:ln>
          </p:spPr>
          <p:txBody>
            <a:bodyPr wrap="square" lIns="108847" tIns="54423" rIns="108847" bIns="54423" anchor="ctr" anchorCtr="0" compatLnSpc="0">
              <a:noAutofit/>
            </a:bodyPr>
            <a:lstStyle/>
            <a:p>
              <a:pPr defTabSz="1105875" hangingPunct="0"/>
              <a:endParaRPr lang="en-US" sz="2177">
                <a:solidFill>
                  <a:prstClr val="black"/>
                </a:solidFill>
                <a:latin typeface="Liberation Sans" pitchFamily="18"/>
                <a:ea typeface="Noto Sans CJK JP" pitchFamily="2"/>
                <a:cs typeface="Droid Sans Devanagari" pitchFamily="2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CFB37-04B6-DA63-1BEA-669B029F7AD6}"/>
                </a:ext>
              </a:extLst>
            </p:cNvPr>
            <p:cNvSpPr/>
            <p:nvPr/>
          </p:nvSpPr>
          <p:spPr>
            <a:xfrm rot="19837800">
              <a:off x="8553806" y="2929950"/>
              <a:ext cx="925631" cy="46151"/>
            </a:xfrm>
            <a:custGeom>
              <a:avLst>
                <a:gd name="f0" fmla="val 162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0 21600"/>
                <a:gd name="f10" fmla="pin 0 f1 10800"/>
                <a:gd name="f11" fmla="val f10"/>
                <a:gd name="f12" fmla="val f9"/>
                <a:gd name="f13" fmla="+- 21600 0 f10"/>
                <a:gd name="f14" fmla="*/ f9 f7 1"/>
                <a:gd name="f15" fmla="*/ f10 f8 1"/>
                <a:gd name="f16" fmla="*/ 0 f7 1"/>
                <a:gd name="f17" fmla="+- 21600 0 f12"/>
                <a:gd name="f18" fmla="*/ f13 f8 1"/>
                <a:gd name="f19" fmla="*/ f11 f8 1"/>
                <a:gd name="f20" fmla="*/ f17 f11 1"/>
                <a:gd name="f21" fmla="*/ f20 1 10800"/>
                <a:gd name="f22" fmla="+- f12 f21 0"/>
                <a:gd name="f23" fmla="*/ f22 f7 1"/>
              </a:gdLst>
              <a:ahLst>
                <a:ahXY gdRefX="f0" minX="f4" maxX="f5" gdRefY="f1" minY="f4" maxY="f6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23" b="f18"/>
              <a:pathLst>
                <a:path w="21600" h="21600">
                  <a:moveTo>
                    <a:pt x="f4" y="f11"/>
                  </a:moveTo>
                  <a:lnTo>
                    <a:pt x="f12" y="f11"/>
                  </a:lnTo>
                  <a:lnTo>
                    <a:pt x="f12" y="f4"/>
                  </a:lnTo>
                  <a:lnTo>
                    <a:pt x="f5" y="f6"/>
                  </a:lnTo>
                  <a:lnTo>
                    <a:pt x="f12" y="f5"/>
                  </a:lnTo>
                  <a:lnTo>
                    <a:pt x="f12" y="f13"/>
                  </a:lnTo>
                  <a:lnTo>
                    <a:pt x="f4" y="f13"/>
                  </a:lnTo>
                  <a:close/>
                </a:path>
              </a:pathLst>
            </a:custGeom>
            <a:solidFill>
              <a:srgbClr val="3BCEEA"/>
            </a:solidFill>
            <a:ln w="0">
              <a:solidFill>
                <a:srgbClr val="3BCEEA"/>
              </a:solidFill>
              <a:prstDash val="solid"/>
            </a:ln>
          </p:spPr>
          <p:txBody>
            <a:bodyPr wrap="square" lIns="108847" tIns="54423" rIns="108847" bIns="54423" anchor="ctr" anchorCtr="0" compatLnSpc="0">
              <a:noAutofit/>
            </a:bodyPr>
            <a:lstStyle/>
            <a:p>
              <a:pPr defTabSz="1105875" hangingPunct="0"/>
              <a:endParaRPr lang="en-US" sz="2177">
                <a:solidFill>
                  <a:prstClr val="black"/>
                </a:solidFill>
                <a:latin typeface="Liberation Sans" pitchFamily="18"/>
                <a:ea typeface="Noto Sans CJK JP" pitchFamily="2"/>
                <a:cs typeface="Droid Sans Devanagari" pitchFamily="2"/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FFFB4F0-F024-F879-6096-AFCFABF46751}"/>
                </a:ext>
              </a:extLst>
            </p:cNvPr>
            <p:cNvSpPr/>
            <p:nvPr/>
          </p:nvSpPr>
          <p:spPr>
            <a:xfrm rot="18621000">
              <a:off x="8813606" y="3165996"/>
              <a:ext cx="926067" cy="45716"/>
            </a:xfrm>
            <a:custGeom>
              <a:avLst>
                <a:gd name="f0" fmla="val 162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0 21600"/>
                <a:gd name="f10" fmla="pin 0 f1 10800"/>
                <a:gd name="f11" fmla="val f10"/>
                <a:gd name="f12" fmla="val f9"/>
                <a:gd name="f13" fmla="+- 21600 0 f10"/>
                <a:gd name="f14" fmla="*/ f9 f7 1"/>
                <a:gd name="f15" fmla="*/ f10 f8 1"/>
                <a:gd name="f16" fmla="*/ 0 f7 1"/>
                <a:gd name="f17" fmla="+- 21600 0 f12"/>
                <a:gd name="f18" fmla="*/ f13 f8 1"/>
                <a:gd name="f19" fmla="*/ f11 f8 1"/>
                <a:gd name="f20" fmla="*/ f17 f11 1"/>
                <a:gd name="f21" fmla="*/ f20 1 10800"/>
                <a:gd name="f22" fmla="+- f12 f21 0"/>
                <a:gd name="f23" fmla="*/ f22 f7 1"/>
              </a:gdLst>
              <a:ahLst>
                <a:ahXY gdRefX="f0" minX="f4" maxX="f5" gdRefY="f1" minY="f4" maxY="f6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23" b="f18"/>
              <a:pathLst>
                <a:path w="21600" h="21600">
                  <a:moveTo>
                    <a:pt x="f4" y="f11"/>
                  </a:moveTo>
                  <a:lnTo>
                    <a:pt x="f12" y="f11"/>
                  </a:lnTo>
                  <a:lnTo>
                    <a:pt x="f12" y="f4"/>
                  </a:lnTo>
                  <a:lnTo>
                    <a:pt x="f5" y="f6"/>
                  </a:lnTo>
                  <a:lnTo>
                    <a:pt x="f12" y="f5"/>
                  </a:lnTo>
                  <a:lnTo>
                    <a:pt x="f12" y="f13"/>
                  </a:lnTo>
                  <a:lnTo>
                    <a:pt x="f4" y="f13"/>
                  </a:lnTo>
                  <a:close/>
                </a:path>
              </a:pathLst>
            </a:custGeom>
            <a:solidFill>
              <a:srgbClr val="3BCEEA"/>
            </a:solidFill>
            <a:ln w="0">
              <a:solidFill>
                <a:srgbClr val="3BCEEA"/>
              </a:solidFill>
              <a:prstDash val="solid"/>
            </a:ln>
          </p:spPr>
          <p:txBody>
            <a:bodyPr wrap="square" lIns="108847" tIns="54423" rIns="108847" bIns="54423" anchor="ctr" anchorCtr="0" compatLnSpc="0">
              <a:noAutofit/>
            </a:bodyPr>
            <a:lstStyle/>
            <a:p>
              <a:pPr defTabSz="1105875" hangingPunct="0"/>
              <a:endParaRPr lang="en-US" sz="2177">
                <a:solidFill>
                  <a:prstClr val="black"/>
                </a:solidFill>
                <a:latin typeface="Liberation Sans" pitchFamily="18"/>
                <a:ea typeface="Noto Sans CJK JP" pitchFamily="2"/>
                <a:cs typeface="Droid Sans Devanagari" pitchFamily="2"/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DEF9891-A572-32D4-9D76-E60E87EBA4FF}"/>
                </a:ext>
              </a:extLst>
            </p:cNvPr>
            <p:cNvSpPr/>
            <p:nvPr/>
          </p:nvSpPr>
          <p:spPr>
            <a:xfrm rot="17275200">
              <a:off x="9139158" y="3313127"/>
              <a:ext cx="926502" cy="46151"/>
            </a:xfrm>
            <a:custGeom>
              <a:avLst>
                <a:gd name="f0" fmla="val 162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0 21600"/>
                <a:gd name="f10" fmla="pin 0 f1 10800"/>
                <a:gd name="f11" fmla="val f10"/>
                <a:gd name="f12" fmla="val f9"/>
                <a:gd name="f13" fmla="+- 21600 0 f10"/>
                <a:gd name="f14" fmla="*/ f9 f7 1"/>
                <a:gd name="f15" fmla="*/ f10 f8 1"/>
                <a:gd name="f16" fmla="*/ 0 f7 1"/>
                <a:gd name="f17" fmla="+- 21600 0 f12"/>
                <a:gd name="f18" fmla="*/ f13 f8 1"/>
                <a:gd name="f19" fmla="*/ f11 f8 1"/>
                <a:gd name="f20" fmla="*/ f17 f11 1"/>
                <a:gd name="f21" fmla="*/ f20 1 10800"/>
                <a:gd name="f22" fmla="+- f12 f21 0"/>
                <a:gd name="f23" fmla="*/ f22 f7 1"/>
              </a:gdLst>
              <a:ahLst>
                <a:ahXY gdRefX="f0" minX="f4" maxX="f5" gdRefY="f1" minY="f4" maxY="f6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23" b="f18"/>
              <a:pathLst>
                <a:path w="21600" h="21600">
                  <a:moveTo>
                    <a:pt x="f4" y="f11"/>
                  </a:moveTo>
                  <a:lnTo>
                    <a:pt x="f12" y="f11"/>
                  </a:lnTo>
                  <a:lnTo>
                    <a:pt x="f12" y="f4"/>
                  </a:lnTo>
                  <a:lnTo>
                    <a:pt x="f5" y="f6"/>
                  </a:lnTo>
                  <a:lnTo>
                    <a:pt x="f12" y="f5"/>
                  </a:lnTo>
                  <a:lnTo>
                    <a:pt x="f12" y="f13"/>
                  </a:lnTo>
                  <a:lnTo>
                    <a:pt x="f4" y="f13"/>
                  </a:lnTo>
                  <a:close/>
                </a:path>
              </a:pathLst>
            </a:custGeom>
            <a:solidFill>
              <a:srgbClr val="3BCEEA"/>
            </a:solidFill>
            <a:ln w="0">
              <a:solidFill>
                <a:srgbClr val="3BCEEA"/>
              </a:solidFill>
              <a:prstDash val="solid"/>
            </a:ln>
          </p:spPr>
          <p:txBody>
            <a:bodyPr wrap="square" lIns="108847" tIns="54423" rIns="108847" bIns="54423" anchor="ctr" anchorCtr="0" compatLnSpc="0">
              <a:noAutofit/>
            </a:bodyPr>
            <a:lstStyle/>
            <a:p>
              <a:pPr defTabSz="1105875" hangingPunct="0"/>
              <a:endParaRPr lang="en-US" sz="2177">
                <a:solidFill>
                  <a:prstClr val="black"/>
                </a:solidFill>
                <a:latin typeface="Liberation Sans" pitchFamily="18"/>
                <a:ea typeface="Noto Sans CJK JP" pitchFamily="2"/>
                <a:cs typeface="Droid Sans Devanagari" pitchFamily="2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5571C51-075C-6428-45BD-E45870B8C9C2}"/>
                </a:ext>
              </a:extLst>
            </p:cNvPr>
            <p:cNvSpPr txBox="1"/>
            <p:nvPr/>
          </p:nvSpPr>
          <p:spPr>
            <a:xfrm>
              <a:off x="9344308" y="3815595"/>
              <a:ext cx="569050" cy="29861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108847" tIns="54423" rIns="108847" bIns="54423" anchorCtr="0" compatLnSpc="0">
              <a:spAutoFit/>
            </a:bodyPr>
            <a:lstStyle/>
            <a:p>
              <a:pPr defTabSz="1105875" hangingPunct="0">
                <a:defRPr sz="1000" b="1">
                  <a:solidFill>
                    <a:srgbClr val="3BCEEA"/>
                  </a:solidFill>
                </a:defRPr>
              </a:pPr>
              <a:r>
                <a:rPr lang="en-US" sz="1209" b="1" dirty="0">
                  <a:solidFill>
                    <a:srgbClr val="3BCEEA"/>
                  </a:solidFill>
                  <a:latin typeface="Liberation Sans" pitchFamily="18"/>
                  <a:ea typeface="Noto Sans CJK JP" pitchFamily="2"/>
                  <a:cs typeface="Droid Sans Devanagari" pitchFamily="2"/>
                </a:rPr>
                <a:t>130</a:t>
              </a:r>
              <a:r>
                <a:rPr lang="en-US" altLang="zh-CN" sz="1209" b="1" dirty="0">
                  <a:solidFill>
                    <a:srgbClr val="3BCEEA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°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CDED34C-1E6F-B105-9758-54F839EE33F4}"/>
                </a:ext>
              </a:extLst>
            </p:cNvPr>
            <p:cNvSpPr txBox="1"/>
            <p:nvPr/>
          </p:nvSpPr>
          <p:spPr>
            <a:xfrm>
              <a:off x="8210562" y="1912520"/>
              <a:ext cx="627026" cy="64480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108847" tIns="54423" rIns="108847" bIns="54423" anchorCtr="0" compatLnSpc="0"/>
            <a:lstStyle/>
            <a:p>
              <a:pPr defTabSz="1105875" hangingPunct="0">
                <a:defRPr sz="1000">
                  <a:solidFill>
                    <a:srgbClr val="3BCEEA"/>
                  </a:solidFill>
                </a:defRPr>
              </a:pPr>
              <a:r>
                <a:rPr lang="en-US" sz="1209" b="1" dirty="0">
                  <a:solidFill>
                    <a:srgbClr val="00B0F0"/>
                  </a:solidFill>
                  <a:latin typeface="Liberation Sans" pitchFamily="18"/>
                  <a:ea typeface="Noto Sans CJK JP" pitchFamily="2"/>
                  <a:cs typeface="Droid Sans Devanagari" pitchFamily="2"/>
                </a:rPr>
                <a:t>140</a:t>
              </a:r>
              <a:r>
                <a:rPr lang="en-US" altLang="zh-CN" sz="1209" b="1" dirty="0">
                  <a:solidFill>
                    <a:srgbClr val="00B0F0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°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14C2952-9C9E-1794-569D-4C0225FE387A}"/>
                </a:ext>
              </a:extLst>
            </p:cNvPr>
            <p:cNvSpPr txBox="1"/>
            <p:nvPr/>
          </p:nvSpPr>
          <p:spPr>
            <a:xfrm>
              <a:off x="8773080" y="3563506"/>
              <a:ext cx="616145" cy="64480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108847" tIns="54423" rIns="108847" bIns="54423" anchorCtr="0" compatLnSpc="0"/>
            <a:lstStyle/>
            <a:p>
              <a:pPr defTabSz="1105875" hangingPunct="0">
                <a:defRPr sz="1000">
                  <a:solidFill>
                    <a:srgbClr val="3BCEEA"/>
                  </a:solidFill>
                </a:defRPr>
              </a:pPr>
              <a:r>
                <a:rPr lang="en-US" sz="1209" b="1" dirty="0">
                  <a:solidFill>
                    <a:srgbClr val="3BCEEA"/>
                  </a:solidFill>
                  <a:latin typeface="Liberation Sans" pitchFamily="18"/>
                  <a:ea typeface="Noto Sans CJK JP" pitchFamily="2"/>
                  <a:cs typeface="Droid Sans Devanagari" pitchFamily="2"/>
                </a:rPr>
                <a:t>150</a:t>
              </a:r>
              <a:r>
                <a:rPr lang="en-US" altLang="zh-CN" sz="1209" b="1" dirty="0">
                  <a:solidFill>
                    <a:srgbClr val="3BCEEA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°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4CC2BDE-F887-4852-70CA-A324F6A47FBE}"/>
                </a:ext>
              </a:extLst>
            </p:cNvPr>
            <p:cNvSpPr txBox="1"/>
            <p:nvPr/>
          </p:nvSpPr>
          <p:spPr>
            <a:xfrm>
              <a:off x="8203160" y="2529464"/>
              <a:ext cx="634429" cy="64480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108847" tIns="54423" rIns="108847" bIns="54423" anchorCtr="0" compatLnSpc="0"/>
            <a:lstStyle/>
            <a:p>
              <a:pPr defTabSz="1105875" hangingPunct="0">
                <a:defRPr sz="1000">
                  <a:solidFill>
                    <a:srgbClr val="3BCEEA"/>
                  </a:solidFill>
                </a:defRPr>
              </a:pPr>
              <a:r>
                <a:rPr lang="en-US" sz="1209" b="1" dirty="0">
                  <a:solidFill>
                    <a:srgbClr val="3BCEEA"/>
                  </a:solidFill>
                  <a:latin typeface="Liberation Sans" pitchFamily="18"/>
                  <a:ea typeface="Noto Sans CJK JP" pitchFamily="2"/>
                  <a:cs typeface="Droid Sans Devanagari" pitchFamily="2"/>
                </a:rPr>
                <a:t>160</a:t>
              </a:r>
              <a:r>
                <a:rPr lang="en-US" altLang="zh-CN" sz="1209" b="1" dirty="0">
                  <a:solidFill>
                    <a:srgbClr val="3BCEEA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°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C45416C-5E51-A915-F9B5-D4D910DF4EF5}"/>
                </a:ext>
              </a:extLst>
            </p:cNvPr>
            <p:cNvSpPr txBox="1"/>
            <p:nvPr/>
          </p:nvSpPr>
          <p:spPr>
            <a:xfrm>
              <a:off x="8197685" y="3202969"/>
              <a:ext cx="634429" cy="34259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108847" tIns="54423" rIns="108847" bIns="54423" anchorCtr="0" compatLnSpc="0"/>
            <a:lstStyle/>
            <a:p>
              <a:pPr defTabSz="1105875" hangingPunct="0">
                <a:defRPr sz="1000">
                  <a:solidFill>
                    <a:srgbClr val="3BCEEA"/>
                  </a:solidFill>
                </a:defRPr>
              </a:pPr>
              <a:r>
                <a:rPr lang="en-US" sz="1209" b="1" dirty="0">
                  <a:solidFill>
                    <a:srgbClr val="3BCEEA"/>
                  </a:solidFill>
                  <a:latin typeface="Liberation Sans" pitchFamily="18"/>
                  <a:ea typeface="Noto Sans CJK JP" pitchFamily="2"/>
                  <a:cs typeface="Droid Sans Devanagari" pitchFamily="2"/>
                </a:rPr>
                <a:t>170</a:t>
              </a:r>
              <a:r>
                <a:rPr lang="en-US" altLang="zh-CN" sz="1209" b="1" dirty="0">
                  <a:solidFill>
                    <a:srgbClr val="3BCEEA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°</a:t>
              </a: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B1C20245-8807-9C03-369D-983B7D115AF2}"/>
                </a:ext>
              </a:extLst>
            </p:cNvPr>
            <p:cNvGrpSpPr/>
            <p:nvPr/>
          </p:nvGrpSpPr>
          <p:grpSpPr>
            <a:xfrm>
              <a:off x="9967370" y="2371149"/>
              <a:ext cx="1698455" cy="1581190"/>
              <a:chOff x="9967370" y="2371149"/>
              <a:chExt cx="1698455" cy="1581190"/>
            </a:xfrm>
          </p:grpSpPr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40A3A3B2-DC2C-98C1-BC73-F18AF865082F}"/>
                  </a:ext>
                </a:extLst>
              </p:cNvPr>
              <p:cNvCxnSpPr/>
              <p:nvPr/>
            </p:nvCxnSpPr>
            <p:spPr>
              <a:xfrm>
                <a:off x="10287200" y="2915191"/>
                <a:ext cx="1190612" cy="1037148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43E3F68-5F33-B9B3-6162-562634CB4D6B}"/>
                  </a:ext>
                </a:extLst>
              </p:cNvPr>
              <p:cNvSpPr txBox="1"/>
              <p:nvPr/>
            </p:nvSpPr>
            <p:spPr>
              <a:xfrm rot="20700000">
                <a:off x="10283473" y="2371149"/>
                <a:ext cx="1382352" cy="3774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108847" tIns="54423" rIns="108847" bIns="54423" anchorCtr="0" compatLnSpc="0">
                <a:spAutoFit/>
              </a:bodyPr>
              <a:lstStyle/>
              <a:p>
                <a:pPr defTabSz="1105875" hangingPunct="0">
                  <a:defRPr sz="1100" b="1"/>
                </a:pPr>
                <a:r>
                  <a:rPr lang="en-US" sz="1814" b="1" dirty="0">
                    <a:solidFill>
                      <a:srgbClr val="FF0000"/>
                    </a:solidFill>
                    <a:latin typeface="Liberation Sans" pitchFamily="18"/>
                    <a:ea typeface="Noto Sans CJK JP" pitchFamily="2"/>
                    <a:cs typeface="Droid Sans Devanagari" pitchFamily="2"/>
                  </a:rPr>
                  <a:t>targets</a:t>
                </a:r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99E6D4D2-199B-CAEE-CAE5-2915A12C4267}"/>
                  </a:ext>
                </a:extLst>
              </p:cNvPr>
              <p:cNvSpPr/>
              <p:nvPr/>
            </p:nvSpPr>
            <p:spPr>
              <a:xfrm>
                <a:off x="9967370" y="2390177"/>
                <a:ext cx="358874" cy="601646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385CBE3-94AC-9B78-9D5F-AF2608D4156B}"/>
                </a:ext>
              </a:extLst>
            </p:cNvPr>
            <p:cNvSpPr txBox="1"/>
            <p:nvPr/>
          </p:nvSpPr>
          <p:spPr>
            <a:xfrm>
              <a:off x="8562596" y="1121898"/>
              <a:ext cx="31104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goniometer chamber  diameter: 50 cm</a:t>
              </a:r>
              <a:endParaRPr lang="el-G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9603845-4A98-4B89-2014-CC94CCE5E321}"/>
              </a:ext>
            </a:extLst>
          </p:cNvPr>
          <p:cNvSpPr txBox="1"/>
          <p:nvPr/>
        </p:nvSpPr>
        <p:spPr>
          <a:xfrm>
            <a:off x="990600" y="0"/>
            <a:ext cx="7924800" cy="584206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algn="ctr" defTabSz="1105875" hangingPunct="0">
              <a:lnSpc>
                <a:spcPct val="150000"/>
              </a:lnSpc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11B(p,a0)8Be and 6Li(p,3He)4He low energy range</a:t>
            </a:r>
          </a:p>
        </p:txBody>
      </p:sp>
    </p:spTree>
    <p:extLst>
      <p:ext uri="{BB962C8B-B14F-4D97-AF65-F5344CB8AC3E}">
        <p14:creationId xmlns:p14="http://schemas.microsoft.com/office/powerpoint/2010/main" val="3572875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B22126-C045-F867-92DF-C2E97D688C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Box 77">
            <a:extLst>
              <a:ext uri="{FF2B5EF4-FFF2-40B4-BE49-F238E27FC236}">
                <a16:creationId xmlns:a16="http://schemas.microsoft.com/office/drawing/2014/main" id="{15D6A8F2-5F9D-6047-5EE4-1A70D93D48D3}"/>
              </a:ext>
            </a:extLst>
          </p:cNvPr>
          <p:cNvSpPr txBox="1"/>
          <p:nvPr/>
        </p:nvSpPr>
        <p:spPr>
          <a:xfrm>
            <a:off x="276684" y="1194265"/>
            <a:ext cx="3601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Peak integration via the TV code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976F8B19-187A-F6D8-C949-274835C24995}"/>
                  </a:ext>
                </a:extLst>
              </p:cNvPr>
              <p:cNvSpPr txBox="1"/>
              <p:nvPr/>
            </p:nvSpPr>
            <p:spPr>
              <a:xfrm>
                <a:off x="4859460" y="1183557"/>
                <a:ext cx="2840125" cy="390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0" smtClean="0"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67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𝑘𝑒𝑉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=170°</m:t>
                      </m:r>
                    </m:oMath>
                  </m:oMathPara>
                </a14:m>
                <a:endParaRPr lang="el-GR" dirty="0"/>
              </a:p>
            </p:txBody>
          </p:sp>
        </mc:Choice>
        <mc:Fallback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976F8B19-187A-F6D8-C949-274835C249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460" y="1183557"/>
                <a:ext cx="2840125" cy="390748"/>
              </a:xfrm>
              <a:prstGeom prst="rect">
                <a:avLst/>
              </a:prstGeom>
              <a:blipFill>
                <a:blip r:embed="rId3"/>
                <a:stretch>
                  <a:fillRect b="-4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1" name="Group 80">
            <a:extLst>
              <a:ext uri="{FF2B5EF4-FFF2-40B4-BE49-F238E27FC236}">
                <a16:creationId xmlns:a16="http://schemas.microsoft.com/office/drawing/2014/main" id="{859E35B8-F8B8-6396-D5F3-155B2AB01F33}"/>
              </a:ext>
            </a:extLst>
          </p:cNvPr>
          <p:cNvGrpSpPr/>
          <p:nvPr/>
        </p:nvGrpSpPr>
        <p:grpSpPr>
          <a:xfrm>
            <a:off x="1315172" y="1739433"/>
            <a:ext cx="1171026" cy="369332"/>
            <a:chOff x="7181193" y="3334407"/>
            <a:chExt cx="1171026" cy="369332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C2F94432-75D3-9324-8DF4-32CCF782ADC0}"/>
                </a:ext>
              </a:extLst>
            </p:cNvPr>
            <p:cNvSpPr txBox="1"/>
            <p:nvPr/>
          </p:nvSpPr>
          <p:spPr>
            <a:xfrm>
              <a:off x="7181193" y="3334407"/>
              <a:ext cx="1146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baseline="30000" dirty="0" err="1"/>
                <a:t>nat</a:t>
              </a:r>
              <a:r>
                <a:rPr lang="en-US" i="1" dirty="0" err="1"/>
                <a:t>B</a:t>
              </a:r>
              <a:r>
                <a:rPr lang="en-US" i="1" dirty="0"/>
                <a:t> target</a:t>
              </a:r>
              <a:endParaRPr lang="el-GR" i="1" dirty="0"/>
            </a:p>
          </p:txBody>
        </p:sp>
        <p:sp>
          <p:nvSpPr>
            <p:cNvPr id="83" name="Rectangle: Rounded Corners 82">
              <a:extLst>
                <a:ext uri="{FF2B5EF4-FFF2-40B4-BE49-F238E27FC236}">
                  <a16:creationId xmlns:a16="http://schemas.microsoft.com/office/drawing/2014/main" id="{C38F45B0-9513-5297-C022-BC5A8BDCBBA4}"/>
                </a:ext>
              </a:extLst>
            </p:cNvPr>
            <p:cNvSpPr/>
            <p:nvPr/>
          </p:nvSpPr>
          <p:spPr>
            <a:xfrm>
              <a:off x="7181193" y="3400706"/>
              <a:ext cx="1171026" cy="246445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2E962D1C-528F-8C36-2677-97B876DDD158}"/>
              </a:ext>
            </a:extLst>
          </p:cNvPr>
          <p:cNvGrpSpPr/>
          <p:nvPr/>
        </p:nvGrpSpPr>
        <p:grpSpPr>
          <a:xfrm>
            <a:off x="152400" y="2104754"/>
            <a:ext cx="8838448" cy="4251495"/>
            <a:chOff x="463984" y="2073105"/>
            <a:chExt cx="10096933" cy="4710395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1959C666-8908-FC6F-35B7-99BBCCE5E5AE}"/>
                </a:ext>
              </a:extLst>
            </p:cNvPr>
            <p:cNvGrpSpPr/>
            <p:nvPr/>
          </p:nvGrpSpPr>
          <p:grpSpPr>
            <a:xfrm>
              <a:off x="463984" y="2073105"/>
              <a:ext cx="6095194" cy="4710395"/>
              <a:chOff x="411942" y="2008922"/>
              <a:chExt cx="6095194" cy="4710395"/>
            </a:xfrm>
          </p:grpSpPr>
          <p:pic>
            <p:nvPicPr>
              <p:cNvPr id="74" name="Picture 73">
                <a:extLst>
                  <a:ext uri="{FF2B5EF4-FFF2-40B4-BE49-F238E27FC236}">
                    <a16:creationId xmlns:a16="http://schemas.microsoft.com/office/drawing/2014/main" id="{9701D45C-F8B4-A9E9-4BFB-94B13063D0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74" t="10557" r="13250" b="4031"/>
              <a:stretch/>
            </p:blipFill>
            <p:spPr>
              <a:xfrm>
                <a:off x="411942" y="2008922"/>
                <a:ext cx="6095194" cy="4710395"/>
              </a:xfrm>
              <a:prstGeom prst="rect">
                <a:avLst/>
              </a:prstGeom>
            </p:spPr>
          </p:pic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5FB6D3DF-9902-2232-48FB-08AFC5A8681C}"/>
                  </a:ext>
                </a:extLst>
              </p:cNvPr>
              <p:cNvSpPr/>
              <p:nvPr/>
            </p:nvSpPr>
            <p:spPr>
              <a:xfrm>
                <a:off x="1452969" y="2157721"/>
                <a:ext cx="529129" cy="394802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BDE74CC9-9229-1692-D930-A2F2AC5B1618}"/>
                  </a:ext>
                </a:extLst>
              </p:cNvPr>
              <p:cNvSpPr/>
              <p:nvPr/>
            </p:nvSpPr>
            <p:spPr>
              <a:xfrm>
                <a:off x="5532967" y="5933586"/>
                <a:ext cx="876672" cy="15650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7AF1CF2F-CF5E-F6D7-83DF-F664459FF4E9}"/>
                </a:ext>
              </a:extLst>
            </p:cNvPr>
            <p:cNvGrpSpPr/>
            <p:nvPr/>
          </p:nvGrpSpPr>
          <p:grpSpPr>
            <a:xfrm>
              <a:off x="2199622" y="2456380"/>
              <a:ext cx="8361295" cy="3483966"/>
              <a:chOff x="2199622" y="2456380"/>
              <a:chExt cx="8361295" cy="3483966"/>
            </a:xfrm>
          </p:grpSpPr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9B1AF6B0-2F9C-2A66-CC69-BF02451AB9DC}"/>
                  </a:ext>
                </a:extLst>
              </p:cNvPr>
              <p:cNvGrpSpPr/>
              <p:nvPr/>
            </p:nvGrpSpPr>
            <p:grpSpPr>
              <a:xfrm>
                <a:off x="2199622" y="2456380"/>
                <a:ext cx="8361295" cy="3483966"/>
                <a:chOff x="2199622" y="2456380"/>
                <a:chExt cx="8361295" cy="3483966"/>
              </a:xfrm>
            </p:grpSpPr>
            <p:grpSp>
              <p:nvGrpSpPr>
                <p:cNvPr id="94" name="Group 93">
                  <a:extLst>
                    <a:ext uri="{FF2B5EF4-FFF2-40B4-BE49-F238E27FC236}">
                      <a16:creationId xmlns:a16="http://schemas.microsoft.com/office/drawing/2014/main" id="{C2BC6B77-34D4-F832-0D6D-C3D3855440C7}"/>
                    </a:ext>
                  </a:extLst>
                </p:cNvPr>
                <p:cNvGrpSpPr/>
                <p:nvPr/>
              </p:nvGrpSpPr>
              <p:grpSpPr>
                <a:xfrm>
                  <a:off x="2199622" y="2456380"/>
                  <a:ext cx="8361295" cy="3483966"/>
                  <a:chOff x="2199622" y="2456380"/>
                  <a:chExt cx="8361295" cy="3483966"/>
                </a:xfrm>
              </p:grpSpPr>
              <p:cxnSp>
                <p:nvCxnSpPr>
                  <p:cNvPr id="96" name="Straight Arrow Connector 95">
                    <a:extLst>
                      <a:ext uri="{FF2B5EF4-FFF2-40B4-BE49-F238E27FC236}">
                        <a16:creationId xmlns:a16="http://schemas.microsoft.com/office/drawing/2014/main" id="{4ACD7198-341C-2E09-38FF-7A57E6777B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342793" y="5119685"/>
                    <a:ext cx="643467" cy="735905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97" name="Picture 96">
                    <a:extLst>
                      <a:ext uri="{FF2B5EF4-FFF2-40B4-BE49-F238E27FC236}">
                        <a16:creationId xmlns:a16="http://schemas.microsoft.com/office/drawing/2014/main" id="{4FA551DF-292E-6E02-2871-EEABBE69865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9721" t="10033" r="10963" b="4031"/>
                  <a:stretch/>
                </p:blipFill>
                <p:spPr>
                  <a:xfrm>
                    <a:off x="6694219" y="2753315"/>
                    <a:ext cx="3866698" cy="3187031"/>
                  </a:xfrm>
                  <a:prstGeom prst="rect">
                    <a:avLst/>
                  </a:prstGeom>
                </p:spPr>
              </p:pic>
              <p:sp>
                <p:nvSpPr>
                  <p:cNvPr id="98" name="TextBox 97">
                    <a:extLst>
                      <a:ext uri="{FF2B5EF4-FFF2-40B4-BE49-F238E27FC236}">
                        <a16:creationId xmlns:a16="http://schemas.microsoft.com/office/drawing/2014/main" id="{E9D32BDA-1B84-E3E9-A1AC-A0B3642F254E}"/>
                      </a:ext>
                    </a:extLst>
                  </p:cNvPr>
                  <p:cNvSpPr txBox="1"/>
                  <p:nvPr/>
                </p:nvSpPr>
                <p:spPr>
                  <a:xfrm>
                    <a:off x="7403905" y="3074000"/>
                    <a:ext cx="1714929" cy="409197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800" b="1" baseline="30000" dirty="0"/>
                      <a:t>11</a:t>
                    </a:r>
                    <a:r>
                      <a:rPr lang="en-US" sz="1800" b="1" dirty="0"/>
                      <a:t>B(p,a</a:t>
                    </a:r>
                    <a:r>
                      <a:rPr lang="en-US" sz="1800" b="1" baseline="-25000" dirty="0"/>
                      <a:t>0</a:t>
                    </a:r>
                    <a:r>
                      <a:rPr lang="en-US" sz="1800" b="1" dirty="0"/>
                      <a:t>)</a:t>
                    </a:r>
                    <a:r>
                      <a:rPr lang="en-US" sz="1800" b="1" baseline="30000" dirty="0"/>
                      <a:t>8</a:t>
                    </a:r>
                    <a:r>
                      <a:rPr lang="en-US" sz="1800" b="1" dirty="0"/>
                      <a:t>Be</a:t>
                    </a:r>
                    <a:endParaRPr lang="el-GR" sz="1800" b="1" dirty="0"/>
                  </a:p>
                </p:txBody>
              </p:sp>
              <p:grpSp>
                <p:nvGrpSpPr>
                  <p:cNvPr id="99" name="Group 98">
                    <a:extLst>
                      <a:ext uri="{FF2B5EF4-FFF2-40B4-BE49-F238E27FC236}">
                        <a16:creationId xmlns:a16="http://schemas.microsoft.com/office/drawing/2014/main" id="{C2ACC95B-28B5-448B-12D4-0739CBBC1173}"/>
                      </a:ext>
                    </a:extLst>
                  </p:cNvPr>
                  <p:cNvGrpSpPr/>
                  <p:nvPr/>
                </p:nvGrpSpPr>
                <p:grpSpPr>
                  <a:xfrm>
                    <a:off x="2199622" y="2456380"/>
                    <a:ext cx="3896378" cy="2816352"/>
                    <a:chOff x="2199622" y="2456380"/>
                    <a:chExt cx="3896378" cy="2816352"/>
                  </a:xfrm>
                </p:grpSpPr>
                <p:pic>
                  <p:nvPicPr>
                    <p:cNvPr id="100" name="Picture 99">
                      <a:extLst>
                        <a:ext uri="{FF2B5EF4-FFF2-40B4-BE49-F238E27FC236}">
                          <a16:creationId xmlns:a16="http://schemas.microsoft.com/office/drawing/2014/main" id="{82078EB8-FEAA-5039-CC8F-EF477E73031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6522" t="10261" r="10836" b="4031"/>
                    <a:stretch/>
                  </p:blipFill>
                  <p:spPr>
                    <a:xfrm>
                      <a:off x="2597540" y="2456380"/>
                      <a:ext cx="3498460" cy="2816352"/>
                    </a:xfrm>
                    <a:prstGeom prst="rect">
                      <a:avLst/>
                    </a:prstGeom>
                  </p:spPr>
                </p:pic>
                <p:cxnSp>
                  <p:nvCxnSpPr>
                    <p:cNvPr id="101" name="Straight Arrow Connector 100">
                      <a:extLst>
                        <a:ext uri="{FF2B5EF4-FFF2-40B4-BE49-F238E27FC236}">
                          <a16:creationId xmlns:a16="http://schemas.microsoft.com/office/drawing/2014/main" id="{0F3B0467-2AD3-1600-1E90-E0D48BC7AD55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2199622" y="4325903"/>
                      <a:ext cx="524933" cy="423333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2" name="TextBox 101">
                      <a:extLst>
                        <a:ext uri="{FF2B5EF4-FFF2-40B4-BE49-F238E27FC236}">
                          <a16:creationId xmlns:a16="http://schemas.microsoft.com/office/drawing/2014/main" id="{DAEA1810-691A-6C84-1F05-39CFFD4F8EE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304922" y="3251039"/>
                      <a:ext cx="560173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1600" dirty="0"/>
                        <a:t>Au</a:t>
                      </a:r>
                      <a:r>
                        <a:rPr lang="en-US" sz="1600" baseline="-25000" dirty="0"/>
                        <a:t>el</a:t>
                      </a:r>
                      <a:endParaRPr lang="el-GR" sz="1600" baseline="-25000" dirty="0"/>
                    </a:p>
                  </p:txBody>
                </p:sp>
              </p:grpSp>
            </p:grp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FD919493-3FD4-F60F-1440-C3AB7DAD2222}"/>
                    </a:ext>
                  </a:extLst>
                </p:cNvPr>
                <p:cNvCxnSpPr/>
                <p:nvPr/>
              </p:nvCxnSpPr>
              <p:spPr>
                <a:xfrm flipH="1">
                  <a:off x="5304922" y="3589593"/>
                  <a:ext cx="156764" cy="29042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F7BB8E2B-8562-ECF8-9E05-CEE59894CE50}"/>
                  </a:ext>
                </a:extLst>
              </p:cNvPr>
              <p:cNvSpPr txBox="1"/>
              <p:nvPr/>
            </p:nvSpPr>
            <p:spPr>
              <a:xfrm>
                <a:off x="4096541" y="2854009"/>
                <a:ext cx="5004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Cu</a:t>
                </a:r>
                <a:r>
                  <a:rPr lang="en-US" sz="1600" baseline="-25000" dirty="0"/>
                  <a:t>el</a:t>
                </a:r>
                <a:endParaRPr lang="el-GR" sz="1600" baseline="-25000" dirty="0"/>
              </a:p>
            </p:txBody>
          </p: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DD0F3838-13D5-60C4-4DB5-EE03FD0C1C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75041" y="3222739"/>
                <a:ext cx="221958" cy="25315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6242A96D-B18A-7B88-E40D-A0ECECB157B3}"/>
                  </a:ext>
                </a:extLst>
              </p:cNvPr>
              <p:cNvSpPr txBox="1"/>
              <p:nvPr/>
            </p:nvSpPr>
            <p:spPr>
              <a:xfrm>
                <a:off x="4202923" y="4075063"/>
                <a:ext cx="502508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 err="1"/>
                  <a:t>O</a:t>
                </a:r>
                <a:r>
                  <a:rPr lang="en-US" sz="1600" baseline="-25000" dirty="0" err="1"/>
                  <a:t>el</a:t>
                </a:r>
                <a:endParaRPr lang="el-GR" sz="1600" baseline="-25000" dirty="0"/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B59BA3C5-1363-361D-5837-254FCF0B28B4}"/>
                  </a:ext>
                </a:extLst>
              </p:cNvPr>
              <p:cNvSpPr txBox="1"/>
              <p:nvPr/>
            </p:nvSpPr>
            <p:spPr>
              <a:xfrm>
                <a:off x="3847698" y="3987349"/>
                <a:ext cx="410554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C</a:t>
                </a:r>
                <a:r>
                  <a:rPr lang="en-US" sz="1600" baseline="-25000" dirty="0"/>
                  <a:t>el</a:t>
                </a:r>
                <a:endParaRPr lang="el-GR" sz="1600" baseline="-25000" dirty="0"/>
              </a:p>
            </p:txBody>
          </p:sp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B6958BA1-2D59-F4A1-D546-11627F2E3B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41401" y="4346831"/>
                <a:ext cx="122553" cy="30494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AB63E22D-49D6-64B6-9261-477AB731F2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75041" y="4374313"/>
                <a:ext cx="3993" cy="31410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9897C525-2DC1-2F2D-318D-C6EAFADF1F0C}"/>
                  </a:ext>
                </a:extLst>
              </p:cNvPr>
              <p:cNvSpPr txBox="1"/>
              <p:nvPr/>
            </p:nvSpPr>
            <p:spPr>
              <a:xfrm>
                <a:off x="3342239" y="4084438"/>
                <a:ext cx="560173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B</a:t>
                </a:r>
                <a:r>
                  <a:rPr lang="en-US" sz="1600" baseline="-25000" dirty="0"/>
                  <a:t>el</a:t>
                </a:r>
                <a:endParaRPr lang="el-GR" sz="1600" baseline="-25000" dirty="0"/>
              </a:p>
            </p:txBody>
          </p: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F563E234-B474-C96B-5784-09889E63DB33}"/>
                  </a:ext>
                </a:extLst>
              </p:cNvPr>
              <p:cNvCxnSpPr>
                <a:cxnSpLocks/>
                <a:stCxn id="92" idx="2"/>
              </p:cNvCxnSpPr>
              <p:nvPr/>
            </p:nvCxnSpPr>
            <p:spPr>
              <a:xfrm>
                <a:off x="3622326" y="4422992"/>
                <a:ext cx="191600" cy="15705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EEA1AC20-732B-BD53-15DB-BA8038FB0EE1}"/>
              </a:ext>
            </a:extLst>
          </p:cNvPr>
          <p:cNvSpPr txBox="1"/>
          <p:nvPr/>
        </p:nvSpPr>
        <p:spPr>
          <a:xfrm>
            <a:off x="990600" y="0"/>
            <a:ext cx="7924800" cy="584206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algn="ctr" defTabSz="1105875" hangingPunct="0">
              <a:lnSpc>
                <a:spcPct val="150000"/>
              </a:lnSpc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11B(p,a0)8Be</a:t>
            </a:r>
          </a:p>
        </p:txBody>
      </p:sp>
    </p:spTree>
    <p:extLst>
      <p:ext uri="{BB962C8B-B14F-4D97-AF65-F5344CB8AC3E}">
        <p14:creationId xmlns:p14="http://schemas.microsoft.com/office/powerpoint/2010/main" val="1476353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1747</TotalTime>
  <Words>758</Words>
  <Application>Microsoft Office PowerPoint</Application>
  <PresentationFormat>On-screen Show (4:3)</PresentationFormat>
  <Paragraphs>127</Paragraphs>
  <Slides>14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6" baseType="lpstr">
      <vt:lpstr>Aptos</vt:lpstr>
      <vt:lpstr>Arabic Typesetting</vt:lpstr>
      <vt:lpstr>Arial</vt:lpstr>
      <vt:lpstr>Calibri</vt:lpstr>
      <vt:lpstr>Cambria</vt:lpstr>
      <vt:lpstr>Cambria Math</vt:lpstr>
      <vt:lpstr>Courier New</vt:lpstr>
      <vt:lpstr>DejaVu Sans</vt:lpstr>
      <vt:lpstr>Liberation Sans</vt:lpstr>
      <vt:lpstr>Wingdings</vt:lpstr>
      <vt:lpstr>Office Theme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lago</dc:creator>
  <cp:lastModifiedBy>Anastasios Lagoyannis</cp:lastModifiedBy>
  <cp:revision>84</cp:revision>
  <dcterms:created xsi:type="dcterms:W3CDTF">2016-06-01T12:00:57Z</dcterms:created>
  <dcterms:modified xsi:type="dcterms:W3CDTF">2025-04-08T06:08:54Z</dcterms:modified>
</cp:coreProperties>
</file>