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72" r:id="rId2"/>
    <p:sldMasterId id="2147483684" r:id="rId3"/>
  </p:sldMasterIdLst>
  <p:notesMasterIdLst>
    <p:notesMasterId r:id="rId21"/>
  </p:notesMasterIdLst>
  <p:handoutMasterIdLst>
    <p:handoutMasterId r:id="rId22"/>
  </p:handoutMasterIdLst>
  <p:sldIdLst>
    <p:sldId id="257" r:id="rId4"/>
    <p:sldId id="258" r:id="rId5"/>
    <p:sldId id="260" r:id="rId6"/>
    <p:sldId id="261" r:id="rId7"/>
    <p:sldId id="262" r:id="rId8"/>
    <p:sldId id="269" r:id="rId9"/>
    <p:sldId id="263" r:id="rId10"/>
    <p:sldId id="270" r:id="rId11"/>
    <p:sldId id="264" r:id="rId12"/>
    <p:sldId id="265" r:id="rId13"/>
    <p:sldId id="266" r:id="rId14"/>
    <p:sldId id="267" r:id="rId15"/>
    <p:sldId id="268" r:id="rId16"/>
    <p:sldId id="271" r:id="rId17"/>
    <p:sldId id="276" r:id="rId18"/>
    <p:sldId id="274" r:id="rId19"/>
    <p:sldId id="275" r:id="rId20"/>
  </p:sldIdLst>
  <p:sldSz cx="12192000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D5D"/>
    <a:srgbClr val="DD4B9E"/>
    <a:srgbClr val="663300"/>
    <a:srgbClr val="CC9900"/>
    <a:srgbClr val="893BC3"/>
    <a:srgbClr val="D2A000"/>
    <a:srgbClr val="7F1B1B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4621" autoAdjust="0"/>
  </p:normalViewPr>
  <p:slideViewPr>
    <p:cSldViewPr snapToGrid="0">
      <p:cViewPr varScale="1">
        <p:scale>
          <a:sx n="93" d="100"/>
          <a:sy n="93" d="100"/>
        </p:scale>
        <p:origin x="211" y="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angelia Taimpiri" userId="c66ab1f1e5ffe33d" providerId="LiveId" clId="{FCE52ED7-E105-4140-9766-8B2DD1E7013F}"/>
    <pc:docChg chg="undo custSel modSld sldOrd">
      <pc:chgData name="Evangelia Taimpiri" userId="c66ab1f1e5ffe33d" providerId="LiveId" clId="{FCE52ED7-E105-4140-9766-8B2DD1E7013F}" dt="2025-04-07T11:03:01.117" v="555" actId="1076"/>
      <pc:docMkLst>
        <pc:docMk/>
      </pc:docMkLst>
      <pc:sldChg chg="modSp mod">
        <pc:chgData name="Evangelia Taimpiri" userId="c66ab1f1e5ffe33d" providerId="LiveId" clId="{FCE52ED7-E105-4140-9766-8B2DD1E7013F}" dt="2025-04-06T16:07:39.440" v="387" actId="20577"/>
        <pc:sldMkLst>
          <pc:docMk/>
          <pc:sldMk cId="0" sldId="258"/>
        </pc:sldMkLst>
        <pc:spChg chg="mod">
          <ac:chgData name="Evangelia Taimpiri" userId="c66ab1f1e5ffe33d" providerId="LiveId" clId="{FCE52ED7-E105-4140-9766-8B2DD1E7013F}" dt="2025-04-06T16:07:39.440" v="387" actId="20577"/>
          <ac:spMkLst>
            <pc:docMk/>
            <pc:sldMk cId="0" sldId="258"/>
            <ac:spMk id="14" creationId="{A14CAB28-A95B-CEC7-B9A5-3A88426C27E6}"/>
          </ac:spMkLst>
        </pc:spChg>
      </pc:sldChg>
      <pc:sldChg chg="modSp mod">
        <pc:chgData name="Evangelia Taimpiri" userId="c66ab1f1e5ffe33d" providerId="LiveId" clId="{FCE52ED7-E105-4140-9766-8B2DD1E7013F}" dt="2025-04-04T09:46:32.644" v="54" actId="20577"/>
        <pc:sldMkLst>
          <pc:docMk/>
          <pc:sldMk cId="0" sldId="260"/>
        </pc:sldMkLst>
        <pc:spChg chg="mod">
          <ac:chgData name="Evangelia Taimpiri" userId="c66ab1f1e5ffe33d" providerId="LiveId" clId="{FCE52ED7-E105-4140-9766-8B2DD1E7013F}" dt="2025-04-04T09:46:32.644" v="54" actId="20577"/>
          <ac:spMkLst>
            <pc:docMk/>
            <pc:sldMk cId="0" sldId="260"/>
            <ac:spMk id="6" creationId="{5328539E-E7BA-EFAF-37C4-29CF294119D4}"/>
          </ac:spMkLst>
        </pc:spChg>
      </pc:sldChg>
      <pc:sldChg chg="addSp delSp modSp mod">
        <pc:chgData name="Evangelia Taimpiri" userId="c66ab1f1e5ffe33d" providerId="LiveId" clId="{FCE52ED7-E105-4140-9766-8B2DD1E7013F}" dt="2025-04-03T16:01:48.842" v="35" actId="20577"/>
        <pc:sldMkLst>
          <pc:docMk/>
          <pc:sldMk cId="1398807339" sldId="262"/>
        </pc:sldMkLst>
        <pc:spChg chg="mod">
          <ac:chgData name="Evangelia Taimpiri" userId="c66ab1f1e5ffe33d" providerId="LiveId" clId="{FCE52ED7-E105-4140-9766-8B2DD1E7013F}" dt="2025-04-03T16:00:09.157" v="21" actId="20577"/>
          <ac:spMkLst>
            <pc:docMk/>
            <pc:sldMk cId="1398807339" sldId="262"/>
            <ac:spMk id="25" creationId="{D18CFC10-3CC3-3BAA-71FC-31E4EB248466}"/>
          </ac:spMkLst>
        </pc:spChg>
        <pc:spChg chg="mod">
          <ac:chgData name="Evangelia Taimpiri" userId="c66ab1f1e5ffe33d" providerId="LiveId" clId="{FCE52ED7-E105-4140-9766-8B2DD1E7013F}" dt="2025-04-03T15:59:59.875" v="13" actId="20577"/>
          <ac:spMkLst>
            <pc:docMk/>
            <pc:sldMk cId="1398807339" sldId="262"/>
            <ac:spMk id="60" creationId="{D954833C-A857-FA83-EADE-24AABE245E38}"/>
          </ac:spMkLst>
        </pc:spChg>
        <pc:graphicFrameChg chg="mod">
          <ac:chgData name="Evangelia Taimpiri" userId="c66ab1f1e5ffe33d" providerId="LiveId" clId="{FCE52ED7-E105-4140-9766-8B2DD1E7013F}" dt="2025-04-03T16:01:48.842" v="35" actId="20577"/>
          <ac:graphicFrameMkLst>
            <pc:docMk/>
            <pc:sldMk cId="1398807339" sldId="262"/>
            <ac:graphicFrameMk id="10" creationId="{240ED988-1A2D-BE78-88B3-5F8FE49DAE68}"/>
          </ac:graphicFrameMkLst>
        </pc:graphicFrameChg>
      </pc:sldChg>
      <pc:sldChg chg="modSp">
        <pc:chgData name="Evangelia Taimpiri" userId="c66ab1f1e5ffe33d" providerId="LiveId" clId="{FCE52ED7-E105-4140-9766-8B2DD1E7013F}" dt="2025-04-03T16:02:36.775" v="39" actId="20577"/>
        <pc:sldMkLst>
          <pc:docMk/>
          <pc:sldMk cId="2902610192" sldId="263"/>
        </pc:sldMkLst>
        <pc:spChg chg="mod">
          <ac:chgData name="Evangelia Taimpiri" userId="c66ab1f1e5ffe33d" providerId="LiveId" clId="{FCE52ED7-E105-4140-9766-8B2DD1E7013F}" dt="2025-04-03T16:02:36.775" v="39" actId="20577"/>
          <ac:spMkLst>
            <pc:docMk/>
            <pc:sldMk cId="2902610192" sldId="263"/>
            <ac:spMk id="7" creationId="{ED9EA221-321F-19DE-388D-12CE8B6D6E96}"/>
          </ac:spMkLst>
        </pc:spChg>
      </pc:sldChg>
      <pc:sldChg chg="addSp delSp modSp mod">
        <pc:chgData name="Evangelia Taimpiri" userId="c66ab1f1e5ffe33d" providerId="LiveId" clId="{FCE52ED7-E105-4140-9766-8B2DD1E7013F}" dt="2025-04-06T13:04:37.801" v="309" actId="14100"/>
        <pc:sldMkLst>
          <pc:docMk/>
          <pc:sldMk cId="3235276120" sldId="264"/>
        </pc:sldMkLst>
        <pc:spChg chg="mod">
          <ac:chgData name="Evangelia Taimpiri" userId="c66ab1f1e5ffe33d" providerId="LiveId" clId="{FCE52ED7-E105-4140-9766-8B2DD1E7013F}" dt="2025-04-04T10:12:53.873" v="193" actId="20577"/>
          <ac:spMkLst>
            <pc:docMk/>
            <pc:sldMk cId="3235276120" sldId="264"/>
            <ac:spMk id="2" creationId="{78FA3C57-0753-61B8-213B-1916225DFA19}"/>
          </ac:spMkLst>
        </pc:spChg>
        <pc:spChg chg="add mod">
          <ac:chgData name="Evangelia Taimpiri" userId="c66ab1f1e5ffe33d" providerId="LiveId" clId="{FCE52ED7-E105-4140-9766-8B2DD1E7013F}" dt="2025-04-04T10:40:30.168" v="271" actId="1076"/>
          <ac:spMkLst>
            <pc:docMk/>
            <pc:sldMk cId="3235276120" sldId="264"/>
            <ac:spMk id="14" creationId="{AFB71039-440F-F581-1A4B-BBA22E8E7EE6}"/>
          </ac:spMkLst>
        </pc:spChg>
        <pc:picChg chg="add mod modCrop">
          <ac:chgData name="Evangelia Taimpiri" userId="c66ab1f1e5ffe33d" providerId="LiveId" clId="{FCE52ED7-E105-4140-9766-8B2DD1E7013F}" dt="2025-04-06T13:04:06.572" v="306" actId="14100"/>
          <ac:picMkLst>
            <pc:docMk/>
            <pc:sldMk cId="3235276120" sldId="264"/>
            <ac:picMk id="8" creationId="{A7EDB45E-A9F9-C2B6-29D4-B55EA8B8DD80}"/>
          </ac:picMkLst>
        </pc:picChg>
        <pc:picChg chg="mod">
          <ac:chgData name="Evangelia Taimpiri" userId="c66ab1f1e5ffe33d" providerId="LiveId" clId="{FCE52ED7-E105-4140-9766-8B2DD1E7013F}" dt="2025-04-06T13:04:37.801" v="309" actId="14100"/>
          <ac:picMkLst>
            <pc:docMk/>
            <pc:sldMk cId="3235276120" sldId="264"/>
            <ac:picMk id="11" creationId="{38AF332E-B22A-7A82-B7F5-A201BA11A039}"/>
          </ac:picMkLst>
        </pc:picChg>
        <pc:picChg chg="add del mod modCrop">
          <ac:chgData name="Evangelia Taimpiri" userId="c66ab1f1e5ffe33d" providerId="LiveId" clId="{FCE52ED7-E105-4140-9766-8B2DD1E7013F}" dt="2025-04-06T13:03:26.019" v="301" actId="478"/>
          <ac:picMkLst>
            <pc:docMk/>
            <pc:sldMk cId="3235276120" sldId="264"/>
            <ac:picMk id="13" creationId="{89B0810C-7623-130D-6A86-1E21D977F23C}"/>
          </ac:picMkLst>
        </pc:picChg>
      </pc:sldChg>
      <pc:sldChg chg="addSp delSp modSp mod">
        <pc:chgData name="Evangelia Taimpiri" userId="c66ab1f1e5ffe33d" providerId="LiveId" clId="{FCE52ED7-E105-4140-9766-8B2DD1E7013F}" dt="2025-04-06T16:37:07.284" v="464" actId="20577"/>
        <pc:sldMkLst>
          <pc:docMk/>
          <pc:sldMk cId="485686767" sldId="265"/>
        </pc:sldMkLst>
        <pc:spChg chg="mod">
          <ac:chgData name="Evangelia Taimpiri" userId="c66ab1f1e5ffe33d" providerId="LiveId" clId="{FCE52ED7-E105-4140-9766-8B2DD1E7013F}" dt="2025-04-04T10:12:59.326" v="205" actId="20577"/>
          <ac:spMkLst>
            <pc:docMk/>
            <pc:sldMk cId="485686767" sldId="265"/>
            <ac:spMk id="2" creationId="{78FA3C57-0753-61B8-213B-1916225DFA19}"/>
          </ac:spMkLst>
        </pc:spChg>
        <pc:spChg chg="mod">
          <ac:chgData name="Evangelia Taimpiri" userId="c66ab1f1e5ffe33d" providerId="LiveId" clId="{FCE52ED7-E105-4140-9766-8B2DD1E7013F}" dt="2025-04-06T16:37:07.284" v="464" actId="20577"/>
          <ac:spMkLst>
            <pc:docMk/>
            <pc:sldMk cId="485686767" sldId="265"/>
            <ac:spMk id="14" creationId="{76B45ADF-464A-BBD8-A0D7-33972776CE80}"/>
          </ac:spMkLst>
        </pc:spChg>
        <pc:spChg chg="add mod">
          <ac:chgData name="Evangelia Taimpiri" userId="c66ab1f1e5ffe33d" providerId="LiveId" clId="{FCE52ED7-E105-4140-9766-8B2DD1E7013F}" dt="2025-04-04T10:41:17.110" v="272" actId="1076"/>
          <ac:spMkLst>
            <pc:docMk/>
            <pc:sldMk cId="485686767" sldId="265"/>
            <ac:spMk id="17" creationId="{D1E2AB14-8838-71FB-DFC1-0D85F0C7551F}"/>
          </ac:spMkLst>
        </pc:spChg>
        <pc:spChg chg="add mod">
          <ac:chgData name="Evangelia Taimpiri" userId="c66ab1f1e5ffe33d" providerId="LiveId" clId="{FCE52ED7-E105-4140-9766-8B2DD1E7013F}" dt="2025-04-06T16:30:05.284" v="421" actId="255"/>
          <ac:spMkLst>
            <pc:docMk/>
            <pc:sldMk cId="485686767" sldId="265"/>
            <ac:spMk id="19" creationId="{F88814AD-CC32-F2F0-9901-27C5D489F623}"/>
          </ac:spMkLst>
        </pc:spChg>
        <pc:picChg chg="add mod">
          <ac:chgData name="Evangelia Taimpiri" userId="c66ab1f1e5ffe33d" providerId="LiveId" clId="{FCE52ED7-E105-4140-9766-8B2DD1E7013F}" dt="2025-04-04T10:05:24.706" v="166" actId="1076"/>
          <ac:picMkLst>
            <pc:docMk/>
            <pc:sldMk cId="485686767" sldId="265"/>
            <ac:picMk id="6" creationId="{677DC887-174E-0369-336F-D04856E39FC0}"/>
          </ac:picMkLst>
        </pc:picChg>
        <pc:picChg chg="add mod">
          <ac:chgData name="Evangelia Taimpiri" userId="c66ab1f1e5ffe33d" providerId="LiveId" clId="{FCE52ED7-E105-4140-9766-8B2DD1E7013F}" dt="2025-04-04T10:01:55.247" v="128" actId="1076"/>
          <ac:picMkLst>
            <pc:docMk/>
            <pc:sldMk cId="485686767" sldId="265"/>
            <ac:picMk id="16" creationId="{3E19E075-FF31-2CC0-65F4-A23DB94BA5E3}"/>
          </ac:picMkLst>
        </pc:picChg>
      </pc:sldChg>
      <pc:sldChg chg="addSp delSp modSp mod">
        <pc:chgData name="Evangelia Taimpiri" userId="c66ab1f1e5ffe33d" providerId="LiveId" clId="{FCE52ED7-E105-4140-9766-8B2DD1E7013F}" dt="2025-04-07T10:43:21.419" v="520" actId="20577"/>
        <pc:sldMkLst>
          <pc:docMk/>
          <pc:sldMk cId="328491468" sldId="266"/>
        </pc:sldMkLst>
        <pc:spChg chg="mod">
          <ac:chgData name="Evangelia Taimpiri" userId="c66ab1f1e5ffe33d" providerId="LiveId" clId="{FCE52ED7-E105-4140-9766-8B2DD1E7013F}" dt="2025-04-04T10:13:03.486" v="217" actId="20577"/>
          <ac:spMkLst>
            <pc:docMk/>
            <pc:sldMk cId="328491468" sldId="266"/>
            <ac:spMk id="2" creationId="{78FA3C57-0753-61B8-213B-1916225DFA19}"/>
          </ac:spMkLst>
        </pc:spChg>
        <pc:spChg chg="mod">
          <ac:chgData name="Evangelia Taimpiri" userId="c66ab1f1e5ffe33d" providerId="LiveId" clId="{FCE52ED7-E105-4140-9766-8B2DD1E7013F}" dt="2025-04-04T10:06:02.476" v="181" actId="20577"/>
          <ac:spMkLst>
            <pc:docMk/>
            <pc:sldMk cId="328491468" sldId="266"/>
            <ac:spMk id="13" creationId="{013CBD55-368D-0CCA-1159-0B37A099B085}"/>
          </ac:spMkLst>
        </pc:spChg>
        <pc:spChg chg="mod">
          <ac:chgData name="Evangelia Taimpiri" userId="c66ab1f1e5ffe33d" providerId="LiveId" clId="{FCE52ED7-E105-4140-9766-8B2DD1E7013F}" dt="2025-04-07T10:43:21.419" v="520" actId="20577"/>
          <ac:spMkLst>
            <pc:docMk/>
            <pc:sldMk cId="328491468" sldId="266"/>
            <ac:spMk id="24" creationId="{E4DE8C82-6AC7-73C4-82A4-CC86774B5EB5}"/>
          </ac:spMkLst>
        </pc:spChg>
        <pc:spChg chg="add mod">
          <ac:chgData name="Evangelia Taimpiri" userId="c66ab1f1e5ffe33d" providerId="LiveId" clId="{FCE52ED7-E105-4140-9766-8B2DD1E7013F}" dt="2025-04-06T16:30:14.333" v="422" actId="255"/>
          <ac:spMkLst>
            <pc:docMk/>
            <pc:sldMk cId="328491468" sldId="266"/>
            <ac:spMk id="26" creationId="{C69722BB-72CD-3550-7952-D696B02F1B6F}"/>
          </ac:spMkLst>
        </pc:spChg>
        <pc:spChg chg="add mod">
          <ac:chgData name="Evangelia Taimpiri" userId="c66ab1f1e5ffe33d" providerId="LiveId" clId="{FCE52ED7-E105-4140-9766-8B2DD1E7013F}" dt="2025-04-04T10:05:07.394" v="165" actId="1076"/>
          <ac:spMkLst>
            <pc:docMk/>
            <pc:sldMk cId="328491468" sldId="266"/>
            <ac:spMk id="30" creationId="{F80F4F2B-D6AC-128E-607C-6BD65A26DD64}"/>
          </ac:spMkLst>
        </pc:spChg>
        <pc:picChg chg="add mod modCrop">
          <ac:chgData name="Evangelia Taimpiri" userId="c66ab1f1e5ffe33d" providerId="LiveId" clId="{FCE52ED7-E105-4140-9766-8B2DD1E7013F}" dt="2025-04-04T10:41:26.578" v="274" actId="1076"/>
          <ac:picMkLst>
            <pc:docMk/>
            <pc:sldMk cId="328491468" sldId="266"/>
            <ac:picMk id="19" creationId="{4926ED4E-01DE-B3B9-74BB-E4FCE734E502}"/>
          </ac:picMkLst>
        </pc:picChg>
        <pc:picChg chg="add mod modCrop">
          <ac:chgData name="Evangelia Taimpiri" userId="c66ab1f1e5ffe33d" providerId="LiveId" clId="{FCE52ED7-E105-4140-9766-8B2DD1E7013F}" dt="2025-04-04T10:04:07.973" v="157" actId="1076"/>
          <ac:picMkLst>
            <pc:docMk/>
            <pc:sldMk cId="328491468" sldId="266"/>
            <ac:picMk id="28" creationId="{5548B63A-D9A3-F6E7-C573-7143696A2CD5}"/>
          </ac:picMkLst>
        </pc:picChg>
      </pc:sldChg>
      <pc:sldChg chg="addSp modSp mod">
        <pc:chgData name="Evangelia Taimpiri" userId="c66ab1f1e5ffe33d" providerId="LiveId" clId="{FCE52ED7-E105-4140-9766-8B2DD1E7013F}" dt="2025-04-06T16:31:44.388" v="438" actId="1076"/>
        <pc:sldMkLst>
          <pc:docMk/>
          <pc:sldMk cId="3395361121" sldId="267"/>
        </pc:sldMkLst>
        <pc:spChg chg="mod">
          <ac:chgData name="Evangelia Taimpiri" userId="c66ab1f1e5ffe33d" providerId="LiveId" clId="{FCE52ED7-E105-4140-9766-8B2DD1E7013F}" dt="2025-04-04T10:13:07.332" v="229" actId="20577"/>
          <ac:spMkLst>
            <pc:docMk/>
            <pc:sldMk cId="3395361121" sldId="267"/>
            <ac:spMk id="2" creationId="{78FA3C57-0753-61B8-213B-1916225DFA19}"/>
          </ac:spMkLst>
        </pc:spChg>
        <pc:spChg chg="mod">
          <ac:chgData name="Evangelia Taimpiri" userId="c66ab1f1e5ffe33d" providerId="LiveId" clId="{FCE52ED7-E105-4140-9766-8B2DD1E7013F}" dt="2025-04-06T16:30:45.676" v="430" actId="20577"/>
          <ac:spMkLst>
            <pc:docMk/>
            <pc:sldMk cId="3395361121" sldId="267"/>
            <ac:spMk id="4" creationId="{8A531FEC-807D-4380-50D0-DFEC7FBF0130}"/>
          </ac:spMkLst>
        </pc:spChg>
        <pc:spChg chg="mod">
          <ac:chgData name="Evangelia Taimpiri" userId="c66ab1f1e5ffe33d" providerId="LiveId" clId="{FCE52ED7-E105-4140-9766-8B2DD1E7013F}" dt="2025-04-06T14:05:35.888" v="343" actId="1076"/>
          <ac:spMkLst>
            <pc:docMk/>
            <pc:sldMk cId="3395361121" sldId="267"/>
            <ac:spMk id="9" creationId="{E1140674-B7C6-1C85-06C4-68E0C71B665C}"/>
          </ac:spMkLst>
        </pc:spChg>
        <pc:spChg chg="add mod">
          <ac:chgData name="Evangelia Taimpiri" userId="c66ab1f1e5ffe33d" providerId="LiveId" clId="{FCE52ED7-E105-4140-9766-8B2DD1E7013F}" dt="2025-04-06T16:31:44.388" v="438" actId="1076"/>
          <ac:spMkLst>
            <pc:docMk/>
            <pc:sldMk cId="3395361121" sldId="267"/>
            <ac:spMk id="15" creationId="{060FB29A-8868-D2FC-FF56-75CB5FDEAE7D}"/>
          </ac:spMkLst>
        </pc:spChg>
        <pc:picChg chg="mod">
          <ac:chgData name="Evangelia Taimpiri" userId="c66ab1f1e5ffe33d" providerId="LiveId" clId="{FCE52ED7-E105-4140-9766-8B2DD1E7013F}" dt="2025-04-06T16:31:37.324" v="437" actId="14100"/>
          <ac:picMkLst>
            <pc:docMk/>
            <pc:sldMk cId="3395361121" sldId="267"/>
            <ac:picMk id="12" creationId="{136B9EBD-A3F4-0412-B90D-71D5D281DAE3}"/>
          </ac:picMkLst>
        </pc:picChg>
      </pc:sldChg>
      <pc:sldChg chg="modSp mod">
        <pc:chgData name="Evangelia Taimpiri" userId="c66ab1f1e5ffe33d" providerId="LiveId" clId="{FCE52ED7-E105-4140-9766-8B2DD1E7013F}" dt="2025-04-07T11:03:01.117" v="555" actId="1076"/>
        <pc:sldMkLst>
          <pc:docMk/>
          <pc:sldMk cId="62388719" sldId="268"/>
        </pc:sldMkLst>
        <pc:spChg chg="mod">
          <ac:chgData name="Evangelia Taimpiri" userId="c66ab1f1e5ffe33d" providerId="LiveId" clId="{FCE52ED7-E105-4140-9766-8B2DD1E7013F}" dt="2025-04-07T11:03:01.117" v="555" actId="1076"/>
          <ac:spMkLst>
            <pc:docMk/>
            <pc:sldMk cId="62388719" sldId="268"/>
            <ac:spMk id="4" creationId="{37F679DA-3F04-BD1A-B6DC-0FDBA73CFB56}"/>
          </ac:spMkLst>
        </pc:spChg>
        <pc:spChg chg="mod">
          <ac:chgData name="Evangelia Taimpiri" userId="c66ab1f1e5ffe33d" providerId="LiveId" clId="{FCE52ED7-E105-4140-9766-8B2DD1E7013F}" dt="2025-04-07T10:48:00.016" v="553" actId="1076"/>
          <ac:spMkLst>
            <pc:docMk/>
            <pc:sldMk cId="62388719" sldId="268"/>
            <ac:spMk id="12" creationId="{0554F52E-8AC8-3BAA-4739-3985B6B705D8}"/>
          </ac:spMkLst>
        </pc:spChg>
        <pc:spChg chg="mod">
          <ac:chgData name="Evangelia Taimpiri" userId="c66ab1f1e5ffe33d" providerId="LiveId" clId="{FCE52ED7-E105-4140-9766-8B2DD1E7013F}" dt="2025-04-07T10:47:53.170" v="551" actId="1076"/>
          <ac:spMkLst>
            <pc:docMk/>
            <pc:sldMk cId="62388719" sldId="268"/>
            <ac:spMk id="13" creationId="{9A08478D-EB10-DB48-47E3-27C4C58D5C59}"/>
          </ac:spMkLst>
        </pc:spChg>
      </pc:sldChg>
      <pc:sldChg chg="delSp modSp mod">
        <pc:chgData name="Evangelia Taimpiri" userId="c66ab1f1e5ffe33d" providerId="LiveId" clId="{FCE52ED7-E105-4140-9766-8B2DD1E7013F}" dt="2025-04-06T13:08:02.542" v="328" actId="1076"/>
        <pc:sldMkLst>
          <pc:docMk/>
          <pc:sldMk cId="3099263127" sldId="271"/>
        </pc:sldMkLst>
        <pc:picChg chg="mod">
          <ac:chgData name="Evangelia Taimpiri" userId="c66ab1f1e5ffe33d" providerId="LiveId" clId="{FCE52ED7-E105-4140-9766-8B2DD1E7013F}" dt="2025-04-06T13:07:59.072" v="327" actId="1076"/>
          <ac:picMkLst>
            <pc:docMk/>
            <pc:sldMk cId="3099263127" sldId="271"/>
            <ac:picMk id="4" creationId="{7D12260A-CEFA-0AB3-0F75-D010C2054A22}"/>
          </ac:picMkLst>
        </pc:picChg>
        <pc:picChg chg="mod">
          <ac:chgData name="Evangelia Taimpiri" userId="c66ab1f1e5ffe33d" providerId="LiveId" clId="{FCE52ED7-E105-4140-9766-8B2DD1E7013F}" dt="2025-04-06T13:07:52.360" v="326" actId="1076"/>
          <ac:picMkLst>
            <pc:docMk/>
            <pc:sldMk cId="3099263127" sldId="271"/>
            <ac:picMk id="5" creationId="{0A57F05A-939C-BAA6-A34A-93B45389C67E}"/>
          </ac:picMkLst>
        </pc:picChg>
        <pc:picChg chg="mod">
          <ac:chgData name="Evangelia Taimpiri" userId="c66ab1f1e5ffe33d" providerId="LiveId" clId="{FCE52ED7-E105-4140-9766-8B2DD1E7013F}" dt="2025-04-06T13:08:02.542" v="328" actId="1076"/>
          <ac:picMkLst>
            <pc:docMk/>
            <pc:sldMk cId="3099263127" sldId="271"/>
            <ac:picMk id="6" creationId="{56279030-8F70-DC26-81D7-A4175C6484BB}"/>
          </ac:picMkLst>
        </pc:picChg>
        <pc:picChg chg="del">
          <ac:chgData name="Evangelia Taimpiri" userId="c66ab1f1e5ffe33d" providerId="LiveId" clId="{FCE52ED7-E105-4140-9766-8B2DD1E7013F}" dt="2025-04-06T13:07:46.079" v="325" actId="478"/>
          <ac:picMkLst>
            <pc:docMk/>
            <pc:sldMk cId="3099263127" sldId="271"/>
            <ac:picMk id="7" creationId="{FBD2DFDB-8375-B178-65DB-D273583B8925}"/>
          </ac:picMkLst>
        </pc:picChg>
      </pc:sldChg>
      <pc:sldChg chg="delSp modSp mod">
        <pc:chgData name="Evangelia Taimpiri" userId="c66ab1f1e5ffe33d" providerId="LiveId" clId="{FCE52ED7-E105-4140-9766-8B2DD1E7013F}" dt="2025-04-06T13:08:43.863" v="336" actId="1076"/>
        <pc:sldMkLst>
          <pc:docMk/>
          <pc:sldMk cId="328713774" sldId="274"/>
        </pc:sldMkLst>
        <pc:picChg chg="mod">
          <ac:chgData name="Evangelia Taimpiri" userId="c66ab1f1e5ffe33d" providerId="LiveId" clId="{FCE52ED7-E105-4140-9766-8B2DD1E7013F}" dt="2025-04-06T13:08:40.523" v="335" actId="1076"/>
          <ac:picMkLst>
            <pc:docMk/>
            <pc:sldMk cId="328713774" sldId="274"/>
            <ac:picMk id="4" creationId="{7D12260A-CEFA-0AB3-0F75-D010C2054A22}"/>
          </ac:picMkLst>
        </pc:picChg>
        <pc:picChg chg="mod">
          <ac:chgData name="Evangelia Taimpiri" userId="c66ab1f1e5ffe33d" providerId="LiveId" clId="{FCE52ED7-E105-4140-9766-8B2DD1E7013F}" dt="2025-04-06T13:08:34.495" v="334" actId="1076"/>
          <ac:picMkLst>
            <pc:docMk/>
            <pc:sldMk cId="328713774" sldId="274"/>
            <ac:picMk id="5" creationId="{0A57F05A-939C-BAA6-A34A-93B45389C67E}"/>
          </ac:picMkLst>
        </pc:picChg>
        <pc:picChg chg="mod">
          <ac:chgData name="Evangelia Taimpiri" userId="c66ab1f1e5ffe33d" providerId="LiveId" clId="{FCE52ED7-E105-4140-9766-8B2DD1E7013F}" dt="2025-04-06T13:08:43.863" v="336" actId="1076"/>
          <ac:picMkLst>
            <pc:docMk/>
            <pc:sldMk cId="328713774" sldId="274"/>
            <ac:picMk id="6" creationId="{56279030-8F70-DC26-81D7-A4175C6484BB}"/>
          </ac:picMkLst>
        </pc:picChg>
        <pc:picChg chg="del">
          <ac:chgData name="Evangelia Taimpiri" userId="c66ab1f1e5ffe33d" providerId="LiveId" clId="{FCE52ED7-E105-4140-9766-8B2DD1E7013F}" dt="2025-04-06T13:08:30.488" v="333" actId="478"/>
          <ac:picMkLst>
            <pc:docMk/>
            <pc:sldMk cId="328713774" sldId="274"/>
            <ac:picMk id="7" creationId="{FBD2DFDB-8375-B178-65DB-D273583B8925}"/>
          </ac:picMkLst>
        </pc:picChg>
      </pc:sldChg>
      <pc:sldChg chg="delSp modSp mod">
        <pc:chgData name="Evangelia Taimpiri" userId="c66ab1f1e5ffe33d" providerId="LiveId" clId="{FCE52ED7-E105-4140-9766-8B2DD1E7013F}" dt="2025-04-06T13:08:58.042" v="340" actId="1076"/>
        <pc:sldMkLst>
          <pc:docMk/>
          <pc:sldMk cId="147956369" sldId="275"/>
        </pc:sldMkLst>
        <pc:picChg chg="mod">
          <ac:chgData name="Evangelia Taimpiri" userId="c66ab1f1e5ffe33d" providerId="LiveId" clId="{FCE52ED7-E105-4140-9766-8B2DD1E7013F}" dt="2025-04-06T13:08:54.342" v="339" actId="1076"/>
          <ac:picMkLst>
            <pc:docMk/>
            <pc:sldMk cId="147956369" sldId="275"/>
            <ac:picMk id="4" creationId="{7D12260A-CEFA-0AB3-0F75-D010C2054A22}"/>
          </ac:picMkLst>
        </pc:picChg>
        <pc:picChg chg="mod">
          <ac:chgData name="Evangelia Taimpiri" userId="c66ab1f1e5ffe33d" providerId="LiveId" clId="{FCE52ED7-E105-4140-9766-8B2DD1E7013F}" dt="2025-04-06T13:08:51.831" v="338" actId="1076"/>
          <ac:picMkLst>
            <pc:docMk/>
            <pc:sldMk cId="147956369" sldId="275"/>
            <ac:picMk id="5" creationId="{0A57F05A-939C-BAA6-A34A-93B45389C67E}"/>
          </ac:picMkLst>
        </pc:picChg>
        <pc:picChg chg="mod">
          <ac:chgData name="Evangelia Taimpiri" userId="c66ab1f1e5ffe33d" providerId="LiveId" clId="{FCE52ED7-E105-4140-9766-8B2DD1E7013F}" dt="2025-04-06T13:08:58.042" v="340" actId="1076"/>
          <ac:picMkLst>
            <pc:docMk/>
            <pc:sldMk cId="147956369" sldId="275"/>
            <ac:picMk id="6" creationId="{56279030-8F70-DC26-81D7-A4175C6484BB}"/>
          </ac:picMkLst>
        </pc:picChg>
        <pc:picChg chg="del">
          <ac:chgData name="Evangelia Taimpiri" userId="c66ab1f1e5ffe33d" providerId="LiveId" clId="{FCE52ED7-E105-4140-9766-8B2DD1E7013F}" dt="2025-04-06T13:08:49.418" v="337" actId="478"/>
          <ac:picMkLst>
            <pc:docMk/>
            <pc:sldMk cId="147956369" sldId="275"/>
            <ac:picMk id="7" creationId="{FBD2DFDB-8375-B178-65DB-D273583B8925}"/>
          </ac:picMkLst>
        </pc:picChg>
      </pc:sldChg>
      <pc:sldChg chg="delSp modSp mod ord">
        <pc:chgData name="Evangelia Taimpiri" userId="c66ab1f1e5ffe33d" providerId="LiveId" clId="{FCE52ED7-E105-4140-9766-8B2DD1E7013F}" dt="2025-04-06T13:08:25.138" v="332" actId="1076"/>
        <pc:sldMkLst>
          <pc:docMk/>
          <pc:sldMk cId="1705217637" sldId="276"/>
        </pc:sldMkLst>
        <pc:picChg chg="mod">
          <ac:chgData name="Evangelia Taimpiri" userId="c66ab1f1e5ffe33d" providerId="LiveId" clId="{FCE52ED7-E105-4140-9766-8B2DD1E7013F}" dt="2025-04-06T13:08:18.497" v="331" actId="1076"/>
          <ac:picMkLst>
            <pc:docMk/>
            <pc:sldMk cId="1705217637" sldId="276"/>
            <ac:picMk id="4" creationId="{7D12260A-CEFA-0AB3-0F75-D010C2054A22}"/>
          </ac:picMkLst>
        </pc:picChg>
        <pc:picChg chg="mod">
          <ac:chgData name="Evangelia Taimpiri" userId="c66ab1f1e5ffe33d" providerId="LiveId" clId="{FCE52ED7-E105-4140-9766-8B2DD1E7013F}" dt="2025-04-06T13:08:11.014" v="330" actId="1076"/>
          <ac:picMkLst>
            <pc:docMk/>
            <pc:sldMk cId="1705217637" sldId="276"/>
            <ac:picMk id="5" creationId="{0A57F05A-939C-BAA6-A34A-93B45389C67E}"/>
          </ac:picMkLst>
        </pc:picChg>
        <pc:picChg chg="mod">
          <ac:chgData name="Evangelia Taimpiri" userId="c66ab1f1e5ffe33d" providerId="LiveId" clId="{FCE52ED7-E105-4140-9766-8B2DD1E7013F}" dt="2025-04-06T13:08:25.138" v="332" actId="1076"/>
          <ac:picMkLst>
            <pc:docMk/>
            <pc:sldMk cId="1705217637" sldId="276"/>
            <ac:picMk id="6" creationId="{56279030-8F70-DC26-81D7-A4175C6484BB}"/>
          </ac:picMkLst>
        </pc:picChg>
        <pc:picChg chg="del">
          <ac:chgData name="Evangelia Taimpiri" userId="c66ab1f1e5ffe33d" providerId="LiveId" clId="{FCE52ED7-E105-4140-9766-8B2DD1E7013F}" dt="2025-04-06T13:08:06.630" v="329" actId="478"/>
          <ac:picMkLst>
            <pc:docMk/>
            <pc:sldMk cId="1705217637" sldId="276"/>
            <ac:picMk id="7" creationId="{FBD2DFDB-8375-B178-65DB-D273583B8925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0783D4-514D-CBA7-1EDC-D3C15FC35D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719D3AC-6D11-B69E-54B8-D2A1761B4AB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D6C128-A4AC-4D2D-96AC-AE5882A5C6D4}" type="datetimeFigureOut">
              <a:rPr lang="el-GR" smtClean="0"/>
              <a:t>7/4/2025</a:t>
            </a:fld>
            <a:endParaRPr lang="el-G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72B991-8266-6333-84E7-330C560341C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DAC1C3-0407-9B70-6DF0-BB8A880BB46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054D2-182F-4575-82A3-76BFB184EBD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048432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03FF87-C7EA-4A38-8179-2D7F8F736CE5}" type="datetimeFigureOut">
              <a:rPr lang="el-GR" smtClean="0"/>
              <a:t>7/4/2025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15804B-2E5B-4849-802E-A9452FA43C86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2164683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108BE-20E5-C19B-0948-AFF70818474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730E7FA-19FA-48BF-91BA-4DC5F01C7E30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3111D14-9DF9-806A-9437-AE44DDBAF3C3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0678BF9-A5AE-D600-E64C-F36A3D01BD2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6764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772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6443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1490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615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8331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4632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553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01EE8-FCCA-9328-9B88-599E9379511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38499BF-1058-4EDD-8BF0-D4A33A056A0D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3DFE1D7-4040-04E2-9CC4-C05778667EBC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3F4D5AE-40D3-654B-E069-97B2D9FE914D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6762F73-A1EF-0567-9819-B7BA795E9DD5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5F04A2-0D17-4817-8172-2A7878F401C6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D2B4CC-CCA7-EC50-6218-741DB7483356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A73DD57-4F87-1FCC-8D1E-28D33A8EB30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4878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4479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96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75442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8CD2B3-7DC1-9B4B-2900-315492A27C26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vert="horz" lIns="0" tIns="0" rIns="0" bIns="0" anchor="b" anchorCtr="0">
            <a:noAutofit/>
          </a:bodyPr>
          <a:lstStyle/>
          <a:p>
            <a:pPr marL="0" marR="0" lvl="0" indent="0" algn="r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FC26642-C61C-4B41-8789-52A2A85B0324}" type="slidenum">
              <a:rPr kumimoji="0" lang="en-US" sz="14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Liberation Serif" pitchFamily="18"/>
                <a:cs typeface="Roboto" pitchFamily="2"/>
              </a:rPr>
              <a:pPr marL="0" marR="0" lvl="0" indent="0" algn="r" defTabSz="914400" rtl="0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Liberation Serif" pitchFamily="18"/>
              <a:cs typeface="Roboto" pitchFamily="2"/>
            </a:endParaRPr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CF2F3EC-3B0E-242A-D2C5-748C075B330A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533400" y="763588"/>
            <a:ext cx="6704013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A2A047A-9ABD-E7C9-838D-D24845C219E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 vert="horz"/>
          <a:lstStyle/>
          <a:p>
            <a:pPr rt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47520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488BC-6EE3-953F-614C-1CA949A3B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481" y="1123161"/>
            <a:ext cx="9143040" cy="2386476"/>
          </a:xfrm>
        </p:spPr>
        <p:txBody>
          <a:bodyPr anchor="b"/>
          <a:lstStyle>
            <a:lvl1pPr algn="ctr">
              <a:defRPr sz="7256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DC2914-0426-A7B9-CB70-D4607076F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481" y="3601794"/>
            <a:ext cx="9143040" cy="1656903"/>
          </a:xfrm>
        </p:spPr>
        <p:txBody>
          <a:bodyPr/>
          <a:lstStyle>
            <a:lvl1pPr marL="0" indent="0" algn="ctr">
              <a:buNone/>
              <a:defRPr sz="2903"/>
            </a:lvl1pPr>
            <a:lvl2pPr marL="552938" indent="0" algn="ctr">
              <a:buNone/>
              <a:defRPr sz="2419"/>
            </a:lvl2pPr>
            <a:lvl3pPr marL="1105875" indent="0" algn="ctr">
              <a:buNone/>
              <a:defRPr sz="2177"/>
            </a:lvl3pPr>
            <a:lvl4pPr marL="1658813" indent="0" algn="ctr">
              <a:buNone/>
              <a:defRPr sz="1935"/>
            </a:lvl4pPr>
            <a:lvl5pPr marL="2211751" indent="0" algn="ctr">
              <a:buNone/>
              <a:defRPr sz="1935"/>
            </a:lvl5pPr>
            <a:lvl6pPr marL="2764688" indent="0" algn="ctr">
              <a:buNone/>
              <a:defRPr sz="1935"/>
            </a:lvl6pPr>
            <a:lvl7pPr marL="3317626" indent="0" algn="ctr">
              <a:buNone/>
              <a:defRPr sz="1935"/>
            </a:lvl7pPr>
            <a:lvl8pPr marL="3870564" indent="0" algn="ctr">
              <a:buNone/>
              <a:defRPr sz="1935"/>
            </a:lvl8pPr>
            <a:lvl9pPr marL="4423501" indent="0" algn="ctr">
              <a:buNone/>
              <a:defRPr sz="1935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266F1-09F1-761F-F469-984D094E4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1A9D3-FEBD-9359-EF5F-CB199D02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E4352-7926-1AD1-A342-11629189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652C75-B237-4BB6-91D7-71A9C6DA8B1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910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51A35-217E-36DB-617A-49BB0F0B1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FFD66-4399-1A27-4EE5-DA335AB17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29F9A-8ECE-0A04-FE28-ADE7295A5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EBACA-E506-F10A-5878-07F4E52B9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47FF8-4015-4F3D-B1C7-30453FB8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B8F38D-2A0C-4E10-894D-BF0F90A0491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886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752D1B-537D-83F4-4D26-F0114AC68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680" y="272630"/>
            <a:ext cx="2741760" cy="53086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A1DD69-62CE-72DD-BD5F-FE632C88C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8641" y="272630"/>
            <a:ext cx="8046719" cy="53086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1EC84-B43A-C53A-14D0-E2C24A133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DBAD4-2A0F-7144-AC6B-FD069B4F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8AF8B-E19E-A78B-13A7-885440540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7A4D86-CB8C-4198-BAEF-974D6C9F1AB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92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488BC-6EE3-953F-614C-1CA949A3B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481" y="1123161"/>
            <a:ext cx="9143040" cy="2386476"/>
          </a:xfrm>
        </p:spPr>
        <p:txBody>
          <a:bodyPr anchor="b"/>
          <a:lstStyle>
            <a:lvl1pPr algn="ctr">
              <a:defRPr sz="7256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DC2914-0426-A7B9-CB70-D4607076F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481" y="3601794"/>
            <a:ext cx="9143040" cy="1656903"/>
          </a:xfrm>
        </p:spPr>
        <p:txBody>
          <a:bodyPr/>
          <a:lstStyle>
            <a:lvl1pPr marL="0" indent="0" algn="ctr">
              <a:buNone/>
              <a:defRPr sz="2903"/>
            </a:lvl1pPr>
            <a:lvl2pPr marL="552938" indent="0" algn="ctr">
              <a:buNone/>
              <a:defRPr sz="2419"/>
            </a:lvl2pPr>
            <a:lvl3pPr marL="1105875" indent="0" algn="ctr">
              <a:buNone/>
              <a:defRPr sz="2177"/>
            </a:lvl3pPr>
            <a:lvl4pPr marL="1658813" indent="0" algn="ctr">
              <a:buNone/>
              <a:defRPr sz="1935"/>
            </a:lvl4pPr>
            <a:lvl5pPr marL="2211751" indent="0" algn="ctr">
              <a:buNone/>
              <a:defRPr sz="1935"/>
            </a:lvl5pPr>
            <a:lvl6pPr marL="2764688" indent="0" algn="ctr">
              <a:buNone/>
              <a:defRPr sz="1935"/>
            </a:lvl6pPr>
            <a:lvl7pPr marL="3317626" indent="0" algn="ctr">
              <a:buNone/>
              <a:defRPr sz="1935"/>
            </a:lvl7pPr>
            <a:lvl8pPr marL="3870564" indent="0" algn="ctr">
              <a:buNone/>
              <a:defRPr sz="1935"/>
            </a:lvl8pPr>
            <a:lvl9pPr marL="4423501" indent="0" algn="ctr">
              <a:buNone/>
              <a:defRPr sz="1935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266F1-09F1-761F-F469-984D094E4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1A9D3-FEBD-9359-EF5F-CB199D02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E4352-7926-1AD1-A342-11629189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652C75-B237-4BB6-91D7-71A9C6DA8B1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86732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D604-83B1-618B-F2EF-DD7C2CF3A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F828B-A79F-DE48-9249-E129FCE24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5A65B-9671-E8B9-3A0E-6E0C6315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D85CD-F318-28A9-79E5-73F02D48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5B14F-1E08-77D1-051E-61504F218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7B4D6-8ABA-493B-A75F-BE6819BE7F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1757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7167A-DA2E-05B4-42C5-44D7CAA79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</p:spPr>
        <p:txBody>
          <a:bodyPr anchor="b"/>
          <a:lstStyle>
            <a:lvl1pPr>
              <a:defRPr sz="7256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5D027-5F20-B2D9-09C5-B4184867B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</p:spPr>
        <p:txBody>
          <a:bodyPr/>
          <a:lstStyle>
            <a:lvl1pPr marL="0" indent="0">
              <a:buNone/>
              <a:defRPr sz="2903">
                <a:solidFill>
                  <a:schemeClr val="tx1">
                    <a:tint val="75000"/>
                  </a:schemeClr>
                </a:solidFill>
              </a:defRPr>
            </a:lvl1pPr>
            <a:lvl2pPr marL="552938" indent="0">
              <a:buNone/>
              <a:defRPr sz="2419">
                <a:solidFill>
                  <a:schemeClr val="tx1">
                    <a:tint val="75000"/>
                  </a:schemeClr>
                </a:solidFill>
              </a:defRPr>
            </a:lvl2pPr>
            <a:lvl3pPr marL="1105875" indent="0">
              <a:buNone/>
              <a:defRPr sz="2177">
                <a:solidFill>
                  <a:schemeClr val="tx1">
                    <a:tint val="75000"/>
                  </a:schemeClr>
                </a:solidFill>
              </a:defRPr>
            </a:lvl3pPr>
            <a:lvl4pPr marL="1658813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4pPr>
            <a:lvl5pPr marL="2211751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5pPr>
            <a:lvl6pPr marL="2764688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6pPr>
            <a:lvl7pPr marL="3317626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7pPr>
            <a:lvl8pPr marL="3870564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8pPr>
            <a:lvl9pPr marL="4423501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9933D-3CE2-2067-F535-87CD7F8F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A125-AAED-857D-D51C-1B0C8DC27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ED3BE-D376-53A3-8877-AF05FAD3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B43ADB-713B-463E-9333-B2F46A202F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5860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660D7-75FF-A3F7-BCF8-4E815D9CB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633E4-B5BC-6763-3F90-D9242CCBC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8641" y="1605065"/>
            <a:ext cx="5393279" cy="3976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1CA2B-C424-09C7-ED1E-CB3040D519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6241" y="1605065"/>
            <a:ext cx="5395200" cy="3976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EDE24-A10A-B8E1-0A3C-9220286A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C8F45-6CAE-A1ED-3163-6ADD689C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BEA4E5-AF37-379C-4627-9497D4C5B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15E56B-22BB-43B2-A45F-0A56C3B981A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691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AF18-8E47-7B16-EAA6-091573F92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022CF-908D-8ECE-49E3-960C5BA5C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38" indent="0">
              <a:buNone/>
              <a:defRPr sz="2419" b="1"/>
            </a:lvl2pPr>
            <a:lvl3pPr marL="1105875" indent="0">
              <a:buNone/>
              <a:defRPr sz="2177" b="1"/>
            </a:lvl3pPr>
            <a:lvl4pPr marL="1658813" indent="0">
              <a:buNone/>
              <a:defRPr sz="1935" b="1"/>
            </a:lvl4pPr>
            <a:lvl5pPr marL="2211751" indent="0">
              <a:buNone/>
              <a:defRPr sz="1935" b="1"/>
            </a:lvl5pPr>
            <a:lvl6pPr marL="2764688" indent="0">
              <a:buNone/>
              <a:defRPr sz="1935" b="1"/>
            </a:lvl6pPr>
            <a:lvl7pPr marL="3317626" indent="0">
              <a:buNone/>
              <a:defRPr sz="1935" b="1"/>
            </a:lvl7pPr>
            <a:lvl8pPr marL="3870564" indent="0">
              <a:buNone/>
              <a:defRPr sz="1935" b="1"/>
            </a:lvl8pPr>
            <a:lvl9pPr marL="4423501" indent="0">
              <a:buNone/>
              <a:defRPr sz="19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EADF01-A841-F578-22C0-092F5869B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041" y="2505513"/>
            <a:ext cx="5159039" cy="3684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F7B2A8-175D-2D17-EF3D-7845572484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801" y="1681861"/>
            <a:ext cx="5182079" cy="823652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38" indent="0">
              <a:buNone/>
              <a:defRPr sz="2419" b="1"/>
            </a:lvl2pPr>
            <a:lvl3pPr marL="1105875" indent="0">
              <a:buNone/>
              <a:defRPr sz="2177" b="1"/>
            </a:lvl3pPr>
            <a:lvl4pPr marL="1658813" indent="0">
              <a:buNone/>
              <a:defRPr sz="1935" b="1"/>
            </a:lvl4pPr>
            <a:lvl5pPr marL="2211751" indent="0">
              <a:buNone/>
              <a:defRPr sz="1935" b="1"/>
            </a:lvl5pPr>
            <a:lvl6pPr marL="2764688" indent="0">
              <a:buNone/>
              <a:defRPr sz="1935" b="1"/>
            </a:lvl6pPr>
            <a:lvl7pPr marL="3317626" indent="0">
              <a:buNone/>
              <a:defRPr sz="1935" b="1"/>
            </a:lvl7pPr>
            <a:lvl8pPr marL="3870564" indent="0">
              <a:buNone/>
              <a:defRPr sz="1935" b="1"/>
            </a:lvl8pPr>
            <a:lvl9pPr marL="4423501" indent="0">
              <a:buNone/>
              <a:defRPr sz="19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9F8E1-049E-D441-D3BD-34B81FA7A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801" y="2505513"/>
            <a:ext cx="5182079" cy="3684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14C08-B21A-868C-89FD-9A8E5E49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213903-6402-1B95-9A63-BED095143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F2F21-F877-39F2-45C6-E24BAE99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220496-DADA-4862-A168-650E8A87C48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1889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655E-249E-A870-BC10-2FAF2742F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4C114-D556-8E21-9573-A7B1309E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73DC9-DFF2-39C3-D477-075176A9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800E7-A1AB-E1AC-3325-D2671639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5CA756-FBA1-46C3-A1A9-CC2EF1E6A9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341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A9D184-CFD3-622C-AE22-57BEC14A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501AB-4D78-3138-2FA2-E91B917AF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5EA0C-CEE7-D6E4-3D98-7A101C73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7191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3DAD-D488-E2A0-594F-8DDBE4468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</p:spPr>
        <p:txBody>
          <a:bodyPr anchor="b"/>
          <a:lstStyle>
            <a:lvl1pPr>
              <a:defRPr sz="387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DCB46-0E20-2532-FBD1-B94EC4960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001" y="986846"/>
            <a:ext cx="6170880" cy="4874710"/>
          </a:xfrm>
        </p:spPr>
        <p:txBody>
          <a:bodyPr/>
          <a:lstStyle>
            <a:lvl1pPr>
              <a:defRPr sz="3870"/>
            </a:lvl1pPr>
            <a:lvl2pPr>
              <a:defRPr sz="3386"/>
            </a:lvl2pPr>
            <a:lvl3pPr>
              <a:defRPr sz="2903"/>
            </a:lvl3pPr>
            <a:lvl4pPr>
              <a:defRPr sz="2419"/>
            </a:lvl4pPr>
            <a:lvl5pPr>
              <a:defRPr sz="2419"/>
            </a:lvl5pPr>
            <a:lvl6pPr>
              <a:defRPr sz="2419"/>
            </a:lvl6pPr>
            <a:lvl7pPr>
              <a:defRPr sz="2419"/>
            </a:lvl7pPr>
            <a:lvl8pPr>
              <a:defRPr sz="2419"/>
            </a:lvl8pPr>
            <a:lvl9pPr>
              <a:defRPr sz="24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F25C3-ADA9-8EA1-7590-99C32A1D9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041" y="2058168"/>
            <a:ext cx="3932160" cy="3811067"/>
          </a:xfrm>
        </p:spPr>
        <p:txBody>
          <a:bodyPr/>
          <a:lstStyle>
            <a:lvl1pPr marL="0" indent="0">
              <a:buNone/>
              <a:defRPr sz="1935"/>
            </a:lvl1pPr>
            <a:lvl2pPr marL="552938" indent="0">
              <a:buNone/>
              <a:defRPr sz="1693"/>
            </a:lvl2pPr>
            <a:lvl3pPr marL="1105875" indent="0">
              <a:buNone/>
              <a:defRPr sz="1451"/>
            </a:lvl3pPr>
            <a:lvl4pPr marL="1658813" indent="0">
              <a:buNone/>
              <a:defRPr sz="1209"/>
            </a:lvl4pPr>
            <a:lvl5pPr marL="2211751" indent="0">
              <a:buNone/>
              <a:defRPr sz="1209"/>
            </a:lvl5pPr>
            <a:lvl6pPr marL="2764688" indent="0">
              <a:buNone/>
              <a:defRPr sz="1209"/>
            </a:lvl6pPr>
            <a:lvl7pPr marL="3317626" indent="0">
              <a:buNone/>
              <a:defRPr sz="1209"/>
            </a:lvl7pPr>
            <a:lvl8pPr marL="3870564" indent="0">
              <a:buNone/>
              <a:defRPr sz="1209"/>
            </a:lvl8pPr>
            <a:lvl9pPr marL="4423501" indent="0">
              <a:buNone/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8D1578-B425-C2A5-6A6C-4D2B4DEB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9CCA9-98E3-FF50-C480-7B7F765C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470A1-6A60-F827-E4DA-D211904B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0F0C825-B9C1-4060-B965-66CCDB1AA88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99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D604-83B1-618B-F2EF-DD7C2CF3A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F828B-A79F-DE48-9249-E129FCE24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5A65B-9671-E8B9-3A0E-6E0C6315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D85CD-F318-28A9-79E5-73F02D48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5B14F-1E08-77D1-051E-61504F218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7B4D6-8ABA-493B-A75F-BE6819BE7F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245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7A50-00F2-F1DD-BDCF-D717FE48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</p:spPr>
        <p:txBody>
          <a:bodyPr anchor="b"/>
          <a:lstStyle>
            <a:lvl1pPr>
              <a:defRPr sz="387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28CB4-233E-A9B3-3886-A3F8DE3B9E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4001" y="986846"/>
            <a:ext cx="6170880" cy="4874710"/>
          </a:xfrm>
        </p:spPr>
        <p:txBody>
          <a:bodyPr/>
          <a:lstStyle>
            <a:lvl1pPr marL="0" indent="0">
              <a:buNone/>
              <a:defRPr sz="3870"/>
            </a:lvl1pPr>
            <a:lvl2pPr marL="552938" indent="0">
              <a:buNone/>
              <a:defRPr sz="3386"/>
            </a:lvl2pPr>
            <a:lvl3pPr marL="1105875" indent="0">
              <a:buNone/>
              <a:defRPr sz="2903"/>
            </a:lvl3pPr>
            <a:lvl4pPr marL="1658813" indent="0">
              <a:buNone/>
              <a:defRPr sz="2419"/>
            </a:lvl4pPr>
            <a:lvl5pPr marL="2211751" indent="0">
              <a:buNone/>
              <a:defRPr sz="2419"/>
            </a:lvl5pPr>
            <a:lvl6pPr marL="2764688" indent="0">
              <a:buNone/>
              <a:defRPr sz="2419"/>
            </a:lvl6pPr>
            <a:lvl7pPr marL="3317626" indent="0">
              <a:buNone/>
              <a:defRPr sz="2419"/>
            </a:lvl7pPr>
            <a:lvl8pPr marL="3870564" indent="0">
              <a:buNone/>
              <a:defRPr sz="2419"/>
            </a:lvl8pPr>
            <a:lvl9pPr marL="4423501" indent="0">
              <a:buNone/>
              <a:defRPr sz="2419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00308-5FC5-6DD7-33E6-0E4A8E763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041" y="2058168"/>
            <a:ext cx="3932160" cy="3811067"/>
          </a:xfrm>
        </p:spPr>
        <p:txBody>
          <a:bodyPr/>
          <a:lstStyle>
            <a:lvl1pPr marL="0" indent="0">
              <a:buNone/>
              <a:defRPr sz="1935"/>
            </a:lvl1pPr>
            <a:lvl2pPr marL="552938" indent="0">
              <a:buNone/>
              <a:defRPr sz="1693"/>
            </a:lvl2pPr>
            <a:lvl3pPr marL="1105875" indent="0">
              <a:buNone/>
              <a:defRPr sz="1451"/>
            </a:lvl3pPr>
            <a:lvl4pPr marL="1658813" indent="0">
              <a:buNone/>
              <a:defRPr sz="1209"/>
            </a:lvl4pPr>
            <a:lvl5pPr marL="2211751" indent="0">
              <a:buNone/>
              <a:defRPr sz="1209"/>
            </a:lvl5pPr>
            <a:lvl6pPr marL="2764688" indent="0">
              <a:buNone/>
              <a:defRPr sz="1209"/>
            </a:lvl6pPr>
            <a:lvl7pPr marL="3317626" indent="0">
              <a:buNone/>
              <a:defRPr sz="1209"/>
            </a:lvl7pPr>
            <a:lvl8pPr marL="3870564" indent="0">
              <a:buNone/>
              <a:defRPr sz="1209"/>
            </a:lvl8pPr>
            <a:lvl9pPr marL="4423501" indent="0">
              <a:buNone/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724E10-93B4-6A7B-CB81-819A0853C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58F30-EE10-AF70-012B-84510E913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F6CCE-9744-1D7A-1B40-83172F998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CF1FA2-1E2A-4FCE-B669-DD29FD5F29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0101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51A35-217E-36DB-617A-49BB0F0B1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FFD66-4399-1A27-4EE5-DA335AB17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29F9A-8ECE-0A04-FE28-ADE7295A5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EBACA-E506-F10A-5878-07F4E52B9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47FF8-4015-4F3D-B1C7-30453FB8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B8F38D-2A0C-4E10-894D-BF0F90A0491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5336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752D1B-537D-83F4-4D26-F0114AC68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680" y="272630"/>
            <a:ext cx="2741760" cy="53086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A1DD69-62CE-72DD-BD5F-FE632C88C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8641" y="272630"/>
            <a:ext cx="8046719" cy="53086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1EC84-B43A-C53A-14D0-E2C24A133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DBAD4-2A0F-7144-AC6B-FD069B4F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8AF8B-E19E-A78B-13A7-885440540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7A4D86-CB8C-4198-BAEF-974D6C9F1AB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961525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488BC-6EE3-953F-614C-1CA949A3B6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481" y="1123161"/>
            <a:ext cx="9143040" cy="2386476"/>
          </a:xfrm>
        </p:spPr>
        <p:txBody>
          <a:bodyPr anchor="b"/>
          <a:lstStyle>
            <a:lvl1pPr algn="ctr">
              <a:defRPr sz="7256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0DC2914-0426-A7B9-CB70-D4607076FE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481" y="3601794"/>
            <a:ext cx="9143040" cy="1656903"/>
          </a:xfrm>
        </p:spPr>
        <p:txBody>
          <a:bodyPr/>
          <a:lstStyle>
            <a:lvl1pPr marL="0" indent="0" algn="ctr">
              <a:buNone/>
              <a:defRPr sz="2903"/>
            </a:lvl1pPr>
            <a:lvl2pPr marL="552938" indent="0" algn="ctr">
              <a:buNone/>
              <a:defRPr sz="2419"/>
            </a:lvl2pPr>
            <a:lvl3pPr marL="1105875" indent="0" algn="ctr">
              <a:buNone/>
              <a:defRPr sz="2177"/>
            </a:lvl3pPr>
            <a:lvl4pPr marL="1658813" indent="0" algn="ctr">
              <a:buNone/>
              <a:defRPr sz="1935"/>
            </a:lvl4pPr>
            <a:lvl5pPr marL="2211751" indent="0" algn="ctr">
              <a:buNone/>
              <a:defRPr sz="1935"/>
            </a:lvl5pPr>
            <a:lvl6pPr marL="2764688" indent="0" algn="ctr">
              <a:buNone/>
              <a:defRPr sz="1935"/>
            </a:lvl6pPr>
            <a:lvl7pPr marL="3317626" indent="0" algn="ctr">
              <a:buNone/>
              <a:defRPr sz="1935"/>
            </a:lvl7pPr>
            <a:lvl8pPr marL="3870564" indent="0" algn="ctr">
              <a:buNone/>
              <a:defRPr sz="1935"/>
            </a:lvl8pPr>
            <a:lvl9pPr marL="4423501" indent="0" algn="ctr">
              <a:buNone/>
              <a:defRPr sz="1935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266F1-09F1-761F-F469-984D094E44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31A9D3-FEBD-9359-EF5F-CB199D02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7E4352-7926-1AD1-A342-11629189F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652C75-B237-4BB6-91D7-71A9C6DA8B1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64794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CD604-83B1-618B-F2EF-DD7C2CF3A3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DF828B-A79F-DE48-9249-E129FCE243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45A65B-9671-E8B9-3A0E-6E0C6315E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75D85CD-F318-28A9-79E5-73F02D4888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85B14F-1E08-77D1-051E-61504F218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3E7B4D6-8ABA-493B-A75F-BE6819BE7F9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65661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7167A-DA2E-05B4-42C5-44D7CAA79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</p:spPr>
        <p:txBody>
          <a:bodyPr anchor="b"/>
          <a:lstStyle>
            <a:lvl1pPr>
              <a:defRPr sz="7256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5D027-5F20-B2D9-09C5-B4184867B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</p:spPr>
        <p:txBody>
          <a:bodyPr/>
          <a:lstStyle>
            <a:lvl1pPr marL="0" indent="0">
              <a:buNone/>
              <a:defRPr sz="2903">
                <a:solidFill>
                  <a:schemeClr val="tx1">
                    <a:tint val="75000"/>
                  </a:schemeClr>
                </a:solidFill>
              </a:defRPr>
            </a:lvl1pPr>
            <a:lvl2pPr marL="552938" indent="0">
              <a:buNone/>
              <a:defRPr sz="2419">
                <a:solidFill>
                  <a:schemeClr val="tx1">
                    <a:tint val="75000"/>
                  </a:schemeClr>
                </a:solidFill>
              </a:defRPr>
            </a:lvl2pPr>
            <a:lvl3pPr marL="1105875" indent="0">
              <a:buNone/>
              <a:defRPr sz="2177">
                <a:solidFill>
                  <a:schemeClr val="tx1">
                    <a:tint val="75000"/>
                  </a:schemeClr>
                </a:solidFill>
              </a:defRPr>
            </a:lvl3pPr>
            <a:lvl4pPr marL="1658813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4pPr>
            <a:lvl5pPr marL="2211751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5pPr>
            <a:lvl6pPr marL="2764688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6pPr>
            <a:lvl7pPr marL="3317626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7pPr>
            <a:lvl8pPr marL="3870564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8pPr>
            <a:lvl9pPr marL="4423501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9933D-3CE2-2067-F535-87CD7F8F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A125-AAED-857D-D51C-1B0C8DC27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ED3BE-D376-53A3-8877-AF05FAD3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B43ADB-713B-463E-9333-B2F46A202F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68808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660D7-75FF-A3F7-BCF8-4E815D9CB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633E4-B5BC-6763-3F90-D9242CCBC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8641" y="1605065"/>
            <a:ext cx="5393279" cy="3976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1CA2B-C424-09C7-ED1E-CB3040D519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6241" y="1605065"/>
            <a:ext cx="5395200" cy="3976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EDE24-A10A-B8E1-0A3C-9220286A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C8F45-6CAE-A1ED-3163-6ADD689C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BEA4E5-AF37-379C-4627-9497D4C5B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15E56B-22BB-43B2-A45F-0A56C3B981A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303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AF18-8E47-7B16-EAA6-091573F92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022CF-908D-8ECE-49E3-960C5BA5C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38" indent="0">
              <a:buNone/>
              <a:defRPr sz="2419" b="1"/>
            </a:lvl2pPr>
            <a:lvl3pPr marL="1105875" indent="0">
              <a:buNone/>
              <a:defRPr sz="2177" b="1"/>
            </a:lvl3pPr>
            <a:lvl4pPr marL="1658813" indent="0">
              <a:buNone/>
              <a:defRPr sz="1935" b="1"/>
            </a:lvl4pPr>
            <a:lvl5pPr marL="2211751" indent="0">
              <a:buNone/>
              <a:defRPr sz="1935" b="1"/>
            </a:lvl5pPr>
            <a:lvl6pPr marL="2764688" indent="0">
              <a:buNone/>
              <a:defRPr sz="1935" b="1"/>
            </a:lvl6pPr>
            <a:lvl7pPr marL="3317626" indent="0">
              <a:buNone/>
              <a:defRPr sz="1935" b="1"/>
            </a:lvl7pPr>
            <a:lvl8pPr marL="3870564" indent="0">
              <a:buNone/>
              <a:defRPr sz="1935" b="1"/>
            </a:lvl8pPr>
            <a:lvl9pPr marL="4423501" indent="0">
              <a:buNone/>
              <a:defRPr sz="19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EADF01-A841-F578-22C0-092F5869B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041" y="2505513"/>
            <a:ext cx="5159039" cy="3684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F7B2A8-175D-2D17-EF3D-7845572484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801" y="1681861"/>
            <a:ext cx="5182079" cy="823652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38" indent="0">
              <a:buNone/>
              <a:defRPr sz="2419" b="1"/>
            </a:lvl2pPr>
            <a:lvl3pPr marL="1105875" indent="0">
              <a:buNone/>
              <a:defRPr sz="2177" b="1"/>
            </a:lvl3pPr>
            <a:lvl4pPr marL="1658813" indent="0">
              <a:buNone/>
              <a:defRPr sz="1935" b="1"/>
            </a:lvl4pPr>
            <a:lvl5pPr marL="2211751" indent="0">
              <a:buNone/>
              <a:defRPr sz="1935" b="1"/>
            </a:lvl5pPr>
            <a:lvl6pPr marL="2764688" indent="0">
              <a:buNone/>
              <a:defRPr sz="1935" b="1"/>
            </a:lvl6pPr>
            <a:lvl7pPr marL="3317626" indent="0">
              <a:buNone/>
              <a:defRPr sz="1935" b="1"/>
            </a:lvl7pPr>
            <a:lvl8pPr marL="3870564" indent="0">
              <a:buNone/>
              <a:defRPr sz="1935" b="1"/>
            </a:lvl8pPr>
            <a:lvl9pPr marL="4423501" indent="0">
              <a:buNone/>
              <a:defRPr sz="19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9F8E1-049E-D441-D3BD-34B81FA7A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801" y="2505513"/>
            <a:ext cx="5182079" cy="3684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14C08-B21A-868C-89FD-9A8E5E49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213903-6402-1B95-9A63-BED095143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F2F21-F877-39F2-45C6-E24BAE99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220496-DADA-4862-A168-650E8A87C48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7819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655E-249E-A870-BC10-2FAF2742F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4C114-D556-8E21-9573-A7B1309E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73DC9-DFF2-39C3-D477-075176A9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800E7-A1AB-E1AC-3325-D2671639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5CA756-FBA1-46C3-A1A9-CC2EF1E6A9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510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A9D184-CFD3-622C-AE22-57BEC14A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501AB-4D78-3138-2FA2-E91B917AF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5EA0C-CEE7-D6E4-3D98-7A101C73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061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7167A-DA2E-05B4-42C5-44D7CAA79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361" y="1710661"/>
            <a:ext cx="10515839" cy="2851100"/>
          </a:xfrm>
        </p:spPr>
        <p:txBody>
          <a:bodyPr anchor="b"/>
          <a:lstStyle>
            <a:lvl1pPr>
              <a:defRPr sz="7256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5D027-5F20-B2D9-09C5-B4184867B4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361" y="4588640"/>
            <a:ext cx="10515839" cy="1501387"/>
          </a:xfrm>
        </p:spPr>
        <p:txBody>
          <a:bodyPr/>
          <a:lstStyle>
            <a:lvl1pPr marL="0" indent="0">
              <a:buNone/>
              <a:defRPr sz="2903">
                <a:solidFill>
                  <a:schemeClr val="tx1">
                    <a:tint val="75000"/>
                  </a:schemeClr>
                </a:solidFill>
              </a:defRPr>
            </a:lvl1pPr>
            <a:lvl2pPr marL="552938" indent="0">
              <a:buNone/>
              <a:defRPr sz="2419">
                <a:solidFill>
                  <a:schemeClr val="tx1">
                    <a:tint val="75000"/>
                  </a:schemeClr>
                </a:solidFill>
              </a:defRPr>
            </a:lvl2pPr>
            <a:lvl3pPr marL="1105875" indent="0">
              <a:buNone/>
              <a:defRPr sz="2177">
                <a:solidFill>
                  <a:schemeClr val="tx1">
                    <a:tint val="75000"/>
                  </a:schemeClr>
                </a:solidFill>
              </a:defRPr>
            </a:lvl3pPr>
            <a:lvl4pPr marL="1658813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4pPr>
            <a:lvl5pPr marL="2211751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5pPr>
            <a:lvl6pPr marL="2764688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6pPr>
            <a:lvl7pPr marL="3317626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7pPr>
            <a:lvl8pPr marL="3870564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8pPr>
            <a:lvl9pPr marL="4423501" indent="0">
              <a:buNone/>
              <a:defRPr sz="193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9933D-3CE2-2067-F535-87CD7F8FA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ACA125-AAED-857D-D51C-1B0C8DC27C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5ED3BE-D376-53A3-8877-AF05FAD353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FB43ADB-713B-463E-9333-B2F46A202F3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172040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3DAD-D488-E2A0-594F-8DDBE4468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</p:spPr>
        <p:txBody>
          <a:bodyPr anchor="b"/>
          <a:lstStyle>
            <a:lvl1pPr>
              <a:defRPr sz="387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DCB46-0E20-2532-FBD1-B94EC4960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001" y="986846"/>
            <a:ext cx="6170880" cy="4874710"/>
          </a:xfrm>
        </p:spPr>
        <p:txBody>
          <a:bodyPr/>
          <a:lstStyle>
            <a:lvl1pPr>
              <a:defRPr sz="3870"/>
            </a:lvl1pPr>
            <a:lvl2pPr>
              <a:defRPr sz="3386"/>
            </a:lvl2pPr>
            <a:lvl3pPr>
              <a:defRPr sz="2903"/>
            </a:lvl3pPr>
            <a:lvl4pPr>
              <a:defRPr sz="2419"/>
            </a:lvl4pPr>
            <a:lvl5pPr>
              <a:defRPr sz="2419"/>
            </a:lvl5pPr>
            <a:lvl6pPr>
              <a:defRPr sz="2419"/>
            </a:lvl6pPr>
            <a:lvl7pPr>
              <a:defRPr sz="2419"/>
            </a:lvl7pPr>
            <a:lvl8pPr>
              <a:defRPr sz="2419"/>
            </a:lvl8pPr>
            <a:lvl9pPr>
              <a:defRPr sz="24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F25C3-ADA9-8EA1-7590-99C32A1D9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041" y="2058168"/>
            <a:ext cx="3932160" cy="3811067"/>
          </a:xfrm>
        </p:spPr>
        <p:txBody>
          <a:bodyPr/>
          <a:lstStyle>
            <a:lvl1pPr marL="0" indent="0">
              <a:buNone/>
              <a:defRPr sz="1935"/>
            </a:lvl1pPr>
            <a:lvl2pPr marL="552938" indent="0">
              <a:buNone/>
              <a:defRPr sz="1693"/>
            </a:lvl2pPr>
            <a:lvl3pPr marL="1105875" indent="0">
              <a:buNone/>
              <a:defRPr sz="1451"/>
            </a:lvl3pPr>
            <a:lvl4pPr marL="1658813" indent="0">
              <a:buNone/>
              <a:defRPr sz="1209"/>
            </a:lvl4pPr>
            <a:lvl5pPr marL="2211751" indent="0">
              <a:buNone/>
              <a:defRPr sz="1209"/>
            </a:lvl5pPr>
            <a:lvl6pPr marL="2764688" indent="0">
              <a:buNone/>
              <a:defRPr sz="1209"/>
            </a:lvl6pPr>
            <a:lvl7pPr marL="3317626" indent="0">
              <a:buNone/>
              <a:defRPr sz="1209"/>
            </a:lvl7pPr>
            <a:lvl8pPr marL="3870564" indent="0">
              <a:buNone/>
              <a:defRPr sz="1209"/>
            </a:lvl8pPr>
            <a:lvl9pPr marL="4423501" indent="0">
              <a:buNone/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8D1578-B425-C2A5-6A6C-4D2B4DEB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9CCA9-98E3-FF50-C480-7B7F765C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470A1-6A60-F827-E4DA-D211904B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0F0C825-B9C1-4060-B965-66CCDB1AA88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904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7A50-00F2-F1DD-BDCF-D717FE48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</p:spPr>
        <p:txBody>
          <a:bodyPr anchor="b"/>
          <a:lstStyle>
            <a:lvl1pPr>
              <a:defRPr sz="387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28CB4-233E-A9B3-3886-A3F8DE3B9E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4001" y="986846"/>
            <a:ext cx="6170880" cy="4874710"/>
          </a:xfrm>
        </p:spPr>
        <p:txBody>
          <a:bodyPr/>
          <a:lstStyle>
            <a:lvl1pPr marL="0" indent="0">
              <a:buNone/>
              <a:defRPr sz="3870"/>
            </a:lvl1pPr>
            <a:lvl2pPr marL="552938" indent="0">
              <a:buNone/>
              <a:defRPr sz="3386"/>
            </a:lvl2pPr>
            <a:lvl3pPr marL="1105875" indent="0">
              <a:buNone/>
              <a:defRPr sz="2903"/>
            </a:lvl3pPr>
            <a:lvl4pPr marL="1658813" indent="0">
              <a:buNone/>
              <a:defRPr sz="2419"/>
            </a:lvl4pPr>
            <a:lvl5pPr marL="2211751" indent="0">
              <a:buNone/>
              <a:defRPr sz="2419"/>
            </a:lvl5pPr>
            <a:lvl6pPr marL="2764688" indent="0">
              <a:buNone/>
              <a:defRPr sz="2419"/>
            </a:lvl6pPr>
            <a:lvl7pPr marL="3317626" indent="0">
              <a:buNone/>
              <a:defRPr sz="2419"/>
            </a:lvl7pPr>
            <a:lvl8pPr marL="3870564" indent="0">
              <a:buNone/>
              <a:defRPr sz="2419"/>
            </a:lvl8pPr>
            <a:lvl9pPr marL="4423501" indent="0">
              <a:buNone/>
              <a:defRPr sz="2419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00308-5FC5-6DD7-33E6-0E4A8E763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041" y="2058168"/>
            <a:ext cx="3932160" cy="3811067"/>
          </a:xfrm>
        </p:spPr>
        <p:txBody>
          <a:bodyPr/>
          <a:lstStyle>
            <a:lvl1pPr marL="0" indent="0">
              <a:buNone/>
              <a:defRPr sz="1935"/>
            </a:lvl1pPr>
            <a:lvl2pPr marL="552938" indent="0">
              <a:buNone/>
              <a:defRPr sz="1693"/>
            </a:lvl2pPr>
            <a:lvl3pPr marL="1105875" indent="0">
              <a:buNone/>
              <a:defRPr sz="1451"/>
            </a:lvl3pPr>
            <a:lvl4pPr marL="1658813" indent="0">
              <a:buNone/>
              <a:defRPr sz="1209"/>
            </a:lvl4pPr>
            <a:lvl5pPr marL="2211751" indent="0">
              <a:buNone/>
              <a:defRPr sz="1209"/>
            </a:lvl5pPr>
            <a:lvl6pPr marL="2764688" indent="0">
              <a:buNone/>
              <a:defRPr sz="1209"/>
            </a:lvl6pPr>
            <a:lvl7pPr marL="3317626" indent="0">
              <a:buNone/>
              <a:defRPr sz="1209"/>
            </a:lvl7pPr>
            <a:lvl8pPr marL="3870564" indent="0">
              <a:buNone/>
              <a:defRPr sz="1209"/>
            </a:lvl8pPr>
            <a:lvl9pPr marL="4423501" indent="0">
              <a:buNone/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724E10-93B4-6A7B-CB81-819A0853C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58F30-EE10-AF70-012B-84510E913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F6CCE-9744-1D7A-1B40-83172F998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CF1FA2-1E2A-4FCE-B669-DD29FD5F29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2819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751A35-217E-36DB-617A-49BB0F0B1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9AFFD66-4399-1A27-4EE5-DA335AB172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29F9A-8ECE-0A04-FE28-ADE7295A53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7EBACA-E506-F10A-5878-07F4E52B9F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147FF8-4015-4F3D-B1C7-30453FB8F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B8F38D-2A0C-4E10-894D-BF0F90A0491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00312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B752D1B-537D-83F4-4D26-F0114AC68D5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39680" y="272630"/>
            <a:ext cx="2741760" cy="530861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A1DD69-62CE-72DD-BD5F-FE632C88C6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08641" y="272630"/>
            <a:ext cx="8046719" cy="530861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21EC84-B43A-C53A-14D0-E2C24A1339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CDBAD4-2A0F-7144-AC6B-FD069B4F89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F8AF8B-E19E-A78B-13A7-8854405407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7A4D86-CB8C-4198-BAEF-974D6C9F1AB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1115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660D7-75FF-A3F7-BCF8-4E815D9CB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2633E4-B5BC-6763-3F90-D9242CCBC8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8641" y="1605065"/>
            <a:ext cx="5393279" cy="3976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A1CA2B-C424-09C7-ED1E-CB3040D5192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86241" y="1605065"/>
            <a:ext cx="5395200" cy="397618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21EDE24-A10A-B8E1-0A3C-9220286A6A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45C8F45-6CAE-A1ED-3163-6ADD689C8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BEA4E5-AF37-379C-4627-9497D4C5B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E15E56B-22BB-43B2-A45F-0A56C3B981A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299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E3AF18-8E47-7B16-EAA6-091573F924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364788"/>
            <a:ext cx="10515839" cy="132667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F022CF-908D-8ECE-49E3-960C5BA5C2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041" y="1681861"/>
            <a:ext cx="5159039" cy="823652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38" indent="0">
              <a:buNone/>
              <a:defRPr sz="2419" b="1"/>
            </a:lvl2pPr>
            <a:lvl3pPr marL="1105875" indent="0">
              <a:buNone/>
              <a:defRPr sz="2177" b="1"/>
            </a:lvl3pPr>
            <a:lvl4pPr marL="1658813" indent="0">
              <a:buNone/>
              <a:defRPr sz="1935" b="1"/>
            </a:lvl4pPr>
            <a:lvl5pPr marL="2211751" indent="0">
              <a:buNone/>
              <a:defRPr sz="1935" b="1"/>
            </a:lvl5pPr>
            <a:lvl6pPr marL="2764688" indent="0">
              <a:buNone/>
              <a:defRPr sz="1935" b="1"/>
            </a:lvl6pPr>
            <a:lvl7pPr marL="3317626" indent="0">
              <a:buNone/>
              <a:defRPr sz="1935" b="1"/>
            </a:lvl7pPr>
            <a:lvl8pPr marL="3870564" indent="0">
              <a:buNone/>
              <a:defRPr sz="1935" b="1"/>
            </a:lvl8pPr>
            <a:lvl9pPr marL="4423501" indent="0">
              <a:buNone/>
              <a:defRPr sz="19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CEADF01-A841-F578-22C0-092F5869B68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041" y="2505513"/>
            <a:ext cx="5159039" cy="3684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F7B2A8-175D-2D17-EF3D-7845572484F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801" y="1681861"/>
            <a:ext cx="5182079" cy="823652"/>
          </a:xfrm>
        </p:spPr>
        <p:txBody>
          <a:bodyPr anchor="b"/>
          <a:lstStyle>
            <a:lvl1pPr marL="0" indent="0">
              <a:buNone/>
              <a:defRPr sz="2903" b="1"/>
            </a:lvl1pPr>
            <a:lvl2pPr marL="552938" indent="0">
              <a:buNone/>
              <a:defRPr sz="2419" b="1"/>
            </a:lvl2pPr>
            <a:lvl3pPr marL="1105875" indent="0">
              <a:buNone/>
              <a:defRPr sz="2177" b="1"/>
            </a:lvl3pPr>
            <a:lvl4pPr marL="1658813" indent="0">
              <a:buNone/>
              <a:defRPr sz="1935" b="1"/>
            </a:lvl4pPr>
            <a:lvl5pPr marL="2211751" indent="0">
              <a:buNone/>
              <a:defRPr sz="1935" b="1"/>
            </a:lvl5pPr>
            <a:lvl6pPr marL="2764688" indent="0">
              <a:buNone/>
              <a:defRPr sz="1935" b="1"/>
            </a:lvl6pPr>
            <a:lvl7pPr marL="3317626" indent="0">
              <a:buNone/>
              <a:defRPr sz="1935" b="1"/>
            </a:lvl7pPr>
            <a:lvl8pPr marL="3870564" indent="0">
              <a:buNone/>
              <a:defRPr sz="1935" b="1"/>
            </a:lvl8pPr>
            <a:lvl9pPr marL="4423501" indent="0">
              <a:buNone/>
              <a:defRPr sz="1935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A19F8E1-049E-D441-D3BD-34B81FA7A6B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801" y="2505513"/>
            <a:ext cx="5182079" cy="36843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614C08-B21A-868C-89FD-9A8E5E49C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2213903-6402-1B95-9A63-BED0951434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DBF2F21-F877-39F2-45C6-E24BAE993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5220496-DADA-4862-A168-650E8A87C48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8057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0655E-249E-A870-BC10-2FAF2742FD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C4C114-D556-8E21-9573-A7B1309E1A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673DC9-DFF2-39C3-D477-075176A925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B800E7-A1AB-E1AC-3325-D2671639AC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05CA756-FBA1-46C3-A1A9-CC2EF1E6A9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913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A9D184-CFD3-622C-AE22-57BEC14A2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1501AB-4D78-3138-2FA2-E91B917AF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D5EA0C-CEE7-D6E4-3D98-7A101C738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648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3E3DAD-D488-E2A0-594F-8DDBE4468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</p:spPr>
        <p:txBody>
          <a:bodyPr anchor="b"/>
          <a:lstStyle>
            <a:lvl1pPr>
              <a:defRPr sz="387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3DCB46-0E20-2532-FBD1-B94EC4960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4001" y="986846"/>
            <a:ext cx="6170880" cy="4874710"/>
          </a:xfrm>
        </p:spPr>
        <p:txBody>
          <a:bodyPr/>
          <a:lstStyle>
            <a:lvl1pPr>
              <a:defRPr sz="3870"/>
            </a:lvl1pPr>
            <a:lvl2pPr>
              <a:defRPr sz="3386"/>
            </a:lvl2pPr>
            <a:lvl3pPr>
              <a:defRPr sz="2903"/>
            </a:lvl3pPr>
            <a:lvl4pPr>
              <a:defRPr sz="2419"/>
            </a:lvl4pPr>
            <a:lvl5pPr>
              <a:defRPr sz="2419"/>
            </a:lvl5pPr>
            <a:lvl6pPr>
              <a:defRPr sz="2419"/>
            </a:lvl6pPr>
            <a:lvl7pPr>
              <a:defRPr sz="2419"/>
            </a:lvl7pPr>
            <a:lvl8pPr>
              <a:defRPr sz="2419"/>
            </a:lvl8pPr>
            <a:lvl9pPr>
              <a:defRPr sz="241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0F25C3-ADA9-8EA1-7590-99C32A1D9B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041" y="2058168"/>
            <a:ext cx="3932160" cy="3811067"/>
          </a:xfrm>
        </p:spPr>
        <p:txBody>
          <a:bodyPr/>
          <a:lstStyle>
            <a:lvl1pPr marL="0" indent="0">
              <a:buNone/>
              <a:defRPr sz="1935"/>
            </a:lvl1pPr>
            <a:lvl2pPr marL="552938" indent="0">
              <a:buNone/>
              <a:defRPr sz="1693"/>
            </a:lvl2pPr>
            <a:lvl3pPr marL="1105875" indent="0">
              <a:buNone/>
              <a:defRPr sz="1451"/>
            </a:lvl3pPr>
            <a:lvl4pPr marL="1658813" indent="0">
              <a:buNone/>
              <a:defRPr sz="1209"/>
            </a:lvl4pPr>
            <a:lvl5pPr marL="2211751" indent="0">
              <a:buNone/>
              <a:defRPr sz="1209"/>
            </a:lvl5pPr>
            <a:lvl6pPr marL="2764688" indent="0">
              <a:buNone/>
              <a:defRPr sz="1209"/>
            </a:lvl6pPr>
            <a:lvl7pPr marL="3317626" indent="0">
              <a:buNone/>
              <a:defRPr sz="1209"/>
            </a:lvl7pPr>
            <a:lvl8pPr marL="3870564" indent="0">
              <a:buNone/>
              <a:defRPr sz="1209"/>
            </a:lvl8pPr>
            <a:lvl9pPr marL="4423501" indent="0">
              <a:buNone/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8D1578-B425-C2A5-6A6C-4D2B4DEBA6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9CCA9-98E3-FF50-C480-7B7F765CDD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40470A1-6A60-F827-E4DA-D211904B8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20F0C825-B9C1-4060-B965-66CCDB1AA88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394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3C7A50-00F2-F1DD-BDCF-D717FE4881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041" y="456945"/>
            <a:ext cx="3932160" cy="1601224"/>
          </a:xfrm>
        </p:spPr>
        <p:txBody>
          <a:bodyPr anchor="b"/>
          <a:lstStyle>
            <a:lvl1pPr>
              <a:defRPr sz="387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728CB4-233E-A9B3-3886-A3F8DE3B9EF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4001" y="986846"/>
            <a:ext cx="6170880" cy="4874710"/>
          </a:xfrm>
        </p:spPr>
        <p:txBody>
          <a:bodyPr/>
          <a:lstStyle>
            <a:lvl1pPr marL="0" indent="0">
              <a:buNone/>
              <a:defRPr sz="3870"/>
            </a:lvl1pPr>
            <a:lvl2pPr marL="552938" indent="0">
              <a:buNone/>
              <a:defRPr sz="3386"/>
            </a:lvl2pPr>
            <a:lvl3pPr marL="1105875" indent="0">
              <a:buNone/>
              <a:defRPr sz="2903"/>
            </a:lvl3pPr>
            <a:lvl4pPr marL="1658813" indent="0">
              <a:buNone/>
              <a:defRPr sz="2419"/>
            </a:lvl4pPr>
            <a:lvl5pPr marL="2211751" indent="0">
              <a:buNone/>
              <a:defRPr sz="2419"/>
            </a:lvl5pPr>
            <a:lvl6pPr marL="2764688" indent="0">
              <a:buNone/>
              <a:defRPr sz="2419"/>
            </a:lvl6pPr>
            <a:lvl7pPr marL="3317626" indent="0">
              <a:buNone/>
              <a:defRPr sz="2419"/>
            </a:lvl7pPr>
            <a:lvl8pPr marL="3870564" indent="0">
              <a:buNone/>
              <a:defRPr sz="2419"/>
            </a:lvl8pPr>
            <a:lvl9pPr marL="4423501" indent="0">
              <a:buNone/>
              <a:defRPr sz="2419"/>
            </a:lvl9pPr>
          </a:lstStyle>
          <a:p>
            <a:endParaRPr lang="el-G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D00308-5FC5-6DD7-33E6-0E4A8E76377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041" y="2058168"/>
            <a:ext cx="3932160" cy="3811067"/>
          </a:xfrm>
        </p:spPr>
        <p:txBody>
          <a:bodyPr/>
          <a:lstStyle>
            <a:lvl1pPr marL="0" indent="0">
              <a:buNone/>
              <a:defRPr sz="1935"/>
            </a:lvl1pPr>
            <a:lvl2pPr marL="552938" indent="0">
              <a:buNone/>
              <a:defRPr sz="1693"/>
            </a:lvl2pPr>
            <a:lvl3pPr marL="1105875" indent="0">
              <a:buNone/>
              <a:defRPr sz="1451"/>
            </a:lvl3pPr>
            <a:lvl4pPr marL="1658813" indent="0">
              <a:buNone/>
              <a:defRPr sz="1209"/>
            </a:lvl4pPr>
            <a:lvl5pPr marL="2211751" indent="0">
              <a:buNone/>
              <a:defRPr sz="1209"/>
            </a:lvl5pPr>
            <a:lvl6pPr marL="2764688" indent="0">
              <a:buNone/>
              <a:defRPr sz="1209"/>
            </a:lvl6pPr>
            <a:lvl7pPr marL="3317626" indent="0">
              <a:buNone/>
              <a:defRPr sz="1209"/>
            </a:lvl7pPr>
            <a:lvl8pPr marL="3870564" indent="0">
              <a:buNone/>
              <a:defRPr sz="1209"/>
            </a:lvl8pPr>
            <a:lvl9pPr marL="4423501" indent="0">
              <a:buNone/>
              <a:defRPr sz="120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724E10-93B4-6A7B-CB81-819A0853C1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058F30-EE10-AF70-012B-84510E913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F6CCE-9744-1D7A-1B40-83172F9986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2CF1FA2-1E2A-4FCE-B669-DD29FD5F29E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0676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C1697-CC00-FAD5-7E05-CF8DB7252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61" y="273422"/>
            <a:ext cx="10971684" cy="11446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E398A-1218-7D51-E85C-6BA77FE8CC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561" y="1604399"/>
            <a:ext cx="10971684" cy="397681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45F09-9410-F2E8-025B-B5E0E07A4B8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561" y="6246923"/>
            <a:ext cx="2840124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433C0-6549-19DE-624C-31FC94314C5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9405" y="6246923"/>
            <a:ext cx="3864189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FA76A-3E17-1F21-594D-BEC24F7EE52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41122" y="6246923"/>
            <a:ext cx="2840124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fld id="{22335F55-64F0-40E7-8E68-33B4DADA72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308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hangingPunct="0">
        <a:tabLst/>
        <a:defRPr lang="en-US" sz="5321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hangingPunct="0">
        <a:spcBef>
          <a:spcPts val="1714"/>
        </a:spcBef>
        <a:spcAft>
          <a:spcPts val="0"/>
        </a:spcAft>
        <a:tabLst/>
        <a:defRPr lang="en-US" sz="387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82940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382344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419" kern="1200">
          <a:solidFill>
            <a:schemeClr val="tx1"/>
          </a:solidFill>
          <a:latin typeface="+mn-lt"/>
          <a:ea typeface="+mn-ea"/>
          <a:cs typeface="+mn-cs"/>
        </a:defRPr>
      </a:lvl3pPr>
      <a:lvl4pPr marL="1935282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48822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C1697-CC00-FAD5-7E05-CF8DB7252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61" y="273422"/>
            <a:ext cx="10971684" cy="11446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E398A-1218-7D51-E85C-6BA77FE8CC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561" y="1604399"/>
            <a:ext cx="10971684" cy="397681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45F09-9410-F2E8-025B-B5E0E07A4B8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561" y="6246923"/>
            <a:ext cx="2840124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433C0-6549-19DE-624C-31FC94314C5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9405" y="6246923"/>
            <a:ext cx="3864189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FA76A-3E17-1F21-594D-BEC24F7EE52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41122" y="6246923"/>
            <a:ext cx="2840124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fld id="{22335F55-64F0-40E7-8E68-33B4DADA72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166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hangingPunct="0">
        <a:tabLst/>
        <a:defRPr lang="en-US" sz="5321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hangingPunct="0">
        <a:spcBef>
          <a:spcPts val="1714"/>
        </a:spcBef>
        <a:spcAft>
          <a:spcPts val="0"/>
        </a:spcAft>
        <a:tabLst/>
        <a:defRPr lang="en-US" sz="387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82940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382344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419" kern="1200">
          <a:solidFill>
            <a:schemeClr val="tx1"/>
          </a:solidFill>
          <a:latin typeface="+mn-lt"/>
          <a:ea typeface="+mn-ea"/>
          <a:cs typeface="+mn-cs"/>
        </a:defRPr>
      </a:lvl3pPr>
      <a:lvl4pPr marL="1935282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48822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9C1697-CC00-FAD5-7E05-CF8DB72525A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9561" y="273422"/>
            <a:ext cx="10971684" cy="11446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BE398A-1218-7D51-E85C-6BA77FE8CC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09561" y="1604399"/>
            <a:ext cx="10971684" cy="397681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645F09-9410-F2E8-025B-B5E0E07A4B83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609561" y="6246923"/>
            <a:ext cx="2840124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C433C0-6549-19DE-624C-31FC94314C53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169405" y="6246923"/>
            <a:ext cx="3864189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r>
              <a:rPr lang="en-US"/>
              <a:t>ANP2024 I Thessaloniki 23-27 I September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AFA76A-3E17-1F21-594D-BEC24F7EE529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741122" y="6246923"/>
            <a:ext cx="2840124" cy="472394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693" kern="1200">
                <a:latin typeface="Liberation Serif" pitchFamily="18"/>
                <a:ea typeface="DejaVu Sans" pitchFamily="2"/>
                <a:cs typeface="Roboto" pitchFamily="2"/>
              </a:defRPr>
            </a:lvl1pPr>
          </a:lstStyle>
          <a:p>
            <a:pPr lvl="0"/>
            <a:fld id="{22335F55-64F0-40E7-8E68-33B4DADA72F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506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hangingPunct="0">
        <a:tabLst/>
        <a:defRPr lang="en-US" sz="5321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</p:titleStyle>
    <p:bodyStyle>
      <a:lvl1pPr hangingPunct="0">
        <a:spcBef>
          <a:spcPts val="1714"/>
        </a:spcBef>
        <a:spcAft>
          <a:spcPts val="0"/>
        </a:spcAft>
        <a:tabLst/>
        <a:defRPr lang="en-US" sz="387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</a:defRPr>
      </a:lvl1pPr>
      <a:lvl2pPr marL="82940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903" kern="1200">
          <a:solidFill>
            <a:schemeClr val="tx1"/>
          </a:solidFill>
          <a:latin typeface="+mn-lt"/>
          <a:ea typeface="+mn-ea"/>
          <a:cs typeface="+mn-cs"/>
        </a:defRPr>
      </a:lvl2pPr>
      <a:lvl3pPr marL="1382344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419" kern="1200">
          <a:solidFill>
            <a:schemeClr val="tx1"/>
          </a:solidFill>
          <a:latin typeface="+mn-lt"/>
          <a:ea typeface="+mn-ea"/>
          <a:cs typeface="+mn-cs"/>
        </a:defRPr>
      </a:lvl3pPr>
      <a:lvl4pPr marL="1935282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48822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3041157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594095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4147033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699970" indent="-276469" algn="l" defTabSz="1105875" rtl="0" eaLnBrk="1" latinLnBrk="0" hangingPunct="1">
        <a:lnSpc>
          <a:spcPct val="90000"/>
        </a:lnSpc>
        <a:spcBef>
          <a:spcPts val="605"/>
        </a:spcBef>
        <a:buFont typeface="Arial" panose="020B0604020202020204" pitchFamily="34" charset="0"/>
        <a:buChar char="•"/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1pPr>
      <a:lvl2pPr marL="55293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2pPr>
      <a:lvl3pPr marL="1105875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3pPr>
      <a:lvl4pPr marL="1658813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4pPr>
      <a:lvl5pPr marL="221175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5pPr>
      <a:lvl6pPr marL="2764688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6pPr>
      <a:lvl7pPr marL="3317626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7pPr>
      <a:lvl8pPr marL="3870564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8pPr>
      <a:lvl9pPr marL="4423501" algn="l" defTabSz="1105875" rtl="0" eaLnBrk="1" latinLnBrk="0" hangingPunct="1">
        <a:defRPr sz="21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7" Type="http://schemas.openxmlformats.org/officeDocument/2006/relationships/image" Target="../media/image33.png"/><Relationship Id="rId12" Type="http://schemas.openxmlformats.org/officeDocument/2006/relationships/image" Target="../media/image27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6.png"/><Relationship Id="rId11" Type="http://schemas.openxmlformats.org/officeDocument/2006/relationships/image" Target="../media/image26.jpg"/><Relationship Id="rId5" Type="http://schemas.openxmlformats.org/officeDocument/2006/relationships/image" Target="../media/image32.png"/><Relationship Id="rId10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g"/><Relationship Id="rId3" Type="http://schemas.openxmlformats.org/officeDocument/2006/relationships/image" Target="../media/image30.pn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image" Target="../media/image34.png"/><Relationship Id="rId9" Type="http://schemas.openxmlformats.org/officeDocument/2006/relationships/image" Target="../media/image36.jpg"/></Relationships>
</file>

<file path=ppt/slides/_rels/slide12.xml.rels><?xml version="1.0" encoding="UTF-8" standalone="yes"?>
<Relationships xmlns="http://schemas.openxmlformats.org/package/2006/relationships"><Relationship Id="rId13" Type="http://schemas.openxmlformats.org/officeDocument/2006/relationships/image" Target="../media/image350.png"/><Relationship Id="rId3" Type="http://schemas.openxmlformats.org/officeDocument/2006/relationships/image" Target="../media/image37.jp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5.png"/><Relationship Id="rId5" Type="http://schemas.openxmlformats.org/officeDocument/2006/relationships/image" Target="../media/image340.png"/><Relationship Id="rId15" Type="http://schemas.openxmlformats.org/officeDocument/2006/relationships/image" Target="../media/image2.png"/><Relationship Id="rId4" Type="http://schemas.openxmlformats.org/officeDocument/2006/relationships/image" Target="../media/image38.jpg"/><Relationship Id="rId1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30.png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39.jpg"/><Relationship Id="rId11" Type="http://schemas.openxmlformats.org/officeDocument/2006/relationships/image" Target="../media/image52.png"/><Relationship Id="rId5" Type="http://schemas.openxmlformats.org/officeDocument/2006/relationships/image" Target="../media/image3.png"/><Relationship Id="rId10" Type="http://schemas.openxmlformats.org/officeDocument/2006/relationships/image" Target="../media/image51.png"/><Relationship Id="rId4" Type="http://schemas.openxmlformats.org/officeDocument/2006/relationships/image" Target="../media/image2.png"/><Relationship Id="rId9" Type="http://schemas.openxmlformats.org/officeDocument/2006/relationships/image" Target="../media/image5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40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0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4.jp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.jpg"/><Relationship Id="rId5" Type="http://schemas.openxmlformats.org/officeDocument/2006/relationships/image" Target="../media/image7.pn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6.png"/><Relationship Id="rId7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g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8.png"/><Relationship Id="rId18" Type="http://schemas.openxmlformats.org/officeDocument/2006/relationships/image" Target="../media/image2.png"/><Relationship Id="rId3" Type="http://schemas.openxmlformats.org/officeDocument/2006/relationships/image" Target="../media/image10.png"/><Relationship Id="rId17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29.xml"/><Relationship Id="rId15" Type="http://schemas.openxmlformats.org/officeDocument/2006/relationships/image" Target="../media/image13.png"/><Relationship Id="rId19" Type="http://schemas.openxmlformats.org/officeDocument/2006/relationships/image" Target="../media/image3.png"/><Relationship Id="rId4" Type="http://schemas.openxmlformats.org/officeDocument/2006/relationships/image" Target="../media/image11.png"/><Relationship Id="rId1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1.jpg"/><Relationship Id="rId3" Type="http://schemas.openxmlformats.org/officeDocument/2006/relationships/image" Target="../media/image15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Relationship Id="rId15" Type="http://schemas.openxmlformats.org/officeDocument/2006/relationships/image" Target="../media/image3.png"/><Relationship Id="rId4" Type="http://schemas.openxmlformats.org/officeDocument/2006/relationships/image" Target="../media/image16.png"/><Relationship Id="rId9" Type="http://schemas.openxmlformats.org/officeDocument/2006/relationships/image" Target="../media/image10.jpg"/><Relationship Id="rId1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13" Type="http://schemas.openxmlformats.org/officeDocument/2006/relationships/image" Target="../media/image31.png"/><Relationship Id="rId3" Type="http://schemas.openxmlformats.org/officeDocument/2006/relationships/image" Target="../media/image11.jpg"/><Relationship Id="rId7" Type="http://schemas.openxmlformats.org/officeDocument/2006/relationships/image" Target="../media/image29.png"/><Relationship Id="rId17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28.png"/><Relationship Id="rId15" Type="http://schemas.openxmlformats.org/officeDocument/2006/relationships/image" Target="../media/image1.jpg"/><Relationship Id="rId4" Type="http://schemas.openxmlformats.org/officeDocument/2006/relationships/image" Target="../media/image160.png"/><Relationship Id="rId14" Type="http://schemas.openxmlformats.org/officeDocument/2006/relationships/image" Target="../media/image13.jpg"/></Relationships>
</file>

<file path=ppt/slides/_rels/slide7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7.jpg"/><Relationship Id="rId3" Type="http://schemas.openxmlformats.org/officeDocument/2006/relationships/image" Target="../media/image14.jpg"/><Relationship Id="rId21" Type="http://schemas.openxmlformats.org/officeDocument/2006/relationships/image" Target="../media/image1.jpg"/><Relationship Id="rId17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15.jpg"/><Relationship Id="rId20" Type="http://schemas.openxmlformats.org/officeDocument/2006/relationships/image" Target="../media/image19.jpg"/><Relationship Id="rId1" Type="http://schemas.openxmlformats.org/officeDocument/2006/relationships/slideLayout" Target="../slideLayouts/slideLayout29.xml"/><Relationship Id="rId15" Type="http://schemas.openxmlformats.org/officeDocument/2006/relationships/image" Target="../media/image210.png"/><Relationship Id="rId23" Type="http://schemas.openxmlformats.org/officeDocument/2006/relationships/image" Target="../media/image3.png"/><Relationship Id="rId19" Type="http://schemas.openxmlformats.org/officeDocument/2006/relationships/image" Target="../media/image18.jpg"/><Relationship Id="rId4" Type="http://schemas.openxmlformats.org/officeDocument/2006/relationships/image" Target="../media/image23.png"/><Relationship Id="rId14" Type="http://schemas.openxmlformats.org/officeDocument/2006/relationships/image" Target="../media/image290.png"/><Relationship Id="rId2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.jpg"/><Relationship Id="rId3" Type="http://schemas.openxmlformats.org/officeDocument/2006/relationships/image" Target="../media/image20.jpg"/><Relationship Id="rId12" Type="http://schemas.openxmlformats.org/officeDocument/2006/relationships/image" Target="../media/image22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9.xml"/><Relationship Id="rId11" Type="http://schemas.openxmlformats.org/officeDocument/2006/relationships/image" Target="../media/image21.jpg"/><Relationship Id="rId5" Type="http://schemas.openxmlformats.org/officeDocument/2006/relationships/image" Target="../media/image42.png"/><Relationship Id="rId15" Type="http://schemas.openxmlformats.org/officeDocument/2006/relationships/image" Target="../media/image3.png"/><Relationship Id="rId10" Type="http://schemas.openxmlformats.org/officeDocument/2006/relationships/image" Target="../media/image38.png"/><Relationship Id="rId1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3" Type="http://schemas.openxmlformats.org/officeDocument/2006/relationships/image" Target="../media/image2.png"/><Relationship Id="rId3" Type="http://schemas.openxmlformats.org/officeDocument/2006/relationships/image" Target="../media/image23.jpg"/><Relationship Id="rId12" Type="http://schemas.openxmlformats.org/officeDocument/2006/relationships/image" Target="../media/image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9.xml"/><Relationship Id="rId11" Type="http://schemas.openxmlformats.org/officeDocument/2006/relationships/image" Target="../media/image49.png"/><Relationship Id="rId15" Type="http://schemas.openxmlformats.org/officeDocument/2006/relationships/image" Target="../media/image25.png"/><Relationship Id="rId10" Type="http://schemas.openxmlformats.org/officeDocument/2006/relationships/image" Target="../media/image48.png"/><Relationship Id="rId9" Type="http://schemas.openxmlformats.org/officeDocument/2006/relationships/image" Target="../media/image47.png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26215B-1043-0610-715F-7A7159482CD1}"/>
              </a:ext>
            </a:extLst>
          </p:cNvPr>
          <p:cNvSpPr txBox="1"/>
          <p:nvPr/>
        </p:nvSpPr>
        <p:spPr>
          <a:xfrm>
            <a:off x="1396004" y="276471"/>
            <a:ext cx="9399991" cy="1312482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 defTabSz="1105875" hangingPunct="0">
              <a:lnSpc>
                <a:spcPct val="150000"/>
              </a:lnSpc>
            </a:pP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Study of the </a:t>
            </a:r>
            <a:r>
              <a:rPr lang="en-US" sz="2903" b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11</a:t>
            </a: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B(p,a</a:t>
            </a:r>
            <a:r>
              <a:rPr lang="en-US" sz="2903" b="1" baseline="-25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0</a:t>
            </a: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)</a:t>
            </a:r>
            <a:r>
              <a:rPr lang="en-US" sz="2903" b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8</a:t>
            </a: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Be and </a:t>
            </a:r>
            <a:r>
              <a:rPr lang="en-US" sz="2903" b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6</a:t>
            </a: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Li(p,</a:t>
            </a:r>
            <a:r>
              <a:rPr lang="en-US" sz="2903" b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3</a:t>
            </a: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He)</a:t>
            </a:r>
            <a:r>
              <a:rPr lang="en-US" sz="2903" b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4</a:t>
            </a:r>
            <a:r>
              <a:rPr lang="en-US" sz="2903" b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He reactions in the low energy range, suitable for NRA purposes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298178-B319-86D5-52A7-E7FA589F9EA7}"/>
              </a:ext>
            </a:extLst>
          </p:cNvPr>
          <p:cNvSpPr txBox="1"/>
          <p:nvPr/>
        </p:nvSpPr>
        <p:spPr>
          <a:xfrm>
            <a:off x="1467614" y="1967626"/>
            <a:ext cx="9399991" cy="91153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="ctr" anchorCtr="0" compatLnSpc="0">
            <a:spAutoFit/>
          </a:bodyPr>
          <a:lstStyle/>
          <a:p>
            <a:pPr algn="ctr" defTabSz="1105875" hangingPunct="0">
              <a:lnSpc>
                <a:spcPct val="150000"/>
              </a:lnSpc>
            </a:pPr>
            <a:r>
              <a:rPr lang="en-US" sz="1935" u="sng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E. Taimpiri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1,2,</a:t>
            </a:r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, M. Axiotis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1</a:t>
            </a:r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, H. W. Becker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3</a:t>
            </a:r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, V. Foteinou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3</a:t>
            </a:r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, M. Kokkoris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2</a:t>
            </a:r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, A. Lagoyannis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1</a:t>
            </a:r>
          </a:p>
          <a:p>
            <a:pPr algn="ctr" defTabSz="1105875" hangingPunct="0">
              <a:lnSpc>
                <a:spcPct val="150000"/>
              </a:lnSpc>
            </a:pPr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F. Maragkos</a:t>
            </a:r>
            <a:r>
              <a:rPr lang="en-US" sz="1935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2,3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E7DDC35-77A2-D191-F89E-517BC0475182}"/>
              </a:ext>
            </a:extLst>
          </p:cNvPr>
          <p:cNvSpPr txBox="1"/>
          <p:nvPr/>
        </p:nvSpPr>
        <p:spPr>
          <a:xfrm>
            <a:off x="330643" y="3324565"/>
            <a:ext cx="11673931" cy="78971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1451" i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1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 Tandem Accelerator Laboratory, Institute of Nuclear and Particle Physics, N.C.S.R. “</a:t>
            </a:r>
            <a:r>
              <a:rPr lang="en-US" sz="1451" i="1" dirty="0" err="1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Demokritos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”, </a:t>
            </a:r>
            <a:r>
              <a:rPr lang="en-US" sz="1451" i="1" dirty="0" err="1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Aghia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 </a:t>
            </a:r>
            <a:r>
              <a:rPr lang="en-US" sz="1451" i="1" dirty="0" err="1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Paraskevi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, 15310 Athens, Greece</a:t>
            </a:r>
          </a:p>
          <a:p>
            <a:pPr algn="ctr" defTabSz="1105875" hangingPunct="0">
              <a:lnSpc>
                <a:spcPts val="1934"/>
              </a:lnSpc>
            </a:pPr>
            <a:r>
              <a:rPr lang="en-US" sz="1451" i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2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 Department of Physics, National Technical University of Athens, </a:t>
            </a:r>
            <a:r>
              <a:rPr lang="en-US" sz="1451" i="1" dirty="0" err="1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Zografou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 campus, 15780 Athens, Greece</a:t>
            </a:r>
          </a:p>
          <a:p>
            <a:pPr algn="ctr" defTabSz="1105875" hangingPunct="0">
              <a:lnSpc>
                <a:spcPts val="1934"/>
              </a:lnSpc>
            </a:pPr>
            <a:r>
              <a:rPr lang="en-US" sz="1451" i="1" baseline="300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3</a:t>
            </a:r>
            <a:r>
              <a:rPr lang="en-US" sz="1451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 Central Unit for Ion Beams and Radionuclides, Ruhr University Bochum, 44801 Bochum, Germany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411D878-6ADD-6F3E-A577-76D1293849ED}"/>
              </a:ext>
            </a:extLst>
          </p:cNvPr>
          <p:cNvSpPr txBox="1"/>
          <p:nvPr/>
        </p:nvSpPr>
        <p:spPr>
          <a:xfrm>
            <a:off x="3413640" y="4966975"/>
            <a:ext cx="5507935" cy="3952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algn="ctr" defTabSz="1105875" hangingPunct="0"/>
            <a:r>
              <a:rPr lang="en-US" sz="1935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INPP Annual Meeting 2024</a:t>
            </a:r>
          </a:p>
        </p:txBody>
      </p:sp>
      <p:sp>
        <p:nvSpPr>
          <p:cNvPr id="6" name="Straight Connector 5">
            <a:extLst>
              <a:ext uri="{FF2B5EF4-FFF2-40B4-BE49-F238E27FC236}">
                <a16:creationId xmlns:a16="http://schemas.microsoft.com/office/drawing/2014/main" id="{C221317D-B5D5-2B92-2AB0-59B4139DE49A}"/>
              </a:ext>
            </a:extLst>
          </p:cNvPr>
          <p:cNvSpPr/>
          <p:nvPr/>
        </p:nvSpPr>
        <p:spPr>
          <a:xfrm>
            <a:off x="276684" y="5529406"/>
            <a:ext cx="11611754" cy="0"/>
          </a:xfrm>
          <a:prstGeom prst="line">
            <a:avLst/>
          </a:prstGeom>
          <a:noFill/>
          <a:ln w="38160">
            <a:solidFill>
              <a:srgbClr val="760415"/>
            </a:solidFill>
            <a:prstDash val="solid"/>
          </a:ln>
        </p:spPr>
        <p:txBody>
          <a:bodyPr wrap="square" lIns="131487" tIns="77063" rIns="131487" bIns="77063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20B0CF-66FD-0A2E-5209-B36EE6B52C4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2020" y="5696595"/>
            <a:ext cx="1020546" cy="1025769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C90BAC3-A005-8655-172F-10D7707B5EAF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747420" y="5782367"/>
            <a:ext cx="1017497" cy="9299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DF04B63-DC02-F7BB-0E5C-6F9B608187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0661" y="5956806"/>
            <a:ext cx="2258672" cy="58110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9" y="353274"/>
            <a:ext cx="7807043" cy="5228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28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Results: Comparison with literature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4BA388FE-3436-8C4E-A1C6-4DF0A4318A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10</a:t>
            </a:fld>
            <a:endParaRPr lang="el-GR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7A853DB-4084-55E9-8DB5-8104B70A044B}"/>
              </a:ext>
            </a:extLst>
          </p:cNvPr>
          <p:cNvGrpSpPr/>
          <p:nvPr/>
        </p:nvGrpSpPr>
        <p:grpSpPr>
          <a:xfrm>
            <a:off x="337751" y="1152836"/>
            <a:ext cx="2051223" cy="415812"/>
            <a:chOff x="337751" y="1152836"/>
            <a:chExt cx="2051223" cy="415812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F258602-28F5-173B-C6E9-D6C5B311060F}"/>
                </a:ext>
              </a:extLst>
            </p:cNvPr>
            <p:cNvSpPr txBox="1"/>
            <p:nvPr/>
          </p:nvSpPr>
          <p:spPr>
            <a:xfrm>
              <a:off x="395417" y="1168538"/>
              <a:ext cx="199355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baseline="30000" dirty="0"/>
                <a:t>6</a:t>
              </a:r>
              <a:r>
                <a:rPr lang="en-US" sz="2000" b="1" dirty="0"/>
                <a:t>Li(p,</a:t>
              </a:r>
              <a:r>
                <a:rPr lang="en-US" sz="2000" b="1" baseline="30000" dirty="0"/>
                <a:t>3</a:t>
              </a:r>
              <a:r>
                <a:rPr lang="en-US" sz="2000" b="1" dirty="0"/>
                <a:t>He)</a:t>
              </a:r>
              <a:r>
                <a:rPr lang="en-US" sz="2000" b="1" baseline="30000" dirty="0"/>
                <a:t>4</a:t>
              </a:r>
              <a:r>
                <a:rPr lang="en-US" sz="2000" b="1" dirty="0"/>
                <a:t>He</a:t>
              </a:r>
              <a:endParaRPr lang="el-GR" sz="2000" b="1" dirty="0"/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D3A5A488-DCBB-40E9-D104-0FBCFE11D034}"/>
                </a:ext>
              </a:extLst>
            </p:cNvPr>
            <p:cNvSpPr/>
            <p:nvPr/>
          </p:nvSpPr>
          <p:spPr>
            <a:xfrm>
              <a:off x="337751" y="1152836"/>
              <a:ext cx="1672281" cy="415812"/>
            </a:xfrm>
            <a:prstGeom prst="roundRect">
              <a:avLst/>
            </a:prstGeom>
            <a:noFill/>
            <a:ln w="28575">
              <a:solidFill>
                <a:srgbClr val="7F1B1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63DEAF-CEE2-9189-B630-412909320A8B}"/>
                  </a:ext>
                </a:extLst>
              </p:cNvPr>
              <p:cNvSpPr txBox="1"/>
              <p:nvPr/>
            </p:nvSpPr>
            <p:spPr>
              <a:xfrm>
                <a:off x="2752228" y="1115806"/>
                <a:ext cx="9439772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Comparison with present work’s results at 130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&amp; 140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existing data by G. P. Johnston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,  A. J. Elwyn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 and F. Bertrand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, at similar angles</a:t>
                </a:r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163DEAF-CEE2-9189-B630-412909320A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52228" y="1115806"/>
                <a:ext cx="9439772" cy="646331"/>
              </a:xfrm>
              <a:prstGeom prst="rect">
                <a:avLst/>
              </a:prstGeom>
              <a:blipFill>
                <a:blip r:embed="rId5"/>
                <a:stretch>
                  <a:fillRect l="-452" t="-4717" r="-839" b="-141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>
            <a:extLst>
              <a:ext uri="{FF2B5EF4-FFF2-40B4-BE49-F238E27FC236}">
                <a16:creationId xmlns:a16="http://schemas.microsoft.com/office/drawing/2014/main" id="{63169C0F-BB68-18B0-A710-83DC98B7FD7C}"/>
              </a:ext>
            </a:extLst>
          </p:cNvPr>
          <p:cNvSpPr txBox="1"/>
          <p:nvPr/>
        </p:nvSpPr>
        <p:spPr>
          <a:xfrm>
            <a:off x="523818" y="6135394"/>
            <a:ext cx="48637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Good agreement with data by A. J. Elwyn</a:t>
            </a:r>
            <a:r>
              <a:rPr lang="el-GR" dirty="0"/>
              <a:t> </a:t>
            </a:r>
            <a:r>
              <a:rPr lang="en-US" i="1" dirty="0"/>
              <a:t>et al.</a:t>
            </a:r>
            <a:r>
              <a:rPr lang="en-US" dirty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B45ADF-464A-BBD8-A0D7-33972776CE80}"/>
                  </a:ext>
                </a:extLst>
              </p:cNvPr>
              <p:cNvSpPr txBox="1"/>
              <p:nvPr/>
            </p:nvSpPr>
            <p:spPr>
              <a:xfrm>
                <a:off x="523818" y="6438869"/>
                <a:ext cx="571669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Differences with F. Bertrand </a:t>
                </a:r>
                <a:r>
                  <a:rPr lang="en-US" i="1" dirty="0"/>
                  <a:t>et al.</a:t>
                </a:r>
                <a:r>
                  <a:rPr lang="en-US" dirty="0"/>
                  <a:t> in most cases (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35%)</a:t>
                </a:r>
                <a:endParaRPr lang="el-GR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76B45ADF-464A-BBD8-A0D7-33972776CE8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818" y="6438869"/>
                <a:ext cx="5716693" cy="369332"/>
              </a:xfrm>
              <a:prstGeom prst="rect">
                <a:avLst/>
              </a:prstGeom>
              <a:blipFill>
                <a:blip r:embed="rId6"/>
                <a:stretch>
                  <a:fillRect l="-746" t="-8197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017B773-C08D-C6D1-957B-3422C76C649D}"/>
                  </a:ext>
                </a:extLst>
              </p:cNvPr>
              <p:cNvSpPr txBox="1"/>
              <p:nvPr/>
            </p:nvSpPr>
            <p:spPr>
              <a:xfrm>
                <a:off x="6133116" y="5941905"/>
                <a:ext cx="55962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Overestimation of data by G.</a:t>
                </a:r>
                <a:r>
                  <a:rPr lang="el-GR" dirty="0"/>
                  <a:t> </a:t>
                </a:r>
                <a:r>
                  <a:rPr lang="en-US" dirty="0"/>
                  <a:t>P.</a:t>
                </a:r>
                <a:r>
                  <a:rPr lang="el-GR" dirty="0"/>
                  <a:t> </a:t>
                </a:r>
                <a:r>
                  <a:rPr lang="en-US" dirty="0"/>
                  <a:t>Johnston </a:t>
                </a:r>
                <a:r>
                  <a:rPr lang="en-US" i="1" dirty="0"/>
                  <a:t>et al.</a:t>
                </a:r>
                <a:r>
                  <a:rPr lang="el-GR" dirty="0"/>
                  <a:t> </a:t>
                </a:r>
                <a:r>
                  <a:rPr lang="en-US" dirty="0"/>
                  <a:t>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/>
                  <a:t> 30%)</a:t>
                </a:r>
                <a:endParaRPr lang="el-GR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D017B773-C08D-C6D1-957B-3422C76C649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3116" y="5941905"/>
                <a:ext cx="5596212" cy="369332"/>
              </a:xfrm>
              <a:prstGeom prst="rect">
                <a:avLst/>
              </a:prstGeom>
              <a:blipFill>
                <a:blip r:embed="rId7"/>
                <a:stretch>
                  <a:fillRect l="-654" t="-10000" r="-109" b="-26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00CBE487-0FEB-ECE7-B76D-BB5DC4EC06BA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1C27C1-8F1C-DEC0-F4A0-B6776463FA8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ADE6160-369B-B681-ED10-6E9643BB6FD2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2" name="Picture 21">
                <a:extLst>
                  <a:ext uri="{FF2B5EF4-FFF2-40B4-BE49-F238E27FC236}">
                    <a16:creationId xmlns:a16="http://schemas.microsoft.com/office/drawing/2014/main" id="{78938804-3C8A-29CB-E836-A5F8BEBB5D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212116E2-4F82-E4A5-B8D4-3D0DA2CD57D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677DC887-174E-0369-336F-D04856E39FC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0" t="10450" r="12496" b="2347"/>
          <a:stretch/>
        </p:blipFill>
        <p:spPr>
          <a:xfrm>
            <a:off x="636797" y="2194197"/>
            <a:ext cx="4637770" cy="3941197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E19E075-FF31-2CC0-65F4-A23DB94BA5E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73" t="10339" r="13232" b="2348"/>
          <a:stretch/>
        </p:blipFill>
        <p:spPr>
          <a:xfrm>
            <a:off x="6594576" y="2033159"/>
            <a:ext cx="4673292" cy="38935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1E2AB14-8838-71FB-DFC1-0D85F0C7551F}"/>
              </a:ext>
            </a:extLst>
          </p:cNvPr>
          <p:cNvSpPr txBox="1"/>
          <p:nvPr/>
        </p:nvSpPr>
        <p:spPr>
          <a:xfrm>
            <a:off x="2955682" y="1756831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130°</a:t>
            </a:r>
            <a:endParaRPr lang="el-GR" sz="24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8814AD-CC32-F2F0-9901-27C5D489F623}"/>
              </a:ext>
            </a:extLst>
          </p:cNvPr>
          <p:cNvSpPr txBox="1"/>
          <p:nvPr/>
        </p:nvSpPr>
        <p:spPr>
          <a:xfrm>
            <a:off x="8875703" y="1649818"/>
            <a:ext cx="9273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140°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4856867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8" y="356616"/>
            <a:ext cx="7807043" cy="5228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28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Results: Comparison with literature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DC5AD4C3-8441-3150-2153-45FA93715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11</a:t>
            </a:fld>
            <a:endParaRPr lang="el-G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B5B647D-A182-24F4-9D2F-12F9D4DA7E3A}"/>
              </a:ext>
            </a:extLst>
          </p:cNvPr>
          <p:cNvGrpSpPr/>
          <p:nvPr/>
        </p:nvGrpSpPr>
        <p:grpSpPr>
          <a:xfrm>
            <a:off x="358110" y="1120556"/>
            <a:ext cx="1744898" cy="404250"/>
            <a:chOff x="337751" y="1138643"/>
            <a:chExt cx="1993557" cy="507265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6D7E7FE-A0E3-71B5-7426-71911986A0E8}"/>
                </a:ext>
              </a:extLst>
            </p:cNvPr>
            <p:cNvSpPr txBox="1"/>
            <p:nvPr/>
          </p:nvSpPr>
          <p:spPr>
            <a:xfrm>
              <a:off x="337751" y="1138643"/>
              <a:ext cx="199355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000" b="1" baseline="30000" dirty="0"/>
                <a:t>6</a:t>
              </a:r>
              <a:r>
                <a:rPr lang="en-US" sz="2000" b="1" dirty="0"/>
                <a:t>Li(p,</a:t>
              </a:r>
              <a:r>
                <a:rPr lang="en-US" sz="2000" b="1" baseline="30000" dirty="0"/>
                <a:t>3</a:t>
              </a:r>
              <a:r>
                <a:rPr lang="en-US" sz="2000" b="1" dirty="0"/>
                <a:t>He)</a:t>
              </a:r>
              <a:r>
                <a:rPr lang="en-US" sz="2000" b="1" baseline="30000" dirty="0"/>
                <a:t>4</a:t>
              </a:r>
              <a:r>
                <a:rPr lang="en-US" sz="2000" b="1" dirty="0"/>
                <a:t>He</a:t>
              </a:r>
              <a:endParaRPr lang="el-GR" sz="2000" b="1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DC43700D-EAC6-8BA2-84B9-6B5182D3ECD1}"/>
                </a:ext>
              </a:extLst>
            </p:cNvPr>
            <p:cNvSpPr/>
            <p:nvPr/>
          </p:nvSpPr>
          <p:spPr>
            <a:xfrm>
              <a:off x="337751" y="1152835"/>
              <a:ext cx="1799204" cy="493073"/>
            </a:xfrm>
            <a:prstGeom prst="roundRect">
              <a:avLst/>
            </a:prstGeom>
            <a:noFill/>
            <a:ln w="28575">
              <a:solidFill>
                <a:srgbClr val="7F1B1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D4843DF4-FB89-D3A6-BCA3-D74FFC353104}"/>
              </a:ext>
            </a:extLst>
          </p:cNvPr>
          <p:cNvSpPr txBox="1"/>
          <p:nvPr/>
        </p:nvSpPr>
        <p:spPr>
          <a:xfrm>
            <a:off x="221388" y="6414070"/>
            <a:ext cx="63665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Discrepancies with F. Bertrand</a:t>
            </a:r>
            <a:r>
              <a:rPr lang="el-GR" dirty="0"/>
              <a:t> </a:t>
            </a:r>
            <a:r>
              <a:rPr lang="en-US" i="1" dirty="0"/>
              <a:t>et al.</a:t>
            </a:r>
            <a:r>
              <a:rPr lang="en-US" dirty="0"/>
              <a:t> and G. P. Johnston</a:t>
            </a:r>
            <a:r>
              <a:rPr lang="el-GR" dirty="0"/>
              <a:t> </a:t>
            </a:r>
            <a:r>
              <a:rPr lang="en-US" i="1" dirty="0"/>
              <a:t>et al.</a:t>
            </a:r>
            <a:r>
              <a:rPr lang="en-US" dirty="0"/>
              <a:t> 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3CBD55-368D-0CCA-1159-0B37A099B085}"/>
                  </a:ext>
                </a:extLst>
              </p:cNvPr>
              <p:cNvSpPr txBox="1"/>
              <p:nvPr/>
            </p:nvSpPr>
            <p:spPr>
              <a:xfrm>
                <a:off x="2249704" y="1111128"/>
                <a:ext cx="10074101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Comparison with present work’s results at 150</a:t>
                </a:r>
                <a14:m>
                  <m:oMath xmlns:m="http://schemas.openxmlformats.org/officeDocument/2006/math">
                    <m:r>
                      <a:rPr lang="el-GR" sz="1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&amp; 160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existing data by G. P. Johnston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,  A. J. Elwyn</a:t>
                </a:r>
                <a:r>
                  <a:rPr lang="en-US" i="1" dirty="0"/>
                  <a:t> et al.</a:t>
                </a:r>
                <a:r>
                  <a:rPr lang="en-US" dirty="0"/>
                  <a:t>, F. Bertrand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 and S. Bashkin</a:t>
                </a:r>
                <a:r>
                  <a:rPr lang="en-US" i="1" dirty="0"/>
                  <a:t> et al</a:t>
                </a:r>
                <a:r>
                  <a:rPr lang="en-US" dirty="0"/>
                  <a:t>, at similar angles</a:t>
                </a:r>
                <a:endParaRPr lang="el-GR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013CBD55-368D-0CCA-1159-0B37A099B0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9704" y="1111128"/>
                <a:ext cx="10074101" cy="646331"/>
              </a:xfrm>
              <a:prstGeom prst="rect">
                <a:avLst/>
              </a:prstGeom>
              <a:blipFill>
                <a:blip r:embed="rId3"/>
                <a:stretch>
                  <a:fillRect l="-423" t="-4717" b="-141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Box 14">
            <a:extLst>
              <a:ext uri="{FF2B5EF4-FFF2-40B4-BE49-F238E27FC236}">
                <a16:creationId xmlns:a16="http://schemas.microsoft.com/office/drawing/2014/main" id="{ABDC0A3A-5307-EFA3-5798-718CE8021D74}"/>
              </a:ext>
            </a:extLst>
          </p:cNvPr>
          <p:cNvSpPr txBox="1"/>
          <p:nvPr/>
        </p:nvSpPr>
        <p:spPr>
          <a:xfrm>
            <a:off x="221388" y="6107435"/>
            <a:ext cx="53827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Good agreement with data by A. J. Elwyn</a:t>
            </a:r>
            <a:r>
              <a:rPr lang="el-GR" dirty="0"/>
              <a:t> </a:t>
            </a:r>
            <a:r>
              <a:rPr lang="en-US" i="1" dirty="0"/>
              <a:t>et al.</a:t>
            </a:r>
            <a:r>
              <a:rPr lang="en-US" dirty="0"/>
              <a:t> </a:t>
            </a:r>
            <a:endParaRPr lang="el-GR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4DE8C82-6AC7-73C4-82A4-CC86774B5EB5}"/>
                  </a:ext>
                </a:extLst>
              </p:cNvPr>
              <p:cNvSpPr txBox="1"/>
              <p:nvPr/>
            </p:nvSpPr>
            <p:spPr>
              <a:xfrm>
                <a:off x="6818135" y="6072986"/>
                <a:ext cx="457345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Underestimation of data by S. Bashkin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 varies from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15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to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40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%</m:t>
                    </m:r>
                  </m:oMath>
                </a14:m>
                <a:r>
                  <a:rPr lang="en-US" dirty="0"/>
                  <a:t> </a:t>
                </a:r>
                <a:endParaRPr lang="el-GR" dirty="0"/>
              </a:p>
            </p:txBody>
          </p:sp>
        </mc:Choice>
        <mc:Fallback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4DE8C82-6AC7-73C4-82A4-CC86774B5E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8135" y="6072986"/>
                <a:ext cx="4573450" cy="646331"/>
              </a:xfrm>
              <a:prstGeom prst="rect">
                <a:avLst/>
              </a:prstGeom>
              <a:blipFill>
                <a:blip r:embed="rId4"/>
                <a:stretch>
                  <a:fillRect l="-799" t="-4717" r="-133" b="-141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" name="Group 3">
            <a:extLst>
              <a:ext uri="{FF2B5EF4-FFF2-40B4-BE49-F238E27FC236}">
                <a16:creationId xmlns:a16="http://schemas.microsoft.com/office/drawing/2014/main" id="{4012EE08-1392-FB05-6507-B3E771B2FC2D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ED62399-E51E-F203-CC54-DC5730AE0F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6648A4A-C329-D915-FC55-D700812172DB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899E9D20-C088-A82D-C459-51034777B1F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03642655-2849-4D0C-D21B-4BD4AF25D8F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4926ED4E-01DE-B3B9-74BB-E4FCE734E50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0" t="9850" r="12772" b="2348"/>
          <a:stretch/>
        </p:blipFill>
        <p:spPr>
          <a:xfrm>
            <a:off x="800415" y="2190688"/>
            <a:ext cx="4647552" cy="3990729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69722BB-72CD-3550-7952-D696B02F1B6F}"/>
              </a:ext>
            </a:extLst>
          </p:cNvPr>
          <p:cNvSpPr txBox="1"/>
          <p:nvPr/>
        </p:nvSpPr>
        <p:spPr>
          <a:xfrm>
            <a:off x="3124191" y="1781900"/>
            <a:ext cx="980303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150°</a:t>
            </a:r>
            <a:endParaRPr lang="el-GR" sz="2400" b="1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5548B63A-D9A3-F6E7-C573-7143696A2CD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80" t="9866" r="13149" b="2348"/>
          <a:stretch/>
        </p:blipFill>
        <p:spPr>
          <a:xfrm>
            <a:off x="6587903" y="2176433"/>
            <a:ext cx="4794891" cy="395416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80F4F2B-D6AC-128E-607C-6BD65A26DD64}"/>
              </a:ext>
            </a:extLst>
          </p:cNvPr>
          <p:cNvSpPr txBox="1"/>
          <p:nvPr/>
        </p:nvSpPr>
        <p:spPr>
          <a:xfrm>
            <a:off x="8866993" y="1781900"/>
            <a:ext cx="774357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160°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328491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DF6E2B7E-FC5A-2F12-483F-77D6ECD9990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10210" r="13416" b="3063"/>
          <a:stretch/>
        </p:blipFill>
        <p:spPr>
          <a:xfrm>
            <a:off x="6739252" y="1983644"/>
            <a:ext cx="4479854" cy="373288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8" y="356616"/>
            <a:ext cx="7807043" cy="5228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28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Results: Comparison with literature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23" name="Slide Number Placeholder 22">
            <a:extLst>
              <a:ext uri="{FF2B5EF4-FFF2-40B4-BE49-F238E27FC236}">
                <a16:creationId xmlns:a16="http://schemas.microsoft.com/office/drawing/2014/main" id="{268CF4A5-22AD-1F4E-3B8C-EC198C47E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12</a:t>
            </a:fld>
            <a:endParaRPr lang="el-GR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27132A3-B8B8-7CF9-4F0E-F3752BC350A9}"/>
              </a:ext>
            </a:extLst>
          </p:cNvPr>
          <p:cNvGrpSpPr/>
          <p:nvPr/>
        </p:nvGrpSpPr>
        <p:grpSpPr>
          <a:xfrm>
            <a:off x="350824" y="1135491"/>
            <a:ext cx="2084174" cy="493073"/>
            <a:chOff x="337751" y="1152835"/>
            <a:chExt cx="2084174" cy="493073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4544F702-F6CE-9001-47FF-74E0E1DDF58D}"/>
                </a:ext>
              </a:extLst>
            </p:cNvPr>
            <p:cNvSpPr txBox="1"/>
            <p:nvPr/>
          </p:nvSpPr>
          <p:spPr>
            <a:xfrm>
              <a:off x="428368" y="1168538"/>
              <a:ext cx="1993557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baseline="30000" dirty="0"/>
                <a:t>11</a:t>
              </a:r>
              <a:r>
                <a:rPr lang="en-US" sz="2400" b="1" dirty="0"/>
                <a:t>B(p,a</a:t>
              </a:r>
              <a:r>
                <a:rPr lang="en-US" sz="2400" b="1" baseline="-25000" dirty="0"/>
                <a:t>0</a:t>
              </a:r>
              <a:r>
                <a:rPr lang="en-US" sz="2400" b="1" dirty="0"/>
                <a:t>)</a:t>
              </a:r>
              <a:r>
                <a:rPr lang="en-US" sz="2400" b="1" baseline="30000" dirty="0"/>
                <a:t>8</a:t>
              </a:r>
              <a:r>
                <a:rPr lang="en-US" sz="2400" b="1" dirty="0"/>
                <a:t>Be</a:t>
              </a:r>
              <a:endParaRPr lang="el-GR" sz="2400" b="1" dirty="0"/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3DCDA29E-FBA3-00FC-8EDE-7CDE5C166B9E}"/>
                </a:ext>
              </a:extLst>
            </p:cNvPr>
            <p:cNvSpPr/>
            <p:nvPr/>
          </p:nvSpPr>
          <p:spPr>
            <a:xfrm>
              <a:off x="337751" y="1152835"/>
              <a:ext cx="1845276" cy="493073"/>
            </a:xfrm>
            <a:prstGeom prst="roundRect">
              <a:avLst/>
            </a:prstGeom>
            <a:noFill/>
            <a:ln w="28575">
              <a:solidFill>
                <a:srgbClr val="7F1B1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136B9EBD-A3F4-0412-B90D-71D5D281DAE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5" t="11531" r="13324" b="3423"/>
          <a:stretch/>
        </p:blipFill>
        <p:spPr>
          <a:xfrm>
            <a:off x="694461" y="2148847"/>
            <a:ext cx="4463576" cy="35742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140674-B7C6-1C85-06C4-68E0C71B665C}"/>
                  </a:ext>
                </a:extLst>
              </p:cNvPr>
              <p:cNvSpPr txBox="1"/>
              <p:nvPr/>
            </p:nvSpPr>
            <p:spPr>
              <a:xfrm>
                <a:off x="2605714" y="1134899"/>
                <a:ext cx="958628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Comparison with present work’s results at 140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and data of total cross-sections from the literature by H.</a:t>
                </a:r>
                <a:r>
                  <a:rPr lang="el-GR" dirty="0"/>
                  <a:t> </a:t>
                </a:r>
                <a:r>
                  <a:rPr lang="en-US" dirty="0"/>
                  <a:t>W.</a:t>
                </a:r>
                <a:r>
                  <a:rPr lang="el-GR" dirty="0"/>
                  <a:t> </a:t>
                </a:r>
                <a:r>
                  <a:rPr lang="en-US" dirty="0"/>
                  <a:t>Becker and C.</a:t>
                </a:r>
                <a:r>
                  <a:rPr lang="el-GR" dirty="0"/>
                  <a:t> </a:t>
                </a:r>
                <a:r>
                  <a:rPr lang="en-US" dirty="0" err="1"/>
                  <a:t>Spitaleri</a:t>
                </a:r>
                <a:r>
                  <a:rPr lang="en-US" i="1" dirty="0"/>
                  <a:t> et al.</a:t>
                </a:r>
                <a:r>
                  <a:rPr lang="en-US" dirty="0"/>
                  <a:t> (divided with </a:t>
                </a:r>
                <a14:m>
                  <m:oMath xmlns:m="http://schemas.openxmlformats.org/officeDocument/2006/math">
                    <m:r>
                      <a:rPr lang="el-GR" i="1" dirty="0" smtClean="0">
                        <a:latin typeface="Cambria Math" panose="02040503050406030204" pitchFamily="18" charset="0"/>
                      </a:rPr>
                      <m:t>4</m:t>
                    </m:r>
                    <m:r>
                      <a:rPr lang="el-GR" i="1" dirty="0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l-GR" dirty="0"/>
                  <a:t>)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E1140674-B7C6-1C85-06C4-68E0C71B665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5714" y="1134899"/>
                <a:ext cx="9586286" cy="646331"/>
              </a:xfrm>
              <a:prstGeom prst="rect">
                <a:avLst/>
              </a:prstGeom>
              <a:blipFill>
                <a:blip r:embed="rId5"/>
                <a:stretch>
                  <a:fillRect l="-445" t="-4717" r="-890" b="-1415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9453E7-0692-6EE3-F5B4-61E822F4FB7B}"/>
                  </a:ext>
                </a:extLst>
              </p:cNvPr>
              <p:cNvSpPr txBox="1"/>
              <p:nvPr/>
            </p:nvSpPr>
            <p:spPr>
              <a:xfrm>
                <a:off x="493531" y="5780768"/>
                <a:ext cx="1031451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Very good agreement with data by H. W. Becker</a:t>
                </a:r>
                <a:r>
                  <a:rPr lang="el-GR" dirty="0"/>
                  <a:t> </a:t>
                </a:r>
                <a:r>
                  <a:rPr lang="en-US" i="1" dirty="0"/>
                  <a:t>et al. </a:t>
                </a:r>
                <a:r>
                  <a:rPr lang="en-US" dirty="0"/>
                  <a:t>(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~7%</m:t>
                    </m:r>
                  </m:oMath>
                </a14:m>
                <a:r>
                  <a:rPr lang="en-US" dirty="0"/>
                  <a:t> differences, on average) and Munch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endParaRPr lang="el-GR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3D9453E7-0692-6EE3-F5B4-61E822F4FB7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31" y="5780768"/>
                <a:ext cx="10314512" cy="369332"/>
              </a:xfrm>
              <a:prstGeom prst="rect">
                <a:avLst/>
              </a:prstGeom>
              <a:blipFill>
                <a:blip r:embed="rId6"/>
                <a:stretch>
                  <a:fillRect l="-414" t="-8197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730448-BEF2-B282-33D6-B5A7E1CB9B9F}"/>
                  </a:ext>
                </a:extLst>
              </p:cNvPr>
              <p:cNvSpPr txBox="1"/>
              <p:nvPr/>
            </p:nvSpPr>
            <p:spPr>
              <a:xfrm>
                <a:off x="493531" y="6113383"/>
                <a:ext cx="1041015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Important differences between present work and data by C. </a:t>
                </a:r>
                <a:r>
                  <a:rPr lang="en-US" dirty="0" err="1"/>
                  <a:t>Spitaleri</a:t>
                </a:r>
                <a:r>
                  <a:rPr lang="en-US" i="1" dirty="0"/>
                  <a:t> et al.</a:t>
                </a:r>
                <a:r>
                  <a:rPr lang="en-US" dirty="0"/>
                  <a:t> (factor of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r>
                  <a:rPr lang="en-US" dirty="0"/>
                  <a:t> for higher energies)</a:t>
                </a:r>
                <a:endParaRPr lang="el-GR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3730448-BEF2-B282-33D6-B5A7E1CB9B9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31" y="6113383"/>
                <a:ext cx="10410158" cy="369332"/>
              </a:xfrm>
              <a:prstGeom prst="rect">
                <a:avLst/>
              </a:prstGeom>
              <a:blipFill>
                <a:blip r:embed="rId7"/>
                <a:stretch>
                  <a:fillRect l="-410" t="-10000" b="-26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>
            <a:extLst>
              <a:ext uri="{FF2B5EF4-FFF2-40B4-BE49-F238E27FC236}">
                <a16:creationId xmlns:a16="http://schemas.microsoft.com/office/drawing/2014/main" id="{8A531FEC-807D-4380-50D0-DFEC7FBF0130}"/>
              </a:ext>
            </a:extLst>
          </p:cNvPr>
          <p:cNvSpPr txBox="1"/>
          <p:nvPr/>
        </p:nvSpPr>
        <p:spPr>
          <a:xfrm>
            <a:off x="8945993" y="1588484"/>
            <a:ext cx="7569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150°</a:t>
            </a:r>
            <a:endParaRPr lang="el-GR" sz="24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85232B9-298E-4A52-4EB8-9DC8EB55D323}"/>
                  </a:ext>
                </a:extLst>
              </p:cNvPr>
              <p:cNvSpPr txBox="1"/>
              <p:nvPr/>
            </p:nvSpPr>
            <p:spPr>
              <a:xfrm>
                <a:off x="493531" y="6445998"/>
                <a:ext cx="55880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:r>
                  <a:rPr lang="en-US" dirty="0"/>
                  <a:t>Disagreement with data by G. D. Symons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, at 154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285232B9-298E-4A52-4EB8-9DC8EB55D3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531" y="6445998"/>
                <a:ext cx="5588068" cy="369332"/>
              </a:xfrm>
              <a:prstGeom prst="rect">
                <a:avLst/>
              </a:prstGeom>
              <a:blipFill>
                <a:blip r:embed="rId13"/>
                <a:stretch>
                  <a:fillRect l="-763" t="-8197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D73E1EF8-0BD9-597B-F21E-1AB96E9B8C40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143DA8E9-D1A0-E833-F7CC-BCFFE092B23A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E280C630-1D43-9016-880D-46053650108F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11641934-706D-18CA-0ADF-CAA040C1A61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5" name="Picture 24">
                <a:extLst>
                  <a:ext uri="{FF2B5EF4-FFF2-40B4-BE49-F238E27FC236}">
                    <a16:creationId xmlns:a16="http://schemas.microsoft.com/office/drawing/2014/main" id="{DAB4C900-54D0-FF85-FDCB-917AB429F0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060FB29A-8868-D2FC-FF56-75CB5FDEAE7D}"/>
              </a:ext>
            </a:extLst>
          </p:cNvPr>
          <p:cNvSpPr txBox="1"/>
          <p:nvPr/>
        </p:nvSpPr>
        <p:spPr>
          <a:xfrm>
            <a:off x="2809171" y="1729613"/>
            <a:ext cx="7599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/>
              <a:t>140°</a:t>
            </a:r>
            <a:endParaRPr lang="el-GR" sz="2400" b="1" dirty="0"/>
          </a:p>
        </p:txBody>
      </p:sp>
    </p:spTree>
    <p:extLst>
      <p:ext uri="{BB962C8B-B14F-4D97-AF65-F5344CB8AC3E}">
        <p14:creationId xmlns:p14="http://schemas.microsoft.com/office/powerpoint/2010/main" val="3395361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8" y="276471"/>
            <a:ext cx="7829555" cy="5228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28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Conclusions and Future perspectives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D26BD9-6A9C-1CC3-14ED-0F4C871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13</a:t>
            </a:fld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20E0F95-3C07-E2FF-B876-62775FE39B1A}"/>
              </a:ext>
            </a:extLst>
          </p:cNvPr>
          <p:cNvSpPr txBox="1"/>
          <p:nvPr/>
        </p:nvSpPr>
        <p:spPr>
          <a:xfrm>
            <a:off x="276684" y="1293341"/>
            <a:ext cx="107492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/>
              <a:t>Differential cross-section measurements of the </a:t>
            </a:r>
            <a:r>
              <a:rPr lang="en-US" sz="2000" baseline="30000" dirty="0"/>
              <a:t>6</a:t>
            </a:r>
            <a:r>
              <a:rPr lang="en-US" sz="2000" dirty="0"/>
              <a:t>Li(p,</a:t>
            </a:r>
            <a:r>
              <a:rPr lang="en-US" sz="2000" baseline="30000" dirty="0"/>
              <a:t>3</a:t>
            </a:r>
            <a:r>
              <a:rPr lang="en-US" sz="2000" dirty="0"/>
              <a:t>He)</a:t>
            </a:r>
            <a:r>
              <a:rPr lang="en-US" sz="2000" baseline="30000" dirty="0"/>
              <a:t>4</a:t>
            </a:r>
            <a:r>
              <a:rPr lang="en-US" sz="2000" dirty="0"/>
              <a:t>He and </a:t>
            </a:r>
            <a:r>
              <a:rPr lang="en-US" sz="2000" baseline="30000" dirty="0"/>
              <a:t>11</a:t>
            </a:r>
            <a:r>
              <a:rPr lang="en-US" sz="2000" dirty="0"/>
              <a:t>B(p,a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8</a:t>
            </a:r>
            <a:r>
              <a:rPr lang="en-US" sz="2000" dirty="0"/>
              <a:t>Be reactions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FD6585-1E3D-C755-764C-E0D095567000}"/>
                  </a:ext>
                </a:extLst>
              </p:cNvPr>
              <p:cNvSpPr txBox="1"/>
              <p:nvPr/>
            </p:nvSpPr>
            <p:spPr>
              <a:xfrm>
                <a:off x="276684" y="1991498"/>
                <a:ext cx="11154032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sz="2000" dirty="0"/>
                  <a:t>Proton energy range: 140 keV – 1000 keV, </a:t>
                </a:r>
                <a:r>
                  <a:rPr lang="el-GR" sz="2000" dirty="0"/>
                  <a:t>θ = 130</a:t>
                </a:r>
                <a14:m>
                  <m:oMath xmlns:m="http://schemas.openxmlformats.org/officeDocument/2006/math">
                    <m:r>
                      <a:rPr lang="el-GR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l-GR" sz="2000" dirty="0"/>
                  <a:t> - 170</a:t>
                </a:r>
                <a14:m>
                  <m:oMath xmlns:m="http://schemas.openxmlformats.org/officeDocument/2006/math"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sz="2000" dirty="0"/>
                  <a:t> with a</a:t>
                </a:r>
                <a:r>
                  <a:rPr lang="el-GR" sz="2000" dirty="0"/>
                  <a:t> 10</a:t>
                </a:r>
                <a14:m>
                  <m:oMath xmlns:m="http://schemas.openxmlformats.org/officeDocument/2006/math">
                    <m:r>
                      <a:rPr lang="el-GR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l-GR" sz="2000" dirty="0"/>
                  <a:t> </a:t>
                </a:r>
                <a:r>
                  <a:rPr lang="en-US" sz="2000" dirty="0"/>
                  <a:t>step</a:t>
                </a:r>
                <a:endParaRPr lang="el-GR" sz="2000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E1FD6585-1E3D-C755-764C-E0D0955670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84" y="1991498"/>
                <a:ext cx="11154032" cy="400110"/>
              </a:xfrm>
              <a:prstGeom prst="rect">
                <a:avLst/>
              </a:prstGeom>
              <a:blipFill>
                <a:blip r:embed="rId6"/>
                <a:stretch>
                  <a:fillRect l="-492" t="-9231" b="-29231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618BC8EF-7553-B078-06E4-FEDFEB916A8F}"/>
              </a:ext>
            </a:extLst>
          </p:cNvPr>
          <p:cNvSpPr txBox="1"/>
          <p:nvPr/>
        </p:nvSpPr>
        <p:spPr>
          <a:xfrm>
            <a:off x="276683" y="2689655"/>
            <a:ext cx="10135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Satisfactory agreement with some of the existing data for the </a:t>
            </a:r>
            <a:r>
              <a:rPr lang="en-US" sz="2000" baseline="30000" dirty="0"/>
              <a:t>6</a:t>
            </a:r>
            <a:r>
              <a:rPr lang="en-US" sz="2000" dirty="0"/>
              <a:t>Li(p,</a:t>
            </a:r>
            <a:r>
              <a:rPr lang="en-US" sz="2000" baseline="30000" dirty="0"/>
              <a:t>3</a:t>
            </a:r>
            <a:r>
              <a:rPr lang="en-US" sz="2000" dirty="0"/>
              <a:t>He)</a:t>
            </a:r>
            <a:r>
              <a:rPr lang="en-US" sz="2000" baseline="30000" dirty="0"/>
              <a:t>4</a:t>
            </a:r>
            <a:r>
              <a:rPr lang="en-US" sz="2000" dirty="0"/>
              <a:t>He  reaction </a:t>
            </a:r>
            <a:endParaRPr lang="el-GR" sz="2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569385E-5E37-3D5E-049D-8FE1F74F0D2E}"/>
              </a:ext>
            </a:extLst>
          </p:cNvPr>
          <p:cNvSpPr txBox="1"/>
          <p:nvPr/>
        </p:nvSpPr>
        <p:spPr>
          <a:xfrm>
            <a:off x="290123" y="3312175"/>
            <a:ext cx="116117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/>
              <a:t>Very good agreement for the </a:t>
            </a:r>
            <a:r>
              <a:rPr lang="en-US" sz="2000" baseline="30000" dirty="0"/>
              <a:t>11</a:t>
            </a:r>
            <a:r>
              <a:rPr lang="en-US" sz="2000" dirty="0"/>
              <a:t>B(p,a</a:t>
            </a:r>
            <a:r>
              <a:rPr lang="en-US" sz="2000" baseline="-25000" dirty="0"/>
              <a:t>0</a:t>
            </a:r>
            <a:r>
              <a:rPr lang="en-US" sz="2000" dirty="0"/>
              <a:t>)</a:t>
            </a:r>
            <a:r>
              <a:rPr lang="en-US" sz="2000" baseline="30000" dirty="0"/>
              <a:t>8</a:t>
            </a:r>
            <a:r>
              <a:rPr lang="en-US" sz="2000" dirty="0"/>
              <a:t>Be reaction up to 350 keV, significant discrepancies up to 1000 keV</a:t>
            </a:r>
            <a:endParaRPr lang="el-GR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554F52E-8AC8-3BAA-4739-3985B6B705D8}"/>
              </a:ext>
            </a:extLst>
          </p:cNvPr>
          <p:cNvSpPr txBox="1"/>
          <p:nvPr/>
        </p:nvSpPr>
        <p:spPr>
          <a:xfrm>
            <a:off x="290123" y="4321118"/>
            <a:ext cx="108241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7F1B1B"/>
                </a:solidFill>
              </a:rPr>
              <a:t>Extension of differential cross-section measurements for the </a:t>
            </a:r>
            <a:r>
              <a:rPr lang="en-US" sz="2000" baseline="30000" dirty="0">
                <a:solidFill>
                  <a:srgbClr val="7F1B1B"/>
                </a:solidFill>
              </a:rPr>
              <a:t>11</a:t>
            </a:r>
            <a:r>
              <a:rPr lang="en-US" sz="2000" dirty="0">
                <a:solidFill>
                  <a:srgbClr val="7F1B1B"/>
                </a:solidFill>
              </a:rPr>
              <a:t>B(p,a</a:t>
            </a:r>
            <a:r>
              <a:rPr lang="en-US" sz="2000" baseline="-25000" dirty="0">
                <a:solidFill>
                  <a:srgbClr val="7F1B1B"/>
                </a:solidFill>
              </a:rPr>
              <a:t>0</a:t>
            </a:r>
            <a:r>
              <a:rPr lang="en-US" sz="2000" dirty="0">
                <a:solidFill>
                  <a:srgbClr val="7F1B1B"/>
                </a:solidFill>
              </a:rPr>
              <a:t>)</a:t>
            </a:r>
            <a:r>
              <a:rPr lang="en-US" sz="2000" baseline="30000" dirty="0">
                <a:solidFill>
                  <a:srgbClr val="7F1B1B"/>
                </a:solidFill>
              </a:rPr>
              <a:t>8</a:t>
            </a:r>
            <a:r>
              <a:rPr lang="en-US" sz="2000" dirty="0">
                <a:solidFill>
                  <a:srgbClr val="7F1B1B"/>
                </a:solidFill>
              </a:rPr>
              <a:t>Be  reaction, below 350 keV</a:t>
            </a:r>
            <a:endParaRPr lang="el-GR" sz="2000" dirty="0">
              <a:solidFill>
                <a:srgbClr val="7F1B1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7F679DA-3F04-BD1A-B6DC-0FDBA73CFB56}"/>
              </a:ext>
            </a:extLst>
          </p:cNvPr>
          <p:cNvSpPr txBox="1"/>
          <p:nvPr/>
        </p:nvSpPr>
        <p:spPr>
          <a:xfrm>
            <a:off x="276683" y="4960964"/>
            <a:ext cx="11421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7F1B1B"/>
                </a:solidFill>
              </a:rPr>
              <a:t>Differential cross-section measurements for the </a:t>
            </a:r>
            <a:r>
              <a:rPr lang="en-US" sz="2000" baseline="30000" dirty="0">
                <a:solidFill>
                  <a:srgbClr val="7F1B1B"/>
                </a:solidFill>
              </a:rPr>
              <a:t>13</a:t>
            </a:r>
            <a:r>
              <a:rPr lang="en-US" sz="2000" dirty="0">
                <a:solidFill>
                  <a:srgbClr val="7F1B1B"/>
                </a:solidFill>
              </a:rPr>
              <a:t>C(p,p</a:t>
            </a:r>
            <a:r>
              <a:rPr lang="en-US" sz="2000" baseline="-25000" dirty="0">
                <a:solidFill>
                  <a:srgbClr val="7F1B1B"/>
                </a:solidFill>
              </a:rPr>
              <a:t>0</a:t>
            </a:r>
            <a:r>
              <a:rPr lang="en-US" sz="2000" dirty="0">
                <a:solidFill>
                  <a:srgbClr val="7F1B1B"/>
                </a:solidFill>
              </a:rPr>
              <a:t>)</a:t>
            </a:r>
            <a:r>
              <a:rPr lang="en-US" sz="2000" baseline="30000" dirty="0">
                <a:solidFill>
                  <a:srgbClr val="7F1B1B"/>
                </a:solidFill>
              </a:rPr>
              <a:t>13</a:t>
            </a:r>
            <a:r>
              <a:rPr lang="en-US" sz="2000" dirty="0">
                <a:solidFill>
                  <a:srgbClr val="7F1B1B"/>
                </a:solidFill>
              </a:rPr>
              <a:t>C and </a:t>
            </a:r>
            <a:r>
              <a:rPr lang="en-US" sz="2000" baseline="30000" dirty="0">
                <a:solidFill>
                  <a:srgbClr val="7F1B1B"/>
                </a:solidFill>
              </a:rPr>
              <a:t>19</a:t>
            </a:r>
            <a:r>
              <a:rPr lang="en-US" sz="2000" dirty="0">
                <a:solidFill>
                  <a:srgbClr val="7F1B1B"/>
                </a:solidFill>
              </a:rPr>
              <a:t>F(p,p</a:t>
            </a:r>
            <a:r>
              <a:rPr lang="en-US" sz="2000" baseline="-25000" dirty="0">
                <a:solidFill>
                  <a:srgbClr val="7F1B1B"/>
                </a:solidFill>
              </a:rPr>
              <a:t>0</a:t>
            </a:r>
            <a:r>
              <a:rPr lang="en-US" sz="2000" dirty="0">
                <a:solidFill>
                  <a:srgbClr val="7F1B1B"/>
                </a:solidFill>
              </a:rPr>
              <a:t>)</a:t>
            </a:r>
            <a:r>
              <a:rPr lang="en-US" sz="2000" baseline="30000" dirty="0">
                <a:solidFill>
                  <a:srgbClr val="7F1B1B"/>
                </a:solidFill>
              </a:rPr>
              <a:t>19</a:t>
            </a:r>
            <a:r>
              <a:rPr lang="en-US" sz="2000" dirty="0">
                <a:solidFill>
                  <a:srgbClr val="7F1B1B"/>
                </a:solidFill>
              </a:rPr>
              <a:t>F reaction, in the medium energy range</a:t>
            </a:r>
            <a:endParaRPr lang="el-GR" sz="2000" dirty="0">
              <a:solidFill>
                <a:srgbClr val="7F1B1B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2B33860-7B45-110F-5BD2-8BD9816B5CF9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F2126AF-E569-71F2-F340-C3119A980A1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CE374CE-E3E7-8049-EAEA-C7EC4F180E2C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654CB0B-3A80-0F4F-FFE7-98B8064F5D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1BF6EA24-48A4-8606-1A88-F83D50FD398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9A08478D-EB10-DB48-47E3-27C4C58D5C59}"/>
              </a:ext>
            </a:extLst>
          </p:cNvPr>
          <p:cNvSpPr txBox="1"/>
          <p:nvPr/>
        </p:nvSpPr>
        <p:spPr>
          <a:xfrm>
            <a:off x="290123" y="5662652"/>
            <a:ext cx="63943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sz="2000" dirty="0">
                <a:solidFill>
                  <a:srgbClr val="7F1B1B"/>
                </a:solidFill>
              </a:rPr>
              <a:t>Benchmarking experiment for the under-study reactions </a:t>
            </a:r>
            <a:endParaRPr lang="el-GR" sz="2000" dirty="0">
              <a:solidFill>
                <a:srgbClr val="7F1B1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887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4" grpId="0"/>
      <p:bldP spid="1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6023086" y="3106536"/>
            <a:ext cx="6111679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Thank you for your attention!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12260A-CEFA-0AB3-0F75-D010C2054A2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956086" y="88384"/>
            <a:ext cx="829410" cy="833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7F05A-939C-BAA6-A34A-93B45389C67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1025938" y="88384"/>
            <a:ext cx="862500" cy="818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D26BD9-6A9C-1CC3-14ED-0F4C871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14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79030-8F70-DC26-81D7-A4175C648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5457" y="196701"/>
            <a:ext cx="1771329" cy="617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263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76684" y="313793"/>
            <a:ext cx="3376287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Back-up slides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12260A-CEFA-0AB3-0F75-D010C2054A2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972562" y="88384"/>
            <a:ext cx="829410" cy="833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7F05A-939C-BAA6-A34A-93B45389C67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1025938" y="96003"/>
            <a:ext cx="862500" cy="818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D26BD9-6A9C-1CC3-14ED-0F4C871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15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79030-8F70-DC26-81D7-A4175C648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7267" y="194427"/>
            <a:ext cx="1771329" cy="61712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BF16C1-2A03-A906-FB1B-634DD7C3D5C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04" t="10552" r="12529" b="3536"/>
          <a:stretch/>
        </p:blipFill>
        <p:spPr>
          <a:xfrm>
            <a:off x="276684" y="1061473"/>
            <a:ext cx="6688507" cy="5683697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64D78452-9928-2B01-76B4-4A2AB35F6BCD}"/>
              </a:ext>
            </a:extLst>
          </p:cNvPr>
          <p:cNvSpPr txBox="1"/>
          <p:nvPr/>
        </p:nvSpPr>
        <p:spPr>
          <a:xfrm>
            <a:off x="7092423" y="1325711"/>
            <a:ext cx="493835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2000" dirty="0"/>
              <a:t>Energy shift by G. D. Symons </a:t>
            </a:r>
            <a:r>
              <a:rPr lang="en-US" sz="2000" i="1" dirty="0"/>
              <a:t>et al. </a:t>
            </a:r>
            <a:r>
              <a:rPr lang="en-US" sz="2000" dirty="0"/>
              <a:t>compared to data by M. Munch </a:t>
            </a:r>
            <a:r>
              <a:rPr lang="en-US" sz="2000" i="1" dirty="0"/>
              <a:t>et al.</a:t>
            </a:r>
            <a:r>
              <a:rPr lang="en-US" sz="2000" dirty="0"/>
              <a:t>,</a:t>
            </a:r>
            <a:r>
              <a:rPr lang="en-US" sz="2000" i="1" dirty="0"/>
              <a:t> </a:t>
            </a:r>
            <a:r>
              <a:rPr lang="en-US" sz="2000" dirty="0"/>
              <a:t>M. </a:t>
            </a:r>
            <a:r>
              <a:rPr lang="en-US" sz="2000" dirty="0" err="1"/>
              <a:t>Kokkoris</a:t>
            </a:r>
            <a:r>
              <a:rPr lang="en-US" sz="2000" dirty="0"/>
              <a:t> </a:t>
            </a:r>
            <a:r>
              <a:rPr lang="en-US" sz="2000" i="1" dirty="0"/>
              <a:t>et al.</a:t>
            </a:r>
            <a:r>
              <a:rPr lang="en-US" sz="2000" dirty="0"/>
              <a:t> and Ju. G. </a:t>
            </a:r>
            <a:r>
              <a:rPr lang="en-US" sz="2000" dirty="0" err="1"/>
              <a:t>Mashkarov</a:t>
            </a:r>
            <a:r>
              <a:rPr lang="en-US" sz="2000" dirty="0"/>
              <a:t> </a:t>
            </a:r>
            <a:r>
              <a:rPr lang="en-US" sz="2000" i="1" dirty="0"/>
              <a:t>et al. </a:t>
            </a:r>
            <a:r>
              <a:rPr lang="en-US" sz="2000" dirty="0"/>
              <a:t>, at similar angles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FBC77110-C07B-CBD1-9837-02997694FCF7}"/>
              </a:ext>
            </a:extLst>
          </p:cNvPr>
          <p:cNvCxnSpPr>
            <a:cxnSpLocks/>
          </p:cNvCxnSpPr>
          <p:nvPr/>
        </p:nvCxnSpPr>
        <p:spPr>
          <a:xfrm>
            <a:off x="2216458" y="3480093"/>
            <a:ext cx="363060" cy="22199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B13F26D-034D-D0DC-97F9-E98FECFDE5CD}"/>
                  </a:ext>
                </a:extLst>
              </p:cNvPr>
              <p:cNvSpPr txBox="1"/>
              <p:nvPr/>
            </p:nvSpPr>
            <p:spPr>
              <a:xfrm>
                <a:off x="1324742" y="3153702"/>
                <a:ext cx="130676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l-G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1.73 MeV</a:t>
                </a:r>
                <a:endParaRPr lang="el-GR" dirty="0"/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B13F26D-034D-D0DC-97F9-E98FECFDE5C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742" y="3153702"/>
                <a:ext cx="1306768" cy="369332"/>
              </a:xfrm>
              <a:prstGeom prst="rect">
                <a:avLst/>
              </a:prstGeom>
              <a:blipFill>
                <a:blip r:embed="rId8"/>
                <a:stretch>
                  <a:fillRect t="-8197" r="-3256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6FA7FF1-EA50-B12F-1340-661B224FA74D}"/>
              </a:ext>
            </a:extLst>
          </p:cNvPr>
          <p:cNvCxnSpPr>
            <a:cxnSpLocks/>
          </p:cNvCxnSpPr>
          <p:nvPr/>
        </p:nvCxnSpPr>
        <p:spPr>
          <a:xfrm>
            <a:off x="2720529" y="3007696"/>
            <a:ext cx="234268" cy="4280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6A273F2-CF08-160A-99BC-FD1074A6F3EC}"/>
                  </a:ext>
                </a:extLst>
              </p:cNvPr>
              <p:cNvSpPr txBox="1"/>
              <p:nvPr/>
            </p:nvSpPr>
            <p:spPr>
              <a:xfrm>
                <a:off x="2034336" y="2667754"/>
                <a:ext cx="109036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2 MeV</a:t>
                </a:r>
                <a:endParaRPr lang="el-GR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6A273F2-CF08-160A-99BC-FD1074A6F3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4336" y="2667754"/>
                <a:ext cx="1090363" cy="369332"/>
              </a:xfrm>
              <a:prstGeom prst="rect">
                <a:avLst/>
              </a:prstGeom>
              <a:blipFill>
                <a:blip r:embed="rId9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EC1BB16-0B05-022A-DEBB-0561AB2F9922}"/>
              </a:ext>
            </a:extLst>
          </p:cNvPr>
          <p:cNvCxnSpPr>
            <a:cxnSpLocks/>
          </p:cNvCxnSpPr>
          <p:nvPr/>
        </p:nvCxnSpPr>
        <p:spPr>
          <a:xfrm>
            <a:off x="2652516" y="2292253"/>
            <a:ext cx="83882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D7470B-B507-5277-4F5C-888168EA0F0E}"/>
                  </a:ext>
                </a:extLst>
              </p:cNvPr>
              <p:cNvSpPr txBox="1"/>
              <p:nvPr/>
            </p:nvSpPr>
            <p:spPr>
              <a:xfrm>
                <a:off x="1301895" y="2084472"/>
                <a:ext cx="1359843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dirty="0"/>
                  <a:t>2.44 MeV</a:t>
                </a:r>
                <a:endParaRPr lang="el-GR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FCD7470B-B507-5277-4F5C-888168EA0F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1895" y="2084472"/>
                <a:ext cx="1359843" cy="369332"/>
              </a:xfrm>
              <a:prstGeom prst="rect">
                <a:avLst/>
              </a:prstGeom>
              <a:blipFill>
                <a:blip r:embed="rId10"/>
                <a:stretch>
                  <a:fillRect t="-9836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79095E31-A44C-97BA-BBFF-9DEF5593C05D}"/>
              </a:ext>
            </a:extLst>
          </p:cNvPr>
          <p:cNvCxnSpPr>
            <a:cxnSpLocks/>
          </p:cNvCxnSpPr>
          <p:nvPr/>
        </p:nvCxnSpPr>
        <p:spPr>
          <a:xfrm flipH="1">
            <a:off x="3937209" y="1691897"/>
            <a:ext cx="460979" cy="23426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22E3F61-0A36-2CEC-5FE6-2D1891017F77}"/>
                  </a:ext>
                </a:extLst>
              </p:cNvPr>
              <p:cNvSpPr txBox="1"/>
              <p:nvPr/>
            </p:nvSpPr>
            <p:spPr>
              <a:xfrm>
                <a:off x="3869197" y="1322565"/>
                <a:ext cx="130837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l-GR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dirty="0">
                    <a:solidFill>
                      <a:srgbClr val="C00000"/>
                    </a:solidFill>
                  </a:rPr>
                  <a:t> 2.64 MeV</a:t>
                </a:r>
                <a:endParaRPr lang="el-GR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822E3F61-0A36-2CEC-5FE6-2D1891017F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9197" y="1322565"/>
                <a:ext cx="1308371" cy="369332"/>
              </a:xfrm>
              <a:prstGeom prst="rect">
                <a:avLst/>
              </a:prstGeom>
              <a:blipFill>
                <a:blip r:embed="rId11"/>
                <a:stretch>
                  <a:fillRect t="-9836" r="-3738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052176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76684" y="313793"/>
            <a:ext cx="3376287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Back-up slides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12260A-CEFA-0AB3-0F75-D010C2054A2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914897" y="80117"/>
            <a:ext cx="829410" cy="833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7F05A-939C-BAA6-A34A-93B45389C67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0966985" y="103622"/>
            <a:ext cx="862500" cy="818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D26BD9-6A9C-1CC3-14ED-0F4C871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16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79030-8F70-DC26-81D7-A4175C648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90" y="203204"/>
            <a:ext cx="1771329" cy="61712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7341906-71F0-44A9-AD6F-EA5D6AECC18E}"/>
              </a:ext>
            </a:extLst>
          </p:cNvPr>
          <p:cNvSpPr txBox="1"/>
          <p:nvPr/>
        </p:nvSpPr>
        <p:spPr>
          <a:xfrm>
            <a:off x="276684" y="1172549"/>
            <a:ext cx="506991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/>
              <a:t>Machine Calibration for the 450 kV Accelerator</a:t>
            </a:r>
            <a:endParaRPr lang="el-GR" sz="2000" u="sng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F2C724C-2ACE-3DFD-1323-45D87B8BE3A4}"/>
              </a:ext>
            </a:extLst>
          </p:cNvPr>
          <p:cNvSpPr txBox="1"/>
          <p:nvPr/>
        </p:nvSpPr>
        <p:spPr>
          <a:xfrm>
            <a:off x="276684" y="1654709"/>
            <a:ext cx="77517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Use of the </a:t>
            </a:r>
            <a:r>
              <a:rPr lang="en-US" sz="2000" baseline="30000" dirty="0"/>
              <a:t>24</a:t>
            </a:r>
            <a:r>
              <a:rPr lang="en-US" sz="2000" dirty="0"/>
              <a:t>Mg(p,</a:t>
            </a:r>
            <a:r>
              <a:rPr lang="el-GR" sz="2000" dirty="0"/>
              <a:t>γ)</a:t>
            </a:r>
            <a:r>
              <a:rPr lang="el-GR" sz="2000" baseline="30000" dirty="0"/>
              <a:t>25</a:t>
            </a:r>
            <a:r>
              <a:rPr lang="en-US" sz="2000" dirty="0"/>
              <a:t>Al resonance at E</a:t>
            </a:r>
            <a:r>
              <a:rPr lang="en-US" sz="2000" baseline="-25000" dirty="0"/>
              <a:t>p</a:t>
            </a:r>
            <a:r>
              <a:rPr lang="en-US" sz="2000" dirty="0"/>
              <a:t>=223.8 keV , E</a:t>
            </a:r>
            <a:r>
              <a:rPr lang="el-GR" sz="2000" baseline="-25000" dirty="0"/>
              <a:t>γ</a:t>
            </a:r>
            <a:r>
              <a:rPr lang="el-GR" sz="2000" dirty="0"/>
              <a:t>=451.7 </a:t>
            </a:r>
            <a:r>
              <a:rPr lang="en-US" sz="2000" dirty="0"/>
              <a:t>keV</a:t>
            </a:r>
            <a:endParaRPr lang="el-GR" sz="2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C81E4DE-881C-0183-91CF-E512C897117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3" t="9489" r="13125" b="5586"/>
          <a:stretch/>
        </p:blipFill>
        <p:spPr>
          <a:xfrm>
            <a:off x="610754" y="2105589"/>
            <a:ext cx="6129727" cy="4731133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D17848C-1862-3F19-EE7A-7341FECE12D8}"/>
              </a:ext>
            </a:extLst>
          </p:cNvPr>
          <p:cNvSpPr txBox="1"/>
          <p:nvPr/>
        </p:nvSpPr>
        <p:spPr>
          <a:xfrm>
            <a:off x="7988093" y="2391068"/>
            <a:ext cx="297889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sng" dirty="0"/>
              <a:t>Energy offset </a:t>
            </a:r>
            <a:r>
              <a:rPr lang="en-US" sz="2000" dirty="0"/>
              <a:t>= 1.29 keV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u="sng" dirty="0"/>
              <a:t>Ripple</a:t>
            </a:r>
            <a:r>
              <a:rPr lang="en-US" sz="2000" dirty="0"/>
              <a:t> = 0.852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328713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76684" y="313793"/>
            <a:ext cx="3376287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Back-up slides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12260A-CEFA-0AB3-0F75-D010C2054A22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956086" y="96003"/>
            <a:ext cx="829410" cy="83376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A57F05A-939C-BAA6-A34A-93B45389C67E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1025938" y="103622"/>
            <a:ext cx="862500" cy="818526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EAD26BD9-6A9C-1CC3-14ED-0F4C8719C6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17</a:t>
            </a:fld>
            <a:endParaRPr lang="el-G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279030-8F70-DC26-81D7-A4175C6484B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2547" y="204320"/>
            <a:ext cx="1771329" cy="61712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EE0E21A-B2F8-0D86-D3EB-8ED0190AFE16}"/>
              </a:ext>
            </a:extLst>
          </p:cNvPr>
          <p:cNvSpPr txBox="1"/>
          <p:nvPr/>
        </p:nvSpPr>
        <p:spPr>
          <a:xfrm>
            <a:off x="276683" y="1193695"/>
            <a:ext cx="800857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u="sng" dirty="0"/>
              <a:t>Machine Calibration for the 4 MV </a:t>
            </a:r>
            <a:r>
              <a:rPr lang="en-US" sz="2000" u="sng" dirty="0" err="1"/>
              <a:t>Dynamitron</a:t>
            </a:r>
            <a:r>
              <a:rPr lang="en-US" sz="2000" u="sng" dirty="0"/>
              <a:t> Accelerator</a:t>
            </a:r>
            <a:endParaRPr lang="el-GR" sz="2000" u="sng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38BEA78-51A3-B02A-E125-A59E4CFADE49}"/>
              </a:ext>
            </a:extLst>
          </p:cNvPr>
          <p:cNvSpPr txBox="1"/>
          <p:nvPr/>
        </p:nvSpPr>
        <p:spPr>
          <a:xfrm>
            <a:off x="276683" y="1792206"/>
            <a:ext cx="59322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000" dirty="0"/>
              <a:t>Use of a Nuclear Magnetic Resonance (NMR) system</a:t>
            </a:r>
            <a:endParaRPr lang="el-GR" sz="2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9744901-FF68-BBA7-2CE4-787CBBE51448}"/>
              </a:ext>
            </a:extLst>
          </p:cNvPr>
          <p:cNvSpPr txBox="1"/>
          <p:nvPr/>
        </p:nvSpPr>
        <p:spPr>
          <a:xfrm>
            <a:off x="276683" y="2390717"/>
            <a:ext cx="71104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Magnetic constant of the analyzer magnet: K = 5.2241 </a:t>
            </a:r>
            <a:r>
              <a:rPr lang="en-US" sz="2000" dirty="0" err="1"/>
              <a:t>mT</a:t>
            </a:r>
            <a:r>
              <a:rPr lang="en-US" sz="2000" dirty="0"/>
              <a:t>/MeV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Ripple = 0.4 keV</a:t>
            </a:r>
            <a:endParaRPr lang="el-GR" sz="2000" dirty="0"/>
          </a:p>
        </p:txBody>
      </p:sp>
      <p:sp>
        <p:nvSpPr>
          <p:cNvPr id="13" name="Right Brace 12">
            <a:extLst>
              <a:ext uri="{FF2B5EF4-FFF2-40B4-BE49-F238E27FC236}">
                <a16:creationId xmlns:a16="http://schemas.microsoft.com/office/drawing/2014/main" id="{25A2663C-0127-9EA0-0E73-B6943EBACEE7}"/>
              </a:ext>
            </a:extLst>
          </p:cNvPr>
          <p:cNvSpPr/>
          <p:nvPr/>
        </p:nvSpPr>
        <p:spPr>
          <a:xfrm>
            <a:off x="7343194" y="2456953"/>
            <a:ext cx="151075" cy="707886"/>
          </a:xfrm>
          <a:prstGeom prst="rightBrace">
            <a:avLst/>
          </a:prstGeom>
          <a:ln w="1905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E99B02-1D39-780D-4FFD-A5AEEADB64C3}"/>
              </a:ext>
            </a:extLst>
          </p:cNvPr>
          <p:cNvSpPr txBox="1"/>
          <p:nvPr/>
        </p:nvSpPr>
        <p:spPr>
          <a:xfrm>
            <a:off x="7665058" y="2487730"/>
            <a:ext cx="43493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Confirmation with the use of the </a:t>
            </a:r>
            <a:r>
              <a:rPr lang="en-US" sz="2000" baseline="30000" dirty="0"/>
              <a:t>27</a:t>
            </a:r>
            <a:r>
              <a:rPr lang="en-US" sz="2000" dirty="0"/>
              <a:t>Al(p,</a:t>
            </a:r>
            <a:r>
              <a:rPr lang="el-GR" sz="2000" dirty="0"/>
              <a:t>γ)</a:t>
            </a:r>
            <a:r>
              <a:rPr lang="en-US" sz="2000" baseline="30000" dirty="0"/>
              <a:t>28</a:t>
            </a:r>
            <a:r>
              <a:rPr lang="en-US" sz="2000" dirty="0"/>
              <a:t>Si resonance at E</a:t>
            </a:r>
            <a:r>
              <a:rPr lang="en-US" sz="2000" baseline="-25000" dirty="0"/>
              <a:t>p</a:t>
            </a:r>
            <a:r>
              <a:rPr lang="en-US" sz="2000" dirty="0"/>
              <a:t>=991.8 keV</a:t>
            </a:r>
            <a:endParaRPr lang="el-GR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CAC5A9-3F8B-A9AC-6477-F69EE8D537DD}"/>
                  </a:ext>
                </a:extLst>
              </p:cNvPr>
              <p:cNvSpPr txBox="1"/>
              <p:nvPr/>
            </p:nvSpPr>
            <p:spPr>
              <a:xfrm>
                <a:off x="1404349" y="3693162"/>
                <a:ext cx="8435390" cy="10886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000" i="1" smtClean="0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l-GR" sz="2000" i="1">
                              <a:latin typeface="Cambria Math" panose="02040503050406030204" pitchFamily="18" charset="0"/>
                            </a:rPr>
                            <m:t>𝑐𝑎𝑙</m:t>
                          </m:r>
                        </m:sub>
                      </m:sSub>
                      <m:r>
                        <a:rPr lang="el-GR" sz="2000" i="0">
                          <a:latin typeface="Cambria Math" panose="02040503050406030204" pitchFamily="18" charset="0"/>
                        </a:rPr>
                        <m:t>=1000×</m:t>
                      </m:r>
                      <m:sSub>
                        <m:sSubPr>
                          <m:ctrlPr>
                            <a:rPr lang="el-GR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sz="20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l-GR" sz="2000" i="1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l-GR" sz="2000" i="0">
                          <a:latin typeface="Cambria Math" panose="02040503050406030204" pitchFamily="18" charset="0"/>
                        </a:rPr>
                        <m:t>×931.49×</m:t>
                      </m:r>
                      <m:d>
                        <m:dPr>
                          <m:begChr m:val="["/>
                          <m:endChr m:val="]"/>
                          <m:ctrlPr>
                            <a:rPr lang="el-GR" sz="2000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ad>
                            <m:radPr>
                              <m:degHide m:val="on"/>
                              <m:ctrlPr>
                                <a:rPr lang="el-GR" sz="2000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radPr>
                            <m:deg/>
                            <m:e>
                              <m:sSup>
                                <m:sSupPr>
                                  <m:ctrlPr>
                                    <a:rPr lang="el-GR" sz="2000" i="1">
                                      <a:solidFill>
                                        <a:srgbClr val="836967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l-GR" sz="2000" i="1" smtClean="0">
                                          <a:solidFill>
                                            <a:srgbClr val="836967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l-GR" sz="2000" i="1">
                                              <a:solidFill>
                                                <a:srgbClr val="836967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r>
                                            <a:rPr lang="el-GR" sz="2000" i="1">
                                              <a:latin typeface="Cambria Math" panose="02040503050406030204" pitchFamily="18" charset="0"/>
                                            </a:rPr>
                                            <m:t>𝑞</m:t>
                                          </m:r>
                                          <m:r>
                                            <a:rPr lang="el-GR" sz="2000">
                                              <a:latin typeface="Cambria Math" panose="02040503050406030204" pitchFamily="18" charset="0"/>
                                            </a:rPr>
                                            <m:t>×</m:t>
                                          </m:r>
                                          <m:r>
                                            <a:rPr lang="el-GR" sz="2000" i="1">
                                              <a:latin typeface="Cambria Math" panose="02040503050406030204" pitchFamily="18" charset="0"/>
                                            </a:rPr>
                                            <m:t>𝐵</m:t>
                                          </m:r>
                                          <m:r>
                                            <a:rPr lang="el-GR" sz="2000">
                                              <a:latin typeface="Cambria Math" panose="02040503050406030204" pitchFamily="18" charset="0"/>
                                            </a:rPr>
                                            <m:t>×1000</m:t>
                                          </m:r>
                                        </m:num>
                                        <m:den>
                                          <m:r>
                                            <a:rPr lang="el-GR" sz="2000" i="1">
                                              <a:latin typeface="Cambria Math" panose="02040503050406030204" pitchFamily="18" charset="0"/>
                                            </a:rPr>
                                            <m:t>𝐾</m:t>
                                          </m:r>
                                          <m:r>
                                            <a:rPr lang="el-GR" sz="2000">
                                              <a:latin typeface="Cambria Math" panose="02040503050406030204" pitchFamily="18" charset="0"/>
                                            </a:rPr>
                                            <m:t>×</m:t>
                                          </m:r>
                                          <m:sSub>
                                            <m:sSubPr>
                                              <m:ctrlPr>
                                                <a:rPr lang="el-GR" sz="2000" i="1">
                                                  <a:solidFill>
                                                    <a:srgbClr val="836967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l-GR" sz="2000" i="1">
                                                  <a:latin typeface="Cambria Math" panose="02040503050406030204" pitchFamily="18" charset="0"/>
                                                </a:rPr>
                                                <m:t>𝑚</m:t>
                                              </m:r>
                                            </m:e>
                                            <m:sub>
                                              <m:r>
                                                <a:rPr lang="el-GR" sz="2000" i="1">
                                                  <a:latin typeface="Cambria Math" panose="02040503050406030204" pitchFamily="18" charset="0"/>
                                                </a:rPr>
                                                <m:t>𝑝</m:t>
                                              </m:r>
                                            </m:sub>
                                          </m:sSub>
                                          <m:r>
                                            <a:rPr lang="el-GR" sz="2000">
                                              <a:latin typeface="Cambria Math" panose="02040503050406030204" pitchFamily="18" charset="0"/>
                                            </a:rPr>
                                            <m:t>×931.49</m:t>
                                          </m:r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l-GR" sz="2000" i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  <m:r>
                                <a:rPr lang="el-GR" sz="2000" i="0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rad>
                          <m:r>
                            <a:rPr lang="el-GR" sz="2000" i="0">
                              <a:latin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</m:oMath>
                  </m:oMathPara>
                </a14:m>
                <a:endParaRPr lang="el-GR" sz="2000" dirty="0"/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C2CAC5A9-3F8B-A9AC-6477-F69EE8D537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4349" y="3693162"/>
                <a:ext cx="8435390" cy="1088631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C9A0D549-3B1E-42F9-33EA-DE321722D822}"/>
              </a:ext>
            </a:extLst>
          </p:cNvPr>
          <p:cNvSpPr txBox="1"/>
          <p:nvPr/>
        </p:nvSpPr>
        <p:spPr>
          <a:xfrm>
            <a:off x="605634" y="4923484"/>
            <a:ext cx="6094674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000000"/>
                </a:solidFill>
                <a:latin typeface="Arial1"/>
              </a:rPr>
              <a:t>w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1"/>
              </a:rPr>
              <a:t>here,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000000"/>
              </a:solidFill>
              <a:latin typeface="Arial1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>
                <a:solidFill>
                  <a:srgbClr val="000000"/>
                </a:solidFill>
                <a:latin typeface="Arial1"/>
              </a:rPr>
              <a:t>m</a:t>
            </a:r>
            <a:r>
              <a:rPr lang="en-US" sz="2000" b="0" i="0" u="none" strike="noStrike" baseline="-25000" dirty="0" err="1">
                <a:solidFill>
                  <a:srgbClr val="000000"/>
                </a:solidFill>
                <a:effectLst/>
                <a:latin typeface="Arial1"/>
              </a:rPr>
              <a:t>p</a:t>
            </a:r>
            <a:r>
              <a:rPr lang="en-US" sz="2000" b="0" i="0" u="none" strike="noStrike" dirty="0">
                <a:solidFill>
                  <a:srgbClr val="000000"/>
                </a:solidFill>
                <a:effectLst/>
                <a:latin typeface="Arial1"/>
              </a:rPr>
              <a:t> = </a:t>
            </a:r>
            <a:r>
              <a:rPr lang="el-GR" sz="2000" b="0" i="0" u="none" strike="noStrike" dirty="0">
                <a:solidFill>
                  <a:srgbClr val="000000"/>
                </a:solidFill>
                <a:effectLst/>
                <a:latin typeface="Arial1"/>
              </a:rPr>
              <a:t>1.007825032</a:t>
            </a:r>
            <a:r>
              <a:rPr lang="el-GR" sz="2000" dirty="0"/>
              <a:t> </a:t>
            </a:r>
            <a:r>
              <a:rPr lang="en-US" sz="2000" dirty="0"/>
              <a:t> amu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q=1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147956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44348D1-921B-F09D-AA2D-77DE24038B7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20" t="10450" r="13254" b="4031"/>
          <a:stretch/>
        </p:blipFill>
        <p:spPr>
          <a:xfrm>
            <a:off x="6246330" y="2985721"/>
            <a:ext cx="2859289" cy="24012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1B79C23-BFEE-0699-4C9D-DBA001041AA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97" t="9850" r="13599" b="4032"/>
          <a:stretch/>
        </p:blipFill>
        <p:spPr>
          <a:xfrm>
            <a:off x="9228987" y="4081883"/>
            <a:ext cx="2794861" cy="240123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37E1C21-7060-3606-F8B5-3608A6B5034C}"/>
              </a:ext>
            </a:extLst>
          </p:cNvPr>
          <p:cNvSpPr txBox="1"/>
          <p:nvPr/>
        </p:nvSpPr>
        <p:spPr>
          <a:xfrm>
            <a:off x="221391" y="276471"/>
            <a:ext cx="2459932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Motivation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63BBF909-31F6-2EEF-FA91-9C69B7E9BFA1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9A0B745-21F1-99D9-7D9E-718FDA81D8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2</a:t>
            </a:fld>
            <a:endParaRPr lang="el-GR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45074-F07E-75D9-EB7D-5134F503BC9D}"/>
              </a:ext>
            </a:extLst>
          </p:cNvPr>
          <p:cNvSpPr txBox="1"/>
          <p:nvPr/>
        </p:nvSpPr>
        <p:spPr>
          <a:xfrm>
            <a:off x="276684" y="1247370"/>
            <a:ext cx="4687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Lithium</a:t>
            </a:r>
            <a:r>
              <a:rPr lang="en-US" dirty="0"/>
              <a:t> (natural abundance 92.5% </a:t>
            </a:r>
            <a:r>
              <a:rPr lang="en-US" baseline="30000" dirty="0"/>
              <a:t>7</a:t>
            </a:r>
            <a:r>
              <a:rPr lang="en-US" dirty="0"/>
              <a:t>Li, 7.5% </a:t>
            </a:r>
            <a:r>
              <a:rPr lang="en-US" baseline="30000" dirty="0"/>
              <a:t>6</a:t>
            </a:r>
            <a:r>
              <a:rPr lang="en-US" dirty="0"/>
              <a:t>Li)</a:t>
            </a:r>
            <a:endParaRPr lang="el-GR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9075A3C-09AD-63C0-F6AD-8AC17B327E3F}"/>
              </a:ext>
            </a:extLst>
          </p:cNvPr>
          <p:cNvSpPr txBox="1"/>
          <p:nvPr/>
        </p:nvSpPr>
        <p:spPr>
          <a:xfrm>
            <a:off x="276684" y="1616702"/>
            <a:ext cx="5148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Boron</a:t>
            </a:r>
            <a:r>
              <a:rPr lang="en-US" dirty="0"/>
              <a:t> (natural abundance: 80.1% </a:t>
            </a:r>
            <a:r>
              <a:rPr lang="en-US" baseline="30000" dirty="0"/>
              <a:t>11</a:t>
            </a:r>
            <a:r>
              <a:rPr lang="en-US" dirty="0"/>
              <a:t>B, 19.9% </a:t>
            </a:r>
            <a:r>
              <a:rPr lang="en-US" baseline="30000" dirty="0"/>
              <a:t>10</a:t>
            </a:r>
            <a:r>
              <a:rPr lang="en-US" dirty="0"/>
              <a:t>B)</a:t>
            </a:r>
            <a:endParaRPr lang="el-GR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E27D30B-5F2F-01E6-72BF-961AE872AAA4}"/>
              </a:ext>
            </a:extLst>
          </p:cNvPr>
          <p:cNvSpPr txBox="1"/>
          <p:nvPr/>
        </p:nvSpPr>
        <p:spPr>
          <a:xfrm>
            <a:off x="6096000" y="1170017"/>
            <a:ext cx="35777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Widely used in many applications</a:t>
            </a:r>
            <a:endParaRPr lang="el-GR" dirty="0"/>
          </a:p>
        </p:txBody>
      </p:sp>
      <p:sp>
        <p:nvSpPr>
          <p:cNvPr id="12" name="Arrow: Right 11">
            <a:extLst>
              <a:ext uri="{FF2B5EF4-FFF2-40B4-BE49-F238E27FC236}">
                <a16:creationId xmlns:a16="http://schemas.microsoft.com/office/drawing/2014/main" id="{1FE283EE-318F-2F5F-DFFE-346450DCAC9E}"/>
              </a:ext>
            </a:extLst>
          </p:cNvPr>
          <p:cNvSpPr/>
          <p:nvPr/>
        </p:nvSpPr>
        <p:spPr>
          <a:xfrm>
            <a:off x="5290970" y="1555967"/>
            <a:ext cx="477795" cy="121469"/>
          </a:xfrm>
          <a:prstGeom prst="rightArrow">
            <a:avLst/>
          </a:prstGeom>
          <a:solidFill>
            <a:srgbClr val="C00000"/>
          </a:solidFill>
        </p:spPr>
        <p:style>
          <a:lnRef idx="2">
            <a:schemeClr val="dk1">
              <a:shade val="15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4CAB28-A95B-CEC7-B9A5-3A88426C27E6}"/>
              </a:ext>
            </a:extLst>
          </p:cNvPr>
          <p:cNvSpPr txBox="1"/>
          <p:nvPr/>
        </p:nvSpPr>
        <p:spPr>
          <a:xfrm>
            <a:off x="6082561" y="1538760"/>
            <a:ext cx="51486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Need for detection and depth profile determination via the </a:t>
            </a:r>
            <a:r>
              <a:rPr lang="en-US" b="1" dirty="0"/>
              <a:t>NRA </a:t>
            </a:r>
            <a:r>
              <a:rPr lang="en-US" dirty="0"/>
              <a:t>(</a:t>
            </a:r>
            <a:r>
              <a:rPr lang="en-US" b="1" dirty="0"/>
              <a:t>Nu</a:t>
            </a:r>
            <a:r>
              <a:rPr lang="en-US" dirty="0"/>
              <a:t>clear </a:t>
            </a:r>
            <a:r>
              <a:rPr lang="en-US" b="1" dirty="0"/>
              <a:t>R</a:t>
            </a:r>
            <a:r>
              <a:rPr lang="en-US" dirty="0"/>
              <a:t>eaction </a:t>
            </a:r>
            <a:r>
              <a:rPr lang="en-US" b="1" dirty="0"/>
              <a:t>A</a:t>
            </a:r>
            <a:r>
              <a:rPr lang="en-US" dirty="0"/>
              <a:t>nalysis) technique</a:t>
            </a:r>
            <a:endParaRPr lang="el-GR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3D86ABF-35FD-CE64-03F4-23DDCEA1399C}"/>
              </a:ext>
            </a:extLst>
          </p:cNvPr>
          <p:cNvGrpSpPr/>
          <p:nvPr/>
        </p:nvGrpSpPr>
        <p:grpSpPr>
          <a:xfrm>
            <a:off x="276684" y="2406151"/>
            <a:ext cx="11792278" cy="369332"/>
            <a:chOff x="276684" y="2406151"/>
            <a:chExt cx="11792278" cy="369332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5A2410E-F9E4-44AD-3644-85CCCE7576B9}"/>
                </a:ext>
              </a:extLst>
            </p:cNvPr>
            <p:cNvSpPr txBox="1"/>
            <p:nvPr/>
          </p:nvSpPr>
          <p:spPr>
            <a:xfrm>
              <a:off x="276684" y="2406151"/>
              <a:ext cx="61407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Wingdings" panose="05000000000000000000" pitchFamily="2" charset="2"/>
                <a:buChar char="§"/>
              </a:pPr>
              <a:r>
                <a:rPr lang="en-US" dirty="0"/>
                <a:t>Effective </a:t>
              </a:r>
              <a:r>
                <a:rPr lang="en-US" b="1" dirty="0"/>
                <a:t>MEIS</a:t>
              </a:r>
              <a:r>
                <a:rPr lang="en-US" dirty="0"/>
                <a:t> (</a:t>
              </a:r>
              <a:r>
                <a:rPr lang="en-US" b="1" dirty="0"/>
                <a:t>M</a:t>
              </a:r>
              <a:r>
                <a:rPr lang="en-US" dirty="0"/>
                <a:t>edium </a:t>
              </a:r>
              <a:r>
                <a:rPr lang="en-US" b="1" dirty="0"/>
                <a:t>E</a:t>
              </a:r>
              <a:r>
                <a:rPr lang="en-US" dirty="0"/>
                <a:t>nergy </a:t>
              </a:r>
              <a:r>
                <a:rPr lang="en-US" b="1" dirty="0"/>
                <a:t>I</a:t>
              </a:r>
              <a:r>
                <a:rPr lang="en-US" dirty="0"/>
                <a:t>on </a:t>
              </a:r>
              <a:r>
                <a:rPr lang="en-US" b="1" dirty="0"/>
                <a:t>S</a:t>
              </a:r>
              <a:r>
                <a:rPr lang="en-US" dirty="0"/>
                <a:t>cattering) technique</a:t>
              </a:r>
              <a:endParaRPr lang="el-GR" dirty="0"/>
            </a:p>
          </p:txBody>
        </p:sp>
        <p:sp>
          <p:nvSpPr>
            <p:cNvPr id="19" name="Arrow: Right 18">
              <a:extLst>
                <a:ext uri="{FF2B5EF4-FFF2-40B4-BE49-F238E27FC236}">
                  <a16:creationId xmlns:a16="http://schemas.microsoft.com/office/drawing/2014/main" id="{0B4B0E92-0D34-BDC9-AFA3-A77C22540C96}"/>
                </a:ext>
              </a:extLst>
            </p:cNvPr>
            <p:cNvSpPr/>
            <p:nvPr/>
          </p:nvSpPr>
          <p:spPr>
            <a:xfrm>
              <a:off x="6250099" y="2527285"/>
              <a:ext cx="477795" cy="121469"/>
            </a:xfrm>
            <a:prstGeom prst="rightArrow">
              <a:avLst/>
            </a:prstGeom>
            <a:solidFill>
              <a:srgbClr val="C00000"/>
            </a:solidFill>
          </p:spPr>
          <p:style>
            <a:lnRef idx="2">
              <a:schemeClr val="dk1">
                <a:shade val="15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04CFD96-B204-54E0-0EE0-891B8E8A0941}"/>
                </a:ext>
              </a:extLst>
            </p:cNvPr>
            <p:cNvSpPr txBox="1"/>
            <p:nvPr/>
          </p:nvSpPr>
          <p:spPr>
            <a:xfrm>
              <a:off x="6895749" y="2406151"/>
              <a:ext cx="517321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Highly sensitive to surface layers (nanometer scale)</a:t>
              </a:r>
              <a:endParaRPr lang="el-GR" dirty="0"/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423F406F-99ED-B653-FB09-7C90DAD63098}"/>
              </a:ext>
            </a:extLst>
          </p:cNvPr>
          <p:cNvSpPr txBox="1"/>
          <p:nvPr/>
        </p:nvSpPr>
        <p:spPr>
          <a:xfrm>
            <a:off x="221391" y="3002327"/>
            <a:ext cx="46381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Necessity of reliable differential cross sections </a:t>
            </a:r>
            <a:endParaRPr lang="el-GR" b="1" u="sng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6A315B0-D3D0-1954-A21F-479C185428EC}"/>
              </a:ext>
            </a:extLst>
          </p:cNvPr>
          <p:cNvSpPr txBox="1"/>
          <p:nvPr/>
        </p:nvSpPr>
        <p:spPr>
          <a:xfrm>
            <a:off x="221391" y="3549356"/>
            <a:ext cx="25789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Existing data in literature:</a:t>
            </a:r>
            <a:endParaRPr lang="el-GR" i="1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870E54-8D22-8302-770C-A424B743F7D5}"/>
                  </a:ext>
                </a:extLst>
              </p:cNvPr>
              <p:cNvSpPr txBox="1"/>
              <p:nvPr/>
            </p:nvSpPr>
            <p:spPr>
              <a:xfrm>
                <a:off x="221391" y="3967625"/>
                <a:ext cx="6334143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i="1" baseline="30000" dirty="0"/>
                  <a:t>11</a:t>
                </a:r>
                <a:r>
                  <a:rPr lang="en-US" i="1" dirty="0"/>
                  <a:t>B(p,a</a:t>
                </a:r>
                <a:r>
                  <a:rPr lang="en-US" i="1" baseline="-25000" dirty="0"/>
                  <a:t>0</a:t>
                </a:r>
                <a:r>
                  <a:rPr lang="en-US" i="1" dirty="0"/>
                  <a:t>)</a:t>
                </a:r>
                <a:r>
                  <a:rPr lang="en-US" i="1" baseline="30000" dirty="0"/>
                  <a:t>8</a:t>
                </a:r>
                <a:r>
                  <a:rPr lang="en-US" i="1" dirty="0"/>
                  <a:t>Be reaction</a:t>
                </a:r>
                <a:r>
                  <a:rPr lang="en-US" dirty="0"/>
                  <a:t>:  Total cross-section datasets by H. W. Becker </a:t>
                </a:r>
                <a:r>
                  <a:rPr lang="en-US" i="1" dirty="0"/>
                  <a:t>et al.</a:t>
                </a:r>
                <a:r>
                  <a:rPr lang="en-US" dirty="0"/>
                  <a:t> up to 350 keV and data by C. </a:t>
                </a:r>
                <a:r>
                  <a:rPr lang="en-US" dirty="0" err="1"/>
                  <a:t>Spitaleri</a:t>
                </a:r>
                <a:r>
                  <a:rPr lang="en-US" dirty="0"/>
                  <a:t> </a:t>
                </a:r>
                <a:r>
                  <a:rPr lang="en-US" i="1" dirty="0"/>
                  <a:t>et al.</a:t>
                </a:r>
                <a:endParaRPr lang="en-US" dirty="0"/>
              </a:p>
              <a:p>
                <a:r>
                  <a:rPr lang="en-US" dirty="0"/>
                  <a:t>      Differential cross-sections by G. D. Symons</a:t>
                </a:r>
                <a:r>
                  <a:rPr lang="el-GR" dirty="0"/>
                  <a:t> </a:t>
                </a:r>
                <a:r>
                  <a:rPr lang="en-US" i="1" dirty="0"/>
                  <a:t>et al.</a:t>
                </a:r>
                <a:r>
                  <a:rPr lang="en-US" dirty="0"/>
                  <a:t>, at 154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 </a:t>
                </a:r>
                <a:endParaRPr lang="el-GR" dirty="0"/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53870E54-8D22-8302-770C-A424B743F7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391" y="3967625"/>
                <a:ext cx="6334143" cy="923330"/>
              </a:xfrm>
              <a:prstGeom prst="rect">
                <a:avLst/>
              </a:prstGeom>
              <a:blipFill>
                <a:blip r:embed="rId5"/>
                <a:stretch>
                  <a:fillRect l="-674" t="-3974" b="-993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2C9557F2-E4CE-1E4C-A1C4-60110F5A7EBC}"/>
              </a:ext>
            </a:extLst>
          </p:cNvPr>
          <p:cNvSpPr txBox="1"/>
          <p:nvPr/>
        </p:nvSpPr>
        <p:spPr>
          <a:xfrm>
            <a:off x="221391" y="4895808"/>
            <a:ext cx="6334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i="1" baseline="30000" dirty="0"/>
              <a:t>6</a:t>
            </a:r>
            <a:r>
              <a:rPr lang="en-US" i="1" dirty="0"/>
              <a:t>Li(p,</a:t>
            </a:r>
            <a:r>
              <a:rPr lang="en-US" i="1" baseline="30000" dirty="0"/>
              <a:t>3</a:t>
            </a:r>
            <a:r>
              <a:rPr lang="en-US" i="1" dirty="0"/>
              <a:t>He)</a:t>
            </a:r>
            <a:r>
              <a:rPr lang="en-US" i="1" baseline="30000" dirty="0"/>
              <a:t>4</a:t>
            </a:r>
            <a:r>
              <a:rPr lang="en-US" i="1" dirty="0"/>
              <a:t>He reaction</a:t>
            </a:r>
            <a:r>
              <a:rPr lang="en-US" dirty="0"/>
              <a:t>: Incoherent data by G. P. Johnston</a:t>
            </a:r>
            <a:r>
              <a:rPr lang="el-GR" dirty="0"/>
              <a:t> </a:t>
            </a:r>
            <a:r>
              <a:rPr lang="en-US" i="1" dirty="0"/>
              <a:t>et al.</a:t>
            </a:r>
            <a:r>
              <a:rPr lang="en-US" dirty="0"/>
              <a:t>, F. Bertrand</a:t>
            </a:r>
            <a:r>
              <a:rPr lang="el-GR" dirty="0"/>
              <a:t> </a:t>
            </a:r>
            <a:r>
              <a:rPr lang="en-US" i="1" dirty="0"/>
              <a:t>et al.</a:t>
            </a:r>
            <a:r>
              <a:rPr lang="en-US" dirty="0"/>
              <a:t>, S. Bashkin </a:t>
            </a:r>
            <a:r>
              <a:rPr lang="en-US" i="1" dirty="0"/>
              <a:t>et al.</a:t>
            </a:r>
            <a:r>
              <a:rPr lang="el-GR" dirty="0"/>
              <a:t> </a:t>
            </a:r>
            <a:r>
              <a:rPr lang="en-US" dirty="0"/>
              <a:t>and A. J. Elwyn</a:t>
            </a:r>
            <a:r>
              <a:rPr lang="en-US" i="1" dirty="0"/>
              <a:t> et al.</a:t>
            </a:r>
            <a:r>
              <a:rPr lang="en-US" dirty="0"/>
              <a:t>, at several energies and angles</a:t>
            </a:r>
            <a:endParaRPr lang="el-GR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F84176-A405-41CF-B016-99277F532F60}"/>
              </a:ext>
            </a:extLst>
          </p:cNvPr>
          <p:cNvSpPr txBox="1"/>
          <p:nvPr/>
        </p:nvSpPr>
        <p:spPr>
          <a:xfrm>
            <a:off x="221391" y="5818476"/>
            <a:ext cx="949115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/>
              <a:t>Aim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 Differential cross-section data for the </a:t>
            </a:r>
            <a:r>
              <a:rPr lang="en-US" b="1" i="1" baseline="30000" dirty="0"/>
              <a:t>11</a:t>
            </a:r>
            <a:r>
              <a:rPr lang="en-US" b="1" i="1" dirty="0"/>
              <a:t>B(p,a</a:t>
            </a:r>
            <a:r>
              <a:rPr lang="en-US" b="1" i="1" baseline="-25000" dirty="0"/>
              <a:t>0</a:t>
            </a:r>
            <a:r>
              <a:rPr lang="en-US" b="1" i="1" dirty="0"/>
              <a:t>)</a:t>
            </a:r>
            <a:r>
              <a:rPr lang="en-US" b="1" i="1" baseline="30000" dirty="0"/>
              <a:t>8</a:t>
            </a:r>
            <a:r>
              <a:rPr lang="en-US" b="1" i="1" dirty="0"/>
              <a:t>Be </a:t>
            </a:r>
            <a:r>
              <a:rPr lang="en-US" dirty="0"/>
              <a:t>(Q</a:t>
            </a:r>
            <a:r>
              <a:rPr lang="en-US" baseline="-25000" dirty="0"/>
              <a:t>value</a:t>
            </a:r>
            <a:r>
              <a:rPr lang="en-US" dirty="0"/>
              <a:t>=8590.09 keV)</a:t>
            </a:r>
            <a:r>
              <a:rPr lang="en-US" i="1" dirty="0"/>
              <a:t> </a:t>
            </a:r>
            <a:r>
              <a:rPr lang="en-US" dirty="0"/>
              <a:t>and </a:t>
            </a:r>
            <a:r>
              <a:rPr lang="en-US" b="1" i="1" baseline="30000" dirty="0"/>
              <a:t>6</a:t>
            </a:r>
            <a:r>
              <a:rPr lang="en-US" b="1" i="1" dirty="0"/>
              <a:t>Li(p,</a:t>
            </a:r>
            <a:r>
              <a:rPr lang="en-US" b="1" i="1" baseline="30000" dirty="0"/>
              <a:t>3</a:t>
            </a:r>
            <a:r>
              <a:rPr lang="en-US" b="1" i="1" dirty="0"/>
              <a:t>He)</a:t>
            </a:r>
            <a:r>
              <a:rPr lang="en-US" b="1" i="1" baseline="30000" dirty="0"/>
              <a:t>4</a:t>
            </a:r>
            <a:r>
              <a:rPr lang="en-US" b="1" i="1" dirty="0"/>
              <a:t>He </a:t>
            </a:r>
            <a:r>
              <a:rPr lang="en-US" dirty="0"/>
              <a:t>(Q</a:t>
            </a:r>
            <a:r>
              <a:rPr lang="en-US" baseline="-25000" dirty="0"/>
              <a:t>value</a:t>
            </a:r>
            <a:r>
              <a:rPr lang="en-US" dirty="0"/>
              <a:t>=4019.72 keV)</a:t>
            </a:r>
            <a:r>
              <a:rPr lang="en-US" i="1" dirty="0"/>
              <a:t> </a:t>
            </a:r>
            <a:r>
              <a:rPr lang="en-US" dirty="0"/>
              <a:t>reactions</a:t>
            </a:r>
            <a:endParaRPr lang="el-GR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E6218F0-F327-2253-3557-9B01A157B3B4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21FD4AE1-12EE-F97B-A023-75718B312CF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DB084AB0-8DB9-9EFD-B7EF-F625E4EEAC30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4BA08162-FA82-BC98-CD5C-52C0BBECDC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7" name="Picture 26">
                <a:extLst>
                  <a:ext uri="{FF2B5EF4-FFF2-40B4-BE49-F238E27FC236}">
                    <a16:creationId xmlns:a16="http://schemas.microsoft.com/office/drawing/2014/main" id="{4B520421-E7BD-8C4D-DD45-70D91ABEED7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7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9" grpId="0"/>
      <p:bldP spid="11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B81FC10-1BE7-742D-867F-128C913FBC9B}"/>
              </a:ext>
            </a:extLst>
          </p:cNvPr>
          <p:cNvSpPr txBox="1"/>
          <p:nvPr/>
        </p:nvSpPr>
        <p:spPr>
          <a:xfrm>
            <a:off x="221390" y="276471"/>
            <a:ext cx="4162729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Experimental setup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44C0BD26-282F-2851-1E1D-F5817714EC9D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E2BBF27-94FE-1A94-17E3-7BE7880D0D9B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20070" y="3313425"/>
            <a:ext cx="3224907" cy="1255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E94B419-EA3F-4360-4A4E-662B2DA3494C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18365" y="1697743"/>
            <a:ext cx="2390706" cy="98703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994F595-B544-8663-FDDD-6A994C733B13}"/>
              </a:ext>
            </a:extLst>
          </p:cNvPr>
          <p:cNvSpPr txBox="1"/>
          <p:nvPr/>
        </p:nvSpPr>
        <p:spPr>
          <a:xfrm>
            <a:off x="221390" y="1013398"/>
            <a:ext cx="5429767" cy="297369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/>
            <a:r>
              <a:rPr lang="en-US" sz="1330" i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Tandem Laboratory of RUBION, Ruhr University Bochum, Germany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18F655-08C0-AE6C-DF18-9FE10531BFCF}"/>
              </a:ext>
            </a:extLst>
          </p:cNvPr>
          <p:cNvSpPr txBox="1"/>
          <p:nvPr/>
        </p:nvSpPr>
        <p:spPr>
          <a:xfrm>
            <a:off x="137160" y="1382271"/>
            <a:ext cx="1935292" cy="323878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1451" i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450 kV Accelerator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2109A57-8B41-3DFA-D232-160419398BCB}"/>
              </a:ext>
            </a:extLst>
          </p:cNvPr>
          <p:cNvSpPr txBox="1"/>
          <p:nvPr/>
        </p:nvSpPr>
        <p:spPr>
          <a:xfrm>
            <a:off x="2815168" y="1527106"/>
            <a:ext cx="4976466" cy="35959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>
              <a:defRPr sz="1400"/>
            </a:pPr>
            <a:r>
              <a:rPr lang="en-US" sz="1693" b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Proton energy range:</a:t>
            </a:r>
            <a:r>
              <a:rPr lang="en-US" sz="1693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 </a:t>
            </a:r>
            <a:r>
              <a:rPr lang="en-US" sz="1693" u="sng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140 – 340 keV</a:t>
            </a:r>
            <a:endParaRPr lang="en-US" sz="1693" dirty="0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3AD9E917-B14E-A6F0-59F5-3748FAC8B9B6}"/>
              </a:ext>
            </a:extLst>
          </p:cNvPr>
          <p:cNvSpPr/>
          <p:nvPr/>
        </p:nvSpPr>
        <p:spPr>
          <a:xfrm>
            <a:off x="2983993" y="2022206"/>
            <a:ext cx="287355" cy="88383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40202"/>
          </a:solidFill>
          <a:ln w="0">
            <a:solidFill>
              <a:srgbClr val="000000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427A15-DFDC-2F5F-7D35-951E745F7CE5}"/>
              </a:ext>
            </a:extLst>
          </p:cNvPr>
          <p:cNvSpPr txBox="1"/>
          <p:nvPr/>
        </p:nvSpPr>
        <p:spPr>
          <a:xfrm>
            <a:off x="3271348" y="1908684"/>
            <a:ext cx="1935292" cy="35959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>
              <a:defRPr sz="1200"/>
            </a:pPr>
            <a:r>
              <a:rPr lang="en-US" sz="1693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variable keV step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05BA74-5BBF-974A-87E8-12E24EE5FC2C}"/>
              </a:ext>
            </a:extLst>
          </p:cNvPr>
          <p:cNvSpPr txBox="1"/>
          <p:nvPr/>
        </p:nvSpPr>
        <p:spPr>
          <a:xfrm>
            <a:off x="3590368" y="3271954"/>
            <a:ext cx="3981171" cy="34918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/>
            <a:r>
              <a:rPr lang="en-US" sz="1693" b="1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Proton energy range:</a:t>
            </a:r>
            <a:r>
              <a:rPr lang="en-US" sz="1693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 </a:t>
            </a:r>
            <a:r>
              <a:rPr lang="en-US" sz="1693" u="sng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300 – 1000 keV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1A91094-9A23-9329-4808-E36A8C11A836}"/>
              </a:ext>
            </a:extLst>
          </p:cNvPr>
          <p:cNvSpPr txBox="1"/>
          <p:nvPr/>
        </p:nvSpPr>
        <p:spPr>
          <a:xfrm>
            <a:off x="4132875" y="3647196"/>
            <a:ext cx="1355793" cy="34918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/>
            <a:r>
              <a:rPr lang="en-US" sz="1693" dirty="0">
                <a:solidFill>
                  <a:prstClr val="black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25 keV step</a:t>
            </a:r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854E299-A9D8-7732-FFFC-AD29B77B3729}"/>
              </a:ext>
            </a:extLst>
          </p:cNvPr>
          <p:cNvSpPr/>
          <p:nvPr/>
        </p:nvSpPr>
        <p:spPr>
          <a:xfrm>
            <a:off x="3735454" y="3783545"/>
            <a:ext cx="287355" cy="88383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40202"/>
          </a:solidFill>
          <a:ln w="0">
            <a:solidFill>
              <a:srgbClr val="000000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grpSp>
        <p:nvGrpSpPr>
          <p:cNvPr id="79" name="Group 78">
            <a:extLst>
              <a:ext uri="{FF2B5EF4-FFF2-40B4-BE49-F238E27FC236}">
                <a16:creationId xmlns:a16="http://schemas.microsoft.com/office/drawing/2014/main" id="{3C770D1A-33A6-1452-53DF-DDB84D37C5F7}"/>
              </a:ext>
            </a:extLst>
          </p:cNvPr>
          <p:cNvGrpSpPr/>
          <p:nvPr/>
        </p:nvGrpSpPr>
        <p:grpSpPr>
          <a:xfrm>
            <a:off x="137160" y="4694403"/>
            <a:ext cx="5668930" cy="2033789"/>
            <a:chOff x="137160" y="4694403"/>
            <a:chExt cx="5668930" cy="2033789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A973E6E-8827-3BB5-D474-5E98520151AA}"/>
                </a:ext>
              </a:extLst>
            </p:cNvPr>
            <p:cNvSpPr txBox="1"/>
            <p:nvPr/>
          </p:nvSpPr>
          <p:spPr>
            <a:xfrm>
              <a:off x="137160" y="4694403"/>
              <a:ext cx="2764703" cy="39524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defTabSz="1105875" hangingPunct="0">
                <a:defRPr b="1" u="sng">
                  <a:uFillTx/>
                </a:defRPr>
              </a:pPr>
              <a:r>
                <a:rPr lang="en-US" sz="1935" b="1" u="sng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Detection systems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585FA70-162E-9BEE-50B6-B929748F9034}"/>
                </a:ext>
              </a:extLst>
            </p:cNvPr>
            <p:cNvSpPr txBox="1"/>
            <p:nvPr/>
          </p:nvSpPr>
          <p:spPr>
            <a:xfrm>
              <a:off x="168380" y="5142167"/>
              <a:ext cx="4423525" cy="3595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defTabSz="1105875" hangingPunct="0">
                <a:buSzPct val="96000"/>
                <a:buFont typeface="Arial" panose="020B0604020202020204" pitchFamily="34" charset="0"/>
                <a:buChar char="•"/>
              </a:pP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Five backscattering detection angles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01D07B2C-87FD-FE94-26D4-648E23EEB700}"/>
                </a:ext>
              </a:extLst>
            </p:cNvPr>
            <p:cNvSpPr txBox="1"/>
            <p:nvPr/>
          </p:nvSpPr>
          <p:spPr>
            <a:xfrm>
              <a:off x="276684" y="5467708"/>
              <a:ext cx="5529406" cy="6385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defTabSz="1105875" hangingPunct="0">
                <a:buSzPct val="45000"/>
                <a:buFont typeface="Courier New" panose="02070309020205020404" pitchFamily="49" charset="0"/>
                <a:buChar char="o"/>
                <a:defRPr sz="1400"/>
              </a:pP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3 SSB detectors placed at 130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DejaVu Sans" pitchFamily="34"/>
                  <a:cs typeface="DejaVu Sans" pitchFamily="34"/>
                </a:rPr>
                <a:t>, 140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DejaVu Sans" pitchFamily="34"/>
                  <a:cs typeface="DejaVu Sans" pitchFamily="34"/>
                </a:rPr>
                <a:t> and 160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  <a:p>
              <a:pPr marL="285750" indent="-285750" defTabSz="1105875" hangingPunct="0">
                <a:buSzPct val="45000"/>
                <a:buFont typeface="Courier New" panose="02070309020205020404" pitchFamily="49" charset="0"/>
                <a:buChar char="o"/>
                <a:defRPr sz="1400"/>
              </a:pPr>
              <a:r>
                <a:rPr lang="en-US" sz="1693" dirty="0">
                  <a:solidFill>
                    <a:prstClr val="black"/>
                  </a:solidFill>
                  <a:latin typeface="Liberation Sans" pitchFamily="34"/>
                  <a:ea typeface="DejaVu Sans" pitchFamily="34"/>
                  <a:cs typeface="DejaVu Sans" pitchFamily="34"/>
                </a:rPr>
                <a:t>2 PIPS detectors placed at 150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34"/>
                  <a:ea typeface="DejaVu Sans" pitchFamily="34"/>
                  <a:cs typeface="DejaVu Sans" pitchFamily="34"/>
                </a:rPr>
                <a:t> and 170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666D7E65-A9B3-4018-DA9F-1C58D4B7BD50}"/>
                </a:ext>
              </a:extLst>
            </p:cNvPr>
            <p:cNvSpPr txBox="1"/>
            <p:nvPr/>
          </p:nvSpPr>
          <p:spPr>
            <a:xfrm>
              <a:off x="168380" y="6089677"/>
              <a:ext cx="3317643" cy="638515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defTabSz="1105875" hangingPunct="0">
                <a:buSzPct val="96000"/>
                <a:buFont typeface="Arial" panose="020B0604020202020204" pitchFamily="34" charset="0"/>
                <a:buChar char="•"/>
              </a:pPr>
              <a:r>
                <a:rPr lang="en-US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~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DejaVu Sans" pitchFamily="34"/>
                  <a:cs typeface="DejaVu Sans" pitchFamily="34"/>
                </a:rPr>
                <a:t> 7.5 cm far from the targets</a:t>
              </a:r>
            </a:p>
            <a:p>
              <a:pPr marL="285750" indent="-285750" defTabSz="1105875" hangingPunct="0">
                <a:buSzPct val="96000"/>
                <a:buFont typeface="Arial" panose="020B0604020202020204" pitchFamily="34" charset="0"/>
                <a:buChar char="•"/>
              </a:pPr>
              <a:r>
                <a:rPr lang="en-US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~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DejaVu Sans" pitchFamily="34"/>
                  <a:cs typeface="DejaVu Sans" pitchFamily="34"/>
                </a:rPr>
                <a:t> 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±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DejaVu Sans" pitchFamily="34"/>
                  <a:cs typeface="DejaVu Sans" pitchFamily="34"/>
                </a:rPr>
                <a:t> 1.5</a:t>
              </a:r>
              <a:r>
                <a:rPr lang="en-US" altLang="zh-CN" sz="1693" dirty="0">
                  <a:solidFill>
                    <a:prstClr val="black"/>
                  </a:solidFill>
                  <a:latin typeface="DejaVu Sans" pitchFamily="34"/>
                  <a:ea typeface="DejaVu Sans" pitchFamily="34"/>
                  <a:cs typeface="DejaVu Sans" pitchFamily="34"/>
                </a:rPr>
                <a:t>°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DejaVu Sans" pitchFamily="34"/>
                  <a:cs typeface="DejaVu Sans" pitchFamily="34"/>
                </a:rPr>
                <a:t> angular uncertainty</a:t>
              </a:r>
            </a:p>
          </p:txBody>
        </p:sp>
      </p:grpSp>
      <p:sp>
        <p:nvSpPr>
          <p:cNvPr id="7" name="Rectangle: Diagonal Corners Snipped 6">
            <a:extLst>
              <a:ext uri="{FF2B5EF4-FFF2-40B4-BE49-F238E27FC236}">
                <a16:creationId xmlns:a16="http://schemas.microsoft.com/office/drawing/2014/main" id="{B9046742-5EA9-B9A7-4240-9D8C331B7092}"/>
              </a:ext>
            </a:extLst>
          </p:cNvPr>
          <p:cNvSpPr/>
          <p:nvPr/>
        </p:nvSpPr>
        <p:spPr>
          <a:xfrm>
            <a:off x="218365" y="1439382"/>
            <a:ext cx="1607660" cy="222569"/>
          </a:xfrm>
          <a:prstGeom prst="snip2DiagRect">
            <a:avLst/>
          </a:prstGeom>
          <a:noFill/>
          <a:ln>
            <a:solidFill>
              <a:srgbClr val="7F1B1B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4329D0B9-E45F-2F77-81DB-168EBAFE6283}"/>
              </a:ext>
            </a:extLst>
          </p:cNvPr>
          <p:cNvGrpSpPr/>
          <p:nvPr/>
        </p:nvGrpSpPr>
        <p:grpSpPr>
          <a:xfrm>
            <a:off x="168380" y="3004919"/>
            <a:ext cx="2764703" cy="309554"/>
            <a:chOff x="177518" y="3019577"/>
            <a:chExt cx="2764703" cy="309554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118B84DC-9CAE-05EC-DAF1-6734D7D40AC1}"/>
                </a:ext>
              </a:extLst>
            </p:cNvPr>
            <p:cNvSpPr txBox="1"/>
            <p:nvPr/>
          </p:nvSpPr>
          <p:spPr>
            <a:xfrm>
              <a:off x="177518" y="3019577"/>
              <a:ext cx="2764703" cy="309554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/>
            <a:lstStyle/>
            <a:p>
              <a:pPr defTabSz="1105875" hangingPunct="0">
                <a:defRPr sz="1200" i="0"/>
              </a:pPr>
              <a:r>
                <a:rPr lang="en-US" sz="1451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4 MV Dynamitron Accelerator</a:t>
              </a:r>
            </a:p>
          </p:txBody>
        </p:sp>
        <p:sp>
          <p:nvSpPr>
            <p:cNvPr id="8" name="Rectangle: Diagonal Corners Snipped 7">
              <a:extLst>
                <a:ext uri="{FF2B5EF4-FFF2-40B4-BE49-F238E27FC236}">
                  <a16:creationId xmlns:a16="http://schemas.microsoft.com/office/drawing/2014/main" id="{9AE6C4CA-F5B9-DAE1-FAC6-7AA3E5EE8A93}"/>
                </a:ext>
              </a:extLst>
            </p:cNvPr>
            <p:cNvSpPr/>
            <p:nvPr/>
          </p:nvSpPr>
          <p:spPr>
            <a:xfrm>
              <a:off x="226953" y="3060484"/>
              <a:ext cx="2500380" cy="236849"/>
            </a:xfrm>
            <a:prstGeom prst="snip2DiagRect">
              <a:avLst/>
            </a:prstGeom>
            <a:noFill/>
            <a:ln>
              <a:solidFill>
                <a:srgbClr val="7F1B1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pic>
        <p:nvPicPr>
          <p:cNvPr id="25" name="Picture 24">
            <a:extLst>
              <a:ext uri="{FF2B5EF4-FFF2-40B4-BE49-F238E27FC236}">
                <a16:creationId xmlns:a16="http://schemas.microsoft.com/office/drawing/2014/main" id="{2E0C7144-6196-CE31-8EB0-EAFC720C10A4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 l="4584" t="8875" b="5647"/>
          <a:stretch>
            <a:fillRect/>
          </a:stretch>
        </p:blipFill>
        <p:spPr>
          <a:xfrm>
            <a:off x="8244542" y="1069152"/>
            <a:ext cx="3594114" cy="3500071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CAA0EC3C-5E0C-D6B6-95B6-31CCC2CD50B5}"/>
              </a:ext>
            </a:extLst>
          </p:cNvPr>
          <p:cNvSpPr/>
          <p:nvPr/>
        </p:nvSpPr>
        <p:spPr>
          <a:xfrm rot="21558000">
            <a:off x="8650136" y="2737121"/>
            <a:ext cx="925631" cy="46151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3BCEEA"/>
          </a:solidFill>
          <a:ln w="0">
            <a:solidFill>
              <a:srgbClr val="3BCEEA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1E0EA95B-3BC4-346E-CFDC-D9CC94C6AF9F}"/>
              </a:ext>
            </a:extLst>
          </p:cNvPr>
          <p:cNvSpPr/>
          <p:nvPr/>
        </p:nvSpPr>
        <p:spPr>
          <a:xfrm rot="640800">
            <a:off x="8656397" y="2463737"/>
            <a:ext cx="925631" cy="45280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3BCEEA"/>
          </a:solidFill>
          <a:ln w="0">
            <a:solidFill>
              <a:srgbClr val="3BCEEA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5D951A9-7F89-5E20-67F1-FF92EF534C0A}"/>
              </a:ext>
            </a:extLst>
          </p:cNvPr>
          <p:cNvSpPr/>
          <p:nvPr/>
        </p:nvSpPr>
        <p:spPr>
          <a:xfrm rot="19837800">
            <a:off x="8767166" y="3181142"/>
            <a:ext cx="925631" cy="46151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3BCEEA"/>
          </a:solidFill>
          <a:ln w="0">
            <a:solidFill>
              <a:srgbClr val="3BCEEA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8FE6B9F5-6D61-93F0-F44B-75E3AA09506F}"/>
              </a:ext>
            </a:extLst>
          </p:cNvPr>
          <p:cNvSpPr/>
          <p:nvPr/>
        </p:nvSpPr>
        <p:spPr>
          <a:xfrm rot="18621000">
            <a:off x="9026966" y="3417188"/>
            <a:ext cx="926067" cy="45716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3BCEEA"/>
          </a:solidFill>
          <a:ln w="0">
            <a:solidFill>
              <a:srgbClr val="3BCEEA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5A28F094-C957-0306-47BC-50A77A56D331}"/>
              </a:ext>
            </a:extLst>
          </p:cNvPr>
          <p:cNvSpPr/>
          <p:nvPr/>
        </p:nvSpPr>
        <p:spPr>
          <a:xfrm rot="17275200">
            <a:off x="9352518" y="3564319"/>
            <a:ext cx="926502" cy="46151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3BCEEA"/>
          </a:solidFill>
          <a:ln w="0">
            <a:solidFill>
              <a:srgbClr val="3BCEEA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7FC6CA1-EFEC-32A3-717B-F4FC3B0787A7}"/>
              </a:ext>
            </a:extLst>
          </p:cNvPr>
          <p:cNvSpPr txBox="1"/>
          <p:nvPr/>
        </p:nvSpPr>
        <p:spPr>
          <a:xfrm>
            <a:off x="9557668" y="4066787"/>
            <a:ext cx="569050" cy="298615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>
              <a:defRPr sz="1000" b="1">
                <a:solidFill>
                  <a:srgbClr val="3BCEEA"/>
                </a:solidFill>
              </a:defRPr>
            </a:pPr>
            <a:r>
              <a:rPr lang="en-US" sz="1209" b="1" dirty="0">
                <a:solidFill>
                  <a:srgbClr val="3BCEEA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130</a:t>
            </a:r>
            <a:r>
              <a:rPr lang="en-US" altLang="zh-CN" sz="1209" b="1" dirty="0">
                <a:solidFill>
                  <a:srgbClr val="3BCEEA"/>
                </a:solidFill>
                <a:latin typeface="DejaVu Sans" pitchFamily="34"/>
                <a:ea typeface="DejaVu Sans" pitchFamily="34"/>
                <a:cs typeface="DejaVu Sans" pitchFamily="34"/>
              </a:rPr>
              <a:t>°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E67CD74-6401-4ACD-E113-102ECDD2D567}"/>
              </a:ext>
            </a:extLst>
          </p:cNvPr>
          <p:cNvSpPr txBox="1"/>
          <p:nvPr/>
        </p:nvSpPr>
        <p:spPr>
          <a:xfrm>
            <a:off x="8423922" y="2163712"/>
            <a:ext cx="627026" cy="64480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>
              <a:defRPr sz="1000">
                <a:solidFill>
                  <a:srgbClr val="3BCEEA"/>
                </a:solidFill>
              </a:defRPr>
            </a:pPr>
            <a:r>
              <a:rPr lang="en-US" sz="1209" b="1" dirty="0">
                <a:solidFill>
                  <a:srgbClr val="00B0F0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140</a:t>
            </a:r>
            <a:r>
              <a:rPr lang="en-US" altLang="zh-CN" sz="1209" b="1" dirty="0">
                <a:solidFill>
                  <a:srgbClr val="00B0F0"/>
                </a:solidFill>
                <a:latin typeface="DejaVu Sans" pitchFamily="34"/>
                <a:ea typeface="DejaVu Sans" pitchFamily="34"/>
                <a:cs typeface="DejaVu Sans" pitchFamily="34"/>
              </a:rPr>
              <a:t>°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8EB6A5E-F52C-FFEA-7537-5E02B28224E3}"/>
              </a:ext>
            </a:extLst>
          </p:cNvPr>
          <p:cNvSpPr txBox="1"/>
          <p:nvPr/>
        </p:nvSpPr>
        <p:spPr>
          <a:xfrm>
            <a:off x="8986440" y="3814698"/>
            <a:ext cx="616145" cy="64480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>
              <a:defRPr sz="1000">
                <a:solidFill>
                  <a:srgbClr val="3BCEEA"/>
                </a:solidFill>
              </a:defRPr>
            </a:pPr>
            <a:r>
              <a:rPr lang="en-US" sz="1209" b="1" dirty="0">
                <a:solidFill>
                  <a:srgbClr val="3BCEEA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150</a:t>
            </a:r>
            <a:r>
              <a:rPr lang="en-US" altLang="zh-CN" sz="1209" b="1" dirty="0">
                <a:solidFill>
                  <a:srgbClr val="3BCEEA"/>
                </a:solidFill>
                <a:latin typeface="DejaVu Sans" pitchFamily="34"/>
                <a:ea typeface="DejaVu Sans" pitchFamily="34"/>
                <a:cs typeface="DejaVu Sans" pitchFamily="34"/>
              </a:rPr>
              <a:t>°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70944523-0C8D-4FC5-56B1-E9EE80DA577F}"/>
              </a:ext>
            </a:extLst>
          </p:cNvPr>
          <p:cNvSpPr txBox="1"/>
          <p:nvPr/>
        </p:nvSpPr>
        <p:spPr>
          <a:xfrm>
            <a:off x="8416520" y="2780656"/>
            <a:ext cx="634429" cy="64480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>
              <a:defRPr sz="1000">
                <a:solidFill>
                  <a:srgbClr val="3BCEEA"/>
                </a:solidFill>
              </a:defRPr>
            </a:pPr>
            <a:r>
              <a:rPr lang="en-US" sz="1209" b="1" dirty="0">
                <a:solidFill>
                  <a:srgbClr val="3BCEEA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160</a:t>
            </a:r>
            <a:r>
              <a:rPr lang="en-US" altLang="zh-CN" sz="1209" b="1" dirty="0">
                <a:solidFill>
                  <a:srgbClr val="3BCEEA"/>
                </a:solidFill>
                <a:latin typeface="DejaVu Sans" pitchFamily="34"/>
                <a:ea typeface="DejaVu Sans" pitchFamily="34"/>
                <a:cs typeface="DejaVu Sans" pitchFamily="34"/>
              </a:rPr>
              <a:t>°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381A5DDE-E4D0-6A0E-C76D-A34E6B49283F}"/>
              </a:ext>
            </a:extLst>
          </p:cNvPr>
          <p:cNvSpPr txBox="1"/>
          <p:nvPr/>
        </p:nvSpPr>
        <p:spPr>
          <a:xfrm>
            <a:off x="8411045" y="3454161"/>
            <a:ext cx="634429" cy="342590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/>
          <a:lstStyle/>
          <a:p>
            <a:pPr defTabSz="1105875" hangingPunct="0">
              <a:defRPr sz="1000">
                <a:solidFill>
                  <a:srgbClr val="3BCEEA"/>
                </a:solidFill>
              </a:defRPr>
            </a:pPr>
            <a:r>
              <a:rPr lang="en-US" sz="1209" b="1" dirty="0">
                <a:solidFill>
                  <a:srgbClr val="3BCEEA"/>
                </a:solidFill>
                <a:latin typeface="Liberation Sans" pitchFamily="18"/>
                <a:ea typeface="Noto Sans CJK JP" pitchFamily="2"/>
                <a:cs typeface="Droid Sans Devanagari" pitchFamily="2"/>
              </a:rPr>
              <a:t>170</a:t>
            </a:r>
            <a:r>
              <a:rPr lang="en-US" altLang="zh-CN" sz="1209" b="1" dirty="0">
                <a:solidFill>
                  <a:srgbClr val="3BCEEA"/>
                </a:solidFill>
                <a:latin typeface="DejaVu Sans" pitchFamily="34"/>
                <a:ea typeface="DejaVu Sans" pitchFamily="34"/>
                <a:cs typeface="DejaVu Sans" pitchFamily="34"/>
              </a:rPr>
              <a:t>°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B834532-152E-9F8E-147C-4739ED6F6287}"/>
              </a:ext>
            </a:extLst>
          </p:cNvPr>
          <p:cNvGrpSpPr/>
          <p:nvPr/>
        </p:nvGrpSpPr>
        <p:grpSpPr>
          <a:xfrm>
            <a:off x="9967370" y="2371149"/>
            <a:ext cx="1698455" cy="1581190"/>
            <a:chOff x="9967370" y="2371149"/>
            <a:chExt cx="1698455" cy="1581190"/>
          </a:xfrm>
        </p:grpSpPr>
        <p:cxnSp>
          <p:nvCxnSpPr>
            <p:cNvPr id="11" name="Straight Arrow Connector 10">
              <a:extLst>
                <a:ext uri="{FF2B5EF4-FFF2-40B4-BE49-F238E27FC236}">
                  <a16:creationId xmlns:a16="http://schemas.microsoft.com/office/drawing/2014/main" id="{BC978D6F-68E9-C3FD-9492-7DEE35877B25}"/>
                </a:ext>
              </a:extLst>
            </p:cNvPr>
            <p:cNvCxnSpPr/>
            <p:nvPr/>
          </p:nvCxnSpPr>
          <p:spPr>
            <a:xfrm>
              <a:off x="10287200" y="2915191"/>
              <a:ext cx="1190612" cy="1037148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0862B4F-39E3-FA47-F9B5-4A465BBE1680}"/>
                </a:ext>
              </a:extLst>
            </p:cNvPr>
            <p:cNvSpPr txBox="1"/>
            <p:nvPr/>
          </p:nvSpPr>
          <p:spPr>
            <a:xfrm rot="20700000">
              <a:off x="10283473" y="2371149"/>
              <a:ext cx="1382352" cy="377418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defTabSz="1105875" hangingPunct="0">
                <a:defRPr sz="1100" b="1"/>
              </a:pPr>
              <a:r>
                <a:rPr lang="en-US" sz="1814" b="1" dirty="0">
                  <a:solidFill>
                    <a:srgbClr val="FF0000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targets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428AFB0B-FD99-9364-FF84-8DD0562635D8}"/>
                </a:ext>
              </a:extLst>
            </p:cNvPr>
            <p:cNvSpPr/>
            <p:nvPr/>
          </p:nvSpPr>
          <p:spPr>
            <a:xfrm>
              <a:off x="9967370" y="2390177"/>
              <a:ext cx="358874" cy="601646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20B93EC6-30E1-B860-21D5-3C1DB9D48F45}"/>
              </a:ext>
            </a:extLst>
          </p:cNvPr>
          <p:cNvSpPr txBox="1"/>
          <p:nvPr/>
        </p:nvSpPr>
        <p:spPr>
          <a:xfrm>
            <a:off x="8562596" y="1121898"/>
            <a:ext cx="31104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goniometer chamber  diameter: 50 cm</a:t>
            </a:r>
            <a:endParaRPr lang="el-GR" sz="1400" b="1" dirty="0">
              <a:solidFill>
                <a:schemeClr val="accent4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49" name="Slide Number Placeholder 48">
            <a:extLst>
              <a:ext uri="{FF2B5EF4-FFF2-40B4-BE49-F238E27FC236}">
                <a16:creationId xmlns:a16="http://schemas.microsoft.com/office/drawing/2014/main" id="{181F4E5E-E78B-E1D9-57AD-9C003AA6B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3</a:t>
            </a:fld>
            <a:endParaRPr lang="el-GR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9B63BF7-BC7F-B99F-CC56-E90FC4D06AB3}"/>
              </a:ext>
            </a:extLst>
          </p:cNvPr>
          <p:cNvSpPr txBox="1"/>
          <p:nvPr/>
        </p:nvSpPr>
        <p:spPr>
          <a:xfrm>
            <a:off x="2858055" y="2292935"/>
            <a:ext cx="3528945" cy="3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90" dirty="0"/>
              <a:t>Energy calibration: </a:t>
            </a:r>
            <a:r>
              <a:rPr lang="en-US" sz="1690" u="sng" dirty="0"/>
              <a:t>Ripple</a:t>
            </a:r>
            <a:r>
              <a:rPr lang="en-US" sz="1690" dirty="0"/>
              <a:t>: 0.8 keV</a:t>
            </a:r>
            <a:endParaRPr lang="el-GR" sz="169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1BBBEFE8-C342-7C92-0536-55D5045F3920}"/>
              </a:ext>
            </a:extLst>
          </p:cNvPr>
          <p:cNvSpPr txBox="1"/>
          <p:nvPr/>
        </p:nvSpPr>
        <p:spPr>
          <a:xfrm>
            <a:off x="3590368" y="4022034"/>
            <a:ext cx="3849017" cy="3524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690" dirty="0"/>
              <a:t>Energy calibration: </a:t>
            </a:r>
            <a:r>
              <a:rPr lang="en-US" sz="1690" u="sng" dirty="0"/>
              <a:t>Ripple</a:t>
            </a:r>
            <a:r>
              <a:rPr lang="en-US" sz="1690" dirty="0"/>
              <a:t>: 0.4 keV</a:t>
            </a:r>
            <a:endParaRPr lang="el-GR" sz="1690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7F236525-CCA3-419D-18D4-3D3AFD281EA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1135204" y="3973556"/>
            <a:ext cx="1049280" cy="222264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D06EF4E-7349-EF7A-CF46-5221CDE3137E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73156A8A-5BE7-FF11-3614-169170D9418E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3218472-1B15-60A9-9957-A1F3E94F6B55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78D00AAF-97B8-38CF-7B6C-36A7EEFD5F0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66271145-E0FE-3118-9BD4-850E2B0D57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  <p:grpSp>
        <p:nvGrpSpPr>
          <p:cNvPr id="80" name="Group 79">
            <a:extLst>
              <a:ext uri="{FF2B5EF4-FFF2-40B4-BE49-F238E27FC236}">
                <a16:creationId xmlns:a16="http://schemas.microsoft.com/office/drawing/2014/main" id="{67EE1238-0092-F804-AB69-FC44A16D6884}"/>
              </a:ext>
            </a:extLst>
          </p:cNvPr>
          <p:cNvGrpSpPr/>
          <p:nvPr/>
        </p:nvGrpSpPr>
        <p:grpSpPr>
          <a:xfrm>
            <a:off x="5580953" y="4593464"/>
            <a:ext cx="6021063" cy="2289648"/>
            <a:chOff x="5580953" y="4593464"/>
            <a:chExt cx="6021063" cy="2289648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5DD6D29C-3011-1BF1-8099-7BE9823C3FDD}"/>
                </a:ext>
              </a:extLst>
            </p:cNvPr>
            <p:cNvSpPr txBox="1"/>
            <p:nvPr/>
          </p:nvSpPr>
          <p:spPr>
            <a:xfrm>
              <a:off x="8686800" y="4986606"/>
              <a:ext cx="2915216" cy="359593"/>
            </a:xfrm>
            <a:prstGeom prst="rect">
              <a:avLst/>
            </a:prstGeom>
            <a:noFill/>
            <a:ln>
              <a:noFill/>
            </a:ln>
          </p:spPr>
          <p:txBody>
            <a:bodyPr vert="horz" wrap="square" lIns="108847" tIns="54423" rIns="108847" bIns="54423" anchorCtr="0" compatLnSpc="0">
              <a:spAutoFit/>
            </a:bodyPr>
            <a:lstStyle/>
            <a:p>
              <a:pPr marL="285750" indent="-285750" algn="just" defTabSz="1105875" hangingPunct="0">
                <a:buSzPct val="70000"/>
                <a:buFont typeface="Wingdings" panose="05000000000000000000" pitchFamily="2" charset="2"/>
                <a:buChar char="Ø"/>
                <a:defRPr sz="1400"/>
              </a:pP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Thin </a:t>
              </a:r>
              <a:r>
                <a:rPr lang="en-US" sz="1693" baseline="30000" dirty="0" err="1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nat</a:t>
              </a:r>
              <a:r>
                <a:rPr lang="en-US" sz="1693" dirty="0" err="1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B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 (80.1 % </a:t>
              </a:r>
              <a:r>
                <a:rPr lang="en-US" sz="1693" baseline="30000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11</a:t>
              </a:r>
              <a:r>
                <a:rPr lang="en-US" sz="1693" dirty="0">
                  <a:solidFill>
                    <a:prstClr val="black"/>
                  </a:solidFill>
                  <a:latin typeface="Liberation Sans" pitchFamily="18"/>
                  <a:ea typeface="Noto Sans CJK JP" pitchFamily="2"/>
                  <a:cs typeface="Droid Sans Devanagari" pitchFamily="2"/>
                </a:rPr>
                <a:t>B)</a:t>
              </a:r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4BFD92F6-374D-3D17-A738-2B568935266D}"/>
                </a:ext>
              </a:extLst>
            </p:cNvPr>
            <p:cNvGrpSpPr/>
            <p:nvPr/>
          </p:nvGrpSpPr>
          <p:grpSpPr>
            <a:xfrm>
              <a:off x="5580953" y="4593464"/>
              <a:ext cx="5511598" cy="2289648"/>
              <a:chOff x="5580953" y="4593464"/>
              <a:chExt cx="5511598" cy="2289648"/>
            </a:xfrm>
          </p:grpSpPr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FF9A0A5C-01CD-A732-A8DF-411EA53B8DD3}"/>
                  </a:ext>
                </a:extLst>
              </p:cNvPr>
              <p:cNvSpPr txBox="1"/>
              <p:nvPr/>
            </p:nvSpPr>
            <p:spPr>
              <a:xfrm>
                <a:off x="5595489" y="4996725"/>
                <a:ext cx="5345085" cy="35959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108847" tIns="54423" rIns="108847" bIns="54423" anchorCtr="0" compatLnSpc="0">
                <a:spAutoFit/>
              </a:bodyPr>
              <a:lstStyle/>
              <a:p>
                <a:pPr marL="285750" indent="-285750" algn="just" defTabSz="1105875" hangingPunct="0">
                  <a:buClr>
                    <a:schemeClr val="tx1"/>
                  </a:buClr>
                  <a:buSzPct val="70000"/>
                  <a:buFont typeface="Wingdings" panose="05000000000000000000" pitchFamily="2" charset="2"/>
                  <a:buChar char="Ø"/>
                  <a:defRPr sz="1200"/>
                </a:pPr>
                <a:r>
                  <a:rPr lang="en-US" sz="1693" i="1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2 thin </a:t>
                </a:r>
                <a:r>
                  <a:rPr lang="en-US" sz="1693" i="1" dirty="0" err="1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LiF</a:t>
                </a:r>
                <a:r>
                  <a:rPr lang="en-US" sz="1693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 (95% </a:t>
                </a:r>
                <a:r>
                  <a:rPr lang="en-US" sz="1693" baseline="30000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6</a:t>
                </a:r>
                <a:r>
                  <a:rPr lang="en-US" sz="1693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Li, 5% </a:t>
                </a:r>
                <a:r>
                  <a:rPr lang="en-US" sz="1693" baseline="30000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7</a:t>
                </a:r>
                <a:r>
                  <a:rPr lang="en-US" sz="1693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Li)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98E847C5-9FBD-7484-0A35-CA486EECBCAB}"/>
                  </a:ext>
                </a:extLst>
              </p:cNvPr>
              <p:cNvSpPr txBox="1"/>
              <p:nvPr/>
            </p:nvSpPr>
            <p:spPr>
              <a:xfrm>
                <a:off x="5580953" y="4593464"/>
                <a:ext cx="1105881" cy="39524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wrap="square" lIns="108847" tIns="54423" rIns="108847" bIns="54423" anchorCtr="0" compatLnSpc="0">
                <a:spAutoFit/>
              </a:bodyPr>
              <a:lstStyle/>
              <a:p>
                <a:pPr defTabSz="1105875" hangingPunct="0">
                  <a:defRPr b="1" u="sng">
                    <a:uFillTx/>
                  </a:defRPr>
                </a:pPr>
                <a:r>
                  <a:rPr lang="en-US" sz="1935" b="1" u="sng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Targets</a:t>
                </a:r>
              </a:p>
            </p:txBody>
          </p:sp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328539E-E7BA-EFAF-37C4-29CF294119D4}"/>
                  </a:ext>
                </a:extLst>
              </p:cNvPr>
              <p:cNvSpPr txBox="1"/>
              <p:nvPr/>
            </p:nvSpPr>
            <p:spPr>
              <a:xfrm>
                <a:off x="5584312" y="6530708"/>
                <a:ext cx="5508239" cy="3524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90" dirty="0"/>
                  <a:t>*</a:t>
                </a:r>
                <a:r>
                  <a:rPr lang="en-US" sz="1690" baseline="30000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 197</a:t>
                </a:r>
                <a:r>
                  <a:rPr lang="en-US" sz="1690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Au and </a:t>
                </a:r>
                <a:r>
                  <a:rPr lang="el-GR" sz="1690" baseline="30000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19</a:t>
                </a:r>
                <a:r>
                  <a:rPr lang="en-US" sz="1690" dirty="0">
                    <a:solidFill>
                      <a:prstClr val="black"/>
                    </a:solidFill>
                    <a:latin typeface="Liberation Sans" pitchFamily="18"/>
                    <a:ea typeface="Noto Sans CJK JP" pitchFamily="2"/>
                    <a:cs typeface="Droid Sans Devanagari" pitchFamily="2"/>
                  </a:rPr>
                  <a:t>F were used for normalization purposes </a:t>
                </a:r>
                <a:endParaRPr lang="el-GR" sz="1690" dirty="0"/>
              </a:p>
            </p:txBody>
          </p: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D306D46D-3D45-E54C-6994-3DC1A9D08071}"/>
                  </a:ext>
                </a:extLst>
              </p:cNvPr>
              <p:cNvGrpSpPr/>
              <p:nvPr/>
            </p:nvGrpSpPr>
            <p:grpSpPr>
              <a:xfrm>
                <a:off x="6348292" y="5576944"/>
                <a:ext cx="391543" cy="930876"/>
                <a:chOff x="659027" y="560173"/>
                <a:chExt cx="391543" cy="930876"/>
              </a:xfrm>
            </p:grpSpPr>
            <p:sp>
              <p:nvSpPr>
                <p:cNvPr id="59" name="Flowchart: Process 58">
                  <a:extLst>
                    <a:ext uri="{FF2B5EF4-FFF2-40B4-BE49-F238E27FC236}">
                      <a16:creationId xmlns:a16="http://schemas.microsoft.com/office/drawing/2014/main" id="{0DB13A88-5B3F-B9B2-B317-99F519F811B7}"/>
                    </a:ext>
                  </a:extLst>
                </p:cNvPr>
                <p:cNvSpPr/>
                <p:nvPr/>
              </p:nvSpPr>
              <p:spPr>
                <a:xfrm>
                  <a:off x="659027" y="560173"/>
                  <a:ext cx="57665" cy="930876"/>
                </a:xfrm>
                <a:prstGeom prst="flowChartProcess">
                  <a:avLst/>
                </a:prstGeom>
                <a:solidFill>
                  <a:srgbClr val="D2A000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  <p:sp>
              <p:nvSpPr>
                <p:cNvPr id="61" name="Flowchart: Process 60">
                  <a:extLst>
                    <a:ext uri="{FF2B5EF4-FFF2-40B4-BE49-F238E27FC236}">
                      <a16:creationId xmlns:a16="http://schemas.microsoft.com/office/drawing/2014/main" id="{C8FFC1DF-9846-E058-6523-A9735B63A6E3}"/>
                    </a:ext>
                  </a:extLst>
                </p:cNvPr>
                <p:cNvSpPr/>
                <p:nvPr/>
              </p:nvSpPr>
              <p:spPr>
                <a:xfrm>
                  <a:off x="716692" y="560173"/>
                  <a:ext cx="123567" cy="930876"/>
                </a:xfrm>
                <a:prstGeom prst="flowChartProcess">
                  <a:avLst/>
                </a:prstGeom>
                <a:solidFill>
                  <a:srgbClr val="893BC3"/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  <p:sp>
              <p:nvSpPr>
                <p:cNvPr id="62" name="Flowchart: Process 61">
                  <a:extLst>
                    <a:ext uri="{FF2B5EF4-FFF2-40B4-BE49-F238E27FC236}">
                      <a16:creationId xmlns:a16="http://schemas.microsoft.com/office/drawing/2014/main" id="{9F189C38-2895-F63B-9D6F-B97352E26DDC}"/>
                    </a:ext>
                  </a:extLst>
                </p:cNvPr>
                <p:cNvSpPr/>
                <p:nvPr/>
              </p:nvSpPr>
              <p:spPr>
                <a:xfrm>
                  <a:off x="840258" y="560173"/>
                  <a:ext cx="210312" cy="930876"/>
                </a:xfrm>
                <a:prstGeom prst="flowChartProcess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654D6CD7-B26A-32CF-AA48-082976A4103E}"/>
                  </a:ext>
                </a:extLst>
              </p:cNvPr>
              <p:cNvSpPr txBox="1"/>
              <p:nvPr/>
            </p:nvSpPr>
            <p:spPr>
              <a:xfrm>
                <a:off x="5872192" y="5298048"/>
                <a:ext cx="1337739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aseline="30000" dirty="0">
                    <a:solidFill>
                      <a:srgbClr val="D2A000"/>
                    </a:solidFill>
                  </a:rPr>
                  <a:t>197</a:t>
                </a:r>
                <a:r>
                  <a:rPr lang="en-US" sz="1400" dirty="0">
                    <a:solidFill>
                      <a:srgbClr val="D2A000"/>
                    </a:solidFill>
                  </a:rPr>
                  <a:t>Au </a:t>
                </a:r>
                <a:r>
                  <a:rPr lang="en-US" sz="1400" dirty="0"/>
                  <a:t>-</a:t>
                </a:r>
                <a:r>
                  <a:rPr lang="en-US" sz="1400" dirty="0">
                    <a:solidFill>
                      <a:srgbClr val="D2A000"/>
                    </a:solidFill>
                  </a:rPr>
                  <a:t> </a:t>
                </a:r>
                <a:r>
                  <a:rPr lang="en-US" sz="1400" baseline="30000" dirty="0">
                    <a:solidFill>
                      <a:srgbClr val="893BC3"/>
                    </a:solidFill>
                  </a:rPr>
                  <a:t>6</a:t>
                </a:r>
                <a:r>
                  <a:rPr lang="en-US" sz="1400" dirty="0">
                    <a:solidFill>
                      <a:srgbClr val="893BC3"/>
                    </a:solidFill>
                  </a:rPr>
                  <a:t>LiF</a:t>
                </a:r>
                <a:r>
                  <a:rPr lang="en-US" sz="1400" dirty="0"/>
                  <a:t> -</a:t>
                </a:r>
                <a:r>
                  <a:rPr lang="en-US" sz="1400" baseline="30000" dirty="0">
                    <a:solidFill>
                      <a:srgbClr val="D2A000"/>
                    </a:solidFill>
                  </a:rPr>
                  <a:t> </a:t>
                </a:r>
                <a:r>
                  <a:rPr lang="en-US" sz="1400" baseline="30000" dirty="0" err="1">
                    <a:solidFill>
                      <a:schemeClr val="bg1">
                        <a:lumMod val="50000"/>
                      </a:schemeClr>
                    </a:solidFill>
                  </a:rPr>
                  <a:t>nat</a:t>
                </a:r>
                <a:r>
                  <a:rPr lang="en-US" sz="1400" dirty="0" err="1">
                    <a:solidFill>
                      <a:schemeClr val="bg1">
                        <a:lumMod val="50000"/>
                      </a:schemeClr>
                    </a:solidFill>
                  </a:rPr>
                  <a:t>C</a:t>
                </a:r>
                <a:endParaRPr lang="el-GR" sz="1400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grpSp>
            <p:nvGrpSpPr>
              <p:cNvPr id="67" name="Group 66">
                <a:extLst>
                  <a:ext uri="{FF2B5EF4-FFF2-40B4-BE49-F238E27FC236}">
                    <a16:creationId xmlns:a16="http://schemas.microsoft.com/office/drawing/2014/main" id="{93B13057-B892-38F7-F5ED-B70434AE2788}"/>
                  </a:ext>
                </a:extLst>
              </p:cNvPr>
              <p:cNvGrpSpPr/>
              <p:nvPr/>
            </p:nvGrpSpPr>
            <p:grpSpPr>
              <a:xfrm>
                <a:off x="7506645" y="5292055"/>
                <a:ext cx="932329" cy="1238654"/>
                <a:chOff x="5307106" y="2921454"/>
                <a:chExt cx="932329" cy="1238654"/>
              </a:xfrm>
            </p:grpSpPr>
            <p:sp>
              <p:nvSpPr>
                <p:cNvPr id="68" name="Flowchart: Process 67">
                  <a:extLst>
                    <a:ext uri="{FF2B5EF4-FFF2-40B4-BE49-F238E27FC236}">
                      <a16:creationId xmlns:a16="http://schemas.microsoft.com/office/drawing/2014/main" id="{3A8CEA78-0BD0-051D-C1F7-460EDD086A3C}"/>
                    </a:ext>
                  </a:extLst>
                </p:cNvPr>
                <p:cNvSpPr/>
                <p:nvPr/>
              </p:nvSpPr>
              <p:spPr>
                <a:xfrm>
                  <a:off x="5724100" y="3229232"/>
                  <a:ext cx="210312" cy="930876"/>
                </a:xfrm>
                <a:prstGeom prst="flowChartProcess">
                  <a:avLst/>
                </a:prstGeom>
                <a:solidFill>
                  <a:schemeClr val="bg1">
                    <a:lumMod val="50000"/>
                  </a:schemeClr>
                </a:solidFill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 dirty="0"/>
                </a:p>
              </p:txBody>
            </p:sp>
            <p:grpSp>
              <p:nvGrpSpPr>
                <p:cNvPr id="69" name="Group 68">
                  <a:extLst>
                    <a:ext uri="{FF2B5EF4-FFF2-40B4-BE49-F238E27FC236}">
                      <a16:creationId xmlns:a16="http://schemas.microsoft.com/office/drawing/2014/main" id="{22B85BAC-319E-FEAA-7DAB-08B955F4DF5C}"/>
                    </a:ext>
                  </a:extLst>
                </p:cNvPr>
                <p:cNvGrpSpPr/>
                <p:nvPr/>
              </p:nvGrpSpPr>
              <p:grpSpPr>
                <a:xfrm>
                  <a:off x="5307106" y="2921454"/>
                  <a:ext cx="932329" cy="1238654"/>
                  <a:chOff x="5307106" y="2921454"/>
                  <a:chExt cx="932329" cy="1238654"/>
                </a:xfrm>
              </p:grpSpPr>
              <p:sp>
                <p:nvSpPr>
                  <p:cNvPr id="70" name="Flowchart: Process 69">
                    <a:extLst>
                      <a:ext uri="{FF2B5EF4-FFF2-40B4-BE49-F238E27FC236}">
                        <a16:creationId xmlns:a16="http://schemas.microsoft.com/office/drawing/2014/main" id="{9E2DE7BE-5467-F61B-4E74-170960D9E8C7}"/>
                      </a:ext>
                    </a:extLst>
                  </p:cNvPr>
                  <p:cNvSpPr/>
                  <p:nvPr/>
                </p:nvSpPr>
                <p:spPr>
                  <a:xfrm>
                    <a:off x="5600534" y="3229232"/>
                    <a:ext cx="123567" cy="930876"/>
                  </a:xfrm>
                  <a:prstGeom prst="flowChartProcess">
                    <a:avLst/>
                  </a:prstGeom>
                  <a:solidFill>
                    <a:srgbClr val="893BC3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/>
                  </a:p>
                </p:txBody>
              </p:sp>
              <p:sp>
                <p:nvSpPr>
                  <p:cNvPr id="71" name="TextBox 70">
                    <a:extLst>
                      <a:ext uri="{FF2B5EF4-FFF2-40B4-BE49-F238E27FC236}">
                        <a16:creationId xmlns:a16="http://schemas.microsoft.com/office/drawing/2014/main" id="{3DA99429-75A9-2E24-CC3C-42201BA37CAF}"/>
                      </a:ext>
                    </a:extLst>
                  </p:cNvPr>
                  <p:cNvSpPr txBox="1"/>
                  <p:nvPr/>
                </p:nvSpPr>
                <p:spPr>
                  <a:xfrm>
                    <a:off x="5307106" y="2921454"/>
                    <a:ext cx="932329" cy="307777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400" baseline="30000" dirty="0">
                        <a:solidFill>
                          <a:srgbClr val="893BC3"/>
                        </a:solidFill>
                      </a:rPr>
                      <a:t>6</a:t>
                    </a:r>
                    <a:r>
                      <a:rPr lang="en-US" sz="1400" dirty="0">
                        <a:solidFill>
                          <a:srgbClr val="893BC3"/>
                        </a:solidFill>
                      </a:rPr>
                      <a:t>LiF</a:t>
                    </a:r>
                    <a:r>
                      <a:rPr lang="en-US" sz="1400" dirty="0"/>
                      <a:t> -</a:t>
                    </a:r>
                    <a:r>
                      <a:rPr lang="en-US" sz="1400" baseline="30000" dirty="0">
                        <a:solidFill>
                          <a:srgbClr val="D2A000"/>
                        </a:solidFill>
                      </a:rPr>
                      <a:t> </a:t>
                    </a:r>
                    <a:r>
                      <a:rPr lang="en-US" sz="1400" baseline="30000" dirty="0" err="1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nat</a:t>
                    </a:r>
                    <a:r>
                      <a:rPr lang="en-US" sz="1400" dirty="0" err="1">
                        <a:solidFill>
                          <a:schemeClr val="bg1">
                            <a:lumMod val="50000"/>
                          </a:schemeClr>
                        </a:solidFill>
                      </a:rPr>
                      <a:t>C</a:t>
                    </a:r>
                    <a:endParaRPr lang="el-GR" sz="1400" dirty="0"/>
                  </a:p>
                </p:txBody>
              </p:sp>
            </p:grp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D1DF24C3-D863-B3B7-204C-77D13F38F3D4}"/>
                  </a:ext>
                </a:extLst>
              </p:cNvPr>
              <p:cNvGrpSpPr/>
              <p:nvPr/>
            </p:nvGrpSpPr>
            <p:grpSpPr>
              <a:xfrm>
                <a:off x="9281321" y="5292055"/>
                <a:ext cx="1470733" cy="1238653"/>
                <a:chOff x="3669032" y="3852331"/>
                <a:chExt cx="1470733" cy="1238653"/>
              </a:xfrm>
            </p:grpSpPr>
            <p:grpSp>
              <p:nvGrpSpPr>
                <p:cNvPr id="73" name="Group 72">
                  <a:extLst>
                    <a:ext uri="{FF2B5EF4-FFF2-40B4-BE49-F238E27FC236}">
                      <a16:creationId xmlns:a16="http://schemas.microsoft.com/office/drawing/2014/main" id="{D1B53C5D-7396-4888-6353-4060638E3563}"/>
                    </a:ext>
                  </a:extLst>
                </p:cNvPr>
                <p:cNvGrpSpPr/>
                <p:nvPr/>
              </p:nvGrpSpPr>
              <p:grpSpPr>
                <a:xfrm>
                  <a:off x="4173656" y="4160108"/>
                  <a:ext cx="503054" cy="930876"/>
                  <a:chOff x="679526" y="560173"/>
                  <a:chExt cx="340763" cy="930876"/>
                </a:xfrm>
              </p:grpSpPr>
              <p:sp>
                <p:nvSpPr>
                  <p:cNvPr id="75" name="Flowchart: Process 74">
                    <a:extLst>
                      <a:ext uri="{FF2B5EF4-FFF2-40B4-BE49-F238E27FC236}">
                        <a16:creationId xmlns:a16="http://schemas.microsoft.com/office/drawing/2014/main" id="{2E810DDB-43CF-2E11-61CB-80C2D5A30DDB}"/>
                      </a:ext>
                    </a:extLst>
                  </p:cNvPr>
                  <p:cNvSpPr/>
                  <p:nvPr/>
                </p:nvSpPr>
                <p:spPr>
                  <a:xfrm>
                    <a:off x="679526" y="560173"/>
                    <a:ext cx="37164" cy="930876"/>
                  </a:xfrm>
                  <a:prstGeom prst="flowChartProcess">
                    <a:avLst/>
                  </a:prstGeom>
                  <a:solidFill>
                    <a:srgbClr val="D2A0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/>
                  </a:p>
                </p:txBody>
              </p:sp>
              <p:sp>
                <p:nvSpPr>
                  <p:cNvPr id="76" name="Flowchart: Process 75">
                    <a:extLst>
                      <a:ext uri="{FF2B5EF4-FFF2-40B4-BE49-F238E27FC236}">
                        <a16:creationId xmlns:a16="http://schemas.microsoft.com/office/drawing/2014/main" id="{97F03C81-9A2A-29C6-005B-F3F09A557624}"/>
                      </a:ext>
                    </a:extLst>
                  </p:cNvPr>
                  <p:cNvSpPr/>
                  <p:nvPr/>
                </p:nvSpPr>
                <p:spPr>
                  <a:xfrm>
                    <a:off x="716691" y="560173"/>
                    <a:ext cx="185821" cy="930876"/>
                  </a:xfrm>
                  <a:prstGeom prst="flowChartProcess">
                    <a:avLst/>
                  </a:prstGeom>
                  <a:solidFill>
                    <a:srgbClr val="663300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/>
                  </a:p>
                </p:txBody>
              </p:sp>
              <p:sp>
                <p:nvSpPr>
                  <p:cNvPr id="77" name="Flowchart: Process 76">
                    <a:extLst>
                      <a:ext uri="{FF2B5EF4-FFF2-40B4-BE49-F238E27FC236}">
                        <a16:creationId xmlns:a16="http://schemas.microsoft.com/office/drawing/2014/main" id="{570BA081-9171-14DE-38F3-FAAABF951A8D}"/>
                      </a:ext>
                    </a:extLst>
                  </p:cNvPr>
                  <p:cNvSpPr/>
                  <p:nvPr/>
                </p:nvSpPr>
                <p:spPr>
                  <a:xfrm>
                    <a:off x="896408" y="560173"/>
                    <a:ext cx="123881" cy="930876"/>
                  </a:xfrm>
                  <a:prstGeom prst="flowChartProcess">
                    <a:avLst/>
                  </a:prstGeom>
                  <a:solidFill>
                    <a:schemeClr val="accent2"/>
                  </a:solidFill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l-GR" dirty="0"/>
                  </a:p>
                </p:txBody>
              </p:sp>
            </p:grpSp>
            <p:sp>
              <p:nvSpPr>
                <p:cNvPr id="74" name="TextBox 73">
                  <a:extLst>
                    <a:ext uri="{FF2B5EF4-FFF2-40B4-BE49-F238E27FC236}">
                      <a16:creationId xmlns:a16="http://schemas.microsoft.com/office/drawing/2014/main" id="{F0495EED-079E-03A8-A257-D35DEC70E643}"/>
                    </a:ext>
                  </a:extLst>
                </p:cNvPr>
                <p:cNvSpPr txBox="1"/>
                <p:nvPr/>
              </p:nvSpPr>
              <p:spPr>
                <a:xfrm>
                  <a:off x="3669032" y="3852331"/>
                  <a:ext cx="1470733" cy="307777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400" baseline="30000" dirty="0">
                      <a:solidFill>
                        <a:srgbClr val="D2A000"/>
                      </a:solidFill>
                    </a:rPr>
                    <a:t>197</a:t>
                  </a:r>
                  <a:r>
                    <a:rPr lang="en-US" sz="1400" dirty="0">
                      <a:solidFill>
                        <a:srgbClr val="D2A000"/>
                      </a:solidFill>
                    </a:rPr>
                    <a:t>Au </a:t>
                  </a:r>
                  <a:r>
                    <a:rPr lang="en-US" sz="1400" dirty="0"/>
                    <a:t>-</a:t>
                  </a:r>
                  <a:r>
                    <a:rPr lang="en-US" sz="1400" dirty="0">
                      <a:solidFill>
                        <a:srgbClr val="D2A000"/>
                      </a:solidFill>
                    </a:rPr>
                    <a:t> </a:t>
                  </a:r>
                  <a:r>
                    <a:rPr lang="en-US" sz="1400" baseline="30000" dirty="0" err="1">
                      <a:solidFill>
                        <a:srgbClr val="663300"/>
                      </a:solidFill>
                    </a:rPr>
                    <a:t>nat</a:t>
                  </a:r>
                  <a:r>
                    <a:rPr lang="en-US" sz="1400" dirty="0" err="1">
                      <a:solidFill>
                        <a:srgbClr val="663300"/>
                      </a:solidFill>
                    </a:rPr>
                    <a:t>B</a:t>
                  </a:r>
                  <a:r>
                    <a:rPr lang="en-US" sz="1400" dirty="0"/>
                    <a:t> -</a:t>
                  </a:r>
                  <a:r>
                    <a:rPr lang="en-US" sz="1400" baseline="30000" dirty="0">
                      <a:solidFill>
                        <a:srgbClr val="D2A000"/>
                      </a:solidFill>
                    </a:rPr>
                    <a:t> </a:t>
                  </a:r>
                  <a:r>
                    <a:rPr lang="en-US" sz="1400" baseline="30000" dirty="0" err="1">
                      <a:solidFill>
                        <a:schemeClr val="accent2"/>
                      </a:solidFill>
                    </a:rPr>
                    <a:t>nat</a:t>
                  </a:r>
                  <a:r>
                    <a:rPr lang="en-US" sz="1400" dirty="0" err="1">
                      <a:solidFill>
                        <a:schemeClr val="accent2"/>
                      </a:solidFill>
                    </a:rPr>
                    <a:t>Cu</a:t>
                  </a:r>
                  <a:endParaRPr lang="el-GR" sz="1400" dirty="0">
                    <a:solidFill>
                      <a:schemeClr val="accent2"/>
                    </a:solidFill>
                  </a:endParaRP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90" y="276471"/>
            <a:ext cx="3138265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Data Analysis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51FA6A-FFAD-261C-3692-1ADAE5BEF05D}"/>
                  </a:ext>
                </a:extLst>
              </p:cNvPr>
              <p:cNvSpPr txBox="1"/>
              <p:nvPr/>
            </p:nvSpPr>
            <p:spPr>
              <a:xfrm>
                <a:off x="3762669" y="1717189"/>
                <a:ext cx="5328703" cy="7850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l-GR" sz="19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l-GR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l-GR" sz="19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  <m:r>
                                    <a:rPr lang="el-GR" sz="19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num>
                                <m:den>
                                  <m:r>
                                    <a:rPr lang="en-US" sz="1900" b="1" i="0" smtClean="0">
                                      <a:latin typeface="Cambria Math" panose="02040503050406030204" pitchFamily="18" charset="0"/>
                                    </a:rPr>
                                    <m:t>𝐝</m:t>
                                  </m:r>
                                  <m:r>
                                    <a:rPr lang="el-GR" sz="1900" b="1" i="0" smtClean="0">
                                      <a:latin typeface="Cambria Math" panose="02040503050406030204" pitchFamily="18" charset="0"/>
                                    </a:rPr>
                                    <m:t>𝛀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𝑬</m:t>
                          </m:r>
                          <m:r>
                            <a:rPr lang="en-US" sz="1900" b="1" i="1" baseline="-25000" smtClean="0">
                              <a:latin typeface="Cambria Math" panose="02040503050406030204" pitchFamily="18" charset="0"/>
                            </a:rPr>
                            <m:t>𝟏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l-GR" sz="1900" b="1" i="0" smtClean="0">
                              <a:latin typeface="Cambria Math" panose="02040503050406030204" pitchFamily="18" charset="0"/>
                            </a:rPr>
                            <m:t>𝛉</m:t>
                          </m:r>
                        </m:sub>
                        <m:sup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𝒓𝒆𝒂𝒄𝒕𝒊𝒐𝒏</m:t>
                          </m:r>
                        </m:sup>
                      </m:sSubSup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d>
                            <m:dPr>
                              <m:ctrlP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9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900" b="1" i="1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  <m:r>
                                    <a:rPr lang="el-GR" sz="1900" b="1" i="1" smtClean="0">
                                      <a:latin typeface="Cambria Math" panose="02040503050406030204" pitchFamily="18" charset="0"/>
                                    </a:rPr>
                                    <m:t>𝝈</m:t>
                                  </m:r>
                                </m:num>
                                <m:den>
                                  <m:r>
                                    <a:rPr lang="en-US" sz="1900" b="1" i="1" smtClean="0">
                                      <a:latin typeface="Cambria Math" panose="02040503050406030204" pitchFamily="18" charset="0"/>
                                    </a:rPr>
                                    <m:t>𝒅</m:t>
                                  </m:r>
                                  <m:r>
                                    <a:rPr lang="el-GR" sz="1900" b="1" i="0" smtClean="0">
                                      <a:latin typeface="Cambria Math" panose="02040503050406030204" pitchFamily="18" charset="0"/>
                                    </a:rPr>
                                    <m:t>𝛀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sz="1900" b="1" i="0" smtClean="0">
                              <a:latin typeface="Cambria Math" panose="02040503050406030204" pitchFamily="18" charset="0"/>
                            </a:rPr>
                            <m:t>𝚬</m:t>
                          </m:r>
                          <m:r>
                            <a:rPr lang="en-US" sz="1900" b="1" i="0" baseline="-25000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l-GR" sz="1900" b="1" i="0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l-GR" sz="1900" b="1" i="0" smtClean="0">
                              <a:latin typeface="Cambria Math" panose="02040503050406030204" pitchFamily="18" charset="0"/>
                            </a:rPr>
                            <m:t>𝛉</m:t>
                          </m:r>
                          <m:r>
                            <a:rPr lang="el-GR" sz="1900" b="1" i="0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  <m:sup>
                          <m:r>
                            <a:rPr lang="en-US" sz="1900" b="1" i="1" baseline="30000" smtClean="0">
                              <a:latin typeface="Cambria Math" panose="02040503050406030204" pitchFamily="18" charset="0"/>
                            </a:rPr>
                            <m:t>𝟏𝟗𝟕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𝑨𝒖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1900" b="1" i="1" baseline="30000" smtClean="0">
                              <a:latin typeface="Cambria Math" panose="02040503050406030204" pitchFamily="18" charset="0"/>
                            </a:rPr>
                            <m:t>𝟏𝟗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𝑭</m:t>
                          </m:r>
                          <m:r>
                            <a:rPr lang="en-US" sz="1900" b="1" i="1" smtClean="0">
                              <a:latin typeface="Cambria Math" panose="02040503050406030204" pitchFamily="18" charset="0"/>
                            </a:rPr>
                            <m:t>  </m:t>
                          </m:r>
                        </m:sup>
                      </m:sSubSup>
                      <m:f>
                        <m:f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𝒓𝒆𝒂𝒄𝒕𝒊𝒐𝒏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𝒀</m:t>
                              </m:r>
                            </m:e>
                            <m:sub>
                              <m:r>
                                <a:rPr lang="en-US" sz="1900" b="1" i="1" baseline="30000" smtClean="0">
                                  <a:latin typeface="Cambria Math" panose="02040503050406030204" pitchFamily="18" charset="0"/>
                                </a:rPr>
                                <m:t>𝟏𝟗𝟕</m:t>
                              </m:r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𝑨𝒖</m:t>
                              </m:r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900" b="1" i="1" baseline="30000" smtClean="0">
                                  <a:latin typeface="Cambria Math" panose="02040503050406030204" pitchFamily="18" charset="0"/>
                                </a:rPr>
                                <m:t>𝟏𝟗</m:t>
                              </m:r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sub>
                          </m:sSub>
                        </m:den>
                      </m:f>
                      <m:r>
                        <a:rPr lang="en-US" sz="1900" b="1" i="1" smtClean="0">
                          <a:latin typeface="Cambria Math" panose="02040503050406030204" pitchFamily="18" charset="0"/>
                        </a:rPr>
                        <m:t>  </m:t>
                      </m:r>
                      <m:f>
                        <m:fPr>
                          <m:ctrlPr>
                            <a:rPr lang="en-US" sz="1900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900" b="1" i="1" baseline="30000" smtClean="0">
                                  <a:latin typeface="Cambria Math" panose="02040503050406030204" pitchFamily="18" charset="0"/>
                                </a:rPr>
                                <m:t>𝟏𝟗𝟕</m:t>
                              </m:r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𝑨𝒖</m:t>
                              </m:r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900" b="1" i="1" baseline="30000" smtClean="0">
                                  <a:latin typeface="Cambria Math" panose="02040503050406030204" pitchFamily="18" charset="0"/>
                                </a:rPr>
                                <m:t>𝟏𝟗</m:t>
                              </m:r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𝑭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𝑵</m:t>
                              </m:r>
                            </m:e>
                            <m:sub>
                              <m:r>
                                <a:rPr lang="en-US" sz="1900" b="1" i="1" smtClean="0">
                                  <a:latin typeface="Cambria Math" panose="02040503050406030204" pitchFamily="18" charset="0"/>
                                </a:rPr>
                                <m:t>𝒊𝒔𝒐𝒕𝒐𝒑𝒆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l-GR" sz="1900" b="1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151FA6A-FFAD-261C-3692-1ADAE5BEF0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62669" y="1717189"/>
                <a:ext cx="5328703" cy="785087"/>
              </a:xfrm>
              <a:prstGeom prst="rect">
                <a:avLst/>
              </a:prstGeom>
              <a:blipFill>
                <a:blip r:embed="rId3"/>
                <a:stretch>
                  <a:fillRect t="-781" b="-390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oup 9">
            <a:extLst>
              <a:ext uri="{FF2B5EF4-FFF2-40B4-BE49-F238E27FC236}">
                <a16:creationId xmlns:a16="http://schemas.microsoft.com/office/drawing/2014/main" id="{59CC884D-686B-4F4C-8B23-BEA83C6527B9}"/>
              </a:ext>
            </a:extLst>
          </p:cNvPr>
          <p:cNvGrpSpPr/>
          <p:nvPr/>
        </p:nvGrpSpPr>
        <p:grpSpPr>
          <a:xfrm>
            <a:off x="394207" y="1181081"/>
            <a:ext cx="2397211" cy="369332"/>
            <a:chOff x="633105" y="1515744"/>
            <a:chExt cx="2397211" cy="36933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1DAA13E-BA5B-7E9B-BEEF-5761403D0A4B}"/>
                </a:ext>
              </a:extLst>
            </p:cNvPr>
            <p:cNvSpPr txBox="1"/>
            <p:nvPr/>
          </p:nvSpPr>
          <p:spPr>
            <a:xfrm>
              <a:off x="633105" y="1515744"/>
              <a:ext cx="239721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/>
                <a:t>Relative measurement</a:t>
              </a:r>
              <a:endParaRPr lang="el-GR" b="1" dirty="0"/>
            </a:p>
          </p:txBody>
        </p:sp>
        <p:sp>
          <p:nvSpPr>
            <p:cNvPr id="9" name="Rectangle: Diagonal Corners Snipped 8">
              <a:extLst>
                <a:ext uri="{FF2B5EF4-FFF2-40B4-BE49-F238E27FC236}">
                  <a16:creationId xmlns:a16="http://schemas.microsoft.com/office/drawing/2014/main" id="{F74C7109-2409-A08A-80DB-BD798B7A67B6}"/>
                </a:ext>
              </a:extLst>
            </p:cNvPr>
            <p:cNvSpPr/>
            <p:nvPr/>
          </p:nvSpPr>
          <p:spPr>
            <a:xfrm>
              <a:off x="633105" y="1515762"/>
              <a:ext cx="2314833" cy="369314"/>
            </a:xfrm>
            <a:prstGeom prst="snip2DiagRect">
              <a:avLst/>
            </a:prstGeom>
            <a:noFill/>
            <a:ln w="19050">
              <a:solidFill>
                <a:srgbClr val="7F1B1B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11" name="TextBox 10">
            <a:extLst>
              <a:ext uri="{FF2B5EF4-FFF2-40B4-BE49-F238E27FC236}">
                <a16:creationId xmlns:a16="http://schemas.microsoft.com/office/drawing/2014/main" id="{69578071-800A-A76A-1579-C3AB1DA04AF1}"/>
              </a:ext>
            </a:extLst>
          </p:cNvPr>
          <p:cNvSpPr txBox="1"/>
          <p:nvPr/>
        </p:nvSpPr>
        <p:spPr>
          <a:xfrm>
            <a:off x="394207" y="2720975"/>
            <a:ext cx="9294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where,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CC1EC2B-B8EB-6BB2-21BA-404D8C433BBF}"/>
                  </a:ext>
                </a:extLst>
              </p:cNvPr>
              <p:cNvSpPr txBox="1"/>
              <p:nvPr/>
            </p:nvSpPr>
            <p:spPr>
              <a:xfrm>
                <a:off x="394207" y="3108436"/>
                <a:ext cx="11709303" cy="90851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n-US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l-GR" b="1" i="1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</m:num>
                              <m:den>
                                <m:r>
                                  <a:rPr lang="en-US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l-GR" b="1"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l-GR" b="1">
                            <a:latin typeface="Cambria Math" panose="02040503050406030204" pitchFamily="18" charset="0"/>
                          </a:rPr>
                          <m:t>𝚬</m:t>
                        </m:r>
                        <m:r>
                          <a:rPr lang="en-US" b="1" i="0" baseline="-25000" smtClean="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l-GR" b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l-GR" b="1">
                            <a:latin typeface="Cambria Math" panose="02040503050406030204" pitchFamily="18" charset="0"/>
                          </a:rPr>
                          <m:t>𝛉</m:t>
                        </m:r>
                        <m:r>
                          <a:rPr lang="el-GR" b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b="1" i="1" baseline="30000" smtClean="0">
                            <a:latin typeface="Cambria Math" panose="02040503050406030204" pitchFamily="18" charset="0"/>
                          </a:rPr>
                          <m:t>𝟏𝟗𝟕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𝑨𝒖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1" i="1" baseline="30000" smtClean="0">
                            <a:latin typeface="Cambria Math" panose="02040503050406030204" pitchFamily="18" charset="0"/>
                          </a:rPr>
                          <m:t>𝟏𝟗</m:t>
                        </m:r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p>
                    </m:sSubSup>
                    <m:r>
                      <a:rPr lang="en-US" b="1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:</a:t>
                </a:r>
                <a:r>
                  <a:rPr lang="el-GR" dirty="0"/>
                  <a:t> </a:t>
                </a:r>
                <a:r>
                  <a:rPr lang="en-US" dirty="0"/>
                  <a:t>the differential cross-section of Au, F, where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b="0" i="1">
                        <a:latin typeface="Cambria Math" panose="02040503050406030204" pitchFamily="18" charset="0"/>
                      </a:rPr>
                      <m:t>Ε</m:t>
                    </m:r>
                    <m:r>
                      <a:rPr lang="en-US" b="0" i="1" baseline="-25000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r>
                  <a:rPr lang="en-US" dirty="0"/>
                  <a:t> corresponds to the energy at half of </a:t>
                </a:r>
                <a:r>
                  <a:rPr lang="en-US" baseline="30000" dirty="0"/>
                  <a:t>197</a:t>
                </a:r>
                <a:r>
                  <a:rPr lang="en-US" dirty="0"/>
                  <a:t>Au,</a:t>
                </a:r>
                <a:r>
                  <a:rPr lang="en-US" baseline="30000" dirty="0"/>
                  <a:t>12</a:t>
                </a:r>
                <a:r>
                  <a:rPr lang="en-US" dirty="0"/>
                  <a:t>F thickness and </a:t>
                </a:r>
                <a:r>
                  <a:rPr lang="el-GR" dirty="0"/>
                  <a:t>θ </a:t>
                </a:r>
                <a:r>
                  <a:rPr lang="en-US" dirty="0"/>
                  <a:t>the detection angle in the lab frame</a:t>
                </a: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2CC1EC2B-B8EB-6BB2-21BA-404D8C433BB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07" y="3108436"/>
                <a:ext cx="11709303" cy="908518"/>
              </a:xfrm>
              <a:prstGeom prst="rect">
                <a:avLst/>
              </a:prstGeom>
              <a:blipFill>
                <a:blip r:embed="rId4"/>
                <a:stretch>
                  <a:fillRect r="-781" b="-939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Slide Number Placeholder 24">
            <a:extLst>
              <a:ext uri="{FF2B5EF4-FFF2-40B4-BE49-F238E27FC236}">
                <a16:creationId xmlns:a16="http://schemas.microsoft.com/office/drawing/2014/main" id="{6A0C0190-5698-47B9-F9FB-200D9715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4</a:t>
            </a:fld>
            <a:endParaRPr lang="el-GR" dirty="0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51179072-0505-8F62-4950-45D7A58C1E59}"/>
              </a:ext>
            </a:extLst>
          </p:cNvPr>
          <p:cNvSpPr/>
          <p:nvPr/>
        </p:nvSpPr>
        <p:spPr>
          <a:xfrm>
            <a:off x="829498" y="4235309"/>
            <a:ext cx="365760" cy="82296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40202"/>
          </a:solidFill>
          <a:ln w="0">
            <a:solidFill>
              <a:srgbClr val="000000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8066FA-45DB-FCAA-543E-B6C044EB9D8B}"/>
                  </a:ext>
                </a:extLst>
              </p:cNvPr>
              <p:cNvSpPr txBox="1"/>
              <p:nvPr/>
            </p:nvSpPr>
            <p:spPr>
              <a:xfrm>
                <a:off x="1323658" y="3983191"/>
                <a:ext cx="8523424" cy="59772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700" dirty="0"/>
                  <a:t>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n-US" sz="17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7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700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l-GR" sz="1700" b="1" i="1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</m:num>
                              <m:den>
                                <m:r>
                                  <a:rPr lang="en-US" sz="1700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l-GR" sz="1700" b="1"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l-GR" sz="1600" b="1">
                            <a:latin typeface="Cambria Math" panose="02040503050406030204" pitchFamily="18" charset="0"/>
                          </a:rPr>
                          <m:t>𝚬</m:t>
                        </m:r>
                        <m:r>
                          <a:rPr lang="en-US" sz="1600" b="1" baseline="-2500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l-GR" sz="1700" b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l-GR" sz="1700" b="1">
                            <a:latin typeface="Cambria Math" panose="02040503050406030204" pitchFamily="18" charset="0"/>
                          </a:rPr>
                          <m:t>𝛉</m:t>
                        </m:r>
                        <m:r>
                          <a:rPr lang="el-GR" sz="1700" b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1700" b="1" i="1" baseline="30000" smtClean="0">
                            <a:latin typeface="Cambria Math" panose="02040503050406030204" pitchFamily="18" charset="0"/>
                          </a:rPr>
                          <m:t>𝟏𝟗𝟕</m:t>
                        </m:r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𝑨𝒖</m:t>
                        </m:r>
                      </m:sup>
                    </m:sSubSup>
                  </m:oMath>
                </a14:m>
                <a:r>
                  <a:rPr lang="en-US" sz="1700" dirty="0"/>
                  <a:t>, the Rutherford formula was used, corrected for the electronic screening effect </a:t>
                </a:r>
                <a:endParaRPr lang="el-GR" sz="170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228066FA-45DB-FCAA-543E-B6C044EB9D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658" y="3983191"/>
                <a:ext cx="8523424" cy="597728"/>
              </a:xfrm>
              <a:prstGeom prst="rect">
                <a:avLst/>
              </a:prstGeom>
              <a:blipFill>
                <a:blip r:embed="rId13"/>
                <a:stretch>
                  <a:fillRect l="-429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D5A4357-0AF4-6BDA-0DE3-75144DB8E964}"/>
              </a:ext>
            </a:extLst>
          </p:cNvPr>
          <p:cNvSpPr/>
          <p:nvPr/>
        </p:nvSpPr>
        <p:spPr>
          <a:xfrm>
            <a:off x="840178" y="4879167"/>
            <a:ext cx="365760" cy="82296"/>
          </a:xfrm>
          <a:custGeom>
            <a:avLst>
              <a:gd name="f0" fmla="val 16200"/>
              <a:gd name="f1" fmla="val 5400"/>
            </a:avLst>
            <a:gdLst>
              <a:gd name="f2" fmla="val w"/>
              <a:gd name="f3" fmla="val h"/>
              <a:gd name="f4" fmla="val 0"/>
              <a:gd name="f5" fmla="val 21600"/>
              <a:gd name="f6" fmla="val 10800"/>
              <a:gd name="f7" fmla="*/ f2 1 21600"/>
              <a:gd name="f8" fmla="*/ f3 1 21600"/>
              <a:gd name="f9" fmla="pin 0 f0 21600"/>
              <a:gd name="f10" fmla="pin 0 f1 10800"/>
              <a:gd name="f11" fmla="val f10"/>
              <a:gd name="f12" fmla="val f9"/>
              <a:gd name="f13" fmla="+- 21600 0 f10"/>
              <a:gd name="f14" fmla="*/ f9 f7 1"/>
              <a:gd name="f15" fmla="*/ f10 f8 1"/>
              <a:gd name="f16" fmla="*/ 0 f7 1"/>
              <a:gd name="f17" fmla="+- 21600 0 f12"/>
              <a:gd name="f18" fmla="*/ f13 f8 1"/>
              <a:gd name="f19" fmla="*/ f11 f8 1"/>
              <a:gd name="f20" fmla="*/ f17 f11 1"/>
              <a:gd name="f21" fmla="*/ f20 1 10800"/>
              <a:gd name="f22" fmla="+- f12 f21 0"/>
              <a:gd name="f23" fmla="*/ f22 f7 1"/>
            </a:gdLst>
            <a:ahLst>
              <a:ahXY gdRefX="f0" minX="f4" maxX="f5" gdRefY="f1" minY="f4" maxY="f6">
                <a:pos x="f14" y="f15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6" t="f19" r="f23" b="f18"/>
            <a:pathLst>
              <a:path w="21600" h="21600">
                <a:moveTo>
                  <a:pt x="f4" y="f11"/>
                </a:moveTo>
                <a:lnTo>
                  <a:pt x="f12" y="f11"/>
                </a:lnTo>
                <a:lnTo>
                  <a:pt x="f12" y="f4"/>
                </a:lnTo>
                <a:lnTo>
                  <a:pt x="f5" y="f6"/>
                </a:lnTo>
                <a:lnTo>
                  <a:pt x="f12" y="f5"/>
                </a:lnTo>
                <a:lnTo>
                  <a:pt x="f12" y="f13"/>
                </a:lnTo>
                <a:lnTo>
                  <a:pt x="f4" y="f13"/>
                </a:lnTo>
                <a:close/>
              </a:path>
            </a:pathLst>
          </a:custGeom>
          <a:solidFill>
            <a:srgbClr val="940202"/>
          </a:solidFill>
          <a:ln w="0">
            <a:solidFill>
              <a:srgbClr val="000000"/>
            </a:solidFill>
            <a:prstDash val="solid"/>
          </a:ln>
        </p:spPr>
        <p:txBody>
          <a:bodyPr wrap="square" lIns="108847" tIns="54423" rIns="108847" bIns="54423" anchor="ctr" anchorCtr="0" compatLnSpc="0">
            <a:noAutofit/>
          </a:bodyPr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1B8F60A-1E46-5439-467B-180D08286541}"/>
                  </a:ext>
                </a:extLst>
              </p:cNvPr>
              <p:cNvSpPr txBox="1"/>
              <p:nvPr/>
            </p:nvSpPr>
            <p:spPr>
              <a:xfrm>
                <a:off x="1323658" y="4621449"/>
                <a:ext cx="8749793" cy="614207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700" dirty="0"/>
                  <a:t>For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1700" b="1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d>
                          <m:dPr>
                            <m:ctrlPr>
                              <a:rPr lang="en-US" sz="1700" b="1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1700" b="1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1700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l-GR" sz="1700" b="1" i="1">
                                    <a:latin typeface="Cambria Math" panose="02040503050406030204" pitchFamily="18" charset="0"/>
                                  </a:rPr>
                                  <m:t>𝝈</m:t>
                                </m:r>
                              </m:num>
                              <m:den>
                                <m:r>
                                  <a:rPr lang="en-US" sz="1700" b="1" i="1">
                                    <a:latin typeface="Cambria Math" panose="02040503050406030204" pitchFamily="18" charset="0"/>
                                  </a:rPr>
                                  <m:t>𝒅</m:t>
                                </m:r>
                                <m:r>
                                  <a:rPr lang="el-GR" sz="1700" b="1">
                                    <a:latin typeface="Cambria Math" panose="02040503050406030204" pitchFamily="18" charset="0"/>
                                  </a:rPr>
                                  <m:t>𝛀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l-GR" sz="1600" b="1">
                            <a:latin typeface="Cambria Math" panose="02040503050406030204" pitchFamily="18" charset="0"/>
                          </a:rPr>
                          <m:t>𝚬</m:t>
                        </m:r>
                        <m:r>
                          <a:rPr lang="en-US" sz="1600" b="1" baseline="-25000"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el-GR" sz="1700" b="1"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l-GR" sz="1700" b="1">
                            <a:latin typeface="Cambria Math" panose="02040503050406030204" pitchFamily="18" charset="0"/>
                          </a:rPr>
                          <m:t>𝛉</m:t>
                        </m:r>
                        <m:r>
                          <a:rPr lang="el-GR" sz="1700" b="1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  <m:sup>
                        <m:r>
                          <a:rPr lang="en-US" sz="1700" b="1" i="1" baseline="30000" smtClean="0">
                            <a:latin typeface="Cambria Math" panose="02040503050406030204" pitchFamily="18" charset="0"/>
                          </a:rPr>
                          <m:t>𝟏𝟗</m:t>
                        </m:r>
                        <m:r>
                          <a:rPr lang="en-US" sz="1700" b="1" i="1" smtClean="0">
                            <a:latin typeface="Cambria Math" panose="02040503050406030204" pitchFamily="18" charset="0"/>
                          </a:rPr>
                          <m:t>𝑭</m:t>
                        </m:r>
                      </m:sup>
                    </m:sSubSup>
                  </m:oMath>
                </a14:m>
                <a:r>
                  <a:rPr lang="en-US" sz="1700" dirty="0"/>
                  <a:t>, evaluated data were used, provided by the SigmaCalc code</a:t>
                </a:r>
                <a:endParaRPr lang="el-GR" sz="1700" dirty="0"/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51B8F60A-1E46-5439-467B-180D082865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3658" y="4621449"/>
                <a:ext cx="8749793" cy="614207"/>
              </a:xfrm>
              <a:prstGeom prst="rect">
                <a:avLst/>
              </a:prstGeom>
              <a:blipFill>
                <a:blip r:embed="rId14"/>
                <a:stretch>
                  <a:fillRect l="-41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5D9D56-5C0D-CDBA-4A1C-8C39FCEAF51B}"/>
                  </a:ext>
                </a:extLst>
              </p:cNvPr>
              <p:cNvSpPr txBox="1"/>
              <p:nvPr/>
            </p:nvSpPr>
            <p:spPr>
              <a:xfrm>
                <a:off x="394207" y="5269788"/>
                <a:ext cx="6819752" cy="59965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l-G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  <m:sub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𝒓𝒆𝒂𝒄𝒕𝒊𝒐𝒏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  <m:sub>
                            <m:r>
                              <a:rPr lang="en-US" sz="2000" b="1" i="1" baseline="30000">
                                <a:latin typeface="Cambria Math" panose="02040503050406030204" pitchFamily="18" charset="0"/>
                              </a:rPr>
                              <m:t>𝟏𝟗𝟕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𝑨𝒖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1" i="1" baseline="3000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000" b="1" i="1" baseline="3000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/>
                          <m:t>experimental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yield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of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the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studied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reaction</m:t>
                        </m:r>
                      </m:num>
                      <m:den>
                        <m:r>
                          <m:rPr>
                            <m:nor/>
                          </m:rPr>
                          <a:rPr lang="en-US" dirty="0"/>
                          <m:t>experimental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yield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of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 </m:t>
                        </m:r>
                        <m:sPre>
                          <m:sPrePr>
                            <m:ctrlPr>
                              <a:rPr lang="en-US" b="0" i="1" dirty="0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197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𝐴𝑢</m:t>
                            </m:r>
                          </m:e>
                        </m:sPre>
                        <m:r>
                          <m:rPr>
                            <m:nor/>
                          </m:rPr>
                          <a:rPr lang="en-US" dirty="0"/>
                          <m:t>,</m:t>
                        </m:r>
                        <m:sPre>
                          <m:sPrePr>
                            <m:ctrlPr>
                              <a:rPr lang="en-US" i="1" dirty="0" smtClean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19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sPre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peak</m:t>
                        </m:r>
                        <m:r>
                          <m:rPr>
                            <m:nor/>
                          </m:rPr>
                          <a:rPr lang="el-GR" dirty="0"/>
                          <m:t> </m:t>
                        </m:r>
                      </m:den>
                    </m:f>
                  </m:oMath>
                </a14:m>
                <a:r>
                  <a:rPr lang="en-US" dirty="0"/>
                  <a:t>   :   </a:t>
                </a:r>
                <a:r>
                  <a:rPr lang="en-US" i="1" dirty="0"/>
                  <a:t>Yield ratio</a:t>
                </a:r>
                <a:endParaRPr lang="el-GR" i="1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5D5D9D56-5C0D-CDBA-4A1C-8C39FCEAF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07" y="5269788"/>
                <a:ext cx="6819752" cy="599651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6A0A1F-FBF1-80B4-1474-0C8283A0AAFA}"/>
                  </a:ext>
                </a:extLst>
              </p:cNvPr>
              <p:cNvSpPr txBox="1"/>
              <p:nvPr/>
            </p:nvSpPr>
            <p:spPr>
              <a:xfrm>
                <a:off x="394207" y="6067880"/>
                <a:ext cx="8881598" cy="61144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l-GR" sz="20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 i="1" baseline="30000">
                                <a:latin typeface="Cambria Math" panose="02040503050406030204" pitchFamily="18" charset="0"/>
                              </a:rPr>
                              <m:t>𝟏𝟗𝟕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𝑨𝒖</m:t>
                            </m:r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2000" b="1" i="1" baseline="30000">
                                <a:latin typeface="Cambria Math" panose="02040503050406030204" pitchFamily="18" charset="0"/>
                              </a:rPr>
                              <m:t>𝟏</m:t>
                            </m:r>
                            <m:r>
                              <a:rPr lang="en-US" sz="2000" b="1" i="1" baseline="30000" smtClean="0">
                                <a:latin typeface="Cambria Math" panose="02040503050406030204" pitchFamily="18" charset="0"/>
                              </a:rPr>
                              <m:t>𝟗</m:t>
                            </m:r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𝑭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1" i="1">
                                <a:latin typeface="Cambria Math" panose="02040503050406030204" pitchFamily="18" charset="0"/>
                              </a:rPr>
                              <m:t>𝑵</m:t>
                            </m:r>
                          </m:e>
                          <m:sub>
                            <m:r>
                              <a:rPr lang="en-US" sz="2000" b="1" i="1" smtClean="0">
                                <a:latin typeface="Cambria Math" panose="02040503050406030204" pitchFamily="18" charset="0"/>
                              </a:rPr>
                              <m:t>𝒊𝒔𝒐𝒕𝒐𝒑𝒆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/>
                  <a:t> 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nor/>
                          </m:rPr>
                          <a:rPr lang="en-US" dirty="0"/>
                          <m:t>thickness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of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the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 </m:t>
                        </m:r>
                        <m:sPre>
                          <m:sPre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197</m:t>
                            </m:r>
                          </m:sup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𝐴𝑢</m:t>
                            </m:r>
                          </m:e>
                        </m:sPre>
                        <m:r>
                          <m:rPr>
                            <m:nor/>
                          </m:rPr>
                          <a:rPr lang="en-US" dirty="0"/>
                          <m:t>,</m:t>
                        </m:r>
                        <m:sPre>
                          <m:sPrePr>
                            <m:ctrlPr>
                              <a:rPr lang="en-US" i="1" dirty="0">
                                <a:latin typeface="Cambria Math" panose="02040503050406030204" pitchFamily="18" charset="0"/>
                              </a:rPr>
                            </m:ctrlPr>
                          </m:sPrePr>
                          <m:sub/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9</m:t>
                            </m:r>
                          </m:sup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sPre>
                        <m:r>
                          <m:rPr>
                            <m:nor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layer</m:t>
                        </m:r>
                        <m:r>
                          <m:rPr>
                            <m:nor/>
                          </m:rPr>
                          <a:rPr lang="en-US" dirty="0"/>
                          <m:t>, </m:t>
                        </m:r>
                        <m:r>
                          <m:rPr>
                            <m:nor/>
                          </m:rPr>
                          <a:rPr lang="en-US" dirty="0"/>
                          <m:t>in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𝑎𝑡𝑜𝑚𝑠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r>
                          <m:rPr>
                            <m:nor/>
                          </m:rPr>
                          <a:rPr lang="en-US" dirty="0"/>
                          <m:t>thickness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of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m:rPr>
                            <m:nor/>
                          </m:rPr>
                          <a:rPr lang="en-US" dirty="0"/>
                          <m:t>the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studied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isotope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 </m:t>
                        </m:r>
                        <m:r>
                          <m:rPr>
                            <m:nor/>
                          </m:rPr>
                          <a:rPr lang="en-US" b="0" i="0" dirty="0" smtClean="0"/>
                          <m:t>layer</m:t>
                        </m:r>
                        <m:r>
                          <m:rPr>
                            <m:nor/>
                          </m:rPr>
                          <a:rPr lang="en-US" dirty="0"/>
                          <m:t>, </m:t>
                        </m:r>
                        <m:r>
                          <m:rPr>
                            <m:nor/>
                          </m:rPr>
                          <a:rPr lang="en-US" dirty="0"/>
                          <m:t>in</m:t>
                        </m:r>
                        <m:r>
                          <m:rPr>
                            <m:nor/>
                          </m:rPr>
                          <a:rPr lang="en-US" dirty="0"/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𝑎𝑡𝑜𝑚𝑠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/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𝑐𝑚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den>
                    </m:f>
                  </m:oMath>
                </a14:m>
                <a:r>
                  <a:rPr lang="en-US" dirty="0"/>
                  <a:t>   :   </a:t>
                </a:r>
                <a:r>
                  <a:rPr lang="en-US" i="1" dirty="0"/>
                  <a:t>Thickness ratio</a:t>
                </a:r>
                <a:endParaRPr lang="el-GR" i="1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A6A0A1F-FBF1-80B4-1474-0C8283A0AAF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207" y="6067880"/>
                <a:ext cx="8881598" cy="611449"/>
              </a:xfrm>
              <a:prstGeom prst="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5" name="Group 4">
            <a:extLst>
              <a:ext uri="{FF2B5EF4-FFF2-40B4-BE49-F238E27FC236}">
                <a16:creationId xmlns:a16="http://schemas.microsoft.com/office/drawing/2014/main" id="{43C4073C-2747-E6FE-3246-E67C887BC7EF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3E755A36-F5E5-1750-C22A-C30DA0DA3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D5B0427-5A58-C2CE-03C4-FDEF49E86257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FDCF66CF-9D48-644D-C69D-BDEFD581D88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7946BE45-83C1-6B1A-FC90-961BD6986A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7" grpId="0"/>
      <p:bldP spid="28" grpId="0" animBg="1"/>
      <p:bldP spid="29" grpId="0"/>
      <p:bldP spid="30" grpId="0" animBg="1"/>
      <p:bldP spid="32" grpId="0"/>
      <p:bldP spid="4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9" y="276471"/>
            <a:ext cx="6955016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Data Analysis: </a:t>
            </a:r>
            <a:r>
              <a:rPr lang="en-US" sz="3400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Thickness ratio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A352D0-21D2-323F-D839-63A0E5616E02}"/>
                  </a:ext>
                </a:extLst>
              </p:cNvPr>
              <p:cNvSpPr txBox="1"/>
              <p:nvPr/>
            </p:nvSpPr>
            <p:spPr>
              <a:xfrm>
                <a:off x="277818" y="1194265"/>
                <a:ext cx="11230441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aseline="30000" dirty="0"/>
                  <a:t>6</a:t>
                </a:r>
                <a:r>
                  <a:rPr lang="en-US" dirty="0"/>
                  <a:t>LiF (95% </a:t>
                </a:r>
                <a:r>
                  <a:rPr lang="en-US" baseline="30000" dirty="0"/>
                  <a:t>6</a:t>
                </a:r>
                <a:r>
                  <a:rPr lang="en-US" dirty="0"/>
                  <a:t>Li, 5% </a:t>
                </a:r>
                <a:r>
                  <a:rPr lang="en-US" baseline="30000" dirty="0"/>
                  <a:t>7</a:t>
                </a:r>
                <a:r>
                  <a:rPr lang="en-US" dirty="0"/>
                  <a:t>Li)  targets: via the </a:t>
                </a:r>
                <a:r>
                  <a:rPr lang="en-US" b="1" dirty="0"/>
                  <a:t>EBS</a:t>
                </a:r>
                <a:r>
                  <a:rPr lang="en-US" dirty="0"/>
                  <a:t> technique, for proton energies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=1.3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 &amp; 1.62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𝑀𝑒𝑉</m:t>
                    </m:r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A352D0-21D2-323F-D839-63A0E5616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818" y="1194265"/>
                <a:ext cx="11230441" cy="390748"/>
              </a:xfrm>
              <a:prstGeom prst="rect">
                <a:avLst/>
              </a:prstGeom>
              <a:blipFill>
                <a:blip r:embed="rId3"/>
                <a:stretch>
                  <a:fillRect l="-380" t="-7813" b="-203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AD89279-C862-3BEE-66DA-8318437958A0}"/>
              </a:ext>
            </a:extLst>
          </p:cNvPr>
          <p:cNvSpPr txBox="1"/>
          <p:nvPr/>
        </p:nvSpPr>
        <p:spPr>
          <a:xfrm>
            <a:off x="276684" y="1664044"/>
            <a:ext cx="36456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Simulation via the SIMNRA code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40ED988-1A2D-BE78-88B3-5F8FE49DAE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9768979"/>
                  </p:ext>
                </p:extLst>
              </p:nvPr>
            </p:nvGraphicFramePr>
            <p:xfrm>
              <a:off x="7176405" y="4890043"/>
              <a:ext cx="3632817" cy="9996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1435">
                      <a:extLst>
                        <a:ext uri="{9D8B030D-6E8A-4147-A177-3AD203B41FA5}">
                          <a16:colId xmlns:a16="http://schemas.microsoft.com/office/drawing/2014/main" val="3197369954"/>
                        </a:ext>
                      </a:extLst>
                    </a:gridCol>
                    <a:gridCol w="1120584">
                      <a:extLst>
                        <a:ext uri="{9D8B030D-6E8A-4147-A177-3AD203B41FA5}">
                          <a16:colId xmlns:a16="http://schemas.microsoft.com/office/drawing/2014/main" val="466435698"/>
                        </a:ext>
                      </a:extLst>
                    </a:gridCol>
                    <a:gridCol w="1070798">
                      <a:extLst>
                        <a:ext uri="{9D8B030D-6E8A-4147-A177-3AD203B41FA5}">
                          <a16:colId xmlns:a16="http://schemas.microsoft.com/office/drawing/2014/main" val="2837252763"/>
                        </a:ext>
                      </a:extLst>
                    </a:gridCol>
                  </a:tblGrid>
                  <a:tr h="3900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Target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110587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𝐴𝑢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1600" b="0" i="1" baseline="300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𝐿𝑖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i="1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1600" b="0" i="1" baseline="300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19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𝐹</m:t>
                                    </m:r>
                                  </m:sup>
                                </m:sSubSup>
                                <m:r>
                                  <a:rPr lang="en-US" sz="1600" b="0" i="1" smtClean="0">
                                    <a:solidFill>
                                      <a:schemeClr val="tx1"/>
                                    </a:solidFill>
                                    <a:effectLst/>
                                    <a:latin typeface="Cambria Math" panose="02040503050406030204" pitchFamily="18" charset="0"/>
                                  </a:rPr>
                                  <m:t>/</m:t>
                                </m:r>
                                <m:sSubSup>
                                  <m:sSubSupPr>
                                    <m:ctrlP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1600" b="0" i="1" baseline="30000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6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𝐿𝑖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i="1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98045524"/>
                      </a:ext>
                    </a:extLst>
                  </a:tr>
                  <a:tr h="2830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="1" i="1" u="none" baseline="3000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  <a:r>
                            <a:rPr lang="en-US" sz="1400" b="1" i="1" u="none" dirty="0" err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LiF</a:t>
                          </a:r>
                          <a:r>
                            <a:rPr lang="en-US" sz="1400" b="1" i="1" u="none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(with Au)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0.0684</m:t>
                                </m:r>
                              </m:oMath>
                            </m:oMathPara>
                          </a14:m>
                          <a:endParaRPr lang="en-US" sz="1400" baseline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110587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5">
                          <a:fgClr>
                            <a:schemeClr val="tx1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8745262"/>
                      </a:ext>
                    </a:extLst>
                  </a:tr>
                  <a:tr h="2830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="1" i="1" u="none" baseline="3000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  <a:r>
                            <a:rPr lang="en-US" sz="1400" b="1" i="1" u="none" dirty="0" err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LiF</a:t>
                          </a:r>
                          <a:r>
                            <a:rPr lang="en-US" sz="1400" b="1" i="1" u="none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baseline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5">
                          <a:fgClr>
                            <a:schemeClr val="tx1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cs typeface="Arial" panose="020B0604020202020204" pitchFamily="34" charset="0"/>
                                  </a:rPr>
                                  <m:t>1.0114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314780608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40ED988-1A2D-BE78-88B3-5F8FE49DAE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549768979"/>
                  </p:ext>
                </p:extLst>
              </p:nvPr>
            </p:nvGraphicFramePr>
            <p:xfrm>
              <a:off x="7176405" y="4890043"/>
              <a:ext cx="3632817" cy="999645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441435">
                      <a:extLst>
                        <a:ext uri="{9D8B030D-6E8A-4147-A177-3AD203B41FA5}">
                          <a16:colId xmlns:a16="http://schemas.microsoft.com/office/drawing/2014/main" val="3197369954"/>
                        </a:ext>
                      </a:extLst>
                    </a:gridCol>
                    <a:gridCol w="1120584">
                      <a:extLst>
                        <a:ext uri="{9D8B030D-6E8A-4147-A177-3AD203B41FA5}">
                          <a16:colId xmlns:a16="http://schemas.microsoft.com/office/drawing/2014/main" val="466435698"/>
                        </a:ext>
                      </a:extLst>
                    </a:gridCol>
                    <a:gridCol w="1070798">
                      <a:extLst>
                        <a:ext uri="{9D8B030D-6E8A-4147-A177-3AD203B41FA5}">
                          <a16:colId xmlns:a16="http://schemas.microsoft.com/office/drawing/2014/main" val="2837252763"/>
                        </a:ext>
                      </a:extLst>
                    </a:gridCol>
                  </a:tblGrid>
                  <a:tr h="3900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Target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9348" t="-1563" r="-96739" b="-1734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9773" t="-1563" r="-1136" b="-17343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804552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="1" i="1" u="none" baseline="3000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  <a:r>
                            <a:rPr lang="en-US" sz="1400" b="1" i="1" u="none" dirty="0" err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LiF</a:t>
                          </a:r>
                          <a:r>
                            <a:rPr lang="en-US" sz="1400" b="1" i="1" u="none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(with Au)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129348" t="-127451" r="-96739" b="-1176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1105875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5">
                          <a:fgClr>
                            <a:schemeClr val="tx1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874526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l-GR" sz="1400" b="1" i="1" u="none" baseline="3000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6</a:t>
                          </a:r>
                          <a:r>
                            <a:rPr lang="en-US" sz="1400" b="1" i="1" u="none" dirty="0" err="1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LiF</a:t>
                          </a:r>
                          <a:r>
                            <a:rPr lang="en-US" sz="1400" b="1" i="1" u="none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n-US" sz="1400" baseline="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pattFill prst="pct5">
                          <a:fgClr>
                            <a:schemeClr val="tx1"/>
                          </a:fgClr>
                          <a:bgClr>
                            <a:schemeClr val="bg1"/>
                          </a:bgClr>
                        </a:pattFill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4"/>
                          <a:stretch>
                            <a:fillRect l="-239773" t="-232000" r="-1136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47806085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734656-AFB2-8C64-16D7-720A2538CF2C}"/>
                  </a:ext>
                </a:extLst>
              </p:cNvPr>
              <p:cNvSpPr txBox="1"/>
              <p:nvPr/>
            </p:nvSpPr>
            <p:spPr>
              <a:xfrm>
                <a:off x="7055677" y="5950768"/>
                <a:ext cx="433310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Uncertainty: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5%,</m:t>
                    </m:r>
                  </m:oMath>
                </a14:m>
                <a:r>
                  <a:rPr lang="en-US" dirty="0"/>
                  <a:t> for both measurements</a:t>
                </a:r>
                <a:endParaRPr lang="el-G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734656-AFB2-8C64-16D7-720A2538C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55677" y="5950768"/>
                <a:ext cx="4333102" cy="369332"/>
              </a:xfrm>
              <a:prstGeom prst="rect">
                <a:avLst/>
              </a:prstGeom>
              <a:blipFill>
                <a:blip r:embed="rId8"/>
                <a:stretch>
                  <a:fillRect l="-1125" t="-8197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E928C49D-9605-61B2-7D69-4FB425749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5</a:t>
            </a:fld>
            <a:endParaRPr lang="el-G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B5C7CE9-C938-721F-6B72-E289230788CC}"/>
              </a:ext>
            </a:extLst>
          </p:cNvPr>
          <p:cNvGrpSpPr/>
          <p:nvPr/>
        </p:nvGrpSpPr>
        <p:grpSpPr>
          <a:xfrm>
            <a:off x="101328" y="2660505"/>
            <a:ext cx="5689872" cy="4135707"/>
            <a:chOff x="101328" y="2660505"/>
            <a:chExt cx="5689872" cy="4135707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9112251-FCC5-8F73-85F7-1234C9C427DB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9" t="10450" r="13415" b="4985"/>
            <a:stretch/>
          </p:blipFill>
          <p:spPr>
            <a:xfrm>
              <a:off x="101328" y="2660505"/>
              <a:ext cx="5689872" cy="4135707"/>
            </a:xfrm>
            <a:prstGeom prst="rect">
              <a:avLst/>
            </a:prstGeom>
          </p:spPr>
        </p:pic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C41F59A-7368-54C6-7852-13805FD66714}"/>
                </a:ext>
              </a:extLst>
            </p:cNvPr>
            <p:cNvCxnSpPr>
              <a:cxnSpLocks/>
            </p:cNvCxnSpPr>
            <p:nvPr/>
          </p:nvCxnSpPr>
          <p:spPr>
            <a:xfrm>
              <a:off x="4549566" y="3238358"/>
              <a:ext cx="221932" cy="45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E7C22AA-572B-369E-EE84-0F14CDF94D71}"/>
                </a:ext>
              </a:extLst>
            </p:cNvPr>
            <p:cNvSpPr txBox="1"/>
            <p:nvPr/>
          </p:nvSpPr>
          <p:spPr>
            <a:xfrm>
              <a:off x="3399691" y="2876335"/>
              <a:ext cx="158978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baseline="30000" dirty="0"/>
                <a:t>197</a:t>
              </a:r>
              <a:r>
                <a:rPr lang="en-US" sz="1600" b="1" dirty="0"/>
                <a:t>Au(p,p</a:t>
              </a:r>
              <a:r>
                <a:rPr lang="en-US" sz="1600" b="1" baseline="-25000" dirty="0"/>
                <a:t>0</a:t>
              </a:r>
              <a:r>
                <a:rPr lang="en-US" sz="1600" b="1" dirty="0"/>
                <a:t>)</a:t>
              </a:r>
              <a:r>
                <a:rPr lang="en-US" sz="1600" b="1" baseline="30000" dirty="0"/>
                <a:t>197</a:t>
              </a:r>
              <a:r>
                <a:rPr lang="en-US" sz="1600" b="1" dirty="0"/>
                <a:t>Au</a:t>
              </a:r>
              <a:endParaRPr lang="el-GR" sz="1600" b="1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30BBDA6-2AAC-C808-415D-87FF81AE0DC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824100" y="5222310"/>
              <a:ext cx="98274" cy="43107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E47A70E-FD18-5DDC-46A2-EEF367A7ACCB}"/>
                </a:ext>
              </a:extLst>
            </p:cNvPr>
            <p:cNvSpPr txBox="1"/>
            <p:nvPr/>
          </p:nvSpPr>
          <p:spPr>
            <a:xfrm>
              <a:off x="3373247" y="4883756"/>
              <a:ext cx="117631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19</a:t>
              </a:r>
              <a:r>
                <a:rPr lang="en-US" sz="1600" b="1" dirty="0"/>
                <a:t>F(p,p</a:t>
              </a:r>
              <a:r>
                <a:rPr lang="en-US" sz="1600" b="1" baseline="-25000" dirty="0"/>
                <a:t>0</a:t>
              </a:r>
              <a:r>
                <a:rPr lang="en-US" sz="1600" b="1" dirty="0"/>
                <a:t>)</a:t>
              </a:r>
              <a:r>
                <a:rPr lang="en-US" sz="1600" b="1" baseline="30000" dirty="0"/>
                <a:t>19</a:t>
              </a:r>
              <a:r>
                <a:rPr lang="en-US" sz="1600" b="1" dirty="0"/>
                <a:t>F</a:t>
              </a:r>
              <a:endParaRPr lang="el-GR" sz="1600" b="1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3A83D013-57BE-36FC-7928-4D3A84181032}"/>
                </a:ext>
              </a:extLst>
            </p:cNvPr>
            <p:cNvSpPr txBox="1"/>
            <p:nvPr/>
          </p:nvSpPr>
          <p:spPr>
            <a:xfrm>
              <a:off x="1801858" y="3847197"/>
              <a:ext cx="123555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12</a:t>
              </a:r>
              <a:r>
                <a:rPr lang="en-US" sz="1600" b="1" dirty="0"/>
                <a:t>C(p,p</a:t>
              </a:r>
              <a:r>
                <a:rPr lang="en-US" sz="1600" b="1" baseline="-25000" dirty="0"/>
                <a:t>0</a:t>
              </a:r>
              <a:r>
                <a:rPr lang="en-US" sz="1600" b="1" dirty="0"/>
                <a:t>)</a:t>
              </a:r>
              <a:r>
                <a:rPr lang="en-US" sz="1600" b="1" baseline="30000" dirty="0"/>
                <a:t>12</a:t>
              </a:r>
              <a:r>
                <a:rPr lang="en-US" sz="1600" b="1" dirty="0"/>
                <a:t>C</a:t>
              </a:r>
              <a:endParaRPr lang="el-GR" sz="1600" b="1" dirty="0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408E915-2AE7-6B2B-835B-07FFC99CDE2D}"/>
                </a:ext>
              </a:extLst>
            </p:cNvPr>
            <p:cNvCxnSpPr>
              <a:cxnSpLocks/>
            </p:cNvCxnSpPr>
            <p:nvPr/>
          </p:nvCxnSpPr>
          <p:spPr>
            <a:xfrm>
              <a:off x="2649682" y="4206304"/>
              <a:ext cx="221932" cy="45308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6B1288C-1ECF-ADFB-9210-2012936D328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753034" y="5629540"/>
              <a:ext cx="97648" cy="26014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12E80117-9831-74F0-D784-0C9AF1B8BAF2}"/>
                </a:ext>
              </a:extLst>
            </p:cNvPr>
            <p:cNvSpPr txBox="1"/>
            <p:nvPr/>
          </p:nvSpPr>
          <p:spPr>
            <a:xfrm>
              <a:off x="1256333" y="5268568"/>
              <a:ext cx="123555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b="1" baseline="30000" dirty="0"/>
                <a:t>6</a:t>
              </a:r>
              <a:r>
                <a:rPr lang="en-US" sz="1600" b="1" dirty="0"/>
                <a:t>Li(p,p</a:t>
              </a:r>
              <a:r>
                <a:rPr lang="en-US" sz="1600" b="1" baseline="-25000" dirty="0"/>
                <a:t>0</a:t>
              </a:r>
              <a:r>
                <a:rPr lang="en-US" sz="1600" b="1" dirty="0"/>
                <a:t>)</a:t>
              </a:r>
              <a:r>
                <a:rPr lang="en-US" sz="1600" b="1" baseline="30000" dirty="0"/>
                <a:t>6</a:t>
              </a:r>
              <a:r>
                <a:rPr lang="en-US" sz="1600" b="1" dirty="0"/>
                <a:t>Li</a:t>
              </a:r>
              <a:endParaRPr lang="el-GR" sz="1600" b="1" dirty="0"/>
            </a:p>
          </p:txBody>
        </p:sp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79AD536E-C7E6-9A38-C13B-EC91E607F8C5}"/>
                </a:ext>
              </a:extLst>
            </p:cNvPr>
            <p:cNvGrpSpPr/>
            <p:nvPr/>
          </p:nvGrpSpPr>
          <p:grpSpPr>
            <a:xfrm>
              <a:off x="1036207" y="3377752"/>
              <a:ext cx="2060629" cy="369332"/>
              <a:chOff x="7140466" y="3341559"/>
              <a:chExt cx="2060629" cy="369332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F0D08095-47EA-FB53-E9DB-8DF9EFF3195C}"/>
                  </a:ext>
                </a:extLst>
              </p:cNvPr>
              <p:cNvSpPr txBox="1"/>
              <p:nvPr/>
            </p:nvSpPr>
            <p:spPr>
              <a:xfrm>
                <a:off x="7140466" y="3341559"/>
                <a:ext cx="20606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baseline="30000" dirty="0"/>
                  <a:t>6</a:t>
                </a:r>
                <a:r>
                  <a:rPr lang="en-US" i="1" dirty="0"/>
                  <a:t>LiF target (with Au)</a:t>
                </a:r>
                <a:endParaRPr lang="el-GR" i="1" dirty="0"/>
              </a:p>
            </p:txBody>
          </p:sp>
          <p:sp>
            <p:nvSpPr>
              <p:cNvPr id="56" name="Rectangle: Rounded Corners 55">
                <a:extLst>
                  <a:ext uri="{FF2B5EF4-FFF2-40B4-BE49-F238E27FC236}">
                    <a16:creationId xmlns:a16="http://schemas.microsoft.com/office/drawing/2014/main" id="{713A0690-6112-26A0-08D0-953F94B64A32}"/>
                  </a:ext>
                </a:extLst>
              </p:cNvPr>
              <p:cNvSpPr/>
              <p:nvPr/>
            </p:nvSpPr>
            <p:spPr>
              <a:xfrm>
                <a:off x="7181193" y="3400706"/>
                <a:ext cx="1979446" cy="255071"/>
              </a:xfrm>
              <a:prstGeom prst="roundRect">
                <a:avLst/>
              </a:prstGeom>
              <a:noFill/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2024D8C8-DD6C-CAD6-2A4D-47DC08018A38}"/>
              </a:ext>
            </a:extLst>
          </p:cNvPr>
          <p:cNvGrpSpPr/>
          <p:nvPr/>
        </p:nvGrpSpPr>
        <p:grpSpPr>
          <a:xfrm>
            <a:off x="3961406" y="1658578"/>
            <a:ext cx="8534678" cy="2066205"/>
            <a:chOff x="3961406" y="1658578"/>
            <a:chExt cx="8534678" cy="2066205"/>
          </a:xfrm>
        </p:grpSpPr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E0A8531-B931-5DA7-4F5F-791562AFD466}"/>
                </a:ext>
              </a:extLst>
            </p:cNvPr>
            <p:cNvCxnSpPr>
              <a:cxnSpLocks/>
            </p:cNvCxnSpPr>
            <p:nvPr/>
          </p:nvCxnSpPr>
          <p:spPr>
            <a:xfrm>
              <a:off x="3961406" y="1848710"/>
              <a:ext cx="835295" cy="0"/>
            </a:xfrm>
            <a:prstGeom prst="straightConnector1">
              <a:avLst/>
            </a:prstGeom>
            <a:ln>
              <a:solidFill>
                <a:srgbClr val="C0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D18CFC10-3CC3-3BAA-71FC-31E4EB248466}"/>
                </a:ext>
              </a:extLst>
            </p:cNvPr>
            <p:cNvSpPr txBox="1"/>
            <p:nvPr/>
          </p:nvSpPr>
          <p:spPr>
            <a:xfrm>
              <a:off x="4907786" y="1658578"/>
              <a:ext cx="741798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SzPct val="65000"/>
              </a:pPr>
              <a:r>
                <a:rPr lang="en-US" u="sng" dirty="0"/>
                <a:t> For both </a:t>
              </a:r>
              <a:r>
                <a:rPr lang="en-US" u="sng" baseline="30000" dirty="0"/>
                <a:t>6</a:t>
              </a:r>
              <a:r>
                <a:rPr lang="en-US" u="sng" dirty="0"/>
                <a:t>LiF targets </a:t>
              </a:r>
              <a:r>
                <a:rPr lang="en-US" dirty="0"/>
                <a:t>: Evaluated cross-section data for </a:t>
              </a:r>
              <a:r>
                <a:rPr lang="en-US" baseline="30000" dirty="0"/>
                <a:t>12</a:t>
              </a:r>
              <a:r>
                <a:rPr lang="en-US" dirty="0"/>
                <a:t>C(p,p</a:t>
              </a:r>
              <a:r>
                <a:rPr lang="en-US" baseline="-25000" dirty="0"/>
                <a:t>0</a:t>
              </a:r>
              <a:r>
                <a:rPr lang="en-US" dirty="0"/>
                <a:t>)</a:t>
              </a:r>
              <a:r>
                <a:rPr lang="en-US" baseline="30000" dirty="0"/>
                <a:t> 12</a:t>
              </a:r>
              <a:r>
                <a:rPr lang="en-US" dirty="0"/>
                <a:t>C reaction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E70BE50C-8A64-3E59-CA2B-D38C14297331}"/>
                </a:ext>
              </a:extLst>
            </p:cNvPr>
            <p:cNvSpPr txBox="1"/>
            <p:nvPr/>
          </p:nvSpPr>
          <p:spPr>
            <a:xfrm>
              <a:off x="6730493" y="2662808"/>
              <a:ext cx="485075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SzPct val="65000"/>
                <a:buFont typeface="Wingdings" panose="05000000000000000000" pitchFamily="2" charset="2"/>
                <a:buChar char="Ø"/>
              </a:pPr>
              <a:r>
                <a:rPr lang="en-US" i="1" u="sng" dirty="0"/>
                <a:t>With Au</a:t>
              </a:r>
              <a:r>
                <a:rPr lang="en-US" dirty="0"/>
                <a:t>: Rutherford cross section for </a:t>
              </a:r>
              <a:r>
                <a:rPr lang="en-US" baseline="30000" dirty="0"/>
                <a:t>197</a:t>
              </a:r>
              <a:r>
                <a:rPr lang="en-US" dirty="0"/>
                <a:t>Au</a:t>
              </a:r>
              <a:endParaRPr lang="el-GR" dirty="0"/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954833C-A857-FA83-EADE-24AABE245E38}"/>
                </a:ext>
              </a:extLst>
            </p:cNvPr>
            <p:cNvSpPr txBox="1"/>
            <p:nvPr/>
          </p:nvSpPr>
          <p:spPr>
            <a:xfrm>
              <a:off x="6726079" y="3078452"/>
              <a:ext cx="5770005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SzPct val="65000"/>
                <a:buFont typeface="Wingdings" panose="05000000000000000000" pitchFamily="2" charset="2"/>
                <a:buChar char="Ø"/>
              </a:pPr>
              <a:r>
                <a:rPr lang="en-US" i="1" u="sng" dirty="0"/>
                <a:t>Without Au</a:t>
              </a:r>
              <a:r>
                <a:rPr lang="en-US" i="1" dirty="0"/>
                <a:t>:</a:t>
              </a:r>
              <a:r>
                <a:rPr lang="en-US" dirty="0"/>
                <a:t> Evaluated cross-section data for the</a:t>
              </a:r>
            </a:p>
            <a:p>
              <a:pPr>
                <a:buSzPct val="65000"/>
              </a:pPr>
              <a:r>
                <a:rPr lang="en-US" baseline="30000" dirty="0"/>
                <a:t>                                          19</a:t>
              </a:r>
              <a:r>
                <a:rPr lang="en-US" dirty="0"/>
                <a:t>F(p,p</a:t>
              </a:r>
              <a:r>
                <a:rPr lang="en-US" baseline="-25000" dirty="0"/>
                <a:t>0</a:t>
              </a:r>
              <a:r>
                <a:rPr lang="en-US" dirty="0"/>
                <a:t>)</a:t>
              </a:r>
              <a:r>
                <a:rPr lang="en-US" baseline="30000" dirty="0"/>
                <a:t> 19</a:t>
              </a:r>
              <a:r>
                <a:rPr lang="en-US" dirty="0"/>
                <a:t>F reaction</a:t>
              </a:r>
              <a:endParaRPr lang="el-GR" dirty="0"/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F69FBE60-2E39-F6C6-E615-BE875EB7ED12}"/>
                </a:ext>
              </a:extLst>
            </p:cNvPr>
            <p:cNvSpPr txBox="1"/>
            <p:nvPr/>
          </p:nvSpPr>
          <p:spPr>
            <a:xfrm>
              <a:off x="7037685" y="2012791"/>
              <a:ext cx="4331855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Data for </a:t>
              </a:r>
              <a:r>
                <a:rPr lang="en-US" baseline="30000" dirty="0"/>
                <a:t>6</a:t>
              </a:r>
              <a:r>
                <a:rPr lang="en-US" dirty="0"/>
                <a:t>Li(p,p</a:t>
              </a:r>
              <a:r>
                <a:rPr lang="en-US" baseline="-25000" dirty="0"/>
                <a:t>0</a:t>
              </a:r>
              <a:r>
                <a:rPr lang="en-US" dirty="0"/>
                <a:t>)</a:t>
              </a:r>
              <a:r>
                <a:rPr lang="en-US" baseline="30000" dirty="0"/>
                <a:t> 6</a:t>
              </a:r>
              <a:r>
                <a:rPr lang="en-US" dirty="0"/>
                <a:t>Li reaction: U. </a:t>
              </a:r>
              <a:r>
                <a:rPr lang="en-US" dirty="0" err="1"/>
                <a:t>Fasoli</a:t>
              </a:r>
              <a:r>
                <a:rPr lang="en-US" dirty="0"/>
                <a:t> </a:t>
              </a:r>
              <a:r>
                <a:rPr lang="en-US" i="1" dirty="0"/>
                <a:t>et al.</a:t>
              </a:r>
              <a:endParaRPr lang="el-GR" i="1" dirty="0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E7AA6EB-8826-FB9A-F3AA-2B6C7470DE63}"/>
                  </a:ext>
                </a:extLst>
              </p:cNvPr>
              <p:cNvSpPr txBox="1"/>
              <p:nvPr/>
            </p:nvSpPr>
            <p:spPr>
              <a:xfrm>
                <a:off x="881136" y="2269758"/>
                <a:ext cx="2794020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=1.3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=170°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E7AA6EB-8826-FB9A-F3AA-2B6C7470DE6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1136" y="2269758"/>
                <a:ext cx="2794020" cy="390748"/>
              </a:xfrm>
              <a:prstGeom prst="rect">
                <a:avLst/>
              </a:prstGeom>
              <a:blipFill>
                <a:blip r:embed="rId12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83CB0AB8-E952-20ED-1BA4-B336ECD4D6E1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577DBCCB-AF7B-0200-8DD7-89DBD907A41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03FC14D-00C7-EA7C-2DE7-D138B8CD8D51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40E05151-6599-6D95-AA5D-EB3629D5B1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6C571493-DBFD-E822-26CD-6624203D07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398807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Group 47">
            <a:extLst>
              <a:ext uri="{FF2B5EF4-FFF2-40B4-BE49-F238E27FC236}">
                <a16:creationId xmlns:a16="http://schemas.microsoft.com/office/drawing/2014/main" id="{AD2FB694-1007-2241-2E86-9C3070464F03}"/>
              </a:ext>
            </a:extLst>
          </p:cNvPr>
          <p:cNvGrpSpPr/>
          <p:nvPr/>
        </p:nvGrpSpPr>
        <p:grpSpPr>
          <a:xfrm>
            <a:off x="6543391" y="2393098"/>
            <a:ext cx="5351476" cy="4030444"/>
            <a:chOff x="302103" y="2593831"/>
            <a:chExt cx="5645467" cy="4219026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7C77D59-164B-3A69-4D83-5D5B7951619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0" t="10690" r="13052" b="4985"/>
            <a:stretch/>
          </p:blipFill>
          <p:spPr>
            <a:xfrm>
              <a:off x="302103" y="2593831"/>
              <a:ext cx="5577162" cy="4219026"/>
            </a:xfrm>
            <a:prstGeom prst="rect">
              <a:avLst/>
            </a:prstGeom>
          </p:spPr>
        </p:pic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9CB8EDB4-F6B7-5239-9DB1-E6BDB8BC921B}"/>
                </a:ext>
              </a:extLst>
            </p:cNvPr>
            <p:cNvGrpSpPr/>
            <p:nvPr/>
          </p:nvGrpSpPr>
          <p:grpSpPr>
            <a:xfrm>
              <a:off x="1277352" y="2775096"/>
              <a:ext cx="4670218" cy="3203812"/>
              <a:chOff x="1277352" y="2775096"/>
              <a:chExt cx="4670218" cy="3203812"/>
            </a:xfrm>
          </p:grpSpPr>
          <p:cxnSp>
            <p:nvCxnSpPr>
              <p:cNvPr id="6" name="Straight Arrow Connector 5">
                <a:extLst>
                  <a:ext uri="{FF2B5EF4-FFF2-40B4-BE49-F238E27FC236}">
                    <a16:creationId xmlns:a16="http://schemas.microsoft.com/office/drawing/2014/main" id="{DE8A95A2-B4F8-55D7-D5E2-878067AB15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051065" y="3926753"/>
                <a:ext cx="306241" cy="413066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C455CC7-DAA3-7981-ABF3-6DDD30B3163A}"/>
                  </a:ext>
                </a:extLst>
              </p:cNvPr>
              <p:cNvSpPr txBox="1"/>
              <p:nvPr/>
            </p:nvSpPr>
            <p:spPr>
              <a:xfrm>
                <a:off x="2833668" y="2775096"/>
                <a:ext cx="1556951" cy="3221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baseline="30000" dirty="0" err="1"/>
                  <a:t>nat</a:t>
                </a:r>
                <a:r>
                  <a:rPr lang="en-US" sz="1400" b="1" dirty="0" err="1"/>
                  <a:t>Cu</a:t>
                </a:r>
                <a:r>
                  <a:rPr lang="en-US" sz="1400" b="1" dirty="0"/>
                  <a:t>(p,p</a:t>
                </a:r>
                <a:r>
                  <a:rPr lang="en-US" sz="1400" b="1" baseline="-25000" dirty="0"/>
                  <a:t>0</a:t>
                </a:r>
                <a:r>
                  <a:rPr lang="en-US" sz="1400" b="1" dirty="0"/>
                  <a:t>)</a:t>
                </a:r>
                <a:r>
                  <a:rPr lang="en-US" sz="1400" b="1" baseline="30000" dirty="0" err="1"/>
                  <a:t>nat</a:t>
                </a:r>
                <a:r>
                  <a:rPr lang="en-US" sz="1400" b="1" dirty="0" err="1"/>
                  <a:t>Cu</a:t>
                </a:r>
                <a:endParaRPr lang="el-GR" sz="1400" b="1" dirty="0"/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0771CBCB-74E4-E176-37B2-3AC9DAE29F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958759" y="4481180"/>
                <a:ext cx="99274" cy="37622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BDE2A7A5-F8F5-B854-BAFA-66AA79056C61}"/>
                  </a:ext>
                </a:extLst>
              </p:cNvPr>
              <p:cNvSpPr txBox="1"/>
              <p:nvPr/>
            </p:nvSpPr>
            <p:spPr>
              <a:xfrm>
                <a:off x="4390619" y="4143884"/>
                <a:ext cx="1556951" cy="3231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baseline="30000" dirty="0"/>
                  <a:t>197</a:t>
                </a:r>
                <a:r>
                  <a:rPr lang="en-US" sz="1400" b="1" dirty="0"/>
                  <a:t>Au(p,p</a:t>
                </a:r>
                <a:r>
                  <a:rPr lang="en-US" sz="1400" b="1" baseline="-25000" dirty="0"/>
                  <a:t>0</a:t>
                </a:r>
                <a:r>
                  <a:rPr lang="en-US" sz="1400" b="1" dirty="0"/>
                  <a:t>)</a:t>
                </a:r>
                <a:r>
                  <a:rPr lang="en-US" sz="1400" b="1" baseline="30000" dirty="0"/>
                  <a:t>197</a:t>
                </a:r>
                <a:r>
                  <a:rPr lang="en-US" sz="1400" b="1" dirty="0"/>
                  <a:t>Au</a:t>
                </a:r>
                <a:endParaRPr lang="el-GR" sz="1400" b="1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EA299EF3-BE58-992D-480C-46CE6A628D1D}"/>
                  </a:ext>
                </a:extLst>
              </p:cNvPr>
              <p:cNvSpPr txBox="1"/>
              <p:nvPr/>
            </p:nvSpPr>
            <p:spPr>
              <a:xfrm>
                <a:off x="1985319" y="3574068"/>
                <a:ext cx="1252151" cy="3221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baseline="30000" dirty="0"/>
                  <a:t>11</a:t>
                </a:r>
                <a:r>
                  <a:rPr lang="en-US" sz="1400" b="1" dirty="0"/>
                  <a:t>B(p,p</a:t>
                </a:r>
                <a:r>
                  <a:rPr lang="en-US" sz="1400" b="1" baseline="-25000" dirty="0"/>
                  <a:t>0</a:t>
                </a:r>
                <a:r>
                  <a:rPr lang="en-US" sz="1400" b="1" dirty="0"/>
                  <a:t>)</a:t>
                </a:r>
                <a:r>
                  <a:rPr lang="en-US" sz="1400" b="1" baseline="30000" dirty="0"/>
                  <a:t>11</a:t>
                </a:r>
                <a:r>
                  <a:rPr lang="en-US" sz="1400" b="1" dirty="0"/>
                  <a:t>B</a:t>
                </a:r>
                <a:endParaRPr lang="el-GR" sz="1400" b="1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3046491E-F333-EE68-FC43-52C1DDAF106D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92176" y="5423338"/>
                <a:ext cx="195771" cy="24039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FE84CE2C-2882-68B6-BCB3-8E9B2D27A18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224236" y="4950372"/>
                <a:ext cx="306241" cy="658130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B13FBAE-CC05-44F3-0008-1FB500C0D245}"/>
                  </a:ext>
                </a:extLst>
              </p:cNvPr>
              <p:cNvSpPr txBox="1"/>
              <p:nvPr/>
            </p:nvSpPr>
            <p:spPr>
              <a:xfrm>
                <a:off x="2199408" y="4638969"/>
                <a:ext cx="1160736" cy="3221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baseline="30000" dirty="0"/>
                  <a:t>12</a:t>
                </a:r>
                <a:r>
                  <a:rPr lang="en-US" sz="1400" b="1" dirty="0"/>
                  <a:t>C(p,p</a:t>
                </a:r>
                <a:r>
                  <a:rPr lang="en-US" sz="1400" b="1" baseline="-25000" dirty="0"/>
                  <a:t>0</a:t>
                </a:r>
                <a:r>
                  <a:rPr lang="en-US" sz="1400" b="1" dirty="0"/>
                  <a:t>)</a:t>
                </a:r>
                <a:r>
                  <a:rPr lang="en-US" sz="1400" b="1" baseline="30000" dirty="0"/>
                  <a:t>12</a:t>
                </a:r>
                <a:r>
                  <a:rPr lang="en-US" sz="1400" b="1" dirty="0"/>
                  <a:t>C</a:t>
                </a:r>
                <a:endParaRPr lang="el-GR" sz="1400" b="1" dirty="0"/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E84268A9-855D-0C7E-0BB6-39E56414D3C1}"/>
                  </a:ext>
                </a:extLst>
              </p:cNvPr>
              <p:cNvSpPr txBox="1"/>
              <p:nvPr/>
            </p:nvSpPr>
            <p:spPr>
              <a:xfrm>
                <a:off x="2779775" y="5126128"/>
                <a:ext cx="1252151" cy="32217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400" b="1" baseline="30000" dirty="0"/>
                  <a:t>16</a:t>
                </a:r>
                <a:r>
                  <a:rPr lang="en-US" sz="1400" b="1" dirty="0"/>
                  <a:t>O(p,p</a:t>
                </a:r>
                <a:r>
                  <a:rPr lang="en-US" sz="1400" b="1" baseline="-25000" dirty="0"/>
                  <a:t>0</a:t>
                </a:r>
                <a:r>
                  <a:rPr lang="en-US" sz="1400" b="1" dirty="0"/>
                  <a:t>)</a:t>
                </a:r>
                <a:r>
                  <a:rPr lang="en-US" sz="1400" b="1" baseline="30000" dirty="0"/>
                  <a:t>16</a:t>
                </a:r>
                <a:r>
                  <a:rPr lang="en-US" sz="1400" b="1" dirty="0"/>
                  <a:t>O</a:t>
                </a:r>
                <a:endParaRPr lang="el-GR" sz="1400" b="1" dirty="0"/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B1E008E2-37C8-80A4-CD87-43171594CA77}"/>
                  </a:ext>
                </a:extLst>
              </p:cNvPr>
              <p:cNvSpPr txBox="1"/>
              <p:nvPr/>
            </p:nvSpPr>
            <p:spPr>
              <a:xfrm>
                <a:off x="1277352" y="5486917"/>
                <a:ext cx="533256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baseline="30000" dirty="0"/>
                  <a:t>10</a:t>
                </a:r>
                <a:r>
                  <a:rPr lang="en-US" sz="1600" b="1" dirty="0"/>
                  <a:t>B</a:t>
                </a:r>
                <a:endParaRPr lang="el-GR" sz="1600" b="1" dirty="0"/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7293D418-F0D9-F83D-D2EC-A0D1E2ECE01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474076" y="5746506"/>
                <a:ext cx="73427" cy="23240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01A192E2-64C2-00C3-9627-533709B4E61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828308" y="3141510"/>
                <a:ext cx="302258" cy="432558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9" y="276471"/>
            <a:ext cx="6610465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Data Analysis: </a:t>
            </a:r>
            <a:r>
              <a:rPr lang="en-US" sz="3400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Thickness ratio</a:t>
            </a:r>
            <a:endParaRPr lang="en-US" sz="3400" dirty="0">
              <a:solidFill>
                <a:prstClr val="black"/>
              </a:solidFill>
              <a:latin typeface="arial" pitchFamily="34"/>
              <a:ea typeface="Noto Sans CJK JP" pitchFamily="2"/>
              <a:cs typeface="Droid Sans Devanagari" pitchFamily="2"/>
            </a:endParaRP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A352D0-21D2-323F-D839-63A0E5616E02}"/>
                  </a:ext>
                </a:extLst>
              </p:cNvPr>
              <p:cNvSpPr txBox="1"/>
              <p:nvPr/>
            </p:nvSpPr>
            <p:spPr>
              <a:xfrm>
                <a:off x="185797" y="1169384"/>
                <a:ext cx="10166871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baseline="30000" dirty="0" err="1"/>
                  <a:t>nat</a:t>
                </a:r>
                <a:r>
                  <a:rPr lang="en-US" dirty="0" err="1"/>
                  <a:t>B</a:t>
                </a:r>
                <a:r>
                  <a:rPr lang="en-US" dirty="0"/>
                  <a:t> (80.1% </a:t>
                </a:r>
                <a:r>
                  <a:rPr lang="en-US" baseline="30000" dirty="0"/>
                  <a:t>11</a:t>
                </a:r>
                <a:r>
                  <a:rPr lang="en-US" dirty="0"/>
                  <a:t>B, 19.9% </a:t>
                </a:r>
                <a:r>
                  <a:rPr lang="en-US" baseline="30000" dirty="0"/>
                  <a:t>10</a:t>
                </a:r>
                <a:r>
                  <a:rPr lang="en-US" dirty="0"/>
                  <a:t>B) target: via the </a:t>
                </a:r>
                <a:r>
                  <a:rPr lang="en-US" b="1" dirty="0"/>
                  <a:t>EBS</a:t>
                </a:r>
                <a:r>
                  <a:rPr lang="en-US" dirty="0"/>
                  <a:t> technique, for proton energy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𝐸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0" smtClean="0">
                        <a:latin typeface="Cambria Math" panose="02040503050406030204" pitchFamily="18" charset="0"/>
                      </a:rPr>
                      <m:t>=2.3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&amp; 3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DDA352D0-21D2-323F-D839-63A0E5616E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797" y="1169384"/>
                <a:ext cx="10166871" cy="390748"/>
              </a:xfrm>
              <a:prstGeom prst="rect">
                <a:avLst/>
              </a:prstGeom>
              <a:blipFill>
                <a:blip r:embed="rId4"/>
                <a:stretch>
                  <a:fillRect l="-420" t="-7813" b="-20313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AD89279-C862-3BEE-66DA-8318437958A0}"/>
              </a:ext>
            </a:extLst>
          </p:cNvPr>
          <p:cNvSpPr txBox="1"/>
          <p:nvPr/>
        </p:nvSpPr>
        <p:spPr>
          <a:xfrm>
            <a:off x="185797" y="1647488"/>
            <a:ext cx="36355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US" dirty="0"/>
              <a:t>Simulation via the SIMNRA code</a:t>
            </a:r>
            <a:endParaRPr lang="el-GR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40ED988-1A2D-BE78-88B3-5F8FE49DAE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324909"/>
                  </p:ext>
                </p:extLst>
              </p:nvPr>
            </p:nvGraphicFramePr>
            <p:xfrm>
              <a:off x="610709" y="5694748"/>
              <a:ext cx="2037683" cy="6974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9067">
                      <a:extLst>
                        <a:ext uri="{9D8B030D-6E8A-4147-A177-3AD203B41FA5}">
                          <a16:colId xmlns:a16="http://schemas.microsoft.com/office/drawing/2014/main" val="3197369954"/>
                        </a:ext>
                      </a:extLst>
                    </a:gridCol>
                    <a:gridCol w="1078616">
                      <a:extLst>
                        <a:ext uri="{9D8B030D-6E8A-4147-A177-3AD203B41FA5}">
                          <a16:colId xmlns:a16="http://schemas.microsoft.com/office/drawing/2014/main" val="466435698"/>
                        </a:ext>
                      </a:extLst>
                    </a:gridCol>
                  </a:tblGrid>
                  <a:tr h="39004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Target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en-US" sz="160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𝑁</m:t>
                                    </m:r>
                                  </m:e>
                                  <m:sub>
                                    <m:r>
                                      <a:rPr lang="en-US" sz="1600" b="0" i="1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𝑡</m:t>
                                    </m:r>
                                  </m:sub>
                                  <m:sup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𝐴𝑢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/11</m:t>
                                    </m:r>
                                    <m:r>
                                      <a:rPr lang="en-US" sz="1600" b="0" i="1" smtClean="0">
                                        <a:solidFill>
                                          <a:schemeClr val="tx1"/>
                                        </a:solidFill>
                                        <a:effectLst/>
                                        <a:latin typeface="Cambria Math" panose="02040503050406030204" pitchFamily="18" charset="0"/>
                                      </a:rPr>
                                      <m:t>𝐵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en-US" sz="1600" i="1" dirty="0">
                            <a:solidFill>
                              <a:schemeClr val="tx1"/>
                            </a:solidFill>
                            <a:effectLst/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598045524"/>
                      </a:ext>
                    </a:extLst>
                  </a:tr>
                  <a:tr h="28302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i="1" u="none" baseline="3000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nat</a:t>
                          </a:r>
                          <a:r>
                            <a:rPr lang="en-US" sz="1400" b="1" i="1" u="none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</a:rPr>
                                  <m:t>0.0245</m:t>
                                </m:r>
                              </m:oMath>
                            </m:oMathPara>
                          </a14:m>
                          <a:endParaRPr lang="en-US" sz="1400" dirty="0"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94546116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240ED988-1A2D-BE78-88B3-5F8FE49DAE68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37324909"/>
                  </p:ext>
                </p:extLst>
              </p:nvPr>
            </p:nvGraphicFramePr>
            <p:xfrm>
              <a:off x="610709" y="5694748"/>
              <a:ext cx="2037683" cy="697484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959067">
                      <a:extLst>
                        <a:ext uri="{9D8B030D-6E8A-4147-A177-3AD203B41FA5}">
                          <a16:colId xmlns:a16="http://schemas.microsoft.com/office/drawing/2014/main" val="3197369954"/>
                        </a:ext>
                      </a:extLst>
                    </a:gridCol>
                    <a:gridCol w="1078616">
                      <a:extLst>
                        <a:ext uri="{9D8B030D-6E8A-4147-A177-3AD203B41FA5}">
                          <a16:colId xmlns:a16="http://schemas.microsoft.com/office/drawing/2014/main" val="466435698"/>
                        </a:ext>
                      </a:extLst>
                    </a:gridCol>
                  </a:tblGrid>
                  <a:tr h="39268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600" dirty="0">
                              <a:solidFill>
                                <a:schemeClr val="tx1"/>
                              </a:solidFill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Target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89831" t="-1538" r="-1130" b="-92308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98045524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1" i="1" u="none" baseline="30000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nat</a:t>
                          </a:r>
                          <a:r>
                            <a:rPr lang="en-US" sz="1400" b="1" i="1" u="none" dirty="0">
                              <a:effectLst/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endParaRPr lang="el-GR"/>
                        </a:p>
                      </a:txBody>
                      <a:tcPr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6"/>
                          <a:stretch>
                            <a:fillRect l="-89831" t="-132000" r="-1130" b="-20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45461164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734656-AFB2-8C64-16D7-720A2538CF2C}"/>
                  </a:ext>
                </a:extLst>
              </p:cNvPr>
              <p:cNvSpPr txBox="1"/>
              <p:nvPr/>
            </p:nvSpPr>
            <p:spPr>
              <a:xfrm>
                <a:off x="575380" y="6396863"/>
                <a:ext cx="203768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Uncertainty: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5%</m:t>
                    </m:r>
                  </m:oMath>
                </a14:m>
                <a:endParaRPr lang="el-GR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5734656-AFB2-8C64-16D7-720A2538CF2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380" y="6396863"/>
                <a:ext cx="2037683" cy="369332"/>
              </a:xfrm>
              <a:prstGeom prst="rect">
                <a:avLst/>
              </a:prstGeom>
              <a:blipFill>
                <a:blip r:embed="rId7"/>
                <a:stretch>
                  <a:fillRect l="-2388" t="-8197" b="-2459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E0A8531-B931-5DA7-4F5F-791562AFD466}"/>
              </a:ext>
            </a:extLst>
          </p:cNvPr>
          <p:cNvCxnSpPr>
            <a:cxnSpLocks/>
          </p:cNvCxnSpPr>
          <p:nvPr/>
        </p:nvCxnSpPr>
        <p:spPr>
          <a:xfrm>
            <a:off x="3629294" y="1830949"/>
            <a:ext cx="229615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5B943933-8497-32D2-47D1-E146C64EC897}"/>
              </a:ext>
            </a:extLst>
          </p:cNvPr>
          <p:cNvSpPr txBox="1"/>
          <p:nvPr/>
        </p:nvSpPr>
        <p:spPr>
          <a:xfrm>
            <a:off x="3858909" y="1662456"/>
            <a:ext cx="8532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baseline="30000" dirty="0"/>
              <a:t>nat</a:t>
            </a:r>
            <a:r>
              <a:rPr lang="en-US" u="sng" dirty="0"/>
              <a:t>B target</a:t>
            </a:r>
            <a:r>
              <a:rPr lang="en-US" dirty="0"/>
              <a:t>: Cross-section data for </a:t>
            </a:r>
            <a:r>
              <a:rPr lang="en-US" baseline="30000" dirty="0"/>
              <a:t>11</a:t>
            </a:r>
            <a:r>
              <a:rPr lang="en-US" dirty="0"/>
              <a:t>B(p,p</a:t>
            </a:r>
            <a:r>
              <a:rPr lang="en-US" baseline="-25000" dirty="0"/>
              <a:t>0</a:t>
            </a:r>
            <a:r>
              <a:rPr lang="en-US" dirty="0"/>
              <a:t>)</a:t>
            </a:r>
            <a:r>
              <a:rPr lang="en-US" baseline="30000" dirty="0"/>
              <a:t> 11</a:t>
            </a:r>
            <a:r>
              <a:rPr lang="en-US" dirty="0"/>
              <a:t>B &amp; </a:t>
            </a:r>
            <a:r>
              <a:rPr lang="en-US" baseline="30000" dirty="0"/>
              <a:t>11</a:t>
            </a:r>
            <a:r>
              <a:rPr lang="en-US" dirty="0"/>
              <a:t>B(p,a</a:t>
            </a:r>
            <a:r>
              <a:rPr lang="en-US" baseline="-25000" dirty="0"/>
              <a:t>0</a:t>
            </a:r>
            <a:r>
              <a:rPr lang="en-US" dirty="0"/>
              <a:t>)</a:t>
            </a:r>
            <a:r>
              <a:rPr lang="en-US" baseline="30000" dirty="0"/>
              <a:t> 8</a:t>
            </a:r>
            <a:r>
              <a:rPr lang="en-US" dirty="0"/>
              <a:t>Be reactions: M. </a:t>
            </a:r>
            <a:r>
              <a:rPr lang="en-US" dirty="0" err="1"/>
              <a:t>Kokkoris</a:t>
            </a:r>
            <a:r>
              <a:rPr lang="en-US" dirty="0"/>
              <a:t> </a:t>
            </a:r>
            <a:r>
              <a:rPr lang="en-US" i="1" dirty="0"/>
              <a:t>et al.</a:t>
            </a:r>
            <a:endParaRPr lang="el-GR" dirty="0"/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E928C49D-9605-61B2-7D69-4FB425749D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6</a:t>
            </a:fld>
            <a:endParaRPr lang="el-GR" dirty="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ECDF82A-86A6-F9D7-1042-405AC249DC6A}"/>
              </a:ext>
            </a:extLst>
          </p:cNvPr>
          <p:cNvSpPr txBox="1"/>
          <p:nvPr/>
        </p:nvSpPr>
        <p:spPr>
          <a:xfrm>
            <a:off x="4948560" y="1995698"/>
            <a:ext cx="3352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Rutherford cross section for </a:t>
            </a:r>
            <a:r>
              <a:rPr lang="en-US" baseline="30000" dirty="0"/>
              <a:t>197</a:t>
            </a:r>
            <a:r>
              <a:rPr lang="en-US" dirty="0"/>
              <a:t>Au</a:t>
            </a:r>
            <a:endParaRPr lang="el-GR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E331BF96-5F3E-02B9-72D7-01A25E40933E}"/>
              </a:ext>
            </a:extLst>
          </p:cNvPr>
          <p:cNvGrpSpPr/>
          <p:nvPr/>
        </p:nvGrpSpPr>
        <p:grpSpPr>
          <a:xfrm>
            <a:off x="317741" y="2624541"/>
            <a:ext cx="3768055" cy="3039194"/>
            <a:chOff x="317741" y="2624541"/>
            <a:chExt cx="3768055" cy="303919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66A6182C-284E-6C51-62BD-DEFEB59674FE}"/>
                </a:ext>
              </a:extLst>
            </p:cNvPr>
            <p:cNvGrpSpPr/>
            <p:nvPr/>
          </p:nvGrpSpPr>
          <p:grpSpPr>
            <a:xfrm>
              <a:off x="317741" y="2624541"/>
              <a:ext cx="3768055" cy="3039194"/>
              <a:chOff x="450907" y="2393995"/>
              <a:chExt cx="3768055" cy="3039194"/>
            </a:xfrm>
          </p:grpSpPr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37D57AE3-8CAF-4131-FD85-1A42B5673D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71" t="9569" r="13258" b="5667"/>
              <a:stretch/>
            </p:blipFill>
            <p:spPr>
              <a:xfrm>
                <a:off x="450907" y="2393995"/>
                <a:ext cx="3768055" cy="3039194"/>
              </a:xfrm>
              <a:prstGeom prst="rect">
                <a:avLst/>
              </a:prstGeom>
            </p:spPr>
          </p:pic>
          <p:grpSp>
            <p:nvGrpSpPr>
              <p:cNvPr id="60" name="Group 59">
                <a:extLst>
                  <a:ext uri="{FF2B5EF4-FFF2-40B4-BE49-F238E27FC236}">
                    <a16:creationId xmlns:a16="http://schemas.microsoft.com/office/drawing/2014/main" id="{F0AE9DA7-6EC3-4FA2-4077-56F1149AC9B6}"/>
                  </a:ext>
                </a:extLst>
              </p:cNvPr>
              <p:cNvGrpSpPr/>
              <p:nvPr/>
            </p:nvGrpSpPr>
            <p:grpSpPr>
              <a:xfrm>
                <a:off x="2898439" y="2990586"/>
                <a:ext cx="1171026" cy="369332"/>
                <a:chOff x="7181193" y="3334407"/>
                <a:chExt cx="1171026" cy="369332"/>
              </a:xfrm>
            </p:grpSpPr>
            <p:sp>
              <p:nvSpPr>
                <p:cNvPr id="61" name="TextBox 60">
                  <a:extLst>
                    <a:ext uri="{FF2B5EF4-FFF2-40B4-BE49-F238E27FC236}">
                      <a16:creationId xmlns:a16="http://schemas.microsoft.com/office/drawing/2014/main" id="{448FE24B-0145-2050-723D-0D29E58BA3C6}"/>
                    </a:ext>
                  </a:extLst>
                </p:cNvPr>
                <p:cNvSpPr txBox="1"/>
                <p:nvPr/>
              </p:nvSpPr>
              <p:spPr>
                <a:xfrm>
                  <a:off x="7181193" y="3334407"/>
                  <a:ext cx="1146917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i="1" baseline="30000" dirty="0" err="1"/>
                    <a:t>nat</a:t>
                  </a:r>
                  <a:r>
                    <a:rPr lang="en-US" i="1" dirty="0" err="1"/>
                    <a:t>B</a:t>
                  </a:r>
                  <a:r>
                    <a:rPr lang="en-US" i="1" dirty="0"/>
                    <a:t> target</a:t>
                  </a:r>
                  <a:endParaRPr lang="el-GR" i="1" dirty="0"/>
                </a:p>
              </p:txBody>
            </p:sp>
            <p:sp>
              <p:nvSpPr>
                <p:cNvPr id="62" name="Rectangle: Rounded Corners 61">
                  <a:extLst>
                    <a:ext uri="{FF2B5EF4-FFF2-40B4-BE49-F238E27FC236}">
                      <a16:creationId xmlns:a16="http://schemas.microsoft.com/office/drawing/2014/main" id="{787C2F97-B90E-D450-5877-CC133F8B6725}"/>
                    </a:ext>
                  </a:extLst>
                </p:cNvPr>
                <p:cNvSpPr/>
                <p:nvPr/>
              </p:nvSpPr>
              <p:spPr>
                <a:xfrm>
                  <a:off x="7181193" y="3400706"/>
                  <a:ext cx="1171026" cy="246445"/>
                </a:xfrm>
                <a:prstGeom prst="roundRect">
                  <a:avLst/>
                </a:prstGeom>
                <a:noFill/>
                <a:ln w="1905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l-GR"/>
                </a:p>
              </p:txBody>
            </p:sp>
          </p:grp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6DB14BE1-3C83-0213-F794-D8B416C0D7FF}"/>
                </a:ext>
              </a:extLst>
            </p:cNvPr>
            <p:cNvGrpSpPr/>
            <p:nvPr/>
          </p:nvGrpSpPr>
          <p:grpSpPr>
            <a:xfrm>
              <a:off x="889250" y="2892630"/>
              <a:ext cx="3095783" cy="2419109"/>
              <a:chOff x="1015868" y="2662779"/>
              <a:chExt cx="3095783" cy="2419109"/>
            </a:xfrm>
          </p:grpSpPr>
          <p:sp>
            <p:nvSpPr>
              <p:cNvPr id="53" name="Rectangle 52">
                <a:extLst>
                  <a:ext uri="{FF2B5EF4-FFF2-40B4-BE49-F238E27FC236}">
                    <a16:creationId xmlns:a16="http://schemas.microsoft.com/office/drawing/2014/main" id="{FD81B8FF-0428-FDF3-B6AA-54B87468F178}"/>
                  </a:ext>
                </a:extLst>
              </p:cNvPr>
              <p:cNvSpPr/>
              <p:nvPr/>
            </p:nvSpPr>
            <p:spPr>
              <a:xfrm>
                <a:off x="1015868" y="2662779"/>
                <a:ext cx="835629" cy="2419109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50723DD1-CBBA-5502-A29F-A33975AA8854}"/>
                  </a:ext>
                </a:extLst>
              </p:cNvPr>
              <p:cNvSpPr/>
              <p:nvPr/>
            </p:nvSpPr>
            <p:spPr>
              <a:xfrm>
                <a:off x="3859403" y="4908006"/>
                <a:ext cx="252248" cy="16790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l-GR"/>
              </a:p>
            </p:txBody>
          </p:sp>
        </p:grp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2A48CC-7053-0DD4-8308-228A027801AF}"/>
                  </a:ext>
                </a:extLst>
              </p:cNvPr>
              <p:cNvSpPr txBox="1"/>
              <p:nvPr/>
            </p:nvSpPr>
            <p:spPr>
              <a:xfrm>
                <a:off x="721705" y="2214643"/>
                <a:ext cx="2617026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=2.3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𝑀𝑒𝑉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=150°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6D2A48CC-7053-0DD4-8308-228A02780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705" y="2214643"/>
                <a:ext cx="2617026" cy="390748"/>
              </a:xfrm>
              <a:prstGeom prst="rect">
                <a:avLst/>
              </a:prstGeom>
              <a:blipFill>
                <a:blip r:embed="rId13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60714E60-BDF3-C421-2A6D-2BEB60857823}"/>
              </a:ext>
            </a:extLst>
          </p:cNvPr>
          <p:cNvCxnSpPr>
            <a:cxnSpLocks/>
          </p:cNvCxnSpPr>
          <p:nvPr/>
        </p:nvCxnSpPr>
        <p:spPr>
          <a:xfrm flipH="1">
            <a:off x="1925953" y="3389520"/>
            <a:ext cx="4465448" cy="80190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F9DF3A4-449F-1B15-B614-AC47511506FB}"/>
              </a:ext>
            </a:extLst>
          </p:cNvPr>
          <p:cNvGrpSpPr/>
          <p:nvPr/>
        </p:nvGrpSpPr>
        <p:grpSpPr>
          <a:xfrm>
            <a:off x="4543172" y="4529827"/>
            <a:ext cx="2147638" cy="1972069"/>
            <a:chOff x="4574791" y="4571146"/>
            <a:chExt cx="2147638" cy="197206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95E8822-70EF-C939-8629-C2B246CFAE51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42" t="9400" r="13053" b="6335"/>
            <a:stretch/>
          </p:blipFill>
          <p:spPr>
            <a:xfrm>
              <a:off x="4574791" y="4571146"/>
              <a:ext cx="2147638" cy="1972069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C0B2DF7C-EAEB-8AD4-78B4-2AAE373F96D1}"/>
                </a:ext>
              </a:extLst>
            </p:cNvPr>
            <p:cNvSpPr txBox="1"/>
            <p:nvPr/>
          </p:nvSpPr>
          <p:spPr>
            <a:xfrm>
              <a:off x="4793224" y="4658318"/>
              <a:ext cx="12893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400" b="1" baseline="30000" dirty="0"/>
                <a:t>11</a:t>
              </a:r>
              <a:r>
                <a:rPr lang="en-US" sz="1400" b="1" dirty="0"/>
                <a:t>B(p,a</a:t>
              </a:r>
              <a:r>
                <a:rPr lang="en-US" sz="1400" b="1" baseline="-25000" dirty="0"/>
                <a:t>0</a:t>
              </a:r>
              <a:r>
                <a:rPr lang="en-US" sz="1400" b="1" dirty="0"/>
                <a:t>)</a:t>
              </a:r>
              <a:r>
                <a:rPr lang="en-US" sz="1400" b="1" baseline="30000" dirty="0"/>
                <a:t>8</a:t>
              </a:r>
              <a:r>
                <a:rPr lang="en-US" sz="1400" b="1" dirty="0"/>
                <a:t>Be</a:t>
              </a:r>
              <a:endParaRPr lang="el-GR" sz="1400" b="1" dirty="0"/>
            </a:p>
          </p:txBody>
        </p:sp>
      </p:grp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81B85032-29E6-8E59-4A8D-9D7C8745C544}"/>
              </a:ext>
            </a:extLst>
          </p:cNvPr>
          <p:cNvCxnSpPr>
            <a:cxnSpLocks/>
          </p:cNvCxnSpPr>
          <p:nvPr/>
        </p:nvCxnSpPr>
        <p:spPr>
          <a:xfrm flipH="1" flipV="1">
            <a:off x="4020708" y="5203566"/>
            <a:ext cx="489335" cy="23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4" name="Group 3">
            <a:extLst>
              <a:ext uri="{FF2B5EF4-FFF2-40B4-BE49-F238E27FC236}">
                <a16:creationId xmlns:a16="http://schemas.microsoft.com/office/drawing/2014/main" id="{F83AFD94-464D-BCB5-1DD8-980ED77597D2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8D7260A7-488D-095C-9822-695396F359AC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177AA5D8-12F8-DD1E-1491-187B5AD6ED22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34" name="Picture 33">
                <a:extLst>
                  <a:ext uri="{FF2B5EF4-FFF2-40B4-BE49-F238E27FC236}">
                    <a16:creationId xmlns:a16="http://schemas.microsoft.com/office/drawing/2014/main" id="{9938AF73-D130-AC01-8A9A-110BD9E875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36" name="Picture 35">
                <a:extLst>
                  <a:ext uri="{FF2B5EF4-FFF2-40B4-BE49-F238E27FC236}">
                    <a16:creationId xmlns:a16="http://schemas.microsoft.com/office/drawing/2014/main" id="{6499A441-3B1B-5A7D-FA8D-13C32C1FECD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86790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C805CF38-7760-A02B-C810-FCF3FE30518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6" t="11358" r="13577" b="6296"/>
          <a:stretch/>
        </p:blipFill>
        <p:spPr>
          <a:xfrm>
            <a:off x="6232910" y="2392022"/>
            <a:ext cx="5379049" cy="4292249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92A56092-0E19-072D-D5E5-1C44A2AE7DE4}"/>
              </a:ext>
            </a:extLst>
          </p:cNvPr>
          <p:cNvSpPr/>
          <p:nvPr/>
        </p:nvSpPr>
        <p:spPr>
          <a:xfrm>
            <a:off x="7367834" y="2486319"/>
            <a:ext cx="1023618" cy="374953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0CB4D9D-A4AC-9D0F-5EDB-660EC321F5F0}"/>
              </a:ext>
            </a:extLst>
          </p:cNvPr>
          <p:cNvSpPr/>
          <p:nvPr/>
        </p:nvSpPr>
        <p:spPr>
          <a:xfrm>
            <a:off x="9964727" y="6038200"/>
            <a:ext cx="1568391" cy="16412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9" y="276471"/>
            <a:ext cx="6113507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Data Analysis: </a:t>
            </a:r>
            <a:r>
              <a:rPr lang="en-US" sz="3400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Yield ratio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9EA221-321F-19DE-388D-12CE8B6D6E96}"/>
                  </a:ext>
                </a:extLst>
              </p:cNvPr>
              <p:cNvSpPr txBox="1"/>
              <p:nvPr/>
            </p:nvSpPr>
            <p:spPr>
              <a:xfrm>
                <a:off x="276684" y="1194265"/>
                <a:ext cx="1100217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Peak integration via the TV code, Uncertainty: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5 %</m:t>
                    </m:r>
                  </m:oMath>
                </a14:m>
                <a:r>
                  <a:rPr lang="en-US" dirty="0"/>
                  <a:t> for </a:t>
                </a:r>
                <a:r>
                  <a:rPr lang="en-US" baseline="30000" dirty="0"/>
                  <a:t>6</a:t>
                </a:r>
                <a:r>
                  <a:rPr lang="en-US" dirty="0"/>
                  <a:t>Li,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7%</m:t>
                    </m:r>
                  </m:oMath>
                </a14:m>
                <a:r>
                  <a:rPr lang="en-US" dirty="0"/>
                  <a:t> for </a:t>
                </a:r>
                <a:r>
                  <a:rPr lang="en-US" baseline="30000" dirty="0"/>
                  <a:t>19</a:t>
                </a:r>
                <a:r>
                  <a:rPr lang="en-US" dirty="0"/>
                  <a:t>F  </a:t>
                </a:r>
                <a:r>
                  <a:rPr lang="el-GR" dirty="0"/>
                  <a:t> </a:t>
                </a:r>
                <a:r>
                  <a:rPr lang="en-US" dirty="0"/>
                  <a:t>&amp; </a:t>
                </a:r>
                <a14:m>
                  <m:oMath xmlns:m="http://schemas.openxmlformats.org/officeDocument/2006/math">
                    <m:r>
                      <a:rPr lang="el-GR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0.1 %</m:t>
                    </m:r>
                  </m:oMath>
                </a14:m>
                <a:r>
                  <a:rPr lang="en-US" dirty="0"/>
                  <a:t> for Au peaks, in all spectra</a:t>
                </a:r>
                <a:endParaRPr lang="el-GR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endParaRPr lang="el-G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9EA221-321F-19DE-388D-12CE8B6D6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84" y="1194265"/>
                <a:ext cx="11002179" cy="646331"/>
              </a:xfrm>
              <a:prstGeom prst="rect">
                <a:avLst/>
              </a:prstGeom>
              <a:blipFill>
                <a:blip r:embed="rId4"/>
                <a:stretch>
                  <a:fillRect l="-388" t="-5660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1320385-A186-2A0E-87B4-B555C123F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7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A6D10EB-B7BF-3BFF-81A6-4B42C3203878}"/>
                  </a:ext>
                </a:extLst>
              </p:cNvPr>
              <p:cNvSpPr txBox="1"/>
              <p:nvPr/>
            </p:nvSpPr>
            <p:spPr>
              <a:xfrm>
                <a:off x="2071576" y="1594096"/>
                <a:ext cx="2556933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=150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=160°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5A6D10EB-B7BF-3BFF-81A6-4B42C32038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1576" y="1594096"/>
                <a:ext cx="2556933" cy="390748"/>
              </a:xfrm>
              <a:prstGeom prst="rect">
                <a:avLst/>
              </a:prstGeom>
              <a:blipFill>
                <a:blip r:embed="rId14"/>
                <a:stretch>
                  <a:fillRect b="-307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1" name="Group 40">
            <a:extLst>
              <a:ext uri="{FF2B5EF4-FFF2-40B4-BE49-F238E27FC236}">
                <a16:creationId xmlns:a16="http://schemas.microsoft.com/office/drawing/2014/main" id="{5AB046E3-F16F-6F4C-15A6-6DA8317A3B04}"/>
              </a:ext>
            </a:extLst>
          </p:cNvPr>
          <p:cNvGrpSpPr/>
          <p:nvPr/>
        </p:nvGrpSpPr>
        <p:grpSpPr>
          <a:xfrm>
            <a:off x="893685" y="2016840"/>
            <a:ext cx="1891847" cy="479539"/>
            <a:chOff x="7144923" y="3362016"/>
            <a:chExt cx="2464783" cy="347201"/>
          </a:xfrm>
        </p:grpSpPr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F683A34C-D6F5-F8DB-8AA2-EA9ED4F45544}"/>
                </a:ext>
              </a:extLst>
            </p:cNvPr>
            <p:cNvSpPr txBox="1"/>
            <p:nvPr/>
          </p:nvSpPr>
          <p:spPr>
            <a:xfrm>
              <a:off x="7144923" y="3362016"/>
              <a:ext cx="2464783" cy="34720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i="1" baseline="30000" dirty="0"/>
                <a:t>6</a:t>
              </a:r>
              <a:r>
                <a:rPr lang="en-US" sz="1600" i="1" dirty="0"/>
                <a:t>LiF target (with Au)</a:t>
              </a:r>
              <a:endParaRPr lang="el-GR" sz="1600" i="1" dirty="0"/>
            </a:p>
          </p:txBody>
        </p:sp>
        <p:sp>
          <p:nvSpPr>
            <p:cNvPr id="43" name="Rectangle: Rounded Corners 42">
              <a:extLst>
                <a:ext uri="{FF2B5EF4-FFF2-40B4-BE49-F238E27FC236}">
                  <a16:creationId xmlns:a16="http://schemas.microsoft.com/office/drawing/2014/main" id="{04434B22-AF1F-A16F-001E-675842CACD2F}"/>
                </a:ext>
              </a:extLst>
            </p:cNvPr>
            <p:cNvSpPr/>
            <p:nvPr/>
          </p:nvSpPr>
          <p:spPr>
            <a:xfrm>
              <a:off x="7178433" y="3367431"/>
              <a:ext cx="2307517" cy="213470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E585ACEA-426F-CFA2-15A7-99422F0A7E50}"/>
              </a:ext>
            </a:extLst>
          </p:cNvPr>
          <p:cNvGrpSpPr/>
          <p:nvPr/>
        </p:nvGrpSpPr>
        <p:grpSpPr>
          <a:xfrm>
            <a:off x="7054793" y="2022303"/>
            <a:ext cx="1039988" cy="338554"/>
            <a:chOff x="7140466" y="3341559"/>
            <a:chExt cx="2021123" cy="338554"/>
          </a:xfrm>
        </p:grpSpPr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A011740-6395-A489-F230-68DEAB9A6834}"/>
                </a:ext>
              </a:extLst>
            </p:cNvPr>
            <p:cNvSpPr txBox="1"/>
            <p:nvPr/>
          </p:nvSpPr>
          <p:spPr>
            <a:xfrm>
              <a:off x="7140466" y="3341559"/>
              <a:ext cx="189677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baseline="30000" dirty="0"/>
                <a:t>6</a:t>
              </a:r>
              <a:r>
                <a:rPr lang="en-US" sz="1600" i="1" dirty="0"/>
                <a:t>LiF target</a:t>
              </a:r>
              <a:endParaRPr lang="el-GR" sz="1600" i="1" dirty="0"/>
            </a:p>
          </p:txBody>
        </p:sp>
        <p:sp>
          <p:nvSpPr>
            <p:cNvPr id="46" name="Rectangle: Rounded Corners 45">
              <a:extLst>
                <a:ext uri="{FF2B5EF4-FFF2-40B4-BE49-F238E27FC236}">
                  <a16:creationId xmlns:a16="http://schemas.microsoft.com/office/drawing/2014/main" id="{6736F526-A59F-9781-B33B-FD878282098B}"/>
                </a:ext>
              </a:extLst>
            </p:cNvPr>
            <p:cNvSpPr/>
            <p:nvPr/>
          </p:nvSpPr>
          <p:spPr>
            <a:xfrm>
              <a:off x="7182142" y="3383300"/>
              <a:ext cx="1979447" cy="255071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26EFCA1-4438-F2E3-0512-C71ABC23C96F}"/>
                  </a:ext>
                </a:extLst>
              </p:cNvPr>
              <p:cNvSpPr txBox="1"/>
              <p:nvPr/>
            </p:nvSpPr>
            <p:spPr>
              <a:xfrm>
                <a:off x="8310801" y="1576702"/>
                <a:ext cx="2798113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80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0 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=160°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826EFCA1-4438-F2E3-0512-C71ABC23C9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0801" y="1576702"/>
                <a:ext cx="2798113" cy="390748"/>
              </a:xfrm>
              <a:prstGeom prst="rect">
                <a:avLst/>
              </a:prstGeom>
              <a:blipFill>
                <a:blip r:embed="rId15"/>
                <a:stretch>
                  <a:fillRect b="-3125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Picture 30">
            <a:extLst>
              <a:ext uri="{FF2B5EF4-FFF2-40B4-BE49-F238E27FC236}">
                <a16:creationId xmlns:a16="http://schemas.microsoft.com/office/drawing/2014/main" id="{EA38BA2E-4217-466C-4B84-28B624544706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" t="9259" r="13572" b="7407"/>
          <a:stretch/>
        </p:blipFill>
        <p:spPr>
          <a:xfrm>
            <a:off x="217438" y="2336406"/>
            <a:ext cx="5379048" cy="4154952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730375B-5558-E0E9-1B67-8B6346671763}"/>
              </a:ext>
            </a:extLst>
          </p:cNvPr>
          <p:cNvSpPr/>
          <p:nvPr/>
        </p:nvSpPr>
        <p:spPr>
          <a:xfrm>
            <a:off x="893685" y="2676279"/>
            <a:ext cx="664854" cy="34266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7E88C27F-F753-AFC2-3380-F3E69D51C2EA}"/>
              </a:ext>
            </a:extLst>
          </p:cNvPr>
          <p:cNvSpPr/>
          <p:nvPr/>
        </p:nvSpPr>
        <p:spPr>
          <a:xfrm>
            <a:off x="5296668" y="5902441"/>
            <a:ext cx="252248" cy="167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02B7558-AF3B-B1DC-40CA-A83044C13E48}"/>
              </a:ext>
            </a:extLst>
          </p:cNvPr>
          <p:cNvGrpSpPr/>
          <p:nvPr/>
        </p:nvGrpSpPr>
        <p:grpSpPr>
          <a:xfrm>
            <a:off x="8423244" y="2064044"/>
            <a:ext cx="2140471" cy="2121879"/>
            <a:chOff x="8423244" y="2064044"/>
            <a:chExt cx="2140471" cy="2121879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5A9A1BB3-E193-BD55-A125-213B929E54DC}"/>
                </a:ext>
              </a:extLst>
            </p:cNvPr>
            <p:cNvGrpSpPr/>
            <p:nvPr/>
          </p:nvGrpSpPr>
          <p:grpSpPr>
            <a:xfrm>
              <a:off x="8423244" y="2064044"/>
              <a:ext cx="2140471" cy="2121879"/>
              <a:chOff x="8423244" y="2064044"/>
              <a:chExt cx="2140471" cy="2121879"/>
            </a:xfrm>
          </p:grpSpPr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F8930608-0453-C36E-D55B-809643A54C9E}"/>
                  </a:ext>
                </a:extLst>
              </p:cNvPr>
              <p:cNvCxnSpPr/>
              <p:nvPr/>
            </p:nvCxnSpPr>
            <p:spPr>
              <a:xfrm flipH="1">
                <a:off x="8503005" y="3697261"/>
                <a:ext cx="238117" cy="48866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29" name="Picture 28">
                <a:extLst>
                  <a:ext uri="{FF2B5EF4-FFF2-40B4-BE49-F238E27FC236}">
                    <a16:creationId xmlns:a16="http://schemas.microsoft.com/office/drawing/2014/main" id="{C6B215CE-80EF-D337-04EF-3DBAA588A8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33" t="10571" r="13315" b="6427"/>
              <a:stretch/>
            </p:blipFill>
            <p:spPr>
              <a:xfrm>
                <a:off x="8423244" y="2064044"/>
                <a:ext cx="2140471" cy="1710533"/>
              </a:xfrm>
              <a:prstGeom prst="rect">
                <a:avLst/>
              </a:prstGeom>
            </p:spPr>
          </p:pic>
          <p:sp>
            <p:nvSpPr>
              <p:cNvPr id="30" name="TextBox 29">
                <a:extLst>
                  <a:ext uri="{FF2B5EF4-FFF2-40B4-BE49-F238E27FC236}">
                    <a16:creationId xmlns:a16="http://schemas.microsoft.com/office/drawing/2014/main" id="{B721C1DA-68C7-E2D2-3357-D9FBCA10968D}"/>
                  </a:ext>
                </a:extLst>
              </p:cNvPr>
              <p:cNvSpPr txBox="1"/>
              <p:nvPr/>
            </p:nvSpPr>
            <p:spPr>
              <a:xfrm>
                <a:off x="9169974" y="2374141"/>
                <a:ext cx="534693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/>
                  <a:t>C</a:t>
                </a:r>
                <a:r>
                  <a:rPr lang="en-US" sz="1600" baseline="-25000" dirty="0"/>
                  <a:t>el</a:t>
                </a:r>
                <a:endParaRPr lang="el-GR" sz="1600" baseline="-25000" dirty="0"/>
              </a:p>
            </p:txBody>
          </p: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82CF0D81-19F5-A178-A12B-F6D8B47475B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9415849" y="2674960"/>
                <a:ext cx="207467" cy="232532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3F4938F6-89A9-B034-5D7F-CDB84DA2A21F}"/>
                  </a:ext>
                </a:extLst>
              </p:cNvPr>
              <p:cNvCxnSpPr/>
              <p:nvPr/>
            </p:nvCxnSpPr>
            <p:spPr>
              <a:xfrm flipH="1">
                <a:off x="10078619" y="3097427"/>
                <a:ext cx="82565" cy="244541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5FE93D7-CE6A-35BD-4E02-7458515CD96D}"/>
                  </a:ext>
                </a:extLst>
              </p:cNvPr>
              <p:cNvSpPr txBox="1"/>
              <p:nvPr/>
            </p:nvSpPr>
            <p:spPr>
              <a:xfrm>
                <a:off x="10067744" y="2731231"/>
                <a:ext cx="3756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F</a:t>
                </a:r>
                <a:r>
                  <a:rPr lang="en-US" sz="1600" baseline="-25000" dirty="0"/>
                  <a:t>el</a:t>
                </a:r>
                <a:endParaRPr lang="el-GR" sz="1600" baseline="-25000" dirty="0"/>
              </a:p>
            </p:txBody>
          </p: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6E81826A-18D4-2AF2-9818-073605F82F12}"/>
                </a:ext>
              </a:extLst>
            </p:cNvPr>
            <p:cNvSpPr txBox="1"/>
            <p:nvPr/>
          </p:nvSpPr>
          <p:spPr>
            <a:xfrm>
              <a:off x="8916723" y="2992582"/>
              <a:ext cx="4171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Li</a:t>
              </a:r>
              <a:r>
                <a:rPr lang="en-US" sz="1600" baseline="-25000" dirty="0"/>
                <a:t>el</a:t>
              </a:r>
              <a:endParaRPr lang="el-GR" sz="1600" baseline="-25000" dirty="0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EB5681F4-2CF7-5598-585D-A5D3537D960E}"/>
                </a:ext>
              </a:extLst>
            </p:cNvPr>
            <p:cNvCxnSpPr>
              <a:cxnSpLocks/>
            </p:cNvCxnSpPr>
            <p:nvPr/>
          </p:nvCxnSpPr>
          <p:spPr>
            <a:xfrm>
              <a:off x="9098667" y="3257697"/>
              <a:ext cx="26762" cy="18179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BA335F6B-7804-8E42-F7B5-D499617463CF}"/>
              </a:ext>
            </a:extLst>
          </p:cNvPr>
          <p:cNvGrpSpPr/>
          <p:nvPr/>
        </p:nvGrpSpPr>
        <p:grpSpPr>
          <a:xfrm>
            <a:off x="1618405" y="2400259"/>
            <a:ext cx="2058136" cy="2204531"/>
            <a:chOff x="1618405" y="2400259"/>
            <a:chExt cx="2058136" cy="2204531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B3B599F-F140-CE86-5D14-A89F2B221A46}"/>
                </a:ext>
              </a:extLst>
            </p:cNvPr>
            <p:cNvGrpSpPr/>
            <p:nvPr/>
          </p:nvGrpSpPr>
          <p:grpSpPr>
            <a:xfrm>
              <a:off x="1618405" y="2400259"/>
              <a:ext cx="2058136" cy="2204531"/>
              <a:chOff x="1618405" y="2400259"/>
              <a:chExt cx="2058136" cy="2204531"/>
            </a:xfrm>
          </p:grpSpPr>
          <p:cxnSp>
            <p:nvCxnSpPr>
              <p:cNvPr id="12" name="Straight Arrow Connector 11">
                <a:extLst>
                  <a:ext uri="{FF2B5EF4-FFF2-40B4-BE49-F238E27FC236}">
                    <a16:creationId xmlns:a16="http://schemas.microsoft.com/office/drawing/2014/main" id="{A293107C-0CD1-DE8F-B417-3D8AC17104E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618405" y="4328470"/>
                <a:ext cx="186569" cy="27632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BCC86721-8C4D-1523-324F-4E6AD56776E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917" t="9561" r="10998" b="6787"/>
              <a:stretch/>
            </p:blipFill>
            <p:spPr>
              <a:xfrm>
                <a:off x="1628285" y="2400259"/>
                <a:ext cx="2048256" cy="1883418"/>
              </a:xfrm>
              <a:prstGeom prst="rect">
                <a:avLst/>
              </a:prstGeom>
            </p:spPr>
          </p:pic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990D043-185B-0C82-9428-138CAAC3E641}"/>
                  </a:ext>
                </a:extLst>
              </p:cNvPr>
              <p:cNvSpPr txBox="1"/>
              <p:nvPr/>
            </p:nvSpPr>
            <p:spPr>
              <a:xfrm>
                <a:off x="2961477" y="2580756"/>
                <a:ext cx="51007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/>
                  <a:t>Au</a:t>
                </a:r>
                <a:r>
                  <a:rPr lang="en-US" sz="1600" baseline="-25000" dirty="0"/>
                  <a:t>el</a:t>
                </a:r>
                <a:endParaRPr lang="el-GR" sz="1600" baseline="-25000" dirty="0"/>
              </a:p>
            </p:txBody>
          </p:sp>
          <p:cxnSp>
            <p:nvCxnSpPr>
              <p:cNvPr id="28" name="Straight Arrow Connector 27">
                <a:extLst>
                  <a:ext uri="{FF2B5EF4-FFF2-40B4-BE49-F238E27FC236}">
                    <a16:creationId xmlns:a16="http://schemas.microsoft.com/office/drawing/2014/main" id="{7BE3E853-A177-E669-9F17-27C31F8B77FA}"/>
                  </a:ext>
                </a:extLst>
              </p:cNvPr>
              <p:cNvCxnSpPr/>
              <p:nvPr/>
            </p:nvCxnSpPr>
            <p:spPr>
              <a:xfrm flipH="1">
                <a:off x="2961477" y="2919310"/>
                <a:ext cx="193474" cy="178117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38B219-C870-6637-E07E-34A3780DEE6D}"/>
                </a:ext>
              </a:extLst>
            </p:cNvPr>
            <p:cNvSpPr txBox="1"/>
            <p:nvPr/>
          </p:nvSpPr>
          <p:spPr>
            <a:xfrm>
              <a:off x="2465306" y="3181708"/>
              <a:ext cx="3756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F</a:t>
              </a:r>
              <a:r>
                <a:rPr lang="en-US" sz="1600" baseline="-25000" dirty="0"/>
                <a:t>el</a:t>
              </a:r>
              <a:endParaRPr lang="el-GR" sz="1600" baseline="-25000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10D3074C-EBE4-6A32-C528-5E20D58B49B7}"/>
                </a:ext>
              </a:extLst>
            </p:cNvPr>
            <p:cNvCxnSpPr>
              <a:cxnSpLocks/>
            </p:cNvCxnSpPr>
            <p:nvPr/>
          </p:nvCxnSpPr>
          <p:spPr>
            <a:xfrm rot="-360000" flipH="1">
              <a:off x="2581412" y="3494010"/>
              <a:ext cx="21120" cy="2620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8A9C5F2E-527E-E5AD-E53D-1327490CD8C2}"/>
                </a:ext>
              </a:extLst>
            </p:cNvPr>
            <p:cNvSpPr txBox="1"/>
            <p:nvPr/>
          </p:nvSpPr>
          <p:spPr>
            <a:xfrm>
              <a:off x="2074703" y="3277936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</a:t>
              </a:r>
              <a:r>
                <a:rPr lang="en-US" sz="1600" baseline="-25000" dirty="0"/>
                <a:t>el</a:t>
              </a:r>
              <a:endParaRPr lang="el-GR" sz="1600" baseline="-25000" dirty="0"/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6EC17F6C-7B0B-A3FC-5804-C8D5B672BBB5}"/>
                </a:ext>
              </a:extLst>
            </p:cNvPr>
            <p:cNvCxnSpPr>
              <a:stCxn id="52" idx="2"/>
            </p:cNvCxnSpPr>
            <p:nvPr/>
          </p:nvCxnSpPr>
          <p:spPr>
            <a:xfrm>
              <a:off x="2271231" y="3616490"/>
              <a:ext cx="39466" cy="18721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7E275EE8-2CEE-2B3C-4864-2A41D20B5F21}"/>
              </a:ext>
            </a:extLst>
          </p:cNvPr>
          <p:cNvGrpSpPr/>
          <p:nvPr/>
        </p:nvGrpSpPr>
        <p:grpSpPr>
          <a:xfrm>
            <a:off x="3932653" y="3471615"/>
            <a:ext cx="8041909" cy="2514480"/>
            <a:chOff x="3932653" y="3471615"/>
            <a:chExt cx="8041909" cy="2514480"/>
          </a:xfrm>
        </p:grpSpPr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9652B705-B2FC-4C22-3ACE-E9BD976009FD}"/>
                </a:ext>
              </a:extLst>
            </p:cNvPr>
            <p:cNvCxnSpPr>
              <a:cxnSpLocks/>
            </p:cNvCxnSpPr>
            <p:nvPr/>
          </p:nvCxnSpPr>
          <p:spPr>
            <a:xfrm>
              <a:off x="5213772" y="5448167"/>
              <a:ext cx="167782" cy="38903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2FF9445C-7AA6-69A6-4CD6-3529CCEA4FCC}"/>
                </a:ext>
              </a:extLst>
            </p:cNvPr>
            <p:cNvGrpSpPr/>
            <p:nvPr/>
          </p:nvGrpSpPr>
          <p:grpSpPr>
            <a:xfrm>
              <a:off x="3932653" y="3471615"/>
              <a:ext cx="2048256" cy="1930838"/>
              <a:chOff x="3932653" y="3471615"/>
              <a:chExt cx="2048256" cy="1930838"/>
            </a:xfrm>
          </p:grpSpPr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1084B529-16E3-F751-11EA-A691271CDB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9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317" t="9561" r="10999" b="6787"/>
              <a:stretch/>
            </p:blipFill>
            <p:spPr>
              <a:xfrm>
                <a:off x="3932653" y="3471615"/>
                <a:ext cx="2048256" cy="1930838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C9DA8B68-08B2-CD86-539F-339D03A47945}"/>
                  </a:ext>
                </a:extLst>
              </p:cNvPr>
              <p:cNvSpPr txBox="1"/>
              <p:nvPr/>
            </p:nvSpPr>
            <p:spPr>
              <a:xfrm>
                <a:off x="4111473" y="3508931"/>
                <a:ext cx="1474573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1600" b="1" i="1" baseline="30000" dirty="0"/>
                  <a:t>6</a:t>
                </a:r>
                <a:r>
                  <a:rPr lang="en-US" sz="1600" b="1" i="1" dirty="0"/>
                  <a:t>Li(p,</a:t>
                </a:r>
                <a:r>
                  <a:rPr lang="en-US" sz="1600" b="1" i="1" baseline="30000" dirty="0"/>
                  <a:t>3</a:t>
                </a:r>
                <a:r>
                  <a:rPr lang="en-US" sz="1600" b="1" i="1" dirty="0"/>
                  <a:t>He)</a:t>
                </a:r>
                <a:r>
                  <a:rPr lang="en-US" sz="1600" b="1" i="1" baseline="30000" dirty="0"/>
                  <a:t>4</a:t>
                </a:r>
                <a:r>
                  <a:rPr lang="en-US" sz="1600" b="1" i="1" dirty="0"/>
                  <a:t>He </a:t>
                </a:r>
                <a:endParaRPr lang="el-GR" sz="1600" dirty="0"/>
              </a:p>
            </p:txBody>
          </p:sp>
        </p:grpSp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309AE01-2309-53C1-7221-5E7AC8ACCA70}"/>
                </a:ext>
              </a:extLst>
            </p:cNvPr>
            <p:cNvGrpSpPr/>
            <p:nvPr/>
          </p:nvGrpSpPr>
          <p:grpSpPr>
            <a:xfrm>
              <a:off x="9709857" y="3871897"/>
              <a:ext cx="2264705" cy="2114198"/>
              <a:chOff x="9709857" y="3871897"/>
              <a:chExt cx="2264705" cy="2114198"/>
            </a:xfrm>
          </p:grpSpPr>
          <p:pic>
            <p:nvPicPr>
              <p:cNvPr id="38" name="Picture 37">
                <a:extLst>
                  <a:ext uri="{FF2B5EF4-FFF2-40B4-BE49-F238E27FC236}">
                    <a16:creationId xmlns:a16="http://schemas.microsoft.com/office/drawing/2014/main" id="{567AF93B-E193-6FE8-CB29-7A267DF18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13" t="10571" r="10998" b="5346"/>
              <a:stretch/>
            </p:blipFill>
            <p:spPr>
              <a:xfrm>
                <a:off x="9709857" y="3871897"/>
                <a:ext cx="2264705" cy="1871169"/>
              </a:xfrm>
              <a:prstGeom prst="rect">
                <a:avLst/>
              </a:prstGeom>
            </p:spPr>
          </p:pic>
          <p:grpSp>
            <p:nvGrpSpPr>
              <p:cNvPr id="47" name="Group 46">
                <a:extLst>
                  <a:ext uri="{FF2B5EF4-FFF2-40B4-BE49-F238E27FC236}">
                    <a16:creationId xmlns:a16="http://schemas.microsoft.com/office/drawing/2014/main" id="{A5D262D8-C269-43A6-A6CA-1A3037D4A085}"/>
                  </a:ext>
                </a:extLst>
              </p:cNvPr>
              <p:cNvGrpSpPr/>
              <p:nvPr/>
            </p:nvGrpSpPr>
            <p:grpSpPr>
              <a:xfrm>
                <a:off x="10078619" y="3902770"/>
                <a:ext cx="1337297" cy="2083325"/>
                <a:chOff x="10078619" y="3902770"/>
                <a:chExt cx="1337297" cy="2083325"/>
              </a:xfrm>
            </p:grpSpPr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D43BFF3B-A7C5-8E80-A5E9-12F99A9E873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170803" y="5785822"/>
                  <a:ext cx="67734" cy="2002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" name="TextBox 18">
                  <a:extLst>
                    <a:ext uri="{FF2B5EF4-FFF2-40B4-BE49-F238E27FC236}">
                      <a16:creationId xmlns:a16="http://schemas.microsoft.com/office/drawing/2014/main" id="{70AE5D3B-4331-DE7D-69DE-C3595F4F6883}"/>
                    </a:ext>
                  </a:extLst>
                </p:cNvPr>
                <p:cNvSpPr txBox="1"/>
                <p:nvPr/>
              </p:nvSpPr>
              <p:spPr>
                <a:xfrm>
                  <a:off x="10078619" y="3902770"/>
                  <a:ext cx="1337297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600" b="1" i="1" baseline="30000" dirty="0"/>
                    <a:t>6</a:t>
                  </a:r>
                  <a:r>
                    <a:rPr lang="en-US" sz="1600" b="1" i="1" dirty="0"/>
                    <a:t>Li(p,</a:t>
                  </a:r>
                  <a:r>
                    <a:rPr lang="en-US" sz="1600" b="1" i="1" baseline="30000" dirty="0"/>
                    <a:t>3</a:t>
                  </a:r>
                  <a:r>
                    <a:rPr lang="en-US" sz="1600" b="1" i="1" dirty="0"/>
                    <a:t>He)</a:t>
                  </a:r>
                  <a:r>
                    <a:rPr lang="en-US" sz="1600" b="1" i="1" baseline="30000" dirty="0"/>
                    <a:t>4</a:t>
                  </a:r>
                  <a:r>
                    <a:rPr lang="en-US" sz="1600" b="1" i="1" dirty="0"/>
                    <a:t>He </a:t>
                  </a:r>
                  <a:endParaRPr lang="el-GR" sz="1600" dirty="0"/>
                </a:p>
              </p:txBody>
            </p:sp>
          </p:grp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101E5CF-50B9-FB7B-FA1F-82D50885328B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4F3C1264-0FAE-BCDF-0E10-74CE4B233EF8}"/>
                </a:ext>
              </a:extLst>
            </p:cNvPr>
            <p:cNvPicPr>
              <a:picLocks noChangeAspect="1"/>
            </p:cNvPicPr>
            <p:nvPr/>
          </p:nvPicPr>
          <p:blipFill>
            <a:blip r:embed="rId21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9" name="Group 48">
              <a:extLst>
                <a:ext uri="{FF2B5EF4-FFF2-40B4-BE49-F238E27FC236}">
                  <a16:creationId xmlns:a16="http://schemas.microsoft.com/office/drawing/2014/main" id="{FF597E63-AB55-2C2C-C8F2-006579F731CA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59" name="Picture 58">
                <a:extLst>
                  <a:ext uri="{FF2B5EF4-FFF2-40B4-BE49-F238E27FC236}">
                    <a16:creationId xmlns:a16="http://schemas.microsoft.com/office/drawing/2014/main" id="{A061B0B2-2CCC-504A-B485-216BFD7BEB3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60" name="Picture 59">
                <a:extLst>
                  <a:ext uri="{FF2B5EF4-FFF2-40B4-BE49-F238E27FC236}">
                    <a16:creationId xmlns:a16="http://schemas.microsoft.com/office/drawing/2014/main" id="{723C2371-E4AC-8F06-AEA0-ABC48A32F30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902610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50474702-F428-0390-B11B-BA3D02DB1483}"/>
              </a:ext>
            </a:extLst>
          </p:cNvPr>
          <p:cNvGrpSpPr/>
          <p:nvPr/>
        </p:nvGrpSpPr>
        <p:grpSpPr>
          <a:xfrm>
            <a:off x="463984" y="2073105"/>
            <a:ext cx="6095194" cy="4710395"/>
            <a:chOff x="411942" y="2008922"/>
            <a:chExt cx="6095194" cy="4710395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F94572E7-F030-DAB1-82F6-90256061EFF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774" t="10557" r="13250" b="4031"/>
            <a:stretch/>
          </p:blipFill>
          <p:spPr>
            <a:xfrm>
              <a:off x="411942" y="2008922"/>
              <a:ext cx="6095194" cy="4710395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C58A76A-54CB-6493-1739-6A13FC26E795}"/>
                </a:ext>
              </a:extLst>
            </p:cNvPr>
            <p:cNvSpPr/>
            <p:nvPr/>
          </p:nvSpPr>
          <p:spPr>
            <a:xfrm>
              <a:off x="1452969" y="2157721"/>
              <a:ext cx="529129" cy="394802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AAB4623-60F4-5BD4-7969-0E10BB3405CD}"/>
                </a:ext>
              </a:extLst>
            </p:cNvPr>
            <p:cNvSpPr/>
            <p:nvPr/>
          </p:nvSpPr>
          <p:spPr>
            <a:xfrm>
              <a:off x="5532967" y="5933586"/>
              <a:ext cx="876672" cy="15650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9" y="276471"/>
            <a:ext cx="6113507" cy="644927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3628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Data Analysis: </a:t>
            </a:r>
            <a:r>
              <a:rPr lang="en-US" sz="3400" i="1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Yield ratio</a:t>
            </a:r>
            <a:endParaRPr lang="en-US" sz="3400" dirty="0">
              <a:solidFill>
                <a:prstClr val="black"/>
              </a:solidFill>
              <a:latin typeface="arial" pitchFamily="34"/>
              <a:ea typeface="Noto Sans CJK JP" pitchFamily="2"/>
              <a:cs typeface="Droid Sans Devanagari" pitchFamily="2"/>
            </a:endParaRP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9EA221-321F-19DE-388D-12CE8B6D6E96}"/>
                  </a:ext>
                </a:extLst>
              </p:cNvPr>
              <p:cNvSpPr txBox="1"/>
              <p:nvPr/>
            </p:nvSpPr>
            <p:spPr>
              <a:xfrm>
                <a:off x="276684" y="1194265"/>
                <a:ext cx="965251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Peak integration via the TV code, Uncertainty: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5 %</m:t>
                    </m:r>
                  </m:oMath>
                </a14:m>
                <a:r>
                  <a:rPr lang="en-US" dirty="0"/>
                  <a:t> for</a:t>
                </a:r>
                <a:r>
                  <a:rPr lang="el-GR" dirty="0"/>
                  <a:t> </a:t>
                </a:r>
                <a:r>
                  <a:rPr lang="en-US" baseline="30000" dirty="0"/>
                  <a:t>11</a:t>
                </a:r>
                <a:r>
                  <a:rPr lang="en-US" dirty="0"/>
                  <a:t>B </a:t>
                </a:r>
                <a:r>
                  <a:rPr lang="el-GR" dirty="0"/>
                  <a:t> </a:t>
                </a:r>
                <a:r>
                  <a:rPr lang="en-US" dirty="0"/>
                  <a:t>&amp;</a:t>
                </a:r>
                <a:r>
                  <a:rPr lang="el-GR" dirty="0"/>
                  <a:t>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l-G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0.1 %</m:t>
                    </m:r>
                  </m:oMath>
                </a14:m>
                <a:r>
                  <a:rPr lang="en-US" dirty="0"/>
                  <a:t> for Au peaks, in all spectra</a:t>
                </a:r>
                <a:endParaRPr lang="el-GR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ED9EA221-321F-19DE-388D-12CE8B6D6E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6684" y="1194265"/>
                <a:ext cx="9652514" cy="369332"/>
              </a:xfrm>
              <a:prstGeom prst="rect">
                <a:avLst/>
              </a:prstGeom>
              <a:blipFill>
                <a:blip r:embed="rId5"/>
                <a:stretch>
                  <a:fillRect l="-442" t="-10000" b="-26667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01320385-A186-2A0E-87B4-B555C123F1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8</a:t>
            </a:fld>
            <a:endParaRPr lang="el-GR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33D34A-738B-A306-79E0-7DD200ACDCBD}"/>
                  </a:ext>
                </a:extLst>
              </p:cNvPr>
              <p:cNvSpPr txBox="1"/>
              <p:nvPr/>
            </p:nvSpPr>
            <p:spPr>
              <a:xfrm>
                <a:off x="4914833" y="1585268"/>
                <a:ext cx="2840125" cy="39074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l-GR" b="0" i="0" smtClean="0">
                              <a:latin typeface="Cambria Math" panose="02040503050406030204" pitchFamily="18" charset="0"/>
                            </a:rPr>
                            <m:t>Ε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67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5 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𝑘𝑒𝑉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𝜃</m:t>
                      </m:r>
                      <m:r>
                        <a:rPr lang="el-GR" b="0" i="1" smtClean="0">
                          <a:latin typeface="Cambria Math" panose="02040503050406030204" pitchFamily="18" charset="0"/>
                        </a:rPr>
                        <m:t>=170°</m:t>
                      </m:r>
                    </m:oMath>
                  </m:oMathPara>
                </a14:m>
                <a:endParaRPr lang="el-GR" dirty="0"/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D133D34A-738B-A306-79E0-7DD200ACDC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4833" y="1585268"/>
                <a:ext cx="2840125" cy="390748"/>
              </a:xfrm>
              <a:prstGeom prst="rect">
                <a:avLst/>
              </a:prstGeom>
              <a:blipFill>
                <a:blip r:embed="rId10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6" name="Group 25">
            <a:extLst>
              <a:ext uri="{FF2B5EF4-FFF2-40B4-BE49-F238E27FC236}">
                <a16:creationId xmlns:a16="http://schemas.microsoft.com/office/drawing/2014/main" id="{A9FA1FD9-9119-7F17-1A0B-4F3EB01A587D}"/>
              </a:ext>
            </a:extLst>
          </p:cNvPr>
          <p:cNvGrpSpPr/>
          <p:nvPr/>
        </p:nvGrpSpPr>
        <p:grpSpPr>
          <a:xfrm>
            <a:off x="1315172" y="1739433"/>
            <a:ext cx="1171026" cy="369332"/>
            <a:chOff x="7181193" y="3334407"/>
            <a:chExt cx="1171026" cy="369332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22106A7C-0DA5-E5F3-05D6-1440D141C7D5}"/>
                </a:ext>
              </a:extLst>
            </p:cNvPr>
            <p:cNvSpPr txBox="1"/>
            <p:nvPr/>
          </p:nvSpPr>
          <p:spPr>
            <a:xfrm>
              <a:off x="7181193" y="3334407"/>
              <a:ext cx="11469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baseline="30000" dirty="0" err="1"/>
                <a:t>nat</a:t>
              </a:r>
              <a:r>
                <a:rPr lang="en-US" i="1" dirty="0" err="1"/>
                <a:t>B</a:t>
              </a:r>
              <a:r>
                <a:rPr lang="en-US" i="1" dirty="0"/>
                <a:t> target</a:t>
              </a:r>
              <a:endParaRPr lang="el-GR" i="1" dirty="0"/>
            </a:p>
          </p:txBody>
        </p:sp>
        <p:sp>
          <p:nvSpPr>
            <p:cNvPr id="28" name="Rectangle: Rounded Corners 27">
              <a:extLst>
                <a:ext uri="{FF2B5EF4-FFF2-40B4-BE49-F238E27FC236}">
                  <a16:creationId xmlns:a16="http://schemas.microsoft.com/office/drawing/2014/main" id="{D602E253-9CAE-774A-89D5-CF0D528E56B2}"/>
                </a:ext>
              </a:extLst>
            </p:cNvPr>
            <p:cNvSpPr/>
            <p:nvPr/>
          </p:nvSpPr>
          <p:spPr>
            <a:xfrm>
              <a:off x="7181193" y="3400706"/>
              <a:ext cx="1171026" cy="246445"/>
            </a:xfrm>
            <a:prstGeom prst="roundRect">
              <a:avLst/>
            </a:prstGeom>
            <a:noFill/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l-GR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F29498A1-3B46-DA47-FEEB-192F07E9A665}"/>
              </a:ext>
            </a:extLst>
          </p:cNvPr>
          <p:cNvGrpSpPr/>
          <p:nvPr/>
        </p:nvGrpSpPr>
        <p:grpSpPr>
          <a:xfrm>
            <a:off x="2199622" y="2456380"/>
            <a:ext cx="8789654" cy="3753937"/>
            <a:chOff x="2199622" y="2456380"/>
            <a:chExt cx="8789654" cy="375393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66729372-FD4D-CBEE-C798-476D1C6605D3}"/>
                </a:ext>
              </a:extLst>
            </p:cNvPr>
            <p:cNvGrpSpPr/>
            <p:nvPr/>
          </p:nvGrpSpPr>
          <p:grpSpPr>
            <a:xfrm>
              <a:off x="2199622" y="2456380"/>
              <a:ext cx="8789654" cy="3753937"/>
              <a:chOff x="2199622" y="2456380"/>
              <a:chExt cx="8789654" cy="3753937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E06B924B-B64B-90F1-D2DA-B703283BA2D2}"/>
                  </a:ext>
                </a:extLst>
              </p:cNvPr>
              <p:cNvGrpSpPr/>
              <p:nvPr/>
            </p:nvGrpSpPr>
            <p:grpSpPr>
              <a:xfrm>
                <a:off x="2199622" y="2456380"/>
                <a:ext cx="8789654" cy="3753937"/>
                <a:chOff x="2199622" y="2456380"/>
                <a:chExt cx="8789654" cy="3753937"/>
              </a:xfrm>
            </p:grpSpPr>
            <p:cxnSp>
              <p:nvCxnSpPr>
                <p:cNvPr id="18" name="Straight Arrow Connector 17">
                  <a:extLst>
                    <a:ext uri="{FF2B5EF4-FFF2-40B4-BE49-F238E27FC236}">
                      <a16:creationId xmlns:a16="http://schemas.microsoft.com/office/drawing/2014/main" id="{E8AF5053-A516-D47D-F928-518DFC3E2A6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6342793" y="5119685"/>
                  <a:ext cx="643467" cy="735905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pic>
              <p:nvPicPr>
                <p:cNvPr id="8" name="Picture 7">
                  <a:extLst>
                    <a:ext uri="{FF2B5EF4-FFF2-40B4-BE49-F238E27FC236}">
                      <a16:creationId xmlns:a16="http://schemas.microsoft.com/office/drawing/2014/main" id="{134BD1D4-5D1A-CF2F-E9A0-5030423255E1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9721" t="10033" r="10963" b="4031"/>
                <a:stretch/>
              </p:blipFill>
              <p:spPr>
                <a:xfrm>
                  <a:off x="7122578" y="3023286"/>
                  <a:ext cx="3866698" cy="3187031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26770711-1CEC-2586-0907-7C6F08BE9659}"/>
                    </a:ext>
                  </a:extLst>
                </p:cNvPr>
                <p:cNvSpPr txBox="1"/>
                <p:nvPr/>
              </p:nvSpPr>
              <p:spPr>
                <a:xfrm>
                  <a:off x="7676573" y="3251039"/>
                  <a:ext cx="1466335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1800" b="1" baseline="30000" dirty="0"/>
                    <a:t>11</a:t>
                  </a:r>
                  <a:r>
                    <a:rPr lang="en-US" sz="1800" b="1" dirty="0"/>
                    <a:t>B(p,a</a:t>
                  </a:r>
                  <a:r>
                    <a:rPr lang="en-US" sz="1800" b="1" baseline="-25000" dirty="0"/>
                    <a:t>0</a:t>
                  </a:r>
                  <a:r>
                    <a:rPr lang="en-US" sz="1800" b="1" dirty="0"/>
                    <a:t>)</a:t>
                  </a:r>
                  <a:r>
                    <a:rPr lang="en-US" sz="1800" b="1" baseline="30000" dirty="0"/>
                    <a:t>8</a:t>
                  </a:r>
                  <a:r>
                    <a:rPr lang="en-US" sz="1800" b="1" dirty="0"/>
                    <a:t>Be</a:t>
                  </a:r>
                  <a:endParaRPr lang="el-GR" sz="1800" b="1" dirty="0"/>
                </a:p>
              </p:txBody>
            </p:sp>
            <p:grpSp>
              <p:nvGrpSpPr>
                <p:cNvPr id="4" name="Group 3">
                  <a:extLst>
                    <a:ext uri="{FF2B5EF4-FFF2-40B4-BE49-F238E27FC236}">
                      <a16:creationId xmlns:a16="http://schemas.microsoft.com/office/drawing/2014/main" id="{C20AA8AC-C139-438A-0424-0C8B306879BB}"/>
                    </a:ext>
                  </a:extLst>
                </p:cNvPr>
                <p:cNvGrpSpPr/>
                <p:nvPr/>
              </p:nvGrpSpPr>
              <p:grpSpPr>
                <a:xfrm>
                  <a:off x="2199622" y="2456380"/>
                  <a:ext cx="3896378" cy="2816352"/>
                  <a:chOff x="2199622" y="2456380"/>
                  <a:chExt cx="3896378" cy="2816352"/>
                </a:xfrm>
              </p:grpSpPr>
              <p:pic>
                <p:nvPicPr>
                  <p:cNvPr id="5" name="Picture 4">
                    <a:extLst>
                      <a:ext uri="{FF2B5EF4-FFF2-40B4-BE49-F238E27FC236}">
                        <a16:creationId xmlns:a16="http://schemas.microsoft.com/office/drawing/2014/main" id="{FD27D86A-1536-2384-0FB2-6215F1CBC7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12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l="6522" t="10261" r="10836" b="4031"/>
                  <a:stretch/>
                </p:blipFill>
                <p:spPr>
                  <a:xfrm>
                    <a:off x="2597540" y="2456380"/>
                    <a:ext cx="3498460" cy="2816352"/>
                  </a:xfrm>
                  <a:prstGeom prst="rect">
                    <a:avLst/>
                  </a:prstGeom>
                </p:spPr>
              </p:pic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2AA0D836-AB97-DBE0-3B3A-D3001960260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2199622" y="4325903"/>
                    <a:ext cx="524933" cy="423333"/>
                  </a:xfrm>
                  <a:prstGeom prst="straightConnector1">
                    <a:avLst/>
                  </a:prstGeom>
                  <a:ln>
                    <a:tailEnd type="triangle"/>
                  </a:ln>
                </p:spPr>
                <p:style>
                  <a:lnRef idx="1">
                    <a:schemeClr val="dk1"/>
                  </a:lnRef>
                  <a:fillRef idx="0">
                    <a:schemeClr val="dk1"/>
                  </a:fillRef>
                  <a:effectRef idx="0">
                    <a:schemeClr val="dk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5" name="TextBox 24">
                    <a:extLst>
                      <a:ext uri="{FF2B5EF4-FFF2-40B4-BE49-F238E27FC236}">
                        <a16:creationId xmlns:a16="http://schemas.microsoft.com/office/drawing/2014/main" id="{911C0790-638F-2319-52AF-22FDBDFD2031}"/>
                      </a:ext>
                    </a:extLst>
                  </p:cNvPr>
                  <p:cNvSpPr txBox="1"/>
                  <p:nvPr/>
                </p:nvSpPr>
                <p:spPr>
                  <a:xfrm>
                    <a:off x="5304922" y="3251039"/>
                    <a:ext cx="560173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sz="1600" dirty="0"/>
                      <a:t>Au</a:t>
                    </a:r>
                    <a:r>
                      <a:rPr lang="en-US" sz="1600" baseline="-25000" dirty="0"/>
                      <a:t>el</a:t>
                    </a:r>
                    <a:endParaRPr lang="el-GR" sz="1600" baseline="-25000" dirty="0"/>
                  </a:p>
                </p:txBody>
              </p:sp>
            </p:grpSp>
          </p:grpSp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787D514F-02A1-9679-1A4B-2E9480819B73}"/>
                  </a:ext>
                </a:extLst>
              </p:cNvPr>
              <p:cNvCxnSpPr/>
              <p:nvPr/>
            </p:nvCxnSpPr>
            <p:spPr>
              <a:xfrm flipH="1">
                <a:off x="5304922" y="3589593"/>
                <a:ext cx="156764" cy="290429"/>
              </a:xfrm>
              <a:prstGeom prst="straightConnector1">
                <a:avLst/>
              </a:prstGeom>
              <a:ln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BEDC769-33D8-3849-B01F-E6DB65C81EFF}"/>
                </a:ext>
              </a:extLst>
            </p:cNvPr>
            <p:cNvSpPr txBox="1"/>
            <p:nvPr/>
          </p:nvSpPr>
          <p:spPr>
            <a:xfrm>
              <a:off x="4096541" y="2854009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/>
                <a:t>Cu</a:t>
              </a:r>
              <a:r>
                <a:rPr lang="en-US" sz="1600" baseline="-25000" dirty="0"/>
                <a:t>el</a:t>
              </a:r>
              <a:endParaRPr lang="el-GR" sz="1600" baseline="-25000" dirty="0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5744B1D-3211-37E0-95B0-F154806BEA9E}"/>
                </a:ext>
              </a:extLst>
            </p:cNvPr>
            <p:cNvCxnSpPr>
              <a:cxnSpLocks/>
            </p:cNvCxnSpPr>
            <p:nvPr/>
          </p:nvCxnSpPr>
          <p:spPr>
            <a:xfrm>
              <a:off x="4375041" y="3222739"/>
              <a:ext cx="221958" cy="25315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1CAF2E5-88EC-415D-F922-C6B4AE025258}"/>
                </a:ext>
              </a:extLst>
            </p:cNvPr>
            <p:cNvSpPr txBox="1"/>
            <p:nvPr/>
          </p:nvSpPr>
          <p:spPr>
            <a:xfrm>
              <a:off x="4202923" y="4075063"/>
              <a:ext cx="50250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O</a:t>
              </a:r>
              <a:r>
                <a:rPr lang="en-US" sz="1600" baseline="-25000" dirty="0" err="1"/>
                <a:t>el</a:t>
              </a:r>
              <a:endParaRPr lang="el-GR" sz="1600" baseline="-25000" dirty="0"/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A371489-C87B-41CC-40FD-AE422D6FBCC2}"/>
                </a:ext>
              </a:extLst>
            </p:cNvPr>
            <p:cNvSpPr txBox="1"/>
            <p:nvPr/>
          </p:nvSpPr>
          <p:spPr>
            <a:xfrm>
              <a:off x="3847698" y="3987349"/>
              <a:ext cx="410554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C</a:t>
              </a:r>
              <a:r>
                <a:rPr lang="en-US" sz="1600" baseline="-25000" dirty="0"/>
                <a:t>el</a:t>
              </a:r>
              <a:endParaRPr lang="el-GR" sz="1600" baseline="-25000" dirty="0"/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8D7E4BE5-50A4-187D-062A-44F9D1B3FF9F}"/>
                </a:ext>
              </a:extLst>
            </p:cNvPr>
            <p:cNvCxnSpPr>
              <a:cxnSpLocks/>
            </p:cNvCxnSpPr>
            <p:nvPr/>
          </p:nvCxnSpPr>
          <p:spPr>
            <a:xfrm>
              <a:off x="4041401" y="4346831"/>
              <a:ext cx="122553" cy="3049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5C66A27-32B5-B798-C9B8-35963AFD3F11}"/>
                </a:ext>
              </a:extLst>
            </p:cNvPr>
            <p:cNvCxnSpPr>
              <a:cxnSpLocks/>
            </p:cNvCxnSpPr>
            <p:nvPr/>
          </p:nvCxnSpPr>
          <p:spPr>
            <a:xfrm>
              <a:off x="4375041" y="4374313"/>
              <a:ext cx="3993" cy="31410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70533BC-2312-CB86-F647-630B17B1323A}"/>
                </a:ext>
              </a:extLst>
            </p:cNvPr>
            <p:cNvSpPr txBox="1"/>
            <p:nvPr/>
          </p:nvSpPr>
          <p:spPr>
            <a:xfrm>
              <a:off x="3342239" y="4084438"/>
              <a:ext cx="560173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B</a:t>
              </a:r>
              <a:r>
                <a:rPr lang="en-US" sz="1600" baseline="-25000" dirty="0"/>
                <a:t>el</a:t>
              </a:r>
              <a:endParaRPr lang="el-GR" sz="1600" baseline="-25000" dirty="0"/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F8D30802-29D2-8C3E-0966-1E2091A39842}"/>
                </a:ext>
              </a:extLst>
            </p:cNvPr>
            <p:cNvCxnSpPr>
              <a:cxnSpLocks/>
              <a:stCxn id="43" idx="2"/>
            </p:cNvCxnSpPr>
            <p:nvPr/>
          </p:nvCxnSpPr>
          <p:spPr>
            <a:xfrm>
              <a:off x="3622326" y="4422992"/>
              <a:ext cx="191600" cy="15705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9C968D5-FF2C-4F87-9594-D44D99326D71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47" name="Picture 46">
              <a:extLst>
                <a:ext uri="{FF2B5EF4-FFF2-40B4-BE49-F238E27FC236}">
                  <a16:creationId xmlns:a16="http://schemas.microsoft.com/office/drawing/2014/main" id="{768BD135-0630-ACC6-99EF-E1BE98BA7E0F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F2A70EB3-F309-0F4B-681C-A7C2BF79F8A0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9A17AAEA-89AF-8071-B940-DC0079D756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50" name="Picture 49">
                <a:extLst>
                  <a:ext uri="{FF2B5EF4-FFF2-40B4-BE49-F238E27FC236}">
                    <a16:creationId xmlns:a16="http://schemas.microsoft.com/office/drawing/2014/main" id="{823B3DFB-41EC-4FB7-AAA8-056A92735C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18118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8FA3C57-0753-61B8-213B-1916225DFA19}"/>
              </a:ext>
            </a:extLst>
          </p:cNvPr>
          <p:cNvSpPr txBox="1"/>
          <p:nvPr/>
        </p:nvSpPr>
        <p:spPr>
          <a:xfrm>
            <a:off x="221389" y="356616"/>
            <a:ext cx="7713233" cy="522843"/>
          </a:xfrm>
          <a:prstGeom prst="rect">
            <a:avLst/>
          </a:prstGeom>
          <a:noFill/>
          <a:ln>
            <a:noFill/>
          </a:ln>
        </p:spPr>
        <p:txBody>
          <a:bodyPr vert="horz" wrap="square" lIns="108847" tIns="54423" rIns="108847" bIns="54423" anchorCtr="0" compatLnSpc="0">
            <a:spAutoFit/>
          </a:bodyPr>
          <a:lstStyle/>
          <a:p>
            <a:pPr defTabSz="1105875" hangingPunct="0"/>
            <a:r>
              <a:rPr lang="en-US" sz="2800" dirty="0">
                <a:solidFill>
                  <a:prstClr val="black"/>
                </a:solidFill>
                <a:latin typeface="arial" pitchFamily="34"/>
                <a:ea typeface="Noto Sans CJK JP" pitchFamily="2"/>
                <a:cs typeface="Droid Sans Devanagari" pitchFamily="2"/>
              </a:rPr>
              <a:t>Results: Differential cross sections</a:t>
            </a:r>
          </a:p>
        </p:txBody>
      </p:sp>
      <p:sp>
        <p:nvSpPr>
          <p:cNvPr id="3" name="Straight Connector 2">
            <a:extLst>
              <a:ext uri="{FF2B5EF4-FFF2-40B4-BE49-F238E27FC236}">
                <a16:creationId xmlns:a16="http://schemas.microsoft.com/office/drawing/2014/main" id="{54AB5B8B-8D25-ADA7-A462-C455307F4AB5}"/>
              </a:ext>
            </a:extLst>
          </p:cNvPr>
          <p:cNvSpPr/>
          <p:nvPr/>
        </p:nvSpPr>
        <p:spPr>
          <a:xfrm>
            <a:off x="276684" y="995293"/>
            <a:ext cx="11611754" cy="0"/>
          </a:xfrm>
          <a:prstGeom prst="line">
            <a:avLst/>
          </a:prstGeom>
          <a:noFill/>
          <a:ln w="29160">
            <a:solidFill>
              <a:srgbClr val="760415"/>
            </a:solidFill>
            <a:prstDash val="solid"/>
          </a:ln>
        </p:spPr>
        <p:txBody>
          <a:bodyPr wrap="square" lIns="126262" tIns="71839" rIns="126262" bIns="71839" anchor="ctr" anchorCtr="0" compatLnSpc="0"/>
          <a:lstStyle/>
          <a:p>
            <a:pPr defTabSz="1105875" hangingPunct="0"/>
            <a:endParaRPr lang="en-US" sz="2177">
              <a:solidFill>
                <a:prstClr val="black"/>
              </a:solidFill>
              <a:latin typeface="Liberation Sans" pitchFamily="18"/>
              <a:ea typeface="Noto Sans CJK JP" pitchFamily="2"/>
              <a:cs typeface="Droid Sans Devanagari" pitchFamily="2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91955AD-5F7E-D6A7-AF78-5ECC1601F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5C0BBCB-628D-4E62-8238-3B580C1B0947}" type="slidenum">
              <a:rPr lang="el-GR" smtClean="0"/>
              <a:t>9</a:t>
            </a:fld>
            <a:endParaRPr lang="el-GR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AF332E-B22A-7A82-B7F5-A201BA11A03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4" t="3457" r="13250" b="3334"/>
          <a:stretch/>
        </p:blipFill>
        <p:spPr>
          <a:xfrm>
            <a:off x="6484691" y="1370147"/>
            <a:ext cx="5037678" cy="45283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152E2D-0656-F952-F7B9-FB8D3BACD1C0}"/>
                  </a:ext>
                </a:extLst>
              </p:cNvPr>
              <p:cNvSpPr txBox="1"/>
              <p:nvPr/>
            </p:nvSpPr>
            <p:spPr>
              <a:xfrm>
                <a:off x="1103871" y="6077645"/>
                <a:ext cx="2890278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l-GR" sz="1600" b="0" i="0" smtClean="0">
                        <a:latin typeface="Cambria Math" panose="02040503050406030204" pitchFamily="18" charset="0"/>
                      </a:rPr>
                      <m:t>Ε</m:t>
                    </m:r>
                    <m: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~3.5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  <m: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𝑡𝑜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340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en-US" sz="16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8152E2D-0656-F952-F7B9-FB8D3BACD1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871" y="6077645"/>
                <a:ext cx="2890278" cy="338554"/>
              </a:xfrm>
              <a:prstGeom prst="rect">
                <a:avLst/>
              </a:prstGeom>
              <a:blipFill>
                <a:blip r:embed="rId9"/>
                <a:stretch>
                  <a:fillRect l="-844" t="-1786" b="-14286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989E29-EC8B-59A4-C271-10D0FD285BD2}"/>
                  </a:ext>
                </a:extLst>
              </p:cNvPr>
              <p:cNvSpPr txBox="1"/>
              <p:nvPr/>
            </p:nvSpPr>
            <p:spPr>
              <a:xfrm>
                <a:off x="1103871" y="6416199"/>
                <a:ext cx="2803716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l-GR" sz="1600" b="0" i="0" smtClean="0">
                        <a:latin typeface="Cambria Math" panose="02040503050406030204" pitchFamily="18" charset="0"/>
                      </a:rPr>
                      <m:t>Ε</m:t>
                    </m:r>
                    <m: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  <m: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𝑢𝑝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𝑡𝑜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1000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en-US" sz="16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8989E29-EC8B-59A4-C271-10D0FD285B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3871" y="6416199"/>
                <a:ext cx="2803716" cy="338554"/>
              </a:xfrm>
              <a:prstGeom prst="rect">
                <a:avLst/>
              </a:prstGeom>
              <a:blipFill>
                <a:blip r:embed="rId10"/>
                <a:stretch>
                  <a:fillRect l="-870" t="-3636" b="-1636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829B26A-65D4-EF40-7819-E995C500C20B}"/>
                  </a:ext>
                </a:extLst>
              </p:cNvPr>
              <p:cNvSpPr txBox="1"/>
              <p:nvPr/>
            </p:nvSpPr>
            <p:spPr>
              <a:xfrm>
                <a:off x="7176109" y="6014378"/>
                <a:ext cx="1268627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l-GR" sz="1600" b="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m:rPr>
                        <m:sty m:val="p"/>
                      </m:rPr>
                      <a:rPr lang="el-GR" sz="1600" b="0" i="0" smtClean="0">
                        <a:latin typeface="Cambria Math" panose="02040503050406030204" pitchFamily="18" charset="0"/>
                      </a:rPr>
                      <m:t>Ε</m:t>
                    </m:r>
                    <m:r>
                      <a:rPr lang="el-GR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~7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𝑘𝑒𝑉</m:t>
                    </m:r>
                  </m:oMath>
                </a14:m>
                <a:endParaRPr lang="en-US" sz="16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5829B26A-65D4-EF40-7819-E995C500C2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6109" y="6014378"/>
                <a:ext cx="1268627" cy="338554"/>
              </a:xfrm>
              <a:prstGeom prst="rect">
                <a:avLst/>
              </a:prstGeom>
              <a:blipFill>
                <a:blip r:embed="rId11"/>
                <a:stretch>
                  <a:fillRect l="-1923" t="-3636" r="-3846" b="-16364"/>
                </a:stretch>
              </a:blipFill>
            </p:spPr>
            <p:txBody>
              <a:bodyPr/>
              <a:lstStyle/>
              <a:p>
                <a:r>
                  <a:rPr lang="el-G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 6">
            <a:extLst>
              <a:ext uri="{FF2B5EF4-FFF2-40B4-BE49-F238E27FC236}">
                <a16:creationId xmlns:a16="http://schemas.microsoft.com/office/drawing/2014/main" id="{CC9739D7-758B-CDF5-D394-7B70556DE8FF}"/>
              </a:ext>
            </a:extLst>
          </p:cNvPr>
          <p:cNvGrpSpPr/>
          <p:nvPr/>
        </p:nvGrpSpPr>
        <p:grpSpPr>
          <a:xfrm>
            <a:off x="8491328" y="161043"/>
            <a:ext cx="3397110" cy="711549"/>
            <a:chOff x="7047579" y="168496"/>
            <a:chExt cx="3397110" cy="711549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8D99FDC3-8E26-3B8C-2858-9E6B0216967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lum/>
              <a:alphaModFix/>
            </a:blip>
            <a:srcRect/>
            <a:stretch>
              <a:fillRect/>
            </a:stretch>
          </p:blipFill>
          <p:spPr>
            <a:xfrm>
              <a:off x="8788992" y="168496"/>
              <a:ext cx="707833" cy="711549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20DCA32-4DCE-CCC6-3903-81EFB276AF44}"/>
                </a:ext>
              </a:extLst>
            </p:cNvPr>
            <p:cNvGrpSpPr/>
            <p:nvPr/>
          </p:nvGrpSpPr>
          <p:grpSpPr>
            <a:xfrm>
              <a:off x="7047579" y="168496"/>
              <a:ext cx="3397110" cy="694811"/>
              <a:chOff x="7047579" y="168496"/>
              <a:chExt cx="3397110" cy="694811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E38EF91F-D552-C98B-7652-0A77B25109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lum/>
                <a:alphaModFix/>
              </a:blip>
              <a:srcRect/>
              <a:stretch>
                <a:fillRect/>
              </a:stretch>
            </p:blipFill>
            <p:spPr>
              <a:xfrm>
                <a:off x="9712550" y="168496"/>
                <a:ext cx="732139" cy="694811"/>
              </a:xfrm>
              <a:prstGeom prst="rect">
                <a:avLst/>
              </a:prstGeom>
              <a:noFill/>
              <a:ln>
                <a:noFill/>
              </a:ln>
            </p:spPr>
          </p:pic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D732DEC0-FADD-E140-1C6C-FDFD8078D9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047579" y="266717"/>
                <a:ext cx="1525688" cy="531548"/>
              </a:xfrm>
              <a:prstGeom prst="rect">
                <a:avLst/>
              </a:prstGeom>
            </p:spPr>
          </p:pic>
        </p:grp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AFB71039-440F-F581-1A4B-BBA22E8E7EE6}"/>
              </a:ext>
            </a:extLst>
          </p:cNvPr>
          <p:cNvSpPr txBox="1"/>
          <p:nvPr/>
        </p:nvSpPr>
        <p:spPr>
          <a:xfrm>
            <a:off x="2297851" y="1230515"/>
            <a:ext cx="169629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baseline="30000" dirty="0"/>
              <a:t>6</a:t>
            </a:r>
            <a:r>
              <a:rPr lang="en-US" sz="2200" b="1" dirty="0"/>
              <a:t>Li(p,</a:t>
            </a:r>
            <a:r>
              <a:rPr lang="en-US" sz="2200" b="1" baseline="30000" dirty="0"/>
              <a:t>3</a:t>
            </a:r>
            <a:r>
              <a:rPr lang="en-US" sz="2200" b="1" dirty="0"/>
              <a:t>He)</a:t>
            </a:r>
            <a:r>
              <a:rPr lang="en-US" sz="2200" b="1" baseline="30000" dirty="0"/>
              <a:t>4</a:t>
            </a:r>
            <a:r>
              <a:rPr lang="en-US" sz="2200" b="1" dirty="0"/>
              <a:t>He</a:t>
            </a:r>
            <a:endParaRPr lang="el-GR" sz="2200" b="1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7EDB45E-A9F9-C2B6-29D4-B55EA8B8DD80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38" t="10275" r="13353" b="5200"/>
          <a:stretch/>
        </p:blipFill>
        <p:spPr>
          <a:xfrm>
            <a:off x="486410" y="1695429"/>
            <a:ext cx="4925270" cy="4140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5276120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Default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3641</TotalTime>
  <Words>1684</Words>
  <Application>Microsoft Office PowerPoint</Application>
  <PresentationFormat>Widescreen</PresentationFormat>
  <Paragraphs>218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Arial</vt:lpstr>
      <vt:lpstr>Arial</vt:lpstr>
      <vt:lpstr>Arial1</vt:lpstr>
      <vt:lpstr>Calibri</vt:lpstr>
      <vt:lpstr>Cambria Math</vt:lpstr>
      <vt:lpstr>Courier New</vt:lpstr>
      <vt:lpstr>DejaVu Sans</vt:lpstr>
      <vt:lpstr>Liberation Sans</vt:lpstr>
      <vt:lpstr>Liberation Serif</vt:lpstr>
      <vt:lpstr>Wingdings</vt:lpstr>
      <vt:lpstr>Default</vt:lpstr>
      <vt:lpstr>1_Default</vt:lpstr>
      <vt:lpstr>2_Default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Evangelia Taimpiri</dc:creator>
  <cp:lastModifiedBy>Evangelia Taimpiri</cp:lastModifiedBy>
  <cp:revision>90</cp:revision>
  <dcterms:created xsi:type="dcterms:W3CDTF">2024-09-11T16:20:20Z</dcterms:created>
  <dcterms:modified xsi:type="dcterms:W3CDTF">2025-04-07T11:03:03Z</dcterms:modified>
</cp:coreProperties>
</file>