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7" r:id="rId10"/>
    <p:sldId id="268" r:id="rId11"/>
    <p:sldId id="269" r:id="rId12"/>
    <p:sldId id="266" r:id="rId13"/>
    <p:sldId id="275" r:id="rId14"/>
    <p:sldId id="272" r:id="rId15"/>
    <p:sldId id="274" r:id="rId16"/>
    <p:sldId id="271" r:id="rId17"/>
    <p:sldId id="261" r:id="rId18"/>
    <p:sldId id="270" r:id="rId19"/>
    <p:sldId id="27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685"/>
    <a:srgbClr val="C6D5F0"/>
    <a:srgbClr val="FFFF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>
      <p:cViewPr varScale="1">
        <p:scale>
          <a:sx n="83" d="100"/>
          <a:sy n="83" d="100"/>
        </p:scale>
        <p:origin x="89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21EBE-7A62-40B4-B907-2DD4906D9203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DC4D5-842E-4A9D-8C77-74D16053E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203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48D89-56AF-3998-5903-0F8E4A3FA5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EC041E-0381-B5C3-9526-F97F6B3838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24425-A4F9-D5EF-2206-7A51A591C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0F9F0A-B479-A62D-7A66-A3BD90DCB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– INPP Annual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AAC83-FD96-6F7B-704C-D7DEB3DB4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D94B-F72D-4923-85B0-9AD6CAD37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177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5393F-34F4-3F3A-B0CE-2FA69A08A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069E95-7677-1BE0-256D-212B4669DD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821B90-7AC6-9CC3-BBF9-3BD0D3281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A4EDE5-D093-B2C0-D63F-0E00678FA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– INPP Annual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29F11-BB70-003E-C198-9A9217C23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D94B-F72D-4923-85B0-9AD6CAD37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3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A12E97-A26E-CC26-12DE-18E52D99DC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D77AB4-5986-6D54-52A3-D25C5E11A7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276255-1961-3AB8-361D-D29BE9EED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C147F4-BE00-DD59-2E19-5D0F79269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– INPP Annual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65ED3F-C9A8-CFB9-DFFE-EBBC0DA77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D94B-F72D-4923-85B0-9AD6CAD37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817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97FEA-EB0B-CFDF-E414-4989DC5D6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81A00-14DB-3B20-DF29-A74F060AD1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C9E092-FC5B-8809-9FAE-11AB72C80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FBCE55-DBEB-3F26-FF21-2B9558CE5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– INPP Annual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917AA2-5D97-BCCA-ADC7-1FF8C3CC7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D94B-F72D-4923-85B0-9AD6CAD37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499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80C39-A988-24CF-BE79-C5584E43F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0E8F92-5FEB-4379-6A35-2AA8587E04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8A5469-CFEF-3A09-DAF1-B4CEE6CD1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12129-79F7-59D5-8680-FC4138A17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– INPP Annual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7BE9C-EB96-121F-214E-931B5D1DC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D94B-F72D-4923-85B0-9AD6CAD37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335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AE0AE-5A1E-4690-AAB4-1F6501134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CF71-137B-078E-F8D6-2C062F661C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A30325-430A-9A98-0DD6-9A3C4835E1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94EF2F-3992-A4A4-B6FE-3EBC3D71E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08/04/2025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7D7989-90C7-1F94-F795-CE22E2146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– INPP Annual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D8236E-5FAE-5DDA-DF62-5DBD74A9F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D94B-F72D-4923-85B0-9AD6CAD37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107F7-2569-D63B-7865-ADD942422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480191-8FC8-2698-3E57-6302B816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3CD2DF-1668-6C7B-A835-79E14B9520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C10184-0B33-CAB0-7DCF-8FC822675C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013674-2213-8180-27C2-00B5F63138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D7A477-E70F-E065-E62D-5F4E07010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08/04/2025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787648-6260-1812-A380-E1388A68B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– INPP Annual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83752D-5656-B361-981B-DC118B101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D94B-F72D-4923-85B0-9AD6CAD37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108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9A83D-3B09-B677-B28F-6B07471EF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6499C5-D244-02F6-22E5-BE3F273E3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08/04/2025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718F26-8880-95C6-2EF1-ECC2B2997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– INPP Annual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BC63CF-FFA7-7B0E-2182-FCE7B6466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D94B-F72D-4923-85B0-9AD6CAD37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845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D11285-422C-2D78-5177-D400CC3F7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08/04/2025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A6133B-DC17-0EC4-3A68-F1CCADD80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– INPP Annual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D6F560-7944-E6CE-D63F-DF9113C72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D94B-F72D-4923-85B0-9AD6CAD37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609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7498E-DAA9-8A3A-6AD9-2D97A7DC8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A0FA44-0EE3-6543-BB2B-EC24217803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4CB07E-3BD5-6941-CD9B-2758D36D7F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980AE9-AA23-D4B7-D482-5681F90B9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08/04/2025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659178-2CE3-C6F2-DA95-EA4FDF2EB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– INPP Annual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141992-7DEB-68FF-6DD5-FDDDC242A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D94B-F72D-4923-85B0-9AD6CAD37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353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19BBC-1CFB-B8DD-5B2E-4314BB012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C5E33D-06C2-F9BA-BD68-5F1A0FE4AE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D33F1D-9C1A-DAA2-C348-208B07056F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68F714-617B-C2DB-54B6-69EC42D24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08/04/2025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6D4340-7C69-DB82-FA27-2BF4889DD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– INPP Annual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6DF32F-C28F-3A95-5BD1-F2DFC2D68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D94B-F72D-4923-85B0-9AD6CAD37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064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399F40-5E79-7C91-F6E6-EA3085EEC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6E38B6-D6EA-89EF-AF57-8EFA03D283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0187A-89FB-9F08-299D-8BA916D697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08/04/2025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BE58D7-59AA-4E8B-C024-46B0E5888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Tsampa Kalliopi – INPP Annual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E8E4FD-0EF9-481B-2638-FD017E69E9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10D94B-F72D-4923-85B0-9AD6CAD37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04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inp.demokritos.gr/xrf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g"/><Relationship Id="rId4" Type="http://schemas.openxmlformats.org/officeDocument/2006/relationships/image" Target="../media/image30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png"/><Relationship Id="rId4" Type="http://schemas.openxmlformats.org/officeDocument/2006/relationships/image" Target="../media/image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74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12" Type="http://schemas.openxmlformats.org/officeDocument/2006/relationships/image" Target="../media/image73.png"/><Relationship Id="rId17" Type="http://schemas.openxmlformats.org/officeDocument/2006/relationships/image" Target="../media/image78.png"/><Relationship Id="rId2" Type="http://schemas.openxmlformats.org/officeDocument/2006/relationships/image" Target="../media/image2.jpg"/><Relationship Id="rId16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11" Type="http://schemas.openxmlformats.org/officeDocument/2006/relationships/image" Target="../media/image72.png"/><Relationship Id="rId5" Type="http://schemas.openxmlformats.org/officeDocument/2006/relationships/image" Target="../media/image66.png"/><Relationship Id="rId15" Type="http://schemas.openxmlformats.org/officeDocument/2006/relationships/image" Target="../media/image76.png"/><Relationship Id="rId10" Type="http://schemas.openxmlformats.org/officeDocument/2006/relationships/image" Target="../media/image71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Relationship Id="rId14" Type="http://schemas.openxmlformats.org/officeDocument/2006/relationships/image" Target="../media/image7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5.jpg"/><Relationship Id="rId5" Type="http://schemas.openxmlformats.org/officeDocument/2006/relationships/image" Target="../media/image84.png"/><Relationship Id="rId4" Type="http://schemas.openxmlformats.org/officeDocument/2006/relationships/image" Target="../media/image83.png"/><Relationship Id="rId9" Type="http://schemas.openxmlformats.org/officeDocument/2006/relationships/image" Target="../media/image8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microsoft.com/office/2007/relationships/hdphoto" Target="../media/hdphoto1.wdp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g"/><Relationship Id="rId18" Type="http://schemas.openxmlformats.org/officeDocument/2006/relationships/image" Target="../media/image27.jpg"/><Relationship Id="rId3" Type="http://schemas.openxmlformats.org/officeDocument/2006/relationships/image" Target="../media/image12.jpeg"/><Relationship Id="rId21" Type="http://schemas.openxmlformats.org/officeDocument/2006/relationships/image" Target="../media/image30.svg"/><Relationship Id="rId7" Type="http://schemas.openxmlformats.org/officeDocument/2006/relationships/image" Target="../media/image16.tiff"/><Relationship Id="rId12" Type="http://schemas.openxmlformats.org/officeDocument/2006/relationships/image" Target="../media/image21.jpg"/><Relationship Id="rId17" Type="http://schemas.openxmlformats.org/officeDocument/2006/relationships/image" Target="../media/image26.jpg"/><Relationship Id="rId2" Type="http://schemas.openxmlformats.org/officeDocument/2006/relationships/image" Target="../media/image2.jpg"/><Relationship Id="rId16" Type="http://schemas.openxmlformats.org/officeDocument/2006/relationships/image" Target="../media/image25.jpg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5" Type="http://schemas.openxmlformats.org/officeDocument/2006/relationships/image" Target="../media/image24.jpg"/><Relationship Id="rId23" Type="http://schemas.openxmlformats.org/officeDocument/2006/relationships/image" Target="../media/image32.svg"/><Relationship Id="rId10" Type="http://schemas.openxmlformats.org/officeDocument/2006/relationships/image" Target="../media/image19.jpeg"/><Relationship Id="rId19" Type="http://schemas.openxmlformats.org/officeDocument/2006/relationships/image" Target="../media/image28.jpg"/><Relationship Id="rId4" Type="http://schemas.openxmlformats.org/officeDocument/2006/relationships/image" Target="../media/image13.jpeg"/><Relationship Id="rId9" Type="http://schemas.openxmlformats.org/officeDocument/2006/relationships/image" Target="../media/image18.tiff"/><Relationship Id="rId14" Type="http://schemas.openxmlformats.org/officeDocument/2006/relationships/image" Target="../media/image23.jpg"/><Relationship Id="rId22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13" Type="http://schemas.openxmlformats.org/officeDocument/2006/relationships/image" Target="../media/image31.pn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12" Type="http://schemas.openxmlformats.org/officeDocument/2006/relationships/image" Target="../media/image30.sv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11" Type="http://schemas.openxmlformats.org/officeDocument/2006/relationships/image" Target="../media/image29.png"/><Relationship Id="rId5" Type="http://schemas.openxmlformats.org/officeDocument/2006/relationships/image" Target="../media/image35.jpeg"/><Relationship Id="rId10" Type="http://schemas.openxmlformats.org/officeDocument/2006/relationships/image" Target="../media/image40.jpg"/><Relationship Id="rId4" Type="http://schemas.openxmlformats.org/officeDocument/2006/relationships/image" Target="../media/image34.jpeg"/><Relationship Id="rId9" Type="http://schemas.openxmlformats.org/officeDocument/2006/relationships/image" Target="../media/image39.png"/><Relationship Id="rId14" Type="http://schemas.openxmlformats.org/officeDocument/2006/relationships/image" Target="../media/image32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29.png"/><Relationship Id="rId7" Type="http://schemas.openxmlformats.org/officeDocument/2006/relationships/image" Target="../media/image4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Relationship Id="rId9" Type="http://schemas.openxmlformats.org/officeDocument/2006/relationships/image" Target="../media/image4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sv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3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bject 2">
            <a:extLst>
              <a:ext uri="{FF2B5EF4-FFF2-40B4-BE49-F238E27FC236}">
                <a16:creationId xmlns:a16="http://schemas.microsoft.com/office/drawing/2014/main" id="{32359225-0F52-3822-9501-77D79BF6A273}"/>
              </a:ext>
            </a:extLst>
          </p:cNvPr>
          <p:cNvSpPr txBox="1">
            <a:spLocks/>
          </p:cNvSpPr>
          <p:nvPr/>
        </p:nvSpPr>
        <p:spPr>
          <a:xfrm>
            <a:off x="1960090" y="2302089"/>
            <a:ext cx="8403383" cy="2253822"/>
          </a:xfrm>
          <a:prstGeom prst="rect">
            <a:avLst/>
          </a:prstGeom>
        </p:spPr>
        <p:txBody>
          <a:bodyPr vert="horz" wrap="square" lIns="0" tIns="12065" rIns="0" bIns="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3600" b="1" dirty="0">
                <a:latin typeface="Calisto MT" panose="02040603050505030304" pitchFamily="18" charset="0"/>
              </a:rPr>
              <a:t>Overview of</a:t>
            </a:r>
            <a:endParaRPr lang="en-US" sz="3600" b="1" spc="-30" dirty="0">
              <a:solidFill>
                <a:srgbClr val="000000"/>
              </a:solidFill>
              <a:latin typeface="Calisto MT" panose="02040603050505030304" pitchFamily="18" charset="0"/>
              <a:cs typeface="Calibri" panose="020F0502020204030204" pitchFamily="34" charset="0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3600" b="1" spc="-30" dirty="0">
                <a:solidFill>
                  <a:srgbClr val="244685"/>
                </a:solidFill>
                <a:latin typeface="Calisto MT" panose="02040603050505030304" pitchFamily="18" charset="0"/>
                <a:cs typeface="Calibri" panose="020F0502020204030204" pitchFamily="34" charset="0"/>
              </a:rPr>
              <a:t>X-</a:t>
            </a:r>
            <a:r>
              <a:rPr lang="en-US" sz="3600" b="1" spc="-80" dirty="0">
                <a:solidFill>
                  <a:srgbClr val="244685"/>
                </a:solidFill>
                <a:latin typeface="Calisto MT" panose="02040603050505030304" pitchFamily="18" charset="0"/>
                <a:cs typeface="Calibri" panose="020F0502020204030204" pitchFamily="34" charset="0"/>
              </a:rPr>
              <a:t> </a:t>
            </a:r>
            <a:r>
              <a:rPr lang="en-US" sz="3600" b="1" spc="-30" dirty="0">
                <a:solidFill>
                  <a:srgbClr val="244685"/>
                </a:solidFill>
                <a:latin typeface="Calisto MT" panose="02040603050505030304" pitchFamily="18" charset="0"/>
                <a:cs typeface="Calibri" panose="020F0502020204030204" pitchFamily="34" charset="0"/>
              </a:rPr>
              <a:t>ray</a:t>
            </a:r>
            <a:r>
              <a:rPr lang="en-US" sz="3600" b="1" spc="-125" dirty="0">
                <a:solidFill>
                  <a:srgbClr val="244685"/>
                </a:solidFill>
                <a:latin typeface="Calisto MT" panose="02040603050505030304" pitchFamily="18" charset="0"/>
                <a:cs typeface="Calibri" panose="020F0502020204030204" pitchFamily="34" charset="0"/>
              </a:rPr>
              <a:t> Fluorescence </a:t>
            </a:r>
            <a:r>
              <a:rPr lang="en-US" sz="3600" b="1" spc="-45" dirty="0">
                <a:solidFill>
                  <a:srgbClr val="244685"/>
                </a:solidFill>
                <a:latin typeface="Calisto MT" panose="02040603050505030304" pitchFamily="18" charset="0"/>
                <a:cs typeface="Calibri" panose="020F0502020204030204" pitchFamily="34" charset="0"/>
              </a:rPr>
              <a:t>Laboratory (XRF</a:t>
            </a:r>
            <a:r>
              <a:rPr lang="el-GR" sz="3600" b="1" spc="-45" dirty="0">
                <a:solidFill>
                  <a:srgbClr val="244685"/>
                </a:solidFill>
                <a:latin typeface="Calisto MT" panose="02040603050505030304" pitchFamily="18" charset="0"/>
                <a:cs typeface="Calibri" panose="020F0502020204030204" pitchFamily="34" charset="0"/>
              </a:rPr>
              <a:t>-</a:t>
            </a:r>
            <a:r>
              <a:rPr lang="en-US" sz="3600" b="1" spc="-45" dirty="0">
                <a:solidFill>
                  <a:srgbClr val="244685"/>
                </a:solidFill>
                <a:latin typeface="Calisto MT" panose="02040603050505030304" pitchFamily="18" charset="0"/>
                <a:cs typeface="Calibri" panose="020F0502020204030204" pitchFamily="34" charset="0"/>
              </a:rPr>
              <a:t>Lab)</a:t>
            </a:r>
            <a:br>
              <a:rPr lang="en-US" sz="3600" b="1" spc="-140" dirty="0">
                <a:solidFill>
                  <a:srgbClr val="244685"/>
                </a:solidFill>
                <a:latin typeface="Calisto MT" panose="02040603050505030304" pitchFamily="18" charset="0"/>
                <a:cs typeface="Calibri" panose="020F0502020204030204" pitchFamily="34" charset="0"/>
              </a:rPr>
            </a:br>
            <a:r>
              <a:rPr lang="en-US" sz="3600" b="1" spc="-140" dirty="0">
                <a:solidFill>
                  <a:srgbClr val="244685"/>
                </a:solidFill>
                <a:latin typeface="Calisto MT" panose="02040603050505030304" pitchFamily="18" charset="0"/>
                <a:cs typeface="Calibri" panose="020F0502020204030204" pitchFamily="34" charset="0"/>
              </a:rPr>
              <a:t>Institute of Nuclear and Particle Physics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3600" b="1" spc="-140" dirty="0">
                <a:solidFill>
                  <a:srgbClr val="000000"/>
                </a:solidFill>
                <a:latin typeface="Calisto MT" panose="02040603050505030304" pitchFamily="18" charset="0"/>
                <a:cs typeface="Calibri" panose="020F0502020204030204" pitchFamily="34" charset="0"/>
              </a:rPr>
              <a:t>activities</a:t>
            </a:r>
            <a:endParaRPr lang="en-US" sz="3600" b="1" spc="-50" dirty="0">
              <a:solidFill>
                <a:srgbClr val="000000"/>
              </a:solidFill>
              <a:latin typeface="Calisto MT" panose="02040603050505030304" pitchFamily="18" charset="0"/>
              <a:cs typeface="Calibri" panose="020F0502020204030204" pitchFamily="34" charset="0"/>
            </a:endParaRPr>
          </a:p>
        </p:txBody>
      </p:sp>
      <p:sp>
        <p:nvSpPr>
          <p:cNvPr id="64" name="object 4">
            <a:extLst>
              <a:ext uri="{FF2B5EF4-FFF2-40B4-BE49-F238E27FC236}">
                <a16:creationId xmlns:a16="http://schemas.microsoft.com/office/drawing/2014/main" id="{DF7CA188-F8A6-F979-0EA4-78E77D10832A}"/>
              </a:ext>
            </a:extLst>
          </p:cNvPr>
          <p:cNvSpPr txBox="1"/>
          <p:nvPr/>
        </p:nvSpPr>
        <p:spPr>
          <a:xfrm>
            <a:off x="3928805" y="5809023"/>
            <a:ext cx="446595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i="1" u="heavy" spc="-2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+mj-lt"/>
                <a:cs typeface="Calibri"/>
                <a:hlinkClick r:id="rId2"/>
              </a:rPr>
              <a:t>http://www.inp.demokritos.gr/xrf/</a:t>
            </a:r>
            <a:endParaRPr sz="2400" dirty="0">
              <a:latin typeface="+mj-lt"/>
              <a:cs typeface="Calibri"/>
            </a:endParaRPr>
          </a:p>
        </p:txBody>
      </p:sp>
      <p:pic>
        <p:nvPicPr>
          <p:cNvPr id="65" name="Picture 64" descr="A black and purple symbol&#10;&#10;Description automatically generated">
            <a:extLst>
              <a:ext uri="{FF2B5EF4-FFF2-40B4-BE49-F238E27FC236}">
                <a16:creationId xmlns:a16="http://schemas.microsoft.com/office/drawing/2014/main" id="{4D8F7EEF-1636-6DA2-A852-18BACC46EE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6400" y="1"/>
            <a:ext cx="883942" cy="1419558"/>
          </a:xfrm>
          <a:prstGeom prst="rect">
            <a:avLst/>
          </a:prstGeom>
        </p:spPr>
      </p:pic>
      <p:pic>
        <p:nvPicPr>
          <p:cNvPr id="66" name="Picture 65" descr="Logo&#10;&#10;Description automatically generated with medium confidence">
            <a:extLst>
              <a:ext uri="{FF2B5EF4-FFF2-40B4-BE49-F238E27FC236}">
                <a16:creationId xmlns:a16="http://schemas.microsoft.com/office/drawing/2014/main" id="{077E52D9-7921-1DE6-D1A5-B17BE55DE0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7" y="103423"/>
            <a:ext cx="1092626" cy="1218505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D45DC481-B323-4290-F618-CC17FB572444}"/>
              </a:ext>
            </a:extLst>
          </p:cNvPr>
          <p:cNvSpPr txBox="1"/>
          <p:nvPr/>
        </p:nvSpPr>
        <p:spPr>
          <a:xfrm>
            <a:off x="1201463" y="49952"/>
            <a:ext cx="2114276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cs typeface="Times New Roman" panose="02020603050405020304" pitchFamily="18" charset="0"/>
              </a:rPr>
              <a:t>National Center for Scientific Research</a:t>
            </a:r>
            <a:r>
              <a:rPr lang="el-GR" sz="1700" b="1" dirty="0">
                <a:cs typeface="Times New Roman" panose="02020603050405020304" pitchFamily="18" charset="0"/>
              </a:rPr>
              <a:t> </a:t>
            </a:r>
            <a:r>
              <a:rPr lang="en-US" sz="1700" b="1" dirty="0">
                <a:cs typeface="Times New Roman" panose="02020603050405020304" pitchFamily="18" charset="0"/>
              </a:rPr>
              <a:t>“Demokritos”</a:t>
            </a:r>
            <a:endParaRPr lang="el-GR" sz="1700" b="1" dirty="0">
              <a:cs typeface="Times New Roman" panose="02020603050405020304" pitchFamily="18" charset="0"/>
            </a:endParaRPr>
          </a:p>
          <a:p>
            <a:r>
              <a:rPr lang="en-US" sz="1600" dirty="0">
                <a:cs typeface="Times New Roman" panose="02020603050405020304" pitchFamily="18" charset="0"/>
              </a:rPr>
              <a:t>Institute of Nuclear and Particle Physics</a:t>
            </a:r>
            <a:endParaRPr lang="el-GR" sz="16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723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F26FF6-5257-A076-3BA8-80069F28F6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E0FCEF-D2BE-00BF-CB4F-F3BDC0E61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08/04/2025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116D67-9AF3-DB08-8A6E-BC299B257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– INPP Annual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253EF6-6EF1-0273-5DBC-ED669883C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D94B-F72D-4923-85B0-9AD6CAD377F3}" type="slidenum">
              <a:rPr lang="en-US" smtClean="0"/>
              <a:t>10</a:t>
            </a:fld>
            <a:endParaRPr lang="en-US"/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34F293A3-D4FD-953D-13A9-55BDBD55638C}"/>
              </a:ext>
            </a:extLst>
          </p:cNvPr>
          <p:cNvSpPr txBox="1">
            <a:spLocks/>
          </p:cNvSpPr>
          <p:nvPr/>
        </p:nvSpPr>
        <p:spPr>
          <a:xfrm>
            <a:off x="838200" y="12920"/>
            <a:ext cx="11285823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b="1" dirty="0">
                <a:solidFill>
                  <a:srgbClr val="244685"/>
                </a:solidFill>
                <a:latin typeface="Calisto MT" panose="02040603050505030304" pitchFamily="18" charset="0"/>
                <a:cs typeface="Calibri"/>
              </a:rPr>
              <a:t>Mycenaean Vitreous Production:  A novel interdisciplinary approach  towards resolving critical taxonomy issues</a:t>
            </a:r>
          </a:p>
        </p:txBody>
      </p:sp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608E33D2-0F6C-5863-CAF4-1358710130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" y="12920"/>
            <a:ext cx="756946" cy="844152"/>
          </a:xfrm>
          <a:prstGeom prst="rect">
            <a:avLst/>
          </a:prstGeom>
        </p:spPr>
      </p:pic>
      <p:sp>
        <p:nvSpPr>
          <p:cNvPr id="5" name="object 3">
            <a:extLst>
              <a:ext uri="{FF2B5EF4-FFF2-40B4-BE49-F238E27FC236}">
                <a16:creationId xmlns:a16="http://schemas.microsoft.com/office/drawing/2014/main" id="{55DEF442-7BDE-5A05-53C3-EA2EC6E4FE0D}"/>
              </a:ext>
            </a:extLst>
          </p:cNvPr>
          <p:cNvSpPr txBox="1">
            <a:spLocks/>
          </p:cNvSpPr>
          <p:nvPr/>
        </p:nvSpPr>
        <p:spPr>
          <a:xfrm>
            <a:off x="838200" y="804299"/>
            <a:ext cx="6728359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Calisto MT" panose="02040603050505030304" pitchFamily="18" charset="0"/>
                <a:cs typeface="Calibri"/>
              </a:rPr>
              <a:t>Research Activities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Calisto MT" panose="02040603050505030304" pitchFamily="18" charset="0"/>
              <a:cs typeface="Calibri"/>
            </a:endParaRPr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6D1A8033-FA6C-8D44-6054-B7E4C00471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367" y="1155471"/>
            <a:ext cx="3325033" cy="48198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468F79A-F5A3-B002-674A-EE08ACD0F5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0199" y="1454553"/>
            <a:ext cx="6684818" cy="4376964"/>
          </a:xfrm>
          <a:prstGeom prst="rect">
            <a:avLst/>
          </a:prstGeom>
        </p:spPr>
      </p:pic>
      <p:pic>
        <p:nvPicPr>
          <p:cNvPr id="10" name="Picture 9" descr="A blue and green logo&#10;&#10;Description automatically generated">
            <a:extLst>
              <a:ext uri="{FF2B5EF4-FFF2-40B4-BE49-F238E27FC236}">
                <a16:creationId xmlns:a16="http://schemas.microsoft.com/office/drawing/2014/main" id="{C714937D-F88E-2D82-573D-C479837E032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2001" y="427293"/>
            <a:ext cx="2543632" cy="1094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6945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2265FD-C70A-5D0D-BD0D-C97DC2EAB2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658149-7F87-1AFA-0503-21BD0AB13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08/04/2025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3F6887-F5A4-8F9D-8A42-4958959DB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– INPP Annual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EB26F5-DD7D-DBAE-39E7-128520F9D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D94B-F72D-4923-85B0-9AD6CAD377F3}" type="slidenum">
              <a:rPr lang="en-US" smtClean="0"/>
              <a:t>11</a:t>
            </a:fld>
            <a:endParaRPr lang="en-US"/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65F1D454-29D1-B7ED-6E47-737863153889}"/>
              </a:ext>
            </a:extLst>
          </p:cNvPr>
          <p:cNvSpPr txBox="1">
            <a:spLocks/>
          </p:cNvSpPr>
          <p:nvPr/>
        </p:nvSpPr>
        <p:spPr>
          <a:xfrm>
            <a:off x="838200" y="12920"/>
            <a:ext cx="11285823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b="1" dirty="0">
                <a:solidFill>
                  <a:srgbClr val="244685"/>
                </a:solidFill>
                <a:latin typeface="Calisto MT" panose="02040603050505030304" pitchFamily="18" charset="0"/>
                <a:cs typeface="Calibri"/>
              </a:rPr>
              <a:t>Mycenaean Vitreous Production:  A novel interdisciplinary approach  towards resolving critical taxonomy issues</a:t>
            </a:r>
          </a:p>
        </p:txBody>
      </p:sp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6026E542-D833-BEC6-B663-274AAA0ED2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" y="12920"/>
            <a:ext cx="756946" cy="844152"/>
          </a:xfrm>
          <a:prstGeom prst="rect">
            <a:avLst/>
          </a:prstGeom>
        </p:spPr>
      </p:pic>
      <p:sp>
        <p:nvSpPr>
          <p:cNvPr id="5" name="object 3">
            <a:extLst>
              <a:ext uri="{FF2B5EF4-FFF2-40B4-BE49-F238E27FC236}">
                <a16:creationId xmlns:a16="http://schemas.microsoft.com/office/drawing/2014/main" id="{068887EB-D999-B038-8DCB-FCA840D5C298}"/>
              </a:ext>
            </a:extLst>
          </p:cNvPr>
          <p:cNvSpPr txBox="1">
            <a:spLocks/>
          </p:cNvSpPr>
          <p:nvPr/>
        </p:nvSpPr>
        <p:spPr>
          <a:xfrm>
            <a:off x="838200" y="804299"/>
            <a:ext cx="6728359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Calisto MT" panose="02040603050505030304" pitchFamily="18" charset="0"/>
                <a:cs typeface="Calibri"/>
              </a:rPr>
              <a:t>Research Activities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Calisto MT" panose="02040603050505030304" pitchFamily="18" charset="0"/>
              <a:cs typeface="Calibri"/>
            </a:endParaRPr>
          </a:p>
        </p:txBody>
      </p:sp>
      <p:pic>
        <p:nvPicPr>
          <p:cNvPr id="17" name="Picture 16" descr="A blue and green logo&#10;&#10;Description automatically generated">
            <a:extLst>
              <a:ext uri="{FF2B5EF4-FFF2-40B4-BE49-F238E27FC236}">
                <a16:creationId xmlns:a16="http://schemas.microsoft.com/office/drawing/2014/main" id="{C7C34E81-95ED-2178-C6FD-A3F1BB16DC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2001" y="427293"/>
            <a:ext cx="2543632" cy="1094122"/>
          </a:xfrm>
          <a:prstGeom prst="rect">
            <a:avLst/>
          </a:prstGeom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C29EB662-036B-AB13-1ECB-7E8808F96C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367" y="1155471"/>
            <a:ext cx="3325033" cy="48198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504C1E5-CD6E-E289-D12A-215A7F1B07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4937" y="1809487"/>
            <a:ext cx="3843243" cy="244058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B69C976-1480-B3CB-1EF1-85AB0E4C03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5664" y="1533006"/>
            <a:ext cx="4887037" cy="3611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D583F1E-D410-60A2-039C-110D527953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10388" y="4291658"/>
            <a:ext cx="3325033" cy="2041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7024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735C46-1117-4442-DB3C-CDFF21B392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F296FE-711C-DB84-0C82-65BA9C64A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08/04/2025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5699AD-B286-208C-BF02-D4B877C9B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– INPP Annual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8FB852-8B23-C235-41C3-030A2639D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D94B-F72D-4923-85B0-9AD6CAD377F3}" type="slidenum">
              <a:rPr lang="en-US" smtClean="0"/>
              <a:t>12</a:t>
            </a:fld>
            <a:endParaRPr lang="en-US"/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263C81FE-8A67-7315-A965-D6CFD8AC201D}"/>
              </a:ext>
            </a:extLst>
          </p:cNvPr>
          <p:cNvSpPr txBox="1">
            <a:spLocks/>
          </p:cNvSpPr>
          <p:nvPr/>
        </p:nvSpPr>
        <p:spPr>
          <a:xfrm>
            <a:off x="838200" y="213140"/>
            <a:ext cx="11285823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800" b="1" dirty="0">
                <a:solidFill>
                  <a:srgbClr val="244685"/>
                </a:solidFill>
                <a:latin typeface="Calisto MT" panose="02040603050505030304" pitchFamily="18" charset="0"/>
                <a:cs typeface="Calibri"/>
              </a:rPr>
              <a:t>Keros project </a:t>
            </a:r>
            <a:endParaRPr lang="en-US" sz="2800" dirty="0">
              <a:solidFill>
                <a:srgbClr val="244685"/>
              </a:solidFill>
              <a:latin typeface="Calisto MT" panose="02040603050505030304" pitchFamily="18" charset="0"/>
              <a:cs typeface="Calibri"/>
            </a:endParaRPr>
          </a:p>
        </p:txBody>
      </p:sp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24A16776-459D-40D6-6B18-B72E0C5DC3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" y="12920"/>
            <a:ext cx="756946" cy="844152"/>
          </a:xfrm>
          <a:prstGeom prst="rect">
            <a:avLst/>
          </a:prstGeom>
        </p:spPr>
      </p:pic>
      <p:sp>
        <p:nvSpPr>
          <p:cNvPr id="5" name="object 3">
            <a:extLst>
              <a:ext uri="{FF2B5EF4-FFF2-40B4-BE49-F238E27FC236}">
                <a16:creationId xmlns:a16="http://schemas.microsoft.com/office/drawing/2014/main" id="{27A47CAE-C629-0107-1599-29792D2D1EA8}"/>
              </a:ext>
            </a:extLst>
          </p:cNvPr>
          <p:cNvSpPr txBox="1">
            <a:spLocks/>
          </p:cNvSpPr>
          <p:nvPr/>
        </p:nvSpPr>
        <p:spPr>
          <a:xfrm>
            <a:off x="838200" y="709570"/>
            <a:ext cx="6728359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Calisto MT" panose="02040603050505030304" pitchFamily="18" charset="0"/>
                <a:cs typeface="Calibri"/>
              </a:rPr>
              <a:t>Research Activities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Calisto MT" panose="02040603050505030304" pitchFamily="18" charset="0"/>
              <a:cs typeface="Calibri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3C8BA62-3D23-6BC0-8B6B-BFDD47B6EB13}"/>
              </a:ext>
            </a:extLst>
          </p:cNvPr>
          <p:cNvGrpSpPr/>
          <p:nvPr/>
        </p:nvGrpSpPr>
        <p:grpSpPr>
          <a:xfrm>
            <a:off x="5042061" y="4642667"/>
            <a:ext cx="6969344" cy="1489572"/>
            <a:chOff x="10357" y="3762856"/>
            <a:chExt cx="6969344" cy="1489572"/>
          </a:xfrm>
        </p:grpSpPr>
        <p:sp>
          <p:nvSpPr>
            <p:cNvPr id="24" name="Rectangle: Diagonal Corners Rounded 23">
              <a:extLst>
                <a:ext uri="{FF2B5EF4-FFF2-40B4-BE49-F238E27FC236}">
                  <a16:creationId xmlns:a16="http://schemas.microsoft.com/office/drawing/2014/main" id="{911ED923-6F01-6533-097B-9C2899F281F6}"/>
                </a:ext>
              </a:extLst>
            </p:cNvPr>
            <p:cNvSpPr/>
            <p:nvPr/>
          </p:nvSpPr>
          <p:spPr>
            <a:xfrm>
              <a:off x="10357" y="3762856"/>
              <a:ext cx="6969344" cy="1489572"/>
            </a:xfrm>
            <a:prstGeom prst="round2DiagRect">
              <a:avLst/>
            </a:prstGeom>
            <a:solidFill>
              <a:srgbClr val="C6D5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717EBFB4-818F-D347-6D9B-B319C366B462}"/>
                </a:ext>
              </a:extLst>
            </p:cNvPr>
            <p:cNvGrpSpPr/>
            <p:nvPr/>
          </p:nvGrpSpPr>
          <p:grpSpPr>
            <a:xfrm>
              <a:off x="180595" y="3895474"/>
              <a:ext cx="6353144" cy="415446"/>
              <a:chOff x="332095" y="4754757"/>
              <a:chExt cx="6353144" cy="415446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284CF35-036A-2DA5-E7D3-07183B726C0A}"/>
                  </a:ext>
                </a:extLst>
              </p:cNvPr>
              <p:cNvSpPr txBox="1"/>
              <p:nvPr/>
            </p:nvSpPr>
            <p:spPr>
              <a:xfrm>
                <a:off x="589239" y="4800871"/>
                <a:ext cx="6096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Calibri" panose="020F0502020204030204" pitchFamily="34" charset="0"/>
                    <a:cs typeface="Times New Roman" panose="02020603050405020304" pitchFamily="18" charset="0"/>
                  </a:rPr>
                  <a:t>Archaeological Museum of Naxos</a:t>
                </a:r>
                <a:endParaRPr lang="en-US" b="1" dirty="0"/>
              </a:p>
            </p:txBody>
          </p:sp>
          <p:pic>
            <p:nvPicPr>
              <p:cNvPr id="22" name="Graphic 21" descr="Marker with solid fill">
                <a:extLst>
                  <a:ext uri="{FF2B5EF4-FFF2-40B4-BE49-F238E27FC236}">
                    <a16:creationId xmlns:a16="http://schemas.microsoft.com/office/drawing/2014/main" id="{16C0F203-A1B1-770A-8708-A9EC72BE79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32095" y="4754757"/>
                <a:ext cx="369332" cy="369332"/>
              </a:xfrm>
              <a:prstGeom prst="rect">
                <a:avLst/>
              </a:prstGeom>
            </p:spPr>
          </p:pic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8886D77-A2E1-2847-6D95-A35C34D1B01B}"/>
                </a:ext>
              </a:extLst>
            </p:cNvPr>
            <p:cNvSpPr txBox="1"/>
            <p:nvPr/>
          </p:nvSpPr>
          <p:spPr>
            <a:xfrm>
              <a:off x="73703" y="4471272"/>
              <a:ext cx="6905998" cy="646331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/>
                <a:t>Dr Michael Boyd</a:t>
              </a:r>
              <a:r>
                <a:rPr lang="en-US" b="1" dirty="0"/>
                <a:t> - </a:t>
              </a:r>
              <a:r>
                <a:rPr lang="en-US" dirty="0"/>
                <a:t>M</a:t>
              </a:r>
              <a:r>
                <a:rPr lang="en-US" sz="1800" dirty="0"/>
                <a:t>cDonald Institute for Archaeological Research, University of Cambridge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5C288EDE-F52C-EE06-0F71-817C65BC4AE3}"/>
              </a:ext>
            </a:extLst>
          </p:cNvPr>
          <p:cNvSpPr txBox="1"/>
          <p:nvPr/>
        </p:nvSpPr>
        <p:spPr>
          <a:xfrm>
            <a:off x="110973" y="1569003"/>
            <a:ext cx="60949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Micro-X-Ray Fluorescence analysis of Early Bronze Age</a:t>
            </a:r>
            <a:r>
              <a:rPr lang="el-GR" b="1" dirty="0"/>
              <a:t> (ΙΙΙ)</a:t>
            </a:r>
            <a:r>
              <a:rPr lang="en-US" b="1" dirty="0"/>
              <a:t> gold artefacts from Dhaskalio, Keros</a:t>
            </a:r>
          </a:p>
        </p:txBody>
      </p:sp>
      <p:pic>
        <p:nvPicPr>
          <p:cNvPr id="12" name="Picture 11" descr="A close-up of several gold objects&#10;&#10;AI-generated content may be incorrect.">
            <a:extLst>
              <a:ext uri="{FF2B5EF4-FFF2-40B4-BE49-F238E27FC236}">
                <a16:creationId xmlns:a16="http://schemas.microsoft.com/office/drawing/2014/main" id="{ED7F91B3-E725-EF0A-0825-259CA72450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0882" y="1172808"/>
            <a:ext cx="4760523" cy="295517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31EB9E8-ED4E-1734-94B9-0124284B649B}"/>
              </a:ext>
            </a:extLst>
          </p:cNvPr>
          <p:cNvSpPr txBox="1"/>
          <p:nvPr/>
        </p:nvSpPr>
        <p:spPr>
          <a:xfrm>
            <a:off x="110973" y="2178530"/>
            <a:ext cx="6094902" cy="6102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 i="1" kern="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Kalliopi Tsampa, Andreas G. Karydas, </a:t>
            </a:r>
            <a:r>
              <a:rPr lang="en-US" sz="1600" i="1" kern="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Myrto Georgakopoulou, Michael J. Boyd, Colin Renfrew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06DA32-087F-886F-A66E-9A670E845189}"/>
              </a:ext>
            </a:extLst>
          </p:cNvPr>
          <p:cNvSpPr txBox="1"/>
          <p:nvPr/>
        </p:nvSpPr>
        <p:spPr>
          <a:xfrm>
            <a:off x="180595" y="3666518"/>
            <a:ext cx="58356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/>
              <a:t>Oral presentation @ </a:t>
            </a:r>
            <a:r>
              <a:rPr lang="en-US" sz="2000" b="1" dirty="0"/>
              <a:t>ICAS-EMME4</a:t>
            </a:r>
          </a:p>
          <a:p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/>
              <a:t>Submitted manuscript @ </a:t>
            </a:r>
            <a:r>
              <a:rPr lang="en-US" sz="2000" b="1" dirty="0"/>
              <a:t>Journal of Archaeological Sciences: Reports</a:t>
            </a:r>
          </a:p>
        </p:txBody>
      </p:sp>
    </p:spTree>
    <p:extLst>
      <p:ext uri="{BB962C8B-B14F-4D97-AF65-F5344CB8AC3E}">
        <p14:creationId xmlns:p14="http://schemas.microsoft.com/office/powerpoint/2010/main" val="19329643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C0E82E07-2C12-4359-A633-9CBA2312563E}"/>
              </a:ext>
            </a:extLst>
          </p:cNvPr>
          <p:cNvSpPr txBox="1"/>
          <p:nvPr/>
        </p:nvSpPr>
        <p:spPr>
          <a:xfrm>
            <a:off x="79952" y="987966"/>
            <a:ext cx="9656901" cy="1405513"/>
          </a:xfrm>
          <a:prstGeom prst="rect">
            <a:avLst/>
          </a:prstGeom>
          <a:solidFill>
            <a:schemeClr val="bg2">
              <a:lumMod val="25000"/>
              <a:alpha val="94902"/>
            </a:schemeClr>
          </a:solidFill>
          <a:ln w="57150"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endParaRPr lang="en-US" sz="16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endParaRPr lang="en-US" sz="16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endParaRPr lang="en-US" sz="16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B4B5B5-6D3F-4F9E-B332-AFA98F2AB661}"/>
              </a:ext>
            </a:extLst>
          </p:cNvPr>
          <p:cNvSpPr txBox="1"/>
          <p:nvPr/>
        </p:nvSpPr>
        <p:spPr>
          <a:xfrm>
            <a:off x="129656" y="1226535"/>
            <a:ext cx="88034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“Chemical degradation of iron gall inks based on historical Byzantine recipes. Investigation of the role of metal ions by non-destructive analytical spectroscopic techniques.”</a:t>
            </a:r>
            <a:endParaRPr lang="el-GR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122">
            <a:extLst>
              <a:ext uri="{FF2B5EF4-FFF2-40B4-BE49-F238E27FC236}">
                <a16:creationId xmlns:a16="http://schemas.microsoft.com/office/drawing/2014/main" id="{E7455862-2612-4D62-BE02-211156E191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55" y="-9814"/>
            <a:ext cx="1025338" cy="886359"/>
          </a:xfrm>
          <a:prstGeom prst="rect">
            <a:avLst/>
          </a:prstGeom>
          <a:solidFill>
            <a:srgbClr val="8784C7">
              <a:lumMod val="60000"/>
              <a:lumOff val="40000"/>
            </a:srgbClr>
          </a:solidFill>
        </p:spPr>
      </p:pic>
      <p:pic>
        <p:nvPicPr>
          <p:cNvPr id="11" name="Εικόνα 15">
            <a:extLst>
              <a:ext uri="{FF2B5EF4-FFF2-40B4-BE49-F238E27FC236}">
                <a16:creationId xmlns:a16="http://schemas.microsoft.com/office/drawing/2014/main" id="{5657C3DB-0AA7-4705-91A8-C769B4C436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68" y="5083081"/>
            <a:ext cx="7683785" cy="1770580"/>
          </a:xfrm>
          <a:prstGeom prst="rect">
            <a:avLst/>
          </a:prstGeom>
        </p:spPr>
      </p:pic>
      <p:pic>
        <p:nvPicPr>
          <p:cNvPr id="13" name="Εικόνα 19">
            <a:extLst>
              <a:ext uri="{FF2B5EF4-FFF2-40B4-BE49-F238E27FC236}">
                <a16:creationId xmlns:a16="http://schemas.microsoft.com/office/drawing/2014/main" id="{69F1A73C-E2BC-4A4A-8AF5-F7EB4492BB3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097" y="403455"/>
            <a:ext cx="3027903" cy="4037204"/>
          </a:xfrm>
          <a:prstGeom prst="rect">
            <a:avLst/>
          </a:prstGeom>
        </p:spPr>
      </p:pic>
      <p:pic>
        <p:nvPicPr>
          <p:cNvPr id="14" name="Εικόνα 17">
            <a:extLst>
              <a:ext uri="{FF2B5EF4-FFF2-40B4-BE49-F238E27FC236}">
                <a16:creationId xmlns:a16="http://schemas.microsoft.com/office/drawing/2014/main" id="{759A77B6-4ACF-40A8-9499-DF2F3FA5016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580" y="4592097"/>
            <a:ext cx="3015419" cy="2261564"/>
          </a:xfrm>
          <a:prstGeom prst="rect">
            <a:avLst/>
          </a:prstGeom>
        </p:spPr>
      </p:pic>
      <p:sp>
        <p:nvSpPr>
          <p:cNvPr id="17" name="Τίτλος 1">
            <a:extLst>
              <a:ext uri="{FF2B5EF4-FFF2-40B4-BE49-F238E27FC236}">
                <a16:creationId xmlns:a16="http://schemas.microsoft.com/office/drawing/2014/main" id="{4A86A3D4-8BE1-485E-B542-C3C6BA8DE9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1429" y="3162876"/>
            <a:ext cx="7859864" cy="1754325"/>
          </a:xfrm>
        </p:spPr>
        <p:txBody>
          <a:bodyPr anchor="t">
            <a:normAutofit fontScale="90000"/>
          </a:bodyPr>
          <a:lstStyle/>
          <a:p>
            <a:r>
              <a:rPr lang="en-US" sz="1800" b="1" cap="none" dirty="0">
                <a:latin typeface="Arial" panose="020B0604020202020204" pitchFamily="34" charset="0"/>
                <a:cs typeface="Arial" panose="020B0604020202020204" pitchFamily="34" charset="0"/>
              </a:rPr>
              <a:t>Supervisor: </a:t>
            </a:r>
            <a:r>
              <a:rPr lang="en-US" sz="1800" cap="none" dirty="0">
                <a:latin typeface="Arial" panose="020B0604020202020204" pitchFamily="34" charset="0"/>
                <a:cs typeface="Arial" panose="020B0604020202020204" pitchFamily="34" charset="0"/>
              </a:rPr>
              <a:t>Dr. Andreas Karydas, </a:t>
            </a:r>
            <a:br>
              <a:rPr lang="en-US" sz="18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cap="none" dirty="0">
                <a:latin typeface="Arial" panose="020B0604020202020204" pitchFamily="34" charset="0"/>
                <a:cs typeface="Arial" panose="020B0604020202020204" pitchFamily="34" charset="0"/>
              </a:rPr>
              <a:t>Director of Research, Institute of Nuclear and Particle Physics, NCSR "</a:t>
            </a:r>
            <a:r>
              <a:rPr lang="en-US" sz="1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Demokritos</a:t>
            </a:r>
            <a:r>
              <a:rPr lang="en-US" sz="2000" cap="none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br>
              <a:rPr lang="en-US" sz="20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0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cap="none" dirty="0">
                <a:latin typeface="Arial" panose="020B0604020202020204" pitchFamily="34" charset="0"/>
                <a:cs typeface="Arial" panose="020B0604020202020204" pitchFamily="34" charset="0"/>
              </a:rPr>
              <a:t>Advisory Committee : </a:t>
            </a:r>
            <a:r>
              <a:rPr lang="en-US" sz="1800" cap="none" dirty="0">
                <a:latin typeface="Arial" panose="020B0604020202020204" pitchFamily="34" charset="0"/>
                <a:cs typeface="Arial" panose="020B0604020202020204" pitchFamily="34" charset="0"/>
              </a:rPr>
              <a:t>Prof. </a:t>
            </a:r>
            <a:r>
              <a:rPr lang="en-US" sz="1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Stamatios</a:t>
            </a:r>
            <a:r>
              <a:rPr lang="en-US" sz="1800" cap="none" dirty="0">
                <a:latin typeface="Arial" panose="020B0604020202020204" pitchFamily="34" charset="0"/>
                <a:cs typeface="Arial" panose="020B0604020202020204" pitchFamily="34" charset="0"/>
              </a:rPr>
              <a:t> Boyatzis, </a:t>
            </a:r>
            <a:br>
              <a:rPr lang="en-US" sz="18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cap="none" dirty="0">
                <a:latin typeface="Arial" panose="020B0604020202020204" pitchFamily="34" charset="0"/>
                <a:cs typeface="Arial" panose="020B0604020202020204" pitchFamily="34" charset="0"/>
              </a:rPr>
              <a:t>Department of Conservation of Antiquities and Works of Art</a:t>
            </a:r>
            <a:br>
              <a:rPr lang="en-US" sz="18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cap="none" dirty="0">
                <a:latin typeface="Arial" panose="020B0604020202020204" pitchFamily="34" charset="0"/>
                <a:cs typeface="Arial" panose="020B0604020202020204" pitchFamily="34" charset="0"/>
              </a:rPr>
              <a:t>Assoc. Prof. Vasiliki </a:t>
            </a:r>
            <a:r>
              <a:rPr lang="en-US" sz="1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Kokla</a:t>
            </a:r>
            <a:r>
              <a:rPr lang="en-US" sz="1800" cap="none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en-US" sz="18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cap="none" dirty="0">
                <a:latin typeface="Arial" panose="020B0604020202020204" pitchFamily="34" charset="0"/>
                <a:cs typeface="Arial" panose="020B0604020202020204" pitchFamily="34" charset="0"/>
              </a:rPr>
              <a:t>Department of Conservation of Antiquities and Works of Art</a:t>
            </a:r>
            <a:endParaRPr lang="el-GR" sz="18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B807297-9A4A-4590-8B80-D5BD9C0B061A}"/>
              </a:ext>
            </a:extLst>
          </p:cNvPr>
          <p:cNvSpPr txBox="1"/>
          <p:nvPr/>
        </p:nvSpPr>
        <p:spPr>
          <a:xfrm>
            <a:off x="1362242" y="2613530"/>
            <a:ext cx="6338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PhD Candidate: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Ermioni Vassiou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876" y="-13726"/>
            <a:ext cx="797132" cy="888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136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757B82D7-54DB-56CA-C17B-EEB0A2E06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9086" y="1087936"/>
            <a:ext cx="4310235" cy="293095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3196F5D-D097-0990-4F3A-962C746102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84" y="929702"/>
            <a:ext cx="7184172" cy="3089193"/>
          </a:xfrm>
          <a:prstGeom prst="rect">
            <a:avLst/>
          </a:prstGeom>
        </p:spPr>
      </p:pic>
      <p:sp>
        <p:nvSpPr>
          <p:cNvPr id="16" name="Date Placeholder 1">
            <a:extLst>
              <a:ext uri="{FF2B5EF4-FFF2-40B4-BE49-F238E27FC236}">
                <a16:creationId xmlns:a16="http://schemas.microsoft.com/office/drawing/2014/main" id="{64D5EB4C-0940-3EF2-D0A8-CDA8BEA1BE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08/04/2025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DE61B4-6332-872C-29EC-2E2B5D385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Tsampa Kalliopi – INPP Annual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C96F6F-42A3-D228-4527-354CE66BE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410D94B-F72D-4923-85B0-9AD6CAD377F3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pic>
        <p:nvPicPr>
          <p:cNvPr id="6" name="Picture 5" descr="Logo&#10;&#10;Description automatically generated with medium confidence">
            <a:extLst>
              <a:ext uri="{FF2B5EF4-FFF2-40B4-BE49-F238E27FC236}">
                <a16:creationId xmlns:a16="http://schemas.microsoft.com/office/drawing/2014/main" id="{646B7630-EB48-0A80-433F-A6BAEAB898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" y="12920"/>
            <a:ext cx="756946" cy="844152"/>
          </a:xfrm>
          <a:prstGeom prst="rect">
            <a:avLst/>
          </a:prstGeom>
        </p:spPr>
      </p:pic>
      <p:sp>
        <p:nvSpPr>
          <p:cNvPr id="19" name="object 3">
            <a:extLst>
              <a:ext uri="{FF2B5EF4-FFF2-40B4-BE49-F238E27FC236}">
                <a16:creationId xmlns:a16="http://schemas.microsoft.com/office/drawing/2014/main" id="{95E30C5F-5EC4-824A-4B78-5DE6B9010D24}"/>
              </a:ext>
            </a:extLst>
          </p:cNvPr>
          <p:cNvSpPr txBox="1">
            <a:spLocks/>
          </p:cNvSpPr>
          <p:nvPr/>
        </p:nvSpPr>
        <p:spPr>
          <a:xfrm>
            <a:off x="838200" y="151585"/>
            <a:ext cx="8818917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b="1" dirty="0">
                <a:solidFill>
                  <a:srgbClr val="244685"/>
                </a:solidFill>
                <a:latin typeface="Calisto MT" panose="02040603050505030304" pitchFamily="18" charset="0"/>
                <a:cs typeface="Calibri"/>
              </a:rPr>
              <a:t>Workshop </a:t>
            </a:r>
            <a:endParaRPr lang="en-US" sz="3600" dirty="0">
              <a:solidFill>
                <a:srgbClr val="244685"/>
              </a:solidFill>
              <a:latin typeface="Calisto MT" panose="02040603050505030304" pitchFamily="18" charset="0"/>
              <a:cs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B676489-5A29-3DFC-79CC-B19329AA2838}"/>
              </a:ext>
            </a:extLst>
          </p:cNvPr>
          <p:cNvSpPr txBox="1"/>
          <p:nvPr/>
        </p:nvSpPr>
        <p:spPr>
          <a:xfrm>
            <a:off x="178016" y="4157560"/>
            <a:ext cx="61466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Workshop </a:t>
            </a:r>
            <a:r>
              <a:rPr lang="en-US" b="1" dirty="0"/>
              <a:t>ESRF membership: Catalyzing Greek Scientific Excellence</a:t>
            </a:r>
            <a:r>
              <a:rPr lang="en-US" dirty="0"/>
              <a:t> is part of the actions of the </a:t>
            </a:r>
            <a:r>
              <a:rPr lang="en-US" dirty="0" err="1"/>
              <a:t>GrSUN</a:t>
            </a:r>
            <a:r>
              <a:rPr lang="en-US" dirty="0"/>
              <a:t> founded in 2022 bringing together all scientists, businesses and potential users of Synchrotron Radiation facilities in order for Greece to become a member of ESRF community.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6993B6F-2B57-B806-6DDF-14BD308F7A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2987" y="4157559"/>
            <a:ext cx="5236334" cy="186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736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A15629-1459-4D40-4F6C-A807E3CFFE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9422D13-760C-72D0-C5F5-CCBBA2481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7" y="929140"/>
            <a:ext cx="12192000" cy="344528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E7D683-D073-7D29-1117-731F5CE2A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– INPP Annual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B91570-D54B-C8DA-780A-3F01E661A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D94B-F72D-4923-85B0-9AD6CAD377F3}" type="slidenum">
              <a:rPr lang="en-US" smtClean="0"/>
              <a:t>15</a:t>
            </a:fld>
            <a:endParaRPr lang="en-US"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C0E95098-5280-83EF-C344-7FB758186597}"/>
              </a:ext>
            </a:extLst>
          </p:cNvPr>
          <p:cNvSpPr txBox="1">
            <a:spLocks/>
          </p:cNvSpPr>
          <p:nvPr/>
        </p:nvSpPr>
        <p:spPr>
          <a:xfrm>
            <a:off x="838200" y="151585"/>
            <a:ext cx="8818917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b="1" dirty="0">
                <a:solidFill>
                  <a:srgbClr val="244685"/>
                </a:solidFill>
                <a:latin typeface="Calisto MT" panose="02040603050505030304" pitchFamily="18" charset="0"/>
                <a:cs typeface="Calibri"/>
              </a:rPr>
              <a:t>EXRS 2024 - Local Organizing Committee </a:t>
            </a:r>
            <a:endParaRPr lang="en-US" sz="3600" dirty="0">
              <a:solidFill>
                <a:srgbClr val="244685"/>
              </a:solidFill>
              <a:latin typeface="Calisto MT" panose="02040603050505030304" pitchFamily="18" charset="0"/>
              <a:cs typeface="Calibri"/>
            </a:endParaRPr>
          </a:p>
        </p:txBody>
      </p:sp>
      <p:pic>
        <p:nvPicPr>
          <p:cNvPr id="6" name="Picture 5" descr="Logo&#10;&#10;Description automatically generated with medium confidence">
            <a:extLst>
              <a:ext uri="{FF2B5EF4-FFF2-40B4-BE49-F238E27FC236}">
                <a16:creationId xmlns:a16="http://schemas.microsoft.com/office/drawing/2014/main" id="{CF5FFBE7-53F5-FFC2-2B7C-25F2716AA7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" y="12920"/>
            <a:ext cx="756946" cy="8441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388E046-BF2B-6759-D86F-45EE2E6FD999}"/>
              </a:ext>
            </a:extLst>
          </p:cNvPr>
          <p:cNvSpPr txBox="1"/>
          <p:nvPr/>
        </p:nvSpPr>
        <p:spPr>
          <a:xfrm>
            <a:off x="106670" y="4365199"/>
            <a:ext cx="5588610" cy="25708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600" b="1" i="1" kern="100" dirty="0">
                <a:solidFill>
                  <a:srgbClr val="C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Institute of Nuclear and Particle Physics, NCSR “</a:t>
            </a:r>
            <a:r>
              <a:rPr lang="en-US" sz="1600" b="1" i="1" kern="100" dirty="0" err="1">
                <a:solidFill>
                  <a:srgbClr val="C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Demokritos</a:t>
            </a:r>
            <a:r>
              <a:rPr lang="en-US" sz="1600" b="1" i="1" kern="100" dirty="0">
                <a:solidFill>
                  <a:srgbClr val="C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”</a:t>
            </a:r>
            <a:endParaRPr lang="en-US" sz="1600" kern="100" dirty="0">
              <a:solidFill>
                <a:srgbClr val="C0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5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Andreas G. </a:t>
            </a:r>
            <a:r>
              <a:rPr lang="en-US" sz="15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Karydas</a:t>
            </a:r>
            <a:endParaRPr lang="en-US" sz="15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5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Maria </a:t>
            </a:r>
            <a:r>
              <a:rPr lang="en-US" sz="15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Kaparou</a:t>
            </a:r>
            <a:r>
              <a:rPr lang="en-US" sz="15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5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Artemios Oikonomou</a:t>
            </a: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de-DE" sz="15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Kalliopi Tsampa </a:t>
            </a: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5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Nikoletta-Kanella Kladouri </a:t>
            </a: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de-DE" sz="15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Ermioni Vassiou</a:t>
            </a:r>
            <a:endParaRPr lang="en-US" sz="15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5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Stefanos Papagiannis</a:t>
            </a:r>
          </a:p>
          <a:p>
            <a:pPr>
              <a:lnSpc>
                <a:spcPct val="107000"/>
              </a:lnSpc>
            </a:pPr>
            <a:r>
              <a:rPr lang="en-US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32196F-2FDC-F56F-156C-970978CF7779}"/>
              </a:ext>
            </a:extLst>
          </p:cNvPr>
          <p:cNvSpPr txBox="1"/>
          <p:nvPr/>
        </p:nvSpPr>
        <p:spPr>
          <a:xfrm>
            <a:off x="5148982" y="4347897"/>
            <a:ext cx="5588610" cy="2060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600" b="1" i="1" kern="100" dirty="0">
                <a:solidFill>
                  <a:srgbClr val="C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University of Ioannina</a:t>
            </a: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5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Dimitrios Anagnostopoulos</a:t>
            </a: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5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Anastasios Asvestas </a:t>
            </a:r>
          </a:p>
          <a:p>
            <a:pPr>
              <a:lnSpc>
                <a:spcPct val="107000"/>
              </a:lnSpc>
            </a:pPr>
            <a:endParaRPr lang="en-US" sz="1400" b="1" i="1" kern="100" dirty="0">
              <a:solidFill>
                <a:srgbClr val="C0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sz="1600" b="1" i="1" kern="100" dirty="0">
                <a:solidFill>
                  <a:srgbClr val="C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Aristotle University of Thessaloniki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5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Maria Katsikini 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5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Fani Pinakidou </a:t>
            </a:r>
            <a:endParaRPr lang="en-US" sz="15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endParaRPr lang="en-US" sz="1400" b="1" i="1" kern="100" dirty="0">
              <a:solidFill>
                <a:srgbClr val="C0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4C9955-62F5-1631-6466-97808CE9ABBE}"/>
              </a:ext>
            </a:extLst>
          </p:cNvPr>
          <p:cNvSpPr txBox="1"/>
          <p:nvPr/>
        </p:nvSpPr>
        <p:spPr>
          <a:xfrm>
            <a:off x="8932602" y="4347889"/>
            <a:ext cx="3151610" cy="6102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600" b="1" i="1" kern="100" dirty="0">
                <a:solidFill>
                  <a:srgbClr val="C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Technical University of Crete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5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Nikolaos </a:t>
            </a:r>
            <a:r>
              <a:rPr lang="en-US" sz="15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Kallithrakas</a:t>
            </a:r>
            <a:r>
              <a:rPr lang="en-US" sz="15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-Kontos </a:t>
            </a:r>
          </a:p>
        </p:txBody>
      </p:sp>
    </p:spTree>
    <p:extLst>
      <p:ext uri="{BB962C8B-B14F-4D97-AF65-F5344CB8AC3E}">
        <p14:creationId xmlns:p14="http://schemas.microsoft.com/office/powerpoint/2010/main" val="23475986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1FCC8C-6B8A-5020-B8B5-8BF3F18816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1AB6FC-35D4-3F24-7275-2FF49769B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– INPP Annual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A0F4F-2DC6-87FA-81E1-1C5EE40BC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D94B-F72D-4923-85B0-9AD6CAD377F3}" type="slidenum">
              <a:rPr lang="en-US" smtClean="0"/>
              <a:t>16</a:t>
            </a:fld>
            <a:endParaRPr lang="en-US"/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915A28B9-6444-FCAE-9221-1DE6EE70AD97}"/>
              </a:ext>
            </a:extLst>
          </p:cNvPr>
          <p:cNvSpPr txBox="1">
            <a:spLocks/>
          </p:cNvSpPr>
          <p:nvPr/>
        </p:nvSpPr>
        <p:spPr>
          <a:xfrm>
            <a:off x="838200" y="151585"/>
            <a:ext cx="6728359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b="1" dirty="0">
                <a:solidFill>
                  <a:srgbClr val="244685"/>
                </a:solidFill>
                <a:latin typeface="Calisto MT" panose="02040603050505030304" pitchFamily="18" charset="0"/>
                <a:cs typeface="Calibri"/>
              </a:rPr>
              <a:t>EXRS 2024</a:t>
            </a:r>
            <a:endParaRPr lang="en-US" sz="3600" dirty="0">
              <a:solidFill>
                <a:srgbClr val="244685"/>
              </a:solidFill>
              <a:latin typeface="Calisto MT" panose="02040603050505030304" pitchFamily="18" charset="0"/>
              <a:cs typeface="Calibri"/>
            </a:endParaRPr>
          </a:p>
        </p:txBody>
      </p:sp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1EBFC820-7CD5-6874-F347-A8F09FED60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" y="12920"/>
            <a:ext cx="756946" cy="844152"/>
          </a:xfrm>
          <a:prstGeom prst="rect">
            <a:avLst/>
          </a:prstGeom>
        </p:spPr>
      </p:pic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5D403415-ECA4-1C47-C446-74EA0CCE1C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08/04/2025</a:t>
            </a:r>
          </a:p>
        </p:txBody>
      </p:sp>
      <p:pic>
        <p:nvPicPr>
          <p:cNvPr id="2" name="Picture 1" descr="A white and black building&#10;&#10;Description automatically generated with medium confidence">
            <a:extLst>
              <a:ext uri="{FF2B5EF4-FFF2-40B4-BE49-F238E27FC236}">
                <a16:creationId xmlns:a16="http://schemas.microsoft.com/office/drawing/2014/main" id="{2F29EE4A-FDA0-0E1E-020F-82D0FCFB8B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008" y="12920"/>
            <a:ext cx="3648635" cy="10121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3FA8D8-5ABC-B6D3-420F-74C9E2E1EC6D}"/>
              </a:ext>
            </a:extLst>
          </p:cNvPr>
          <p:cNvSpPr txBox="1"/>
          <p:nvPr/>
        </p:nvSpPr>
        <p:spPr>
          <a:xfrm>
            <a:off x="112330" y="2922749"/>
            <a:ext cx="34892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Seniors-Post-Docs: </a:t>
            </a:r>
            <a:r>
              <a:rPr lang="en-US" sz="2000" b="1" dirty="0">
                <a:solidFill>
                  <a:srgbClr val="0070C0"/>
                </a:solidFill>
              </a:rPr>
              <a:t>201</a:t>
            </a:r>
            <a:endParaRPr lang="en-US" sz="2000" b="1" dirty="0"/>
          </a:p>
          <a:p>
            <a:r>
              <a:rPr lang="en-US" sz="2000" b="1" dirty="0"/>
              <a:t>Students: </a:t>
            </a:r>
            <a:r>
              <a:rPr lang="en-US" sz="2000" b="1" dirty="0">
                <a:solidFill>
                  <a:srgbClr val="0070C0"/>
                </a:solidFill>
              </a:rPr>
              <a:t>62</a:t>
            </a:r>
            <a:endParaRPr lang="en-US" sz="2000" b="1" dirty="0"/>
          </a:p>
          <a:p>
            <a:r>
              <a:rPr lang="en-US" sz="2000" b="1" dirty="0"/>
              <a:t>Vendors representatives : </a:t>
            </a:r>
            <a:r>
              <a:rPr lang="en-US" sz="2000" b="1" dirty="0">
                <a:solidFill>
                  <a:srgbClr val="0070C0"/>
                </a:solidFill>
              </a:rPr>
              <a:t>24</a:t>
            </a:r>
            <a:endParaRPr lang="en-US" sz="2000" b="1" dirty="0"/>
          </a:p>
          <a:p>
            <a:r>
              <a:rPr lang="en-US" sz="2000" b="1" dirty="0"/>
              <a:t>Accompanying persons: </a:t>
            </a:r>
            <a:r>
              <a:rPr lang="en-US" sz="2000" b="1" dirty="0">
                <a:solidFill>
                  <a:srgbClr val="0070C0"/>
                </a:solidFill>
              </a:rPr>
              <a:t>25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6A6AE1-D315-037F-483B-96E54634F1C2}"/>
              </a:ext>
            </a:extLst>
          </p:cNvPr>
          <p:cNvSpPr txBox="1"/>
          <p:nvPr/>
        </p:nvSpPr>
        <p:spPr>
          <a:xfrm>
            <a:off x="112330" y="2278517"/>
            <a:ext cx="38663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Total participants: </a:t>
            </a:r>
            <a:r>
              <a:rPr lang="en-US" sz="2000" b="1" dirty="0">
                <a:solidFill>
                  <a:srgbClr val="0070C0"/>
                </a:solidFill>
              </a:rPr>
              <a:t>287+(25)=</a:t>
            </a:r>
            <a:r>
              <a:rPr lang="en-US" sz="2000" b="1" i="1" dirty="0">
                <a:solidFill>
                  <a:srgbClr val="FF0000"/>
                </a:solidFill>
              </a:rPr>
              <a:t>306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780F09E-3FAA-7E28-2204-B75A43DF2C52}"/>
              </a:ext>
            </a:extLst>
          </p:cNvPr>
          <p:cNvSpPr txBox="1"/>
          <p:nvPr/>
        </p:nvSpPr>
        <p:spPr>
          <a:xfrm>
            <a:off x="112330" y="1428141"/>
            <a:ext cx="57621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</a:rPr>
              <a:t>One key-note and nine (9) plenary invited talks 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103</a:t>
            </a:r>
            <a:r>
              <a:rPr lang="en-GB" sz="2000" b="1" dirty="0">
                <a:solidFill>
                  <a:srgbClr val="0070C0"/>
                </a:solidFill>
              </a:rPr>
              <a:t> oral and </a:t>
            </a:r>
            <a:r>
              <a:rPr lang="en-GB" sz="2000" b="1" dirty="0">
                <a:solidFill>
                  <a:srgbClr val="FF0000"/>
                </a:solidFill>
              </a:rPr>
              <a:t>141</a:t>
            </a:r>
            <a:r>
              <a:rPr lang="en-GB" sz="2000" b="1" dirty="0">
                <a:solidFill>
                  <a:srgbClr val="0070C0"/>
                </a:solidFill>
              </a:rPr>
              <a:t> poster presentations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C8E9E94-7559-92F3-9704-69824E1A82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487836"/>
            <a:ext cx="6096000" cy="330105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17C7910-1B7D-DFC7-C935-16053271F4AE}"/>
              </a:ext>
            </a:extLst>
          </p:cNvPr>
          <p:cNvSpPr txBox="1"/>
          <p:nvPr/>
        </p:nvSpPr>
        <p:spPr>
          <a:xfrm>
            <a:off x="2690821" y="4823889"/>
            <a:ext cx="6094902" cy="1468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AutoNum type="arabicPeriod"/>
            </a:pPr>
            <a:r>
              <a:rPr lang="en-US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TFPM: Theory, Fundamental parameters/processes, Modeling	</a:t>
            </a:r>
            <a:endParaRPr lang="en-US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AutoNum type="arabicPeriod"/>
            </a:pPr>
            <a:r>
              <a:rPr lang="en-US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LXAE:	Laboratory X-ray Absorption/Emission	</a:t>
            </a:r>
            <a:endParaRPr lang="en-US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AutoNum type="arabicPeriod"/>
            </a:pPr>
            <a:r>
              <a:rPr lang="en-US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QA: Quantitative analysis	</a:t>
            </a:r>
            <a:endParaRPr lang="en-US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AutoNum type="arabicPeriod"/>
            </a:pPr>
            <a:r>
              <a:rPr lang="en-US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SRMS: Synchrotron Radiation in Material Sciences	</a:t>
            </a:r>
            <a:endParaRPr lang="en-US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AutoNum type="arabicPeriod"/>
            </a:pPr>
            <a:r>
              <a:rPr lang="en-US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ENE:	Batteries and Energy Materials 	</a:t>
            </a:r>
            <a:endParaRPr lang="en-US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AutoNum type="arabicPeriod"/>
            </a:pPr>
            <a:r>
              <a:rPr lang="en-US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NCI:	New Commercial Instrumentation	</a:t>
            </a:r>
            <a:endParaRPr lang="en-US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AutoNum type="arabicPeriod"/>
            </a:pPr>
            <a:r>
              <a:rPr lang="en-US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INST:	XRS instrumentation: New Developments	</a:t>
            </a:r>
            <a:endParaRPr lang="en-US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C10D9F5-27ED-0993-D5E6-F6BBA78574AC}"/>
              </a:ext>
            </a:extLst>
          </p:cNvPr>
          <p:cNvSpPr txBox="1"/>
          <p:nvPr/>
        </p:nvSpPr>
        <p:spPr>
          <a:xfrm>
            <a:off x="7441569" y="4817115"/>
            <a:ext cx="5724644" cy="196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8"/>
            </a:pPr>
            <a:r>
              <a:rPr lang="en-US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TXRF:	Total Reflection, Grazing Incidence/Exit XRF		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AutoNum type="arabicPeriod" startAt="8"/>
            </a:pPr>
            <a:r>
              <a:rPr lang="it-IT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SR-BIO: Multimodal nano/micro imaging in Biology – Biomedicine</a:t>
            </a:r>
            <a:endParaRPr lang="en-US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AutoNum type="arabicPeriod" startAt="8"/>
            </a:pPr>
            <a:r>
              <a:rPr lang="en-US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XRS-BIO: XRS applications in Biology - Biomedicine	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AutoNum type="arabicPeriod" startAt="8"/>
            </a:pPr>
            <a:r>
              <a:rPr lang="en-US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CH: XRS applications in Cultural Heritage		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AutoNum type="arabicPeriod" startAt="8"/>
            </a:pPr>
            <a:r>
              <a:rPr lang="en-US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COMP: Complementary XRS techniques		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AutoNum type="arabicPeriod" startAt="8"/>
            </a:pPr>
            <a:r>
              <a:rPr lang="en-US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ENVI:	XRS applications in Environmental studies		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AutoNum type="arabicPeriod" startAt="8"/>
            </a:pPr>
            <a:r>
              <a:rPr lang="en-US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BEAM: Synchrotron Radiation Beamlines	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Times New Roman" panose="02020603050405020304" pitchFamily="18" charset="0"/>
              <a:buAutoNum type="arabicPeriod" startAt="8"/>
            </a:pPr>
            <a:r>
              <a:rPr lang="el-GR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μ</a:t>
            </a:r>
            <a:r>
              <a:rPr lang="en-US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XIM : Micro-XRF imaging applications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673977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A8EB94-D4C7-5762-2AE1-5B3E11045D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A74A40-6F4C-6F92-85E9-4E48668D9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– INPP Annual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4E225-6879-C118-129E-338EA0FFA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D94B-F72D-4923-85B0-9AD6CAD377F3}" type="slidenum">
              <a:rPr lang="en-US" smtClean="0"/>
              <a:t>17</a:t>
            </a:fld>
            <a:endParaRPr lang="en-US"/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56F4D7D7-4AE5-A8AF-0A70-A7115C1501C8}"/>
              </a:ext>
            </a:extLst>
          </p:cNvPr>
          <p:cNvSpPr txBox="1">
            <a:spLocks/>
          </p:cNvSpPr>
          <p:nvPr/>
        </p:nvSpPr>
        <p:spPr>
          <a:xfrm>
            <a:off x="838200" y="151585"/>
            <a:ext cx="6728359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b="1" dirty="0">
                <a:solidFill>
                  <a:srgbClr val="244685"/>
                </a:solidFill>
                <a:latin typeface="Calisto MT" panose="02040603050505030304" pitchFamily="18" charset="0"/>
                <a:cs typeface="Calibri"/>
              </a:rPr>
              <a:t>Publications – Peer Reviewed</a:t>
            </a:r>
            <a:endParaRPr lang="en-US" sz="3600" dirty="0">
              <a:solidFill>
                <a:srgbClr val="244685"/>
              </a:solidFill>
              <a:latin typeface="Calisto MT" panose="02040603050505030304" pitchFamily="18" charset="0"/>
              <a:cs typeface="Calibri"/>
            </a:endParaRPr>
          </a:p>
        </p:txBody>
      </p:sp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B7B39E01-2B51-393A-1C73-17F57572CC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" y="12920"/>
            <a:ext cx="756946" cy="844152"/>
          </a:xfrm>
          <a:prstGeom prst="rect">
            <a:avLst/>
          </a:prstGeom>
        </p:spPr>
      </p:pic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A21C5332-71BE-FFF7-34D0-3FA85CACB6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08/04/2025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08B2B12-F096-962F-9296-C79292C959EB}"/>
              </a:ext>
            </a:extLst>
          </p:cNvPr>
          <p:cNvGrpSpPr/>
          <p:nvPr/>
        </p:nvGrpSpPr>
        <p:grpSpPr>
          <a:xfrm>
            <a:off x="195114" y="3711556"/>
            <a:ext cx="4390044" cy="1086181"/>
            <a:chOff x="199318" y="3964099"/>
            <a:chExt cx="5077651" cy="134398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B60E204-69B4-67B0-A65B-C7C38418C2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9318" y="3964099"/>
              <a:ext cx="5077651" cy="1343981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7DEAB3A-7F72-132A-E135-0C2C999276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91689" y="4778445"/>
              <a:ext cx="1328872" cy="449933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5732007-E3AB-6DB9-1BB9-22BB89A57C70}"/>
              </a:ext>
            </a:extLst>
          </p:cNvPr>
          <p:cNvGrpSpPr/>
          <p:nvPr/>
        </p:nvGrpSpPr>
        <p:grpSpPr>
          <a:xfrm>
            <a:off x="195113" y="2827082"/>
            <a:ext cx="3717950" cy="778416"/>
            <a:chOff x="208269" y="2820710"/>
            <a:chExt cx="4003061" cy="104370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97FB6CB-6AF7-F796-0739-5BE98F777E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8269" y="2820710"/>
              <a:ext cx="4003061" cy="1043703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4B7EFBCA-6E85-FC1D-391B-F496A663B9A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30977" y="2843045"/>
              <a:ext cx="713033" cy="941639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26A5A4C-307E-AFE6-FB9C-2AAF7651929B}"/>
              </a:ext>
            </a:extLst>
          </p:cNvPr>
          <p:cNvGrpSpPr/>
          <p:nvPr/>
        </p:nvGrpSpPr>
        <p:grpSpPr>
          <a:xfrm>
            <a:off x="199318" y="964820"/>
            <a:ext cx="4003061" cy="1756204"/>
            <a:chOff x="199318" y="964820"/>
            <a:chExt cx="4003061" cy="175620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A6F9789-4DD1-3ACC-C65F-111464EA8C7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99318" y="964820"/>
              <a:ext cx="4003061" cy="1756204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5981108B-4EAB-FD86-CA6F-B0C8DDEE462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451696" y="1842922"/>
              <a:ext cx="671594" cy="815176"/>
            </a:xfrm>
            <a:prstGeom prst="rect">
              <a:avLst/>
            </a:prstGeom>
          </p:spPr>
        </p:pic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8D657F2-90DD-79A5-BCB3-959261E06DC6}"/>
              </a:ext>
            </a:extLst>
          </p:cNvPr>
          <p:cNvGrpSpPr/>
          <p:nvPr/>
        </p:nvGrpSpPr>
        <p:grpSpPr>
          <a:xfrm>
            <a:off x="4297011" y="960105"/>
            <a:ext cx="6195176" cy="1823627"/>
            <a:chOff x="4951786" y="940691"/>
            <a:chExt cx="5932869" cy="1654672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A310146-0DA8-6F0E-C06B-D3FA7517A4D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951786" y="940691"/>
              <a:ext cx="5932869" cy="1654672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08DD5B52-24DB-502A-551C-F6BE1BE936A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982200" y="1353052"/>
              <a:ext cx="816450" cy="979740"/>
            </a:xfrm>
            <a:prstGeom prst="rect">
              <a:avLst/>
            </a:prstGeom>
          </p:spPr>
        </p:pic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3D5CBFA-A9A7-6D28-5BAE-2D271AC09592}"/>
              </a:ext>
            </a:extLst>
          </p:cNvPr>
          <p:cNvGrpSpPr>
            <a:grpSpLocks noChangeAspect="1"/>
          </p:cNvGrpSpPr>
          <p:nvPr/>
        </p:nvGrpSpPr>
        <p:grpSpPr>
          <a:xfrm>
            <a:off x="4006079" y="2853062"/>
            <a:ext cx="2900160" cy="746064"/>
            <a:chOff x="4551920" y="2637849"/>
            <a:chExt cx="7320834" cy="1883278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4ECF7638-22DA-6A16-AA10-7BE9B4F85F2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551920" y="2637849"/>
              <a:ext cx="7320834" cy="1883278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5AC2A7AC-0C02-D65A-BF1C-28FDB08FDF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998850" y="3560384"/>
              <a:ext cx="2873904" cy="321137"/>
            </a:xfrm>
            <a:prstGeom prst="rect">
              <a:avLst/>
            </a:prstGeom>
          </p:spPr>
        </p:pic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0B6ECB4-A182-5602-05F1-A1B71456BFB2}"/>
              </a:ext>
            </a:extLst>
          </p:cNvPr>
          <p:cNvGrpSpPr>
            <a:grpSpLocks noChangeAspect="1"/>
          </p:cNvGrpSpPr>
          <p:nvPr/>
        </p:nvGrpSpPr>
        <p:grpSpPr>
          <a:xfrm>
            <a:off x="195113" y="4843458"/>
            <a:ext cx="4164202" cy="1372736"/>
            <a:chOff x="5407395" y="3787417"/>
            <a:chExt cx="6406410" cy="2111884"/>
          </a:xfrm>
        </p:grpSpPr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A6D82B98-6796-B416-004E-869E63CB390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407395" y="3787417"/>
              <a:ext cx="6406410" cy="2111884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61595CF9-E50D-171A-9FEB-FCCA7A2762B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0841630" y="4941333"/>
              <a:ext cx="876323" cy="957968"/>
            </a:xfrm>
            <a:prstGeom prst="rect">
              <a:avLst/>
            </a:prstGeom>
          </p:spPr>
        </p:pic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E808671-93DD-B227-2D2D-9E3C5815F1D3}"/>
              </a:ext>
            </a:extLst>
          </p:cNvPr>
          <p:cNvGrpSpPr/>
          <p:nvPr/>
        </p:nvGrpSpPr>
        <p:grpSpPr>
          <a:xfrm>
            <a:off x="4430276" y="5327685"/>
            <a:ext cx="5593803" cy="1067725"/>
            <a:chOff x="6169326" y="4927119"/>
            <a:chExt cx="5593803" cy="1067725"/>
          </a:xfrm>
        </p:grpSpPr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95AF9D3C-15A7-7725-AA50-DB44111C155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6169326" y="4927119"/>
              <a:ext cx="5593803" cy="1067725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589CE4BB-8C4D-4804-978D-6E0BDAC05670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9782831" y="5593510"/>
              <a:ext cx="1938729" cy="363265"/>
            </a:xfrm>
            <a:prstGeom prst="rect">
              <a:avLst/>
            </a:prstGeom>
          </p:spPr>
        </p:pic>
      </p:grp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7CD279A4-5877-4CE0-D469-75C924868790}"/>
              </a:ext>
            </a:extLst>
          </p:cNvPr>
          <p:cNvSpPr/>
          <p:nvPr/>
        </p:nvSpPr>
        <p:spPr>
          <a:xfrm>
            <a:off x="9549832" y="3276116"/>
            <a:ext cx="1900709" cy="118729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8 peer reviewed publications</a:t>
            </a: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06B8145E-46D9-A329-3351-56BFF2ACA79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670675" y="3643148"/>
            <a:ext cx="4240536" cy="15802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849819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D5B309-F91D-8189-2622-E6C1B89569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40F01C-0E4D-6CC7-E7B8-811311D46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– INPP Annual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29985-8B6E-29F9-FC7E-AE2E8C402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D94B-F72D-4923-85B0-9AD6CAD377F3}" type="slidenum">
              <a:rPr lang="en-US" smtClean="0"/>
              <a:t>18</a:t>
            </a:fld>
            <a:endParaRPr lang="en-US"/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12DD6837-B68E-C161-6C0E-7A9CBC6442EA}"/>
              </a:ext>
            </a:extLst>
          </p:cNvPr>
          <p:cNvSpPr txBox="1">
            <a:spLocks/>
          </p:cNvSpPr>
          <p:nvPr/>
        </p:nvSpPr>
        <p:spPr>
          <a:xfrm>
            <a:off x="838200" y="151585"/>
            <a:ext cx="6728359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b="1" dirty="0">
                <a:solidFill>
                  <a:srgbClr val="244685"/>
                </a:solidFill>
                <a:latin typeface="Calisto MT" panose="02040603050505030304" pitchFamily="18" charset="0"/>
                <a:cs typeface="Calibri"/>
              </a:rPr>
              <a:t>Publications – Books</a:t>
            </a:r>
            <a:endParaRPr lang="en-US" sz="3600" dirty="0">
              <a:solidFill>
                <a:srgbClr val="244685"/>
              </a:solidFill>
              <a:latin typeface="Calisto MT" panose="02040603050505030304" pitchFamily="18" charset="0"/>
              <a:cs typeface="Calibri"/>
            </a:endParaRPr>
          </a:p>
        </p:txBody>
      </p:sp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B3B2A5AB-3FEA-845A-C89A-DE7D2ECF7A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" y="12920"/>
            <a:ext cx="756946" cy="844152"/>
          </a:xfrm>
          <a:prstGeom prst="rect">
            <a:avLst/>
          </a:prstGeom>
        </p:spPr>
      </p:pic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F214B06B-DA34-3C0B-2A78-83949C0925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08/04/2025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B31DDD7-C944-22C1-F236-42C19939253D}"/>
              </a:ext>
            </a:extLst>
          </p:cNvPr>
          <p:cNvGrpSpPr/>
          <p:nvPr/>
        </p:nvGrpSpPr>
        <p:grpSpPr>
          <a:xfrm>
            <a:off x="5563713" y="1110601"/>
            <a:ext cx="4418487" cy="1071773"/>
            <a:chOff x="6707825" y="1240532"/>
            <a:chExt cx="4418487" cy="107177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073F4BE-8C8D-3919-4B4C-1CF7D5313C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9677" r="14898"/>
            <a:stretch/>
          </p:blipFill>
          <p:spPr>
            <a:xfrm>
              <a:off x="6707825" y="1240532"/>
              <a:ext cx="4204905" cy="1071773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9B9453E-6C07-267B-46DE-2FDBE2249458}"/>
                </a:ext>
              </a:extLst>
            </p:cNvPr>
            <p:cNvSpPr/>
            <p:nvPr/>
          </p:nvSpPr>
          <p:spPr>
            <a:xfrm>
              <a:off x="9437676" y="1394961"/>
              <a:ext cx="1688636" cy="2069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05FEE08-9673-DD30-93CF-39E6BBF97DA2}"/>
              </a:ext>
            </a:extLst>
          </p:cNvPr>
          <p:cNvGrpSpPr/>
          <p:nvPr/>
        </p:nvGrpSpPr>
        <p:grpSpPr>
          <a:xfrm>
            <a:off x="1514153" y="1160078"/>
            <a:ext cx="3342897" cy="4906054"/>
            <a:chOff x="1520732" y="1021931"/>
            <a:chExt cx="3342897" cy="490605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A935473-AF9F-862F-DD4C-7E48B5D6F5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20732" y="1021931"/>
              <a:ext cx="3342897" cy="4563145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C00D45E-615B-41BB-429E-BEEE50DBCE3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20732" y="5585076"/>
              <a:ext cx="1681887" cy="342909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4D46E99-59B8-B679-55C7-E1D23307BE8F}"/>
              </a:ext>
            </a:extLst>
          </p:cNvPr>
          <p:cNvSpPr txBox="1"/>
          <p:nvPr/>
        </p:nvSpPr>
        <p:spPr>
          <a:xfrm>
            <a:off x="5347705" y="5162624"/>
            <a:ext cx="65257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Edited by </a:t>
            </a:r>
            <a:r>
              <a:rPr lang="en-US" sz="1600" b="1" dirty="0" err="1"/>
              <a:t>Hariclia</a:t>
            </a:r>
            <a:r>
              <a:rPr lang="en-US" sz="1600" b="1" dirty="0"/>
              <a:t> Brecoulaki</a:t>
            </a:r>
          </a:p>
          <a:p>
            <a:r>
              <a:rPr lang="en-US" sz="1600" dirty="0"/>
              <a:t>Institute for Historical Research, National Hellenic Research Foundation 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5981135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782738-824C-6942-1976-E841F1ACD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2479A1-4530-472D-A9C0-982961563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– INPP Annual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4FE9DE-9A87-DB2B-15C0-7A06990BB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D94B-F72D-4923-85B0-9AD6CAD377F3}" type="slidenum">
              <a:rPr lang="en-US" smtClean="0"/>
              <a:t>19</a:t>
            </a:fld>
            <a:endParaRPr lang="en-US"/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6E362A44-776C-DECE-BB69-1A8C5C666BA1}"/>
              </a:ext>
            </a:extLst>
          </p:cNvPr>
          <p:cNvSpPr txBox="1">
            <a:spLocks/>
          </p:cNvSpPr>
          <p:nvPr/>
        </p:nvSpPr>
        <p:spPr>
          <a:xfrm>
            <a:off x="838200" y="151585"/>
            <a:ext cx="8009771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b="1" dirty="0">
                <a:solidFill>
                  <a:srgbClr val="244685"/>
                </a:solidFill>
                <a:latin typeface="Calisto MT" panose="02040603050505030304" pitchFamily="18" charset="0"/>
                <a:cs typeface="Calibri"/>
              </a:rPr>
              <a:t>Conferences and contributions in </a:t>
            </a:r>
            <a:r>
              <a:rPr lang="en-US" sz="3600" b="1" dirty="0" err="1">
                <a:solidFill>
                  <a:srgbClr val="244685"/>
                </a:solidFill>
                <a:latin typeface="Calisto MT" panose="02040603050505030304" pitchFamily="18" charset="0"/>
                <a:cs typeface="Calibri"/>
              </a:rPr>
              <a:t>BoA</a:t>
            </a:r>
            <a:endParaRPr lang="en-US" sz="3600" dirty="0">
              <a:solidFill>
                <a:srgbClr val="244685"/>
              </a:solidFill>
              <a:latin typeface="Calisto MT" panose="02040603050505030304" pitchFamily="18" charset="0"/>
              <a:cs typeface="Calibri"/>
            </a:endParaRPr>
          </a:p>
        </p:txBody>
      </p:sp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4139C5D2-388C-0E79-4298-AEF925C753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" y="12920"/>
            <a:ext cx="756946" cy="844152"/>
          </a:xfrm>
          <a:prstGeom prst="rect">
            <a:avLst/>
          </a:prstGeom>
        </p:spPr>
      </p:pic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F2C89A24-D103-725D-7FE7-B77BE797F1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08/04/2025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2B8DB769-BFDB-8398-E128-09F65E7AF79B}"/>
              </a:ext>
            </a:extLst>
          </p:cNvPr>
          <p:cNvGrpSpPr/>
          <p:nvPr/>
        </p:nvGrpSpPr>
        <p:grpSpPr>
          <a:xfrm>
            <a:off x="8288411" y="1469333"/>
            <a:ext cx="3651021" cy="1990399"/>
            <a:chOff x="7216524" y="2710308"/>
            <a:chExt cx="3651021" cy="1990399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1416D5AD-01BE-64AE-7648-A62BB5C8717E}"/>
                </a:ext>
              </a:extLst>
            </p:cNvPr>
            <p:cNvGrpSpPr/>
            <p:nvPr/>
          </p:nvGrpSpPr>
          <p:grpSpPr>
            <a:xfrm>
              <a:off x="7425834" y="2832848"/>
              <a:ext cx="3178790" cy="1608518"/>
              <a:chOff x="7738967" y="2777357"/>
              <a:chExt cx="3178790" cy="1608518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7B9053C4-9B8A-C7EE-7233-E272DD520A8D}"/>
                  </a:ext>
                </a:extLst>
              </p:cNvPr>
              <p:cNvGrpSpPr/>
              <p:nvPr/>
            </p:nvGrpSpPr>
            <p:grpSpPr>
              <a:xfrm>
                <a:off x="7738967" y="2777357"/>
                <a:ext cx="1600442" cy="560614"/>
                <a:chOff x="6349103" y="1388126"/>
                <a:chExt cx="1600442" cy="560614"/>
              </a:xfrm>
            </p:grpSpPr>
            <p:sp>
              <p:nvSpPr>
                <p:cNvPr id="46" name="object 3">
                  <a:extLst>
                    <a:ext uri="{FF2B5EF4-FFF2-40B4-BE49-F238E27FC236}">
                      <a16:creationId xmlns:a16="http://schemas.microsoft.com/office/drawing/2014/main" id="{4CAC7C48-EAF1-D09B-1768-1DAC1FD9DA83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349103" y="1388126"/>
                  <a:ext cx="1365564" cy="259045"/>
                </a:xfrm>
                <a:prstGeom prst="rect">
                  <a:avLst/>
                </a:prstGeom>
              </p:spPr>
              <p:txBody>
                <a:bodyPr vert="horz" wrap="square" lIns="0" tIns="12700" rIns="0" bIns="0" rtlCol="0">
                  <a:spAutoFit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4400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marL="12700">
                    <a:lnSpc>
                      <a:spcPct val="100000"/>
                    </a:lnSpc>
                    <a:spcBef>
                      <a:spcPts val="100"/>
                    </a:spcBef>
                  </a:pPr>
                  <a:r>
                    <a:rPr lang="en-US" sz="1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sto MT" panose="02040603050505030304" pitchFamily="18" charset="0"/>
                      <a:cs typeface="Calibri"/>
                    </a:rPr>
                    <a:t>Invited talks</a:t>
                  </a:r>
                  <a:endPara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sto MT" panose="02040603050505030304" pitchFamily="18" charset="0"/>
                    <a:cs typeface="Calibri"/>
                  </a:endParaRPr>
                </a:p>
              </p:txBody>
            </p:sp>
            <p:sp>
              <p:nvSpPr>
                <p:cNvPr id="48" name="object 3">
                  <a:extLst>
                    <a:ext uri="{FF2B5EF4-FFF2-40B4-BE49-F238E27FC236}">
                      <a16:creationId xmlns:a16="http://schemas.microsoft.com/office/drawing/2014/main" id="{AF4D4229-4218-0657-1B41-EC6F32ACD6A6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349103" y="1689695"/>
                  <a:ext cx="1600442" cy="259045"/>
                </a:xfrm>
                <a:prstGeom prst="rect">
                  <a:avLst/>
                </a:prstGeom>
              </p:spPr>
              <p:txBody>
                <a:bodyPr vert="horz" wrap="square" lIns="0" tIns="12700" rIns="0" bIns="0" rtlCol="0">
                  <a:spAutoFit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4400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marL="355600" indent="-342900">
                    <a:lnSpc>
                      <a:spcPct val="100000"/>
                    </a:lnSpc>
                    <a:spcBef>
                      <a:spcPts val="100"/>
                    </a:spcBef>
                    <a:buFont typeface="Wingdings" panose="05000000000000000000" pitchFamily="2" charset="2"/>
                    <a:buChar char="ü"/>
                  </a:pPr>
                  <a:r>
                    <a:rPr lang="en-US" sz="1600" b="1" dirty="0">
                      <a:solidFill>
                        <a:srgbClr val="244685"/>
                      </a:solidFill>
                      <a:latin typeface="Calisto MT" panose="02040603050505030304" pitchFamily="18" charset="0"/>
                      <a:cs typeface="Calibri"/>
                    </a:rPr>
                    <a:t>Oral: 3</a:t>
                  </a:r>
                  <a:endParaRPr lang="en-US" sz="1600" dirty="0">
                    <a:solidFill>
                      <a:srgbClr val="244685"/>
                    </a:solidFill>
                    <a:latin typeface="Calisto MT" panose="02040603050505030304" pitchFamily="18" charset="0"/>
                    <a:cs typeface="Calibri"/>
                  </a:endParaRPr>
                </a:p>
              </p:txBody>
            </p:sp>
          </p:grpSp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12010704-5E55-77EC-2B33-ACA1EFB7EB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00441" y="3729797"/>
                <a:ext cx="2017316" cy="637971"/>
              </a:xfrm>
              <a:prstGeom prst="rect">
                <a:avLst/>
              </a:prstGeom>
            </p:spPr>
          </p:pic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D1651D0E-C7AB-97AF-AE08-F1C565C25A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25978" y="3489314"/>
                <a:ext cx="1004667" cy="896561"/>
              </a:xfrm>
              <a:prstGeom prst="rect">
                <a:avLst/>
              </a:prstGeom>
            </p:spPr>
          </p:pic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DF8A7981-07F6-4662-9114-5D0A4A994E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085928" y="3216063"/>
                <a:ext cx="1831829" cy="471210"/>
              </a:xfrm>
              <a:prstGeom prst="rect">
                <a:avLst/>
              </a:prstGeom>
            </p:spPr>
          </p:pic>
        </p:grp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A8D6E995-D93E-9BEA-010F-68271A1626CD}"/>
                </a:ext>
              </a:extLst>
            </p:cNvPr>
            <p:cNvSpPr/>
            <p:nvPr/>
          </p:nvSpPr>
          <p:spPr>
            <a:xfrm>
              <a:off x="7216524" y="2710308"/>
              <a:ext cx="3651021" cy="1990399"/>
            </a:xfrm>
            <a:prstGeom prst="rect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A97E2CA-B607-60E2-573D-7A903D26F84B}"/>
              </a:ext>
            </a:extLst>
          </p:cNvPr>
          <p:cNvGrpSpPr/>
          <p:nvPr/>
        </p:nvGrpSpPr>
        <p:grpSpPr>
          <a:xfrm>
            <a:off x="5158228" y="1149194"/>
            <a:ext cx="2414189" cy="1137435"/>
            <a:chOff x="7863198" y="1054665"/>
            <a:chExt cx="2414189" cy="1137435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0194C874-5180-EF07-CBD5-805EAE30C6A7}"/>
                </a:ext>
              </a:extLst>
            </p:cNvPr>
            <p:cNvGrpSpPr/>
            <p:nvPr/>
          </p:nvGrpSpPr>
          <p:grpSpPr>
            <a:xfrm>
              <a:off x="7941799" y="1179383"/>
              <a:ext cx="2335588" cy="770601"/>
              <a:chOff x="6349101" y="1230277"/>
              <a:chExt cx="2335588" cy="770601"/>
            </a:xfrm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E4F40B86-2777-8D75-38AD-5E7667FD6028}"/>
                  </a:ext>
                </a:extLst>
              </p:cNvPr>
              <p:cNvGrpSpPr/>
              <p:nvPr/>
            </p:nvGrpSpPr>
            <p:grpSpPr>
              <a:xfrm>
                <a:off x="6349101" y="1230277"/>
                <a:ext cx="2335588" cy="770601"/>
                <a:chOff x="6349101" y="1230277"/>
                <a:chExt cx="2335588" cy="770601"/>
              </a:xfrm>
            </p:grpSpPr>
            <p:sp>
              <p:nvSpPr>
                <p:cNvPr id="35" name="object 3">
                  <a:extLst>
                    <a:ext uri="{FF2B5EF4-FFF2-40B4-BE49-F238E27FC236}">
                      <a16:creationId xmlns:a16="http://schemas.microsoft.com/office/drawing/2014/main" id="{31712407-07AE-01D7-E40F-1AF5C4270CD5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349102" y="1230277"/>
                  <a:ext cx="2335587" cy="256867"/>
                </a:xfrm>
                <a:prstGeom prst="rect">
                  <a:avLst/>
                </a:prstGeom>
              </p:spPr>
              <p:txBody>
                <a:bodyPr vert="horz" wrap="square" lIns="0" tIns="12700" rIns="0" bIns="0" rtlCol="0">
                  <a:spAutoFit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4400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marL="12700">
                    <a:lnSpc>
                      <a:spcPct val="100000"/>
                    </a:lnSpc>
                    <a:spcBef>
                      <a:spcPts val="100"/>
                    </a:spcBef>
                  </a:pPr>
                  <a:r>
                    <a:rPr lang="en-US" sz="1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sto MT" panose="02040603050505030304" pitchFamily="18" charset="0"/>
                      <a:cs typeface="Calibri"/>
                    </a:rPr>
                    <a:t>ICAS – EMME4</a:t>
                  </a:r>
                  <a:endPara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sto MT" panose="02040603050505030304" pitchFamily="18" charset="0"/>
                    <a:cs typeface="Calibri"/>
                  </a:endParaRPr>
                </a:p>
              </p:txBody>
            </p:sp>
            <p:sp>
              <p:nvSpPr>
                <p:cNvPr id="37" name="object 3">
                  <a:extLst>
                    <a:ext uri="{FF2B5EF4-FFF2-40B4-BE49-F238E27FC236}">
                      <a16:creationId xmlns:a16="http://schemas.microsoft.com/office/drawing/2014/main" id="{F8140F40-3B4B-A971-6B52-3E6FDFDC7482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349102" y="1487144"/>
                  <a:ext cx="1564014" cy="256867"/>
                </a:xfrm>
                <a:prstGeom prst="rect">
                  <a:avLst/>
                </a:prstGeom>
              </p:spPr>
              <p:txBody>
                <a:bodyPr vert="horz" wrap="square" lIns="0" tIns="12700" rIns="0" bIns="0" rtlCol="0">
                  <a:spAutoFit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4400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marL="355600" indent="-342900">
                    <a:lnSpc>
                      <a:spcPct val="100000"/>
                    </a:lnSpc>
                    <a:spcBef>
                      <a:spcPts val="100"/>
                    </a:spcBef>
                    <a:buFont typeface="Wingdings" panose="05000000000000000000" pitchFamily="2" charset="2"/>
                    <a:buChar char="ü"/>
                  </a:pPr>
                  <a:r>
                    <a:rPr lang="en-US" sz="1600" b="1" dirty="0">
                      <a:solidFill>
                        <a:srgbClr val="244685"/>
                      </a:solidFill>
                      <a:latin typeface="Calisto MT" panose="02040603050505030304" pitchFamily="18" charset="0"/>
                      <a:cs typeface="Calibri"/>
                    </a:rPr>
                    <a:t>Poster: 2</a:t>
                  </a:r>
                  <a:endParaRPr lang="en-US" sz="1600" dirty="0">
                    <a:solidFill>
                      <a:srgbClr val="244685"/>
                    </a:solidFill>
                    <a:latin typeface="Calisto MT" panose="02040603050505030304" pitchFamily="18" charset="0"/>
                    <a:cs typeface="Calibri"/>
                  </a:endParaRPr>
                </a:p>
              </p:txBody>
            </p:sp>
            <p:sp>
              <p:nvSpPr>
                <p:cNvPr id="38" name="object 3">
                  <a:extLst>
                    <a:ext uri="{FF2B5EF4-FFF2-40B4-BE49-F238E27FC236}">
                      <a16:creationId xmlns:a16="http://schemas.microsoft.com/office/drawing/2014/main" id="{D43DBFD3-2A80-F37A-1C51-E08082E0A016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349101" y="1736621"/>
                  <a:ext cx="1485073" cy="264257"/>
                </a:xfrm>
                <a:prstGeom prst="rect">
                  <a:avLst/>
                </a:prstGeom>
              </p:spPr>
              <p:txBody>
                <a:bodyPr vert="horz" wrap="square" lIns="0" tIns="12700" rIns="0" bIns="0" rtlCol="0">
                  <a:spAutoFit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4400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marL="355600" indent="-342900">
                    <a:lnSpc>
                      <a:spcPct val="100000"/>
                    </a:lnSpc>
                    <a:spcBef>
                      <a:spcPts val="100"/>
                    </a:spcBef>
                    <a:buFont typeface="Wingdings" panose="05000000000000000000" pitchFamily="2" charset="2"/>
                    <a:buChar char="ü"/>
                  </a:pPr>
                  <a:r>
                    <a:rPr lang="en-US" sz="1600" b="1" dirty="0">
                      <a:solidFill>
                        <a:srgbClr val="244685"/>
                      </a:solidFill>
                      <a:latin typeface="Calisto MT" panose="02040603050505030304" pitchFamily="18" charset="0"/>
                      <a:cs typeface="Calibri"/>
                    </a:rPr>
                    <a:t>Oral: 1</a:t>
                  </a:r>
                  <a:endParaRPr lang="en-US" sz="1600" dirty="0">
                    <a:solidFill>
                      <a:srgbClr val="244685"/>
                    </a:solidFill>
                    <a:latin typeface="Calisto MT" panose="02040603050505030304" pitchFamily="18" charset="0"/>
                    <a:cs typeface="Calibri"/>
                  </a:endParaRPr>
                </a:p>
              </p:txBody>
            </p:sp>
          </p:grpSp>
          <p:pic>
            <p:nvPicPr>
              <p:cNvPr id="40" name="Picture 39" descr="A blue and gold logo&#10;&#10;Description automatically generated">
                <a:extLst>
                  <a:ext uri="{FF2B5EF4-FFF2-40B4-BE49-F238E27FC236}">
                    <a16:creationId xmlns:a16="http://schemas.microsoft.com/office/drawing/2014/main" id="{8BCEB89A-DE1D-1A8B-BAB5-02FD9EE86D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172"/>
              <a:stretch/>
            </p:blipFill>
            <p:spPr>
              <a:xfrm>
                <a:off x="7958192" y="1275052"/>
                <a:ext cx="681421" cy="686450"/>
              </a:xfrm>
              <a:prstGeom prst="rect">
                <a:avLst/>
              </a:prstGeom>
            </p:spPr>
          </p:pic>
        </p:grp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1BCCBC66-5845-CB39-385F-AEE90CC3AD7D}"/>
                </a:ext>
              </a:extLst>
            </p:cNvPr>
            <p:cNvSpPr/>
            <p:nvPr/>
          </p:nvSpPr>
          <p:spPr>
            <a:xfrm>
              <a:off x="7863198" y="1054665"/>
              <a:ext cx="2414189" cy="1137435"/>
            </a:xfrm>
            <a:prstGeom prst="rect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751A4DA0-40F7-1D3D-F37F-BCFEB7A43838}"/>
              </a:ext>
            </a:extLst>
          </p:cNvPr>
          <p:cNvGrpSpPr/>
          <p:nvPr/>
        </p:nvGrpSpPr>
        <p:grpSpPr>
          <a:xfrm>
            <a:off x="63040" y="1156773"/>
            <a:ext cx="4969450" cy="1278094"/>
            <a:chOff x="63040" y="1156773"/>
            <a:chExt cx="4969450" cy="1278094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071A47E-0858-C0DB-ABD0-6C15DD75842A}"/>
                </a:ext>
              </a:extLst>
            </p:cNvPr>
            <p:cNvGrpSpPr/>
            <p:nvPr/>
          </p:nvGrpSpPr>
          <p:grpSpPr>
            <a:xfrm>
              <a:off x="135403" y="1271013"/>
              <a:ext cx="4114800" cy="1052759"/>
              <a:chOff x="135403" y="1271013"/>
              <a:chExt cx="3386790" cy="739054"/>
            </a:xfrm>
          </p:grpSpPr>
          <p:sp>
            <p:nvSpPr>
              <p:cNvPr id="11" name="object 3">
                <a:extLst>
                  <a:ext uri="{FF2B5EF4-FFF2-40B4-BE49-F238E27FC236}">
                    <a16:creationId xmlns:a16="http://schemas.microsoft.com/office/drawing/2014/main" id="{B2023A00-79EC-CF8E-C807-EB8EF115DF3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5404" y="1271013"/>
                <a:ext cx="3386789" cy="354706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marL="12700">
                  <a:lnSpc>
                    <a:spcPct val="100000"/>
                  </a:lnSpc>
                  <a:spcBef>
                    <a:spcPts val="100"/>
                  </a:spcBef>
                </a:pPr>
                <a:r>
                  <a:rPr lang="en-US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sto MT" panose="02040603050505030304" pitchFamily="18" charset="0"/>
                    <a:cs typeface="Calibri"/>
                  </a:rPr>
                  <a:t>European X-ray Spectrometry 2024 (EXRS2024) Athens 24-28 June 2024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sto MT" panose="02040603050505030304" pitchFamily="18" charset="0"/>
                  <a:cs typeface="Calibri"/>
                </a:endParaRPr>
              </a:p>
            </p:txBody>
          </p:sp>
          <p:sp>
            <p:nvSpPr>
              <p:cNvPr id="16" name="object 3">
                <a:extLst>
                  <a:ext uri="{FF2B5EF4-FFF2-40B4-BE49-F238E27FC236}">
                    <a16:creationId xmlns:a16="http://schemas.microsoft.com/office/drawing/2014/main" id="{42E2F531-8A71-00A0-4427-EC39C4E8AF8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5403" y="1653076"/>
                <a:ext cx="3386789" cy="181854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marL="355600" indent="-342900">
                  <a:lnSpc>
                    <a:spcPct val="100000"/>
                  </a:lnSpc>
                  <a:spcBef>
                    <a:spcPts val="100"/>
                  </a:spcBef>
                  <a:buFont typeface="Wingdings" panose="05000000000000000000" pitchFamily="2" charset="2"/>
                  <a:buChar char="ü"/>
                </a:pPr>
                <a:r>
                  <a:rPr lang="en-US" sz="1600" b="1" dirty="0">
                    <a:solidFill>
                      <a:srgbClr val="244685"/>
                    </a:solidFill>
                    <a:latin typeface="Calisto MT" panose="02040603050505030304" pitchFamily="18" charset="0"/>
                    <a:cs typeface="Calibri"/>
                  </a:rPr>
                  <a:t>Posters: 9</a:t>
                </a:r>
                <a:endParaRPr lang="en-US" sz="1600" dirty="0">
                  <a:solidFill>
                    <a:srgbClr val="244685"/>
                  </a:solidFill>
                  <a:latin typeface="Calisto MT" panose="02040603050505030304" pitchFamily="18" charset="0"/>
                  <a:cs typeface="Calibri"/>
                </a:endParaRPr>
              </a:p>
            </p:txBody>
          </p:sp>
          <p:sp>
            <p:nvSpPr>
              <p:cNvPr id="17" name="object 3">
                <a:extLst>
                  <a:ext uri="{FF2B5EF4-FFF2-40B4-BE49-F238E27FC236}">
                    <a16:creationId xmlns:a16="http://schemas.microsoft.com/office/drawing/2014/main" id="{077D5E24-AD3C-5086-513B-931D9249F67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5403" y="1828213"/>
                <a:ext cx="3386789" cy="181854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marL="355600" indent="-342900">
                  <a:lnSpc>
                    <a:spcPct val="100000"/>
                  </a:lnSpc>
                  <a:spcBef>
                    <a:spcPts val="100"/>
                  </a:spcBef>
                  <a:buFont typeface="Wingdings" panose="05000000000000000000" pitchFamily="2" charset="2"/>
                  <a:buChar char="ü"/>
                </a:pPr>
                <a:r>
                  <a:rPr lang="en-US" sz="1600" b="1" dirty="0">
                    <a:solidFill>
                      <a:srgbClr val="244685"/>
                    </a:solidFill>
                    <a:latin typeface="Calisto MT" panose="02040603050505030304" pitchFamily="18" charset="0"/>
                    <a:cs typeface="Calibri"/>
                  </a:rPr>
                  <a:t>Oral: 6</a:t>
                </a:r>
                <a:endParaRPr lang="en-US" sz="1600" dirty="0">
                  <a:solidFill>
                    <a:srgbClr val="244685"/>
                  </a:solidFill>
                  <a:latin typeface="Calisto MT" panose="02040603050505030304" pitchFamily="18" charset="0"/>
                  <a:cs typeface="Calibri"/>
                </a:endParaRPr>
              </a:p>
            </p:txBody>
          </p:sp>
        </p:grpSp>
        <p:pic>
          <p:nvPicPr>
            <p:cNvPr id="29" name="Picture 28" descr="A black background with red green and blue lines&#10;&#10;AI-generated content may be incorrect.">
              <a:extLst>
                <a:ext uri="{FF2B5EF4-FFF2-40B4-BE49-F238E27FC236}">
                  <a16:creationId xmlns:a16="http://schemas.microsoft.com/office/drawing/2014/main" id="{B585CA5E-7761-9E34-6E0E-E5BC43063EC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1267" y="1266164"/>
              <a:ext cx="1268917" cy="925936"/>
            </a:xfrm>
            <a:prstGeom prst="rect">
              <a:avLst/>
            </a:prstGeom>
          </p:spPr>
        </p:pic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2877E8A0-8C5C-031E-45AA-F4E3BC2B7A5A}"/>
                </a:ext>
              </a:extLst>
            </p:cNvPr>
            <p:cNvSpPr/>
            <p:nvPr/>
          </p:nvSpPr>
          <p:spPr>
            <a:xfrm>
              <a:off x="63040" y="1156773"/>
              <a:ext cx="4969450" cy="1278094"/>
            </a:xfrm>
            <a:prstGeom prst="rect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EC0ADFAB-D8D2-9721-46D8-851999FB4D8A}"/>
              </a:ext>
            </a:extLst>
          </p:cNvPr>
          <p:cNvGrpSpPr/>
          <p:nvPr/>
        </p:nvGrpSpPr>
        <p:grpSpPr>
          <a:xfrm>
            <a:off x="80404" y="2732772"/>
            <a:ext cx="6148632" cy="1278094"/>
            <a:chOff x="74552" y="2919136"/>
            <a:chExt cx="6148632" cy="1278094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0BDE2D38-C39A-F89D-C4DB-3F5B6A37E9ED}"/>
                </a:ext>
              </a:extLst>
            </p:cNvPr>
            <p:cNvGrpSpPr/>
            <p:nvPr/>
          </p:nvGrpSpPr>
          <p:grpSpPr>
            <a:xfrm>
              <a:off x="135403" y="3011307"/>
              <a:ext cx="6087781" cy="1052143"/>
              <a:chOff x="135403" y="2871529"/>
              <a:chExt cx="6087781" cy="1052143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B3C92083-0560-BC9F-5DE7-669BA98C24BA}"/>
                  </a:ext>
                </a:extLst>
              </p:cNvPr>
              <p:cNvGrpSpPr/>
              <p:nvPr/>
            </p:nvGrpSpPr>
            <p:grpSpPr>
              <a:xfrm>
                <a:off x="135403" y="2871529"/>
                <a:ext cx="6087781" cy="764312"/>
                <a:chOff x="135402" y="1271013"/>
                <a:chExt cx="6343792" cy="764312"/>
              </a:xfrm>
            </p:grpSpPr>
            <p:sp>
              <p:nvSpPr>
                <p:cNvPr id="22" name="object 3">
                  <a:extLst>
                    <a:ext uri="{FF2B5EF4-FFF2-40B4-BE49-F238E27FC236}">
                      <a16:creationId xmlns:a16="http://schemas.microsoft.com/office/drawing/2014/main" id="{2FF557AA-991D-84A0-7BF0-461804B81E86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35404" y="1271013"/>
                  <a:ext cx="6343790" cy="505267"/>
                </a:xfrm>
                <a:prstGeom prst="rect">
                  <a:avLst/>
                </a:prstGeom>
              </p:spPr>
              <p:txBody>
                <a:bodyPr vert="horz" wrap="square" lIns="0" tIns="12700" rIns="0" bIns="0" rtlCol="0">
                  <a:spAutoFit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4400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marL="12700">
                    <a:lnSpc>
                      <a:spcPct val="100000"/>
                    </a:lnSpc>
                    <a:spcBef>
                      <a:spcPts val="100"/>
                    </a:spcBef>
                  </a:pPr>
                  <a:r>
                    <a:rPr lang="en-US" sz="1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sto MT" panose="02040603050505030304" pitchFamily="18" charset="0"/>
                      <a:cs typeface="Calibri"/>
                    </a:rPr>
                    <a:t>30th EAA (European Association of Archaeologists) Annual Meeting in Rome, Italy, 28 - 31 August 2024</a:t>
                  </a:r>
                  <a:endPara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sto MT" panose="02040603050505030304" pitchFamily="18" charset="0"/>
                    <a:cs typeface="Calibri"/>
                  </a:endParaRPr>
                </a:p>
              </p:txBody>
            </p:sp>
            <p:sp>
              <p:nvSpPr>
                <p:cNvPr id="24" name="object 3">
                  <a:extLst>
                    <a:ext uri="{FF2B5EF4-FFF2-40B4-BE49-F238E27FC236}">
                      <a16:creationId xmlns:a16="http://schemas.microsoft.com/office/drawing/2014/main" id="{733480D9-A29D-C91C-9B2C-325329422285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35402" y="1776280"/>
                  <a:ext cx="3386789" cy="259045"/>
                </a:xfrm>
                <a:prstGeom prst="rect">
                  <a:avLst/>
                </a:prstGeom>
              </p:spPr>
              <p:txBody>
                <a:bodyPr vert="horz" wrap="square" lIns="0" tIns="12700" rIns="0" bIns="0" rtlCol="0">
                  <a:spAutoFit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4400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marL="355600" indent="-342900">
                    <a:lnSpc>
                      <a:spcPct val="100000"/>
                    </a:lnSpc>
                    <a:spcBef>
                      <a:spcPts val="100"/>
                    </a:spcBef>
                    <a:buFont typeface="Wingdings" panose="05000000000000000000" pitchFamily="2" charset="2"/>
                    <a:buChar char="ü"/>
                  </a:pPr>
                  <a:r>
                    <a:rPr lang="en-US" sz="1600" b="1" dirty="0">
                      <a:solidFill>
                        <a:srgbClr val="244685"/>
                      </a:solidFill>
                      <a:latin typeface="Calisto MT" panose="02040603050505030304" pitchFamily="18" charset="0"/>
                      <a:cs typeface="Calibri"/>
                    </a:rPr>
                    <a:t>Oral: 1</a:t>
                  </a:r>
                  <a:endParaRPr lang="en-US" sz="1600" dirty="0">
                    <a:solidFill>
                      <a:srgbClr val="244685"/>
                    </a:solidFill>
                    <a:latin typeface="Calisto MT" panose="02040603050505030304" pitchFamily="18" charset="0"/>
                    <a:cs typeface="Calibri"/>
                  </a:endParaRPr>
                </a:p>
              </p:txBody>
            </p:sp>
          </p:grpSp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77517628-4879-9594-AEAB-0A51E28F3D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 l="3160" t="6201" b="1"/>
              <a:stretch/>
            </p:blipFill>
            <p:spPr>
              <a:xfrm>
                <a:off x="4175725" y="3172184"/>
                <a:ext cx="1562376" cy="751488"/>
              </a:xfrm>
              <a:prstGeom prst="rect">
                <a:avLst/>
              </a:prstGeom>
            </p:spPr>
          </p:pic>
        </p:grp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D35C267E-CCF6-D0CB-30C9-89E7DC0F25A9}"/>
                </a:ext>
              </a:extLst>
            </p:cNvPr>
            <p:cNvSpPr/>
            <p:nvPr/>
          </p:nvSpPr>
          <p:spPr>
            <a:xfrm>
              <a:off x="74552" y="2919136"/>
              <a:ext cx="5772933" cy="1278094"/>
            </a:xfrm>
            <a:prstGeom prst="rect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01B3D2A-8312-E408-B547-9FB1C6835CB1}"/>
              </a:ext>
            </a:extLst>
          </p:cNvPr>
          <p:cNvGrpSpPr/>
          <p:nvPr/>
        </p:nvGrpSpPr>
        <p:grpSpPr>
          <a:xfrm>
            <a:off x="80404" y="4218704"/>
            <a:ext cx="6015596" cy="1582837"/>
            <a:chOff x="80404" y="4423258"/>
            <a:chExt cx="6015596" cy="1582837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65C3587-04E4-5315-D820-D48C38AAAC9F}"/>
                </a:ext>
              </a:extLst>
            </p:cNvPr>
            <p:cNvGrpSpPr/>
            <p:nvPr/>
          </p:nvGrpSpPr>
          <p:grpSpPr>
            <a:xfrm>
              <a:off x="135403" y="4514535"/>
              <a:ext cx="5718093" cy="1403449"/>
              <a:chOff x="135402" y="4265181"/>
              <a:chExt cx="5718093" cy="1403449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8C43839D-BC6C-2E54-ECE9-CC5288C319BA}"/>
                  </a:ext>
                </a:extLst>
              </p:cNvPr>
              <p:cNvGrpSpPr/>
              <p:nvPr/>
            </p:nvGrpSpPr>
            <p:grpSpPr>
              <a:xfrm>
                <a:off x="135402" y="4265181"/>
                <a:ext cx="5718093" cy="1302501"/>
                <a:chOff x="135401" y="441408"/>
                <a:chExt cx="4793174" cy="1302501"/>
              </a:xfrm>
            </p:grpSpPr>
            <p:sp>
              <p:nvSpPr>
                <p:cNvPr id="26" name="object 3">
                  <a:extLst>
                    <a:ext uri="{FF2B5EF4-FFF2-40B4-BE49-F238E27FC236}">
                      <a16:creationId xmlns:a16="http://schemas.microsoft.com/office/drawing/2014/main" id="{CA2406A2-4010-4C2D-F0C0-2E9D679AEBF4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35401" y="441408"/>
                  <a:ext cx="4793174" cy="997709"/>
                </a:xfrm>
                <a:prstGeom prst="rect">
                  <a:avLst/>
                </a:prstGeom>
              </p:spPr>
              <p:txBody>
                <a:bodyPr vert="horz" wrap="square" lIns="0" tIns="12700" rIns="0" bIns="0" rtlCol="0">
                  <a:spAutoFit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4400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marL="12700">
                    <a:lnSpc>
                      <a:spcPct val="100000"/>
                    </a:lnSpc>
                    <a:spcBef>
                      <a:spcPts val="100"/>
                    </a:spcBef>
                  </a:pPr>
                  <a:r>
                    <a:rPr lang="en-US" sz="1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sto MT" panose="02040603050505030304" pitchFamily="18" charset="0"/>
                      <a:cs typeface="Calibri"/>
                    </a:rPr>
                    <a:t>Gordon Conference, Advances and Challenges in Heritage Materials Characterization and Data Interpretation, July 7 - 12, 2024, Les </a:t>
                  </a:r>
                  <a:r>
                    <a:rPr lang="en-US" sz="1600" b="1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sto MT" panose="02040603050505030304" pitchFamily="18" charset="0"/>
                      <a:cs typeface="Calibri"/>
                    </a:rPr>
                    <a:t>Diablerets</a:t>
                  </a:r>
                  <a:r>
                    <a:rPr lang="en-US" sz="1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sto MT" panose="02040603050505030304" pitchFamily="18" charset="0"/>
                      <a:cs typeface="Calibri"/>
                    </a:rPr>
                    <a:t> Conference Center, Les </a:t>
                  </a:r>
                  <a:r>
                    <a:rPr lang="en-US" sz="1600" b="1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sto MT" panose="02040603050505030304" pitchFamily="18" charset="0"/>
                      <a:cs typeface="Calibri"/>
                    </a:rPr>
                    <a:t>Diablerets</a:t>
                  </a:r>
                  <a:r>
                    <a:rPr lang="en-US" sz="1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sto MT" panose="02040603050505030304" pitchFamily="18" charset="0"/>
                      <a:cs typeface="Calibri"/>
                    </a:rPr>
                    <a:t>, Vaud (</a:t>
                  </a:r>
                  <a:r>
                    <a:rPr lang="en-US" sz="1600" b="1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sto MT" panose="02040603050505030304" pitchFamily="18" charset="0"/>
                      <a:cs typeface="Calibri"/>
                    </a:rPr>
                    <a:t>fr</a:t>
                  </a:r>
                  <a:r>
                    <a:rPr lang="en-US" sz="1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sto MT" panose="02040603050505030304" pitchFamily="18" charset="0"/>
                      <a:cs typeface="Calibri"/>
                    </a:rPr>
                    <a:t>), Switzerland</a:t>
                  </a:r>
                  <a:endPara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sto MT" panose="02040603050505030304" pitchFamily="18" charset="0"/>
                    <a:cs typeface="Calibri"/>
                  </a:endParaRPr>
                </a:p>
              </p:txBody>
            </p:sp>
            <p:sp>
              <p:nvSpPr>
                <p:cNvPr id="27" name="object 3">
                  <a:extLst>
                    <a:ext uri="{FF2B5EF4-FFF2-40B4-BE49-F238E27FC236}">
                      <a16:creationId xmlns:a16="http://schemas.microsoft.com/office/drawing/2014/main" id="{9A9A4B98-955A-C38C-92B1-7DA891641681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66616" y="1484864"/>
                  <a:ext cx="3386789" cy="259045"/>
                </a:xfrm>
                <a:prstGeom prst="rect">
                  <a:avLst/>
                </a:prstGeom>
              </p:spPr>
              <p:txBody>
                <a:bodyPr vert="horz" wrap="square" lIns="0" tIns="12700" rIns="0" bIns="0" rtlCol="0">
                  <a:spAutoFit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4400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marL="355600" indent="-342900">
                    <a:lnSpc>
                      <a:spcPct val="100000"/>
                    </a:lnSpc>
                    <a:spcBef>
                      <a:spcPts val="100"/>
                    </a:spcBef>
                    <a:buFont typeface="Wingdings" panose="05000000000000000000" pitchFamily="2" charset="2"/>
                    <a:buChar char="ü"/>
                  </a:pPr>
                  <a:r>
                    <a:rPr lang="en-US" sz="1600" b="1" dirty="0">
                      <a:solidFill>
                        <a:srgbClr val="244685"/>
                      </a:solidFill>
                      <a:latin typeface="Calisto MT" panose="02040603050505030304" pitchFamily="18" charset="0"/>
                      <a:cs typeface="Calibri"/>
                    </a:rPr>
                    <a:t>Oral: 1</a:t>
                  </a:r>
                  <a:endParaRPr lang="en-US" sz="1600" dirty="0">
                    <a:solidFill>
                      <a:srgbClr val="244685"/>
                    </a:solidFill>
                    <a:latin typeface="Calisto MT" panose="02040603050505030304" pitchFamily="18" charset="0"/>
                    <a:cs typeface="Calibri"/>
                  </a:endParaRPr>
                </a:p>
              </p:txBody>
            </p:sp>
          </p:grpSp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8D9B9F80-6B58-C644-2160-8E4079E860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179294" y="5017132"/>
                <a:ext cx="1359649" cy="651498"/>
              </a:xfrm>
              <a:prstGeom prst="rect">
                <a:avLst/>
              </a:prstGeom>
            </p:spPr>
          </p:pic>
        </p:grp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CA0196B8-6B5D-6A54-0E22-C2E06C47483F}"/>
                </a:ext>
              </a:extLst>
            </p:cNvPr>
            <p:cNvSpPr/>
            <p:nvPr/>
          </p:nvSpPr>
          <p:spPr>
            <a:xfrm>
              <a:off x="80404" y="4423258"/>
              <a:ext cx="6015596" cy="1582837"/>
            </a:xfrm>
            <a:prstGeom prst="rect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15E90673-A242-F1F8-63D9-1F8853D8AA27}"/>
              </a:ext>
            </a:extLst>
          </p:cNvPr>
          <p:cNvSpPr/>
          <p:nvPr/>
        </p:nvSpPr>
        <p:spPr>
          <a:xfrm>
            <a:off x="8584732" y="4120400"/>
            <a:ext cx="2455866" cy="118729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schemeClr val="tx1"/>
                </a:solidFill>
              </a:rPr>
              <a:t>Posters: 11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schemeClr val="tx1"/>
                </a:solidFill>
              </a:rPr>
              <a:t>Oral: 12</a:t>
            </a:r>
          </a:p>
        </p:txBody>
      </p:sp>
    </p:spTree>
    <p:extLst>
      <p:ext uri="{BB962C8B-B14F-4D97-AF65-F5344CB8AC3E}">
        <p14:creationId xmlns:p14="http://schemas.microsoft.com/office/powerpoint/2010/main" val="2297163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6">
            <a:extLst>
              <a:ext uri="{FF2B5EF4-FFF2-40B4-BE49-F238E27FC236}">
                <a16:creationId xmlns:a16="http://schemas.microsoft.com/office/drawing/2014/main" id="{0E367F3A-3DB3-159C-0944-F96359AAC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F65F596E-7AEF-4205-8289-129B80B1E6B5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Footer Placeholder 31">
            <a:extLst>
              <a:ext uri="{FF2B5EF4-FFF2-40B4-BE49-F238E27FC236}">
                <a16:creationId xmlns:a16="http://schemas.microsoft.com/office/drawing/2014/main" id="{2E733030-9405-C5BA-A666-F37159320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Tsampa Kalliopi – INPP Annual Meeting</a:t>
            </a: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28DFDB1A-924A-F1E7-F389-1D1A2438139C}"/>
              </a:ext>
            </a:extLst>
          </p:cNvPr>
          <p:cNvSpPr txBox="1"/>
          <p:nvPr/>
        </p:nvSpPr>
        <p:spPr>
          <a:xfrm>
            <a:off x="411151" y="1683384"/>
            <a:ext cx="5638800" cy="22288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b="1" spc="-15" dirty="0">
                <a:solidFill>
                  <a:srgbClr val="C55A11"/>
                </a:solidFill>
                <a:cs typeface="Calibri"/>
              </a:rPr>
              <a:t>Lab Director</a:t>
            </a:r>
            <a:endParaRPr sz="2400" dirty="0">
              <a:cs typeface="Calibri"/>
            </a:endParaRPr>
          </a:p>
          <a:p>
            <a:pPr marL="469900" indent="-457200">
              <a:lnSpc>
                <a:spcPct val="100000"/>
              </a:lnSpc>
              <a:buFont typeface="Wingdings"/>
              <a:buChar char=""/>
              <a:tabLst>
                <a:tab pos="469265" algn="l"/>
                <a:tab pos="469900" algn="l"/>
              </a:tabLst>
            </a:pPr>
            <a:r>
              <a:rPr lang="en-US" sz="2400" spc="-5" dirty="0">
                <a:solidFill>
                  <a:srgbClr val="1B1B1B"/>
                </a:solidFill>
                <a:cs typeface="Calibri"/>
              </a:rPr>
              <a:t>Dr </a:t>
            </a:r>
            <a:r>
              <a:rPr sz="2400" spc="-5" dirty="0">
                <a:solidFill>
                  <a:srgbClr val="1B1B1B"/>
                </a:solidFill>
                <a:cs typeface="Calibri"/>
              </a:rPr>
              <a:t>Andreas</a:t>
            </a:r>
            <a:r>
              <a:rPr sz="2400" spc="-15" dirty="0">
                <a:solidFill>
                  <a:srgbClr val="1B1B1B"/>
                </a:solidFill>
                <a:cs typeface="Calibri"/>
              </a:rPr>
              <a:t> </a:t>
            </a:r>
            <a:r>
              <a:rPr sz="2400" spc="-10" dirty="0">
                <a:solidFill>
                  <a:srgbClr val="1B1B1B"/>
                </a:solidFill>
                <a:cs typeface="Calibri"/>
              </a:rPr>
              <a:t>Karydas</a:t>
            </a:r>
            <a:endParaRPr lang="en-US" sz="2400" spc="-10" dirty="0">
              <a:solidFill>
                <a:srgbClr val="1B1B1B"/>
              </a:solidFill>
              <a:cs typeface="Calibri"/>
            </a:endParaRPr>
          </a:p>
          <a:p>
            <a:pPr marL="469900" indent="-457200">
              <a:lnSpc>
                <a:spcPct val="100000"/>
              </a:lnSpc>
              <a:buFont typeface="Wingdings"/>
              <a:buChar char=""/>
              <a:tabLst>
                <a:tab pos="469265" algn="l"/>
                <a:tab pos="469900" algn="l"/>
              </a:tabLst>
            </a:pPr>
            <a:endParaRPr lang="en-US" sz="2400" spc="-5" dirty="0">
              <a:solidFill>
                <a:srgbClr val="001F5F"/>
              </a:solidFill>
              <a:cs typeface="Calibri"/>
            </a:endParaRPr>
          </a:p>
          <a:p>
            <a:pPr marL="12700">
              <a:lnSpc>
                <a:spcPct val="100000"/>
              </a:lnSpc>
              <a:tabLst>
                <a:tab pos="469265" algn="l"/>
                <a:tab pos="469900" algn="l"/>
              </a:tabLst>
            </a:pPr>
            <a:r>
              <a:rPr lang="en-US" sz="2400" b="1" spc="-15" dirty="0">
                <a:solidFill>
                  <a:srgbClr val="C55A11"/>
                </a:solidFill>
                <a:cs typeface="Calibri"/>
              </a:rPr>
              <a:t>Research team</a:t>
            </a:r>
            <a:endParaRPr lang="en-US" sz="2400" dirty="0">
              <a:cs typeface="Calibri"/>
            </a:endParaRPr>
          </a:p>
          <a:p>
            <a:pPr marL="469900" indent="-457200">
              <a:lnSpc>
                <a:spcPct val="100000"/>
              </a:lnSpc>
              <a:buFont typeface="Wingdings"/>
              <a:buChar char=""/>
              <a:tabLst>
                <a:tab pos="469265" algn="l"/>
                <a:tab pos="469900" algn="l"/>
              </a:tabLst>
            </a:pPr>
            <a:r>
              <a:rPr lang="en-US" sz="2400" dirty="0">
                <a:solidFill>
                  <a:srgbClr val="1B1B1B"/>
                </a:solidFill>
                <a:cs typeface="Calibri"/>
              </a:rPr>
              <a:t>Dr Maria</a:t>
            </a:r>
            <a:r>
              <a:rPr lang="en-US" sz="2400" spc="-15" dirty="0">
                <a:solidFill>
                  <a:srgbClr val="1B1B1B"/>
                </a:solidFill>
                <a:cs typeface="Calibri"/>
              </a:rPr>
              <a:t> </a:t>
            </a:r>
            <a:r>
              <a:rPr lang="en-US" sz="2400" spc="-10" dirty="0">
                <a:solidFill>
                  <a:srgbClr val="1B1B1B"/>
                </a:solidFill>
                <a:cs typeface="Calibri"/>
              </a:rPr>
              <a:t>Kaparou (up to 5/2024)</a:t>
            </a:r>
            <a:endParaRPr lang="en-US" sz="2400" dirty="0">
              <a:cs typeface="Calibri"/>
            </a:endParaRPr>
          </a:p>
          <a:p>
            <a:pPr marL="469900" indent="-457200">
              <a:lnSpc>
                <a:spcPct val="100000"/>
              </a:lnSpc>
              <a:buFont typeface="Wingdings"/>
              <a:buChar char=""/>
              <a:tabLst>
                <a:tab pos="469265" algn="l"/>
                <a:tab pos="469900" algn="l"/>
              </a:tabLst>
            </a:pPr>
            <a:r>
              <a:rPr lang="en-US" sz="2400" spc="-5" dirty="0">
                <a:cs typeface="Calibri"/>
              </a:rPr>
              <a:t>Dr </a:t>
            </a:r>
            <a:r>
              <a:rPr sz="2400" spc="-5" dirty="0">
                <a:cs typeface="Calibri"/>
              </a:rPr>
              <a:t>Artemios</a:t>
            </a:r>
            <a:r>
              <a:rPr sz="2400" spc="-30" dirty="0">
                <a:cs typeface="Calibri"/>
              </a:rPr>
              <a:t> </a:t>
            </a:r>
            <a:r>
              <a:rPr sz="2400" spc="-15" dirty="0">
                <a:cs typeface="Calibri"/>
              </a:rPr>
              <a:t>Oikonomou</a:t>
            </a:r>
            <a:r>
              <a:rPr lang="en-US" sz="2400" spc="-15" dirty="0">
                <a:cs typeface="Calibri"/>
              </a:rPr>
              <a:t> (up to 5/24)</a:t>
            </a:r>
            <a:endParaRPr sz="2400" dirty="0">
              <a:cs typeface="Calibri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93425D0A-BC87-F94B-F451-9EE621934CA4}"/>
              </a:ext>
            </a:extLst>
          </p:cNvPr>
          <p:cNvSpPr txBox="1">
            <a:spLocks/>
          </p:cNvSpPr>
          <p:nvPr/>
        </p:nvSpPr>
        <p:spPr>
          <a:xfrm>
            <a:off x="838200" y="151585"/>
            <a:ext cx="6728359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b="1" dirty="0">
                <a:solidFill>
                  <a:srgbClr val="244685"/>
                </a:solidFill>
                <a:latin typeface="Calisto MT" panose="02040603050505030304" pitchFamily="18" charset="0"/>
                <a:cs typeface="Calibri"/>
              </a:rPr>
              <a:t>XRF</a:t>
            </a:r>
            <a:r>
              <a:rPr lang="en-US" sz="3600" b="1" spc="-20" dirty="0">
                <a:solidFill>
                  <a:srgbClr val="244685"/>
                </a:solidFill>
                <a:latin typeface="Calisto MT" panose="02040603050505030304" pitchFamily="18" charset="0"/>
                <a:cs typeface="Calibri"/>
              </a:rPr>
              <a:t> </a:t>
            </a:r>
            <a:r>
              <a:rPr lang="en-US" sz="3600" b="1" spc="-10" dirty="0">
                <a:solidFill>
                  <a:srgbClr val="244685"/>
                </a:solidFill>
                <a:latin typeface="Calisto MT" panose="02040603050505030304" pitchFamily="18" charset="0"/>
                <a:cs typeface="Calibri"/>
              </a:rPr>
              <a:t>group: </a:t>
            </a:r>
            <a:r>
              <a:rPr lang="en-US" sz="3600" b="1" spc="-5" dirty="0">
                <a:solidFill>
                  <a:srgbClr val="244685"/>
                </a:solidFill>
                <a:latin typeface="Calisto MT" panose="02040603050505030304" pitchFamily="18" charset="0"/>
                <a:cs typeface="Calibri"/>
              </a:rPr>
              <a:t>2024</a:t>
            </a:r>
            <a:endParaRPr lang="en-US" sz="3600" dirty="0">
              <a:solidFill>
                <a:srgbClr val="244685"/>
              </a:solidFill>
              <a:latin typeface="Calisto MT" panose="02040603050505030304" pitchFamily="18" charset="0"/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EAC3A7-EFD9-48F2-C310-B604450E3FEB}"/>
              </a:ext>
            </a:extLst>
          </p:cNvPr>
          <p:cNvSpPr txBox="1"/>
          <p:nvPr/>
        </p:nvSpPr>
        <p:spPr>
          <a:xfrm>
            <a:off x="7593490" y="2314294"/>
            <a:ext cx="37603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2400" b="1" spc="-10" dirty="0">
                <a:solidFill>
                  <a:srgbClr val="C55A11"/>
                </a:solidFill>
                <a:cs typeface="Calibri"/>
              </a:rPr>
              <a:t>PhD</a:t>
            </a:r>
            <a:r>
              <a:rPr lang="en-US" sz="2400" b="1" spc="-45" dirty="0">
                <a:solidFill>
                  <a:srgbClr val="C55A11"/>
                </a:solidFill>
                <a:cs typeface="Calibri"/>
              </a:rPr>
              <a:t> </a:t>
            </a:r>
            <a:r>
              <a:rPr lang="en-US" sz="2400" b="1" spc="-10" dirty="0">
                <a:solidFill>
                  <a:srgbClr val="C55A11"/>
                </a:solidFill>
                <a:cs typeface="Calibri"/>
              </a:rPr>
              <a:t>candidates</a:t>
            </a:r>
            <a:endParaRPr lang="en-US" sz="2400" dirty="0">
              <a:cs typeface="Calibri"/>
            </a:endParaRPr>
          </a:p>
          <a:p>
            <a:pPr marL="355600" indent="-342900">
              <a:lnSpc>
                <a:spcPct val="100000"/>
              </a:lnSpc>
              <a:buFont typeface="Wingdings" panose="05000000000000000000" pitchFamily="2" charset="2"/>
              <a:buChar char="§"/>
              <a:tabLst>
                <a:tab pos="354965" algn="l"/>
                <a:tab pos="355600" algn="l"/>
              </a:tabLst>
            </a:pPr>
            <a:r>
              <a:rPr lang="en-US" sz="2400" spc="-5" dirty="0">
                <a:solidFill>
                  <a:srgbClr val="001F5F"/>
                </a:solidFill>
                <a:cs typeface="Calibri"/>
              </a:rPr>
              <a:t>Ermioni</a:t>
            </a:r>
            <a:r>
              <a:rPr lang="en-US" sz="2400" spc="-35" dirty="0">
                <a:solidFill>
                  <a:srgbClr val="001F5F"/>
                </a:solidFill>
                <a:cs typeface="Calibri"/>
              </a:rPr>
              <a:t> </a:t>
            </a:r>
            <a:r>
              <a:rPr lang="en-US" sz="2400" spc="-20" dirty="0">
                <a:solidFill>
                  <a:srgbClr val="001F5F"/>
                </a:solidFill>
                <a:cs typeface="Calibri"/>
              </a:rPr>
              <a:t>Vassiou,</a:t>
            </a:r>
            <a:r>
              <a:rPr lang="en-US" sz="2400" spc="-15" dirty="0">
                <a:solidFill>
                  <a:srgbClr val="001F5F"/>
                </a:solidFill>
                <a:cs typeface="Calibri"/>
              </a:rPr>
              <a:t> </a:t>
            </a:r>
            <a:r>
              <a:rPr lang="en-US" sz="2400" spc="-25" dirty="0">
                <a:solidFill>
                  <a:srgbClr val="001F5F"/>
                </a:solidFill>
                <a:cs typeface="Calibri"/>
              </a:rPr>
              <a:t>UNIWA</a:t>
            </a:r>
          </a:p>
          <a:p>
            <a:pPr marL="355600" indent="-342900">
              <a:lnSpc>
                <a:spcPct val="100000"/>
              </a:lnSpc>
              <a:buFont typeface="Wingdings" panose="05000000000000000000" pitchFamily="2" charset="2"/>
              <a:buChar char="§"/>
              <a:tabLst>
                <a:tab pos="354965" algn="l"/>
                <a:tab pos="355600" algn="l"/>
              </a:tabLst>
            </a:pPr>
            <a:r>
              <a:rPr lang="en-US" sz="2400" spc="-25" dirty="0">
                <a:solidFill>
                  <a:srgbClr val="001F5F"/>
                </a:solidFill>
                <a:cs typeface="Calibri"/>
              </a:rPr>
              <a:t>Kalliopi Tsampa, NTUA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5CB992-7393-6A2E-F576-77B2AE4B9051}"/>
              </a:ext>
            </a:extLst>
          </p:cNvPr>
          <p:cNvSpPr txBox="1"/>
          <p:nvPr/>
        </p:nvSpPr>
        <p:spPr>
          <a:xfrm>
            <a:off x="342781" y="4468373"/>
            <a:ext cx="799207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n-US" sz="2400" b="1" spc="-5" dirty="0">
                <a:solidFill>
                  <a:srgbClr val="C55A11"/>
                </a:solidFill>
                <a:cs typeface="Calibri"/>
              </a:rPr>
              <a:t>Collaborators</a:t>
            </a:r>
            <a:r>
              <a:rPr lang="el-GR" sz="2400" b="1" spc="-5" dirty="0">
                <a:solidFill>
                  <a:srgbClr val="C55A11"/>
                </a:solidFill>
                <a:cs typeface="Calibri"/>
              </a:rPr>
              <a:t> (</a:t>
            </a:r>
            <a:r>
              <a:rPr lang="en-US" sz="2400" b="1" spc="-5" dirty="0">
                <a:solidFill>
                  <a:srgbClr val="C55A11"/>
                </a:solidFill>
                <a:cs typeface="Calibri"/>
              </a:rPr>
              <a:t>PhD Candidates)</a:t>
            </a:r>
            <a:endParaRPr lang="en-US" sz="2400" dirty="0"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"/>
              </a:spcBef>
              <a:buFont typeface="Wingdings" panose="05000000000000000000" pitchFamily="2" charset="2"/>
              <a:buChar char="§"/>
              <a:tabLst>
                <a:tab pos="354965" algn="l"/>
                <a:tab pos="355600" algn="l"/>
              </a:tabLst>
            </a:pPr>
            <a:r>
              <a:rPr lang="en-US" sz="2400" spc="-15" dirty="0">
                <a:solidFill>
                  <a:srgbClr val="212121"/>
                </a:solidFill>
                <a:cs typeface="Calibri"/>
              </a:rPr>
              <a:t>Stefanos</a:t>
            </a:r>
            <a:r>
              <a:rPr lang="en-US" sz="2400" spc="-20" dirty="0">
                <a:solidFill>
                  <a:srgbClr val="212121"/>
                </a:solidFill>
                <a:cs typeface="Calibri"/>
              </a:rPr>
              <a:t> </a:t>
            </a:r>
            <a:r>
              <a:rPr lang="en-US" sz="2400" spc="-5" dirty="0">
                <a:solidFill>
                  <a:srgbClr val="212121"/>
                </a:solidFill>
                <a:cs typeface="Calibri"/>
              </a:rPr>
              <a:t>Papagiannis</a:t>
            </a:r>
            <a:r>
              <a:rPr lang="en-US" sz="2400" spc="-5" dirty="0">
                <a:solidFill>
                  <a:srgbClr val="001F5F"/>
                </a:solidFill>
                <a:cs typeface="Calibri"/>
              </a:rPr>
              <a:t>,</a:t>
            </a:r>
            <a:r>
              <a:rPr lang="en-US" sz="2400" spc="-25" dirty="0">
                <a:solidFill>
                  <a:srgbClr val="001F5F"/>
                </a:solidFill>
                <a:cs typeface="Calibri"/>
              </a:rPr>
              <a:t> </a:t>
            </a:r>
            <a:r>
              <a:rPr lang="en-US" sz="2400" spc="-5" dirty="0" err="1">
                <a:solidFill>
                  <a:srgbClr val="252C62"/>
                </a:solidFill>
                <a:cs typeface="Calibri"/>
              </a:rPr>
              <a:t>UoI</a:t>
            </a:r>
            <a:r>
              <a:rPr lang="en-US" sz="2400" spc="-5" dirty="0">
                <a:solidFill>
                  <a:srgbClr val="252C62"/>
                </a:solidFill>
                <a:cs typeface="Calibri"/>
              </a:rPr>
              <a:t>,</a:t>
            </a:r>
            <a:r>
              <a:rPr lang="en-US" sz="2400" dirty="0">
                <a:solidFill>
                  <a:srgbClr val="252C62"/>
                </a:solidFill>
                <a:cs typeface="Calibri"/>
              </a:rPr>
              <a:t> </a:t>
            </a:r>
            <a:r>
              <a:rPr lang="en-US" sz="2400" spc="-5" dirty="0">
                <a:solidFill>
                  <a:srgbClr val="252C62"/>
                </a:solidFill>
                <a:cs typeface="Calibri"/>
              </a:rPr>
              <a:t>ENRACT</a:t>
            </a:r>
            <a:r>
              <a:rPr lang="en-US" sz="2400" spc="-45" dirty="0">
                <a:solidFill>
                  <a:srgbClr val="252C62"/>
                </a:solidFill>
                <a:cs typeface="Calibri"/>
              </a:rPr>
              <a:t> </a:t>
            </a:r>
            <a:r>
              <a:rPr lang="en-US" sz="2400" spc="-5" dirty="0">
                <a:solidFill>
                  <a:srgbClr val="252C62"/>
                </a:solidFill>
                <a:cs typeface="Calibri"/>
              </a:rPr>
              <a:t>Lab</a:t>
            </a:r>
            <a:endParaRPr lang="en-US" sz="2400" dirty="0">
              <a:cs typeface="Calibri"/>
            </a:endParaRPr>
          </a:p>
          <a:p>
            <a:pPr marL="355600" indent="-342900">
              <a:lnSpc>
                <a:spcPct val="100000"/>
              </a:lnSpc>
              <a:buFont typeface="Wingdings" panose="05000000000000000000" pitchFamily="2" charset="2"/>
              <a:buChar char="§"/>
              <a:tabLst>
                <a:tab pos="354965" algn="l"/>
                <a:tab pos="355600" algn="l"/>
              </a:tabLst>
            </a:pPr>
            <a:r>
              <a:rPr lang="en-US" sz="2400" spc="-15" dirty="0">
                <a:solidFill>
                  <a:srgbClr val="212121"/>
                </a:solidFill>
                <a:cs typeface="Calibri"/>
              </a:rPr>
              <a:t>Nikoletta-Kanella</a:t>
            </a:r>
            <a:r>
              <a:rPr lang="en-US" sz="2400" spc="-35" dirty="0">
                <a:solidFill>
                  <a:srgbClr val="212121"/>
                </a:solidFill>
                <a:cs typeface="Calibri"/>
              </a:rPr>
              <a:t> </a:t>
            </a:r>
            <a:r>
              <a:rPr lang="en-US" sz="2400" spc="-5" dirty="0">
                <a:solidFill>
                  <a:srgbClr val="212121"/>
                </a:solidFill>
                <a:cs typeface="Calibri"/>
              </a:rPr>
              <a:t>Kladouri</a:t>
            </a:r>
            <a:r>
              <a:rPr lang="en-US" sz="2400" spc="-5" dirty="0">
                <a:solidFill>
                  <a:srgbClr val="001F5F"/>
                </a:solidFill>
                <a:cs typeface="Calibri"/>
              </a:rPr>
              <a:t>,</a:t>
            </a:r>
            <a:r>
              <a:rPr lang="en-US" sz="2400" spc="-10" dirty="0">
                <a:solidFill>
                  <a:srgbClr val="001F5F"/>
                </a:solidFill>
                <a:cs typeface="Calibri"/>
              </a:rPr>
              <a:t> Conservator</a:t>
            </a:r>
            <a:r>
              <a:rPr lang="el-GR" sz="2400" spc="-10" dirty="0">
                <a:solidFill>
                  <a:srgbClr val="001F5F"/>
                </a:solidFill>
                <a:cs typeface="Calibri"/>
              </a:rPr>
              <a:t>, </a:t>
            </a:r>
            <a:r>
              <a:rPr lang="en-US" sz="2400" spc="-5" dirty="0" err="1">
                <a:solidFill>
                  <a:srgbClr val="001F5F"/>
                </a:solidFill>
                <a:cs typeface="Calibri"/>
              </a:rPr>
              <a:t>UoP</a:t>
            </a:r>
            <a:endParaRPr lang="en-US" sz="2400" spc="-5" dirty="0">
              <a:solidFill>
                <a:srgbClr val="001F5F"/>
              </a:solidFill>
              <a:cs typeface="Calibri"/>
            </a:endParaRPr>
          </a:p>
          <a:p>
            <a:pPr marL="355600" indent="-342900">
              <a:lnSpc>
                <a:spcPct val="100000"/>
              </a:lnSpc>
              <a:buFont typeface="Wingdings" panose="05000000000000000000" pitchFamily="2" charset="2"/>
              <a:buChar char="§"/>
              <a:tabLst>
                <a:tab pos="354965" algn="l"/>
                <a:tab pos="355600" algn="l"/>
              </a:tabLst>
            </a:pPr>
            <a:r>
              <a:rPr lang="en-US" sz="2400" spc="-5" dirty="0" err="1">
                <a:cs typeface="Calibri"/>
              </a:rPr>
              <a:t>Giasemi</a:t>
            </a:r>
            <a:r>
              <a:rPr lang="en-US" sz="2400" spc="-5" dirty="0">
                <a:cs typeface="Calibri"/>
              </a:rPr>
              <a:t> </a:t>
            </a:r>
            <a:r>
              <a:rPr lang="en-US" sz="2400" spc="-5" dirty="0" err="1">
                <a:cs typeface="Calibri"/>
              </a:rPr>
              <a:t>Frantzi</a:t>
            </a:r>
            <a:r>
              <a:rPr lang="en-US" sz="2400" spc="-5" dirty="0">
                <a:cs typeface="Calibri"/>
              </a:rPr>
              <a:t>, </a:t>
            </a:r>
            <a:r>
              <a:rPr lang="en-US" sz="2400" spc="-10" dirty="0">
                <a:solidFill>
                  <a:srgbClr val="001F5F"/>
                </a:solidFill>
                <a:cs typeface="Calibri"/>
              </a:rPr>
              <a:t>Conservator,</a:t>
            </a:r>
            <a:r>
              <a:rPr lang="en-US" sz="2400" spc="-5" dirty="0">
                <a:cs typeface="Calibri"/>
              </a:rPr>
              <a:t> </a:t>
            </a:r>
            <a:r>
              <a:rPr lang="en-US" sz="2400" dirty="0">
                <a:solidFill>
                  <a:schemeClr val="tx2"/>
                </a:solidFill>
                <a:latin typeface="Calibri"/>
              </a:rPr>
              <a:t>UNIWA</a:t>
            </a:r>
            <a:endParaRPr lang="en-US" sz="2400" spc="-5" dirty="0">
              <a:solidFill>
                <a:schemeClr val="tx2"/>
              </a:solidFill>
              <a:cs typeface="Calibri"/>
            </a:endParaRPr>
          </a:p>
          <a:p>
            <a:pPr marL="355600" indent="-342900">
              <a:lnSpc>
                <a:spcPct val="100000"/>
              </a:lnSpc>
              <a:buFont typeface="Wingdings" panose="05000000000000000000" pitchFamily="2" charset="2"/>
              <a:buChar char="§"/>
              <a:tabLst>
                <a:tab pos="354965" algn="l"/>
                <a:tab pos="355600" algn="l"/>
              </a:tabLst>
            </a:pPr>
            <a:r>
              <a:rPr lang="en-US" sz="2400" spc="-5" dirty="0">
                <a:cs typeface="Calibri"/>
              </a:rPr>
              <a:t>Nefeli Karra, </a:t>
            </a:r>
            <a:r>
              <a:rPr lang="en-US" sz="2400" spc="-10" dirty="0">
                <a:solidFill>
                  <a:srgbClr val="001F5F"/>
                </a:solidFill>
                <a:cs typeface="Calibri"/>
              </a:rPr>
              <a:t>Archaeologist, NKUA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DF8AAD7E-2299-09C3-D55C-1FF30DF26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08/04/2025</a:t>
            </a:r>
          </a:p>
        </p:txBody>
      </p:sp>
      <p:pic>
        <p:nvPicPr>
          <p:cNvPr id="13" name="Picture 12" descr="Logo&#10;&#10;Description automatically generated with medium confidence">
            <a:extLst>
              <a:ext uri="{FF2B5EF4-FFF2-40B4-BE49-F238E27FC236}">
                <a16:creationId xmlns:a16="http://schemas.microsoft.com/office/drawing/2014/main" id="{B0BA9FF7-681C-6DDE-D5DD-20A94CAE4D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" y="12920"/>
            <a:ext cx="756946" cy="844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829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FF821B8E-0013-8855-AE30-562EB2D71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F0838FB-855A-48C6-BE43-3E76B3A74F84}" type="slidenum">
              <a:rPr lang="it-IT" smtClean="0"/>
              <a:pPr/>
              <a:t>3</a:t>
            </a:fld>
            <a:endParaRPr lang="it-IT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C56DF97-BCD8-C13E-A4D0-3487A1CDD2D8}"/>
              </a:ext>
            </a:extLst>
          </p:cNvPr>
          <p:cNvGrpSpPr/>
          <p:nvPr/>
        </p:nvGrpSpPr>
        <p:grpSpPr>
          <a:xfrm>
            <a:off x="4393868" y="4249577"/>
            <a:ext cx="2952867" cy="2471898"/>
            <a:chOff x="4270289" y="4128563"/>
            <a:chExt cx="2952867" cy="2471898"/>
          </a:xfrm>
        </p:grpSpPr>
        <p:pic>
          <p:nvPicPr>
            <p:cNvPr id="6" name="Picture 5" descr="Close-up of a machine with round holes&#10;&#10;AI-generated content may be incorrect.">
              <a:extLst>
                <a:ext uri="{FF2B5EF4-FFF2-40B4-BE49-F238E27FC236}">
                  <a16:creationId xmlns:a16="http://schemas.microsoft.com/office/drawing/2014/main" id="{57126E18-28C3-D16A-78C6-B55254FFD7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81" t="10886" r="14217" b="6272"/>
            <a:stretch/>
          </p:blipFill>
          <p:spPr>
            <a:xfrm>
              <a:off x="4580834" y="4128563"/>
              <a:ext cx="2331778" cy="1790713"/>
            </a:xfrm>
            <a:prstGeom prst="ellipse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6E49E95-56A4-CA1F-D917-5D36424D2033}"/>
                </a:ext>
              </a:extLst>
            </p:cNvPr>
            <p:cNvSpPr txBox="1"/>
            <p:nvPr/>
          </p:nvSpPr>
          <p:spPr>
            <a:xfrm>
              <a:off x="4270289" y="5954130"/>
              <a:ext cx="2952867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800" b="1" dirty="0"/>
                <a:t>Environmental</a:t>
              </a:r>
            </a:p>
            <a:p>
              <a:pPr algn="ctr"/>
              <a:r>
                <a:rPr lang="en-US" sz="1800" b="1" dirty="0"/>
                <a:t>monitoring </a:t>
              </a:r>
            </a:p>
          </p:txBody>
        </p: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8F2C4A7-CE53-B6BA-2F28-2DF7A36FB803}"/>
              </a:ext>
            </a:extLst>
          </p:cNvPr>
          <p:cNvCxnSpPr>
            <a:cxnSpLocks/>
            <a:stCxn id="8" idx="2"/>
            <a:endCxn id="6" idx="0"/>
          </p:cNvCxnSpPr>
          <p:nvPr/>
        </p:nvCxnSpPr>
        <p:spPr>
          <a:xfrm>
            <a:off x="5852534" y="3324836"/>
            <a:ext cx="17768" cy="9247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F7F48FB-7CED-C55A-F96A-651B45956D19}"/>
              </a:ext>
            </a:extLst>
          </p:cNvPr>
          <p:cNvGrpSpPr/>
          <p:nvPr/>
        </p:nvGrpSpPr>
        <p:grpSpPr>
          <a:xfrm>
            <a:off x="-116204" y="4322548"/>
            <a:ext cx="2952867" cy="2383867"/>
            <a:chOff x="639034" y="4372754"/>
            <a:chExt cx="2952867" cy="2383867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F4DDD42-38EB-49A7-D7B7-ECFF00E94CBF}"/>
                </a:ext>
              </a:extLst>
            </p:cNvPr>
            <p:cNvSpPr txBox="1"/>
            <p:nvPr/>
          </p:nvSpPr>
          <p:spPr>
            <a:xfrm>
              <a:off x="639034" y="6110290"/>
              <a:ext cx="2952867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800" b="1" dirty="0"/>
                <a:t>Advanced Materials characterization </a:t>
              </a: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BE9295F-CFE8-EDD1-5036-2D54376FC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88280" y="4372754"/>
              <a:ext cx="2271385" cy="1727720"/>
            </a:xfrm>
            <a:prstGeom prst="ellipse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20F1AF8-FB23-8620-55EE-64CABA9825E7}"/>
              </a:ext>
            </a:extLst>
          </p:cNvPr>
          <p:cNvGrpSpPr/>
          <p:nvPr/>
        </p:nvGrpSpPr>
        <p:grpSpPr>
          <a:xfrm>
            <a:off x="9588635" y="4330488"/>
            <a:ext cx="2952867" cy="2208424"/>
            <a:chOff x="8130798" y="4370324"/>
            <a:chExt cx="2952867" cy="2208424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456B94-0FFB-C083-F90A-3990D97855BD}"/>
                </a:ext>
              </a:extLst>
            </p:cNvPr>
            <p:cNvSpPr txBox="1"/>
            <p:nvPr/>
          </p:nvSpPr>
          <p:spPr>
            <a:xfrm>
              <a:off x="8130798" y="6209416"/>
              <a:ext cx="29528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800" b="1" dirty="0"/>
                <a:t>Cultural </a:t>
              </a:r>
              <a:r>
                <a:rPr lang="en-US" b="1" dirty="0"/>
                <a:t>Heritage </a:t>
              </a:r>
            </a:p>
          </p:txBody>
        </p:sp>
        <p:pic>
          <p:nvPicPr>
            <p:cNvPr id="16" name="Picture 15" descr="A machine welding a piece of metal&#10;&#10;AI-generated content may be incorrect.">
              <a:extLst>
                <a:ext uri="{FF2B5EF4-FFF2-40B4-BE49-F238E27FC236}">
                  <a16:creationId xmlns:a16="http://schemas.microsoft.com/office/drawing/2014/main" id="{88D90268-9658-3DAA-8876-4C2662DEDB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36" t="10857" r="9325" b="22111"/>
            <a:stretch/>
          </p:blipFill>
          <p:spPr>
            <a:xfrm rot="16200000">
              <a:off x="8575483" y="4111421"/>
              <a:ext cx="1808612" cy="2326418"/>
            </a:xfrm>
            <a:prstGeom prst="ellipse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D09AED4-0A22-B9E6-5C4F-797FDD20DF18}"/>
              </a:ext>
            </a:extLst>
          </p:cNvPr>
          <p:cNvGrpSpPr/>
          <p:nvPr/>
        </p:nvGrpSpPr>
        <p:grpSpPr>
          <a:xfrm>
            <a:off x="63855" y="1083139"/>
            <a:ext cx="11695897" cy="2313636"/>
            <a:chOff x="15529" y="1115364"/>
            <a:chExt cx="11695897" cy="2313636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05C8DD1C-ED9A-9731-732C-E47224A7FC65}"/>
                </a:ext>
              </a:extLst>
            </p:cNvPr>
            <p:cNvSpPr/>
            <p:nvPr/>
          </p:nvSpPr>
          <p:spPr>
            <a:xfrm>
              <a:off x="15529" y="1121194"/>
              <a:ext cx="3607356" cy="2307806"/>
            </a:xfrm>
            <a:prstGeom prst="roundRect">
              <a:avLst/>
            </a:prstGeom>
            <a:solidFill>
              <a:srgbClr val="7AA095"/>
            </a:solidFill>
            <a:ln>
              <a:solidFill>
                <a:srgbClr val="522B4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rgbClr val="002060"/>
                </a:solidFill>
              </a:endParaRPr>
            </a:p>
            <a:p>
              <a:pPr algn="ctr"/>
              <a:r>
                <a:rPr lang="en-US" sz="2000" b="1" dirty="0">
                  <a:solidFill>
                    <a:srgbClr val="002060"/>
                  </a:solidFill>
                </a:rPr>
                <a:t>Fundamental research in X-ray spectrometry, targeting the improvement of XRF analytical methodologies</a:t>
              </a:r>
            </a:p>
            <a:p>
              <a:pPr algn="ctr"/>
              <a:endParaRPr lang="en-US" b="1" dirty="0">
                <a:solidFill>
                  <a:srgbClr val="7030A0"/>
                </a:solidFill>
              </a:endParaRPr>
            </a:p>
            <a:p>
              <a:pPr algn="ctr"/>
              <a:r>
                <a:rPr lang="en-US" b="1" dirty="0">
                  <a:solidFill>
                    <a:srgbClr val="522B47"/>
                  </a:solidFill>
                </a:rPr>
                <a:t>@ XRF Laboratory</a:t>
              </a:r>
            </a:p>
            <a:p>
              <a:pPr algn="ctr"/>
              <a:r>
                <a:rPr lang="en-US" b="1" dirty="0">
                  <a:solidFill>
                    <a:srgbClr val="522B47"/>
                  </a:solidFill>
                </a:rPr>
                <a:t>@ Elettra SR</a:t>
              </a:r>
            </a:p>
            <a:p>
              <a:endParaRPr lang="en-US" sz="1600" b="1" dirty="0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FCD097EB-45D6-6549-969A-09B44E0E29BB}"/>
                </a:ext>
              </a:extLst>
            </p:cNvPr>
            <p:cNvSpPr/>
            <p:nvPr/>
          </p:nvSpPr>
          <p:spPr>
            <a:xfrm>
              <a:off x="4509064" y="1115364"/>
              <a:ext cx="2590287" cy="2241697"/>
            </a:xfrm>
            <a:prstGeom prst="roundRect">
              <a:avLst/>
            </a:prstGeom>
            <a:solidFill>
              <a:srgbClr val="B5BD99"/>
            </a:solidFill>
            <a:ln>
              <a:solidFill>
                <a:srgbClr val="522B4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rgbClr val="002060"/>
                  </a:solidFill>
                </a:rPr>
                <a:t>X-ray Fluorescence Applications</a:t>
              </a:r>
            </a:p>
            <a:p>
              <a:pPr algn="ctr"/>
              <a:endParaRPr lang="en-US" sz="2800" b="1" dirty="0">
                <a:solidFill>
                  <a:srgbClr val="7030A0"/>
                </a:solidFill>
              </a:endParaRPr>
            </a:p>
            <a:p>
              <a:pPr algn="ctr"/>
              <a:r>
                <a:rPr lang="en-US" sz="1800" b="1" dirty="0">
                  <a:solidFill>
                    <a:srgbClr val="522B47"/>
                  </a:solidFill>
                </a:rPr>
                <a:t>@ XRF Laboratory</a:t>
              </a:r>
            </a:p>
            <a:p>
              <a:pPr algn="ctr"/>
              <a:r>
                <a:rPr lang="en-US" sz="1800" b="1" dirty="0">
                  <a:solidFill>
                    <a:srgbClr val="522B47"/>
                  </a:solidFill>
                </a:rPr>
                <a:t>@ Elettra SR</a:t>
              </a:r>
            </a:p>
            <a:p>
              <a:pPr algn="ctr"/>
              <a:r>
                <a:rPr lang="en-US" sz="1800" b="1" dirty="0">
                  <a:solidFill>
                    <a:srgbClr val="522B47"/>
                  </a:solidFill>
                </a:rPr>
                <a:t>@ Tandem</a:t>
              </a:r>
              <a:endParaRPr lang="en-US" sz="1600" b="1" dirty="0">
                <a:solidFill>
                  <a:srgbClr val="522B47"/>
                </a:solidFill>
              </a:endParaRP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A1A73A61-0E25-1368-12BB-9B6F13DDCBE8}"/>
                </a:ext>
              </a:extLst>
            </p:cNvPr>
            <p:cNvSpPr/>
            <p:nvPr/>
          </p:nvSpPr>
          <p:spPr>
            <a:xfrm>
              <a:off x="8460569" y="1123571"/>
              <a:ext cx="3250857" cy="2240088"/>
            </a:xfrm>
            <a:prstGeom prst="roundRect">
              <a:avLst/>
            </a:prstGeom>
            <a:solidFill>
              <a:srgbClr val="AB6F84"/>
            </a:solidFill>
            <a:ln>
              <a:solidFill>
                <a:srgbClr val="522B4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rgbClr val="002060"/>
                  </a:solidFill>
                </a:rPr>
                <a:t>Development of custom XRF spectrometers for tailored applications </a:t>
              </a:r>
            </a:p>
            <a:p>
              <a:pPr algn="ctr"/>
              <a:endParaRPr lang="en-US" sz="2000" b="1" dirty="0">
                <a:solidFill>
                  <a:srgbClr val="002060"/>
                </a:solidFill>
              </a:endParaRPr>
            </a:p>
            <a:p>
              <a:pPr algn="ctr"/>
              <a:r>
                <a:rPr lang="en-US" sz="2000" b="1" dirty="0">
                  <a:solidFill>
                    <a:srgbClr val="002060"/>
                  </a:solidFill>
                </a:rPr>
                <a:t>Knowledge &amp; Technology </a:t>
              </a:r>
            </a:p>
            <a:p>
              <a:pPr algn="ctr"/>
              <a:r>
                <a:rPr lang="en-US" sz="2000" b="1" dirty="0">
                  <a:solidFill>
                    <a:srgbClr val="002060"/>
                  </a:solidFill>
                </a:rPr>
                <a:t>Transfer </a:t>
              </a:r>
            </a:p>
          </p:txBody>
        </p:sp>
        <p:sp>
          <p:nvSpPr>
            <p:cNvPr id="17" name="Arrow: Left-Right 16">
              <a:extLst>
                <a:ext uri="{FF2B5EF4-FFF2-40B4-BE49-F238E27FC236}">
                  <a16:creationId xmlns:a16="http://schemas.microsoft.com/office/drawing/2014/main" id="{1F3A0775-B69F-BE99-1C2C-F9C0B352C2E4}"/>
                </a:ext>
              </a:extLst>
            </p:cNvPr>
            <p:cNvSpPr/>
            <p:nvPr/>
          </p:nvSpPr>
          <p:spPr>
            <a:xfrm>
              <a:off x="3617713" y="2032781"/>
              <a:ext cx="868768" cy="343909"/>
            </a:xfrm>
            <a:prstGeom prst="leftRightArrow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Arrow: Left-Right 17">
              <a:extLst>
                <a:ext uri="{FF2B5EF4-FFF2-40B4-BE49-F238E27FC236}">
                  <a16:creationId xmlns:a16="http://schemas.microsoft.com/office/drawing/2014/main" id="{80FAC215-F0B4-832D-3F4D-A03F1DBDA717}"/>
                </a:ext>
              </a:extLst>
            </p:cNvPr>
            <p:cNvSpPr/>
            <p:nvPr/>
          </p:nvSpPr>
          <p:spPr>
            <a:xfrm>
              <a:off x="7121934" y="2006174"/>
              <a:ext cx="1243690" cy="370516"/>
            </a:xfrm>
            <a:prstGeom prst="leftRightArrow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D9E92A86-1E88-2721-175A-57BC08D01DED}"/>
              </a:ext>
            </a:extLst>
          </p:cNvPr>
          <p:cNvSpPr txBox="1"/>
          <p:nvPr/>
        </p:nvSpPr>
        <p:spPr>
          <a:xfrm>
            <a:off x="8175600" y="4517258"/>
            <a:ext cx="15882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/>
              <a:t>Over 15 publications in CH peer review journals since 2019</a:t>
            </a:r>
          </a:p>
        </p:txBody>
      </p:sp>
      <p:sp>
        <p:nvSpPr>
          <p:cNvPr id="24" name="object 3">
            <a:extLst>
              <a:ext uri="{FF2B5EF4-FFF2-40B4-BE49-F238E27FC236}">
                <a16:creationId xmlns:a16="http://schemas.microsoft.com/office/drawing/2014/main" id="{33E2DABD-5DC4-601F-3AA1-5724C1B3A5B1}"/>
              </a:ext>
            </a:extLst>
          </p:cNvPr>
          <p:cNvSpPr txBox="1">
            <a:spLocks/>
          </p:cNvSpPr>
          <p:nvPr/>
        </p:nvSpPr>
        <p:spPr>
          <a:xfrm>
            <a:off x="838200" y="151585"/>
            <a:ext cx="6728359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b="1" dirty="0">
                <a:solidFill>
                  <a:srgbClr val="244685"/>
                </a:solidFill>
                <a:latin typeface="Calisto MT" panose="02040603050505030304" pitchFamily="18" charset="0"/>
                <a:cs typeface="Calibri"/>
              </a:rPr>
              <a:t>Research activities</a:t>
            </a:r>
            <a:endParaRPr lang="en-US" sz="3600" dirty="0">
              <a:solidFill>
                <a:srgbClr val="244685"/>
              </a:solidFill>
              <a:latin typeface="Calisto MT" panose="02040603050505030304" pitchFamily="18" charset="0"/>
              <a:cs typeface="Calibri"/>
            </a:endParaRPr>
          </a:p>
        </p:txBody>
      </p:sp>
      <p:pic>
        <p:nvPicPr>
          <p:cNvPr id="25" name="Picture 24" descr="Logo&#10;&#10;Description automatically generated with medium confidence">
            <a:extLst>
              <a:ext uri="{FF2B5EF4-FFF2-40B4-BE49-F238E27FC236}">
                <a16:creationId xmlns:a16="http://schemas.microsoft.com/office/drawing/2014/main" id="{65E6A623-1DA5-AA6E-CFF8-D243F1D5B2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" y="12920"/>
            <a:ext cx="756946" cy="844152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AA7F05A-92EE-9408-12D4-C19C4E39D38D}"/>
              </a:ext>
            </a:extLst>
          </p:cNvPr>
          <p:cNvCxnSpPr>
            <a:cxnSpLocks/>
            <a:stCxn id="8" idx="2"/>
            <a:endCxn id="16" idx="6"/>
          </p:cNvCxnSpPr>
          <p:nvPr/>
        </p:nvCxnSpPr>
        <p:spPr>
          <a:xfrm>
            <a:off x="5852534" y="3324836"/>
            <a:ext cx="5085092" cy="10056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7F734FD-BC04-DCA7-D5B8-2B44CE93F3C8}"/>
              </a:ext>
            </a:extLst>
          </p:cNvPr>
          <p:cNvCxnSpPr>
            <a:cxnSpLocks/>
            <a:stCxn id="8" idx="2"/>
            <a:endCxn id="15" idx="0"/>
          </p:cNvCxnSpPr>
          <p:nvPr/>
        </p:nvCxnSpPr>
        <p:spPr>
          <a:xfrm flipH="1">
            <a:off x="1368735" y="3324836"/>
            <a:ext cx="4483799" cy="9977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187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415F02-333F-B688-8E38-C89270A76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08/04/2025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C478D1-A6A9-5502-35EB-95816E9BD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– INPP Annual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D38B90-B3CE-EE89-DBDD-D442FAF1D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D94B-F72D-4923-85B0-9AD6CAD377F3}" type="slidenum">
              <a:rPr lang="en-US" smtClean="0"/>
              <a:t>4</a:t>
            </a:fld>
            <a:endParaRPr lang="en-US"/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0BB53FF8-E74F-25C5-B507-43EE28574AE2}"/>
              </a:ext>
            </a:extLst>
          </p:cNvPr>
          <p:cNvSpPr txBox="1">
            <a:spLocks/>
          </p:cNvSpPr>
          <p:nvPr/>
        </p:nvSpPr>
        <p:spPr>
          <a:xfrm>
            <a:off x="838200" y="151585"/>
            <a:ext cx="6728359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b="1" dirty="0">
                <a:solidFill>
                  <a:srgbClr val="244685"/>
                </a:solidFill>
                <a:latin typeface="Calisto MT" panose="02040603050505030304" pitchFamily="18" charset="0"/>
                <a:cs typeface="Calibri"/>
              </a:rPr>
              <a:t>Portable MA-XRF spectrometer</a:t>
            </a:r>
            <a:endParaRPr lang="en-US" sz="3600" dirty="0">
              <a:solidFill>
                <a:srgbClr val="244685"/>
              </a:solidFill>
              <a:latin typeface="Calisto MT" panose="02040603050505030304" pitchFamily="18" charset="0"/>
              <a:cs typeface="Calibri"/>
            </a:endParaRPr>
          </a:p>
        </p:txBody>
      </p:sp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C7F0E40C-36BB-CECE-CFC8-10CA4580D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" y="12920"/>
            <a:ext cx="756946" cy="844152"/>
          </a:xfrm>
          <a:prstGeom prst="rect">
            <a:avLst/>
          </a:prstGeom>
        </p:spPr>
      </p:pic>
      <p:sp>
        <p:nvSpPr>
          <p:cNvPr id="9" name="object 3">
            <a:extLst>
              <a:ext uri="{FF2B5EF4-FFF2-40B4-BE49-F238E27FC236}">
                <a16:creationId xmlns:a16="http://schemas.microsoft.com/office/drawing/2014/main" id="{F7F1ABC5-5E5D-5806-9F1C-54E91064754D}"/>
              </a:ext>
            </a:extLst>
          </p:cNvPr>
          <p:cNvSpPr txBox="1">
            <a:spLocks/>
          </p:cNvSpPr>
          <p:nvPr/>
        </p:nvSpPr>
        <p:spPr>
          <a:xfrm>
            <a:off x="838200" y="709570"/>
            <a:ext cx="6728359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Calisto MT" panose="02040603050505030304" pitchFamily="18" charset="0"/>
                <a:cs typeface="Calibri"/>
              </a:rPr>
              <a:t>Infrastructure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Calisto MT" panose="02040603050505030304" pitchFamily="18" charset="0"/>
              <a:cs typeface="Calibri"/>
            </a:endParaRPr>
          </a:p>
        </p:txBody>
      </p:sp>
      <p:pic>
        <p:nvPicPr>
          <p:cNvPr id="30" name="Picture 29" descr="A picture containing indoor, machine, tool, electronic engineering&#10;&#10;Description automatically generated">
            <a:extLst>
              <a:ext uri="{FF2B5EF4-FFF2-40B4-BE49-F238E27FC236}">
                <a16:creationId xmlns:a16="http://schemas.microsoft.com/office/drawing/2014/main" id="{BA08AAA1-6ACE-B5F8-9D25-39FFD8E732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15" y="1639010"/>
            <a:ext cx="4335037" cy="324315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73AA317A-9483-2BC4-D2CE-88378C08E60A}"/>
              </a:ext>
            </a:extLst>
          </p:cNvPr>
          <p:cNvSpPr txBox="1"/>
          <p:nvPr/>
        </p:nvSpPr>
        <p:spPr>
          <a:xfrm>
            <a:off x="5819341" y="5314132"/>
            <a:ext cx="6663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Fixed position of the SDD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Adjustable position of the X-ray tube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Identical focus position for pinhole and lens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FD5805D-4EB6-895B-FE59-FBF163CF96CB}"/>
              </a:ext>
            </a:extLst>
          </p:cNvPr>
          <p:cNvSpPr txBox="1"/>
          <p:nvPr/>
        </p:nvSpPr>
        <p:spPr>
          <a:xfrm>
            <a:off x="1309149" y="4888981"/>
            <a:ext cx="370968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Polycapillary X-ray Lens</a:t>
            </a:r>
          </a:p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FWHM @10 keV ~ 87</a:t>
            </a:r>
            <a:r>
              <a:rPr lang="el-G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μ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m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4633BA0-78C8-269C-2A69-F8BB09016320}"/>
              </a:ext>
            </a:extLst>
          </p:cNvPr>
          <p:cNvGrpSpPr/>
          <p:nvPr/>
        </p:nvGrpSpPr>
        <p:grpSpPr>
          <a:xfrm>
            <a:off x="5839989" y="885765"/>
            <a:ext cx="6352010" cy="4411736"/>
            <a:chOff x="5933786" y="892521"/>
            <a:chExt cx="6352010" cy="441173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6FC15EA-311A-F28D-6A2B-6DBEAEC53366}"/>
                </a:ext>
              </a:extLst>
            </p:cNvPr>
            <p:cNvSpPr txBox="1"/>
            <p:nvPr/>
          </p:nvSpPr>
          <p:spPr>
            <a:xfrm>
              <a:off x="7608716" y="4934925"/>
              <a:ext cx="2191362" cy="36933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3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Polycapillary lens</a:t>
              </a:r>
              <a:endParaRPr lang="en-US" dirty="0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2FEE4BBC-F763-2B97-33D9-308A2719A8CC}"/>
                </a:ext>
              </a:extLst>
            </p:cNvPr>
            <p:cNvGrpSpPr/>
            <p:nvPr/>
          </p:nvGrpSpPr>
          <p:grpSpPr>
            <a:xfrm>
              <a:off x="5933786" y="892521"/>
              <a:ext cx="6352010" cy="3984704"/>
              <a:chOff x="6102960" y="1087819"/>
              <a:chExt cx="6352010" cy="3984704"/>
            </a:xfrm>
          </p:grpSpPr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40E680C1-041C-5D7C-CE34-4040564FB56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5581" t="8171" r="12248" b="13619"/>
              <a:stretch/>
            </p:blipFill>
            <p:spPr bwMode="auto">
              <a:xfrm>
                <a:off x="6906519" y="2010088"/>
                <a:ext cx="5014874" cy="2687546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6A6923F-4F28-C55F-C629-70B900118797}"/>
                  </a:ext>
                </a:extLst>
              </p:cNvPr>
              <p:cNvSpPr txBox="1"/>
              <p:nvPr/>
            </p:nvSpPr>
            <p:spPr>
              <a:xfrm flipH="1">
                <a:off x="7409455" y="1087819"/>
                <a:ext cx="456974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Polycapillary Lens configuration</a:t>
                </a:r>
              </a:p>
            </p:txBody>
          </p: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6B4507EE-88BA-C3F6-9E57-BAF92EFBACAA}"/>
                  </a:ext>
                </a:extLst>
              </p:cNvPr>
              <p:cNvCxnSpPr>
                <a:cxnSpLocks/>
                <a:stCxn id="39" idx="0"/>
              </p:cNvCxnSpPr>
              <p:nvPr/>
            </p:nvCxnSpPr>
            <p:spPr>
              <a:xfrm flipV="1">
                <a:off x="7204217" y="3432825"/>
                <a:ext cx="311258" cy="993367"/>
              </a:xfrm>
              <a:prstGeom prst="straightConnector1">
                <a:avLst/>
              </a:prstGeom>
              <a:ln w="28575">
                <a:solidFill>
                  <a:schemeClr val="accent3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1F13A36-4637-C518-DC15-D02F978541B2}"/>
                  </a:ext>
                </a:extLst>
              </p:cNvPr>
              <p:cNvSpPr txBox="1"/>
              <p:nvPr/>
            </p:nvSpPr>
            <p:spPr>
              <a:xfrm>
                <a:off x="6548366" y="4426192"/>
                <a:ext cx="1311702" cy="64633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Low power X-ray tube</a:t>
                </a:r>
                <a:endParaRPr lang="en-US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9B06867-0A0C-D4DF-081C-7D4577A51794}"/>
                  </a:ext>
                </a:extLst>
              </p:cNvPr>
              <p:cNvSpPr txBox="1"/>
              <p:nvPr/>
            </p:nvSpPr>
            <p:spPr>
              <a:xfrm>
                <a:off x="6102960" y="1651558"/>
                <a:ext cx="1726633" cy="64633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Automatic shutter control</a:t>
                </a:r>
              </a:p>
            </p:txBody>
          </p: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ED8038AC-B824-1432-D351-8C92006600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04217" y="2312986"/>
                <a:ext cx="1267893" cy="961714"/>
              </a:xfrm>
              <a:prstGeom prst="straightConnector1">
                <a:avLst/>
              </a:prstGeom>
              <a:ln w="28575">
                <a:solidFill>
                  <a:schemeClr val="accent3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C53C7089-20F3-AAC1-0865-D4052217CD8F}"/>
                  </a:ext>
                </a:extLst>
              </p:cNvPr>
              <p:cNvCxnSpPr>
                <a:cxnSpLocks/>
                <a:stCxn id="43" idx="1"/>
              </p:cNvCxnSpPr>
              <p:nvPr/>
            </p:nvCxnSpPr>
            <p:spPr>
              <a:xfrm flipH="1">
                <a:off x="9489091" y="1860171"/>
                <a:ext cx="867706" cy="1237803"/>
              </a:xfrm>
              <a:prstGeom prst="straightConnector1">
                <a:avLst/>
              </a:prstGeom>
              <a:ln w="28575">
                <a:solidFill>
                  <a:schemeClr val="accent3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5EF0B35A-CC39-F297-4AD9-64C8BC32082F}"/>
                  </a:ext>
                </a:extLst>
              </p:cNvPr>
              <p:cNvSpPr txBox="1"/>
              <p:nvPr/>
            </p:nvSpPr>
            <p:spPr>
              <a:xfrm>
                <a:off x="10356797" y="1537005"/>
                <a:ext cx="2098173" cy="64633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Laser triangulation sensor</a:t>
                </a:r>
                <a:endParaRPr lang="en-US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AD7076FB-00C5-5D4E-8D4F-932BA9E5E5E7}"/>
                  </a:ext>
                </a:extLst>
              </p:cNvPr>
              <p:cNvSpPr txBox="1"/>
              <p:nvPr/>
            </p:nvSpPr>
            <p:spPr>
              <a:xfrm>
                <a:off x="10411162" y="4322251"/>
                <a:ext cx="1510231" cy="64633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SDD Detector 150 mm</a:t>
                </a:r>
                <a:r>
                  <a:rPr lang="en-US" baseline="30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FEDC7FE7-399D-C84E-06B8-C3FE04B55768}"/>
                  </a:ext>
                </a:extLst>
              </p:cNvPr>
              <p:cNvCxnSpPr>
                <a:cxnSpLocks/>
                <a:stCxn id="44" idx="0"/>
              </p:cNvCxnSpPr>
              <p:nvPr/>
            </p:nvCxnSpPr>
            <p:spPr>
              <a:xfrm flipH="1" flipV="1">
                <a:off x="10411163" y="3921596"/>
                <a:ext cx="755115" cy="400655"/>
              </a:xfrm>
              <a:prstGeom prst="straightConnector1">
                <a:avLst/>
              </a:prstGeom>
              <a:ln w="28575">
                <a:solidFill>
                  <a:schemeClr val="accent3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78CC7E1-CE92-71E9-3408-0A01D1011AEC}"/>
              </a:ext>
            </a:extLst>
          </p:cNvPr>
          <p:cNvCxnSpPr>
            <a:cxnSpLocks/>
            <a:stCxn id="34" idx="0"/>
          </p:cNvCxnSpPr>
          <p:nvPr/>
        </p:nvCxnSpPr>
        <p:spPr>
          <a:xfrm flipV="1">
            <a:off x="8610600" y="4021015"/>
            <a:ext cx="424354" cy="907154"/>
          </a:xfrm>
          <a:prstGeom prst="straightConnector1">
            <a:avLst/>
          </a:prstGeom>
          <a:ln w="28575"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0261118-F407-37EB-8F9B-8BBC2E1ABF49}"/>
              </a:ext>
            </a:extLst>
          </p:cNvPr>
          <p:cNvGrpSpPr/>
          <p:nvPr/>
        </p:nvGrpSpPr>
        <p:grpSpPr>
          <a:xfrm>
            <a:off x="222837" y="6148430"/>
            <a:ext cx="3464166" cy="580525"/>
            <a:chOff x="8727834" y="6250462"/>
            <a:chExt cx="3464166" cy="580525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1865AF5-B020-BC46-41C4-0F89CA4A6ABC}"/>
                </a:ext>
              </a:extLst>
            </p:cNvPr>
            <p:cNvSpPr/>
            <p:nvPr/>
          </p:nvSpPr>
          <p:spPr>
            <a:xfrm>
              <a:off x="10393990" y="6403090"/>
              <a:ext cx="1770463" cy="4278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9" name="Picture 6" descr="Πρόγραμμα: «Ερευνώ – Δημιουργώ – Καινοτομώ» για επιχειρήσεις και  ερευνητικούς οργανισμούς">
              <a:extLst>
                <a:ext uri="{FF2B5EF4-FFF2-40B4-BE49-F238E27FC236}">
                  <a16:creationId xmlns:a16="http://schemas.microsoft.com/office/drawing/2014/main" id="{0E6F69C8-487E-50D2-5E43-A8B7F180CF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18563" y="6295664"/>
              <a:ext cx="973437" cy="4420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20E1B8DB-6270-4E8C-E0F1-963A01879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27834" y="6250462"/>
              <a:ext cx="2684853" cy="535323"/>
            </a:xfrm>
            <a:prstGeom prst="rect">
              <a:avLst/>
            </a:prstGeom>
          </p:spPr>
        </p:pic>
      </p:grpSp>
      <p:pic>
        <p:nvPicPr>
          <p:cNvPr id="51" name="Google Shape;44;p3">
            <a:extLst>
              <a:ext uri="{FF2B5EF4-FFF2-40B4-BE49-F238E27FC236}">
                <a16:creationId xmlns:a16="http://schemas.microsoft.com/office/drawing/2014/main" id="{C6AB9D75-563E-2099-87F0-502072980100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 b="16591"/>
          <a:stretch/>
        </p:blipFill>
        <p:spPr>
          <a:xfrm>
            <a:off x="7972835" y="14310"/>
            <a:ext cx="2330891" cy="646331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Εικόνα 6">
            <a:extLst>
              <a:ext uri="{FF2B5EF4-FFF2-40B4-BE49-F238E27FC236}">
                <a16:creationId xmlns:a16="http://schemas.microsoft.com/office/drawing/2014/main" id="{F4F7EEB3-D2AF-DAB0-C5D9-6EA78B6691A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25407" y="29995"/>
            <a:ext cx="1856236" cy="652381"/>
          </a:xfrm>
          <a:prstGeom prst="rect">
            <a:avLst/>
          </a:prstGeom>
          <a:ln w="1905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796398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B24E15-6E36-81B8-57A8-2375719805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79289A-3849-8F55-64FA-C02960195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08/04/2025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C97A14-CAE6-D2F0-76D3-DCC5BC704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Tsampa Kalliopi – INPP Annual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CA8F0B-D77F-835D-F7EF-6C72486EB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D94B-F72D-4923-85B0-9AD6CAD377F3}" type="slidenum">
              <a:rPr lang="en-US" smtClean="0"/>
              <a:t>5</a:t>
            </a:fld>
            <a:endParaRPr lang="en-US"/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A4CF475A-74F1-4122-4EFE-6064498F6383}"/>
              </a:ext>
            </a:extLst>
          </p:cNvPr>
          <p:cNvSpPr txBox="1">
            <a:spLocks/>
          </p:cNvSpPr>
          <p:nvPr/>
        </p:nvSpPr>
        <p:spPr>
          <a:xfrm>
            <a:off x="838200" y="151585"/>
            <a:ext cx="6728359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b="1" dirty="0">
                <a:solidFill>
                  <a:srgbClr val="244685"/>
                </a:solidFill>
                <a:latin typeface="Calisto MT" panose="02040603050505030304" pitchFamily="18" charset="0"/>
                <a:cs typeface="Calibri"/>
              </a:rPr>
              <a:t>Portable MA-XRF spectrometer</a:t>
            </a:r>
            <a:endParaRPr lang="en-US" sz="3600" dirty="0">
              <a:solidFill>
                <a:srgbClr val="244685"/>
              </a:solidFill>
              <a:latin typeface="Calisto MT" panose="02040603050505030304" pitchFamily="18" charset="0"/>
              <a:cs typeface="Calibri"/>
            </a:endParaRPr>
          </a:p>
        </p:txBody>
      </p:sp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4D7B382C-DE62-059F-FF63-8320162F43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" y="12920"/>
            <a:ext cx="756946" cy="844152"/>
          </a:xfrm>
          <a:prstGeom prst="rect">
            <a:avLst/>
          </a:prstGeom>
        </p:spPr>
      </p:pic>
      <p:sp>
        <p:nvSpPr>
          <p:cNvPr id="5" name="object 3">
            <a:extLst>
              <a:ext uri="{FF2B5EF4-FFF2-40B4-BE49-F238E27FC236}">
                <a16:creationId xmlns:a16="http://schemas.microsoft.com/office/drawing/2014/main" id="{B2931F2D-5E40-DA70-7F9C-1C927C6E5C34}"/>
              </a:ext>
            </a:extLst>
          </p:cNvPr>
          <p:cNvSpPr txBox="1">
            <a:spLocks/>
          </p:cNvSpPr>
          <p:nvPr/>
        </p:nvSpPr>
        <p:spPr>
          <a:xfrm>
            <a:off x="838200" y="709570"/>
            <a:ext cx="6728359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Calisto MT" panose="02040603050505030304" pitchFamily="18" charset="0"/>
                <a:cs typeface="Calibri"/>
              </a:rPr>
              <a:t>Research Activities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Calisto MT" panose="02040603050505030304" pitchFamily="18" charset="0"/>
              <a:cs typeface="Calibri"/>
            </a:endParaRP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1466C0AA-EC1D-8D69-6FE4-EAEEBBC45885}"/>
              </a:ext>
            </a:extLst>
          </p:cNvPr>
          <p:cNvSpPr txBox="1">
            <a:spLocks/>
          </p:cNvSpPr>
          <p:nvPr/>
        </p:nvSpPr>
        <p:spPr>
          <a:xfrm>
            <a:off x="3818275" y="976940"/>
            <a:ext cx="5053809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cs typeface="Calibri"/>
              </a:rPr>
              <a:t>Funeral stelai of Demetrias (n=23)</a:t>
            </a: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Calisto MT" panose="02040603050505030304" pitchFamily="18" charset="0"/>
              <a:cs typeface="Calibri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8B31125-9182-D834-6878-ABB6F23F8FBB}"/>
              </a:ext>
            </a:extLst>
          </p:cNvPr>
          <p:cNvGrpSpPr>
            <a:grpSpLocks noChangeAspect="1"/>
          </p:cNvGrpSpPr>
          <p:nvPr/>
        </p:nvGrpSpPr>
        <p:grpSpPr>
          <a:xfrm>
            <a:off x="239897" y="1592644"/>
            <a:ext cx="4173687" cy="2951214"/>
            <a:chOff x="57227" y="1450809"/>
            <a:chExt cx="4993434" cy="353085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171E622-2E84-A7C0-8D84-3489197E70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09" t="22845" r="8998"/>
            <a:stretch/>
          </p:blipFill>
          <p:spPr>
            <a:xfrm>
              <a:off x="1089479" y="2368892"/>
              <a:ext cx="1088316" cy="158097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381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992CD70-EFCA-4E81-6BBA-5390896266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351" y="1461358"/>
              <a:ext cx="968563" cy="151169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28575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5E874A3-EAA3-5FA6-26AE-6057F91B3A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48" r="6889"/>
            <a:stretch/>
          </p:blipFill>
          <p:spPr>
            <a:xfrm>
              <a:off x="1096356" y="1455681"/>
              <a:ext cx="1072246" cy="88056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28575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F1F84B4-536B-85D5-5EE5-E1F787151A0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27" y="3017984"/>
              <a:ext cx="1025376" cy="154216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28575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4E745D95-AEC3-9F62-B8DC-EEC481CB2AA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85" r="5663" b="31424"/>
            <a:stretch/>
          </p:blipFill>
          <p:spPr>
            <a:xfrm>
              <a:off x="3669949" y="3408019"/>
              <a:ext cx="1380712" cy="157364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381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227E665F-5F99-2D64-6597-B0B1461765C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264"/>
            <a:stretch/>
          </p:blipFill>
          <p:spPr>
            <a:xfrm>
              <a:off x="2204484" y="1455681"/>
              <a:ext cx="1411194" cy="17348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381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2D7CC4E8-142E-7C15-24DD-8DDE1B6ADDB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98" t="31345" r="5917" b="11063"/>
            <a:stretch/>
          </p:blipFill>
          <p:spPr>
            <a:xfrm>
              <a:off x="3661634" y="1450809"/>
              <a:ext cx="1380712" cy="192580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28575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9B79F9AA-6F4D-4E6C-E7D3-8E536C6555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170" b="14951"/>
            <a:stretch/>
          </p:blipFill>
          <p:spPr>
            <a:xfrm>
              <a:off x="2214118" y="3229006"/>
              <a:ext cx="1411193" cy="154681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28575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BDF9915-0380-32E7-11EF-D0C837A0E5CF}"/>
              </a:ext>
            </a:extLst>
          </p:cNvPr>
          <p:cNvGrpSpPr>
            <a:grpSpLocks noChangeAspect="1"/>
          </p:cNvGrpSpPr>
          <p:nvPr/>
        </p:nvGrpSpPr>
        <p:grpSpPr>
          <a:xfrm>
            <a:off x="6090592" y="2428353"/>
            <a:ext cx="1786122" cy="2211179"/>
            <a:chOff x="6029820" y="424301"/>
            <a:chExt cx="4854205" cy="6009398"/>
          </a:xfrm>
        </p:grpSpPr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2A9806E7-3FB0-B869-A0C2-5D2213D24AE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0218" b="7469"/>
            <a:stretch/>
          </p:blipFill>
          <p:spPr>
            <a:xfrm>
              <a:off x="6029820" y="424301"/>
              <a:ext cx="4854205" cy="6009398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91763165-E829-340C-D8F1-31590C84D4C4}"/>
                </a:ext>
              </a:extLst>
            </p:cNvPr>
            <p:cNvGrpSpPr/>
            <p:nvPr/>
          </p:nvGrpSpPr>
          <p:grpSpPr>
            <a:xfrm>
              <a:off x="6627223" y="1767840"/>
              <a:ext cx="3693283" cy="3587402"/>
              <a:chOff x="6627223" y="1767840"/>
              <a:chExt cx="3693283" cy="3587402"/>
            </a:xfrm>
          </p:grpSpPr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3431EAB6-7B93-3BB7-AB13-8034E836175F}"/>
                  </a:ext>
                </a:extLst>
              </p:cNvPr>
              <p:cNvCxnSpPr/>
              <p:nvPr/>
            </p:nvCxnSpPr>
            <p:spPr>
              <a:xfrm>
                <a:off x="6627223" y="1767840"/>
                <a:ext cx="1458686" cy="0"/>
              </a:xfrm>
              <a:prstGeom prst="line">
                <a:avLst/>
              </a:prstGeom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C5EA7F7D-390F-0715-01F0-483FAB7AFA0A}"/>
                  </a:ext>
                </a:extLst>
              </p:cNvPr>
              <p:cNvCxnSpPr/>
              <p:nvPr/>
            </p:nvCxnSpPr>
            <p:spPr>
              <a:xfrm>
                <a:off x="6627223" y="5355242"/>
                <a:ext cx="1458686" cy="0"/>
              </a:xfrm>
              <a:prstGeom prst="line">
                <a:avLst/>
              </a:prstGeom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D50AC064-7464-6905-AC3D-0DDFF5F1D9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85909" y="5174990"/>
                <a:ext cx="2234597" cy="0"/>
              </a:xfrm>
              <a:prstGeom prst="line">
                <a:avLst/>
              </a:prstGeom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E891347C-7471-A582-FD32-AC62B35A1B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85909" y="2210962"/>
                <a:ext cx="2234597" cy="0"/>
              </a:xfrm>
              <a:prstGeom prst="line">
                <a:avLst/>
              </a:prstGeom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D09D25C7-885B-23E8-D9F0-F78785F8D9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85909" y="1774454"/>
                <a:ext cx="0" cy="436508"/>
              </a:xfrm>
              <a:prstGeom prst="line">
                <a:avLst/>
              </a:prstGeom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8A118E6C-3994-FF06-AC64-E041632FEC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85910" y="5174990"/>
                <a:ext cx="0" cy="180252"/>
              </a:xfrm>
              <a:prstGeom prst="line">
                <a:avLst/>
              </a:prstGeom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4A16772A-D117-C3C7-CEF7-7E9C0246D4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27223" y="1774454"/>
                <a:ext cx="0" cy="3580788"/>
              </a:xfrm>
              <a:prstGeom prst="line">
                <a:avLst/>
              </a:prstGeom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48795823-8721-1947-1C5F-A38A194364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320506" y="2210962"/>
                <a:ext cx="0" cy="2992799"/>
              </a:xfrm>
              <a:prstGeom prst="line">
                <a:avLst/>
              </a:prstGeom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4234A136-48D0-1BDD-55AE-8D81DF1D8201}"/>
              </a:ext>
            </a:extLst>
          </p:cNvPr>
          <p:cNvGrpSpPr>
            <a:grpSpLocks noChangeAspect="1"/>
          </p:cNvGrpSpPr>
          <p:nvPr/>
        </p:nvGrpSpPr>
        <p:grpSpPr>
          <a:xfrm>
            <a:off x="7904412" y="1873632"/>
            <a:ext cx="1954713" cy="2025232"/>
            <a:chOff x="3462218" y="824366"/>
            <a:chExt cx="2721669" cy="2819857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21B1C22F-8F2C-FBD4-24D0-4DD863BCA497}"/>
                </a:ext>
              </a:extLst>
            </p:cNvPr>
            <p:cNvSpPr/>
            <p:nvPr/>
          </p:nvSpPr>
          <p:spPr>
            <a:xfrm>
              <a:off x="3462218" y="862923"/>
              <a:ext cx="2721669" cy="27813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681BC74E-5FCF-459D-F563-48B217A89CEC}"/>
                </a:ext>
              </a:extLst>
            </p:cNvPr>
            <p:cNvGrpSpPr/>
            <p:nvPr/>
          </p:nvGrpSpPr>
          <p:grpSpPr>
            <a:xfrm>
              <a:off x="3515872" y="824366"/>
              <a:ext cx="2650069" cy="2767470"/>
              <a:chOff x="4310497" y="828120"/>
              <a:chExt cx="2650069" cy="2767470"/>
            </a:xfrm>
          </p:grpSpPr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21D10E3A-570E-7D77-6BB3-4F1E5C5DA472}"/>
                  </a:ext>
                </a:extLst>
              </p:cNvPr>
              <p:cNvGrpSpPr/>
              <p:nvPr/>
            </p:nvGrpSpPr>
            <p:grpSpPr>
              <a:xfrm>
                <a:off x="4310497" y="919065"/>
                <a:ext cx="2632124" cy="2676525"/>
                <a:chOff x="1272222" y="915311"/>
                <a:chExt cx="2632124" cy="2676525"/>
              </a:xfrm>
            </p:grpSpPr>
            <p:pic>
              <p:nvPicPr>
                <p:cNvPr id="95" name="Picture 94">
                  <a:extLst>
                    <a:ext uri="{FF2B5EF4-FFF2-40B4-BE49-F238E27FC236}">
                      <a16:creationId xmlns:a16="http://schemas.microsoft.com/office/drawing/2014/main" id="{C08BD3A7-F800-2A49-89C5-98084031AF6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6200000" flipH="1">
                  <a:off x="1767434" y="1315853"/>
                  <a:ext cx="2190019" cy="2083804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96" name="Picture 95">
                  <a:extLst>
                    <a:ext uri="{FF2B5EF4-FFF2-40B4-BE49-F238E27FC236}">
                      <a16:creationId xmlns:a16="http://schemas.microsoft.com/office/drawing/2014/main" id="{6876948C-CFEB-82CA-F040-69D7960C879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6200000" flipH="1">
                  <a:off x="481647" y="1705886"/>
                  <a:ext cx="2676525" cy="1095375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65281F4B-0974-279A-00E9-CD06E8323E82}"/>
                  </a:ext>
                </a:extLst>
              </p:cNvPr>
              <p:cNvSpPr txBox="1"/>
              <p:nvPr/>
            </p:nvSpPr>
            <p:spPr>
              <a:xfrm>
                <a:off x="6355525" y="828120"/>
                <a:ext cx="605041" cy="5142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Fe</a:t>
                </a:r>
              </a:p>
            </p:txBody>
          </p:sp>
        </p:grp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F11E46B-0013-042F-877F-8EA7CE47463C}"/>
              </a:ext>
            </a:extLst>
          </p:cNvPr>
          <p:cNvGrpSpPr>
            <a:grpSpLocks noChangeAspect="1"/>
          </p:cNvGrpSpPr>
          <p:nvPr/>
        </p:nvGrpSpPr>
        <p:grpSpPr>
          <a:xfrm>
            <a:off x="9893200" y="1866068"/>
            <a:ext cx="1954713" cy="2019816"/>
            <a:chOff x="5844675" y="917300"/>
            <a:chExt cx="2721669" cy="2812316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D9D97772-5BBD-C894-7237-F8B669C2F164}"/>
                </a:ext>
              </a:extLst>
            </p:cNvPr>
            <p:cNvSpPr/>
            <p:nvPr/>
          </p:nvSpPr>
          <p:spPr>
            <a:xfrm>
              <a:off x="5844675" y="948316"/>
              <a:ext cx="2721669" cy="27813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19333D6D-2A38-B3FE-BAE0-6176A6521CFA}"/>
                </a:ext>
              </a:extLst>
            </p:cNvPr>
            <p:cNvGrpSpPr/>
            <p:nvPr/>
          </p:nvGrpSpPr>
          <p:grpSpPr>
            <a:xfrm>
              <a:off x="5972738" y="917300"/>
              <a:ext cx="2545027" cy="2759929"/>
              <a:chOff x="7691283" y="831907"/>
              <a:chExt cx="2545027" cy="2759929"/>
            </a:xfrm>
          </p:grpSpPr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75BA387B-3CF0-4380-5ACC-7EDA6046875C}"/>
                  </a:ext>
                </a:extLst>
              </p:cNvPr>
              <p:cNvGrpSpPr/>
              <p:nvPr/>
            </p:nvGrpSpPr>
            <p:grpSpPr>
              <a:xfrm>
                <a:off x="7691283" y="915311"/>
                <a:ext cx="2468664" cy="2676525"/>
                <a:chOff x="4669238" y="665331"/>
                <a:chExt cx="2468664" cy="2676525"/>
              </a:xfrm>
            </p:grpSpPr>
            <p:pic>
              <p:nvPicPr>
                <p:cNvPr id="102" name="Picture 101">
                  <a:extLst>
                    <a:ext uri="{FF2B5EF4-FFF2-40B4-BE49-F238E27FC236}">
                      <a16:creationId xmlns:a16="http://schemas.microsoft.com/office/drawing/2014/main" id="{20A0A263-6134-7AF8-130F-A4F5F19EACE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6200000" flipH="1">
                  <a:off x="3878663" y="1455906"/>
                  <a:ext cx="2676525" cy="1095375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03" name="Picture 102">
                  <a:extLst>
                    <a:ext uri="{FF2B5EF4-FFF2-40B4-BE49-F238E27FC236}">
                      <a16:creationId xmlns:a16="http://schemas.microsoft.com/office/drawing/2014/main" id="{C1B3FB87-CD9A-7CD4-5F62-A26A08B627F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6200000" flipH="1">
                  <a:off x="5000991" y="1065874"/>
                  <a:ext cx="2190018" cy="2083805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CCB7012C-ABF9-8B20-E606-1DE2BC6B96FF}"/>
                  </a:ext>
                </a:extLst>
              </p:cNvPr>
              <p:cNvSpPr txBox="1"/>
              <p:nvPr/>
            </p:nvSpPr>
            <p:spPr>
              <a:xfrm>
                <a:off x="9564044" y="831907"/>
                <a:ext cx="672266" cy="5142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Cu</a:t>
                </a:r>
              </a:p>
            </p:txBody>
          </p:sp>
        </p:grp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6E209F3-F67D-6791-26E9-F35F65B21BA1}"/>
              </a:ext>
            </a:extLst>
          </p:cNvPr>
          <p:cNvGrpSpPr>
            <a:grpSpLocks noChangeAspect="1"/>
          </p:cNvGrpSpPr>
          <p:nvPr/>
        </p:nvGrpSpPr>
        <p:grpSpPr>
          <a:xfrm>
            <a:off x="7942944" y="3898864"/>
            <a:ext cx="1954713" cy="2044703"/>
            <a:chOff x="9305576" y="768119"/>
            <a:chExt cx="2721669" cy="2846968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FB279B7D-8D47-1EA0-405E-94AA8C6BB695}"/>
                </a:ext>
              </a:extLst>
            </p:cNvPr>
            <p:cNvSpPr/>
            <p:nvPr/>
          </p:nvSpPr>
          <p:spPr>
            <a:xfrm>
              <a:off x="9305576" y="833787"/>
              <a:ext cx="2721669" cy="27813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AC46EDCD-E76E-DEB7-906C-25CAF50F1B1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393467" y="768119"/>
              <a:ext cx="2580746" cy="2794581"/>
              <a:chOff x="2316195" y="23270"/>
              <a:chExt cx="6035303" cy="6535375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28FF693A-8EBE-0319-270A-D56A908E7C48}"/>
                  </a:ext>
                </a:extLst>
              </p:cNvPr>
              <p:cNvGrpSpPr/>
              <p:nvPr/>
            </p:nvGrpSpPr>
            <p:grpSpPr>
              <a:xfrm>
                <a:off x="2316195" y="299355"/>
                <a:ext cx="6035303" cy="6259290"/>
                <a:chOff x="2399323" y="299355"/>
                <a:chExt cx="6035303" cy="6259290"/>
              </a:xfrm>
            </p:grpSpPr>
            <p:pic>
              <p:nvPicPr>
                <p:cNvPr id="109" name="Picture 108">
                  <a:extLst>
                    <a:ext uri="{FF2B5EF4-FFF2-40B4-BE49-F238E27FC236}">
                      <a16:creationId xmlns:a16="http://schemas.microsoft.com/office/drawing/2014/main" id="{C8B4C23B-3061-7661-0D5E-26D621E7F83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6200000" flipH="1">
                  <a:off x="550494" y="2148184"/>
                  <a:ext cx="6259290" cy="2561631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10" name="Picture 109">
                  <a:extLst>
                    <a:ext uri="{FF2B5EF4-FFF2-40B4-BE49-F238E27FC236}">
                      <a16:creationId xmlns:a16="http://schemas.microsoft.com/office/drawing/2014/main" id="{18E75052-915D-1C62-B098-77EAD20FFCA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>
                  <a:alphaModFix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6200000" flipH="1">
                  <a:off x="3518521" y="1323002"/>
                  <a:ext cx="5074922" cy="4757289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4C4DA549-D286-9289-AB12-0DAA824BEA35}"/>
                  </a:ext>
                </a:extLst>
              </p:cNvPr>
              <p:cNvSpPr txBox="1"/>
              <p:nvPr/>
            </p:nvSpPr>
            <p:spPr>
              <a:xfrm>
                <a:off x="6853680" y="23270"/>
                <a:ext cx="1493862" cy="12026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Pb</a:t>
                </a:r>
              </a:p>
            </p:txBody>
          </p:sp>
        </p:grp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0AB29FBE-6829-6597-D8BD-3A691A043B8A}"/>
              </a:ext>
            </a:extLst>
          </p:cNvPr>
          <p:cNvGrpSpPr>
            <a:grpSpLocks noChangeAspect="1"/>
          </p:cNvGrpSpPr>
          <p:nvPr/>
        </p:nvGrpSpPr>
        <p:grpSpPr>
          <a:xfrm>
            <a:off x="9893199" y="3944818"/>
            <a:ext cx="2196332" cy="1998030"/>
            <a:chOff x="4632656" y="3814084"/>
            <a:chExt cx="2985686" cy="2716116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FE463658-3039-F281-9B06-9808B64B972A}"/>
                </a:ext>
              </a:extLst>
            </p:cNvPr>
            <p:cNvSpPr/>
            <p:nvPr/>
          </p:nvSpPr>
          <p:spPr>
            <a:xfrm>
              <a:off x="4632656" y="3814084"/>
              <a:ext cx="2883969" cy="2716116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F1388EE8-517E-3E96-946B-4FE978453AC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766068" y="3911126"/>
              <a:ext cx="2688090" cy="2542301"/>
              <a:chOff x="4088282" y="823926"/>
              <a:chExt cx="4692231" cy="4437747"/>
            </a:xfrm>
          </p:grpSpPr>
          <p:pic>
            <p:nvPicPr>
              <p:cNvPr id="115" name="Picture 114">
                <a:extLst>
                  <a:ext uri="{FF2B5EF4-FFF2-40B4-BE49-F238E27FC236}">
                    <a16:creationId xmlns:a16="http://schemas.microsoft.com/office/drawing/2014/main" id="{25A8A386-6E04-785B-4C69-8A2941D529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alphaModFix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 flipH="1">
                <a:off x="5058116" y="1324257"/>
                <a:ext cx="3706624" cy="373817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16" name="Picture 115">
                <a:extLst>
                  <a:ext uri="{FF2B5EF4-FFF2-40B4-BE49-F238E27FC236}">
                    <a16:creationId xmlns:a16="http://schemas.microsoft.com/office/drawing/2014/main" id="{FD8A6FCE-7C8B-A79F-C0D5-AF9BF7C585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alphaModFix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 flipH="1">
                <a:off x="2823469" y="2088739"/>
                <a:ext cx="4437747" cy="1908122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23CD67CA-4673-9384-C778-A45D17D0931E}"/>
                </a:ext>
              </a:extLst>
            </p:cNvPr>
            <p:cNvSpPr txBox="1"/>
            <p:nvPr/>
          </p:nvSpPr>
          <p:spPr>
            <a:xfrm flipH="1">
              <a:off x="6189667" y="3842312"/>
              <a:ext cx="1428675" cy="4332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Fe </a:t>
              </a:r>
              <a:r>
                <a:rPr lang="en-US" sz="1400" b="1" dirty="0">
                  <a:solidFill>
                    <a:srgbClr val="0000FF"/>
                  </a:solidFill>
                </a:rPr>
                <a:t>Cu</a:t>
              </a:r>
              <a:r>
                <a:rPr lang="en-US" sz="1400" b="1" dirty="0"/>
                <a:t> </a:t>
              </a:r>
              <a:r>
                <a:rPr lang="en-US" sz="1400" b="1" dirty="0">
                  <a:solidFill>
                    <a:srgbClr val="2ADBDA"/>
                  </a:solidFill>
                </a:rPr>
                <a:t>Pb</a:t>
              </a: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E2D484E7-E904-18D9-3A60-C6161125A08E}"/>
              </a:ext>
            </a:extLst>
          </p:cNvPr>
          <p:cNvGrpSpPr/>
          <p:nvPr/>
        </p:nvGrpSpPr>
        <p:grpSpPr>
          <a:xfrm>
            <a:off x="10357" y="4639532"/>
            <a:ext cx="6472588" cy="1799101"/>
            <a:chOff x="10357" y="4639532"/>
            <a:chExt cx="6472588" cy="1799101"/>
          </a:xfrm>
        </p:grpSpPr>
        <p:sp>
          <p:nvSpPr>
            <p:cNvPr id="131" name="Rectangle: Diagonal Corners Rounded 130">
              <a:extLst>
                <a:ext uri="{FF2B5EF4-FFF2-40B4-BE49-F238E27FC236}">
                  <a16:creationId xmlns:a16="http://schemas.microsoft.com/office/drawing/2014/main" id="{317099E7-39AE-B709-BF6E-82E19903716B}"/>
                </a:ext>
              </a:extLst>
            </p:cNvPr>
            <p:cNvSpPr/>
            <p:nvPr/>
          </p:nvSpPr>
          <p:spPr>
            <a:xfrm>
              <a:off x="10357" y="4639532"/>
              <a:ext cx="6015473" cy="1799101"/>
            </a:xfrm>
            <a:prstGeom prst="round2DiagRect">
              <a:avLst/>
            </a:prstGeom>
            <a:solidFill>
              <a:srgbClr val="C6D5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E130DA5-FF98-E460-D6CE-9CC1831EAEFE}"/>
                </a:ext>
              </a:extLst>
            </p:cNvPr>
            <p:cNvSpPr txBox="1"/>
            <p:nvPr/>
          </p:nvSpPr>
          <p:spPr>
            <a:xfrm>
              <a:off x="17976" y="5119162"/>
              <a:ext cx="6085643" cy="646331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Prof. Maria Stamatopoulou </a:t>
              </a:r>
              <a:r>
                <a:rPr lang="en-US" b="1" dirty="0"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- </a:t>
              </a:r>
              <a:r>
                <a:rPr lang="en-US" sz="18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Classical Art and   Archaeology, Lincoln College, University of Oxford, UK </a:t>
              </a:r>
              <a:endParaRPr lang="en-US" dirty="0"/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9E93BF45-45E3-E4E6-3F18-353CF31A49C9}"/>
                </a:ext>
              </a:extLst>
            </p:cNvPr>
            <p:cNvGrpSpPr/>
            <p:nvPr/>
          </p:nvGrpSpPr>
          <p:grpSpPr>
            <a:xfrm>
              <a:off x="129801" y="4639532"/>
              <a:ext cx="6353144" cy="415446"/>
              <a:chOff x="332095" y="4754757"/>
              <a:chExt cx="6353144" cy="415446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9820B542-9405-175A-A4B7-6FEEF581493F}"/>
                  </a:ext>
                </a:extLst>
              </p:cNvPr>
              <p:cNvSpPr txBox="1"/>
              <p:nvPr/>
            </p:nvSpPr>
            <p:spPr>
              <a:xfrm>
                <a:off x="589239" y="4800871"/>
                <a:ext cx="6096000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US" sz="1800" b="1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Archaeological Museum of Volos</a:t>
                </a:r>
                <a:endParaRPr lang="en-US" b="1" dirty="0"/>
              </a:p>
            </p:txBody>
          </p:sp>
          <p:pic>
            <p:nvPicPr>
              <p:cNvPr id="62" name="Graphic 61" descr="Marker with solid fill">
                <a:extLst>
                  <a:ext uri="{FF2B5EF4-FFF2-40B4-BE49-F238E27FC236}">
                    <a16:creationId xmlns:a16="http://schemas.microsoft.com/office/drawing/2014/main" id="{89D5C03E-0511-5E62-40B4-68FFA38504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>
                <a:extLst>
                  <a:ext uri="{96DAC541-7B7A-43D3-8B79-37D633B846F1}">
                    <asvg:svgBlip xmlns:asvg="http://schemas.microsoft.com/office/drawing/2016/SVG/main" r:embed="rId21"/>
                  </a:ext>
                </a:extLst>
              </a:blip>
              <a:stretch>
                <a:fillRect/>
              </a:stretch>
            </p:blipFill>
            <p:spPr>
              <a:xfrm>
                <a:off x="332095" y="4754757"/>
                <a:ext cx="369332" cy="369332"/>
              </a:xfrm>
              <a:prstGeom prst="rect">
                <a:avLst/>
              </a:prstGeom>
            </p:spPr>
          </p:pic>
        </p:grp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E7E50422-A44C-33A8-A498-151DD79FF86F}"/>
                </a:ext>
              </a:extLst>
            </p:cNvPr>
            <p:cNvSpPr txBox="1"/>
            <p:nvPr/>
          </p:nvSpPr>
          <p:spPr>
            <a:xfrm>
              <a:off x="10358" y="5725170"/>
              <a:ext cx="6015472" cy="646331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l-GR" sz="18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Α</a:t>
              </a:r>
              <a:r>
                <a:rPr lang="en-US" sz="18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ss. Prof</a:t>
              </a:r>
              <a:r>
                <a:rPr lang="el-GR" sz="18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. </a:t>
              </a:r>
              <a:r>
                <a:rPr lang="en-US" sz="18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Maria Kokkori</a:t>
              </a:r>
              <a:r>
                <a:rPr lang="el-GR" sz="18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 </a:t>
              </a:r>
              <a:r>
                <a:rPr lang="en-US" b="1" dirty="0">
                  <a:latin typeface="Calibri" panose="020F0502020204030204" pitchFamily="34" charset="0"/>
                  <a:ea typeface="Calibri" panose="020F0502020204030204" pitchFamily="34" charset="0"/>
                </a:rPr>
                <a:t> - </a:t>
              </a: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Center for Scientific Studies in the Arts</a:t>
              </a:r>
              <a:r>
                <a: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, </a:t>
              </a: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Northwestern University</a:t>
              </a:r>
              <a:r>
                <a:rPr lang="en-US" dirty="0">
                  <a:latin typeface="Calibri" panose="020F0502020204030204" pitchFamily="34" charset="0"/>
                  <a:ea typeface="Calibri" panose="020F0502020204030204" pitchFamily="34" charset="0"/>
                </a:rPr>
                <a:t>, Chicago, USA</a:t>
              </a:r>
              <a:endParaRPr lang="en-US" dirty="0"/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7457B104-5083-F122-C34F-82125A17E34F}"/>
              </a:ext>
            </a:extLst>
          </p:cNvPr>
          <p:cNvGrpSpPr/>
          <p:nvPr/>
        </p:nvGrpSpPr>
        <p:grpSpPr>
          <a:xfrm>
            <a:off x="9168165" y="28245"/>
            <a:ext cx="2921366" cy="1521732"/>
            <a:chOff x="8725448" y="39467"/>
            <a:chExt cx="2921366" cy="1521732"/>
          </a:xfrm>
        </p:grpSpPr>
        <p:pic>
          <p:nvPicPr>
            <p:cNvPr id="128" name="Graphic 127" descr="Pin with solid fill">
              <a:extLst>
                <a:ext uri="{FF2B5EF4-FFF2-40B4-BE49-F238E27FC236}">
                  <a16:creationId xmlns:a16="http://schemas.microsoft.com/office/drawing/2014/main" id="{E0937D9D-D336-8712-27CD-FAAD808BEB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 flipH="1">
              <a:off x="10956028" y="39467"/>
              <a:ext cx="690786" cy="678940"/>
            </a:xfrm>
            <a:prstGeom prst="rect">
              <a:avLst/>
            </a:prstGeom>
          </p:spPr>
        </p:pic>
        <p:sp>
          <p:nvSpPr>
            <p:cNvPr id="129" name="Rectangle: Single Corner Snipped 128">
              <a:extLst>
                <a:ext uri="{FF2B5EF4-FFF2-40B4-BE49-F238E27FC236}">
                  <a16:creationId xmlns:a16="http://schemas.microsoft.com/office/drawing/2014/main" id="{0DB47534-8D9C-C614-E6E2-6D667C503D52}"/>
                </a:ext>
              </a:extLst>
            </p:cNvPr>
            <p:cNvSpPr/>
            <p:nvPr/>
          </p:nvSpPr>
          <p:spPr>
            <a:xfrm>
              <a:off x="8725448" y="403984"/>
              <a:ext cx="2513504" cy="1157215"/>
            </a:xfrm>
            <a:prstGeom prst="snip1Rect">
              <a:avLst/>
            </a:prstGeom>
            <a:solidFill>
              <a:srgbClr val="FFFFAB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>
                  <a:solidFill>
                    <a:schemeClr val="tx1"/>
                  </a:solidFill>
                </a:rPr>
                <a:t>Understanding the iconography and painting techniques 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4567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C780CF-69B7-3BBC-23CC-789CBD7365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: Diagonal Corners Rounded 65">
            <a:extLst>
              <a:ext uri="{FF2B5EF4-FFF2-40B4-BE49-F238E27FC236}">
                <a16:creationId xmlns:a16="http://schemas.microsoft.com/office/drawing/2014/main" id="{BB37EBBA-560F-0A47-DE62-BD4A70912813}"/>
              </a:ext>
            </a:extLst>
          </p:cNvPr>
          <p:cNvSpPr/>
          <p:nvPr/>
        </p:nvSpPr>
        <p:spPr>
          <a:xfrm>
            <a:off x="10357" y="5054197"/>
            <a:ext cx="6015473" cy="1241528"/>
          </a:xfrm>
          <a:prstGeom prst="round2DiagRect">
            <a:avLst/>
          </a:prstGeom>
          <a:solidFill>
            <a:srgbClr val="C6D5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FBC88A-4195-21FB-F51B-D350E3FF6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08/04/2025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683B3D-BD08-317E-CCC4-7D54FBBAC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– INPP Annual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EB3393-5F39-BA70-F2E9-80E27AA32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D94B-F72D-4923-85B0-9AD6CAD377F3}" type="slidenum">
              <a:rPr lang="en-US" smtClean="0"/>
              <a:t>6</a:t>
            </a:fld>
            <a:endParaRPr lang="en-US"/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F5FEDBA5-0450-3001-0C25-4530C7220AD5}"/>
              </a:ext>
            </a:extLst>
          </p:cNvPr>
          <p:cNvSpPr txBox="1">
            <a:spLocks/>
          </p:cNvSpPr>
          <p:nvPr/>
        </p:nvSpPr>
        <p:spPr>
          <a:xfrm>
            <a:off x="838200" y="151585"/>
            <a:ext cx="6728359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b="1" dirty="0">
                <a:solidFill>
                  <a:srgbClr val="244685"/>
                </a:solidFill>
                <a:latin typeface="Calisto MT" panose="02040603050505030304" pitchFamily="18" charset="0"/>
                <a:cs typeface="Calibri"/>
              </a:rPr>
              <a:t>Portable MA-XRF spectrometer</a:t>
            </a:r>
            <a:endParaRPr lang="en-US" sz="3600" dirty="0">
              <a:solidFill>
                <a:srgbClr val="244685"/>
              </a:solidFill>
              <a:latin typeface="Calisto MT" panose="02040603050505030304" pitchFamily="18" charset="0"/>
              <a:cs typeface="Calibri"/>
            </a:endParaRPr>
          </a:p>
        </p:txBody>
      </p:sp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BAA786B0-4498-D61E-8B58-2835DE0E3D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" y="12920"/>
            <a:ext cx="756946" cy="844152"/>
          </a:xfrm>
          <a:prstGeom prst="rect">
            <a:avLst/>
          </a:prstGeom>
        </p:spPr>
      </p:pic>
      <p:pic>
        <p:nvPicPr>
          <p:cNvPr id="37" name="Picture 36" descr="A rock with a group of people on it&#10;&#10;Description automatically generated">
            <a:extLst>
              <a:ext uri="{FF2B5EF4-FFF2-40B4-BE49-F238E27FC236}">
                <a16:creationId xmlns:a16="http://schemas.microsoft.com/office/drawing/2014/main" id="{0CE273A9-0E45-7EB8-1CE9-EE8CEDC283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8" t="17817" r="3774" b="7440"/>
          <a:stretch/>
        </p:blipFill>
        <p:spPr>
          <a:xfrm>
            <a:off x="3818275" y="2349455"/>
            <a:ext cx="3747111" cy="211731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54" name="Group 53">
            <a:extLst>
              <a:ext uri="{FF2B5EF4-FFF2-40B4-BE49-F238E27FC236}">
                <a16:creationId xmlns:a16="http://schemas.microsoft.com/office/drawing/2014/main" id="{5A73B77E-3BB7-56FE-6394-07E46EAB1D22}"/>
              </a:ext>
            </a:extLst>
          </p:cNvPr>
          <p:cNvGrpSpPr/>
          <p:nvPr/>
        </p:nvGrpSpPr>
        <p:grpSpPr>
          <a:xfrm>
            <a:off x="314467" y="1585141"/>
            <a:ext cx="3075678" cy="2878211"/>
            <a:chOff x="252056" y="1276392"/>
            <a:chExt cx="3972593" cy="3634036"/>
          </a:xfrm>
        </p:grpSpPr>
        <p:pic>
          <p:nvPicPr>
            <p:cNvPr id="17" name="Picture 16" descr="A close up of a stone&#10;&#10;Description automatically generated">
              <a:extLst>
                <a:ext uri="{FF2B5EF4-FFF2-40B4-BE49-F238E27FC236}">
                  <a16:creationId xmlns:a16="http://schemas.microsoft.com/office/drawing/2014/main" id="{12DDE5CA-D088-74A6-FC76-A31DB56DBB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2067" y="1754841"/>
              <a:ext cx="2162582" cy="1259704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19" name="Picture 18" descr="A rock on a wood surface&#10;&#10;Description automatically generated">
              <a:extLst>
                <a:ext uri="{FF2B5EF4-FFF2-40B4-BE49-F238E27FC236}">
                  <a16:creationId xmlns:a16="http://schemas.microsoft.com/office/drawing/2014/main" id="{C6C7C844-E36C-DBAC-DBE7-8EBD858582F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73" y="1276392"/>
              <a:ext cx="1752677" cy="1099805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22" name="Picture 21" descr="A rock on a pallet&#10;&#10;Description automatically generated">
              <a:extLst>
                <a:ext uri="{FF2B5EF4-FFF2-40B4-BE49-F238E27FC236}">
                  <a16:creationId xmlns:a16="http://schemas.microsoft.com/office/drawing/2014/main" id="{6799CFFD-866F-13BF-2D5B-97783352546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036" r="7949" b="5937"/>
            <a:stretch/>
          </p:blipFill>
          <p:spPr>
            <a:xfrm>
              <a:off x="252057" y="2443780"/>
              <a:ext cx="1757593" cy="111023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36" name="Picture 35" descr="A rock with a group of people on it&#10;&#10;Description automatically generated">
              <a:extLst>
                <a:ext uri="{FF2B5EF4-FFF2-40B4-BE49-F238E27FC236}">
                  <a16:creationId xmlns:a16="http://schemas.microsoft.com/office/drawing/2014/main" id="{19331A9B-6454-CF7C-2E60-DE39D532513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56" y="3602921"/>
              <a:ext cx="1743343" cy="130750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38" name="Picture 37" descr="A large brick on a wooden pallet&#10;&#10;Description automatically generated">
              <a:extLst>
                <a:ext uri="{FF2B5EF4-FFF2-40B4-BE49-F238E27FC236}">
                  <a16:creationId xmlns:a16="http://schemas.microsoft.com/office/drawing/2014/main" id="{18D9319C-4487-EFE4-7523-9A1C99DD767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2067" y="3072256"/>
              <a:ext cx="2153195" cy="141572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6EAA7E1-A8F2-413D-5DFE-6C3D92DE2200}"/>
              </a:ext>
            </a:extLst>
          </p:cNvPr>
          <p:cNvGrpSpPr>
            <a:grpSpLocks noChangeAspect="1"/>
          </p:cNvGrpSpPr>
          <p:nvPr/>
        </p:nvGrpSpPr>
        <p:grpSpPr>
          <a:xfrm>
            <a:off x="7637562" y="1661651"/>
            <a:ext cx="4466849" cy="2233266"/>
            <a:chOff x="259081" y="633647"/>
            <a:chExt cx="6600064" cy="3299799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DEC6EFA-2EC2-33B6-C24F-0FF8DCC2CC62}"/>
                </a:ext>
              </a:extLst>
            </p:cNvPr>
            <p:cNvGrpSpPr/>
            <p:nvPr/>
          </p:nvGrpSpPr>
          <p:grpSpPr>
            <a:xfrm>
              <a:off x="259081" y="723900"/>
              <a:ext cx="5836919" cy="3209546"/>
              <a:chOff x="259081" y="723900"/>
              <a:chExt cx="5836919" cy="3209546"/>
            </a:xfrm>
          </p:grpSpPr>
          <p:pic>
            <p:nvPicPr>
              <p:cNvPr id="42" name="Picture 41" descr="A group of people in different poses&#10;&#10;Description automatically generated">
                <a:extLst>
                  <a:ext uri="{FF2B5EF4-FFF2-40B4-BE49-F238E27FC236}">
                    <a16:creationId xmlns:a16="http://schemas.microsoft.com/office/drawing/2014/main" id="{D811CFDE-2B6F-DFF8-BA31-FB406B90F0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002" t="9556" r="10133" b="20000"/>
              <a:stretch/>
            </p:blipFill>
            <p:spPr>
              <a:xfrm>
                <a:off x="259081" y="723900"/>
                <a:ext cx="5836919" cy="3209546"/>
              </a:xfrm>
              <a:prstGeom prst="rect">
                <a:avLst/>
              </a:prstGeom>
              <a:ln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</p:pic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FEE7EBC-9B31-3423-1D14-3FAADDB177A9}"/>
                  </a:ext>
                </a:extLst>
              </p:cNvPr>
              <p:cNvSpPr txBox="1"/>
              <p:nvPr/>
            </p:nvSpPr>
            <p:spPr>
              <a:xfrm>
                <a:off x="259081" y="723900"/>
                <a:ext cx="628517" cy="5457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Fe</a:t>
                </a:r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7D62EB3-2921-95F6-A1BD-65FC9657753F}"/>
                </a:ext>
              </a:extLst>
            </p:cNvPr>
            <p:cNvSpPr txBox="1"/>
            <p:nvPr/>
          </p:nvSpPr>
          <p:spPr>
            <a:xfrm>
              <a:off x="6096000" y="633647"/>
              <a:ext cx="763145" cy="636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/>
                <a:t>log </a:t>
              </a:r>
            </a:p>
            <a:p>
              <a:r>
                <a:rPr lang="en-US" sz="1100" i="1" dirty="0"/>
                <a:t>scale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AA021E9-76BD-E022-1B85-59B2F087CFFF}"/>
              </a:ext>
            </a:extLst>
          </p:cNvPr>
          <p:cNvGrpSpPr>
            <a:grpSpLocks noChangeAspect="1"/>
          </p:cNvGrpSpPr>
          <p:nvPr/>
        </p:nvGrpSpPr>
        <p:grpSpPr>
          <a:xfrm>
            <a:off x="7028653" y="3977126"/>
            <a:ext cx="4559271" cy="2171304"/>
            <a:chOff x="5496107" y="3583717"/>
            <a:chExt cx="6203679" cy="2966405"/>
          </a:xfrm>
        </p:grpSpPr>
        <p:pic>
          <p:nvPicPr>
            <p:cNvPr id="45" name="Picture 44" descr="A group of people in red light&#10;&#10;Description automatically generated">
              <a:extLst>
                <a:ext uri="{FF2B5EF4-FFF2-40B4-BE49-F238E27FC236}">
                  <a16:creationId xmlns:a16="http://schemas.microsoft.com/office/drawing/2014/main" id="{ABE9B94F-5E23-BE1B-4E69-1A966937E81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2325" y="3583717"/>
              <a:ext cx="5357461" cy="2966405"/>
            </a:xfrm>
            <a:prstGeom prst="rect">
              <a:avLst/>
            </a:prstGeom>
            <a:ln>
              <a:solidFill>
                <a:schemeClr val="bg1">
                  <a:lumMod val="75000"/>
                  <a:lumOff val="25000"/>
                </a:schemeClr>
              </a:solidFill>
            </a:ln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930326F-48EF-5EB3-8ECD-AD971D876C73}"/>
                </a:ext>
              </a:extLst>
            </p:cNvPr>
            <p:cNvSpPr txBox="1"/>
            <p:nvPr/>
          </p:nvSpPr>
          <p:spPr>
            <a:xfrm>
              <a:off x="5515356" y="4859691"/>
              <a:ext cx="826968" cy="559589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Fe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F8952D8-C0FC-F5F2-32FE-6DD548E09850}"/>
                </a:ext>
              </a:extLst>
            </p:cNvPr>
            <p:cNvSpPr txBox="1"/>
            <p:nvPr/>
          </p:nvSpPr>
          <p:spPr>
            <a:xfrm>
              <a:off x="5514576" y="5419280"/>
              <a:ext cx="828528" cy="559589"/>
            </a:xfrm>
            <a:prstGeom prst="rect">
              <a:avLst/>
            </a:prstGeom>
            <a:solidFill>
              <a:srgbClr val="0A2EC7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Cu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322AA81-6676-3C0C-98AA-C8BC64A922FE}"/>
                </a:ext>
              </a:extLst>
            </p:cNvPr>
            <p:cNvSpPr txBox="1"/>
            <p:nvPr/>
          </p:nvSpPr>
          <p:spPr>
            <a:xfrm>
              <a:off x="5496107" y="5970995"/>
              <a:ext cx="828528" cy="559589"/>
            </a:xfrm>
            <a:prstGeom prst="rect">
              <a:avLst/>
            </a:prstGeom>
            <a:solidFill>
              <a:srgbClr val="59AEB5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Pb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A66326E-2DBF-A93A-973A-D203E77A2F5E}"/>
              </a:ext>
            </a:extLst>
          </p:cNvPr>
          <p:cNvGrpSpPr/>
          <p:nvPr/>
        </p:nvGrpSpPr>
        <p:grpSpPr>
          <a:xfrm>
            <a:off x="129801" y="5054196"/>
            <a:ext cx="6353144" cy="415446"/>
            <a:chOff x="332095" y="4754757"/>
            <a:chExt cx="6353144" cy="415446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9BA7DC3-66F1-EBCB-30DC-1336A930F6BB}"/>
                </a:ext>
              </a:extLst>
            </p:cNvPr>
            <p:cNvSpPr txBox="1"/>
            <p:nvPr/>
          </p:nvSpPr>
          <p:spPr>
            <a:xfrm>
              <a:off x="589239" y="4800871"/>
              <a:ext cx="6096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b="1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Archaeological Museum of Thessaloniki</a:t>
              </a:r>
              <a:endParaRPr lang="en-US" b="1" dirty="0"/>
            </a:p>
          </p:txBody>
        </p:sp>
        <p:pic>
          <p:nvPicPr>
            <p:cNvPr id="52" name="Graphic 51" descr="Marker with solid fill">
              <a:extLst>
                <a:ext uri="{FF2B5EF4-FFF2-40B4-BE49-F238E27FC236}">
                  <a16:creationId xmlns:a16="http://schemas.microsoft.com/office/drawing/2014/main" id="{893280BF-B677-294B-BA26-CD0BC841003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332095" y="4754757"/>
              <a:ext cx="369332" cy="369332"/>
            </a:xfrm>
            <a:prstGeom prst="rect">
              <a:avLst/>
            </a:prstGeom>
          </p:spPr>
        </p:pic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0882B7CE-68D3-CC46-46B5-19A770E64FB0}"/>
              </a:ext>
            </a:extLst>
          </p:cNvPr>
          <p:cNvSpPr txBox="1"/>
          <p:nvPr/>
        </p:nvSpPr>
        <p:spPr>
          <a:xfrm>
            <a:off x="129801" y="5521068"/>
            <a:ext cx="5731733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l-G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Α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ss. Prof</a:t>
            </a:r>
            <a:r>
              <a:rPr lang="el-G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Maria Kokkori</a:t>
            </a:r>
            <a:r>
              <a:rPr lang="el-G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</a:rPr>
              <a:t> -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Center for Scientific Studies in the Arts</a:t>
            </a: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Northwestern University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, Chicago, USA</a:t>
            </a:r>
            <a:endParaRPr lang="en-US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E13CE70-E659-C9F8-485E-CE8FD360140B}"/>
              </a:ext>
            </a:extLst>
          </p:cNvPr>
          <p:cNvGrpSpPr/>
          <p:nvPr/>
        </p:nvGrpSpPr>
        <p:grpSpPr>
          <a:xfrm>
            <a:off x="9168165" y="28245"/>
            <a:ext cx="2921366" cy="1521732"/>
            <a:chOff x="8725448" y="39467"/>
            <a:chExt cx="2921366" cy="1521732"/>
          </a:xfrm>
        </p:grpSpPr>
        <p:pic>
          <p:nvPicPr>
            <p:cNvPr id="59" name="Graphic 58" descr="Pin with solid fill">
              <a:extLst>
                <a:ext uri="{FF2B5EF4-FFF2-40B4-BE49-F238E27FC236}">
                  <a16:creationId xmlns:a16="http://schemas.microsoft.com/office/drawing/2014/main" id="{B249DEC0-88AF-E047-0814-7B73288B8DB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 flipH="1">
              <a:off x="10956028" y="39467"/>
              <a:ext cx="690786" cy="678940"/>
            </a:xfrm>
            <a:prstGeom prst="rect">
              <a:avLst/>
            </a:prstGeom>
          </p:spPr>
        </p:pic>
        <p:sp>
          <p:nvSpPr>
            <p:cNvPr id="61" name="Rectangle: Single Corner Snipped 60">
              <a:extLst>
                <a:ext uri="{FF2B5EF4-FFF2-40B4-BE49-F238E27FC236}">
                  <a16:creationId xmlns:a16="http://schemas.microsoft.com/office/drawing/2014/main" id="{006CDD3A-CBFC-A2A4-EFEB-80BC4630D893}"/>
                </a:ext>
              </a:extLst>
            </p:cNvPr>
            <p:cNvSpPr/>
            <p:nvPr/>
          </p:nvSpPr>
          <p:spPr>
            <a:xfrm>
              <a:off x="8725448" y="403984"/>
              <a:ext cx="2513504" cy="1157215"/>
            </a:xfrm>
            <a:prstGeom prst="snip1Rect">
              <a:avLst/>
            </a:prstGeom>
            <a:solidFill>
              <a:srgbClr val="FFFFAB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>
                  <a:solidFill>
                    <a:schemeClr val="tx1"/>
                  </a:solidFill>
                </a:rPr>
                <a:t>Understanding the iconography and painting techniques 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64" name="object 3">
            <a:extLst>
              <a:ext uri="{FF2B5EF4-FFF2-40B4-BE49-F238E27FC236}">
                <a16:creationId xmlns:a16="http://schemas.microsoft.com/office/drawing/2014/main" id="{AFADD89B-CE29-A44B-12DC-9EBBE837AB94}"/>
              </a:ext>
            </a:extLst>
          </p:cNvPr>
          <p:cNvSpPr txBox="1">
            <a:spLocks/>
          </p:cNvSpPr>
          <p:nvPr/>
        </p:nvSpPr>
        <p:spPr>
          <a:xfrm>
            <a:off x="838200" y="709570"/>
            <a:ext cx="6728359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Calisto MT" panose="02040603050505030304" pitchFamily="18" charset="0"/>
                <a:cs typeface="Calibri"/>
              </a:rPr>
              <a:t>Research Activities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Calisto MT" panose="02040603050505030304" pitchFamily="18" charset="0"/>
              <a:cs typeface="Calibri"/>
            </a:endParaRPr>
          </a:p>
        </p:txBody>
      </p:sp>
      <p:sp>
        <p:nvSpPr>
          <p:cNvPr id="65" name="object 3">
            <a:extLst>
              <a:ext uri="{FF2B5EF4-FFF2-40B4-BE49-F238E27FC236}">
                <a16:creationId xmlns:a16="http://schemas.microsoft.com/office/drawing/2014/main" id="{6985F164-599B-D0EC-41FF-EA1FE448389A}"/>
              </a:ext>
            </a:extLst>
          </p:cNvPr>
          <p:cNvSpPr txBox="1">
            <a:spLocks/>
          </p:cNvSpPr>
          <p:nvPr/>
        </p:nvSpPr>
        <p:spPr>
          <a:xfrm>
            <a:off x="3818275" y="976940"/>
            <a:ext cx="5053809" cy="3452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</a:rPr>
              <a:t>Hellenistic Painted Slabs (n=6)</a:t>
            </a:r>
            <a:endParaRPr lang="en-US" sz="1050" b="1" dirty="0">
              <a:solidFill>
                <a:schemeClr val="tx1">
                  <a:lumMod val="85000"/>
                  <a:lumOff val="15000"/>
                </a:schemeClr>
              </a:solidFill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351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0478DD-F3FE-A59E-ED5E-5E3DE73FDB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: Diagonal Corners Rounded 20">
            <a:extLst>
              <a:ext uri="{FF2B5EF4-FFF2-40B4-BE49-F238E27FC236}">
                <a16:creationId xmlns:a16="http://schemas.microsoft.com/office/drawing/2014/main" id="{A567B34C-9E6F-A9D9-C69B-50DD3431D4F4}"/>
              </a:ext>
            </a:extLst>
          </p:cNvPr>
          <p:cNvSpPr/>
          <p:nvPr/>
        </p:nvSpPr>
        <p:spPr>
          <a:xfrm>
            <a:off x="10357" y="5400881"/>
            <a:ext cx="6015473" cy="894844"/>
          </a:xfrm>
          <a:prstGeom prst="round2DiagRect">
            <a:avLst/>
          </a:prstGeom>
          <a:solidFill>
            <a:srgbClr val="C6D5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0F0DEC-82F7-81CF-E1EB-3BE30BA6B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08/04/2025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CD40FA-8AC6-4B8F-4E75-B8C9F5090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– INPP Annual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6B9648-BFB5-9E1E-BBAD-6B5974A91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D94B-F72D-4923-85B0-9AD6CAD377F3}" type="slidenum">
              <a:rPr lang="en-US" smtClean="0"/>
              <a:t>7</a:t>
            </a:fld>
            <a:endParaRPr lang="en-US"/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ADC5342A-C65B-0A06-0D02-D48796DF5DD6}"/>
              </a:ext>
            </a:extLst>
          </p:cNvPr>
          <p:cNvSpPr txBox="1">
            <a:spLocks/>
          </p:cNvSpPr>
          <p:nvPr/>
        </p:nvSpPr>
        <p:spPr>
          <a:xfrm>
            <a:off x="838200" y="151585"/>
            <a:ext cx="6728359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b="1" dirty="0">
                <a:solidFill>
                  <a:srgbClr val="244685"/>
                </a:solidFill>
                <a:latin typeface="Calisto MT" panose="02040603050505030304" pitchFamily="18" charset="0"/>
                <a:cs typeface="Calibri"/>
              </a:rPr>
              <a:t>Portable MA-XRF spectrometer</a:t>
            </a:r>
            <a:endParaRPr lang="en-US" sz="3600" dirty="0">
              <a:solidFill>
                <a:srgbClr val="244685"/>
              </a:solidFill>
              <a:latin typeface="Calisto MT" panose="02040603050505030304" pitchFamily="18" charset="0"/>
              <a:cs typeface="Calibri"/>
            </a:endParaRPr>
          </a:p>
        </p:txBody>
      </p:sp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4367C8A4-5BB0-69F4-0648-1CC5B9C559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" y="12920"/>
            <a:ext cx="756946" cy="844152"/>
          </a:xfrm>
          <a:prstGeom prst="rect">
            <a:avLst/>
          </a:prstGeom>
        </p:spPr>
      </p:pic>
      <p:grpSp>
        <p:nvGrpSpPr>
          <p:cNvPr id="50" name="Group 49">
            <a:extLst>
              <a:ext uri="{FF2B5EF4-FFF2-40B4-BE49-F238E27FC236}">
                <a16:creationId xmlns:a16="http://schemas.microsoft.com/office/drawing/2014/main" id="{D8B8240E-BC96-22B4-AAF4-080475CF68A1}"/>
              </a:ext>
            </a:extLst>
          </p:cNvPr>
          <p:cNvGrpSpPr/>
          <p:nvPr/>
        </p:nvGrpSpPr>
        <p:grpSpPr>
          <a:xfrm>
            <a:off x="188422" y="5420281"/>
            <a:ext cx="6353144" cy="415446"/>
            <a:chOff x="332095" y="4754757"/>
            <a:chExt cx="6353144" cy="415446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044DACD-9BC5-08B2-3E2D-DA9F19046162}"/>
                </a:ext>
              </a:extLst>
            </p:cNvPr>
            <p:cNvSpPr txBox="1"/>
            <p:nvPr/>
          </p:nvSpPr>
          <p:spPr>
            <a:xfrm>
              <a:off x="589239" y="4800871"/>
              <a:ext cx="6096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b="1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Archaeological Museum of Athens/ </a:t>
              </a:r>
              <a:r>
                <a:rPr lang="en-US" sz="1800" b="1" dirty="0" err="1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Delfoi</a:t>
              </a:r>
              <a:r>
                <a:rPr lang="en-US" sz="1800" b="1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 / </a:t>
              </a:r>
              <a:r>
                <a:rPr lang="en-US" sz="1800" b="1" dirty="0" err="1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Akropolis</a:t>
              </a:r>
              <a:endParaRPr lang="en-US" b="1" dirty="0"/>
            </a:p>
          </p:txBody>
        </p:sp>
        <p:pic>
          <p:nvPicPr>
            <p:cNvPr id="52" name="Graphic 51" descr="Marker with solid fill">
              <a:extLst>
                <a:ext uri="{FF2B5EF4-FFF2-40B4-BE49-F238E27FC236}">
                  <a16:creationId xmlns:a16="http://schemas.microsoft.com/office/drawing/2014/main" id="{84160751-3750-B506-3225-912C5EA908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32095" y="4754757"/>
              <a:ext cx="369332" cy="369332"/>
            </a:xfrm>
            <a:prstGeom prst="rect">
              <a:avLst/>
            </a:prstGeom>
          </p:spPr>
        </p:pic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2D286AE4-B522-D3BC-CAAF-5097737E9379}"/>
              </a:ext>
            </a:extLst>
          </p:cNvPr>
          <p:cNvSpPr txBox="1"/>
          <p:nvPr/>
        </p:nvSpPr>
        <p:spPr>
          <a:xfrm>
            <a:off x="0" y="5834946"/>
            <a:ext cx="5731733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1800" b="1" dirty="0" err="1">
                <a:latin typeface="Calibri"/>
              </a:rPr>
              <a:t>G</a:t>
            </a:r>
            <a:r>
              <a:rPr lang="en-US" b="1" dirty="0" err="1">
                <a:latin typeface="Calibri"/>
              </a:rPr>
              <a:t>iasemi</a:t>
            </a:r>
            <a:r>
              <a:rPr lang="en-US" sz="1800" b="1" dirty="0">
                <a:latin typeface="Calibri"/>
              </a:rPr>
              <a:t> </a:t>
            </a:r>
            <a:r>
              <a:rPr lang="en-US" sz="1800" b="1" dirty="0" err="1">
                <a:latin typeface="Calibri"/>
              </a:rPr>
              <a:t>Frantzi</a:t>
            </a:r>
            <a:r>
              <a:rPr lang="en-US" sz="1800" b="1" dirty="0">
                <a:latin typeface="Calibri"/>
              </a:rPr>
              <a:t>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</a:rPr>
              <a:t>- </a:t>
            </a:r>
            <a:r>
              <a:rPr lang="en-US" sz="1800" dirty="0">
                <a:latin typeface="Calibri"/>
              </a:rPr>
              <a:t>PhD thesis, University of West Attica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9DDB259-4630-AC41-50E8-BD3A84A732CC}"/>
              </a:ext>
            </a:extLst>
          </p:cNvPr>
          <p:cNvGrpSpPr/>
          <p:nvPr/>
        </p:nvGrpSpPr>
        <p:grpSpPr>
          <a:xfrm>
            <a:off x="9168165" y="28245"/>
            <a:ext cx="2921366" cy="1521732"/>
            <a:chOff x="8725448" y="39467"/>
            <a:chExt cx="2921366" cy="1521732"/>
          </a:xfrm>
        </p:grpSpPr>
        <p:pic>
          <p:nvPicPr>
            <p:cNvPr id="12" name="Graphic 11" descr="Pin with solid fill">
              <a:extLst>
                <a:ext uri="{FF2B5EF4-FFF2-40B4-BE49-F238E27FC236}">
                  <a16:creationId xmlns:a16="http://schemas.microsoft.com/office/drawing/2014/main" id="{E3BF93DD-FAA2-1F19-5592-8B04FD84960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flipH="1">
              <a:off x="10956028" y="39467"/>
              <a:ext cx="690786" cy="678940"/>
            </a:xfrm>
            <a:prstGeom prst="rect">
              <a:avLst/>
            </a:prstGeom>
          </p:spPr>
        </p:pic>
        <p:sp>
          <p:nvSpPr>
            <p:cNvPr id="13" name="Rectangle: Single Corner Snipped 12">
              <a:extLst>
                <a:ext uri="{FF2B5EF4-FFF2-40B4-BE49-F238E27FC236}">
                  <a16:creationId xmlns:a16="http://schemas.microsoft.com/office/drawing/2014/main" id="{FC843AC4-AACC-5C9F-D734-333FCD3DD4D1}"/>
                </a:ext>
              </a:extLst>
            </p:cNvPr>
            <p:cNvSpPr/>
            <p:nvPr/>
          </p:nvSpPr>
          <p:spPr>
            <a:xfrm>
              <a:off x="8725448" y="403984"/>
              <a:ext cx="2513504" cy="1157215"/>
            </a:xfrm>
            <a:prstGeom prst="snip1Rect">
              <a:avLst/>
            </a:prstGeom>
            <a:solidFill>
              <a:srgbClr val="FFFFAB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>
                  <a:solidFill>
                    <a:schemeClr val="tx1"/>
                  </a:solidFill>
                </a:rPr>
                <a:t>Understanding the iconography and painting techniques 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5F6987D5-140D-E567-3877-80EE8CD36AE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866" y="1628941"/>
            <a:ext cx="3536904" cy="265267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1B24DB3-68AF-F997-1391-4AE8922F01C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79267" y="2333277"/>
            <a:ext cx="4668592" cy="3259921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C884D18-E69E-CBE2-4282-09A7E3462EF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45" y="1628941"/>
            <a:ext cx="3554088" cy="2665566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object 3">
            <a:extLst>
              <a:ext uri="{FF2B5EF4-FFF2-40B4-BE49-F238E27FC236}">
                <a16:creationId xmlns:a16="http://schemas.microsoft.com/office/drawing/2014/main" id="{96528CDB-8D5C-ECAD-DBA4-CEA742849199}"/>
              </a:ext>
            </a:extLst>
          </p:cNvPr>
          <p:cNvSpPr txBox="1">
            <a:spLocks/>
          </p:cNvSpPr>
          <p:nvPr/>
        </p:nvSpPr>
        <p:spPr>
          <a:xfrm>
            <a:off x="838200" y="709570"/>
            <a:ext cx="6728359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Calisto MT" panose="02040603050505030304" pitchFamily="18" charset="0"/>
                <a:cs typeface="Calibri"/>
              </a:rPr>
              <a:t>Research Activities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Calisto MT" panose="02040603050505030304" pitchFamily="18" charset="0"/>
              <a:cs typeface="Calibri"/>
            </a:endParaRPr>
          </a:p>
        </p:txBody>
      </p:sp>
      <p:sp>
        <p:nvSpPr>
          <p:cNvPr id="20" name="object 3">
            <a:extLst>
              <a:ext uri="{FF2B5EF4-FFF2-40B4-BE49-F238E27FC236}">
                <a16:creationId xmlns:a16="http://schemas.microsoft.com/office/drawing/2014/main" id="{7800AA94-57AF-6795-A1D2-4995762FE244}"/>
              </a:ext>
            </a:extLst>
          </p:cNvPr>
          <p:cNvSpPr txBox="1">
            <a:spLocks/>
          </p:cNvSpPr>
          <p:nvPr/>
        </p:nvSpPr>
        <p:spPr>
          <a:xfrm>
            <a:off x="3818275" y="976940"/>
            <a:ext cx="5053809" cy="3452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latin typeface="Calisto MT" panose="02040603050505030304" pitchFamily="18" charset="0"/>
              </a:rPr>
              <a:t>Archaic period sculptures</a:t>
            </a:r>
            <a:endParaRPr lang="en-US" sz="1050" b="1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868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9DC8B6-105C-9DF9-8B57-1C0FAFA362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Diagonal Corners Rounded 23">
            <a:extLst>
              <a:ext uri="{FF2B5EF4-FFF2-40B4-BE49-F238E27FC236}">
                <a16:creationId xmlns:a16="http://schemas.microsoft.com/office/drawing/2014/main" id="{A16A7255-C553-4D34-F97F-42B0564A61FF}"/>
              </a:ext>
            </a:extLst>
          </p:cNvPr>
          <p:cNvSpPr/>
          <p:nvPr/>
        </p:nvSpPr>
        <p:spPr>
          <a:xfrm>
            <a:off x="10357" y="4654298"/>
            <a:ext cx="6015473" cy="1677243"/>
          </a:xfrm>
          <a:prstGeom prst="round2DiagRect">
            <a:avLst/>
          </a:prstGeom>
          <a:solidFill>
            <a:srgbClr val="C6D5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0CCCD0-9C81-4F9B-FBD1-E09C08358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08/04/2025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3B4292-9D50-9D67-ABA4-4F39D2CA4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– INPP Annual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DB3E52-3776-4C38-7491-6F214ED33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D94B-F72D-4923-85B0-9AD6CAD377F3}" type="slidenum">
              <a:rPr lang="en-US" smtClean="0"/>
              <a:t>8</a:t>
            </a:fld>
            <a:endParaRPr lang="en-US"/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8F46D809-B075-99AF-F2C3-97DBF02B4829}"/>
              </a:ext>
            </a:extLst>
          </p:cNvPr>
          <p:cNvSpPr txBox="1">
            <a:spLocks/>
          </p:cNvSpPr>
          <p:nvPr/>
        </p:nvSpPr>
        <p:spPr>
          <a:xfrm>
            <a:off x="838200" y="213140"/>
            <a:ext cx="11285823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800" b="1" dirty="0">
                <a:solidFill>
                  <a:srgbClr val="244685"/>
                </a:solidFill>
                <a:latin typeface="Calisto MT" panose="02040603050505030304" pitchFamily="18" charset="0"/>
                <a:cs typeface="Calibri"/>
              </a:rPr>
              <a:t>Tracing the trajectories of Egyptian blue production technology </a:t>
            </a:r>
            <a:endParaRPr lang="en-US" sz="2800" dirty="0">
              <a:solidFill>
                <a:srgbClr val="244685"/>
              </a:solidFill>
              <a:latin typeface="Calisto MT" panose="02040603050505030304" pitchFamily="18" charset="0"/>
              <a:cs typeface="Calibri"/>
            </a:endParaRPr>
          </a:p>
        </p:txBody>
      </p:sp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B404BB9A-918B-D59B-4566-7014998FED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" y="12920"/>
            <a:ext cx="756946" cy="844152"/>
          </a:xfrm>
          <a:prstGeom prst="rect">
            <a:avLst/>
          </a:prstGeom>
        </p:spPr>
      </p:pic>
      <p:sp>
        <p:nvSpPr>
          <p:cNvPr id="5" name="object 3">
            <a:extLst>
              <a:ext uri="{FF2B5EF4-FFF2-40B4-BE49-F238E27FC236}">
                <a16:creationId xmlns:a16="http://schemas.microsoft.com/office/drawing/2014/main" id="{B560BDCF-7C91-5318-3ED7-65F07FC7623F}"/>
              </a:ext>
            </a:extLst>
          </p:cNvPr>
          <p:cNvSpPr txBox="1">
            <a:spLocks/>
          </p:cNvSpPr>
          <p:nvPr/>
        </p:nvSpPr>
        <p:spPr>
          <a:xfrm>
            <a:off x="838200" y="709570"/>
            <a:ext cx="6728359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Calisto MT" panose="02040603050505030304" pitchFamily="18" charset="0"/>
                <a:cs typeface="Calibri"/>
              </a:rPr>
              <a:t>Research Activities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Calisto MT" panose="02040603050505030304" pitchFamily="18" charset="0"/>
              <a:cs typeface="Calibri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9823C2D-AEB6-7B31-8927-CF58D80C21B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01" r="-136" b="26883"/>
          <a:stretch/>
        </p:blipFill>
        <p:spPr>
          <a:xfrm>
            <a:off x="8153400" y="3652059"/>
            <a:ext cx="3758371" cy="176086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24E058E-E14B-8111-4A04-CBE642DF77C1}"/>
              </a:ext>
            </a:extLst>
          </p:cNvPr>
          <p:cNvSpPr txBox="1"/>
          <p:nvPr/>
        </p:nvSpPr>
        <p:spPr>
          <a:xfrm>
            <a:off x="10356" y="1125121"/>
            <a:ext cx="12181643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a typeface="Calibri" panose="020F0502020204030204" pitchFamily="34" charset="0"/>
              </a:rPr>
              <a:t>A</a:t>
            </a:r>
            <a:r>
              <a:rPr lang="en-US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nalysis of Egyptian blue samples from a range well documented archaeological sites. 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Egyptian blue is an inorganic artificial material with a long history of production and use. The analysis of samples of </a:t>
            </a:r>
            <a:r>
              <a:rPr lang="en-US" dirty="0">
                <a:solidFill>
                  <a:srgbClr val="000000"/>
                </a:solidFill>
                <a:ea typeface="Calibri" panose="020F0502020204030204" pitchFamily="34" charset="0"/>
              </a:rPr>
              <a:t>different</a:t>
            </a:r>
            <a:r>
              <a:rPr lang="en-US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 provenance that cover a wide timespan aims to shed light on the manufacturing process and hence deepen our understanding of the production across time and space.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 panose="020F0502020204030204" pitchFamily="34" charset="0"/>
              <a:cs typeface="+mn-cs"/>
            </a:endParaRP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 panose="020F0502020204030204" pitchFamily="34" charset="0"/>
              <a:cs typeface="+mn-cs"/>
            </a:endParaRP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+mn-cs"/>
              </a:rPr>
              <a:t>XRF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+mn-cs"/>
              </a:rPr>
              <a:t> and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+mn-cs"/>
              </a:rPr>
              <a:t>XANES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+mn-cs"/>
              </a:rPr>
              <a:t> analysis of samples from the Mycenaean to the Roman period</a:t>
            </a:r>
            <a:endParaRPr lang="en-US" dirty="0">
              <a:solidFill>
                <a:srgbClr val="000000"/>
              </a:solidFill>
              <a:effectLst/>
              <a:ea typeface="Calibri" panose="020F0502020204030204" pitchFamily="34" charset="0"/>
            </a:endParaRP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000000"/>
              </a:solidFill>
              <a:effectLst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 algn="ctr"/>
            <a:endParaRPr lang="en-US" b="1" dirty="0">
              <a:solidFill>
                <a:srgbClr val="002060"/>
              </a:solidFill>
              <a:ea typeface="Calibri" panose="020F050202020403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B756D34-F823-D450-0CBE-8C2979A31FFB}"/>
              </a:ext>
            </a:extLst>
          </p:cNvPr>
          <p:cNvGrpSpPr/>
          <p:nvPr/>
        </p:nvGrpSpPr>
        <p:grpSpPr>
          <a:xfrm>
            <a:off x="95075" y="4761880"/>
            <a:ext cx="6353144" cy="415446"/>
            <a:chOff x="332095" y="4754757"/>
            <a:chExt cx="6353144" cy="415446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4AB5722-8C40-6DD5-2D7C-941C52D6031F}"/>
                </a:ext>
              </a:extLst>
            </p:cNvPr>
            <p:cNvSpPr txBox="1"/>
            <p:nvPr/>
          </p:nvSpPr>
          <p:spPr>
            <a:xfrm>
              <a:off x="589239" y="4800871"/>
              <a:ext cx="6096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Calibri" panose="020F0502020204030204" pitchFamily="34" charset="0"/>
                  <a:cs typeface="Times New Roman" panose="02020603050405020304" pitchFamily="18" charset="0"/>
                </a:rPr>
                <a:t>Elettra Sincrotrone Trieste</a:t>
              </a:r>
              <a:endParaRPr lang="en-US" b="1" dirty="0"/>
            </a:p>
          </p:txBody>
        </p:sp>
        <p:pic>
          <p:nvPicPr>
            <p:cNvPr id="22" name="Graphic 21" descr="Marker with solid fill">
              <a:extLst>
                <a:ext uri="{FF2B5EF4-FFF2-40B4-BE49-F238E27FC236}">
                  <a16:creationId xmlns:a16="http://schemas.microsoft.com/office/drawing/2014/main" id="{EC32FEA4-11D2-B2B6-4B30-6E0EB19CCF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32095" y="4754757"/>
              <a:ext cx="369332" cy="369332"/>
            </a:xfrm>
            <a:prstGeom prst="rect">
              <a:avLst/>
            </a:prstGeom>
          </p:spPr>
        </p:pic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4FDEE58C-5661-99E0-3509-15EBCF8D9AAD}"/>
              </a:ext>
            </a:extLst>
          </p:cNvPr>
          <p:cNvSpPr txBox="1"/>
          <p:nvPr/>
        </p:nvSpPr>
        <p:spPr>
          <a:xfrm>
            <a:off x="10356" y="5131212"/>
            <a:ext cx="5962847" cy="1200329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ea typeface="Calibri" panose="020F0502020204030204" pitchFamily="34" charset="0"/>
              </a:rPr>
              <a:t>Ariadne </a:t>
            </a:r>
            <a:r>
              <a:rPr lang="en-US" b="1" dirty="0" err="1">
                <a:solidFill>
                  <a:srgbClr val="000000"/>
                </a:solidFill>
                <a:ea typeface="Calibri" panose="020F0502020204030204" pitchFamily="34" charset="0"/>
              </a:rPr>
              <a:t>Kostomitsopoulou-Marketou</a:t>
            </a:r>
            <a:r>
              <a:rPr lang="en-US" b="1" dirty="0">
                <a:solidFill>
                  <a:srgbClr val="000000"/>
                </a:solidFill>
                <a:ea typeface="Calibri" panose="020F0502020204030204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ea typeface="Calibri" panose="020F0502020204030204" pitchFamily="34" charset="0"/>
              </a:rPr>
              <a:t>(</a:t>
            </a:r>
            <a:r>
              <a:rPr lang="en-US" dirty="0"/>
              <a:t>MF Norwegian School of Theology, Religion and Society</a:t>
            </a:r>
            <a:r>
              <a:rPr lang="en-US" dirty="0">
                <a:solidFill>
                  <a:srgbClr val="000000"/>
                </a:solidFill>
                <a:ea typeface="Calibri" panose="020F0502020204030204" pitchFamily="34" charset="0"/>
              </a:rPr>
              <a:t>)</a:t>
            </a:r>
            <a:endParaRPr lang="en-US" b="1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r>
              <a:rPr lang="en-US" b="1" dirty="0" err="1">
                <a:solidFill>
                  <a:srgbClr val="000000"/>
                </a:solidFill>
                <a:ea typeface="Calibri" panose="020F0502020204030204" pitchFamily="34" charset="0"/>
              </a:rPr>
              <a:t>Haricleia</a:t>
            </a:r>
            <a:r>
              <a:rPr lang="en-US" b="1" dirty="0">
                <a:solidFill>
                  <a:srgbClr val="000000"/>
                </a:solidFill>
                <a:ea typeface="Calibri" panose="020F0502020204030204" pitchFamily="34" charset="0"/>
              </a:rPr>
              <a:t> Brecoulaki, A.S. Rodler, Paolo Romano</a:t>
            </a:r>
            <a:r>
              <a:rPr lang="el-GR" b="1" dirty="0">
                <a:solidFill>
                  <a:srgbClr val="000000"/>
                </a:solidFill>
                <a:ea typeface="Calibri" panose="020F0502020204030204" pitchFamily="34" charset="0"/>
              </a:rPr>
              <a:t>, </a:t>
            </a:r>
            <a:r>
              <a:rPr lang="en-US" b="1" dirty="0">
                <a:solidFill>
                  <a:srgbClr val="000000"/>
                </a:solidFill>
                <a:ea typeface="Calibri" panose="020F0502020204030204" pitchFamily="34" charset="0"/>
              </a:rPr>
              <a:t>Andreas Karydas </a:t>
            </a:r>
            <a:endParaRPr lang="en-US" b="1" dirty="0">
              <a:solidFill>
                <a:srgbClr val="000000"/>
              </a:solidFill>
              <a:effectLst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9652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5830F5-225C-F348-FC7C-DF7A340569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Diagonal Corners Rounded 23">
            <a:extLst>
              <a:ext uri="{FF2B5EF4-FFF2-40B4-BE49-F238E27FC236}">
                <a16:creationId xmlns:a16="http://schemas.microsoft.com/office/drawing/2014/main" id="{0E0FFB32-0E11-D047-3E20-3D0982843CB9}"/>
              </a:ext>
            </a:extLst>
          </p:cNvPr>
          <p:cNvSpPr/>
          <p:nvPr/>
        </p:nvSpPr>
        <p:spPr>
          <a:xfrm>
            <a:off x="0" y="5109031"/>
            <a:ext cx="6015473" cy="1339009"/>
          </a:xfrm>
          <a:prstGeom prst="round2DiagRect">
            <a:avLst/>
          </a:prstGeom>
          <a:solidFill>
            <a:srgbClr val="C6D5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E6ABA7-18CE-C6D0-83F4-4D94C9270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08/04/2025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62E8CF-937D-8C72-00D5-04E141BF1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Tsampa Kalliopi – INPP Annual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69F590-84FE-153E-C8AC-50C4FE1C2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D94B-F72D-4923-85B0-9AD6CAD377F3}" type="slidenum">
              <a:rPr lang="en-US" smtClean="0"/>
              <a:t>9</a:t>
            </a:fld>
            <a:endParaRPr lang="en-US"/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F19270E3-58A8-C724-8EA1-3BD3A7491061}"/>
              </a:ext>
            </a:extLst>
          </p:cNvPr>
          <p:cNvSpPr txBox="1">
            <a:spLocks/>
          </p:cNvSpPr>
          <p:nvPr/>
        </p:nvSpPr>
        <p:spPr>
          <a:xfrm>
            <a:off x="838200" y="12920"/>
            <a:ext cx="11285823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b="1" dirty="0">
                <a:solidFill>
                  <a:srgbClr val="244685"/>
                </a:solidFill>
                <a:latin typeface="Calisto MT" panose="02040603050505030304" pitchFamily="18" charset="0"/>
                <a:cs typeface="Calibri"/>
              </a:rPr>
              <a:t>Mycenaean Vitreous Production:  A novel interdisciplinary approach  towards resolving critical taxonomy issues</a:t>
            </a:r>
          </a:p>
        </p:txBody>
      </p:sp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49A8A9E9-BF2D-D2CA-6BE9-AAF2953CBE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" y="12920"/>
            <a:ext cx="756946" cy="844152"/>
          </a:xfrm>
          <a:prstGeom prst="rect">
            <a:avLst/>
          </a:prstGeom>
        </p:spPr>
      </p:pic>
      <p:sp>
        <p:nvSpPr>
          <p:cNvPr id="5" name="object 3">
            <a:extLst>
              <a:ext uri="{FF2B5EF4-FFF2-40B4-BE49-F238E27FC236}">
                <a16:creationId xmlns:a16="http://schemas.microsoft.com/office/drawing/2014/main" id="{18C5F9B4-12AF-F05A-829B-BBABD659CFDF}"/>
              </a:ext>
            </a:extLst>
          </p:cNvPr>
          <p:cNvSpPr txBox="1">
            <a:spLocks/>
          </p:cNvSpPr>
          <p:nvPr/>
        </p:nvSpPr>
        <p:spPr>
          <a:xfrm>
            <a:off x="838200" y="804299"/>
            <a:ext cx="6728359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Calisto MT" panose="02040603050505030304" pitchFamily="18" charset="0"/>
                <a:cs typeface="Calibri"/>
              </a:rPr>
              <a:t>Research Activities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Calisto MT" panose="02040603050505030304" pitchFamily="18" charset="0"/>
              <a:cs typeface="Calibri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4A1D9E5-B474-E3EE-E8A1-C4CD905760DA}"/>
              </a:ext>
            </a:extLst>
          </p:cNvPr>
          <p:cNvGrpSpPr/>
          <p:nvPr/>
        </p:nvGrpSpPr>
        <p:grpSpPr>
          <a:xfrm>
            <a:off x="0" y="5067506"/>
            <a:ext cx="6339987" cy="646331"/>
            <a:chOff x="332095" y="4681074"/>
            <a:chExt cx="6339987" cy="646331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B391ACD-38D7-EF90-4C5D-FDE467CECBA7}"/>
                </a:ext>
              </a:extLst>
            </p:cNvPr>
            <p:cNvSpPr txBox="1"/>
            <p:nvPr/>
          </p:nvSpPr>
          <p:spPr>
            <a:xfrm>
              <a:off x="576082" y="4681074"/>
              <a:ext cx="609600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Calibri" panose="020F0502020204030204" pitchFamily="34" charset="0"/>
                  <a:cs typeface="Times New Roman" panose="02020603050405020304" pitchFamily="18" charset="0"/>
                </a:rPr>
                <a:t>National Archaeological Museum of Athens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b="1" dirty="0">
                  <a:solidFill>
                    <a:prstClr val="black"/>
                  </a:solidFill>
                  <a:latin typeface="Calibri"/>
                  <a:ea typeface="Calibri" panose="020F0502020204030204" pitchFamily="34" charset="0"/>
                  <a:cs typeface="Times New Roman" panose="02020603050405020304" pitchFamily="18" charset="0"/>
                </a:rPr>
                <a:t>NCSR “Demokritos”</a:t>
              </a:r>
              <a:endParaRPr lang="en-US" b="1" dirty="0"/>
            </a:p>
          </p:txBody>
        </p:sp>
        <p:pic>
          <p:nvPicPr>
            <p:cNvPr id="22" name="Graphic 21" descr="Marker with solid fill">
              <a:extLst>
                <a:ext uri="{FF2B5EF4-FFF2-40B4-BE49-F238E27FC236}">
                  <a16:creationId xmlns:a16="http://schemas.microsoft.com/office/drawing/2014/main" id="{379622AB-DDDA-F724-8F2B-85CC53FA6F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32095" y="4754757"/>
              <a:ext cx="369332" cy="369332"/>
            </a:xfrm>
            <a:prstGeom prst="rect">
              <a:avLst/>
            </a:prstGeom>
          </p:spPr>
        </p:pic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F3D7197B-DAFD-1F48-3B2D-40D29E24F9E8}"/>
              </a:ext>
            </a:extLst>
          </p:cNvPr>
          <p:cNvSpPr txBox="1"/>
          <p:nvPr/>
        </p:nvSpPr>
        <p:spPr>
          <a:xfrm>
            <a:off x="26312" y="5798481"/>
            <a:ext cx="5962847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ea typeface="Calibri" panose="020F0502020204030204" pitchFamily="34" charset="0"/>
              </a:rPr>
              <a:t>Artemis Oikonomou</a:t>
            </a:r>
            <a:r>
              <a:rPr lang="en-US" b="1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 – </a:t>
            </a:r>
            <a:r>
              <a:rPr lang="en-US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INPP, NCSR “D”</a:t>
            </a:r>
            <a:endParaRPr lang="en-US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r>
              <a:rPr lang="en-US" b="1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Maria Kaparou – </a:t>
            </a:r>
            <a:r>
              <a:rPr lang="en-US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INPP, NCSR “D”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AF8D6B-588D-72DC-4CFE-D8B4B3DFDEC0}"/>
              </a:ext>
            </a:extLst>
          </p:cNvPr>
          <p:cNvSpPr txBox="1"/>
          <p:nvPr/>
        </p:nvSpPr>
        <p:spPr>
          <a:xfrm>
            <a:off x="10357" y="1138713"/>
            <a:ext cx="82652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u="sng" dirty="0"/>
              <a:t>AIM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/>
              <a:t>To offer the academic community a complete Handbook  compiled by the generation of a systematic set of visual  corrosion-related characteristics towards successful  taxonomy of vitreous materials.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/>
              <a:t>To investigate (100) Mycenaean vitreous objects by  performing holistic examination by means of non-invasive, well- established and state-of-the-art scientific methods.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/>
              <a:t>To analyze, document and identify the specific  compositional changes that occur due to degradation  mechanisms at different spatial dimensions, within the  surface, near-surface layers, but also in-depth</a:t>
            </a:r>
          </a:p>
          <a:p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/>
              <a:t>to propose firm associations of the analytical data with the observed visual characteristics of the materials.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1512B5E-1C21-E962-4048-8497408539BA}"/>
              </a:ext>
            </a:extLst>
          </p:cNvPr>
          <p:cNvSpPr txBox="1"/>
          <p:nvPr/>
        </p:nvSpPr>
        <p:spPr>
          <a:xfrm>
            <a:off x="8275649" y="4675115"/>
            <a:ext cx="377863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research project was supported by the Hellenic Foundation for Research and Innovation (H.F.R.I.) under the “3rd Call for H.F.R.I. Research Projects to support Post-Doctoral Researchers” (Project Number: </a:t>
            </a:r>
            <a:r>
              <a:rPr lang="el-GR" sz="1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7195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). </a:t>
            </a:r>
          </a:p>
        </p:txBody>
      </p:sp>
      <p:pic>
        <p:nvPicPr>
          <p:cNvPr id="25" name="Picture 24" descr="A measuring tape next to a stone object&#10;&#10;AI-generated content may be incorrect.">
            <a:extLst>
              <a:ext uri="{FF2B5EF4-FFF2-40B4-BE49-F238E27FC236}">
                <a16:creationId xmlns:a16="http://schemas.microsoft.com/office/drawing/2014/main" id="{FE9EDAEB-421D-C2D8-C6DD-7077B14E53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24" t="32769" r="25077" b="18617"/>
          <a:stretch/>
        </p:blipFill>
        <p:spPr>
          <a:xfrm>
            <a:off x="8286006" y="1900152"/>
            <a:ext cx="3768281" cy="2447439"/>
          </a:xfrm>
          <a:prstGeom prst="rect">
            <a:avLst/>
          </a:prstGeom>
        </p:spPr>
      </p:pic>
      <p:pic>
        <p:nvPicPr>
          <p:cNvPr id="26" name="Picture 25" descr="A blue and green logo&#10;&#10;Description automatically generated">
            <a:extLst>
              <a:ext uri="{FF2B5EF4-FFF2-40B4-BE49-F238E27FC236}">
                <a16:creationId xmlns:a16="http://schemas.microsoft.com/office/drawing/2014/main" id="{FE4F9BA1-6A9D-5DD1-3852-E6982C2EECB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2001" y="427293"/>
            <a:ext cx="2543632" cy="1094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410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1397</Words>
  <Application>Microsoft Office PowerPoint</Application>
  <PresentationFormat>Widescreen</PresentationFormat>
  <Paragraphs>237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Aptos</vt:lpstr>
      <vt:lpstr>Aptos Display</vt:lpstr>
      <vt:lpstr>Arial</vt:lpstr>
      <vt:lpstr>Calibri</vt:lpstr>
      <vt:lpstr>Calisto MT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Supervisor: Dr. Andreas Karydas,  Director of Research, Institute of Nuclear and Particle Physics, NCSR "Demokritos“  Advisory Committee : Prof. Stamatios Boyatzis,  Department of Conservation of Antiquities and Works of Art Assoc. Prof. Vasiliki Kokla,  Department of Conservation of Antiquities and Works of 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Kalliopi Tsampa</dc:creator>
  <cp:lastModifiedBy>Kalliopi Tsampa</cp:lastModifiedBy>
  <cp:revision>10</cp:revision>
  <dcterms:created xsi:type="dcterms:W3CDTF">2025-04-07T12:30:55Z</dcterms:created>
  <dcterms:modified xsi:type="dcterms:W3CDTF">2025-04-08T10:45:04Z</dcterms:modified>
</cp:coreProperties>
</file>