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991" r:id="rId1"/>
  </p:sldMasterIdLst>
  <p:sldIdLst>
    <p:sldId id="256" r:id="rId2"/>
    <p:sldId id="325" r:id="rId3"/>
    <p:sldId id="360" r:id="rId4"/>
    <p:sldId id="332" r:id="rId5"/>
    <p:sldId id="333" r:id="rId6"/>
    <p:sldId id="354" r:id="rId7"/>
    <p:sldId id="355" r:id="rId8"/>
    <p:sldId id="345" r:id="rId9"/>
    <p:sldId id="349" r:id="rId10"/>
    <p:sldId id="347" r:id="rId11"/>
    <p:sldId id="350" r:id="rId12"/>
    <p:sldId id="348" r:id="rId13"/>
    <p:sldId id="352" r:id="rId14"/>
    <p:sldId id="353" r:id="rId15"/>
    <p:sldId id="351" r:id="rId16"/>
    <p:sldId id="327" r:id="rId17"/>
    <p:sldId id="356" r:id="rId18"/>
    <p:sldId id="357" r:id="rId19"/>
    <p:sldId id="358" r:id="rId20"/>
    <p:sldId id="359" r:id="rId21"/>
    <p:sldId id="337" r:id="rId22"/>
    <p:sldId id="330" r:id="rId23"/>
    <p:sldId id="331" r:id="rId24"/>
    <p:sldId id="342" r:id="rId25"/>
    <p:sldId id="343" r:id="rId26"/>
    <p:sldId id="344" r:id="rId27"/>
    <p:sldId id="346" r:id="rId28"/>
  </p:sldIdLst>
  <p:sldSz cx="9144000" cy="5143500" type="screen16x9"/>
  <p:notesSz cx="9144000" cy="6858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4" d="100"/>
          <a:sy n="74" d="100"/>
        </p:scale>
        <p:origin x="-664" y="-448"/>
      </p:cViewPr>
      <p:guideLst>
        <p:guide orient="horz" pos="216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&#914;&#953;&#946;&#955;&#943;&#959;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style val="32"/>
  <c:chart>
    <c:plotArea>
      <c:layout/>
      <c:barChart>
        <c:barDir val="col"/>
        <c:grouping val="stacked"/>
        <c:ser>
          <c:idx val="0"/>
          <c:order val="0"/>
          <c:cat>
            <c:numRef>
              <c:f>Φύλλο1!$A$6:$A$13</c:f>
              <c:numCache>
                <c:formatCode>General</c:formatCode>
                <c:ptCount val="8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</c:numCache>
            </c:numRef>
          </c:cat>
          <c:val>
            <c:numRef>
              <c:f>Φύλλο1!$B$6:$B$13</c:f>
              <c:numCache>
                <c:formatCode>General</c:formatCode>
                <c:ptCount val="8"/>
                <c:pt idx="0">
                  <c:v>19</c:v>
                </c:pt>
                <c:pt idx="1">
                  <c:v>19</c:v>
                </c:pt>
                <c:pt idx="2">
                  <c:v>17</c:v>
                </c:pt>
                <c:pt idx="3">
                  <c:v>17</c:v>
                </c:pt>
                <c:pt idx="4">
                  <c:v>18</c:v>
                </c:pt>
                <c:pt idx="5">
                  <c:v>18</c:v>
                </c:pt>
                <c:pt idx="6">
                  <c:v>17</c:v>
                </c:pt>
                <c:pt idx="7">
                  <c:v>14</c:v>
                </c:pt>
              </c:numCache>
            </c:numRef>
          </c:val>
        </c:ser>
        <c:ser>
          <c:idx val="1"/>
          <c:order val="1"/>
          <c:cat>
            <c:numRef>
              <c:f>Φύλλο1!$A$6:$A$13</c:f>
              <c:numCache>
                <c:formatCode>General</c:formatCode>
                <c:ptCount val="8"/>
                <c:pt idx="0">
                  <c:v>2018</c:v>
                </c:pt>
                <c:pt idx="1">
                  <c:v>2019</c:v>
                </c:pt>
                <c:pt idx="2">
                  <c:v>2020</c:v>
                </c:pt>
                <c:pt idx="3">
                  <c:v>2021</c:v>
                </c:pt>
                <c:pt idx="4">
                  <c:v>2022</c:v>
                </c:pt>
                <c:pt idx="5">
                  <c:v>2023</c:v>
                </c:pt>
                <c:pt idx="6">
                  <c:v>2024</c:v>
                </c:pt>
                <c:pt idx="7">
                  <c:v>2025</c:v>
                </c:pt>
              </c:numCache>
            </c:numRef>
          </c:cat>
          <c:val>
            <c:numRef>
              <c:f>Φύλλο1!$C$6:$C$13</c:f>
              <c:numCache>
                <c:formatCode>General</c:formatCode>
                <c:ptCount val="8"/>
                <c:pt idx="7">
                  <c:v>3</c:v>
                </c:pt>
              </c:numCache>
            </c:numRef>
          </c:val>
        </c:ser>
        <c:overlap val="100"/>
        <c:axId val="120919168"/>
        <c:axId val="120921088"/>
      </c:barChart>
      <c:catAx>
        <c:axId val="120919168"/>
        <c:scaling>
          <c:orientation val="minMax"/>
        </c:scaling>
        <c:axPos val="b"/>
        <c:numFmt formatCode="General" sourceLinked="1"/>
        <c:tickLblPos val="nextTo"/>
        <c:crossAx val="120921088"/>
        <c:crosses val="autoZero"/>
        <c:auto val="1"/>
        <c:lblAlgn val="ctr"/>
        <c:lblOffset val="100"/>
      </c:catAx>
      <c:valAx>
        <c:axId val="120921088"/>
        <c:scaling>
          <c:orientation val="minMax"/>
        </c:scaling>
        <c:axPos val="l"/>
        <c:majorGridlines/>
        <c:numFmt formatCode="General" sourceLinked="1"/>
        <c:tickLblPos val="nextTo"/>
        <c:crossAx val="120919168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ctrTitle"/>
          </p:nvPr>
        </p:nvSpPr>
        <p:spPr>
          <a:xfrm>
            <a:off x="685800" y="1597822"/>
            <a:ext cx="7772400" cy="1102519"/>
          </a:xfrm>
        </p:spPr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Υπότιτλος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Κάντε κλικ για να επεξεργαστείτε τον υπότιτλο του υποδείγματος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3305178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457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648200" y="1200153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9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9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4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04790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4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τίτλου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l-GR" smtClean="0"/>
              <a:t>Kλικ για επεξεργασία του τίτλου</a:t>
            </a:r>
            <a:endParaRPr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200153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4/8/2025</a:t>
            </a:fld>
            <a:endParaRPr lang="en-US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12700">
              <a:lnSpc>
                <a:spcPts val="1240"/>
              </a:lnSpc>
            </a:pPr>
            <a:r>
              <a:rPr lang="el-GR" spc="-5" smtClean="0"/>
              <a:t>Χρήστος </a:t>
            </a:r>
            <a:r>
              <a:rPr lang="el-GR" spc="-10" smtClean="0"/>
              <a:t>Μάρκου,</a:t>
            </a:r>
            <a:r>
              <a:rPr lang="el-GR" spc="-45" smtClean="0"/>
              <a:t> </a:t>
            </a:r>
            <a:r>
              <a:rPr lang="el-GR" smtClean="0"/>
              <a:t>21/12/2018</a:t>
            </a:r>
            <a:endParaRPr lang="el-GR" dirty="0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en-US" smtClean="0"/>
              <a:pPr marL="38100">
                <a:lnSpc>
                  <a:spcPts val="1240"/>
                </a:lnSpc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  <p:sldLayoutId id="2147483994" r:id="rId3"/>
    <p:sldLayoutId id="2147483995" r:id="rId4"/>
    <p:sldLayoutId id="2147483996" r:id="rId5"/>
    <p:sldLayoutId id="2147483997" r:id="rId6"/>
    <p:sldLayoutId id="2147483998" r:id="rId7"/>
    <p:sldLayoutId id="2147483999" r:id="rId8"/>
    <p:sldLayoutId id="2147484000" r:id="rId9"/>
    <p:sldLayoutId id="2147484001" r:id="rId10"/>
    <p:sldLayoutId id="214748400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295400" y="1123950"/>
            <a:ext cx="6705600" cy="2229456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lang="el-GR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ΙΠΣΦ </a:t>
            </a:r>
            <a:r>
              <a:rPr lang="en-US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l-GR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Ετήσια Συνάντηση 202</a:t>
            </a:r>
            <a:r>
              <a:rPr lang="en-US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4</a:t>
            </a:r>
            <a:r>
              <a:rPr lang="el-GR" sz="36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 - </a:t>
            </a:r>
            <a: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/>
            </a:r>
            <a:br>
              <a:rPr lang="en-US" sz="4400" u="none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</a:br>
            <a:r>
              <a:rPr lang="el-GR" sz="3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" pitchFamily="34" charset="0"/>
                <a:cs typeface="Calibri" pitchFamily="34" charset="0"/>
              </a:rPr>
              <a:t>Απολογισμός στη μέση της θητείας του Διευθυντή</a:t>
            </a:r>
            <a:endParaRPr sz="360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2743200" y="4095750"/>
            <a:ext cx="3655060" cy="68993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lang="el-GR" sz="2400" spc="-5" dirty="0" smtClean="0">
                <a:solidFill>
                  <a:srgbClr val="8A8A8A"/>
                </a:solidFill>
                <a:latin typeface="Calibri"/>
                <a:cs typeface="Calibri"/>
              </a:rPr>
              <a:t>Χρήστος Μάρκου</a:t>
            </a:r>
            <a:endParaRPr sz="3200">
              <a:latin typeface="Calibri"/>
              <a:cs typeface="Calibri"/>
            </a:endParaRPr>
          </a:p>
          <a:p>
            <a:pPr marL="3810" algn="ctr">
              <a:lnSpc>
                <a:spcPct val="100000"/>
              </a:lnSpc>
            </a:pPr>
            <a:r>
              <a:rPr lang="en-US" sz="2000" dirty="0" smtClean="0">
                <a:solidFill>
                  <a:srgbClr val="8A8A8A"/>
                </a:solidFill>
                <a:latin typeface="Calibri"/>
                <a:cs typeface="Calibri"/>
              </a:rPr>
              <a:t>8</a:t>
            </a:r>
            <a:r>
              <a:rPr lang="el-GR" sz="2000" dirty="0" smtClean="0">
                <a:solidFill>
                  <a:srgbClr val="8A8A8A"/>
                </a:solidFill>
                <a:latin typeface="Calibri"/>
                <a:cs typeface="Calibri"/>
              </a:rPr>
              <a:t>/</a:t>
            </a:r>
            <a:r>
              <a:rPr lang="en-US" sz="2000" dirty="0" smtClean="0">
                <a:solidFill>
                  <a:srgbClr val="8A8A8A"/>
                </a:solidFill>
                <a:latin typeface="Calibri"/>
                <a:cs typeface="Calibri"/>
              </a:rPr>
              <a:t>4</a:t>
            </a:r>
            <a:r>
              <a:rPr lang="el-GR" sz="2000" dirty="0" smtClean="0">
                <a:solidFill>
                  <a:srgbClr val="8A8A8A"/>
                </a:solidFill>
                <a:latin typeface="Calibri"/>
                <a:cs typeface="Calibri"/>
              </a:rPr>
              <a:t>/202</a:t>
            </a:r>
            <a:r>
              <a:rPr lang="en-US" sz="2000" dirty="0" smtClean="0">
                <a:solidFill>
                  <a:srgbClr val="8A8A8A"/>
                </a:solidFill>
                <a:latin typeface="Calibri"/>
                <a:cs typeface="Calibri"/>
              </a:rPr>
              <a:t>5</a:t>
            </a:r>
            <a:endParaRPr sz="2000"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70 </a:t>
            </a:r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χρόνια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CERN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9 - Εικόνα" descr="Screenshot 2025-04-06 19085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438150"/>
            <a:ext cx="7010401" cy="40441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70 </a:t>
            </a:r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χρόνια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CERN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0" name="9 - Εικόνα" descr="Screenshot 2025-04-06 19070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62200" y="514350"/>
            <a:ext cx="4443575" cy="3814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Διεθνή Συνέδρια και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Workshops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24" name="23 - Εικόνα" descr="Screenshot 2024-03-27 205458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733550"/>
            <a:ext cx="7533875" cy="2713529"/>
          </a:xfrm>
          <a:prstGeom prst="rect">
            <a:avLst/>
          </a:prstGeom>
        </p:spPr>
      </p:pic>
      <p:sp>
        <p:nvSpPr>
          <p:cNvPr id="25" name="24 - Ορθογώνιο"/>
          <p:cNvSpPr/>
          <p:nvPr/>
        </p:nvSpPr>
        <p:spPr>
          <a:xfrm>
            <a:off x="990600" y="742950"/>
            <a:ext cx="7467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European X-Ray Spectrometry Conference</a:t>
            </a:r>
            <a:r>
              <a:rPr lang="el-GR" dirty="0" smtClean="0">
                <a:solidFill>
                  <a:srgbClr val="C00000"/>
                </a:solidFill>
              </a:rPr>
              <a:t> </a:t>
            </a:r>
            <a:r>
              <a:rPr lang="en-US" dirty="0" smtClean="0">
                <a:solidFill>
                  <a:srgbClr val="C00000"/>
                </a:solidFill>
              </a:rPr>
              <a:t> EXRS 2024, 24-28/6/2024</a:t>
            </a:r>
            <a:r>
              <a:rPr lang="el-GR" dirty="0" smtClean="0">
                <a:solidFill>
                  <a:srgbClr val="C00000"/>
                </a:solidFill>
              </a:rPr>
              <a:t>, Ζάππειο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pPr algn="ctr"/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Θερμά συγχαρητήρια στον Ανδρέα Καρύδα και την ομάδα του!!</a:t>
            </a:r>
            <a:endParaRPr lang="en-US" dirty="0" smtClean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Διεθνή Συνέδρια και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Workshops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838200" y="742950"/>
            <a:ext cx="762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Το πρώτο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INPP-APCTP meeting 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οργανώθηκε στο Ινστιτούτο το Φθινόπωρο 2024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4" name="13 - Εικόνα" descr="Screenshot 2025-04-06 192944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5800" y="1581150"/>
            <a:ext cx="4898205" cy="2406294"/>
          </a:xfrm>
          <a:prstGeom prst="rect">
            <a:avLst/>
          </a:prstGeom>
        </p:spPr>
      </p:pic>
      <p:pic>
        <p:nvPicPr>
          <p:cNvPr id="20" name="19 - Εικόνα" descr="Screenshot 2025-04-06 193005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38800" y="1200150"/>
            <a:ext cx="1237983" cy="1524000"/>
          </a:xfrm>
          <a:prstGeom prst="rect">
            <a:avLst/>
          </a:prstGeom>
        </p:spPr>
      </p:pic>
      <p:pic>
        <p:nvPicPr>
          <p:cNvPr id="21" name="20 - Εικόνα" descr="Screenshot 2025-04-06 193024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10400" y="1123950"/>
            <a:ext cx="1586129" cy="1524000"/>
          </a:xfrm>
          <a:prstGeom prst="rect">
            <a:avLst/>
          </a:prstGeom>
        </p:spPr>
      </p:pic>
      <p:pic>
        <p:nvPicPr>
          <p:cNvPr id="23" name="22 - Εικόνα" descr="Screenshot 2025-04-06 193050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86400" y="2724150"/>
            <a:ext cx="1767981" cy="12908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Διεθνή Συνέδρια και </a:t>
            </a: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Workshops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2" name="11 - TextBox"/>
          <p:cNvSpPr txBox="1"/>
          <p:nvPr/>
        </p:nvSpPr>
        <p:spPr>
          <a:xfrm>
            <a:off x="914400" y="1733550"/>
            <a:ext cx="3200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Το συνέδριο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Physics in Collision 2024 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οργανώθηκε τον Οκτώβρη του 2024 στο Συνεδριακό κέντρο του ΕΚΕΦΕ Δημόκριτος.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5" name="24 - Εικόνα" descr="Screenshot 2025-04-06 19401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9600" y="514350"/>
            <a:ext cx="4191000" cy="39821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Python &amp; ML </a:t>
            </a:r>
            <a:r>
              <a:rPr lang="en-US" sz="2800" b="1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Bootcamp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762000" y="590550"/>
            <a:ext cx="8001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Μετά την πρώτη και εξαιρετικά επιτυχημένη διεξαγωγή του 1</a:t>
            </a:r>
            <a:r>
              <a:rPr lang="el-GR" baseline="30000" dirty="0" smtClean="0">
                <a:solidFill>
                  <a:schemeClr val="accent1">
                    <a:lumMod val="75000"/>
                  </a:schemeClr>
                </a:solidFill>
              </a:rPr>
              <a:t>ου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Python &amp; Machine learning </a:t>
            </a:r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bootcamp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  (2022) η Ε. Δρακοπούλου συνέχισε την διοργάνωση του με δύο</a:t>
            </a:r>
          </a:p>
          <a:p>
            <a:r>
              <a:rPr lang="en-US" dirty="0" err="1" smtClean="0">
                <a:solidFill>
                  <a:schemeClr val="accent1">
                    <a:lumMod val="75000"/>
                  </a:schemeClr>
                </a:solidFill>
              </a:rPr>
              <a:t>bootcamps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</a:rPr>
              <a:t>το 2023 και ένα το 2024.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10 - Εικόνα" descr="Screenshot 2025-04-06 1917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1653998"/>
            <a:ext cx="2514600" cy="2404000"/>
          </a:xfrm>
          <a:prstGeom prst="rect">
            <a:avLst/>
          </a:prstGeom>
        </p:spPr>
      </p:pic>
      <p:pic>
        <p:nvPicPr>
          <p:cNvPr id="12" name="11 - Εικόνα" descr="Screenshot 2025-04-06 191814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289183" y="1657350"/>
            <a:ext cx="2806817" cy="2409018"/>
          </a:xfrm>
          <a:prstGeom prst="rect">
            <a:avLst/>
          </a:prstGeom>
        </p:spPr>
      </p:pic>
      <p:pic>
        <p:nvPicPr>
          <p:cNvPr id="14" name="13 - Εικόνα" descr="Screenshot 2025-04-06 191833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133568" y="1657350"/>
            <a:ext cx="3010432" cy="20163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CALIBRA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685800" y="514350"/>
            <a:ext cx="84582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Το πρόγραμμα πήρε παράταση μέχρι το τέλος του 2025 για την ολοκλήρωση της εγκατάστασης του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AMS 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και της δημιουργίας της θωράκισης για το </a:t>
            </a:r>
            <a:r>
              <a:rPr lang="el-GR" dirty="0" err="1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κυκλοτρόνιο</a:t>
            </a:r>
            <a:r>
              <a:rPr lang="el-GR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, ενώ εκκρεμεί η λειτουργία της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  <a:latin typeface="+mj-lt"/>
              </a:rPr>
              <a:t>PAC. </a:t>
            </a:r>
          </a:p>
        </p:txBody>
      </p:sp>
      <p:pic>
        <p:nvPicPr>
          <p:cNvPr id="20" name="19 - Εικόνα" descr="IMG-030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24000" y="1581150"/>
            <a:ext cx="3017002" cy="1341205"/>
          </a:xfrm>
          <a:prstGeom prst="rect">
            <a:avLst/>
          </a:prstGeom>
        </p:spPr>
      </p:pic>
      <p:pic>
        <p:nvPicPr>
          <p:cNvPr id="21" name="3 - Θέση περιεχομένου" descr="G12_0739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81400" y="2952750"/>
            <a:ext cx="2103302" cy="1504947"/>
          </a:xfrm>
          <a:prstGeom prst="rect">
            <a:avLst/>
          </a:prstGeom>
        </p:spPr>
      </p:pic>
      <p:pic>
        <p:nvPicPr>
          <p:cNvPr id="22" name="21 - Εικόνα" descr="IMG-030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1200" y="1809750"/>
            <a:ext cx="3048000" cy="1434641"/>
          </a:xfrm>
          <a:prstGeom prst="rect">
            <a:avLst/>
          </a:prstGeom>
        </p:spPr>
      </p:pic>
      <p:sp>
        <p:nvSpPr>
          <p:cNvPr id="24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2514600" y="209550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Κτηριακές (και άλλες) παρεμβάσεις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685800" y="742950"/>
            <a:ext cx="83058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 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Εκτεταμένες αλλαγές στο κτήριο του Ινστιτούτου </a:t>
            </a:r>
          </a:p>
          <a:p>
            <a:endParaRPr lang="el-GR" sz="15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μετεγκατάσταση του εργαστηρίου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XRF </a:t>
            </a:r>
            <a:endParaRPr lang="el-GR" sz="15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προετοιμασία/υποστήριξη δαπέδου για την υποδοχή του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AMS</a:t>
            </a:r>
          </a:p>
          <a:p>
            <a:pPr lvl="1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νέοι ηλεκτρολογικοί πίνακες για το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AMS</a:t>
            </a:r>
          </a:p>
          <a:p>
            <a:pPr lvl="1">
              <a:buFont typeface="Arial" pitchFamily="34" charset="0"/>
              <a:buChar char="•"/>
            </a:pP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αντικατάσταση σωληνώσεων αποχέτευσης και απαγωγής όμβριων υδάτων</a:t>
            </a: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νέα φωτιστικά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LED 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στους εργαστηριακούς χώρους της </a:t>
            </a:r>
            <a:r>
              <a:rPr lang="en-US" sz="1500" dirty="0" smtClean="0">
                <a:solidFill>
                  <a:schemeClr val="accent1">
                    <a:lumMod val="75000"/>
                  </a:schemeClr>
                </a:solidFill>
              </a:rPr>
              <a:t>TANDEM 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και στον 1</a:t>
            </a:r>
            <a:r>
              <a:rPr lang="el-GR" sz="1500" baseline="30000" dirty="0" smtClean="0">
                <a:solidFill>
                  <a:schemeClr val="accent1">
                    <a:lumMod val="75000"/>
                  </a:schemeClr>
                </a:solidFill>
              </a:rPr>
              <a:t>ο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όροφο του κτηρίου</a:t>
            </a: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εγκατάσταση ραφιών στο υπόγειο για την αποθήκευση υλικών εκπαιδευτικών προγραμμάτων</a:t>
            </a: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αντικατάσταση αντλιών για το σύστημα ψύξης του επιταχυντή</a:t>
            </a:r>
          </a:p>
          <a:p>
            <a:pPr lvl="1">
              <a:buFont typeface="Arial" pitchFamily="34" charset="0"/>
              <a:buChar char="•"/>
            </a:pP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Αντικατάσταση του μη </a:t>
            </a:r>
            <a:r>
              <a:rPr lang="el-GR" sz="1500" dirty="0" err="1" smtClean="0">
                <a:solidFill>
                  <a:schemeClr val="accent1">
                    <a:lumMod val="75000"/>
                  </a:schemeClr>
                </a:solidFill>
              </a:rPr>
              <a:t>επισκευάσιμου</a:t>
            </a:r>
            <a:r>
              <a:rPr lang="el-GR" sz="1500" dirty="0" smtClean="0">
                <a:solidFill>
                  <a:schemeClr val="accent1">
                    <a:lumMod val="75000"/>
                  </a:schemeClr>
                </a:solidFill>
              </a:rPr>
              <a:t> συστήματος ψύξης του επιταχυντή TANDEM και του συμπιεστή για το σύστημα κλιματισμού</a:t>
            </a:r>
          </a:p>
          <a:p>
            <a:pPr lvl="1"/>
            <a:endParaRPr lang="el-GR" sz="1500" dirty="0" smtClean="0"/>
          </a:p>
          <a:p>
            <a:r>
              <a:rPr lang="el-GR" sz="1500" dirty="0" smtClean="0">
                <a:solidFill>
                  <a:srgbClr val="C00000"/>
                </a:solidFill>
              </a:rPr>
              <a:t>Ολοκληρώθηκε η εκποίηση της Δέλτα-Βερενίκης τον Δεκέμβριο του 2024, ενώ μεταφέρθηκαν στο ΕΚΕΦΕ «Δημόκριτος» για να αξιοποιηθούν οι μεταλλικοί οικίσκοι του κέντρου ελέγχου της Δ-Β.  Σε εξέλιξη βρίσκεται η εκποίηση του σκάφους «Λυδία».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2514600" y="209550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Υπουργείο Ανάπτυξης - ΓΓΕΚ 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762000" y="1123950"/>
            <a:ext cx="8153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 2 Συναντήσεις με την Ζωή Ράπτη (Υφυπουργό Ανάπτυξης για την έρευνα)</a:t>
            </a:r>
          </a:p>
          <a:p>
            <a:endParaRPr lang="el-GR" dirty="0" smtClean="0">
              <a:solidFill>
                <a:srgbClr val="C00000"/>
              </a:solidFill>
            </a:endParaRPr>
          </a:p>
          <a:p>
            <a:r>
              <a:rPr lang="el-GR" dirty="0" smtClean="0"/>
              <a:t>4 Συναντήσεις με τον Αναστάσιο </a:t>
            </a:r>
            <a:r>
              <a:rPr lang="el-GR" dirty="0" err="1" smtClean="0"/>
              <a:t>Γαϊτάνη</a:t>
            </a:r>
            <a:r>
              <a:rPr lang="el-GR" dirty="0" smtClean="0"/>
              <a:t> (ΓΓΕΚ) για τα προβλήματα του ΙΠΣΦ, θέματα χρηματοδοτήσεων, και τρόπους επίλυσης (?) τους. Σημαντικό θέμα ήταν το </a:t>
            </a:r>
            <a:r>
              <a:rPr lang="en-US" dirty="0" smtClean="0"/>
              <a:t>CERN </a:t>
            </a:r>
            <a:r>
              <a:rPr lang="el-GR" dirty="0" smtClean="0"/>
              <a:t>και η συμμετοχή της χώρας στα επόμενα μεγάλα </a:t>
            </a:r>
            <a:r>
              <a:rPr lang="en-US" dirty="0" smtClean="0"/>
              <a:t>projects. </a:t>
            </a:r>
          </a:p>
          <a:p>
            <a:endParaRPr lang="en-US" dirty="0" smtClean="0"/>
          </a:p>
          <a:p>
            <a:r>
              <a:rPr lang="el-GR" dirty="0" smtClean="0"/>
              <a:t>Εκκρεμεί συνάντηση με τον νέο Υφυπουργό Ανάπτυξης, κ. Καλαφάτη. </a:t>
            </a:r>
          </a:p>
          <a:p>
            <a:endParaRPr lang="el-GR" dirty="0" smtClean="0"/>
          </a:p>
          <a:p>
            <a:endParaRPr lang="el-GR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2514600" y="209550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Ερευνητικές/διοικητικές δραστηριότητες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685800" y="514350"/>
            <a:ext cx="69342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r>
              <a:rPr lang="el-GR" dirty="0" smtClean="0"/>
              <a:t>έλος του </a:t>
            </a:r>
            <a:r>
              <a:rPr lang="en-US" dirty="0" smtClean="0"/>
              <a:t>KM3NeT,</a:t>
            </a:r>
          </a:p>
          <a:p>
            <a:r>
              <a:rPr lang="en-US" dirty="0" smtClean="0"/>
              <a:t>• Chairman </a:t>
            </a:r>
            <a:r>
              <a:rPr lang="en-US" dirty="0" err="1" smtClean="0"/>
              <a:t>του</a:t>
            </a:r>
            <a:r>
              <a:rPr lang="en-US" dirty="0" smtClean="0"/>
              <a:t> Institution Board </a:t>
            </a:r>
            <a:r>
              <a:rPr lang="en-US" dirty="0" err="1" smtClean="0"/>
              <a:t>μέχρι</a:t>
            </a:r>
            <a:r>
              <a:rPr lang="en-US" dirty="0" smtClean="0"/>
              <a:t> </a:t>
            </a:r>
            <a:r>
              <a:rPr lang="en-US" dirty="0" err="1" smtClean="0"/>
              <a:t>τον</a:t>
            </a:r>
            <a:r>
              <a:rPr lang="el-GR" dirty="0" smtClean="0"/>
              <a:t> Οκτώβρη 2020 (2 θητείες),</a:t>
            </a:r>
          </a:p>
          <a:p>
            <a:r>
              <a:rPr lang="el-GR" dirty="0" smtClean="0"/>
              <a:t>• Από 1/2021 μέχρι σήμερα, μέλος του </a:t>
            </a:r>
            <a:r>
              <a:rPr lang="en-US" dirty="0" smtClean="0"/>
              <a:t>Management Team </a:t>
            </a:r>
            <a:r>
              <a:rPr lang="el-GR" dirty="0" smtClean="0"/>
              <a:t>του </a:t>
            </a:r>
            <a:r>
              <a:rPr lang="en-US" dirty="0" smtClean="0"/>
              <a:t>KM3NeT,</a:t>
            </a:r>
          </a:p>
          <a:p>
            <a:r>
              <a:rPr lang="en-US" dirty="0" smtClean="0"/>
              <a:t>• </a:t>
            </a:r>
            <a:r>
              <a:rPr lang="en-US" dirty="0" err="1" smtClean="0"/>
              <a:t>Μέλος</a:t>
            </a:r>
            <a:r>
              <a:rPr lang="en-US" dirty="0" smtClean="0"/>
              <a:t> </a:t>
            </a:r>
            <a:r>
              <a:rPr lang="en-US" dirty="0" err="1" smtClean="0"/>
              <a:t>του</a:t>
            </a:r>
            <a:r>
              <a:rPr lang="en-US" dirty="0" smtClean="0"/>
              <a:t> Resources Review Board,</a:t>
            </a:r>
          </a:p>
          <a:p>
            <a:r>
              <a:rPr lang="en-US" dirty="0" smtClean="0"/>
              <a:t>• Chair </a:t>
            </a:r>
            <a:r>
              <a:rPr lang="el-GR" dirty="0" smtClean="0"/>
              <a:t>του </a:t>
            </a:r>
            <a:r>
              <a:rPr lang="en-US" dirty="0" smtClean="0"/>
              <a:t>Conference Committee </a:t>
            </a:r>
            <a:r>
              <a:rPr lang="el-GR" dirty="0" smtClean="0"/>
              <a:t>και μέλος του </a:t>
            </a:r>
            <a:r>
              <a:rPr lang="en-US" dirty="0" smtClean="0"/>
              <a:t>Publication committee,</a:t>
            </a:r>
          </a:p>
          <a:p>
            <a:r>
              <a:rPr lang="el-GR" dirty="0" smtClean="0"/>
              <a:t>• ΕΥ του ΙSEO χρηματοδοτούμενο από το ΠΕΠ Πελοποννήσου 2014-2020 (ολοκληρώθηκε τον 12/2023) </a:t>
            </a:r>
          </a:p>
          <a:p>
            <a:r>
              <a:rPr lang="el-GR" dirty="0" smtClean="0"/>
              <a:t>• </a:t>
            </a:r>
            <a:r>
              <a:rPr lang="en-US" dirty="0" smtClean="0"/>
              <a:t>EY </a:t>
            </a:r>
            <a:r>
              <a:rPr lang="el-GR" dirty="0" smtClean="0"/>
              <a:t>του ΚΜ3Ν</a:t>
            </a:r>
            <a:r>
              <a:rPr lang="en-US" dirty="0" err="1" smtClean="0"/>
              <a:t>eT</a:t>
            </a:r>
            <a:r>
              <a:rPr lang="en-US" dirty="0" smtClean="0"/>
              <a:t> – INFRADEV 2.0.</a:t>
            </a:r>
            <a:endParaRPr lang="el-GR" dirty="0" smtClean="0"/>
          </a:p>
          <a:p>
            <a:endParaRPr lang="el-GR" dirty="0" smtClean="0"/>
          </a:p>
          <a:p>
            <a:r>
              <a:rPr lang="el-GR" dirty="0" smtClean="0"/>
              <a:t>Μέλος του </a:t>
            </a:r>
            <a:r>
              <a:rPr lang="en-US" dirty="0" smtClean="0"/>
              <a:t>HYPER-K,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l-GR" dirty="0" smtClean="0"/>
              <a:t>Μέλος του </a:t>
            </a:r>
            <a:r>
              <a:rPr lang="en-US" dirty="0" smtClean="0"/>
              <a:t>Institution Board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Chair </a:t>
            </a:r>
            <a:r>
              <a:rPr lang="el-GR" dirty="0" smtClean="0"/>
              <a:t>του </a:t>
            </a:r>
            <a:r>
              <a:rPr lang="en-US" dirty="0" smtClean="0"/>
              <a:t>Authorship committee</a:t>
            </a:r>
            <a:endParaRPr lang="en-US" dirty="0"/>
          </a:p>
        </p:txBody>
      </p:sp>
      <p:pic>
        <p:nvPicPr>
          <p:cNvPr id="12" name="11 - Εικόνα" descr="NatureCover-13-February-2025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22510" y="1504950"/>
            <a:ext cx="1821490" cy="24193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21 - Ορθογώνιο"/>
          <p:cNvSpPr/>
          <p:nvPr/>
        </p:nvSpPr>
        <p:spPr>
          <a:xfrm>
            <a:off x="5334000" y="1123950"/>
            <a:ext cx="38100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200" dirty="0" smtClean="0"/>
              <a:t>Μ. Αξιώτης – Προαγωγή στην Β’ Βαθμίδα</a:t>
            </a:r>
            <a:r>
              <a:rPr lang="en-US" sz="1200" dirty="0" smtClean="0"/>
              <a:t> (2023)</a:t>
            </a:r>
            <a:endParaRPr lang="el-GR" sz="1200" dirty="0" smtClean="0"/>
          </a:p>
          <a:p>
            <a:r>
              <a:rPr lang="el-GR" sz="1200" dirty="0" smtClean="0"/>
              <a:t>Ι. Καζάς – Προαγωγή στην Β’ Βαθμίδα ΕΛΕ (2024)</a:t>
            </a:r>
          </a:p>
          <a:p>
            <a:r>
              <a:rPr lang="el-GR" sz="1200" dirty="0" smtClean="0"/>
              <a:t>Μ.  </a:t>
            </a:r>
            <a:r>
              <a:rPr lang="el-GR" sz="1200" dirty="0" err="1" smtClean="0"/>
              <a:t>Ανδριάνης</a:t>
            </a:r>
            <a:r>
              <a:rPr lang="el-GR" sz="1200" dirty="0" smtClean="0"/>
              <a:t>, Χ. </a:t>
            </a:r>
            <a:r>
              <a:rPr lang="el-GR" sz="1200" dirty="0" err="1" smtClean="0"/>
              <a:t>Μπαγατέλας</a:t>
            </a:r>
            <a:r>
              <a:rPr lang="el-GR" sz="1200" dirty="0" smtClean="0"/>
              <a:t> ΙΔΑΧ μέσω ΑΣΕΠ (2023)</a:t>
            </a:r>
          </a:p>
          <a:p>
            <a:r>
              <a:rPr lang="el-GR" sz="1200" dirty="0" smtClean="0"/>
              <a:t>Δ. Λουκάς – Συνταξιοδοτήθηκε στις 31/12/2023</a:t>
            </a:r>
          </a:p>
          <a:p>
            <a:r>
              <a:rPr lang="el-GR" sz="1200" dirty="0" smtClean="0"/>
              <a:t>Μ. </a:t>
            </a:r>
            <a:r>
              <a:rPr lang="el-GR" sz="1200" dirty="0" err="1" smtClean="0"/>
              <a:t>Αξενίδης</a:t>
            </a:r>
            <a:r>
              <a:rPr lang="el-GR" sz="1200" dirty="0" smtClean="0"/>
              <a:t>, Δ. Μπονάτσος – Συνταξιοδοτήθηκαν στις 31/12/2024</a:t>
            </a:r>
          </a:p>
          <a:p>
            <a:r>
              <a:rPr lang="el-GR" sz="1200" dirty="0" smtClean="0"/>
              <a:t>Σ. </a:t>
            </a:r>
            <a:r>
              <a:rPr lang="el-GR" sz="1200" dirty="0" err="1" smtClean="0"/>
              <a:t>Χαρισόπουλος</a:t>
            </a:r>
            <a:r>
              <a:rPr lang="el-GR" sz="1200" dirty="0" smtClean="0"/>
              <a:t> – Παραιτήθηκε τον 10/2024</a:t>
            </a:r>
          </a:p>
          <a:p>
            <a:r>
              <a:rPr lang="el-GR" sz="1200" dirty="0" smtClean="0"/>
              <a:t>1 νέα πρόσληψη Γ’ Βαθμίδα – Θεωρητική ΦΥΕ (</a:t>
            </a:r>
            <a:r>
              <a:rPr lang="en-US" sz="1200" dirty="0" smtClean="0"/>
              <a:t>G. </a:t>
            </a:r>
            <a:r>
              <a:rPr lang="en-US" sz="1200" dirty="0" err="1" smtClean="0"/>
              <a:t>Bevillaqua</a:t>
            </a:r>
            <a:r>
              <a:rPr lang="en-US" sz="1200" dirty="0" smtClean="0"/>
              <a:t>)</a:t>
            </a:r>
          </a:p>
          <a:p>
            <a:r>
              <a:rPr lang="el-GR" sz="1200" dirty="0" smtClean="0"/>
              <a:t>2 θέσεις υπό προκήρυξη (1 ΕΛΕ Γ’ Βαθμίδα – εκπαίδευση και 1 ΕΡΕ Γ’ Βαθμίδα  στη Θεωρητική Φυσική)</a:t>
            </a:r>
          </a:p>
          <a:p>
            <a:r>
              <a:rPr lang="el-GR" sz="1200" dirty="0" smtClean="0"/>
              <a:t>Ε. Δρακοπούλου – Υπό εξέλιξη η προαγωγή της στην Β’ Βαθμίδα</a:t>
            </a:r>
          </a:p>
        </p:txBody>
      </p:sp>
      <p:graphicFrame>
        <p:nvGraphicFramePr>
          <p:cNvPr id="24" name="2 - Γράφημα"/>
          <p:cNvGraphicFramePr/>
          <p:nvPr/>
        </p:nvGraphicFramePr>
        <p:xfrm>
          <a:off x="762000" y="112395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5" name="24 - TextBox"/>
          <p:cNvSpPr txBox="1"/>
          <p:nvPr/>
        </p:nvSpPr>
        <p:spPr>
          <a:xfrm>
            <a:off x="1600200" y="666750"/>
            <a:ext cx="2895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Researchers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2514600" y="209550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Ερευνητικές/διοικητικές δραστηριότητες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4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685800" y="1123950"/>
            <a:ext cx="82296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dirty="0" smtClean="0"/>
              <a:t> Πρόεδρος του ΤΕΣ Θετικών Επιστημών και Μαθηματικών του  ΕΣΕΤΕΚ (από το 2020)</a:t>
            </a:r>
          </a:p>
          <a:p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 Μέλος του ΠΣΕΚ Πελοποννήσου από 12/2022 με τετραετή θητεία.</a:t>
            </a:r>
            <a:endParaRPr lang="en-US" dirty="0" smtClean="0"/>
          </a:p>
          <a:p>
            <a:pPr>
              <a:buFont typeface="Arial" pitchFamily="34" charset="0"/>
              <a:buChar char="•"/>
            </a:pPr>
            <a:endParaRPr lang="en-US" dirty="0" smtClean="0"/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l-GR" dirty="0" smtClean="0"/>
              <a:t>Από τον Ιούλιο 2024 είμαι Αντιπρόεδρος του ΕΚΕΦΕ «Δημόκριτος»</a:t>
            </a:r>
          </a:p>
          <a:p>
            <a:pPr>
              <a:buFont typeface="Arial" pitchFamily="34" charset="0"/>
              <a:buChar char="•"/>
            </a:pPr>
            <a:endParaRPr lang="el-GR" dirty="0" smtClean="0"/>
          </a:p>
          <a:p>
            <a:pPr>
              <a:buFont typeface="Arial" pitchFamily="34" charset="0"/>
              <a:buChar char="•"/>
            </a:pPr>
            <a:r>
              <a:rPr lang="el-GR" dirty="0" smtClean="0"/>
              <a:t> Από τον Φεβρουάριο του 2025 είμαι ο Επιστημονικός Εκπρόσωπος της Ελλάδας στο </a:t>
            </a:r>
            <a:r>
              <a:rPr lang="en-US" dirty="0" smtClean="0"/>
              <a:t>CERN Council.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TextBox"/>
          <p:cNvSpPr txBox="1"/>
          <p:nvPr/>
        </p:nvSpPr>
        <p:spPr>
          <a:xfrm>
            <a:off x="1066800" y="742950"/>
            <a:ext cx="7772400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endParaRPr lang="el-GR" sz="1400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i="1" spc="-15" dirty="0" smtClean="0">
                <a:solidFill>
                  <a:srgbClr val="953735"/>
                </a:solidFill>
                <a:cs typeface="Calibri"/>
              </a:rPr>
              <a:t> Προσωπικό</a:t>
            </a:r>
          </a:p>
          <a:p>
            <a:pPr>
              <a:buFont typeface="Arial" pitchFamily="34" charset="0"/>
              <a:buChar char="•"/>
            </a:pPr>
            <a:endParaRPr lang="el-GR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i="1" spc="-15" dirty="0" smtClean="0">
                <a:solidFill>
                  <a:srgbClr val="953735"/>
                </a:solidFill>
                <a:cs typeface="Calibri"/>
              </a:rPr>
              <a:t> Χρηματοδοτήσεις</a:t>
            </a:r>
          </a:p>
          <a:p>
            <a:pPr>
              <a:buFont typeface="Arial" pitchFamily="34" charset="0"/>
              <a:buChar char="•"/>
            </a:pPr>
            <a:endParaRPr lang="el-GR" i="1" spc="-15" dirty="0" smtClean="0">
              <a:solidFill>
                <a:srgbClr val="953735"/>
              </a:solidFill>
              <a:cs typeface="Calibri"/>
            </a:endParaRPr>
          </a:p>
          <a:p>
            <a:pPr>
              <a:buFont typeface="Arial" pitchFamily="34" charset="0"/>
              <a:buChar char="•"/>
            </a:pPr>
            <a:r>
              <a:rPr lang="el-GR" i="1" spc="-15" dirty="0" smtClean="0">
                <a:solidFill>
                  <a:srgbClr val="953735"/>
                </a:solidFill>
                <a:cs typeface="Calibri"/>
              </a:rPr>
              <a:t> Μέσο (</a:t>
            </a:r>
            <a:r>
              <a:rPr lang="el-GR" i="1" spc="-15" dirty="0" err="1" smtClean="0">
                <a:solidFill>
                  <a:srgbClr val="953735"/>
                </a:solidFill>
                <a:cs typeface="Calibri"/>
              </a:rPr>
              <a:t>μάκρο</a:t>
            </a:r>
            <a:r>
              <a:rPr lang="el-GR" i="1" spc="-15" dirty="0" smtClean="0">
                <a:solidFill>
                  <a:srgbClr val="953735"/>
                </a:solidFill>
                <a:cs typeface="Calibri"/>
              </a:rPr>
              <a:t>)-</a:t>
            </a:r>
            <a:r>
              <a:rPr lang="el-GR" i="1" spc="-15" dirty="0" err="1" smtClean="0">
                <a:solidFill>
                  <a:srgbClr val="953735"/>
                </a:solidFill>
                <a:cs typeface="Calibri"/>
              </a:rPr>
              <a:t>πρόθεσμο</a:t>
            </a:r>
            <a:r>
              <a:rPr lang="el-GR" i="1" spc="-15" dirty="0" smtClean="0">
                <a:solidFill>
                  <a:srgbClr val="953735"/>
                </a:solidFill>
                <a:cs typeface="Calibri"/>
              </a:rPr>
              <a:t> ερευνητικό πρόγραμμα</a:t>
            </a:r>
          </a:p>
          <a:p>
            <a:pPr>
              <a:buFont typeface="Arial" pitchFamily="34" charset="0"/>
              <a:buChar char="•"/>
            </a:pPr>
            <a:endParaRPr lang="el-GR" sz="800" i="1" spc="-15" dirty="0" smtClean="0">
              <a:solidFill>
                <a:srgbClr val="953735"/>
              </a:solidFill>
              <a:cs typeface="Calibri"/>
            </a:endParaRPr>
          </a:p>
          <a:p>
            <a:endParaRPr lang="en-US" dirty="0"/>
          </a:p>
        </p:txBody>
      </p:sp>
      <p:sp>
        <p:nvSpPr>
          <p:cNvPr id="14" name="13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libri" pitchFamily="34" charset="0"/>
                <a:cs typeface="Calibri" pitchFamily="34" charset="0"/>
              </a:rPr>
              <a:t>Προκλήσεις - Προβλήματα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 dirty="0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dirty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sz="900" spc="-10">
                <a:solidFill>
                  <a:schemeClr val="bg1">
                    <a:lumMod val="65000"/>
                  </a:schemeClr>
                </a:solidFill>
              </a:rPr>
              <a:t>,</a:t>
            </a:r>
            <a:r>
              <a:rPr sz="900" spc="-45">
                <a:solidFill>
                  <a:schemeClr val="bg1">
                    <a:lumMod val="65000"/>
                  </a:schemeClr>
                </a:solidFill>
              </a:rPr>
              <a:t> </a:t>
            </a:r>
            <a:r>
              <a:rPr lang="en-US" sz="900" spc="-45" dirty="0" smtClean="0">
                <a:solidFill>
                  <a:schemeClr val="bg1">
                    <a:lumMod val="65000"/>
                  </a:schemeClr>
                </a:solidFill>
              </a:rPr>
              <a:t>2/3</a:t>
            </a:r>
            <a:r>
              <a:rPr lang="el-GR" sz="900" dirty="0" smtClean="0">
                <a:solidFill>
                  <a:schemeClr val="bg1">
                    <a:lumMod val="65000"/>
                  </a:schemeClr>
                </a:solidFill>
              </a:rPr>
              <a:t>/2023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219200" y="971551"/>
            <a:ext cx="7620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l-GR" sz="1400" dirty="0" smtClean="0"/>
              <a:t> Απαραίτητη  σοβαρή και σε βάθος συζήτηση για την «επόμενη μέρα» του ΙΠΣΦ.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Χρειαζόμαστε άμεσα 2-3 νέες θέσεις ερευνητικού προσωπικού. </a:t>
            </a:r>
          </a:p>
          <a:p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Εμβληματικές δραστηριότητες που θα υποστηρίξουν τις ανάγκες που υπάρχουν. 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Επαρκής χρηματοδότηση που θα λειτουργήσει ως μηχανισμός υποστήριξης νέων επιστημόνων.</a:t>
            </a:r>
          </a:p>
          <a:p>
            <a:pPr>
              <a:buFont typeface="Arial" pitchFamily="34" charset="0"/>
              <a:buChar char="•"/>
            </a:pPr>
            <a:endParaRPr lang="el-GR" sz="1400" dirty="0" smtClean="0"/>
          </a:p>
          <a:p>
            <a:pPr>
              <a:buFont typeface="Arial" pitchFamily="34" charset="0"/>
              <a:buChar char="•"/>
            </a:pPr>
            <a:r>
              <a:rPr lang="el-GR" sz="1400" dirty="0" smtClean="0"/>
              <a:t> Υποστήριξη μεγαλύτερου αριθμού υποψηφίων διδακτόρων.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1143000" y="895351"/>
            <a:ext cx="7620000" cy="268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5600" marR="29845">
              <a:lnSpc>
                <a:spcPct val="80000"/>
              </a:lnSpc>
            </a:pPr>
            <a:endParaRPr lang="el-GR" dirty="0" smtClean="0">
              <a:cs typeface="Calibri"/>
            </a:endParaRPr>
          </a:p>
          <a:p>
            <a:r>
              <a:rPr lang="el-GR" sz="1400" dirty="0" smtClean="0"/>
              <a:t>Η μη-ανταγωνιστική κρατική υποστήριξη είναι </a:t>
            </a:r>
            <a:r>
              <a:rPr lang="el-GR" sz="1400" dirty="0" smtClean="0">
                <a:solidFill>
                  <a:schemeClr val="accent2">
                    <a:lumMod val="75000"/>
                  </a:schemeClr>
                </a:solidFill>
              </a:rPr>
              <a:t>και μάλλον θα παραμείνει </a:t>
            </a:r>
            <a:r>
              <a:rPr lang="el-GR" sz="1400" dirty="0" smtClean="0"/>
              <a:t>σε μηδενικά επίπεδα, τουλάχιστον για το ορατό μέλλον. </a:t>
            </a:r>
          </a:p>
          <a:p>
            <a:endParaRPr lang="el-GR" sz="1400" dirty="0" smtClean="0"/>
          </a:p>
          <a:p>
            <a:r>
              <a:rPr lang="el-GR" sz="1400" dirty="0" smtClean="0"/>
              <a:t>Χρειαζόμαστε αλλαγή κουλτούρας </a:t>
            </a:r>
          </a:p>
          <a:p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Horizon Europe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Digital Europe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EDF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Συνέργειες με ιδρύματα του εξωτερικού αλλά και του εσωτερικού </a:t>
            </a: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Φορείς και θεσμικά όργανα εκτός του Υπουργείου Ανάπτυξης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Περιφέρειες (Πελοποννήσου και ίσως άλλες)</a:t>
            </a:r>
            <a:endParaRPr lang="en-US" sz="1400" dirty="0" smtClean="0"/>
          </a:p>
        </p:txBody>
      </p:sp>
      <p:sp>
        <p:nvSpPr>
          <p:cNvPr id="14" name="13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123951"/>
            <a:ext cx="7162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ΦΥΕ – Πειραματική και θεωρητική</a:t>
            </a:r>
          </a:p>
          <a:p>
            <a:endParaRPr lang="el-G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Τι έρχεται μετά το </a:t>
            </a:r>
            <a:r>
              <a:rPr lang="en-US" sz="1400" dirty="0" smtClean="0"/>
              <a:t>LHC?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FCC</a:t>
            </a:r>
            <a:r>
              <a:rPr lang="el-GR" sz="14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Εστίαση σε ένα πειραματικό </a:t>
            </a:r>
            <a:r>
              <a:rPr lang="en-US" sz="1400" dirty="0" smtClean="0"/>
              <a:t>project</a:t>
            </a:r>
            <a:r>
              <a:rPr lang="el-GR" sz="1400" dirty="0" smtClean="0"/>
              <a:t> 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Δημιουργία εστιασμένης ομάδας στην θεωρητική φυσική 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Στρατηγικές συμμαχίες και συνέργειες μέσα και έξω από την χώρα.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Σχέσεις με το νέο Ινστιτούτο Κβαντικών τεχνολογιών και υπολογιστών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047751"/>
            <a:ext cx="76200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Πειραματική και θεωρητική Πυρηνική Φυσική, Εφαρμογές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</a:p>
          <a:p>
            <a:endParaRPr lang="el-GR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</a:t>
            </a:r>
            <a:r>
              <a:rPr lang="en-US" sz="1400" dirty="0" smtClean="0"/>
              <a:t>Sustainability – </a:t>
            </a:r>
            <a:r>
              <a:rPr lang="el-GR" sz="1400" dirty="0" smtClean="0"/>
              <a:t>προσωπικό και ερευνητικό πρόγραμμα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Ολοκλήρωση της πειραματικής υποδομής </a:t>
            </a:r>
            <a:r>
              <a:rPr lang="en-US" sz="1400" dirty="0" smtClean="0"/>
              <a:t>(AMS, </a:t>
            </a:r>
            <a:r>
              <a:rPr lang="el-GR" sz="1400" dirty="0" err="1" smtClean="0"/>
              <a:t>Κυκλοτρόνιο</a:t>
            </a:r>
            <a:r>
              <a:rPr lang="el-GR" sz="1400" dirty="0" smtClean="0"/>
              <a:t>)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Μετασχηματισμός σε ερευνητική υποδομή με εγχώριους και διεθνείς χρήστες</a:t>
            </a:r>
            <a:endParaRPr lang="el-GR" sz="14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Εξωστρέφεια και συνεργασίες – έρευνα και εφαρμογές</a:t>
            </a:r>
          </a:p>
          <a:p>
            <a:pPr lvl="1"/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Εκμετάλλευση της μοναδικότητας των υποδομών και της τεχνογνωσίας που υπάρχει για την χρηματοδότηση των αντίστοιχων δραστηριοτήτων. </a:t>
            </a:r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Μέσο-μακροπρόθεσμο πρόγραμμα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066800" y="1047751"/>
            <a:ext cx="76200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err="1" smtClean="0">
                <a:solidFill>
                  <a:schemeClr val="accent6">
                    <a:lumMod val="75000"/>
                  </a:schemeClr>
                </a:solidFill>
              </a:rPr>
              <a:t>Αστροσωματιδιακή</a:t>
            </a:r>
            <a:r>
              <a:rPr lang="el-GR" sz="1600" dirty="0" smtClean="0">
                <a:solidFill>
                  <a:schemeClr val="accent6">
                    <a:lumMod val="75000"/>
                  </a:schemeClr>
                </a:solidFill>
              </a:rPr>
              <a:t> Φυσική</a:t>
            </a:r>
          </a:p>
          <a:p>
            <a:endParaRPr lang="el-GR" sz="1600" dirty="0" smtClean="0">
              <a:solidFill>
                <a:schemeClr val="accent6">
                  <a:lumMod val="75000"/>
                </a:schemeClr>
              </a:solidFill>
            </a:endParaRPr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Συνέχιση του υπάρχοντος προγράμματος στα πλαίσια του </a:t>
            </a:r>
            <a:r>
              <a:rPr lang="en-US" sz="1400" dirty="0" smtClean="0"/>
              <a:t>KM3NeT</a:t>
            </a: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Υποστήριξη παράλληλων δραστηριοτήτων </a:t>
            </a:r>
            <a:r>
              <a:rPr lang="en-US" sz="1400" dirty="0" smtClean="0"/>
              <a:t>(ANNIE,</a:t>
            </a:r>
            <a:r>
              <a:rPr lang="el-GR" sz="1400" dirty="0" smtClean="0"/>
              <a:t> </a:t>
            </a:r>
            <a:r>
              <a:rPr lang="en-US" sz="1400" dirty="0" smtClean="0"/>
              <a:t>HYPER-K </a:t>
            </a:r>
            <a:r>
              <a:rPr lang="el-GR" sz="1400" dirty="0" smtClean="0"/>
              <a:t>κ.α.)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Ανάπτυξη της υποδομής ακουστικής ανίχνευσης σε συνεργασία με ιδρύματα και ομάδες από το εξωτερικό</a:t>
            </a:r>
          </a:p>
          <a:p>
            <a:pPr lvl="1">
              <a:buFont typeface="Arial" pitchFamily="34" charset="0"/>
              <a:buChar char="•"/>
            </a:pPr>
            <a:endParaRPr lang="el-GR" sz="1400" dirty="0" smtClean="0"/>
          </a:p>
          <a:p>
            <a:pPr lvl="1">
              <a:buFont typeface="Arial" pitchFamily="34" charset="0"/>
              <a:buChar char="•"/>
            </a:pPr>
            <a:r>
              <a:rPr lang="el-GR" sz="1400" dirty="0" smtClean="0"/>
              <a:t> Ενδυνάμωση των συνεργειών που εμφανίζονται ως δυνατότητες τόσο στον τομέα του περιβάλλοντος, της γεωφυσικής, της θαλάσσιας βιολογίας κ.α.   </a:t>
            </a:r>
            <a:endParaRPr lang="en-US" sz="1400" dirty="0" smtClean="0"/>
          </a:p>
          <a:p>
            <a:pPr lvl="1">
              <a:buFont typeface="Arial" pitchFamily="34" charset="0"/>
              <a:buChar char="•"/>
            </a:pPr>
            <a:endParaRPr lang="en-US" sz="1400" dirty="0" smtClean="0">
              <a:solidFill>
                <a:srgbClr val="FF0000"/>
              </a:solidFill>
            </a:endParaRPr>
          </a:p>
          <a:p>
            <a:pPr lvl="1"/>
            <a:endParaRPr lang="en-U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TextBox"/>
          <p:cNvSpPr txBox="1"/>
          <p:nvPr/>
        </p:nvSpPr>
        <p:spPr>
          <a:xfrm>
            <a:off x="0" y="2"/>
            <a:ext cx="899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4" name="13 - Ορθογώνιο"/>
          <p:cNvSpPr/>
          <p:nvPr/>
        </p:nvSpPr>
        <p:spPr>
          <a:xfrm>
            <a:off x="1295400" y="361950"/>
            <a:ext cx="6477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Ένα τεράστιο 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ΕΥΧΑΡΙΣΤΩ !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	στην Γεωργία,</a:t>
            </a:r>
          </a:p>
          <a:p>
            <a:endParaRPr lang="el-GR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		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τον 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Μανώλη</a:t>
            </a:r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endParaRPr lang="en-US" sz="2800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				</a:t>
            </a:r>
            <a:r>
              <a:rPr lang="el-GR" sz="2800" dirty="0" smtClean="0">
                <a:solidFill>
                  <a:schemeClr val="accent6">
                    <a:lumMod val="75000"/>
                  </a:schemeClr>
                </a:solidFill>
              </a:rPr>
              <a:t>και τον Δάκη!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0" y="0"/>
            <a:ext cx="899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Προσωπικό</a:t>
            </a:r>
            <a:r>
              <a:rPr lang="el-GR" sz="32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endParaRPr lang="en-US" sz="3200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graphicFrame>
        <p:nvGraphicFramePr>
          <p:cNvPr id="14" name="3 - Θέση περιεχομένου"/>
          <p:cNvGraphicFramePr>
            <a:graphicFrameLocks/>
          </p:cNvGraphicFramePr>
          <p:nvPr/>
        </p:nvGraphicFramePr>
        <p:xfrm>
          <a:off x="1905000" y="895350"/>
          <a:ext cx="5638800" cy="2819396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937971"/>
                <a:gridCol w="1317549"/>
                <a:gridCol w="1127760"/>
                <a:gridCol w="1127760"/>
                <a:gridCol w="1127760"/>
              </a:tblGrid>
              <a:tr h="572868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Researchers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Admin +</a:t>
                      </a:r>
                      <a:r>
                        <a:rPr lang="el-GR" sz="1100" dirty="0" smtClean="0"/>
                        <a:t> </a:t>
                      </a:r>
                      <a:r>
                        <a:rPr lang="en-US" sz="1100" dirty="0" smtClean="0"/>
                        <a:t>Technical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Post</a:t>
                      </a:r>
                      <a:r>
                        <a:rPr lang="en-US" sz="1100" baseline="0" dirty="0" smtClean="0"/>
                        <a:t> Docs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r>
                        <a:rPr lang="en-US" sz="1100" dirty="0" smtClean="0"/>
                        <a:t>Non PhD contracts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6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10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2022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9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2023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18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8 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8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2024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17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 8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 9</a:t>
                      </a:r>
                      <a:endParaRPr lang="en-US" sz="1100" dirty="0"/>
                    </a:p>
                  </a:txBody>
                  <a:tcPr marT="34290" marB="34290"/>
                </a:tc>
              </a:tr>
              <a:tr h="280816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2025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14 + 1 + 2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smtClean="0"/>
                        <a:t>11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4</a:t>
                      </a:r>
                      <a:endParaRPr lang="en-US" sz="11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100" dirty="0" smtClean="0"/>
                        <a:t>6</a:t>
                      </a:r>
                      <a:endParaRPr lang="en-US" sz="1100" dirty="0"/>
                    </a:p>
                  </a:txBody>
                  <a:tcPr marT="34290" marB="3429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20 - Ορθογώνιο"/>
          <p:cNvSpPr/>
          <p:nvPr/>
        </p:nvSpPr>
        <p:spPr>
          <a:xfrm>
            <a:off x="685800" y="590550"/>
            <a:ext cx="8382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Διαχειριστικό ΙΠΣΦ</a:t>
            </a:r>
          </a:p>
          <a:p>
            <a:endParaRPr lang="el-G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/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Έσοδα</a:t>
            </a:r>
          </a:p>
          <a:p>
            <a:pPr lvl="2">
              <a:buNone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2019    14585</a:t>
            </a:r>
          </a:p>
          <a:p>
            <a:pPr lvl="2">
              <a:buNone/>
            </a:pP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	2020             0</a:t>
            </a:r>
          </a:p>
          <a:p>
            <a:pPr lvl="2">
              <a:buNone/>
            </a:pP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2021        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0</a:t>
            </a:r>
          </a:p>
          <a:p>
            <a:pPr lvl="2">
              <a:buNone/>
            </a:pP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         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	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2022       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0</a:t>
            </a:r>
            <a:endParaRPr lang="en-US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lvl="2">
              <a:buNone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  	2023       5105</a:t>
            </a:r>
          </a:p>
          <a:p>
            <a:pPr lvl="2">
              <a:buNone/>
            </a:pP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                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2024     21188  (10.000 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από Κέντρο, 4.200 από εσωτερικά </a:t>
            </a:r>
          </a:p>
          <a:p>
            <a:pPr lvl="2">
              <a:buNone/>
            </a:pP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                                          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    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 έργα υπολοίπων, 6.988 από 2.5%)</a:t>
            </a:r>
          </a:p>
          <a:p>
            <a:pPr lvl="2">
              <a:buNone/>
            </a:pP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Υπόλοιπο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@7/4/2025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16688 </a:t>
            </a:r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ευρώ</a:t>
            </a:r>
          </a:p>
          <a:p>
            <a:pPr lvl="2"/>
            <a:endParaRPr lang="el-GR" sz="1400" dirty="0" smtClean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el-GR" sz="1400" dirty="0" smtClean="0">
                <a:solidFill>
                  <a:schemeClr val="accent3">
                    <a:lumMod val="75000"/>
                  </a:schemeClr>
                </a:solidFill>
              </a:rPr>
              <a:t>ΟΡΑΣΥ   Ολοκληρώθηκε το 2024 με μοναδικό έξοδο το 2024 την αμοιβή του δικτυακού υπεύθυνου. </a:t>
            </a:r>
          </a:p>
          <a:p>
            <a:endParaRPr lang="el-GR" sz="1400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lvl="2">
              <a:buNone/>
            </a:pPr>
            <a:r>
              <a:rPr lang="el-GR" sz="1400" dirty="0" smtClean="0">
                <a:solidFill>
                  <a:srgbClr val="C00000"/>
                </a:solidFill>
              </a:rPr>
              <a:t>2.5% παρακράτηση υπέρ του έργου υποστήριξης ΙΠΣΦ</a:t>
            </a:r>
          </a:p>
          <a:p>
            <a:pPr lvl="2">
              <a:buNone/>
            </a:pPr>
            <a:endParaRPr lang="el-GR" sz="1400" dirty="0" smtClean="0">
              <a:solidFill>
                <a:srgbClr val="C00000"/>
              </a:solidFill>
            </a:endParaRPr>
          </a:p>
          <a:p>
            <a:r>
              <a:rPr lang="en-US" sz="1400" dirty="0" smtClean="0">
                <a:solidFill>
                  <a:schemeClr val="accent1">
                    <a:lumMod val="75000"/>
                  </a:schemeClr>
                </a:solidFill>
              </a:rPr>
              <a:t> To 2025</a:t>
            </a:r>
            <a:r>
              <a:rPr lang="el-GR" sz="1400" dirty="0" smtClean="0">
                <a:solidFill>
                  <a:schemeClr val="accent1">
                    <a:lumMod val="75000"/>
                  </a:schemeClr>
                </a:solidFill>
              </a:rPr>
              <a:t> θα υπάρξει ενίσχυση από το ΕΚΕΦΕ Δ   προς το  διαχειριστικό του ΙΠΣΦ με 30.000 ευρώ.</a:t>
            </a:r>
          </a:p>
          <a:p>
            <a:pPr lvl="2">
              <a:buNone/>
            </a:pPr>
            <a:endParaRPr lang="el-GR" sz="1400" dirty="0" smtClean="0">
              <a:solidFill>
                <a:srgbClr val="C00000"/>
              </a:solidFill>
            </a:endParaRPr>
          </a:p>
        </p:txBody>
      </p:sp>
      <p:sp>
        <p:nvSpPr>
          <p:cNvPr id="20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09430" y="205981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Χρηματοδοτήσεις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11" name="10 - Εικόνα" descr="Screenshot 2025-04-07 160337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0" y="590550"/>
            <a:ext cx="8242857" cy="37916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Συνεργασίες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1295400" y="742950"/>
            <a:ext cx="716280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Δύο σημαντικές συμφωνίες υπογράφηκαν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l-GR" sz="1600" dirty="0" smtClean="0"/>
          </a:p>
          <a:p>
            <a:pPr>
              <a:buFont typeface="Arial" pitchFamily="34" charset="0"/>
              <a:buChar char="•"/>
            </a:pPr>
            <a:r>
              <a:rPr lang="el-GR" sz="1600" dirty="0" smtClean="0">
                <a:solidFill>
                  <a:srgbClr val="C00000"/>
                </a:solidFill>
              </a:rPr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Asia Pacific Center for Theoretical Physics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in Pohang, South Korea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MoU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για ερευνητική συνεργασία, οργάνωση συνεδρίων/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workshops,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ανταλλαγές ερευνητών/φοιτητών.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</a:p>
          <a:p>
            <a:pPr>
              <a:buFont typeface="Arial" pitchFamily="34" charset="0"/>
              <a:buChar char="•"/>
            </a:pPr>
            <a:endParaRPr lang="en-US" sz="1600" dirty="0" smtClean="0"/>
          </a:p>
          <a:p>
            <a:pPr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FERMILAB</a:t>
            </a:r>
            <a:r>
              <a:rPr lang="el-GR" sz="1600" dirty="0" smtClean="0">
                <a:solidFill>
                  <a:srgbClr val="FF0000"/>
                </a:solidFill>
              </a:rPr>
              <a:t>  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MoU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συνεργασίας ανάμεσα σε Δημόκριτο και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FERMILAB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σε</a:t>
            </a:r>
          </a:p>
          <a:p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  πειραματική/θεωρητική Φυσική, Α</a:t>
            </a:r>
            <a:r>
              <a:rPr lang="en-US" sz="1600" dirty="0" err="1" smtClean="0">
                <a:solidFill>
                  <a:schemeClr val="accent1">
                    <a:lumMod val="75000"/>
                  </a:schemeClr>
                </a:solidFill>
              </a:rPr>
              <a:t>rtificial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Intelligence, Quantum technologies,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  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με υποστήριξη φοιτητών, ερευνητών. Ιδιαίτερο ενδιαφέρον από το </a:t>
            </a:r>
          </a:p>
          <a:p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   Υπουργείο Εξωτερικών. </a:t>
            </a:r>
          </a:p>
          <a:p>
            <a:endParaRPr lang="el-GR" sz="1600" dirty="0" smtClean="0"/>
          </a:p>
          <a:p>
            <a:endParaRPr lang="el-GR" sz="1600" dirty="0" smtClean="0"/>
          </a:p>
          <a:p>
            <a:pPr>
              <a:buFont typeface="Arial" pitchFamily="34" charset="0"/>
              <a:buChar char="•"/>
            </a:pPr>
            <a:r>
              <a:rPr lang="el-GR" sz="1600" dirty="0" smtClean="0"/>
              <a:t> </a:t>
            </a:r>
            <a:r>
              <a:rPr lang="el-GR" sz="1600" dirty="0" smtClean="0">
                <a:solidFill>
                  <a:srgbClr val="C00000"/>
                </a:solidFill>
              </a:rPr>
              <a:t>Μουσείο Μπενάκη   </a:t>
            </a:r>
            <a:r>
              <a:rPr lang="en-US" sz="1600" dirty="0" err="1" smtClean="0">
                <a:solidFill>
                  <a:schemeClr val="accent3">
                    <a:lumMod val="75000"/>
                  </a:schemeClr>
                </a:solidFill>
              </a:rPr>
              <a:t>MoU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l-GR" sz="1600" smtClean="0">
                <a:solidFill>
                  <a:schemeClr val="accent3">
                    <a:lumMod val="75000"/>
                  </a:schemeClr>
                </a:solidFill>
              </a:rPr>
              <a:t>υπό δημιουργία</a:t>
            </a:r>
            <a:r>
              <a:rPr lang="el-GR" sz="1600" dirty="0" smtClean="0">
                <a:solidFill>
                  <a:schemeClr val="accent3">
                    <a:lumMod val="75000"/>
                  </a:schemeClr>
                </a:solidFill>
              </a:rPr>
              <a:t>.</a:t>
            </a:r>
            <a:endParaRPr lang="en-US" sz="1600" dirty="0" smtClean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2" name="11 - Τίτλος"/>
          <p:cNvSpPr>
            <a:spLocks noGrp="1"/>
          </p:cNvSpPr>
          <p:nvPr>
            <p:ph type="title"/>
          </p:nvPr>
        </p:nvSpPr>
        <p:spPr>
          <a:xfrm>
            <a:off x="914400" y="0"/>
            <a:ext cx="7777370" cy="50218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el-GR" dirty="0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0" name="9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Συνεργασίες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" name="10 - Ορθογώνιο"/>
          <p:cNvSpPr/>
          <p:nvPr/>
        </p:nvSpPr>
        <p:spPr>
          <a:xfrm>
            <a:off x="1295400" y="895350"/>
            <a:ext cx="7162800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l-GR" sz="1600" dirty="0" smtClean="0"/>
              <a:t>Το ΙΠΣΦ / ΕΚΕΦΕ «Δημόκριτος»  διαδραματίζει κομβικό ρόλο στην δημιουργία 2 διεθνών δομών </a:t>
            </a:r>
          </a:p>
          <a:p>
            <a:endParaRPr lang="el-GR" sz="1600" dirty="0" smtClean="0"/>
          </a:p>
          <a:p>
            <a:pPr>
              <a:buFont typeface="Arial" pitchFamily="34" charset="0"/>
              <a:buChar char="•"/>
            </a:pPr>
            <a:r>
              <a:rPr lang="el-GR" sz="1600" dirty="0" smtClean="0"/>
              <a:t>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την νομική οντότητα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AISBL (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διεθνής μη κερδοσκοπική εταιρεία ) του </a:t>
            </a:r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KM3NeT </a:t>
            </a:r>
            <a:r>
              <a:rPr lang="el-GR" sz="1600" dirty="0" smtClean="0">
                <a:solidFill>
                  <a:schemeClr val="accent1">
                    <a:lumMod val="75000"/>
                  </a:schemeClr>
                </a:solidFill>
              </a:rPr>
              <a:t>με έδρα το Βέλγιο</a:t>
            </a:r>
          </a:p>
          <a:p>
            <a:pPr>
              <a:buFont typeface="Arial" pitchFamily="34" charset="0"/>
              <a:buChar char="•"/>
            </a:pPr>
            <a:endParaRPr lang="el-GR" sz="1600" dirty="0" smtClean="0"/>
          </a:p>
          <a:p>
            <a:pPr>
              <a:buFont typeface="Arial" pitchFamily="34" charset="0"/>
              <a:buChar char="•"/>
            </a:pPr>
            <a:r>
              <a:rPr lang="el-GR" sz="1600" dirty="0" smtClean="0"/>
              <a:t> </a:t>
            </a:r>
            <a:r>
              <a:rPr lang="el-GR" sz="1600" dirty="0" smtClean="0">
                <a:solidFill>
                  <a:schemeClr val="accent3">
                    <a:lumMod val="75000"/>
                  </a:schemeClr>
                </a:solidFill>
              </a:rPr>
              <a:t>εξασφαλίσαμε την πολιτική υποστήριξη του Υπουργείου Ανάπτυξης  μέσω της ΓΓΕΚ για την ένταξη του προγράμματος </a:t>
            </a:r>
            <a:r>
              <a:rPr lang="en-US" sz="1600" dirty="0" err="1" smtClean="0">
                <a:solidFill>
                  <a:schemeClr val="accent3">
                    <a:lumMod val="75000"/>
                  </a:schemeClr>
                </a:solidFill>
              </a:rPr>
              <a:t>ESSnuSB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 </a:t>
            </a:r>
            <a:r>
              <a:rPr lang="el-GR" sz="1600" dirty="0" smtClean="0">
                <a:solidFill>
                  <a:schemeClr val="accent3">
                    <a:lumMod val="75000"/>
                  </a:schemeClr>
                </a:solidFill>
              </a:rPr>
              <a:t>στον οδικό χάρτη του </a:t>
            </a:r>
            <a:r>
              <a:rPr lang="en-US" sz="1600" dirty="0" smtClean="0">
                <a:solidFill>
                  <a:schemeClr val="accent3">
                    <a:lumMod val="75000"/>
                  </a:schemeClr>
                </a:solidFill>
              </a:rPr>
              <a:t>ESFRI</a:t>
            </a:r>
            <a:endParaRPr lang="el-GR" sz="1600" dirty="0" smtClean="0">
              <a:solidFill>
                <a:schemeClr val="accent3">
                  <a:lumMod val="75000"/>
                </a:schemeClr>
              </a:solidFill>
            </a:endParaRPr>
          </a:p>
          <a:p>
            <a:endParaRPr lang="el-GR" sz="1600" dirty="0" smtClean="0"/>
          </a:p>
          <a:p>
            <a:endParaRPr lang="el-GR" sz="1600" dirty="0" smtClean="0"/>
          </a:p>
          <a:p>
            <a:pPr algn="ctr"/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893407" y="111818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Εξωστρέφεια και προβολή του ΙΠΣΦ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77" name="76 - Εικόνα" descr="Screenshot 2025-04-06 184641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438150"/>
            <a:ext cx="2088135" cy="3962400"/>
          </a:xfrm>
          <a:prstGeom prst="rect">
            <a:avLst/>
          </a:prstGeom>
        </p:spPr>
      </p:pic>
      <p:pic>
        <p:nvPicPr>
          <p:cNvPr id="78" name="77 - Εικόνα" descr="Screenshot 2025-04-06 184658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400" y="438150"/>
            <a:ext cx="2080358" cy="3962400"/>
          </a:xfrm>
          <a:prstGeom prst="rect">
            <a:avLst/>
          </a:prstGeom>
        </p:spPr>
      </p:pic>
      <p:sp>
        <p:nvSpPr>
          <p:cNvPr id="79" name="78 - TextBox"/>
          <p:cNvSpPr txBox="1"/>
          <p:nvPr/>
        </p:nvSpPr>
        <p:spPr>
          <a:xfrm>
            <a:off x="685800" y="150495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2023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16 Colloquia/Seminars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12 - Ευθεία γραμμή σύνδεσης"/>
          <p:cNvCxnSpPr/>
          <p:nvPr/>
        </p:nvCxnSpPr>
        <p:spPr>
          <a:xfrm>
            <a:off x="609600" y="0"/>
            <a:ext cx="6350" cy="51435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15 - Ευθεία γραμμή σύνδεσης"/>
          <p:cNvCxnSpPr/>
          <p:nvPr/>
        </p:nvCxnSpPr>
        <p:spPr>
          <a:xfrm>
            <a:off x="0" y="4505717"/>
            <a:ext cx="91440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4" descr="Image result for ncsr demokrit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3082"/>
          <a:stretch>
            <a:fillRect/>
          </a:stretch>
        </p:blipFill>
        <p:spPr bwMode="auto">
          <a:xfrm>
            <a:off x="0" y="4517343"/>
            <a:ext cx="606700" cy="626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18 - Ορθογώνιο"/>
          <p:cNvSpPr/>
          <p:nvPr/>
        </p:nvSpPr>
        <p:spPr>
          <a:xfrm>
            <a:off x="660406" y="4518662"/>
            <a:ext cx="8483595" cy="34289"/>
          </a:xfrm>
          <a:prstGeom prst="rect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15" name="14 - TextBox"/>
          <p:cNvSpPr txBox="1"/>
          <p:nvPr/>
        </p:nvSpPr>
        <p:spPr>
          <a:xfrm>
            <a:off x="1905000" y="0"/>
            <a:ext cx="55758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endParaRPr lang="el-GR" sz="32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7" name="16 - Ορθογώνιο"/>
          <p:cNvSpPr/>
          <p:nvPr/>
        </p:nvSpPr>
        <p:spPr>
          <a:xfrm>
            <a:off x="6925092" y="3719720"/>
            <a:ext cx="715617" cy="395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Ορθογώνιο"/>
          <p:cNvSpPr/>
          <p:nvPr/>
        </p:nvSpPr>
        <p:spPr>
          <a:xfrm>
            <a:off x="0" y="1"/>
            <a:ext cx="914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Εξωστρέφεια και προβολή του ΙΠΣΦ</a:t>
            </a:r>
            <a:endParaRPr lang="en-US" sz="28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bject 4"/>
          <p:cNvSpPr txBox="1">
            <a:spLocks noGrp="1"/>
          </p:cNvSpPr>
          <p:nvPr>
            <p:ph type="ftr" sz="quarter" idx="11"/>
          </p:nvPr>
        </p:nvSpPr>
        <p:spPr>
          <a:xfrm>
            <a:off x="228600" y="4857751"/>
            <a:ext cx="8610600" cy="15388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2700" algn="ctr">
              <a:lnSpc>
                <a:spcPts val="1240"/>
              </a:lnSpc>
            </a:pPr>
            <a:r>
              <a:rPr sz="900" spc="-5">
                <a:solidFill>
                  <a:schemeClr val="bg1">
                    <a:lumMod val="65000"/>
                  </a:schemeClr>
                </a:solidFill>
              </a:rPr>
              <a:t>Χρήστος </a:t>
            </a:r>
            <a:r>
              <a:rPr sz="900" spc="-10" smtClean="0">
                <a:solidFill>
                  <a:schemeClr val="bg1">
                    <a:lumMod val="65000"/>
                  </a:schemeClr>
                </a:solidFill>
              </a:rPr>
              <a:t>Μάρκου</a:t>
            </a:r>
            <a:r>
              <a:rPr lang="en-US" sz="900" spc="-10" dirty="0" smtClean="0">
                <a:solidFill>
                  <a:schemeClr val="bg1">
                    <a:lumMod val="65000"/>
                  </a:schemeClr>
                </a:solidFill>
              </a:rPr>
              <a:t>, </a:t>
            </a:r>
            <a:r>
              <a:rPr lang="el-GR" sz="900" spc="-10" dirty="0" smtClean="0">
                <a:solidFill>
                  <a:schemeClr val="bg1">
                    <a:lumMod val="65000"/>
                  </a:schemeClr>
                </a:solidFill>
              </a:rPr>
              <a:t>8/4/2025</a:t>
            </a:r>
            <a:endParaRPr sz="9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79" name="78 - TextBox"/>
          <p:cNvSpPr txBox="1"/>
          <p:nvPr/>
        </p:nvSpPr>
        <p:spPr>
          <a:xfrm>
            <a:off x="609600" y="150495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2024</a:t>
            </a:r>
          </a:p>
          <a:p>
            <a:r>
              <a:rPr lang="en-US" sz="1600" dirty="0" smtClean="0">
                <a:solidFill>
                  <a:schemeClr val="accent1">
                    <a:lumMod val="75000"/>
                  </a:schemeClr>
                </a:solidFill>
              </a:rPr>
              <a:t>28 Colloquia/Seminars</a:t>
            </a:r>
            <a:endParaRPr lang="en-US" sz="1600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4" name="23 - Ομάδα"/>
          <p:cNvGrpSpPr/>
          <p:nvPr/>
        </p:nvGrpSpPr>
        <p:grpSpPr>
          <a:xfrm>
            <a:off x="2667000" y="590550"/>
            <a:ext cx="6400800" cy="3581400"/>
            <a:chOff x="2743200" y="590550"/>
            <a:chExt cx="6400800" cy="3581400"/>
          </a:xfrm>
        </p:grpSpPr>
        <p:pic>
          <p:nvPicPr>
            <p:cNvPr id="14" name="13 - Εικόνα" descr="Screenshot 2025-04-06 183722.png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743200" y="590550"/>
              <a:ext cx="1615057" cy="3581400"/>
            </a:xfrm>
            <a:prstGeom prst="rect">
              <a:avLst/>
            </a:prstGeom>
          </p:spPr>
        </p:pic>
        <p:pic>
          <p:nvPicPr>
            <p:cNvPr id="20" name="19 - Εικόνα" descr="Screenshot 2025-04-06 183734.png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943600" y="590550"/>
              <a:ext cx="1597855" cy="3581400"/>
            </a:xfrm>
            <a:prstGeom prst="rect">
              <a:avLst/>
            </a:prstGeom>
          </p:spPr>
        </p:pic>
        <p:pic>
          <p:nvPicPr>
            <p:cNvPr id="21" name="20 - Εικόνα" descr="Screenshot 2025-04-06 183754.png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533228" y="590550"/>
              <a:ext cx="1610772" cy="3581400"/>
            </a:xfrm>
            <a:prstGeom prst="rect">
              <a:avLst/>
            </a:prstGeom>
          </p:spPr>
        </p:pic>
        <p:pic>
          <p:nvPicPr>
            <p:cNvPr id="23" name="22 - Εικόνα" descr="Screenshot 2025-04-06 183746.png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343400" y="590550"/>
              <a:ext cx="1604872" cy="3581400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3352</TotalTime>
  <Words>1238</Words>
  <Application>Microsoft Office PowerPoint</Application>
  <PresentationFormat>Προβολή στην οθόνη (16:9)</PresentationFormat>
  <Paragraphs>296</Paragraphs>
  <Slides>27</Slides>
  <Notes>0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27</vt:i4>
      </vt:variant>
    </vt:vector>
  </HeadingPairs>
  <TitlesOfParts>
    <vt:vector size="28" baseType="lpstr">
      <vt:lpstr>Θέμα του Office</vt:lpstr>
      <vt:lpstr>ΙΠΣΦ  Ετήσια Συνάντηση 2024 -  Απολογισμός στη μέση της θητείας του Διευθυντή</vt:lpstr>
      <vt:lpstr> </vt:lpstr>
      <vt:lpstr> </vt:lpstr>
      <vt:lpstr> </vt:lpstr>
      <vt:lpstr> </vt:lpstr>
      <vt:lpstr> </vt:lpstr>
      <vt:lpstr> 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 </vt:lpstr>
      <vt:lpstr>Διαφάνεια 17</vt:lpstr>
      <vt:lpstr>Διαφάνεια 18</vt:lpstr>
      <vt:lpstr>Διαφάνεια 19</vt:lpstr>
      <vt:lpstr>Διαφάνεια 20</vt:lpstr>
      <vt:lpstr> </vt:lpstr>
      <vt:lpstr> </vt:lpstr>
      <vt:lpstr> </vt:lpstr>
      <vt:lpstr> </vt:lpstr>
      <vt:lpstr> </vt:lpstr>
      <vt:lpstr> 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Χρήστος Μάρκου</dc:title>
  <dc:creator>christos</dc:creator>
  <cp:lastModifiedBy>Christos Markou</cp:lastModifiedBy>
  <cp:revision>81</cp:revision>
  <dcterms:created xsi:type="dcterms:W3CDTF">2023-02-10T21:37:23Z</dcterms:created>
  <dcterms:modified xsi:type="dcterms:W3CDTF">2025-04-08T06:49:38Z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2018-12-21T00:00:00Z</vt:filetime>
  </property>
  <property fmtid="{D5CDD505-2E9C-101B-9397-08002B2CF9AE}" pid="3" name="Creator">
    <vt:lpwstr>Acrobat PDFMaker 11 for PowerPoint</vt:lpwstr>
  </property>
  <property fmtid="{D5CDD505-2E9C-101B-9397-08002B2CF9AE}" pid="4" name="LastSaved">
    <vt:filetime>2023-02-10T00:00:00Z</vt:filetime>
  </property>
</Properties>
</file>