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65" r:id="rId3"/>
    <p:sldId id="276" r:id="rId4"/>
    <p:sldId id="319" r:id="rId5"/>
    <p:sldId id="320" r:id="rId6"/>
    <p:sldId id="321" r:id="rId7"/>
    <p:sldId id="322" r:id="rId8"/>
    <p:sldId id="323" r:id="rId9"/>
    <p:sldId id="324" r:id="rId10"/>
    <p:sldId id="325" r:id="rId11"/>
    <p:sldId id="326" r:id="rId12"/>
    <p:sldId id="327" r:id="rId13"/>
    <p:sldId id="328" r:id="rId14"/>
    <p:sldId id="331" r:id="rId15"/>
    <p:sldId id="277" r:id="rId16"/>
    <p:sldId id="330" r:id="rId17"/>
    <p:sldId id="329" r:id="rId18"/>
    <p:sldId id="279" r:id="rId19"/>
    <p:sldId id="281" r:id="rId20"/>
    <p:sldId id="332" r:id="rId21"/>
    <p:sldId id="274" r:id="rId22"/>
    <p:sldId id="310"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5FB"/>
    <a:srgbClr val="FF66CC"/>
    <a:srgbClr val="E5B3D1"/>
    <a:srgbClr val="CC0099"/>
    <a:srgbClr val="FCF6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190" autoAdjust="0"/>
  </p:normalViewPr>
  <p:slideViewPr>
    <p:cSldViewPr snapToGrid="0">
      <p:cViewPr varScale="1">
        <p:scale>
          <a:sx n="81" d="100"/>
          <a:sy n="81" d="100"/>
        </p:scale>
        <p:origin x="170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2F3C2-E053-41AC-A3B9-E498ADB45180}" type="datetimeFigureOut">
              <a:rPr lang="tr-TR" smtClean="0"/>
              <a:t>5.10.2017</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EC488A-63BC-4E1B-AFDA-AD5504CDF191}" type="slidenum">
              <a:rPr lang="tr-TR" smtClean="0"/>
              <a:t>‹#›</a:t>
            </a:fld>
            <a:endParaRPr lang="tr-TR"/>
          </a:p>
        </p:txBody>
      </p:sp>
    </p:spTree>
    <p:extLst>
      <p:ext uri="{BB962C8B-B14F-4D97-AF65-F5344CB8AC3E}">
        <p14:creationId xmlns:p14="http://schemas.microsoft.com/office/powerpoint/2010/main" val="1107497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371600" y="1143000"/>
            <a:ext cx="4114800" cy="3086100"/>
          </a:xfrm>
        </p:spPr>
      </p:sp>
      <p:sp>
        <p:nvSpPr>
          <p:cNvPr id="3" name="Not Yer Tutucusu 2"/>
          <p:cNvSpPr>
            <a:spLocks noGrp="1"/>
          </p:cNvSpPr>
          <p:nvPr>
            <p:ph type="body" idx="1"/>
          </p:nvPr>
        </p:nvSpPr>
        <p:spPr/>
        <p:txBody>
          <a:bodyPr/>
          <a:lstStyle/>
          <a:p>
            <a:r>
              <a:rPr lang="tr-TR" dirty="0" smtClean="0"/>
              <a:t>First of </a:t>
            </a:r>
            <a:r>
              <a:rPr lang="tr-TR" dirty="0" err="1" smtClean="0"/>
              <a:t>all</a:t>
            </a:r>
            <a:r>
              <a:rPr lang="tr-TR" baseline="0" dirty="0" smtClean="0"/>
              <a:t> I </a:t>
            </a:r>
            <a:r>
              <a:rPr lang="tr-TR" baseline="0" dirty="0" err="1" smtClean="0"/>
              <a:t>would</a:t>
            </a:r>
            <a:r>
              <a:rPr lang="tr-TR" baseline="0" dirty="0" smtClean="0"/>
              <a:t> </a:t>
            </a:r>
            <a:r>
              <a:rPr lang="tr-TR" baseline="0" dirty="0" err="1" smtClean="0"/>
              <a:t>like</a:t>
            </a:r>
            <a:r>
              <a:rPr lang="tr-TR" baseline="0" dirty="0" smtClean="0"/>
              <a:t> </a:t>
            </a:r>
            <a:r>
              <a:rPr lang="tr-TR" baseline="0" dirty="0" err="1" smtClean="0"/>
              <a:t>to</a:t>
            </a:r>
            <a:r>
              <a:rPr lang="tr-TR" baseline="0" dirty="0" smtClean="0"/>
              <a:t> </a:t>
            </a:r>
            <a:r>
              <a:rPr lang="tr-TR" baseline="0" dirty="0" err="1" smtClean="0"/>
              <a:t>thank</a:t>
            </a:r>
            <a:r>
              <a:rPr lang="tr-TR" baseline="0" dirty="0" smtClean="0"/>
              <a:t> </a:t>
            </a:r>
            <a:r>
              <a:rPr lang="tr-TR" baseline="0" dirty="0" err="1" smtClean="0"/>
              <a:t>to</a:t>
            </a:r>
            <a:r>
              <a:rPr lang="tr-TR" baseline="0" dirty="0" smtClean="0"/>
              <a:t> </a:t>
            </a:r>
            <a:r>
              <a:rPr lang="tr-TR" baseline="0" dirty="0" err="1" smtClean="0"/>
              <a:t>Organizing</a:t>
            </a:r>
            <a:r>
              <a:rPr lang="tr-TR" baseline="0" dirty="0" smtClean="0"/>
              <a:t> </a:t>
            </a:r>
            <a:r>
              <a:rPr lang="tr-TR" baseline="0" dirty="0" err="1" smtClean="0"/>
              <a:t>Committee</a:t>
            </a:r>
            <a:r>
              <a:rPr lang="tr-TR" baseline="0" dirty="0" smtClean="0"/>
              <a:t> of </a:t>
            </a:r>
            <a:r>
              <a:rPr lang="tr-TR" baseline="0" dirty="0" err="1" smtClean="0"/>
              <a:t>this</a:t>
            </a:r>
            <a:r>
              <a:rPr lang="tr-TR" baseline="0" dirty="0" smtClean="0"/>
              <a:t> Meeting, </a:t>
            </a:r>
            <a:r>
              <a:rPr lang="tr-TR" baseline="0" dirty="0" err="1" smtClean="0"/>
              <a:t>President</a:t>
            </a:r>
            <a:r>
              <a:rPr lang="tr-TR" baseline="0" dirty="0" smtClean="0"/>
              <a:t> of ESP </a:t>
            </a:r>
            <a:r>
              <a:rPr lang="tr-TR" baseline="0" dirty="0" err="1" smtClean="0"/>
              <a:t>and</a:t>
            </a:r>
            <a:r>
              <a:rPr lang="tr-TR" baseline="0" dirty="0" smtClean="0"/>
              <a:t> </a:t>
            </a:r>
            <a:r>
              <a:rPr lang="tr-TR" baseline="0" dirty="0" err="1" smtClean="0"/>
              <a:t>President</a:t>
            </a:r>
            <a:r>
              <a:rPr lang="tr-TR" baseline="0" dirty="0" smtClean="0"/>
              <a:t> of BPU </a:t>
            </a:r>
            <a:r>
              <a:rPr lang="tr-TR" baseline="0" dirty="0" err="1" smtClean="0"/>
              <a:t>for</a:t>
            </a:r>
            <a:r>
              <a:rPr lang="tr-TR" baseline="0" dirty="0" smtClean="0"/>
              <a:t> </a:t>
            </a:r>
            <a:r>
              <a:rPr lang="tr-TR" baseline="0" dirty="0" err="1" smtClean="0"/>
              <a:t>your</a:t>
            </a:r>
            <a:r>
              <a:rPr lang="tr-TR" baseline="0" dirty="0" smtClean="0"/>
              <a:t> </a:t>
            </a:r>
            <a:r>
              <a:rPr lang="tr-TR" baseline="0" dirty="0" err="1" smtClean="0"/>
              <a:t>hospitality</a:t>
            </a:r>
            <a:r>
              <a:rPr lang="tr-TR" baseline="0" dirty="0" smtClean="0"/>
              <a:t>.</a:t>
            </a:r>
            <a:endParaRPr lang="tr-TR" dirty="0"/>
          </a:p>
        </p:txBody>
      </p:sp>
      <p:sp>
        <p:nvSpPr>
          <p:cNvPr id="4" name="Slayt Numarası Yer Tutucusu 3"/>
          <p:cNvSpPr>
            <a:spLocks noGrp="1"/>
          </p:cNvSpPr>
          <p:nvPr>
            <p:ph type="sldNum" sz="quarter" idx="10"/>
          </p:nvPr>
        </p:nvSpPr>
        <p:spPr/>
        <p:txBody>
          <a:bodyPr/>
          <a:lstStyle/>
          <a:p>
            <a:fld id="{98EC488A-63BC-4E1B-AFDA-AD5504CDF191}" type="slidenum">
              <a:rPr lang="tr-TR" smtClean="0"/>
              <a:t>1</a:t>
            </a:fld>
            <a:endParaRPr lang="tr-TR"/>
          </a:p>
        </p:txBody>
      </p:sp>
    </p:spTree>
    <p:extLst>
      <p:ext uri="{BB962C8B-B14F-4D97-AF65-F5344CB8AC3E}">
        <p14:creationId xmlns:p14="http://schemas.microsoft.com/office/powerpoint/2010/main" val="946512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is a public interest association that advocates Ataturk's principles and revolutions, Modern, Democratic and Secular Republic.</a:t>
            </a:r>
          </a:p>
          <a:p>
            <a:endParaRPr lang="tr-TR" dirty="0"/>
          </a:p>
        </p:txBody>
      </p:sp>
      <p:sp>
        <p:nvSpPr>
          <p:cNvPr id="4" name="Slayt Numarası Yer Tutucusu 3"/>
          <p:cNvSpPr>
            <a:spLocks noGrp="1"/>
          </p:cNvSpPr>
          <p:nvPr>
            <p:ph type="sldNum" sz="quarter" idx="10"/>
          </p:nvPr>
        </p:nvSpPr>
        <p:spPr/>
        <p:txBody>
          <a:bodyPr/>
          <a:lstStyle/>
          <a:p>
            <a:fld id="{98EC488A-63BC-4E1B-AFDA-AD5504CDF191}" type="slidenum">
              <a:rPr lang="tr-TR" smtClean="0"/>
              <a:t>3</a:t>
            </a:fld>
            <a:endParaRPr lang="tr-TR"/>
          </a:p>
        </p:txBody>
      </p:sp>
    </p:spTree>
    <p:extLst>
      <p:ext uri="{BB962C8B-B14F-4D97-AF65-F5344CB8AC3E}">
        <p14:creationId xmlns:p14="http://schemas.microsoft.com/office/powerpoint/2010/main" val="2831307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8EC488A-63BC-4E1B-AFDA-AD5504CDF191}" type="slidenum">
              <a:rPr lang="tr-TR" smtClean="0"/>
              <a:t>22</a:t>
            </a:fld>
            <a:endParaRPr lang="tr-TR"/>
          </a:p>
        </p:txBody>
      </p:sp>
    </p:spTree>
    <p:extLst>
      <p:ext uri="{BB962C8B-B14F-4D97-AF65-F5344CB8AC3E}">
        <p14:creationId xmlns:p14="http://schemas.microsoft.com/office/powerpoint/2010/main" val="4209219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B5A6D33A-0747-4DB0-A681-41ADDF924FAD}" type="datetime1">
              <a:rPr lang="tr-TR" smtClean="0"/>
              <a:t>5.10.2017</a:t>
            </a:fld>
            <a:endParaRPr lang="tr-TR"/>
          </a:p>
        </p:txBody>
      </p:sp>
      <p:sp>
        <p:nvSpPr>
          <p:cNvPr id="5" name="Footer Placeholder 4"/>
          <p:cNvSpPr>
            <a:spLocks noGrp="1"/>
          </p:cNvSpPr>
          <p:nvPr>
            <p:ph type="ftr" sz="quarter" idx="11"/>
          </p:nvPr>
        </p:nvSpPr>
        <p:spPr/>
        <p:txBody>
          <a:bodyPr/>
          <a:lstStyle/>
          <a:p>
            <a:r>
              <a:rPr lang="tr-TR" smtClean="0"/>
              <a:t>Bogazici University, Istanbul, Turkey</a:t>
            </a:r>
            <a:endParaRPr lang="tr-TR"/>
          </a:p>
        </p:txBody>
      </p:sp>
      <p:sp>
        <p:nvSpPr>
          <p:cNvPr id="6" name="Slide Number Placeholder 5"/>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2967428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DA6130B-BD92-4B3C-BC42-FF7903C51DED}" type="datetime1">
              <a:rPr lang="tr-TR" smtClean="0"/>
              <a:t>5.10.2017</a:t>
            </a:fld>
            <a:endParaRPr lang="tr-TR"/>
          </a:p>
        </p:txBody>
      </p:sp>
      <p:sp>
        <p:nvSpPr>
          <p:cNvPr id="5" name="Footer Placeholder 4"/>
          <p:cNvSpPr>
            <a:spLocks noGrp="1"/>
          </p:cNvSpPr>
          <p:nvPr>
            <p:ph type="ftr" sz="quarter" idx="11"/>
          </p:nvPr>
        </p:nvSpPr>
        <p:spPr/>
        <p:txBody>
          <a:bodyPr/>
          <a:lstStyle/>
          <a:p>
            <a:r>
              <a:rPr lang="tr-TR" smtClean="0"/>
              <a:t>Bogazici University, Istanbul, Turkey</a:t>
            </a:r>
            <a:endParaRPr lang="tr-TR"/>
          </a:p>
        </p:txBody>
      </p:sp>
      <p:sp>
        <p:nvSpPr>
          <p:cNvPr id="6" name="Slide Number Placeholder 5"/>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239329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E509739-2DD2-4716-B741-E91593C402E7}" type="datetime1">
              <a:rPr lang="tr-TR" smtClean="0"/>
              <a:t>5.10.2017</a:t>
            </a:fld>
            <a:endParaRPr lang="tr-TR"/>
          </a:p>
        </p:txBody>
      </p:sp>
      <p:sp>
        <p:nvSpPr>
          <p:cNvPr id="5" name="Footer Placeholder 4"/>
          <p:cNvSpPr>
            <a:spLocks noGrp="1"/>
          </p:cNvSpPr>
          <p:nvPr>
            <p:ph type="ftr" sz="quarter" idx="11"/>
          </p:nvPr>
        </p:nvSpPr>
        <p:spPr/>
        <p:txBody>
          <a:bodyPr/>
          <a:lstStyle/>
          <a:p>
            <a:r>
              <a:rPr lang="tr-TR" smtClean="0"/>
              <a:t>Bogazici University, Istanbul, Turkey</a:t>
            </a:r>
            <a:endParaRPr lang="tr-TR"/>
          </a:p>
        </p:txBody>
      </p:sp>
      <p:sp>
        <p:nvSpPr>
          <p:cNvPr id="6" name="Slide Number Placeholder 5"/>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1965093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97F6191-A29B-44A6-8CF6-F5911513966B}" type="datetime1">
              <a:rPr lang="tr-TR" smtClean="0"/>
              <a:t>5.10.2017</a:t>
            </a:fld>
            <a:endParaRPr lang="tr-TR"/>
          </a:p>
        </p:txBody>
      </p:sp>
      <p:sp>
        <p:nvSpPr>
          <p:cNvPr id="6" name="Footer Placeholder 5"/>
          <p:cNvSpPr>
            <a:spLocks noGrp="1"/>
          </p:cNvSpPr>
          <p:nvPr>
            <p:ph type="ftr" sz="quarter" idx="11"/>
          </p:nvPr>
        </p:nvSpPr>
        <p:spPr/>
        <p:txBody>
          <a:bodyPr/>
          <a:lstStyle/>
          <a:p>
            <a:r>
              <a:rPr lang="tr-TR" smtClean="0"/>
              <a:t>Bogazici University, Istanbul, Turkey</a:t>
            </a:r>
            <a:endParaRPr lang="tr-TR"/>
          </a:p>
        </p:txBody>
      </p:sp>
      <p:sp>
        <p:nvSpPr>
          <p:cNvPr id="7" name="Slide Number Placeholder 6"/>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183310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1E591DFD-6AA8-44BB-9F09-B59E29EF16B2}" type="datetime1">
              <a:rPr lang="tr-TR" smtClean="0"/>
              <a:t>5.10.2017</a:t>
            </a:fld>
            <a:endParaRPr lang="tr-TR"/>
          </a:p>
        </p:txBody>
      </p:sp>
      <p:sp>
        <p:nvSpPr>
          <p:cNvPr id="8" name="Footer Placeholder 7"/>
          <p:cNvSpPr>
            <a:spLocks noGrp="1"/>
          </p:cNvSpPr>
          <p:nvPr>
            <p:ph type="ftr" sz="quarter" idx="11"/>
          </p:nvPr>
        </p:nvSpPr>
        <p:spPr/>
        <p:txBody>
          <a:bodyPr/>
          <a:lstStyle/>
          <a:p>
            <a:r>
              <a:rPr lang="tr-TR" smtClean="0"/>
              <a:t>Bogazici University, Istanbul, Turkey</a:t>
            </a:r>
            <a:endParaRPr lang="tr-TR"/>
          </a:p>
        </p:txBody>
      </p:sp>
      <p:sp>
        <p:nvSpPr>
          <p:cNvPr id="9" name="Slide Number Placeholder 8"/>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3888076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9568B1E0-7588-4EBD-987A-A89202ADB9E4}" type="datetime1">
              <a:rPr lang="tr-TR" smtClean="0"/>
              <a:t>5.10.2017</a:t>
            </a:fld>
            <a:endParaRPr lang="tr-TR"/>
          </a:p>
        </p:txBody>
      </p:sp>
      <p:sp>
        <p:nvSpPr>
          <p:cNvPr id="4" name="Footer Placeholder 3"/>
          <p:cNvSpPr>
            <a:spLocks noGrp="1"/>
          </p:cNvSpPr>
          <p:nvPr>
            <p:ph type="ftr" sz="quarter" idx="11"/>
          </p:nvPr>
        </p:nvSpPr>
        <p:spPr/>
        <p:txBody>
          <a:bodyPr/>
          <a:lstStyle/>
          <a:p>
            <a:r>
              <a:rPr lang="tr-TR" smtClean="0"/>
              <a:t>Bogazici University, Istanbul, Turkey</a:t>
            </a:r>
            <a:endParaRPr lang="tr-TR"/>
          </a:p>
        </p:txBody>
      </p:sp>
      <p:sp>
        <p:nvSpPr>
          <p:cNvPr id="5" name="Slide Number Placeholder 4"/>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351413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193722-3F99-4533-BFD5-9D12BA7AF375}" type="datetime1">
              <a:rPr lang="tr-TR" smtClean="0"/>
              <a:t>5.10.2017</a:t>
            </a:fld>
            <a:endParaRPr lang="tr-TR"/>
          </a:p>
        </p:txBody>
      </p:sp>
      <p:sp>
        <p:nvSpPr>
          <p:cNvPr id="3" name="Footer Placeholder 2"/>
          <p:cNvSpPr>
            <a:spLocks noGrp="1"/>
          </p:cNvSpPr>
          <p:nvPr>
            <p:ph type="ftr" sz="quarter" idx="11"/>
          </p:nvPr>
        </p:nvSpPr>
        <p:spPr/>
        <p:txBody>
          <a:bodyPr/>
          <a:lstStyle/>
          <a:p>
            <a:r>
              <a:rPr lang="tr-TR" smtClean="0"/>
              <a:t>Bogazici University, Istanbul, Turkey</a:t>
            </a:r>
            <a:endParaRPr lang="tr-TR"/>
          </a:p>
        </p:txBody>
      </p:sp>
      <p:sp>
        <p:nvSpPr>
          <p:cNvPr id="4" name="Slide Number Placeholder 3"/>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3346203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415D50A-AD89-4D21-B93B-B5C54D7A4CEA}" type="datetime1">
              <a:rPr lang="tr-TR" smtClean="0"/>
              <a:t>5.10.2017</a:t>
            </a:fld>
            <a:endParaRPr lang="tr-TR"/>
          </a:p>
        </p:txBody>
      </p:sp>
      <p:sp>
        <p:nvSpPr>
          <p:cNvPr id="6" name="Footer Placeholder 5"/>
          <p:cNvSpPr>
            <a:spLocks noGrp="1"/>
          </p:cNvSpPr>
          <p:nvPr>
            <p:ph type="ftr" sz="quarter" idx="11"/>
          </p:nvPr>
        </p:nvSpPr>
        <p:spPr/>
        <p:txBody>
          <a:bodyPr/>
          <a:lstStyle/>
          <a:p>
            <a:r>
              <a:rPr lang="tr-TR" smtClean="0"/>
              <a:t>Bogazici University, Istanbul, Turkey</a:t>
            </a:r>
            <a:endParaRPr lang="tr-TR"/>
          </a:p>
        </p:txBody>
      </p:sp>
      <p:sp>
        <p:nvSpPr>
          <p:cNvPr id="7" name="Slide Number Placeholder 6"/>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2662530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56A2AE0-31A4-482F-B3FA-CE61B82807B2}" type="datetime1">
              <a:rPr lang="tr-TR" smtClean="0"/>
              <a:t>5.10.2017</a:t>
            </a:fld>
            <a:endParaRPr lang="tr-TR"/>
          </a:p>
        </p:txBody>
      </p:sp>
      <p:sp>
        <p:nvSpPr>
          <p:cNvPr id="6" name="Footer Placeholder 5"/>
          <p:cNvSpPr>
            <a:spLocks noGrp="1"/>
          </p:cNvSpPr>
          <p:nvPr>
            <p:ph type="ftr" sz="quarter" idx="11"/>
          </p:nvPr>
        </p:nvSpPr>
        <p:spPr/>
        <p:txBody>
          <a:bodyPr/>
          <a:lstStyle/>
          <a:p>
            <a:r>
              <a:rPr lang="tr-TR" smtClean="0"/>
              <a:t>Bogazici University, Istanbul, Turkey</a:t>
            </a:r>
            <a:endParaRPr lang="tr-TR"/>
          </a:p>
        </p:txBody>
      </p:sp>
      <p:sp>
        <p:nvSpPr>
          <p:cNvPr id="7" name="Slide Number Placeholder 6"/>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1692838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940ABCC-BBE1-4E79-A1FE-6204022A41C5}" type="datetime1">
              <a:rPr lang="tr-TR" smtClean="0"/>
              <a:t>5.10.2017</a:t>
            </a:fld>
            <a:endParaRPr lang="tr-TR"/>
          </a:p>
        </p:txBody>
      </p:sp>
      <p:sp>
        <p:nvSpPr>
          <p:cNvPr id="5" name="Footer Placeholder 4"/>
          <p:cNvSpPr>
            <a:spLocks noGrp="1"/>
          </p:cNvSpPr>
          <p:nvPr>
            <p:ph type="ftr" sz="quarter" idx="11"/>
          </p:nvPr>
        </p:nvSpPr>
        <p:spPr/>
        <p:txBody>
          <a:bodyPr/>
          <a:lstStyle/>
          <a:p>
            <a:r>
              <a:rPr lang="tr-TR" smtClean="0"/>
              <a:t>Bogazici University, Istanbul, Turkey</a:t>
            </a:r>
            <a:endParaRPr lang="tr-TR"/>
          </a:p>
        </p:txBody>
      </p:sp>
      <p:sp>
        <p:nvSpPr>
          <p:cNvPr id="6" name="Slide Number Placeholder 5"/>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1984686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03085A6-06D3-42CF-B3B1-BA5731CDE50F}" type="datetime1">
              <a:rPr lang="tr-TR" smtClean="0"/>
              <a:t>5.10.2017</a:t>
            </a:fld>
            <a:endParaRPr lang="tr-TR"/>
          </a:p>
        </p:txBody>
      </p:sp>
      <p:sp>
        <p:nvSpPr>
          <p:cNvPr id="5" name="Footer Placeholder 4"/>
          <p:cNvSpPr>
            <a:spLocks noGrp="1"/>
          </p:cNvSpPr>
          <p:nvPr>
            <p:ph type="ftr" sz="quarter" idx="11"/>
          </p:nvPr>
        </p:nvSpPr>
        <p:spPr/>
        <p:txBody>
          <a:bodyPr/>
          <a:lstStyle/>
          <a:p>
            <a:r>
              <a:rPr lang="tr-TR" smtClean="0"/>
              <a:t>Bogazici University, Istanbul, Turkey</a:t>
            </a:r>
            <a:endParaRPr lang="tr-TR"/>
          </a:p>
        </p:txBody>
      </p:sp>
      <p:sp>
        <p:nvSpPr>
          <p:cNvPr id="6" name="Slide Number Placeholder 5"/>
          <p:cNvSpPr>
            <a:spLocks noGrp="1"/>
          </p:cNvSpPr>
          <p:nvPr>
            <p:ph type="sldNum" sz="quarter" idx="12"/>
          </p:nvPr>
        </p:nvSpPr>
        <p:spPr/>
        <p:txBody>
          <a:bodyPr/>
          <a:lstStyle/>
          <a:p>
            <a:fld id="{000B8CC7-ED50-4906-96EA-88C69376AD20}" type="slidenum">
              <a:rPr lang="tr-TR" smtClean="0"/>
              <a:t>‹#›</a:t>
            </a:fld>
            <a:endParaRPr lang="tr-TR"/>
          </a:p>
        </p:txBody>
      </p:sp>
    </p:spTree>
    <p:extLst>
      <p:ext uri="{BB962C8B-B14F-4D97-AF65-F5344CB8AC3E}">
        <p14:creationId xmlns:p14="http://schemas.microsoft.com/office/powerpoint/2010/main" val="365567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1000">
              <a:srgbClr val="FDF5FB"/>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1B418-FA6F-4381-8F5E-457C4F201A9D}" type="datetime1">
              <a:rPr lang="tr-TR" smtClean="0"/>
              <a:t>5.10.2017</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smtClean="0"/>
              <a:t>Bogazici University, Istanbul, Turkey</a:t>
            </a:r>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B8CC7-ED50-4906-96EA-88C69376AD20}" type="slidenum">
              <a:rPr lang="tr-TR" smtClean="0"/>
              <a:t>‹#›</a:t>
            </a:fld>
            <a:endParaRPr lang="tr-TR"/>
          </a:p>
        </p:txBody>
      </p:sp>
    </p:spTree>
    <p:extLst>
      <p:ext uri="{BB962C8B-B14F-4D97-AF65-F5344CB8AC3E}">
        <p14:creationId xmlns:p14="http://schemas.microsoft.com/office/powerpoint/2010/main" val="746087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hyperlink" Target="http://tureng.com/tr/turkce-ingilizce/aims%20and%20objectiv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6.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proceedings.aip.org/" TargetMode="External"/><Relationship Id="rId7" Type="http://schemas.openxmlformats.org/officeDocument/2006/relationships/image" Target="../media/image12.pn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1.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864811"/>
            <a:ext cx="6670964" cy="2411155"/>
          </a:xfrm>
        </p:spPr>
        <p:txBody>
          <a:bodyPr>
            <a:normAutofit fontScale="90000"/>
          </a:bodyPr>
          <a:lstStyle/>
          <a:p>
            <a:r>
              <a:rPr lang="en-US" dirty="0"/>
              <a:t>RECFA Country Visit - Open Session</a:t>
            </a:r>
            <a:r>
              <a:rPr lang="tr-TR" dirty="0" smtClean="0"/>
              <a:t/>
            </a:r>
            <a:br>
              <a:rPr lang="tr-TR" dirty="0" smtClean="0"/>
            </a:br>
            <a:r>
              <a:rPr lang="tr-TR" dirty="0" smtClean="0"/>
              <a:t>6</a:t>
            </a:r>
            <a:r>
              <a:rPr lang="en-US" dirty="0" smtClean="0"/>
              <a:t>-</a:t>
            </a:r>
            <a:r>
              <a:rPr lang="tr-TR" dirty="0" smtClean="0"/>
              <a:t>7</a:t>
            </a:r>
            <a:r>
              <a:rPr lang="en-US" dirty="0" smtClean="0"/>
              <a:t> </a:t>
            </a:r>
            <a:r>
              <a:rPr lang="tr-TR" dirty="0" err="1" smtClean="0"/>
              <a:t>October</a:t>
            </a:r>
            <a:r>
              <a:rPr lang="en-US" dirty="0" smtClean="0"/>
              <a:t> </a:t>
            </a:r>
            <a:r>
              <a:rPr lang="en-US" dirty="0" smtClean="0"/>
              <a:t>2017</a:t>
            </a:r>
            <a:endParaRPr lang="tr-TR" dirty="0"/>
          </a:p>
        </p:txBody>
      </p:sp>
      <p:sp>
        <p:nvSpPr>
          <p:cNvPr id="3" name="Alt Başlık 2"/>
          <p:cNvSpPr>
            <a:spLocks noGrp="1"/>
          </p:cNvSpPr>
          <p:nvPr>
            <p:ph type="subTitle" idx="1"/>
          </p:nvPr>
        </p:nvSpPr>
        <p:spPr>
          <a:xfrm>
            <a:off x="1143000" y="4436602"/>
            <a:ext cx="6858000" cy="1152540"/>
          </a:xfrm>
        </p:spPr>
        <p:txBody>
          <a:bodyPr>
            <a:noAutofit/>
          </a:bodyPr>
          <a:lstStyle/>
          <a:p>
            <a:r>
              <a:rPr lang="tr-TR" sz="2800" b="1" dirty="0">
                <a:solidFill>
                  <a:srgbClr val="CC0099"/>
                </a:solidFill>
              </a:rPr>
              <a:t>Dr. Gulfem SUSOY DOGAN</a:t>
            </a:r>
          </a:p>
          <a:p>
            <a:r>
              <a:rPr lang="tr-TR" sz="2800" b="1" dirty="0" err="1">
                <a:solidFill>
                  <a:srgbClr val="CC0099"/>
                </a:solidFill>
              </a:rPr>
              <a:t>Turkish</a:t>
            </a:r>
            <a:r>
              <a:rPr lang="tr-TR" sz="2800" b="1" dirty="0">
                <a:solidFill>
                  <a:srgbClr val="CC0099"/>
                </a:solidFill>
              </a:rPr>
              <a:t> </a:t>
            </a:r>
            <a:r>
              <a:rPr lang="tr-TR" sz="2800" b="1" dirty="0" err="1">
                <a:solidFill>
                  <a:srgbClr val="CC0099"/>
                </a:solidFill>
              </a:rPr>
              <a:t>Physical</a:t>
            </a:r>
            <a:r>
              <a:rPr lang="tr-TR" sz="2800" b="1" dirty="0">
                <a:solidFill>
                  <a:srgbClr val="CC0099"/>
                </a:solidFill>
              </a:rPr>
              <a:t> </a:t>
            </a:r>
            <a:r>
              <a:rPr lang="tr-TR" sz="2800" b="1" dirty="0" err="1" smtClean="0">
                <a:solidFill>
                  <a:srgbClr val="CC0099"/>
                </a:solidFill>
              </a:rPr>
              <a:t>Society</a:t>
            </a:r>
            <a:endParaRPr lang="tr-TR" sz="2800" b="1" dirty="0" smtClean="0">
              <a:solidFill>
                <a:srgbClr val="CC0099"/>
              </a:solidFill>
            </a:endParaRPr>
          </a:p>
          <a:p>
            <a:r>
              <a:rPr lang="tr-TR" sz="2800" b="1" dirty="0" err="1" smtClean="0">
                <a:solidFill>
                  <a:srgbClr val="CC0099"/>
                </a:solidFill>
              </a:rPr>
              <a:t>Member</a:t>
            </a:r>
            <a:r>
              <a:rPr lang="tr-TR" sz="2800" b="1" dirty="0" smtClean="0">
                <a:solidFill>
                  <a:srgbClr val="CC0099"/>
                </a:solidFill>
              </a:rPr>
              <a:t> of </a:t>
            </a:r>
            <a:r>
              <a:rPr lang="tr-TR" sz="2800" b="1" dirty="0" err="1" smtClean="0">
                <a:solidFill>
                  <a:srgbClr val="CC0099"/>
                </a:solidFill>
              </a:rPr>
              <a:t>the</a:t>
            </a:r>
            <a:r>
              <a:rPr lang="tr-TR" sz="2800" b="1" dirty="0" smtClean="0">
                <a:solidFill>
                  <a:srgbClr val="CC0099"/>
                </a:solidFill>
              </a:rPr>
              <a:t> </a:t>
            </a:r>
            <a:r>
              <a:rPr lang="tr-TR" sz="2800" b="1" dirty="0" err="1" smtClean="0">
                <a:solidFill>
                  <a:srgbClr val="CC0099"/>
                </a:solidFill>
              </a:rPr>
              <a:t>Executive</a:t>
            </a:r>
            <a:r>
              <a:rPr lang="tr-TR" sz="2800" b="1" dirty="0" smtClean="0">
                <a:solidFill>
                  <a:srgbClr val="CC0099"/>
                </a:solidFill>
              </a:rPr>
              <a:t> </a:t>
            </a:r>
            <a:r>
              <a:rPr lang="tr-TR" sz="2800" b="1" dirty="0" err="1" smtClean="0">
                <a:solidFill>
                  <a:srgbClr val="CC0099"/>
                </a:solidFill>
              </a:rPr>
              <a:t>Committee</a:t>
            </a:r>
            <a:endParaRPr lang="tr-TR" sz="2800" b="1" dirty="0">
              <a:solidFill>
                <a:srgbClr val="CC0099"/>
              </a:solidFill>
            </a:endParaRPr>
          </a:p>
        </p:txBody>
      </p:sp>
      <p:sp>
        <p:nvSpPr>
          <p:cNvPr id="5" name="Veri Yer Tutucusu 4"/>
          <p:cNvSpPr>
            <a:spLocks noGrp="1"/>
          </p:cNvSpPr>
          <p:nvPr>
            <p:ph type="dt" sz="half" idx="10"/>
          </p:nvPr>
        </p:nvSpPr>
        <p:spPr/>
        <p:txBody>
          <a:bodyPr/>
          <a:lstStyle/>
          <a:p>
            <a:fld id="{7A3322C3-D54A-431C-810B-E7CBCF14E361}" type="datetime1">
              <a:rPr lang="tr-TR" sz="2000" smtClean="0">
                <a:solidFill>
                  <a:schemeClr val="accent1">
                    <a:lumMod val="75000"/>
                  </a:schemeClr>
                </a:solidFill>
              </a:rPr>
              <a:t>5.10.2017</a:t>
            </a:fld>
            <a:endParaRPr lang="tr-TR" sz="2000" dirty="0">
              <a:solidFill>
                <a:schemeClr val="accent1">
                  <a:lumMod val="75000"/>
                </a:schemeClr>
              </a:solidFill>
            </a:endParaRPr>
          </a:p>
        </p:txBody>
      </p:sp>
      <p:pic>
        <p:nvPicPr>
          <p:cNvPr id="1028" name="Picture 4"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753" y="252725"/>
            <a:ext cx="2386489" cy="1625960"/>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descr="Balkan Physical Union ile ilgili görsel sonucu"/>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2738" y="252725"/>
            <a:ext cx="1596524" cy="1465324"/>
          </a:xfrm>
          <a:prstGeom prst="rect">
            <a:avLst/>
          </a:prstGeom>
          <a:noFill/>
          <a:ln>
            <a:noFill/>
          </a:ln>
        </p:spPr>
      </p:pic>
      <p:sp>
        <p:nvSpPr>
          <p:cNvPr id="4" name="Altbilgi Yer Tutucusu 3"/>
          <p:cNvSpPr>
            <a:spLocks noGrp="1"/>
          </p:cNvSpPr>
          <p:nvPr>
            <p:ph type="ftr" sz="quarter" idx="11"/>
          </p:nvPr>
        </p:nvSpPr>
        <p:spPr>
          <a:xfrm>
            <a:off x="2377440" y="6356351"/>
            <a:ext cx="4831080" cy="365125"/>
          </a:xfrm>
        </p:spPr>
        <p:txBody>
          <a:bodyPr/>
          <a:lstStyle/>
          <a:p>
            <a:r>
              <a:rPr lang="tr-TR" sz="2400" dirty="0" err="1" smtClean="0">
                <a:solidFill>
                  <a:schemeClr val="accent1">
                    <a:lumMod val="75000"/>
                  </a:schemeClr>
                </a:solidFill>
              </a:rPr>
              <a:t>Bogazici</a:t>
            </a:r>
            <a:r>
              <a:rPr lang="tr-TR" sz="2400" dirty="0" smtClean="0">
                <a:solidFill>
                  <a:schemeClr val="accent1">
                    <a:lumMod val="75000"/>
                  </a:schemeClr>
                </a:solidFill>
              </a:rPr>
              <a:t> </a:t>
            </a:r>
            <a:r>
              <a:rPr lang="tr-TR" sz="2400" dirty="0" err="1" smtClean="0">
                <a:solidFill>
                  <a:schemeClr val="accent1">
                    <a:lumMod val="75000"/>
                  </a:schemeClr>
                </a:solidFill>
              </a:rPr>
              <a:t>University</a:t>
            </a:r>
            <a:r>
              <a:rPr lang="tr-TR" sz="2400" dirty="0" smtClean="0">
                <a:solidFill>
                  <a:schemeClr val="accent1">
                    <a:lumMod val="75000"/>
                  </a:schemeClr>
                </a:solidFill>
              </a:rPr>
              <a:t>, </a:t>
            </a:r>
            <a:r>
              <a:rPr lang="tr-TR" sz="2400" dirty="0" err="1" smtClean="0">
                <a:solidFill>
                  <a:schemeClr val="accent1">
                    <a:lumMod val="75000"/>
                  </a:schemeClr>
                </a:solidFill>
              </a:rPr>
              <a:t>Istanbul</a:t>
            </a:r>
            <a:r>
              <a:rPr lang="tr-TR" sz="2400" dirty="0" smtClean="0">
                <a:solidFill>
                  <a:schemeClr val="accent1">
                    <a:lumMod val="75000"/>
                  </a:schemeClr>
                </a:solidFill>
              </a:rPr>
              <a:t>, </a:t>
            </a:r>
            <a:r>
              <a:rPr lang="tr-TR" sz="2400" dirty="0" err="1" smtClean="0">
                <a:solidFill>
                  <a:schemeClr val="accent1">
                    <a:lumMod val="75000"/>
                  </a:schemeClr>
                </a:solidFill>
              </a:rPr>
              <a:t>Turkey</a:t>
            </a:r>
            <a:endParaRPr lang="tr-TR" sz="2400" dirty="0">
              <a:solidFill>
                <a:schemeClr val="accent1">
                  <a:lumMod val="75000"/>
                </a:schemeClr>
              </a:solidFill>
            </a:endParaRPr>
          </a:p>
        </p:txBody>
      </p:sp>
      <p:sp>
        <p:nvSpPr>
          <p:cNvPr id="8" name="Slayt Numarası Yer Tutucusu 7"/>
          <p:cNvSpPr>
            <a:spLocks noGrp="1"/>
          </p:cNvSpPr>
          <p:nvPr>
            <p:ph type="sldNum" sz="quarter" idx="12"/>
          </p:nvPr>
        </p:nvSpPr>
        <p:spPr/>
        <p:txBody>
          <a:bodyPr/>
          <a:lstStyle/>
          <a:p>
            <a:fld id="{000B8CC7-ED50-4906-96EA-88C69376AD20}" type="slidenum">
              <a:rPr lang="tr-TR" sz="2000" smtClean="0">
                <a:solidFill>
                  <a:schemeClr val="accent1">
                    <a:lumMod val="75000"/>
                  </a:schemeClr>
                </a:solidFill>
              </a:rPr>
              <a:t>1</a:t>
            </a:fld>
            <a:endParaRPr lang="tr-TR" sz="2000" dirty="0">
              <a:solidFill>
                <a:schemeClr val="accent1">
                  <a:lumMod val="75000"/>
                </a:schemeClr>
              </a:solidFill>
            </a:endParaRPr>
          </a:p>
        </p:txBody>
      </p:sp>
    </p:spTree>
    <p:extLst>
      <p:ext uri="{BB962C8B-B14F-4D97-AF65-F5344CB8AC3E}">
        <p14:creationId xmlns:p14="http://schemas.microsoft.com/office/powerpoint/2010/main" val="41820363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14427" y="2692813"/>
            <a:ext cx="4762550" cy="3112086"/>
          </a:xfrm>
        </p:spPr>
        <p:txBody>
          <a:bodyPr>
            <a:noAutofit/>
          </a:bodyPr>
          <a:lstStyle/>
          <a:p>
            <a:pPr>
              <a:buFont typeface="Wingdings" panose="05000000000000000000" pitchFamily="2" charset="2"/>
              <a:buChar char="Ø"/>
            </a:pPr>
            <a:r>
              <a:rPr lang="tr-TR" sz="3200" dirty="0" err="1" smtClean="0">
                <a:solidFill>
                  <a:srgbClr val="0070C0"/>
                </a:solidFill>
              </a:rPr>
              <a:t>History</a:t>
            </a:r>
            <a:endParaRPr lang="tr-TR" sz="3200" dirty="0" smtClean="0">
              <a:solidFill>
                <a:srgbClr val="0070C0"/>
              </a:solidFill>
            </a:endParaRPr>
          </a:p>
          <a:p>
            <a:pPr>
              <a:buFont typeface="Wingdings" panose="05000000000000000000" pitchFamily="2" charset="2"/>
              <a:buChar char="Ø"/>
            </a:pPr>
            <a:r>
              <a:rPr lang="tr-TR" sz="3200" dirty="0" err="1">
                <a:solidFill>
                  <a:srgbClr val="0070C0"/>
                </a:solidFill>
              </a:rPr>
              <a:t>Activities</a:t>
            </a:r>
            <a:endParaRPr lang="tr-TR" sz="3200" dirty="0">
              <a:solidFill>
                <a:srgbClr val="0070C0"/>
              </a:solidFill>
            </a:endParaRPr>
          </a:p>
          <a:p>
            <a:pPr>
              <a:buFont typeface="Wingdings" panose="05000000000000000000" pitchFamily="2" charset="2"/>
              <a:buChar char="Ø"/>
            </a:pPr>
            <a:r>
              <a:rPr lang="tr-TR" sz="3200" dirty="0" err="1" smtClean="0">
                <a:solidFill>
                  <a:srgbClr val="0070C0"/>
                </a:solidFill>
              </a:rPr>
              <a:t>Aim</a:t>
            </a:r>
            <a:endParaRPr lang="tr-TR" sz="3200" dirty="0" smtClean="0">
              <a:solidFill>
                <a:srgbClr val="0070C0"/>
              </a:solidFill>
            </a:endParaRPr>
          </a:p>
          <a:p>
            <a:pPr>
              <a:buFont typeface="Wingdings" panose="05000000000000000000" pitchFamily="2" charset="2"/>
              <a:buChar char="Ø"/>
            </a:pPr>
            <a:r>
              <a:rPr lang="tr-TR" sz="3200" dirty="0" err="1" smtClean="0">
                <a:solidFill>
                  <a:srgbClr val="0070C0"/>
                </a:solidFill>
              </a:rPr>
              <a:t>Awards</a:t>
            </a:r>
            <a:endParaRPr lang="tr-TR" sz="3200" dirty="0" smtClean="0">
              <a:solidFill>
                <a:srgbClr val="0070C0"/>
              </a:solidFill>
            </a:endParaRPr>
          </a:p>
          <a:p>
            <a:pPr>
              <a:buFont typeface="Wingdings" panose="05000000000000000000" pitchFamily="2" charset="2"/>
              <a:buChar char="Ø"/>
            </a:pPr>
            <a:endParaRPr lang="tr-TR" sz="3200" dirty="0">
              <a:solidFill>
                <a:srgbClr val="0070C0"/>
              </a:solidFill>
            </a:endParaRPr>
          </a:p>
        </p:txBody>
      </p:sp>
      <p:sp>
        <p:nvSpPr>
          <p:cNvPr id="4" name="Veri Yer Tutucusu 3"/>
          <p:cNvSpPr>
            <a:spLocks noGrp="1"/>
          </p:cNvSpPr>
          <p:nvPr>
            <p:ph type="dt" sz="half" idx="10"/>
          </p:nvPr>
        </p:nvSpPr>
        <p:spPr/>
        <p:txBody>
          <a:bodyPr/>
          <a:lstStyle/>
          <a:p>
            <a:fld id="{7860C9F5-59BB-4592-A28F-77322FC2722E}" type="datetime1">
              <a:rPr lang="tr-TR" sz="2000" smtClean="0">
                <a:solidFill>
                  <a:schemeClr val="accent1">
                    <a:lumMod val="75000"/>
                  </a:schemeClr>
                </a:solidFill>
              </a:rPr>
              <a:t>5.10.2017</a:t>
            </a:fld>
            <a:endParaRPr lang="tr-TR" sz="2000" dirty="0">
              <a:solidFill>
                <a:schemeClr val="accent1">
                  <a:lumMod val="75000"/>
                </a:schemeClr>
              </a:solidFill>
            </a:endParaRPr>
          </a:p>
        </p:txBody>
      </p:sp>
      <p:pic>
        <p:nvPicPr>
          <p:cNvPr id="7"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61" y="158670"/>
            <a:ext cx="2168007" cy="147710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8" name="Unvan 1"/>
          <p:cNvSpPr>
            <a:spLocks noGrp="1"/>
          </p:cNvSpPr>
          <p:nvPr>
            <p:ph type="title"/>
          </p:nvPr>
        </p:nvSpPr>
        <p:spPr>
          <a:xfrm>
            <a:off x="2564359" y="342969"/>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
        <p:nvSpPr>
          <p:cNvPr id="2" name="Altbilgi Yer Tutucusu 1"/>
          <p:cNvSpPr>
            <a:spLocks noGrp="1"/>
          </p:cNvSpPr>
          <p:nvPr>
            <p:ph type="ftr" sz="quarter" idx="11"/>
          </p:nvPr>
        </p:nvSpPr>
        <p:spPr>
          <a:xfrm>
            <a:off x="2599212" y="6356351"/>
            <a:ext cx="3858738" cy="365125"/>
          </a:xfrm>
        </p:spPr>
        <p:txBody>
          <a:bodyPr/>
          <a:lstStyle/>
          <a:p>
            <a:r>
              <a:rPr lang="tr-TR" sz="2000" dirty="0" err="1" smtClean="0">
                <a:solidFill>
                  <a:schemeClr val="accent1">
                    <a:lumMod val="75000"/>
                  </a:schemeClr>
                </a:solidFill>
              </a:rPr>
              <a:t>Bogazici</a:t>
            </a:r>
            <a:r>
              <a:rPr lang="tr-TR" sz="2000" dirty="0" smtClean="0">
                <a:solidFill>
                  <a:schemeClr val="accent1">
                    <a:lumMod val="75000"/>
                  </a:schemeClr>
                </a:solidFill>
              </a:rPr>
              <a:t> </a:t>
            </a:r>
            <a:r>
              <a:rPr lang="tr-TR" sz="2000" dirty="0" err="1" smtClean="0">
                <a:solidFill>
                  <a:schemeClr val="accent1">
                    <a:lumMod val="75000"/>
                  </a:schemeClr>
                </a:solidFill>
              </a:rPr>
              <a:t>University</a:t>
            </a:r>
            <a:r>
              <a:rPr lang="tr-TR" sz="2000" dirty="0" smtClean="0">
                <a:solidFill>
                  <a:schemeClr val="accent1">
                    <a:lumMod val="75000"/>
                  </a:schemeClr>
                </a:solidFill>
              </a:rPr>
              <a:t>, </a:t>
            </a:r>
            <a:r>
              <a:rPr lang="tr-TR" sz="2000" dirty="0" err="1" smtClean="0">
                <a:solidFill>
                  <a:schemeClr val="accent1">
                    <a:lumMod val="75000"/>
                  </a:schemeClr>
                </a:solidFill>
              </a:rPr>
              <a:t>Istanbul</a:t>
            </a:r>
            <a:r>
              <a:rPr lang="tr-TR" sz="2000" dirty="0" smtClean="0">
                <a:solidFill>
                  <a:schemeClr val="accent1">
                    <a:lumMod val="75000"/>
                  </a:schemeClr>
                </a:solidFill>
              </a:rPr>
              <a:t>, </a:t>
            </a:r>
            <a:r>
              <a:rPr lang="tr-TR" sz="2000" dirty="0" err="1" smtClean="0">
                <a:solidFill>
                  <a:schemeClr val="accent1">
                    <a:lumMod val="75000"/>
                  </a:schemeClr>
                </a:solidFill>
              </a:rPr>
              <a:t>Turkey</a:t>
            </a:r>
            <a:endParaRPr lang="tr-TR" sz="2000" dirty="0">
              <a:solidFill>
                <a:schemeClr val="accent1">
                  <a:lumMod val="75000"/>
                </a:schemeClr>
              </a:solidFill>
            </a:endParaRPr>
          </a:p>
        </p:txBody>
      </p:sp>
      <p:sp>
        <p:nvSpPr>
          <p:cNvPr id="9" name="Slayt Numarası Yer Tutucusu 8"/>
          <p:cNvSpPr>
            <a:spLocks noGrp="1"/>
          </p:cNvSpPr>
          <p:nvPr>
            <p:ph type="sldNum" sz="quarter" idx="12"/>
          </p:nvPr>
        </p:nvSpPr>
        <p:spPr/>
        <p:txBody>
          <a:bodyPr/>
          <a:lstStyle/>
          <a:p>
            <a:fld id="{000B8CC7-ED50-4906-96EA-88C69376AD20}" type="slidenum">
              <a:rPr lang="tr-TR" sz="2000" smtClean="0">
                <a:solidFill>
                  <a:schemeClr val="accent1">
                    <a:lumMod val="75000"/>
                  </a:schemeClr>
                </a:solidFill>
              </a:rPr>
              <a:t>2</a:t>
            </a:fld>
            <a:endParaRPr lang="tr-TR" sz="2000">
              <a:solidFill>
                <a:schemeClr val="accent1">
                  <a:lumMod val="75000"/>
                </a:schemeClr>
              </a:solidFill>
            </a:endParaRPr>
          </a:p>
        </p:txBody>
      </p:sp>
    </p:spTree>
    <p:extLst>
      <p:ext uri="{BB962C8B-B14F-4D97-AF65-F5344CB8AC3E}">
        <p14:creationId xmlns:p14="http://schemas.microsoft.com/office/powerpoint/2010/main" val="28816003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fld id="{993B5405-952A-4D9D-8D0B-2DA87DC44F6A}" type="datetime1">
              <a:rPr lang="tr-TR" sz="2000" smtClean="0">
                <a:solidFill>
                  <a:schemeClr val="accent1">
                    <a:lumMod val="75000"/>
                  </a:schemeClr>
                </a:solidFill>
              </a:rPr>
              <a:t>5.10.2017</a:t>
            </a:fld>
            <a:endParaRPr lang="tr-TR" sz="2000" dirty="0">
              <a:solidFill>
                <a:schemeClr val="accent1">
                  <a:lumMod val="75000"/>
                </a:schemeClr>
              </a:solidFill>
            </a:endParaRPr>
          </a:p>
        </p:txBody>
      </p:sp>
      <p:sp>
        <p:nvSpPr>
          <p:cNvPr id="9" name="Unvan 1"/>
          <p:cNvSpPr>
            <a:spLocks noGrp="1"/>
          </p:cNvSpPr>
          <p:nvPr>
            <p:ph type="title"/>
          </p:nvPr>
        </p:nvSpPr>
        <p:spPr>
          <a:xfrm>
            <a:off x="2194495" y="236289"/>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10" name="Picture 4"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sp>
        <p:nvSpPr>
          <p:cNvPr id="12" name="Dikdörtgen 11"/>
          <p:cNvSpPr/>
          <p:nvPr/>
        </p:nvSpPr>
        <p:spPr>
          <a:xfrm>
            <a:off x="259078" y="1911930"/>
            <a:ext cx="8383055" cy="4154984"/>
          </a:xfrm>
          <a:prstGeom prst="rect">
            <a:avLst/>
          </a:prstGeom>
        </p:spPr>
        <p:txBody>
          <a:bodyPr wrap="square">
            <a:spAutoFit/>
          </a:bodyPr>
          <a:lstStyle/>
          <a:p>
            <a:pPr marL="342900" indent="-342900" algn="just">
              <a:buFont typeface="Wingdings" panose="05000000000000000000" pitchFamily="2" charset="2"/>
              <a:buChar char="Ø"/>
            </a:pPr>
            <a:r>
              <a:rPr lang="en-US" sz="2400" b="1" dirty="0"/>
              <a:t>Physics Society </a:t>
            </a:r>
            <a:r>
              <a:rPr lang="en-US" sz="2400" dirty="0"/>
              <a:t>had been founded by the leading national scientists in </a:t>
            </a:r>
            <a:r>
              <a:rPr lang="en-US" sz="2400" dirty="0" err="1"/>
              <a:t>Çemberlitaş</a:t>
            </a:r>
            <a:r>
              <a:rPr lang="en-US" sz="2400" dirty="0"/>
              <a:t>, Istanbul in March 27th, </a:t>
            </a:r>
            <a:r>
              <a:rPr lang="en-US" sz="2400" dirty="0" smtClean="0"/>
              <a:t>1950</a:t>
            </a:r>
            <a:r>
              <a:rPr lang="tr-TR" sz="2400" dirty="0" smtClean="0"/>
              <a:t>.</a:t>
            </a:r>
          </a:p>
          <a:p>
            <a:pPr marL="342900" indent="-342900" algn="just">
              <a:buFont typeface="Wingdings" panose="05000000000000000000" pitchFamily="2" charset="2"/>
              <a:buChar char="Ø"/>
            </a:pPr>
            <a:endParaRPr lang="tr-TR" sz="2400" b="1" u="sng" dirty="0">
              <a:solidFill>
                <a:srgbClr val="0070C0"/>
              </a:solidFill>
            </a:endParaRPr>
          </a:p>
          <a:p>
            <a:pPr marL="342900" indent="-342900" algn="just">
              <a:buFont typeface="Wingdings" panose="05000000000000000000" pitchFamily="2" charset="2"/>
              <a:buChar char="Ø"/>
            </a:pPr>
            <a:r>
              <a:rPr lang="en-US" sz="2400" dirty="0"/>
              <a:t>The name as </a:t>
            </a:r>
            <a:r>
              <a:rPr lang="en-US" sz="2400" b="1" dirty="0"/>
              <a:t>“Turkish Physical Society</a:t>
            </a:r>
            <a:r>
              <a:rPr lang="en-US" sz="2400" dirty="0"/>
              <a:t>” had been accepted and issued in </a:t>
            </a:r>
            <a:r>
              <a:rPr lang="en-US" sz="2400" dirty="0" err="1"/>
              <a:t>offical</a:t>
            </a:r>
            <a:r>
              <a:rPr lang="en-US" sz="2400" dirty="0"/>
              <a:t> journal by the 7/12434 numbered decision of the Council of Ministers on October 12, 1976</a:t>
            </a:r>
            <a:r>
              <a:rPr lang="en-US" sz="2400" dirty="0" smtClean="0"/>
              <a:t>.</a:t>
            </a:r>
            <a:endParaRPr lang="tr-TR" sz="2400" dirty="0" smtClean="0"/>
          </a:p>
          <a:p>
            <a:pPr marL="342900" indent="-342900" algn="just">
              <a:buFont typeface="Wingdings" panose="05000000000000000000" pitchFamily="2" charset="2"/>
              <a:buChar char="Ø"/>
            </a:pPr>
            <a:endParaRPr lang="tr-TR" sz="2400" dirty="0"/>
          </a:p>
          <a:p>
            <a:pPr marL="342900" indent="-342900" algn="just">
              <a:buFont typeface="Wingdings" panose="05000000000000000000" pitchFamily="2" charset="2"/>
              <a:buChar char="Ø"/>
            </a:pPr>
            <a:r>
              <a:rPr lang="en-US" sz="2400" dirty="0"/>
              <a:t>It had been warranted that Turkish Physical Society could cooperate with </a:t>
            </a:r>
            <a:r>
              <a:rPr lang="en-US" sz="2400" b="1" dirty="0"/>
              <a:t>European </a:t>
            </a:r>
            <a:r>
              <a:rPr lang="en-US" sz="2400" b="1" dirty="0" err="1"/>
              <a:t>Phyical</a:t>
            </a:r>
            <a:r>
              <a:rPr lang="en-US" sz="2400" b="1" dirty="0"/>
              <a:t> Society (EPS</a:t>
            </a:r>
            <a:r>
              <a:rPr lang="en-US" sz="2400" dirty="0"/>
              <a:t>) by the 7/1726 numbered decision of the Council of Ministers on February 5, 1979</a:t>
            </a:r>
            <a:r>
              <a:rPr lang="en-US" sz="2400" dirty="0" smtClean="0"/>
              <a:t>.</a:t>
            </a:r>
            <a:endParaRPr lang="en-US" sz="2400" b="1" u="sng" dirty="0">
              <a:solidFill>
                <a:srgbClr val="0070C0"/>
              </a:solidFill>
            </a:endParaRPr>
          </a:p>
        </p:txBody>
      </p:sp>
      <p:pic>
        <p:nvPicPr>
          <p:cNvPr id="8" name="Resim 7" descr="Balkan Physical Union ile ilgili görsel sonucu"/>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2" name="Altbilgi Yer Tutucusu 1"/>
          <p:cNvSpPr>
            <a:spLocks noGrp="1"/>
          </p:cNvSpPr>
          <p:nvPr>
            <p:ph type="ftr" sz="quarter" idx="11"/>
          </p:nvPr>
        </p:nvSpPr>
        <p:spPr>
          <a:xfrm>
            <a:off x="3028950" y="6371591"/>
            <a:ext cx="3086100" cy="365125"/>
          </a:xfrm>
        </p:spPr>
        <p:txBody>
          <a:bodyPr/>
          <a:lstStyle/>
          <a:p>
            <a:r>
              <a:rPr lang="tr-TR" sz="2000" smtClean="0">
                <a:solidFill>
                  <a:schemeClr val="accent1">
                    <a:lumMod val="75000"/>
                  </a:schemeClr>
                </a:solidFill>
              </a:rPr>
              <a:t>Bogazici University, Istanbul, Turkey</a:t>
            </a:r>
            <a:endParaRPr lang="tr-TR" sz="2000">
              <a:solidFill>
                <a:schemeClr val="accent1">
                  <a:lumMod val="75000"/>
                </a:schemeClr>
              </a:solidFill>
            </a:endParaRPr>
          </a:p>
        </p:txBody>
      </p:sp>
      <p:sp>
        <p:nvSpPr>
          <p:cNvPr id="6" name="Slayt Numarası Yer Tutucusu 5"/>
          <p:cNvSpPr>
            <a:spLocks noGrp="1"/>
          </p:cNvSpPr>
          <p:nvPr>
            <p:ph type="sldNum" sz="quarter" idx="12"/>
          </p:nvPr>
        </p:nvSpPr>
        <p:spPr/>
        <p:txBody>
          <a:bodyPr/>
          <a:lstStyle/>
          <a:p>
            <a:fld id="{000B8CC7-ED50-4906-96EA-88C69376AD20}" type="slidenum">
              <a:rPr lang="tr-TR" sz="2000" smtClean="0">
                <a:solidFill>
                  <a:schemeClr val="accent1">
                    <a:lumMod val="75000"/>
                  </a:schemeClr>
                </a:solidFill>
              </a:rPr>
              <a:t>3</a:t>
            </a:fld>
            <a:endParaRPr lang="tr-TR" sz="2000">
              <a:solidFill>
                <a:schemeClr val="accent1">
                  <a:lumMod val="75000"/>
                </a:schemeClr>
              </a:solidFill>
            </a:endParaRPr>
          </a:p>
        </p:txBody>
      </p:sp>
      <p:sp>
        <p:nvSpPr>
          <p:cNvPr id="11" name="Dikdörtgen 10"/>
          <p:cNvSpPr/>
          <p:nvPr/>
        </p:nvSpPr>
        <p:spPr>
          <a:xfrm>
            <a:off x="3866383" y="1185516"/>
            <a:ext cx="1557222" cy="646331"/>
          </a:xfrm>
          <a:prstGeom prst="rect">
            <a:avLst/>
          </a:prstGeom>
        </p:spPr>
        <p:txBody>
          <a:bodyPr wrap="none">
            <a:spAutoFit/>
          </a:bodyPr>
          <a:lstStyle/>
          <a:p>
            <a:pPr algn="ctr"/>
            <a:r>
              <a:rPr lang="tr-TR" sz="3600" b="1" u="sng" dirty="0" err="1" smtClean="0">
                <a:solidFill>
                  <a:srgbClr val="0070C0"/>
                </a:solidFill>
              </a:rPr>
              <a:t>History</a:t>
            </a:r>
            <a:endParaRPr lang="tr-TR" sz="3600" b="1" u="sng" dirty="0">
              <a:solidFill>
                <a:srgbClr val="0070C0"/>
              </a:solidFill>
            </a:endParaRPr>
          </a:p>
        </p:txBody>
      </p:sp>
    </p:spTree>
    <p:extLst>
      <p:ext uri="{BB962C8B-B14F-4D97-AF65-F5344CB8AC3E}">
        <p14:creationId xmlns:p14="http://schemas.microsoft.com/office/powerpoint/2010/main" val="925677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4320" y="1809110"/>
            <a:ext cx="8241030" cy="4790763"/>
          </a:xfrm>
        </p:spPr>
        <p:txBody>
          <a:bodyPr>
            <a:normAutofit lnSpcReduction="10000"/>
          </a:bodyPr>
          <a:lstStyle/>
          <a:p>
            <a:pPr algn="just">
              <a:buFont typeface="Wingdings" panose="05000000000000000000" pitchFamily="2" charset="2"/>
              <a:buChar char="Ø"/>
            </a:pPr>
            <a:r>
              <a:rPr lang="en-US" sz="2400" dirty="0"/>
              <a:t>During </a:t>
            </a:r>
            <a:r>
              <a:rPr lang="en-US" sz="2400" dirty="0" err="1"/>
              <a:t>Erdal</a:t>
            </a:r>
            <a:r>
              <a:rPr lang="en-US" sz="2400" dirty="0"/>
              <a:t> İNÖNÜ’s presidential of Turkish Physical Society between 1976 – 1987, </a:t>
            </a:r>
            <a:r>
              <a:rPr lang="en-US" sz="2400" dirty="0" smtClean="0"/>
              <a:t>he organized </a:t>
            </a:r>
            <a:r>
              <a:rPr lang="en-US" sz="2400" dirty="0"/>
              <a:t>the meeting in the other universities to spread the interest and for this reason he ensured to constitute branches in couple of cities and he made possible to organize </a:t>
            </a:r>
            <a:r>
              <a:rPr lang="en-US" sz="2400" b="1" dirty="0"/>
              <a:t>TPS Physics Congresses for 8 times</a:t>
            </a:r>
            <a:r>
              <a:rPr lang="en-US" sz="2400" dirty="0"/>
              <a:t>. </a:t>
            </a:r>
            <a:endParaRPr lang="tr-TR" sz="2400" dirty="0"/>
          </a:p>
          <a:p>
            <a:pPr algn="just">
              <a:buFont typeface="Wingdings" panose="05000000000000000000" pitchFamily="2" charset="2"/>
              <a:buChar char="Ø"/>
            </a:pPr>
            <a:r>
              <a:rPr lang="en-US" sz="2400" dirty="0"/>
              <a:t>Also, “5th Physics Congress of the European Physical Society (EPS)” was organized in </a:t>
            </a:r>
            <a:r>
              <a:rPr lang="en-US" sz="2400" dirty="0" err="1"/>
              <a:t>Boğaziçi</a:t>
            </a:r>
            <a:r>
              <a:rPr lang="en-US" sz="2400" dirty="0"/>
              <a:t> University between September 7 – 11, 1981</a:t>
            </a:r>
            <a:r>
              <a:rPr lang="en-US" sz="2400" dirty="0" smtClean="0"/>
              <a:t>.</a:t>
            </a:r>
            <a:endParaRPr lang="tr-TR" sz="2400" dirty="0"/>
          </a:p>
          <a:p>
            <a:pPr algn="just">
              <a:buFont typeface="Wingdings" panose="05000000000000000000" pitchFamily="2" charset="2"/>
              <a:buChar char="Ø"/>
            </a:pPr>
            <a:r>
              <a:rPr lang="en-US" sz="2400" dirty="0" err="1"/>
              <a:t>K.Gediz</a:t>
            </a:r>
            <a:r>
              <a:rPr lang="en-US" sz="2400" dirty="0"/>
              <a:t> AKDENIZ was selected as chairman of the administrative board in the General Commission meeting of Turkish Physical Society in </a:t>
            </a:r>
            <a:r>
              <a:rPr lang="en-US" sz="2400" dirty="0" smtClean="0"/>
              <a:t>1987</a:t>
            </a:r>
            <a:r>
              <a:rPr lang="tr-TR" sz="2400" dirty="0" smtClean="0"/>
              <a:t>. D</a:t>
            </a:r>
            <a:r>
              <a:rPr lang="en-US" sz="2400" dirty="0" err="1" smtClean="0"/>
              <a:t>uring</a:t>
            </a:r>
            <a:r>
              <a:rPr lang="en-US" sz="2400" dirty="0" smtClean="0"/>
              <a:t> </a:t>
            </a:r>
            <a:r>
              <a:rPr lang="en-US" sz="2400" dirty="0"/>
              <a:t>ten years period between 1987 and 1997 </a:t>
            </a:r>
            <a:r>
              <a:rPr lang="tr-TR" sz="2400" dirty="0" smtClean="0"/>
              <a:t>he </a:t>
            </a:r>
            <a:r>
              <a:rPr lang="en-US" sz="2400" dirty="0" smtClean="0"/>
              <a:t>made </a:t>
            </a:r>
            <a:r>
              <a:rPr lang="en-US" sz="2400" dirty="0"/>
              <a:t>possible to organize </a:t>
            </a:r>
            <a:r>
              <a:rPr lang="en-US" sz="2400" b="1" dirty="0"/>
              <a:t>TFD Physics Congresses for eight times </a:t>
            </a:r>
            <a:r>
              <a:rPr lang="en-US" sz="2400" dirty="0"/>
              <a:t>and </a:t>
            </a:r>
            <a:r>
              <a:rPr lang="en-US" sz="2400" b="1" dirty="0"/>
              <a:t>TFD internationally Physics Summer Schools</a:t>
            </a:r>
            <a:r>
              <a:rPr lang="en-US" sz="2400" dirty="0"/>
              <a:t>;</a:t>
            </a:r>
            <a:endParaRPr lang="tr-TR" sz="2400" dirty="0"/>
          </a:p>
        </p:txBody>
      </p:sp>
      <p:sp>
        <p:nvSpPr>
          <p:cNvPr id="4" name="Veri Yer Tutucusu 3"/>
          <p:cNvSpPr>
            <a:spLocks noGrp="1"/>
          </p:cNvSpPr>
          <p:nvPr>
            <p:ph type="dt" sz="half" idx="10"/>
          </p:nvPr>
        </p:nvSpPr>
        <p:spPr/>
        <p:txBody>
          <a:bodyPr/>
          <a:lstStyle/>
          <a:p>
            <a:fld id="{2FDD485D-401E-4756-A5FB-D14DF4EC262F}"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a:p>
        </p:txBody>
      </p:sp>
      <p:sp>
        <p:nvSpPr>
          <p:cNvPr id="6" name="Slayt Numarası Yer Tutucusu 5"/>
          <p:cNvSpPr>
            <a:spLocks noGrp="1"/>
          </p:cNvSpPr>
          <p:nvPr>
            <p:ph type="sldNum" sz="quarter" idx="12"/>
          </p:nvPr>
        </p:nvSpPr>
        <p:spPr/>
        <p:txBody>
          <a:bodyPr/>
          <a:lstStyle/>
          <a:p>
            <a:fld id="{000B8CC7-ED50-4906-96EA-88C69376AD20}" type="slidenum">
              <a:rPr lang="tr-TR" smtClean="0"/>
              <a:t>4</a:t>
            </a:fld>
            <a:endParaRPr lang="tr-TR"/>
          </a:p>
        </p:txBody>
      </p:sp>
      <p:sp>
        <p:nvSpPr>
          <p:cNvPr id="7" name="Unvan 1"/>
          <p:cNvSpPr>
            <a:spLocks noGrp="1"/>
          </p:cNvSpPr>
          <p:nvPr>
            <p:ph type="title"/>
          </p:nvPr>
        </p:nvSpPr>
        <p:spPr>
          <a:xfrm>
            <a:off x="2194495" y="221049"/>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803391" y="1162779"/>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195789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fld id="{319D2890-5521-41C1-809B-1A2BEB4BD06E}"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a:p>
        </p:txBody>
      </p:sp>
      <p:sp>
        <p:nvSpPr>
          <p:cNvPr id="6" name="Slayt Numarası Yer Tutucusu 5"/>
          <p:cNvSpPr>
            <a:spLocks noGrp="1"/>
          </p:cNvSpPr>
          <p:nvPr>
            <p:ph type="sldNum" sz="quarter" idx="12"/>
          </p:nvPr>
        </p:nvSpPr>
        <p:spPr/>
        <p:txBody>
          <a:bodyPr/>
          <a:lstStyle/>
          <a:p>
            <a:fld id="{000B8CC7-ED50-4906-96EA-88C69376AD20}" type="slidenum">
              <a:rPr lang="tr-TR" smtClean="0"/>
              <a:t>5</a:t>
            </a:fld>
            <a:endParaRPr lang="tr-TR"/>
          </a:p>
        </p:txBody>
      </p:sp>
      <p:sp>
        <p:nvSpPr>
          <p:cNvPr id="7" name="Unvan 1"/>
          <p:cNvSpPr>
            <a:spLocks noGrp="1"/>
          </p:cNvSpPr>
          <p:nvPr>
            <p:ph type="title"/>
          </p:nvPr>
        </p:nvSpPr>
        <p:spPr>
          <a:xfrm>
            <a:off x="2194495" y="342969"/>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1" name="İçerik Yer Tutucusu 2"/>
          <p:cNvSpPr>
            <a:spLocks noGrp="1"/>
          </p:cNvSpPr>
          <p:nvPr>
            <p:ph idx="1"/>
          </p:nvPr>
        </p:nvSpPr>
        <p:spPr>
          <a:xfrm>
            <a:off x="365760" y="1825625"/>
            <a:ext cx="8149590" cy="4351338"/>
          </a:xfrm>
        </p:spPr>
        <p:txBody>
          <a:bodyPr>
            <a:noAutofit/>
          </a:bodyPr>
          <a:lstStyle/>
          <a:p>
            <a:pPr algn="just"/>
            <a:r>
              <a:rPr lang="en-US" sz="2400" dirty="0" smtClean="0"/>
              <a:t>After </a:t>
            </a:r>
            <a:r>
              <a:rPr lang="en-US" sz="2400" dirty="0"/>
              <a:t>his contacts and work with Balkan Physical Union, </a:t>
            </a:r>
            <a:r>
              <a:rPr lang="en-US" sz="2400" dirty="0" err="1"/>
              <a:t>K.Gediz</a:t>
            </a:r>
            <a:r>
              <a:rPr lang="en-US" sz="2400" dirty="0"/>
              <a:t> AKDENIZ made </a:t>
            </a:r>
            <a:r>
              <a:rPr lang="en-US" sz="2400" b="1" dirty="0"/>
              <a:t>TFD a member of the Balkan Physical Union </a:t>
            </a:r>
            <a:r>
              <a:rPr lang="en-US" sz="2400" dirty="0"/>
              <a:t>with the approval of Council of Ministers in Bucharest in 1987 and he elected as President of the Balkan Physical Union in 1989 and held this mission until 1997. </a:t>
            </a:r>
            <a:endParaRPr lang="tr-TR" sz="2400" dirty="0" smtClean="0"/>
          </a:p>
          <a:p>
            <a:pPr algn="just"/>
            <a:r>
              <a:rPr lang="en-US" sz="2400" dirty="0" smtClean="0"/>
              <a:t>While </a:t>
            </a:r>
            <a:r>
              <a:rPr lang="en-US" sz="2400" dirty="0"/>
              <a:t>he </a:t>
            </a:r>
            <a:r>
              <a:rPr lang="en-US" sz="2400" dirty="0" smtClean="0"/>
              <a:t>was</a:t>
            </a:r>
            <a:r>
              <a:rPr lang="tr-TR" sz="2400" dirty="0" smtClean="0"/>
              <a:t> </a:t>
            </a:r>
            <a:r>
              <a:rPr lang="en-US" sz="2400" dirty="0" smtClean="0"/>
              <a:t>president of</a:t>
            </a:r>
            <a:r>
              <a:rPr lang="tr-TR" sz="2400" dirty="0" smtClean="0"/>
              <a:t> </a:t>
            </a:r>
            <a:r>
              <a:rPr lang="en-US" sz="2400" dirty="0" smtClean="0"/>
              <a:t>Balkan </a:t>
            </a:r>
            <a:r>
              <a:rPr lang="en-US" sz="2400" dirty="0"/>
              <a:t>Physical Union he held the Balkan Physics Congress in Salonika (1991), Istanbul (1994) and in Cluj-Napoca (1997) and he provide to establish the first issue of </a:t>
            </a:r>
            <a:r>
              <a:rPr lang="en-US" sz="2400" b="1" dirty="0"/>
              <a:t>Balkan Physical Letters-BPL in 1992 by major support of both </a:t>
            </a:r>
            <a:r>
              <a:rPr lang="en-US" sz="2400" b="1" dirty="0" err="1"/>
              <a:t>Boğaziçi</a:t>
            </a:r>
            <a:r>
              <a:rPr lang="en-US" sz="2400" b="1" dirty="0"/>
              <a:t> University</a:t>
            </a:r>
            <a:r>
              <a:rPr lang="en-US" sz="2400" dirty="0"/>
              <a:t> and Turkish – Balkan International Applied Physics Research Center and also with the selfless utility of editor “ </a:t>
            </a:r>
            <a:r>
              <a:rPr lang="en-US" sz="2400" dirty="0" err="1"/>
              <a:t>Emine</a:t>
            </a:r>
            <a:r>
              <a:rPr lang="en-US" sz="2400" dirty="0"/>
              <a:t> RIZAOGLU”.</a:t>
            </a:r>
            <a:endParaRPr lang="tr-TR" sz="2400" dirty="0"/>
          </a:p>
        </p:txBody>
      </p:sp>
    </p:spTree>
    <p:extLst>
      <p:ext uri="{BB962C8B-B14F-4D97-AF65-F5344CB8AC3E}">
        <p14:creationId xmlns:p14="http://schemas.microsoft.com/office/powerpoint/2010/main" val="3035627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8600" y="1901825"/>
            <a:ext cx="8286750" cy="4351338"/>
          </a:xfrm>
        </p:spPr>
        <p:txBody>
          <a:bodyPr>
            <a:normAutofit fontScale="62500" lnSpcReduction="20000"/>
          </a:bodyPr>
          <a:lstStyle/>
          <a:p>
            <a:pPr marL="0" indent="0" algn="just">
              <a:buNone/>
            </a:pPr>
            <a:r>
              <a:rPr lang="en-US" b="1" dirty="0">
                <a:solidFill>
                  <a:srgbClr val="C00000"/>
                </a:solidFill>
              </a:rPr>
              <a:t>In the </a:t>
            </a:r>
            <a:r>
              <a:rPr lang="tr-TR" b="1" dirty="0" smtClean="0">
                <a:solidFill>
                  <a:srgbClr val="C00000"/>
                </a:solidFill>
              </a:rPr>
              <a:t>3. </a:t>
            </a:r>
            <a:r>
              <a:rPr lang="en-US" b="1" dirty="0" smtClean="0">
                <a:solidFill>
                  <a:srgbClr val="C00000"/>
                </a:solidFill>
              </a:rPr>
              <a:t>General </a:t>
            </a:r>
            <a:r>
              <a:rPr lang="en-US" b="1" dirty="0">
                <a:solidFill>
                  <a:srgbClr val="C00000"/>
                </a:solidFill>
              </a:rPr>
              <a:t>Commission meeting of Turkish Physical Society on 24 May 1997 </a:t>
            </a:r>
            <a:r>
              <a:rPr lang="en-US" b="1" dirty="0" err="1">
                <a:solidFill>
                  <a:srgbClr val="C00000"/>
                </a:solidFill>
              </a:rPr>
              <a:t>Metin</a:t>
            </a:r>
            <a:r>
              <a:rPr lang="en-US" b="1" dirty="0">
                <a:solidFill>
                  <a:srgbClr val="C00000"/>
                </a:solidFill>
              </a:rPr>
              <a:t> ARIK, </a:t>
            </a:r>
            <a:r>
              <a:rPr lang="en-US" b="1" dirty="0" smtClean="0">
                <a:solidFill>
                  <a:srgbClr val="C00000"/>
                </a:solidFill>
              </a:rPr>
              <a:t>was </a:t>
            </a:r>
            <a:r>
              <a:rPr lang="en-US" b="1" dirty="0">
                <a:solidFill>
                  <a:srgbClr val="C00000"/>
                </a:solidFill>
              </a:rPr>
              <a:t>selected as chairman of the administrative </a:t>
            </a:r>
            <a:r>
              <a:rPr lang="en-US" b="1" dirty="0" smtClean="0">
                <a:solidFill>
                  <a:srgbClr val="C00000"/>
                </a:solidFill>
              </a:rPr>
              <a:t>board</a:t>
            </a:r>
            <a:r>
              <a:rPr lang="tr-TR" b="1" dirty="0">
                <a:solidFill>
                  <a:srgbClr val="C00000"/>
                </a:solidFill>
              </a:rPr>
              <a:t> </a:t>
            </a:r>
            <a:r>
              <a:rPr lang="tr-TR" b="1" dirty="0" err="1" smtClean="0">
                <a:solidFill>
                  <a:srgbClr val="C00000"/>
                </a:solidFill>
              </a:rPr>
              <a:t>and</a:t>
            </a:r>
            <a:r>
              <a:rPr lang="tr-TR" b="1" dirty="0" smtClean="0">
                <a:solidFill>
                  <a:srgbClr val="C00000"/>
                </a:solidFill>
              </a:rPr>
              <a:t> </a:t>
            </a:r>
            <a:r>
              <a:rPr lang="tr-TR" b="1" dirty="0" err="1" smtClean="0">
                <a:solidFill>
                  <a:srgbClr val="C00000"/>
                </a:solidFill>
              </a:rPr>
              <a:t>organized</a:t>
            </a:r>
            <a:r>
              <a:rPr lang="tr-TR" b="1" dirty="0" smtClean="0">
                <a:solidFill>
                  <a:srgbClr val="C00000"/>
                </a:solidFill>
              </a:rPr>
              <a:t> </a:t>
            </a:r>
            <a:r>
              <a:rPr lang="tr-TR" b="1" dirty="0" err="1">
                <a:solidFill>
                  <a:srgbClr val="C00000"/>
                </a:solidFill>
              </a:rPr>
              <a:t>the</a:t>
            </a:r>
            <a:r>
              <a:rPr lang="tr-TR" b="1" dirty="0">
                <a:solidFill>
                  <a:srgbClr val="C00000"/>
                </a:solidFill>
              </a:rPr>
              <a:t> </a:t>
            </a:r>
            <a:r>
              <a:rPr lang="tr-TR" b="1" dirty="0" err="1">
                <a:solidFill>
                  <a:srgbClr val="C00000"/>
                </a:solidFill>
              </a:rPr>
              <a:t>following</a:t>
            </a:r>
            <a:r>
              <a:rPr lang="tr-TR" b="1" dirty="0">
                <a:solidFill>
                  <a:srgbClr val="C00000"/>
                </a:solidFill>
              </a:rPr>
              <a:t> </a:t>
            </a:r>
            <a:r>
              <a:rPr lang="tr-TR" b="1" dirty="0" err="1">
                <a:solidFill>
                  <a:srgbClr val="C00000"/>
                </a:solidFill>
              </a:rPr>
              <a:t>activities</a:t>
            </a:r>
            <a:r>
              <a:rPr lang="tr-TR" b="1" dirty="0" smtClean="0">
                <a:solidFill>
                  <a:srgbClr val="C00000"/>
                </a:solidFill>
              </a:rPr>
              <a:t>;</a:t>
            </a:r>
          </a:p>
          <a:p>
            <a:pPr algn="just">
              <a:buFont typeface="Wingdings" panose="05000000000000000000" pitchFamily="2" charset="2"/>
              <a:buChar char="Ø"/>
            </a:pPr>
            <a:r>
              <a:rPr lang="tr-TR" dirty="0" smtClean="0"/>
              <a:t> </a:t>
            </a:r>
            <a:r>
              <a:rPr lang="tr-TR" b="1" i="1" dirty="0" smtClean="0"/>
              <a:t>Balkan </a:t>
            </a:r>
            <a:r>
              <a:rPr lang="tr-TR" b="1" i="1" dirty="0" err="1" smtClean="0"/>
              <a:t>Physıcal</a:t>
            </a:r>
            <a:r>
              <a:rPr lang="tr-TR" b="1" i="1" dirty="0" smtClean="0"/>
              <a:t> </a:t>
            </a:r>
            <a:r>
              <a:rPr lang="tr-TR" b="1" i="1" dirty="0" err="1" smtClean="0"/>
              <a:t>Union</a:t>
            </a:r>
            <a:r>
              <a:rPr lang="tr-TR" b="1" i="1" dirty="0" smtClean="0"/>
              <a:t>, Balkan School on </a:t>
            </a:r>
            <a:r>
              <a:rPr lang="tr-TR" b="1" i="1" dirty="0" err="1" smtClean="0"/>
              <a:t>Nuclear</a:t>
            </a:r>
            <a:r>
              <a:rPr lang="tr-TR" b="1" i="1" dirty="0" smtClean="0"/>
              <a:t> </a:t>
            </a:r>
            <a:r>
              <a:rPr lang="tr-TR" b="1" i="1" dirty="0" err="1" smtClean="0"/>
              <a:t>Physics</a:t>
            </a:r>
            <a:r>
              <a:rPr lang="tr-TR" dirty="0" smtClean="0"/>
              <a:t> </a:t>
            </a:r>
            <a:r>
              <a:rPr lang="tr-TR" dirty="0" err="1"/>
              <a:t>between</a:t>
            </a:r>
            <a:r>
              <a:rPr lang="tr-TR" dirty="0"/>
              <a:t> 1-10 </a:t>
            </a:r>
            <a:r>
              <a:rPr lang="tr-TR" dirty="0" err="1"/>
              <a:t>September</a:t>
            </a:r>
            <a:r>
              <a:rPr lang="tr-TR" dirty="0"/>
              <a:t> 1998 at </a:t>
            </a:r>
            <a:r>
              <a:rPr lang="tr-TR" dirty="0" err="1"/>
              <a:t>Istanbul</a:t>
            </a:r>
            <a:r>
              <a:rPr lang="tr-TR" dirty="0"/>
              <a:t> </a:t>
            </a:r>
            <a:r>
              <a:rPr lang="tr-TR" dirty="0" err="1" smtClean="0"/>
              <a:t>University</a:t>
            </a:r>
            <a:r>
              <a:rPr lang="tr-TR" dirty="0" smtClean="0"/>
              <a:t>,</a:t>
            </a:r>
          </a:p>
          <a:p>
            <a:pPr algn="just">
              <a:buFont typeface="Wingdings" panose="05000000000000000000" pitchFamily="2" charset="2"/>
              <a:buChar char="Ø"/>
            </a:pPr>
            <a:r>
              <a:rPr lang="tr-TR" b="1" i="1" dirty="0" err="1" smtClean="0"/>
              <a:t>Turkish</a:t>
            </a:r>
            <a:r>
              <a:rPr lang="tr-TR" b="1" i="1" dirty="0" smtClean="0"/>
              <a:t> </a:t>
            </a:r>
            <a:r>
              <a:rPr lang="tr-TR" b="1" i="1" dirty="0" err="1"/>
              <a:t>Physical</a:t>
            </a:r>
            <a:r>
              <a:rPr lang="tr-TR" b="1" i="1" dirty="0"/>
              <a:t> </a:t>
            </a:r>
            <a:r>
              <a:rPr lang="tr-TR" b="1" i="1" dirty="0" err="1"/>
              <a:t>Society</a:t>
            </a:r>
            <a:r>
              <a:rPr lang="tr-TR" b="1" i="1" dirty="0"/>
              <a:t> 17</a:t>
            </a:r>
            <a:r>
              <a:rPr lang="tr-TR" b="1" i="1" baseline="30000" dirty="0"/>
              <a:t>th</a:t>
            </a:r>
            <a:r>
              <a:rPr lang="tr-TR" b="1" i="1" dirty="0"/>
              <a:t>International </a:t>
            </a:r>
            <a:r>
              <a:rPr lang="tr-TR" b="1" i="1" dirty="0" err="1"/>
              <a:t>Physics</a:t>
            </a:r>
            <a:r>
              <a:rPr lang="tr-TR" b="1" i="1" dirty="0"/>
              <a:t> </a:t>
            </a:r>
            <a:r>
              <a:rPr lang="tr-TR" b="1" i="1" dirty="0" err="1" smtClean="0"/>
              <a:t>Congress</a:t>
            </a:r>
            <a:r>
              <a:rPr lang="tr-TR" dirty="0" smtClean="0"/>
              <a:t> </a:t>
            </a:r>
            <a:r>
              <a:rPr lang="tr-TR" dirty="0" err="1"/>
              <a:t>between</a:t>
            </a:r>
            <a:r>
              <a:rPr lang="tr-TR" dirty="0"/>
              <a:t> 27-31 </a:t>
            </a:r>
            <a:r>
              <a:rPr lang="tr-TR" dirty="0" err="1"/>
              <a:t>October</a:t>
            </a:r>
            <a:r>
              <a:rPr lang="tr-TR" dirty="0"/>
              <a:t> 1998 at Alanya Grand Kaptan Hotel</a:t>
            </a:r>
            <a:r>
              <a:rPr lang="tr-TR" dirty="0" smtClean="0"/>
              <a:t>,</a:t>
            </a:r>
          </a:p>
          <a:p>
            <a:pPr algn="just">
              <a:buFont typeface="Wingdings" panose="05000000000000000000" pitchFamily="2" charset="2"/>
              <a:buChar char="Ø"/>
            </a:pPr>
            <a:r>
              <a:rPr lang="tr-TR" dirty="0" smtClean="0"/>
              <a:t> </a:t>
            </a:r>
            <a:r>
              <a:rPr lang="tr-TR" b="1" i="1" dirty="0" smtClean="0"/>
              <a:t>ICFA</a:t>
            </a:r>
            <a:r>
              <a:rPr lang="tr-TR" b="1" i="1" dirty="0"/>
              <a:t>’ 99 </a:t>
            </a:r>
            <a:r>
              <a:rPr lang="tr-TR" b="1" i="1" dirty="0" smtClean="0"/>
              <a:t>-</a:t>
            </a:r>
            <a:r>
              <a:rPr lang="tr-TR" b="1" i="1" dirty="0" err="1" smtClean="0"/>
              <a:t>Istanbul</a:t>
            </a:r>
            <a:r>
              <a:rPr lang="tr-TR" b="1" i="1" dirty="0" smtClean="0"/>
              <a:t>, ICFA School on Instrumentation </a:t>
            </a:r>
            <a:r>
              <a:rPr lang="tr-TR" b="1" i="1" dirty="0" err="1" smtClean="0"/>
              <a:t>In</a:t>
            </a:r>
            <a:r>
              <a:rPr lang="tr-TR" b="1" i="1" dirty="0" smtClean="0"/>
              <a:t> </a:t>
            </a:r>
            <a:r>
              <a:rPr lang="tr-TR" b="1" i="1" dirty="0" err="1" smtClean="0"/>
              <a:t>Elementary</a:t>
            </a:r>
            <a:r>
              <a:rPr lang="tr-TR" b="1" i="1" dirty="0" smtClean="0"/>
              <a:t> </a:t>
            </a:r>
            <a:r>
              <a:rPr lang="tr-TR" b="1" i="1" dirty="0" err="1" smtClean="0"/>
              <a:t>Particle</a:t>
            </a:r>
            <a:r>
              <a:rPr lang="tr-TR" b="1" i="1" dirty="0" smtClean="0"/>
              <a:t> </a:t>
            </a:r>
            <a:r>
              <a:rPr lang="tr-TR" b="1" i="1" dirty="0" err="1" smtClean="0"/>
              <a:t>Physics</a:t>
            </a:r>
            <a:r>
              <a:rPr lang="tr-TR" dirty="0" smtClean="0"/>
              <a:t> </a:t>
            </a:r>
            <a:r>
              <a:rPr lang="tr-TR" dirty="0" err="1"/>
              <a:t>between</a:t>
            </a:r>
            <a:r>
              <a:rPr lang="tr-TR" dirty="0"/>
              <a:t> 28 </a:t>
            </a:r>
            <a:r>
              <a:rPr lang="tr-TR" dirty="0" err="1"/>
              <a:t>Jun</a:t>
            </a:r>
            <a:r>
              <a:rPr lang="tr-TR" dirty="0"/>
              <a:t> </a:t>
            </a:r>
            <a:r>
              <a:rPr lang="tr-TR" dirty="0" err="1"/>
              <a:t>and</a:t>
            </a:r>
            <a:r>
              <a:rPr lang="tr-TR" dirty="0"/>
              <a:t> 10 </a:t>
            </a:r>
            <a:r>
              <a:rPr lang="tr-TR" dirty="0" err="1"/>
              <a:t>July</a:t>
            </a:r>
            <a:r>
              <a:rPr lang="tr-TR" dirty="0"/>
              <a:t> 1999</a:t>
            </a:r>
            <a:r>
              <a:rPr lang="tr-TR" dirty="0" smtClean="0"/>
              <a:t>,</a:t>
            </a:r>
          </a:p>
          <a:p>
            <a:pPr algn="just">
              <a:buFont typeface="Wingdings" panose="05000000000000000000" pitchFamily="2" charset="2"/>
              <a:buChar char="Ø"/>
            </a:pPr>
            <a:r>
              <a:rPr lang="tr-TR" b="1" i="1" dirty="0" err="1" smtClean="0"/>
              <a:t>Turkish</a:t>
            </a:r>
            <a:r>
              <a:rPr lang="tr-TR" b="1" i="1" dirty="0" smtClean="0"/>
              <a:t> </a:t>
            </a:r>
            <a:r>
              <a:rPr lang="tr-TR" b="1" i="1" dirty="0" err="1"/>
              <a:t>Physical</a:t>
            </a:r>
            <a:r>
              <a:rPr lang="tr-TR" b="1" i="1" dirty="0"/>
              <a:t> </a:t>
            </a:r>
            <a:r>
              <a:rPr lang="tr-TR" b="1" i="1" dirty="0" err="1"/>
              <a:t>Society</a:t>
            </a:r>
            <a:r>
              <a:rPr lang="tr-TR" b="1" i="1" dirty="0"/>
              <a:t> 18</a:t>
            </a:r>
            <a:r>
              <a:rPr lang="tr-TR" b="1" i="1" baseline="30000" dirty="0"/>
              <a:t>th</a:t>
            </a:r>
            <a:r>
              <a:rPr lang="tr-TR" b="1" i="1" dirty="0"/>
              <a:t> International </a:t>
            </a:r>
            <a:r>
              <a:rPr lang="tr-TR" b="1" i="1" dirty="0" err="1"/>
              <a:t>Physics</a:t>
            </a:r>
            <a:r>
              <a:rPr lang="tr-TR" b="1" i="1" dirty="0"/>
              <a:t> </a:t>
            </a:r>
            <a:r>
              <a:rPr lang="tr-TR" b="1" i="1" dirty="0" err="1" smtClean="0"/>
              <a:t>Congress</a:t>
            </a:r>
            <a:r>
              <a:rPr lang="tr-TR" dirty="0" smtClean="0"/>
              <a:t> </a:t>
            </a:r>
            <a:r>
              <a:rPr lang="tr-TR" dirty="0" err="1"/>
              <a:t>between</a:t>
            </a:r>
            <a:r>
              <a:rPr lang="tr-TR" dirty="0"/>
              <a:t> 25-28 </a:t>
            </a:r>
            <a:r>
              <a:rPr lang="tr-TR" dirty="0" err="1"/>
              <a:t>October</a:t>
            </a:r>
            <a:r>
              <a:rPr lang="tr-TR" dirty="0"/>
              <a:t> 1999 at </a:t>
            </a:r>
            <a:r>
              <a:rPr lang="tr-TR" dirty="0" err="1"/>
              <a:t>Cukurova</a:t>
            </a:r>
            <a:r>
              <a:rPr lang="tr-TR" dirty="0"/>
              <a:t> </a:t>
            </a:r>
            <a:r>
              <a:rPr lang="tr-TR" dirty="0" err="1"/>
              <a:t>University</a:t>
            </a:r>
            <a:r>
              <a:rPr lang="tr-TR" dirty="0"/>
              <a:t>-Adana, </a:t>
            </a:r>
            <a:endParaRPr lang="tr-TR" dirty="0" smtClean="0"/>
          </a:p>
          <a:p>
            <a:pPr algn="just">
              <a:buFont typeface="Wingdings" panose="05000000000000000000" pitchFamily="2" charset="2"/>
              <a:buChar char="Ø"/>
            </a:pPr>
            <a:r>
              <a:rPr lang="tr-TR" b="1" i="1" dirty="0" smtClean="0"/>
              <a:t>II</a:t>
            </a:r>
            <a:r>
              <a:rPr lang="tr-TR" b="1" i="1" dirty="0"/>
              <a:t>. </a:t>
            </a:r>
            <a:r>
              <a:rPr lang="tr-TR" b="1" i="1" dirty="0" err="1" smtClean="0"/>
              <a:t>National</a:t>
            </a:r>
            <a:r>
              <a:rPr lang="tr-TR" b="1" i="1" dirty="0" smtClean="0"/>
              <a:t> </a:t>
            </a:r>
            <a:r>
              <a:rPr lang="tr-TR" b="1" i="1" dirty="0" err="1" smtClean="0"/>
              <a:t>Congress</a:t>
            </a:r>
            <a:r>
              <a:rPr lang="tr-TR" b="1" i="1" dirty="0" smtClean="0"/>
              <a:t> of </a:t>
            </a:r>
            <a:r>
              <a:rPr lang="tr-TR" b="1" i="1" dirty="0" err="1" smtClean="0"/>
              <a:t>Condensed</a:t>
            </a:r>
            <a:r>
              <a:rPr lang="tr-TR" b="1" i="1" dirty="0" smtClean="0"/>
              <a:t> </a:t>
            </a:r>
            <a:r>
              <a:rPr lang="tr-TR" b="1" i="1" dirty="0" err="1" smtClean="0"/>
              <a:t>Matter</a:t>
            </a:r>
            <a:r>
              <a:rPr lang="tr-TR" b="1" i="1" dirty="0" smtClean="0"/>
              <a:t> </a:t>
            </a:r>
            <a:r>
              <a:rPr lang="tr-TR" b="1" i="1" dirty="0" err="1" smtClean="0"/>
              <a:t>Physıcs</a:t>
            </a:r>
            <a:r>
              <a:rPr lang="tr-TR" b="1" i="1" dirty="0" smtClean="0"/>
              <a:t> </a:t>
            </a:r>
            <a:r>
              <a:rPr lang="tr-TR" dirty="0" err="1" smtClean="0"/>
              <a:t>between</a:t>
            </a:r>
            <a:r>
              <a:rPr lang="tr-TR" dirty="0" smtClean="0"/>
              <a:t> </a:t>
            </a:r>
            <a:r>
              <a:rPr lang="tr-TR" dirty="0"/>
              <a:t>22-24 </a:t>
            </a:r>
            <a:r>
              <a:rPr lang="tr-TR" dirty="0" err="1"/>
              <a:t>June</a:t>
            </a:r>
            <a:r>
              <a:rPr lang="tr-TR" dirty="0"/>
              <a:t> 2000 at Atatürk </a:t>
            </a:r>
            <a:r>
              <a:rPr lang="tr-TR" dirty="0" err="1"/>
              <a:t>University</a:t>
            </a:r>
            <a:r>
              <a:rPr lang="tr-TR" dirty="0"/>
              <a:t>-Erzurum</a:t>
            </a:r>
            <a:r>
              <a:rPr lang="tr-TR" dirty="0" smtClean="0"/>
              <a:t>,</a:t>
            </a:r>
          </a:p>
          <a:p>
            <a:pPr algn="just">
              <a:buFont typeface="Wingdings" panose="05000000000000000000" pitchFamily="2" charset="2"/>
              <a:buChar char="Ø"/>
            </a:pPr>
            <a:r>
              <a:rPr lang="tr-TR" dirty="0" smtClean="0"/>
              <a:t> </a:t>
            </a:r>
            <a:r>
              <a:rPr lang="tr-TR" b="1" i="1" dirty="0" err="1" smtClean="0"/>
              <a:t>The</a:t>
            </a:r>
            <a:r>
              <a:rPr lang="tr-TR" b="1" i="1" dirty="0" smtClean="0"/>
              <a:t> Second International Balkan School on </a:t>
            </a:r>
            <a:r>
              <a:rPr lang="tr-TR" b="1" i="1" dirty="0" err="1" smtClean="0"/>
              <a:t>Nuclear</a:t>
            </a:r>
            <a:r>
              <a:rPr lang="tr-TR" b="1" i="1" dirty="0" smtClean="0"/>
              <a:t> </a:t>
            </a:r>
            <a:r>
              <a:rPr lang="tr-TR" b="1" i="1" dirty="0" err="1" smtClean="0"/>
              <a:t>Physics</a:t>
            </a:r>
            <a:r>
              <a:rPr lang="tr-TR" b="1" i="1" dirty="0" smtClean="0"/>
              <a:t> </a:t>
            </a:r>
            <a:r>
              <a:rPr lang="tr-TR" dirty="0" err="1"/>
              <a:t>between</a:t>
            </a:r>
            <a:r>
              <a:rPr lang="tr-TR" dirty="0"/>
              <a:t> 12-19 </a:t>
            </a:r>
            <a:r>
              <a:rPr lang="tr-TR" dirty="0" err="1"/>
              <a:t>September</a:t>
            </a:r>
            <a:r>
              <a:rPr lang="tr-TR" dirty="0"/>
              <a:t> 2000 at Bodrum </a:t>
            </a:r>
            <a:r>
              <a:rPr lang="tr-TR" dirty="0" err="1"/>
              <a:t>and</a:t>
            </a:r>
            <a:r>
              <a:rPr lang="tr-TR" dirty="0"/>
              <a:t> </a:t>
            </a:r>
            <a:r>
              <a:rPr lang="tr-TR" dirty="0" err="1"/>
              <a:t>finally</a:t>
            </a:r>
            <a:r>
              <a:rPr lang="tr-TR" dirty="0"/>
              <a:t> </a:t>
            </a:r>
            <a:endParaRPr lang="tr-TR" dirty="0" smtClean="0"/>
          </a:p>
          <a:p>
            <a:pPr algn="just">
              <a:buFont typeface="Wingdings" panose="05000000000000000000" pitchFamily="2" charset="2"/>
              <a:buChar char="Ø"/>
            </a:pPr>
            <a:r>
              <a:rPr lang="tr-TR" b="1" i="1" dirty="0" err="1" smtClean="0"/>
              <a:t>Turkish</a:t>
            </a:r>
            <a:r>
              <a:rPr lang="tr-TR" b="1" i="1" dirty="0" smtClean="0"/>
              <a:t> </a:t>
            </a:r>
            <a:r>
              <a:rPr lang="tr-TR" b="1" i="1" dirty="0" err="1" smtClean="0"/>
              <a:t>Physical</a:t>
            </a:r>
            <a:r>
              <a:rPr lang="tr-TR" b="1" i="1" dirty="0" smtClean="0"/>
              <a:t> </a:t>
            </a:r>
            <a:r>
              <a:rPr lang="tr-TR" b="1" i="1" dirty="0" err="1" smtClean="0"/>
              <a:t>Society</a:t>
            </a:r>
            <a:r>
              <a:rPr lang="tr-TR" b="1" i="1" dirty="0" smtClean="0"/>
              <a:t> 19</a:t>
            </a:r>
            <a:r>
              <a:rPr lang="tr-TR" b="1" i="1" baseline="30000" dirty="0" smtClean="0"/>
              <a:t>th</a:t>
            </a:r>
            <a:r>
              <a:rPr lang="tr-TR" b="1" i="1" dirty="0" smtClean="0"/>
              <a:t> International </a:t>
            </a:r>
            <a:r>
              <a:rPr lang="tr-TR" b="1" i="1" dirty="0" err="1" smtClean="0"/>
              <a:t>Physics</a:t>
            </a:r>
            <a:r>
              <a:rPr lang="tr-TR" b="1" i="1" dirty="0" smtClean="0"/>
              <a:t> </a:t>
            </a:r>
            <a:r>
              <a:rPr lang="tr-TR" b="1" i="1" dirty="0" err="1" smtClean="0"/>
              <a:t>Congress</a:t>
            </a:r>
            <a:r>
              <a:rPr lang="tr-TR" b="1" i="1" dirty="0" smtClean="0"/>
              <a:t> </a:t>
            </a:r>
            <a:r>
              <a:rPr lang="tr-TR" dirty="0" err="1" smtClean="0"/>
              <a:t>between</a:t>
            </a:r>
            <a:r>
              <a:rPr lang="tr-TR" dirty="0" smtClean="0"/>
              <a:t> </a:t>
            </a:r>
            <a:r>
              <a:rPr lang="tr-TR" dirty="0"/>
              <a:t>26-29 </a:t>
            </a:r>
            <a:r>
              <a:rPr lang="tr-TR" dirty="0" err="1"/>
              <a:t>September</a:t>
            </a:r>
            <a:r>
              <a:rPr lang="tr-TR" dirty="0"/>
              <a:t> 2000 at Fırat </a:t>
            </a:r>
            <a:r>
              <a:rPr lang="tr-TR" dirty="0" err="1"/>
              <a:t>University</a:t>
            </a:r>
            <a:r>
              <a:rPr lang="tr-TR" dirty="0"/>
              <a:t>-Elazığ</a:t>
            </a:r>
            <a:r>
              <a:rPr lang="tr-TR" dirty="0" smtClean="0"/>
              <a:t>.</a:t>
            </a:r>
            <a:endParaRPr lang="tr-TR" dirty="0"/>
          </a:p>
        </p:txBody>
      </p:sp>
      <p:sp>
        <p:nvSpPr>
          <p:cNvPr id="4" name="Veri Yer Tutucusu 3"/>
          <p:cNvSpPr>
            <a:spLocks noGrp="1"/>
          </p:cNvSpPr>
          <p:nvPr>
            <p:ph type="dt" sz="half" idx="10"/>
          </p:nvPr>
        </p:nvSpPr>
        <p:spPr/>
        <p:txBody>
          <a:bodyPr/>
          <a:lstStyle/>
          <a:p>
            <a:fld id="{05D1E8E9-FEDE-4A21-A83B-60B7D1ED77CB}"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dirty="0"/>
          </a:p>
        </p:txBody>
      </p:sp>
      <p:sp>
        <p:nvSpPr>
          <p:cNvPr id="6" name="Slayt Numarası Yer Tutucusu 5"/>
          <p:cNvSpPr>
            <a:spLocks noGrp="1"/>
          </p:cNvSpPr>
          <p:nvPr>
            <p:ph type="sldNum" sz="quarter" idx="12"/>
          </p:nvPr>
        </p:nvSpPr>
        <p:spPr/>
        <p:txBody>
          <a:bodyPr/>
          <a:lstStyle/>
          <a:p>
            <a:fld id="{000B8CC7-ED50-4906-96EA-88C69376AD20}" type="slidenum">
              <a:rPr lang="tr-TR" smtClean="0"/>
              <a:t>6</a:t>
            </a:fld>
            <a:endParaRPr lang="tr-TR"/>
          </a:p>
        </p:txBody>
      </p:sp>
      <p:sp>
        <p:nvSpPr>
          <p:cNvPr id="7" name="Unvan 1"/>
          <p:cNvSpPr>
            <a:spLocks noGrp="1"/>
          </p:cNvSpPr>
          <p:nvPr>
            <p:ph type="title"/>
          </p:nvPr>
        </p:nvSpPr>
        <p:spPr>
          <a:xfrm>
            <a:off x="2194495" y="224219"/>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50991" y="1157634"/>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704339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3360" y="1781299"/>
            <a:ext cx="8656319" cy="4406142"/>
          </a:xfrm>
        </p:spPr>
        <p:txBody>
          <a:bodyPr>
            <a:noAutofit/>
          </a:bodyPr>
          <a:lstStyle/>
          <a:p>
            <a:pPr marL="0" indent="0" algn="just">
              <a:buNone/>
            </a:pPr>
            <a:r>
              <a:rPr lang="en-US" sz="1800" b="1" dirty="0">
                <a:solidFill>
                  <a:srgbClr val="C00000"/>
                </a:solidFill>
              </a:rPr>
              <a:t>In the 4.General Commission meeting of Turkish Physical Society on 17 February 2001 </a:t>
            </a:r>
            <a:r>
              <a:rPr lang="en-US" sz="1800" b="1" dirty="0" err="1">
                <a:solidFill>
                  <a:srgbClr val="C00000"/>
                </a:solidFill>
              </a:rPr>
              <a:t>Engin</a:t>
            </a:r>
            <a:r>
              <a:rPr lang="en-US" sz="1800" b="1" dirty="0">
                <a:solidFill>
                  <a:srgbClr val="C00000"/>
                </a:solidFill>
              </a:rPr>
              <a:t> ARIK, </a:t>
            </a:r>
            <a:r>
              <a:rPr lang="en-US" sz="1800" b="1" dirty="0" smtClean="0">
                <a:solidFill>
                  <a:srgbClr val="C00000"/>
                </a:solidFill>
              </a:rPr>
              <a:t>was </a:t>
            </a:r>
            <a:r>
              <a:rPr lang="en-US" sz="1800" b="1" dirty="0">
                <a:solidFill>
                  <a:srgbClr val="C00000"/>
                </a:solidFill>
              </a:rPr>
              <a:t>selected as vice chairman</a:t>
            </a:r>
            <a:r>
              <a:rPr lang="tr-TR" sz="1800" b="1" dirty="0" smtClean="0">
                <a:solidFill>
                  <a:srgbClr val="C00000"/>
                </a:solidFill>
              </a:rPr>
              <a:t> </a:t>
            </a:r>
            <a:r>
              <a:rPr lang="tr-TR" sz="1800" b="1" dirty="0" err="1" smtClean="0">
                <a:solidFill>
                  <a:srgbClr val="C00000"/>
                </a:solidFill>
              </a:rPr>
              <a:t>and</a:t>
            </a:r>
            <a:r>
              <a:rPr lang="tr-TR" sz="1800" b="1" dirty="0" smtClean="0">
                <a:solidFill>
                  <a:srgbClr val="C00000"/>
                </a:solidFill>
              </a:rPr>
              <a:t> </a:t>
            </a:r>
            <a:r>
              <a:rPr lang="en-US" sz="1800" b="1" dirty="0" smtClean="0">
                <a:solidFill>
                  <a:srgbClr val="C00000"/>
                </a:solidFill>
              </a:rPr>
              <a:t>the </a:t>
            </a:r>
            <a:r>
              <a:rPr lang="en-US" sz="1800" b="1" dirty="0">
                <a:solidFill>
                  <a:srgbClr val="C00000"/>
                </a:solidFill>
              </a:rPr>
              <a:t>following activities was </a:t>
            </a:r>
            <a:r>
              <a:rPr lang="en-US" sz="1800" b="1" dirty="0" smtClean="0">
                <a:solidFill>
                  <a:srgbClr val="C00000"/>
                </a:solidFill>
              </a:rPr>
              <a:t>organized</a:t>
            </a:r>
            <a:r>
              <a:rPr lang="tr-TR" sz="1800" b="1" dirty="0" smtClean="0">
                <a:solidFill>
                  <a:srgbClr val="C00000"/>
                </a:solidFill>
              </a:rPr>
              <a:t>;</a:t>
            </a:r>
          </a:p>
          <a:p>
            <a:pPr algn="just">
              <a:buFont typeface="Wingdings" panose="05000000000000000000" pitchFamily="2" charset="2"/>
              <a:buChar char="Ø"/>
            </a:pPr>
            <a:r>
              <a:rPr lang="en-US" sz="1800" b="1" i="1" dirty="0" smtClean="0"/>
              <a:t>The Second International Balkan Workshop </a:t>
            </a:r>
            <a:r>
              <a:rPr lang="tr-TR" sz="1800" b="1" i="1" dirty="0" smtClean="0"/>
              <a:t>o</a:t>
            </a:r>
            <a:r>
              <a:rPr lang="en-US" sz="1800" b="1" i="1" dirty="0" smtClean="0"/>
              <a:t>n Nuclear Physics</a:t>
            </a:r>
            <a:r>
              <a:rPr lang="en-US" sz="1800" b="1" dirty="0" smtClean="0"/>
              <a:t> </a:t>
            </a:r>
            <a:r>
              <a:rPr lang="en-US" sz="1800" dirty="0" smtClean="0"/>
              <a:t>between </a:t>
            </a:r>
            <a:r>
              <a:rPr lang="en-US" sz="1800" dirty="0"/>
              <a:t>14-18 May 2001 at </a:t>
            </a:r>
            <a:r>
              <a:rPr lang="en-US" sz="1800" dirty="0" err="1"/>
              <a:t>Trakya</a:t>
            </a:r>
            <a:r>
              <a:rPr lang="en-US" sz="1800" dirty="0"/>
              <a:t> University, </a:t>
            </a:r>
            <a:endParaRPr lang="tr-TR" sz="1800" dirty="0" smtClean="0"/>
          </a:p>
          <a:p>
            <a:pPr algn="just">
              <a:buFont typeface="Wingdings" panose="05000000000000000000" pitchFamily="2" charset="2"/>
              <a:buChar char="Ø"/>
            </a:pPr>
            <a:r>
              <a:rPr lang="en-US" sz="1800" b="1" i="1" dirty="0" smtClean="0"/>
              <a:t>International </a:t>
            </a:r>
            <a:r>
              <a:rPr lang="en-US" sz="1800" b="1" i="1" dirty="0"/>
              <a:t>physics and Applied Mathematics Research Centre-ICPAM</a:t>
            </a:r>
            <a:r>
              <a:rPr lang="en-US" sz="1800" dirty="0"/>
              <a:t>-Edirne, </a:t>
            </a:r>
            <a:endParaRPr lang="tr-TR" sz="1800" dirty="0" smtClean="0"/>
          </a:p>
          <a:p>
            <a:pPr algn="just">
              <a:buFont typeface="Wingdings" panose="05000000000000000000" pitchFamily="2" charset="2"/>
              <a:buChar char="Ø"/>
            </a:pPr>
            <a:r>
              <a:rPr lang="en-US" sz="1800" b="1" i="1" dirty="0" smtClean="0"/>
              <a:t>The First Hellenic-</a:t>
            </a:r>
            <a:r>
              <a:rPr lang="tr-TR" sz="1800" b="1" i="1" dirty="0" smtClean="0"/>
              <a:t>T</a:t>
            </a:r>
            <a:r>
              <a:rPr lang="en-US" sz="1800" b="1" i="1" dirty="0" err="1" smtClean="0"/>
              <a:t>urkish</a:t>
            </a:r>
            <a:r>
              <a:rPr lang="en-US" sz="1800" b="1" i="1" dirty="0" smtClean="0"/>
              <a:t> International Physics Conference </a:t>
            </a:r>
            <a:r>
              <a:rPr lang="en-US" sz="1800" dirty="0"/>
              <a:t>with the collaboration of Turkish Physical Society and Greek Physical Society at </a:t>
            </a:r>
            <a:r>
              <a:rPr lang="en-US" sz="1800" dirty="0" err="1"/>
              <a:t>Bodrum</a:t>
            </a:r>
            <a:r>
              <a:rPr lang="en-US" sz="1800" dirty="0"/>
              <a:t> and Greece</a:t>
            </a:r>
            <a:r>
              <a:rPr lang="en-US" sz="1800" dirty="0" smtClean="0"/>
              <a:t>,</a:t>
            </a:r>
            <a:endParaRPr lang="tr-TR" sz="1800" dirty="0" smtClean="0"/>
          </a:p>
          <a:p>
            <a:pPr algn="just">
              <a:buFont typeface="Wingdings" panose="05000000000000000000" pitchFamily="2" charset="2"/>
              <a:buChar char="Ø"/>
            </a:pPr>
            <a:r>
              <a:rPr lang="en-US" sz="1800" dirty="0" smtClean="0"/>
              <a:t> </a:t>
            </a:r>
            <a:r>
              <a:rPr lang="en-US" sz="1800" b="1" i="1" dirty="0" smtClean="0"/>
              <a:t>Turkish </a:t>
            </a:r>
            <a:r>
              <a:rPr lang="en-US" sz="1800" b="1" i="1" dirty="0"/>
              <a:t>Physical Society 21</a:t>
            </a:r>
            <a:r>
              <a:rPr lang="en-US" sz="1800" b="1" i="1" baseline="30000" dirty="0"/>
              <a:t>th</a:t>
            </a:r>
            <a:r>
              <a:rPr lang="en-US" sz="1800" b="1" i="1" dirty="0"/>
              <a:t> International Physics </a:t>
            </a:r>
            <a:r>
              <a:rPr lang="en-US" sz="1800" b="1" i="1" dirty="0" smtClean="0"/>
              <a:t>Congress</a:t>
            </a:r>
            <a:r>
              <a:rPr lang="en-US" sz="1800" dirty="0" smtClean="0"/>
              <a:t> </a:t>
            </a:r>
            <a:r>
              <a:rPr lang="en-US" sz="1800" dirty="0"/>
              <a:t>between 11-14 September 2002 at </a:t>
            </a:r>
            <a:r>
              <a:rPr lang="en-US" sz="1800" dirty="0" err="1"/>
              <a:t>Süleyman</a:t>
            </a:r>
            <a:r>
              <a:rPr lang="en-US" sz="1800" dirty="0"/>
              <a:t> </a:t>
            </a:r>
            <a:r>
              <a:rPr lang="en-US" sz="1800" dirty="0" err="1"/>
              <a:t>Demirel</a:t>
            </a:r>
            <a:r>
              <a:rPr lang="en-US" sz="1800" dirty="0"/>
              <a:t> University-</a:t>
            </a:r>
            <a:r>
              <a:rPr lang="en-US" sz="1800" dirty="0" err="1"/>
              <a:t>Isparta</a:t>
            </a:r>
            <a:r>
              <a:rPr lang="en-US" sz="1800" dirty="0"/>
              <a:t>, </a:t>
            </a:r>
            <a:endParaRPr lang="tr-TR" sz="1800" dirty="0" smtClean="0"/>
          </a:p>
          <a:p>
            <a:pPr algn="just">
              <a:buFont typeface="Wingdings" panose="05000000000000000000" pitchFamily="2" charset="2"/>
              <a:buChar char="Ø"/>
            </a:pPr>
            <a:r>
              <a:rPr lang="tr-TR" sz="1800" b="1" i="1" dirty="0" smtClean="0"/>
              <a:t>1s</a:t>
            </a:r>
            <a:r>
              <a:rPr lang="en-US" sz="1800" b="1" i="1" dirty="0" smtClean="0"/>
              <a:t>t </a:t>
            </a:r>
            <a:r>
              <a:rPr lang="en-US" sz="1800" b="1" i="1" dirty="0"/>
              <a:t>Internationally Participated Congress on</a:t>
            </a:r>
            <a:r>
              <a:rPr lang="tr-TR" sz="1800" b="1" i="1" dirty="0"/>
              <a:t> </a:t>
            </a:r>
            <a:r>
              <a:rPr lang="en-US" sz="1800" b="1" i="1" dirty="0"/>
              <a:t>Particle Accelerators and Applications</a:t>
            </a:r>
            <a:r>
              <a:rPr lang="en-US" sz="1800" dirty="0"/>
              <a:t> between </a:t>
            </a:r>
            <a:r>
              <a:rPr lang="tr-TR" sz="1800" dirty="0" smtClean="0"/>
              <a:t>25</a:t>
            </a:r>
            <a:r>
              <a:rPr lang="en-US" sz="1800" dirty="0" smtClean="0"/>
              <a:t>-</a:t>
            </a:r>
            <a:r>
              <a:rPr lang="tr-TR" sz="1800" dirty="0" smtClean="0"/>
              <a:t>26</a:t>
            </a:r>
            <a:r>
              <a:rPr lang="en-US" sz="1800" dirty="0" smtClean="0"/>
              <a:t> </a:t>
            </a:r>
            <a:r>
              <a:rPr lang="tr-TR" sz="1800" dirty="0" err="1" smtClean="0"/>
              <a:t>October</a:t>
            </a:r>
            <a:r>
              <a:rPr lang="en-US" sz="1800" dirty="0" smtClean="0"/>
              <a:t> 200</a:t>
            </a:r>
            <a:r>
              <a:rPr lang="tr-TR" sz="1800" dirty="0" smtClean="0"/>
              <a:t>1</a:t>
            </a:r>
            <a:r>
              <a:rPr lang="en-US" sz="1800" dirty="0" smtClean="0"/>
              <a:t> </a:t>
            </a:r>
            <a:r>
              <a:rPr lang="en-US" sz="1800" dirty="0"/>
              <a:t>at </a:t>
            </a:r>
            <a:r>
              <a:rPr lang="tr-TR" sz="1800" dirty="0" smtClean="0"/>
              <a:t>TAEK, Ankara</a:t>
            </a:r>
          </a:p>
          <a:p>
            <a:pPr algn="just">
              <a:buFont typeface="Wingdings" panose="05000000000000000000" pitchFamily="2" charset="2"/>
              <a:buChar char="Ø"/>
            </a:pPr>
            <a:r>
              <a:rPr lang="en-US" sz="1800" b="1" i="1" dirty="0" err="1" smtClean="0"/>
              <a:t>SEENet</a:t>
            </a:r>
            <a:r>
              <a:rPr lang="en-US" sz="1800" b="1" i="1" dirty="0" smtClean="0"/>
              <a:t> </a:t>
            </a:r>
            <a:r>
              <a:rPr lang="en-US" sz="1800" b="1" i="1" dirty="0"/>
              <a:t>(South East European Nuclear Physics Network) </a:t>
            </a:r>
            <a:r>
              <a:rPr lang="en-US" sz="1800" dirty="0"/>
              <a:t>to ensure more effective representation of the Balkan countries under the European Union 6.Framework </a:t>
            </a:r>
            <a:r>
              <a:rPr lang="en-US" sz="1800" dirty="0" err="1"/>
              <a:t>Programme</a:t>
            </a:r>
            <a:r>
              <a:rPr lang="en-US" sz="1800" dirty="0"/>
              <a:t> between 2-3 December 2002 at Istanbul University </a:t>
            </a:r>
            <a:endParaRPr lang="tr-TR" sz="1800" dirty="0" smtClean="0"/>
          </a:p>
          <a:p>
            <a:pPr algn="just">
              <a:buFont typeface="Wingdings" panose="05000000000000000000" pitchFamily="2" charset="2"/>
              <a:buChar char="Ø"/>
            </a:pPr>
            <a:r>
              <a:rPr lang="en-US" sz="1800" b="1" i="1" dirty="0" smtClean="0"/>
              <a:t>Workshop </a:t>
            </a:r>
            <a:r>
              <a:rPr lang="tr-TR" sz="1800" b="1" i="1" dirty="0" smtClean="0"/>
              <a:t>o</a:t>
            </a:r>
            <a:r>
              <a:rPr lang="en-US" sz="1800" b="1" i="1" dirty="0" smtClean="0"/>
              <a:t>n Thorium Fueled Nuclear Technologies </a:t>
            </a:r>
            <a:r>
              <a:rPr lang="en-US" sz="1800" dirty="0"/>
              <a:t>between 6-7 January 2003 at </a:t>
            </a:r>
            <a:r>
              <a:rPr lang="en-US" sz="1800" dirty="0" err="1"/>
              <a:t>Osmangazi</a:t>
            </a:r>
            <a:r>
              <a:rPr lang="en-US" sz="1800" dirty="0"/>
              <a:t> University.</a:t>
            </a:r>
            <a:endParaRPr lang="tr-TR" sz="1800" dirty="0"/>
          </a:p>
        </p:txBody>
      </p:sp>
      <p:sp>
        <p:nvSpPr>
          <p:cNvPr id="4" name="Veri Yer Tutucusu 3"/>
          <p:cNvSpPr>
            <a:spLocks noGrp="1"/>
          </p:cNvSpPr>
          <p:nvPr>
            <p:ph type="dt" sz="half" idx="10"/>
          </p:nvPr>
        </p:nvSpPr>
        <p:spPr/>
        <p:txBody>
          <a:bodyPr/>
          <a:lstStyle/>
          <a:p>
            <a:fld id="{6E0407DF-599D-4C5A-9375-AE64C8F7D12A}"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a:p>
        </p:txBody>
      </p:sp>
      <p:sp>
        <p:nvSpPr>
          <p:cNvPr id="6" name="Slayt Numarası Yer Tutucusu 5"/>
          <p:cNvSpPr>
            <a:spLocks noGrp="1"/>
          </p:cNvSpPr>
          <p:nvPr>
            <p:ph type="sldNum" sz="quarter" idx="12"/>
          </p:nvPr>
        </p:nvSpPr>
        <p:spPr/>
        <p:txBody>
          <a:bodyPr/>
          <a:lstStyle/>
          <a:p>
            <a:fld id="{000B8CC7-ED50-4906-96EA-88C69376AD20}" type="slidenum">
              <a:rPr lang="tr-TR" smtClean="0"/>
              <a:t>7</a:t>
            </a:fld>
            <a:endParaRPr lang="tr-TR"/>
          </a:p>
        </p:txBody>
      </p:sp>
      <p:sp>
        <p:nvSpPr>
          <p:cNvPr id="7" name="Unvan 1"/>
          <p:cNvSpPr>
            <a:spLocks noGrp="1"/>
          </p:cNvSpPr>
          <p:nvPr>
            <p:ph type="title"/>
          </p:nvPr>
        </p:nvSpPr>
        <p:spPr>
          <a:xfrm>
            <a:off x="2216118" y="204842"/>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50991" y="1157634"/>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1915864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3361" y="1736007"/>
            <a:ext cx="8474494" cy="4239896"/>
          </a:xfrm>
        </p:spPr>
        <p:txBody>
          <a:bodyPr>
            <a:noAutofit/>
          </a:bodyPr>
          <a:lstStyle/>
          <a:p>
            <a:pPr marL="0" indent="0" algn="just">
              <a:buNone/>
            </a:pPr>
            <a:r>
              <a:rPr lang="en-US" sz="1800" b="1" dirty="0">
                <a:solidFill>
                  <a:srgbClr val="C00000"/>
                </a:solidFill>
              </a:rPr>
              <a:t>In the 5</a:t>
            </a:r>
            <a:r>
              <a:rPr lang="en-US" sz="1800" b="1" dirty="0" smtClean="0">
                <a:solidFill>
                  <a:srgbClr val="C00000"/>
                </a:solidFill>
              </a:rPr>
              <a:t>.</a:t>
            </a:r>
            <a:r>
              <a:rPr lang="tr-TR" sz="1800" b="1" dirty="0" smtClean="0">
                <a:solidFill>
                  <a:srgbClr val="C00000"/>
                </a:solidFill>
              </a:rPr>
              <a:t> </a:t>
            </a:r>
            <a:r>
              <a:rPr lang="tr-TR" sz="1800" b="1" dirty="0" err="1" smtClean="0">
                <a:solidFill>
                  <a:srgbClr val="C00000"/>
                </a:solidFill>
              </a:rPr>
              <a:t>and</a:t>
            </a:r>
            <a:r>
              <a:rPr lang="tr-TR" sz="1800" b="1" dirty="0" smtClean="0">
                <a:solidFill>
                  <a:srgbClr val="C00000"/>
                </a:solidFill>
              </a:rPr>
              <a:t> 6. </a:t>
            </a:r>
            <a:r>
              <a:rPr lang="en-US" sz="1800" b="1" dirty="0" smtClean="0">
                <a:solidFill>
                  <a:srgbClr val="C00000"/>
                </a:solidFill>
              </a:rPr>
              <a:t>General </a:t>
            </a:r>
            <a:r>
              <a:rPr lang="en-US" sz="1800" b="1" dirty="0">
                <a:solidFill>
                  <a:srgbClr val="C00000"/>
                </a:solidFill>
              </a:rPr>
              <a:t>Commission meeting of Turkish Physical Society on 15 March 2003 </a:t>
            </a:r>
            <a:r>
              <a:rPr lang="en-US" sz="1800" b="1" dirty="0" err="1">
                <a:solidFill>
                  <a:srgbClr val="C00000"/>
                </a:solidFill>
              </a:rPr>
              <a:t>Baki</a:t>
            </a:r>
            <a:r>
              <a:rPr lang="en-US" sz="1800" b="1" dirty="0">
                <a:solidFill>
                  <a:srgbClr val="C00000"/>
                </a:solidFill>
              </a:rPr>
              <a:t> AKKUS, </a:t>
            </a:r>
            <a:r>
              <a:rPr lang="en-US" sz="1800" b="1" dirty="0" smtClean="0">
                <a:solidFill>
                  <a:srgbClr val="C00000"/>
                </a:solidFill>
              </a:rPr>
              <a:t>was </a:t>
            </a:r>
            <a:r>
              <a:rPr lang="en-US" sz="1800" b="1" dirty="0">
                <a:solidFill>
                  <a:srgbClr val="C00000"/>
                </a:solidFill>
              </a:rPr>
              <a:t>selected as </a:t>
            </a:r>
            <a:r>
              <a:rPr lang="en-US" sz="1800" b="1" dirty="0" smtClean="0">
                <a:solidFill>
                  <a:srgbClr val="C00000"/>
                </a:solidFill>
              </a:rPr>
              <a:t>chairman</a:t>
            </a:r>
            <a:r>
              <a:rPr lang="tr-TR" sz="1800" b="1" dirty="0" smtClean="0">
                <a:solidFill>
                  <a:srgbClr val="C00000"/>
                </a:solidFill>
              </a:rPr>
              <a:t> </a:t>
            </a:r>
            <a:r>
              <a:rPr lang="tr-TR" sz="1800" b="1" dirty="0" err="1" smtClean="0">
                <a:solidFill>
                  <a:srgbClr val="C00000"/>
                </a:solidFill>
              </a:rPr>
              <a:t>and</a:t>
            </a:r>
            <a:r>
              <a:rPr lang="tr-TR" sz="1800" b="1" dirty="0" smtClean="0">
                <a:solidFill>
                  <a:srgbClr val="C00000"/>
                </a:solidFill>
              </a:rPr>
              <a:t> </a:t>
            </a:r>
            <a:r>
              <a:rPr lang="en-US" sz="1800" b="1" dirty="0" smtClean="0">
                <a:solidFill>
                  <a:srgbClr val="C00000"/>
                </a:solidFill>
              </a:rPr>
              <a:t>the </a:t>
            </a:r>
            <a:r>
              <a:rPr lang="en-US" sz="1800" b="1" dirty="0">
                <a:solidFill>
                  <a:srgbClr val="C00000"/>
                </a:solidFill>
              </a:rPr>
              <a:t>following activities was </a:t>
            </a:r>
            <a:r>
              <a:rPr lang="en-US" sz="1800" b="1" dirty="0" smtClean="0">
                <a:solidFill>
                  <a:srgbClr val="C00000"/>
                </a:solidFill>
              </a:rPr>
              <a:t>organized</a:t>
            </a:r>
            <a:r>
              <a:rPr lang="tr-TR" sz="1800" b="1" dirty="0" smtClean="0">
                <a:solidFill>
                  <a:srgbClr val="C00000"/>
                </a:solidFill>
              </a:rPr>
              <a:t>;</a:t>
            </a:r>
          </a:p>
          <a:p>
            <a:pPr algn="just">
              <a:buFont typeface="Wingdings" panose="05000000000000000000" pitchFamily="2" charset="2"/>
              <a:buChar char="Ø"/>
            </a:pPr>
            <a:r>
              <a:rPr lang="tr-TR" sz="1800" b="1" i="1" dirty="0" smtClean="0"/>
              <a:t>2</a:t>
            </a:r>
            <a:r>
              <a:rPr lang="en-US" sz="1800" b="1" i="1" dirty="0" err="1" smtClean="0"/>
              <a:t>th</a:t>
            </a:r>
            <a:r>
              <a:rPr lang="en-US" sz="1800" b="1" i="1" dirty="0" smtClean="0"/>
              <a:t> </a:t>
            </a:r>
            <a:r>
              <a:rPr lang="en-US" sz="1800" b="1" i="1" dirty="0"/>
              <a:t>Internationally Participated Congress on</a:t>
            </a:r>
            <a:r>
              <a:rPr lang="tr-TR" sz="1800" b="1" i="1" dirty="0"/>
              <a:t> </a:t>
            </a:r>
            <a:r>
              <a:rPr lang="en-US" sz="1800" b="1" i="1" dirty="0"/>
              <a:t>Particle Accelerators and Applications</a:t>
            </a:r>
            <a:r>
              <a:rPr lang="en-US" sz="1800" dirty="0"/>
              <a:t> between </a:t>
            </a:r>
            <a:r>
              <a:rPr lang="en-US" sz="1800" dirty="0" smtClean="0"/>
              <a:t>7-9 </a:t>
            </a:r>
            <a:r>
              <a:rPr lang="tr-TR" sz="1800" dirty="0" err="1" smtClean="0"/>
              <a:t>June</a:t>
            </a:r>
            <a:r>
              <a:rPr lang="en-US" sz="1800" dirty="0" smtClean="0"/>
              <a:t> 200</a:t>
            </a:r>
            <a:r>
              <a:rPr lang="tr-TR" sz="1800" dirty="0" smtClean="0"/>
              <a:t>4</a:t>
            </a:r>
            <a:r>
              <a:rPr lang="en-US" sz="1800" dirty="0" smtClean="0"/>
              <a:t> </a:t>
            </a:r>
            <a:r>
              <a:rPr lang="en-US" sz="1800" dirty="0"/>
              <a:t>at </a:t>
            </a:r>
            <a:r>
              <a:rPr lang="tr-TR" sz="1800" dirty="0" smtClean="0"/>
              <a:t>ATO, ANKARA.</a:t>
            </a:r>
            <a:endParaRPr lang="tr-TR" sz="1800" b="1" i="1" dirty="0" smtClean="0"/>
          </a:p>
          <a:p>
            <a:pPr algn="just">
              <a:buFont typeface="Wingdings" panose="05000000000000000000" pitchFamily="2" charset="2"/>
              <a:buChar char="Ø"/>
            </a:pPr>
            <a:r>
              <a:rPr lang="en-US" sz="1800" b="1" i="1" dirty="0" smtClean="0"/>
              <a:t>Turkish </a:t>
            </a:r>
            <a:r>
              <a:rPr lang="en-US" sz="1800" b="1" i="1" dirty="0"/>
              <a:t>Physical Society 22</a:t>
            </a:r>
            <a:r>
              <a:rPr lang="en-US" sz="1800" b="1" i="1" baseline="30000" dirty="0"/>
              <a:t>th</a:t>
            </a:r>
            <a:r>
              <a:rPr lang="en-US" sz="1800" b="1" i="1" dirty="0"/>
              <a:t> International Physics </a:t>
            </a:r>
            <a:r>
              <a:rPr lang="en-US" sz="1800" b="1" i="1" dirty="0" smtClean="0"/>
              <a:t>Congress</a:t>
            </a:r>
            <a:r>
              <a:rPr lang="en-US" sz="1800" dirty="0" smtClean="0"/>
              <a:t> </a:t>
            </a:r>
            <a:r>
              <a:rPr lang="en-US" sz="1800" dirty="0"/>
              <a:t>between 14-19 September 2004 at </a:t>
            </a:r>
            <a:r>
              <a:rPr lang="en-US" sz="1800" dirty="0" err="1"/>
              <a:t>Bodrum</a:t>
            </a:r>
            <a:r>
              <a:rPr lang="en-US" sz="1800" dirty="0"/>
              <a:t> with approximately 500 participant and 39 invited </a:t>
            </a:r>
            <a:r>
              <a:rPr lang="en-US" sz="1800" dirty="0" smtClean="0"/>
              <a:t>speaker</a:t>
            </a:r>
            <a:r>
              <a:rPr lang="tr-TR" sz="1800" dirty="0" smtClean="0"/>
              <a:t>.</a:t>
            </a:r>
          </a:p>
          <a:p>
            <a:pPr algn="just">
              <a:buFont typeface="Wingdings" panose="05000000000000000000" pitchFamily="2" charset="2"/>
              <a:buChar char="Ø"/>
            </a:pPr>
            <a:r>
              <a:rPr lang="en-US" sz="1800" dirty="0" smtClean="0"/>
              <a:t> </a:t>
            </a:r>
            <a:r>
              <a:rPr lang="en-US" sz="1800" b="1" i="1" dirty="0" smtClean="0"/>
              <a:t>Fourth International Balkan Summer School </a:t>
            </a:r>
            <a:r>
              <a:rPr lang="tr-TR" sz="1800" b="1" i="1" dirty="0" smtClean="0"/>
              <a:t>o</a:t>
            </a:r>
            <a:r>
              <a:rPr lang="en-US" sz="1800" b="1" i="1" dirty="0" smtClean="0"/>
              <a:t>n Nuclear Physics </a:t>
            </a:r>
            <a:r>
              <a:rPr lang="en-US" sz="1800" dirty="0" smtClean="0"/>
              <a:t>between </a:t>
            </a:r>
            <a:r>
              <a:rPr lang="en-US" sz="1800" dirty="0"/>
              <a:t>22-29 September 2004 with participant of nearly 100 master and doctoral students, was organized at </a:t>
            </a:r>
            <a:r>
              <a:rPr lang="en-US" sz="1800" dirty="0" err="1"/>
              <a:t>Bodrum</a:t>
            </a:r>
            <a:r>
              <a:rPr lang="en-US" sz="1800" dirty="0" smtClean="0"/>
              <a:t>.</a:t>
            </a:r>
            <a:endParaRPr lang="tr-TR" sz="1800" dirty="0" smtClean="0"/>
          </a:p>
          <a:p>
            <a:pPr marL="0" indent="0" algn="just">
              <a:buNone/>
            </a:pPr>
            <a:r>
              <a:rPr lang="en-US" sz="1800" b="1" dirty="0" smtClean="0">
                <a:solidFill>
                  <a:srgbClr val="C00000"/>
                </a:solidFill>
              </a:rPr>
              <a:t>2005 </a:t>
            </a:r>
            <a:r>
              <a:rPr lang="en-US" sz="1800" b="1" dirty="0">
                <a:solidFill>
                  <a:srgbClr val="C00000"/>
                </a:solidFill>
              </a:rPr>
              <a:t>was the world year of Physics so President of Turkish Physical Society decided to </a:t>
            </a:r>
            <a:r>
              <a:rPr lang="en-US" sz="1800" b="1" dirty="0" smtClean="0">
                <a:solidFill>
                  <a:srgbClr val="C00000"/>
                </a:solidFill>
              </a:rPr>
              <a:t>organize </a:t>
            </a:r>
            <a:r>
              <a:rPr lang="en-US" sz="1800" b="1" dirty="0">
                <a:solidFill>
                  <a:srgbClr val="C00000"/>
                </a:solidFill>
              </a:rPr>
              <a:t>following activities; </a:t>
            </a:r>
            <a:endParaRPr lang="tr-TR" sz="1800" b="1" dirty="0" smtClean="0">
              <a:solidFill>
                <a:srgbClr val="C00000"/>
              </a:solidFill>
            </a:endParaRPr>
          </a:p>
          <a:p>
            <a:pPr algn="just">
              <a:buFont typeface="Wingdings" panose="05000000000000000000" pitchFamily="2" charset="2"/>
              <a:buChar char="Ø"/>
            </a:pPr>
            <a:r>
              <a:rPr lang="en-US" sz="1800" dirty="0" smtClean="0"/>
              <a:t>“</a:t>
            </a:r>
            <a:r>
              <a:rPr lang="en-US" sz="1800" dirty="0"/>
              <a:t>2005 World year of Physics, </a:t>
            </a:r>
            <a:r>
              <a:rPr lang="en-US" sz="1800" b="1" i="1" dirty="0"/>
              <a:t>Turkish Physical Society, Display of Natural Phenomena in Physics Photo Contest</a:t>
            </a:r>
            <a:r>
              <a:rPr lang="en-US" sz="1800" dirty="0"/>
              <a:t>” by ANKARA branch</a:t>
            </a:r>
            <a:r>
              <a:rPr lang="en-US" sz="1800" dirty="0" smtClean="0"/>
              <a:t>,</a:t>
            </a:r>
            <a:endParaRPr lang="tr-TR" sz="1800" dirty="0" smtClean="0"/>
          </a:p>
          <a:p>
            <a:pPr algn="just">
              <a:buFont typeface="Wingdings" panose="05000000000000000000" pitchFamily="2" charset="2"/>
              <a:buChar char="Ø"/>
            </a:pPr>
            <a:r>
              <a:rPr lang="en-US" sz="1800" dirty="0" smtClean="0"/>
              <a:t> </a:t>
            </a:r>
            <a:r>
              <a:rPr lang="en-US" sz="1800" dirty="0"/>
              <a:t>“2005 World year of Physics, </a:t>
            </a:r>
            <a:r>
              <a:rPr lang="en-US" sz="1800" b="1" i="1" dirty="0"/>
              <a:t>Turkish Physical Society, </a:t>
            </a:r>
            <a:r>
              <a:rPr lang="tr-TR" sz="1800" b="1" i="1" dirty="0" smtClean="0"/>
              <a:t>1st </a:t>
            </a:r>
            <a:r>
              <a:rPr lang="en-US" sz="1800" b="1" i="1" dirty="0" smtClean="0"/>
              <a:t>Internationally </a:t>
            </a:r>
            <a:r>
              <a:rPr lang="en-US" sz="1800" b="1" i="1" dirty="0"/>
              <a:t>Participated Summer School on Particle Accelerators</a:t>
            </a:r>
            <a:r>
              <a:rPr lang="en-US" sz="1800" dirty="0"/>
              <a:t>” </a:t>
            </a:r>
            <a:r>
              <a:rPr lang="tr-TR" sz="1800" dirty="0" smtClean="0"/>
              <a:t>(4-9 </a:t>
            </a:r>
            <a:r>
              <a:rPr lang="tr-TR" sz="1800" dirty="0" err="1" smtClean="0"/>
              <a:t>July</a:t>
            </a:r>
            <a:r>
              <a:rPr lang="tr-TR" sz="1800" dirty="0" smtClean="0"/>
              <a:t> 2005) </a:t>
            </a:r>
            <a:r>
              <a:rPr lang="en-US" sz="1800" dirty="0" smtClean="0"/>
              <a:t>at </a:t>
            </a:r>
            <a:r>
              <a:rPr lang="en-US" sz="1800" dirty="0"/>
              <a:t>Ankara University with 91 </a:t>
            </a:r>
            <a:r>
              <a:rPr lang="en-US" sz="1800" dirty="0" smtClean="0"/>
              <a:t>participant</a:t>
            </a:r>
            <a:r>
              <a:rPr lang="tr-TR" sz="1800" dirty="0" smtClean="0"/>
              <a:t>.</a:t>
            </a:r>
          </a:p>
          <a:p>
            <a:pPr marL="0" indent="0" algn="just">
              <a:buNone/>
            </a:pPr>
            <a:endParaRPr lang="tr-TR" sz="1800" dirty="0" smtClean="0"/>
          </a:p>
        </p:txBody>
      </p:sp>
      <p:sp>
        <p:nvSpPr>
          <p:cNvPr id="4" name="Veri Yer Tutucusu 3"/>
          <p:cNvSpPr>
            <a:spLocks noGrp="1"/>
          </p:cNvSpPr>
          <p:nvPr>
            <p:ph type="dt" sz="half" idx="10"/>
          </p:nvPr>
        </p:nvSpPr>
        <p:spPr/>
        <p:txBody>
          <a:bodyPr/>
          <a:lstStyle/>
          <a:p>
            <a:fld id="{24DF290B-BF47-4371-AE9B-46D780F36C2E}" type="datetime1">
              <a:rPr lang="tr-TR" smtClean="0"/>
              <a:t>5.10.2017</a:t>
            </a:fld>
            <a:endParaRPr lang="tr-TR" dirty="0"/>
          </a:p>
        </p:txBody>
      </p:sp>
      <p:sp>
        <p:nvSpPr>
          <p:cNvPr id="5" name="Altbilgi Yer Tutucusu 4"/>
          <p:cNvSpPr>
            <a:spLocks noGrp="1"/>
          </p:cNvSpPr>
          <p:nvPr>
            <p:ph type="ftr" sz="quarter" idx="11"/>
          </p:nvPr>
        </p:nvSpPr>
        <p:spPr/>
        <p:txBody>
          <a:bodyPr/>
          <a:lstStyle/>
          <a:p>
            <a:r>
              <a:rPr lang="tr-TR" dirty="0" err="1" smtClean="0"/>
              <a:t>Bogazici</a:t>
            </a:r>
            <a:r>
              <a:rPr lang="tr-TR" dirty="0" smtClean="0"/>
              <a:t> </a:t>
            </a:r>
            <a:r>
              <a:rPr lang="tr-TR" dirty="0" err="1" smtClean="0"/>
              <a:t>University</a:t>
            </a:r>
            <a:r>
              <a:rPr lang="tr-TR" dirty="0" smtClean="0"/>
              <a:t>, </a:t>
            </a:r>
            <a:r>
              <a:rPr lang="tr-TR" dirty="0" err="1" smtClean="0"/>
              <a:t>Istanbul</a:t>
            </a:r>
            <a:r>
              <a:rPr lang="tr-TR" dirty="0" smtClean="0"/>
              <a:t>, </a:t>
            </a:r>
            <a:r>
              <a:rPr lang="tr-TR" dirty="0" err="1" smtClean="0"/>
              <a:t>Turkey</a:t>
            </a:r>
            <a:endParaRPr lang="tr-TR" dirty="0"/>
          </a:p>
        </p:txBody>
      </p:sp>
      <p:sp>
        <p:nvSpPr>
          <p:cNvPr id="6" name="Slayt Numarası Yer Tutucusu 5"/>
          <p:cNvSpPr>
            <a:spLocks noGrp="1"/>
          </p:cNvSpPr>
          <p:nvPr>
            <p:ph type="sldNum" sz="quarter" idx="12"/>
          </p:nvPr>
        </p:nvSpPr>
        <p:spPr/>
        <p:txBody>
          <a:bodyPr/>
          <a:lstStyle/>
          <a:p>
            <a:fld id="{000B8CC7-ED50-4906-96EA-88C69376AD20}" type="slidenum">
              <a:rPr lang="tr-TR" smtClean="0"/>
              <a:t>8</a:t>
            </a:fld>
            <a:endParaRPr lang="tr-TR"/>
          </a:p>
        </p:txBody>
      </p:sp>
      <p:sp>
        <p:nvSpPr>
          <p:cNvPr id="7" name="Unvan 1"/>
          <p:cNvSpPr>
            <a:spLocks noGrp="1"/>
          </p:cNvSpPr>
          <p:nvPr>
            <p:ph type="title"/>
          </p:nvPr>
        </p:nvSpPr>
        <p:spPr>
          <a:xfrm>
            <a:off x="2216118" y="180236"/>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67000" y="1032393"/>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1100011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3361" y="1876295"/>
            <a:ext cx="8474494" cy="4239896"/>
          </a:xfrm>
        </p:spPr>
        <p:txBody>
          <a:bodyPr>
            <a:noAutofit/>
          </a:bodyPr>
          <a:lstStyle/>
          <a:p>
            <a:pPr algn="just">
              <a:buFont typeface="Wingdings" panose="05000000000000000000" pitchFamily="2" charset="2"/>
              <a:buChar char="Ø"/>
            </a:pPr>
            <a:r>
              <a:rPr lang="en-US" sz="1800" b="1" i="1" dirty="0" smtClean="0"/>
              <a:t>2005 </a:t>
            </a:r>
            <a:r>
              <a:rPr lang="en-US" sz="1800" b="1" i="1" dirty="0"/>
              <a:t>World year of Physics, Turkish Physical Society, 4th Internationally Physics Congress and Festival for </a:t>
            </a:r>
            <a:r>
              <a:rPr lang="en-US" sz="1800" b="1" i="1" dirty="0" smtClean="0"/>
              <a:t>Students </a:t>
            </a:r>
            <a:r>
              <a:rPr lang="en-US" sz="1800" dirty="0"/>
              <a:t>between 31 August and 3 September 2005 at </a:t>
            </a:r>
            <a:r>
              <a:rPr lang="en-US" sz="1800" dirty="0" err="1"/>
              <a:t>Dokuz</a:t>
            </a:r>
            <a:r>
              <a:rPr lang="en-US" sz="1800" dirty="0"/>
              <a:t> </a:t>
            </a:r>
            <a:r>
              <a:rPr lang="en-US" sz="1800" dirty="0" err="1"/>
              <a:t>Eylül</a:t>
            </a:r>
            <a:r>
              <a:rPr lang="en-US" sz="1800" dirty="0"/>
              <a:t> University-Izmir. </a:t>
            </a:r>
            <a:endParaRPr lang="tr-TR" sz="1800" dirty="0"/>
          </a:p>
          <a:p>
            <a:pPr algn="just">
              <a:buFont typeface="Wingdings" panose="05000000000000000000" pitchFamily="2" charset="2"/>
              <a:buChar char="Ø"/>
            </a:pPr>
            <a:r>
              <a:rPr lang="en-US" sz="1800" b="1" i="1" dirty="0" smtClean="0"/>
              <a:t>Turkish </a:t>
            </a:r>
            <a:r>
              <a:rPr lang="en-US" sz="1800" b="1" i="1" dirty="0"/>
              <a:t>Physical Society 23</a:t>
            </a:r>
            <a:r>
              <a:rPr lang="en-US" sz="1800" b="1" i="1" baseline="30000" dirty="0"/>
              <a:t>th</a:t>
            </a:r>
            <a:r>
              <a:rPr lang="en-US" sz="1800" b="1" i="1" dirty="0"/>
              <a:t> International Physics </a:t>
            </a:r>
            <a:r>
              <a:rPr lang="en-US" sz="1800" b="1" i="1" dirty="0" smtClean="0"/>
              <a:t>Congress</a:t>
            </a:r>
            <a:r>
              <a:rPr lang="tr-TR" sz="1800" dirty="0"/>
              <a:t> </a:t>
            </a:r>
            <a:r>
              <a:rPr lang="en-US" sz="1800" dirty="0" smtClean="0"/>
              <a:t>was </a:t>
            </a:r>
            <a:r>
              <a:rPr lang="en-US" sz="1800" dirty="0"/>
              <a:t>organized between 13-16 September 2005 at </a:t>
            </a:r>
            <a:r>
              <a:rPr lang="en-US" sz="1800" dirty="0" err="1"/>
              <a:t>Muğla</a:t>
            </a:r>
            <a:r>
              <a:rPr lang="en-US" sz="1800" dirty="0"/>
              <a:t> University with high participation. There were about </a:t>
            </a:r>
            <a:r>
              <a:rPr lang="en-US" sz="1800" b="1" dirty="0"/>
              <a:t>783 applicant </a:t>
            </a:r>
            <a:r>
              <a:rPr lang="en-US" sz="1800" dirty="0"/>
              <a:t>and application with 274 oral presentations and 275 poster presentations was accepted. Otherwise, there were some panels respectively; </a:t>
            </a:r>
            <a:r>
              <a:rPr lang="en-US" sz="1800" b="1" i="1" dirty="0"/>
              <a:t>“2005 World Physics Year, Panel of Turkey and </a:t>
            </a:r>
            <a:r>
              <a:rPr lang="en-US" sz="1800" b="1" i="1" dirty="0" err="1"/>
              <a:t>Cern</a:t>
            </a:r>
            <a:r>
              <a:rPr lang="en-US" sz="1800" b="1" i="1" dirty="0"/>
              <a:t>”, 2005 World year of Physics, Panel of What Should Turkey Do About Earthquake?”, “2005 World year of Physics, Education in Turkey”, “2005 World year of Physics, Panel of Future Technology of Photonics”.</a:t>
            </a:r>
            <a:endParaRPr lang="tr-TR" sz="1800" b="1" i="1" dirty="0"/>
          </a:p>
          <a:p>
            <a:pPr algn="just">
              <a:buFont typeface="Wingdings" panose="05000000000000000000" pitchFamily="2" charset="2"/>
              <a:buChar char="Ø"/>
            </a:pPr>
            <a:r>
              <a:rPr lang="en-US" sz="1800" b="1" i="1" dirty="0" smtClean="0"/>
              <a:t>BPU-6</a:t>
            </a:r>
            <a:r>
              <a:rPr lang="en-US" sz="1800" b="1" i="1" dirty="0"/>
              <a:t>, </a:t>
            </a:r>
            <a:r>
              <a:rPr lang="en-US" sz="1800" b="1" i="1" dirty="0" smtClean="0"/>
              <a:t>Sixth International Conference </a:t>
            </a:r>
            <a:r>
              <a:rPr lang="tr-TR" sz="1800" b="1" i="1" dirty="0" smtClean="0"/>
              <a:t>o</a:t>
            </a:r>
            <a:r>
              <a:rPr lang="en-US" sz="1800" b="1" i="1" dirty="0" smtClean="0"/>
              <a:t>f </a:t>
            </a:r>
            <a:r>
              <a:rPr lang="tr-TR" sz="1800" b="1" i="1" dirty="0" smtClean="0"/>
              <a:t>t</a:t>
            </a:r>
            <a:r>
              <a:rPr lang="en-US" sz="1800" b="1" i="1" dirty="0" smtClean="0"/>
              <a:t>he Balkan Physical Union </a:t>
            </a:r>
            <a:r>
              <a:rPr lang="en-US" sz="1800" dirty="0"/>
              <a:t>was organized </a:t>
            </a:r>
            <a:r>
              <a:rPr lang="en-US" sz="1800" dirty="0" smtClean="0"/>
              <a:t>at </a:t>
            </a:r>
            <a:r>
              <a:rPr lang="en-US" sz="1800" dirty="0"/>
              <a:t>Istanbul University between 22-26 August 2006. </a:t>
            </a:r>
            <a:r>
              <a:rPr lang="en-US" sz="1800" dirty="0"/>
              <a:t>There were about 800 applicant and application with 300 oral presentations and 450 poster presentations was accepted. On the other hand full texts of the conference was provided to published in Journal of American Institute Physics. During conference, “</a:t>
            </a:r>
            <a:r>
              <a:rPr lang="en-US" sz="1800" b="1" dirty="0" err="1"/>
              <a:t>Prof.Dr.Metin</a:t>
            </a:r>
            <a:r>
              <a:rPr lang="en-US" sz="1800" b="1" dirty="0"/>
              <a:t> ARIK</a:t>
            </a:r>
            <a:r>
              <a:rPr lang="en-US" sz="1800" dirty="0"/>
              <a:t>” instructor at </a:t>
            </a:r>
            <a:r>
              <a:rPr lang="en-US" sz="1800" dirty="0" err="1"/>
              <a:t>Boğaziçi</a:t>
            </a:r>
            <a:r>
              <a:rPr lang="en-US" sz="1800" dirty="0"/>
              <a:t> University and old President of Turkish Physical Society </a:t>
            </a:r>
            <a:r>
              <a:rPr lang="en-US" sz="1800" b="1" dirty="0"/>
              <a:t>was selected as President of Balkan Physical Union </a:t>
            </a:r>
            <a:r>
              <a:rPr lang="en-US" sz="1800" dirty="0"/>
              <a:t>at the meeting of Balkan Physical Union. </a:t>
            </a:r>
            <a:endParaRPr lang="tr-TR" sz="1800" dirty="0"/>
          </a:p>
          <a:p>
            <a:pPr algn="just">
              <a:buFont typeface="Wingdings" panose="05000000000000000000" pitchFamily="2" charset="2"/>
              <a:buChar char="Ø"/>
            </a:pPr>
            <a:endParaRPr lang="tr-TR" sz="1800" dirty="0" smtClean="0"/>
          </a:p>
        </p:txBody>
      </p:sp>
      <p:sp>
        <p:nvSpPr>
          <p:cNvPr id="4" name="Veri Yer Tutucusu 3"/>
          <p:cNvSpPr>
            <a:spLocks noGrp="1"/>
          </p:cNvSpPr>
          <p:nvPr>
            <p:ph type="dt" sz="half" idx="10"/>
          </p:nvPr>
        </p:nvSpPr>
        <p:spPr/>
        <p:txBody>
          <a:bodyPr/>
          <a:lstStyle/>
          <a:p>
            <a:fld id="{70B4FEF1-0127-4D56-AF79-6C3601AD03A6}" type="datetime1">
              <a:rPr lang="tr-TR" smtClean="0"/>
              <a:t>5.10.2017</a:t>
            </a:fld>
            <a:endParaRPr lang="tr-TR" dirty="0"/>
          </a:p>
        </p:txBody>
      </p:sp>
      <p:sp>
        <p:nvSpPr>
          <p:cNvPr id="5" name="Altbilgi Yer Tutucusu 4"/>
          <p:cNvSpPr>
            <a:spLocks noGrp="1"/>
          </p:cNvSpPr>
          <p:nvPr>
            <p:ph type="ftr" sz="quarter" idx="11"/>
          </p:nvPr>
        </p:nvSpPr>
        <p:spPr/>
        <p:txBody>
          <a:bodyPr/>
          <a:lstStyle/>
          <a:p>
            <a:r>
              <a:rPr lang="tr-TR" smtClean="0"/>
              <a:t>Bogazici University, Istanbul, Turkey</a:t>
            </a:r>
            <a:endParaRPr lang="tr-TR" dirty="0"/>
          </a:p>
        </p:txBody>
      </p:sp>
      <p:sp>
        <p:nvSpPr>
          <p:cNvPr id="6" name="Slayt Numarası Yer Tutucusu 5"/>
          <p:cNvSpPr>
            <a:spLocks noGrp="1"/>
          </p:cNvSpPr>
          <p:nvPr>
            <p:ph type="sldNum" sz="quarter" idx="12"/>
          </p:nvPr>
        </p:nvSpPr>
        <p:spPr/>
        <p:txBody>
          <a:bodyPr/>
          <a:lstStyle/>
          <a:p>
            <a:fld id="{000B8CC7-ED50-4906-96EA-88C69376AD20}" type="slidenum">
              <a:rPr lang="tr-TR" smtClean="0"/>
              <a:t>9</a:t>
            </a:fld>
            <a:endParaRPr lang="tr-TR"/>
          </a:p>
        </p:txBody>
      </p:sp>
      <p:sp>
        <p:nvSpPr>
          <p:cNvPr id="7" name="Unvan 1"/>
          <p:cNvSpPr>
            <a:spLocks noGrp="1"/>
          </p:cNvSpPr>
          <p:nvPr>
            <p:ph type="title"/>
          </p:nvPr>
        </p:nvSpPr>
        <p:spPr>
          <a:xfrm>
            <a:off x="2216118" y="204842"/>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50991" y="1157634"/>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22649619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3361" y="1911920"/>
            <a:ext cx="8474494" cy="4239896"/>
          </a:xfrm>
        </p:spPr>
        <p:txBody>
          <a:bodyPr>
            <a:noAutofit/>
          </a:bodyPr>
          <a:lstStyle/>
          <a:p>
            <a:pPr algn="just">
              <a:buFont typeface="Wingdings" panose="05000000000000000000" pitchFamily="2" charset="2"/>
              <a:buChar char="Ø"/>
            </a:pPr>
            <a:r>
              <a:rPr lang="en-US" sz="1800" b="1" i="1" dirty="0" smtClean="0"/>
              <a:t>ISCBPU-4</a:t>
            </a:r>
            <a:r>
              <a:rPr lang="en-US" sz="1800" b="1" i="1" dirty="0"/>
              <a:t>, </a:t>
            </a:r>
            <a:r>
              <a:rPr lang="en-US" sz="1800" b="1" i="1" dirty="0" smtClean="0"/>
              <a:t>Fourth International Student Conference </a:t>
            </a:r>
            <a:r>
              <a:rPr lang="tr-TR" sz="1800" b="1" i="1" dirty="0" smtClean="0"/>
              <a:t>o</a:t>
            </a:r>
            <a:r>
              <a:rPr lang="en-US" sz="1800" b="1" i="1" dirty="0" smtClean="0"/>
              <a:t>f </a:t>
            </a:r>
            <a:r>
              <a:rPr lang="tr-TR" sz="1800" b="1" i="1" dirty="0" smtClean="0"/>
              <a:t>t</a:t>
            </a:r>
            <a:r>
              <a:rPr lang="en-US" sz="1800" b="1" i="1" dirty="0" smtClean="0"/>
              <a:t>he Balkan Physical Union</a:t>
            </a:r>
            <a:r>
              <a:rPr lang="en-US" sz="1800" dirty="0" smtClean="0"/>
              <a:t> </a:t>
            </a:r>
            <a:r>
              <a:rPr lang="en-US" sz="1800" dirty="0"/>
              <a:t>was organized with 350 participant and 20 invited spikers at </a:t>
            </a:r>
            <a:r>
              <a:rPr lang="en-US" sz="1800" dirty="0" err="1"/>
              <a:t>Nurol</a:t>
            </a:r>
            <a:r>
              <a:rPr lang="en-US" sz="1800" dirty="0"/>
              <a:t> Culture Centre-</a:t>
            </a:r>
            <a:r>
              <a:rPr lang="en-US" sz="1800" dirty="0" err="1"/>
              <a:t>Bodrum</a:t>
            </a:r>
            <a:r>
              <a:rPr lang="en-US" sz="1800" dirty="0"/>
              <a:t> between 29 August and 1 September 2006</a:t>
            </a:r>
            <a:endParaRPr lang="tr-TR" sz="1800" dirty="0"/>
          </a:p>
          <a:p>
            <a:pPr algn="just">
              <a:buFont typeface="Wingdings" panose="05000000000000000000" pitchFamily="2" charset="2"/>
              <a:buChar char="Ø"/>
            </a:pPr>
            <a:r>
              <a:rPr lang="en-US" sz="1800" b="1" i="1" dirty="0" smtClean="0"/>
              <a:t>Turkish </a:t>
            </a:r>
            <a:r>
              <a:rPr lang="en-US" sz="1800" b="1" i="1" dirty="0"/>
              <a:t>Physical Society 2nd Summer School on Particle Accelerators and </a:t>
            </a:r>
            <a:r>
              <a:rPr lang="en-US" sz="1800" b="1" i="1" dirty="0" smtClean="0"/>
              <a:t>Detectors </a:t>
            </a:r>
            <a:r>
              <a:rPr lang="en-US" sz="1800" dirty="0"/>
              <a:t>was organized between </a:t>
            </a:r>
            <a:r>
              <a:rPr lang="tr-TR" sz="1800" dirty="0" smtClean="0"/>
              <a:t>18</a:t>
            </a:r>
            <a:r>
              <a:rPr lang="en-US" sz="1800" dirty="0" smtClean="0"/>
              <a:t>-24 </a:t>
            </a:r>
            <a:r>
              <a:rPr lang="en-US" sz="1800" dirty="0"/>
              <a:t>September </a:t>
            </a:r>
            <a:r>
              <a:rPr lang="en-US" sz="1800" dirty="0" smtClean="0"/>
              <a:t>200</a:t>
            </a:r>
            <a:r>
              <a:rPr lang="tr-TR" sz="1800" dirty="0" smtClean="0"/>
              <a:t>6, Bodrum</a:t>
            </a:r>
            <a:r>
              <a:rPr lang="en-US" sz="1800" dirty="0" smtClean="0"/>
              <a:t> with </a:t>
            </a:r>
            <a:r>
              <a:rPr lang="en-US" sz="1800" dirty="0"/>
              <a:t>totally 85 participant.</a:t>
            </a:r>
            <a:endParaRPr lang="tr-TR" sz="1800" dirty="0"/>
          </a:p>
          <a:p>
            <a:pPr algn="just">
              <a:buFont typeface="Wingdings" panose="05000000000000000000" pitchFamily="2" charset="2"/>
              <a:buChar char="Ø"/>
            </a:pPr>
            <a:r>
              <a:rPr lang="en-US" sz="1800" b="1" i="1" dirty="0" smtClean="0"/>
              <a:t>3th </a:t>
            </a:r>
            <a:r>
              <a:rPr lang="en-US" sz="1800" b="1" i="1" dirty="0"/>
              <a:t>Internationally Participated Congress </a:t>
            </a:r>
            <a:r>
              <a:rPr lang="en-US" sz="1800" b="1" i="1" dirty="0" smtClean="0"/>
              <a:t>on</a:t>
            </a:r>
            <a:r>
              <a:rPr lang="tr-TR" sz="1800" b="1" i="1" dirty="0" smtClean="0"/>
              <a:t> </a:t>
            </a:r>
            <a:r>
              <a:rPr lang="en-US" sz="1800" b="1" i="1" dirty="0" smtClean="0"/>
              <a:t>Particle </a:t>
            </a:r>
            <a:r>
              <a:rPr lang="en-US" sz="1800" b="1" i="1" dirty="0"/>
              <a:t>Accelerators and </a:t>
            </a:r>
            <a:r>
              <a:rPr lang="en-US" sz="1800" b="1" i="1" dirty="0" smtClean="0"/>
              <a:t>Applications</a:t>
            </a:r>
            <a:r>
              <a:rPr lang="en-US" sz="1800" dirty="0" smtClean="0"/>
              <a:t> </a:t>
            </a:r>
            <a:r>
              <a:rPr lang="en-US" sz="1800" dirty="0"/>
              <a:t>between 17-19 September 2007 at </a:t>
            </a:r>
            <a:r>
              <a:rPr lang="en-US" sz="1800" dirty="0" err="1" smtClean="0"/>
              <a:t>Bodrum</a:t>
            </a:r>
            <a:r>
              <a:rPr lang="tr-TR" sz="1800" dirty="0"/>
              <a:t> </a:t>
            </a:r>
            <a:r>
              <a:rPr lang="tr-TR" sz="1800" dirty="0" err="1" smtClean="0"/>
              <a:t>with</a:t>
            </a:r>
            <a:r>
              <a:rPr lang="tr-TR" sz="1800" dirty="0" smtClean="0"/>
              <a:t> 51 </a:t>
            </a:r>
            <a:r>
              <a:rPr lang="tr-TR" sz="1800" dirty="0" err="1" smtClean="0"/>
              <a:t>participant</a:t>
            </a:r>
            <a:r>
              <a:rPr lang="tr-TR" sz="1800" dirty="0" smtClean="0"/>
              <a:t>.</a:t>
            </a:r>
          </a:p>
          <a:p>
            <a:pPr algn="just">
              <a:buFont typeface="Wingdings" panose="05000000000000000000" pitchFamily="2" charset="2"/>
              <a:buChar char="Ø"/>
            </a:pPr>
            <a:r>
              <a:rPr lang="en-US" sz="1800" b="1" i="1" dirty="0" smtClean="0"/>
              <a:t>3th </a:t>
            </a:r>
            <a:r>
              <a:rPr lang="en-US" sz="1800" b="1" i="1" dirty="0"/>
              <a:t>Internationally Participated Summer School on Particle Accelerators and </a:t>
            </a:r>
            <a:r>
              <a:rPr lang="en-US" sz="1800" b="1" i="1" dirty="0" smtClean="0"/>
              <a:t>Detectors</a:t>
            </a:r>
            <a:r>
              <a:rPr lang="en-US" sz="1800" dirty="0" smtClean="0"/>
              <a:t> </a:t>
            </a:r>
            <a:r>
              <a:rPr lang="en-US" sz="1800" dirty="0"/>
              <a:t>between 20-24 September </a:t>
            </a:r>
            <a:r>
              <a:rPr lang="en-US" sz="1800" dirty="0" smtClean="0"/>
              <a:t>2007</a:t>
            </a:r>
            <a:r>
              <a:rPr lang="tr-TR" sz="1800" dirty="0" smtClean="0"/>
              <a:t>, Bodrum</a:t>
            </a:r>
            <a:r>
              <a:rPr lang="en-US" sz="1800" dirty="0" smtClean="0"/>
              <a:t>.</a:t>
            </a:r>
            <a:endParaRPr lang="tr-TR" sz="1800" dirty="0" smtClean="0"/>
          </a:p>
          <a:p>
            <a:pPr algn="just">
              <a:buFont typeface="Wingdings" panose="05000000000000000000" pitchFamily="2" charset="2"/>
              <a:buChar char="Ø"/>
            </a:pPr>
            <a:r>
              <a:rPr lang="en-US" sz="1800" b="1" i="1" dirty="0"/>
              <a:t>Turkish Physical Society 24th International Physics Congress</a:t>
            </a:r>
            <a:r>
              <a:rPr lang="en-US" sz="1800" dirty="0"/>
              <a:t> between 28-31 September </a:t>
            </a:r>
            <a:r>
              <a:rPr lang="en-US" sz="1800" dirty="0" smtClean="0"/>
              <a:t>200</a:t>
            </a:r>
            <a:r>
              <a:rPr lang="tr-TR" sz="1800" dirty="0" smtClean="0"/>
              <a:t>7</a:t>
            </a:r>
            <a:r>
              <a:rPr lang="en-US" sz="1800" dirty="0" smtClean="0"/>
              <a:t> </a:t>
            </a:r>
            <a:r>
              <a:rPr lang="en-US" sz="1800" dirty="0"/>
              <a:t>at Malatya</a:t>
            </a:r>
            <a:r>
              <a:rPr lang="tr-TR" sz="1800" dirty="0" smtClean="0"/>
              <a:t>.</a:t>
            </a:r>
          </a:p>
          <a:p>
            <a:pPr algn="just">
              <a:buFont typeface="Wingdings" panose="05000000000000000000" pitchFamily="2" charset="2"/>
              <a:buChar char="Ø"/>
            </a:pPr>
            <a:r>
              <a:rPr lang="tr-TR" sz="1800" b="1" i="1" dirty="0" err="1" smtClean="0"/>
              <a:t>Turkish</a:t>
            </a:r>
            <a:r>
              <a:rPr lang="tr-TR" sz="1800" b="1" i="1" dirty="0" smtClean="0"/>
              <a:t> </a:t>
            </a:r>
            <a:r>
              <a:rPr lang="tr-TR" sz="1800" b="1" i="1" dirty="0" err="1"/>
              <a:t>Physical</a:t>
            </a:r>
            <a:r>
              <a:rPr lang="tr-TR" sz="1800" b="1" i="1" dirty="0"/>
              <a:t> </a:t>
            </a:r>
            <a:r>
              <a:rPr lang="tr-TR" sz="1800" b="1" i="1" dirty="0" err="1"/>
              <a:t>Society</a:t>
            </a:r>
            <a:r>
              <a:rPr lang="tr-TR" sz="1800" b="1" i="1" dirty="0"/>
              <a:t> 25</a:t>
            </a:r>
            <a:r>
              <a:rPr lang="tr-TR" sz="1800" b="1" i="1" baseline="30000" dirty="0"/>
              <a:t>th</a:t>
            </a:r>
            <a:r>
              <a:rPr lang="tr-TR" sz="1800" b="1" i="1" dirty="0"/>
              <a:t> International </a:t>
            </a:r>
            <a:r>
              <a:rPr lang="tr-TR" sz="1800" b="1" i="1" dirty="0" err="1"/>
              <a:t>Physics</a:t>
            </a:r>
            <a:r>
              <a:rPr lang="tr-TR" sz="1800" b="1" i="1" dirty="0"/>
              <a:t> </a:t>
            </a:r>
            <a:r>
              <a:rPr lang="tr-TR" sz="1800" b="1" i="1" dirty="0" err="1" smtClean="0"/>
              <a:t>Congress</a:t>
            </a:r>
            <a:r>
              <a:rPr lang="tr-TR" sz="1800" dirty="0" smtClean="0"/>
              <a:t> </a:t>
            </a:r>
            <a:r>
              <a:rPr lang="tr-TR" sz="1800" dirty="0" err="1"/>
              <a:t>was</a:t>
            </a:r>
            <a:r>
              <a:rPr lang="tr-TR" sz="1800" dirty="0"/>
              <a:t> </a:t>
            </a:r>
            <a:r>
              <a:rPr lang="tr-TR" sz="1800" dirty="0" err="1"/>
              <a:t>organized</a:t>
            </a:r>
            <a:r>
              <a:rPr lang="tr-TR" sz="1800" dirty="0"/>
              <a:t> </a:t>
            </a:r>
            <a:r>
              <a:rPr lang="tr-TR" sz="1800" dirty="0" err="1"/>
              <a:t>with</a:t>
            </a:r>
            <a:r>
              <a:rPr lang="tr-TR" sz="1800" dirty="0"/>
              <a:t> </a:t>
            </a:r>
            <a:r>
              <a:rPr lang="tr-TR" sz="1800" dirty="0" err="1"/>
              <a:t>the</a:t>
            </a:r>
            <a:r>
              <a:rPr lang="tr-TR" sz="1800" dirty="0"/>
              <a:t> </a:t>
            </a:r>
            <a:r>
              <a:rPr lang="tr-TR" sz="1800" dirty="0" err="1"/>
              <a:t>significant</a:t>
            </a:r>
            <a:r>
              <a:rPr lang="tr-TR" sz="1800" dirty="0"/>
              <a:t> </a:t>
            </a:r>
            <a:r>
              <a:rPr lang="tr-TR" sz="1800" dirty="0" err="1"/>
              <a:t>contribution</a:t>
            </a:r>
            <a:r>
              <a:rPr lang="tr-TR" sz="1800" dirty="0"/>
              <a:t> </a:t>
            </a:r>
            <a:r>
              <a:rPr lang="tr-TR" sz="1800" dirty="0" err="1"/>
              <a:t>between</a:t>
            </a:r>
            <a:r>
              <a:rPr lang="tr-TR" sz="1800" dirty="0"/>
              <a:t> 28-31 </a:t>
            </a:r>
            <a:r>
              <a:rPr lang="tr-TR" sz="1800" dirty="0" err="1"/>
              <a:t>September</a:t>
            </a:r>
            <a:r>
              <a:rPr lang="tr-TR" sz="1800" dirty="0"/>
              <a:t> 2008 at Bodrum Nurol </a:t>
            </a:r>
            <a:r>
              <a:rPr lang="tr-TR" sz="1800" dirty="0" err="1"/>
              <a:t>Cultural</a:t>
            </a:r>
            <a:r>
              <a:rPr lang="tr-TR" sz="1800" dirty="0"/>
              <a:t> Center-Bodrum. </a:t>
            </a:r>
            <a:r>
              <a:rPr lang="tr-TR" sz="1800" b="1" dirty="0" err="1"/>
              <a:t>Physicist</a:t>
            </a:r>
            <a:r>
              <a:rPr lang="tr-TR" sz="1800" b="1" dirty="0"/>
              <a:t> </a:t>
            </a:r>
            <a:r>
              <a:rPr lang="tr-TR" sz="1800" b="1" dirty="0" err="1"/>
              <a:t>that</a:t>
            </a:r>
            <a:r>
              <a:rPr lang="tr-TR" sz="1800" b="1" dirty="0"/>
              <a:t> </a:t>
            </a:r>
            <a:r>
              <a:rPr lang="tr-TR" sz="1800" b="1" dirty="0" err="1"/>
              <a:t>was</a:t>
            </a:r>
            <a:r>
              <a:rPr lang="tr-TR" sz="1800" b="1" dirty="0"/>
              <a:t> </a:t>
            </a:r>
            <a:r>
              <a:rPr lang="tr-TR" sz="1800" b="1" dirty="0" err="1"/>
              <a:t>died</a:t>
            </a:r>
            <a:r>
              <a:rPr lang="tr-TR" sz="1800" b="1" dirty="0"/>
              <a:t> in 2007 has </a:t>
            </a:r>
            <a:r>
              <a:rPr lang="tr-TR" sz="1800" b="1" dirty="0" err="1"/>
              <a:t>been</a:t>
            </a:r>
            <a:r>
              <a:rPr lang="tr-TR" sz="1800" b="1" dirty="0"/>
              <a:t> </a:t>
            </a:r>
            <a:r>
              <a:rPr lang="tr-TR" sz="1800" b="1" dirty="0" err="1"/>
              <a:t>commemorated</a:t>
            </a:r>
            <a:r>
              <a:rPr lang="tr-TR" sz="1800" b="1" dirty="0"/>
              <a:t> at </a:t>
            </a:r>
            <a:r>
              <a:rPr lang="tr-TR" sz="1800" b="1" dirty="0" err="1"/>
              <a:t>this</a:t>
            </a:r>
            <a:r>
              <a:rPr lang="tr-TR" sz="1800" b="1" dirty="0"/>
              <a:t> </a:t>
            </a:r>
            <a:r>
              <a:rPr lang="tr-TR" sz="1800" b="1" dirty="0" err="1"/>
              <a:t>congress</a:t>
            </a:r>
            <a:r>
              <a:rPr lang="tr-TR" sz="1800" b="1" dirty="0"/>
              <a:t>. </a:t>
            </a:r>
          </a:p>
          <a:p>
            <a:pPr algn="just">
              <a:buFont typeface="Wingdings" panose="05000000000000000000" pitchFamily="2" charset="2"/>
              <a:buChar char="Ø"/>
            </a:pPr>
            <a:endParaRPr lang="tr-TR" sz="1800" dirty="0"/>
          </a:p>
        </p:txBody>
      </p:sp>
      <p:sp>
        <p:nvSpPr>
          <p:cNvPr id="4" name="Veri Yer Tutucusu 3"/>
          <p:cNvSpPr>
            <a:spLocks noGrp="1"/>
          </p:cNvSpPr>
          <p:nvPr>
            <p:ph type="dt" sz="half" idx="10"/>
          </p:nvPr>
        </p:nvSpPr>
        <p:spPr/>
        <p:txBody>
          <a:bodyPr/>
          <a:lstStyle/>
          <a:p>
            <a:fld id="{06CE7BE9-5E16-4103-9E45-EA9A24F71C25}" type="datetime1">
              <a:rPr lang="tr-TR" smtClean="0"/>
              <a:t>5.10.2017</a:t>
            </a:fld>
            <a:endParaRPr lang="tr-TR" dirty="0"/>
          </a:p>
        </p:txBody>
      </p:sp>
      <p:sp>
        <p:nvSpPr>
          <p:cNvPr id="5" name="Altbilgi Yer Tutucusu 4"/>
          <p:cNvSpPr>
            <a:spLocks noGrp="1"/>
          </p:cNvSpPr>
          <p:nvPr>
            <p:ph type="ftr" sz="quarter" idx="11"/>
          </p:nvPr>
        </p:nvSpPr>
        <p:spPr/>
        <p:txBody>
          <a:bodyPr/>
          <a:lstStyle/>
          <a:p>
            <a:r>
              <a:rPr lang="tr-TR" smtClean="0"/>
              <a:t>Bogazici University, Istanbul, Turkey</a:t>
            </a:r>
            <a:endParaRPr lang="tr-TR" dirty="0"/>
          </a:p>
        </p:txBody>
      </p:sp>
      <p:sp>
        <p:nvSpPr>
          <p:cNvPr id="6" name="Slayt Numarası Yer Tutucusu 5"/>
          <p:cNvSpPr>
            <a:spLocks noGrp="1"/>
          </p:cNvSpPr>
          <p:nvPr>
            <p:ph type="sldNum" sz="quarter" idx="12"/>
          </p:nvPr>
        </p:nvSpPr>
        <p:spPr/>
        <p:txBody>
          <a:bodyPr/>
          <a:lstStyle/>
          <a:p>
            <a:fld id="{000B8CC7-ED50-4906-96EA-88C69376AD20}" type="slidenum">
              <a:rPr lang="tr-TR" smtClean="0"/>
              <a:t>10</a:t>
            </a:fld>
            <a:endParaRPr lang="tr-TR" dirty="0"/>
          </a:p>
        </p:txBody>
      </p:sp>
      <p:sp>
        <p:nvSpPr>
          <p:cNvPr id="7" name="Unvan 1"/>
          <p:cNvSpPr>
            <a:spLocks noGrp="1"/>
          </p:cNvSpPr>
          <p:nvPr>
            <p:ph type="title"/>
          </p:nvPr>
        </p:nvSpPr>
        <p:spPr>
          <a:xfrm>
            <a:off x="2216118" y="204842"/>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50991" y="1157634"/>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2482751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3361" y="1764665"/>
            <a:ext cx="8474494" cy="4526288"/>
          </a:xfrm>
        </p:spPr>
        <p:txBody>
          <a:bodyPr>
            <a:noAutofit/>
          </a:bodyPr>
          <a:lstStyle/>
          <a:p>
            <a:pPr algn="just">
              <a:buFont typeface="Wingdings" panose="05000000000000000000" pitchFamily="2" charset="2"/>
              <a:buChar char="Ø"/>
            </a:pPr>
            <a:r>
              <a:rPr lang="en-US" sz="1800" b="1" dirty="0" smtClean="0"/>
              <a:t>4th </a:t>
            </a:r>
            <a:r>
              <a:rPr lang="en-US" sz="1800" b="1" dirty="0"/>
              <a:t>Internationally Participated Summer School on Particle Accelerators and </a:t>
            </a:r>
            <a:r>
              <a:rPr lang="en-US" sz="1800" b="1" dirty="0" smtClean="0"/>
              <a:t>Detectors</a:t>
            </a:r>
            <a:r>
              <a:rPr lang="en-US" sz="1800" dirty="0" smtClean="0"/>
              <a:t> </a:t>
            </a:r>
            <a:r>
              <a:rPr lang="en-US" sz="1800" dirty="0"/>
              <a:t>was organized between </a:t>
            </a:r>
            <a:r>
              <a:rPr lang="tr-TR" sz="1800" dirty="0" smtClean="0"/>
              <a:t>1-5 </a:t>
            </a:r>
            <a:r>
              <a:rPr lang="tr-TR" sz="1800" dirty="0" err="1" smtClean="0"/>
              <a:t>September</a:t>
            </a:r>
            <a:r>
              <a:rPr lang="tr-TR" sz="1800" dirty="0" smtClean="0"/>
              <a:t> </a:t>
            </a:r>
            <a:r>
              <a:rPr lang="en-US" sz="1800" dirty="0" smtClean="0"/>
              <a:t>20</a:t>
            </a:r>
            <a:r>
              <a:rPr lang="tr-TR" sz="1800" dirty="0" smtClean="0"/>
              <a:t>08</a:t>
            </a:r>
            <a:r>
              <a:rPr lang="en-US" sz="1800" dirty="0" smtClean="0"/>
              <a:t> </a:t>
            </a:r>
            <a:r>
              <a:rPr lang="en-US" sz="1800" dirty="0"/>
              <a:t>at </a:t>
            </a:r>
            <a:r>
              <a:rPr lang="en-US" sz="1800" dirty="0" err="1"/>
              <a:t>Bodrum</a:t>
            </a:r>
            <a:r>
              <a:rPr lang="en-US" sz="1800" dirty="0" smtClean="0"/>
              <a:t>.</a:t>
            </a:r>
            <a:r>
              <a:rPr lang="tr-TR" sz="1800" dirty="0" smtClean="0"/>
              <a:t> </a:t>
            </a:r>
            <a:r>
              <a:rPr lang="en-US" sz="1800" dirty="0"/>
              <a:t>There were about </a:t>
            </a:r>
            <a:r>
              <a:rPr lang="tr-TR" sz="1800" b="1" dirty="0" smtClean="0"/>
              <a:t>97</a:t>
            </a:r>
            <a:r>
              <a:rPr lang="en-US" sz="1800" dirty="0" smtClean="0"/>
              <a:t> </a:t>
            </a:r>
            <a:r>
              <a:rPr lang="en-US" sz="1800" dirty="0"/>
              <a:t>applicant</a:t>
            </a:r>
            <a:r>
              <a:rPr lang="tr-TR" sz="1800" dirty="0" smtClean="0"/>
              <a:t>.</a:t>
            </a:r>
            <a:endParaRPr lang="tr-TR" sz="1800" dirty="0"/>
          </a:p>
          <a:p>
            <a:pPr algn="just">
              <a:buFont typeface="Wingdings" panose="05000000000000000000" pitchFamily="2" charset="2"/>
              <a:buChar char="Ø"/>
            </a:pPr>
            <a:r>
              <a:rPr lang="en-US" sz="1800" b="1" dirty="0" smtClean="0"/>
              <a:t>5th </a:t>
            </a:r>
            <a:r>
              <a:rPr lang="en-US" sz="1800" b="1" dirty="0"/>
              <a:t>Internationally Participated Summer School on Particle Accelerators and </a:t>
            </a:r>
            <a:r>
              <a:rPr lang="en-US" sz="1800" b="1" dirty="0" smtClean="0"/>
              <a:t>Detectors</a:t>
            </a:r>
            <a:r>
              <a:rPr lang="en-US" sz="1800" dirty="0" smtClean="0"/>
              <a:t> </a:t>
            </a:r>
            <a:r>
              <a:rPr lang="en-US" sz="1800" dirty="0"/>
              <a:t>was organized between </a:t>
            </a:r>
            <a:r>
              <a:rPr lang="en-US" sz="1800" dirty="0" smtClean="0"/>
              <a:t>2</a:t>
            </a:r>
            <a:r>
              <a:rPr lang="tr-TR" sz="1800" dirty="0" smtClean="0"/>
              <a:t>8</a:t>
            </a:r>
            <a:r>
              <a:rPr lang="en-US" sz="1800" dirty="0" smtClean="0"/>
              <a:t> </a:t>
            </a:r>
            <a:r>
              <a:rPr lang="en-US" sz="1800" dirty="0"/>
              <a:t>August and 3 September 2009 There were about </a:t>
            </a:r>
            <a:r>
              <a:rPr lang="tr-TR" sz="1800" b="1" dirty="0" smtClean="0"/>
              <a:t>107</a:t>
            </a:r>
            <a:r>
              <a:rPr lang="en-US" sz="1800" dirty="0" smtClean="0"/>
              <a:t> </a:t>
            </a:r>
            <a:r>
              <a:rPr lang="en-US" sz="1800" dirty="0"/>
              <a:t>applicant</a:t>
            </a:r>
            <a:r>
              <a:rPr lang="tr-TR" sz="1800" dirty="0" smtClean="0"/>
              <a:t>.</a:t>
            </a:r>
            <a:endParaRPr lang="tr-TR" sz="1800" dirty="0"/>
          </a:p>
          <a:p>
            <a:pPr algn="just">
              <a:buFont typeface="Wingdings" panose="05000000000000000000" pitchFamily="2" charset="2"/>
              <a:buChar char="Ø"/>
            </a:pPr>
            <a:r>
              <a:rPr lang="en-US" sz="1800" b="1" i="1" dirty="0" smtClean="0"/>
              <a:t>The </a:t>
            </a:r>
            <a:r>
              <a:rPr lang="en-US" sz="1800" b="1" i="1" dirty="0"/>
              <a:t>7th International Balkan Physics Students </a:t>
            </a:r>
            <a:r>
              <a:rPr lang="en-US" sz="1800" b="1" i="1" dirty="0" smtClean="0"/>
              <a:t>Conference</a:t>
            </a:r>
            <a:r>
              <a:rPr lang="en-US" sz="1800" dirty="0" smtClean="0"/>
              <a:t> </a:t>
            </a:r>
            <a:r>
              <a:rPr lang="en-US" sz="1800" dirty="0"/>
              <a:t>was </a:t>
            </a:r>
            <a:r>
              <a:rPr lang="en-US" sz="1800" dirty="0" smtClean="0"/>
              <a:t>organized</a:t>
            </a:r>
            <a:r>
              <a:rPr lang="tr-TR" sz="1800" dirty="0" smtClean="0"/>
              <a:t> </a:t>
            </a:r>
            <a:r>
              <a:rPr lang="en-US" sz="1800" dirty="0"/>
              <a:t>between 4-7 September 2009 </a:t>
            </a:r>
            <a:endParaRPr lang="tr-TR" sz="1800" dirty="0"/>
          </a:p>
          <a:p>
            <a:pPr algn="just">
              <a:buFont typeface="Wingdings" panose="05000000000000000000" pitchFamily="2" charset="2"/>
              <a:buChar char="Ø"/>
            </a:pPr>
            <a:r>
              <a:rPr lang="en-US" sz="1800" b="1" i="1" dirty="0" smtClean="0"/>
              <a:t>5</a:t>
            </a:r>
            <a:r>
              <a:rPr lang="en-US" sz="1800" b="1" i="1" dirty="0"/>
              <a:t>. International Core of The Nuclear Shape-Phase Transitions and Critical Point </a:t>
            </a:r>
            <a:r>
              <a:rPr lang="en-US" sz="1800" b="1" i="1" dirty="0" smtClean="0"/>
              <a:t>Workshop </a:t>
            </a:r>
            <a:r>
              <a:rPr lang="en-US" sz="1800" dirty="0"/>
              <a:t>was organized</a:t>
            </a:r>
            <a:r>
              <a:rPr lang="tr-TR" sz="1800" dirty="0"/>
              <a:t> </a:t>
            </a:r>
            <a:r>
              <a:rPr lang="en-US" sz="1800" dirty="0"/>
              <a:t>at </a:t>
            </a:r>
            <a:r>
              <a:rPr lang="en-US" sz="1800" dirty="0" err="1"/>
              <a:t>Bodrum</a:t>
            </a:r>
            <a:r>
              <a:rPr lang="en-US" sz="1800" dirty="0"/>
              <a:t> between 16-18 September </a:t>
            </a:r>
            <a:r>
              <a:rPr lang="en-US" sz="1800" dirty="0" smtClean="0"/>
              <a:t>2009.</a:t>
            </a:r>
            <a:endParaRPr lang="tr-TR" sz="1800" dirty="0"/>
          </a:p>
          <a:p>
            <a:pPr algn="just">
              <a:buFont typeface="Wingdings" panose="05000000000000000000" pitchFamily="2" charset="2"/>
              <a:buChar char="Ø"/>
            </a:pPr>
            <a:r>
              <a:rPr lang="en-US" sz="1800" b="1" i="1" dirty="0" smtClean="0"/>
              <a:t>Turkish </a:t>
            </a:r>
            <a:r>
              <a:rPr lang="en-US" sz="1800" b="1" i="1" dirty="0"/>
              <a:t>Physical Society 26th International Physics </a:t>
            </a:r>
            <a:r>
              <a:rPr lang="en-US" sz="1800" b="1" i="1" dirty="0" smtClean="0"/>
              <a:t>Congress</a:t>
            </a:r>
            <a:r>
              <a:rPr lang="en-US" sz="1800" dirty="0" smtClean="0"/>
              <a:t> </a:t>
            </a:r>
            <a:r>
              <a:rPr lang="en-US" sz="1800" dirty="0"/>
              <a:t>was organized between 24-27 September 2009 at </a:t>
            </a:r>
            <a:r>
              <a:rPr lang="en-US" sz="1800" dirty="0" err="1"/>
              <a:t>Bodrum</a:t>
            </a:r>
            <a:r>
              <a:rPr lang="en-US" sz="1800" dirty="0"/>
              <a:t>.  There were about </a:t>
            </a:r>
            <a:r>
              <a:rPr lang="tr-TR" sz="1800" b="1" dirty="0" smtClean="0"/>
              <a:t>727</a:t>
            </a:r>
            <a:r>
              <a:rPr lang="en-US" sz="1800" dirty="0" smtClean="0"/>
              <a:t> applicant</a:t>
            </a:r>
            <a:r>
              <a:rPr lang="tr-TR" sz="1800" dirty="0" smtClean="0"/>
              <a:t>.</a:t>
            </a:r>
          </a:p>
          <a:p>
            <a:pPr algn="just">
              <a:buFont typeface="Wingdings" panose="05000000000000000000" pitchFamily="2" charset="2"/>
              <a:buChar char="Ø"/>
            </a:pPr>
            <a:r>
              <a:rPr lang="tr-TR" sz="1800" b="1" i="1" dirty="0" smtClean="0"/>
              <a:t>4</a:t>
            </a:r>
            <a:r>
              <a:rPr lang="en-US" sz="1800" b="1" i="1" dirty="0" err="1" smtClean="0"/>
              <a:t>th</a:t>
            </a:r>
            <a:r>
              <a:rPr lang="en-US" sz="1800" b="1" i="1" dirty="0" smtClean="0"/>
              <a:t> </a:t>
            </a:r>
            <a:r>
              <a:rPr lang="en-US" sz="1800" b="1" i="1" dirty="0"/>
              <a:t>Internationally Participated Congress on Particle Accelerators and </a:t>
            </a:r>
            <a:r>
              <a:rPr lang="en-US" sz="1800" b="1" i="1" dirty="0" smtClean="0"/>
              <a:t>Applications</a:t>
            </a:r>
            <a:r>
              <a:rPr lang="en-US" sz="1800" dirty="0" smtClean="0"/>
              <a:t> </a:t>
            </a:r>
            <a:r>
              <a:rPr lang="en-US" sz="1800" dirty="0"/>
              <a:t>between 30 August and 01 September 2010 at </a:t>
            </a:r>
            <a:r>
              <a:rPr lang="en-US" sz="1800" dirty="0" err="1" smtClean="0"/>
              <a:t>Bodrum</a:t>
            </a:r>
            <a:r>
              <a:rPr lang="tr-TR" sz="1800" dirty="0" smtClean="0"/>
              <a:t>, (</a:t>
            </a:r>
            <a:r>
              <a:rPr lang="tr-TR" sz="1800" b="1" dirty="0" smtClean="0"/>
              <a:t>727</a:t>
            </a:r>
            <a:r>
              <a:rPr lang="en-US" sz="1800" dirty="0" smtClean="0"/>
              <a:t> applicant</a:t>
            </a:r>
            <a:r>
              <a:rPr lang="tr-TR" sz="1800" dirty="0" smtClean="0"/>
              <a:t>)</a:t>
            </a:r>
          </a:p>
          <a:p>
            <a:pPr algn="just">
              <a:buFont typeface="Wingdings" panose="05000000000000000000" pitchFamily="2" charset="2"/>
              <a:buChar char="Ø"/>
            </a:pPr>
            <a:r>
              <a:rPr lang="en-US" sz="1800" b="1" i="1" dirty="0" smtClean="0"/>
              <a:t>6th </a:t>
            </a:r>
            <a:r>
              <a:rPr lang="en-US" sz="1800" b="1" i="1" dirty="0"/>
              <a:t>Internationally Participated Summer School on Particle Accelerators and </a:t>
            </a:r>
            <a:r>
              <a:rPr lang="en-US" sz="1800" b="1" i="1" dirty="0" smtClean="0"/>
              <a:t>Detectors</a:t>
            </a:r>
            <a:r>
              <a:rPr lang="en-US" sz="1800" dirty="0" smtClean="0"/>
              <a:t> </a:t>
            </a:r>
            <a:r>
              <a:rPr lang="en-US" sz="1800" dirty="0"/>
              <a:t>was organized between 2-7 September 2010. There were about </a:t>
            </a:r>
            <a:r>
              <a:rPr lang="tr-TR" sz="1800" b="1" dirty="0" smtClean="0"/>
              <a:t>117 </a:t>
            </a:r>
            <a:r>
              <a:rPr lang="en-US" sz="1800" dirty="0" smtClean="0"/>
              <a:t>applicant</a:t>
            </a:r>
            <a:r>
              <a:rPr lang="tr-TR" sz="1800" dirty="0"/>
              <a:t>.</a:t>
            </a:r>
          </a:p>
          <a:p>
            <a:pPr algn="just">
              <a:buFont typeface="Wingdings" panose="05000000000000000000" pitchFamily="2" charset="2"/>
              <a:buChar char="Ø"/>
            </a:pPr>
            <a:endParaRPr lang="tr-TR" sz="1800" dirty="0"/>
          </a:p>
          <a:p>
            <a:pPr algn="just">
              <a:buFont typeface="Wingdings" panose="05000000000000000000" pitchFamily="2" charset="2"/>
              <a:buChar char="Ø"/>
            </a:pPr>
            <a:endParaRPr lang="tr-TR" sz="1800" dirty="0"/>
          </a:p>
        </p:txBody>
      </p:sp>
      <p:sp>
        <p:nvSpPr>
          <p:cNvPr id="4" name="Veri Yer Tutucusu 3"/>
          <p:cNvSpPr>
            <a:spLocks noGrp="1"/>
          </p:cNvSpPr>
          <p:nvPr>
            <p:ph type="dt" sz="half" idx="10"/>
          </p:nvPr>
        </p:nvSpPr>
        <p:spPr/>
        <p:txBody>
          <a:bodyPr/>
          <a:lstStyle/>
          <a:p>
            <a:fld id="{5AA602DF-B7AF-4C6D-96A8-B3536528A9D1}" type="datetime1">
              <a:rPr lang="tr-TR" smtClean="0"/>
              <a:t>5.10.2017</a:t>
            </a:fld>
            <a:endParaRPr lang="tr-TR" dirty="0"/>
          </a:p>
        </p:txBody>
      </p:sp>
      <p:sp>
        <p:nvSpPr>
          <p:cNvPr id="5" name="Altbilgi Yer Tutucusu 4"/>
          <p:cNvSpPr>
            <a:spLocks noGrp="1"/>
          </p:cNvSpPr>
          <p:nvPr>
            <p:ph type="ftr" sz="quarter" idx="11"/>
          </p:nvPr>
        </p:nvSpPr>
        <p:spPr/>
        <p:txBody>
          <a:bodyPr/>
          <a:lstStyle/>
          <a:p>
            <a:r>
              <a:rPr lang="tr-TR" smtClean="0"/>
              <a:t>Bogazici University, Istanbul, Turkey</a:t>
            </a:r>
            <a:endParaRPr lang="tr-TR" dirty="0"/>
          </a:p>
        </p:txBody>
      </p:sp>
      <p:sp>
        <p:nvSpPr>
          <p:cNvPr id="6" name="Slayt Numarası Yer Tutucusu 5"/>
          <p:cNvSpPr>
            <a:spLocks noGrp="1"/>
          </p:cNvSpPr>
          <p:nvPr>
            <p:ph type="sldNum" sz="quarter" idx="12"/>
          </p:nvPr>
        </p:nvSpPr>
        <p:spPr/>
        <p:txBody>
          <a:bodyPr/>
          <a:lstStyle/>
          <a:p>
            <a:fld id="{000B8CC7-ED50-4906-96EA-88C69376AD20}" type="slidenum">
              <a:rPr lang="tr-TR" smtClean="0"/>
              <a:t>11</a:t>
            </a:fld>
            <a:endParaRPr lang="tr-TR"/>
          </a:p>
        </p:txBody>
      </p:sp>
      <p:sp>
        <p:nvSpPr>
          <p:cNvPr id="7" name="Unvan 1"/>
          <p:cNvSpPr>
            <a:spLocks noGrp="1"/>
          </p:cNvSpPr>
          <p:nvPr>
            <p:ph type="title"/>
          </p:nvPr>
        </p:nvSpPr>
        <p:spPr>
          <a:xfrm>
            <a:off x="2194494" y="204842"/>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45377" y="1109108"/>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16549351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3361" y="1734185"/>
            <a:ext cx="8474494" cy="4408806"/>
          </a:xfrm>
        </p:spPr>
        <p:txBody>
          <a:bodyPr>
            <a:noAutofit/>
          </a:bodyPr>
          <a:lstStyle/>
          <a:p>
            <a:pPr algn="just">
              <a:buFont typeface="Wingdings" panose="05000000000000000000" pitchFamily="2" charset="2"/>
              <a:buChar char="Ø"/>
            </a:pPr>
            <a:r>
              <a:rPr lang="en-US" sz="1800" b="1" i="1" dirty="0" smtClean="0"/>
              <a:t>Turkish </a:t>
            </a:r>
            <a:r>
              <a:rPr lang="en-US" sz="1800" b="1" i="1" dirty="0"/>
              <a:t>Physical Society 27</a:t>
            </a:r>
            <a:r>
              <a:rPr lang="en-US" sz="1800" b="1" i="1" baseline="30000" dirty="0"/>
              <a:t>th</a:t>
            </a:r>
            <a:r>
              <a:rPr lang="en-US" sz="1800" b="1" i="1" dirty="0"/>
              <a:t> International Physics </a:t>
            </a:r>
            <a:r>
              <a:rPr lang="en-US" sz="1800" b="1" i="1" dirty="0" smtClean="0"/>
              <a:t>Congress</a:t>
            </a:r>
            <a:r>
              <a:rPr lang="en-US" sz="1800" dirty="0" smtClean="0"/>
              <a:t> </a:t>
            </a:r>
            <a:r>
              <a:rPr lang="en-US" sz="1800" dirty="0"/>
              <a:t>was organized between 14-17 September 2010 at Istanbul University. There were about </a:t>
            </a:r>
            <a:r>
              <a:rPr lang="en-US" sz="1800" b="1" dirty="0"/>
              <a:t>1169</a:t>
            </a:r>
            <a:r>
              <a:rPr lang="en-US" sz="1800" dirty="0"/>
              <a:t> applicant and application with 337 oral presentations and 390 poster presentations was accepted by members of the scientific </a:t>
            </a:r>
            <a:r>
              <a:rPr lang="en-US" sz="1800" dirty="0" err="1"/>
              <a:t>comittee</a:t>
            </a:r>
            <a:r>
              <a:rPr lang="en-US" sz="1800" dirty="0"/>
              <a:t>. Moreover, it was an honor to see </a:t>
            </a:r>
            <a:r>
              <a:rPr lang="en-US" sz="1800" b="1" dirty="0"/>
              <a:t>“Dr. Klaus von KLITZING” (The Nobel Prize in Physics 1985) </a:t>
            </a:r>
            <a:r>
              <a:rPr lang="en-US" sz="1800" dirty="0"/>
              <a:t>and </a:t>
            </a:r>
            <a:r>
              <a:rPr lang="en-US" sz="1800" b="1" dirty="0"/>
              <a:t>“Prof. </a:t>
            </a:r>
            <a:r>
              <a:rPr lang="en-US" sz="1800" b="1" dirty="0" err="1"/>
              <a:t>Dr.Gerardus’t</a:t>
            </a:r>
            <a:r>
              <a:rPr lang="en-US" sz="1800" b="1" dirty="0"/>
              <a:t> HOOFT” (The Nobel Prize in Physics 1999)</a:t>
            </a:r>
            <a:r>
              <a:rPr lang="en-US" sz="1800" dirty="0"/>
              <a:t> in our scientific meeting</a:t>
            </a:r>
            <a:r>
              <a:rPr lang="en-US" sz="1800" dirty="0" smtClean="0"/>
              <a:t>.</a:t>
            </a:r>
            <a:endParaRPr lang="tr-TR" sz="1800" dirty="0" smtClean="0"/>
          </a:p>
          <a:p>
            <a:pPr algn="just">
              <a:buFont typeface="Wingdings" panose="05000000000000000000" pitchFamily="2" charset="2"/>
              <a:buChar char="Ø"/>
            </a:pPr>
            <a:r>
              <a:rPr lang="tr-TR" sz="1800" b="1" i="1" dirty="0" smtClean="0"/>
              <a:t>7</a:t>
            </a:r>
            <a:r>
              <a:rPr lang="en-US" sz="1800" b="1" i="1" dirty="0" err="1" smtClean="0"/>
              <a:t>th</a:t>
            </a:r>
            <a:r>
              <a:rPr lang="en-US" sz="1800" b="1" i="1" dirty="0" smtClean="0"/>
              <a:t> </a:t>
            </a:r>
            <a:r>
              <a:rPr lang="en-US" sz="1800" b="1" i="1" dirty="0"/>
              <a:t>Internationally Participated Summer School on Particle Accelerators and Detectors</a:t>
            </a:r>
            <a:r>
              <a:rPr lang="en-US" sz="1800" dirty="0"/>
              <a:t> was organized between </a:t>
            </a:r>
            <a:r>
              <a:rPr lang="tr-TR" sz="1800" dirty="0" smtClean="0"/>
              <a:t>20</a:t>
            </a:r>
            <a:r>
              <a:rPr lang="en-US" sz="1800" dirty="0" smtClean="0"/>
              <a:t>-</a:t>
            </a:r>
            <a:r>
              <a:rPr lang="tr-TR" sz="1800" dirty="0" smtClean="0"/>
              <a:t>26</a:t>
            </a:r>
            <a:r>
              <a:rPr lang="en-US" sz="1800" dirty="0" smtClean="0"/>
              <a:t> </a:t>
            </a:r>
            <a:r>
              <a:rPr lang="tr-TR" sz="1800" dirty="0" err="1" smtClean="0"/>
              <a:t>August</a:t>
            </a:r>
            <a:r>
              <a:rPr lang="en-US" sz="1800" dirty="0" smtClean="0"/>
              <a:t> 201</a:t>
            </a:r>
            <a:r>
              <a:rPr lang="tr-TR" sz="1800" dirty="0" smtClean="0"/>
              <a:t>1</a:t>
            </a:r>
            <a:r>
              <a:rPr lang="en-US" sz="1800" dirty="0" smtClean="0"/>
              <a:t> </a:t>
            </a:r>
            <a:r>
              <a:rPr lang="en-US" sz="1800" dirty="0"/>
              <a:t>at </a:t>
            </a:r>
            <a:r>
              <a:rPr lang="en-US" sz="1800" dirty="0" err="1"/>
              <a:t>Bodrum</a:t>
            </a:r>
            <a:r>
              <a:rPr lang="en-US" sz="1800" dirty="0" smtClean="0"/>
              <a:t>.</a:t>
            </a:r>
            <a:r>
              <a:rPr lang="tr-TR" sz="1800" dirty="0" smtClean="0"/>
              <a:t> (</a:t>
            </a:r>
            <a:r>
              <a:rPr lang="en-US" sz="1800" b="1" dirty="0" smtClean="0"/>
              <a:t>1</a:t>
            </a:r>
            <a:r>
              <a:rPr lang="tr-TR" sz="1800" b="1" dirty="0" smtClean="0"/>
              <a:t>08</a:t>
            </a:r>
            <a:r>
              <a:rPr lang="en-US" sz="1800" b="1" dirty="0" smtClean="0"/>
              <a:t> </a:t>
            </a:r>
            <a:r>
              <a:rPr lang="en-US" sz="1800" dirty="0" smtClean="0"/>
              <a:t>applicant</a:t>
            </a:r>
            <a:r>
              <a:rPr lang="tr-TR" sz="1800" dirty="0" smtClean="0"/>
              <a:t>)</a:t>
            </a:r>
            <a:endParaRPr lang="tr-TR" sz="1800" dirty="0"/>
          </a:p>
          <a:p>
            <a:pPr algn="just">
              <a:buFont typeface="Wingdings" panose="05000000000000000000" pitchFamily="2" charset="2"/>
              <a:buChar char="Ø"/>
            </a:pPr>
            <a:r>
              <a:rPr lang="en-US" sz="1800" b="1" i="1" dirty="0" smtClean="0"/>
              <a:t>Turkish </a:t>
            </a:r>
            <a:r>
              <a:rPr lang="en-US" sz="1800" b="1" i="1" dirty="0"/>
              <a:t>Physical Society 28th International Physics </a:t>
            </a:r>
            <a:r>
              <a:rPr lang="en-US" sz="1800" b="1" i="1" dirty="0" smtClean="0"/>
              <a:t>Congress</a:t>
            </a:r>
            <a:r>
              <a:rPr lang="en-US" sz="1800" dirty="0" smtClean="0"/>
              <a:t> </a:t>
            </a:r>
            <a:r>
              <a:rPr lang="en-US" sz="1800" dirty="0"/>
              <a:t>was organized between 6-9 September 2011 at </a:t>
            </a:r>
            <a:r>
              <a:rPr lang="en-US" sz="1800" dirty="0" err="1"/>
              <a:t>Bodrum</a:t>
            </a:r>
            <a:r>
              <a:rPr lang="en-US" sz="1800" dirty="0"/>
              <a:t>. </a:t>
            </a:r>
            <a:r>
              <a:rPr lang="en-US" sz="1800" dirty="0"/>
              <a:t> There were about </a:t>
            </a:r>
            <a:r>
              <a:rPr lang="en-US" sz="1800" b="1" dirty="0" smtClean="0"/>
              <a:t>1</a:t>
            </a:r>
            <a:r>
              <a:rPr lang="tr-TR" sz="1800" b="1" dirty="0" smtClean="0"/>
              <a:t>015</a:t>
            </a:r>
            <a:r>
              <a:rPr lang="en-US" sz="1800" b="1" dirty="0" smtClean="0"/>
              <a:t> </a:t>
            </a:r>
            <a:r>
              <a:rPr lang="en-US" sz="1800" dirty="0"/>
              <a:t>applicant</a:t>
            </a:r>
            <a:endParaRPr lang="tr-TR" sz="1800" dirty="0" smtClean="0"/>
          </a:p>
          <a:p>
            <a:pPr algn="just">
              <a:buFont typeface="Wingdings" panose="05000000000000000000" pitchFamily="2" charset="2"/>
              <a:buChar char="Ø"/>
            </a:pPr>
            <a:r>
              <a:rPr lang="en-US" sz="1800" b="1" i="1" dirty="0" smtClean="0"/>
              <a:t>8th </a:t>
            </a:r>
            <a:r>
              <a:rPr lang="en-US" sz="1800" b="1" i="1" dirty="0"/>
              <a:t>Internationally Participated Summer School on Particle Accelerators and </a:t>
            </a:r>
            <a:r>
              <a:rPr lang="en-US" sz="1800" b="1" i="1" dirty="0" smtClean="0"/>
              <a:t>Detectors</a:t>
            </a:r>
            <a:r>
              <a:rPr lang="en-US" sz="1800" dirty="0" smtClean="0"/>
              <a:t> </a:t>
            </a:r>
            <a:r>
              <a:rPr lang="en-US" sz="1800" dirty="0"/>
              <a:t>was organized between 10-15 September </a:t>
            </a:r>
            <a:r>
              <a:rPr lang="en-US" sz="1800" dirty="0" smtClean="0"/>
              <a:t>201</a:t>
            </a:r>
            <a:r>
              <a:rPr lang="tr-TR" sz="1800" dirty="0" smtClean="0"/>
              <a:t>2</a:t>
            </a:r>
            <a:r>
              <a:rPr lang="en-US" sz="1800" dirty="0" smtClean="0"/>
              <a:t> </a:t>
            </a:r>
            <a:r>
              <a:rPr lang="en-US" sz="1800" dirty="0"/>
              <a:t>at </a:t>
            </a:r>
            <a:r>
              <a:rPr lang="en-US" sz="1800" dirty="0" err="1"/>
              <a:t>Bodrum</a:t>
            </a:r>
            <a:r>
              <a:rPr lang="en-US" sz="1800" dirty="0" smtClean="0"/>
              <a:t>.</a:t>
            </a:r>
            <a:endParaRPr lang="tr-TR" sz="1800" dirty="0" smtClean="0"/>
          </a:p>
          <a:p>
            <a:pPr algn="just">
              <a:buFont typeface="Wingdings" panose="05000000000000000000" pitchFamily="2" charset="2"/>
              <a:buChar char="Ø"/>
            </a:pPr>
            <a:r>
              <a:rPr lang="en-US" sz="1800" b="1" i="1" dirty="0" smtClean="0"/>
              <a:t>Turkish </a:t>
            </a:r>
            <a:r>
              <a:rPr lang="en-US" sz="1800" b="1" i="1" dirty="0"/>
              <a:t>Physical Society 29</a:t>
            </a:r>
            <a:r>
              <a:rPr lang="en-US" sz="1800" b="1" i="1" baseline="30000" dirty="0"/>
              <a:t>th</a:t>
            </a:r>
            <a:r>
              <a:rPr lang="en-US" sz="1800" b="1" i="1" dirty="0"/>
              <a:t> International Physics </a:t>
            </a:r>
            <a:r>
              <a:rPr lang="en-US" sz="1800" b="1" i="1" dirty="0" smtClean="0"/>
              <a:t>Congress</a:t>
            </a:r>
            <a:r>
              <a:rPr lang="en-US" sz="1800" dirty="0" smtClean="0"/>
              <a:t> </a:t>
            </a:r>
            <a:r>
              <a:rPr lang="en-US" sz="1800" dirty="0"/>
              <a:t>was organized between 5-8 September 2012 at </a:t>
            </a:r>
            <a:r>
              <a:rPr lang="en-US" sz="1800" dirty="0" err="1"/>
              <a:t>Nurol</a:t>
            </a:r>
            <a:r>
              <a:rPr lang="en-US" sz="1800" dirty="0"/>
              <a:t> Culture Centre-</a:t>
            </a:r>
            <a:r>
              <a:rPr lang="en-US" sz="1800" dirty="0" err="1"/>
              <a:t>Bodrum</a:t>
            </a:r>
            <a:r>
              <a:rPr lang="en-US" sz="1800" dirty="0"/>
              <a:t>. There were about </a:t>
            </a:r>
            <a:r>
              <a:rPr lang="en-US" sz="1800" b="1" dirty="0"/>
              <a:t>1100</a:t>
            </a:r>
            <a:r>
              <a:rPr lang="en-US" sz="1800" dirty="0"/>
              <a:t> applicant and application with 306 oral presentations and 422 poster presentations was accepted by members of the scientific </a:t>
            </a:r>
            <a:r>
              <a:rPr lang="en-US" sz="1800" dirty="0" err="1"/>
              <a:t>comittee</a:t>
            </a:r>
            <a:r>
              <a:rPr lang="en-US" sz="1800" dirty="0"/>
              <a:t>. Moreover, it was an honor to see </a:t>
            </a:r>
            <a:r>
              <a:rPr lang="en-US" sz="1800" b="1" i="1" dirty="0"/>
              <a:t>“Prof. Dr. Murray GELL – MANN” (The Nobel Prize in Physics 1969) </a:t>
            </a:r>
            <a:r>
              <a:rPr lang="en-US" sz="1800" dirty="0"/>
              <a:t>in our scientific meeting.</a:t>
            </a:r>
            <a:endParaRPr lang="tr-TR" sz="1800" dirty="0"/>
          </a:p>
          <a:p>
            <a:pPr algn="just">
              <a:buFont typeface="Wingdings" panose="05000000000000000000" pitchFamily="2" charset="2"/>
              <a:buChar char="Ø"/>
            </a:pPr>
            <a:endParaRPr lang="tr-TR" sz="1800" dirty="0" smtClean="0"/>
          </a:p>
          <a:p>
            <a:pPr algn="just">
              <a:buFont typeface="Wingdings" panose="05000000000000000000" pitchFamily="2" charset="2"/>
              <a:buChar char="Ø"/>
            </a:pPr>
            <a:endParaRPr lang="tr-TR" sz="1800" dirty="0"/>
          </a:p>
        </p:txBody>
      </p:sp>
      <p:sp>
        <p:nvSpPr>
          <p:cNvPr id="4" name="Veri Yer Tutucusu 3"/>
          <p:cNvSpPr>
            <a:spLocks noGrp="1"/>
          </p:cNvSpPr>
          <p:nvPr>
            <p:ph type="dt" sz="half" idx="10"/>
          </p:nvPr>
        </p:nvSpPr>
        <p:spPr/>
        <p:txBody>
          <a:bodyPr/>
          <a:lstStyle/>
          <a:p>
            <a:fld id="{E9490EE7-54A4-45E7-BC85-EEA8143F2F21}" type="datetime1">
              <a:rPr lang="tr-TR" smtClean="0"/>
              <a:t>5.10.2017</a:t>
            </a:fld>
            <a:endParaRPr lang="tr-TR" dirty="0"/>
          </a:p>
        </p:txBody>
      </p:sp>
      <p:sp>
        <p:nvSpPr>
          <p:cNvPr id="5" name="Altbilgi Yer Tutucusu 4"/>
          <p:cNvSpPr>
            <a:spLocks noGrp="1"/>
          </p:cNvSpPr>
          <p:nvPr>
            <p:ph type="ftr" sz="quarter" idx="11"/>
          </p:nvPr>
        </p:nvSpPr>
        <p:spPr/>
        <p:txBody>
          <a:bodyPr/>
          <a:lstStyle/>
          <a:p>
            <a:r>
              <a:rPr lang="tr-TR" smtClean="0"/>
              <a:t>Bogazici University, Istanbul, Turkey</a:t>
            </a:r>
            <a:endParaRPr lang="tr-TR" dirty="0"/>
          </a:p>
        </p:txBody>
      </p:sp>
      <p:sp>
        <p:nvSpPr>
          <p:cNvPr id="6" name="Slayt Numarası Yer Tutucusu 5"/>
          <p:cNvSpPr>
            <a:spLocks noGrp="1"/>
          </p:cNvSpPr>
          <p:nvPr>
            <p:ph type="sldNum" sz="quarter" idx="12"/>
          </p:nvPr>
        </p:nvSpPr>
        <p:spPr/>
        <p:txBody>
          <a:bodyPr/>
          <a:lstStyle/>
          <a:p>
            <a:fld id="{000B8CC7-ED50-4906-96EA-88C69376AD20}" type="slidenum">
              <a:rPr lang="tr-TR" smtClean="0"/>
              <a:t>12</a:t>
            </a:fld>
            <a:endParaRPr lang="tr-TR"/>
          </a:p>
        </p:txBody>
      </p:sp>
      <p:sp>
        <p:nvSpPr>
          <p:cNvPr id="7" name="Unvan 1"/>
          <p:cNvSpPr>
            <a:spLocks noGrp="1"/>
          </p:cNvSpPr>
          <p:nvPr>
            <p:ph type="title"/>
          </p:nvPr>
        </p:nvSpPr>
        <p:spPr>
          <a:xfrm>
            <a:off x="2194495" y="221049"/>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45377" y="1078628"/>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1874668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3361" y="1781288"/>
            <a:ext cx="8474494" cy="4564251"/>
          </a:xfrm>
        </p:spPr>
        <p:txBody>
          <a:bodyPr>
            <a:noAutofit/>
          </a:bodyPr>
          <a:lstStyle/>
          <a:p>
            <a:pPr algn="just">
              <a:buFont typeface="Wingdings" panose="05000000000000000000" pitchFamily="2" charset="2"/>
              <a:buChar char="Ø"/>
            </a:pPr>
            <a:r>
              <a:rPr lang="en-US" sz="1800" b="1" i="1" dirty="0" smtClean="0"/>
              <a:t>Turkish </a:t>
            </a:r>
            <a:r>
              <a:rPr lang="en-US" sz="1800" b="1" i="1" dirty="0"/>
              <a:t>Physical Society 30th International Physics </a:t>
            </a:r>
            <a:r>
              <a:rPr lang="en-US" sz="1800" b="1" i="1" dirty="0" smtClean="0"/>
              <a:t>Congress </a:t>
            </a:r>
            <a:r>
              <a:rPr lang="en-US" sz="1800" dirty="0"/>
              <a:t>was organized between 2-5 September 2013 at Istanbul University.</a:t>
            </a:r>
            <a:r>
              <a:rPr lang="tr-TR" sz="1800" dirty="0"/>
              <a:t> </a:t>
            </a:r>
            <a:r>
              <a:rPr lang="en-US" sz="1800" dirty="0"/>
              <a:t>There were about 730 applicant and application with 262 oral presentations and 339 poster presentations was accepted by members of the scientific </a:t>
            </a:r>
            <a:r>
              <a:rPr lang="en-US" sz="1800" dirty="0" err="1"/>
              <a:t>comittee</a:t>
            </a:r>
            <a:r>
              <a:rPr lang="en-US" sz="1800" dirty="0"/>
              <a:t>. </a:t>
            </a:r>
            <a:endParaRPr lang="tr-TR" sz="1800" dirty="0"/>
          </a:p>
          <a:p>
            <a:pPr algn="just">
              <a:buFont typeface="Wingdings" panose="05000000000000000000" pitchFamily="2" charset="2"/>
              <a:buChar char="Ø"/>
            </a:pPr>
            <a:r>
              <a:rPr lang="en-US" sz="1800" b="1" i="1" dirty="0" smtClean="0"/>
              <a:t>The </a:t>
            </a:r>
            <a:r>
              <a:rPr lang="en-US" sz="1800" b="1" i="1" dirty="0"/>
              <a:t>10th International Balkan Physics Students </a:t>
            </a:r>
            <a:r>
              <a:rPr lang="en-US" sz="1800" b="1" i="1" dirty="0" smtClean="0"/>
              <a:t>Conference</a:t>
            </a:r>
            <a:r>
              <a:rPr lang="en-US" sz="1800" dirty="0" smtClean="0"/>
              <a:t> </a:t>
            </a:r>
            <a:r>
              <a:rPr lang="en-US" sz="1800" dirty="0"/>
              <a:t>was organized </a:t>
            </a:r>
            <a:r>
              <a:rPr lang="en-US" sz="1800" dirty="0" smtClean="0"/>
              <a:t>between </a:t>
            </a:r>
            <a:r>
              <a:rPr lang="en-US" sz="1800" dirty="0"/>
              <a:t>3-5 September </a:t>
            </a:r>
            <a:r>
              <a:rPr lang="en-US" sz="1800" dirty="0" smtClean="0"/>
              <a:t>2013</a:t>
            </a:r>
            <a:r>
              <a:rPr lang="tr-TR" sz="1800" dirty="0" smtClean="0"/>
              <a:t>.</a:t>
            </a:r>
            <a:r>
              <a:rPr lang="en-US" sz="1800" dirty="0" smtClean="0"/>
              <a:t> It </a:t>
            </a:r>
            <a:r>
              <a:rPr lang="en-US" sz="1800" dirty="0"/>
              <a:t>was an honor to see </a:t>
            </a:r>
            <a:r>
              <a:rPr lang="en-US" sz="1800" b="1" dirty="0"/>
              <a:t>“</a:t>
            </a:r>
            <a:r>
              <a:rPr lang="en-US" sz="1800" b="1" dirty="0" err="1"/>
              <a:t>Prof.Dr.Carlo</a:t>
            </a:r>
            <a:r>
              <a:rPr lang="en-US" sz="1800" b="1" dirty="0"/>
              <a:t> RUBBIA” (The Nobel Prize in Physics 1984)</a:t>
            </a:r>
            <a:r>
              <a:rPr lang="en-US" sz="1800" dirty="0"/>
              <a:t> in this scientific meeting.</a:t>
            </a:r>
            <a:endParaRPr lang="tr-TR" sz="1800" dirty="0"/>
          </a:p>
          <a:p>
            <a:pPr algn="just">
              <a:buFont typeface="Wingdings" panose="05000000000000000000" pitchFamily="2" charset="2"/>
              <a:buChar char="Ø"/>
            </a:pPr>
            <a:r>
              <a:rPr lang="en-US" sz="1800" b="1" i="1" dirty="0" smtClean="0"/>
              <a:t>5th </a:t>
            </a:r>
            <a:r>
              <a:rPr lang="en-US" sz="1800" b="1" i="1" dirty="0"/>
              <a:t>Internationally Participated Congress on Particle Accelerators and </a:t>
            </a:r>
            <a:r>
              <a:rPr lang="en-US" sz="1800" b="1" i="1" dirty="0" smtClean="0"/>
              <a:t>Applications</a:t>
            </a:r>
            <a:r>
              <a:rPr lang="en-US" sz="1800" dirty="0" smtClean="0"/>
              <a:t> </a:t>
            </a:r>
            <a:r>
              <a:rPr lang="en-US" sz="1800" dirty="0"/>
              <a:t>was organized between 7-9 September 2013 at </a:t>
            </a:r>
            <a:r>
              <a:rPr lang="en-US" sz="1800" dirty="0" err="1"/>
              <a:t>Nurol</a:t>
            </a:r>
            <a:r>
              <a:rPr lang="en-US" sz="1800" dirty="0"/>
              <a:t> Culture Centre-</a:t>
            </a:r>
            <a:r>
              <a:rPr lang="en-US" sz="1800" dirty="0" err="1"/>
              <a:t>Bodrum</a:t>
            </a:r>
            <a:r>
              <a:rPr lang="en-US" sz="1800" dirty="0" smtClean="0"/>
              <a:t>.</a:t>
            </a:r>
            <a:endParaRPr lang="tr-TR" sz="1800" dirty="0" smtClean="0"/>
          </a:p>
          <a:p>
            <a:pPr algn="just">
              <a:buFont typeface="Wingdings" panose="05000000000000000000" pitchFamily="2" charset="2"/>
              <a:buChar char="Ø"/>
            </a:pPr>
            <a:r>
              <a:rPr lang="en-US" sz="1800" b="1" i="1" dirty="0" smtClean="0"/>
              <a:t>9th </a:t>
            </a:r>
            <a:r>
              <a:rPr lang="en-US" sz="1800" b="1" i="1" dirty="0"/>
              <a:t>Internationally Participated Summer School on Particle Accelerators and </a:t>
            </a:r>
            <a:r>
              <a:rPr lang="en-US" sz="1800" b="1" i="1" dirty="0" smtClean="0"/>
              <a:t>Detectors</a:t>
            </a:r>
            <a:r>
              <a:rPr lang="en-US" sz="1800" dirty="0" smtClean="0"/>
              <a:t> </a:t>
            </a:r>
            <a:r>
              <a:rPr lang="en-US" sz="1800" dirty="0"/>
              <a:t>was organized between 10-15 September 2013 at </a:t>
            </a:r>
            <a:r>
              <a:rPr lang="en-US" sz="1800" dirty="0" err="1"/>
              <a:t>Bodrum</a:t>
            </a:r>
            <a:r>
              <a:rPr lang="en-US" sz="1800" dirty="0"/>
              <a:t>.</a:t>
            </a:r>
            <a:endParaRPr lang="tr-TR" sz="1800" dirty="0"/>
          </a:p>
          <a:p>
            <a:pPr algn="just">
              <a:buFont typeface="Wingdings" panose="05000000000000000000" pitchFamily="2" charset="2"/>
              <a:buChar char="Ø"/>
            </a:pPr>
            <a:r>
              <a:rPr lang="en-US" sz="1800" b="1" i="1" dirty="0" smtClean="0"/>
              <a:t>Turkish </a:t>
            </a:r>
            <a:r>
              <a:rPr lang="en-US" sz="1800" b="1" i="1" dirty="0"/>
              <a:t>Physical Society 31</a:t>
            </a:r>
            <a:r>
              <a:rPr lang="en-US" sz="1800" b="1" i="1" baseline="30000" dirty="0"/>
              <a:t>th</a:t>
            </a:r>
            <a:r>
              <a:rPr lang="en-US" sz="1800" b="1" i="1" dirty="0"/>
              <a:t> International Physics </a:t>
            </a:r>
            <a:r>
              <a:rPr lang="en-US" sz="1800" b="1" i="1" dirty="0" smtClean="0"/>
              <a:t>Congress</a:t>
            </a:r>
            <a:r>
              <a:rPr lang="en-US" sz="1800" dirty="0" smtClean="0"/>
              <a:t> </a:t>
            </a:r>
            <a:r>
              <a:rPr lang="en-US" sz="1800" dirty="0"/>
              <a:t>was organized between 21-24 July 2014 at </a:t>
            </a:r>
            <a:r>
              <a:rPr lang="en-US" sz="1800" dirty="0" err="1"/>
              <a:t>Nurol</a:t>
            </a:r>
            <a:r>
              <a:rPr lang="en-US" sz="1800" dirty="0"/>
              <a:t> Culture Centre-</a:t>
            </a:r>
            <a:r>
              <a:rPr lang="en-US" sz="1800" dirty="0" err="1"/>
              <a:t>Bodrum</a:t>
            </a:r>
            <a:r>
              <a:rPr lang="en-US" sz="1800" dirty="0"/>
              <a:t>.  There were about </a:t>
            </a:r>
            <a:r>
              <a:rPr lang="tr-TR" sz="1800" b="1" dirty="0" smtClean="0"/>
              <a:t>613</a:t>
            </a:r>
            <a:r>
              <a:rPr lang="en-US" sz="1800" dirty="0" smtClean="0"/>
              <a:t> applicant</a:t>
            </a:r>
            <a:r>
              <a:rPr lang="tr-TR" sz="1800" dirty="0" smtClean="0"/>
              <a:t>.</a:t>
            </a:r>
            <a:endParaRPr lang="tr-TR" sz="1800" dirty="0"/>
          </a:p>
          <a:p>
            <a:pPr algn="just">
              <a:buFont typeface="Wingdings" panose="05000000000000000000" pitchFamily="2" charset="2"/>
              <a:buChar char="Ø"/>
            </a:pPr>
            <a:r>
              <a:rPr lang="en-US" sz="1800" b="1" i="1" dirty="0" smtClean="0"/>
              <a:t>10th </a:t>
            </a:r>
            <a:r>
              <a:rPr lang="en-US" sz="1800" b="1" i="1" dirty="0"/>
              <a:t>Internationally Participated Summer School on Particle Accelerators and </a:t>
            </a:r>
            <a:r>
              <a:rPr lang="en-US" sz="1800" b="1" i="1" dirty="0" smtClean="0"/>
              <a:t>Detectors</a:t>
            </a:r>
            <a:r>
              <a:rPr lang="en-US" sz="1800" dirty="0" smtClean="0"/>
              <a:t> </a:t>
            </a:r>
            <a:r>
              <a:rPr lang="en-US" sz="1800" dirty="0"/>
              <a:t>was organized between 14-19 July 2014 at </a:t>
            </a:r>
            <a:r>
              <a:rPr lang="en-US" sz="1800" dirty="0" err="1"/>
              <a:t>Nurol</a:t>
            </a:r>
            <a:r>
              <a:rPr lang="en-US" sz="1800" dirty="0"/>
              <a:t> Culture Centre-</a:t>
            </a:r>
            <a:r>
              <a:rPr lang="en-US" sz="1800" dirty="0" err="1"/>
              <a:t>Bodrum</a:t>
            </a:r>
            <a:r>
              <a:rPr lang="en-US" sz="1800" dirty="0"/>
              <a:t>.</a:t>
            </a:r>
            <a:endParaRPr lang="tr-TR" sz="1800" dirty="0"/>
          </a:p>
          <a:p>
            <a:pPr algn="just">
              <a:buFont typeface="Wingdings" panose="05000000000000000000" pitchFamily="2" charset="2"/>
              <a:buChar char="Ø"/>
            </a:pPr>
            <a:endParaRPr lang="tr-TR" sz="1800" dirty="0"/>
          </a:p>
        </p:txBody>
      </p:sp>
      <p:sp>
        <p:nvSpPr>
          <p:cNvPr id="4" name="Veri Yer Tutucusu 3"/>
          <p:cNvSpPr>
            <a:spLocks noGrp="1"/>
          </p:cNvSpPr>
          <p:nvPr>
            <p:ph type="dt" sz="half" idx="10"/>
          </p:nvPr>
        </p:nvSpPr>
        <p:spPr/>
        <p:txBody>
          <a:bodyPr/>
          <a:lstStyle/>
          <a:p>
            <a:fld id="{3826B831-5214-4676-B2B3-0D52E34BBC09}" type="datetime1">
              <a:rPr lang="tr-TR" smtClean="0"/>
              <a:t>5.10.2017</a:t>
            </a:fld>
            <a:endParaRPr lang="tr-TR" dirty="0"/>
          </a:p>
        </p:txBody>
      </p:sp>
      <p:sp>
        <p:nvSpPr>
          <p:cNvPr id="5" name="Altbilgi Yer Tutucusu 4"/>
          <p:cNvSpPr>
            <a:spLocks noGrp="1"/>
          </p:cNvSpPr>
          <p:nvPr>
            <p:ph type="ftr" sz="quarter" idx="11"/>
          </p:nvPr>
        </p:nvSpPr>
        <p:spPr/>
        <p:txBody>
          <a:bodyPr/>
          <a:lstStyle/>
          <a:p>
            <a:r>
              <a:rPr lang="tr-TR" smtClean="0"/>
              <a:t>Bogazici University, Istanbul, Turkey</a:t>
            </a:r>
            <a:endParaRPr lang="tr-TR" dirty="0"/>
          </a:p>
        </p:txBody>
      </p:sp>
      <p:sp>
        <p:nvSpPr>
          <p:cNvPr id="6" name="Slayt Numarası Yer Tutucusu 5"/>
          <p:cNvSpPr>
            <a:spLocks noGrp="1"/>
          </p:cNvSpPr>
          <p:nvPr>
            <p:ph type="sldNum" sz="quarter" idx="12"/>
          </p:nvPr>
        </p:nvSpPr>
        <p:spPr/>
        <p:txBody>
          <a:bodyPr/>
          <a:lstStyle/>
          <a:p>
            <a:fld id="{000B8CC7-ED50-4906-96EA-88C69376AD20}" type="slidenum">
              <a:rPr lang="tr-TR" smtClean="0"/>
              <a:t>13</a:t>
            </a:fld>
            <a:endParaRPr lang="tr-TR"/>
          </a:p>
        </p:txBody>
      </p:sp>
      <p:sp>
        <p:nvSpPr>
          <p:cNvPr id="7" name="Unvan 1"/>
          <p:cNvSpPr>
            <a:spLocks noGrp="1"/>
          </p:cNvSpPr>
          <p:nvPr>
            <p:ph type="title"/>
          </p:nvPr>
        </p:nvSpPr>
        <p:spPr>
          <a:xfrm>
            <a:off x="2194495" y="342969"/>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50991" y="1157634"/>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21362340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4499" y="2087257"/>
            <a:ext cx="8443356" cy="3779149"/>
          </a:xfrm>
        </p:spPr>
        <p:txBody>
          <a:bodyPr>
            <a:noAutofit/>
          </a:bodyPr>
          <a:lstStyle/>
          <a:p>
            <a:pPr algn="just">
              <a:buFont typeface="Wingdings" panose="05000000000000000000" pitchFamily="2" charset="2"/>
              <a:buChar char="Ø"/>
            </a:pPr>
            <a:r>
              <a:rPr lang="en-US" sz="1800" b="1" i="1" dirty="0" smtClean="0"/>
              <a:t>9th </a:t>
            </a:r>
            <a:r>
              <a:rPr lang="en-US" sz="1800" b="1" i="1" dirty="0"/>
              <a:t>International Physics Conference of the Balkan Physical Union – </a:t>
            </a:r>
            <a:r>
              <a:rPr lang="en-US" sz="1800" b="1" i="1" dirty="0" smtClean="0"/>
              <a:t>BPU9</a:t>
            </a:r>
            <a:r>
              <a:rPr lang="en-US" sz="1800" dirty="0" smtClean="0"/>
              <a:t> </a:t>
            </a:r>
            <a:r>
              <a:rPr lang="en-US" sz="1800" dirty="0"/>
              <a:t>was organized between 24-27 August 2015 at Istanbul University.</a:t>
            </a:r>
            <a:r>
              <a:rPr lang="tr-TR" sz="1800" dirty="0"/>
              <a:t> </a:t>
            </a:r>
            <a:r>
              <a:rPr lang="en-US" sz="1800" dirty="0"/>
              <a:t>There were about 1100 applicant and application with 302 oral presentations and 469 poster presentations was accepted by members of the scientific </a:t>
            </a:r>
            <a:r>
              <a:rPr lang="en-US" sz="1800" dirty="0" err="1"/>
              <a:t>comittee</a:t>
            </a:r>
            <a:r>
              <a:rPr lang="en-US" sz="1800" dirty="0"/>
              <a:t>.</a:t>
            </a:r>
            <a:endParaRPr lang="tr-TR" sz="1800" dirty="0"/>
          </a:p>
          <a:p>
            <a:pPr algn="just">
              <a:buFont typeface="Wingdings" panose="05000000000000000000" pitchFamily="2" charset="2"/>
              <a:buChar char="Ø"/>
            </a:pPr>
            <a:r>
              <a:rPr lang="en-US" sz="1800" b="1" i="1" dirty="0" smtClean="0"/>
              <a:t>6th </a:t>
            </a:r>
            <a:r>
              <a:rPr lang="en-US" sz="1800" b="1" i="1" dirty="0"/>
              <a:t>Internationally Participated Congress on Particle Accelerators and </a:t>
            </a:r>
            <a:r>
              <a:rPr lang="en-US" sz="1800" b="1" i="1" dirty="0" smtClean="0"/>
              <a:t>Applications</a:t>
            </a:r>
            <a:r>
              <a:rPr lang="en-US" sz="1800" dirty="0" smtClean="0"/>
              <a:t> </a:t>
            </a:r>
            <a:r>
              <a:rPr lang="en-US" sz="1800" dirty="0"/>
              <a:t>between 29-30 August 2016 </a:t>
            </a:r>
            <a:r>
              <a:rPr lang="en-US" sz="1800" dirty="0" err="1" smtClean="0"/>
              <a:t>Bodrum</a:t>
            </a:r>
            <a:r>
              <a:rPr lang="tr-TR" sz="1800" dirty="0" smtClean="0"/>
              <a:t>.</a:t>
            </a:r>
            <a:endParaRPr lang="tr-TR" sz="1800" dirty="0"/>
          </a:p>
          <a:p>
            <a:pPr algn="just">
              <a:buFont typeface="Wingdings" panose="05000000000000000000" pitchFamily="2" charset="2"/>
              <a:buChar char="Ø"/>
            </a:pPr>
            <a:r>
              <a:rPr lang="en-US" sz="1800" b="1" i="1" dirty="0"/>
              <a:t>11th Internationally Participated Summer School on Particle Accelerators and </a:t>
            </a:r>
            <a:r>
              <a:rPr lang="en-US" sz="1800" b="1" i="1" dirty="0" smtClean="0"/>
              <a:t>Detectors</a:t>
            </a:r>
            <a:r>
              <a:rPr lang="en-US" sz="1800" dirty="0" smtClean="0"/>
              <a:t> </a:t>
            </a:r>
            <a:r>
              <a:rPr lang="en-US" sz="1800" dirty="0"/>
              <a:t>between </a:t>
            </a:r>
            <a:r>
              <a:rPr lang="tr-TR" sz="1800" dirty="0" smtClean="0"/>
              <a:t>29</a:t>
            </a:r>
            <a:r>
              <a:rPr lang="en-US" sz="1800" dirty="0" smtClean="0"/>
              <a:t> </a:t>
            </a:r>
            <a:r>
              <a:rPr lang="en-US" sz="1800" dirty="0"/>
              <a:t>August and 4 September </a:t>
            </a:r>
            <a:r>
              <a:rPr lang="en-US" sz="1800" dirty="0" smtClean="0"/>
              <a:t>2016</a:t>
            </a:r>
            <a:r>
              <a:rPr lang="tr-TR" sz="1800" dirty="0" smtClean="0"/>
              <a:t>.</a:t>
            </a:r>
            <a:endParaRPr lang="tr-TR" sz="1800" dirty="0"/>
          </a:p>
          <a:p>
            <a:pPr algn="just">
              <a:buFont typeface="Wingdings" panose="05000000000000000000" pitchFamily="2" charset="2"/>
              <a:buChar char="Ø"/>
            </a:pPr>
            <a:r>
              <a:rPr lang="en-US" sz="1800" b="1" i="1" dirty="0" smtClean="0"/>
              <a:t>Turkish </a:t>
            </a:r>
            <a:r>
              <a:rPr lang="en-US" sz="1800" b="1" i="1" dirty="0"/>
              <a:t>Physical Society 3</a:t>
            </a:r>
            <a:r>
              <a:rPr lang="tr-TR" sz="1800" b="1" i="1" dirty="0"/>
              <a:t>2</a:t>
            </a:r>
            <a:r>
              <a:rPr lang="tr-TR" sz="1800" b="1" i="1" baseline="30000" dirty="0"/>
              <a:t>nd</a:t>
            </a:r>
            <a:r>
              <a:rPr lang="en-US" sz="1800" b="1" i="1" dirty="0"/>
              <a:t> International Physics </a:t>
            </a:r>
            <a:r>
              <a:rPr lang="en-US" sz="1800" b="1" i="1" dirty="0" smtClean="0"/>
              <a:t>Congress</a:t>
            </a:r>
            <a:r>
              <a:rPr lang="en-US" sz="1800" dirty="0" smtClean="0"/>
              <a:t> </a:t>
            </a:r>
            <a:r>
              <a:rPr lang="en-US" sz="1800" dirty="0"/>
              <a:t>was organized between </a:t>
            </a:r>
            <a:r>
              <a:rPr lang="tr-TR" sz="1800" dirty="0"/>
              <a:t>6</a:t>
            </a:r>
            <a:r>
              <a:rPr lang="en-US" sz="1800" dirty="0"/>
              <a:t>-</a:t>
            </a:r>
            <a:r>
              <a:rPr lang="tr-TR" sz="1800" dirty="0"/>
              <a:t>9</a:t>
            </a:r>
            <a:r>
              <a:rPr lang="en-US" sz="1800" dirty="0"/>
              <a:t> </a:t>
            </a:r>
            <a:r>
              <a:rPr lang="tr-TR" sz="1800" dirty="0" err="1"/>
              <a:t>September</a:t>
            </a:r>
            <a:r>
              <a:rPr lang="en-US" sz="1800" dirty="0"/>
              <a:t> 201</a:t>
            </a:r>
            <a:r>
              <a:rPr lang="tr-TR" sz="1800" dirty="0"/>
              <a:t>6</a:t>
            </a:r>
            <a:r>
              <a:rPr lang="en-US" sz="1800" dirty="0"/>
              <a:t> at </a:t>
            </a:r>
            <a:r>
              <a:rPr lang="tr-TR" sz="1800" dirty="0"/>
              <a:t>Herodot</a:t>
            </a:r>
            <a:r>
              <a:rPr lang="en-US" sz="1800" dirty="0"/>
              <a:t> Culture </a:t>
            </a:r>
            <a:r>
              <a:rPr lang="en-US" sz="1800" dirty="0" smtClean="0"/>
              <a:t>Centre-</a:t>
            </a:r>
            <a:r>
              <a:rPr lang="en-US" sz="1800" dirty="0" err="1" smtClean="0"/>
              <a:t>Bodrum</a:t>
            </a:r>
            <a:r>
              <a:rPr lang="tr-TR" sz="1800" dirty="0" smtClean="0"/>
              <a:t>. </a:t>
            </a:r>
            <a:r>
              <a:rPr lang="en-US" sz="1800" dirty="0"/>
              <a:t>There were about </a:t>
            </a:r>
            <a:r>
              <a:rPr lang="en-US" sz="1800" b="1" dirty="0"/>
              <a:t>1100</a:t>
            </a:r>
            <a:r>
              <a:rPr lang="en-US" sz="1800" dirty="0"/>
              <a:t> </a:t>
            </a:r>
            <a:r>
              <a:rPr lang="en-US" sz="1800" dirty="0" smtClean="0"/>
              <a:t>applicant</a:t>
            </a:r>
            <a:r>
              <a:rPr lang="tr-TR" sz="1800" dirty="0" smtClean="0"/>
              <a:t>.</a:t>
            </a:r>
            <a:endParaRPr lang="tr-TR" sz="1800" dirty="0"/>
          </a:p>
          <a:p>
            <a:pPr algn="just">
              <a:buFont typeface="Wingdings" panose="05000000000000000000" pitchFamily="2" charset="2"/>
              <a:buChar char="Ø"/>
            </a:pPr>
            <a:r>
              <a:rPr lang="en-US" sz="1800" b="1" i="1" dirty="0" smtClean="0"/>
              <a:t>Turkish </a:t>
            </a:r>
            <a:r>
              <a:rPr lang="en-US" sz="1800" b="1" i="1" dirty="0"/>
              <a:t>Physical Society 3</a:t>
            </a:r>
            <a:r>
              <a:rPr lang="tr-TR" sz="1800" b="1" i="1" dirty="0"/>
              <a:t>3</a:t>
            </a:r>
            <a:r>
              <a:rPr lang="tr-TR" sz="1800" b="1" i="1" baseline="30000" dirty="0"/>
              <a:t>rd</a:t>
            </a:r>
            <a:r>
              <a:rPr lang="en-US" sz="1800" b="1" i="1" dirty="0"/>
              <a:t> International Physics </a:t>
            </a:r>
            <a:r>
              <a:rPr lang="en-US" sz="1800" b="1" i="1" dirty="0" smtClean="0"/>
              <a:t>Congress</a:t>
            </a:r>
            <a:r>
              <a:rPr lang="en-US" sz="1800" dirty="0" smtClean="0"/>
              <a:t> </a:t>
            </a:r>
            <a:r>
              <a:rPr lang="en-US" sz="1800" dirty="0"/>
              <a:t>was organized between </a:t>
            </a:r>
            <a:r>
              <a:rPr lang="tr-TR" sz="1800" dirty="0"/>
              <a:t>6</a:t>
            </a:r>
            <a:r>
              <a:rPr lang="en-US" sz="1800" dirty="0"/>
              <a:t>-</a:t>
            </a:r>
            <a:r>
              <a:rPr lang="tr-TR" sz="1800" dirty="0"/>
              <a:t>10</a:t>
            </a:r>
            <a:r>
              <a:rPr lang="en-US" sz="1800" dirty="0"/>
              <a:t> </a:t>
            </a:r>
            <a:r>
              <a:rPr lang="tr-TR" sz="1800" dirty="0" err="1"/>
              <a:t>September</a:t>
            </a:r>
            <a:r>
              <a:rPr lang="en-US" sz="1800" dirty="0"/>
              <a:t> 201</a:t>
            </a:r>
            <a:r>
              <a:rPr lang="tr-TR" sz="1800" dirty="0"/>
              <a:t>7</a:t>
            </a:r>
            <a:r>
              <a:rPr lang="en-US" sz="1800" dirty="0"/>
              <a:t> at </a:t>
            </a:r>
            <a:r>
              <a:rPr lang="tr-TR" sz="1800" dirty="0"/>
              <a:t>Herodot</a:t>
            </a:r>
            <a:r>
              <a:rPr lang="en-US" sz="1800" dirty="0"/>
              <a:t> Culture Centre-</a:t>
            </a:r>
            <a:r>
              <a:rPr lang="en-US" sz="1800" dirty="0" err="1"/>
              <a:t>Bodrum</a:t>
            </a:r>
            <a:r>
              <a:rPr lang="en-US" sz="1800" dirty="0"/>
              <a:t>. </a:t>
            </a:r>
            <a:endParaRPr lang="tr-TR" sz="1800" dirty="0"/>
          </a:p>
        </p:txBody>
      </p:sp>
      <p:sp>
        <p:nvSpPr>
          <p:cNvPr id="4" name="Veri Yer Tutucusu 3"/>
          <p:cNvSpPr>
            <a:spLocks noGrp="1"/>
          </p:cNvSpPr>
          <p:nvPr>
            <p:ph type="dt" sz="half" idx="10"/>
          </p:nvPr>
        </p:nvSpPr>
        <p:spPr/>
        <p:txBody>
          <a:bodyPr/>
          <a:lstStyle/>
          <a:p>
            <a:fld id="{C04AD176-2B8F-4B85-88A0-2836DD2DCD6C}"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a:p>
        </p:txBody>
      </p:sp>
      <p:sp>
        <p:nvSpPr>
          <p:cNvPr id="6" name="Slayt Numarası Yer Tutucusu 5"/>
          <p:cNvSpPr>
            <a:spLocks noGrp="1"/>
          </p:cNvSpPr>
          <p:nvPr>
            <p:ph type="sldNum" sz="quarter" idx="12"/>
          </p:nvPr>
        </p:nvSpPr>
        <p:spPr/>
        <p:txBody>
          <a:bodyPr/>
          <a:lstStyle/>
          <a:p>
            <a:fld id="{000B8CC7-ED50-4906-96EA-88C69376AD20}" type="slidenum">
              <a:rPr lang="tr-TR" smtClean="0"/>
              <a:t>14</a:t>
            </a:fld>
            <a:endParaRPr lang="tr-TR"/>
          </a:p>
        </p:txBody>
      </p:sp>
      <p:sp>
        <p:nvSpPr>
          <p:cNvPr id="7" name="Unvan 1"/>
          <p:cNvSpPr>
            <a:spLocks noGrp="1"/>
          </p:cNvSpPr>
          <p:nvPr>
            <p:ph type="title"/>
          </p:nvPr>
        </p:nvSpPr>
        <p:spPr>
          <a:xfrm>
            <a:off x="2216118" y="204842"/>
            <a:ext cx="4857750"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pic>
        <p:nvPicPr>
          <p:cNvPr id="8" name="Picture 4" descr="İ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1" y="204842"/>
            <a:ext cx="2030819" cy="1383636"/>
          </a:xfrm>
          <a:prstGeom prst="rect">
            <a:avLst/>
          </a:prstGeom>
          <a:noFill/>
          <a:extLst>
            <a:ext uri="{909E8E84-426E-40DD-AFC4-6F175D3DCCD1}">
              <a14:hiddenFill xmlns:a14="http://schemas.microsoft.com/office/drawing/2010/main">
                <a:solidFill>
                  <a:srgbClr val="FFFFFF"/>
                </a:solidFill>
              </a14:hiddenFill>
            </a:ext>
          </a:extLst>
        </p:spPr>
      </p:pic>
      <p:pic>
        <p:nvPicPr>
          <p:cNvPr id="9" name="Resim 8"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6977" y="250435"/>
            <a:ext cx="1510878" cy="1385339"/>
          </a:xfrm>
          <a:prstGeom prst="rect">
            <a:avLst/>
          </a:prstGeom>
          <a:noFill/>
          <a:ln>
            <a:noFill/>
          </a:ln>
        </p:spPr>
      </p:pic>
      <p:sp>
        <p:nvSpPr>
          <p:cNvPr id="10" name="Dikdörtgen 9"/>
          <p:cNvSpPr/>
          <p:nvPr/>
        </p:nvSpPr>
        <p:spPr>
          <a:xfrm>
            <a:off x="3650991" y="1157634"/>
            <a:ext cx="1955985" cy="646331"/>
          </a:xfrm>
          <a:prstGeom prst="rect">
            <a:avLst/>
          </a:prstGeom>
        </p:spPr>
        <p:txBody>
          <a:bodyPr wrap="none">
            <a:spAutoFit/>
          </a:bodyPr>
          <a:lstStyle/>
          <a:p>
            <a:pPr algn="ctr"/>
            <a:r>
              <a:rPr lang="tr-TR" sz="3600" b="1" u="sng" dirty="0" err="1" smtClean="0">
                <a:solidFill>
                  <a:srgbClr val="0070C0"/>
                </a:solidFill>
              </a:rPr>
              <a:t>Activities</a:t>
            </a:r>
            <a:endParaRPr lang="tr-TR" sz="3600" b="1" u="sng" dirty="0">
              <a:solidFill>
                <a:srgbClr val="0070C0"/>
              </a:solidFill>
            </a:endParaRPr>
          </a:p>
        </p:txBody>
      </p:sp>
    </p:spTree>
    <p:extLst>
      <p:ext uri="{BB962C8B-B14F-4D97-AF65-F5344CB8AC3E}">
        <p14:creationId xmlns:p14="http://schemas.microsoft.com/office/powerpoint/2010/main" val="2614996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fld id="{672D15C9-9C29-462F-BC2E-A40D55B37AA9}" type="datetime1">
              <a:rPr lang="tr-TR" sz="2000" smtClean="0">
                <a:solidFill>
                  <a:schemeClr val="accent1">
                    <a:lumMod val="75000"/>
                  </a:schemeClr>
                </a:solidFill>
              </a:rPr>
              <a:t>5.10.2017</a:t>
            </a:fld>
            <a:endParaRPr lang="tr-TR" sz="2000" dirty="0">
              <a:solidFill>
                <a:schemeClr val="accent1">
                  <a:lumMod val="75000"/>
                </a:schemeClr>
              </a:solidFill>
            </a:endParaRPr>
          </a:p>
        </p:txBody>
      </p:sp>
      <p:pic>
        <p:nvPicPr>
          <p:cNvPr id="6" name="Resim 5" descr="Balkan Physical Union ile ilgili görsel sonucu"/>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0482" y="174020"/>
            <a:ext cx="1380789" cy="1347628"/>
          </a:xfrm>
          <a:prstGeom prst="rect">
            <a:avLst/>
          </a:prstGeom>
          <a:noFill/>
          <a:ln>
            <a:noFill/>
          </a:ln>
        </p:spPr>
      </p:pic>
      <p:pic>
        <p:nvPicPr>
          <p:cNvPr id="8" name="Picture 4"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0" y="174020"/>
            <a:ext cx="2030819" cy="1383636"/>
          </a:xfrm>
          <a:prstGeom prst="rect">
            <a:avLst/>
          </a:prstGeom>
          <a:noFill/>
          <a:extLst>
            <a:ext uri="{909E8E84-426E-40DD-AFC4-6F175D3DCCD1}">
              <a14:hiddenFill xmlns:a14="http://schemas.microsoft.com/office/drawing/2010/main">
                <a:solidFill>
                  <a:srgbClr val="FFFFFF"/>
                </a:solidFill>
              </a14:hiddenFill>
            </a:ext>
          </a:extLst>
        </p:spPr>
      </p:pic>
      <p:sp>
        <p:nvSpPr>
          <p:cNvPr id="12" name="Dikdörtgen 11"/>
          <p:cNvSpPr/>
          <p:nvPr/>
        </p:nvSpPr>
        <p:spPr>
          <a:xfrm>
            <a:off x="169311" y="2135565"/>
            <a:ext cx="8480120" cy="4585871"/>
          </a:xfrm>
          <a:prstGeom prst="rect">
            <a:avLst/>
          </a:prstGeom>
        </p:spPr>
        <p:txBody>
          <a:bodyPr wrap="square">
            <a:spAutoFit/>
          </a:bodyPr>
          <a:lstStyle/>
          <a:p>
            <a:pPr marL="457200" indent="-457200" algn="just" fontAlgn="base">
              <a:buFont typeface="Wingdings" panose="05000000000000000000" pitchFamily="2" charset="2"/>
              <a:buChar char="Ø"/>
            </a:pPr>
            <a:r>
              <a:rPr lang="en-US" sz="2400" dirty="0">
                <a:solidFill>
                  <a:srgbClr val="333333"/>
                </a:solidFill>
              </a:rPr>
              <a:t>To provide the development of physics and sciences related to physics and led to spread within the country.</a:t>
            </a:r>
          </a:p>
          <a:p>
            <a:pPr marL="457200" indent="-457200" algn="just" fontAlgn="base">
              <a:buFont typeface="Wingdings" panose="05000000000000000000" pitchFamily="2" charset="2"/>
              <a:buChar char="Ø"/>
            </a:pPr>
            <a:r>
              <a:rPr lang="en-US" sz="2400" dirty="0">
                <a:solidFill>
                  <a:srgbClr val="333333"/>
                </a:solidFill>
              </a:rPr>
              <a:t>To make a significant contribution to this field, which is an essential element of the overall culture and technology, make this field </a:t>
            </a:r>
            <a:r>
              <a:rPr lang="en-US" sz="2400" dirty="0" smtClean="0">
                <a:solidFill>
                  <a:srgbClr val="333333"/>
                </a:solidFill>
              </a:rPr>
              <a:t>beneficial </a:t>
            </a:r>
            <a:r>
              <a:rPr lang="en-US" sz="2400" dirty="0">
                <a:solidFill>
                  <a:srgbClr val="333333"/>
                </a:solidFill>
              </a:rPr>
              <a:t>for public by using modern scientific methods at the educational institutions at all </a:t>
            </a:r>
            <a:r>
              <a:rPr lang="en-US" sz="2400" dirty="0" smtClean="0">
                <a:solidFill>
                  <a:srgbClr val="333333"/>
                </a:solidFill>
              </a:rPr>
              <a:t>levels.</a:t>
            </a:r>
            <a:endParaRPr lang="tr-TR" sz="2400" dirty="0">
              <a:solidFill>
                <a:srgbClr val="333333"/>
              </a:solidFill>
            </a:endParaRPr>
          </a:p>
          <a:p>
            <a:pPr marL="457200" indent="-457200" algn="just" fontAlgn="base">
              <a:buFont typeface="Wingdings" panose="05000000000000000000" pitchFamily="2" charset="2"/>
              <a:buChar char="Ø"/>
            </a:pPr>
            <a:r>
              <a:rPr lang="en-US" sz="2400" dirty="0" smtClean="0">
                <a:solidFill>
                  <a:srgbClr val="333333"/>
                </a:solidFill>
              </a:rPr>
              <a:t>To </a:t>
            </a:r>
            <a:r>
              <a:rPr lang="en-US" sz="2400" dirty="0">
                <a:solidFill>
                  <a:srgbClr val="333333"/>
                </a:solidFill>
              </a:rPr>
              <a:t>promote physics and Turkish physicists about research, evaluate and deal of the country’s technological and economic </a:t>
            </a:r>
            <a:r>
              <a:rPr lang="en-US" sz="2400" dirty="0" smtClean="0">
                <a:solidFill>
                  <a:srgbClr val="333333"/>
                </a:solidFill>
              </a:rPr>
              <a:t>development</a:t>
            </a:r>
            <a:endParaRPr lang="tr-TR" sz="2400" dirty="0" smtClean="0">
              <a:solidFill>
                <a:srgbClr val="333333"/>
              </a:solidFill>
            </a:endParaRPr>
          </a:p>
          <a:p>
            <a:pPr marL="457200" indent="-457200" algn="just" fontAlgn="base">
              <a:buFont typeface="Wingdings" panose="05000000000000000000" pitchFamily="2" charset="2"/>
              <a:buChar char="Ø"/>
            </a:pPr>
            <a:r>
              <a:rPr lang="en-US" sz="2400" dirty="0" smtClean="0">
                <a:solidFill>
                  <a:srgbClr val="333333"/>
                </a:solidFill>
              </a:rPr>
              <a:t>To </a:t>
            </a:r>
            <a:r>
              <a:rPr lang="en-US" sz="2400" dirty="0">
                <a:solidFill>
                  <a:srgbClr val="333333"/>
                </a:solidFill>
              </a:rPr>
              <a:t>provide professional solidarity among those who have studied in physics.</a:t>
            </a:r>
          </a:p>
          <a:p>
            <a:pPr marL="457200" indent="-457200" algn="just" fontAlgn="base">
              <a:buFont typeface="Wingdings" panose="05000000000000000000" pitchFamily="2" charset="2"/>
              <a:buChar char="Ø"/>
            </a:pPr>
            <a:endParaRPr lang="en-US" sz="2800" dirty="0">
              <a:solidFill>
                <a:srgbClr val="333333"/>
              </a:solidFill>
            </a:endParaRPr>
          </a:p>
        </p:txBody>
      </p:sp>
      <p:sp>
        <p:nvSpPr>
          <p:cNvPr id="13" name="Dikdörtgen 12"/>
          <p:cNvSpPr/>
          <p:nvPr/>
        </p:nvSpPr>
        <p:spPr>
          <a:xfrm>
            <a:off x="2762116" y="1358746"/>
            <a:ext cx="4055919" cy="646331"/>
          </a:xfrm>
          <a:prstGeom prst="rect">
            <a:avLst/>
          </a:prstGeom>
        </p:spPr>
        <p:txBody>
          <a:bodyPr wrap="none">
            <a:spAutoFit/>
          </a:bodyPr>
          <a:lstStyle/>
          <a:p>
            <a:r>
              <a:rPr lang="tr-TR" sz="3600" b="1" dirty="0" err="1">
                <a:hlinkClick r:id="rId4"/>
              </a:rPr>
              <a:t>A</a:t>
            </a:r>
            <a:r>
              <a:rPr lang="tr-TR" sz="3600" b="1" dirty="0" err="1" smtClean="0">
                <a:hlinkClick r:id="rId4"/>
              </a:rPr>
              <a:t>ims</a:t>
            </a:r>
            <a:r>
              <a:rPr lang="tr-TR" sz="3600" b="1" dirty="0" smtClean="0">
                <a:hlinkClick r:id="rId4"/>
              </a:rPr>
              <a:t> </a:t>
            </a:r>
            <a:r>
              <a:rPr lang="tr-TR" sz="3600" b="1" dirty="0" err="1">
                <a:hlinkClick r:id="rId4"/>
              </a:rPr>
              <a:t>and</a:t>
            </a:r>
            <a:r>
              <a:rPr lang="tr-TR" sz="3600" b="1" dirty="0">
                <a:hlinkClick r:id="rId4"/>
              </a:rPr>
              <a:t> </a:t>
            </a:r>
            <a:r>
              <a:rPr lang="tr-TR" sz="3600" b="1" dirty="0" err="1">
                <a:hlinkClick r:id="rId4"/>
              </a:rPr>
              <a:t>O</a:t>
            </a:r>
            <a:r>
              <a:rPr lang="tr-TR" sz="3600" b="1" dirty="0" err="1" smtClean="0">
                <a:hlinkClick r:id="rId4"/>
              </a:rPr>
              <a:t>bjectives</a:t>
            </a:r>
            <a:endParaRPr lang="tr-TR" sz="3600" b="1" dirty="0"/>
          </a:p>
        </p:txBody>
      </p:sp>
      <p:sp>
        <p:nvSpPr>
          <p:cNvPr id="10" name="Unvan 1"/>
          <p:cNvSpPr>
            <a:spLocks noGrp="1"/>
          </p:cNvSpPr>
          <p:nvPr>
            <p:ph type="title"/>
          </p:nvPr>
        </p:nvSpPr>
        <p:spPr>
          <a:xfrm>
            <a:off x="2564359" y="342969"/>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
        <p:nvSpPr>
          <p:cNvPr id="2" name="Altbilgi Yer Tutucusu 1"/>
          <p:cNvSpPr>
            <a:spLocks noGrp="1"/>
          </p:cNvSpPr>
          <p:nvPr>
            <p:ph type="ftr" sz="quarter" idx="11"/>
          </p:nvPr>
        </p:nvSpPr>
        <p:spPr>
          <a:xfrm>
            <a:off x="3028949" y="6356351"/>
            <a:ext cx="4060215" cy="365125"/>
          </a:xfrm>
        </p:spPr>
        <p:txBody>
          <a:bodyPr/>
          <a:lstStyle/>
          <a:p>
            <a:r>
              <a:rPr lang="tr-TR" sz="2000" dirty="0" err="1" smtClean="0">
                <a:solidFill>
                  <a:schemeClr val="accent1">
                    <a:lumMod val="75000"/>
                  </a:schemeClr>
                </a:solidFill>
              </a:rPr>
              <a:t>Bogazici</a:t>
            </a:r>
            <a:r>
              <a:rPr lang="tr-TR" sz="2000" dirty="0" smtClean="0">
                <a:solidFill>
                  <a:schemeClr val="accent1">
                    <a:lumMod val="75000"/>
                  </a:schemeClr>
                </a:solidFill>
              </a:rPr>
              <a:t> </a:t>
            </a:r>
            <a:r>
              <a:rPr lang="tr-TR" sz="2000" dirty="0" err="1" smtClean="0">
                <a:solidFill>
                  <a:schemeClr val="accent1">
                    <a:lumMod val="75000"/>
                  </a:schemeClr>
                </a:solidFill>
              </a:rPr>
              <a:t>University</a:t>
            </a:r>
            <a:r>
              <a:rPr lang="tr-TR" sz="2000" dirty="0" smtClean="0">
                <a:solidFill>
                  <a:schemeClr val="accent1">
                    <a:lumMod val="75000"/>
                  </a:schemeClr>
                </a:solidFill>
              </a:rPr>
              <a:t>, </a:t>
            </a:r>
            <a:r>
              <a:rPr lang="tr-TR" sz="2000" dirty="0" err="1" smtClean="0">
                <a:solidFill>
                  <a:schemeClr val="accent1">
                    <a:lumMod val="75000"/>
                  </a:schemeClr>
                </a:solidFill>
              </a:rPr>
              <a:t>Istanbul</a:t>
            </a:r>
            <a:r>
              <a:rPr lang="tr-TR" sz="2000" dirty="0" smtClean="0">
                <a:solidFill>
                  <a:schemeClr val="accent1">
                    <a:lumMod val="75000"/>
                  </a:schemeClr>
                </a:solidFill>
              </a:rPr>
              <a:t>, </a:t>
            </a:r>
            <a:r>
              <a:rPr lang="tr-TR" sz="2000" dirty="0" err="1" smtClean="0">
                <a:solidFill>
                  <a:schemeClr val="accent1">
                    <a:lumMod val="75000"/>
                  </a:schemeClr>
                </a:solidFill>
              </a:rPr>
              <a:t>Turkey</a:t>
            </a:r>
            <a:endParaRPr lang="tr-TR" sz="2000" dirty="0">
              <a:solidFill>
                <a:schemeClr val="accent1">
                  <a:lumMod val="75000"/>
                </a:schemeClr>
              </a:solidFill>
            </a:endParaRPr>
          </a:p>
        </p:txBody>
      </p:sp>
      <p:sp>
        <p:nvSpPr>
          <p:cNvPr id="3" name="Slayt Numarası Yer Tutucusu 2"/>
          <p:cNvSpPr>
            <a:spLocks noGrp="1"/>
          </p:cNvSpPr>
          <p:nvPr>
            <p:ph type="sldNum" sz="quarter" idx="12"/>
          </p:nvPr>
        </p:nvSpPr>
        <p:spPr/>
        <p:txBody>
          <a:bodyPr/>
          <a:lstStyle/>
          <a:p>
            <a:fld id="{000B8CC7-ED50-4906-96EA-88C69376AD20}" type="slidenum">
              <a:rPr lang="tr-TR" sz="2000" smtClean="0">
                <a:solidFill>
                  <a:schemeClr val="accent1">
                    <a:lumMod val="75000"/>
                  </a:schemeClr>
                </a:solidFill>
              </a:rPr>
              <a:t>15</a:t>
            </a:fld>
            <a:endParaRPr lang="tr-TR" sz="2000">
              <a:solidFill>
                <a:schemeClr val="accent1">
                  <a:lumMod val="75000"/>
                </a:schemeClr>
              </a:solidFill>
            </a:endParaRPr>
          </a:p>
        </p:txBody>
      </p:sp>
    </p:spTree>
    <p:extLst>
      <p:ext uri="{BB962C8B-B14F-4D97-AF65-F5344CB8AC3E}">
        <p14:creationId xmlns:p14="http://schemas.microsoft.com/office/powerpoint/2010/main" val="41790643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fld id="{7938AE12-D032-4378-8BBC-A41573777AEF}"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a:p>
        </p:txBody>
      </p:sp>
      <p:sp>
        <p:nvSpPr>
          <p:cNvPr id="6" name="Slayt Numarası Yer Tutucusu 5"/>
          <p:cNvSpPr>
            <a:spLocks noGrp="1"/>
          </p:cNvSpPr>
          <p:nvPr>
            <p:ph type="sldNum" sz="quarter" idx="12"/>
          </p:nvPr>
        </p:nvSpPr>
        <p:spPr/>
        <p:txBody>
          <a:bodyPr/>
          <a:lstStyle/>
          <a:p>
            <a:fld id="{000B8CC7-ED50-4906-96EA-88C69376AD20}" type="slidenum">
              <a:rPr lang="tr-TR" smtClean="0"/>
              <a:t>16</a:t>
            </a:fld>
            <a:endParaRPr lang="tr-TR"/>
          </a:p>
        </p:txBody>
      </p:sp>
      <p:sp>
        <p:nvSpPr>
          <p:cNvPr id="8" name="Dikdörtgen 7"/>
          <p:cNvSpPr/>
          <p:nvPr/>
        </p:nvSpPr>
        <p:spPr>
          <a:xfrm>
            <a:off x="317515" y="3148795"/>
            <a:ext cx="8508969" cy="1384995"/>
          </a:xfrm>
          <a:prstGeom prst="rect">
            <a:avLst/>
          </a:prstGeom>
        </p:spPr>
        <p:txBody>
          <a:bodyPr wrap="square">
            <a:spAutoFit/>
          </a:bodyPr>
          <a:lstStyle/>
          <a:p>
            <a:pPr algn="ctr" fontAlgn="base"/>
            <a:r>
              <a:rPr lang="en-US" sz="2800" dirty="0">
                <a:solidFill>
                  <a:srgbClr val="C00000"/>
                </a:solidFill>
              </a:rPr>
              <a:t>Turkish Physical Society gives various types of awards every </a:t>
            </a:r>
            <a:r>
              <a:rPr lang="en-US" sz="2800" dirty="0" smtClean="0">
                <a:solidFill>
                  <a:srgbClr val="C00000"/>
                </a:solidFill>
              </a:rPr>
              <a:t>year</a:t>
            </a:r>
            <a:r>
              <a:rPr lang="tr-TR" sz="2800" i="1" dirty="0" smtClean="0"/>
              <a:t> </a:t>
            </a:r>
            <a:r>
              <a:rPr lang="en-US" sz="2800" b="1" i="1" u="sng" dirty="0" smtClean="0">
                <a:solidFill>
                  <a:srgbClr val="333333"/>
                </a:solidFill>
              </a:rPr>
              <a:t>who </a:t>
            </a:r>
            <a:r>
              <a:rPr lang="en-US" sz="2800" b="1" i="1" u="sng" dirty="0">
                <a:solidFill>
                  <a:srgbClr val="333333"/>
                </a:solidFill>
              </a:rPr>
              <a:t>make </a:t>
            </a:r>
            <a:r>
              <a:rPr lang="en-US" sz="2800" b="1" i="1" u="sng" dirty="0" err="1" smtClean="0">
                <a:solidFill>
                  <a:srgbClr val="333333"/>
                </a:solidFill>
              </a:rPr>
              <a:t>contr</a:t>
            </a:r>
            <a:r>
              <a:rPr lang="tr-TR" sz="2800" b="1" i="1" u="sng" dirty="0" smtClean="0">
                <a:solidFill>
                  <a:srgbClr val="333333"/>
                </a:solidFill>
              </a:rPr>
              <a:t>i</a:t>
            </a:r>
            <a:r>
              <a:rPr lang="en-US" sz="2800" b="1" i="1" u="sng" dirty="0" err="1" smtClean="0">
                <a:solidFill>
                  <a:srgbClr val="333333"/>
                </a:solidFill>
              </a:rPr>
              <a:t>bution</a:t>
            </a:r>
            <a:r>
              <a:rPr lang="en-US" sz="2800" b="1" i="1" u="sng" dirty="0" smtClean="0">
                <a:solidFill>
                  <a:srgbClr val="333333"/>
                </a:solidFill>
              </a:rPr>
              <a:t> </a:t>
            </a:r>
            <a:r>
              <a:rPr lang="en-US" sz="2800" b="1" i="1" u="sng" dirty="0">
                <a:solidFill>
                  <a:srgbClr val="333333"/>
                </a:solidFill>
              </a:rPr>
              <a:t>to physics researches and teaching</a:t>
            </a:r>
            <a:r>
              <a:rPr lang="en-US" sz="2800" b="1" i="1" u="sng" dirty="0" smtClean="0">
                <a:solidFill>
                  <a:srgbClr val="333333"/>
                </a:solidFill>
              </a:rPr>
              <a:t>.</a:t>
            </a:r>
            <a:endParaRPr lang="en-US" sz="2800" b="1" i="1" u="sng" dirty="0">
              <a:solidFill>
                <a:srgbClr val="333333"/>
              </a:solidFill>
            </a:endParaRPr>
          </a:p>
        </p:txBody>
      </p:sp>
      <p:pic>
        <p:nvPicPr>
          <p:cNvPr id="9" name="Picture 4" descr="İlgili resi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62" y="150911"/>
            <a:ext cx="1789938" cy="1219519"/>
          </a:xfrm>
          <a:prstGeom prst="rect">
            <a:avLst/>
          </a:prstGeom>
          <a:noFill/>
          <a:extLst>
            <a:ext uri="{909E8E84-426E-40DD-AFC4-6F175D3DCCD1}">
              <a14:hiddenFill xmlns:a14="http://schemas.microsoft.com/office/drawing/2010/main">
                <a:solidFill>
                  <a:srgbClr val="FFFFFF"/>
                </a:solidFill>
              </a14:hiddenFill>
            </a:ext>
          </a:extLst>
        </p:spPr>
      </p:pic>
      <p:sp>
        <p:nvSpPr>
          <p:cNvPr id="10" name="Unvan 1"/>
          <p:cNvSpPr txBox="1">
            <a:spLocks/>
          </p:cNvSpPr>
          <p:nvPr/>
        </p:nvSpPr>
        <p:spPr>
          <a:xfrm>
            <a:off x="2496118" y="150911"/>
            <a:ext cx="4524806" cy="117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200" dirty="0" smtClean="0">
                <a:solidFill>
                  <a:srgbClr val="CC0099"/>
                </a:solidFill>
                <a:latin typeface="Arial" panose="020B0604020202020204" pitchFamily="34" charset="0"/>
                <a:cs typeface="Arial" panose="020B0604020202020204" pitchFamily="34" charset="0"/>
              </a:rPr>
              <a:t>TURKISH PHYSICAL SOCIETY</a:t>
            </a:r>
            <a:endParaRPr lang="tr-TR" sz="3200" dirty="0">
              <a:solidFill>
                <a:srgbClr val="CC0099"/>
              </a:solidFill>
              <a:latin typeface="Arial" panose="020B0604020202020204" pitchFamily="34" charset="0"/>
              <a:cs typeface="Arial" panose="020B0604020202020204" pitchFamily="34" charset="0"/>
            </a:endParaRPr>
          </a:p>
        </p:txBody>
      </p:sp>
      <p:pic>
        <p:nvPicPr>
          <p:cNvPr id="11" name="Resim 10"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3545" y="182235"/>
            <a:ext cx="1241928" cy="1188195"/>
          </a:xfrm>
          <a:prstGeom prst="rect">
            <a:avLst/>
          </a:prstGeom>
          <a:noFill/>
          <a:ln>
            <a:noFill/>
          </a:ln>
        </p:spPr>
      </p:pic>
      <p:sp>
        <p:nvSpPr>
          <p:cNvPr id="12" name="Dikdörtgen 11"/>
          <p:cNvSpPr/>
          <p:nvPr/>
        </p:nvSpPr>
        <p:spPr>
          <a:xfrm>
            <a:off x="3946920" y="2262222"/>
            <a:ext cx="1623201" cy="646331"/>
          </a:xfrm>
          <a:prstGeom prst="rect">
            <a:avLst/>
          </a:prstGeom>
        </p:spPr>
        <p:txBody>
          <a:bodyPr wrap="none">
            <a:spAutoFit/>
          </a:bodyPr>
          <a:lstStyle/>
          <a:p>
            <a:pPr algn="ctr"/>
            <a:r>
              <a:rPr lang="tr-TR" sz="3600" b="1" u="sng" dirty="0" err="1" smtClean="0">
                <a:solidFill>
                  <a:srgbClr val="0070C0"/>
                </a:solidFill>
              </a:rPr>
              <a:t>Awards</a:t>
            </a:r>
            <a:endParaRPr lang="tr-TR" sz="3600" b="1" u="sng" dirty="0">
              <a:solidFill>
                <a:srgbClr val="0070C0"/>
              </a:solidFill>
            </a:endParaRPr>
          </a:p>
        </p:txBody>
      </p:sp>
    </p:spTree>
    <p:extLst>
      <p:ext uri="{BB962C8B-B14F-4D97-AF65-F5344CB8AC3E}">
        <p14:creationId xmlns:p14="http://schemas.microsoft.com/office/powerpoint/2010/main" val="3409766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9199" y="1763330"/>
            <a:ext cx="8521040" cy="4351338"/>
          </a:xfrm>
        </p:spPr>
        <p:txBody>
          <a:bodyPr>
            <a:noAutofit/>
          </a:bodyPr>
          <a:lstStyle/>
          <a:p>
            <a:pPr algn="just">
              <a:buFont typeface="Wingdings" panose="05000000000000000000" pitchFamily="2" charset="2"/>
              <a:buChar char="v"/>
            </a:pPr>
            <a:r>
              <a:rPr lang="en-US" sz="1600" dirty="0" smtClean="0"/>
              <a:t>The Board of the Turkish Physical Society decided to give a </a:t>
            </a:r>
            <a:r>
              <a:rPr lang="en-US" sz="1600" b="1" i="1" dirty="0" smtClean="0"/>
              <a:t>“Turkish Physical Society Special Honor Award“</a:t>
            </a:r>
            <a:r>
              <a:rPr lang="en-US" sz="1600" dirty="0" smtClean="0"/>
              <a:t> to a non-physicist person who contributed to the promotion of physics science and to raise awareness in the field of science and technology , </a:t>
            </a:r>
            <a:r>
              <a:rPr lang="en-US" sz="1600" b="1" dirty="0" smtClean="0">
                <a:solidFill>
                  <a:srgbClr val="C00000"/>
                </a:solidFill>
              </a:rPr>
              <a:t>with a decision taken in 2012</a:t>
            </a:r>
            <a:r>
              <a:rPr lang="en-US" sz="1600" dirty="0" smtClean="0"/>
              <a:t>.</a:t>
            </a:r>
            <a:endParaRPr lang="tr-TR" sz="1600" dirty="0" smtClean="0"/>
          </a:p>
          <a:p>
            <a:pPr algn="just">
              <a:buFont typeface="Wingdings" panose="05000000000000000000" pitchFamily="2" charset="2"/>
              <a:buChar char="v"/>
            </a:pPr>
            <a:r>
              <a:rPr lang="en-US" sz="1600" b="1" dirty="0" smtClean="0">
                <a:solidFill>
                  <a:srgbClr val="C00000"/>
                </a:solidFill>
              </a:rPr>
              <a:t>Starting from the beginning of 2008</a:t>
            </a:r>
            <a:r>
              <a:rPr lang="en-US" sz="1600" dirty="0" smtClean="0"/>
              <a:t>, the board of Turkish Physical Society decided to give </a:t>
            </a:r>
            <a:r>
              <a:rPr lang="en-US" sz="1600" b="1" i="1" dirty="0" smtClean="0"/>
              <a:t>Honor Awards </a:t>
            </a:r>
            <a:r>
              <a:rPr lang="en-US" sz="1600" dirty="0" smtClean="0"/>
              <a:t>to esteemed physicists who supported young people and have contributions to the physics.</a:t>
            </a:r>
            <a:endParaRPr lang="tr-TR" sz="1600" dirty="0" smtClean="0"/>
          </a:p>
          <a:p>
            <a:pPr algn="just">
              <a:buFont typeface="Wingdings" panose="05000000000000000000" pitchFamily="2" charset="2"/>
              <a:buChar char="v"/>
            </a:pPr>
            <a:r>
              <a:rPr lang="en-US" sz="1600" b="1" dirty="0" smtClean="0">
                <a:solidFill>
                  <a:srgbClr val="C00000"/>
                </a:solidFill>
              </a:rPr>
              <a:t>Starting from the beginning of 2008</a:t>
            </a:r>
            <a:r>
              <a:rPr lang="en-US" sz="1600" dirty="0" smtClean="0"/>
              <a:t>, The  Board of the Turkish Physical Society decided to give</a:t>
            </a:r>
            <a:r>
              <a:rPr lang="tr-TR" sz="1600" dirty="0" smtClean="0"/>
              <a:t> </a:t>
            </a:r>
            <a:r>
              <a:rPr lang="en-US" sz="1600" b="1" i="1" dirty="0" smtClean="0"/>
              <a:t>“Turkish Physical Society  </a:t>
            </a:r>
            <a:r>
              <a:rPr lang="en-US" sz="1600" b="1" i="1" dirty="0" err="1" smtClean="0"/>
              <a:t>Prof.Dr</a:t>
            </a:r>
            <a:r>
              <a:rPr lang="en-US" sz="1600" b="1" i="1" dirty="0" smtClean="0"/>
              <a:t>. </a:t>
            </a:r>
            <a:r>
              <a:rPr lang="en-US" sz="1600" b="1" i="1" dirty="0" err="1" smtClean="0"/>
              <a:t>Engin</a:t>
            </a:r>
            <a:r>
              <a:rPr lang="en-US" sz="1600" b="1" i="1" dirty="0" smtClean="0"/>
              <a:t> Arık Scientist Award”</a:t>
            </a:r>
            <a:r>
              <a:rPr lang="en-US" sz="1600" b="1" dirty="0" smtClean="0"/>
              <a:t> </a:t>
            </a:r>
            <a:r>
              <a:rPr lang="en-US" sz="1600" dirty="0" smtClean="0"/>
              <a:t> in the field of physics  as a memory of Prof. Dr. </a:t>
            </a:r>
            <a:r>
              <a:rPr lang="en-US" sz="1600" dirty="0" err="1" smtClean="0"/>
              <a:t>Engin</a:t>
            </a:r>
            <a:r>
              <a:rPr lang="en-US" sz="1600" dirty="0" smtClean="0"/>
              <a:t> ARIK who had contributions to the development of physics .</a:t>
            </a:r>
            <a:endParaRPr lang="tr-TR" sz="1600" dirty="0" smtClean="0"/>
          </a:p>
          <a:p>
            <a:pPr algn="just">
              <a:buFont typeface="Wingdings" panose="05000000000000000000" pitchFamily="2" charset="2"/>
              <a:buChar char="v"/>
            </a:pPr>
            <a:r>
              <a:rPr lang="en-US" sz="1600" b="1" dirty="0" smtClean="0">
                <a:solidFill>
                  <a:srgbClr val="C00000"/>
                </a:solidFill>
              </a:rPr>
              <a:t>Starting from the beginning of 2004</a:t>
            </a:r>
            <a:r>
              <a:rPr lang="en-US" sz="1600" dirty="0" smtClean="0"/>
              <a:t>, The Turkish Physical Society Board decided to give </a:t>
            </a:r>
            <a:r>
              <a:rPr lang="en-US" sz="1600" b="1" i="1" dirty="0" smtClean="0"/>
              <a:t>“Turkish Physical Society </a:t>
            </a:r>
            <a:r>
              <a:rPr lang="en-US" sz="1600" b="1" i="1" dirty="0" err="1" smtClean="0"/>
              <a:t>Prof.Dr</a:t>
            </a:r>
            <a:r>
              <a:rPr lang="en-US" sz="1600" b="1" i="1" dirty="0" smtClean="0"/>
              <a:t>. </a:t>
            </a:r>
            <a:r>
              <a:rPr lang="en-US" sz="1600" b="1" i="1" dirty="0" err="1" smtClean="0"/>
              <a:t>Sevket</a:t>
            </a:r>
            <a:r>
              <a:rPr lang="en-US" sz="1600" b="1" i="1" dirty="0" smtClean="0"/>
              <a:t> </a:t>
            </a:r>
            <a:r>
              <a:rPr lang="en-US" sz="1600" b="1" i="1" dirty="0" err="1" smtClean="0"/>
              <a:t>Erk</a:t>
            </a:r>
            <a:r>
              <a:rPr lang="en-US" sz="1600" b="1" i="1" dirty="0" smtClean="0"/>
              <a:t> Young Scientist Award” </a:t>
            </a:r>
            <a:r>
              <a:rPr lang="en-US" sz="1600" dirty="0" smtClean="0"/>
              <a:t>every year as a memory of </a:t>
            </a:r>
            <a:r>
              <a:rPr lang="en-US" sz="1600" dirty="0" err="1" smtClean="0"/>
              <a:t>Prof.Dr.Sevket</a:t>
            </a:r>
            <a:r>
              <a:rPr lang="en-US" sz="1600" dirty="0" smtClean="0"/>
              <a:t> </a:t>
            </a:r>
            <a:r>
              <a:rPr lang="en-US" sz="1600" dirty="0" err="1" smtClean="0"/>
              <a:t>Erk</a:t>
            </a:r>
            <a:r>
              <a:rPr lang="en-US" sz="1600" dirty="0" smtClean="0"/>
              <a:t>. The award is given to young physicists  who have contributions to science  and  is under 35 years old. The winners are awarded with amount of 1000$ and the Certificate of  the Turkish Physical Society.</a:t>
            </a:r>
            <a:endParaRPr lang="tr-TR" sz="1600" dirty="0" smtClean="0"/>
          </a:p>
          <a:p>
            <a:pPr algn="just">
              <a:buFont typeface="Wingdings" panose="05000000000000000000" pitchFamily="2" charset="2"/>
              <a:buChar char="v"/>
            </a:pPr>
            <a:r>
              <a:rPr lang="tr-TR" sz="1600" b="1" i="1" dirty="0" err="1" smtClean="0"/>
              <a:t>Turkish</a:t>
            </a:r>
            <a:r>
              <a:rPr lang="tr-TR" sz="1600" b="1" i="1" dirty="0" smtClean="0"/>
              <a:t> </a:t>
            </a:r>
            <a:r>
              <a:rPr lang="tr-TR" sz="1600" b="1" i="1" dirty="0" err="1" smtClean="0"/>
              <a:t>Physical</a:t>
            </a:r>
            <a:r>
              <a:rPr lang="tr-TR" sz="1600" b="1" i="1" dirty="0" smtClean="0"/>
              <a:t> </a:t>
            </a:r>
            <a:r>
              <a:rPr lang="tr-TR" sz="1600" b="1" i="1" dirty="0" err="1" smtClean="0"/>
              <a:t>Society</a:t>
            </a:r>
            <a:r>
              <a:rPr lang="tr-TR" sz="1600" b="1" i="1" dirty="0" smtClean="0"/>
              <a:t>  Özgen Berkol DOĞAN Best </a:t>
            </a:r>
            <a:r>
              <a:rPr lang="tr-TR" sz="1600" b="1" i="1" dirty="0" err="1" smtClean="0"/>
              <a:t>Experimental</a:t>
            </a:r>
            <a:r>
              <a:rPr lang="tr-TR" sz="1600" b="1" i="1" dirty="0" smtClean="0"/>
              <a:t> Poster Presentation </a:t>
            </a:r>
            <a:r>
              <a:rPr lang="tr-TR" sz="1600" b="1" i="1" dirty="0" err="1" smtClean="0"/>
              <a:t>Award</a:t>
            </a:r>
            <a:endParaRPr lang="tr-TR" sz="1600" b="1" i="1" dirty="0"/>
          </a:p>
          <a:p>
            <a:pPr algn="just">
              <a:buFont typeface="Wingdings" panose="05000000000000000000" pitchFamily="2" charset="2"/>
              <a:buChar char="v"/>
            </a:pPr>
            <a:r>
              <a:rPr lang="tr-TR" sz="1600" b="1" i="1" dirty="0" err="1" smtClean="0"/>
              <a:t>Turkish</a:t>
            </a:r>
            <a:r>
              <a:rPr lang="tr-TR" sz="1600" b="1" i="1" dirty="0" smtClean="0"/>
              <a:t> </a:t>
            </a:r>
            <a:r>
              <a:rPr lang="tr-TR" sz="1600" b="1" i="1" dirty="0" err="1" smtClean="0"/>
              <a:t>Physical</a:t>
            </a:r>
            <a:r>
              <a:rPr lang="tr-TR" sz="1600" b="1" i="1" dirty="0" smtClean="0"/>
              <a:t> </a:t>
            </a:r>
            <a:r>
              <a:rPr lang="tr-TR" sz="1600" b="1" i="1" dirty="0" err="1" smtClean="0"/>
              <a:t>Society</a:t>
            </a:r>
            <a:r>
              <a:rPr lang="tr-TR" sz="1600" b="1" i="1" dirty="0" smtClean="0"/>
              <a:t>  Engin ABAT Best </a:t>
            </a:r>
            <a:r>
              <a:rPr lang="tr-TR" sz="1600" b="1" i="1" dirty="0" err="1" smtClean="0"/>
              <a:t>Theoretical</a:t>
            </a:r>
            <a:r>
              <a:rPr lang="tr-TR" sz="1600" b="1" i="1" dirty="0" smtClean="0"/>
              <a:t> Poster Presentation  </a:t>
            </a:r>
            <a:r>
              <a:rPr lang="tr-TR" sz="1600" b="1" i="1" dirty="0" err="1" smtClean="0"/>
              <a:t>Award</a:t>
            </a:r>
            <a:endParaRPr lang="tr-TR" sz="1600" dirty="0"/>
          </a:p>
        </p:txBody>
      </p:sp>
      <p:sp>
        <p:nvSpPr>
          <p:cNvPr id="4" name="Veri Yer Tutucusu 3"/>
          <p:cNvSpPr>
            <a:spLocks noGrp="1"/>
          </p:cNvSpPr>
          <p:nvPr>
            <p:ph type="dt" sz="half" idx="10"/>
          </p:nvPr>
        </p:nvSpPr>
        <p:spPr/>
        <p:txBody>
          <a:bodyPr/>
          <a:lstStyle/>
          <a:p>
            <a:fld id="{2E229EC5-A4CB-459A-98A6-6747075B60ED}"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a:p>
        </p:txBody>
      </p:sp>
      <p:sp>
        <p:nvSpPr>
          <p:cNvPr id="6" name="Slayt Numarası Yer Tutucusu 5"/>
          <p:cNvSpPr>
            <a:spLocks noGrp="1"/>
          </p:cNvSpPr>
          <p:nvPr>
            <p:ph type="sldNum" sz="quarter" idx="12"/>
          </p:nvPr>
        </p:nvSpPr>
        <p:spPr/>
        <p:txBody>
          <a:bodyPr/>
          <a:lstStyle/>
          <a:p>
            <a:fld id="{000B8CC7-ED50-4906-96EA-88C69376AD20}" type="slidenum">
              <a:rPr lang="tr-TR" smtClean="0"/>
              <a:t>17</a:t>
            </a:fld>
            <a:endParaRPr lang="tr-TR"/>
          </a:p>
        </p:txBody>
      </p:sp>
      <p:pic>
        <p:nvPicPr>
          <p:cNvPr id="7" name="Resim 6" descr="Balkan Physical Union ile ilgili görsel sonucu"/>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0482" y="174020"/>
            <a:ext cx="1380789" cy="1347628"/>
          </a:xfrm>
          <a:prstGeom prst="rect">
            <a:avLst/>
          </a:prstGeom>
          <a:noFill/>
          <a:ln>
            <a:noFill/>
          </a:ln>
        </p:spPr>
      </p:pic>
      <p:pic>
        <p:nvPicPr>
          <p:cNvPr id="8" name="Picture 4"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0" y="174020"/>
            <a:ext cx="2030819" cy="1383636"/>
          </a:xfrm>
          <a:prstGeom prst="rect">
            <a:avLst/>
          </a:prstGeom>
          <a:noFill/>
          <a:extLst>
            <a:ext uri="{909E8E84-426E-40DD-AFC4-6F175D3DCCD1}">
              <a14:hiddenFill xmlns:a14="http://schemas.microsoft.com/office/drawing/2010/main">
                <a:solidFill>
                  <a:srgbClr val="FFFFFF"/>
                </a:solidFill>
              </a14:hiddenFill>
            </a:ext>
          </a:extLst>
        </p:spPr>
      </p:pic>
      <p:sp>
        <p:nvSpPr>
          <p:cNvPr id="9" name="Unvan 1"/>
          <p:cNvSpPr>
            <a:spLocks noGrp="1"/>
          </p:cNvSpPr>
          <p:nvPr>
            <p:ph type="title"/>
          </p:nvPr>
        </p:nvSpPr>
        <p:spPr>
          <a:xfrm>
            <a:off x="2564359" y="495369"/>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7174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a:xfrm>
            <a:off x="628650" y="6486979"/>
            <a:ext cx="2057400" cy="365125"/>
          </a:xfrm>
        </p:spPr>
        <p:txBody>
          <a:bodyPr/>
          <a:lstStyle/>
          <a:p>
            <a:fld id="{368FD5D7-ED04-4F9B-AE7C-8D7004170AC1}" type="datetime1">
              <a:rPr lang="tr-TR" sz="2000" smtClean="0">
                <a:solidFill>
                  <a:schemeClr val="accent1">
                    <a:lumMod val="75000"/>
                  </a:schemeClr>
                </a:solidFill>
              </a:rPr>
              <a:t>5.10.2017</a:t>
            </a:fld>
            <a:endParaRPr lang="tr-TR" sz="2000" dirty="0">
              <a:solidFill>
                <a:schemeClr val="accent1">
                  <a:lumMod val="75000"/>
                </a:schemeClr>
              </a:solidFill>
            </a:endParaRPr>
          </a:p>
        </p:txBody>
      </p:sp>
      <p:sp>
        <p:nvSpPr>
          <p:cNvPr id="6" name="Dikdörtgen 5"/>
          <p:cNvSpPr/>
          <p:nvPr/>
        </p:nvSpPr>
        <p:spPr>
          <a:xfrm>
            <a:off x="628650" y="1444409"/>
            <a:ext cx="8196851" cy="830997"/>
          </a:xfrm>
          <a:prstGeom prst="rect">
            <a:avLst/>
          </a:prstGeom>
        </p:spPr>
        <p:txBody>
          <a:bodyPr wrap="square">
            <a:spAutoFit/>
          </a:bodyPr>
          <a:lstStyle/>
          <a:p>
            <a:pPr algn="ctr"/>
            <a:r>
              <a:rPr lang="en-US" sz="2400" b="1" u="sng" dirty="0">
                <a:solidFill>
                  <a:srgbClr val="0070C0"/>
                </a:solidFill>
              </a:rPr>
              <a:t>To ensure the achievement of these aims </a:t>
            </a:r>
            <a:r>
              <a:rPr lang="tr-TR" sz="2400" b="1" u="sng" dirty="0" err="1" smtClean="0">
                <a:solidFill>
                  <a:srgbClr val="0070C0"/>
                </a:solidFill>
              </a:rPr>
              <a:t>our</a:t>
            </a:r>
            <a:r>
              <a:rPr lang="tr-TR" sz="2400" b="1" u="sng" dirty="0" smtClean="0">
                <a:solidFill>
                  <a:srgbClr val="0070C0"/>
                </a:solidFill>
              </a:rPr>
              <a:t> </a:t>
            </a:r>
            <a:r>
              <a:rPr lang="tr-TR" sz="2400" b="1" u="sng" dirty="0" err="1" smtClean="0">
                <a:solidFill>
                  <a:srgbClr val="0070C0"/>
                </a:solidFill>
              </a:rPr>
              <a:t>Executive</a:t>
            </a:r>
            <a:r>
              <a:rPr lang="tr-TR" sz="2400" b="1" u="sng" dirty="0" smtClean="0">
                <a:solidFill>
                  <a:srgbClr val="0070C0"/>
                </a:solidFill>
              </a:rPr>
              <a:t> </a:t>
            </a:r>
            <a:r>
              <a:rPr lang="tr-TR" sz="2400" b="1" u="sng" dirty="0" err="1" smtClean="0">
                <a:solidFill>
                  <a:srgbClr val="0070C0"/>
                </a:solidFill>
              </a:rPr>
              <a:t>Committee</a:t>
            </a:r>
            <a:r>
              <a:rPr lang="tr-TR" sz="2400" b="1" u="sng" dirty="0" smtClean="0">
                <a:solidFill>
                  <a:srgbClr val="0070C0"/>
                </a:solidFill>
              </a:rPr>
              <a:t> </a:t>
            </a:r>
            <a:r>
              <a:rPr lang="tr-TR" sz="2400" b="1" u="sng" dirty="0" err="1" smtClean="0">
                <a:solidFill>
                  <a:srgbClr val="0070C0"/>
                </a:solidFill>
              </a:rPr>
              <a:t>Members</a:t>
            </a:r>
            <a:endParaRPr lang="tr-TR" sz="2400" b="1" u="sng" dirty="0">
              <a:solidFill>
                <a:srgbClr val="0070C0"/>
              </a:solidFill>
            </a:endParaRPr>
          </a:p>
        </p:txBody>
      </p:sp>
      <p:pic>
        <p:nvPicPr>
          <p:cNvPr id="7" name="Resim 6" descr="Balkan Physical Union ile ilgili görsel sonucu"/>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0482" y="174020"/>
            <a:ext cx="1380789" cy="1347628"/>
          </a:xfrm>
          <a:prstGeom prst="rect">
            <a:avLst/>
          </a:prstGeom>
          <a:noFill/>
          <a:ln>
            <a:noFill/>
          </a:ln>
        </p:spPr>
      </p:pic>
      <p:pic>
        <p:nvPicPr>
          <p:cNvPr id="9" name="Picture 4"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0" y="174020"/>
            <a:ext cx="2030819" cy="1383636"/>
          </a:xfrm>
          <a:prstGeom prst="rect">
            <a:avLst/>
          </a:prstGeom>
          <a:noFill/>
          <a:extLst>
            <a:ext uri="{909E8E84-426E-40DD-AFC4-6F175D3DCCD1}">
              <a14:hiddenFill xmlns:a14="http://schemas.microsoft.com/office/drawing/2010/main">
                <a:solidFill>
                  <a:srgbClr val="FFFFFF"/>
                </a:solidFill>
              </a14:hiddenFill>
            </a:ext>
          </a:extLst>
        </p:spPr>
      </p:pic>
      <p:sp>
        <p:nvSpPr>
          <p:cNvPr id="10" name="Dikdörtgen 9"/>
          <p:cNvSpPr/>
          <p:nvPr/>
        </p:nvSpPr>
        <p:spPr>
          <a:xfrm>
            <a:off x="896577" y="3785496"/>
            <a:ext cx="1907381" cy="584775"/>
          </a:xfrm>
          <a:prstGeom prst="rect">
            <a:avLst/>
          </a:prstGeom>
        </p:spPr>
        <p:txBody>
          <a:bodyPr wrap="none">
            <a:spAutoFit/>
          </a:bodyPr>
          <a:lstStyle/>
          <a:p>
            <a:pPr algn="ctr"/>
            <a:r>
              <a:rPr lang="tr-TR" sz="1600" b="1" dirty="0" smtClean="0"/>
              <a:t>Prof. Dr. Baki AKKUŞ</a:t>
            </a:r>
          </a:p>
          <a:p>
            <a:pPr algn="ctr"/>
            <a:r>
              <a:rPr lang="tr-TR" sz="1600" b="1" dirty="0" err="1" smtClean="0"/>
              <a:t>President</a:t>
            </a:r>
            <a:endParaRPr lang="tr-TR" sz="1600" b="1" dirty="0"/>
          </a:p>
        </p:txBody>
      </p:sp>
      <p:sp>
        <p:nvSpPr>
          <p:cNvPr id="11" name="Unvan 1"/>
          <p:cNvSpPr>
            <a:spLocks noGrp="1"/>
          </p:cNvSpPr>
          <p:nvPr>
            <p:ph type="title"/>
          </p:nvPr>
        </p:nvSpPr>
        <p:spPr>
          <a:xfrm>
            <a:off x="2564359" y="342969"/>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
        <p:nvSpPr>
          <p:cNvPr id="2" name="Altbilgi Yer Tutucusu 1"/>
          <p:cNvSpPr>
            <a:spLocks noGrp="1"/>
          </p:cNvSpPr>
          <p:nvPr>
            <p:ph type="ftr" sz="quarter" idx="11"/>
          </p:nvPr>
        </p:nvSpPr>
        <p:spPr>
          <a:xfrm>
            <a:off x="2582606" y="6443515"/>
            <a:ext cx="3978789" cy="365125"/>
          </a:xfrm>
        </p:spPr>
        <p:txBody>
          <a:bodyPr/>
          <a:lstStyle/>
          <a:p>
            <a:r>
              <a:rPr lang="tr-TR" sz="2000" dirty="0" err="1" smtClean="0">
                <a:solidFill>
                  <a:schemeClr val="accent1">
                    <a:lumMod val="75000"/>
                  </a:schemeClr>
                </a:solidFill>
              </a:rPr>
              <a:t>Bogazici</a:t>
            </a:r>
            <a:r>
              <a:rPr lang="tr-TR" sz="2000" dirty="0" smtClean="0">
                <a:solidFill>
                  <a:schemeClr val="accent1">
                    <a:lumMod val="75000"/>
                  </a:schemeClr>
                </a:solidFill>
              </a:rPr>
              <a:t> </a:t>
            </a:r>
            <a:r>
              <a:rPr lang="tr-TR" sz="2000" dirty="0" err="1" smtClean="0">
                <a:solidFill>
                  <a:schemeClr val="accent1">
                    <a:lumMod val="75000"/>
                  </a:schemeClr>
                </a:solidFill>
              </a:rPr>
              <a:t>University</a:t>
            </a:r>
            <a:r>
              <a:rPr lang="tr-TR" sz="2000" dirty="0" smtClean="0">
                <a:solidFill>
                  <a:schemeClr val="accent1">
                    <a:lumMod val="75000"/>
                  </a:schemeClr>
                </a:solidFill>
              </a:rPr>
              <a:t>, </a:t>
            </a:r>
            <a:r>
              <a:rPr lang="tr-TR" sz="2000" dirty="0" err="1" smtClean="0">
                <a:solidFill>
                  <a:schemeClr val="accent1">
                    <a:lumMod val="75000"/>
                  </a:schemeClr>
                </a:solidFill>
              </a:rPr>
              <a:t>Istanbul</a:t>
            </a:r>
            <a:r>
              <a:rPr lang="tr-TR" sz="2000" dirty="0" smtClean="0">
                <a:solidFill>
                  <a:schemeClr val="accent1">
                    <a:lumMod val="75000"/>
                  </a:schemeClr>
                </a:solidFill>
              </a:rPr>
              <a:t>, </a:t>
            </a:r>
            <a:r>
              <a:rPr lang="tr-TR" sz="2000" dirty="0" err="1" smtClean="0">
                <a:solidFill>
                  <a:schemeClr val="accent1">
                    <a:lumMod val="75000"/>
                  </a:schemeClr>
                </a:solidFill>
              </a:rPr>
              <a:t>Turkey</a:t>
            </a:r>
            <a:endParaRPr lang="tr-TR" sz="2000" dirty="0">
              <a:solidFill>
                <a:schemeClr val="accent1">
                  <a:lumMod val="75000"/>
                </a:schemeClr>
              </a:solidFill>
            </a:endParaRPr>
          </a:p>
        </p:txBody>
      </p:sp>
      <p:sp>
        <p:nvSpPr>
          <p:cNvPr id="3" name="Slayt Numarası Yer Tutucusu 2"/>
          <p:cNvSpPr>
            <a:spLocks noGrp="1"/>
          </p:cNvSpPr>
          <p:nvPr>
            <p:ph type="sldNum" sz="quarter" idx="12"/>
          </p:nvPr>
        </p:nvSpPr>
        <p:spPr/>
        <p:txBody>
          <a:bodyPr/>
          <a:lstStyle/>
          <a:p>
            <a:fld id="{000B8CC7-ED50-4906-96EA-88C69376AD20}" type="slidenum">
              <a:rPr lang="tr-TR" sz="2000" smtClean="0">
                <a:solidFill>
                  <a:schemeClr val="accent1">
                    <a:lumMod val="75000"/>
                  </a:schemeClr>
                </a:solidFill>
              </a:rPr>
              <a:t>18</a:t>
            </a:fld>
            <a:endParaRPr lang="tr-TR" sz="2000">
              <a:solidFill>
                <a:schemeClr val="accent1">
                  <a:lumMod val="75000"/>
                </a:schemeClr>
              </a:solidFill>
            </a:endParaRPr>
          </a:p>
        </p:txBody>
      </p:sp>
      <p:sp>
        <p:nvSpPr>
          <p:cNvPr id="5" name="Dikdörtgen 4"/>
          <p:cNvSpPr/>
          <p:nvPr/>
        </p:nvSpPr>
        <p:spPr>
          <a:xfrm>
            <a:off x="2806870" y="3785495"/>
            <a:ext cx="2104582" cy="584775"/>
          </a:xfrm>
          <a:prstGeom prst="rect">
            <a:avLst/>
          </a:prstGeom>
        </p:spPr>
        <p:txBody>
          <a:bodyPr wrap="square">
            <a:spAutoFit/>
          </a:bodyPr>
          <a:lstStyle/>
          <a:p>
            <a:pPr algn="ctr"/>
            <a:r>
              <a:rPr lang="tr-TR" sz="1600" b="1" dirty="0"/>
              <a:t>Prof. Dr. Yeşim ÖKTEM</a:t>
            </a:r>
          </a:p>
          <a:p>
            <a:pPr algn="ctr"/>
            <a:r>
              <a:rPr lang="tr-TR" sz="1600" b="1" dirty="0" err="1"/>
              <a:t>Vice</a:t>
            </a:r>
            <a:r>
              <a:rPr lang="tr-TR" sz="1600" b="1" dirty="0"/>
              <a:t> </a:t>
            </a:r>
            <a:r>
              <a:rPr lang="tr-TR" sz="1600" b="1" dirty="0" err="1" smtClean="0"/>
              <a:t>President</a:t>
            </a:r>
            <a:endParaRPr lang="tr-TR" sz="1600" b="1" dirty="0"/>
          </a:p>
        </p:txBody>
      </p:sp>
      <p:pic>
        <p:nvPicPr>
          <p:cNvPr id="13" name="Picture 2" descr="Gülfem süsoy Doğan ile ilgili görsel sonucu"/>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9552" t="5221" r="1" b="24214"/>
          <a:stretch/>
        </p:blipFill>
        <p:spPr bwMode="auto">
          <a:xfrm>
            <a:off x="5138512" y="2327871"/>
            <a:ext cx="1262291" cy="1470658"/>
          </a:xfrm>
          <a:prstGeom prst="rect">
            <a:avLst/>
          </a:prstGeom>
          <a:noFill/>
          <a:extLst>
            <a:ext uri="{909E8E84-426E-40DD-AFC4-6F175D3DCCD1}">
              <a14:hiddenFill xmlns:a14="http://schemas.microsoft.com/office/drawing/2010/main">
                <a:solidFill>
                  <a:srgbClr val="FFFFFF"/>
                </a:solidFill>
              </a14:hiddenFill>
            </a:ext>
          </a:extLst>
        </p:spPr>
      </p:pic>
      <p:sp>
        <p:nvSpPr>
          <p:cNvPr id="14" name="Dikdörtgen 13"/>
          <p:cNvSpPr/>
          <p:nvPr/>
        </p:nvSpPr>
        <p:spPr>
          <a:xfrm>
            <a:off x="5125623" y="3776356"/>
            <a:ext cx="1499736" cy="830997"/>
          </a:xfrm>
          <a:prstGeom prst="rect">
            <a:avLst/>
          </a:prstGeom>
        </p:spPr>
        <p:txBody>
          <a:bodyPr wrap="square">
            <a:spAutoFit/>
          </a:bodyPr>
          <a:lstStyle/>
          <a:p>
            <a:pPr algn="ctr"/>
            <a:r>
              <a:rPr lang="tr-TR" sz="1600" b="1" dirty="0" smtClean="0"/>
              <a:t>Dr. Gülfem SÜSOY DOĞAN</a:t>
            </a:r>
          </a:p>
          <a:p>
            <a:pPr algn="ctr"/>
            <a:r>
              <a:rPr lang="tr-TR" sz="1600" b="1" dirty="0" err="1" smtClean="0"/>
              <a:t>Secretary</a:t>
            </a:r>
            <a:endParaRPr lang="tr-TR" sz="1600" b="1" dirty="0"/>
          </a:p>
        </p:txBody>
      </p:sp>
      <p:sp>
        <p:nvSpPr>
          <p:cNvPr id="15" name="Dikdörtgen 14"/>
          <p:cNvSpPr/>
          <p:nvPr/>
        </p:nvSpPr>
        <p:spPr>
          <a:xfrm>
            <a:off x="6802409" y="3739943"/>
            <a:ext cx="1524809" cy="830997"/>
          </a:xfrm>
          <a:prstGeom prst="rect">
            <a:avLst/>
          </a:prstGeom>
        </p:spPr>
        <p:txBody>
          <a:bodyPr wrap="square">
            <a:spAutoFit/>
          </a:bodyPr>
          <a:lstStyle/>
          <a:p>
            <a:pPr algn="ctr"/>
            <a:r>
              <a:rPr lang="tr-TR" sz="1600" b="1" dirty="0"/>
              <a:t>Osman Azmi BARUT</a:t>
            </a:r>
          </a:p>
          <a:p>
            <a:pPr algn="ctr"/>
            <a:r>
              <a:rPr lang="tr-TR" sz="1600" b="1" dirty="0" err="1" smtClean="0"/>
              <a:t>Treasurer</a:t>
            </a:r>
            <a:endParaRPr lang="tr-TR" sz="1600" b="1" dirty="0"/>
          </a:p>
        </p:txBody>
      </p:sp>
      <p:pic>
        <p:nvPicPr>
          <p:cNvPr id="17" name="Resim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0880" y="4403944"/>
            <a:ext cx="1287412" cy="1609265"/>
          </a:xfrm>
          <a:prstGeom prst="rect">
            <a:avLst/>
          </a:prstGeom>
        </p:spPr>
      </p:pic>
      <p:sp>
        <p:nvSpPr>
          <p:cNvPr id="18" name="Dikdörtgen 17"/>
          <p:cNvSpPr/>
          <p:nvPr/>
        </p:nvSpPr>
        <p:spPr>
          <a:xfrm>
            <a:off x="441053" y="6002098"/>
            <a:ext cx="2172967" cy="584775"/>
          </a:xfrm>
          <a:prstGeom prst="rect">
            <a:avLst/>
          </a:prstGeom>
        </p:spPr>
        <p:txBody>
          <a:bodyPr wrap="none">
            <a:spAutoFit/>
          </a:bodyPr>
          <a:lstStyle/>
          <a:p>
            <a:pPr algn="ctr"/>
            <a:r>
              <a:rPr lang="tr-TR" sz="1600" b="1" dirty="0" smtClean="0"/>
              <a:t>Prof. Dr. Pervin ARIKAN</a:t>
            </a:r>
          </a:p>
          <a:p>
            <a:pPr algn="ctr"/>
            <a:r>
              <a:rPr lang="tr-TR" sz="1600" b="1" dirty="0" err="1" smtClean="0"/>
              <a:t>Member</a:t>
            </a:r>
            <a:endParaRPr lang="tr-TR" sz="1600" b="1" dirty="0"/>
          </a:p>
        </p:txBody>
      </p:sp>
      <p:sp>
        <p:nvSpPr>
          <p:cNvPr id="19" name="Dikdörtgen 18"/>
          <p:cNvSpPr/>
          <p:nvPr/>
        </p:nvSpPr>
        <p:spPr>
          <a:xfrm>
            <a:off x="3199200" y="6002098"/>
            <a:ext cx="1990673" cy="584775"/>
          </a:xfrm>
          <a:prstGeom prst="rect">
            <a:avLst/>
          </a:prstGeom>
        </p:spPr>
        <p:txBody>
          <a:bodyPr wrap="none">
            <a:spAutoFit/>
          </a:bodyPr>
          <a:lstStyle/>
          <a:p>
            <a:pPr algn="ctr"/>
            <a:r>
              <a:rPr lang="tr-TR" sz="1600" b="1" dirty="0" smtClean="0"/>
              <a:t>Prof. Dr. Tamer AKAN</a:t>
            </a:r>
          </a:p>
          <a:p>
            <a:pPr algn="ctr"/>
            <a:r>
              <a:rPr lang="tr-TR" sz="1600" b="1" dirty="0" err="1" smtClean="0"/>
              <a:t>Member</a:t>
            </a:r>
            <a:endParaRPr lang="tr-TR" sz="1600" b="1" dirty="0"/>
          </a:p>
        </p:txBody>
      </p:sp>
      <p:sp>
        <p:nvSpPr>
          <p:cNvPr id="20" name="Dikdörtgen 19"/>
          <p:cNvSpPr/>
          <p:nvPr/>
        </p:nvSpPr>
        <p:spPr>
          <a:xfrm>
            <a:off x="5102446" y="6002098"/>
            <a:ext cx="4041553" cy="584775"/>
          </a:xfrm>
          <a:prstGeom prst="rect">
            <a:avLst/>
          </a:prstGeom>
        </p:spPr>
        <p:txBody>
          <a:bodyPr wrap="square">
            <a:spAutoFit/>
          </a:bodyPr>
          <a:lstStyle/>
          <a:p>
            <a:pPr algn="ctr"/>
            <a:r>
              <a:rPr lang="tr-TR" sz="1600" b="1" dirty="0" err="1" smtClean="0"/>
              <a:t>Assoc</a:t>
            </a:r>
            <a:r>
              <a:rPr lang="tr-TR" sz="1600" b="1" dirty="0" smtClean="0"/>
              <a:t>. Prof. Dr. R. Burcu </a:t>
            </a:r>
            <a:r>
              <a:rPr lang="tr-TR" sz="1600" b="1" dirty="0" smtClean="0"/>
              <a:t>ÇAKIRLI </a:t>
            </a:r>
            <a:r>
              <a:rPr lang="tr-TR" sz="1600" b="1" dirty="0" smtClean="0"/>
              <a:t>MUTLU</a:t>
            </a:r>
          </a:p>
          <a:p>
            <a:pPr algn="ctr"/>
            <a:r>
              <a:rPr lang="tr-TR" sz="1600" b="1" dirty="0" err="1" smtClean="0"/>
              <a:t>Member</a:t>
            </a:r>
            <a:endParaRPr lang="tr-TR" sz="1600" b="1" dirty="0"/>
          </a:p>
        </p:txBody>
      </p:sp>
      <p:pic>
        <p:nvPicPr>
          <p:cNvPr id="21" name="Picture 2" descr="Tamer Akan ile ilgili gö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23933" t="4445" r="31800" b="21777"/>
          <a:stretch/>
        </p:blipFill>
        <p:spPr bwMode="auto">
          <a:xfrm>
            <a:off x="3570259" y="4536706"/>
            <a:ext cx="1378314" cy="147650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Rabia Burcu Çakırlı ile ilgili görsel sonucu"/>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8298" t="4043" r="6885" b="5535"/>
          <a:stretch/>
        </p:blipFill>
        <p:spPr bwMode="auto">
          <a:xfrm>
            <a:off x="6332532" y="4548526"/>
            <a:ext cx="1418000" cy="150190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prof. dr. baki akkuş ile ilgili görsel sonucu"/>
          <p:cNvPicPr>
            <a:picLocks noChangeAspect="1" noChangeArrowheads="1"/>
          </p:cNvPicPr>
          <p:nvPr/>
        </p:nvPicPr>
        <p:blipFill rotWithShape="1">
          <a:blip r:embed="rId8">
            <a:extLst>
              <a:ext uri="{28A0092B-C50C-407E-A947-70E740481C1C}">
                <a14:useLocalDpi xmlns:a14="http://schemas.microsoft.com/office/drawing/2010/main" val="0"/>
              </a:ext>
            </a:extLst>
          </a:blip>
          <a:srcRect l="56676" t="6904" r="-1" b="27874"/>
          <a:stretch/>
        </p:blipFill>
        <p:spPr bwMode="auto">
          <a:xfrm>
            <a:off x="1185085" y="2303338"/>
            <a:ext cx="1443288" cy="14484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Baki Akkuş ile ilgili görsel sonucu"/>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5567" t="26557" r="23378" b="11895"/>
          <a:stretch/>
        </p:blipFill>
        <p:spPr bwMode="auto">
          <a:xfrm>
            <a:off x="3016809" y="2303338"/>
            <a:ext cx="1783251" cy="143180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http://fen.istanbul.edu.tr/fizik/wp-content/uploads/2015/05/Azmi_BARUT_Seminer_Afisi.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6389" t="39128" r="82023" b="51434"/>
          <a:stretch/>
        </p:blipFill>
        <p:spPr bwMode="auto">
          <a:xfrm>
            <a:off x="6912470" y="2323470"/>
            <a:ext cx="1259527" cy="1465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8778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fld id="{DDDEE038-3C64-46A8-8A8D-4C989054B399}" type="datetime1">
              <a:rPr lang="tr-TR" sz="2000" smtClean="0">
                <a:solidFill>
                  <a:schemeClr val="accent1">
                    <a:lumMod val="75000"/>
                  </a:schemeClr>
                </a:solidFill>
              </a:rPr>
              <a:t>5.10.2017</a:t>
            </a:fld>
            <a:endParaRPr lang="tr-TR" sz="2000">
              <a:solidFill>
                <a:schemeClr val="accent1">
                  <a:lumMod val="75000"/>
                </a:schemeClr>
              </a:solidFill>
            </a:endParaRPr>
          </a:p>
        </p:txBody>
      </p:sp>
      <p:sp>
        <p:nvSpPr>
          <p:cNvPr id="6" name="Dikdörtgen 5"/>
          <p:cNvSpPr/>
          <p:nvPr/>
        </p:nvSpPr>
        <p:spPr>
          <a:xfrm>
            <a:off x="990600" y="1667325"/>
            <a:ext cx="7524750" cy="3785652"/>
          </a:xfrm>
          <a:prstGeom prst="rect">
            <a:avLst/>
          </a:prstGeom>
        </p:spPr>
        <p:txBody>
          <a:bodyPr wrap="square">
            <a:spAutoFit/>
          </a:bodyPr>
          <a:lstStyle/>
          <a:p>
            <a:pPr algn="ctr"/>
            <a:r>
              <a:rPr lang="en-US" sz="2400" u="sng" dirty="0" smtClean="0">
                <a:solidFill>
                  <a:srgbClr val="0070C0"/>
                </a:solidFill>
              </a:rPr>
              <a:t>trying </a:t>
            </a:r>
            <a:r>
              <a:rPr lang="en-US" sz="2400" u="sng" dirty="0">
                <a:solidFill>
                  <a:srgbClr val="0070C0"/>
                </a:solidFill>
              </a:rPr>
              <a:t>to organize its all scientific events in a suitable form for national </a:t>
            </a:r>
            <a:r>
              <a:rPr lang="en-US" sz="2400" u="sng" dirty="0" smtClean="0">
                <a:solidFill>
                  <a:srgbClr val="0070C0"/>
                </a:solidFill>
              </a:rPr>
              <a:t>physicists</a:t>
            </a:r>
            <a:endParaRPr lang="tr-TR" sz="2400" u="sng" dirty="0" smtClean="0">
              <a:solidFill>
                <a:srgbClr val="0070C0"/>
              </a:solidFill>
            </a:endParaRPr>
          </a:p>
          <a:p>
            <a:pPr marL="457200" indent="-457200" algn="ctr">
              <a:buFont typeface="Wingdings" panose="05000000000000000000" pitchFamily="2" charset="2"/>
              <a:buChar char="Ø"/>
            </a:pPr>
            <a:r>
              <a:rPr lang="en-US" sz="2400" dirty="0">
                <a:solidFill>
                  <a:srgbClr val="7030A0"/>
                </a:solidFill>
              </a:rPr>
              <a:t>in international level </a:t>
            </a:r>
            <a:r>
              <a:rPr lang="en-US" sz="2400" u="sng" dirty="0" smtClean="0">
                <a:solidFill>
                  <a:srgbClr val="0070C0"/>
                </a:solidFill>
              </a:rPr>
              <a:t> </a:t>
            </a:r>
            <a:endParaRPr lang="tr-TR" sz="2400" dirty="0" smtClean="0">
              <a:solidFill>
                <a:srgbClr val="7030A0"/>
              </a:solidFill>
            </a:endParaRPr>
          </a:p>
          <a:p>
            <a:pPr marL="457200" indent="-457200" algn="ctr">
              <a:buFont typeface="Wingdings" panose="05000000000000000000" pitchFamily="2" charset="2"/>
              <a:buChar char="Ø"/>
            </a:pPr>
            <a:r>
              <a:rPr lang="en-US" sz="2400" dirty="0" smtClean="0">
                <a:solidFill>
                  <a:srgbClr val="7030A0"/>
                </a:solidFill>
              </a:rPr>
              <a:t>quality </a:t>
            </a:r>
            <a:endParaRPr lang="tr-TR" sz="2400" dirty="0" smtClean="0">
              <a:solidFill>
                <a:srgbClr val="7030A0"/>
              </a:solidFill>
            </a:endParaRPr>
          </a:p>
          <a:p>
            <a:pPr marL="457200" indent="-457200" algn="ctr">
              <a:buFont typeface="Wingdings" panose="05000000000000000000" pitchFamily="2" charset="2"/>
              <a:buChar char="Ø"/>
            </a:pPr>
            <a:r>
              <a:rPr lang="en-US" sz="2400" dirty="0" smtClean="0">
                <a:solidFill>
                  <a:srgbClr val="7030A0"/>
                </a:solidFill>
              </a:rPr>
              <a:t>achieving </a:t>
            </a:r>
            <a:r>
              <a:rPr lang="en-US" sz="2400" dirty="0">
                <a:solidFill>
                  <a:srgbClr val="7030A0"/>
                </a:solidFill>
              </a:rPr>
              <a:t>this </a:t>
            </a:r>
            <a:r>
              <a:rPr lang="en-US" sz="2400" dirty="0" smtClean="0">
                <a:solidFill>
                  <a:srgbClr val="7030A0"/>
                </a:solidFill>
              </a:rPr>
              <a:t>purpose</a:t>
            </a:r>
            <a:endParaRPr lang="tr-TR" sz="2400" dirty="0" smtClean="0">
              <a:solidFill>
                <a:srgbClr val="7030A0"/>
              </a:solidFill>
            </a:endParaRPr>
          </a:p>
          <a:p>
            <a:pPr algn="ctr" fontAlgn="base"/>
            <a:r>
              <a:rPr lang="en-US" sz="2400" u="sng" dirty="0">
                <a:solidFill>
                  <a:srgbClr val="0070C0"/>
                </a:solidFill>
              </a:rPr>
              <a:t>to improve implementation and teaching of physics</a:t>
            </a:r>
            <a:endParaRPr lang="tr-TR" sz="2400" u="sng" dirty="0">
              <a:solidFill>
                <a:srgbClr val="0070C0"/>
              </a:solidFill>
            </a:endParaRPr>
          </a:p>
          <a:p>
            <a:pPr algn="ctr" fontAlgn="base"/>
            <a:endParaRPr lang="en-US" sz="2400" u="sng" dirty="0">
              <a:solidFill>
                <a:srgbClr val="0070C0"/>
              </a:solidFill>
            </a:endParaRPr>
          </a:p>
          <a:p>
            <a:pPr marL="457200" indent="-457200" algn="ctr" fontAlgn="base">
              <a:buFont typeface="Wingdings" panose="05000000000000000000" pitchFamily="2" charset="2"/>
              <a:buChar char="Ø"/>
            </a:pPr>
            <a:r>
              <a:rPr lang="en-US" sz="2400" dirty="0">
                <a:solidFill>
                  <a:srgbClr val="7030A0"/>
                </a:solidFill>
              </a:rPr>
              <a:t>Organizes conference, seminar and summer schools or support organizations in order</a:t>
            </a:r>
          </a:p>
          <a:p>
            <a:pPr marL="457200" indent="-457200" algn="ctr">
              <a:buFont typeface="Wingdings" panose="05000000000000000000" pitchFamily="2" charset="2"/>
              <a:buChar char="Ø"/>
            </a:pPr>
            <a:endParaRPr lang="tr-TR" sz="2400" dirty="0">
              <a:solidFill>
                <a:srgbClr val="7030A0"/>
              </a:solidFill>
            </a:endParaRPr>
          </a:p>
        </p:txBody>
      </p:sp>
      <p:pic>
        <p:nvPicPr>
          <p:cNvPr id="7" name="Resim 6" descr="Balkan Physical Union ile ilgili görsel sonucu"/>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0482" y="174020"/>
            <a:ext cx="1380789" cy="1347628"/>
          </a:xfrm>
          <a:prstGeom prst="rect">
            <a:avLst/>
          </a:prstGeom>
          <a:noFill/>
          <a:ln>
            <a:noFill/>
          </a:ln>
        </p:spPr>
      </p:pic>
      <p:pic>
        <p:nvPicPr>
          <p:cNvPr id="9" name="Picture 4"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30" y="174020"/>
            <a:ext cx="2030819" cy="1383636"/>
          </a:xfrm>
          <a:prstGeom prst="rect">
            <a:avLst/>
          </a:prstGeom>
          <a:noFill/>
          <a:extLst>
            <a:ext uri="{909E8E84-426E-40DD-AFC4-6F175D3DCCD1}">
              <a14:hiddenFill xmlns:a14="http://schemas.microsoft.com/office/drawing/2010/main">
                <a:solidFill>
                  <a:srgbClr val="FFFFFF"/>
                </a:solidFill>
              </a14:hiddenFill>
            </a:ext>
          </a:extLst>
        </p:spPr>
      </p:pic>
      <p:sp>
        <p:nvSpPr>
          <p:cNvPr id="10" name="Unvan 1"/>
          <p:cNvSpPr>
            <a:spLocks noGrp="1"/>
          </p:cNvSpPr>
          <p:nvPr>
            <p:ph type="title"/>
          </p:nvPr>
        </p:nvSpPr>
        <p:spPr>
          <a:xfrm>
            <a:off x="2564359" y="342969"/>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
        <p:nvSpPr>
          <p:cNvPr id="2" name="Altbilgi Yer Tutucusu 1"/>
          <p:cNvSpPr>
            <a:spLocks noGrp="1"/>
          </p:cNvSpPr>
          <p:nvPr>
            <p:ph type="ftr" sz="quarter" idx="11"/>
          </p:nvPr>
        </p:nvSpPr>
        <p:spPr/>
        <p:txBody>
          <a:bodyPr/>
          <a:lstStyle/>
          <a:p>
            <a:r>
              <a:rPr lang="tr-TR" sz="2000" smtClean="0">
                <a:solidFill>
                  <a:schemeClr val="accent1">
                    <a:lumMod val="75000"/>
                  </a:schemeClr>
                </a:solidFill>
              </a:rPr>
              <a:t>Bogazici University, Istanbul, Turkey</a:t>
            </a:r>
            <a:endParaRPr lang="tr-TR" sz="2000">
              <a:solidFill>
                <a:schemeClr val="accent1">
                  <a:lumMod val="75000"/>
                </a:schemeClr>
              </a:solidFill>
            </a:endParaRPr>
          </a:p>
        </p:txBody>
      </p:sp>
      <p:sp>
        <p:nvSpPr>
          <p:cNvPr id="3" name="Slayt Numarası Yer Tutucusu 2"/>
          <p:cNvSpPr>
            <a:spLocks noGrp="1"/>
          </p:cNvSpPr>
          <p:nvPr>
            <p:ph type="sldNum" sz="quarter" idx="12"/>
          </p:nvPr>
        </p:nvSpPr>
        <p:spPr/>
        <p:txBody>
          <a:bodyPr/>
          <a:lstStyle/>
          <a:p>
            <a:fld id="{000B8CC7-ED50-4906-96EA-88C69376AD20}" type="slidenum">
              <a:rPr lang="tr-TR" sz="2000" smtClean="0">
                <a:solidFill>
                  <a:schemeClr val="accent1">
                    <a:lumMod val="75000"/>
                  </a:schemeClr>
                </a:solidFill>
              </a:rPr>
              <a:t>19</a:t>
            </a:fld>
            <a:endParaRPr lang="tr-TR" sz="2000">
              <a:solidFill>
                <a:schemeClr val="accent1">
                  <a:lumMod val="75000"/>
                </a:schemeClr>
              </a:solidFill>
            </a:endParaRPr>
          </a:p>
        </p:txBody>
      </p:sp>
    </p:spTree>
    <p:extLst>
      <p:ext uri="{BB962C8B-B14F-4D97-AF65-F5344CB8AC3E}">
        <p14:creationId xmlns:p14="http://schemas.microsoft.com/office/powerpoint/2010/main" val="15379592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i Yer Tutucusu 3"/>
          <p:cNvSpPr>
            <a:spLocks noGrp="1"/>
          </p:cNvSpPr>
          <p:nvPr>
            <p:ph type="dt" sz="half" idx="10"/>
          </p:nvPr>
        </p:nvSpPr>
        <p:spPr/>
        <p:txBody>
          <a:bodyPr/>
          <a:lstStyle/>
          <a:p>
            <a:fld id="{1DA6130B-BD92-4B3C-BC42-FF7903C51DED}" type="datetime1">
              <a:rPr lang="tr-TR" smtClean="0"/>
              <a:t>5.10.2017</a:t>
            </a:fld>
            <a:endParaRPr lang="tr-TR"/>
          </a:p>
        </p:txBody>
      </p:sp>
      <p:sp>
        <p:nvSpPr>
          <p:cNvPr id="5" name="Altbilgi Yer Tutucusu 4"/>
          <p:cNvSpPr>
            <a:spLocks noGrp="1"/>
          </p:cNvSpPr>
          <p:nvPr>
            <p:ph type="ftr" sz="quarter" idx="11"/>
          </p:nvPr>
        </p:nvSpPr>
        <p:spPr/>
        <p:txBody>
          <a:bodyPr/>
          <a:lstStyle/>
          <a:p>
            <a:r>
              <a:rPr lang="tr-TR" smtClean="0"/>
              <a:t>Bogazici University, Istanbul, Turkey</a:t>
            </a:r>
            <a:endParaRPr lang="tr-TR"/>
          </a:p>
        </p:txBody>
      </p:sp>
      <p:sp>
        <p:nvSpPr>
          <p:cNvPr id="6" name="Slayt Numarası Yer Tutucusu 5"/>
          <p:cNvSpPr>
            <a:spLocks noGrp="1"/>
          </p:cNvSpPr>
          <p:nvPr>
            <p:ph type="sldNum" sz="quarter" idx="12"/>
          </p:nvPr>
        </p:nvSpPr>
        <p:spPr/>
        <p:txBody>
          <a:bodyPr/>
          <a:lstStyle/>
          <a:p>
            <a:fld id="{000B8CC7-ED50-4906-96EA-88C69376AD20}" type="slidenum">
              <a:rPr lang="tr-TR" smtClean="0"/>
              <a:t>20</a:t>
            </a:fld>
            <a:endParaRPr lang="tr-TR"/>
          </a:p>
        </p:txBody>
      </p:sp>
      <p:sp>
        <p:nvSpPr>
          <p:cNvPr id="7" name="İçerik Yer Tutucusu 2"/>
          <p:cNvSpPr txBox="1">
            <a:spLocks/>
          </p:cNvSpPr>
          <p:nvPr/>
        </p:nvSpPr>
        <p:spPr>
          <a:xfrm>
            <a:off x="1700951" y="2007708"/>
            <a:ext cx="4485610" cy="584775"/>
          </a:xfrm>
          <a:prstGeom prst="rect">
            <a:avLst/>
          </a:prstGeom>
          <a:solidFill>
            <a:schemeClr val="bg1"/>
          </a:solidFill>
        </p:spPr>
        <p:txBody>
          <a:bodyPr wrap="square">
            <a:spAutoFit/>
          </a:bodyPr>
          <a:lstStyle>
            <a:defPPr>
              <a:defRPr lang="tr-TR"/>
            </a:defPPr>
            <a:lvl1pPr algn="ctr">
              <a:defRPr sz="1600"/>
            </a:lvl1pPr>
          </a:lstStyle>
          <a:p>
            <a:r>
              <a:rPr lang="en-US" dirty="0"/>
              <a:t>BPU</a:t>
            </a:r>
            <a:r>
              <a:rPr lang="tr-TR" dirty="0"/>
              <a:t>2</a:t>
            </a:r>
            <a:r>
              <a:rPr lang="en-US" dirty="0"/>
              <a:t> </a:t>
            </a:r>
            <a:r>
              <a:rPr lang="tr-TR" dirty="0"/>
              <a:t>C</a:t>
            </a:r>
            <a:r>
              <a:rPr lang="en-US" dirty="0" err="1"/>
              <a:t>onference</a:t>
            </a:r>
            <a:r>
              <a:rPr lang="tr-TR" dirty="0"/>
              <a:t> </a:t>
            </a:r>
            <a:r>
              <a:rPr lang="tr-TR" dirty="0" err="1"/>
              <a:t>Proceedings</a:t>
            </a:r>
            <a:r>
              <a:rPr lang="tr-TR" dirty="0"/>
              <a:t> </a:t>
            </a:r>
            <a:r>
              <a:rPr lang="en-US" dirty="0"/>
              <a:t>published in </a:t>
            </a:r>
            <a:r>
              <a:rPr lang="en-US" dirty="0"/>
              <a:t>the BPU journal Balkan Physics Letters</a:t>
            </a:r>
            <a:r>
              <a:rPr lang="tr-TR" dirty="0"/>
              <a:t>.</a:t>
            </a:r>
            <a:endParaRPr lang="tr-TR" dirty="0"/>
          </a:p>
        </p:txBody>
      </p:sp>
      <p:pic>
        <p:nvPicPr>
          <p:cNvPr id="8" name="Resim 7"/>
          <p:cNvPicPr>
            <a:picLocks noChangeAspect="1"/>
          </p:cNvPicPr>
          <p:nvPr/>
        </p:nvPicPr>
        <p:blipFill rotWithShape="1">
          <a:blip r:embed="rId2">
            <a:extLst>
              <a:ext uri="{28A0092B-C50C-407E-A947-70E740481C1C}">
                <a14:useLocalDpi xmlns:a14="http://schemas.microsoft.com/office/drawing/2010/main" val="0"/>
              </a:ext>
            </a:extLst>
          </a:blip>
          <a:srcRect l="12887" b="54840"/>
          <a:stretch/>
        </p:blipFill>
        <p:spPr>
          <a:xfrm>
            <a:off x="6376363" y="1737792"/>
            <a:ext cx="1543461" cy="1110782"/>
          </a:xfrm>
          <a:prstGeom prst="rect">
            <a:avLst/>
          </a:prstGeom>
        </p:spPr>
      </p:pic>
      <p:sp>
        <p:nvSpPr>
          <p:cNvPr id="9" name="Dikdörtgen 8"/>
          <p:cNvSpPr/>
          <p:nvPr/>
        </p:nvSpPr>
        <p:spPr>
          <a:xfrm>
            <a:off x="1700951" y="2926442"/>
            <a:ext cx="4496743" cy="1077218"/>
          </a:xfrm>
          <a:prstGeom prst="rect">
            <a:avLst/>
          </a:prstGeom>
          <a:solidFill>
            <a:schemeClr val="bg1"/>
          </a:solidFill>
        </p:spPr>
        <p:txBody>
          <a:bodyPr wrap="square">
            <a:spAutoFit/>
          </a:bodyPr>
          <a:lstStyle/>
          <a:p>
            <a:pPr algn="ctr"/>
            <a:r>
              <a:rPr lang="en-US" sz="1600" dirty="0"/>
              <a:t>BPU</a:t>
            </a:r>
            <a:r>
              <a:rPr lang="tr-TR" sz="1600" dirty="0" smtClean="0"/>
              <a:t>6, BPU9 </a:t>
            </a:r>
            <a:r>
              <a:rPr lang="tr-TR" sz="1600" dirty="0" err="1" smtClean="0"/>
              <a:t>and</a:t>
            </a:r>
            <a:r>
              <a:rPr lang="tr-TR" sz="1600" dirty="0" smtClean="0"/>
              <a:t> TPS32</a:t>
            </a:r>
            <a:r>
              <a:rPr lang="en-US" sz="1600" dirty="0" smtClean="0"/>
              <a:t> </a:t>
            </a:r>
            <a:r>
              <a:rPr lang="tr-TR" sz="1600" dirty="0"/>
              <a:t>Conference </a:t>
            </a:r>
            <a:r>
              <a:rPr lang="en-US" sz="1600" dirty="0"/>
              <a:t>Proceedings published </a:t>
            </a:r>
            <a:r>
              <a:rPr lang="en-US" sz="1600" dirty="0"/>
              <a:t>in a Special Volume of the </a:t>
            </a:r>
            <a:r>
              <a:rPr lang="en-US" sz="1600" dirty="0"/>
              <a:t>world-renowned</a:t>
            </a:r>
            <a:r>
              <a:rPr lang="tr-TR" sz="1600" dirty="0"/>
              <a:t> </a:t>
            </a:r>
            <a:r>
              <a:rPr lang="en-US" sz="1600" dirty="0"/>
              <a:t> </a:t>
            </a:r>
            <a:endParaRPr lang="tr-TR" sz="1600" dirty="0"/>
          </a:p>
          <a:p>
            <a:pPr algn="ctr"/>
            <a:r>
              <a:rPr lang="en-US" sz="1600" dirty="0">
                <a:hlinkClick r:id="rId3"/>
              </a:rPr>
              <a:t>AIP </a:t>
            </a:r>
            <a:r>
              <a:rPr lang="en-US" sz="1600" dirty="0">
                <a:hlinkClick r:id="rId3"/>
              </a:rPr>
              <a:t>Conference Proceedings</a:t>
            </a:r>
            <a:r>
              <a:rPr lang="en-US" sz="1600" dirty="0"/>
              <a:t>.</a:t>
            </a:r>
            <a:endParaRPr lang="tr-TR" sz="1600" dirty="0"/>
          </a:p>
        </p:txBody>
      </p:sp>
      <p:pic>
        <p:nvPicPr>
          <p:cNvPr id="10" name="Picture 2" descr="AIP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6528" y="2932670"/>
            <a:ext cx="1543295" cy="10568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lgili resi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562" y="150911"/>
            <a:ext cx="1789938" cy="1219519"/>
          </a:xfrm>
          <a:prstGeom prst="rect">
            <a:avLst/>
          </a:prstGeom>
          <a:noFill/>
          <a:extLst>
            <a:ext uri="{909E8E84-426E-40DD-AFC4-6F175D3DCCD1}">
              <a14:hiddenFill xmlns:a14="http://schemas.microsoft.com/office/drawing/2010/main">
                <a:solidFill>
                  <a:srgbClr val="FFFFFF"/>
                </a:solidFill>
              </a14:hiddenFill>
            </a:ext>
          </a:extLst>
        </p:spPr>
      </p:pic>
      <p:pic>
        <p:nvPicPr>
          <p:cNvPr id="15" name="Resim 14" descr="Balkan Physical Union ile ilgili görsel sonucu"/>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3545" y="182235"/>
            <a:ext cx="1241928" cy="1188195"/>
          </a:xfrm>
          <a:prstGeom prst="rect">
            <a:avLst/>
          </a:prstGeom>
          <a:noFill/>
          <a:ln>
            <a:noFill/>
          </a:ln>
        </p:spPr>
      </p:pic>
      <p:sp>
        <p:nvSpPr>
          <p:cNvPr id="16" name="Unvan 1"/>
          <p:cNvSpPr>
            <a:spLocks noGrp="1"/>
          </p:cNvSpPr>
          <p:nvPr>
            <p:ph type="title"/>
          </p:nvPr>
        </p:nvSpPr>
        <p:spPr>
          <a:xfrm>
            <a:off x="2496119" y="109329"/>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
        <p:nvSpPr>
          <p:cNvPr id="17" name="Dikdörtgen 16"/>
          <p:cNvSpPr/>
          <p:nvPr/>
        </p:nvSpPr>
        <p:spPr>
          <a:xfrm>
            <a:off x="1724701" y="4181876"/>
            <a:ext cx="4485611" cy="2062103"/>
          </a:xfrm>
          <a:prstGeom prst="rect">
            <a:avLst/>
          </a:prstGeom>
          <a:solidFill>
            <a:schemeClr val="bg1"/>
          </a:solidFill>
        </p:spPr>
        <p:txBody>
          <a:bodyPr wrap="square">
            <a:spAutoFit/>
          </a:bodyPr>
          <a:lstStyle/>
          <a:p>
            <a:pPr algn="ctr"/>
            <a:r>
              <a:rPr lang="en-US" sz="1600" dirty="0"/>
              <a:t>Accepted manuscripts of the </a:t>
            </a:r>
            <a:r>
              <a:rPr lang="en-US" sz="1600" dirty="0" smtClean="0"/>
              <a:t>TPS-33 </a:t>
            </a:r>
            <a:endParaRPr lang="tr-TR" sz="1600" dirty="0" smtClean="0"/>
          </a:p>
          <a:p>
            <a:pPr algn="ctr"/>
            <a:r>
              <a:rPr lang="en-US" sz="1600" dirty="0" smtClean="0"/>
              <a:t>will </a:t>
            </a:r>
            <a:r>
              <a:rPr lang="en-US" sz="1600" dirty="0"/>
              <a:t>preferably be published either in a Special Volume of </a:t>
            </a:r>
            <a:r>
              <a:rPr lang="en-US" sz="1600" dirty="0" smtClean="0"/>
              <a:t>the</a:t>
            </a:r>
            <a:r>
              <a:rPr lang="en-US" sz="1600" dirty="0"/>
              <a:t> </a:t>
            </a:r>
            <a:r>
              <a:rPr lang="en-US" sz="1600" u="sng" dirty="0">
                <a:solidFill>
                  <a:schemeClr val="accent1">
                    <a:lumMod val="50000"/>
                  </a:schemeClr>
                </a:solidFill>
              </a:rPr>
              <a:t>American Institute of Physics (AIP) </a:t>
            </a:r>
            <a:r>
              <a:rPr lang="en-US" sz="1600" dirty="0"/>
              <a:t>Conference Series </a:t>
            </a:r>
            <a:endParaRPr lang="tr-TR" sz="1600" dirty="0" smtClean="0"/>
          </a:p>
          <a:p>
            <a:pPr algn="ctr"/>
            <a:r>
              <a:rPr lang="tr-TR" sz="1600" dirty="0" smtClean="0"/>
              <a:t>o</a:t>
            </a:r>
            <a:r>
              <a:rPr lang="en-US" sz="1600" dirty="0" smtClean="0"/>
              <a:t>r</a:t>
            </a:r>
            <a:endParaRPr lang="tr-TR" sz="1600" dirty="0" smtClean="0"/>
          </a:p>
          <a:p>
            <a:pPr algn="ctr"/>
            <a:endParaRPr lang="tr-TR" sz="1600" dirty="0"/>
          </a:p>
          <a:p>
            <a:pPr algn="ctr"/>
            <a:endParaRPr lang="tr-TR" sz="1600" dirty="0" smtClean="0"/>
          </a:p>
          <a:p>
            <a:pPr algn="ctr"/>
            <a:r>
              <a:rPr lang="en-US" sz="1600" dirty="0" smtClean="0"/>
              <a:t> </a:t>
            </a:r>
            <a:r>
              <a:rPr lang="en-US" sz="1600" dirty="0"/>
              <a:t>the </a:t>
            </a:r>
            <a:r>
              <a:rPr lang="en-US" sz="1600" u="sng" dirty="0">
                <a:solidFill>
                  <a:schemeClr val="accent1">
                    <a:lumMod val="50000"/>
                  </a:schemeClr>
                </a:solidFill>
              </a:rPr>
              <a:t>Canadian Journal of Physics (CJP).</a:t>
            </a:r>
            <a:endParaRPr lang="tr-TR" sz="1600" u="sng" dirty="0">
              <a:solidFill>
                <a:schemeClr val="accent1">
                  <a:lumMod val="50000"/>
                </a:schemeClr>
              </a:solidFill>
            </a:endParaRPr>
          </a:p>
        </p:txBody>
      </p:sp>
      <p:pic>
        <p:nvPicPr>
          <p:cNvPr id="18" name="Picture 6" descr="Canadian Science Publishi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6363" y="5325024"/>
            <a:ext cx="1543295" cy="885507"/>
          </a:xfrm>
          <a:prstGeom prst="rect">
            <a:avLst/>
          </a:prstGeom>
          <a:solidFill>
            <a:schemeClr val="bg1"/>
          </a:solidFill>
        </p:spPr>
      </p:pic>
      <p:pic>
        <p:nvPicPr>
          <p:cNvPr id="20" name="Picture 2" descr="AIP ile ilgili gö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6363" y="4128847"/>
            <a:ext cx="1543295" cy="1056825"/>
          </a:xfrm>
          <a:prstGeom prst="rect">
            <a:avLst/>
          </a:prstGeom>
          <a:noFill/>
          <a:extLst>
            <a:ext uri="{909E8E84-426E-40DD-AFC4-6F175D3DCCD1}">
              <a14:hiddenFill xmlns:a14="http://schemas.microsoft.com/office/drawing/2010/main">
                <a:solidFill>
                  <a:srgbClr val="FFFFFF"/>
                </a:solidFill>
              </a14:hiddenFill>
            </a:ext>
          </a:extLst>
        </p:spPr>
      </p:pic>
      <p:sp>
        <p:nvSpPr>
          <p:cNvPr id="21" name="Dikdörtgen 20"/>
          <p:cNvSpPr/>
          <p:nvPr/>
        </p:nvSpPr>
        <p:spPr>
          <a:xfrm>
            <a:off x="2285920" y="1035275"/>
            <a:ext cx="5036315" cy="646331"/>
          </a:xfrm>
          <a:prstGeom prst="rect">
            <a:avLst/>
          </a:prstGeom>
        </p:spPr>
        <p:txBody>
          <a:bodyPr wrap="none">
            <a:spAutoFit/>
          </a:bodyPr>
          <a:lstStyle/>
          <a:p>
            <a:pPr algn="ctr"/>
            <a:r>
              <a:rPr lang="tr-TR" sz="3600" b="1" u="sng" dirty="0" smtClean="0">
                <a:solidFill>
                  <a:srgbClr val="0070C0"/>
                </a:solidFill>
              </a:rPr>
              <a:t>Conference </a:t>
            </a:r>
            <a:r>
              <a:rPr lang="tr-TR" sz="3600" b="1" u="sng" dirty="0" err="1" smtClean="0">
                <a:solidFill>
                  <a:srgbClr val="0070C0"/>
                </a:solidFill>
              </a:rPr>
              <a:t>Prooceedings</a:t>
            </a:r>
            <a:endParaRPr lang="tr-TR" sz="3600" b="1" u="sng" dirty="0">
              <a:solidFill>
                <a:srgbClr val="0070C0"/>
              </a:solidFill>
            </a:endParaRPr>
          </a:p>
        </p:txBody>
      </p:sp>
    </p:spTree>
    <p:extLst>
      <p:ext uri="{BB962C8B-B14F-4D97-AF65-F5344CB8AC3E}">
        <p14:creationId xmlns:p14="http://schemas.microsoft.com/office/powerpoint/2010/main" val="93257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i Yer Tutucusu 2"/>
          <p:cNvSpPr>
            <a:spLocks noGrp="1"/>
          </p:cNvSpPr>
          <p:nvPr>
            <p:ph type="dt" sz="half" idx="10"/>
          </p:nvPr>
        </p:nvSpPr>
        <p:spPr/>
        <p:txBody>
          <a:bodyPr/>
          <a:lstStyle/>
          <a:p>
            <a:fld id="{C62ED260-8208-445F-B1C0-54E8725CBD11}" type="datetime1">
              <a:rPr lang="tr-TR" sz="2000" smtClean="0">
                <a:solidFill>
                  <a:schemeClr val="accent1">
                    <a:lumMod val="75000"/>
                  </a:schemeClr>
                </a:solidFill>
              </a:rPr>
              <a:t>5.10.2017</a:t>
            </a:fld>
            <a:endParaRPr lang="tr-TR" sz="2000">
              <a:solidFill>
                <a:schemeClr val="accent1">
                  <a:lumMod val="75000"/>
                </a:schemeClr>
              </a:solidFill>
            </a:endParaRPr>
          </a:p>
        </p:txBody>
      </p:sp>
      <p:pic>
        <p:nvPicPr>
          <p:cNvPr id="10" name="Picture 4" descr="İlgili resi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3" y="154361"/>
            <a:ext cx="1789938" cy="1219519"/>
          </a:xfrm>
          <a:prstGeom prst="rect">
            <a:avLst/>
          </a:prstGeom>
          <a:noFill/>
          <a:extLst>
            <a:ext uri="{909E8E84-426E-40DD-AFC4-6F175D3DCCD1}">
              <a14:hiddenFill xmlns:a14="http://schemas.microsoft.com/office/drawing/2010/main">
                <a:solidFill>
                  <a:srgbClr val="FFFFFF"/>
                </a:solidFill>
              </a14:hiddenFill>
            </a:ext>
          </a:extLst>
        </p:spPr>
      </p:pic>
      <p:pic>
        <p:nvPicPr>
          <p:cNvPr id="12" name="Resim 11" descr="Balkan Physical Union ile ilgili görsel sonucu"/>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1656" y="185685"/>
            <a:ext cx="1241928" cy="1188195"/>
          </a:xfrm>
          <a:prstGeom prst="rect">
            <a:avLst/>
          </a:prstGeom>
          <a:noFill/>
          <a:ln>
            <a:noFill/>
          </a:ln>
        </p:spPr>
      </p:pic>
      <p:sp>
        <p:nvSpPr>
          <p:cNvPr id="13" name="Unvan 1"/>
          <p:cNvSpPr>
            <a:spLocks noGrp="1"/>
          </p:cNvSpPr>
          <p:nvPr>
            <p:ph type="title"/>
          </p:nvPr>
        </p:nvSpPr>
        <p:spPr>
          <a:xfrm>
            <a:off x="2394230" y="220225"/>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
        <p:nvSpPr>
          <p:cNvPr id="14" name="Dikdörtgen 13"/>
          <p:cNvSpPr/>
          <p:nvPr/>
        </p:nvSpPr>
        <p:spPr>
          <a:xfrm>
            <a:off x="2409245" y="1408728"/>
            <a:ext cx="4507965" cy="830997"/>
          </a:xfrm>
          <a:prstGeom prst="rect">
            <a:avLst/>
          </a:prstGeom>
        </p:spPr>
        <p:txBody>
          <a:bodyPr wrap="none">
            <a:spAutoFit/>
          </a:bodyPr>
          <a:lstStyle/>
          <a:p>
            <a:pPr algn="ctr"/>
            <a:r>
              <a:rPr lang="tr-TR" sz="2400" dirty="0" smtClean="0">
                <a:solidFill>
                  <a:srgbClr val="0070C0"/>
                </a:solidFill>
                <a:latin typeface="Arial" panose="020B0604020202020204" pitchFamily="34" charset="0"/>
                <a:cs typeface="Arial" panose="020B0604020202020204" pitchFamily="34" charset="0"/>
              </a:rPr>
              <a:t>I</a:t>
            </a:r>
            <a:r>
              <a:rPr lang="en-US" sz="2400" dirty="0" err="1" smtClean="0">
                <a:solidFill>
                  <a:srgbClr val="0070C0"/>
                </a:solidFill>
                <a:latin typeface="Arial" panose="020B0604020202020204" pitchFamily="34" charset="0"/>
                <a:cs typeface="Arial" panose="020B0604020202020204" pitchFamily="34" charset="0"/>
              </a:rPr>
              <a:t>nvited</a:t>
            </a:r>
            <a:r>
              <a:rPr lang="en-US" sz="2400" dirty="0" smtClean="0">
                <a:solidFill>
                  <a:srgbClr val="0070C0"/>
                </a:solidFill>
                <a:latin typeface="Arial" panose="020B0604020202020204" pitchFamily="34" charset="0"/>
                <a:cs typeface="Arial" panose="020B0604020202020204" pitchFamily="34" charset="0"/>
              </a:rPr>
              <a:t> </a:t>
            </a:r>
            <a:r>
              <a:rPr lang="en-US" sz="2400" dirty="0">
                <a:solidFill>
                  <a:srgbClr val="0070C0"/>
                </a:solidFill>
                <a:latin typeface="Arial" panose="020B0604020202020204" pitchFamily="34" charset="0"/>
                <a:cs typeface="Arial" panose="020B0604020202020204" pitchFamily="34" charset="0"/>
              </a:rPr>
              <a:t>and welcomed </a:t>
            </a:r>
            <a:endParaRPr lang="tr-TR" sz="2400" dirty="0" smtClean="0">
              <a:solidFill>
                <a:srgbClr val="0070C0"/>
              </a:solidFill>
              <a:latin typeface="Arial" panose="020B0604020202020204" pitchFamily="34" charset="0"/>
              <a:cs typeface="Arial" panose="020B0604020202020204" pitchFamily="34" charset="0"/>
            </a:endParaRPr>
          </a:p>
          <a:p>
            <a:pPr algn="ctr"/>
            <a:r>
              <a:rPr lang="tr-TR" sz="2400" b="1" dirty="0" smtClean="0">
                <a:solidFill>
                  <a:srgbClr val="0070C0"/>
                </a:solidFill>
                <a:latin typeface="Arial" panose="020B0604020202020204" pitchFamily="34" charset="0"/>
                <a:cs typeface="Arial" panose="020B0604020202020204" pitchFamily="34" charset="0"/>
              </a:rPr>
              <a:t>N</a:t>
            </a:r>
            <a:r>
              <a:rPr lang="en-US" sz="2400" b="1" dirty="0" err="1" smtClean="0">
                <a:solidFill>
                  <a:srgbClr val="0070C0"/>
                </a:solidFill>
                <a:latin typeface="Arial" panose="020B0604020202020204" pitchFamily="34" charset="0"/>
                <a:cs typeface="Arial" panose="020B0604020202020204" pitchFamily="34" charset="0"/>
              </a:rPr>
              <a:t>obel</a:t>
            </a:r>
            <a:r>
              <a:rPr lang="en-US" sz="2400" b="1" dirty="0" smtClean="0">
                <a:solidFill>
                  <a:srgbClr val="0070C0"/>
                </a:solidFill>
                <a:latin typeface="Arial" panose="020B0604020202020204" pitchFamily="34" charset="0"/>
                <a:cs typeface="Arial" panose="020B0604020202020204" pitchFamily="34" charset="0"/>
              </a:rPr>
              <a:t> </a:t>
            </a:r>
            <a:r>
              <a:rPr lang="tr-TR" sz="2400" b="1" dirty="0" smtClean="0">
                <a:solidFill>
                  <a:srgbClr val="0070C0"/>
                </a:solidFill>
                <a:latin typeface="Arial" panose="020B0604020202020204" pitchFamily="34" charset="0"/>
                <a:cs typeface="Arial" panose="020B0604020202020204" pitchFamily="34" charset="0"/>
              </a:rPr>
              <a:t>P</a:t>
            </a:r>
            <a:r>
              <a:rPr lang="en-US" sz="2400" b="1" dirty="0" err="1" smtClean="0">
                <a:solidFill>
                  <a:srgbClr val="0070C0"/>
                </a:solidFill>
                <a:latin typeface="Arial" panose="020B0604020202020204" pitchFamily="34" charset="0"/>
                <a:cs typeface="Arial" panose="020B0604020202020204" pitchFamily="34" charset="0"/>
              </a:rPr>
              <a:t>rize</a:t>
            </a:r>
            <a:r>
              <a:rPr lang="en-US" sz="2400" b="1" dirty="0" smtClean="0">
                <a:solidFill>
                  <a:srgbClr val="0070C0"/>
                </a:solidFill>
                <a:latin typeface="Arial" panose="020B0604020202020204" pitchFamily="34" charset="0"/>
                <a:cs typeface="Arial" panose="020B0604020202020204" pitchFamily="34" charset="0"/>
              </a:rPr>
              <a:t> </a:t>
            </a:r>
            <a:r>
              <a:rPr lang="en-US" sz="2400" b="1" dirty="0">
                <a:solidFill>
                  <a:srgbClr val="0070C0"/>
                </a:solidFill>
                <a:latin typeface="Arial" panose="020B0604020202020204" pitchFamily="34" charset="0"/>
                <a:cs typeface="Arial" panose="020B0604020202020204" pitchFamily="34" charset="0"/>
              </a:rPr>
              <a:t>winner physicists</a:t>
            </a:r>
            <a:endParaRPr lang="tr-TR" sz="2400" b="1" u="sng" dirty="0">
              <a:solidFill>
                <a:srgbClr val="0070C0"/>
              </a:solidFill>
            </a:endParaRPr>
          </a:p>
        </p:txBody>
      </p:sp>
      <p:sp>
        <p:nvSpPr>
          <p:cNvPr id="16" name="Altbilgi Yer Tutucusu 15"/>
          <p:cNvSpPr>
            <a:spLocks noGrp="1"/>
          </p:cNvSpPr>
          <p:nvPr>
            <p:ph type="ftr" sz="quarter" idx="11"/>
          </p:nvPr>
        </p:nvSpPr>
        <p:spPr>
          <a:xfrm>
            <a:off x="2686050" y="6356351"/>
            <a:ext cx="4023508" cy="365125"/>
          </a:xfrm>
        </p:spPr>
        <p:txBody>
          <a:bodyPr/>
          <a:lstStyle/>
          <a:p>
            <a:r>
              <a:rPr lang="tr-TR" sz="2000" dirty="0" err="1" smtClean="0">
                <a:solidFill>
                  <a:schemeClr val="accent1">
                    <a:lumMod val="75000"/>
                  </a:schemeClr>
                </a:solidFill>
              </a:rPr>
              <a:t>Bogazici</a:t>
            </a:r>
            <a:r>
              <a:rPr lang="tr-TR" sz="2000" dirty="0" smtClean="0">
                <a:solidFill>
                  <a:schemeClr val="accent1">
                    <a:lumMod val="75000"/>
                  </a:schemeClr>
                </a:solidFill>
              </a:rPr>
              <a:t> </a:t>
            </a:r>
            <a:r>
              <a:rPr lang="tr-TR" sz="2000" dirty="0" err="1" smtClean="0">
                <a:solidFill>
                  <a:schemeClr val="accent1">
                    <a:lumMod val="75000"/>
                  </a:schemeClr>
                </a:solidFill>
              </a:rPr>
              <a:t>University</a:t>
            </a:r>
            <a:r>
              <a:rPr lang="tr-TR" sz="2000" dirty="0" smtClean="0">
                <a:solidFill>
                  <a:schemeClr val="accent1">
                    <a:lumMod val="75000"/>
                  </a:schemeClr>
                </a:solidFill>
              </a:rPr>
              <a:t>, </a:t>
            </a:r>
            <a:r>
              <a:rPr lang="tr-TR" sz="2000" dirty="0" err="1" smtClean="0">
                <a:solidFill>
                  <a:schemeClr val="accent1">
                    <a:lumMod val="75000"/>
                  </a:schemeClr>
                </a:solidFill>
              </a:rPr>
              <a:t>Istanbul</a:t>
            </a:r>
            <a:r>
              <a:rPr lang="tr-TR" sz="2000" dirty="0" smtClean="0">
                <a:solidFill>
                  <a:schemeClr val="accent1">
                    <a:lumMod val="75000"/>
                  </a:schemeClr>
                </a:solidFill>
              </a:rPr>
              <a:t>, </a:t>
            </a:r>
            <a:r>
              <a:rPr lang="tr-TR" sz="2000" dirty="0" err="1" smtClean="0">
                <a:solidFill>
                  <a:schemeClr val="accent1">
                    <a:lumMod val="75000"/>
                  </a:schemeClr>
                </a:solidFill>
              </a:rPr>
              <a:t>Turkey</a:t>
            </a:r>
            <a:endParaRPr lang="tr-TR" sz="2000" dirty="0">
              <a:solidFill>
                <a:schemeClr val="accent1">
                  <a:lumMod val="75000"/>
                </a:schemeClr>
              </a:solidFill>
            </a:endParaRPr>
          </a:p>
        </p:txBody>
      </p:sp>
      <p:sp>
        <p:nvSpPr>
          <p:cNvPr id="17" name="Slayt Numarası Yer Tutucusu 16"/>
          <p:cNvSpPr>
            <a:spLocks noGrp="1"/>
          </p:cNvSpPr>
          <p:nvPr>
            <p:ph type="sldNum" sz="quarter" idx="12"/>
          </p:nvPr>
        </p:nvSpPr>
        <p:spPr/>
        <p:txBody>
          <a:bodyPr/>
          <a:lstStyle/>
          <a:p>
            <a:fld id="{000B8CC7-ED50-4906-96EA-88C69376AD20}" type="slidenum">
              <a:rPr lang="tr-TR" sz="2000" smtClean="0">
                <a:solidFill>
                  <a:schemeClr val="accent1">
                    <a:lumMod val="75000"/>
                  </a:schemeClr>
                </a:solidFill>
              </a:rPr>
              <a:t>21</a:t>
            </a:fld>
            <a:endParaRPr lang="tr-TR" sz="2000">
              <a:solidFill>
                <a:schemeClr val="accent1">
                  <a:lumMod val="75000"/>
                </a:schemeClr>
              </a:solidFill>
            </a:endParaRPr>
          </a:p>
        </p:txBody>
      </p:sp>
      <p:pic>
        <p:nvPicPr>
          <p:cNvPr id="5" name="Resim 4"/>
          <p:cNvPicPr>
            <a:picLocks noChangeAspect="1"/>
          </p:cNvPicPr>
          <p:nvPr/>
        </p:nvPicPr>
        <p:blipFill>
          <a:blip r:embed="rId4"/>
          <a:stretch>
            <a:fillRect/>
          </a:stretch>
        </p:blipFill>
        <p:spPr>
          <a:xfrm>
            <a:off x="123331" y="2376213"/>
            <a:ext cx="9020669" cy="2947577"/>
          </a:xfrm>
          <a:prstGeom prst="rect">
            <a:avLst/>
          </a:prstGeom>
        </p:spPr>
      </p:pic>
    </p:spTree>
    <p:extLst>
      <p:ext uri="{BB962C8B-B14F-4D97-AF65-F5344CB8AC3E}">
        <p14:creationId xmlns:p14="http://schemas.microsoft.com/office/powerpoint/2010/main" val="2839210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çerik Yer Tutucusu 2"/>
          <p:cNvSpPr>
            <a:spLocks noGrp="1"/>
          </p:cNvSpPr>
          <p:nvPr>
            <p:ph idx="1"/>
          </p:nvPr>
        </p:nvSpPr>
        <p:spPr>
          <a:xfrm>
            <a:off x="1344871" y="2985576"/>
            <a:ext cx="6624084" cy="632529"/>
          </a:xfrm>
        </p:spPr>
        <p:txBody>
          <a:bodyPr/>
          <a:lstStyle/>
          <a:p>
            <a:pPr marL="0" indent="0" algn="ctr">
              <a:buNone/>
            </a:pPr>
            <a:r>
              <a:rPr lang="tr-TR" i="1" dirty="0" err="1" smtClean="0"/>
              <a:t>Thank</a:t>
            </a:r>
            <a:r>
              <a:rPr lang="tr-TR" i="1" dirty="0" smtClean="0"/>
              <a:t> </a:t>
            </a:r>
            <a:r>
              <a:rPr lang="tr-TR" i="1" dirty="0" err="1" smtClean="0"/>
              <a:t>you</a:t>
            </a:r>
            <a:r>
              <a:rPr lang="tr-TR" i="1" dirty="0" smtClean="0"/>
              <a:t> </a:t>
            </a:r>
            <a:r>
              <a:rPr lang="tr-TR" i="1" dirty="0" err="1" smtClean="0"/>
              <a:t>very</a:t>
            </a:r>
            <a:r>
              <a:rPr lang="tr-TR" i="1" dirty="0" smtClean="0"/>
              <a:t> </a:t>
            </a:r>
            <a:r>
              <a:rPr lang="tr-TR" i="1" dirty="0" err="1" smtClean="0"/>
              <a:t>much</a:t>
            </a:r>
            <a:r>
              <a:rPr lang="tr-TR" i="1" dirty="0" smtClean="0"/>
              <a:t> </a:t>
            </a:r>
            <a:r>
              <a:rPr lang="tr-TR" i="1" dirty="0" err="1" smtClean="0"/>
              <a:t>for</a:t>
            </a:r>
            <a:r>
              <a:rPr lang="tr-TR" i="1" dirty="0" smtClean="0"/>
              <a:t> </a:t>
            </a:r>
            <a:r>
              <a:rPr lang="tr-TR" i="1" dirty="0" err="1" smtClean="0"/>
              <a:t>your</a:t>
            </a:r>
            <a:r>
              <a:rPr lang="tr-TR" i="1" dirty="0"/>
              <a:t> </a:t>
            </a:r>
            <a:r>
              <a:rPr lang="tr-TR" i="1" dirty="0" err="1" smtClean="0"/>
              <a:t>attendance</a:t>
            </a:r>
            <a:r>
              <a:rPr lang="tr-TR" i="1" dirty="0" smtClean="0"/>
              <a:t>.</a:t>
            </a:r>
            <a:endParaRPr lang="tr-TR" i="1" dirty="0"/>
          </a:p>
        </p:txBody>
      </p:sp>
      <p:sp>
        <p:nvSpPr>
          <p:cNvPr id="10" name="Veri Yer Tutucusu 3"/>
          <p:cNvSpPr>
            <a:spLocks noGrp="1"/>
          </p:cNvSpPr>
          <p:nvPr>
            <p:ph type="dt" sz="half" idx="10"/>
          </p:nvPr>
        </p:nvSpPr>
        <p:spPr>
          <a:xfrm>
            <a:off x="316171" y="6353526"/>
            <a:ext cx="2057400" cy="365125"/>
          </a:xfrm>
        </p:spPr>
        <p:txBody>
          <a:bodyPr/>
          <a:lstStyle/>
          <a:p>
            <a:fld id="{7D6265E1-CEC5-4C08-B24D-9EF8A2BA8648}" type="datetime1">
              <a:rPr lang="tr-TR" sz="2000" b="1" smtClean="0">
                <a:solidFill>
                  <a:srgbClr val="0070C0"/>
                </a:solidFill>
              </a:rPr>
              <a:t>5.10.2017</a:t>
            </a:fld>
            <a:endParaRPr lang="tr-TR" sz="2000" b="1" dirty="0">
              <a:solidFill>
                <a:srgbClr val="0070C0"/>
              </a:solidFill>
            </a:endParaRPr>
          </a:p>
        </p:txBody>
      </p:sp>
      <p:sp>
        <p:nvSpPr>
          <p:cNvPr id="11" name="Altbilgi Yer Tutucusu 4"/>
          <p:cNvSpPr>
            <a:spLocks noGrp="1"/>
          </p:cNvSpPr>
          <p:nvPr>
            <p:ph type="ftr" sz="quarter" idx="11"/>
          </p:nvPr>
        </p:nvSpPr>
        <p:spPr>
          <a:xfrm>
            <a:off x="2464418" y="6353526"/>
            <a:ext cx="4384429" cy="365125"/>
          </a:xfrm>
        </p:spPr>
        <p:txBody>
          <a:bodyPr/>
          <a:lstStyle/>
          <a:p>
            <a:r>
              <a:rPr lang="tr-TR" sz="2000" b="1" dirty="0" err="1" smtClean="0">
                <a:solidFill>
                  <a:srgbClr val="0070C0"/>
                </a:solidFill>
              </a:rPr>
              <a:t>Bogazici</a:t>
            </a:r>
            <a:r>
              <a:rPr lang="tr-TR" sz="2000" b="1" dirty="0" smtClean="0">
                <a:solidFill>
                  <a:srgbClr val="0070C0"/>
                </a:solidFill>
              </a:rPr>
              <a:t> </a:t>
            </a:r>
            <a:r>
              <a:rPr lang="tr-TR" sz="2000" b="1" dirty="0" err="1" smtClean="0">
                <a:solidFill>
                  <a:srgbClr val="0070C0"/>
                </a:solidFill>
              </a:rPr>
              <a:t>University</a:t>
            </a:r>
            <a:r>
              <a:rPr lang="tr-TR" sz="2000" b="1" dirty="0" smtClean="0">
                <a:solidFill>
                  <a:srgbClr val="0070C0"/>
                </a:solidFill>
              </a:rPr>
              <a:t>, </a:t>
            </a:r>
            <a:r>
              <a:rPr lang="tr-TR" sz="2000" b="1" dirty="0" err="1" smtClean="0">
                <a:solidFill>
                  <a:srgbClr val="0070C0"/>
                </a:solidFill>
              </a:rPr>
              <a:t>Istanbul</a:t>
            </a:r>
            <a:r>
              <a:rPr lang="tr-TR" sz="2000" b="1" dirty="0" smtClean="0">
                <a:solidFill>
                  <a:srgbClr val="0070C0"/>
                </a:solidFill>
              </a:rPr>
              <a:t>, </a:t>
            </a:r>
            <a:r>
              <a:rPr lang="tr-TR" sz="2000" b="1" dirty="0" err="1" smtClean="0">
                <a:solidFill>
                  <a:srgbClr val="0070C0"/>
                </a:solidFill>
              </a:rPr>
              <a:t>Turkey</a:t>
            </a:r>
            <a:endParaRPr lang="tr-TR" sz="2000" b="1" dirty="0">
              <a:solidFill>
                <a:srgbClr val="0070C0"/>
              </a:solidFill>
            </a:endParaRPr>
          </a:p>
        </p:txBody>
      </p:sp>
      <p:sp>
        <p:nvSpPr>
          <p:cNvPr id="12" name="Slayt Numarası Yer Tutucusu 5"/>
          <p:cNvSpPr>
            <a:spLocks noGrp="1"/>
          </p:cNvSpPr>
          <p:nvPr>
            <p:ph type="sldNum" sz="quarter" idx="12"/>
          </p:nvPr>
        </p:nvSpPr>
        <p:spPr>
          <a:xfrm>
            <a:off x="6572914" y="6400575"/>
            <a:ext cx="2057400" cy="365125"/>
          </a:xfrm>
        </p:spPr>
        <p:txBody>
          <a:bodyPr/>
          <a:lstStyle/>
          <a:p>
            <a:fld id="{000B8CC7-ED50-4906-96EA-88C69376AD20}" type="slidenum">
              <a:rPr lang="tr-TR" sz="2000" b="1" smtClean="0">
                <a:solidFill>
                  <a:srgbClr val="0070C0"/>
                </a:solidFill>
              </a:rPr>
              <a:t>22</a:t>
            </a:fld>
            <a:endParaRPr lang="tr-TR" sz="2000" b="1" dirty="0">
              <a:solidFill>
                <a:srgbClr val="0070C0"/>
              </a:solidFill>
            </a:endParaRPr>
          </a:p>
        </p:txBody>
      </p:sp>
      <p:pic>
        <p:nvPicPr>
          <p:cNvPr id="8" name="Picture 4" descr="İlgili resi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3" y="154361"/>
            <a:ext cx="1789938" cy="1219519"/>
          </a:xfrm>
          <a:prstGeom prst="rect">
            <a:avLst/>
          </a:prstGeom>
          <a:noFill/>
          <a:extLst>
            <a:ext uri="{909E8E84-426E-40DD-AFC4-6F175D3DCCD1}">
              <a14:hiddenFill xmlns:a14="http://schemas.microsoft.com/office/drawing/2010/main">
                <a:solidFill>
                  <a:srgbClr val="FFFFFF"/>
                </a:solidFill>
              </a14:hiddenFill>
            </a:ext>
          </a:extLst>
        </p:spPr>
      </p:pic>
      <p:pic>
        <p:nvPicPr>
          <p:cNvPr id="13" name="Resim 12" descr="Balkan Physical Union ile ilgili görsel sonucu"/>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1656" y="185685"/>
            <a:ext cx="1241928" cy="1188195"/>
          </a:xfrm>
          <a:prstGeom prst="rect">
            <a:avLst/>
          </a:prstGeom>
          <a:noFill/>
          <a:ln>
            <a:noFill/>
          </a:ln>
        </p:spPr>
      </p:pic>
      <p:sp>
        <p:nvSpPr>
          <p:cNvPr id="14" name="Unvan 1"/>
          <p:cNvSpPr>
            <a:spLocks noGrp="1"/>
          </p:cNvSpPr>
          <p:nvPr>
            <p:ph type="title"/>
          </p:nvPr>
        </p:nvSpPr>
        <p:spPr>
          <a:xfrm>
            <a:off x="2394230" y="220225"/>
            <a:ext cx="4524806" cy="1175323"/>
          </a:xfrm>
        </p:spPr>
        <p:txBody>
          <a:bodyPr>
            <a:normAutofit/>
          </a:bodyPr>
          <a:lstStyle/>
          <a:p>
            <a:pPr algn="ctr"/>
            <a:r>
              <a:rPr lang="tr-TR" sz="3200" dirty="0">
                <a:solidFill>
                  <a:srgbClr val="CC0099"/>
                </a:solidFill>
                <a:latin typeface="Arial" panose="020B0604020202020204" pitchFamily="34" charset="0"/>
                <a:cs typeface="Arial" panose="020B0604020202020204" pitchFamily="34" charset="0"/>
              </a:rPr>
              <a:t>TURKISH PHYSICAL </a:t>
            </a:r>
            <a:r>
              <a:rPr lang="tr-TR" sz="3200" dirty="0" smtClean="0">
                <a:solidFill>
                  <a:srgbClr val="CC0099"/>
                </a:solidFill>
                <a:latin typeface="Arial" panose="020B0604020202020204" pitchFamily="34" charset="0"/>
                <a:cs typeface="Arial" panose="020B0604020202020204" pitchFamily="34" charset="0"/>
              </a:rPr>
              <a:t>SOCIETY</a:t>
            </a:r>
            <a:endParaRPr lang="tr-TR" sz="3200" dirty="0">
              <a:solidFill>
                <a:srgbClr val="CC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7746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4787</TotalTime>
  <Words>1350</Words>
  <Application>Microsoft Office PowerPoint</Application>
  <PresentationFormat>Ekran Gösterisi (4:3)</PresentationFormat>
  <Paragraphs>224</Paragraphs>
  <Slides>22</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22</vt:i4>
      </vt:variant>
    </vt:vector>
  </HeadingPairs>
  <TitlesOfParts>
    <vt:vector size="27" baseType="lpstr">
      <vt:lpstr>Arial</vt:lpstr>
      <vt:lpstr>Calibri</vt:lpstr>
      <vt:lpstr>Calibri Light</vt:lpstr>
      <vt:lpstr>Wingdings</vt:lpstr>
      <vt:lpstr>Office Teması</vt:lpstr>
      <vt:lpstr>RECFA Country Visit - Open Session 6-7 October 2017</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TURKISH PHYSICAL SOCIETY</vt:lpstr>
      <vt:lpstr>PowerPoint Sunusu</vt:lpstr>
      <vt:lpstr>TURKISH PHYSICAL SOCIETY</vt:lpstr>
      <vt:lpstr>TURKISH PHYSICAL SOCIETY</vt:lpstr>
      <vt:lpstr>TURKISH PHYSICAL SOCIETY</vt:lpstr>
      <vt:lpstr>TURKISH PHYSICAL SOCIETY</vt:lpstr>
      <vt:lpstr>TURKISH PHYSICAL SOCIETY</vt:lpstr>
      <vt:lpstr>TURKISH PHYSICAL SOCIETY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Gülfem Süsoy Doğan</dc:creator>
  <cp:lastModifiedBy>Gülfem Süsoy Doğan</cp:lastModifiedBy>
  <cp:revision>146</cp:revision>
  <dcterms:created xsi:type="dcterms:W3CDTF">2017-01-24T10:12:54Z</dcterms:created>
  <dcterms:modified xsi:type="dcterms:W3CDTF">2017-10-05T08:56:23Z</dcterms:modified>
</cp:coreProperties>
</file>