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14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51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58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3892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43492"/>
            <a:ext cx="3886200" cy="51334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43492"/>
            <a:ext cx="3886200" cy="513347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77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089490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13402"/>
            <a:ext cx="3868340" cy="41216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089490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13402"/>
            <a:ext cx="3887391" cy="41216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50" y="236030"/>
            <a:ext cx="7886700" cy="710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04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5071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64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022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36030"/>
            <a:ext cx="7886700" cy="710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083339"/>
            <a:ext cx="7886700" cy="4930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4950"/>
            <a:ext cx="5349819" cy="823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11"/>
          <a:srcRect r="21830"/>
          <a:stretch/>
        </p:blipFill>
        <p:spPr>
          <a:xfrm>
            <a:off x="4598457" y="6034951"/>
            <a:ext cx="4545543" cy="82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9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Industrial</a:t>
            </a:r>
            <a:r>
              <a:rPr lang="tr-TR" dirty="0" smtClean="0"/>
              <a:t> </a:t>
            </a:r>
            <a:r>
              <a:rPr lang="tr-TR" dirty="0" err="1" smtClean="0"/>
              <a:t>Involvement</a:t>
            </a:r>
            <a:r>
              <a:rPr lang="tr-TR" dirty="0" smtClean="0"/>
              <a:t> @ CERN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 smtClean="0"/>
              <a:t>Report </a:t>
            </a:r>
            <a:r>
              <a:rPr lang="tr-TR" b="1" dirty="0" err="1" smtClean="0"/>
              <a:t>by</a:t>
            </a:r>
            <a:r>
              <a:rPr lang="tr-TR" b="1" dirty="0" smtClean="0"/>
              <a:t> Hakan KIZILTOPRAK</a:t>
            </a:r>
          </a:p>
          <a:p>
            <a:r>
              <a:rPr lang="tr-TR" b="1" dirty="0" smtClean="0"/>
              <a:t>Special Advisor </a:t>
            </a:r>
            <a:r>
              <a:rPr lang="tr-TR" b="1" dirty="0" err="1" smtClean="0"/>
              <a:t>to</a:t>
            </a:r>
            <a:r>
              <a:rPr lang="tr-TR" b="1" dirty="0" smtClean="0"/>
              <a:t> </a:t>
            </a:r>
            <a:r>
              <a:rPr lang="tr-TR" b="1" dirty="0" err="1" smtClean="0"/>
              <a:t>President</a:t>
            </a:r>
            <a:endParaRPr lang="tr-TR" b="1" dirty="0" smtClean="0"/>
          </a:p>
          <a:p>
            <a:r>
              <a:rPr lang="tr-TR" b="1" dirty="0" smtClean="0"/>
              <a:t>CERN </a:t>
            </a:r>
            <a:r>
              <a:rPr lang="tr-TR" b="1" dirty="0" err="1" smtClean="0"/>
              <a:t>Industrial</a:t>
            </a:r>
            <a:r>
              <a:rPr lang="tr-TR" b="1" dirty="0" smtClean="0"/>
              <a:t> </a:t>
            </a:r>
            <a:r>
              <a:rPr lang="tr-TR" b="1" dirty="0" err="1" smtClean="0"/>
              <a:t>Liaison</a:t>
            </a:r>
            <a:r>
              <a:rPr lang="tr-TR" b="1" dirty="0" smtClean="0"/>
              <a:t> </a:t>
            </a:r>
            <a:r>
              <a:rPr lang="tr-TR" b="1" dirty="0" err="1" smtClean="0"/>
              <a:t>Officer</a:t>
            </a:r>
            <a:r>
              <a:rPr lang="tr-TR" b="1" dirty="0" smtClean="0"/>
              <a:t> </a:t>
            </a:r>
            <a:r>
              <a:rPr lang="tr-TR" b="1" dirty="0" err="1" smtClean="0"/>
              <a:t>for</a:t>
            </a:r>
            <a:r>
              <a:rPr lang="tr-TR" b="1" dirty="0" smtClean="0"/>
              <a:t> </a:t>
            </a:r>
            <a:r>
              <a:rPr lang="tr-TR" b="1" dirty="0" err="1" smtClean="0"/>
              <a:t>Turkey</a:t>
            </a:r>
            <a:endParaRPr lang="tr-TR" b="1" dirty="0" smtClean="0"/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18489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8806"/>
            <a:ext cx="7886700" cy="710639"/>
          </a:xfrm>
        </p:spPr>
        <p:txBody>
          <a:bodyPr>
            <a:noAutofit/>
          </a:bodyPr>
          <a:lstStyle/>
          <a:p>
            <a:r>
              <a:rPr lang="tr-TR" sz="3600" dirty="0" err="1"/>
              <a:t>The</a:t>
            </a:r>
            <a:r>
              <a:rPr lang="tr-TR" sz="3600" dirty="0"/>
              <a:t> </a:t>
            </a:r>
            <a:r>
              <a:rPr lang="tr-TR" sz="3600" dirty="0" err="1"/>
              <a:t>Union</a:t>
            </a:r>
            <a:r>
              <a:rPr lang="tr-TR" sz="3600" dirty="0"/>
              <a:t> of </a:t>
            </a:r>
            <a:r>
              <a:rPr lang="tr-TR" sz="3600" dirty="0" err="1"/>
              <a:t>Chambers</a:t>
            </a:r>
            <a:r>
              <a:rPr lang="tr-TR" sz="3600" dirty="0"/>
              <a:t> </a:t>
            </a:r>
            <a:r>
              <a:rPr lang="tr-TR" sz="3600" dirty="0" err="1"/>
              <a:t>and</a:t>
            </a:r>
            <a:r>
              <a:rPr lang="tr-TR" sz="3600" dirty="0"/>
              <a:t> </a:t>
            </a:r>
            <a:r>
              <a:rPr lang="tr-TR" sz="3600" dirty="0" err="1"/>
              <a:t>Commodity</a:t>
            </a:r>
            <a:r>
              <a:rPr lang="tr-TR" sz="3600" dirty="0"/>
              <a:t> </a:t>
            </a:r>
            <a:r>
              <a:rPr lang="tr-TR" sz="3600" dirty="0" err="1"/>
              <a:t>Exchanges</a:t>
            </a:r>
            <a:r>
              <a:rPr lang="tr-TR" sz="3600" dirty="0"/>
              <a:t> of </a:t>
            </a:r>
            <a:r>
              <a:rPr lang="tr-TR" sz="3600" dirty="0" err="1"/>
              <a:t>Turkey</a:t>
            </a:r>
            <a:r>
              <a:rPr lang="tr-TR" sz="3600" dirty="0"/>
              <a:t> (TOBB)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1971"/>
            <a:ext cx="7886700" cy="4391545"/>
          </a:xfrm>
        </p:spPr>
        <p:txBody>
          <a:bodyPr/>
          <a:lstStyle/>
          <a:p>
            <a:r>
              <a:rPr lang="en-US" b="1" dirty="0" smtClean="0"/>
              <a:t>The </a:t>
            </a:r>
            <a:r>
              <a:rPr lang="en-US" b="1" dirty="0"/>
              <a:t>umbrella organization of the Turkish private </a:t>
            </a:r>
            <a:r>
              <a:rPr lang="en-US" b="1" dirty="0" smtClean="0"/>
              <a:t>sector</a:t>
            </a:r>
            <a:endParaRPr lang="tr-TR" b="1" dirty="0" smtClean="0"/>
          </a:p>
          <a:p>
            <a:pPr lvl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1.5 million </a:t>
            </a:r>
            <a:r>
              <a:rPr lang="en-US" dirty="0"/>
              <a:t>members</a:t>
            </a:r>
          </a:p>
          <a:p>
            <a:pPr lvl="2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85</a:t>
            </a:r>
            <a:r>
              <a:rPr lang="en-US" dirty="0">
                <a:solidFill>
                  <a:srgbClr val="FF0000"/>
                </a:solidFill>
              </a:rPr>
              <a:t>% </a:t>
            </a:r>
            <a:r>
              <a:rPr lang="en-US" dirty="0"/>
              <a:t>of National Income</a:t>
            </a:r>
          </a:p>
          <a:p>
            <a:pPr lvl="2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</a:rPr>
              <a:t>77% </a:t>
            </a:r>
            <a:r>
              <a:rPr lang="en-US" dirty="0"/>
              <a:t>of Investments </a:t>
            </a:r>
          </a:p>
          <a:p>
            <a:pPr lvl="2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</a:rPr>
              <a:t>100% </a:t>
            </a:r>
            <a:r>
              <a:rPr lang="en-US" dirty="0"/>
              <a:t>of Exports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8806"/>
            <a:ext cx="7886700" cy="710639"/>
          </a:xfrm>
        </p:spPr>
        <p:txBody>
          <a:bodyPr>
            <a:noAutofit/>
          </a:bodyPr>
          <a:lstStyle/>
          <a:p>
            <a:r>
              <a:rPr lang="tr-TR" sz="3600" dirty="0" err="1"/>
              <a:t>The</a:t>
            </a:r>
            <a:r>
              <a:rPr lang="tr-TR" sz="3600" dirty="0"/>
              <a:t> </a:t>
            </a:r>
            <a:r>
              <a:rPr lang="tr-TR" sz="3600" dirty="0" err="1"/>
              <a:t>Union</a:t>
            </a:r>
            <a:r>
              <a:rPr lang="tr-TR" sz="3600" dirty="0"/>
              <a:t> of </a:t>
            </a:r>
            <a:r>
              <a:rPr lang="tr-TR" sz="3600" dirty="0" err="1"/>
              <a:t>Chambers</a:t>
            </a:r>
            <a:r>
              <a:rPr lang="tr-TR" sz="3600" dirty="0"/>
              <a:t> </a:t>
            </a:r>
            <a:r>
              <a:rPr lang="tr-TR" sz="3600" dirty="0" err="1"/>
              <a:t>and</a:t>
            </a:r>
            <a:r>
              <a:rPr lang="tr-TR" sz="3600" dirty="0"/>
              <a:t> </a:t>
            </a:r>
            <a:r>
              <a:rPr lang="tr-TR" sz="3600" dirty="0" err="1"/>
              <a:t>Commodity</a:t>
            </a:r>
            <a:r>
              <a:rPr lang="tr-TR" sz="3600" dirty="0"/>
              <a:t> </a:t>
            </a:r>
            <a:r>
              <a:rPr lang="tr-TR" sz="3600" dirty="0" err="1"/>
              <a:t>Exchanges</a:t>
            </a:r>
            <a:r>
              <a:rPr lang="tr-TR" sz="3600" dirty="0"/>
              <a:t> of </a:t>
            </a:r>
            <a:r>
              <a:rPr lang="tr-TR" sz="3600" dirty="0" err="1"/>
              <a:t>Turkey</a:t>
            </a:r>
            <a:r>
              <a:rPr lang="tr-TR" sz="3600" dirty="0"/>
              <a:t> (TOBB)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1971"/>
            <a:ext cx="8515350" cy="439154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A strong organization, covering the whole economy</a:t>
            </a:r>
            <a:endParaRPr lang="tr-TR" b="1" dirty="0" smtClean="0"/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365</a:t>
            </a:r>
            <a:r>
              <a:rPr lang="en-US" dirty="0"/>
              <a:t> </a:t>
            </a:r>
            <a:r>
              <a:rPr lang="en-US" b="1" u="sng" dirty="0"/>
              <a:t>Local Chambers and Commodity </a:t>
            </a:r>
            <a:r>
              <a:rPr lang="en-US" b="1" u="sng" dirty="0" smtClean="0"/>
              <a:t>Exchanges</a:t>
            </a:r>
            <a:endParaRPr lang="tr-TR" b="1" u="sng" dirty="0" smtClean="0"/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tr-TR" dirty="0" smtClean="0"/>
              <a:t>81 </a:t>
            </a:r>
            <a:r>
              <a:rPr lang="tr-TR" dirty="0" err="1" smtClean="0"/>
              <a:t>Provinces</a:t>
            </a:r>
            <a:endParaRPr lang="tr-TR" dirty="0" smtClean="0"/>
          </a:p>
          <a:p>
            <a:pPr lvl="2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tr-TR" dirty="0" smtClean="0"/>
              <a:t>160 </a:t>
            </a:r>
            <a:r>
              <a:rPr lang="tr-TR" dirty="0" err="1" smtClean="0"/>
              <a:t>Districts</a:t>
            </a:r>
            <a:endParaRPr lang="en-US" dirty="0"/>
          </a:p>
          <a:p>
            <a:pPr lvl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0000"/>
                </a:solidFill>
              </a:rPr>
              <a:t>61</a:t>
            </a:r>
            <a:r>
              <a:rPr lang="en-US" dirty="0"/>
              <a:t> </a:t>
            </a:r>
            <a:r>
              <a:rPr lang="en-US" b="1" u="sng" dirty="0"/>
              <a:t>Sectoral Assemblies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Offers over </a:t>
            </a:r>
            <a:r>
              <a:rPr lang="en-US" u="sng" dirty="0"/>
              <a:t>60 different services </a:t>
            </a:r>
            <a:r>
              <a:rPr lang="en-US" dirty="0"/>
              <a:t>to </a:t>
            </a:r>
            <a:r>
              <a:rPr lang="tr-TR" dirty="0" err="1" smtClean="0"/>
              <a:t>its</a:t>
            </a:r>
            <a:r>
              <a:rPr lang="tr-TR" dirty="0" smtClean="0"/>
              <a:t> </a:t>
            </a:r>
            <a:r>
              <a:rPr lang="tr-TR" dirty="0" err="1" smtClean="0"/>
              <a:t>members</a:t>
            </a:r>
            <a:endParaRPr lang="en-US" dirty="0"/>
          </a:p>
          <a:p>
            <a:pPr lvl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 smtClean="0"/>
              <a:t>Manages </a:t>
            </a:r>
            <a:r>
              <a:rPr lang="en-US" dirty="0"/>
              <a:t>over </a:t>
            </a:r>
            <a:r>
              <a:rPr lang="en-US" u="sng" dirty="0"/>
              <a:t>40 national and international </a:t>
            </a:r>
            <a:r>
              <a:rPr lang="en-US" u="sng" dirty="0" smtClean="0"/>
              <a:t>projects</a:t>
            </a:r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3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8806"/>
            <a:ext cx="7886700" cy="710639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Union of Chambers and Commodity Exchanges of Turkey (TOBB)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1971"/>
            <a:ext cx="8145236" cy="43915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SECTORAL ASSEMBLIES - Leaders of the sectors</a:t>
            </a:r>
          </a:p>
          <a:p>
            <a:r>
              <a:rPr lang="en-US" b="1" dirty="0" smtClean="0"/>
              <a:t>61 different Assemblies in the primary sectors</a:t>
            </a:r>
          </a:p>
          <a:p>
            <a:r>
              <a:rPr lang="en-US" b="1" dirty="0" smtClean="0"/>
              <a:t>Each sectoral assembly holds: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The </a:t>
            </a:r>
            <a:r>
              <a:rPr lang="en-US" u="sng" dirty="0" smtClean="0"/>
              <a:t>top 40 companies </a:t>
            </a:r>
            <a:r>
              <a:rPr lang="en-US" dirty="0" smtClean="0"/>
              <a:t>of the sector (as turnover)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u="sng" dirty="0" smtClean="0"/>
              <a:t>Senior bureaucrats </a:t>
            </a:r>
            <a:r>
              <a:rPr lang="en-US" dirty="0" smtClean="0"/>
              <a:t>of the relevant public institutions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Sectorial </a:t>
            </a:r>
            <a:r>
              <a:rPr lang="en-US" u="sng" dirty="0" smtClean="0"/>
              <a:t>associations</a:t>
            </a:r>
          </a:p>
          <a:p>
            <a:r>
              <a:rPr lang="en-US" b="1" dirty="0" smtClean="0"/>
              <a:t>Overall, Sectoral Assemblies brings together: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1.460 companies representing all region</a:t>
            </a:r>
            <a:r>
              <a:rPr lang="tr-TR" dirty="0" smtClean="0"/>
              <a:t>s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15 ministries, 57 public institutions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377 non-governmental organizations</a:t>
            </a:r>
            <a:r>
              <a:rPr lang="tr-TR" dirty="0" smtClean="0"/>
              <a:t> /</a:t>
            </a:r>
            <a:r>
              <a:rPr lang="tr-TR" dirty="0" err="1" smtClean="0"/>
              <a:t>associations</a:t>
            </a:r>
            <a:endParaRPr lang="en-US" dirty="0" smtClean="0"/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5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8806"/>
            <a:ext cx="7886700" cy="710639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Union of Chambers and Commodity Exchanges of Turkey (TOBB)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1971"/>
            <a:ext cx="8145236" cy="4391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SECTORAL ASSEMBLIES – </a:t>
            </a:r>
            <a:r>
              <a:rPr lang="tr-TR" b="1" dirty="0" smtClean="0">
                <a:solidFill>
                  <a:srgbClr val="FF0000"/>
                </a:solidFill>
              </a:rPr>
              <a:t>(</a:t>
            </a:r>
            <a:r>
              <a:rPr lang="tr-TR" b="1" dirty="0" err="1" smtClean="0">
                <a:solidFill>
                  <a:srgbClr val="FF0000"/>
                </a:solidFill>
              </a:rPr>
              <a:t>Industrial</a:t>
            </a:r>
            <a:r>
              <a:rPr lang="tr-TR" b="1" dirty="0" smtClean="0">
                <a:solidFill>
                  <a:srgbClr val="FF0000"/>
                </a:solidFill>
              </a:rPr>
              <a:t>)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083648"/>
            <a:ext cx="6749092" cy="40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6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8806"/>
            <a:ext cx="7886700" cy="710639"/>
          </a:xfrm>
        </p:spPr>
        <p:txBody>
          <a:bodyPr>
            <a:noAutofit/>
          </a:bodyPr>
          <a:lstStyle/>
          <a:p>
            <a:r>
              <a:rPr lang="en-US" sz="3600" dirty="0" smtClean="0"/>
              <a:t>The Union of Chambers and Commodity Exchanges of Turkey (TOBB)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1971"/>
            <a:ext cx="8145236" cy="4391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SECTORAL ASSEMBLIES – </a:t>
            </a:r>
            <a:r>
              <a:rPr lang="tr-TR" b="1" dirty="0" smtClean="0">
                <a:solidFill>
                  <a:srgbClr val="FF0000"/>
                </a:solidFill>
              </a:rPr>
              <a:t>(</a:t>
            </a:r>
            <a:r>
              <a:rPr lang="tr-TR" b="1" dirty="0" err="1" smtClean="0">
                <a:solidFill>
                  <a:srgbClr val="FF0000"/>
                </a:solidFill>
              </a:rPr>
              <a:t>Industrial</a:t>
            </a:r>
            <a:r>
              <a:rPr lang="tr-TR" b="1" dirty="0" smtClean="0">
                <a:solidFill>
                  <a:srgbClr val="FF0000"/>
                </a:solidFill>
              </a:rPr>
              <a:t>)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056271"/>
            <a:ext cx="6993381" cy="411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8806"/>
            <a:ext cx="7886700" cy="710639"/>
          </a:xfrm>
        </p:spPr>
        <p:txBody>
          <a:bodyPr>
            <a:noAutofit/>
          </a:bodyPr>
          <a:lstStyle/>
          <a:p>
            <a:r>
              <a:rPr lang="tr-TR" sz="3600" dirty="0" err="1"/>
              <a:t>The</a:t>
            </a:r>
            <a:r>
              <a:rPr lang="tr-TR" sz="3600" dirty="0"/>
              <a:t> </a:t>
            </a:r>
            <a:r>
              <a:rPr lang="tr-TR" sz="3600" dirty="0" err="1"/>
              <a:t>Union</a:t>
            </a:r>
            <a:r>
              <a:rPr lang="tr-TR" sz="3600" dirty="0"/>
              <a:t> of </a:t>
            </a:r>
            <a:r>
              <a:rPr lang="tr-TR" sz="3600" dirty="0" err="1"/>
              <a:t>Chambers</a:t>
            </a:r>
            <a:r>
              <a:rPr lang="tr-TR" sz="3600" dirty="0"/>
              <a:t> </a:t>
            </a:r>
            <a:r>
              <a:rPr lang="tr-TR" sz="3600" dirty="0" err="1"/>
              <a:t>and</a:t>
            </a:r>
            <a:r>
              <a:rPr lang="tr-TR" sz="3600" dirty="0"/>
              <a:t> </a:t>
            </a:r>
            <a:r>
              <a:rPr lang="tr-TR" sz="3600" dirty="0" err="1"/>
              <a:t>Commodity</a:t>
            </a:r>
            <a:r>
              <a:rPr lang="tr-TR" sz="3600" dirty="0"/>
              <a:t> </a:t>
            </a:r>
            <a:r>
              <a:rPr lang="tr-TR" sz="3600" dirty="0" err="1"/>
              <a:t>Exchanges</a:t>
            </a:r>
            <a:r>
              <a:rPr lang="tr-TR" sz="3600" dirty="0"/>
              <a:t> of </a:t>
            </a:r>
            <a:r>
              <a:rPr lang="tr-TR" sz="3600" dirty="0" err="1"/>
              <a:t>Turkey</a:t>
            </a:r>
            <a:r>
              <a:rPr lang="tr-TR" sz="3600" dirty="0"/>
              <a:t> (TOBB)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21971"/>
            <a:ext cx="8069036" cy="439154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5900" b="1" dirty="0" smtClean="0">
                <a:solidFill>
                  <a:srgbClr val="FF0000"/>
                </a:solidFill>
              </a:rPr>
              <a:t>Very active President nationally and internationally</a:t>
            </a:r>
            <a:endParaRPr lang="tr-TR" sz="5900" b="1" dirty="0" smtClean="0">
              <a:solidFill>
                <a:srgbClr val="FF0000"/>
              </a:solidFill>
            </a:endParaRPr>
          </a:p>
          <a:p>
            <a:r>
              <a:rPr lang="en-US" sz="4300" dirty="0"/>
              <a:t>Vice President of EUROCHAMBRES</a:t>
            </a:r>
          </a:p>
          <a:p>
            <a:r>
              <a:rPr lang="en-US" sz="4300" dirty="0"/>
              <a:t>Vice President of Islamic Chamber of Commerce, Industry and Agriculture (ICCIA)</a:t>
            </a:r>
          </a:p>
          <a:p>
            <a:r>
              <a:rPr lang="en-US" sz="4300" dirty="0"/>
              <a:t>Member of the Executive Board of ICC (International Chamber of </a:t>
            </a:r>
            <a:r>
              <a:rPr lang="en-US" sz="4300" dirty="0" smtClean="0"/>
              <a:t>Commerce)</a:t>
            </a:r>
            <a:r>
              <a:rPr lang="tr-TR" sz="4300" dirty="0" smtClean="0"/>
              <a:t>, </a:t>
            </a:r>
            <a:br>
              <a:rPr lang="tr-TR" sz="4300" dirty="0" smtClean="0"/>
            </a:br>
            <a:r>
              <a:rPr lang="en-US" sz="4300" dirty="0" smtClean="0"/>
              <a:t>Chairman </a:t>
            </a:r>
            <a:r>
              <a:rPr lang="en-US" sz="4300" dirty="0"/>
              <a:t>of ICC </a:t>
            </a:r>
            <a:r>
              <a:rPr lang="en-US" sz="4300" dirty="0" smtClean="0"/>
              <a:t>Turkey</a:t>
            </a:r>
            <a:r>
              <a:rPr lang="tr-TR" sz="4300" dirty="0" smtClean="0"/>
              <a:t>, </a:t>
            </a:r>
            <a:r>
              <a:rPr lang="en-US" sz="4300" dirty="0" smtClean="0"/>
              <a:t>ICC </a:t>
            </a:r>
            <a:r>
              <a:rPr lang="en-US" sz="4300" dirty="0"/>
              <a:t>G-20 Advisory Group Member</a:t>
            </a:r>
          </a:p>
          <a:p>
            <a:r>
              <a:rPr lang="en-US" sz="4300" dirty="0"/>
              <a:t>B20 Turkey </a:t>
            </a:r>
            <a:r>
              <a:rPr lang="en-US" sz="4300" dirty="0" smtClean="0"/>
              <a:t>Chair</a:t>
            </a:r>
            <a:endParaRPr lang="en-US" sz="4300" dirty="0"/>
          </a:p>
          <a:p>
            <a:r>
              <a:rPr lang="en-US" sz="4300" dirty="0"/>
              <a:t>Vice President  of the Confederation of Asia-Pacific Chambers of Commerce and Industry (CACCI )</a:t>
            </a:r>
          </a:p>
          <a:p>
            <a:r>
              <a:rPr lang="en-US" sz="4300" dirty="0" smtClean="0"/>
              <a:t>Co-President </a:t>
            </a:r>
            <a:r>
              <a:rPr lang="en-US" sz="4300" dirty="0"/>
              <a:t>of the Turkish-Arab Chamber</a:t>
            </a:r>
          </a:p>
          <a:p>
            <a:r>
              <a:rPr lang="en-US" sz="4300" dirty="0" smtClean="0"/>
              <a:t>International </a:t>
            </a:r>
            <a:r>
              <a:rPr lang="en-US" sz="4300" dirty="0"/>
              <a:t>President of the Jerusalem Arbitration Center </a:t>
            </a:r>
          </a:p>
          <a:p>
            <a:r>
              <a:rPr lang="en-US" sz="4300" dirty="0"/>
              <a:t>Member of the Board of the Association of Balkan Chambers (ABC)</a:t>
            </a:r>
          </a:p>
          <a:p>
            <a:r>
              <a:rPr lang="en-US" sz="4300" dirty="0" smtClean="0"/>
              <a:t>Co-Chairman </a:t>
            </a:r>
            <a:r>
              <a:rPr lang="en-US" sz="4300" dirty="0"/>
              <a:t>of the EU-Turkey Joint Consultative Committee</a:t>
            </a:r>
          </a:p>
          <a:p>
            <a:r>
              <a:rPr lang="en-US" sz="4300" dirty="0"/>
              <a:t>President of the Board of Trustees of TOBB University of Economics and Technology</a:t>
            </a:r>
          </a:p>
          <a:p>
            <a:r>
              <a:rPr lang="en-US" sz="4300" dirty="0"/>
              <a:t>President of TEPAV (The Economic Policy Research Foundation of Turkey)</a:t>
            </a:r>
          </a:p>
          <a:p>
            <a:r>
              <a:rPr lang="en-US" sz="4300" dirty="0"/>
              <a:t>Member of The Supreme Council for Science and Technology of TUBITAK (The Scientific and Technological Research Council of Turkey)</a:t>
            </a:r>
          </a:p>
          <a:p>
            <a:r>
              <a:rPr lang="tr-TR" sz="4300" dirty="0" smtClean="0"/>
              <a:t>….</a:t>
            </a:r>
            <a:endParaRPr lang="en-US" sz="43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339" y="994125"/>
            <a:ext cx="1585211" cy="206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7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177893" cy="493017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May 2015	MOU with TAEK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June 2015	First Council Meeting Attendance</a:t>
            </a:r>
            <a:br>
              <a:rPr lang="en-US" b="1" dirty="0" smtClean="0"/>
            </a:br>
            <a:r>
              <a:rPr lang="en-US" b="1" dirty="0" smtClean="0"/>
              <a:t>			(never missed one since)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Aug 2015	First Visit to Heads of Departments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Oct 2015	</a:t>
            </a:r>
            <a:r>
              <a:rPr lang="en-US" b="1" dirty="0" smtClean="0">
                <a:solidFill>
                  <a:srgbClr val="0070C0"/>
                </a:solidFill>
              </a:rPr>
              <a:t>First CERN Industrial Event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Dec 2015	</a:t>
            </a:r>
            <a:r>
              <a:rPr lang="en-US" b="1" dirty="0" smtClean="0">
                <a:solidFill>
                  <a:srgbClr val="00B050"/>
                </a:solidFill>
              </a:rPr>
              <a:t>Training of Local Chambers’ Reps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Apr 2016	</a:t>
            </a:r>
            <a:r>
              <a:rPr lang="en-US" b="1" dirty="0" smtClean="0">
                <a:solidFill>
                  <a:srgbClr val="0070C0"/>
                </a:solidFill>
              </a:rPr>
              <a:t>CMS &amp; Hi-</a:t>
            </a:r>
            <a:r>
              <a:rPr lang="en-US" b="1" dirty="0" err="1" smtClean="0">
                <a:solidFill>
                  <a:srgbClr val="0070C0"/>
                </a:solidFill>
              </a:rPr>
              <a:t>Lumi</a:t>
            </a:r>
            <a:r>
              <a:rPr lang="en-US" b="1" dirty="0" smtClean="0">
                <a:solidFill>
                  <a:srgbClr val="0070C0"/>
                </a:solidFill>
              </a:rPr>
              <a:t> Event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/>
              <a:t>May 2016	</a:t>
            </a:r>
            <a:r>
              <a:rPr lang="en-US" b="1" dirty="0" smtClean="0">
                <a:solidFill>
                  <a:srgbClr val="0070C0"/>
                </a:solidFill>
              </a:rPr>
              <a:t>KT – TTO Summit</a:t>
            </a:r>
            <a:endParaRPr lang="tr-TR" b="1" dirty="0" smtClean="0">
              <a:solidFill>
                <a:srgbClr val="0070C0"/>
              </a:solidFill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tr-TR" b="1" dirty="0" err="1" smtClean="0"/>
              <a:t>Oct</a:t>
            </a:r>
            <a:r>
              <a:rPr lang="tr-TR" b="1" dirty="0" smtClean="0"/>
              <a:t> 2016</a:t>
            </a:r>
            <a:r>
              <a:rPr lang="tr-TR" b="1" dirty="0" smtClean="0">
                <a:solidFill>
                  <a:srgbClr val="0070C0"/>
                </a:solidFill>
              </a:rPr>
              <a:t>	</a:t>
            </a:r>
            <a:r>
              <a:rPr lang="tr-TR" b="1" dirty="0" err="1" smtClean="0">
                <a:solidFill>
                  <a:srgbClr val="A50021"/>
                </a:solidFill>
              </a:rPr>
              <a:t>Hi-Lumi</a:t>
            </a:r>
            <a:r>
              <a:rPr lang="tr-TR" b="1" dirty="0" smtClean="0">
                <a:solidFill>
                  <a:srgbClr val="A50021"/>
                </a:solidFill>
              </a:rPr>
              <a:t> </a:t>
            </a:r>
            <a:r>
              <a:rPr lang="tr-TR" b="1" dirty="0" err="1" smtClean="0">
                <a:solidFill>
                  <a:srgbClr val="A50021"/>
                </a:solidFill>
              </a:rPr>
              <a:t>Event</a:t>
            </a:r>
            <a:r>
              <a:rPr lang="tr-TR" b="1" dirty="0" smtClean="0">
                <a:solidFill>
                  <a:srgbClr val="A50021"/>
                </a:solidFill>
              </a:rPr>
              <a:t> (</a:t>
            </a:r>
            <a:r>
              <a:rPr lang="tr-TR" b="1" dirty="0" err="1" smtClean="0">
                <a:solidFill>
                  <a:srgbClr val="A50021"/>
                </a:solidFill>
              </a:rPr>
              <a:t>Portugal</a:t>
            </a:r>
            <a:r>
              <a:rPr lang="tr-TR" b="1" dirty="0" smtClean="0">
                <a:solidFill>
                  <a:srgbClr val="A50021"/>
                </a:solidFill>
              </a:rPr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tr-TR" b="1" dirty="0" smtClean="0"/>
              <a:t>May 2017</a:t>
            </a:r>
            <a:r>
              <a:rPr lang="tr-TR" b="1" dirty="0" smtClean="0">
                <a:solidFill>
                  <a:srgbClr val="0070C0"/>
                </a:solidFill>
              </a:rPr>
              <a:t>	</a:t>
            </a:r>
            <a:r>
              <a:rPr lang="tr-TR" b="1" dirty="0" err="1" smtClean="0">
                <a:solidFill>
                  <a:srgbClr val="A50021"/>
                </a:solidFill>
              </a:rPr>
              <a:t>Hi-Lumi</a:t>
            </a:r>
            <a:r>
              <a:rPr lang="tr-TR" b="1" dirty="0" smtClean="0">
                <a:solidFill>
                  <a:srgbClr val="A50021"/>
                </a:solidFill>
              </a:rPr>
              <a:t> </a:t>
            </a:r>
            <a:r>
              <a:rPr lang="tr-TR" b="1" dirty="0" err="1" smtClean="0">
                <a:solidFill>
                  <a:srgbClr val="A50021"/>
                </a:solidFill>
              </a:rPr>
              <a:t>Event</a:t>
            </a:r>
            <a:r>
              <a:rPr lang="tr-TR" b="1" dirty="0" smtClean="0">
                <a:solidFill>
                  <a:srgbClr val="A50021"/>
                </a:solidFill>
              </a:rPr>
              <a:t> (UK)</a:t>
            </a:r>
            <a:endParaRPr lang="en-US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77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8" y="1538622"/>
            <a:ext cx="8995317" cy="4474894"/>
          </a:xfrm>
          <a:prstGeom prst="rect">
            <a:avLst/>
          </a:prstGeom>
        </p:spPr>
      </p:pic>
      <p:sp>
        <p:nvSpPr>
          <p:cNvPr id="32" name="Oval 31"/>
          <p:cNvSpPr/>
          <p:nvPr/>
        </p:nvSpPr>
        <p:spPr>
          <a:xfrm rot="1642225">
            <a:off x="1273108" y="2137107"/>
            <a:ext cx="1219200" cy="455283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177893" cy="4930177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</a:t>
            </a:r>
          </a:p>
        </p:txBody>
      </p:sp>
      <p:sp>
        <p:nvSpPr>
          <p:cNvPr id="5" name="Rectangle 4"/>
          <p:cNvSpPr/>
          <p:nvPr/>
        </p:nvSpPr>
        <p:spPr>
          <a:xfrm>
            <a:off x="3015343" y="2792396"/>
            <a:ext cx="208871" cy="212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069772" y="3039963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265714" y="3065671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015343" y="4107319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146811" y="2641484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3741" y="3700613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37301" y="3700613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54332" y="2178903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17746" y="3115419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963304" y="2385889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454332" y="2709642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87441" y="2307040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265714" y="2792396"/>
            <a:ext cx="208871" cy="212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272188" y="4767672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22502" y="3788117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165189" y="3150925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886083" y="2302541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271229" y="2047638"/>
            <a:ext cx="208871" cy="21206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531553" y="2047638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80855" y="4581073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384923" y="4657238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950049" y="3851525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41565" y="4437282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597193" y="2171277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006666" y="3162427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rot="1642225">
            <a:off x="376637" y="3562621"/>
            <a:ext cx="684299" cy="4552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rot="1642225">
            <a:off x="1425508" y="2929214"/>
            <a:ext cx="1219200" cy="4552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rot="1642225">
            <a:off x="2853511" y="2762041"/>
            <a:ext cx="727570" cy="60726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rot="20675298">
            <a:off x="2823896" y="3807780"/>
            <a:ext cx="2138149" cy="455283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679948" y="4513006"/>
            <a:ext cx="2067709" cy="810108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2917372" y="2986587"/>
            <a:ext cx="154442" cy="1509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734357" y="1046344"/>
            <a:ext cx="47809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FF0000"/>
                </a:solidFill>
              </a:rPr>
              <a:t>(26 </a:t>
            </a:r>
            <a:r>
              <a:rPr lang="tr-TR" sz="3200" b="1" dirty="0" err="1">
                <a:solidFill>
                  <a:srgbClr val="FF0000"/>
                </a:solidFill>
              </a:rPr>
              <a:t>events</a:t>
            </a:r>
            <a:r>
              <a:rPr lang="tr-TR" sz="3200" b="1" dirty="0">
                <a:solidFill>
                  <a:srgbClr val="FF0000"/>
                </a:solidFill>
              </a:rPr>
              <a:t> – 3 </a:t>
            </a:r>
            <a:r>
              <a:rPr lang="tr-TR" sz="3200" b="1" dirty="0" err="1">
                <a:solidFill>
                  <a:srgbClr val="FF0000"/>
                </a:solidFill>
              </a:rPr>
              <a:t>with</a:t>
            </a:r>
            <a:r>
              <a:rPr lang="tr-TR" sz="3200" b="1" dirty="0">
                <a:solidFill>
                  <a:srgbClr val="FF0000"/>
                </a:solidFill>
              </a:rPr>
              <a:t> CERN</a:t>
            </a:r>
            <a:r>
              <a:rPr lang="tr-TR" sz="3200" b="1" dirty="0" smtClean="0">
                <a:solidFill>
                  <a:srgbClr val="FF0000"/>
                </a:solidFill>
              </a:rPr>
              <a:t>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857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177893" cy="4930177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</a:t>
            </a:r>
            <a:endParaRPr lang="tr-TR" b="1" dirty="0" smtClean="0">
              <a:solidFill>
                <a:srgbClr val="FF0000"/>
              </a:solidFill>
            </a:endParaRPr>
          </a:p>
          <a:p>
            <a:pPr lvl="1"/>
            <a:r>
              <a:rPr lang="tr-TR" b="1" dirty="0" err="1">
                <a:solidFill>
                  <a:srgbClr val="0070C0"/>
                </a:solidFill>
              </a:rPr>
              <a:t>Industrial</a:t>
            </a:r>
            <a:r>
              <a:rPr lang="tr-TR" b="1" dirty="0">
                <a:solidFill>
                  <a:srgbClr val="0070C0"/>
                </a:solidFill>
              </a:rPr>
              <a:t> Database of </a:t>
            </a:r>
            <a:r>
              <a:rPr lang="tr-TR" b="1" dirty="0" err="1" smtClean="0">
                <a:solidFill>
                  <a:srgbClr val="0070C0"/>
                </a:solidFill>
              </a:rPr>
              <a:t>Turkey</a:t>
            </a:r>
            <a:endParaRPr lang="tr-TR" b="1" dirty="0" smtClean="0">
              <a:solidFill>
                <a:srgbClr val="0070C0"/>
              </a:solidFill>
            </a:endParaRPr>
          </a:p>
          <a:p>
            <a:pPr lvl="2"/>
            <a:r>
              <a:rPr lang="en-US" b="1" dirty="0"/>
              <a:t>Capacity data of industrial companies</a:t>
            </a:r>
          </a:p>
          <a:p>
            <a:pPr lvl="3"/>
            <a:r>
              <a:rPr lang="tr-TR" sz="1800" b="1" dirty="0" err="1" smtClean="0"/>
              <a:t>The</a:t>
            </a:r>
            <a:r>
              <a:rPr lang="tr-TR" sz="1800" b="1" dirty="0" smtClean="0"/>
              <a:t> </a:t>
            </a:r>
            <a:r>
              <a:rPr lang="en-US" sz="1800" b="1" dirty="0" smtClean="0"/>
              <a:t>company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output</a:t>
            </a:r>
            <a:r>
              <a:rPr lang="tr-TR" sz="1800" b="1" dirty="0" smtClean="0"/>
              <a:t> </a:t>
            </a:r>
            <a:r>
              <a:rPr lang="en-US" sz="1800" b="1" dirty="0" smtClean="0"/>
              <a:t>with </a:t>
            </a:r>
            <a:r>
              <a:rPr lang="en-US" sz="1800" b="1" dirty="0"/>
              <a:t>its available machinery and employees?</a:t>
            </a:r>
          </a:p>
          <a:p>
            <a:pPr lvl="2"/>
            <a:r>
              <a:rPr lang="en-US" b="1" dirty="0"/>
              <a:t>Capacity reports of 73.000 companies</a:t>
            </a:r>
          </a:p>
          <a:p>
            <a:pPr lvl="2"/>
            <a:r>
              <a:rPr lang="en-US" b="1" dirty="0"/>
              <a:t>Statistics of machinery and stock</a:t>
            </a:r>
          </a:p>
          <a:p>
            <a:pPr lvl="2"/>
            <a:r>
              <a:rPr lang="en-US" b="1" dirty="0"/>
              <a:t>Province, product and sectoral basis searching</a:t>
            </a:r>
          </a:p>
          <a:p>
            <a:pPr lvl="1"/>
            <a:r>
              <a:rPr lang="tr-TR" b="1" dirty="0" smtClean="0">
                <a:solidFill>
                  <a:srgbClr val="0070C0"/>
                </a:solidFill>
              </a:rPr>
              <a:t>Not </a:t>
            </a:r>
            <a:r>
              <a:rPr lang="tr-TR" b="1" dirty="0" err="1" smtClean="0">
                <a:solidFill>
                  <a:srgbClr val="0070C0"/>
                </a:solidFill>
              </a:rPr>
              <a:t>all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related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to</a:t>
            </a:r>
            <a:r>
              <a:rPr lang="tr-TR" b="1" dirty="0" smtClean="0">
                <a:solidFill>
                  <a:srgbClr val="0070C0"/>
                </a:solidFill>
              </a:rPr>
              <a:t> CERN </a:t>
            </a:r>
            <a:r>
              <a:rPr lang="tr-TR" b="1" dirty="0" err="1" smtClean="0">
                <a:solidFill>
                  <a:srgbClr val="0070C0"/>
                </a:solidFill>
              </a:rPr>
              <a:t>Inquiries</a:t>
            </a:r>
            <a:endParaRPr lang="tr-TR" b="1" dirty="0" smtClean="0">
              <a:solidFill>
                <a:srgbClr val="0070C0"/>
              </a:solidFill>
            </a:endParaRPr>
          </a:p>
          <a:p>
            <a:pPr lvl="1"/>
            <a:r>
              <a:rPr lang="tr-TR" b="1" dirty="0" smtClean="0">
                <a:solidFill>
                  <a:srgbClr val="0070C0"/>
                </a:solidFill>
              </a:rPr>
              <a:t>~6.000 – 9.000 Solid </a:t>
            </a:r>
            <a:r>
              <a:rPr lang="tr-TR" b="1" dirty="0" err="1" smtClean="0">
                <a:solidFill>
                  <a:srgbClr val="0070C0"/>
                </a:solidFill>
              </a:rPr>
              <a:t>Firms</a:t>
            </a:r>
            <a:endParaRPr lang="tr-TR" b="1" dirty="0" smtClean="0">
              <a:solidFill>
                <a:srgbClr val="0070C0"/>
              </a:solidFill>
            </a:endParaRPr>
          </a:p>
          <a:p>
            <a:pPr lvl="1"/>
            <a:r>
              <a:rPr lang="tr-TR" b="1" dirty="0" smtClean="0">
                <a:solidFill>
                  <a:srgbClr val="0070C0"/>
                </a:solidFill>
              </a:rPr>
              <a:t>~2.000 </a:t>
            </a:r>
            <a:r>
              <a:rPr lang="tr-TR" b="1" dirty="0" err="1">
                <a:solidFill>
                  <a:srgbClr val="0070C0"/>
                </a:solidFill>
              </a:rPr>
              <a:t>Med-Hi</a:t>
            </a:r>
            <a:r>
              <a:rPr lang="tr-TR" b="1" dirty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Tech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to</a:t>
            </a:r>
            <a:r>
              <a:rPr lang="tr-TR" b="1" dirty="0" smtClean="0">
                <a:solidFill>
                  <a:srgbClr val="0070C0"/>
                </a:solidFill>
              </a:rPr>
              <a:t> High-</a:t>
            </a:r>
            <a:r>
              <a:rPr lang="tr-TR" b="1" dirty="0" err="1" smtClean="0">
                <a:solidFill>
                  <a:srgbClr val="0070C0"/>
                </a:solidFill>
              </a:rPr>
              <a:t>Tech</a:t>
            </a:r>
            <a:endParaRPr lang="tr-TR" b="1" dirty="0" smtClean="0">
              <a:solidFill>
                <a:srgbClr val="0070C0"/>
              </a:solidFill>
            </a:endParaRPr>
          </a:p>
          <a:p>
            <a:pPr lvl="1"/>
            <a:r>
              <a:rPr lang="tr-TR" b="1" dirty="0" smtClean="0">
                <a:solidFill>
                  <a:srgbClr val="0070C0"/>
                </a:solidFill>
              </a:rPr>
              <a:t>~1.200+ </a:t>
            </a:r>
            <a:r>
              <a:rPr lang="tr-TR" b="1" dirty="0" err="1" smtClean="0">
                <a:solidFill>
                  <a:srgbClr val="0070C0"/>
                </a:solidFill>
              </a:rPr>
              <a:t>In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our</a:t>
            </a:r>
            <a:r>
              <a:rPr lang="tr-TR" b="1" dirty="0" smtClean="0">
                <a:solidFill>
                  <a:srgbClr val="0070C0"/>
                </a:solidFill>
              </a:rPr>
              <a:t> TOBB-CERN Network </a:t>
            </a:r>
          </a:p>
          <a:p>
            <a:pPr marL="457200" lvl="1" indent="0">
              <a:buNone/>
            </a:pPr>
            <a:endParaRPr lang="tr-TR" b="1" dirty="0" smtClean="0">
              <a:solidFill>
                <a:srgbClr val="0070C0"/>
              </a:solidFill>
            </a:endParaRPr>
          </a:p>
          <a:p>
            <a:pPr lvl="1"/>
            <a:endParaRPr lang="en-US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1" y="0"/>
            <a:ext cx="915147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875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177893" cy="4930177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 – </a:t>
            </a:r>
            <a:r>
              <a:rPr lang="en-US" b="1" dirty="0" smtClean="0">
                <a:solidFill>
                  <a:srgbClr val="A50021"/>
                </a:solidFill>
              </a:rPr>
              <a:t>Our Network</a:t>
            </a:r>
          </a:p>
          <a:p>
            <a:pPr lvl="1"/>
            <a:r>
              <a:rPr lang="en-US" b="1" dirty="0" smtClean="0">
                <a:solidFill>
                  <a:srgbClr val="0000CC"/>
                </a:solidFill>
              </a:rPr>
              <a:t>Variety of our Network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Owners, Executives or High Level Sr. Representatives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70C0"/>
                </a:solidFill>
              </a:rPr>
              <a:t>Associations of Major Sectors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Local Chambers’ network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err="1" smtClean="0">
                <a:solidFill>
                  <a:srgbClr val="0070C0"/>
                </a:solidFill>
              </a:rPr>
              <a:t>Technoparks</a:t>
            </a:r>
            <a:endParaRPr lang="en-US" b="1" dirty="0" smtClean="0">
              <a:solidFill>
                <a:srgbClr val="0070C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Industrial Zones</a:t>
            </a:r>
          </a:p>
          <a:p>
            <a:pPr lvl="1"/>
            <a:r>
              <a:rPr lang="en-US" b="1" dirty="0" smtClean="0">
                <a:solidFill>
                  <a:srgbClr val="0000CC"/>
                </a:solidFill>
              </a:rPr>
              <a:t>Capacity of our Network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They are good and busy…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70C0"/>
                </a:solidFill>
              </a:rPr>
              <a:t>They want the challenge of CERN jobs but are </a:t>
            </a:r>
            <a:r>
              <a:rPr lang="en-US" b="1" dirty="0" err="1" smtClean="0">
                <a:solidFill>
                  <a:srgbClr val="0070C0"/>
                </a:solidFill>
              </a:rPr>
              <a:t>carefull</a:t>
            </a:r>
            <a:endParaRPr lang="en-US" b="1" dirty="0" smtClean="0">
              <a:solidFill>
                <a:srgbClr val="0070C0"/>
              </a:solidFill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They are communicating each other and with us.</a:t>
            </a:r>
            <a:endParaRPr lang="tr-TR" b="1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tr-TR" b="1" dirty="0" err="1" smtClean="0">
                <a:solidFill>
                  <a:srgbClr val="0070C0"/>
                </a:solidFill>
              </a:rPr>
              <a:t>Transition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we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are</a:t>
            </a:r>
            <a:r>
              <a:rPr lang="tr-TR" b="1" dirty="0" smtClean="0">
                <a:solidFill>
                  <a:srgbClr val="0070C0"/>
                </a:solidFill>
              </a:rPr>
              <a:t> in. (</a:t>
            </a:r>
            <a:r>
              <a:rPr lang="tr-TR" b="1" dirty="0" err="1" smtClean="0">
                <a:solidFill>
                  <a:srgbClr val="0070C0"/>
                </a:solidFill>
              </a:rPr>
              <a:t>Defense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to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civil</a:t>
            </a:r>
            <a:r>
              <a:rPr lang="tr-TR" b="1" dirty="0" smtClean="0">
                <a:solidFill>
                  <a:srgbClr val="0070C0"/>
                </a:solidFill>
              </a:rPr>
              <a:t> </a:t>
            </a:r>
            <a:r>
              <a:rPr lang="tr-TR" b="1" dirty="0" err="1" smtClean="0">
                <a:solidFill>
                  <a:srgbClr val="0070C0"/>
                </a:solidFill>
              </a:rPr>
              <a:t>apps</a:t>
            </a:r>
            <a:r>
              <a:rPr lang="tr-TR" b="1" dirty="0" smtClean="0">
                <a:solidFill>
                  <a:srgbClr val="0070C0"/>
                </a:solidFill>
              </a:rPr>
              <a:t>)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 lvl="1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33252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177893" cy="493017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 – </a:t>
            </a:r>
            <a:r>
              <a:rPr lang="en-US" b="1" dirty="0" smtClean="0">
                <a:solidFill>
                  <a:srgbClr val="A50021"/>
                </a:solidFill>
              </a:rPr>
              <a:t>Issues as a new comer</a:t>
            </a:r>
          </a:p>
          <a:p>
            <a:pPr lvl="1"/>
            <a:r>
              <a:rPr lang="en-US" b="1" dirty="0" smtClean="0">
                <a:solidFill>
                  <a:srgbClr val="0000CC"/>
                </a:solidFill>
              </a:rPr>
              <a:t>CERN’s hesitance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/>
              <a:t>Criticality of many tenders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Time frames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/>
              <a:t>Level of Trust / getting to know each other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No visits to Turkish Firms</a:t>
            </a:r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en-US" b="1" dirty="0" smtClean="0"/>
              <a:t>Different Approach from one Technical team to </a:t>
            </a:r>
            <a:r>
              <a:rPr lang="en-US" b="1" dirty="0" err="1" smtClean="0"/>
              <a:t>anothe</a:t>
            </a:r>
            <a:r>
              <a:rPr lang="tr-TR" b="1" dirty="0" smtClean="0"/>
              <a:t>r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18323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177893" cy="4930177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 – </a:t>
            </a:r>
            <a:r>
              <a:rPr lang="en-US" b="1" dirty="0" smtClean="0">
                <a:solidFill>
                  <a:srgbClr val="A50021"/>
                </a:solidFill>
              </a:rPr>
              <a:t>Issues as a new comer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0000CC"/>
                </a:solidFill>
              </a:rPr>
              <a:t>Our Internal Knowledge of CERN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New territory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Who does what? &amp; How?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Limited stay and time at CERN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A50021"/>
                </a:solidFill>
              </a:rPr>
              <a:t>ILO Forum &amp; Procurement</a:t>
            </a:r>
          </a:p>
          <a:p>
            <a:pPr lvl="1"/>
            <a:r>
              <a:rPr lang="en-US" b="1" dirty="0" smtClean="0">
                <a:solidFill>
                  <a:srgbClr val="0000CC"/>
                </a:solidFill>
              </a:rPr>
              <a:t>Some Limitations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Not everything is done in-house.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Level of English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b="1" dirty="0" smtClean="0"/>
              <a:t>Comfort Zone vs New Time-Effort in an unknown territory</a:t>
            </a:r>
            <a:endParaRPr lang="tr-TR" b="1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tr-TR" b="1" dirty="0" err="1" smtClean="0">
                <a:solidFill>
                  <a:schemeClr val="accent1">
                    <a:lumMod val="75000"/>
                  </a:schemeClr>
                </a:solidFill>
              </a:rPr>
              <a:t>Short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 Time </a:t>
            </a:r>
            <a:r>
              <a:rPr lang="tr-TR" b="1" dirty="0" err="1" smtClean="0">
                <a:solidFill>
                  <a:schemeClr val="accent1">
                    <a:lumMod val="75000"/>
                  </a:schemeClr>
                </a:solidFill>
              </a:rPr>
              <a:t>frame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1">
                    <a:lumMod val="75000"/>
                  </a:schemeClr>
                </a:solidFill>
              </a:rPr>
              <a:t>with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1">
                    <a:lumMod val="75000"/>
                  </a:schemeClr>
                </a:solidFill>
              </a:rPr>
              <a:t>DOs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2"/>
            <a:endParaRPr lang="en-US" b="1" dirty="0" smtClean="0"/>
          </a:p>
          <a:p>
            <a:pPr lvl="2"/>
            <a:endParaRPr lang="en-US" b="1" dirty="0" smtClean="0"/>
          </a:p>
          <a:p>
            <a:pPr lvl="2"/>
            <a:endParaRPr lang="en-US" b="1" dirty="0" smtClean="0"/>
          </a:p>
          <a:p>
            <a:pPr lvl="2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6427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177893" cy="4930177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 – </a:t>
            </a:r>
            <a:r>
              <a:rPr lang="en-US" b="1" dirty="0" smtClean="0">
                <a:solidFill>
                  <a:srgbClr val="A50021"/>
                </a:solidFill>
              </a:rPr>
              <a:t>Overall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0000CC"/>
                </a:solidFill>
              </a:rPr>
              <a:t>2015 was a learning </a:t>
            </a:r>
            <a:r>
              <a:rPr lang="tr-TR" b="1" dirty="0">
                <a:solidFill>
                  <a:srgbClr val="0000CC"/>
                </a:solidFill>
              </a:rPr>
              <a:t>&amp;</a:t>
            </a:r>
            <a:r>
              <a:rPr lang="tr-TR" b="1" dirty="0" smtClean="0">
                <a:solidFill>
                  <a:srgbClr val="0000CC"/>
                </a:solidFill>
              </a:rPr>
              <a:t> </a:t>
            </a:r>
            <a:r>
              <a:rPr lang="tr-TR" b="1" dirty="0" err="1" smtClean="0">
                <a:solidFill>
                  <a:srgbClr val="0000CC"/>
                </a:solidFill>
              </a:rPr>
              <a:t>organizing</a:t>
            </a:r>
            <a:r>
              <a:rPr lang="tr-TR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year for us.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0000CC"/>
                </a:solidFill>
              </a:rPr>
              <a:t>2016 was part learning and part involvement</a:t>
            </a:r>
          </a:p>
          <a:p>
            <a:pPr lvl="2">
              <a:spcBef>
                <a:spcPts val="1200"/>
              </a:spcBef>
            </a:pPr>
            <a:r>
              <a:rPr lang="en-US" b="1" dirty="0" smtClean="0"/>
              <a:t>Major developments in the region and turmoil</a:t>
            </a:r>
            <a:endParaRPr lang="tr-TR" b="1" dirty="0" smtClean="0"/>
          </a:p>
          <a:p>
            <a:pPr lvl="2">
              <a:spcBef>
                <a:spcPts val="1200"/>
              </a:spcBef>
            </a:pPr>
            <a:r>
              <a:rPr lang="tr-TR" b="1" dirty="0" err="1" smtClean="0"/>
              <a:t>Stats</a:t>
            </a:r>
            <a:r>
              <a:rPr lang="tr-TR" b="1" dirty="0" smtClean="0"/>
              <a:t> </a:t>
            </a:r>
            <a:r>
              <a:rPr lang="tr-TR" b="1" dirty="0" err="1" smtClean="0"/>
              <a:t>for</a:t>
            </a:r>
            <a:r>
              <a:rPr lang="tr-TR" b="1" dirty="0" smtClean="0"/>
              <a:t> 2016</a:t>
            </a:r>
            <a:endParaRPr lang="en-US" b="1" dirty="0" smtClean="0"/>
          </a:p>
          <a:p>
            <a:pPr marL="914400" lvl="2" indent="0">
              <a:spcBef>
                <a:spcPts val="1200"/>
              </a:spcBef>
              <a:buNone/>
            </a:pPr>
            <a:endParaRPr lang="en-US" b="1" dirty="0" smtClean="0"/>
          </a:p>
          <a:p>
            <a:pPr lvl="2"/>
            <a:endParaRPr lang="en-US" b="1" dirty="0" smtClean="0"/>
          </a:p>
          <a:p>
            <a:pPr lvl="2"/>
            <a:endParaRPr lang="en-US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34" y="4103598"/>
            <a:ext cx="8117522" cy="127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16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TOBB CERN Industrial Liaison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083339"/>
            <a:ext cx="8319408" cy="4930177"/>
          </a:xfrm>
        </p:spPr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Journey of CERN – </a:t>
            </a:r>
            <a:r>
              <a:rPr lang="en-US" b="1" dirty="0" smtClean="0">
                <a:solidFill>
                  <a:srgbClr val="A50021"/>
                </a:solidFill>
              </a:rPr>
              <a:t>Overall</a:t>
            </a:r>
          </a:p>
          <a:p>
            <a:pPr lvl="1">
              <a:spcBef>
                <a:spcPts val="1200"/>
              </a:spcBef>
            </a:pPr>
            <a:r>
              <a:rPr lang="en-US" b="1" dirty="0" smtClean="0"/>
              <a:t>2017 is going better in terms of Industrial Return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0000CC"/>
                </a:solidFill>
              </a:rPr>
              <a:t>Reached 9 firms of supply to CERN</a:t>
            </a:r>
          </a:p>
          <a:p>
            <a:pPr lvl="1">
              <a:spcBef>
                <a:spcPts val="1200"/>
              </a:spcBef>
            </a:pPr>
            <a:r>
              <a:rPr lang="en-US" b="1" dirty="0" smtClean="0"/>
              <a:t>Introduced more than 50 good firms to CERN 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0000CC"/>
                </a:solidFill>
              </a:rPr>
              <a:t>More variety of supplies and tender’s participated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Executive Support to CERN is very promising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0000CC"/>
                </a:solidFill>
              </a:rPr>
              <a:t>Press and Public closely following the details</a:t>
            </a:r>
          </a:p>
          <a:p>
            <a:pPr lvl="1">
              <a:spcBef>
                <a:spcPts val="1200"/>
              </a:spcBef>
            </a:pPr>
            <a:r>
              <a:rPr lang="en-US" b="1" dirty="0" smtClean="0"/>
              <a:t>Confident that Academia and </a:t>
            </a:r>
            <a:r>
              <a:rPr lang="tr-TR" b="1" dirty="0" smtClean="0"/>
              <a:t>Professional </a:t>
            </a:r>
            <a:r>
              <a:rPr lang="tr-TR" b="1" dirty="0" err="1" smtClean="0"/>
              <a:t>Involvement</a:t>
            </a:r>
            <a:r>
              <a:rPr lang="tr-TR" b="1" dirty="0" smtClean="0"/>
              <a:t> at CERN </a:t>
            </a:r>
            <a:r>
              <a:rPr lang="tr-TR" b="1" dirty="0" err="1" smtClean="0"/>
              <a:t>and</a:t>
            </a:r>
            <a:r>
              <a:rPr lang="tr-TR" b="1" dirty="0" smtClean="0"/>
              <a:t> FA </a:t>
            </a:r>
            <a:r>
              <a:rPr lang="tr-TR" b="1" dirty="0" err="1" smtClean="0"/>
              <a:t>will</a:t>
            </a:r>
            <a:r>
              <a:rPr lang="tr-TR" b="1" dirty="0"/>
              <a:t> </a:t>
            </a:r>
            <a:r>
              <a:rPr lang="tr-TR" b="1" dirty="0" err="1" smtClean="0"/>
              <a:t>increase</a:t>
            </a:r>
            <a:r>
              <a:rPr lang="tr-TR" b="1" dirty="0" smtClean="0"/>
              <a:t> at a </a:t>
            </a:r>
            <a:r>
              <a:rPr lang="tr-TR" b="1" dirty="0" err="1" smtClean="0"/>
              <a:t>higher</a:t>
            </a:r>
            <a:r>
              <a:rPr lang="tr-TR" b="1" dirty="0" smtClean="0"/>
              <a:t> rate </a:t>
            </a:r>
            <a:r>
              <a:rPr lang="tr-TR" b="1" smtClean="0"/>
              <a:t>also</a:t>
            </a:r>
            <a:endParaRPr lang="en-US" b="1" dirty="0" smtClean="0">
              <a:solidFill>
                <a:srgbClr val="0000CC"/>
              </a:solidFill>
            </a:endParaRPr>
          </a:p>
          <a:p>
            <a:pPr lvl="1">
              <a:spcBef>
                <a:spcPts val="1200"/>
              </a:spcBef>
            </a:pPr>
            <a:endParaRPr lang="en-US" b="1" dirty="0" smtClean="0">
              <a:solidFill>
                <a:srgbClr val="0000CC"/>
              </a:solidFill>
            </a:endParaRPr>
          </a:p>
          <a:p>
            <a:pPr lvl="1">
              <a:spcBef>
                <a:spcPts val="1200"/>
              </a:spcBef>
            </a:pPr>
            <a:endParaRPr lang="en-US" b="1" dirty="0" smtClean="0"/>
          </a:p>
          <a:p>
            <a:pPr lvl="2"/>
            <a:endParaRPr lang="en-US" b="1" dirty="0" smtClean="0"/>
          </a:p>
          <a:p>
            <a:pPr lvl="2"/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29648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0FA655A2-318E-4DEA-AD9C-736AF52C87C5}" vid="{469A0664-1EA6-4835-99C8-571BB587457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Hakan</Template>
  <TotalTime>409</TotalTime>
  <Words>650</Words>
  <Application>Microsoft Office PowerPoint</Application>
  <PresentationFormat>On-screen Show (4:3)</PresentationFormat>
  <Paragraphs>127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Industrial Involvement @ CERN</vt:lpstr>
      <vt:lpstr>The Union of Chambers and Commodity Exchanges of Turkey (TOBB)</vt:lpstr>
      <vt:lpstr>The Union of Chambers and Commodity Exchanges of Turkey (TOBB)</vt:lpstr>
      <vt:lpstr>The Union of Chambers and Commodity Exchanges of Turkey (TOBB)</vt:lpstr>
      <vt:lpstr>The Union of Chambers and Commodity Exchanges of Turkey (TOBB)</vt:lpstr>
      <vt:lpstr>The Union of Chambers and Commodity Exchanges of Turkey (TOBB)</vt:lpstr>
      <vt:lpstr>The Union of Chambers and Commodity Exchanges of Turkey (TOBB)</vt:lpstr>
      <vt:lpstr>TOBB CERN Industrial Liaison Office</vt:lpstr>
      <vt:lpstr>TOBB CERN Industrial Liaison Office</vt:lpstr>
      <vt:lpstr>TOBB CERN Industrial Liaison Office</vt:lpstr>
      <vt:lpstr>TOBB CERN Industrial Liaison Office</vt:lpstr>
      <vt:lpstr>TOBB CERN Industrial Liaison Office</vt:lpstr>
      <vt:lpstr>TOBB CERN Industrial Liaison Office</vt:lpstr>
      <vt:lpstr>TOBB CERN Industrial Liaison Office</vt:lpstr>
      <vt:lpstr>TOBB CERN Industrial Liaison Office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 Involvement @ CERN</dc:title>
  <dc:creator>Hakan KIZILTOPRAK</dc:creator>
  <cp:lastModifiedBy>Hakan KIZILTOPRAK</cp:lastModifiedBy>
  <cp:revision>35</cp:revision>
  <dcterms:created xsi:type="dcterms:W3CDTF">2017-10-05T14:52:54Z</dcterms:created>
  <dcterms:modified xsi:type="dcterms:W3CDTF">2017-10-06T04:15:03Z</dcterms:modified>
</cp:coreProperties>
</file>