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6" r:id="rId2"/>
    <p:sldId id="259" r:id="rId3"/>
    <p:sldId id="260" r:id="rId4"/>
    <p:sldId id="257" r:id="rId5"/>
    <p:sldId id="261" r:id="rId6"/>
    <p:sldId id="263" r:id="rId7"/>
    <p:sldId id="265" r:id="rId8"/>
    <p:sldId id="266" r:id="rId9"/>
    <p:sldId id="267" r:id="rId10"/>
    <p:sldId id="268" r:id="rId11"/>
    <p:sldId id="269" r:id="rId12"/>
    <p:sldId id="274" r:id="rId13"/>
    <p:sldId id="275" r:id="rId14"/>
    <p:sldId id="320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5" r:id="rId30"/>
    <p:sldId id="346" r:id="rId31"/>
    <p:sldId id="343" r:id="rId32"/>
    <p:sldId id="312" r:id="rId33"/>
    <p:sldId id="347" r:id="rId34"/>
    <p:sldId id="348" r:id="rId35"/>
    <p:sldId id="317" r:id="rId36"/>
    <p:sldId id="318" r:id="rId37"/>
    <p:sldId id="319" r:id="rId38"/>
    <p:sldId id="350" r:id="rId39"/>
    <p:sldId id="351" r:id="rId4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49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erkant\Documents\professional\CERN\ECFA\intro-files\registrations%20G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/>
          <a:lstStyle/>
          <a:p>
            <a:pPr>
              <a:defRPr/>
            </a:pPr>
            <a:r>
              <a:rPr lang="tr-TR" dirty="0" err="1" smtClean="0"/>
              <a:t>Distribution</a:t>
            </a:r>
            <a:r>
              <a:rPr lang="tr-TR" dirty="0" smtClean="0"/>
              <a:t> </a:t>
            </a:r>
            <a:r>
              <a:rPr lang="tr-TR" dirty="0"/>
              <a:t>of </a:t>
            </a:r>
            <a:r>
              <a:rPr lang="tr-TR" dirty="0" err="1"/>
              <a:t>people</a:t>
            </a:r>
            <a:r>
              <a:rPr lang="tr-TR" dirty="0"/>
              <a:t> in </a:t>
            </a:r>
            <a:r>
              <a:rPr lang="tr-TR" dirty="0" err="1"/>
              <a:t>collaborations</a:t>
            </a:r>
            <a:r>
              <a:rPr lang="tr-TR" dirty="0"/>
              <a:t> (total: 129)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8.7785618778784727E-2"/>
          <c:y val="0.1769274295879131"/>
          <c:w val="0.88391249442876241"/>
          <c:h val="0.66292786750576616"/>
        </c:manualLayout>
      </c:layout>
      <c:barChart>
        <c:barDir val="col"/>
        <c:grouping val="clustered"/>
        <c:ser>
          <c:idx val="0"/>
          <c:order val="0"/>
          <c:cat>
            <c:strRef>
              <c:f>Sayfa2!$E$1:$E$20</c:f>
              <c:strCache>
                <c:ptCount val="20"/>
                <c:pt idx="0">
                  <c:v>cms</c:v>
                </c:pt>
                <c:pt idx="1">
                  <c:v>tac</c:v>
                </c:pt>
                <c:pt idx="2">
                  <c:v>atlas</c:v>
                </c:pt>
                <c:pt idx="3">
                  <c:v>fcc</c:v>
                </c:pt>
                <c:pt idx="4">
                  <c:v>lhec</c:v>
                </c:pt>
                <c:pt idx="5">
                  <c:v>clic</c:v>
                </c:pt>
                <c:pt idx="6">
                  <c:v>bes3</c:v>
                </c:pt>
                <c:pt idx="7">
                  <c:v>rd51</c:v>
                </c:pt>
                <c:pt idx="8">
                  <c:v>cast</c:v>
                </c:pt>
                <c:pt idx="9">
                  <c:v>mipp</c:v>
                </c:pt>
                <c:pt idx="10">
                  <c:v>nustar</c:v>
                </c:pt>
                <c:pt idx="11">
                  <c:v>tauwer</c:v>
                </c:pt>
                <c:pt idx="12">
                  <c:v>texono</c:v>
                </c:pt>
                <c:pt idx="13">
                  <c:v>alice</c:v>
                </c:pt>
                <c:pt idx="14">
                  <c:v>argoncube</c:v>
                </c:pt>
                <c:pt idx="15">
                  <c:v>cuore</c:v>
                </c:pt>
                <c:pt idx="16">
                  <c:v>detector</c:v>
                </c:pt>
                <c:pt idx="17">
                  <c:v>dune</c:v>
                </c:pt>
                <c:pt idx="18">
                  <c:v>lhcb</c:v>
                </c:pt>
                <c:pt idx="19">
                  <c:v>opera</c:v>
                </c:pt>
              </c:strCache>
            </c:strRef>
          </c:cat>
          <c:val>
            <c:numRef>
              <c:f>Sayfa2!$F$1:$F$20</c:f>
              <c:numCache>
                <c:formatCode>General</c:formatCode>
                <c:ptCount val="20"/>
                <c:pt idx="0">
                  <c:v>37</c:v>
                </c:pt>
                <c:pt idx="1">
                  <c:v>20</c:v>
                </c:pt>
                <c:pt idx="2">
                  <c:v>16</c:v>
                </c:pt>
                <c:pt idx="3">
                  <c:v>13</c:v>
                </c:pt>
                <c:pt idx="4">
                  <c:v>11</c:v>
                </c:pt>
                <c:pt idx="5">
                  <c:v>9</c:v>
                </c:pt>
                <c:pt idx="6">
                  <c:v>3</c:v>
                </c:pt>
                <c:pt idx="7">
                  <c:v>3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</c:numCache>
            </c:numRef>
          </c:val>
        </c:ser>
        <c:axId val="56228096"/>
        <c:axId val="78549760"/>
      </c:barChart>
      <c:catAx>
        <c:axId val="56228096"/>
        <c:scaling>
          <c:orientation val="minMax"/>
        </c:scaling>
        <c:axPos val="b"/>
        <c:majorTickMark val="none"/>
        <c:tickLblPos val="nextTo"/>
        <c:crossAx val="78549760"/>
        <c:crosses val="autoZero"/>
        <c:auto val="1"/>
        <c:lblAlgn val="ctr"/>
        <c:lblOffset val="100"/>
      </c:catAx>
      <c:valAx>
        <c:axId val="785497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56228096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71534-E046-498F-B233-24900502F55D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24B8D-7D48-4757-A9C4-692DFEF64E8C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F53A4-5B23-4CFF-9FBE-F18FE61C29B2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 smtClean="0"/>
              <a:t>Introduction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High</a:t>
            </a:r>
            <a:r>
              <a:rPr lang="tr-TR" dirty="0" smtClean="0"/>
              <a:t> </a:t>
            </a:r>
            <a:r>
              <a:rPr lang="tr-TR" dirty="0" err="1"/>
              <a:t>E</a:t>
            </a:r>
            <a:r>
              <a:rPr lang="tr-TR" dirty="0" err="1" smtClean="0"/>
              <a:t>nergy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r>
              <a:rPr lang="tr-TR" dirty="0" smtClean="0"/>
              <a:t> in </a:t>
            </a:r>
            <a:r>
              <a:rPr lang="tr-TR" dirty="0" err="1" smtClean="0"/>
              <a:t>Turkey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err="1" smtClean="0"/>
              <a:t>Serkant</a:t>
            </a:r>
            <a:r>
              <a:rPr lang="tr-TR" dirty="0" smtClean="0"/>
              <a:t> Ali Çetin</a:t>
            </a:r>
            <a:endParaRPr lang="tr-TR" dirty="0"/>
          </a:p>
        </p:txBody>
      </p:sp>
      <p:pic>
        <p:nvPicPr>
          <p:cNvPr id="9" name="8 Resim" descr="YUKSEK-ENERJI-FIZIGI-logo-160219-final-ENG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437112"/>
            <a:ext cx="2728533" cy="14921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About</a:t>
            </a:r>
            <a:r>
              <a:rPr lang="tr-TR" dirty="0" smtClean="0"/>
              <a:t> </a:t>
            </a:r>
            <a:r>
              <a:rPr lang="tr-TR" dirty="0" err="1" smtClean="0"/>
              <a:t>Turkey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618856" cy="5112568"/>
          </a:xfrm>
        </p:spPr>
        <p:txBody>
          <a:bodyPr>
            <a:normAutofit fontScale="70000" lnSpcReduction="20000"/>
          </a:bodyPr>
          <a:lstStyle/>
          <a:p>
            <a:r>
              <a:rPr lang="tr-TR" dirty="0" err="1" smtClean="0"/>
              <a:t>Republic</a:t>
            </a:r>
            <a:r>
              <a:rPr lang="tr-TR" dirty="0" smtClean="0"/>
              <a:t> of </a:t>
            </a:r>
            <a:r>
              <a:rPr lang="tr-TR" dirty="0" err="1" smtClean="0"/>
              <a:t>Turkey</a:t>
            </a:r>
            <a:r>
              <a:rPr lang="tr-TR" dirty="0" smtClean="0"/>
              <a:t> </a:t>
            </a:r>
            <a:r>
              <a:rPr lang="tr-TR" dirty="0" err="1" smtClean="0"/>
              <a:t>founded</a:t>
            </a:r>
            <a:r>
              <a:rPr lang="tr-TR" dirty="0" smtClean="0"/>
              <a:t> in 1923</a:t>
            </a:r>
          </a:p>
          <a:p>
            <a:r>
              <a:rPr lang="tr-TR" dirty="0" err="1" smtClean="0"/>
              <a:t>Area</a:t>
            </a:r>
            <a:r>
              <a:rPr lang="tr-TR" dirty="0" smtClean="0"/>
              <a:t>: 783,562 km²</a:t>
            </a:r>
          </a:p>
          <a:p>
            <a:r>
              <a:rPr lang="tr-TR" dirty="0" err="1" smtClean="0"/>
              <a:t>Currency</a:t>
            </a:r>
            <a:r>
              <a:rPr lang="tr-TR" dirty="0" smtClean="0"/>
              <a:t>: </a:t>
            </a:r>
            <a:r>
              <a:rPr lang="tr-TR" dirty="0" err="1" smtClean="0"/>
              <a:t>Turkish</a:t>
            </a:r>
            <a:r>
              <a:rPr lang="tr-TR" dirty="0" smtClean="0"/>
              <a:t> Lira (</a:t>
            </a:r>
            <a:r>
              <a:rPr lang="tr-TR" dirty="0" err="1" smtClean="0"/>
              <a:t>TRY</a:t>
            </a:r>
            <a:r>
              <a:rPr lang="tr-TR" dirty="0" smtClean="0"/>
              <a:t>) </a:t>
            </a:r>
          </a:p>
          <a:p>
            <a:pPr lvl="1"/>
            <a:r>
              <a:rPr lang="tr-TR" dirty="0" smtClean="0"/>
              <a:t>1 </a:t>
            </a:r>
            <a:r>
              <a:rPr lang="tr-TR" dirty="0" err="1" smtClean="0"/>
              <a:t>TRY</a:t>
            </a:r>
            <a:r>
              <a:rPr lang="tr-TR" dirty="0" smtClean="0"/>
              <a:t> = 0.28 $ = 0.24 €</a:t>
            </a:r>
          </a:p>
          <a:p>
            <a:r>
              <a:rPr lang="tr-TR" dirty="0" err="1" smtClean="0"/>
              <a:t>Capital</a:t>
            </a:r>
            <a:r>
              <a:rPr lang="tr-TR" dirty="0" smtClean="0"/>
              <a:t> </a:t>
            </a:r>
            <a:r>
              <a:rPr lang="tr-TR" dirty="0" err="1" smtClean="0"/>
              <a:t>City</a:t>
            </a:r>
            <a:r>
              <a:rPr lang="tr-TR" dirty="0" smtClean="0"/>
              <a:t>: Ankara</a:t>
            </a:r>
          </a:p>
          <a:p>
            <a:r>
              <a:rPr lang="tr-TR" dirty="0" smtClean="0"/>
              <a:t>Time </a:t>
            </a:r>
            <a:r>
              <a:rPr lang="tr-TR" dirty="0" err="1" smtClean="0"/>
              <a:t>Zone</a:t>
            </a:r>
            <a:r>
              <a:rPr lang="tr-TR" dirty="0" smtClean="0"/>
              <a:t>: </a:t>
            </a:r>
            <a:r>
              <a:rPr lang="tr-TR" dirty="0" err="1" smtClean="0"/>
              <a:t>UTC</a:t>
            </a:r>
            <a:r>
              <a:rPr lang="tr-TR" dirty="0" smtClean="0"/>
              <a:t>+3</a:t>
            </a:r>
          </a:p>
          <a:p>
            <a:r>
              <a:rPr lang="tr-TR" dirty="0" err="1" smtClean="0"/>
              <a:t>Electricity</a:t>
            </a:r>
            <a:r>
              <a:rPr lang="tr-TR" dirty="0" smtClean="0"/>
              <a:t>: </a:t>
            </a:r>
            <a:r>
              <a:rPr lang="tr-TR" dirty="0" err="1" smtClean="0"/>
              <a:t>220V</a:t>
            </a:r>
            <a:r>
              <a:rPr lang="tr-TR" dirty="0" smtClean="0"/>
              <a:t> at </a:t>
            </a:r>
            <a:r>
              <a:rPr lang="tr-TR" dirty="0" err="1" smtClean="0"/>
              <a:t>50Hz</a:t>
            </a:r>
            <a:r>
              <a:rPr lang="tr-TR" dirty="0" smtClean="0"/>
              <a:t> (</a:t>
            </a:r>
            <a:r>
              <a:rPr lang="tr-TR" dirty="0" err="1" smtClean="0"/>
              <a:t>EU</a:t>
            </a:r>
            <a:r>
              <a:rPr lang="tr-TR" dirty="0" smtClean="0"/>
              <a:t> </a:t>
            </a:r>
            <a:r>
              <a:rPr lang="tr-TR" dirty="0" err="1" smtClean="0"/>
              <a:t>Plug</a:t>
            </a:r>
            <a:r>
              <a:rPr lang="tr-TR" dirty="0" smtClean="0"/>
              <a:t>)</a:t>
            </a:r>
          </a:p>
          <a:p>
            <a:r>
              <a:rPr lang="tr-TR" dirty="0" err="1" smtClean="0"/>
              <a:t>Traffic</a:t>
            </a:r>
            <a:r>
              <a:rPr lang="tr-TR" dirty="0" smtClean="0"/>
              <a:t>:</a:t>
            </a:r>
          </a:p>
          <a:p>
            <a:pPr lvl="1"/>
            <a:r>
              <a:rPr lang="tr-TR" dirty="0" err="1" smtClean="0"/>
              <a:t>Drive</a:t>
            </a:r>
            <a:r>
              <a:rPr lang="tr-TR" dirty="0" smtClean="0"/>
              <a:t> on </a:t>
            </a:r>
            <a:r>
              <a:rPr lang="tr-TR" dirty="0" err="1" smtClean="0"/>
              <a:t>right</a:t>
            </a:r>
            <a:r>
              <a:rPr lang="tr-TR" dirty="0" smtClean="0"/>
              <a:t> </a:t>
            </a:r>
            <a:r>
              <a:rPr lang="tr-TR" dirty="0" err="1" smtClean="0"/>
              <a:t>side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road</a:t>
            </a:r>
            <a:endParaRPr lang="tr-TR" dirty="0" smtClean="0"/>
          </a:p>
          <a:p>
            <a:pPr lvl="1"/>
            <a:r>
              <a:rPr lang="tr-TR" b="1" dirty="0" smtClean="0"/>
              <a:t>50</a:t>
            </a:r>
            <a:r>
              <a:rPr lang="tr-TR" dirty="0" smtClean="0"/>
              <a:t> km/h in </a:t>
            </a:r>
            <a:r>
              <a:rPr lang="tr-TR" dirty="0" err="1" smtClean="0"/>
              <a:t>developed</a:t>
            </a:r>
            <a:r>
              <a:rPr lang="tr-TR" dirty="0" smtClean="0"/>
              <a:t> </a:t>
            </a:r>
            <a:r>
              <a:rPr lang="tr-TR" dirty="0" err="1" smtClean="0"/>
              <a:t>areas</a:t>
            </a:r>
            <a:endParaRPr lang="tr-TR" dirty="0" smtClean="0"/>
          </a:p>
          <a:p>
            <a:pPr lvl="1"/>
            <a:r>
              <a:rPr lang="tr-TR" b="1" dirty="0" smtClean="0"/>
              <a:t>90</a:t>
            </a:r>
            <a:r>
              <a:rPr lang="tr-TR" dirty="0" smtClean="0"/>
              <a:t> km/h on </a:t>
            </a:r>
            <a:r>
              <a:rPr lang="tr-TR" dirty="0" err="1" smtClean="0"/>
              <a:t>two</a:t>
            </a:r>
            <a:r>
              <a:rPr lang="tr-TR" dirty="0" smtClean="0"/>
              <a:t> </a:t>
            </a:r>
            <a:r>
              <a:rPr lang="tr-TR" dirty="0" err="1" smtClean="0"/>
              <a:t>lane</a:t>
            </a:r>
            <a:r>
              <a:rPr lang="tr-TR" dirty="0" smtClean="0"/>
              <a:t> </a:t>
            </a:r>
            <a:r>
              <a:rPr lang="tr-TR" dirty="0" err="1" smtClean="0"/>
              <a:t>roads</a:t>
            </a:r>
            <a:endParaRPr lang="tr-TR" dirty="0" smtClean="0"/>
          </a:p>
          <a:p>
            <a:pPr lvl="1"/>
            <a:r>
              <a:rPr lang="tr-TR" b="1" dirty="0" smtClean="0"/>
              <a:t>120</a:t>
            </a:r>
            <a:r>
              <a:rPr lang="tr-TR" dirty="0" smtClean="0"/>
              <a:t> km/h on </a:t>
            </a:r>
            <a:r>
              <a:rPr lang="tr-TR" dirty="0" err="1" smtClean="0"/>
              <a:t>highways</a:t>
            </a:r>
            <a:endParaRPr lang="tr-TR" dirty="0" smtClean="0"/>
          </a:p>
          <a:p>
            <a:r>
              <a:rPr lang="tr-TR" dirty="0" err="1" smtClean="0"/>
              <a:t>Phone</a:t>
            </a:r>
            <a:r>
              <a:rPr lang="tr-TR" dirty="0" smtClean="0"/>
              <a:t> </a:t>
            </a:r>
            <a:r>
              <a:rPr lang="tr-TR" dirty="0" err="1" smtClean="0"/>
              <a:t>Code</a:t>
            </a:r>
            <a:r>
              <a:rPr lang="tr-TR" dirty="0" smtClean="0"/>
              <a:t>: +90</a:t>
            </a:r>
          </a:p>
          <a:p>
            <a:r>
              <a:rPr lang="tr-TR" dirty="0" err="1" smtClean="0"/>
              <a:t>Emergency</a:t>
            </a:r>
            <a:r>
              <a:rPr lang="tr-TR" dirty="0" smtClean="0"/>
              <a:t> </a:t>
            </a:r>
            <a:r>
              <a:rPr lang="tr-TR" dirty="0" err="1" smtClean="0"/>
              <a:t>Numbers</a:t>
            </a:r>
            <a:endParaRPr lang="tr-TR" dirty="0" smtClean="0"/>
          </a:p>
          <a:p>
            <a:pPr lvl="1"/>
            <a:r>
              <a:rPr lang="tr-TR" dirty="0" err="1" smtClean="0"/>
              <a:t>Dial</a:t>
            </a:r>
            <a:r>
              <a:rPr lang="tr-TR" dirty="0" smtClean="0"/>
              <a:t> </a:t>
            </a:r>
            <a:r>
              <a:rPr lang="tr-TR" b="1" dirty="0" smtClean="0"/>
              <a:t>155</a:t>
            </a:r>
            <a:r>
              <a:rPr lang="tr-TR" dirty="0" smtClean="0"/>
              <a:t> 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Police</a:t>
            </a:r>
            <a:endParaRPr lang="tr-TR" dirty="0" smtClean="0"/>
          </a:p>
          <a:p>
            <a:pPr lvl="1"/>
            <a:r>
              <a:rPr lang="tr-TR" dirty="0" err="1" smtClean="0"/>
              <a:t>Dial</a:t>
            </a:r>
            <a:r>
              <a:rPr lang="tr-TR" dirty="0" smtClean="0"/>
              <a:t> </a:t>
            </a:r>
            <a:r>
              <a:rPr lang="tr-TR" b="1" dirty="0" smtClean="0"/>
              <a:t>112</a:t>
            </a:r>
            <a:r>
              <a:rPr lang="tr-TR" dirty="0" smtClean="0"/>
              <a:t> 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Medical</a:t>
            </a:r>
            <a:endParaRPr lang="tr-TR" dirty="0" smtClean="0"/>
          </a:p>
          <a:p>
            <a:pPr lvl="1"/>
            <a:r>
              <a:rPr lang="tr-TR" dirty="0" err="1" smtClean="0"/>
              <a:t>Dial</a:t>
            </a:r>
            <a:r>
              <a:rPr lang="tr-TR" dirty="0" smtClean="0"/>
              <a:t> </a:t>
            </a:r>
            <a:r>
              <a:rPr lang="tr-TR" b="1" dirty="0" smtClean="0"/>
              <a:t>110</a:t>
            </a:r>
            <a:r>
              <a:rPr lang="tr-TR" dirty="0" smtClean="0"/>
              <a:t> </a:t>
            </a:r>
            <a:r>
              <a:rPr lang="tr-TR" dirty="0" err="1" smtClean="0"/>
              <a:t>for</a:t>
            </a:r>
            <a:r>
              <a:rPr lang="tr-TR" dirty="0" smtClean="0"/>
              <a:t> Fire</a:t>
            </a:r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8" name="7 İçerik Yer Tutucusu" descr="dunya_uzerinde_turkiy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97896" y="1556792"/>
            <a:ext cx="4038600" cy="4038600"/>
          </a:xfrm>
        </p:spPr>
      </p:pic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2</a:t>
            </a:fld>
            <a:endParaRPr lang="tr-TR"/>
          </a:p>
        </p:txBody>
      </p:sp>
      <p:pic>
        <p:nvPicPr>
          <p:cNvPr id="9" name="8 Resim" descr="tr-fla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188640"/>
            <a:ext cx="1778124" cy="1186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About</a:t>
            </a:r>
            <a:r>
              <a:rPr lang="tr-TR" dirty="0" smtClean="0"/>
              <a:t> </a:t>
            </a:r>
            <a:r>
              <a:rPr lang="tr-TR" dirty="0" err="1" smtClean="0"/>
              <a:t>Turkey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41176" y="1268760"/>
            <a:ext cx="8507288" cy="5112568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7 </a:t>
            </a:r>
            <a:r>
              <a:rPr lang="tr-TR" dirty="0" err="1" smtClean="0"/>
              <a:t>geographical</a:t>
            </a:r>
            <a:r>
              <a:rPr lang="tr-TR" dirty="0" smtClean="0"/>
              <a:t> </a:t>
            </a:r>
            <a:r>
              <a:rPr lang="tr-TR" dirty="0" err="1" smtClean="0"/>
              <a:t>regions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a total of 81 </a:t>
            </a:r>
            <a:r>
              <a:rPr lang="tr-TR" dirty="0" err="1" smtClean="0"/>
              <a:t>cities</a:t>
            </a:r>
            <a:endParaRPr lang="tr-TR" dirty="0" smtClean="0"/>
          </a:p>
          <a:p>
            <a:r>
              <a:rPr lang="tr-TR" dirty="0" err="1" smtClean="0"/>
              <a:t>Population</a:t>
            </a:r>
            <a:r>
              <a:rPr lang="tr-TR" dirty="0" smtClean="0"/>
              <a:t>: </a:t>
            </a:r>
          </a:p>
          <a:p>
            <a:pPr lvl="1"/>
            <a:r>
              <a:rPr lang="tr-TR" dirty="0" smtClean="0"/>
              <a:t>79.</a:t>
            </a:r>
            <a:r>
              <a:rPr lang="tr-TR" dirty="0" err="1" smtClean="0"/>
              <a:t>8M</a:t>
            </a:r>
            <a:r>
              <a:rPr lang="tr-TR" dirty="0" smtClean="0"/>
              <a:t> (2016)</a:t>
            </a:r>
          </a:p>
          <a:p>
            <a:pPr lvl="2"/>
            <a:r>
              <a:rPr lang="tr-TR" dirty="0" err="1" smtClean="0"/>
              <a:t>Age</a:t>
            </a:r>
            <a:r>
              <a:rPr lang="tr-TR" dirty="0" smtClean="0"/>
              <a:t> </a:t>
            </a:r>
            <a:r>
              <a:rPr lang="tr-TR" dirty="0" err="1" smtClean="0"/>
              <a:t>distribution</a:t>
            </a:r>
            <a:r>
              <a:rPr lang="tr-TR" dirty="0" smtClean="0"/>
              <a:t>: “0-14” 24%, “15-64” 68%, “65+”8%  </a:t>
            </a:r>
          </a:p>
          <a:p>
            <a:pPr lvl="1"/>
            <a:r>
              <a:rPr lang="tr-TR" dirty="0" err="1" smtClean="0"/>
              <a:t>Growth</a:t>
            </a:r>
            <a:r>
              <a:rPr lang="tr-TR" dirty="0" smtClean="0"/>
              <a:t> rate 13.5% (2016)</a:t>
            </a:r>
          </a:p>
          <a:p>
            <a:pPr lvl="1"/>
            <a:r>
              <a:rPr lang="tr-TR" dirty="0" err="1" smtClean="0"/>
              <a:t>Most</a:t>
            </a:r>
            <a:r>
              <a:rPr lang="tr-TR" dirty="0" smtClean="0"/>
              <a:t> </a:t>
            </a:r>
            <a:r>
              <a:rPr lang="tr-TR" dirty="0" err="1" smtClean="0"/>
              <a:t>populated</a:t>
            </a:r>
            <a:r>
              <a:rPr lang="tr-TR" dirty="0" smtClean="0"/>
              <a:t> </a:t>
            </a:r>
            <a:r>
              <a:rPr lang="tr-TR" dirty="0" err="1" smtClean="0"/>
              <a:t>cities</a:t>
            </a:r>
            <a:r>
              <a:rPr lang="tr-TR" dirty="0" smtClean="0"/>
              <a:t>:</a:t>
            </a:r>
          </a:p>
          <a:p>
            <a:pPr lvl="2"/>
            <a:r>
              <a:rPr lang="tr-TR" dirty="0" smtClean="0"/>
              <a:t>İstanbul 14.</a:t>
            </a:r>
            <a:r>
              <a:rPr lang="tr-TR" dirty="0" err="1" smtClean="0"/>
              <a:t>8M</a:t>
            </a:r>
            <a:endParaRPr lang="tr-TR" dirty="0" smtClean="0"/>
          </a:p>
          <a:p>
            <a:pPr lvl="2"/>
            <a:r>
              <a:rPr lang="tr-TR" dirty="0" smtClean="0"/>
              <a:t>Ankara 5.</a:t>
            </a:r>
            <a:r>
              <a:rPr lang="tr-TR" dirty="0" err="1" smtClean="0"/>
              <a:t>3M</a:t>
            </a:r>
            <a:endParaRPr lang="tr-TR" dirty="0" smtClean="0"/>
          </a:p>
          <a:p>
            <a:pPr lvl="2"/>
            <a:r>
              <a:rPr lang="tr-TR" dirty="0" smtClean="0"/>
              <a:t>İzmir 4.</a:t>
            </a:r>
            <a:r>
              <a:rPr lang="tr-TR" dirty="0" err="1" smtClean="0"/>
              <a:t>2M</a:t>
            </a:r>
            <a:endParaRPr lang="tr-TR" dirty="0" smtClean="0"/>
          </a:p>
          <a:p>
            <a:pPr lvl="2"/>
            <a:r>
              <a:rPr lang="tr-TR" dirty="0" smtClean="0"/>
              <a:t>Bursa 2.</a:t>
            </a:r>
            <a:r>
              <a:rPr lang="tr-TR" dirty="0" err="1" smtClean="0"/>
              <a:t>9M</a:t>
            </a:r>
            <a:endParaRPr lang="tr-TR" dirty="0" smtClean="0"/>
          </a:p>
          <a:p>
            <a:pPr lvl="2"/>
            <a:r>
              <a:rPr lang="tr-TR" dirty="0" smtClean="0"/>
              <a:t>Antalya 2.</a:t>
            </a:r>
            <a:r>
              <a:rPr lang="tr-TR" dirty="0" err="1" smtClean="0"/>
              <a:t>3M</a:t>
            </a:r>
            <a:endParaRPr lang="tr-TR" dirty="0" smtClean="0"/>
          </a:p>
          <a:p>
            <a:r>
              <a:rPr lang="tr-TR" dirty="0" err="1" smtClean="0"/>
              <a:t>GDP</a:t>
            </a:r>
            <a:r>
              <a:rPr lang="tr-TR" dirty="0" smtClean="0"/>
              <a:t>: $821 </a:t>
            </a:r>
            <a:r>
              <a:rPr lang="tr-TR" dirty="0" err="1" smtClean="0"/>
              <a:t>billion</a:t>
            </a:r>
            <a:r>
              <a:rPr lang="tr-TR" dirty="0" smtClean="0"/>
              <a:t> (</a:t>
            </a:r>
            <a:r>
              <a:rPr lang="tr-TR" dirty="0" err="1" smtClean="0"/>
              <a:t>Ranks</a:t>
            </a:r>
            <a:r>
              <a:rPr lang="tr-TR" dirty="0" smtClean="0"/>
              <a:t> </a:t>
            </a:r>
            <a:r>
              <a:rPr lang="tr-TR" dirty="0" err="1" smtClean="0"/>
              <a:t>17</a:t>
            </a:r>
            <a:r>
              <a:rPr lang="tr-TR" baseline="30000" dirty="0" err="1" smtClean="0"/>
              <a:t>th</a:t>
            </a:r>
            <a:r>
              <a:rPr lang="tr-TR" dirty="0" smtClean="0"/>
              <a:t>)</a:t>
            </a:r>
          </a:p>
          <a:p>
            <a:pPr lvl="1"/>
            <a:r>
              <a:rPr lang="tr-TR" dirty="0" err="1" smtClean="0"/>
              <a:t>GDP</a:t>
            </a:r>
            <a:r>
              <a:rPr lang="tr-TR" dirty="0" smtClean="0"/>
              <a:t> </a:t>
            </a:r>
            <a:r>
              <a:rPr lang="tr-TR" dirty="0" err="1" smtClean="0"/>
              <a:t>growth</a:t>
            </a:r>
            <a:r>
              <a:rPr lang="tr-TR" dirty="0" smtClean="0"/>
              <a:t> rate ~5% (2017 </a:t>
            </a:r>
            <a:r>
              <a:rPr lang="tr-TR" dirty="0" err="1" smtClean="0"/>
              <a:t>2</a:t>
            </a:r>
            <a:r>
              <a:rPr lang="tr-TR" baseline="30000" dirty="0" err="1" smtClean="0"/>
              <a:t>nd</a:t>
            </a:r>
            <a:r>
              <a:rPr lang="tr-TR" dirty="0" smtClean="0"/>
              <a:t> </a:t>
            </a:r>
            <a:r>
              <a:rPr lang="tr-TR" dirty="0" err="1" smtClean="0"/>
              <a:t>quarter</a:t>
            </a:r>
            <a:r>
              <a:rPr lang="tr-TR" dirty="0" smtClean="0"/>
              <a:t>)</a:t>
            </a:r>
          </a:p>
          <a:p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pic>
        <p:nvPicPr>
          <p:cNvPr id="8" name="7 İçerik Yer Tutucusu" descr="dunya_uzerinde_turkiy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6016" y="3264214"/>
            <a:ext cx="3747930" cy="1964986"/>
          </a:xfrm>
        </p:spPr>
      </p:pic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Education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Compulsory</a:t>
            </a:r>
            <a:r>
              <a:rPr lang="tr-TR" dirty="0" smtClean="0"/>
              <a:t> </a:t>
            </a:r>
            <a:r>
              <a:rPr lang="tr-TR" dirty="0" err="1" smtClean="0"/>
              <a:t>education</a:t>
            </a:r>
            <a:r>
              <a:rPr lang="tr-TR" dirty="0" smtClean="0"/>
              <a:t> of 12 </a:t>
            </a:r>
            <a:r>
              <a:rPr lang="tr-TR" dirty="0" err="1" smtClean="0"/>
              <a:t>years</a:t>
            </a:r>
            <a:r>
              <a:rPr lang="tr-TR" dirty="0" smtClean="0"/>
              <a:t> </a:t>
            </a:r>
            <a:r>
              <a:rPr lang="tr-TR" dirty="0" err="1" smtClean="0"/>
              <a:t>starting</a:t>
            </a:r>
            <a:r>
              <a:rPr lang="tr-TR" dirty="0" smtClean="0"/>
              <a:t> </a:t>
            </a:r>
            <a:r>
              <a:rPr lang="tr-TR" dirty="0" err="1" smtClean="0"/>
              <a:t>from</a:t>
            </a:r>
            <a:r>
              <a:rPr lang="tr-TR" dirty="0" smtClean="0"/>
              <a:t> </a:t>
            </a:r>
            <a:r>
              <a:rPr lang="tr-TR" dirty="0" err="1" smtClean="0"/>
              <a:t>age</a:t>
            </a:r>
            <a:r>
              <a:rPr lang="tr-TR" dirty="0" smtClean="0"/>
              <a:t> of 6. </a:t>
            </a:r>
          </a:p>
          <a:p>
            <a:pPr lvl="1"/>
            <a:r>
              <a:rPr lang="tr-TR" dirty="0" smtClean="0"/>
              <a:t>4 </a:t>
            </a:r>
            <a:r>
              <a:rPr lang="tr-TR" dirty="0" err="1" smtClean="0"/>
              <a:t>years</a:t>
            </a:r>
            <a:r>
              <a:rPr lang="tr-TR" dirty="0" smtClean="0"/>
              <a:t> </a:t>
            </a:r>
            <a:r>
              <a:rPr lang="tr-TR" dirty="0" err="1" smtClean="0"/>
              <a:t>primary</a:t>
            </a:r>
            <a:r>
              <a:rPr lang="tr-TR" dirty="0" smtClean="0"/>
              <a:t> </a:t>
            </a:r>
            <a:r>
              <a:rPr lang="tr-TR" dirty="0" err="1" smtClean="0"/>
              <a:t>sch</a:t>
            </a:r>
            <a:r>
              <a:rPr lang="tr-TR" dirty="0" smtClean="0"/>
              <a:t>.</a:t>
            </a:r>
          </a:p>
          <a:p>
            <a:pPr lvl="1"/>
            <a:r>
              <a:rPr lang="tr-TR" dirty="0" err="1" smtClean="0"/>
              <a:t>4years</a:t>
            </a:r>
            <a:r>
              <a:rPr lang="tr-TR" dirty="0" smtClean="0"/>
              <a:t> </a:t>
            </a:r>
            <a:r>
              <a:rPr lang="tr-TR" dirty="0" err="1" smtClean="0"/>
              <a:t>secondary</a:t>
            </a:r>
            <a:r>
              <a:rPr lang="tr-TR" dirty="0" smtClean="0"/>
              <a:t> </a:t>
            </a:r>
            <a:r>
              <a:rPr lang="tr-TR" dirty="0" err="1" smtClean="0"/>
              <a:t>sch</a:t>
            </a:r>
            <a:r>
              <a:rPr lang="tr-TR" dirty="0" smtClean="0"/>
              <a:t>.</a:t>
            </a:r>
          </a:p>
          <a:p>
            <a:pPr lvl="1"/>
            <a:r>
              <a:rPr lang="tr-TR" dirty="0" smtClean="0"/>
              <a:t>4 </a:t>
            </a:r>
            <a:r>
              <a:rPr lang="tr-TR" dirty="0" err="1" smtClean="0"/>
              <a:t>years</a:t>
            </a:r>
            <a:r>
              <a:rPr lang="tr-TR" dirty="0" smtClean="0"/>
              <a:t> </a:t>
            </a:r>
            <a:r>
              <a:rPr lang="tr-TR" dirty="0" err="1" smtClean="0"/>
              <a:t>high</a:t>
            </a:r>
            <a:r>
              <a:rPr lang="tr-TR" dirty="0" smtClean="0"/>
              <a:t> </a:t>
            </a:r>
            <a:r>
              <a:rPr lang="tr-TR" dirty="0" err="1" smtClean="0"/>
              <a:t>school</a:t>
            </a:r>
            <a:endParaRPr lang="tr-TR" dirty="0" smtClean="0"/>
          </a:p>
          <a:p>
            <a:r>
              <a:rPr lang="tr-TR" dirty="0" err="1" smtClean="0"/>
              <a:t>Higher</a:t>
            </a:r>
            <a:r>
              <a:rPr lang="tr-TR" dirty="0" smtClean="0"/>
              <a:t> </a:t>
            </a:r>
            <a:r>
              <a:rPr lang="tr-TR" dirty="0" err="1" smtClean="0"/>
              <a:t>Education</a:t>
            </a:r>
            <a:endParaRPr lang="tr-TR" dirty="0" smtClean="0"/>
          </a:p>
          <a:p>
            <a:pPr lvl="1"/>
            <a:r>
              <a:rPr lang="tr-TR" dirty="0" err="1" smtClean="0"/>
              <a:t>Vocational</a:t>
            </a:r>
            <a:r>
              <a:rPr lang="tr-TR" dirty="0" smtClean="0"/>
              <a:t> </a:t>
            </a:r>
            <a:r>
              <a:rPr lang="tr-TR" dirty="0" err="1" smtClean="0"/>
              <a:t>schools</a:t>
            </a:r>
            <a:r>
              <a:rPr lang="tr-TR" dirty="0" smtClean="0"/>
              <a:t>, 2 </a:t>
            </a:r>
            <a:r>
              <a:rPr lang="tr-TR" dirty="0" err="1" smtClean="0"/>
              <a:t>years</a:t>
            </a:r>
            <a:endParaRPr lang="tr-TR" dirty="0" smtClean="0"/>
          </a:p>
          <a:p>
            <a:pPr lvl="1"/>
            <a:r>
              <a:rPr lang="tr-TR" dirty="0" err="1" smtClean="0"/>
              <a:t>Bachelor’s</a:t>
            </a:r>
            <a:r>
              <a:rPr lang="tr-TR" dirty="0" smtClean="0"/>
              <a:t>, 4 </a:t>
            </a:r>
            <a:r>
              <a:rPr lang="tr-TR" dirty="0" err="1" smtClean="0"/>
              <a:t>years</a:t>
            </a:r>
            <a:endParaRPr lang="tr-TR" dirty="0" smtClean="0"/>
          </a:p>
          <a:p>
            <a:pPr lvl="1"/>
            <a:r>
              <a:rPr lang="tr-TR" dirty="0" err="1" smtClean="0"/>
              <a:t>Master’s</a:t>
            </a:r>
            <a:r>
              <a:rPr lang="tr-TR" dirty="0" smtClean="0"/>
              <a:t>, 2 </a:t>
            </a:r>
            <a:r>
              <a:rPr lang="tr-TR" dirty="0" err="1" smtClean="0"/>
              <a:t>years</a:t>
            </a:r>
            <a:endParaRPr lang="tr-TR" dirty="0" smtClean="0"/>
          </a:p>
          <a:p>
            <a:pPr lvl="1"/>
            <a:r>
              <a:rPr lang="tr-TR" dirty="0" err="1" smtClean="0"/>
              <a:t>PhD</a:t>
            </a:r>
            <a:r>
              <a:rPr lang="tr-TR" dirty="0" smtClean="0"/>
              <a:t>, </a:t>
            </a:r>
            <a:r>
              <a:rPr lang="tr-TR" dirty="0" err="1" smtClean="0"/>
              <a:t>4years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Higher</a:t>
            </a:r>
            <a:r>
              <a:rPr lang="tr-TR" dirty="0" smtClean="0"/>
              <a:t> </a:t>
            </a:r>
            <a:r>
              <a:rPr lang="tr-TR" dirty="0" err="1" smtClean="0"/>
              <a:t>Education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tr-TR" dirty="0" smtClean="0"/>
              <a:t>185 </a:t>
            </a:r>
            <a:r>
              <a:rPr lang="tr-TR" dirty="0" err="1" smtClean="0"/>
              <a:t>universities</a:t>
            </a:r>
            <a:r>
              <a:rPr lang="tr-TR" dirty="0" smtClean="0"/>
              <a:t> (2/3 </a:t>
            </a:r>
            <a:r>
              <a:rPr lang="tr-TR" dirty="0" err="1" smtClean="0"/>
              <a:t>state</a:t>
            </a:r>
            <a:r>
              <a:rPr lang="tr-TR" dirty="0" smtClean="0"/>
              <a:t>, 1/3 </a:t>
            </a:r>
            <a:r>
              <a:rPr lang="tr-TR" dirty="0" err="1" smtClean="0"/>
              <a:t>foundation</a:t>
            </a:r>
            <a:r>
              <a:rPr lang="tr-TR" dirty="0" smtClean="0"/>
              <a:t>)</a:t>
            </a:r>
          </a:p>
          <a:p>
            <a:pPr lvl="1"/>
            <a:r>
              <a:rPr lang="tr-TR" dirty="0" smtClean="0"/>
              <a:t>~40 </a:t>
            </a:r>
            <a:r>
              <a:rPr lang="tr-TR" dirty="0" err="1" smtClean="0"/>
              <a:t>Universities</a:t>
            </a:r>
            <a:r>
              <a:rPr lang="tr-TR" dirty="0" smtClean="0"/>
              <a:t> </a:t>
            </a:r>
            <a:r>
              <a:rPr lang="tr-TR" dirty="0" err="1" smtClean="0"/>
              <a:t>admitting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r>
              <a:rPr lang="tr-TR" dirty="0" smtClean="0"/>
              <a:t> </a:t>
            </a:r>
            <a:r>
              <a:rPr lang="tr-TR" dirty="0" err="1" smtClean="0"/>
              <a:t>students</a:t>
            </a:r>
            <a:endParaRPr lang="tr-TR" dirty="0" smtClean="0"/>
          </a:p>
          <a:p>
            <a:r>
              <a:rPr lang="tr-TR" dirty="0" smtClean="0"/>
              <a:t>6.</a:t>
            </a:r>
            <a:r>
              <a:rPr lang="tr-TR" dirty="0" err="1" smtClean="0"/>
              <a:t>2M</a:t>
            </a:r>
            <a:r>
              <a:rPr lang="tr-TR" dirty="0" smtClean="0"/>
              <a:t> </a:t>
            </a:r>
            <a:r>
              <a:rPr lang="tr-TR" dirty="0" err="1" smtClean="0"/>
              <a:t>Vocational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Bachelor</a:t>
            </a:r>
            <a:r>
              <a:rPr lang="tr-TR" dirty="0" smtClean="0"/>
              <a:t> </a:t>
            </a:r>
            <a:r>
              <a:rPr lang="tr-TR" dirty="0" err="1" smtClean="0"/>
              <a:t>students</a:t>
            </a:r>
            <a:r>
              <a:rPr lang="tr-TR" dirty="0" smtClean="0"/>
              <a:t> (92% </a:t>
            </a:r>
            <a:r>
              <a:rPr lang="tr-TR" dirty="0" err="1" smtClean="0"/>
              <a:t>state</a:t>
            </a:r>
            <a:r>
              <a:rPr lang="tr-TR" dirty="0" smtClean="0"/>
              <a:t>)</a:t>
            </a:r>
          </a:p>
          <a:p>
            <a:pPr lvl="1"/>
            <a:r>
              <a:rPr lang="tr-TR" dirty="0" smtClean="0"/>
              <a:t>2.</a:t>
            </a:r>
            <a:r>
              <a:rPr lang="tr-TR" dirty="0" err="1" smtClean="0"/>
              <a:t>3M</a:t>
            </a:r>
            <a:r>
              <a:rPr lang="tr-TR" dirty="0" smtClean="0"/>
              <a:t> </a:t>
            </a:r>
            <a:r>
              <a:rPr lang="tr-TR" dirty="0" err="1" smtClean="0"/>
              <a:t>Voc</a:t>
            </a:r>
            <a:r>
              <a:rPr lang="tr-TR" dirty="0" smtClean="0"/>
              <a:t>.</a:t>
            </a:r>
          </a:p>
          <a:p>
            <a:pPr lvl="1"/>
            <a:r>
              <a:rPr lang="tr-TR" dirty="0" smtClean="0"/>
              <a:t>3.</a:t>
            </a:r>
            <a:r>
              <a:rPr lang="tr-TR" dirty="0" err="1" smtClean="0"/>
              <a:t>9M</a:t>
            </a:r>
            <a:r>
              <a:rPr lang="tr-TR" dirty="0" smtClean="0"/>
              <a:t> Bach.	</a:t>
            </a:r>
          </a:p>
          <a:p>
            <a:pPr lvl="2"/>
            <a:r>
              <a:rPr lang="tr-TR" dirty="0" err="1" smtClean="0"/>
              <a:t>10k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r>
              <a:rPr lang="tr-TR" dirty="0" smtClean="0"/>
              <a:t> </a:t>
            </a:r>
            <a:r>
              <a:rPr lang="tr-TR" dirty="0" err="1" smtClean="0"/>
              <a:t>st</a:t>
            </a:r>
            <a:r>
              <a:rPr lang="tr-TR" dirty="0" smtClean="0"/>
              <a:t>.</a:t>
            </a:r>
          </a:p>
          <a:p>
            <a:pPr lvl="2"/>
            <a:r>
              <a:rPr lang="tr-TR" dirty="0" err="1" smtClean="0"/>
              <a:t>281k</a:t>
            </a:r>
            <a:r>
              <a:rPr lang="tr-TR" dirty="0" smtClean="0"/>
              <a:t> </a:t>
            </a:r>
            <a:r>
              <a:rPr lang="tr-TR" dirty="0" err="1" smtClean="0"/>
              <a:t>engineering</a:t>
            </a:r>
            <a:r>
              <a:rPr lang="tr-TR" dirty="0" smtClean="0"/>
              <a:t> </a:t>
            </a:r>
            <a:r>
              <a:rPr lang="tr-TR" dirty="0" err="1" smtClean="0"/>
              <a:t>st</a:t>
            </a:r>
            <a:r>
              <a:rPr lang="tr-TR" dirty="0" smtClean="0"/>
              <a:t>.</a:t>
            </a:r>
          </a:p>
          <a:p>
            <a:r>
              <a:rPr lang="tr-TR" dirty="0" smtClean="0"/>
              <a:t>0.</a:t>
            </a:r>
            <a:r>
              <a:rPr lang="tr-TR" dirty="0" err="1" smtClean="0"/>
              <a:t>5M</a:t>
            </a:r>
            <a:r>
              <a:rPr lang="tr-TR" dirty="0" smtClean="0"/>
              <a:t> </a:t>
            </a:r>
            <a:r>
              <a:rPr lang="tr-TR" dirty="0" err="1" smtClean="0"/>
              <a:t>grad</a:t>
            </a:r>
            <a:r>
              <a:rPr lang="tr-TR" dirty="0" smtClean="0"/>
              <a:t>. </a:t>
            </a:r>
            <a:r>
              <a:rPr lang="tr-TR" dirty="0" err="1" smtClean="0"/>
              <a:t>st</a:t>
            </a:r>
            <a:r>
              <a:rPr lang="tr-TR" dirty="0" smtClean="0"/>
              <a:t>. (82% </a:t>
            </a:r>
            <a:r>
              <a:rPr lang="tr-TR" dirty="0" err="1" smtClean="0"/>
              <a:t>state</a:t>
            </a:r>
            <a:r>
              <a:rPr lang="tr-TR" dirty="0" smtClean="0"/>
              <a:t>)</a:t>
            </a:r>
          </a:p>
          <a:p>
            <a:pPr lvl="1"/>
            <a:r>
              <a:rPr lang="tr-TR" dirty="0" smtClean="0"/>
              <a:t>6.</a:t>
            </a:r>
            <a:r>
              <a:rPr lang="tr-TR" dirty="0" err="1" smtClean="0"/>
              <a:t>4k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r>
              <a:rPr lang="tr-TR" dirty="0" smtClean="0"/>
              <a:t> </a:t>
            </a:r>
            <a:r>
              <a:rPr lang="tr-TR" dirty="0" err="1" smtClean="0"/>
              <a:t>grad</a:t>
            </a:r>
            <a:r>
              <a:rPr lang="tr-TR" dirty="0" smtClean="0"/>
              <a:t>. </a:t>
            </a:r>
            <a:r>
              <a:rPr lang="tr-TR" dirty="0" err="1" smtClean="0"/>
              <a:t>st</a:t>
            </a:r>
            <a:r>
              <a:rPr lang="tr-TR" dirty="0" smtClean="0"/>
              <a:t>. (4.</a:t>
            </a:r>
            <a:r>
              <a:rPr lang="tr-TR" dirty="0" err="1" smtClean="0"/>
              <a:t>6k</a:t>
            </a:r>
            <a:r>
              <a:rPr lang="tr-TR" dirty="0" smtClean="0"/>
              <a:t> </a:t>
            </a:r>
            <a:r>
              <a:rPr lang="tr-TR" dirty="0" err="1" smtClean="0"/>
              <a:t>MSc</a:t>
            </a:r>
            <a:r>
              <a:rPr lang="tr-TR" dirty="0" smtClean="0"/>
              <a:t>, 1.</a:t>
            </a:r>
            <a:r>
              <a:rPr lang="tr-TR" dirty="0" err="1" smtClean="0"/>
              <a:t>8k</a:t>
            </a:r>
            <a:r>
              <a:rPr lang="tr-TR" dirty="0" smtClean="0"/>
              <a:t> </a:t>
            </a:r>
            <a:r>
              <a:rPr lang="tr-TR" dirty="0" err="1" smtClean="0"/>
              <a:t>PhD</a:t>
            </a:r>
            <a:r>
              <a:rPr lang="tr-TR" dirty="0" smtClean="0"/>
              <a:t>)</a:t>
            </a:r>
          </a:p>
          <a:p>
            <a:pPr lvl="1"/>
            <a:r>
              <a:rPr lang="tr-TR" dirty="0" err="1" smtClean="0"/>
              <a:t>62k</a:t>
            </a:r>
            <a:r>
              <a:rPr lang="tr-TR" dirty="0" smtClean="0"/>
              <a:t> </a:t>
            </a:r>
            <a:r>
              <a:rPr lang="tr-TR" dirty="0" err="1" smtClean="0"/>
              <a:t>engineering</a:t>
            </a:r>
            <a:r>
              <a:rPr lang="tr-TR" dirty="0" smtClean="0"/>
              <a:t> </a:t>
            </a:r>
            <a:r>
              <a:rPr lang="tr-TR" dirty="0" err="1" smtClean="0"/>
              <a:t>grad</a:t>
            </a:r>
            <a:r>
              <a:rPr lang="tr-TR" dirty="0" smtClean="0"/>
              <a:t>. </a:t>
            </a:r>
            <a:r>
              <a:rPr lang="tr-TR" dirty="0" err="1" smtClean="0"/>
              <a:t>st</a:t>
            </a:r>
            <a:r>
              <a:rPr lang="tr-TR" dirty="0" smtClean="0"/>
              <a:t>.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5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Higher</a:t>
            </a:r>
            <a:r>
              <a:rPr lang="tr-TR" dirty="0" smtClean="0"/>
              <a:t> </a:t>
            </a:r>
            <a:r>
              <a:rPr lang="tr-TR" dirty="0" err="1" smtClean="0"/>
              <a:t>Education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Total: </a:t>
            </a:r>
            <a:r>
              <a:rPr lang="tr-TR" dirty="0" err="1" smtClean="0"/>
              <a:t>152k</a:t>
            </a:r>
            <a:r>
              <a:rPr lang="tr-TR" dirty="0" smtClean="0"/>
              <a:t> </a:t>
            </a:r>
            <a:r>
              <a:rPr lang="tr-TR" dirty="0" err="1" smtClean="0"/>
              <a:t>academics</a:t>
            </a:r>
            <a:r>
              <a:rPr lang="tr-TR" dirty="0" smtClean="0"/>
              <a:t> </a:t>
            </a:r>
          </a:p>
          <a:p>
            <a:pPr>
              <a:buNone/>
            </a:pPr>
            <a:r>
              <a:rPr lang="tr-TR" dirty="0" smtClean="0"/>
              <a:t>	(w 44%)</a:t>
            </a:r>
          </a:p>
          <a:p>
            <a:pPr lvl="1"/>
            <a:r>
              <a:rPr lang="tr-TR" b="1" dirty="0" err="1" smtClean="0"/>
              <a:t>Faculty</a:t>
            </a:r>
            <a:r>
              <a:rPr lang="tr-TR" b="1" dirty="0" smtClean="0"/>
              <a:t>: </a:t>
            </a:r>
            <a:r>
              <a:rPr lang="tr-TR" b="1" dirty="0" err="1" smtClean="0"/>
              <a:t>72k</a:t>
            </a:r>
            <a:r>
              <a:rPr lang="tr-TR" b="1" dirty="0" smtClean="0"/>
              <a:t> (w 38%)</a:t>
            </a:r>
          </a:p>
          <a:p>
            <a:pPr lvl="2"/>
            <a:r>
              <a:rPr lang="tr-TR" dirty="0" smtClean="0"/>
              <a:t>Prof.: </a:t>
            </a:r>
            <a:r>
              <a:rPr lang="tr-TR" dirty="0" err="1" smtClean="0"/>
              <a:t>23k</a:t>
            </a:r>
            <a:r>
              <a:rPr lang="tr-TR" dirty="0" smtClean="0"/>
              <a:t> (w 30%)</a:t>
            </a:r>
          </a:p>
          <a:p>
            <a:pPr lvl="2"/>
            <a:r>
              <a:rPr lang="tr-TR" dirty="0" err="1" smtClean="0"/>
              <a:t>Assoc</a:t>
            </a:r>
            <a:r>
              <a:rPr lang="tr-TR" dirty="0" smtClean="0"/>
              <a:t>. Prof.: </a:t>
            </a:r>
            <a:r>
              <a:rPr lang="tr-TR" dirty="0" err="1" smtClean="0"/>
              <a:t>14k</a:t>
            </a:r>
            <a:r>
              <a:rPr lang="tr-TR" dirty="0" smtClean="0"/>
              <a:t> (w 37%)</a:t>
            </a:r>
          </a:p>
          <a:p>
            <a:pPr lvl="2"/>
            <a:r>
              <a:rPr lang="tr-TR" dirty="0" err="1" smtClean="0"/>
              <a:t>Assist</a:t>
            </a:r>
            <a:r>
              <a:rPr lang="tr-TR" dirty="0" smtClean="0"/>
              <a:t>. Prof.: </a:t>
            </a:r>
            <a:r>
              <a:rPr lang="tr-TR" dirty="0" err="1" smtClean="0"/>
              <a:t>35k</a:t>
            </a:r>
            <a:r>
              <a:rPr lang="tr-TR" dirty="0" smtClean="0"/>
              <a:t> (w 42%)</a:t>
            </a:r>
          </a:p>
          <a:p>
            <a:pPr lvl="1"/>
            <a:r>
              <a:rPr lang="tr-TR" dirty="0" err="1" smtClean="0"/>
              <a:t>Instr</a:t>
            </a:r>
            <a:r>
              <a:rPr lang="tr-TR" dirty="0" smtClean="0"/>
              <a:t>.: </a:t>
            </a:r>
            <a:r>
              <a:rPr lang="tr-TR" dirty="0" err="1" smtClean="0"/>
              <a:t>21k</a:t>
            </a:r>
            <a:r>
              <a:rPr lang="tr-TR" dirty="0" smtClean="0"/>
              <a:t> ( w 44%)</a:t>
            </a:r>
          </a:p>
          <a:p>
            <a:pPr lvl="1"/>
            <a:r>
              <a:rPr lang="tr-TR" dirty="0" err="1" smtClean="0"/>
              <a:t>Res</a:t>
            </a:r>
            <a:r>
              <a:rPr lang="tr-TR" dirty="0" smtClean="0"/>
              <a:t>. </a:t>
            </a:r>
            <a:r>
              <a:rPr lang="tr-TR" dirty="0" err="1" smtClean="0"/>
              <a:t>Assist</a:t>
            </a:r>
            <a:r>
              <a:rPr lang="tr-TR" dirty="0" smtClean="0"/>
              <a:t>.: </a:t>
            </a:r>
            <a:r>
              <a:rPr lang="tr-TR" dirty="0" err="1" smtClean="0"/>
              <a:t>45k</a:t>
            </a:r>
            <a:r>
              <a:rPr lang="tr-TR" dirty="0" smtClean="0"/>
              <a:t> (w 50%)</a:t>
            </a:r>
          </a:p>
          <a:p>
            <a:pPr lvl="1"/>
            <a:r>
              <a:rPr lang="tr-TR" dirty="0" err="1" smtClean="0"/>
              <a:t>Others</a:t>
            </a:r>
            <a:r>
              <a:rPr lang="tr-TR" dirty="0" smtClean="0"/>
              <a:t>: </a:t>
            </a:r>
            <a:r>
              <a:rPr lang="tr-TR" dirty="0" err="1" smtClean="0"/>
              <a:t>14k</a:t>
            </a:r>
            <a:r>
              <a:rPr lang="tr-TR" dirty="0" smtClean="0"/>
              <a:t> (w 57%)</a:t>
            </a:r>
          </a:p>
          <a:p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495800" cy="4525963"/>
          </a:xfrm>
        </p:spPr>
        <p:txBody>
          <a:bodyPr>
            <a:normAutofit/>
          </a:bodyPr>
          <a:lstStyle/>
          <a:p>
            <a:r>
              <a:rPr lang="tr-TR" dirty="0" err="1" smtClean="0"/>
              <a:t>In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r>
              <a:rPr lang="tr-TR" dirty="0" smtClean="0"/>
              <a:t>: 1.</a:t>
            </a:r>
            <a:r>
              <a:rPr lang="tr-TR" dirty="0" err="1" smtClean="0"/>
              <a:t>96k</a:t>
            </a:r>
            <a:r>
              <a:rPr lang="tr-TR" dirty="0" smtClean="0"/>
              <a:t> </a:t>
            </a:r>
            <a:r>
              <a:rPr lang="tr-TR" dirty="0" err="1" smtClean="0"/>
              <a:t>academics</a:t>
            </a:r>
            <a:r>
              <a:rPr lang="tr-TR" dirty="0" smtClean="0"/>
              <a:t> (w 33%)</a:t>
            </a:r>
          </a:p>
          <a:p>
            <a:pPr lvl="1"/>
            <a:r>
              <a:rPr lang="tr-TR" b="1" dirty="0" err="1" smtClean="0"/>
              <a:t>Faculty</a:t>
            </a:r>
            <a:r>
              <a:rPr lang="tr-TR" b="1" dirty="0" smtClean="0"/>
              <a:t>: 1.</a:t>
            </a:r>
            <a:r>
              <a:rPr lang="tr-TR" b="1" dirty="0" err="1" smtClean="0"/>
              <a:t>35k</a:t>
            </a:r>
            <a:r>
              <a:rPr lang="tr-TR" b="1" dirty="0" smtClean="0"/>
              <a:t> (w 28%)</a:t>
            </a:r>
          </a:p>
          <a:p>
            <a:pPr lvl="2"/>
            <a:r>
              <a:rPr lang="tr-TR" dirty="0" smtClean="0"/>
              <a:t>Prof.: 0.</a:t>
            </a:r>
            <a:r>
              <a:rPr lang="tr-TR" dirty="0" err="1" smtClean="0"/>
              <a:t>59k</a:t>
            </a:r>
            <a:r>
              <a:rPr lang="tr-TR" dirty="0" smtClean="0"/>
              <a:t> (w 22%)</a:t>
            </a:r>
          </a:p>
          <a:p>
            <a:pPr lvl="2"/>
            <a:r>
              <a:rPr lang="tr-TR" dirty="0" err="1" smtClean="0"/>
              <a:t>Assoc</a:t>
            </a:r>
            <a:r>
              <a:rPr lang="tr-TR" dirty="0" smtClean="0"/>
              <a:t>. Prof.: 0.</a:t>
            </a:r>
            <a:r>
              <a:rPr lang="tr-TR" dirty="0" err="1" smtClean="0"/>
              <a:t>39k</a:t>
            </a:r>
            <a:r>
              <a:rPr lang="tr-TR" dirty="0" smtClean="0"/>
              <a:t> (w 28%)</a:t>
            </a:r>
          </a:p>
          <a:p>
            <a:pPr lvl="2"/>
            <a:r>
              <a:rPr lang="tr-TR" dirty="0" err="1" smtClean="0"/>
              <a:t>Assist</a:t>
            </a:r>
            <a:r>
              <a:rPr lang="tr-TR" dirty="0" smtClean="0"/>
              <a:t>. Prof.: 0.</a:t>
            </a:r>
            <a:r>
              <a:rPr lang="tr-TR" dirty="0" err="1" smtClean="0"/>
              <a:t>37k</a:t>
            </a:r>
            <a:r>
              <a:rPr lang="tr-TR" dirty="0" smtClean="0"/>
              <a:t> (w 37%)</a:t>
            </a:r>
          </a:p>
          <a:p>
            <a:pPr lvl="1"/>
            <a:r>
              <a:rPr lang="tr-TR" dirty="0" err="1" smtClean="0"/>
              <a:t>Instr</a:t>
            </a:r>
            <a:r>
              <a:rPr lang="tr-TR" dirty="0" smtClean="0"/>
              <a:t>.: 0.</a:t>
            </a:r>
            <a:r>
              <a:rPr lang="tr-TR" dirty="0" err="1" smtClean="0"/>
              <a:t>04k</a:t>
            </a:r>
            <a:r>
              <a:rPr lang="tr-TR" dirty="0" smtClean="0"/>
              <a:t> ( w 24%)</a:t>
            </a:r>
          </a:p>
          <a:p>
            <a:pPr lvl="1"/>
            <a:r>
              <a:rPr lang="tr-TR" dirty="0" err="1" smtClean="0"/>
              <a:t>Res</a:t>
            </a:r>
            <a:r>
              <a:rPr lang="tr-TR" dirty="0" smtClean="0"/>
              <a:t>. </a:t>
            </a:r>
            <a:r>
              <a:rPr lang="tr-TR" dirty="0" err="1" smtClean="0"/>
              <a:t>Assist</a:t>
            </a:r>
            <a:r>
              <a:rPr lang="tr-TR" dirty="0" smtClean="0"/>
              <a:t>.: 0.</a:t>
            </a:r>
            <a:r>
              <a:rPr lang="tr-TR" dirty="0" err="1" smtClean="0"/>
              <a:t>50k</a:t>
            </a:r>
            <a:r>
              <a:rPr lang="tr-TR" dirty="0" smtClean="0"/>
              <a:t> (w 44%)</a:t>
            </a:r>
          </a:p>
          <a:p>
            <a:pPr lvl="1"/>
            <a:r>
              <a:rPr lang="tr-TR" dirty="0" err="1" smtClean="0"/>
              <a:t>Others</a:t>
            </a:r>
            <a:r>
              <a:rPr lang="tr-TR" dirty="0" smtClean="0"/>
              <a:t>: 0.</a:t>
            </a:r>
            <a:r>
              <a:rPr lang="tr-TR" dirty="0" err="1" smtClean="0"/>
              <a:t>06k</a:t>
            </a:r>
            <a:r>
              <a:rPr lang="tr-TR" dirty="0" smtClean="0"/>
              <a:t> (w 40%)</a:t>
            </a:r>
          </a:p>
          <a:p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6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story</a:t>
            </a:r>
            <a:r>
              <a:rPr lang="tr-TR" dirty="0" smtClean="0"/>
              <a:t> of </a:t>
            </a:r>
            <a:r>
              <a:rPr lang="tr-TR" dirty="0" err="1" smtClean="0"/>
              <a:t>Turkey</a:t>
            </a:r>
            <a:r>
              <a:rPr lang="tr-TR" dirty="0" smtClean="0"/>
              <a:t>-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relations</a:t>
            </a:r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7</a:t>
            </a:fld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60500" r="47144" b="23750"/>
          <a:stretch>
            <a:fillRect/>
          </a:stretch>
        </p:blipFill>
        <p:spPr bwMode="auto">
          <a:xfrm>
            <a:off x="107503" y="3212976"/>
            <a:ext cx="4147661" cy="1152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694" t="61550" r="80809" b="33200"/>
          <a:stretch>
            <a:fillRect/>
          </a:stretch>
        </p:blipFill>
        <p:spPr bwMode="auto">
          <a:xfrm rot="20482924">
            <a:off x="390130" y="1851459"/>
            <a:ext cx="1435636" cy="652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41141" t="29000" r="42322" b="38450"/>
          <a:stretch>
            <a:fillRect/>
          </a:stretch>
        </p:blipFill>
        <p:spPr bwMode="auto">
          <a:xfrm>
            <a:off x="4355976" y="1340768"/>
            <a:ext cx="4713040" cy="5218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10 Metin kutusu"/>
          <p:cNvSpPr txBox="1"/>
          <p:nvPr/>
        </p:nvSpPr>
        <p:spPr>
          <a:xfrm>
            <a:off x="1187624" y="26369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May </a:t>
            </a:r>
            <a:r>
              <a:rPr lang="tr-TR" dirty="0" err="1" smtClean="0"/>
              <a:t>26th</a:t>
            </a:r>
            <a:r>
              <a:rPr lang="tr-TR" dirty="0" smtClean="0"/>
              <a:t>  2015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story</a:t>
            </a:r>
            <a:r>
              <a:rPr lang="tr-TR" dirty="0" smtClean="0"/>
              <a:t> of </a:t>
            </a:r>
            <a:r>
              <a:rPr lang="tr-TR" dirty="0" err="1" smtClean="0"/>
              <a:t>Turkey</a:t>
            </a:r>
            <a:r>
              <a:rPr lang="tr-TR" dirty="0" smtClean="0"/>
              <a:t>-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relations</a:t>
            </a:r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8</a:t>
            </a:fld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60500" r="47144" b="23750"/>
          <a:stretch>
            <a:fillRect/>
          </a:stretch>
        </p:blipFill>
        <p:spPr bwMode="auto">
          <a:xfrm>
            <a:off x="467544" y="1484784"/>
            <a:ext cx="3888432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694" t="61550" r="80809" b="33200"/>
          <a:stretch>
            <a:fillRect/>
          </a:stretch>
        </p:blipFill>
        <p:spPr bwMode="auto">
          <a:xfrm rot="20482924">
            <a:off x="235" y="1196752"/>
            <a:ext cx="792088" cy="360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 l="24401" t="61550" r="43549" b="20600"/>
          <a:stretch>
            <a:fillRect/>
          </a:stretch>
        </p:blipFill>
        <p:spPr bwMode="auto">
          <a:xfrm>
            <a:off x="72008" y="2924944"/>
            <a:ext cx="896448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story</a:t>
            </a:r>
            <a:r>
              <a:rPr lang="tr-TR" dirty="0" smtClean="0"/>
              <a:t> of </a:t>
            </a:r>
            <a:r>
              <a:rPr lang="tr-TR" dirty="0" err="1" smtClean="0"/>
              <a:t>Turkey</a:t>
            </a:r>
            <a:r>
              <a:rPr lang="tr-TR" dirty="0" smtClean="0"/>
              <a:t>-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relations</a:t>
            </a:r>
            <a:endParaRPr lang="tr-TR" dirty="0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9</a:t>
            </a:fld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963" t="60500" r="47144" b="23750"/>
          <a:stretch>
            <a:fillRect/>
          </a:stretch>
        </p:blipFill>
        <p:spPr bwMode="auto">
          <a:xfrm>
            <a:off x="467544" y="1484784"/>
            <a:ext cx="3888432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2694" t="61550" r="80809" b="33200"/>
          <a:stretch>
            <a:fillRect/>
          </a:stretch>
        </p:blipFill>
        <p:spPr bwMode="auto">
          <a:xfrm rot="20482924">
            <a:off x="235" y="1196752"/>
            <a:ext cx="792088" cy="360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32184" t="30050" r="50097" b="21650"/>
          <a:stretch>
            <a:fillRect/>
          </a:stretch>
        </p:blipFill>
        <p:spPr bwMode="auto">
          <a:xfrm>
            <a:off x="4716016" y="1124744"/>
            <a:ext cx="3672408" cy="5631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https://cds.cern.ch/record/2047404/files/20150515_223152-1.jpg?subformat=icon-6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212976"/>
            <a:ext cx="3851920" cy="2888940"/>
          </a:xfrm>
          <a:prstGeom prst="rect">
            <a:avLst/>
          </a:prstGeom>
          <a:noFill/>
        </p:spPr>
      </p:pic>
      <p:sp>
        <p:nvSpPr>
          <p:cNvPr id="11" name="10 Metin kutusu"/>
          <p:cNvSpPr txBox="1"/>
          <p:nvPr/>
        </p:nvSpPr>
        <p:spPr>
          <a:xfrm>
            <a:off x="755576" y="27089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/>
              <a:t>By</a:t>
            </a:r>
            <a:r>
              <a:rPr lang="tr-TR" dirty="0" smtClean="0"/>
              <a:t> S. Çetin &amp; E. Özcan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-72008" y="548680"/>
            <a:ext cx="9396536" cy="5401270"/>
          </a:xfrm>
        </p:spPr>
        <p:txBody>
          <a:bodyPr>
            <a:noAutofit/>
          </a:bodyPr>
          <a:lstStyle/>
          <a:p>
            <a:r>
              <a:rPr lang="tr-TR" sz="2100" dirty="0" err="1" smtClean="0"/>
              <a:t>Observer</a:t>
            </a:r>
            <a:r>
              <a:rPr lang="tr-TR" sz="2100" dirty="0" smtClean="0"/>
              <a:t> </a:t>
            </a:r>
            <a:r>
              <a:rPr lang="tr-TR" sz="2100" dirty="0" err="1" smtClean="0"/>
              <a:t>status</a:t>
            </a:r>
            <a:r>
              <a:rPr lang="tr-TR" sz="2100" dirty="0" smtClean="0"/>
              <a:t> in </a:t>
            </a:r>
            <a:r>
              <a:rPr lang="tr-TR" sz="2100" b="1" dirty="0" smtClean="0"/>
              <a:t>1961</a:t>
            </a:r>
          </a:p>
          <a:p>
            <a:r>
              <a:rPr lang="tr-TR" sz="2100" dirty="0" err="1" smtClean="0"/>
              <a:t>Collaborating</a:t>
            </a:r>
            <a:r>
              <a:rPr lang="tr-TR" sz="2100" dirty="0" smtClean="0"/>
              <a:t> at </a:t>
            </a:r>
            <a:r>
              <a:rPr lang="tr-TR" sz="2100" dirty="0" err="1" smtClean="0"/>
              <a:t>CERN</a:t>
            </a:r>
            <a:r>
              <a:rPr lang="tr-TR" sz="2100" dirty="0" smtClean="0"/>
              <a:t> </a:t>
            </a:r>
            <a:r>
              <a:rPr lang="tr-TR" sz="2100" dirty="0" err="1" smtClean="0"/>
              <a:t>programs</a:t>
            </a:r>
            <a:r>
              <a:rPr lang="tr-TR" sz="2100" dirty="0" smtClean="0"/>
              <a:t> </a:t>
            </a:r>
            <a:r>
              <a:rPr lang="tr-TR" sz="2100" dirty="0" err="1" smtClean="0"/>
              <a:t>initiated</a:t>
            </a:r>
            <a:r>
              <a:rPr lang="tr-TR" sz="2100" dirty="0" smtClean="0"/>
              <a:t> </a:t>
            </a:r>
            <a:r>
              <a:rPr lang="tr-TR" sz="2100" dirty="0" err="1" smtClean="0"/>
              <a:t>by</a:t>
            </a:r>
            <a:r>
              <a:rPr lang="tr-TR" sz="2100" dirty="0" smtClean="0"/>
              <a:t> </a:t>
            </a:r>
            <a:r>
              <a:rPr lang="tr-TR" sz="2100" b="1" dirty="0" err="1" smtClean="0"/>
              <a:t>individual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attemps</a:t>
            </a:r>
            <a:endParaRPr lang="tr-TR" sz="2100" b="1" dirty="0" smtClean="0"/>
          </a:p>
          <a:p>
            <a:r>
              <a:rPr lang="tr-TR" sz="2100" dirty="0" err="1" smtClean="0"/>
              <a:t>Later</a:t>
            </a:r>
            <a:r>
              <a:rPr lang="tr-TR" sz="2100" dirty="0" smtClean="0"/>
              <a:t> on </a:t>
            </a:r>
            <a:r>
              <a:rPr lang="tr-TR" sz="2100" dirty="0" err="1" smtClean="0"/>
              <a:t>supported</a:t>
            </a:r>
            <a:r>
              <a:rPr lang="tr-TR" sz="2100" dirty="0" smtClean="0"/>
              <a:t> </a:t>
            </a:r>
            <a:r>
              <a:rPr lang="tr-TR" sz="2100" dirty="0" err="1" smtClean="0"/>
              <a:t>by</a:t>
            </a:r>
            <a:r>
              <a:rPr lang="tr-TR" sz="2100" dirty="0" smtClean="0"/>
              <a:t> </a:t>
            </a:r>
            <a:r>
              <a:rPr lang="tr-TR" sz="2100" b="1" dirty="0" err="1" smtClean="0"/>
              <a:t>TUBITAK</a:t>
            </a:r>
            <a:r>
              <a:rPr lang="tr-TR" sz="2100" dirty="0" smtClean="0"/>
              <a:t>  </a:t>
            </a:r>
            <a:r>
              <a:rPr lang="tr-TR" sz="2100" dirty="0" err="1" smtClean="0"/>
              <a:t>and</a:t>
            </a:r>
            <a:r>
              <a:rPr lang="tr-TR" sz="2100" dirty="0" smtClean="0"/>
              <a:t> </a:t>
            </a:r>
            <a:r>
              <a:rPr lang="tr-TR" sz="2100" dirty="0" err="1" smtClean="0"/>
              <a:t>then</a:t>
            </a:r>
            <a:r>
              <a:rPr lang="tr-TR" sz="2100" dirty="0" smtClean="0"/>
              <a:t> </a:t>
            </a:r>
            <a:r>
              <a:rPr lang="tr-TR" sz="2100" dirty="0" err="1" smtClean="0"/>
              <a:t>by</a:t>
            </a:r>
            <a:r>
              <a:rPr lang="tr-TR" sz="2100" dirty="0" smtClean="0"/>
              <a:t> </a:t>
            </a:r>
            <a:r>
              <a:rPr lang="tr-TR" sz="2100" b="1" dirty="0" smtClean="0"/>
              <a:t>TAEK</a:t>
            </a:r>
            <a:r>
              <a:rPr lang="tr-TR" sz="2100" dirty="0" smtClean="0"/>
              <a:t> </a:t>
            </a:r>
            <a:r>
              <a:rPr lang="tr-TR" sz="2100" dirty="0" err="1" smtClean="0"/>
              <a:t>with</a:t>
            </a:r>
            <a:r>
              <a:rPr lang="tr-TR" sz="2100" dirty="0" smtClean="0"/>
              <a:t> </a:t>
            </a:r>
            <a:r>
              <a:rPr lang="tr-TR" sz="2100" dirty="0" err="1" smtClean="0"/>
              <a:t>partial</a:t>
            </a:r>
            <a:r>
              <a:rPr lang="tr-TR" sz="2100" dirty="0" smtClean="0"/>
              <a:t> </a:t>
            </a:r>
            <a:r>
              <a:rPr lang="tr-TR" sz="2100" dirty="0" err="1" smtClean="0"/>
              <a:t>financial</a:t>
            </a:r>
            <a:r>
              <a:rPr lang="tr-TR" sz="2100" dirty="0" smtClean="0"/>
              <a:t> </a:t>
            </a:r>
            <a:r>
              <a:rPr lang="tr-TR" sz="2100" dirty="0" err="1" smtClean="0"/>
              <a:t>supports</a:t>
            </a:r>
            <a:endParaRPr lang="tr-TR" sz="2100" dirty="0" smtClean="0"/>
          </a:p>
          <a:p>
            <a:r>
              <a:rPr lang="tr-TR" sz="2100" b="1" dirty="0" smtClean="0"/>
              <a:t>TAEK</a:t>
            </a:r>
            <a:r>
              <a:rPr lang="tr-TR" sz="2100" dirty="0" smtClean="0"/>
              <a:t> </a:t>
            </a:r>
            <a:r>
              <a:rPr lang="tr-TR" sz="2100" dirty="0" err="1" smtClean="0"/>
              <a:t>appointed</a:t>
            </a:r>
            <a:r>
              <a:rPr lang="tr-TR" sz="2100" dirty="0" smtClean="0"/>
              <a:t> as </a:t>
            </a:r>
            <a:r>
              <a:rPr lang="tr-TR" sz="2100" b="1" dirty="0" err="1" smtClean="0"/>
              <a:t>responsible</a:t>
            </a:r>
            <a:r>
              <a:rPr lang="tr-TR" sz="2100" dirty="0" smtClean="0"/>
              <a:t> </a:t>
            </a:r>
            <a:r>
              <a:rPr lang="tr-TR" sz="2100" dirty="0" err="1" smtClean="0"/>
              <a:t>for</a:t>
            </a:r>
            <a:r>
              <a:rPr lang="tr-TR" sz="2100" dirty="0" smtClean="0"/>
              <a:t> </a:t>
            </a:r>
            <a:r>
              <a:rPr lang="tr-TR" sz="2100" dirty="0" err="1" smtClean="0"/>
              <a:t>activities</a:t>
            </a:r>
            <a:r>
              <a:rPr lang="tr-TR" sz="2100" dirty="0" smtClean="0"/>
              <a:t> at </a:t>
            </a:r>
            <a:r>
              <a:rPr lang="tr-TR" sz="2100" dirty="0" err="1" smtClean="0"/>
              <a:t>CERN</a:t>
            </a:r>
            <a:r>
              <a:rPr lang="tr-TR" sz="2100" dirty="0" smtClean="0"/>
              <a:t> in </a:t>
            </a:r>
            <a:r>
              <a:rPr lang="tr-TR" sz="2100" b="1" dirty="0" smtClean="0"/>
              <a:t>2006</a:t>
            </a:r>
            <a:r>
              <a:rPr lang="tr-TR" sz="2100" dirty="0" smtClean="0"/>
              <a:t> </a:t>
            </a:r>
            <a:r>
              <a:rPr lang="tr-TR" sz="2100" dirty="0" err="1" smtClean="0"/>
              <a:t>by</a:t>
            </a:r>
            <a:r>
              <a:rPr lang="tr-TR" sz="2100" dirty="0" smtClean="0"/>
              <a:t> </a:t>
            </a:r>
            <a:r>
              <a:rPr lang="tr-TR" sz="2100" dirty="0" err="1" smtClean="0"/>
              <a:t>the</a:t>
            </a:r>
            <a:r>
              <a:rPr lang="tr-TR" sz="2100" dirty="0" smtClean="0"/>
              <a:t> prime </a:t>
            </a:r>
            <a:r>
              <a:rPr lang="tr-TR" sz="2100" dirty="0" err="1" smtClean="0"/>
              <a:t>minister</a:t>
            </a:r>
            <a:endParaRPr lang="tr-TR" sz="2100" dirty="0" smtClean="0"/>
          </a:p>
          <a:p>
            <a:r>
              <a:rPr lang="tr-TR" sz="2100" dirty="0" smtClean="0"/>
              <a:t>TAEK-</a:t>
            </a:r>
            <a:r>
              <a:rPr lang="tr-TR" sz="2100" dirty="0" err="1" smtClean="0"/>
              <a:t>CERN</a:t>
            </a:r>
            <a:r>
              <a:rPr lang="tr-TR" sz="2100" dirty="0" smtClean="0"/>
              <a:t> </a:t>
            </a:r>
            <a:r>
              <a:rPr lang="tr-TR" sz="2100" b="1" dirty="0" err="1" smtClean="0"/>
              <a:t>Collaboration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Agreement</a:t>
            </a:r>
            <a:r>
              <a:rPr lang="tr-TR" sz="2100" b="1" dirty="0" smtClean="0"/>
              <a:t> </a:t>
            </a:r>
            <a:r>
              <a:rPr lang="tr-TR" sz="2100" dirty="0" err="1" smtClean="0"/>
              <a:t>signed</a:t>
            </a:r>
            <a:r>
              <a:rPr lang="tr-TR" sz="2100" dirty="0" smtClean="0"/>
              <a:t> in </a:t>
            </a:r>
            <a:r>
              <a:rPr lang="tr-TR" sz="2100" b="1" dirty="0" smtClean="0"/>
              <a:t>2008</a:t>
            </a:r>
          </a:p>
          <a:p>
            <a:r>
              <a:rPr lang="tr-TR" sz="2100" dirty="0" err="1" smtClean="0"/>
              <a:t>Turkey</a:t>
            </a:r>
            <a:r>
              <a:rPr lang="tr-TR" sz="2100" dirty="0" smtClean="0"/>
              <a:t> </a:t>
            </a:r>
            <a:r>
              <a:rPr lang="tr-TR" sz="2100" dirty="0" err="1" smtClean="0"/>
              <a:t>applied</a:t>
            </a:r>
            <a:r>
              <a:rPr lang="tr-TR" sz="2100" dirty="0" smtClean="0"/>
              <a:t> </a:t>
            </a:r>
            <a:r>
              <a:rPr lang="tr-TR" sz="2100" dirty="0" err="1" smtClean="0"/>
              <a:t>for</a:t>
            </a:r>
            <a:r>
              <a:rPr lang="tr-TR" sz="2100" dirty="0" smtClean="0"/>
              <a:t> </a:t>
            </a:r>
            <a:r>
              <a:rPr lang="tr-TR" sz="2100" b="1" dirty="0" err="1" smtClean="0"/>
              <a:t>full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membership</a:t>
            </a:r>
            <a:r>
              <a:rPr lang="tr-TR" sz="2100" b="1" dirty="0" smtClean="0"/>
              <a:t> </a:t>
            </a:r>
            <a:r>
              <a:rPr lang="tr-TR" sz="2100" dirty="0" smtClean="0"/>
              <a:t>in </a:t>
            </a:r>
            <a:r>
              <a:rPr lang="tr-TR" sz="2100" b="1" dirty="0" smtClean="0"/>
              <a:t>2009</a:t>
            </a:r>
          </a:p>
          <a:p>
            <a:r>
              <a:rPr lang="tr-TR" sz="2100" b="1" dirty="0" err="1" smtClean="0"/>
              <a:t>CERN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Council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accepted</a:t>
            </a:r>
            <a:r>
              <a:rPr lang="tr-TR" sz="2100" b="1" dirty="0" smtClean="0"/>
              <a:t> </a:t>
            </a:r>
            <a:r>
              <a:rPr lang="tr-TR" sz="2100" dirty="0" err="1" smtClean="0"/>
              <a:t>the</a:t>
            </a:r>
            <a:r>
              <a:rPr lang="tr-TR" sz="2100" dirty="0" smtClean="0"/>
              <a:t> </a:t>
            </a:r>
            <a:r>
              <a:rPr lang="tr-TR" sz="2100" dirty="0" err="1" smtClean="0"/>
              <a:t>application</a:t>
            </a:r>
            <a:r>
              <a:rPr lang="tr-TR" sz="2100" dirty="0" smtClean="0"/>
              <a:t> in </a:t>
            </a:r>
            <a:r>
              <a:rPr lang="tr-TR" sz="2100" b="1" dirty="0" smtClean="0"/>
              <a:t>2010</a:t>
            </a:r>
            <a:r>
              <a:rPr lang="tr-TR" sz="2100" dirty="0" smtClean="0"/>
              <a:t> (</a:t>
            </a:r>
            <a:r>
              <a:rPr lang="tr-TR" sz="2100" dirty="0" err="1" smtClean="0"/>
              <a:t>together</a:t>
            </a:r>
            <a:r>
              <a:rPr lang="tr-TR" sz="2100" dirty="0" smtClean="0"/>
              <a:t> </a:t>
            </a:r>
            <a:r>
              <a:rPr lang="tr-TR" sz="2100" dirty="0" err="1" smtClean="0"/>
              <a:t>with</a:t>
            </a:r>
            <a:r>
              <a:rPr lang="tr-TR" sz="2100" dirty="0" smtClean="0"/>
              <a:t> </a:t>
            </a:r>
            <a:r>
              <a:rPr lang="tr-TR" sz="2100" dirty="0" err="1" smtClean="0"/>
              <a:t>four</a:t>
            </a:r>
            <a:r>
              <a:rPr lang="tr-TR" sz="2100" dirty="0" smtClean="0"/>
              <a:t> </a:t>
            </a:r>
            <a:r>
              <a:rPr lang="tr-TR" sz="2100" dirty="0" err="1" smtClean="0"/>
              <a:t>other</a:t>
            </a:r>
            <a:r>
              <a:rPr lang="tr-TR" sz="2100" dirty="0" smtClean="0"/>
              <a:t> </a:t>
            </a:r>
            <a:r>
              <a:rPr lang="tr-TR" sz="2100" dirty="0" err="1" smtClean="0"/>
              <a:t>countries</a:t>
            </a:r>
            <a:r>
              <a:rPr lang="tr-TR" sz="2100" dirty="0" smtClean="0"/>
              <a:t>) </a:t>
            </a:r>
            <a:r>
              <a:rPr lang="tr-TR" sz="2100" dirty="0" err="1" smtClean="0"/>
              <a:t>and</a:t>
            </a:r>
            <a:r>
              <a:rPr lang="tr-TR" sz="2100" dirty="0" smtClean="0"/>
              <a:t> </a:t>
            </a:r>
            <a:r>
              <a:rPr lang="tr-TR" sz="2100" dirty="0" err="1" smtClean="0"/>
              <a:t>started</a:t>
            </a:r>
            <a:r>
              <a:rPr lang="tr-TR" sz="2100" dirty="0" smtClean="0"/>
              <a:t> </a:t>
            </a:r>
            <a:r>
              <a:rPr lang="tr-TR" sz="2100" dirty="0" err="1" smtClean="0"/>
              <a:t>the</a:t>
            </a:r>
            <a:r>
              <a:rPr lang="tr-TR" sz="2100" dirty="0" smtClean="0"/>
              <a:t> </a:t>
            </a:r>
            <a:r>
              <a:rPr lang="tr-TR" sz="2100" dirty="0" err="1" smtClean="0"/>
              <a:t>procedure</a:t>
            </a:r>
            <a:endParaRPr lang="tr-TR" sz="2100" dirty="0" smtClean="0"/>
          </a:p>
          <a:p>
            <a:r>
              <a:rPr lang="tr-TR" sz="2100" dirty="0" err="1" smtClean="0"/>
              <a:t>In</a:t>
            </a:r>
            <a:r>
              <a:rPr lang="tr-TR" sz="2100" dirty="0" smtClean="0"/>
              <a:t> </a:t>
            </a:r>
            <a:r>
              <a:rPr lang="tr-TR" sz="2100" b="1" dirty="0" smtClean="0"/>
              <a:t>2011</a:t>
            </a:r>
            <a:r>
              <a:rPr lang="tr-TR" sz="2100" dirty="0" smtClean="0"/>
              <a:t> a </a:t>
            </a:r>
            <a:r>
              <a:rPr lang="tr-TR" sz="2100" b="1" dirty="0" err="1" smtClean="0"/>
              <a:t>Task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Force</a:t>
            </a:r>
            <a:r>
              <a:rPr lang="tr-TR" sz="2100" b="1" dirty="0" smtClean="0"/>
              <a:t> </a:t>
            </a:r>
            <a:r>
              <a:rPr lang="tr-TR" sz="2100" dirty="0" err="1" smtClean="0"/>
              <a:t>came</a:t>
            </a:r>
            <a:r>
              <a:rPr lang="tr-TR" sz="2100" dirty="0" smtClean="0"/>
              <a:t> </a:t>
            </a:r>
            <a:r>
              <a:rPr lang="tr-TR" sz="2100" dirty="0" err="1" smtClean="0"/>
              <a:t>for</a:t>
            </a:r>
            <a:r>
              <a:rPr lang="tr-TR" sz="2100" dirty="0" smtClean="0"/>
              <a:t> </a:t>
            </a:r>
            <a:r>
              <a:rPr lang="tr-TR" sz="2100" dirty="0" err="1" smtClean="0"/>
              <a:t>evaluations</a:t>
            </a:r>
            <a:r>
              <a:rPr lang="tr-TR" sz="2100" dirty="0" smtClean="0"/>
              <a:t>; </a:t>
            </a:r>
            <a:r>
              <a:rPr lang="tr-TR" sz="2100" dirty="0" err="1" smtClean="0"/>
              <a:t>unofficial</a:t>
            </a:r>
            <a:r>
              <a:rPr lang="tr-TR" sz="2100" dirty="0" smtClean="0"/>
              <a:t> </a:t>
            </a:r>
            <a:r>
              <a:rPr lang="tr-TR" sz="2100" dirty="0" err="1" smtClean="0"/>
              <a:t>feedback</a:t>
            </a:r>
            <a:r>
              <a:rPr lang="tr-TR" sz="2100" dirty="0" smtClean="0"/>
              <a:t> </a:t>
            </a:r>
            <a:r>
              <a:rPr lang="tr-TR" sz="2100" dirty="0" err="1" smtClean="0"/>
              <a:t>was</a:t>
            </a:r>
            <a:r>
              <a:rPr lang="tr-TR" sz="2100" dirty="0" smtClean="0"/>
              <a:t> </a:t>
            </a:r>
            <a:r>
              <a:rPr lang="tr-TR" sz="2100" dirty="0" err="1" smtClean="0"/>
              <a:t>very</a:t>
            </a:r>
            <a:r>
              <a:rPr lang="tr-TR" sz="2100" dirty="0" smtClean="0"/>
              <a:t> </a:t>
            </a:r>
            <a:r>
              <a:rPr lang="tr-TR" sz="2100" dirty="0" err="1" smtClean="0"/>
              <a:t>positive</a:t>
            </a:r>
            <a:r>
              <a:rPr lang="tr-TR" sz="2100" dirty="0" smtClean="0"/>
              <a:t> but </a:t>
            </a:r>
            <a:r>
              <a:rPr lang="tr-TR" sz="2100" dirty="0" err="1" smtClean="0"/>
              <a:t>with</a:t>
            </a:r>
            <a:r>
              <a:rPr lang="tr-TR" sz="2100" dirty="0" smtClean="0"/>
              <a:t> a </a:t>
            </a:r>
            <a:r>
              <a:rPr lang="tr-TR" sz="2100" dirty="0" err="1" smtClean="0"/>
              <a:t>remark</a:t>
            </a:r>
            <a:r>
              <a:rPr lang="tr-TR" sz="2100" dirty="0" smtClean="0"/>
              <a:t> of </a:t>
            </a:r>
            <a:r>
              <a:rPr lang="tr-TR" sz="2100" dirty="0" err="1" smtClean="0"/>
              <a:t>the</a:t>
            </a:r>
            <a:r>
              <a:rPr lang="tr-TR" sz="2100" dirty="0" smtClean="0"/>
              <a:t> </a:t>
            </a:r>
            <a:r>
              <a:rPr lang="tr-TR" sz="2100" dirty="0" err="1" smtClean="0"/>
              <a:t>lacking</a:t>
            </a:r>
            <a:r>
              <a:rPr lang="tr-TR" sz="2100" dirty="0" smtClean="0"/>
              <a:t> </a:t>
            </a:r>
            <a:r>
              <a:rPr lang="tr-TR" sz="2100" dirty="0" err="1" smtClean="0"/>
              <a:t>corresponding</a:t>
            </a:r>
            <a:r>
              <a:rPr lang="tr-TR" sz="2100" dirty="0" smtClean="0"/>
              <a:t> body</a:t>
            </a:r>
          </a:p>
          <a:p>
            <a:r>
              <a:rPr lang="tr-TR" sz="2100" dirty="0" err="1" smtClean="0"/>
              <a:t>In</a:t>
            </a:r>
            <a:r>
              <a:rPr lang="tr-TR" sz="2100" dirty="0" smtClean="0"/>
              <a:t> </a:t>
            </a:r>
            <a:r>
              <a:rPr lang="tr-TR" sz="2100" b="1" dirty="0" smtClean="0"/>
              <a:t>2012</a:t>
            </a:r>
            <a:r>
              <a:rPr lang="tr-TR" sz="2100" dirty="0" smtClean="0"/>
              <a:t> </a:t>
            </a:r>
            <a:r>
              <a:rPr lang="tr-TR" sz="2100" dirty="0" err="1" smtClean="0"/>
              <a:t>Turkey</a:t>
            </a:r>
            <a:r>
              <a:rPr lang="tr-TR" sz="2100" dirty="0" smtClean="0"/>
              <a:t> </a:t>
            </a:r>
            <a:r>
              <a:rPr lang="tr-TR" sz="2100" b="1" dirty="0" err="1" smtClean="0"/>
              <a:t>withdrew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the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full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membership</a:t>
            </a:r>
            <a:r>
              <a:rPr lang="tr-TR" sz="2100" b="1" dirty="0" smtClean="0"/>
              <a:t> </a:t>
            </a:r>
            <a:r>
              <a:rPr lang="tr-TR" sz="2100" dirty="0" err="1" smtClean="0"/>
              <a:t>application</a:t>
            </a:r>
            <a:r>
              <a:rPr lang="tr-TR" sz="2100" dirty="0" smtClean="0"/>
              <a:t> </a:t>
            </a:r>
            <a:r>
              <a:rPr lang="tr-TR" sz="2100" dirty="0" err="1" smtClean="0"/>
              <a:t>and</a:t>
            </a:r>
            <a:r>
              <a:rPr lang="tr-TR" sz="2100" dirty="0" smtClean="0"/>
              <a:t> </a:t>
            </a:r>
            <a:r>
              <a:rPr lang="tr-TR" sz="2100" dirty="0" err="1" smtClean="0"/>
              <a:t>asked</a:t>
            </a:r>
            <a:r>
              <a:rPr lang="tr-TR" sz="2100" dirty="0" smtClean="0"/>
              <a:t> </a:t>
            </a:r>
            <a:r>
              <a:rPr lang="tr-TR" sz="2100" dirty="0" err="1" smtClean="0"/>
              <a:t>to</a:t>
            </a:r>
            <a:r>
              <a:rPr lang="tr-TR" sz="2100" dirty="0" smtClean="0"/>
              <a:t> </a:t>
            </a:r>
            <a:r>
              <a:rPr lang="tr-TR" sz="2100" dirty="0" err="1" smtClean="0"/>
              <a:t>convert</a:t>
            </a:r>
            <a:r>
              <a:rPr lang="tr-TR" sz="2100" dirty="0" smtClean="0"/>
              <a:t> it </a:t>
            </a:r>
            <a:r>
              <a:rPr lang="tr-TR" sz="2100" dirty="0" err="1" smtClean="0"/>
              <a:t>to</a:t>
            </a:r>
            <a:r>
              <a:rPr lang="tr-TR" sz="2100" dirty="0" smtClean="0"/>
              <a:t> </a:t>
            </a:r>
            <a:r>
              <a:rPr lang="tr-TR" sz="2100" dirty="0" err="1" smtClean="0"/>
              <a:t>associate</a:t>
            </a:r>
            <a:r>
              <a:rPr lang="tr-TR" sz="2100" dirty="0" smtClean="0"/>
              <a:t> </a:t>
            </a:r>
            <a:r>
              <a:rPr lang="tr-TR" sz="2100" dirty="0" err="1" smtClean="0"/>
              <a:t>membership</a:t>
            </a:r>
            <a:r>
              <a:rPr lang="tr-TR" sz="2100" dirty="0" smtClean="0"/>
              <a:t> </a:t>
            </a:r>
            <a:r>
              <a:rPr lang="tr-TR" sz="2100" dirty="0" err="1" smtClean="0"/>
              <a:t>application</a:t>
            </a:r>
            <a:r>
              <a:rPr lang="tr-TR" sz="2100" dirty="0" smtClean="0"/>
              <a:t>.</a:t>
            </a:r>
          </a:p>
          <a:p>
            <a:r>
              <a:rPr lang="tr-TR" sz="2100" dirty="0" smtClean="0"/>
              <a:t>May </a:t>
            </a:r>
            <a:r>
              <a:rPr lang="tr-TR" sz="2100" b="1" dirty="0" smtClean="0"/>
              <a:t>2014</a:t>
            </a:r>
            <a:r>
              <a:rPr lang="tr-TR" sz="2100" dirty="0" smtClean="0"/>
              <a:t>: </a:t>
            </a:r>
            <a:r>
              <a:rPr lang="tr-TR" sz="2100" dirty="0" err="1" smtClean="0"/>
              <a:t>Associate</a:t>
            </a:r>
            <a:r>
              <a:rPr lang="tr-TR" sz="2100" dirty="0" smtClean="0"/>
              <a:t> </a:t>
            </a:r>
            <a:r>
              <a:rPr lang="tr-TR" sz="2100" dirty="0" err="1" smtClean="0"/>
              <a:t>Membership</a:t>
            </a:r>
            <a:r>
              <a:rPr lang="tr-TR" sz="2100" dirty="0" smtClean="0"/>
              <a:t> </a:t>
            </a:r>
            <a:r>
              <a:rPr lang="tr-TR" sz="2100" b="1" dirty="0" err="1" smtClean="0"/>
              <a:t>agreement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signed</a:t>
            </a:r>
            <a:r>
              <a:rPr lang="tr-TR" sz="2100" b="1" dirty="0" smtClean="0"/>
              <a:t> </a:t>
            </a:r>
            <a:r>
              <a:rPr lang="tr-TR" sz="2100" dirty="0" smtClean="0"/>
              <a:t>at </a:t>
            </a:r>
            <a:r>
              <a:rPr lang="tr-TR" sz="2100" dirty="0" err="1" smtClean="0"/>
              <a:t>CERN</a:t>
            </a:r>
            <a:endParaRPr lang="tr-TR" sz="2100" dirty="0" smtClean="0"/>
          </a:p>
          <a:p>
            <a:r>
              <a:rPr lang="tr-TR" sz="2100" b="1" dirty="0" err="1" smtClean="0"/>
              <a:t>Jan</a:t>
            </a:r>
            <a:r>
              <a:rPr lang="tr-TR" sz="2100" b="1" dirty="0" smtClean="0"/>
              <a:t>. 2015</a:t>
            </a:r>
            <a:r>
              <a:rPr lang="tr-TR" sz="2100" dirty="0" smtClean="0"/>
              <a:t>: </a:t>
            </a:r>
            <a:r>
              <a:rPr lang="tr-TR" sz="2100" dirty="0" err="1" smtClean="0"/>
              <a:t>Asscociate</a:t>
            </a:r>
            <a:r>
              <a:rPr lang="tr-TR" sz="2100" dirty="0" smtClean="0"/>
              <a:t> </a:t>
            </a:r>
            <a:r>
              <a:rPr lang="tr-TR" sz="2100" dirty="0" err="1" smtClean="0"/>
              <a:t>membership</a:t>
            </a:r>
            <a:r>
              <a:rPr lang="tr-TR" sz="2100" dirty="0" smtClean="0"/>
              <a:t> </a:t>
            </a:r>
            <a:r>
              <a:rPr lang="tr-TR" sz="2100" dirty="0" err="1" smtClean="0"/>
              <a:t>to</a:t>
            </a:r>
            <a:r>
              <a:rPr lang="tr-TR" sz="2100" dirty="0" smtClean="0"/>
              <a:t> </a:t>
            </a:r>
            <a:r>
              <a:rPr lang="tr-TR" sz="2100" dirty="0" err="1" smtClean="0"/>
              <a:t>CERN</a:t>
            </a:r>
            <a:r>
              <a:rPr lang="tr-TR" sz="2100" dirty="0" smtClean="0"/>
              <a:t> </a:t>
            </a:r>
            <a:r>
              <a:rPr lang="tr-TR" sz="2100" b="1" dirty="0" err="1" smtClean="0"/>
              <a:t>rectified</a:t>
            </a:r>
            <a:r>
              <a:rPr lang="tr-TR" sz="2100" b="1" dirty="0" smtClean="0"/>
              <a:t> in </a:t>
            </a:r>
            <a:r>
              <a:rPr lang="tr-TR" sz="2100" b="1" dirty="0" err="1" smtClean="0"/>
              <a:t>the</a:t>
            </a:r>
            <a:r>
              <a:rPr lang="tr-TR" sz="2100" b="1" dirty="0" smtClean="0"/>
              <a:t> </a:t>
            </a:r>
            <a:r>
              <a:rPr lang="tr-TR" sz="2100" b="1" dirty="0" err="1" smtClean="0"/>
              <a:t>parliament</a:t>
            </a:r>
            <a:endParaRPr lang="tr-TR" sz="2100" b="1" dirty="0" smtClean="0"/>
          </a:p>
          <a:p>
            <a:r>
              <a:rPr lang="tr-TR" sz="2100" b="1" dirty="0" smtClean="0"/>
              <a:t>May 2015</a:t>
            </a:r>
            <a:r>
              <a:rPr lang="tr-TR" sz="2100" dirty="0" smtClean="0"/>
              <a:t>: </a:t>
            </a:r>
            <a:r>
              <a:rPr lang="tr-TR" sz="2100" u="sng" dirty="0" err="1" smtClean="0"/>
              <a:t>Associate</a:t>
            </a:r>
            <a:r>
              <a:rPr lang="tr-TR" sz="2100" u="sng" dirty="0" smtClean="0"/>
              <a:t> </a:t>
            </a:r>
            <a:r>
              <a:rPr lang="tr-TR" sz="2100" u="sng" dirty="0" err="1" smtClean="0"/>
              <a:t>membership</a:t>
            </a:r>
            <a:r>
              <a:rPr lang="tr-TR" sz="2100" u="sng" dirty="0" smtClean="0"/>
              <a:t> </a:t>
            </a:r>
            <a:r>
              <a:rPr lang="tr-TR" sz="2100" b="1" dirty="0" err="1" smtClean="0"/>
              <a:t>officialized</a:t>
            </a:r>
            <a:endParaRPr lang="tr-TR" sz="2100" b="1" dirty="0" smtClean="0"/>
          </a:p>
        </p:txBody>
      </p:sp>
      <p:sp>
        <p:nvSpPr>
          <p:cNvPr id="8" name="1 Başlık"/>
          <p:cNvSpPr txBox="1">
            <a:spLocks/>
          </p:cNvSpPr>
          <p:nvPr/>
        </p:nvSpPr>
        <p:spPr>
          <a:xfrm>
            <a:off x="609600" y="-3062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The</a:t>
            </a:r>
            <a:r>
              <a:rPr kumimoji="0" lang="tr-T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story</a:t>
            </a:r>
            <a:r>
              <a:rPr kumimoji="0" lang="tr-T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of </a:t>
            </a:r>
            <a:r>
              <a:rPr kumimoji="0" lang="tr-T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Turkey</a:t>
            </a:r>
            <a:r>
              <a:rPr kumimoji="0" lang="tr-T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</a:t>
            </a:r>
            <a:r>
              <a:rPr kumimoji="0" lang="tr-T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CERN</a:t>
            </a:r>
            <a:r>
              <a:rPr kumimoji="0" lang="tr-T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relations</a:t>
            </a:r>
            <a:endParaRPr kumimoji="0" lang="tr-T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8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10" name="9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11" name="10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20.02.2017 / TÜBİTAK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İstanbul Bilgi Üniversitesi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C141D-2607-48E4-950F-B7461F5E6D62}" type="slidenum">
              <a:rPr lang="tr-TR" smtClean="0"/>
              <a:pPr/>
              <a:t>11</a:t>
            </a:fld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238" t="3801" r="13479" b="5901"/>
          <a:stretch>
            <a:fillRect/>
          </a:stretch>
        </p:blipFill>
        <p:spPr bwMode="auto">
          <a:xfrm>
            <a:off x="107504" y="116632"/>
            <a:ext cx="1992558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6828" t="3801" r="14660" b="11150"/>
          <a:stretch>
            <a:fillRect/>
          </a:stretch>
        </p:blipFill>
        <p:spPr bwMode="auto">
          <a:xfrm>
            <a:off x="2411760" y="116632"/>
            <a:ext cx="2062222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16238" t="3801" r="12888" b="8001"/>
          <a:stretch>
            <a:fillRect/>
          </a:stretch>
        </p:blipFill>
        <p:spPr bwMode="auto">
          <a:xfrm>
            <a:off x="4788024" y="116632"/>
            <a:ext cx="2057143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 l="16828" t="3801" r="13479" b="12201"/>
          <a:stretch>
            <a:fillRect/>
          </a:stretch>
        </p:blipFill>
        <p:spPr bwMode="auto">
          <a:xfrm>
            <a:off x="7020000" y="116632"/>
            <a:ext cx="2124000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 l="16238" t="3801" r="14660" b="12200"/>
          <a:stretch>
            <a:fillRect/>
          </a:stretch>
        </p:blipFill>
        <p:spPr bwMode="auto">
          <a:xfrm>
            <a:off x="107504" y="1772816"/>
            <a:ext cx="2106000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 l="16828" t="3801" r="14069" b="10101"/>
          <a:stretch>
            <a:fillRect/>
          </a:stretch>
        </p:blipFill>
        <p:spPr bwMode="auto">
          <a:xfrm>
            <a:off x="2411760" y="1772816"/>
            <a:ext cx="2054634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 l="16828" t="3801" r="12888" b="10101"/>
          <a:stretch>
            <a:fillRect/>
          </a:stretch>
        </p:blipFill>
        <p:spPr bwMode="auto">
          <a:xfrm>
            <a:off x="4788024" y="1772816"/>
            <a:ext cx="2089756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 l="16238" t="3801" r="12298" b="6951"/>
          <a:stretch>
            <a:fillRect/>
          </a:stretch>
        </p:blipFill>
        <p:spPr bwMode="auto">
          <a:xfrm>
            <a:off x="7058622" y="1772976"/>
            <a:ext cx="2049882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 l="15057" t="3801" r="14069" b="5901"/>
          <a:stretch>
            <a:fillRect/>
          </a:stretch>
        </p:blipFill>
        <p:spPr bwMode="auto">
          <a:xfrm>
            <a:off x="114426" y="3429000"/>
            <a:ext cx="2009302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/>
          <a:srcRect l="16828" t="3801" r="14660" b="12200"/>
          <a:stretch>
            <a:fillRect/>
          </a:stretch>
        </p:blipFill>
        <p:spPr bwMode="auto">
          <a:xfrm>
            <a:off x="2411760" y="3429000"/>
            <a:ext cx="2088000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/>
          <a:srcRect l="16238" t="3801" r="14660" b="14300"/>
          <a:stretch>
            <a:fillRect/>
          </a:stretch>
        </p:blipFill>
        <p:spPr bwMode="auto">
          <a:xfrm>
            <a:off x="4788024" y="3429160"/>
            <a:ext cx="2160000" cy="14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15 Metin kutusu"/>
          <p:cNvSpPr txBox="1"/>
          <p:nvPr/>
        </p:nvSpPr>
        <p:spPr>
          <a:xfrm>
            <a:off x="1403648" y="4941168"/>
            <a:ext cx="7272808" cy="151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CERN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participated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four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categories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particle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physics</a:t>
            </a:r>
            <a:endParaRPr lang="tr-T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23900" indent="-279400">
              <a:spcAft>
                <a:spcPts val="100"/>
              </a:spcAft>
              <a:buFont typeface="+mj-lt"/>
              <a:buAutoNum type="arabicParenR"/>
            </a:pP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Accelerator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based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experiments</a:t>
            </a:r>
            <a:endParaRPr lang="tr-TR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3900" indent="-279400">
              <a:spcAft>
                <a:spcPts val="100"/>
              </a:spcAft>
              <a:buFont typeface="+mj-lt"/>
              <a:buAutoNum type="arabicParenR"/>
            </a:pP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Non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Accelerator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based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experiments</a:t>
            </a:r>
            <a:endParaRPr lang="tr-TR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3900" indent="-279400">
              <a:spcAft>
                <a:spcPts val="100"/>
              </a:spcAft>
              <a:buFont typeface="+mj-lt"/>
              <a:buAutoNum type="arabicParenR"/>
            </a:pP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Accelerator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R&amp;D</a:t>
            </a:r>
            <a:endParaRPr lang="tr-TR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23900" indent="-279400">
              <a:spcAft>
                <a:spcPts val="100"/>
              </a:spcAft>
              <a:buFont typeface="+mj-lt"/>
              <a:buAutoNum type="arabicParenR"/>
            </a:pPr>
            <a:r>
              <a:rPr lang="tr-TR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Detector</a:t>
            </a:r>
            <a:r>
              <a:rPr lang="tr-T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R&amp;D</a:t>
            </a:r>
            <a:endParaRPr lang="tr-T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16 Sağ Ok"/>
          <p:cNvSpPr/>
          <p:nvPr/>
        </p:nvSpPr>
        <p:spPr>
          <a:xfrm>
            <a:off x="1547664" y="5301208"/>
            <a:ext cx="28803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17 Sağ Ok"/>
          <p:cNvSpPr/>
          <p:nvPr/>
        </p:nvSpPr>
        <p:spPr>
          <a:xfrm>
            <a:off x="1547664" y="5589240"/>
            <a:ext cx="288032" cy="216024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18 Sağ Ok"/>
          <p:cNvSpPr/>
          <p:nvPr/>
        </p:nvSpPr>
        <p:spPr>
          <a:xfrm>
            <a:off x="1547664" y="5877272"/>
            <a:ext cx="288032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0" name="19 Sağ Ok"/>
          <p:cNvSpPr/>
          <p:nvPr/>
        </p:nvSpPr>
        <p:spPr>
          <a:xfrm>
            <a:off x="1547664" y="6165304"/>
            <a:ext cx="288032" cy="21602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1" name="20 Sağ Ok"/>
          <p:cNvSpPr/>
          <p:nvPr/>
        </p:nvSpPr>
        <p:spPr>
          <a:xfrm>
            <a:off x="35496" y="188640"/>
            <a:ext cx="28803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2" name="21 Sağ Ok"/>
          <p:cNvSpPr/>
          <p:nvPr/>
        </p:nvSpPr>
        <p:spPr>
          <a:xfrm>
            <a:off x="4644008" y="188640"/>
            <a:ext cx="28803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3" name="22 Sağ Ok"/>
          <p:cNvSpPr/>
          <p:nvPr/>
        </p:nvSpPr>
        <p:spPr>
          <a:xfrm>
            <a:off x="2339752" y="1844824"/>
            <a:ext cx="28803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23 Sağ Ok"/>
          <p:cNvSpPr/>
          <p:nvPr/>
        </p:nvSpPr>
        <p:spPr>
          <a:xfrm>
            <a:off x="6948264" y="1844824"/>
            <a:ext cx="288032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5" name="24 Sağ Ok"/>
          <p:cNvSpPr/>
          <p:nvPr/>
        </p:nvSpPr>
        <p:spPr>
          <a:xfrm>
            <a:off x="2267744" y="188640"/>
            <a:ext cx="288032" cy="216024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25 Sağ Ok"/>
          <p:cNvSpPr/>
          <p:nvPr/>
        </p:nvSpPr>
        <p:spPr>
          <a:xfrm>
            <a:off x="2339752" y="3501008"/>
            <a:ext cx="288032" cy="216024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7" name="26 Sağ Ok"/>
          <p:cNvSpPr/>
          <p:nvPr/>
        </p:nvSpPr>
        <p:spPr>
          <a:xfrm>
            <a:off x="6948264" y="188640"/>
            <a:ext cx="288032" cy="216024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9" name="28 Sağ Ok"/>
          <p:cNvSpPr/>
          <p:nvPr/>
        </p:nvSpPr>
        <p:spPr>
          <a:xfrm>
            <a:off x="35496" y="1844824"/>
            <a:ext cx="288032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29 Sağ Ok"/>
          <p:cNvSpPr/>
          <p:nvPr/>
        </p:nvSpPr>
        <p:spPr>
          <a:xfrm>
            <a:off x="35496" y="3501008"/>
            <a:ext cx="288032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1" name="30 Sağ Ok"/>
          <p:cNvSpPr/>
          <p:nvPr/>
        </p:nvSpPr>
        <p:spPr>
          <a:xfrm>
            <a:off x="4716016" y="1844824"/>
            <a:ext cx="288032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2" name="31 Sağ Ok"/>
          <p:cNvSpPr/>
          <p:nvPr/>
        </p:nvSpPr>
        <p:spPr>
          <a:xfrm>
            <a:off x="4716016" y="3501008"/>
            <a:ext cx="288032" cy="21602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5" name="34 Metin kutusu"/>
          <p:cNvSpPr txBox="1"/>
          <p:nvPr/>
        </p:nvSpPr>
        <p:spPr>
          <a:xfrm>
            <a:off x="7308304" y="3645024"/>
            <a:ext cx="1835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Details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</a:t>
            </a:r>
            <a:r>
              <a:rPr lang="tr-TR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tr-TR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following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presentations</a:t>
            </a:r>
            <a:r>
              <a:rPr lang="tr-TR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tr-TR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85" decel="10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85" decel="100000"/>
                                        <p:tgtEl>
                                          <p:spTgt spid="10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385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385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85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85" decel="100000"/>
                                        <p:tgtEl>
                                          <p:spTgt spid="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385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385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85" decel="100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5" decel="100000"/>
                                        <p:tgtEl>
                                          <p:spTgt spid="10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385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385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85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385" decel="100000"/>
                                        <p:tgtEl>
                                          <p:spTgt spid="10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385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385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85" decel="100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385" decel="100000"/>
                                        <p:tgtEl>
                                          <p:spTgt spid="103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0" dur="385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2" dur="385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85" decel="100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385" decel="100000"/>
                                        <p:tgtEl>
                                          <p:spTgt spid="10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385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385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85" decel="100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385" decel="100000"/>
                                        <p:tgtEl>
                                          <p:spTgt spid="10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0" dur="385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2" dur="385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85" decel="100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385" decel="100000"/>
                                        <p:tgtEl>
                                          <p:spTgt spid="10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0" dur="385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2" dur="385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85" decel="100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385" decel="100000"/>
                                        <p:tgtEl>
                                          <p:spTgt spid="10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0" dur="385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2" dur="385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85" decel="100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385" decel="100000"/>
                                        <p:tgtEl>
                                          <p:spTgt spid="10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0" dur="385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2" dur="385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Funding</a:t>
            </a:r>
            <a:r>
              <a:rPr lang="tr-TR" dirty="0" smtClean="0"/>
              <a:t> </a:t>
            </a:r>
            <a:r>
              <a:rPr lang="tr-TR" dirty="0" err="1" smtClean="0"/>
              <a:t>Mechanisms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Development</a:t>
            </a:r>
            <a:endParaRPr lang="tr-TR" b="1" dirty="0" smtClean="0"/>
          </a:p>
          <a:p>
            <a:pPr lvl="1"/>
            <a:r>
              <a:rPr lang="tr-TR" dirty="0" err="1" smtClean="0"/>
              <a:t>Infrastructure</a:t>
            </a:r>
            <a:r>
              <a:rPr lang="tr-TR" dirty="0" smtClean="0"/>
              <a:t> </a:t>
            </a:r>
            <a:r>
              <a:rPr lang="tr-TR" dirty="0" err="1" smtClean="0"/>
              <a:t>supports</a:t>
            </a:r>
            <a:endParaRPr lang="tr-TR" dirty="0" smtClean="0"/>
          </a:p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Science</a:t>
            </a:r>
            <a:r>
              <a:rPr lang="tr-TR" b="1" dirty="0" smtClean="0"/>
              <a:t> </a:t>
            </a:r>
            <a:r>
              <a:rPr lang="tr-TR" b="1" dirty="0" err="1" smtClean="0"/>
              <a:t>Industry</a:t>
            </a:r>
            <a:r>
              <a:rPr lang="tr-TR" b="1" dirty="0" smtClean="0"/>
              <a:t> </a:t>
            </a:r>
            <a:r>
              <a:rPr lang="tr-TR" b="1" dirty="0" err="1" smtClean="0"/>
              <a:t>and</a:t>
            </a:r>
            <a:r>
              <a:rPr lang="tr-TR" b="1" dirty="0" smtClean="0"/>
              <a:t> </a:t>
            </a:r>
            <a:r>
              <a:rPr lang="tr-TR" b="1" dirty="0" err="1" smtClean="0"/>
              <a:t>Technology</a:t>
            </a:r>
            <a:endParaRPr lang="tr-TR" b="1" dirty="0" smtClean="0"/>
          </a:p>
          <a:p>
            <a:pPr lvl="1"/>
            <a:r>
              <a:rPr lang="tr-TR" dirty="0" smtClean="0"/>
              <a:t>TÜBİTAK: </a:t>
            </a:r>
            <a:r>
              <a:rPr lang="tr-TR" dirty="0" smtClean="0"/>
              <a:t>“</a:t>
            </a:r>
            <a:r>
              <a:rPr lang="tr-TR" dirty="0" err="1" smtClean="0"/>
              <a:t>cover</a:t>
            </a:r>
            <a:r>
              <a:rPr lang="tr-TR" dirty="0" smtClean="0"/>
              <a:t>” </a:t>
            </a:r>
            <a:r>
              <a:rPr lang="tr-TR" dirty="0" err="1" smtClean="0"/>
              <a:t>supports</a:t>
            </a:r>
            <a:endParaRPr lang="tr-TR" dirty="0" smtClean="0"/>
          </a:p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Energy</a:t>
            </a:r>
            <a:r>
              <a:rPr lang="tr-TR" b="1" dirty="0" smtClean="0"/>
              <a:t> </a:t>
            </a:r>
            <a:r>
              <a:rPr lang="tr-TR" b="1" dirty="0" err="1" smtClean="0"/>
              <a:t>and</a:t>
            </a:r>
            <a:r>
              <a:rPr lang="tr-TR" b="1" dirty="0" smtClean="0"/>
              <a:t> </a:t>
            </a:r>
            <a:r>
              <a:rPr lang="tr-TR" b="1" dirty="0" err="1" smtClean="0"/>
              <a:t>Natural</a:t>
            </a:r>
            <a:r>
              <a:rPr lang="tr-TR" b="1" dirty="0" smtClean="0"/>
              <a:t> </a:t>
            </a:r>
            <a:r>
              <a:rPr lang="tr-TR" b="1" dirty="0" err="1" smtClean="0"/>
              <a:t>Resources</a:t>
            </a:r>
            <a:endParaRPr lang="tr-TR" b="1" dirty="0" smtClean="0"/>
          </a:p>
          <a:p>
            <a:pPr lvl="1"/>
            <a:r>
              <a:rPr lang="tr-TR" dirty="0" smtClean="0"/>
              <a:t>TAEK: 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travel</a:t>
            </a:r>
            <a:r>
              <a:rPr lang="tr-TR" dirty="0" smtClean="0"/>
              <a:t>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MoU</a:t>
            </a:r>
            <a:r>
              <a:rPr lang="tr-TR" dirty="0" smtClean="0"/>
              <a:t> </a:t>
            </a:r>
            <a:r>
              <a:rPr lang="tr-TR" dirty="0" err="1" smtClean="0"/>
              <a:t>payments</a:t>
            </a:r>
            <a:r>
              <a:rPr lang="tr-TR" dirty="0" smtClean="0"/>
              <a:t> of </a:t>
            </a:r>
            <a:r>
              <a:rPr lang="tr-TR" dirty="0" err="1" smtClean="0"/>
              <a:t>some</a:t>
            </a:r>
            <a:r>
              <a:rPr lang="tr-TR" dirty="0" smtClean="0"/>
              <a:t> </a:t>
            </a:r>
            <a:r>
              <a:rPr lang="tr-TR" dirty="0" err="1" smtClean="0"/>
              <a:t>experiments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4525963"/>
          </a:xfrm>
        </p:spPr>
        <p:txBody>
          <a:bodyPr>
            <a:normAutofit fontScale="92500"/>
          </a:bodyPr>
          <a:lstStyle/>
          <a:p>
            <a:r>
              <a:rPr lang="tr-TR" dirty="0" err="1" smtClean="0"/>
              <a:t>Adding</a:t>
            </a:r>
            <a:r>
              <a:rPr lang="tr-TR" dirty="0" smtClean="0"/>
              <a:t> </a:t>
            </a:r>
            <a:r>
              <a:rPr lang="tr-TR" dirty="0" err="1" smtClean="0"/>
              <a:t>up</a:t>
            </a:r>
            <a:r>
              <a:rPr lang="tr-TR" dirty="0" smtClean="0"/>
              <a:t> </a:t>
            </a:r>
            <a:r>
              <a:rPr lang="tr-TR" dirty="0" err="1" smtClean="0"/>
              <a:t>all</a:t>
            </a:r>
            <a:r>
              <a:rPr lang="tr-TR" dirty="0" smtClean="0"/>
              <a:t> </a:t>
            </a:r>
            <a:r>
              <a:rPr lang="tr-TR" dirty="0" err="1" smtClean="0"/>
              <a:t>three</a:t>
            </a:r>
            <a:r>
              <a:rPr lang="tr-TR" dirty="0" smtClean="0"/>
              <a:t> </a:t>
            </a:r>
            <a:r>
              <a:rPr lang="tr-TR" dirty="0" err="1" smtClean="0"/>
              <a:t>channels</a:t>
            </a:r>
            <a:r>
              <a:rPr lang="tr-TR" dirty="0" smtClean="0"/>
              <a:t> on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left</a:t>
            </a:r>
            <a:r>
              <a:rPr lang="tr-TR" dirty="0" smtClean="0"/>
              <a:t> </a:t>
            </a:r>
            <a:r>
              <a:rPr lang="tr-TR" dirty="0" err="1" smtClean="0"/>
              <a:t>might</a:t>
            </a:r>
            <a:r>
              <a:rPr lang="tr-TR" dirty="0" smtClean="0"/>
              <a:t> </a:t>
            </a:r>
            <a:r>
              <a:rPr lang="tr-TR" dirty="0" err="1" smtClean="0"/>
              <a:t>sound</a:t>
            </a:r>
            <a:r>
              <a:rPr lang="tr-TR" dirty="0" smtClean="0"/>
              <a:t> </a:t>
            </a:r>
            <a:r>
              <a:rPr lang="tr-TR" dirty="0" err="1" smtClean="0"/>
              <a:t>like</a:t>
            </a:r>
            <a:r>
              <a:rPr lang="tr-TR" dirty="0" smtClean="0"/>
              <a:t>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have</a:t>
            </a:r>
            <a:r>
              <a:rPr lang="tr-TR" dirty="0" smtClean="0"/>
              <a:t>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need</a:t>
            </a:r>
            <a:r>
              <a:rPr lang="tr-TR" dirty="0" smtClean="0"/>
              <a:t>; </a:t>
            </a:r>
            <a:endParaRPr lang="tr-TR" dirty="0" smtClean="0"/>
          </a:p>
          <a:p>
            <a:pPr>
              <a:buNone/>
            </a:pPr>
            <a:r>
              <a:rPr lang="tr-TR" dirty="0" smtClean="0"/>
              <a:t>	</a:t>
            </a:r>
            <a:r>
              <a:rPr lang="tr-TR" i="1" dirty="0" err="1" smtClean="0"/>
              <a:t>unfortunately</a:t>
            </a:r>
            <a:r>
              <a:rPr lang="tr-TR" i="1" dirty="0" smtClean="0"/>
              <a:t> </a:t>
            </a:r>
            <a:r>
              <a:rPr lang="tr-TR" i="1" dirty="0" err="1" smtClean="0"/>
              <a:t>this</a:t>
            </a:r>
            <a:r>
              <a:rPr lang="tr-TR" i="1" dirty="0" smtClean="0"/>
              <a:t> is not </a:t>
            </a:r>
            <a:r>
              <a:rPr lang="tr-TR" i="1" dirty="0" err="1" smtClean="0"/>
              <a:t>the</a:t>
            </a:r>
            <a:r>
              <a:rPr lang="tr-TR" i="1" dirty="0" smtClean="0"/>
              <a:t> </a:t>
            </a:r>
            <a:r>
              <a:rPr lang="tr-TR" i="1" dirty="0" err="1" smtClean="0"/>
              <a:t>case</a:t>
            </a:r>
            <a:r>
              <a:rPr lang="tr-TR" i="1" dirty="0" smtClean="0"/>
              <a:t>!</a:t>
            </a:r>
            <a:endParaRPr lang="tr-TR" i="1" dirty="0" smtClean="0"/>
          </a:p>
          <a:p>
            <a:r>
              <a:rPr lang="tr-TR" dirty="0" err="1" smtClean="0"/>
              <a:t>There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various</a:t>
            </a:r>
            <a:r>
              <a:rPr lang="tr-TR" dirty="0" smtClean="0"/>
              <a:t> </a:t>
            </a:r>
            <a:r>
              <a:rPr lang="tr-TR" dirty="0" err="1" smtClean="0"/>
              <a:t>diffucilties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bottlenecks</a:t>
            </a:r>
            <a:r>
              <a:rPr lang="tr-TR" dirty="0" smtClean="0"/>
              <a:t> in </a:t>
            </a:r>
            <a:r>
              <a:rPr lang="tr-TR" dirty="0" err="1" smtClean="0"/>
              <a:t>submitting</a:t>
            </a:r>
            <a:r>
              <a:rPr lang="tr-TR" dirty="0" smtClean="0"/>
              <a:t> </a:t>
            </a:r>
            <a:r>
              <a:rPr lang="tr-TR" dirty="0" err="1" smtClean="0"/>
              <a:t>projects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</a:t>
            </a:r>
            <a:r>
              <a:rPr lang="tr-TR" dirty="0" err="1" smtClean="0"/>
              <a:t>splitting</a:t>
            </a:r>
            <a:r>
              <a:rPr lang="tr-TR" dirty="0" smtClean="0"/>
              <a:t> in </a:t>
            </a:r>
            <a:r>
              <a:rPr lang="tr-TR" dirty="0" err="1" smtClean="0"/>
              <a:t>parts</a:t>
            </a:r>
            <a:r>
              <a:rPr lang="tr-TR" dirty="0" smtClean="0"/>
              <a:t>.</a:t>
            </a:r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20.02.2017 / TÜBİTAK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İstanbul Bilgi Üniversitesi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C141D-2607-48E4-950F-B7461F5E6D62}" type="slidenum">
              <a:rPr lang="tr-TR" smtClean="0"/>
              <a:pPr/>
              <a:t>12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err="1" smtClean="0"/>
              <a:t>What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these</a:t>
            </a:r>
            <a:r>
              <a:rPr lang="tr-TR" dirty="0" smtClean="0"/>
              <a:t> </a:t>
            </a:r>
            <a:r>
              <a:rPr lang="tr-TR" dirty="0" err="1" smtClean="0"/>
              <a:t>bottlenecks</a:t>
            </a:r>
            <a:r>
              <a:rPr lang="tr-TR" dirty="0" smtClean="0"/>
              <a:t>? 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Development</a:t>
            </a:r>
            <a:endParaRPr lang="tr-TR" b="1" dirty="0" smtClean="0"/>
          </a:p>
          <a:p>
            <a:pPr lvl="2"/>
            <a:r>
              <a:rPr lang="tr-TR" dirty="0" err="1" smtClean="0"/>
              <a:t>Training</a:t>
            </a:r>
            <a:r>
              <a:rPr lang="tr-TR" dirty="0" smtClean="0"/>
              <a:t> </a:t>
            </a:r>
            <a:r>
              <a:rPr lang="tr-TR" dirty="0" err="1" smtClean="0"/>
              <a:t>qualified</a:t>
            </a:r>
            <a:r>
              <a:rPr lang="tr-TR" dirty="0" smtClean="0"/>
              <a:t> </a:t>
            </a:r>
            <a:r>
              <a:rPr lang="tr-TR" dirty="0" err="1" smtClean="0"/>
              <a:t>personnel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reqruitment</a:t>
            </a:r>
            <a:endParaRPr lang="tr-TR" dirty="0" smtClean="0"/>
          </a:p>
          <a:p>
            <a:pPr lvl="2"/>
            <a:r>
              <a:rPr lang="tr-TR" dirty="0" err="1" smtClean="0"/>
              <a:t>Operation</a:t>
            </a:r>
            <a:r>
              <a:rPr lang="tr-TR" dirty="0" smtClean="0"/>
              <a:t> </a:t>
            </a:r>
            <a:r>
              <a:rPr lang="tr-TR" dirty="0" err="1" smtClean="0"/>
              <a:t>costs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mobility</a:t>
            </a:r>
            <a:endParaRPr lang="tr-TR" dirty="0" smtClean="0"/>
          </a:p>
          <a:p>
            <a:pPr lvl="2"/>
            <a:r>
              <a:rPr lang="tr-TR" dirty="0" err="1" smtClean="0"/>
              <a:t>Difficulties</a:t>
            </a:r>
            <a:r>
              <a:rPr lang="tr-TR" dirty="0" smtClean="0"/>
              <a:t> in </a:t>
            </a:r>
            <a:r>
              <a:rPr lang="tr-TR" dirty="0" err="1" smtClean="0"/>
              <a:t>managing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budget</a:t>
            </a:r>
            <a:r>
              <a:rPr lang="tr-TR" dirty="0" smtClean="0"/>
              <a:t> </a:t>
            </a:r>
            <a:r>
              <a:rPr lang="tr-TR" dirty="0" err="1" smtClean="0"/>
              <a:t>through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university’s</a:t>
            </a:r>
            <a:r>
              <a:rPr lang="tr-TR" dirty="0" smtClean="0"/>
              <a:t> </a:t>
            </a:r>
            <a:r>
              <a:rPr lang="tr-TR" dirty="0" err="1" smtClean="0"/>
              <a:t>finance</a:t>
            </a:r>
            <a:r>
              <a:rPr lang="tr-TR" dirty="0" smtClean="0"/>
              <a:t> </a:t>
            </a:r>
            <a:r>
              <a:rPr lang="tr-TR" dirty="0" err="1" smtClean="0"/>
              <a:t>divisions</a:t>
            </a:r>
            <a:r>
              <a:rPr lang="tr-TR" dirty="0" smtClean="0"/>
              <a:t>.</a:t>
            </a:r>
          </a:p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Science</a:t>
            </a:r>
            <a:r>
              <a:rPr lang="tr-TR" b="1" dirty="0" smtClean="0"/>
              <a:t> </a:t>
            </a:r>
            <a:r>
              <a:rPr lang="tr-TR" b="1" dirty="0" err="1" smtClean="0"/>
              <a:t>Industry</a:t>
            </a:r>
            <a:r>
              <a:rPr lang="tr-TR" b="1" dirty="0" smtClean="0"/>
              <a:t> </a:t>
            </a:r>
            <a:r>
              <a:rPr lang="tr-TR" b="1" dirty="0" err="1" smtClean="0"/>
              <a:t>and</a:t>
            </a:r>
            <a:r>
              <a:rPr lang="tr-TR" b="1" dirty="0" smtClean="0"/>
              <a:t> </a:t>
            </a:r>
            <a:r>
              <a:rPr lang="tr-TR" b="1" dirty="0" err="1" smtClean="0"/>
              <a:t>Technology</a:t>
            </a:r>
            <a:endParaRPr lang="tr-TR" b="1" dirty="0" smtClean="0"/>
          </a:p>
          <a:p>
            <a:pPr lvl="2"/>
            <a:r>
              <a:rPr lang="tr-TR" dirty="0" err="1" smtClean="0"/>
              <a:t>Limitted</a:t>
            </a:r>
            <a:r>
              <a:rPr lang="tr-TR" dirty="0" smtClean="0"/>
              <a:t> </a:t>
            </a:r>
            <a:r>
              <a:rPr lang="tr-TR" dirty="0" err="1" smtClean="0"/>
              <a:t>budget</a:t>
            </a:r>
            <a:r>
              <a:rPr lang="tr-TR" dirty="0" smtClean="0"/>
              <a:t> </a:t>
            </a:r>
            <a:r>
              <a:rPr lang="tr-TR" dirty="0" err="1" smtClean="0"/>
              <a:t>inconvenient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large</a:t>
            </a:r>
            <a:r>
              <a:rPr lang="tr-TR" dirty="0" smtClean="0"/>
              <a:t> </a:t>
            </a:r>
            <a:r>
              <a:rPr lang="tr-TR" dirty="0" err="1" smtClean="0"/>
              <a:t>scale</a:t>
            </a:r>
            <a:r>
              <a:rPr lang="tr-TR" dirty="0" smtClean="0"/>
              <a:t> </a:t>
            </a:r>
            <a:r>
              <a:rPr lang="tr-TR" dirty="0" err="1" smtClean="0"/>
              <a:t>projects</a:t>
            </a:r>
            <a:endParaRPr lang="tr-TR" dirty="0" smtClean="0"/>
          </a:p>
          <a:p>
            <a:pPr lvl="2"/>
            <a:r>
              <a:rPr lang="tr-TR" dirty="0" smtClean="0"/>
              <a:t>Not </a:t>
            </a:r>
            <a:r>
              <a:rPr lang="tr-TR" dirty="0" err="1" smtClean="0"/>
              <a:t>supporting</a:t>
            </a:r>
            <a:r>
              <a:rPr lang="tr-TR" dirty="0" smtClean="0"/>
              <a:t> </a:t>
            </a:r>
            <a:r>
              <a:rPr lang="tr-TR" dirty="0" err="1" smtClean="0"/>
              <a:t>long</a:t>
            </a:r>
            <a:r>
              <a:rPr lang="tr-TR" dirty="0" smtClean="0"/>
              <a:t> </a:t>
            </a:r>
            <a:r>
              <a:rPr lang="tr-TR" dirty="0" err="1" smtClean="0"/>
              <a:t>stay</a:t>
            </a:r>
            <a:r>
              <a:rPr lang="tr-TR" dirty="0" smtClean="0"/>
              <a:t> </a:t>
            </a:r>
            <a:r>
              <a:rPr lang="tr-TR" dirty="0" err="1" smtClean="0"/>
              <a:t>travels</a:t>
            </a:r>
            <a:endParaRPr lang="tr-TR" dirty="0" smtClean="0"/>
          </a:p>
          <a:p>
            <a:pPr lvl="2"/>
            <a:r>
              <a:rPr lang="tr-TR" dirty="0" smtClean="0"/>
              <a:t>Not </a:t>
            </a:r>
            <a:r>
              <a:rPr lang="tr-TR" dirty="0" err="1" smtClean="0"/>
              <a:t>covering</a:t>
            </a:r>
            <a:r>
              <a:rPr lang="tr-TR" dirty="0" smtClean="0"/>
              <a:t> </a:t>
            </a:r>
            <a:r>
              <a:rPr lang="tr-TR" dirty="0" err="1" smtClean="0"/>
              <a:t>lpng</a:t>
            </a:r>
            <a:r>
              <a:rPr lang="tr-TR" dirty="0" smtClean="0"/>
              <a:t> </a:t>
            </a:r>
            <a:r>
              <a:rPr lang="tr-TR" dirty="0" err="1" smtClean="0"/>
              <a:t>lasting</a:t>
            </a:r>
            <a:r>
              <a:rPr lang="tr-TR" dirty="0" smtClean="0"/>
              <a:t> </a:t>
            </a:r>
            <a:r>
              <a:rPr lang="tr-TR" dirty="0" err="1" smtClean="0"/>
              <a:t>national</a:t>
            </a:r>
            <a:r>
              <a:rPr lang="tr-TR" dirty="0" smtClean="0"/>
              <a:t>/</a:t>
            </a:r>
            <a:r>
              <a:rPr lang="tr-TR" dirty="0" err="1" smtClean="0"/>
              <a:t>international</a:t>
            </a:r>
            <a:r>
              <a:rPr lang="tr-TR" dirty="0" smtClean="0"/>
              <a:t> </a:t>
            </a:r>
            <a:r>
              <a:rPr lang="tr-TR" dirty="0" err="1" smtClean="0"/>
              <a:t>collaborations</a:t>
            </a:r>
            <a:endParaRPr lang="tr-TR" dirty="0" smtClean="0"/>
          </a:p>
          <a:p>
            <a:r>
              <a:rPr lang="tr-TR" b="1" dirty="0" err="1" smtClean="0"/>
              <a:t>Ministry</a:t>
            </a:r>
            <a:r>
              <a:rPr lang="tr-TR" b="1" dirty="0" smtClean="0"/>
              <a:t> of </a:t>
            </a:r>
            <a:r>
              <a:rPr lang="tr-TR" b="1" dirty="0" err="1" smtClean="0"/>
              <a:t>Energy</a:t>
            </a:r>
            <a:r>
              <a:rPr lang="tr-TR" b="1" dirty="0" smtClean="0"/>
              <a:t> </a:t>
            </a:r>
            <a:r>
              <a:rPr lang="tr-TR" b="1" dirty="0" err="1" smtClean="0"/>
              <a:t>and</a:t>
            </a:r>
            <a:r>
              <a:rPr lang="tr-TR" b="1" dirty="0" smtClean="0"/>
              <a:t> </a:t>
            </a:r>
            <a:r>
              <a:rPr lang="tr-TR" b="1" dirty="0" err="1" smtClean="0"/>
              <a:t>Natural</a:t>
            </a:r>
            <a:r>
              <a:rPr lang="tr-TR" b="1" dirty="0" smtClean="0"/>
              <a:t> </a:t>
            </a:r>
            <a:r>
              <a:rPr lang="tr-TR" b="1" dirty="0" err="1" smtClean="0"/>
              <a:t>Resources</a:t>
            </a:r>
            <a:endParaRPr lang="tr-TR" b="1" dirty="0" smtClean="0"/>
          </a:p>
          <a:p>
            <a:pPr lvl="2"/>
            <a:r>
              <a:rPr lang="tr-TR" dirty="0" err="1" smtClean="0"/>
              <a:t>Supporting</a:t>
            </a:r>
            <a:r>
              <a:rPr lang="tr-TR" dirty="0" smtClean="0"/>
              <a:t> </a:t>
            </a:r>
            <a:r>
              <a:rPr lang="tr-TR" dirty="0" err="1" smtClean="0"/>
              <a:t>travels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only</a:t>
            </a:r>
            <a:r>
              <a:rPr lang="tr-TR" dirty="0" smtClean="0"/>
              <a:t>; </a:t>
            </a:r>
            <a:r>
              <a:rPr lang="tr-TR" dirty="0" err="1" smtClean="0"/>
              <a:t>impossible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collaborate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other</a:t>
            </a:r>
            <a:r>
              <a:rPr lang="tr-TR" dirty="0" smtClean="0"/>
              <a:t> </a:t>
            </a:r>
            <a:r>
              <a:rPr lang="tr-TR" dirty="0" err="1" smtClean="0"/>
              <a:t>labs</a:t>
            </a:r>
            <a:r>
              <a:rPr lang="tr-TR" dirty="0" smtClean="0"/>
              <a:t>/</a:t>
            </a:r>
            <a:r>
              <a:rPr lang="tr-TR" dirty="0" err="1" smtClean="0"/>
              <a:t>institutes</a:t>
            </a:r>
            <a:r>
              <a:rPr lang="tr-TR" dirty="0" smtClean="0"/>
              <a:t> </a:t>
            </a:r>
            <a:r>
              <a:rPr lang="tr-TR" dirty="0" err="1" smtClean="0"/>
              <a:t>around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world</a:t>
            </a:r>
            <a:r>
              <a:rPr lang="tr-TR" dirty="0" smtClean="0"/>
              <a:t>, </a:t>
            </a:r>
            <a:r>
              <a:rPr lang="tr-TR" dirty="0" err="1" smtClean="0"/>
              <a:t>attending</a:t>
            </a:r>
            <a:r>
              <a:rPr lang="tr-TR" dirty="0" smtClean="0"/>
              <a:t> </a:t>
            </a:r>
            <a:r>
              <a:rPr lang="tr-TR" dirty="0" err="1" smtClean="0"/>
              <a:t>meetings</a:t>
            </a:r>
            <a:r>
              <a:rPr lang="tr-TR" dirty="0" smtClean="0"/>
              <a:t> at </a:t>
            </a:r>
            <a:r>
              <a:rPr lang="tr-TR" dirty="0" err="1" smtClean="0"/>
              <a:t>places</a:t>
            </a:r>
            <a:r>
              <a:rPr lang="tr-TR" dirty="0" smtClean="0"/>
              <a:t> </a:t>
            </a:r>
            <a:r>
              <a:rPr lang="tr-TR" dirty="0" err="1" smtClean="0"/>
              <a:t>other</a:t>
            </a:r>
            <a:r>
              <a:rPr lang="tr-TR" dirty="0" smtClean="0"/>
              <a:t> </a:t>
            </a:r>
            <a:r>
              <a:rPr lang="tr-TR" dirty="0" err="1" smtClean="0"/>
              <a:t>than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not </a:t>
            </a:r>
            <a:r>
              <a:rPr lang="tr-TR" dirty="0" err="1" smtClean="0"/>
              <a:t>funded</a:t>
            </a:r>
            <a:r>
              <a:rPr lang="tr-TR" dirty="0" smtClean="0"/>
              <a:t>.</a:t>
            </a:r>
          </a:p>
          <a:p>
            <a:pPr lvl="2"/>
            <a:r>
              <a:rPr lang="tr-TR" dirty="0" smtClean="0"/>
              <a:t>No </a:t>
            </a:r>
            <a:r>
              <a:rPr lang="tr-TR" dirty="0" err="1" smtClean="0"/>
              <a:t>travel</a:t>
            </a:r>
            <a:r>
              <a:rPr lang="tr-TR" dirty="0" smtClean="0"/>
              <a:t> </a:t>
            </a:r>
            <a:r>
              <a:rPr lang="tr-TR" dirty="0" err="1" smtClean="0"/>
              <a:t>money</a:t>
            </a:r>
            <a:r>
              <a:rPr lang="tr-TR" dirty="0" smtClean="0"/>
              <a:t> in </a:t>
            </a:r>
            <a:r>
              <a:rPr lang="tr-TR" dirty="0" err="1" smtClean="0"/>
              <a:t>Turkey</a:t>
            </a:r>
            <a:endParaRPr lang="tr-TR" dirty="0" smtClean="0"/>
          </a:p>
          <a:p>
            <a:pPr lvl="2"/>
            <a:r>
              <a:rPr lang="tr-TR" dirty="0" smtClean="0"/>
              <a:t>50% of </a:t>
            </a:r>
            <a:r>
              <a:rPr lang="tr-TR" dirty="0" err="1" smtClean="0"/>
              <a:t>offical</a:t>
            </a:r>
            <a:r>
              <a:rPr lang="tr-TR" dirty="0" smtClean="0"/>
              <a:t> </a:t>
            </a:r>
            <a:r>
              <a:rPr lang="tr-TR" dirty="0" err="1" smtClean="0"/>
              <a:t>per</a:t>
            </a:r>
            <a:r>
              <a:rPr lang="tr-TR" dirty="0" smtClean="0"/>
              <a:t> </a:t>
            </a:r>
            <a:r>
              <a:rPr lang="tr-TR" dirty="0" err="1" smtClean="0"/>
              <a:t>diem</a:t>
            </a:r>
            <a:r>
              <a:rPr lang="tr-TR" dirty="0" smtClean="0"/>
              <a:t> </a:t>
            </a:r>
            <a:r>
              <a:rPr lang="tr-TR" dirty="0" err="1" smtClean="0"/>
              <a:t>paid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travel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project</a:t>
            </a:r>
            <a:r>
              <a:rPr lang="tr-TR" dirty="0" smtClean="0"/>
              <a:t> </a:t>
            </a:r>
            <a:r>
              <a:rPr lang="tr-TR" dirty="0" err="1" smtClean="0"/>
              <a:t>member</a:t>
            </a:r>
            <a:r>
              <a:rPr lang="tr-TR" dirty="0" smtClean="0"/>
              <a:t> has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sign</a:t>
            </a:r>
            <a:r>
              <a:rPr lang="tr-TR" dirty="0" smtClean="0"/>
              <a:t> a </a:t>
            </a:r>
            <a:r>
              <a:rPr lang="tr-TR" dirty="0" err="1" smtClean="0"/>
              <a:t>letter</a:t>
            </a:r>
            <a:r>
              <a:rPr lang="tr-TR" dirty="0" smtClean="0"/>
              <a:t> of </a:t>
            </a:r>
            <a:r>
              <a:rPr lang="tr-TR" dirty="0" err="1" smtClean="0"/>
              <a:t>undertaking</a:t>
            </a:r>
            <a:r>
              <a:rPr lang="tr-TR" dirty="0" smtClean="0"/>
              <a:t>.</a:t>
            </a:r>
            <a:endParaRPr lang="tr-TR" dirty="0" smtClean="0"/>
          </a:p>
          <a:p>
            <a:pPr lvl="2"/>
            <a:endParaRPr lang="tr-TR" dirty="0" smtClean="0"/>
          </a:p>
          <a:p>
            <a:pPr lvl="2"/>
            <a:endParaRPr lang="tr-TR" dirty="0" smtClean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20.02.2017 / TÜBİTAK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İstanbul Bilgi Üniversitesi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C141D-2607-48E4-950F-B7461F5E6D62}" type="slidenum">
              <a:rPr lang="tr-TR" smtClean="0"/>
              <a:pPr/>
              <a:t>13</a:t>
            </a:fld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~</a:t>
            </a:r>
            <a:r>
              <a:rPr lang="tr-TR" dirty="0" err="1" smtClean="0"/>
              <a:t>Sustainable</a:t>
            </a:r>
            <a:r>
              <a:rPr lang="tr-TR" dirty="0" smtClean="0"/>
              <a:t>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received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dirty="0" err="1" smtClean="0"/>
              <a:t>TUBITAK</a:t>
            </a:r>
            <a:r>
              <a:rPr lang="tr-TR" dirty="0" smtClean="0"/>
              <a:t> </a:t>
            </a:r>
            <a:r>
              <a:rPr lang="tr-TR" dirty="0" err="1" smtClean="0"/>
              <a:t>projects</a:t>
            </a:r>
            <a:r>
              <a:rPr lang="tr-TR" dirty="0" smtClean="0"/>
              <a:t> </a:t>
            </a:r>
            <a:r>
              <a:rPr lang="tr-TR" dirty="0" err="1" smtClean="0"/>
              <a:t>supporting</a:t>
            </a:r>
            <a:r>
              <a:rPr lang="tr-TR" dirty="0" smtClean="0"/>
              <a:t> </a:t>
            </a:r>
            <a:r>
              <a:rPr lang="tr-TR" dirty="0" err="1" smtClean="0"/>
              <a:t>earlier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current</a:t>
            </a:r>
            <a:r>
              <a:rPr lang="tr-TR" dirty="0" smtClean="0"/>
              <a:t> </a:t>
            </a:r>
            <a:r>
              <a:rPr lang="tr-TR" dirty="0" err="1" smtClean="0"/>
              <a:t>experiments</a:t>
            </a:r>
            <a:r>
              <a:rPr lang="tr-TR" dirty="0" smtClean="0"/>
              <a:t> </a:t>
            </a:r>
            <a:r>
              <a:rPr lang="tr-TR" dirty="0" err="1" smtClean="0"/>
              <a:t>like</a:t>
            </a:r>
            <a:r>
              <a:rPr lang="tr-TR" dirty="0" smtClean="0"/>
              <a:t> </a:t>
            </a:r>
            <a:r>
              <a:rPr lang="tr-TR" dirty="0" err="1" smtClean="0"/>
              <a:t>CHORUS</a:t>
            </a:r>
            <a:r>
              <a:rPr lang="tr-TR" dirty="0" smtClean="0"/>
              <a:t>, </a:t>
            </a:r>
            <a:r>
              <a:rPr lang="tr-TR" dirty="0" err="1" smtClean="0"/>
              <a:t>CMS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ATLAS.</a:t>
            </a:r>
          </a:p>
          <a:p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between</a:t>
            </a:r>
            <a:r>
              <a:rPr lang="tr-TR" dirty="0" smtClean="0"/>
              <a:t> 1994-2000</a:t>
            </a:r>
          </a:p>
          <a:p>
            <a:r>
              <a:rPr lang="tr-TR" dirty="0" err="1" smtClean="0"/>
              <a:t>Then</a:t>
            </a:r>
            <a:r>
              <a:rPr lang="tr-TR" dirty="0" smtClean="0"/>
              <a:t> a </a:t>
            </a:r>
            <a:r>
              <a:rPr lang="tr-TR" dirty="0" err="1" smtClean="0"/>
              <a:t>big</a:t>
            </a:r>
            <a:r>
              <a:rPr lang="tr-TR" dirty="0" smtClean="0"/>
              <a:t> </a:t>
            </a:r>
            <a:r>
              <a:rPr lang="tr-TR" dirty="0" err="1" smtClean="0"/>
              <a:t>gap</a:t>
            </a:r>
            <a:r>
              <a:rPr lang="tr-TR" dirty="0" smtClean="0"/>
              <a:t> </a:t>
            </a:r>
            <a:r>
              <a:rPr lang="tr-TR" dirty="0" err="1" smtClean="0"/>
              <a:t>till</a:t>
            </a:r>
            <a:r>
              <a:rPr lang="tr-TR" dirty="0" smtClean="0"/>
              <a:t> TAEK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became</a:t>
            </a:r>
            <a:r>
              <a:rPr lang="tr-TR" dirty="0" smtClean="0"/>
              <a:t> </a:t>
            </a:r>
            <a:r>
              <a:rPr lang="tr-TR" dirty="0" err="1" smtClean="0"/>
              <a:t>available</a:t>
            </a:r>
            <a:r>
              <a:rPr lang="tr-TR" dirty="0" smtClean="0"/>
              <a:t> in ~2005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16288" cy="4525963"/>
          </a:xfrm>
        </p:spPr>
        <p:txBody>
          <a:bodyPr>
            <a:normAutofit fontScale="85000" lnSpcReduction="20000"/>
          </a:bodyPr>
          <a:lstStyle/>
          <a:p>
            <a:r>
              <a:rPr lang="tr-TR" dirty="0" smtClean="0"/>
              <a:t>2006-2009: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efficient</a:t>
            </a:r>
            <a:r>
              <a:rPr lang="tr-TR" dirty="0" smtClean="0"/>
              <a:t> </a:t>
            </a:r>
            <a:r>
              <a:rPr lang="tr-TR" dirty="0" err="1" smtClean="0"/>
              <a:t>dialogue</a:t>
            </a:r>
            <a:r>
              <a:rPr lang="tr-TR" dirty="0" smtClean="0"/>
              <a:t> </a:t>
            </a:r>
            <a:r>
              <a:rPr lang="tr-TR" dirty="0" err="1" smtClean="0"/>
              <a:t>between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community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TAEK</a:t>
            </a:r>
          </a:p>
          <a:p>
            <a:r>
              <a:rPr lang="tr-TR" dirty="0" smtClean="0"/>
              <a:t>“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Science</a:t>
            </a:r>
            <a:r>
              <a:rPr lang="tr-TR" dirty="0" smtClean="0"/>
              <a:t> </a:t>
            </a:r>
            <a:r>
              <a:rPr lang="tr-TR" dirty="0" err="1" smtClean="0"/>
              <a:t>Commitee</a:t>
            </a:r>
            <a:r>
              <a:rPr lang="tr-TR" dirty="0" smtClean="0"/>
              <a:t>” </a:t>
            </a:r>
            <a:r>
              <a:rPr lang="tr-TR" dirty="0" err="1" smtClean="0"/>
              <a:t>formulated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TAEK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called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meetings</a:t>
            </a:r>
            <a:r>
              <a:rPr lang="tr-TR" dirty="0" smtClean="0"/>
              <a:t> (~2-3/</a:t>
            </a:r>
            <a:r>
              <a:rPr lang="tr-TR" dirty="0" err="1" smtClean="0"/>
              <a:t>year</a:t>
            </a:r>
            <a:r>
              <a:rPr lang="tr-TR" dirty="0" smtClean="0"/>
              <a:t>) </a:t>
            </a:r>
            <a:r>
              <a:rPr lang="tr-TR" dirty="0" err="1" smtClean="0"/>
              <a:t>by</a:t>
            </a:r>
            <a:r>
              <a:rPr lang="tr-TR" dirty="0" smtClean="0"/>
              <a:t> TAEK (</a:t>
            </a:r>
            <a:r>
              <a:rPr lang="tr-TR" dirty="0" err="1" smtClean="0"/>
              <a:t>travels</a:t>
            </a:r>
            <a:r>
              <a:rPr lang="tr-TR" dirty="0" smtClean="0"/>
              <a:t> </a:t>
            </a:r>
            <a:r>
              <a:rPr lang="tr-TR" dirty="0" err="1" smtClean="0"/>
              <a:t>covered</a:t>
            </a:r>
            <a:r>
              <a:rPr lang="tr-TR" dirty="0" smtClean="0"/>
              <a:t>).</a:t>
            </a:r>
          </a:p>
          <a:p>
            <a:r>
              <a:rPr lang="tr-TR" dirty="0" err="1" smtClean="0"/>
              <a:t>Country</a:t>
            </a:r>
            <a:r>
              <a:rPr lang="tr-TR" dirty="0" smtClean="0"/>
              <a:t> </a:t>
            </a:r>
            <a:r>
              <a:rPr lang="tr-TR" dirty="0" err="1" smtClean="0"/>
              <a:t>Report</a:t>
            </a:r>
            <a:r>
              <a:rPr lang="tr-TR" dirty="0" smtClean="0"/>
              <a:t> of </a:t>
            </a:r>
            <a:r>
              <a:rPr lang="tr-TR" dirty="0" err="1" smtClean="0"/>
              <a:t>Turkey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membership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prepared</a:t>
            </a:r>
            <a:r>
              <a:rPr lang="tr-TR" dirty="0" smtClean="0"/>
              <a:t> </a:t>
            </a:r>
            <a:r>
              <a:rPr lang="tr-TR" dirty="0" err="1" smtClean="0"/>
              <a:t>during</a:t>
            </a:r>
            <a:r>
              <a:rPr lang="tr-TR" dirty="0" smtClean="0"/>
              <a:t> </a:t>
            </a:r>
            <a:r>
              <a:rPr lang="tr-TR" dirty="0" err="1" smtClean="0"/>
              <a:t>those</a:t>
            </a:r>
            <a:r>
              <a:rPr lang="tr-TR" dirty="0" smtClean="0"/>
              <a:t> </a:t>
            </a:r>
            <a:r>
              <a:rPr lang="tr-TR" dirty="0" err="1" smtClean="0"/>
              <a:t>times</a:t>
            </a:r>
            <a:r>
              <a:rPr lang="tr-TR" dirty="0" smtClean="0"/>
              <a:t>! (</a:t>
            </a:r>
            <a:r>
              <a:rPr lang="tr-TR" dirty="0" err="1" smtClean="0"/>
              <a:t>see</a:t>
            </a:r>
            <a:r>
              <a:rPr lang="tr-TR" dirty="0" smtClean="0"/>
              <a:t> </a:t>
            </a:r>
            <a:r>
              <a:rPr lang="tr-TR" dirty="0" err="1" smtClean="0"/>
              <a:t>following</a:t>
            </a:r>
            <a:r>
              <a:rPr lang="tr-TR" dirty="0" smtClean="0"/>
              <a:t> </a:t>
            </a:r>
            <a:r>
              <a:rPr lang="tr-TR" dirty="0" err="1" smtClean="0"/>
              <a:t>slides</a:t>
            </a:r>
            <a:r>
              <a:rPr lang="tr-TR" dirty="0" smtClean="0"/>
              <a:t>)</a:t>
            </a:r>
          </a:p>
          <a:p>
            <a:r>
              <a:rPr lang="tr-TR" dirty="0" err="1" smtClean="0"/>
              <a:t>From</a:t>
            </a:r>
            <a:r>
              <a:rPr lang="tr-TR" dirty="0" smtClean="0"/>
              <a:t> 2010 </a:t>
            </a:r>
            <a:r>
              <a:rPr lang="tr-TR" dirty="0" err="1" smtClean="0"/>
              <a:t>and</a:t>
            </a:r>
            <a:r>
              <a:rPr lang="tr-TR" dirty="0" smtClean="0"/>
              <a:t> on, TAEK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weakened</a:t>
            </a:r>
            <a:r>
              <a:rPr lang="tr-TR" dirty="0" smtClean="0"/>
              <a:t> in </a:t>
            </a:r>
            <a:r>
              <a:rPr lang="tr-TR" dirty="0" err="1" smtClean="0"/>
              <a:t>many</a:t>
            </a:r>
            <a:r>
              <a:rPr lang="tr-TR" dirty="0" smtClean="0"/>
              <a:t> </a:t>
            </a:r>
            <a:r>
              <a:rPr lang="tr-TR" dirty="0" err="1" smtClean="0"/>
              <a:t>areas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14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sim" descr="scan0001.jpg"/>
          <p:cNvPicPr>
            <a:picLocks noChangeAspect="1"/>
          </p:cNvPicPr>
          <p:nvPr/>
        </p:nvPicPr>
        <p:blipFill>
          <a:blip r:embed="rId2" cstate="print"/>
          <a:srcRect r="7413" b="3801"/>
          <a:stretch>
            <a:fillRect/>
          </a:stretch>
        </p:blipFill>
        <p:spPr>
          <a:xfrm>
            <a:off x="3" y="-1"/>
            <a:ext cx="4840154" cy="6876000"/>
          </a:xfrm>
          <a:prstGeom prst="rect">
            <a:avLst/>
          </a:prstGeom>
        </p:spPr>
      </p:pic>
      <p:pic>
        <p:nvPicPr>
          <p:cNvPr id="3" name="2 Resim" descr="taekarka.jpg"/>
          <p:cNvPicPr>
            <a:picLocks noChangeAspect="1"/>
          </p:cNvPicPr>
          <p:nvPr/>
        </p:nvPicPr>
        <p:blipFill>
          <a:blip r:embed="rId3" cstate="print"/>
          <a:srcRect l="12555" r="8449" b="2751"/>
          <a:stretch>
            <a:fillRect/>
          </a:stretch>
        </p:blipFill>
        <p:spPr>
          <a:xfrm>
            <a:off x="4876669" y="3229"/>
            <a:ext cx="4303843" cy="6872770"/>
          </a:xfrm>
          <a:prstGeom prst="rect">
            <a:avLst/>
          </a:prstGeom>
        </p:spPr>
      </p:pic>
      <p:sp>
        <p:nvSpPr>
          <p:cNvPr id="4" name="3 Metin kutusu"/>
          <p:cNvSpPr txBox="1"/>
          <p:nvPr/>
        </p:nvSpPr>
        <p:spPr>
          <a:xfrm rot="502286">
            <a:off x="5218049" y="696237"/>
            <a:ext cx="33320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>
                <a:solidFill>
                  <a:schemeClr val="bg1"/>
                </a:solidFill>
              </a:rPr>
              <a:t>An </a:t>
            </a:r>
            <a:r>
              <a:rPr lang="tr-TR" sz="2800" b="1" dirty="0" err="1" smtClean="0">
                <a:solidFill>
                  <a:schemeClr val="bg1"/>
                </a:solidFill>
              </a:rPr>
              <a:t>executive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r>
              <a:rPr lang="tr-TR" sz="2800" b="1" dirty="0" err="1" smtClean="0">
                <a:solidFill>
                  <a:schemeClr val="bg1"/>
                </a:solidFill>
              </a:rPr>
              <a:t>Summary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r>
              <a:rPr lang="tr-TR" sz="2800" b="1" dirty="0" err="1" smtClean="0">
                <a:solidFill>
                  <a:schemeClr val="bg1"/>
                </a:solidFill>
              </a:rPr>
              <a:t>prepared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r>
              <a:rPr lang="tr-TR" sz="2800" b="1" dirty="0" err="1" smtClean="0">
                <a:solidFill>
                  <a:schemeClr val="bg1"/>
                </a:solidFill>
              </a:rPr>
              <a:t>by</a:t>
            </a:r>
            <a:r>
              <a:rPr lang="tr-TR" sz="2800" b="1" dirty="0" smtClean="0">
                <a:solidFill>
                  <a:schemeClr val="bg1"/>
                </a:solidFill>
              </a:rPr>
              <a:t> TAEK </a:t>
            </a:r>
            <a:r>
              <a:rPr lang="tr-TR" sz="2800" b="1" dirty="0" err="1" smtClean="0">
                <a:solidFill>
                  <a:schemeClr val="bg1"/>
                </a:solidFill>
              </a:rPr>
              <a:t>about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r>
              <a:rPr lang="tr-TR" sz="2800" b="1" dirty="0" err="1" smtClean="0">
                <a:solidFill>
                  <a:schemeClr val="bg1"/>
                </a:solidFill>
              </a:rPr>
              <a:t>CERN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r>
              <a:rPr lang="tr-TR" sz="2800" b="1" dirty="0" err="1" smtClean="0">
                <a:solidFill>
                  <a:schemeClr val="bg1"/>
                </a:solidFill>
              </a:rPr>
              <a:t>membership</a:t>
            </a:r>
            <a:endParaRPr lang="tr-TR" sz="2800" b="1" dirty="0" smtClean="0">
              <a:solidFill>
                <a:schemeClr val="bg1"/>
              </a:solidFill>
            </a:endParaRPr>
          </a:p>
          <a:p>
            <a:endParaRPr lang="tr-TR" sz="2800" b="1" dirty="0" smtClean="0">
              <a:solidFill>
                <a:schemeClr val="bg1"/>
              </a:solidFill>
            </a:endParaRPr>
          </a:p>
          <a:p>
            <a:r>
              <a:rPr lang="tr-TR" sz="2800" b="1" dirty="0" smtClean="0">
                <a:solidFill>
                  <a:schemeClr val="bg1"/>
                </a:solidFill>
              </a:rPr>
              <a:t>April 2009 – 11 </a:t>
            </a:r>
            <a:r>
              <a:rPr lang="tr-TR" sz="2800" b="1" dirty="0" err="1" smtClean="0">
                <a:solidFill>
                  <a:schemeClr val="bg1"/>
                </a:solidFill>
              </a:rPr>
              <a:t>pages</a:t>
            </a:r>
            <a:endParaRPr lang="tr-T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b="58869"/>
          <a:stretch>
            <a:fillRect/>
          </a:stretch>
        </p:blipFill>
        <p:spPr bwMode="auto">
          <a:xfrm>
            <a:off x="1" y="-3223"/>
            <a:ext cx="9143999" cy="5304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t="76372" b="7262"/>
          <a:stretch>
            <a:fillRect/>
          </a:stretch>
        </p:blipFill>
        <p:spPr bwMode="auto">
          <a:xfrm>
            <a:off x="1" y="4747456"/>
            <a:ext cx="9143999" cy="2110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etin kutusu"/>
          <p:cNvSpPr txBox="1"/>
          <p:nvPr/>
        </p:nvSpPr>
        <p:spPr>
          <a:xfrm rot="908814">
            <a:off x="7452320" y="476672"/>
            <a:ext cx="1368152" cy="369332"/>
          </a:xfrm>
          <a:prstGeom prst="rect">
            <a:avLst/>
          </a:prstGeom>
          <a:solidFill>
            <a:schemeClr val="tx1">
              <a:lumMod val="65000"/>
              <a:lumOff val="35000"/>
              <a:alpha val="62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b="1" dirty="0" smtClean="0">
                <a:solidFill>
                  <a:schemeClr val="bg1"/>
                </a:solidFill>
              </a:rPr>
              <a:t>125 </a:t>
            </a:r>
            <a:r>
              <a:rPr lang="tr-TR" b="1" dirty="0" err="1" smtClean="0">
                <a:solidFill>
                  <a:schemeClr val="bg1"/>
                </a:solidFill>
              </a:rPr>
              <a:t>pages</a:t>
            </a:r>
            <a:endParaRPr lang="tr-T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235" y="620688"/>
            <a:ext cx="8807277" cy="5349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71"/>
          <p:cNvSpPr/>
          <p:nvPr/>
        </p:nvSpPr>
        <p:spPr>
          <a:xfrm>
            <a:off x="0" y="1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b="25260"/>
          <a:stretch>
            <a:fillRect/>
          </a:stretch>
        </p:blipFill>
        <p:spPr bwMode="auto">
          <a:xfrm>
            <a:off x="654739" y="616963"/>
            <a:ext cx="8237741" cy="5620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1"/>
          <p:cNvSpPr/>
          <p:nvPr/>
        </p:nvSpPr>
        <p:spPr>
          <a:xfrm>
            <a:off x="0" y="1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 Grup"/>
          <p:cNvGrpSpPr/>
          <p:nvPr/>
        </p:nvGrpSpPr>
        <p:grpSpPr>
          <a:xfrm>
            <a:off x="539552" y="620688"/>
            <a:ext cx="8316416" cy="5616624"/>
            <a:chOff x="827584" y="332656"/>
            <a:chExt cx="7272808" cy="4855498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73641"/>
            <a:stretch>
              <a:fillRect/>
            </a:stretch>
          </p:blipFill>
          <p:spPr bwMode="auto">
            <a:xfrm>
              <a:off x="918072" y="332656"/>
              <a:ext cx="7182320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t="3133"/>
            <a:stretch>
              <a:fillRect/>
            </a:stretch>
          </p:blipFill>
          <p:spPr bwMode="auto">
            <a:xfrm>
              <a:off x="827584" y="2060847"/>
              <a:ext cx="7272808" cy="3127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Rectangle 71"/>
          <p:cNvSpPr/>
          <p:nvPr/>
        </p:nvSpPr>
        <p:spPr>
          <a:xfrm>
            <a:off x="0" y="1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90" y="44624"/>
            <a:ext cx="8726810" cy="585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069" b="-25963"/>
          <a:stretch>
            <a:fillRect/>
          </a:stretch>
        </p:blipFill>
        <p:spPr bwMode="auto">
          <a:xfrm>
            <a:off x="417190" y="6048263"/>
            <a:ext cx="8669338" cy="78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268760"/>
            <a:ext cx="8712000" cy="1473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00" y="3068960"/>
            <a:ext cx="8676000" cy="17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00" y="109036"/>
            <a:ext cx="7956376" cy="739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904" y="116632"/>
            <a:ext cx="8479895" cy="413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149080"/>
            <a:ext cx="7956376" cy="262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96752"/>
            <a:ext cx="8520788" cy="4491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750" y="717549"/>
            <a:ext cx="8731250" cy="569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980728"/>
            <a:ext cx="82677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18928"/>
            <a:ext cx="7962776" cy="372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1"/>
          <p:cNvSpPr/>
          <p:nvPr/>
        </p:nvSpPr>
        <p:spPr>
          <a:xfrm>
            <a:off x="0" y="-27384"/>
            <a:ext cx="381000" cy="6857998"/>
          </a:xfrm>
          <a:prstGeom prst="rect">
            <a:avLst/>
          </a:prstGeom>
          <a:solidFill>
            <a:srgbClr val="700D1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616" y="1484784"/>
            <a:ext cx="8683888" cy="37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However</a:t>
            </a:r>
            <a:r>
              <a:rPr lang="tr-TR" dirty="0" smtClean="0"/>
              <a:t>…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dirty="0" err="1" smtClean="0"/>
              <a:t>After</a:t>
            </a:r>
            <a:r>
              <a:rPr lang="tr-TR" dirty="0" smtClean="0"/>
              <a:t> 2009, </a:t>
            </a:r>
            <a:r>
              <a:rPr lang="tr-TR" dirty="0" err="1" smtClean="0"/>
              <a:t>increasing</a:t>
            </a:r>
            <a:r>
              <a:rPr lang="tr-TR" dirty="0" smtClean="0"/>
              <a:t> </a:t>
            </a:r>
            <a:r>
              <a:rPr lang="tr-TR" dirty="0" err="1" smtClean="0"/>
              <a:t>lack</a:t>
            </a:r>
            <a:r>
              <a:rPr lang="tr-TR" dirty="0" smtClean="0"/>
              <a:t> of </a:t>
            </a:r>
            <a:r>
              <a:rPr lang="tr-TR" dirty="0" err="1" smtClean="0"/>
              <a:t>communication</a:t>
            </a:r>
            <a:r>
              <a:rPr lang="tr-TR" dirty="0" smtClean="0"/>
              <a:t> </a:t>
            </a:r>
            <a:r>
              <a:rPr lang="tr-TR" dirty="0" err="1" smtClean="0"/>
              <a:t>between</a:t>
            </a:r>
            <a:r>
              <a:rPr lang="tr-TR" dirty="0" smtClean="0"/>
              <a:t> </a:t>
            </a:r>
            <a:r>
              <a:rPr lang="tr-TR" dirty="0" err="1" smtClean="0"/>
              <a:t>community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FA</a:t>
            </a:r>
          </a:p>
          <a:p>
            <a:r>
              <a:rPr lang="tr-TR" dirty="0" err="1" smtClean="0"/>
              <a:t>Community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not </a:t>
            </a:r>
            <a:r>
              <a:rPr lang="tr-TR" dirty="0" err="1" smtClean="0"/>
              <a:t>aware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withdrawal</a:t>
            </a:r>
            <a:r>
              <a:rPr lang="tr-TR" dirty="0" smtClean="0"/>
              <a:t> of </a:t>
            </a:r>
            <a:r>
              <a:rPr lang="tr-TR" dirty="0" err="1" smtClean="0"/>
              <a:t>membership</a:t>
            </a:r>
            <a:r>
              <a:rPr lang="tr-TR" dirty="0" smtClean="0"/>
              <a:t> </a:t>
            </a:r>
            <a:r>
              <a:rPr lang="tr-TR" dirty="0" err="1" smtClean="0"/>
              <a:t>application</a:t>
            </a:r>
            <a:r>
              <a:rPr lang="tr-TR" dirty="0" smtClean="0"/>
              <a:t> </a:t>
            </a:r>
            <a:r>
              <a:rPr lang="tr-TR" dirty="0" err="1" smtClean="0"/>
              <a:t>from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in 2012.</a:t>
            </a:r>
          </a:p>
          <a:p>
            <a:r>
              <a:rPr lang="tr-TR" dirty="0" err="1" smtClean="0"/>
              <a:t>In</a:t>
            </a:r>
            <a:r>
              <a:rPr lang="tr-TR" dirty="0" smtClean="0"/>
              <a:t> </a:t>
            </a:r>
            <a:r>
              <a:rPr lang="tr-TR" dirty="0" err="1" smtClean="0"/>
              <a:t>addition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cuts</a:t>
            </a:r>
            <a:r>
              <a:rPr lang="tr-TR" dirty="0" smtClean="0"/>
              <a:t> on </a:t>
            </a:r>
            <a:r>
              <a:rPr lang="tr-TR" dirty="0" err="1" smtClean="0"/>
              <a:t>travel</a:t>
            </a:r>
            <a:r>
              <a:rPr lang="tr-TR" dirty="0" smtClean="0"/>
              <a:t> </a:t>
            </a:r>
            <a:r>
              <a:rPr lang="tr-TR" dirty="0" err="1" smtClean="0"/>
              <a:t>destinations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per</a:t>
            </a:r>
            <a:r>
              <a:rPr lang="tr-TR" dirty="0" smtClean="0"/>
              <a:t> </a:t>
            </a:r>
            <a:r>
              <a:rPr lang="tr-TR" dirty="0" err="1" smtClean="0"/>
              <a:t>diems</a:t>
            </a:r>
            <a:r>
              <a:rPr lang="tr-TR" dirty="0" smtClean="0"/>
              <a:t>, a limit on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number</a:t>
            </a:r>
            <a:r>
              <a:rPr lang="tr-TR" dirty="0" smtClean="0"/>
              <a:t> of </a:t>
            </a:r>
            <a:r>
              <a:rPr lang="tr-TR" dirty="0" err="1" smtClean="0"/>
              <a:t>qualified</a:t>
            </a:r>
            <a:r>
              <a:rPr lang="tr-TR" dirty="0" smtClean="0"/>
              <a:t> </a:t>
            </a:r>
            <a:r>
              <a:rPr lang="tr-TR" dirty="0" err="1" smtClean="0"/>
              <a:t>PhD’s</a:t>
            </a:r>
            <a:r>
              <a:rPr lang="tr-TR" dirty="0" smtClean="0"/>
              <a:t> in ATLAS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CMS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declared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FA in 2013 </a:t>
            </a:r>
            <a:r>
              <a:rPr lang="tr-TR" dirty="0" err="1" smtClean="0"/>
              <a:t>without</a:t>
            </a:r>
            <a:r>
              <a:rPr lang="tr-TR" dirty="0" smtClean="0"/>
              <a:t> </a:t>
            </a:r>
            <a:r>
              <a:rPr lang="tr-TR" dirty="0" err="1" smtClean="0"/>
              <a:t>any</a:t>
            </a:r>
            <a:r>
              <a:rPr lang="tr-TR" dirty="0" smtClean="0"/>
              <a:t> </a:t>
            </a:r>
            <a:r>
              <a:rPr lang="tr-TR" dirty="0" err="1" smtClean="0"/>
              <a:t>consultancy</a:t>
            </a:r>
            <a:r>
              <a:rPr lang="tr-TR" dirty="0" smtClean="0"/>
              <a:t>. At </a:t>
            </a:r>
            <a:r>
              <a:rPr lang="tr-TR" dirty="0" err="1" smtClean="0"/>
              <a:t>that</a:t>
            </a:r>
            <a:r>
              <a:rPr lang="tr-TR" dirty="0" smtClean="0"/>
              <a:t> time </a:t>
            </a:r>
            <a:r>
              <a:rPr lang="tr-TR" dirty="0" err="1" smtClean="0"/>
              <a:t>the</a:t>
            </a:r>
            <a:r>
              <a:rPr lang="tr-TR" dirty="0" smtClean="0"/>
              <a:t> limit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just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volume</a:t>
            </a:r>
            <a:r>
              <a:rPr lang="tr-TR" dirty="0" smtClean="0"/>
              <a:t> of ATLAS but </a:t>
            </a:r>
            <a:r>
              <a:rPr lang="tr-TR" dirty="0" err="1" smtClean="0"/>
              <a:t>half</a:t>
            </a:r>
            <a:r>
              <a:rPr lang="tr-TR" dirty="0" smtClean="0"/>
              <a:t> of </a:t>
            </a:r>
            <a:r>
              <a:rPr lang="tr-TR" dirty="0" err="1" smtClean="0"/>
              <a:t>that</a:t>
            </a:r>
            <a:r>
              <a:rPr lang="tr-TR" dirty="0" smtClean="0"/>
              <a:t> of </a:t>
            </a:r>
            <a:r>
              <a:rPr lang="tr-TR" dirty="0" err="1" smtClean="0"/>
              <a:t>CMS</a:t>
            </a:r>
            <a:r>
              <a:rPr lang="tr-TR" dirty="0" smtClean="0"/>
              <a:t>!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made</a:t>
            </a:r>
            <a:r>
              <a:rPr lang="tr-TR" dirty="0" smtClean="0"/>
              <a:t> it </a:t>
            </a:r>
            <a:r>
              <a:rPr lang="tr-TR" dirty="0" err="1" smtClean="0"/>
              <a:t>impossible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both</a:t>
            </a:r>
            <a:r>
              <a:rPr lang="tr-TR" dirty="0" smtClean="0"/>
              <a:t> </a:t>
            </a:r>
            <a:r>
              <a:rPr lang="tr-TR" dirty="0" err="1" smtClean="0"/>
              <a:t>experiments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grow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triggered</a:t>
            </a:r>
            <a:r>
              <a:rPr lang="tr-TR" dirty="0" smtClean="0"/>
              <a:t> a “</a:t>
            </a:r>
            <a:r>
              <a:rPr lang="tr-TR" dirty="0" err="1" smtClean="0"/>
              <a:t>survival</a:t>
            </a:r>
            <a:r>
              <a:rPr lang="tr-TR" dirty="0" smtClean="0"/>
              <a:t>” </a:t>
            </a:r>
            <a:r>
              <a:rPr lang="tr-TR" dirty="0" err="1" smtClean="0"/>
              <a:t>mode</a:t>
            </a:r>
            <a:r>
              <a:rPr lang="tr-TR" dirty="0" smtClean="0"/>
              <a:t> </a:t>
            </a:r>
            <a:r>
              <a:rPr lang="tr-TR" dirty="0" err="1" smtClean="0"/>
              <a:t>rather</a:t>
            </a:r>
            <a:r>
              <a:rPr lang="tr-TR" dirty="0" smtClean="0"/>
              <a:t> </a:t>
            </a:r>
            <a:r>
              <a:rPr lang="tr-TR" dirty="0" err="1" smtClean="0"/>
              <a:t>than</a:t>
            </a:r>
            <a:r>
              <a:rPr lang="tr-TR" dirty="0" smtClean="0"/>
              <a:t> </a:t>
            </a:r>
            <a:r>
              <a:rPr lang="tr-TR" dirty="0" err="1" smtClean="0"/>
              <a:t>growing</a:t>
            </a:r>
            <a:r>
              <a:rPr lang="tr-TR" dirty="0" smtClean="0"/>
              <a:t> </a:t>
            </a:r>
            <a:r>
              <a:rPr lang="tr-TR" dirty="0" err="1" smtClean="0"/>
              <a:t>ambitious</a:t>
            </a:r>
            <a:r>
              <a:rPr lang="tr-TR" dirty="0" smtClean="0"/>
              <a:t> </a:t>
            </a:r>
            <a:r>
              <a:rPr lang="tr-TR" dirty="0" err="1" smtClean="0"/>
              <a:t>teams</a:t>
            </a:r>
            <a:r>
              <a:rPr lang="tr-TR" dirty="0" smtClean="0"/>
              <a:t>…</a:t>
            </a:r>
            <a:endParaRPr lang="tr-TR" dirty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27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Contacts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FA </a:t>
            </a:r>
            <a:r>
              <a:rPr lang="tr-TR" dirty="0" err="1" smtClean="0"/>
              <a:t>after</a:t>
            </a:r>
            <a:r>
              <a:rPr lang="tr-TR" dirty="0" smtClean="0"/>
              <a:t> 2009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Only</a:t>
            </a:r>
            <a:r>
              <a:rPr lang="tr-TR" dirty="0" smtClean="0"/>
              <a:t> 2 </a:t>
            </a:r>
            <a:r>
              <a:rPr lang="tr-TR" dirty="0" err="1" smtClean="0"/>
              <a:t>meeting</a:t>
            </a:r>
            <a:r>
              <a:rPr lang="tr-TR" dirty="0" smtClean="0"/>
              <a:t> </a:t>
            </a:r>
            <a:r>
              <a:rPr lang="tr-TR" dirty="0" err="1" smtClean="0"/>
              <a:t>calls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TAEK in 2014 </a:t>
            </a:r>
            <a:r>
              <a:rPr lang="tr-TR" dirty="0" err="1" smtClean="0"/>
              <a:t>and</a:t>
            </a:r>
            <a:r>
              <a:rPr lang="tr-TR" dirty="0" smtClean="0"/>
              <a:t> 2016</a:t>
            </a:r>
          </a:p>
          <a:p>
            <a:r>
              <a:rPr lang="tr-TR" dirty="0" err="1" smtClean="0"/>
              <a:t>In</a:t>
            </a:r>
            <a:r>
              <a:rPr lang="tr-TR" dirty="0" smtClean="0"/>
              <a:t> 2015, </a:t>
            </a:r>
            <a:r>
              <a:rPr lang="tr-TR" dirty="0" err="1" smtClean="0"/>
              <a:t>university</a:t>
            </a:r>
            <a:r>
              <a:rPr lang="tr-TR" dirty="0" smtClean="0"/>
              <a:t> </a:t>
            </a:r>
            <a:r>
              <a:rPr lang="tr-TR" dirty="0" err="1" smtClean="0"/>
              <a:t>visits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done </a:t>
            </a:r>
            <a:r>
              <a:rPr lang="tr-TR" dirty="0" err="1" smtClean="0"/>
              <a:t>by</a:t>
            </a:r>
            <a:r>
              <a:rPr lang="tr-TR" dirty="0" smtClean="0"/>
              <a:t> TAEK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improve</a:t>
            </a:r>
            <a:r>
              <a:rPr lang="tr-TR" dirty="0" smtClean="0"/>
              <a:t> </a:t>
            </a:r>
            <a:r>
              <a:rPr lang="tr-TR" dirty="0" err="1" smtClean="0"/>
              <a:t>interaction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teams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plan </a:t>
            </a:r>
            <a:r>
              <a:rPr lang="tr-TR" dirty="0" err="1" smtClean="0"/>
              <a:t>progress</a:t>
            </a:r>
            <a:r>
              <a:rPr lang="tr-TR" dirty="0" smtClean="0"/>
              <a:t> in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field</a:t>
            </a:r>
            <a:r>
              <a:rPr lang="tr-TR" dirty="0" smtClean="0"/>
              <a:t>… but </a:t>
            </a:r>
            <a:r>
              <a:rPr lang="tr-TR" dirty="0" err="1" smtClean="0"/>
              <a:t>was</a:t>
            </a:r>
            <a:r>
              <a:rPr lang="tr-TR" dirty="0" smtClean="0"/>
              <a:t> not </a:t>
            </a:r>
            <a:r>
              <a:rPr lang="tr-TR" dirty="0" err="1" smtClean="0"/>
              <a:t>transfered</a:t>
            </a:r>
            <a:r>
              <a:rPr lang="tr-TR" dirty="0" smtClean="0"/>
              <a:t> </a:t>
            </a:r>
            <a:r>
              <a:rPr lang="tr-TR" dirty="0" err="1" smtClean="0"/>
              <a:t>into</a:t>
            </a:r>
            <a:r>
              <a:rPr lang="tr-TR" dirty="0" smtClean="0"/>
              <a:t> </a:t>
            </a:r>
            <a:r>
              <a:rPr lang="tr-TR" dirty="0" err="1" smtClean="0"/>
              <a:t>any</a:t>
            </a:r>
            <a:r>
              <a:rPr lang="tr-TR" dirty="0" smtClean="0"/>
              <a:t> </a:t>
            </a:r>
            <a:r>
              <a:rPr lang="tr-TR" dirty="0" err="1" smtClean="0"/>
              <a:t>action</a:t>
            </a:r>
            <a:r>
              <a:rPr lang="tr-TR" dirty="0" smtClean="0"/>
              <a:t> </a:t>
            </a:r>
            <a:r>
              <a:rPr lang="tr-TR" dirty="0" err="1" smtClean="0"/>
              <a:t>item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TAEK </a:t>
            </a:r>
            <a:r>
              <a:rPr lang="tr-TR" dirty="0" err="1" smtClean="0"/>
              <a:t>later</a:t>
            </a:r>
            <a:r>
              <a:rPr lang="tr-TR" dirty="0" smtClean="0"/>
              <a:t> on.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 err="1" smtClean="0"/>
              <a:t>One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agenda</a:t>
            </a:r>
            <a:r>
              <a:rPr lang="tr-TR" dirty="0" smtClean="0"/>
              <a:t> </a:t>
            </a:r>
            <a:r>
              <a:rPr lang="tr-TR" dirty="0" err="1" smtClean="0"/>
              <a:t>items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2nd</a:t>
            </a:r>
            <a:r>
              <a:rPr lang="tr-TR" dirty="0" smtClean="0"/>
              <a:t> </a:t>
            </a:r>
            <a:r>
              <a:rPr lang="tr-TR" dirty="0" err="1" smtClean="0"/>
              <a:t>meeting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set </a:t>
            </a:r>
            <a:r>
              <a:rPr lang="tr-TR" dirty="0" err="1" smtClean="0"/>
              <a:t>up</a:t>
            </a:r>
            <a:r>
              <a:rPr lang="tr-TR" dirty="0" smtClean="0"/>
              <a:t> a board </a:t>
            </a:r>
            <a:r>
              <a:rPr lang="tr-TR" dirty="0" err="1" smtClean="0"/>
              <a:t>from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community</a:t>
            </a:r>
            <a:r>
              <a:rPr lang="tr-TR" dirty="0" smtClean="0"/>
              <a:t>;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</a:t>
            </a:r>
            <a:r>
              <a:rPr lang="tr-TR" dirty="0" err="1" smtClean="0"/>
              <a:t>asked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formulate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This</a:t>
            </a:r>
            <a:r>
              <a:rPr lang="tr-TR" dirty="0" smtClean="0"/>
              <a:t> is </a:t>
            </a:r>
            <a:r>
              <a:rPr lang="tr-TR" dirty="0" err="1" smtClean="0"/>
              <a:t>when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community</a:t>
            </a:r>
            <a:r>
              <a:rPr lang="tr-TR" dirty="0" smtClean="0"/>
              <a:t> </a:t>
            </a:r>
            <a:r>
              <a:rPr lang="tr-TR" dirty="0" err="1" smtClean="0"/>
              <a:t>took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initiative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self-organize </a:t>
            </a:r>
            <a:r>
              <a:rPr lang="tr-TR" dirty="0" err="1" smtClean="0"/>
              <a:t>coordination</a:t>
            </a:r>
            <a:r>
              <a:rPr lang="tr-TR" dirty="0" smtClean="0"/>
              <a:t> </a:t>
            </a:r>
            <a:r>
              <a:rPr lang="tr-TR" dirty="0" err="1" smtClean="0"/>
              <a:t>meetings</a:t>
            </a:r>
            <a:r>
              <a:rPr lang="tr-TR" dirty="0" smtClean="0"/>
              <a:t>: </a:t>
            </a:r>
            <a:r>
              <a:rPr lang="tr-TR" dirty="0" err="1" smtClean="0"/>
              <a:t>first</a:t>
            </a:r>
            <a:r>
              <a:rPr lang="tr-TR" dirty="0" smtClean="0"/>
              <a:t> </a:t>
            </a:r>
            <a:r>
              <a:rPr lang="tr-TR" dirty="0" err="1" smtClean="0"/>
              <a:t>meeting</a:t>
            </a:r>
            <a:r>
              <a:rPr lang="tr-TR" dirty="0" smtClean="0"/>
              <a:t> on April 2016. </a:t>
            </a:r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28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539552" y="2852936"/>
            <a:ext cx="3960440" cy="3273227"/>
          </a:xfrm>
        </p:spPr>
        <p:txBody>
          <a:bodyPr>
            <a:normAutofit fontScale="85000" lnSpcReduction="10000"/>
          </a:bodyPr>
          <a:lstStyle/>
          <a:p>
            <a:r>
              <a:rPr lang="tr-TR" dirty="0" smtClean="0"/>
              <a:t>~80 </a:t>
            </a:r>
            <a:r>
              <a:rPr lang="tr-TR" dirty="0" err="1" smtClean="0"/>
              <a:t>people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Phd</a:t>
            </a:r>
            <a:endParaRPr lang="tr-TR" dirty="0" smtClean="0"/>
          </a:p>
          <a:p>
            <a:pPr lvl="1"/>
            <a:r>
              <a:rPr lang="tr-TR" dirty="0" err="1" smtClean="0"/>
              <a:t>From</a:t>
            </a:r>
            <a:r>
              <a:rPr lang="tr-TR" dirty="0" smtClean="0"/>
              <a:t> 44 </a:t>
            </a:r>
            <a:r>
              <a:rPr lang="tr-TR" dirty="0" err="1" smtClean="0"/>
              <a:t>different</a:t>
            </a:r>
            <a:r>
              <a:rPr lang="tr-TR" dirty="0" smtClean="0"/>
              <a:t> </a:t>
            </a:r>
            <a:r>
              <a:rPr lang="tr-TR" dirty="0" err="1" smtClean="0"/>
              <a:t>institutions</a:t>
            </a:r>
            <a:endParaRPr lang="tr-TR" dirty="0" smtClean="0"/>
          </a:p>
          <a:p>
            <a:pPr lvl="1"/>
            <a:r>
              <a:rPr lang="tr-TR" dirty="0" smtClean="0"/>
              <a:t>50-100 </a:t>
            </a:r>
            <a:r>
              <a:rPr lang="tr-TR" dirty="0" err="1" smtClean="0"/>
              <a:t>grad</a:t>
            </a:r>
            <a:r>
              <a:rPr lang="tr-TR" dirty="0" smtClean="0"/>
              <a:t>. </a:t>
            </a:r>
            <a:r>
              <a:rPr lang="tr-TR" dirty="0" err="1" smtClean="0"/>
              <a:t>st</a:t>
            </a:r>
            <a:r>
              <a:rPr lang="tr-TR" dirty="0" smtClean="0"/>
              <a:t>. (67 </a:t>
            </a:r>
            <a:r>
              <a:rPr lang="tr-TR" dirty="0" err="1" smtClean="0"/>
              <a:t>counted</a:t>
            </a:r>
            <a:r>
              <a:rPr lang="tr-TR" dirty="0" smtClean="0"/>
              <a:t>)</a:t>
            </a:r>
            <a:endParaRPr lang="tr-TR" dirty="0" smtClean="0"/>
          </a:p>
          <a:p>
            <a:r>
              <a:rPr lang="tr-TR" dirty="0" err="1" smtClean="0"/>
              <a:t>Participating</a:t>
            </a:r>
            <a:r>
              <a:rPr lang="tr-TR" dirty="0" smtClean="0"/>
              <a:t> in ~20 </a:t>
            </a:r>
            <a:r>
              <a:rPr lang="tr-TR" dirty="0" err="1" smtClean="0"/>
              <a:t>different</a:t>
            </a:r>
            <a:r>
              <a:rPr lang="tr-TR" dirty="0" smtClean="0"/>
              <a:t> </a:t>
            </a:r>
            <a:r>
              <a:rPr lang="tr-TR" dirty="0" err="1" smtClean="0"/>
              <a:t>collaborations</a:t>
            </a:r>
            <a:endParaRPr lang="tr-TR" dirty="0" smtClean="0"/>
          </a:p>
          <a:p>
            <a:r>
              <a:rPr lang="tr-TR" dirty="0" err="1" smtClean="0"/>
              <a:t>Major</a:t>
            </a:r>
            <a:r>
              <a:rPr lang="tr-TR" dirty="0" smtClean="0"/>
              <a:t> </a:t>
            </a:r>
            <a:r>
              <a:rPr lang="tr-TR" dirty="0" err="1" smtClean="0"/>
              <a:t>collaborations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&gt;5 </a:t>
            </a:r>
            <a:r>
              <a:rPr lang="tr-TR" dirty="0" err="1" smtClean="0"/>
              <a:t>people</a:t>
            </a:r>
            <a:r>
              <a:rPr lang="tr-TR" dirty="0" smtClean="0"/>
              <a:t>, (</a:t>
            </a:r>
            <a:r>
              <a:rPr lang="tr-TR" dirty="0" err="1" smtClean="0"/>
              <a:t>desc</a:t>
            </a:r>
            <a:r>
              <a:rPr lang="tr-TR" dirty="0" smtClean="0"/>
              <a:t>. </a:t>
            </a:r>
            <a:r>
              <a:rPr lang="tr-TR" dirty="0" err="1" smtClean="0"/>
              <a:t>order</a:t>
            </a:r>
            <a:r>
              <a:rPr lang="tr-TR" dirty="0" smtClean="0"/>
              <a:t>): </a:t>
            </a:r>
            <a:r>
              <a:rPr lang="tr-TR" dirty="0" err="1" smtClean="0"/>
              <a:t>CMS</a:t>
            </a:r>
            <a:r>
              <a:rPr lang="tr-TR" dirty="0" smtClean="0"/>
              <a:t>, </a:t>
            </a:r>
            <a:r>
              <a:rPr lang="tr-TR" dirty="0" err="1" smtClean="0"/>
              <a:t>TAC</a:t>
            </a:r>
            <a:r>
              <a:rPr lang="tr-TR" dirty="0" smtClean="0"/>
              <a:t>, ATLAS, </a:t>
            </a:r>
            <a:r>
              <a:rPr lang="tr-TR" dirty="0" err="1" smtClean="0"/>
              <a:t>FCC</a:t>
            </a:r>
            <a:r>
              <a:rPr lang="tr-TR" dirty="0" smtClean="0"/>
              <a:t>, </a:t>
            </a:r>
            <a:r>
              <a:rPr lang="tr-TR" dirty="0" err="1" smtClean="0"/>
              <a:t>LHeC</a:t>
            </a:r>
            <a:r>
              <a:rPr lang="tr-TR" dirty="0" smtClean="0"/>
              <a:t>, </a:t>
            </a:r>
            <a:r>
              <a:rPr lang="tr-TR" dirty="0" err="1" smtClean="0"/>
              <a:t>CLIC</a:t>
            </a: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29</a:t>
            </a:fld>
            <a:endParaRPr lang="tr-TR"/>
          </a:p>
        </p:txBody>
      </p:sp>
      <p:graphicFrame>
        <p:nvGraphicFramePr>
          <p:cNvPr id="8" name="1 Grafik"/>
          <p:cNvGraphicFramePr>
            <a:graphicFrameLocks noGrp="1"/>
          </p:cNvGraphicFramePr>
          <p:nvPr>
            <p:ph sz="half" idx="2"/>
          </p:nvPr>
        </p:nvGraphicFramePr>
        <p:xfrm>
          <a:off x="4644008" y="692696"/>
          <a:ext cx="4182616" cy="5390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21553" t="15350" r="50142" b="50000"/>
          <a:stretch>
            <a:fillRect/>
          </a:stretch>
        </p:blipFill>
        <p:spPr bwMode="auto">
          <a:xfrm>
            <a:off x="107504" y="116632"/>
            <a:ext cx="3724907" cy="25649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828" t="18500" r="53641" b="16401"/>
          <a:stretch>
            <a:fillRect/>
          </a:stretch>
        </p:blipFill>
        <p:spPr bwMode="auto">
          <a:xfrm>
            <a:off x="0" y="1772816"/>
            <a:ext cx="3600400" cy="446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30</a:t>
            </a:fld>
            <a:endParaRPr lang="tr-T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6829" t="15350" r="46553" b="8001"/>
          <a:stretch>
            <a:fillRect/>
          </a:stretch>
        </p:blipFill>
        <p:spPr bwMode="auto">
          <a:xfrm>
            <a:off x="1691680" y="548680"/>
            <a:ext cx="4464496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/>
          <a:srcRect l="10922" t="25850" r="40647" b="3801"/>
          <a:stretch>
            <a:fillRect/>
          </a:stretch>
        </p:blipFill>
        <p:spPr bwMode="auto">
          <a:xfrm>
            <a:off x="3635896" y="0"/>
            <a:ext cx="5904656" cy="4824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20.02.2017 / TÜBİTAK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İstanbul Bilgi Üniversitesi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C141D-2607-48E4-950F-B7461F5E6D62}" type="slidenum">
              <a:rPr lang="tr-TR" smtClean="0"/>
              <a:pPr/>
              <a:t>31</a:t>
            </a:fld>
            <a:endParaRPr lang="tr-T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1553" t="15350" r="50142" b="50000"/>
          <a:stretch>
            <a:fillRect/>
          </a:stretch>
        </p:blipFill>
        <p:spPr bwMode="auto">
          <a:xfrm>
            <a:off x="55005" y="72008"/>
            <a:ext cx="3724907" cy="25649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12 Metin kutusu"/>
          <p:cNvSpPr txBox="1"/>
          <p:nvPr/>
        </p:nvSpPr>
        <p:spPr>
          <a:xfrm>
            <a:off x="3923928" y="116632"/>
            <a:ext cx="52200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>
              <a:buFont typeface="Wingdings" pitchFamily="2" charset="2"/>
              <a:buChar char="ü"/>
            </a:pPr>
            <a:r>
              <a:rPr lang="tr-TR" dirty="0" smtClean="0"/>
              <a:t>A </a:t>
            </a:r>
            <a:r>
              <a:rPr lang="tr-TR" dirty="0" err="1" smtClean="0"/>
              <a:t>R</a:t>
            </a:r>
            <a:r>
              <a:rPr lang="tr-TR" dirty="0" err="1" smtClean="0"/>
              <a:t>epresentative</a:t>
            </a:r>
            <a:r>
              <a:rPr lang="tr-TR" dirty="0" smtClean="0"/>
              <a:t> Board has </a:t>
            </a:r>
            <a:r>
              <a:rPr lang="tr-TR" dirty="0" err="1" smtClean="0"/>
              <a:t>been</a:t>
            </a:r>
            <a:r>
              <a:rPr lang="tr-TR" dirty="0" smtClean="0"/>
              <a:t> </a:t>
            </a:r>
            <a:r>
              <a:rPr lang="tr-TR" dirty="0" err="1" smtClean="0"/>
              <a:t>elected</a:t>
            </a:r>
            <a:r>
              <a:rPr lang="tr-TR" dirty="0" smtClean="0"/>
              <a:t>; </a:t>
            </a:r>
            <a:r>
              <a:rPr lang="tr-TR" dirty="0" err="1" smtClean="0"/>
              <a:t>Nov</a:t>
            </a:r>
            <a:r>
              <a:rPr lang="tr-TR" dirty="0" smtClean="0"/>
              <a:t>. 2016</a:t>
            </a:r>
          </a:p>
          <a:p>
            <a:pPr marL="266700" indent="-266700">
              <a:buFont typeface="Wingdings" pitchFamily="2" charset="2"/>
              <a:buChar char="ü"/>
            </a:pPr>
            <a:r>
              <a:rPr lang="tr-TR" dirty="0" err="1" smtClean="0"/>
              <a:t>Duties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Rep</a:t>
            </a:r>
            <a:r>
              <a:rPr lang="tr-TR" dirty="0" smtClean="0"/>
              <a:t>. Board </a:t>
            </a:r>
            <a:r>
              <a:rPr lang="tr-TR" dirty="0" err="1" smtClean="0"/>
              <a:t>defined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General Board</a:t>
            </a:r>
          </a:p>
          <a:p>
            <a:pPr marL="266700" indent="-266700">
              <a:buFont typeface="Wingdings" pitchFamily="2" charset="2"/>
              <a:buChar char="ü"/>
            </a:pPr>
            <a:r>
              <a:rPr lang="tr-TR" dirty="0" err="1" smtClean="0"/>
              <a:t>Members</a:t>
            </a:r>
            <a:r>
              <a:rPr lang="tr-TR" dirty="0" smtClean="0"/>
              <a:t> </a:t>
            </a:r>
            <a:r>
              <a:rPr lang="tr-TR" dirty="0" err="1" smtClean="0"/>
              <a:t>represent</a:t>
            </a:r>
            <a:r>
              <a:rPr lang="tr-TR" dirty="0" smtClean="0"/>
              <a:t> </a:t>
            </a:r>
            <a:r>
              <a:rPr lang="tr-TR" dirty="0" err="1" smtClean="0"/>
              <a:t>all</a:t>
            </a:r>
            <a:r>
              <a:rPr lang="tr-TR" dirty="0" smtClean="0"/>
              <a:t> </a:t>
            </a:r>
            <a:r>
              <a:rPr lang="tr-TR" dirty="0" err="1" smtClean="0"/>
              <a:t>fields</a:t>
            </a:r>
            <a:r>
              <a:rPr lang="tr-TR" dirty="0" smtClean="0"/>
              <a:t> of </a:t>
            </a:r>
            <a:r>
              <a:rPr lang="tr-TR" dirty="0" err="1" smtClean="0"/>
              <a:t>experimental</a:t>
            </a:r>
            <a:r>
              <a:rPr lang="tr-TR" dirty="0" smtClean="0"/>
              <a:t> </a:t>
            </a:r>
            <a:r>
              <a:rPr lang="tr-TR" dirty="0" err="1" smtClean="0"/>
              <a:t>particle</a:t>
            </a:r>
            <a:r>
              <a:rPr lang="tr-TR" dirty="0" smtClean="0"/>
              <a:t> </a:t>
            </a:r>
            <a:r>
              <a:rPr lang="tr-TR" dirty="0" err="1" smtClean="0"/>
              <a:t>physics</a:t>
            </a:r>
            <a:endParaRPr lang="tr-TR" dirty="0" smtClean="0"/>
          </a:p>
          <a:p>
            <a:pPr marL="266700" indent="-266700">
              <a:buFont typeface="Wingdings" pitchFamily="2" charset="2"/>
              <a:buChar char="ü"/>
            </a:pPr>
            <a:r>
              <a:rPr lang="tr-TR" dirty="0" smtClean="0"/>
              <a:t>TAEK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informed</a:t>
            </a:r>
            <a:r>
              <a:rPr lang="tr-TR" dirty="0" smtClean="0"/>
              <a:t> </a:t>
            </a:r>
            <a:r>
              <a:rPr lang="tr-TR" dirty="0" err="1" smtClean="0"/>
              <a:t>throughout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process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many</a:t>
            </a:r>
            <a:r>
              <a:rPr lang="tr-TR" dirty="0" smtClean="0"/>
              <a:t> </a:t>
            </a:r>
            <a:r>
              <a:rPr lang="tr-TR" dirty="0" err="1" smtClean="0"/>
              <a:t>letters</a:t>
            </a:r>
            <a:r>
              <a:rPr lang="tr-TR" dirty="0" smtClean="0"/>
              <a:t> </a:t>
            </a:r>
            <a:r>
              <a:rPr lang="tr-TR" dirty="0" err="1" smtClean="0"/>
              <a:t>written</a:t>
            </a:r>
            <a:endParaRPr lang="tr-TR" dirty="0" smtClean="0"/>
          </a:p>
          <a:p>
            <a:pPr marL="266700" indent="-266700">
              <a:buFont typeface="Wingdings" pitchFamily="2" charset="2"/>
              <a:buChar char="ü"/>
            </a:pPr>
            <a:r>
              <a:rPr lang="tr-TR" dirty="0" err="1" smtClean="0"/>
              <a:t>Also</a:t>
            </a:r>
            <a:r>
              <a:rPr lang="tr-TR" dirty="0" smtClean="0"/>
              <a:t> </a:t>
            </a:r>
            <a:r>
              <a:rPr lang="tr-TR" dirty="0" err="1" smtClean="0"/>
              <a:t>several</a:t>
            </a:r>
            <a:r>
              <a:rPr lang="tr-TR" dirty="0" smtClean="0"/>
              <a:t> </a:t>
            </a:r>
            <a:r>
              <a:rPr lang="tr-TR" dirty="0" err="1" smtClean="0"/>
              <a:t>letters</a:t>
            </a:r>
            <a:r>
              <a:rPr lang="tr-TR" dirty="0" smtClean="0"/>
              <a:t> </a:t>
            </a:r>
            <a:r>
              <a:rPr lang="tr-TR" dirty="0" err="1" smtClean="0"/>
              <a:t>written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presence </a:t>
            </a:r>
            <a:r>
              <a:rPr lang="tr-TR" dirty="0" err="1" smtClean="0"/>
              <a:t>within</a:t>
            </a:r>
            <a:r>
              <a:rPr lang="tr-TR" dirty="0" smtClean="0"/>
              <a:t> </a:t>
            </a:r>
            <a:r>
              <a:rPr lang="tr-TR" dirty="0" err="1" smtClean="0"/>
              <a:t>ECFA</a:t>
            </a:r>
            <a:endParaRPr lang="tr-TR" dirty="0" smtClean="0"/>
          </a:p>
        </p:txBody>
      </p:sp>
      <p:sp>
        <p:nvSpPr>
          <p:cNvPr id="12" name="11 Metin kutusu"/>
          <p:cNvSpPr txBox="1"/>
          <p:nvPr/>
        </p:nvSpPr>
        <p:spPr>
          <a:xfrm>
            <a:off x="323528" y="2924944"/>
            <a:ext cx="61926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/>
              <a:t>Members</a:t>
            </a:r>
            <a:r>
              <a:rPr lang="tr-TR" b="1" dirty="0" smtClean="0"/>
              <a:t> of </a:t>
            </a:r>
            <a:r>
              <a:rPr lang="tr-TR" b="1" dirty="0" err="1" smtClean="0"/>
              <a:t>the</a:t>
            </a:r>
            <a:r>
              <a:rPr lang="tr-TR" b="1" dirty="0" smtClean="0"/>
              <a:t> </a:t>
            </a:r>
            <a:r>
              <a:rPr lang="tr-TR" b="1" dirty="0" err="1" smtClean="0"/>
              <a:t>representative</a:t>
            </a:r>
            <a:r>
              <a:rPr lang="tr-TR" b="1" dirty="0" smtClean="0"/>
              <a:t> Board:</a:t>
            </a:r>
            <a:endParaRPr lang="tr-TR" b="1" dirty="0" smtClean="0"/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Orhan Çakır (Ankara Ü.)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</a:t>
            </a:r>
            <a:r>
              <a:rPr lang="tr-TR" dirty="0" err="1" smtClean="0"/>
              <a:t>Serkant</a:t>
            </a:r>
            <a:r>
              <a:rPr lang="tr-TR" dirty="0" smtClean="0"/>
              <a:t> Ali Çetin (İstanbul Bilgi Ü.), </a:t>
            </a:r>
            <a:r>
              <a:rPr lang="tr-TR" dirty="0" err="1" smtClean="0"/>
              <a:t>Chair</a:t>
            </a:r>
            <a:endParaRPr lang="tr-TR" dirty="0" smtClean="0"/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İsa </a:t>
            </a:r>
            <a:r>
              <a:rPr lang="tr-TR" dirty="0" err="1" smtClean="0"/>
              <a:t>Dumanoğlu</a:t>
            </a:r>
            <a:r>
              <a:rPr lang="tr-TR" dirty="0" smtClean="0"/>
              <a:t> (Çukurova Ü.)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Ali Murat Güler (Orta Doğu Teknik Ü.)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</a:t>
            </a:r>
            <a:r>
              <a:rPr lang="tr-TR" dirty="0" smtClean="0"/>
              <a:t>. </a:t>
            </a:r>
            <a:r>
              <a:rPr lang="tr-TR" dirty="0" err="1" smtClean="0"/>
              <a:t>Veysi</a:t>
            </a:r>
            <a:r>
              <a:rPr lang="tr-TR" dirty="0" smtClean="0"/>
              <a:t> </a:t>
            </a:r>
            <a:r>
              <a:rPr lang="tr-TR" dirty="0" err="1" smtClean="0"/>
              <a:t>Erkcan</a:t>
            </a:r>
            <a:r>
              <a:rPr lang="tr-TR" dirty="0" smtClean="0"/>
              <a:t> Özcan (Boğaziçi Ü.)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Suat </a:t>
            </a:r>
            <a:r>
              <a:rPr lang="tr-TR" dirty="0" err="1" smtClean="0"/>
              <a:t>Özkorucuklu</a:t>
            </a:r>
            <a:r>
              <a:rPr lang="tr-TR" dirty="0" smtClean="0"/>
              <a:t> (İstanbul Ü.)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</a:t>
            </a:r>
            <a:r>
              <a:rPr lang="tr-TR" dirty="0" err="1" smtClean="0"/>
              <a:t>Saleh</a:t>
            </a:r>
            <a:r>
              <a:rPr lang="tr-TR" dirty="0" smtClean="0"/>
              <a:t> </a:t>
            </a:r>
            <a:r>
              <a:rPr lang="tr-TR" dirty="0" err="1" smtClean="0"/>
              <a:t>Sultansoy</a:t>
            </a:r>
            <a:r>
              <a:rPr lang="tr-TR" dirty="0" smtClean="0"/>
              <a:t> (TOBB Ekonomi ve Teknoloji Ü.),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Aysel Kayış </a:t>
            </a:r>
            <a:r>
              <a:rPr lang="tr-TR" dirty="0" err="1" smtClean="0"/>
              <a:t>Topaksu</a:t>
            </a:r>
            <a:r>
              <a:rPr lang="tr-TR" dirty="0" smtClean="0"/>
              <a:t> (Çukurova Ü.)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/>
              <a:t>Prof. Dr. Ömer Yavaş (Ankara Ü.) </a:t>
            </a:r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77688" y="413792"/>
            <a:ext cx="8686800" cy="1143000"/>
          </a:xfrm>
        </p:spPr>
        <p:txBody>
          <a:bodyPr>
            <a:normAutofit/>
          </a:bodyPr>
          <a:lstStyle/>
          <a:p>
            <a:r>
              <a:rPr lang="tr-TR" dirty="0" err="1" smtClean="0"/>
              <a:t>Meanwhile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TÜBİTAK…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323528" y="1600200"/>
            <a:ext cx="8363272" cy="4525963"/>
          </a:xfrm>
        </p:spPr>
        <p:txBody>
          <a:bodyPr>
            <a:normAutofit fontScale="92500"/>
          </a:bodyPr>
          <a:lstStyle/>
          <a:p>
            <a:r>
              <a:rPr lang="tr-TR" dirty="0" err="1" smtClean="0"/>
              <a:t>Two</a:t>
            </a:r>
            <a:r>
              <a:rPr lang="tr-TR" dirty="0" smtClean="0"/>
              <a:t>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important</a:t>
            </a:r>
            <a:r>
              <a:rPr lang="tr-TR" dirty="0" smtClean="0"/>
              <a:t> </a:t>
            </a:r>
            <a:r>
              <a:rPr lang="tr-TR" dirty="0" err="1" smtClean="0"/>
              <a:t>meetings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</a:t>
            </a:r>
            <a:r>
              <a:rPr lang="tr-TR" dirty="0" err="1" smtClean="0"/>
              <a:t>organized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TÜBİTAK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in </a:t>
            </a:r>
            <a:r>
              <a:rPr lang="tr-TR" dirty="0" err="1" smtClean="0"/>
              <a:t>person</a:t>
            </a:r>
            <a:r>
              <a:rPr lang="tr-TR" dirty="0" smtClean="0"/>
              <a:t> </a:t>
            </a:r>
            <a:r>
              <a:rPr lang="tr-TR" dirty="0" err="1" smtClean="0"/>
              <a:t>chaired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president</a:t>
            </a:r>
            <a:r>
              <a:rPr lang="tr-TR" dirty="0" smtClean="0"/>
              <a:t> of TÜBİTAK:</a:t>
            </a:r>
            <a:endParaRPr lang="tr-TR" dirty="0" smtClean="0"/>
          </a:p>
          <a:p>
            <a:pPr lvl="1"/>
            <a:r>
              <a:rPr lang="tr-TR" dirty="0" smtClean="0"/>
              <a:t>20 </a:t>
            </a:r>
            <a:r>
              <a:rPr lang="tr-TR" dirty="0" err="1" smtClean="0"/>
              <a:t>Feb</a:t>
            </a:r>
            <a:r>
              <a:rPr lang="tr-TR" dirty="0" smtClean="0"/>
              <a:t>. 2017</a:t>
            </a:r>
            <a:endParaRPr lang="tr-TR" dirty="0" smtClean="0"/>
          </a:p>
          <a:p>
            <a:pPr lvl="1"/>
            <a:r>
              <a:rPr lang="tr-TR" dirty="0" smtClean="0"/>
              <a:t>10 </a:t>
            </a:r>
            <a:r>
              <a:rPr lang="tr-TR" dirty="0" err="1" smtClean="0"/>
              <a:t>Apr</a:t>
            </a:r>
            <a:r>
              <a:rPr lang="tr-TR" dirty="0" smtClean="0"/>
              <a:t>. 2017</a:t>
            </a:r>
            <a:endParaRPr lang="tr-TR" dirty="0" smtClean="0"/>
          </a:p>
          <a:p>
            <a:r>
              <a:rPr lang="tr-TR" dirty="0" err="1" smtClean="0"/>
              <a:t>Through</a:t>
            </a:r>
            <a:r>
              <a:rPr lang="tr-TR" dirty="0" smtClean="0"/>
              <a:t> </a:t>
            </a:r>
            <a:r>
              <a:rPr lang="tr-TR" dirty="0" err="1" smtClean="0"/>
              <a:t>these</a:t>
            </a:r>
            <a:r>
              <a:rPr lang="tr-TR" dirty="0" smtClean="0"/>
              <a:t> </a:t>
            </a:r>
            <a:r>
              <a:rPr lang="tr-TR" dirty="0" err="1" smtClean="0"/>
              <a:t>meetings</a:t>
            </a:r>
            <a:r>
              <a:rPr lang="tr-TR" dirty="0" smtClean="0"/>
              <a:t>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ambitious</a:t>
            </a:r>
            <a:r>
              <a:rPr lang="tr-TR" dirty="0" smtClean="0"/>
              <a:t> </a:t>
            </a:r>
            <a:r>
              <a:rPr lang="tr-TR" dirty="0" err="1" smtClean="0"/>
              <a:t>studies</a:t>
            </a:r>
            <a:r>
              <a:rPr lang="tr-TR" dirty="0" smtClean="0"/>
              <a:t> </a:t>
            </a:r>
            <a:r>
              <a:rPr lang="tr-TR" dirty="0" err="1" smtClean="0"/>
              <a:t>have</a:t>
            </a:r>
            <a:r>
              <a:rPr lang="tr-TR" dirty="0" smtClean="0"/>
              <a:t> </a:t>
            </a:r>
            <a:r>
              <a:rPr lang="tr-TR" dirty="0" err="1" smtClean="0"/>
              <a:t>started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define a “</a:t>
            </a:r>
            <a:r>
              <a:rPr lang="tr-TR" dirty="0" err="1" smtClean="0"/>
              <a:t>National</a:t>
            </a:r>
            <a:r>
              <a:rPr lang="tr-TR" dirty="0" smtClean="0"/>
              <a:t> </a:t>
            </a:r>
            <a:r>
              <a:rPr lang="tr-TR" dirty="0" err="1" smtClean="0"/>
              <a:t>Road</a:t>
            </a:r>
            <a:r>
              <a:rPr lang="tr-TR" dirty="0" smtClean="0"/>
              <a:t> </a:t>
            </a:r>
            <a:r>
              <a:rPr lang="tr-TR" dirty="0" err="1" smtClean="0"/>
              <a:t>Map</a:t>
            </a:r>
            <a:r>
              <a:rPr lang="tr-TR" dirty="0" smtClean="0"/>
              <a:t>”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studies</a:t>
            </a:r>
            <a:r>
              <a:rPr lang="tr-TR" dirty="0" smtClean="0"/>
              <a:t> in </a:t>
            </a:r>
            <a:r>
              <a:rPr lang="tr-TR" dirty="0" err="1" smtClean="0"/>
              <a:t>particle</a:t>
            </a:r>
            <a:r>
              <a:rPr lang="tr-TR" dirty="0" smtClean="0"/>
              <a:t> </a:t>
            </a:r>
            <a:r>
              <a:rPr lang="tr-TR" dirty="0" err="1" smtClean="0"/>
              <a:t>accelerators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detectors</a:t>
            </a:r>
            <a:r>
              <a:rPr lang="tr-TR" dirty="0" smtClean="0"/>
              <a:t>.</a:t>
            </a:r>
          </a:p>
          <a:p>
            <a:r>
              <a:rPr lang="tr-TR" dirty="0" smtClean="0"/>
              <a:t>As a </a:t>
            </a:r>
            <a:r>
              <a:rPr lang="tr-TR" dirty="0" err="1" smtClean="0"/>
              <a:t>followup</a:t>
            </a:r>
            <a:r>
              <a:rPr lang="tr-TR" dirty="0" smtClean="0"/>
              <a:t>, a </a:t>
            </a:r>
            <a:r>
              <a:rPr lang="tr-TR" dirty="0" err="1" smtClean="0"/>
              <a:t>wider</a:t>
            </a:r>
            <a:r>
              <a:rPr lang="tr-TR" dirty="0" smtClean="0"/>
              <a:t> 2 </a:t>
            </a:r>
            <a:r>
              <a:rPr lang="tr-TR" dirty="0" err="1" smtClean="0"/>
              <a:t>days</a:t>
            </a:r>
            <a:r>
              <a:rPr lang="tr-TR" dirty="0" smtClean="0"/>
              <a:t> workshop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organized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solidify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necessary</a:t>
            </a:r>
            <a:r>
              <a:rPr lang="tr-TR" dirty="0" smtClean="0"/>
              <a:t> </a:t>
            </a:r>
            <a:r>
              <a:rPr lang="tr-TR" dirty="0" err="1" smtClean="0"/>
              <a:t>steps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be </a:t>
            </a:r>
            <a:r>
              <a:rPr lang="tr-TR" dirty="0" err="1" smtClean="0"/>
              <a:t>taken</a:t>
            </a:r>
            <a:r>
              <a:rPr lang="tr-TR" dirty="0" smtClean="0"/>
              <a:t>:</a:t>
            </a:r>
          </a:p>
          <a:p>
            <a:pPr lvl="1"/>
            <a:r>
              <a:rPr lang="tr-TR" dirty="0" smtClean="0"/>
              <a:t>10-11 </a:t>
            </a:r>
            <a:r>
              <a:rPr lang="tr-TR" dirty="0" smtClean="0"/>
              <a:t>Temmuz </a:t>
            </a:r>
            <a:r>
              <a:rPr lang="tr-TR" dirty="0" smtClean="0"/>
              <a:t>2017</a:t>
            </a:r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06.09.2017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TFD33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EBC9-DF78-4971-BBA2-4A9586D7F534}" type="slidenum">
              <a:rPr lang="tr-TR" smtClean="0"/>
              <a:pPr/>
              <a:t>32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Items</a:t>
            </a:r>
            <a:r>
              <a:rPr lang="tr-TR" dirty="0" smtClean="0"/>
              <a:t> </a:t>
            </a:r>
            <a:r>
              <a:rPr lang="tr-TR" dirty="0" err="1" smtClean="0"/>
              <a:t>from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projected</a:t>
            </a:r>
            <a:r>
              <a:rPr lang="tr-TR" dirty="0" smtClean="0"/>
              <a:t> </a:t>
            </a:r>
            <a:r>
              <a:rPr lang="tr-TR" dirty="0" err="1" smtClean="0"/>
              <a:t>road</a:t>
            </a:r>
            <a:r>
              <a:rPr lang="tr-TR" dirty="0" smtClean="0"/>
              <a:t> </a:t>
            </a:r>
            <a:r>
              <a:rPr lang="tr-TR" dirty="0" err="1" smtClean="0"/>
              <a:t>map</a:t>
            </a:r>
            <a:endParaRPr lang="tr-TR" dirty="0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dirty="0" err="1" smtClean="0"/>
              <a:t>Accelerator</a:t>
            </a:r>
            <a:r>
              <a:rPr lang="tr-TR" dirty="0" smtClean="0"/>
              <a:t> Technologies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1758181"/>
          </a:xfrm>
        </p:spPr>
        <p:txBody>
          <a:bodyPr/>
          <a:lstStyle/>
          <a:p>
            <a:r>
              <a:rPr lang="tr-TR" dirty="0" err="1" smtClean="0"/>
              <a:t>Electron</a:t>
            </a:r>
            <a:r>
              <a:rPr lang="tr-TR" dirty="0" smtClean="0"/>
              <a:t> </a:t>
            </a:r>
            <a:r>
              <a:rPr lang="tr-TR" dirty="0" err="1" smtClean="0"/>
              <a:t>Acc</a:t>
            </a:r>
            <a:r>
              <a:rPr lang="tr-TR" dirty="0" smtClean="0"/>
              <a:t>.</a:t>
            </a:r>
          </a:p>
          <a:p>
            <a:r>
              <a:rPr lang="tr-TR" dirty="0" smtClean="0"/>
              <a:t>Proton </a:t>
            </a:r>
            <a:r>
              <a:rPr lang="tr-TR" dirty="0" err="1" smtClean="0"/>
              <a:t>Acc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Other</a:t>
            </a:r>
            <a:r>
              <a:rPr lang="tr-TR" dirty="0" smtClean="0"/>
              <a:t> </a:t>
            </a:r>
            <a:r>
              <a:rPr lang="tr-TR" dirty="0" err="1" smtClean="0"/>
              <a:t>particles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heavy</a:t>
            </a:r>
            <a:r>
              <a:rPr lang="tr-TR" dirty="0" smtClean="0"/>
              <a:t> </a:t>
            </a:r>
            <a:r>
              <a:rPr lang="tr-TR" dirty="0" err="1" smtClean="0"/>
              <a:t>nuclei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tr-TR" dirty="0" err="1" smtClean="0"/>
              <a:t>Usage</a:t>
            </a:r>
            <a:r>
              <a:rPr lang="tr-TR" dirty="0" smtClean="0"/>
              <a:t> of </a:t>
            </a:r>
            <a:r>
              <a:rPr lang="tr-TR" dirty="0" err="1" smtClean="0"/>
              <a:t>Accelerators</a:t>
            </a:r>
            <a:endParaRPr lang="tr-TR" dirty="0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2046213"/>
          </a:xfrm>
        </p:spPr>
        <p:txBody>
          <a:bodyPr>
            <a:normAutofit lnSpcReduction="10000"/>
          </a:bodyPr>
          <a:lstStyle/>
          <a:p>
            <a:r>
              <a:rPr lang="tr-TR" dirty="0" err="1" smtClean="0"/>
              <a:t>Turnkey</a:t>
            </a:r>
            <a:r>
              <a:rPr lang="tr-TR" dirty="0" smtClean="0"/>
              <a:t> </a:t>
            </a:r>
            <a:r>
              <a:rPr lang="tr-TR" dirty="0" err="1" smtClean="0"/>
              <a:t>installations</a:t>
            </a:r>
            <a:endParaRPr lang="tr-TR" dirty="0" smtClean="0"/>
          </a:p>
          <a:p>
            <a:r>
              <a:rPr lang="tr-TR" dirty="0" err="1" smtClean="0"/>
              <a:t>Development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installation</a:t>
            </a:r>
            <a:endParaRPr lang="tr-TR" dirty="0" smtClean="0"/>
          </a:p>
          <a:p>
            <a:r>
              <a:rPr lang="tr-TR" dirty="0" err="1" smtClean="0"/>
              <a:t>Relations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labs</a:t>
            </a:r>
            <a:r>
              <a:rPr lang="tr-TR" dirty="0" smtClean="0"/>
              <a:t> </a:t>
            </a:r>
            <a:r>
              <a:rPr lang="tr-TR" dirty="0" err="1" smtClean="0"/>
              <a:t>abroad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education</a:t>
            </a: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33</a:t>
            </a:fld>
            <a:endParaRPr lang="tr-TR"/>
          </a:p>
        </p:txBody>
      </p:sp>
      <p:sp>
        <p:nvSpPr>
          <p:cNvPr id="10" name="2 Metin Yer Tutucusu"/>
          <p:cNvSpPr txBox="1">
            <a:spLocks/>
          </p:cNvSpPr>
          <p:nvPr/>
        </p:nvSpPr>
        <p:spPr>
          <a:xfrm>
            <a:off x="459804" y="3695353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Detector</a:t>
            </a: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Technologies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3 İçerik Yer Tutucusu"/>
          <p:cNvSpPr txBox="1">
            <a:spLocks/>
          </p:cNvSpPr>
          <p:nvPr/>
        </p:nvSpPr>
        <p:spPr>
          <a:xfrm>
            <a:off x="459804" y="4335115"/>
            <a:ext cx="4040188" cy="175818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Gaseous</a:t>
            </a: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tr-TR" sz="2400" noProof="0" dirty="0" err="1" smtClean="0"/>
              <a:t>t</a:t>
            </a: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rackers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noProof="0" dirty="0" err="1" smtClean="0"/>
              <a:t>Silicon</a:t>
            </a:r>
            <a:r>
              <a:rPr lang="tr-TR" sz="2400" noProof="0" dirty="0" smtClean="0"/>
              <a:t> </a:t>
            </a:r>
            <a:r>
              <a:rPr lang="tr-TR" sz="2400" dirty="0" err="1" smtClean="0"/>
              <a:t>t</a:t>
            </a:r>
            <a:r>
              <a:rPr lang="tr-TR" sz="2400" noProof="0" dirty="0" err="1" smtClean="0"/>
              <a:t>rackers</a:t>
            </a:r>
            <a:endParaRPr lang="tr-TR" sz="2400" noProof="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Scintillators</a:t>
            </a:r>
            <a:r>
              <a:rPr kumimoji="0" lang="tr-TR" sz="2400" b="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400" b="0" i="0" u="none" strike="noStrike" kern="1200" cap="none" spc="0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and</a:t>
            </a:r>
            <a:r>
              <a:rPr kumimoji="0" lang="tr-TR" sz="2400" b="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400" b="0" i="0" u="none" strike="noStrike" kern="1200" cap="none" spc="0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calorimeters</a:t>
            </a:r>
            <a:endParaRPr kumimoji="0" lang="tr-TR" sz="2400" b="0" i="0" u="none" strike="noStrike" kern="1200" cap="none" spc="0" normalizeH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Magnets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err="1" smtClean="0"/>
              <a:t>DAQ</a:t>
            </a:r>
            <a:r>
              <a:rPr lang="tr-TR" sz="2400" dirty="0" smtClean="0"/>
              <a:t> </a:t>
            </a:r>
            <a:r>
              <a:rPr lang="tr-TR" sz="2400" dirty="0" err="1" smtClean="0"/>
              <a:t>and</a:t>
            </a:r>
            <a:r>
              <a:rPr lang="tr-TR" sz="2400" dirty="0" smtClean="0"/>
              <a:t> </a:t>
            </a:r>
            <a:r>
              <a:rPr lang="tr-TR" sz="2400" dirty="0" err="1" smtClean="0"/>
              <a:t>electronics</a:t>
            </a:r>
            <a:endParaRPr lang="tr-TR" sz="24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4 Metin Yer Tutucusu"/>
          <p:cNvSpPr txBox="1">
            <a:spLocks/>
          </p:cNvSpPr>
          <p:nvPr/>
        </p:nvSpPr>
        <p:spPr>
          <a:xfrm>
            <a:off x="4644008" y="3839369"/>
            <a:ext cx="40417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National</a:t>
            </a:r>
            <a:r>
              <a:rPr kumimoji="0" lang="tr-T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Projects</a:t>
            </a: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5 İçerik Yer Tutucusu"/>
          <p:cNvSpPr txBox="1">
            <a:spLocks/>
          </p:cNvSpPr>
          <p:nvPr/>
        </p:nvSpPr>
        <p:spPr>
          <a:xfrm>
            <a:off x="4644008" y="4479131"/>
            <a:ext cx="4041775" cy="204621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Supercharm</a:t>
            </a: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factory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err="1" smtClean="0"/>
              <a:t>Higgs</a:t>
            </a:r>
            <a:r>
              <a:rPr lang="tr-TR" sz="2400" dirty="0" smtClean="0"/>
              <a:t> </a:t>
            </a:r>
            <a:r>
              <a:rPr lang="tr-TR" sz="2400" dirty="0" err="1" smtClean="0"/>
              <a:t>factory</a:t>
            </a:r>
            <a:r>
              <a:rPr lang="tr-TR" sz="2400" dirty="0" smtClean="0"/>
              <a:t> (</a:t>
            </a:r>
            <a:r>
              <a:rPr lang="tr-TR" sz="2400" dirty="0" err="1" smtClean="0">
                <a:latin typeface="Symbol" pitchFamily="18" charset="2"/>
              </a:rPr>
              <a:t>gg</a:t>
            </a:r>
            <a:r>
              <a:rPr lang="tr-TR" sz="2400" dirty="0" smtClean="0"/>
              <a:t>)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GeV</a:t>
            </a: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scale</a:t>
            </a: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proton </a:t>
            </a:r>
            <a:r>
              <a:rPr kumimoji="0" lang="tr-T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beams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err="1" smtClean="0"/>
              <a:t>Non</a:t>
            </a:r>
            <a:r>
              <a:rPr lang="tr-TR" sz="2400" dirty="0" smtClean="0"/>
              <a:t>-</a:t>
            </a:r>
            <a:r>
              <a:rPr lang="tr-TR" sz="2400" dirty="0" err="1" smtClean="0"/>
              <a:t>accelerator</a:t>
            </a:r>
            <a:r>
              <a:rPr lang="tr-TR" sz="2400" dirty="0" smtClean="0"/>
              <a:t> </a:t>
            </a:r>
            <a:r>
              <a:rPr lang="tr-TR" sz="2400" dirty="0" err="1" smtClean="0"/>
              <a:t>experiments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r-TR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13 Metin kutusu"/>
          <p:cNvSpPr txBox="1"/>
          <p:nvPr/>
        </p:nvSpPr>
        <p:spPr>
          <a:xfrm>
            <a:off x="2843808" y="3573016"/>
            <a:ext cx="3096344" cy="1200329"/>
          </a:xfrm>
          <a:prstGeom prst="rect">
            <a:avLst/>
          </a:prstGeom>
          <a:solidFill>
            <a:schemeClr val="tx1">
              <a:lumMod val="65000"/>
              <a:lumOff val="35000"/>
              <a:alpha val="66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solidFill>
                  <a:schemeClr val="bg1"/>
                </a:solidFill>
              </a:rPr>
              <a:t>The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community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will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concentrate</a:t>
            </a:r>
            <a:r>
              <a:rPr lang="tr-TR" b="1" dirty="0" smtClean="0">
                <a:solidFill>
                  <a:schemeClr val="bg1"/>
                </a:solidFill>
              </a:rPr>
              <a:t> in </a:t>
            </a:r>
            <a:r>
              <a:rPr lang="tr-TR" b="1" dirty="0" err="1" smtClean="0">
                <a:solidFill>
                  <a:schemeClr val="bg1"/>
                </a:solidFill>
              </a:rPr>
              <a:t>finishing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this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document</a:t>
            </a:r>
            <a:r>
              <a:rPr lang="tr-TR" b="1" dirty="0" smtClean="0">
                <a:solidFill>
                  <a:schemeClr val="bg1"/>
                </a:solidFill>
              </a:rPr>
              <a:t> in </a:t>
            </a:r>
            <a:r>
              <a:rPr lang="tr-TR" b="1" dirty="0" err="1" smtClean="0">
                <a:solidFill>
                  <a:schemeClr val="bg1"/>
                </a:solidFill>
              </a:rPr>
              <a:t>the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coming</a:t>
            </a:r>
            <a:r>
              <a:rPr lang="tr-TR" b="1" dirty="0" smtClean="0">
                <a:solidFill>
                  <a:schemeClr val="bg1"/>
                </a:solidFill>
              </a:rPr>
              <a:t> </a:t>
            </a:r>
            <a:r>
              <a:rPr lang="tr-TR" b="1" dirty="0" err="1" smtClean="0">
                <a:solidFill>
                  <a:schemeClr val="bg1"/>
                </a:solidFill>
              </a:rPr>
              <a:t>months</a:t>
            </a:r>
            <a:r>
              <a:rPr lang="tr-TR" b="1" dirty="0" smtClean="0">
                <a:solidFill>
                  <a:schemeClr val="bg1"/>
                </a:solidFill>
              </a:rPr>
              <a:t>…</a:t>
            </a:r>
            <a:endParaRPr lang="tr-T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CERN</a:t>
            </a:r>
            <a:r>
              <a:rPr lang="tr-TR" dirty="0" smtClean="0"/>
              <a:t> Panel in </a:t>
            </a:r>
            <a:r>
              <a:rPr lang="tr-TR" dirty="0" err="1" smtClean="0"/>
              <a:t>Sept</a:t>
            </a:r>
            <a:r>
              <a:rPr lang="tr-TR" dirty="0" smtClean="0"/>
              <a:t>. 2017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tr-TR" dirty="0" err="1" smtClean="0"/>
              <a:t>Organized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Turkish</a:t>
            </a:r>
            <a:r>
              <a:rPr lang="tr-TR" dirty="0" smtClean="0"/>
              <a:t> </a:t>
            </a:r>
            <a:r>
              <a:rPr lang="tr-TR" dirty="0" err="1" smtClean="0"/>
              <a:t>Physical</a:t>
            </a:r>
            <a:r>
              <a:rPr lang="tr-TR" dirty="0" smtClean="0"/>
              <a:t> </a:t>
            </a:r>
            <a:r>
              <a:rPr lang="tr-TR" dirty="0" err="1" smtClean="0"/>
              <a:t>Society</a:t>
            </a:r>
            <a:endParaRPr lang="tr-TR" dirty="0" smtClean="0"/>
          </a:p>
          <a:p>
            <a:r>
              <a:rPr lang="tr-TR" dirty="0" err="1" smtClean="0"/>
              <a:t>Panelists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:</a:t>
            </a:r>
          </a:p>
          <a:p>
            <a:pPr lvl="1"/>
            <a:r>
              <a:rPr lang="tr-TR" u="sng" dirty="0" smtClean="0"/>
              <a:t>TÜBİTAK</a:t>
            </a:r>
            <a:r>
              <a:rPr lang="tr-TR" dirty="0" smtClean="0"/>
              <a:t> </a:t>
            </a:r>
            <a:r>
              <a:rPr lang="tr-TR" dirty="0" err="1" smtClean="0"/>
              <a:t>representative</a:t>
            </a:r>
            <a:r>
              <a:rPr lang="tr-TR" dirty="0" smtClean="0"/>
              <a:t>; </a:t>
            </a:r>
            <a:r>
              <a:rPr lang="tr-TR" dirty="0" err="1" smtClean="0"/>
              <a:t>vision</a:t>
            </a:r>
            <a:r>
              <a:rPr lang="tr-TR" dirty="0" smtClean="0"/>
              <a:t> of TÜBİTAK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support</a:t>
            </a:r>
            <a:r>
              <a:rPr lang="tr-TR" dirty="0" smtClean="0"/>
              <a:t> </a:t>
            </a:r>
            <a:r>
              <a:rPr lang="tr-TR" dirty="0" err="1" smtClean="0"/>
              <a:t>national</a:t>
            </a:r>
            <a:r>
              <a:rPr lang="tr-TR" dirty="0" smtClean="0"/>
              <a:t> </a:t>
            </a:r>
            <a:r>
              <a:rPr lang="tr-TR" dirty="0" err="1" smtClean="0"/>
              <a:t>projects</a:t>
            </a:r>
            <a:r>
              <a:rPr lang="tr-TR" dirty="0" smtClean="0"/>
              <a:t> in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field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mentioned</a:t>
            </a:r>
            <a:endParaRPr lang="tr-TR" dirty="0" smtClean="0"/>
          </a:p>
          <a:p>
            <a:pPr lvl="1"/>
            <a:r>
              <a:rPr lang="tr-TR" u="sng" dirty="0" smtClean="0"/>
              <a:t>TAEK</a:t>
            </a:r>
            <a:r>
              <a:rPr lang="tr-TR" dirty="0" smtClean="0"/>
              <a:t> </a:t>
            </a:r>
            <a:r>
              <a:rPr lang="tr-TR" dirty="0" err="1" smtClean="0"/>
              <a:t>representative</a:t>
            </a:r>
            <a:r>
              <a:rPr lang="tr-TR" dirty="0" smtClean="0"/>
              <a:t>; </a:t>
            </a:r>
            <a:r>
              <a:rPr lang="tr-TR" dirty="0" err="1" smtClean="0"/>
              <a:t>report</a:t>
            </a:r>
            <a:r>
              <a:rPr lang="tr-TR" dirty="0" smtClean="0"/>
              <a:t> on total </a:t>
            </a:r>
            <a:r>
              <a:rPr lang="tr-TR" dirty="0" err="1" smtClean="0"/>
              <a:t>budget</a:t>
            </a:r>
            <a:r>
              <a:rPr lang="tr-TR" dirty="0" smtClean="0"/>
              <a:t> </a:t>
            </a:r>
            <a:r>
              <a:rPr lang="tr-TR" dirty="0" err="1" smtClean="0"/>
              <a:t>spend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programs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given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TAEK’s</a:t>
            </a:r>
            <a:r>
              <a:rPr lang="tr-TR" dirty="0" smtClean="0"/>
              <a:t> </a:t>
            </a:r>
            <a:r>
              <a:rPr lang="tr-TR" dirty="0" err="1" smtClean="0"/>
              <a:t>own</a:t>
            </a:r>
            <a:r>
              <a:rPr lang="tr-TR" dirty="0" smtClean="0"/>
              <a:t> R&amp;D </a:t>
            </a:r>
            <a:r>
              <a:rPr lang="tr-TR" dirty="0" err="1" smtClean="0"/>
              <a:t>programs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</a:t>
            </a:r>
            <a:r>
              <a:rPr lang="tr-TR" dirty="0" err="1" smtClean="0"/>
              <a:t>introduced</a:t>
            </a:r>
            <a:endParaRPr lang="tr-TR" dirty="0" smtClean="0"/>
          </a:p>
          <a:p>
            <a:pPr lvl="1"/>
            <a:r>
              <a:rPr lang="tr-TR" u="sng" dirty="0" smtClean="0"/>
              <a:t>TOBB</a:t>
            </a:r>
            <a:r>
              <a:rPr lang="tr-TR" dirty="0" smtClean="0"/>
              <a:t> </a:t>
            </a:r>
            <a:r>
              <a:rPr lang="tr-TR" dirty="0" err="1" smtClean="0"/>
              <a:t>representative</a:t>
            </a:r>
            <a:r>
              <a:rPr lang="tr-TR" dirty="0" smtClean="0"/>
              <a:t>; </a:t>
            </a:r>
            <a:r>
              <a:rPr lang="tr-TR" dirty="0" err="1" smtClean="0"/>
              <a:t>progress</a:t>
            </a:r>
            <a:r>
              <a:rPr lang="tr-TR" dirty="0" smtClean="0"/>
              <a:t> of </a:t>
            </a:r>
            <a:r>
              <a:rPr lang="tr-TR" dirty="0" err="1" smtClean="0"/>
              <a:t>industrial</a:t>
            </a:r>
            <a:r>
              <a:rPr lang="tr-TR" dirty="0" smtClean="0"/>
              <a:t> </a:t>
            </a:r>
            <a:r>
              <a:rPr lang="tr-TR" dirty="0" err="1" smtClean="0"/>
              <a:t>awareness</a:t>
            </a:r>
            <a:r>
              <a:rPr lang="tr-TR" dirty="0" smtClean="0"/>
              <a:t> </a:t>
            </a:r>
            <a:r>
              <a:rPr lang="tr-TR" dirty="0" err="1" smtClean="0"/>
              <a:t>about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r>
              <a:rPr lang="tr-TR" dirty="0" smtClean="0"/>
              <a:t> </a:t>
            </a:r>
            <a:r>
              <a:rPr lang="tr-TR" dirty="0" err="1" smtClean="0"/>
              <a:t>was</a:t>
            </a:r>
            <a:r>
              <a:rPr lang="tr-TR" dirty="0" smtClean="0"/>
              <a:t> </a:t>
            </a:r>
            <a:r>
              <a:rPr lang="tr-TR" dirty="0" err="1" smtClean="0"/>
              <a:t>reported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examples</a:t>
            </a:r>
            <a:endParaRPr lang="tr-TR" dirty="0" smtClean="0"/>
          </a:p>
          <a:p>
            <a:pPr lvl="1"/>
            <a:r>
              <a:rPr lang="tr-TR" dirty="0" err="1" smtClean="0"/>
              <a:t>Science</a:t>
            </a:r>
            <a:r>
              <a:rPr lang="tr-TR" dirty="0" smtClean="0"/>
              <a:t> </a:t>
            </a:r>
            <a:r>
              <a:rPr lang="tr-TR" u="sng" dirty="0" err="1" smtClean="0"/>
              <a:t>community</a:t>
            </a:r>
            <a:r>
              <a:rPr lang="tr-TR" dirty="0" smtClean="0"/>
              <a:t> </a:t>
            </a:r>
            <a:r>
              <a:rPr lang="tr-TR" dirty="0" err="1" smtClean="0"/>
              <a:t>representatives</a:t>
            </a:r>
            <a:r>
              <a:rPr lang="tr-TR" dirty="0" smtClean="0"/>
              <a:t>;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spectrum</a:t>
            </a:r>
            <a:r>
              <a:rPr lang="tr-TR" dirty="0" smtClean="0"/>
              <a:t> of </a:t>
            </a:r>
            <a:r>
              <a:rPr lang="tr-TR" dirty="0" err="1" smtClean="0"/>
              <a:t>research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current</a:t>
            </a:r>
            <a:r>
              <a:rPr lang="tr-TR" dirty="0" smtClean="0"/>
              <a:t> </a:t>
            </a:r>
            <a:r>
              <a:rPr lang="tr-TR" dirty="0" err="1" smtClean="0"/>
              <a:t>collaborations</a:t>
            </a:r>
            <a:r>
              <a:rPr lang="tr-TR" dirty="0" smtClean="0"/>
              <a:t> </a:t>
            </a:r>
            <a:r>
              <a:rPr lang="tr-TR" dirty="0" err="1" smtClean="0"/>
              <a:t>were</a:t>
            </a:r>
            <a:r>
              <a:rPr lang="tr-TR" dirty="0" smtClean="0"/>
              <a:t> </a:t>
            </a:r>
            <a:r>
              <a:rPr lang="tr-TR" dirty="0" err="1" smtClean="0"/>
              <a:t>summarized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strong</a:t>
            </a:r>
            <a:r>
              <a:rPr lang="tr-TR" dirty="0" smtClean="0"/>
              <a:t> </a:t>
            </a:r>
            <a:r>
              <a:rPr lang="tr-TR" dirty="0" err="1" smtClean="0"/>
              <a:t>remarks</a:t>
            </a:r>
            <a:r>
              <a:rPr lang="tr-TR" dirty="0" smtClean="0"/>
              <a:t> on </a:t>
            </a:r>
            <a:r>
              <a:rPr lang="tr-TR" dirty="0" err="1" smtClean="0"/>
              <a:t>recent</a:t>
            </a:r>
            <a:r>
              <a:rPr lang="tr-TR" dirty="0" smtClean="0"/>
              <a:t> </a:t>
            </a:r>
            <a:r>
              <a:rPr lang="tr-TR" dirty="0" err="1" smtClean="0"/>
              <a:t>problems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FA</a:t>
            </a:r>
          </a:p>
          <a:p>
            <a:pPr lvl="1"/>
            <a:r>
              <a:rPr lang="tr-TR" u="sng" dirty="0" err="1" smtClean="0"/>
              <a:t>Industry</a:t>
            </a:r>
            <a:r>
              <a:rPr lang="tr-TR" dirty="0" smtClean="0"/>
              <a:t> </a:t>
            </a:r>
            <a:r>
              <a:rPr lang="tr-TR" dirty="0" err="1" smtClean="0"/>
              <a:t>representatives</a:t>
            </a:r>
            <a:r>
              <a:rPr lang="tr-TR" dirty="0" smtClean="0"/>
              <a:t>; </a:t>
            </a:r>
            <a:r>
              <a:rPr lang="tr-TR" dirty="0" err="1" smtClean="0"/>
              <a:t>shared</a:t>
            </a:r>
            <a:r>
              <a:rPr lang="tr-TR" dirty="0" smtClean="0"/>
              <a:t> </a:t>
            </a:r>
            <a:r>
              <a:rPr lang="tr-TR" dirty="0" err="1" smtClean="0"/>
              <a:t>their</a:t>
            </a:r>
            <a:r>
              <a:rPr lang="tr-TR" dirty="0" smtClean="0"/>
              <a:t> </a:t>
            </a:r>
            <a:r>
              <a:rPr lang="tr-TR" dirty="0" err="1" smtClean="0"/>
              <a:t>individual</a:t>
            </a:r>
            <a:r>
              <a:rPr lang="tr-TR" dirty="0" smtClean="0"/>
              <a:t> </a:t>
            </a:r>
            <a:r>
              <a:rPr lang="tr-TR" dirty="0" err="1" smtClean="0"/>
              <a:t>experiences</a:t>
            </a:r>
            <a:r>
              <a:rPr lang="tr-TR" dirty="0" smtClean="0"/>
              <a:t> </a:t>
            </a:r>
            <a:r>
              <a:rPr lang="tr-TR" dirty="0" err="1" smtClean="0"/>
              <a:t>while</a:t>
            </a:r>
            <a:r>
              <a:rPr lang="tr-TR" dirty="0" smtClean="0"/>
              <a:t> </a:t>
            </a:r>
            <a:r>
              <a:rPr lang="tr-TR" dirty="0" err="1" smtClean="0"/>
              <a:t>doing</a:t>
            </a:r>
            <a:r>
              <a:rPr lang="tr-TR" dirty="0" smtClean="0"/>
              <a:t> </a:t>
            </a:r>
            <a:r>
              <a:rPr lang="tr-TR" dirty="0" err="1" smtClean="0"/>
              <a:t>business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CERN</a:t>
            </a:r>
            <a:endParaRPr lang="tr-TR" dirty="0" smtClean="0"/>
          </a:p>
          <a:p>
            <a:endParaRPr lang="tr-TR" dirty="0" smtClean="0"/>
          </a:p>
          <a:p>
            <a:endParaRPr lang="tr-TR" dirty="0" smtClean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34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06.09.2017</a:t>
            </a:r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TFD33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EBC9-DF78-4971-BBA2-4A9586D7F534}" type="slidenum">
              <a:rPr lang="tr-TR" smtClean="0"/>
              <a:pPr/>
              <a:t>35</a:t>
            </a:fld>
            <a:endParaRPr lang="tr-TR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t="3801" r="45963" b="9051"/>
          <a:stretch>
            <a:fillRect/>
          </a:stretch>
        </p:blipFill>
        <p:spPr bwMode="auto">
          <a:xfrm>
            <a:off x="1331640" y="476672"/>
            <a:ext cx="658822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etin kutusu"/>
          <p:cNvSpPr txBox="1"/>
          <p:nvPr/>
        </p:nvSpPr>
        <p:spPr>
          <a:xfrm>
            <a:off x="1619672" y="3533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1st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Particle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Accelerators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Congress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Oval"/>
          <p:cNvSpPr/>
          <p:nvPr/>
        </p:nvSpPr>
        <p:spPr>
          <a:xfrm>
            <a:off x="4211960" y="2780928"/>
            <a:ext cx="1152128" cy="504056"/>
          </a:xfrm>
          <a:prstGeom prst="ellipse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06.09.2017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TFD33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EBC9-DF78-4971-BBA2-4A9586D7F534}" type="slidenum">
              <a:rPr lang="tr-TR" smtClean="0"/>
              <a:pPr/>
              <a:t>36</a:t>
            </a:fld>
            <a:endParaRPr lang="tr-T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8641" t="24800" r="29425" b="20601"/>
          <a:stretch>
            <a:fillRect/>
          </a:stretch>
        </p:blipFill>
        <p:spPr bwMode="auto">
          <a:xfrm>
            <a:off x="611560" y="1052736"/>
            <a:ext cx="4752528" cy="34807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30510" t="10101" r="29328" b="44750"/>
          <a:stretch>
            <a:fillRect/>
          </a:stretch>
        </p:blipFill>
        <p:spPr bwMode="auto">
          <a:xfrm>
            <a:off x="3995936" y="3212976"/>
            <a:ext cx="4554925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6 Metin kutusu"/>
          <p:cNvSpPr txBox="1"/>
          <p:nvPr/>
        </p:nvSpPr>
        <p:spPr>
          <a:xfrm>
            <a:off x="1619672" y="35332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1st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Particle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Accelerators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Congress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(2001)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06.09.2017</a:t>
            </a:r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Serkant Ali Çetin - TFD33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CEBC9-DF78-4971-BBA2-4A9586D7F534}" type="slidenum">
              <a:rPr lang="tr-TR" smtClean="0"/>
              <a:pPr/>
              <a:t>37</a:t>
            </a:fld>
            <a:endParaRPr lang="tr-TR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 l="29328" t="26900" r="28147" b="55600"/>
          <a:stretch>
            <a:fillRect/>
          </a:stretch>
        </p:blipFill>
        <p:spPr bwMode="auto">
          <a:xfrm>
            <a:off x="395535" y="2780928"/>
            <a:ext cx="7776865" cy="1800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8 Metin kutusu"/>
          <p:cNvSpPr txBox="1"/>
          <p:nvPr/>
        </p:nvSpPr>
        <p:spPr>
          <a:xfrm>
            <a:off x="467544" y="980728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From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conclusion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summarizing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tr-TR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report</a:t>
            </a:r>
            <a:r>
              <a:rPr lang="tr-TR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</a:t>
            </a:r>
            <a:endParaRPr lang="tr-TR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9 Metin kutusu"/>
          <p:cNvSpPr txBox="1"/>
          <p:nvPr/>
        </p:nvSpPr>
        <p:spPr>
          <a:xfrm>
            <a:off x="683568" y="3212976"/>
            <a:ext cx="2016224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dirty="0" smtClean="0"/>
              <a:t>HEP </a:t>
            </a:r>
            <a:r>
              <a:rPr lang="tr-TR" dirty="0" err="1" smtClean="0"/>
              <a:t>p</a:t>
            </a:r>
            <a:r>
              <a:rPr lang="tr-TR" dirty="0" err="1" smtClean="0"/>
              <a:t>heno</a:t>
            </a:r>
            <a:r>
              <a:rPr lang="tr-TR" dirty="0" smtClean="0"/>
              <a:t> + </a:t>
            </a:r>
            <a:r>
              <a:rPr lang="tr-TR" dirty="0" err="1" smtClean="0"/>
              <a:t>theo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11" name="10 Metin kutusu"/>
          <p:cNvSpPr txBox="1"/>
          <p:nvPr/>
        </p:nvSpPr>
        <p:spPr>
          <a:xfrm>
            <a:off x="683568" y="3573016"/>
            <a:ext cx="2583904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/>
              <a:t>Exp</a:t>
            </a:r>
            <a:r>
              <a:rPr lang="tr-TR" dirty="0" smtClean="0"/>
              <a:t>. HEP + </a:t>
            </a:r>
            <a:r>
              <a:rPr lang="tr-TR" dirty="0" err="1" smtClean="0"/>
              <a:t>det</a:t>
            </a:r>
            <a:r>
              <a:rPr lang="tr-TR" dirty="0" smtClean="0"/>
              <a:t>. </a:t>
            </a:r>
            <a:r>
              <a:rPr lang="tr-TR" dirty="0" err="1" smtClean="0"/>
              <a:t>Phys</a:t>
            </a:r>
            <a:r>
              <a:rPr lang="tr-TR" dirty="0" smtClean="0"/>
              <a:t>.</a:t>
            </a:r>
          </a:p>
        </p:txBody>
      </p:sp>
      <p:sp>
        <p:nvSpPr>
          <p:cNvPr id="12" name="11 Metin kutusu"/>
          <p:cNvSpPr txBox="1"/>
          <p:nvPr/>
        </p:nvSpPr>
        <p:spPr>
          <a:xfrm>
            <a:off x="611560" y="4005064"/>
            <a:ext cx="2583904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tr-TR" dirty="0" err="1" smtClean="0"/>
              <a:t>Acc</a:t>
            </a:r>
            <a:r>
              <a:rPr lang="tr-TR" dirty="0" smtClean="0"/>
              <a:t>. </a:t>
            </a:r>
            <a:r>
              <a:rPr lang="tr-TR" dirty="0" err="1" smtClean="0"/>
              <a:t>phys</a:t>
            </a:r>
            <a:r>
              <a:rPr lang="tr-TR" dirty="0" smtClean="0"/>
              <a:t>.</a:t>
            </a:r>
          </a:p>
        </p:txBody>
      </p:sp>
      <p:sp>
        <p:nvSpPr>
          <p:cNvPr id="13" name="12 Metin kutusu"/>
          <p:cNvSpPr txBox="1"/>
          <p:nvPr/>
        </p:nvSpPr>
        <p:spPr>
          <a:xfrm>
            <a:off x="3347864" y="24928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solidFill>
                  <a:srgbClr val="C00000"/>
                </a:solidFill>
              </a:rPr>
              <a:t>Needed</a:t>
            </a:r>
            <a:r>
              <a:rPr lang="tr-TR" b="1" dirty="0" smtClean="0">
                <a:solidFill>
                  <a:srgbClr val="C00000"/>
                </a:solidFill>
              </a:rPr>
              <a:t> in 95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14" name="13 Metin kutusu"/>
          <p:cNvSpPr txBox="1"/>
          <p:nvPr/>
        </p:nvSpPr>
        <p:spPr>
          <a:xfrm>
            <a:off x="4860032" y="249289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solidFill>
                  <a:srgbClr val="C00000"/>
                </a:solidFill>
              </a:rPr>
              <a:t>Present</a:t>
            </a:r>
            <a:r>
              <a:rPr lang="tr-TR" b="1" dirty="0" smtClean="0">
                <a:solidFill>
                  <a:srgbClr val="C00000"/>
                </a:solidFill>
              </a:rPr>
              <a:t> in 95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15" name="14 Metin kutusu"/>
          <p:cNvSpPr txBox="1"/>
          <p:nvPr/>
        </p:nvSpPr>
        <p:spPr>
          <a:xfrm>
            <a:off x="6300192" y="249289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err="1" smtClean="0">
                <a:solidFill>
                  <a:srgbClr val="C00000"/>
                </a:solidFill>
              </a:rPr>
              <a:t>Needed</a:t>
            </a:r>
            <a:r>
              <a:rPr lang="tr-TR" b="1" dirty="0" smtClean="0">
                <a:solidFill>
                  <a:srgbClr val="C00000"/>
                </a:solidFill>
              </a:rPr>
              <a:t> </a:t>
            </a:r>
            <a:r>
              <a:rPr lang="tr-TR" b="1" dirty="0" err="1" smtClean="0">
                <a:solidFill>
                  <a:srgbClr val="C00000"/>
                </a:solidFill>
              </a:rPr>
              <a:t>by</a:t>
            </a:r>
            <a:r>
              <a:rPr lang="tr-TR" b="1" dirty="0" smtClean="0">
                <a:solidFill>
                  <a:srgbClr val="C00000"/>
                </a:solidFill>
              </a:rPr>
              <a:t> 2010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16" name="15 Metin kutusu"/>
          <p:cNvSpPr txBox="1"/>
          <p:nvPr/>
        </p:nvSpPr>
        <p:spPr>
          <a:xfrm>
            <a:off x="1619672" y="35332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1st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National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Particle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Accelerators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Congress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tr-T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2001</a:t>
            </a: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Recent</a:t>
            </a:r>
            <a:r>
              <a:rPr lang="tr-TR" dirty="0" smtClean="0"/>
              <a:t> TAEK </a:t>
            </a:r>
            <a:r>
              <a:rPr lang="tr-TR" dirty="0" err="1" smtClean="0"/>
              <a:t>Communication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6563072" cy="4525963"/>
          </a:xfrm>
        </p:spPr>
        <p:txBody>
          <a:bodyPr>
            <a:normAutofit/>
          </a:bodyPr>
          <a:lstStyle/>
          <a:p>
            <a:r>
              <a:rPr lang="tr-TR" dirty="0" err="1" smtClean="0"/>
              <a:t>Just</a:t>
            </a:r>
            <a:r>
              <a:rPr lang="tr-TR" dirty="0" smtClean="0"/>
              <a:t> </a:t>
            </a:r>
            <a:r>
              <a:rPr lang="tr-TR" dirty="0" err="1" smtClean="0"/>
              <a:t>yesterday</a:t>
            </a:r>
            <a:r>
              <a:rPr lang="tr-TR" dirty="0" smtClean="0"/>
              <a:t>,</a:t>
            </a:r>
            <a:r>
              <a:rPr lang="tr-TR" dirty="0" smtClean="0"/>
              <a:t>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received</a:t>
            </a:r>
            <a:r>
              <a:rPr lang="tr-TR" dirty="0" smtClean="0"/>
              <a:t> a </a:t>
            </a:r>
            <a:r>
              <a:rPr lang="tr-TR" dirty="0" err="1" smtClean="0"/>
              <a:t>call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a </a:t>
            </a:r>
            <a:r>
              <a:rPr lang="tr-TR" dirty="0" err="1" smtClean="0"/>
              <a:t>meeting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TAEK </a:t>
            </a:r>
            <a:r>
              <a:rPr lang="tr-TR" dirty="0" err="1" smtClean="0"/>
              <a:t>next</a:t>
            </a:r>
            <a:r>
              <a:rPr lang="tr-TR" dirty="0" smtClean="0"/>
              <a:t> </a:t>
            </a:r>
            <a:r>
              <a:rPr lang="tr-TR" dirty="0" err="1" smtClean="0"/>
              <a:t>month</a:t>
            </a:r>
            <a:r>
              <a:rPr lang="tr-TR" dirty="0" smtClean="0"/>
              <a:t>!</a:t>
            </a:r>
          </a:p>
          <a:p>
            <a:r>
              <a:rPr lang="tr-TR" dirty="0" err="1" smtClean="0"/>
              <a:t>The</a:t>
            </a:r>
            <a:r>
              <a:rPr lang="tr-TR" dirty="0" smtClean="0"/>
              <a:t> program </a:t>
            </a:r>
            <a:r>
              <a:rPr lang="tr-TR" dirty="0" err="1" smtClean="0"/>
              <a:t>looks</a:t>
            </a:r>
            <a:r>
              <a:rPr lang="tr-TR" dirty="0" smtClean="0"/>
              <a:t>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similar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current</a:t>
            </a:r>
            <a:r>
              <a:rPr lang="tr-TR" dirty="0" smtClean="0"/>
              <a:t> </a:t>
            </a:r>
            <a:r>
              <a:rPr lang="tr-TR" dirty="0" err="1" smtClean="0"/>
              <a:t>RECFA</a:t>
            </a:r>
            <a:r>
              <a:rPr lang="tr-TR" dirty="0" smtClean="0"/>
              <a:t> </a:t>
            </a:r>
            <a:r>
              <a:rPr lang="tr-TR" dirty="0" err="1" smtClean="0"/>
              <a:t>timetable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Although</a:t>
            </a:r>
            <a:r>
              <a:rPr lang="tr-TR" dirty="0" smtClean="0"/>
              <a:t> TAEK </a:t>
            </a:r>
            <a:r>
              <a:rPr lang="tr-TR" dirty="0" err="1" smtClean="0"/>
              <a:t>didnot</a:t>
            </a:r>
            <a:r>
              <a:rPr lang="tr-TR" dirty="0" smtClean="0"/>
              <a:t> </a:t>
            </a:r>
            <a:r>
              <a:rPr lang="tr-TR" dirty="0" err="1" smtClean="0"/>
              <a:t>agree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send</a:t>
            </a:r>
            <a:r>
              <a:rPr lang="tr-TR" dirty="0" smtClean="0"/>
              <a:t> </a:t>
            </a:r>
            <a:r>
              <a:rPr lang="tr-TR" dirty="0" err="1" smtClean="0"/>
              <a:t>any</a:t>
            </a:r>
            <a:r>
              <a:rPr lang="tr-TR" dirty="0" smtClean="0"/>
              <a:t> </a:t>
            </a:r>
            <a:r>
              <a:rPr lang="tr-TR" dirty="0" err="1" smtClean="0"/>
              <a:t>representative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RECFA</a:t>
            </a:r>
            <a:r>
              <a:rPr lang="tr-TR" dirty="0" smtClean="0"/>
              <a:t> </a:t>
            </a:r>
            <a:r>
              <a:rPr lang="tr-TR" dirty="0" err="1" smtClean="0"/>
              <a:t>meeting</a:t>
            </a:r>
            <a:r>
              <a:rPr lang="tr-TR" dirty="0" smtClean="0"/>
              <a:t> it </a:t>
            </a:r>
            <a:r>
              <a:rPr lang="tr-TR" dirty="0" err="1" smtClean="0"/>
              <a:t>looks</a:t>
            </a:r>
            <a:r>
              <a:rPr lang="tr-TR" dirty="0" smtClean="0"/>
              <a:t> </a:t>
            </a:r>
            <a:r>
              <a:rPr lang="tr-TR" dirty="0" err="1" smtClean="0"/>
              <a:t>like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 </a:t>
            </a:r>
            <a:r>
              <a:rPr lang="tr-TR" dirty="0" err="1" smtClean="0"/>
              <a:t>meeting</a:t>
            </a:r>
            <a:r>
              <a:rPr lang="tr-TR" dirty="0" smtClean="0"/>
              <a:t> </a:t>
            </a:r>
            <a:r>
              <a:rPr lang="tr-TR" dirty="0" err="1" smtClean="0"/>
              <a:t>already</a:t>
            </a:r>
            <a:r>
              <a:rPr lang="tr-TR" dirty="0" smtClean="0"/>
              <a:t> </a:t>
            </a:r>
            <a:r>
              <a:rPr lang="tr-TR" dirty="0" err="1" smtClean="0"/>
              <a:t>triggered</a:t>
            </a:r>
            <a:r>
              <a:rPr lang="tr-TR" dirty="0" smtClean="0"/>
              <a:t> </a:t>
            </a:r>
            <a:r>
              <a:rPr lang="tr-TR" dirty="0" err="1" smtClean="0"/>
              <a:t>them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make</a:t>
            </a:r>
            <a:r>
              <a:rPr lang="tr-TR" dirty="0" smtClean="0"/>
              <a:t> </a:t>
            </a:r>
            <a:r>
              <a:rPr lang="tr-TR" dirty="0" err="1" smtClean="0"/>
              <a:t>such</a:t>
            </a:r>
            <a:r>
              <a:rPr lang="tr-TR" dirty="0" smtClean="0"/>
              <a:t> an </a:t>
            </a:r>
            <a:r>
              <a:rPr lang="tr-TR" dirty="0" err="1" smtClean="0"/>
              <a:t>organization</a:t>
            </a:r>
            <a:r>
              <a:rPr lang="tr-TR" dirty="0" smtClean="0"/>
              <a:t>.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38</a:t>
            </a:fld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Concluding</a:t>
            </a:r>
            <a:r>
              <a:rPr lang="tr-TR" dirty="0" smtClean="0"/>
              <a:t> </a:t>
            </a:r>
            <a:r>
              <a:rPr lang="tr-TR" dirty="0" err="1" smtClean="0"/>
              <a:t>Remarks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err="1" smtClean="0"/>
              <a:t>Community</a:t>
            </a:r>
            <a:r>
              <a:rPr lang="tr-TR" dirty="0" smtClean="0"/>
              <a:t> is </a:t>
            </a:r>
            <a:r>
              <a:rPr lang="tr-TR" dirty="0" err="1" smtClean="0"/>
              <a:t>interested</a:t>
            </a:r>
            <a:r>
              <a:rPr lang="tr-TR" dirty="0" smtClean="0"/>
              <a:t> in </a:t>
            </a:r>
            <a:r>
              <a:rPr lang="tr-TR" dirty="0" err="1" smtClean="0"/>
              <a:t>various</a:t>
            </a:r>
            <a:r>
              <a:rPr lang="tr-TR" dirty="0" smtClean="0"/>
              <a:t> </a:t>
            </a:r>
            <a:r>
              <a:rPr lang="tr-TR" dirty="0" err="1" smtClean="0"/>
              <a:t>fields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actively</a:t>
            </a:r>
            <a:r>
              <a:rPr lang="tr-TR" dirty="0" smtClean="0"/>
              <a:t> </a:t>
            </a:r>
            <a:r>
              <a:rPr lang="tr-TR" dirty="0" err="1" smtClean="0"/>
              <a:t>collaborates</a:t>
            </a:r>
            <a:r>
              <a:rPr lang="tr-TR" dirty="0" smtClean="0"/>
              <a:t> </a:t>
            </a:r>
            <a:r>
              <a:rPr lang="tr-TR" dirty="0" err="1" smtClean="0"/>
              <a:t>within</a:t>
            </a:r>
            <a:r>
              <a:rPr lang="tr-TR" dirty="0" smtClean="0"/>
              <a:t> </a:t>
            </a:r>
            <a:r>
              <a:rPr lang="tr-TR" dirty="0" err="1" smtClean="0"/>
              <a:t>many</a:t>
            </a:r>
            <a:r>
              <a:rPr lang="tr-TR" dirty="0" smtClean="0"/>
              <a:t> </a:t>
            </a:r>
            <a:r>
              <a:rPr lang="tr-TR" dirty="0" err="1" smtClean="0"/>
              <a:t>experiments</a:t>
            </a:r>
            <a:endParaRPr lang="tr-TR" dirty="0" smtClean="0"/>
          </a:p>
          <a:p>
            <a:r>
              <a:rPr lang="tr-TR" dirty="0" err="1" smtClean="0"/>
              <a:t>Long</a:t>
            </a:r>
            <a:r>
              <a:rPr lang="tr-TR" dirty="0" smtClean="0"/>
              <a:t> </a:t>
            </a:r>
            <a:r>
              <a:rPr lang="tr-TR" dirty="0" err="1" smtClean="0"/>
              <a:t>term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large</a:t>
            </a:r>
            <a:r>
              <a:rPr lang="tr-TR" dirty="0" smtClean="0"/>
              <a:t> </a:t>
            </a:r>
            <a:r>
              <a:rPr lang="tr-TR" dirty="0" err="1" smtClean="0"/>
              <a:t>scale</a:t>
            </a:r>
            <a:r>
              <a:rPr lang="tr-TR" dirty="0" smtClean="0"/>
              <a:t> </a:t>
            </a:r>
            <a:r>
              <a:rPr lang="tr-TR" dirty="0" err="1" smtClean="0"/>
              <a:t>projection</a:t>
            </a:r>
            <a:r>
              <a:rPr lang="tr-TR" dirty="0" smtClean="0"/>
              <a:t> is </a:t>
            </a:r>
            <a:r>
              <a:rPr lang="tr-TR" dirty="0" err="1" smtClean="0"/>
              <a:t>currently</a:t>
            </a:r>
            <a:r>
              <a:rPr lang="tr-TR" dirty="0" smtClean="0"/>
              <a:t> </a:t>
            </a:r>
            <a:r>
              <a:rPr lang="tr-TR" dirty="0" err="1" smtClean="0"/>
              <a:t>unavailable</a:t>
            </a:r>
            <a:endParaRPr lang="tr-TR" dirty="0" smtClean="0"/>
          </a:p>
          <a:p>
            <a:r>
              <a:rPr lang="tr-TR" dirty="0" err="1" smtClean="0"/>
              <a:t>Teams</a:t>
            </a:r>
            <a:r>
              <a:rPr lang="tr-TR" dirty="0" smtClean="0"/>
              <a:t> </a:t>
            </a:r>
            <a:r>
              <a:rPr lang="tr-TR" dirty="0" err="1" smtClean="0"/>
              <a:t>cannot</a:t>
            </a:r>
            <a:r>
              <a:rPr lang="tr-TR" dirty="0" smtClean="0"/>
              <a:t> </a:t>
            </a:r>
            <a:r>
              <a:rPr lang="tr-TR" dirty="0" err="1" smtClean="0"/>
              <a:t>grow</a:t>
            </a:r>
            <a:r>
              <a:rPr lang="tr-TR" dirty="0" smtClean="0"/>
              <a:t> in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desired</a:t>
            </a:r>
            <a:r>
              <a:rPr lang="tr-TR" dirty="0" smtClean="0"/>
              <a:t> </a:t>
            </a:r>
            <a:r>
              <a:rPr lang="tr-TR" dirty="0" err="1" smtClean="0"/>
              <a:t>pace</a:t>
            </a:r>
            <a:endParaRPr lang="tr-TR" dirty="0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tr-TR" dirty="0" smtClean="0"/>
              <a:t>A “</a:t>
            </a:r>
            <a:r>
              <a:rPr lang="tr-TR" dirty="0" err="1" smtClean="0"/>
              <a:t>National</a:t>
            </a:r>
            <a:r>
              <a:rPr lang="tr-TR" dirty="0" smtClean="0"/>
              <a:t> </a:t>
            </a:r>
            <a:r>
              <a:rPr lang="tr-TR" dirty="0" err="1" smtClean="0"/>
              <a:t>Road</a:t>
            </a:r>
            <a:r>
              <a:rPr lang="tr-TR" dirty="0" smtClean="0"/>
              <a:t> </a:t>
            </a:r>
            <a:r>
              <a:rPr lang="tr-TR" dirty="0" err="1" smtClean="0"/>
              <a:t>Map</a:t>
            </a:r>
            <a:r>
              <a:rPr lang="tr-TR" dirty="0" smtClean="0"/>
              <a:t>” is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key</a:t>
            </a:r>
            <a:r>
              <a:rPr lang="tr-TR" dirty="0" smtClean="0"/>
              <a:t> </a:t>
            </a:r>
            <a:r>
              <a:rPr lang="tr-TR" dirty="0" err="1" smtClean="0"/>
              <a:t>missing</a:t>
            </a:r>
            <a:r>
              <a:rPr lang="tr-TR" dirty="0" smtClean="0"/>
              <a:t> </a:t>
            </a:r>
            <a:r>
              <a:rPr lang="tr-TR" dirty="0" err="1" smtClean="0"/>
              <a:t>ingredient</a:t>
            </a:r>
            <a:r>
              <a:rPr lang="tr-TR" dirty="0" smtClean="0"/>
              <a:t> </a:t>
            </a:r>
            <a:r>
              <a:rPr lang="tr-TR" dirty="0" err="1" smtClean="0"/>
              <a:t>that</a:t>
            </a:r>
            <a:r>
              <a:rPr lang="tr-TR" dirty="0" smtClean="0"/>
              <a:t> </a:t>
            </a:r>
            <a:r>
              <a:rPr lang="tr-TR" dirty="0" err="1" smtClean="0"/>
              <a:t>would</a:t>
            </a:r>
            <a:r>
              <a:rPr lang="tr-TR" dirty="0" smtClean="0"/>
              <a:t> </a:t>
            </a:r>
            <a:r>
              <a:rPr lang="tr-TR" dirty="0" err="1" smtClean="0"/>
              <a:t>secure</a:t>
            </a:r>
            <a:r>
              <a:rPr lang="tr-TR" dirty="0" smtClean="0"/>
              <a:t> </a:t>
            </a:r>
            <a:r>
              <a:rPr lang="tr-TR" dirty="0" err="1" smtClean="0"/>
              <a:t>functioning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corresponding</a:t>
            </a:r>
            <a:r>
              <a:rPr lang="tr-TR" dirty="0" smtClean="0"/>
              <a:t> </a:t>
            </a:r>
            <a:r>
              <a:rPr lang="tr-TR" dirty="0" err="1" smtClean="0"/>
              <a:t>bodies</a:t>
            </a:r>
            <a:r>
              <a:rPr lang="tr-TR" dirty="0" smtClean="0"/>
              <a:t> </a:t>
            </a:r>
            <a:r>
              <a:rPr lang="tr-TR" smtClean="0"/>
              <a:t>efficiently</a:t>
            </a:r>
            <a:endParaRPr lang="tr-TR" dirty="0" smtClean="0"/>
          </a:p>
          <a:p>
            <a:r>
              <a:rPr lang="tr-TR" dirty="0" err="1" smtClean="0"/>
              <a:t>Lack</a:t>
            </a:r>
            <a:r>
              <a:rPr lang="tr-TR" dirty="0" smtClean="0"/>
              <a:t> of </a:t>
            </a:r>
            <a:r>
              <a:rPr lang="tr-TR" dirty="0" err="1" smtClean="0"/>
              <a:t>communication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</a:t>
            </a:r>
            <a:r>
              <a:rPr lang="tr-TR" dirty="0" err="1" smtClean="0"/>
              <a:t>authorities</a:t>
            </a:r>
            <a:r>
              <a:rPr lang="tr-TR" dirty="0" smtClean="0"/>
              <a:t> is </a:t>
            </a:r>
            <a:r>
              <a:rPr lang="tr-TR" dirty="0" err="1" smtClean="0"/>
              <a:t>unfortunately</a:t>
            </a:r>
            <a:r>
              <a:rPr lang="tr-TR" dirty="0" smtClean="0"/>
              <a:t> a </a:t>
            </a:r>
            <a:r>
              <a:rPr lang="tr-TR" dirty="0" err="1" smtClean="0"/>
              <a:t>reality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tr-TR" smtClean="0"/>
              <a:t>06.10.2017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Serkant Ali Çetin / RECFA Open Session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53A4-5B23-4CFF-9FBE-F18FE61C29B2}" type="slidenum">
              <a:rPr lang="tr-TR" smtClean="0"/>
              <a:pPr/>
              <a:t>39</a:t>
            </a:fld>
            <a:endParaRPr lang="tr-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1553</TotalTime>
  <Words>1819</Words>
  <Application>Microsoft Office PowerPoint</Application>
  <PresentationFormat>Ekran Gösterisi (4:3)</PresentationFormat>
  <Paragraphs>299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0" baseType="lpstr">
      <vt:lpstr>Ofis Teması</vt:lpstr>
      <vt:lpstr>Introduction to High Energy Physics in Turkey</vt:lpstr>
      <vt:lpstr>About Turkey</vt:lpstr>
      <vt:lpstr>About Turkey</vt:lpstr>
      <vt:lpstr>Education</vt:lpstr>
      <vt:lpstr>Higher Education</vt:lpstr>
      <vt:lpstr>Higher Education</vt:lpstr>
      <vt:lpstr>The story of Turkey-CERN relations</vt:lpstr>
      <vt:lpstr>The story of Turkey-CERN relations</vt:lpstr>
      <vt:lpstr>The story of Turkey-CERN relations</vt:lpstr>
      <vt:lpstr>Slayt 10</vt:lpstr>
      <vt:lpstr>Slayt 11</vt:lpstr>
      <vt:lpstr>Funding Mechanisms</vt:lpstr>
      <vt:lpstr>What are these bottlenecks? </vt:lpstr>
      <vt:lpstr>~Sustainable support received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However…</vt:lpstr>
      <vt:lpstr>Contacts with FA after 2009</vt:lpstr>
      <vt:lpstr>Slayt 29</vt:lpstr>
      <vt:lpstr>Slayt 30</vt:lpstr>
      <vt:lpstr>Slayt 31</vt:lpstr>
      <vt:lpstr>Meanwhile with TÜBİTAK…</vt:lpstr>
      <vt:lpstr>Items from the projected road map</vt:lpstr>
      <vt:lpstr>CERN Panel in Sept. 2017</vt:lpstr>
      <vt:lpstr>Slayt 35</vt:lpstr>
      <vt:lpstr>Slayt 36</vt:lpstr>
      <vt:lpstr>Slayt 37</vt:lpstr>
      <vt:lpstr>Recent TAEK Communication</vt:lpstr>
      <vt:lpstr>Concluding Remarks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High Energy Physics in Turkey</dc:title>
  <dc:creator>serkant</dc:creator>
  <cp:lastModifiedBy>serkant</cp:lastModifiedBy>
  <cp:revision>15</cp:revision>
  <dcterms:created xsi:type="dcterms:W3CDTF">2017-09-27T10:49:43Z</dcterms:created>
  <dcterms:modified xsi:type="dcterms:W3CDTF">2017-10-05T23:48:29Z</dcterms:modified>
</cp:coreProperties>
</file>