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6" r:id="rId3"/>
    <p:sldMasterId id="2147483700" r:id="rId4"/>
    <p:sldMasterId id="2147483740" r:id="rId5"/>
    <p:sldMasterId id="2147483754" r:id="rId6"/>
  </p:sldMasterIdLst>
  <p:notesMasterIdLst>
    <p:notesMasterId r:id="rId44"/>
  </p:notesMasterIdLst>
  <p:sldIdLst>
    <p:sldId id="258" r:id="rId7"/>
    <p:sldId id="310" r:id="rId8"/>
    <p:sldId id="289" r:id="rId9"/>
    <p:sldId id="308" r:id="rId10"/>
    <p:sldId id="328" r:id="rId11"/>
    <p:sldId id="329" r:id="rId12"/>
    <p:sldId id="311" r:id="rId13"/>
    <p:sldId id="312" r:id="rId14"/>
    <p:sldId id="313" r:id="rId15"/>
    <p:sldId id="314" r:id="rId16"/>
    <p:sldId id="315" r:id="rId17"/>
    <p:sldId id="316" r:id="rId18"/>
    <p:sldId id="325" r:id="rId19"/>
    <p:sldId id="335" r:id="rId20"/>
    <p:sldId id="331" r:id="rId21"/>
    <p:sldId id="317" r:id="rId22"/>
    <p:sldId id="318" r:id="rId23"/>
    <p:sldId id="330" r:id="rId24"/>
    <p:sldId id="293" r:id="rId25"/>
    <p:sldId id="281" r:id="rId26"/>
    <p:sldId id="299" r:id="rId27"/>
    <p:sldId id="306" r:id="rId28"/>
    <p:sldId id="305" r:id="rId29"/>
    <p:sldId id="286" r:id="rId30"/>
    <p:sldId id="333" r:id="rId31"/>
    <p:sldId id="280" r:id="rId32"/>
    <p:sldId id="322" r:id="rId33"/>
    <p:sldId id="294" r:id="rId34"/>
    <p:sldId id="267" r:id="rId35"/>
    <p:sldId id="301" r:id="rId36"/>
    <p:sldId id="300" r:id="rId37"/>
    <p:sldId id="334" r:id="rId38"/>
    <p:sldId id="323" r:id="rId39"/>
    <p:sldId id="302" r:id="rId40"/>
    <p:sldId id="332" r:id="rId41"/>
    <p:sldId id="321" r:id="rId42"/>
    <p:sldId id="326" r:id="rId4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3333FF"/>
    <a:srgbClr val="0066FF"/>
    <a:srgbClr val="DDDDDD"/>
    <a:srgbClr val="00FFFF"/>
    <a:srgbClr val="FFFF00"/>
    <a:srgbClr val="FF99CC"/>
    <a:srgbClr val="00FFCC"/>
    <a:srgbClr val="6633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94" autoAdjust="0"/>
    <p:restoredTop sz="94709" autoAdjust="0"/>
  </p:normalViewPr>
  <p:slideViewPr>
    <p:cSldViewPr>
      <p:cViewPr varScale="1">
        <p:scale>
          <a:sx n="80" d="100"/>
          <a:sy n="80" d="100"/>
        </p:scale>
        <p:origin x="9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54E0A-84AD-4FD4-88F8-706CC8BD0893}" type="datetimeFigureOut">
              <a:rPr lang="es-CL" smtClean="0"/>
              <a:t>05-01-2026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0F304-C5A7-4710-B0DB-5273A0F7005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0786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13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14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18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  <p:extLst>
      <p:ext uri="{BB962C8B-B14F-4D97-AF65-F5344CB8AC3E}">
        <p14:creationId xmlns:p14="http://schemas.microsoft.com/office/powerpoint/2010/main" val="3305981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19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21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25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27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28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29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30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4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31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32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33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34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36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37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5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  <p:extLst>
      <p:ext uri="{BB962C8B-B14F-4D97-AF65-F5344CB8AC3E}">
        <p14:creationId xmlns:p14="http://schemas.microsoft.com/office/powerpoint/2010/main" val="1678155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6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7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8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9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35D24B2C-1176-43A0-B6AB-3F985C3224C7}" type="slidenum">
              <a:rPr lang="en-US" altLang="en-US" sz="1200" i="0">
                <a:solidFill>
                  <a:prstClr val="black"/>
                </a:solidFill>
              </a:rPr>
              <a:pPr/>
              <a:t>10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rgbClr val="FFFF00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rgbClr val="FFFF00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rgbClr val="FFFF00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rgbClr val="FFFF00"/>
                </a:solidFill>
                <a:latin typeface="Times" pitchFamily="18" charset="0"/>
              </a:defRPr>
            </a:lvl9pPr>
          </a:lstStyle>
          <a:p>
            <a:fld id="{E1A8D78E-0D42-4D81-960D-80C4BE025821}" type="slidenum">
              <a:rPr lang="en-US" altLang="en-US" sz="1200" i="0">
                <a:solidFill>
                  <a:prstClr val="black"/>
                </a:solidFill>
              </a:rPr>
              <a:pPr/>
              <a:t>11</a:t>
            </a:fld>
            <a:endParaRPr lang="en-US" altLang="en-US" sz="1200" i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_tradnl" alt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88E45-0364-4B6C-81F7-1D87F5848D27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25557-52F8-440E-B45B-9CF8AF93EF9C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117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02F3F-5566-4A1C-A81B-4A017FE8F141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39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0776A-2EA8-45C3-AB0D-3AA1C24BE0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124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A9044-35B7-49B0-BD3E-DC9B73222B1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25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0DAA7-DF9B-495A-A864-7DE13DCC381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9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E9D64-0101-44D0-B822-BAC231D980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02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9B553-5C24-4C63-9B35-EB08E9C531F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68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E29EF-B050-4E50-962C-AB1886C53C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79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3FDD7-561A-4715-9144-621480D07A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0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CE932-15BC-4CB7-A8A2-345D1AACAEE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9DDBD-600C-4F64-A1C2-8801ED0444A1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0989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7C3D1-93D3-4869-A0D4-3FA64693DD9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ECEFB-FB79-448D-A0EB-67177187FD4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94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3B981-650C-431B-9CF1-0A43C37945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807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B72B2-CDCA-41E9-96BA-E9C5CE74C75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159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8C083-9C43-4557-8F86-570A188918E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04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36710-4F19-4C36-9B17-D5BF0DDAC3F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510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B007-6400-4216-AD33-EA8C1BD67B8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126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7308B-F1D9-4D1B-AEFF-EBDD64E6EB1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15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2926A-E9E3-4F01-B937-A6F7849E4EB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757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C247D-4EB2-4875-977F-7344A343317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1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B9297-2BE5-47CC-B560-B9278EB56EFC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363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C923F-58C3-4D06-841A-CAC46B46B1B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682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35A93-9191-4025-8A36-B9D3440F756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0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DB9DE-7278-4E98-B088-67546C340BD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000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AF2B9-86FF-4BE4-96AF-96869C11705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9809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C6C0E-F804-4B19-987D-3F9C80A5174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849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09E11-D2E6-45AB-8AFB-23703CECF0E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905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B1C00-7AA6-4C16-AE58-747A7D99A4C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23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95CF1-C72E-497A-BEF9-C3D8A8165C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9758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1" y="2130427"/>
            <a:ext cx="7772401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A2B66-A09B-45F7-ADB2-F7829421A403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1599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BC839-7B49-44E1-BCF3-58FE376F8167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5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CCD48-DBB6-462D-888C-4772393CB7DF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438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2" y="4406902"/>
            <a:ext cx="7772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2" y="2906715"/>
            <a:ext cx="77724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58451-28B8-4813-A6C8-7AD6AEFEBA4D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693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2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AE6B8-B4FE-4001-A034-0A61A45A88CE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371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BEBE5-CA4A-484C-A1CC-7507393BEF5B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667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868A6-2246-4332-9DC0-782EEA6CAA6F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526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ABA03-438A-44FE-B216-957461D7A34E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1841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D5BCE-F6EE-4456-B9A7-3BD41390D85D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035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950E6-3546-4ABC-8FB8-6389F1D03319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656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248AF-116D-4030-A908-FE5471B4BB23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6474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2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4FAF0-666D-4C86-AD71-3ECEB77C6ECA}" type="slidenum">
              <a:rPr lang="es-ES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297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7AA3F-383E-4D60-AB93-D9FA242BF33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72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EA683-ED42-4E3B-8707-06D8558B0479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5225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BB4B8-F159-458D-91D6-E39B10B6033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7861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A0279-F215-4CE8-AEF9-7FAE0EAD8E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8240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BCB2F-E434-46B8-AFB4-7EBE3721E6B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410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1154-BE7F-4E58-A8ED-75CF188E8BB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666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80CB8-3180-46C4-B139-DCFB7E9918D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152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92AFA-7866-4996-B032-33791694D90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273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67DA0-C172-40A5-93E6-456921C4E5F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491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9E9DA-F17D-4094-A492-044D95506D2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22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CAF38-D72B-4457-8286-69082112AC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920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C4F6-34DF-4EE4-B28C-56B61A7DA43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7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D15D9-7D64-4241-8A1A-CA047CD6B864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14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BC4E3-780F-47B8-9A33-DE47FBFD9E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076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8E330-3B01-4855-96A4-74BA15AFD9B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4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FF1D1A-7B05-4C09-B16B-51AF133564D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6848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F6767F6-8091-4118-A755-9394DA34E82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7659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C6C9EC-603E-4CB7-94ED-37E00C07486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1644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2FC0EC0-32BC-46DC-A6D3-CCDAF200903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583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534D81-1397-42EA-B641-87A18724AE3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85871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E855B5-945B-458E-9CDD-07FE516A583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16674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9FE3B0-246E-4CE1-A00D-3A5526DADC5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26060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05EDD23-7EAE-4757-96E8-71609EEB771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52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E0E28-17C8-46E1-A6ED-E14A8BAD488F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091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8675EFF-4521-4B2F-938D-3B318B53A7D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93441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0FCA260-72AC-4D2A-9395-BF5719660FE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96349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B744D6-E7AA-4187-B71C-5750BBFE88E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51802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144651F-041B-4A2F-A3C3-9C79F5ED946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28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u="sng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22026C7-A8AA-4FCE-84E2-9E8344740E1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9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8983A-78B0-4B93-AB67-9F974A63C622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7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A1BC-D636-42C8-A65D-EEAF93B1CE81}" type="slidenum">
              <a:rPr lang="es-ES_tradnl" alt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4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L" smtClean="0"/>
              <a:t>Haga clic para modificar el estilo de texto del patrón</a:t>
            </a:r>
          </a:p>
          <a:p>
            <a:pPr lvl="1"/>
            <a:r>
              <a:rPr lang="es-ES_tradnl" altLang="es-CL" smtClean="0"/>
              <a:t>Segundo nivel</a:t>
            </a:r>
          </a:p>
          <a:p>
            <a:pPr lvl="2"/>
            <a:r>
              <a:rPr lang="es-ES_tradnl" altLang="es-CL" smtClean="0"/>
              <a:t>Tercer nivel</a:t>
            </a:r>
          </a:p>
          <a:p>
            <a:pPr lvl="3"/>
            <a:r>
              <a:rPr lang="es-ES_tradnl" altLang="es-CL" smtClean="0"/>
              <a:t>Cuarto nivel</a:t>
            </a:r>
          </a:p>
          <a:p>
            <a:pPr lvl="4"/>
            <a:r>
              <a:rPr lang="es-ES_tradnl" alt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defRPr/>
            </a:pPr>
            <a:endParaRPr lang="es-ES_tradnl" alt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u="none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defRPr/>
            </a:pPr>
            <a:fld id="{5B557EC8-0045-4985-A193-123DC3AB65B7}" type="slidenum">
              <a:rPr lang="es-ES_tradnl" altLang="es-CL">
                <a:solidFill>
                  <a:srgbClr val="000000"/>
                </a:solidFill>
              </a:rPr>
              <a:pPr fontAlgn="base">
                <a:defRPr/>
              </a:pPr>
              <a:t>‹Nº›</a:t>
            </a:fld>
            <a:endParaRPr lang="es-ES_tradnl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941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571B125-1F11-4FE3-A07E-2D884210684D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266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763467-3EBE-4509-82B2-579E7EF9BEDC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4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7464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 smtClean="0"/>
              <a:t>Haga clic para modificar el estilo de texto del patrón</a:t>
            </a:r>
          </a:p>
          <a:p>
            <a:pPr lvl="1"/>
            <a:r>
              <a:rPr lang="es-ES" altLang="es-CL" smtClean="0"/>
              <a:t>Segundo nivel</a:t>
            </a:r>
          </a:p>
          <a:p>
            <a:pPr lvl="2"/>
            <a:r>
              <a:rPr lang="es-ES" altLang="es-CL" smtClean="0"/>
              <a:t>Tercer nivel</a:t>
            </a:r>
          </a:p>
          <a:p>
            <a:pPr lvl="3"/>
            <a:r>
              <a:rPr lang="es-ES" altLang="es-CL" smtClean="0"/>
              <a:t>Cuarto nivel</a:t>
            </a:r>
          </a:p>
          <a:p>
            <a:pPr lvl="4"/>
            <a:r>
              <a:rPr lang="es-ES" altLang="es-CL" smtClean="0"/>
              <a:t>Quinto nivel</a:t>
            </a:r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24522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7"/>
            <a:ext cx="2895601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CL">
              <a:solidFill>
                <a:srgbClr val="000000"/>
              </a:solidFill>
            </a:endParaRPr>
          </a:p>
        </p:txBody>
      </p:sp>
      <p:sp>
        <p:nvSpPr>
          <p:cNvPr id="242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1" y="624522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7E9A10-3F88-42B6-82A4-6DD697DF121A}" type="slidenum">
              <a:rPr lang="es-ES" alt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 alt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4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E31820E-6BE0-455D-89BD-0E77A5AF6EC4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05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i="0" u="none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i="0" u="none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i="0" u="none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AFF0D7-6574-43EF-8B15-6327AAD80B33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26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jp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10" Type="http://schemas.openxmlformats.org/officeDocument/2006/relationships/image" Target="../media/image63.jpg"/><Relationship Id="rId4" Type="http://schemas.openxmlformats.org/officeDocument/2006/relationships/image" Target="../media/image57.jpeg"/><Relationship Id="rId9" Type="http://schemas.openxmlformats.org/officeDocument/2006/relationships/image" Target="../media/image62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g"/><Relationship Id="rId3" Type="http://schemas.openxmlformats.org/officeDocument/2006/relationships/image" Target="../media/image64.jpg"/><Relationship Id="rId7" Type="http://schemas.openxmlformats.org/officeDocument/2006/relationships/image" Target="../media/image6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10" Type="http://schemas.openxmlformats.org/officeDocument/2006/relationships/image" Target="../media/image71.jpg"/><Relationship Id="rId4" Type="http://schemas.openxmlformats.org/officeDocument/2006/relationships/image" Target="../media/image65.jpg"/><Relationship Id="rId9" Type="http://schemas.openxmlformats.org/officeDocument/2006/relationships/image" Target="../media/image7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7.png"/><Relationship Id="rId4" Type="http://schemas.openxmlformats.org/officeDocument/2006/relationships/image" Target="../media/image7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emf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ondo_presentacion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9432"/>
            <a:ext cx="9144000" cy="86409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302433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71675"/>
            <a:ext cx="15843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 bwMode="auto">
          <a:xfrm flipV="1">
            <a:off x="827584" y="1628800"/>
            <a:ext cx="7200800" cy="3096344"/>
          </a:xfrm>
          <a:prstGeom prst="straightConnector1">
            <a:avLst/>
          </a:prstGeom>
          <a:ln>
            <a:solidFill>
              <a:srgbClr val="FF99CC"/>
            </a:solidFill>
            <a:prstDash val="dash"/>
            <a:headEnd type="arrow"/>
            <a:tailEnd type="arrow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547664" y="-62810"/>
            <a:ext cx="52565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CL" sz="4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s-CL" sz="4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</a:t>
            </a:r>
            <a:r>
              <a:rPr lang="es-CL" sz="44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44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4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4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CL" sz="4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and Chile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95536" y="3433643"/>
            <a:ext cx="8508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Guido Garay</a:t>
            </a:r>
          </a:p>
          <a:p>
            <a:pPr algn="ctr"/>
            <a:endParaRPr lang="es-CL" sz="20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 de Chile</a:t>
            </a:r>
            <a:endParaRPr lang="es-CL" sz="10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 </a:t>
            </a:r>
            <a:r>
              <a:rPr lang="en-US" sz="3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</a:t>
            </a:r>
            <a:r>
              <a:rPr lang="en-US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Observatories of China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3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20280" y="5805264"/>
            <a:ext cx="6876256" cy="110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0" tIns="45711" rIns="91420" bIns="45711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s-CL" sz="2200" dirty="0">
                <a:solidFill>
                  <a:srgbClr val="00FFFF"/>
                </a:solidFill>
                <a:latin typeface="Arial" pitchFamily="34" charset="0"/>
              </a:rPr>
              <a:t>7</a:t>
            </a:r>
            <a:r>
              <a:rPr lang="en-US" altLang="es-CL" sz="2400" baseline="30000" dirty="0" smtClean="0">
                <a:solidFill>
                  <a:srgbClr val="00FFFF"/>
                </a:solidFill>
                <a:latin typeface="Arial" pitchFamily="34" charset="0"/>
              </a:rPr>
              <a:t>th</a:t>
            </a:r>
            <a:r>
              <a:rPr lang="en-US" altLang="es-CL" sz="2200" dirty="0" smtClean="0">
                <a:solidFill>
                  <a:srgbClr val="00FFFF"/>
                </a:solidFill>
                <a:latin typeface="Arial" pitchFamily="34" charset="0"/>
              </a:rPr>
              <a:t> </a:t>
            </a:r>
            <a:r>
              <a:rPr lang="en-US" altLang="es-CL" sz="2200" dirty="0">
                <a:solidFill>
                  <a:srgbClr val="00FFFF"/>
                </a:solidFill>
                <a:latin typeface="Arial" pitchFamily="34" charset="0"/>
              </a:rPr>
              <a:t>China-Chile Bilateral Conference for Astronomy</a:t>
            </a:r>
            <a:r>
              <a:rPr lang="es-MX" altLang="es-CL" sz="2200" dirty="0" smtClean="0">
                <a:solidFill>
                  <a:srgbClr val="00FFFF"/>
                </a:solidFill>
                <a:latin typeface="Arial" pitchFamily="34" charset="0"/>
              </a:rPr>
              <a:t> </a:t>
            </a:r>
            <a:endParaRPr lang="es-MX" altLang="es-CL" sz="2200" dirty="0">
              <a:solidFill>
                <a:srgbClr val="00FFFF"/>
              </a:solidFill>
              <a:latin typeface="Arial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s-MX" altLang="es-CL" sz="2200" dirty="0" err="1" smtClean="0">
                <a:solidFill>
                  <a:srgbClr val="00FFFF"/>
                </a:solidFill>
                <a:latin typeface="Arial" pitchFamily="34" charset="0"/>
              </a:rPr>
              <a:t>University</a:t>
            </a:r>
            <a:r>
              <a:rPr lang="es-MX" altLang="es-CL" sz="2200" dirty="0" smtClean="0">
                <a:solidFill>
                  <a:srgbClr val="00FFFF"/>
                </a:solidFill>
                <a:latin typeface="Arial" pitchFamily="34" charset="0"/>
              </a:rPr>
              <a:t> of Hong Kong, Hong Kong, China   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s-MX" altLang="es-CL" sz="2200" dirty="0" err="1" smtClean="0">
                <a:solidFill>
                  <a:srgbClr val="00FFFF"/>
                </a:solidFill>
                <a:latin typeface="Arial" pitchFamily="34" charset="0"/>
              </a:rPr>
              <a:t>January</a:t>
            </a:r>
            <a:r>
              <a:rPr lang="es-MX" altLang="es-CL" sz="2200" dirty="0" smtClean="0">
                <a:solidFill>
                  <a:srgbClr val="00FFFF"/>
                </a:solidFill>
                <a:latin typeface="Arial" pitchFamily="34" charset="0"/>
              </a:rPr>
              <a:t> </a:t>
            </a:r>
            <a:r>
              <a:rPr lang="es-MX" altLang="es-CL" sz="2200" dirty="0">
                <a:solidFill>
                  <a:srgbClr val="00FFFF"/>
                </a:solidFill>
                <a:latin typeface="Arial" pitchFamily="34" charset="0"/>
              </a:rPr>
              <a:t>6</a:t>
            </a:r>
            <a:r>
              <a:rPr lang="es-MX" altLang="es-CL" sz="2200" dirty="0" smtClean="0">
                <a:solidFill>
                  <a:srgbClr val="00FFFF"/>
                </a:solidFill>
                <a:latin typeface="Arial" pitchFamily="34" charset="0"/>
              </a:rPr>
              <a:t>, 2026 </a:t>
            </a:r>
            <a:endParaRPr lang="es-ES" altLang="es-CL" sz="2200" dirty="0">
              <a:solidFill>
                <a:srgbClr val="00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2890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339058" y="116632"/>
            <a:ext cx="4249166" cy="584775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ES" altLang="es-CL" sz="2400" kern="0" dirty="0" smtClean="0">
                <a:solidFill>
                  <a:srgbClr val="FFFF00"/>
                </a:solidFill>
              </a:rPr>
              <a:t> 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Magellan</a:t>
            </a:r>
            <a:r>
              <a:rPr lang="es-ES" altLang="es-CL" kern="0" dirty="0" smtClean="0">
                <a:solidFill>
                  <a:srgbClr val="FFFF00"/>
                </a:solidFill>
              </a:rPr>
              <a:t>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Telescope</a:t>
            </a:r>
            <a:endParaRPr lang="es-ES" altLang="es-CL" kern="0" dirty="0" smtClean="0">
              <a:solidFill>
                <a:srgbClr val="FFFF00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75656" y="6146140"/>
            <a:ext cx="7137176" cy="523220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ES" altLang="es-CL" sz="2800" kern="0" dirty="0" smtClean="0">
                <a:solidFill>
                  <a:srgbClr val="FFFF00"/>
                </a:solidFill>
              </a:rPr>
              <a:t>2 </a:t>
            </a:r>
            <a:r>
              <a:rPr lang="es-ES" altLang="es-CL" sz="2800" kern="0" dirty="0" smtClean="0">
                <a:solidFill>
                  <a:srgbClr val="FFFF00"/>
                </a:solidFill>
                <a:sym typeface="Symbol"/>
              </a:rPr>
              <a:t></a:t>
            </a:r>
            <a:r>
              <a:rPr lang="es-ES" altLang="es-CL" sz="2800" kern="0" dirty="0" smtClean="0">
                <a:solidFill>
                  <a:srgbClr val="FFFF00"/>
                </a:solidFill>
                <a:sym typeface="Wingdings 2"/>
              </a:rPr>
              <a:t> </a:t>
            </a:r>
            <a:r>
              <a:rPr lang="es-ES" altLang="es-CL" sz="2800" kern="0" dirty="0" smtClean="0">
                <a:solidFill>
                  <a:srgbClr val="FFFF00"/>
                </a:solidFill>
              </a:rPr>
              <a:t>6.5 m. </a:t>
            </a:r>
            <a:r>
              <a:rPr lang="es-ES" altLang="es-CL" sz="2800" kern="0" dirty="0" err="1" smtClean="0">
                <a:solidFill>
                  <a:srgbClr val="FFFF00"/>
                </a:solidFill>
              </a:rPr>
              <a:t>telescopes</a:t>
            </a:r>
            <a:r>
              <a:rPr lang="es-ES" altLang="es-CL" sz="2800" kern="0" dirty="0" smtClean="0">
                <a:solidFill>
                  <a:srgbClr val="FFFF00"/>
                </a:solidFill>
              </a:rPr>
              <a:t> in  Las Campanas.</a:t>
            </a:r>
          </a:p>
        </p:txBody>
      </p:sp>
    </p:spTree>
    <p:extLst>
      <p:ext uri="{BB962C8B-B14F-4D97-AF65-F5344CB8AC3E}">
        <p14:creationId xmlns:p14="http://schemas.microsoft.com/office/powerpoint/2010/main" val="420283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700338" y="2133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CL" sz="2400" smtClean="0">
                <a:solidFill>
                  <a:srgbClr val="FFFF00"/>
                </a:solidFill>
              </a:rPr>
              <a:t>     </a:t>
            </a:r>
            <a:endParaRPr lang="es-ES_tradnl" altLang="es-CL" sz="2400" smtClean="0">
              <a:solidFill>
                <a:srgbClr val="FF000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_tradnl" altLang="es-CL" sz="2800" smtClean="0">
              <a:solidFill>
                <a:srgbClr val="FFFF00"/>
              </a:solidFill>
            </a:endParaRPr>
          </a:p>
        </p:txBody>
      </p:sp>
      <p:pic>
        <p:nvPicPr>
          <p:cNvPr id="9220" name="Picture 5" descr="the-future-alma-array-on-chajnantor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8112"/>
            <a:ext cx="9144000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7553325" y="1093788"/>
            <a:ext cx="14112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400" smtClean="0">
                <a:solidFill>
                  <a:srgbClr val="FFFF00"/>
                </a:solidFill>
              </a:rPr>
              <a:t>54 x 12m.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400" smtClean="0">
                <a:solidFill>
                  <a:srgbClr val="FFFF00"/>
                </a:solidFill>
              </a:rPr>
              <a:t>12 x   7m.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5537200" y="1187450"/>
            <a:ext cx="20633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00"/>
                </a:solidFill>
              </a:rPr>
              <a:t>66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antennas</a:t>
            </a:r>
            <a:r>
              <a:rPr lang="es-CL" altLang="es-CL" sz="2800" dirty="0" smtClean="0">
                <a:solidFill>
                  <a:srgbClr val="FFFF00"/>
                </a:solidFill>
              </a:rPr>
              <a:t>:</a:t>
            </a:r>
            <a:r>
              <a:rPr lang="es-CL" altLang="es-CL" sz="24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1738313" y="260350"/>
            <a:ext cx="5570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dirty="0" smtClean="0">
                <a:solidFill>
                  <a:srgbClr val="FFFF00"/>
                </a:solidFill>
                <a:latin typeface="Times New Roman" pitchFamily="18" charset="0"/>
              </a:rPr>
              <a:t>Atacama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itchFamily="18" charset="0"/>
              </a:rPr>
              <a:t>Large</a:t>
            </a:r>
            <a:r>
              <a:rPr lang="es-CL" altLang="es-CL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itchFamily="18" charset="0"/>
              </a:rPr>
              <a:t>Millimeter</a:t>
            </a:r>
            <a:r>
              <a:rPr lang="es-CL" altLang="es-CL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itchFamily="18" charset="0"/>
              </a:rPr>
              <a:t>Array</a:t>
            </a:r>
            <a:endParaRPr lang="es-CL" altLang="es-CL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323850" y="5805488"/>
            <a:ext cx="38197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00"/>
                </a:solidFill>
              </a:rPr>
              <a:t>Llano de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Chajnantor</a:t>
            </a:r>
            <a:endParaRPr lang="es-CL" altLang="es-CL" sz="2800" dirty="0">
              <a:solidFill>
                <a:srgbClr val="FFFF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00"/>
                </a:solidFill>
              </a:rPr>
              <a:t>5100 m   Atacama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Desert</a:t>
            </a:r>
            <a:endParaRPr lang="es-CL" altLang="es-CL" sz="2800" dirty="0" smtClean="0">
              <a:solidFill>
                <a:srgbClr val="FFFF00"/>
              </a:solidFill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6055937" y="5859269"/>
            <a:ext cx="3052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Wavelength range: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 </a:t>
            </a:r>
            <a:r>
              <a:rPr lang="en-US" sz="2800" dirty="0">
                <a:solidFill>
                  <a:srgbClr val="FFFF00"/>
                </a:solidFill>
              </a:rPr>
              <a:t>7</a:t>
            </a:r>
            <a:r>
              <a:rPr lang="en-US" sz="2800" dirty="0" smtClean="0">
                <a:solidFill>
                  <a:srgbClr val="FFFF00"/>
                </a:solidFill>
              </a:rPr>
              <a:t> mm </a:t>
            </a:r>
            <a:r>
              <a:rPr lang="en-US" sz="2800" dirty="0">
                <a:solidFill>
                  <a:srgbClr val="FFFF00"/>
                </a:solidFill>
              </a:rPr>
              <a:t>to </a:t>
            </a:r>
            <a:r>
              <a:rPr lang="en-US" sz="2800" dirty="0" smtClean="0">
                <a:solidFill>
                  <a:srgbClr val="FFFF00"/>
                </a:solidFill>
              </a:rPr>
              <a:t>0.3 mm</a:t>
            </a:r>
            <a:endParaRPr lang="es-CL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2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554038"/>
            <a:ext cx="9864726" cy="630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 descr="LSST-s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3500438"/>
            <a:ext cx="30956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 Box 14"/>
          <p:cNvSpPr txBox="1">
            <a:spLocks noChangeArrowheads="1"/>
          </p:cNvSpPr>
          <p:nvPr/>
        </p:nvSpPr>
        <p:spPr bwMode="auto">
          <a:xfrm>
            <a:off x="4643438" y="6284913"/>
            <a:ext cx="4392612" cy="457200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400" smtClean="0">
                <a:solidFill>
                  <a:srgbClr val="FFFFFF"/>
                </a:solidFill>
              </a:rPr>
              <a:t>8.4 m  telescope at Cerro Pachón</a:t>
            </a:r>
            <a:r>
              <a:rPr lang="es-ES" altLang="es-CL" sz="2400" i="1" smtClean="0">
                <a:solidFill>
                  <a:srgbClr val="FFFF00"/>
                </a:solidFill>
              </a:rPr>
              <a:t>  </a:t>
            </a: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179388" y="-36095"/>
            <a:ext cx="54727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Vera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Rubin</a:t>
            </a:r>
            <a:r>
              <a:rPr lang="es-CL" altLang="es-CL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Telescope</a:t>
            </a:r>
            <a:r>
              <a:rPr lang="es-CL" altLang="es-CL" sz="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altLang="es-CL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(LSST)</a:t>
            </a:r>
            <a:r>
              <a:rPr lang="es-CL" altLang="es-CL" sz="3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altLang="es-CL" sz="3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5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uido\Desktop\FAST Un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2089"/>
            <a:ext cx="9144000" cy="60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36512" y="116632"/>
            <a:ext cx="9180512" cy="1077218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ES" altLang="es-CL" kern="0" dirty="0" err="1" smtClean="0">
                <a:solidFill>
                  <a:srgbClr val="FFFF00"/>
                </a:solidFill>
              </a:rPr>
              <a:t>Five</a:t>
            </a:r>
            <a:r>
              <a:rPr lang="es-ES" altLang="es-CL" kern="0" dirty="0" smtClean="0">
                <a:solidFill>
                  <a:srgbClr val="FFFF00"/>
                </a:solidFill>
              </a:rPr>
              <a:t>-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hundred</a:t>
            </a:r>
            <a:r>
              <a:rPr lang="es-ES" altLang="es-CL" kern="0" dirty="0" smtClean="0">
                <a:solidFill>
                  <a:srgbClr val="FFFF00"/>
                </a:solidFill>
              </a:rPr>
              <a:t>-meter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Aperture</a:t>
            </a:r>
            <a:r>
              <a:rPr lang="es-ES" altLang="es-CL" kern="0" dirty="0" smtClean="0">
                <a:solidFill>
                  <a:srgbClr val="FFFF00"/>
                </a:solidFill>
              </a:rPr>
              <a:t> </a:t>
            </a:r>
            <a:r>
              <a:rPr lang="es-ES" altLang="es-CL" kern="0" dirty="0" err="1">
                <a:solidFill>
                  <a:srgbClr val="FFFF00"/>
                </a:solidFill>
              </a:rPr>
              <a:t>Spherical</a:t>
            </a:r>
            <a:r>
              <a:rPr lang="es-ES" altLang="es-CL" kern="0" dirty="0">
                <a:solidFill>
                  <a:srgbClr val="FFFF00"/>
                </a:solidFill>
              </a:rPr>
              <a:t>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Telescope</a:t>
            </a:r>
            <a:r>
              <a:rPr lang="es-ES" altLang="es-CL" kern="0" dirty="0" smtClean="0">
                <a:solidFill>
                  <a:srgbClr val="FFFF00"/>
                </a:solidFill>
              </a:rPr>
              <a:t> (FAST)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67544" y="6074132"/>
            <a:ext cx="42761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000" dirty="0" err="1">
                <a:solidFill>
                  <a:srgbClr val="FFFF00"/>
                </a:solidFill>
              </a:rPr>
              <a:t>Pingtang</a:t>
            </a:r>
            <a:r>
              <a:rPr lang="es-CL" sz="3000" dirty="0">
                <a:solidFill>
                  <a:srgbClr val="FFFF00"/>
                </a:solidFill>
              </a:rPr>
              <a:t> County, </a:t>
            </a:r>
            <a:r>
              <a:rPr lang="es-CL" sz="3000" dirty="0" smtClean="0">
                <a:solidFill>
                  <a:srgbClr val="FFFF00"/>
                </a:solidFill>
              </a:rPr>
              <a:t>Guizhou</a:t>
            </a:r>
            <a:endParaRPr lang="es-CL" sz="3000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55937" y="5859269"/>
            <a:ext cx="3052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Wavelength range: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 10 </a:t>
            </a:r>
            <a:r>
              <a:rPr lang="en-US" sz="2800" dirty="0">
                <a:solidFill>
                  <a:srgbClr val="FFFF00"/>
                </a:solidFill>
              </a:rPr>
              <a:t>cm to 4.3 m</a:t>
            </a:r>
            <a:endParaRPr lang="es-CL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2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739"/>
            <a:ext cx="9144000" cy="5125822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36512" y="116632"/>
            <a:ext cx="9180512" cy="584775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ES" altLang="es-CL" kern="0" dirty="0" smtClean="0">
                <a:solidFill>
                  <a:srgbClr val="FFFF00"/>
                </a:solidFill>
              </a:rPr>
              <a:t>Einstein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Probe</a:t>
            </a:r>
            <a:r>
              <a:rPr lang="es-ES" altLang="es-CL" kern="0" dirty="0" smtClean="0">
                <a:solidFill>
                  <a:srgbClr val="FFFF00"/>
                </a:solidFill>
              </a:rPr>
              <a:t> </a:t>
            </a:r>
            <a:r>
              <a:rPr lang="es-ES" altLang="es-CL" kern="0" dirty="0" err="1" smtClean="0">
                <a:solidFill>
                  <a:srgbClr val="FFFF00"/>
                </a:solidFill>
              </a:rPr>
              <a:t>Telescope</a:t>
            </a:r>
            <a:endParaRPr lang="es-ES" altLang="es-CL" kern="0" dirty="0" smtClean="0">
              <a:solidFill>
                <a:srgbClr val="FFFF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15888" y="5868561"/>
            <a:ext cx="9028112" cy="954107"/>
          </a:xfrm>
          <a:prstGeom prst="rect">
            <a:avLst/>
          </a:prstGeom>
          <a:gradFill rotWithShape="1">
            <a:gsLst>
              <a:gs pos="0">
                <a:srgbClr val="0A1F55"/>
              </a:gs>
              <a:gs pos="100000">
                <a:srgbClr val="1543B7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s-CL" sz="2800" kern="0" dirty="0">
                <a:solidFill>
                  <a:srgbClr val="FFFF00"/>
                </a:solidFill>
              </a:rPr>
              <a:t>X-ray space telescope dedicated to time-domain high-energy astrophysics.</a:t>
            </a:r>
            <a:endParaRPr lang="es-ES" altLang="es-CL" sz="2800" kern="0" dirty="0" smtClean="0">
              <a:solidFill>
                <a:srgbClr val="FFFF00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01407"/>
            <a:ext cx="1424176" cy="1359441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742739"/>
            <a:ext cx="2016225" cy="88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64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80720"/>
          </a:xfrm>
          <a:prstGeom prst="rect">
            <a:avLst/>
          </a:prstGeom>
          <a:noFill/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6290156"/>
            <a:ext cx="9144000" cy="523220"/>
          </a:xfrm>
          <a:prstGeom prst="rect">
            <a:avLst/>
          </a:prstGeom>
          <a:gradFill flip="none" rotWithShape="1">
            <a:gsLst>
              <a:gs pos="0">
                <a:srgbClr val="996633">
                  <a:shade val="30000"/>
                  <a:satMod val="115000"/>
                </a:srgbClr>
              </a:gs>
              <a:gs pos="50000">
                <a:srgbClr val="996633">
                  <a:shade val="67500"/>
                  <a:satMod val="115000"/>
                </a:srgbClr>
              </a:gs>
              <a:gs pos="100000">
                <a:srgbClr val="996633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FF"/>
                </a:solidFill>
              </a:rPr>
              <a:t> </a:t>
            </a:r>
            <a:r>
              <a:rPr lang="es-CL" altLang="es-CL" sz="2800" dirty="0" smtClean="0">
                <a:solidFill>
                  <a:srgbClr val="FFFF00"/>
                </a:solidFill>
              </a:rPr>
              <a:t>6.0 m 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telescope</a:t>
            </a:r>
            <a:r>
              <a:rPr lang="es-CL" altLang="es-CL" sz="2800" dirty="0" smtClean="0">
                <a:solidFill>
                  <a:srgbClr val="FFFF00"/>
                </a:solidFill>
              </a:rPr>
              <a:t> 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operating</a:t>
            </a:r>
            <a:r>
              <a:rPr lang="es-CL" altLang="es-CL" sz="2800" dirty="0" smtClean="0">
                <a:solidFill>
                  <a:srgbClr val="FFFF00"/>
                </a:solidFill>
              </a:rPr>
              <a:t> at </a:t>
            </a:r>
            <a:r>
              <a:rPr lang="es-CL" altLang="es-CL" sz="2800" dirty="0" err="1" smtClean="0">
                <a:solidFill>
                  <a:srgbClr val="FFFF00"/>
                </a:solidFill>
              </a:rPr>
              <a:t>THz</a:t>
            </a:r>
            <a:r>
              <a:rPr lang="es-CL" altLang="es-CL" sz="2800" dirty="0" smtClean="0">
                <a:solidFill>
                  <a:srgbClr val="FFFF00"/>
                </a:solidFill>
              </a:rPr>
              <a:t>                                       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91680" y="-27384"/>
            <a:ext cx="6281400" cy="584775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dirty="0" smtClean="0">
                <a:solidFill>
                  <a:srgbClr val="FFFF00"/>
                </a:solidFill>
                <a:latin typeface="Times New Roman" pitchFamily="18" charset="0"/>
              </a:rPr>
              <a:t>Fred Young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itchFamily="18" charset="0"/>
              </a:rPr>
              <a:t>Submillimeter</a:t>
            </a:r>
            <a:r>
              <a:rPr lang="es-CL" altLang="es-CL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s-CL" altLang="es-CL" dirty="0" err="1" smtClean="0">
                <a:solidFill>
                  <a:srgbClr val="FFFF00"/>
                </a:solidFill>
                <a:latin typeface="Times New Roman" pitchFamily="18" charset="0"/>
              </a:rPr>
              <a:t>Telescope</a:t>
            </a:r>
            <a:endParaRPr lang="es-CL" altLang="es-CL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402461" y="5877272"/>
            <a:ext cx="177805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err="1" smtClean="0">
                <a:solidFill>
                  <a:srgbClr val="FFFF00"/>
                </a:solidFill>
              </a:rPr>
              <a:t>Chajnantor</a:t>
            </a:r>
            <a:endParaRPr lang="es-CL" altLang="es-CL" sz="2800" dirty="0">
              <a:solidFill>
                <a:srgbClr val="FFFF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00"/>
                </a:solidFill>
              </a:rPr>
              <a:t>5600 m.</a:t>
            </a:r>
          </a:p>
        </p:txBody>
      </p:sp>
    </p:spTree>
    <p:extLst>
      <p:ext uri="{BB962C8B-B14F-4D97-AF65-F5344CB8AC3E}">
        <p14:creationId xmlns:p14="http://schemas.microsoft.com/office/powerpoint/2010/main" val="23375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Still-GMT-S24-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17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1981200" y="6183313"/>
            <a:ext cx="6335713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smtClean="0">
                <a:solidFill>
                  <a:srgbClr val="FFFFFF"/>
                </a:solidFill>
              </a:rPr>
              <a:t>24.5 m telescope  at Cerro Las Campanas</a:t>
            </a:r>
            <a:r>
              <a:rPr lang="es-CL" altLang="es-CL" sz="2800" smtClean="0">
                <a:solidFill>
                  <a:srgbClr val="FFFFFF"/>
                </a:solidFill>
                <a:latin typeface="Arial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s-ES" altLang="es-CL" sz="1600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7348" name="Text Box 3"/>
          <p:cNvSpPr txBox="1">
            <a:spLocks noChangeArrowheads="1"/>
          </p:cNvSpPr>
          <p:nvPr/>
        </p:nvSpPr>
        <p:spPr bwMode="auto">
          <a:xfrm>
            <a:off x="2659063" y="139700"/>
            <a:ext cx="58737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mtClean="0">
                <a:solidFill>
                  <a:srgbClr val="FFFFFF"/>
                </a:solidFill>
                <a:latin typeface="Times New Roman" pitchFamily="18" charset="0"/>
              </a:rPr>
              <a:t>Giant Magellan Telescope (GMT)</a:t>
            </a:r>
          </a:p>
        </p:txBody>
      </p:sp>
    </p:spTree>
    <p:extLst>
      <p:ext uri="{BB962C8B-B14F-4D97-AF65-F5344CB8AC3E}">
        <p14:creationId xmlns:p14="http://schemas.microsoft.com/office/powerpoint/2010/main" val="29563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e-elt-6_2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7"/>
          <p:cNvSpPr txBox="1">
            <a:spLocks noChangeArrowheads="1"/>
          </p:cNvSpPr>
          <p:nvPr/>
        </p:nvSpPr>
        <p:spPr bwMode="auto">
          <a:xfrm>
            <a:off x="684213" y="188913"/>
            <a:ext cx="79914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mtClean="0">
                <a:solidFill>
                  <a:srgbClr val="FFFFFF"/>
                </a:solidFill>
              </a:rPr>
              <a:t>European  Extremely Large Telescope  (E-ELT)</a:t>
            </a:r>
          </a:p>
        </p:txBody>
      </p:sp>
      <p:sp>
        <p:nvSpPr>
          <p:cNvPr id="58372" name="Text Box 8"/>
          <p:cNvSpPr txBox="1">
            <a:spLocks noChangeArrowheads="1"/>
          </p:cNvSpPr>
          <p:nvPr/>
        </p:nvSpPr>
        <p:spPr bwMode="auto">
          <a:xfrm>
            <a:off x="2339975" y="6165850"/>
            <a:ext cx="583247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smtClean="0">
                <a:solidFill>
                  <a:srgbClr val="FFFFFF"/>
                </a:solidFill>
              </a:rPr>
              <a:t>39 m telescope at Cerro Armazones </a:t>
            </a:r>
          </a:p>
        </p:txBody>
      </p:sp>
    </p:spTree>
    <p:extLst>
      <p:ext uri="{BB962C8B-B14F-4D97-AF65-F5344CB8AC3E}">
        <p14:creationId xmlns:p14="http://schemas.microsoft.com/office/powerpoint/2010/main" val="199175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989320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22001" y="116632"/>
            <a:ext cx="591835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dirty="0" err="1" smtClean="0">
                <a:solidFill>
                  <a:srgbClr val="FFFFFF"/>
                </a:solidFill>
                <a:latin typeface="Times New Roman" pitchFamily="18" charset="0"/>
              </a:rPr>
              <a:t>Cherenkov</a:t>
            </a:r>
            <a:r>
              <a:rPr lang="es-CL" altLang="es-CL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s-CL" altLang="es-CL" dirty="0" err="1" smtClean="0">
                <a:solidFill>
                  <a:srgbClr val="FFFFFF"/>
                </a:solidFill>
                <a:latin typeface="Times New Roman" pitchFamily="18" charset="0"/>
              </a:rPr>
              <a:t>Telescope</a:t>
            </a:r>
            <a:r>
              <a:rPr lang="es-CL" altLang="es-CL" dirty="0" smtClean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es-CL" altLang="es-CL" dirty="0" err="1" smtClean="0">
                <a:solidFill>
                  <a:srgbClr val="FFFFFF"/>
                </a:solidFill>
                <a:latin typeface="Times New Roman" pitchFamily="18" charset="0"/>
              </a:rPr>
              <a:t>Array</a:t>
            </a:r>
            <a:r>
              <a:rPr lang="es-CL" altLang="es-CL" dirty="0" smtClean="0">
                <a:solidFill>
                  <a:srgbClr val="FFFFFF"/>
                </a:solidFill>
                <a:latin typeface="Times New Roman" pitchFamily="18" charset="0"/>
              </a:rPr>
              <a:t> (CTA)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26924" y="6093296"/>
            <a:ext cx="9108504" cy="954107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FF"/>
                </a:solidFill>
              </a:rPr>
              <a:t>  Gamma </a:t>
            </a:r>
            <a:r>
              <a:rPr lang="es-CL" altLang="es-CL" sz="2800" dirty="0" err="1" smtClean="0">
                <a:solidFill>
                  <a:srgbClr val="FFFFFF"/>
                </a:solidFill>
              </a:rPr>
              <a:t>ray</a:t>
            </a:r>
            <a:r>
              <a:rPr lang="es-CL" altLang="es-CL" sz="2800" dirty="0" smtClean="0">
                <a:solidFill>
                  <a:srgbClr val="FFFFFF"/>
                </a:solidFill>
              </a:rPr>
              <a:t> </a:t>
            </a:r>
            <a:r>
              <a:rPr lang="es-CL" altLang="es-CL" sz="2800" dirty="0" err="1" smtClean="0">
                <a:solidFill>
                  <a:srgbClr val="FFFFFF"/>
                </a:solidFill>
              </a:rPr>
              <a:t>observatory</a:t>
            </a:r>
            <a:r>
              <a:rPr lang="es-CL" altLang="es-CL" sz="2800" dirty="0" smtClean="0">
                <a:solidFill>
                  <a:srgbClr val="FFFFFF"/>
                </a:solidFill>
              </a:rPr>
              <a:t> at Cerro </a:t>
            </a:r>
            <a:r>
              <a:rPr lang="es-CL" altLang="es-CL" sz="2800" dirty="0" err="1" smtClean="0">
                <a:solidFill>
                  <a:srgbClr val="FFFFFF"/>
                </a:solidFill>
              </a:rPr>
              <a:t>Paranal</a:t>
            </a:r>
            <a:r>
              <a:rPr lang="es-CL" altLang="es-CL" sz="2800" dirty="0" smtClean="0">
                <a:solidFill>
                  <a:srgbClr val="FFFFFF"/>
                </a:solidFill>
              </a:rPr>
              <a:t>       99 </a:t>
            </a:r>
            <a:r>
              <a:rPr lang="es-CL" altLang="es-CL" sz="2800" dirty="0" err="1" smtClean="0">
                <a:solidFill>
                  <a:srgbClr val="FFFFFF"/>
                </a:solidFill>
              </a:rPr>
              <a:t>telescopes</a:t>
            </a:r>
            <a:endParaRPr lang="es-CL" altLang="es-CL" sz="2800" dirty="0" smtClean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CL" altLang="es-CL" sz="2800" dirty="0" smtClean="0">
                <a:solidFill>
                  <a:srgbClr val="FFFFFF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68022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63688" y="332656"/>
            <a:ext cx="626469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CL" sz="2800" dirty="0">
                <a:solidFill>
                  <a:srgbClr val="FFFF00"/>
                </a:solidFill>
                <a:sym typeface="Symbol" pitchFamily="18" charset="2"/>
              </a:rPr>
              <a:t> </a:t>
            </a:r>
            <a:r>
              <a:rPr lang="en-US" altLang="es-CL" i="1" dirty="0" smtClean="0">
                <a:solidFill>
                  <a:srgbClr val="FFFF00"/>
                </a:solidFill>
                <a:latin typeface="Arial" pitchFamily="34" charset="0"/>
                <a:sym typeface="Symbol" pitchFamily="18" charset="2"/>
              </a:rPr>
              <a:t> </a:t>
            </a:r>
            <a:r>
              <a:rPr lang="en-US" altLang="es-CL" sz="3400" i="1" dirty="0" smtClean="0">
                <a:solidFill>
                  <a:srgbClr val="00FFFF"/>
                </a:solidFill>
                <a:latin typeface="Arial" pitchFamily="34" charset="0"/>
                <a:sym typeface="Symbol" pitchFamily="18" charset="2"/>
              </a:rPr>
              <a:t>Main actions and projects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s-CL" sz="3400" i="1" dirty="0">
                <a:solidFill>
                  <a:srgbClr val="00FFFF"/>
                </a:solidFill>
                <a:latin typeface="Arial" pitchFamily="34" charset="0"/>
                <a:sym typeface="Symbol" pitchFamily="18" charset="2"/>
              </a:rPr>
              <a:t> </a:t>
            </a:r>
            <a:r>
              <a:rPr lang="en-US" altLang="es-CL" sz="3400" i="1" dirty="0" smtClean="0">
                <a:solidFill>
                  <a:srgbClr val="00FFFF"/>
                </a:solidFill>
                <a:latin typeface="Arial" pitchFamily="34" charset="0"/>
                <a:sym typeface="Symbol" pitchFamily="18" charset="2"/>
              </a:rPr>
              <a:t>  supported by</a:t>
            </a:r>
            <a:r>
              <a:rPr lang="en-US" altLang="es-CL" sz="3400" i="1" dirty="0" smtClean="0">
                <a:solidFill>
                  <a:srgbClr val="00FFFF"/>
                </a:solidFill>
                <a:latin typeface="Arial" pitchFamily="34" charset="0"/>
                <a:sym typeface="Wingdings" pitchFamily="2" charset="2"/>
              </a:rPr>
              <a:t> CASSACA </a:t>
            </a:r>
            <a:endParaRPr lang="en-US" altLang="es-CL" sz="3400" dirty="0">
              <a:solidFill>
                <a:srgbClr val="00FFFF"/>
              </a:solidFill>
              <a:latin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936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8538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7504" y="188640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s-CL" sz="4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s-CL" sz="4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Academy</a:t>
            </a:r>
            <a:r>
              <a:rPr lang="es-CL" sz="4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4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  <a:endParaRPr lang="es-CL" sz="40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40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South</a:t>
            </a:r>
            <a:r>
              <a:rPr lang="es-CL" sz="40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Center </a:t>
            </a:r>
            <a:r>
              <a:rPr lang="es-CL" sz="4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CL" sz="4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4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Astronomy</a:t>
            </a:r>
            <a:endParaRPr lang="es-CL" sz="40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-36512" y="4453949"/>
            <a:ext cx="95050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Creation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bilateral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and Chile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technological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cooperation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s-CL" sz="1200" dirty="0" smtClean="0">
              <a:solidFill>
                <a:srgbClr val="00FFFF"/>
              </a:solidFill>
            </a:endParaRPr>
          </a:p>
          <a:p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International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Centers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financed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CAS,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establishing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long-term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communities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overseas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CL" sz="28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26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07504" y="44624"/>
            <a:ext cx="900100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3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 China-Chile </a:t>
            </a:r>
            <a:r>
              <a:rPr lang="es-CL" sz="33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Joint</a:t>
            </a:r>
            <a:r>
              <a:rPr lang="es-CL" sz="33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33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R</a:t>
            </a:r>
            <a:r>
              <a:rPr lang="es-CL" sz="33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esearch</a:t>
            </a:r>
            <a:r>
              <a:rPr lang="es-CL" sz="33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33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endParaRPr lang="es-CL" sz="14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created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March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2015, 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agreement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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Observatories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China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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Astronomical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Society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 China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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Astronomical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Society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of  Chile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8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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CONICYT  Chile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7504" y="4494599"/>
            <a:ext cx="91450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collaborative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8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etween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and Chile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astronomy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astrophysics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 Principal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Investigator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Chile.</a:t>
            </a: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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1-2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endParaRPr lang="es-CL" sz="28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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Financing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8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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 $75.000  per </a:t>
            </a:r>
            <a:r>
              <a:rPr lang="es-CL" sz="28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endParaRPr lang="es-CL" sz="28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67744" y="3185681"/>
            <a:ext cx="448872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28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projects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approved</a:t>
            </a:r>
            <a:endParaRPr lang="es-ES" altLang="es-CL" sz="4000" dirty="0" smtClean="0">
              <a:solidFill>
                <a:srgbClr val="00FFFF"/>
              </a:solidFill>
              <a:sym typeface="Wingdings 2" pitchFamily="18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CL" sz="4000" dirty="0">
                <a:solidFill>
                  <a:srgbClr val="00FFFF"/>
                </a:solidFill>
                <a:sym typeface="Wingdings 2" pitchFamily="18" charset="2"/>
              </a:rPr>
              <a:t> 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    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since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2015</a:t>
            </a:r>
            <a:endParaRPr lang="es-ES" altLang="es-CL" sz="4000" dirty="0" smtClean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9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34107"/>
            <a:ext cx="4644008" cy="3323894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7504" y="3534107"/>
            <a:ext cx="3960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 formation in Clusters of Galaxies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15517" y="6021288"/>
            <a:ext cx="23402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Eric Peng  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KIAA</a:t>
            </a:r>
            <a:r>
              <a:rPr lang="en-US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989" y="3534108"/>
            <a:ext cx="4456011" cy="332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4716016" y="350100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Automatic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 Supernovas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89" y="44624"/>
            <a:ext cx="4456011" cy="3456384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4788024" y="4462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</a:p>
          <a:p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Kinematics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Galactic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Bulge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860032" y="2780928"/>
            <a:ext cx="24016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Juntai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Shen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SHAO</a:t>
            </a:r>
            <a:endParaRPr lang="es-CL" sz="2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331782" y="3070121"/>
            <a:ext cx="27767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Manuela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Zoccali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PUC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465198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179512" y="16168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Probing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cosmic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reionization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era. </a:t>
            </a:r>
            <a:endParaRPr lang="es-CL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79512" y="2782089"/>
            <a:ext cx="20810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Linhua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Jiang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PU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187760" y="3070121"/>
            <a:ext cx="2528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Zhenya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Zheng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0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PUC</a:t>
            </a:r>
            <a:r>
              <a:rPr lang="es-CL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716016" y="6094457"/>
            <a:ext cx="24122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Subo 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Dong KIAA  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s-CL" sz="2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204120" y="6382489"/>
            <a:ext cx="2583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Thomas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Puzia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PUC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00664" y="6382489"/>
            <a:ext cx="22238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Jose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Prieto</a:t>
            </a:r>
            <a:r>
              <a:rPr lang="es-CL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UDP</a:t>
            </a:r>
            <a:r>
              <a:rPr lang="es-CL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4538900" cy="3573016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588" y="-66404"/>
            <a:ext cx="4572000" cy="36004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7"/>
            <a:ext cx="4538900" cy="3456383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51520" y="3573016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Probing accretion 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onto 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 massive </a:t>
            </a:r>
            <a:r>
              <a:rPr 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 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holes</a:t>
            </a:r>
            <a:r>
              <a:rPr lang="es-CL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836689" y="-27384"/>
            <a:ext cx="38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Charting ionization during the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 epoch </a:t>
            </a:r>
            <a:r>
              <a:rPr lang="en-US" sz="2400" dirty="0">
                <a:solidFill>
                  <a:srgbClr val="FFFF00"/>
                </a:solidFill>
              </a:rPr>
              <a:t>of </a:t>
            </a:r>
            <a:r>
              <a:rPr lang="en-US" sz="2400" dirty="0" smtClean="0">
                <a:solidFill>
                  <a:srgbClr val="FFFF00"/>
                </a:solidFill>
              </a:rPr>
              <a:t>reionization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1520" y="6094457"/>
            <a:ext cx="19209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Luis </a:t>
            </a:r>
            <a:r>
              <a:rPr lang="en-US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 </a:t>
            </a:r>
            <a:r>
              <a:rPr lang="en-US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KIAA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95736" y="6310481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Claudio </a:t>
            </a:r>
            <a:r>
              <a:rPr lang="en-US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Ricci </a:t>
            </a:r>
            <a:r>
              <a:rPr lang="en-US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UDP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359932" y="3140968"/>
            <a:ext cx="28925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Felipe Barrientos PUC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644008" y="2708920"/>
            <a:ext cx="27254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Zhenya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Zheng</a:t>
            </a:r>
            <a:r>
              <a:rPr lang="es-CL" sz="2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SHAO</a:t>
            </a:r>
            <a:r>
              <a:rPr lang="es-CL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79512" y="44624"/>
            <a:ext cx="3770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What </a:t>
            </a:r>
            <a:r>
              <a:rPr lang="en-US" sz="2400" dirty="0">
                <a:solidFill>
                  <a:srgbClr val="FFFF00"/>
                </a:solidFill>
              </a:rPr>
              <a:t>Controls Galaxy Scale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Star Formation?</a:t>
            </a:r>
            <a:endParaRPr lang="es-CL" sz="240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47664" y="3068960"/>
            <a:ext cx="30740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Valentino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Gonzalez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7504" y="2708920"/>
            <a:ext cx="29658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Xianzhong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Zheng</a:t>
            </a:r>
            <a:r>
              <a:rPr lang="es-CL" sz="2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PMO </a:t>
            </a:r>
            <a:endParaRPr lang="es-CL" sz="22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73016"/>
            <a:ext cx="4572000" cy="3712803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4644008" y="3646185"/>
            <a:ext cx="4608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China-Chile </a:t>
            </a:r>
            <a:r>
              <a:rPr lang="es-CL" sz="2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Bulge</a:t>
            </a:r>
            <a:r>
              <a:rPr lang="es-CL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es-CL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88024" y="5949280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Martin Smith SHAO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44208" y="6309320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Dante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Minniti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UNAB</a:t>
            </a:r>
          </a:p>
        </p:txBody>
      </p:sp>
    </p:spTree>
    <p:extLst>
      <p:ext uri="{BB962C8B-B14F-4D97-AF65-F5344CB8AC3E}">
        <p14:creationId xmlns:p14="http://schemas.microsoft.com/office/powerpoint/2010/main" val="3550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4608511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1456"/>
            <a:ext cx="4644999" cy="349935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111460" y="3140968"/>
            <a:ext cx="24970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Ricardo Finger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2852936"/>
            <a:ext cx="24000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Duan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NAOC 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5496" y="-27384"/>
            <a:ext cx="44346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RFI </a:t>
            </a:r>
            <a:r>
              <a:rPr lang="en-US" sz="2400" dirty="0">
                <a:solidFill>
                  <a:srgbClr val="FFFF00"/>
                </a:solidFill>
              </a:rPr>
              <a:t>Mitigation for FAST real </a:t>
            </a:r>
            <a:r>
              <a:rPr lang="en-US" sz="2400" dirty="0" smtClean="0">
                <a:solidFill>
                  <a:srgbClr val="FFFF00"/>
                </a:solidFill>
              </a:rPr>
              <a:t>time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FRB </a:t>
            </a:r>
            <a:r>
              <a:rPr lang="en-US" sz="2400" dirty="0">
                <a:solidFill>
                  <a:srgbClr val="FFFF00"/>
                </a:solidFill>
              </a:rPr>
              <a:t>o</a:t>
            </a:r>
            <a:r>
              <a:rPr lang="en-US" sz="2400" dirty="0" smtClean="0">
                <a:solidFill>
                  <a:srgbClr val="FFFF00"/>
                </a:solidFill>
              </a:rPr>
              <a:t>bservations </a:t>
            </a:r>
            <a:endParaRPr lang="es-CL" sz="2400" dirty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7504" y="3645024"/>
            <a:ext cx="4608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Exploring Star </a:t>
            </a:r>
            <a:r>
              <a:rPr lang="en-US" sz="2400" dirty="0">
                <a:solidFill>
                  <a:srgbClr val="FFFF00"/>
                </a:solidFill>
              </a:rPr>
              <a:t>Formation Histories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of </a:t>
            </a:r>
            <a:r>
              <a:rPr lang="en-US" sz="2400" dirty="0">
                <a:solidFill>
                  <a:srgbClr val="FFFF00"/>
                </a:solidFill>
              </a:rPr>
              <a:t>Galaxies </a:t>
            </a:r>
            <a:r>
              <a:rPr lang="en-US" sz="2400" dirty="0" smtClean="0">
                <a:solidFill>
                  <a:srgbClr val="FFFF00"/>
                </a:solidFill>
              </a:rPr>
              <a:t>from </a:t>
            </a:r>
            <a:r>
              <a:rPr lang="en-US" sz="2400" dirty="0" err="1">
                <a:solidFill>
                  <a:srgbClr val="FFFF00"/>
                </a:solidFill>
              </a:rPr>
              <a:t>MaNGA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Spectra  </a:t>
            </a:r>
            <a:endParaRPr lang="es-CL" sz="240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47664" y="6310481"/>
            <a:ext cx="2881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Mederic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Boquien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UAn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5496" y="5950441"/>
            <a:ext cx="28151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Fainting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Yuan SHAO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00" y="3571855"/>
            <a:ext cx="4499000" cy="3313529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6588224" y="6309320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Amelia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Bayo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UVa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664880" y="5949280"/>
            <a:ext cx="19822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Yao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PMO  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87582" y="3645024"/>
            <a:ext cx="4110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Dissecting </a:t>
            </a:r>
            <a:r>
              <a:rPr lang="en-US" sz="2400" dirty="0">
                <a:solidFill>
                  <a:srgbClr val="FFFF00"/>
                </a:solidFill>
              </a:rPr>
              <a:t>the disk around </a:t>
            </a:r>
            <a:r>
              <a:rPr lang="en-US" sz="2400" dirty="0" smtClean="0">
                <a:solidFill>
                  <a:srgbClr val="FFFF00"/>
                </a:solidFill>
              </a:rPr>
              <a:t>an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isolated </a:t>
            </a:r>
            <a:r>
              <a:rPr lang="en-US" sz="2400" dirty="0">
                <a:solidFill>
                  <a:srgbClr val="FFFF00"/>
                </a:solidFill>
              </a:rPr>
              <a:t>planetary mass object   </a:t>
            </a:r>
            <a:endParaRPr lang="es-CL" sz="2400" dirty="0">
              <a:solidFill>
                <a:srgbClr val="FFFF0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662" y="-27384"/>
            <a:ext cx="4510850" cy="3599239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4788024" y="-99392"/>
            <a:ext cx="4147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LCT: </a:t>
            </a:r>
            <a:r>
              <a:rPr lang="en-US" sz="2400" dirty="0"/>
              <a:t>a mm/sub-mm astronomy </a:t>
            </a:r>
            <a:endParaRPr lang="en-US" sz="2400" dirty="0" smtClean="0"/>
          </a:p>
          <a:p>
            <a:r>
              <a:rPr lang="en-US" sz="2400" dirty="0" smtClean="0"/>
              <a:t>platform </a:t>
            </a:r>
            <a:r>
              <a:rPr lang="en-US" sz="2400" dirty="0"/>
              <a:t>for </a:t>
            </a:r>
            <a:r>
              <a:rPr lang="en-US" sz="2400" dirty="0" smtClean="0"/>
              <a:t>Chile and China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4674256" y="3068960"/>
            <a:ext cx="4469744" cy="400110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r>
              <a:rPr lang="es-C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Wanzhou</a:t>
            </a:r>
            <a:r>
              <a:rPr lang="es-C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</a:t>
            </a:r>
            <a:r>
              <a:rPr lang="es-C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SNU               </a:t>
            </a:r>
            <a:endParaRPr lang="es-C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7063024" y="3140968"/>
            <a:ext cx="2144600" cy="400110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Reeves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UCon</a:t>
            </a:r>
            <a:endParaRPr lang="es-C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2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381684"/>
            <a:ext cx="5616624" cy="3647715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4608512" cy="3344844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04" y="-85925"/>
            <a:ext cx="4607496" cy="3430769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381684"/>
            <a:ext cx="4536504" cy="3575707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3908" y="3299500"/>
            <a:ext cx="36744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Revealing </a:t>
            </a:r>
            <a:r>
              <a:rPr lang="en-US" sz="2400" dirty="0">
                <a:solidFill>
                  <a:srgbClr val="FFFF00"/>
                </a:solidFill>
              </a:rPr>
              <a:t>the Exoplanetary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System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 Architecture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716016" y="44624"/>
            <a:ext cx="40703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The </a:t>
            </a:r>
            <a:r>
              <a:rPr lang="en-US" sz="2400" dirty="0">
                <a:solidFill>
                  <a:srgbClr val="FFFF00"/>
                </a:solidFill>
              </a:rPr>
              <a:t>Orion GMC: Galactic Star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Formation </a:t>
            </a:r>
            <a:r>
              <a:rPr lang="en-US" sz="2400" dirty="0">
                <a:solidFill>
                  <a:srgbClr val="FFFF00"/>
                </a:solidFill>
              </a:rPr>
              <a:t>with </a:t>
            </a:r>
            <a:r>
              <a:rPr lang="en-US" sz="2400" dirty="0" smtClean="0">
                <a:solidFill>
                  <a:srgbClr val="FFFF00"/>
                </a:solidFill>
              </a:rPr>
              <a:t>ALMA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5496" y="4462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Population </a:t>
            </a:r>
            <a:r>
              <a:rPr lang="en-US" sz="2400" dirty="0">
                <a:solidFill>
                  <a:srgbClr val="FFFF00"/>
                </a:solidFill>
              </a:rPr>
              <a:t>of Widely-Orbiting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Gas </a:t>
            </a:r>
            <a:r>
              <a:rPr lang="en-US" sz="2400" dirty="0">
                <a:solidFill>
                  <a:srgbClr val="FFFF00"/>
                </a:solidFill>
              </a:rPr>
              <a:t>Giant Planets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11460" y="2854097"/>
            <a:ext cx="25335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James Jenkins UDP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-36512" y="2494057"/>
            <a:ext cx="2781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T.-D. 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 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Jiaotong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U.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619672" y="6238473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Cristobal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Petrovich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PUC 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5496" y="5878433"/>
            <a:ext cx="27390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 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Zhu Tsinghua U.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444208" y="2854097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Diego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Mardones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644008" y="2494057"/>
            <a:ext cx="22718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Wang KIAA  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860032" y="3429000"/>
            <a:ext cx="34612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Characterizing </a:t>
            </a:r>
            <a:r>
              <a:rPr lang="en-US" sz="2400" dirty="0">
                <a:solidFill>
                  <a:srgbClr val="FFFF00"/>
                </a:solidFill>
              </a:rPr>
              <a:t>Primordial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Distant </a:t>
            </a:r>
            <a:r>
              <a:rPr lang="en-US" sz="2400" dirty="0">
                <a:solidFill>
                  <a:srgbClr val="FFFF00"/>
                </a:solidFill>
              </a:rPr>
              <a:t>Comets  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172672" y="6165304"/>
            <a:ext cx="1935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 Yang UDP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6016" y="5878433"/>
            <a:ext cx="24729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Yuhui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Zhao PMO  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4641848" cy="357631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840" y="3284984"/>
            <a:ext cx="4531160" cy="354633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840" y="-99392"/>
            <a:ext cx="4560168" cy="353865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4612840" cy="36004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5496" y="3318083"/>
            <a:ext cx="3618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Probing Magnetic </a:t>
            </a:r>
            <a:r>
              <a:rPr lang="en-US" sz="2400" dirty="0">
                <a:solidFill>
                  <a:srgbClr val="FFFF00"/>
                </a:solidFill>
              </a:rPr>
              <a:t>F</a:t>
            </a:r>
            <a:r>
              <a:rPr lang="en-US" sz="2400" dirty="0" smtClean="0">
                <a:solidFill>
                  <a:srgbClr val="FFFF00"/>
                </a:solidFill>
              </a:rPr>
              <a:t>ields in 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Circumstellar </a:t>
            </a:r>
            <a:r>
              <a:rPr lang="en-US" sz="2400" dirty="0">
                <a:solidFill>
                  <a:srgbClr val="FFFF00"/>
                </a:solidFill>
              </a:rPr>
              <a:t>D</a:t>
            </a:r>
            <a:r>
              <a:rPr lang="en-US" sz="2400" dirty="0" smtClean="0">
                <a:solidFill>
                  <a:srgbClr val="FFFF00"/>
                </a:solidFill>
              </a:rPr>
              <a:t>isks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25446" y="6094457"/>
            <a:ext cx="33664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Haifeng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 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Zhejiang 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644008" y="3327375"/>
            <a:ext cx="4619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MSF </a:t>
            </a:r>
            <a:r>
              <a:rPr lang="en-US" sz="2400" dirty="0">
                <a:solidFill>
                  <a:srgbClr val="FFFF00"/>
                </a:solidFill>
              </a:rPr>
              <a:t>Across Galactic Environments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660232" y="6454497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Amelia Stutz 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UCon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572000" y="6093296"/>
            <a:ext cx="27302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Pablo Garcia NAOC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2152" y="-27384"/>
            <a:ext cx="42514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Spectroscopic </a:t>
            </a:r>
            <a:r>
              <a:rPr lang="en-US" sz="2400" dirty="0">
                <a:solidFill>
                  <a:srgbClr val="FFFF00"/>
                </a:solidFill>
              </a:rPr>
              <a:t>Survey of Nearby 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Bright </a:t>
            </a:r>
            <a:r>
              <a:rPr lang="en-US" sz="2400" dirty="0">
                <a:solidFill>
                  <a:srgbClr val="FFFF00"/>
                </a:solidFill>
              </a:rPr>
              <a:t>AGNs 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-36512" y="2494057"/>
            <a:ext cx="24842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Yan-</a:t>
            </a:r>
            <a:r>
              <a:rPr lang="en-US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Rong</a:t>
            </a:r>
            <a:r>
              <a:rPr lang="en-US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 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IHEP 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196341" y="2854097"/>
            <a:ext cx="34476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Martínez-Aldama  </a:t>
            </a:r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UCon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571999" y="2710081"/>
            <a:ext cx="2730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X.Wang</a:t>
            </a:r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Tsinghua U.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145338" y="2926105"/>
            <a:ext cx="19631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s-CL" sz="2200" dirty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UVa</a:t>
            </a:r>
            <a:endParaRPr lang="es-CL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640995" y="-27384"/>
            <a:ext cx="3781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The </a:t>
            </a:r>
            <a:r>
              <a:rPr lang="en-US" sz="2400" dirty="0">
                <a:solidFill>
                  <a:srgbClr val="FFFF00"/>
                </a:solidFill>
              </a:rPr>
              <a:t>Rowdy Planet </a:t>
            </a:r>
            <a:r>
              <a:rPr lang="en-US" sz="2400" dirty="0" smtClean="0">
                <a:solidFill>
                  <a:srgbClr val="FFFF00"/>
                </a:solidFill>
              </a:rPr>
              <a:t>Nursery  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707904" y="6525344"/>
            <a:ext cx="83683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¨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56107" y="6454497"/>
            <a:ext cx="25919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Laura Perez </a:t>
            </a:r>
            <a:r>
              <a:rPr lang="en-US" sz="2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UCh</a:t>
            </a:r>
            <a:endParaRPr lang="en-US" sz="2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2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61083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5496" y="116632"/>
            <a:ext cx="921702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</a:t>
            </a:r>
            <a:r>
              <a:rPr lang="es-CL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China-CONICYT postdoctoral </a:t>
            </a:r>
            <a:r>
              <a:rPr lang="es-CL" sz="3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fellowships</a:t>
            </a:r>
            <a:endParaRPr lang="es-CL" sz="3400" dirty="0" smtClean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strenghten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cooperation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China and </a:t>
            </a:r>
          </a:p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Chile in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young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carried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chilean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institutions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continuing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China.</a:t>
            </a:r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339752" y="2897649"/>
            <a:ext cx="486062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26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fellowships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granted</a:t>
            </a:r>
            <a:endParaRPr lang="es-ES" altLang="es-CL" sz="4000" dirty="0" smtClean="0">
              <a:solidFill>
                <a:srgbClr val="00FFFF"/>
              </a:solidFill>
              <a:sym typeface="Wingdings 2" pitchFamily="18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CL" sz="4000" dirty="0">
                <a:solidFill>
                  <a:srgbClr val="00FFFF"/>
                </a:solidFill>
                <a:sym typeface="Wingdings 2" pitchFamily="18" charset="2"/>
              </a:rPr>
              <a:t> 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     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since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2014</a:t>
            </a:r>
            <a:endParaRPr lang="es-ES" altLang="es-CL" sz="4000" dirty="0" smtClean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0" y="1052736"/>
            <a:ext cx="2386972" cy="2521503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52737"/>
            <a:ext cx="2267229" cy="244827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39552" y="303934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Zhang</a:t>
            </a:r>
            <a:endParaRPr lang="es-C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771800" y="3068960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Zhenya</a:t>
            </a:r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Zheng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998" y="1052738"/>
            <a:ext cx="2264558" cy="2410980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5148064" y="3039343"/>
            <a:ext cx="1584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Xian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9" y="3824675"/>
            <a:ext cx="2386971" cy="2345962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179512" y="5775647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Claudio Ricci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19672" y="44624"/>
            <a:ext cx="5634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China-Chile postdoctoral </a:t>
            </a:r>
            <a:r>
              <a:rPr lang="es-CL" sz="32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</a:t>
            </a:r>
            <a:endParaRPr lang="es-CL" sz="32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61048"/>
            <a:ext cx="2195222" cy="2303571"/>
          </a:xfrm>
          <a:prstGeom prst="rect">
            <a:avLst/>
          </a:prstGeom>
        </p:spPr>
      </p:pic>
      <p:sp>
        <p:nvSpPr>
          <p:cNvPr id="15" name="14 Rectángulo"/>
          <p:cNvSpPr/>
          <p:nvPr/>
        </p:nvSpPr>
        <p:spPr>
          <a:xfrm>
            <a:off x="2771800" y="5775647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Eigenthaler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556" y="1052738"/>
            <a:ext cx="2092948" cy="2410979"/>
          </a:xfrm>
          <a:prstGeom prst="rect">
            <a:avLst/>
          </a:prstGeom>
        </p:spPr>
      </p:pic>
      <p:pic>
        <p:nvPicPr>
          <p:cNvPr id="31" name="30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19" y="3877279"/>
            <a:ext cx="2175937" cy="2287340"/>
          </a:xfrm>
          <a:prstGeom prst="rect">
            <a:avLst/>
          </a:prstGeom>
        </p:spPr>
      </p:pic>
      <p:sp>
        <p:nvSpPr>
          <p:cNvPr id="32" name="31 Rectángulo"/>
          <p:cNvSpPr/>
          <p:nvPr/>
        </p:nvSpPr>
        <p:spPr>
          <a:xfrm>
            <a:off x="5148064" y="5703639"/>
            <a:ext cx="1697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Gonzalez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7164288" y="3068960"/>
            <a:ext cx="1944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Julio Carballo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395536" y="6093296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5148064" y="3356992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2843808" y="6093296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4716016" y="6063679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Diego Portales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7164288" y="3399383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1" y="3877279"/>
            <a:ext cx="2016222" cy="2293358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7339482" y="5703639"/>
            <a:ext cx="1697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Gonzalez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467544" y="3356992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</a:t>
            </a:r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Chile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2843808" y="3356992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7308304" y="6063679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</a:t>
            </a:r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Chile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619672" y="44624"/>
            <a:ext cx="5634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China-Chile postdoctoral </a:t>
            </a:r>
            <a:r>
              <a:rPr lang="es-CL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</a:t>
            </a:r>
            <a:endParaRPr lang="es-CL" sz="32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4884"/>
            <a:ext cx="2232248" cy="2590100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467544" y="2895327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Favio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Vito</a:t>
            </a:r>
            <a:endParaRPr lang="es-C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766892"/>
            <a:ext cx="1900838" cy="2446084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7236296" y="2823319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Cheng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heng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776542"/>
            <a:ext cx="2211526" cy="2460103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5004048" y="2823319"/>
            <a:ext cx="217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Montecinos</a:t>
            </a:r>
            <a:endParaRPr lang="es-C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3" y="3858649"/>
            <a:ext cx="2127313" cy="2406960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99" y="3861048"/>
            <a:ext cx="2170501" cy="2414494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251521" y="5847655"/>
            <a:ext cx="1944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Maria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Argudo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2843808" y="5877272"/>
            <a:ext cx="1944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Hongli</a:t>
            </a:r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26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270" y="713333"/>
            <a:ext cx="2304256" cy="2518092"/>
          </a:xfrm>
          <a:prstGeom prst="rect">
            <a:avLst/>
          </a:prstGeom>
        </p:spPr>
      </p:pic>
      <p:sp>
        <p:nvSpPr>
          <p:cNvPr id="28" name="27 CuadroTexto"/>
          <p:cNvSpPr txBox="1"/>
          <p:nvPr/>
        </p:nvSpPr>
        <p:spPr>
          <a:xfrm>
            <a:off x="2915816" y="282331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Tanio</a:t>
            </a:r>
            <a:r>
              <a:rPr lang="es-CL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Diaz</a:t>
            </a:r>
            <a:endParaRPr lang="es-C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28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572" y="3871633"/>
            <a:ext cx="2315692" cy="2304552"/>
          </a:xfrm>
          <a:prstGeom prst="rect">
            <a:avLst/>
          </a:prstGeom>
        </p:spPr>
      </p:pic>
      <p:sp>
        <p:nvSpPr>
          <p:cNvPr id="30" name="29 Rectángulo"/>
          <p:cNvSpPr/>
          <p:nvPr/>
        </p:nvSpPr>
        <p:spPr>
          <a:xfrm>
            <a:off x="4716016" y="5795972"/>
            <a:ext cx="2245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Cristina Romero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323528" y="3212976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5076056" y="3183359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Católica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179512" y="6207695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Antofagasta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4572000" y="6165304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Diego Portales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2483768" y="3183359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Diego Portales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2627784" y="6207695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Concepción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7236296" y="3183359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Valparaíso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861048"/>
            <a:ext cx="2089998" cy="2304256"/>
          </a:xfrm>
          <a:prstGeom prst="rect">
            <a:avLst/>
          </a:prstGeom>
        </p:spPr>
      </p:pic>
      <p:sp>
        <p:nvSpPr>
          <p:cNvPr id="25" name="24 Rectángulo"/>
          <p:cNvSpPr/>
          <p:nvPr/>
        </p:nvSpPr>
        <p:spPr>
          <a:xfrm>
            <a:off x="6876256" y="6165304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 Diego Portales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7128792" y="5775647"/>
            <a:ext cx="2123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Lucia Guaita</a:t>
            </a:r>
            <a:endParaRPr lang="es-CL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1363166" cy="136815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5496" y="-27384"/>
            <a:ext cx="92170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s-CL" sz="3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</a:t>
            </a:r>
            <a:r>
              <a:rPr lang="es-CL" sz="32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4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China-Chile </a:t>
            </a:r>
            <a:r>
              <a:rPr lang="es-CL" sz="3400" dirty="0" err="1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3400" dirty="0" smtClean="0">
                <a:solidFill>
                  <a:srgbClr val="00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Center</a:t>
            </a:r>
            <a:endParaRPr lang="es-CL" sz="3400" dirty="0">
              <a:solidFill>
                <a:srgbClr val="00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1000" dirty="0"/>
              <a:t> </a:t>
            </a:r>
            <a:endParaRPr lang="es-CL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lead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CASSACA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Huawei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Universidad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Técnica Federico Santa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María. </a:t>
            </a:r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44824"/>
            <a:ext cx="2448272" cy="136815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628800"/>
            <a:ext cx="1584176" cy="151216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635896" y="3140968"/>
            <a:ext cx="1080120" cy="307777"/>
          </a:xfrm>
          <a:prstGeom prst="rect">
            <a:avLst/>
          </a:prstGeom>
          <a:solidFill>
            <a:srgbClr val="000066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s-CL" sz="1400" dirty="0" smtClean="0">
                <a:solidFill>
                  <a:schemeClr val="bg1"/>
                </a:solidFill>
              </a:rPr>
              <a:t>CASSACA</a:t>
            </a:r>
            <a:endParaRPr lang="es-CL" sz="14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7504" y="3629342"/>
            <a:ext cx="917591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Chilean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communities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allowing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huge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data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mega-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telescopes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</a:p>
          <a:p>
            <a:r>
              <a:rPr lang="es-CL" sz="28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tranfer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78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0"/>
            <a:ext cx="6004163" cy="1844824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772816"/>
            <a:ext cx="6012161" cy="1512168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8" y="3645024"/>
            <a:ext cx="6012161" cy="374441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84984"/>
            <a:ext cx="6012159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-36512" y="585514"/>
            <a:ext cx="3384376" cy="1835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CASSACA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started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its</a:t>
            </a:r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err="1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peration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Chile i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October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2013.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-36512" y="4162898"/>
            <a:ext cx="3384376" cy="207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Its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offices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are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located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in Cerro Calán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the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campus of DAS and OAN.</a:t>
            </a:r>
          </a:p>
        </p:txBody>
      </p:sp>
    </p:spTree>
    <p:extLst>
      <p:ext uri="{BB962C8B-B14F-4D97-AF65-F5344CB8AC3E}">
        <p14:creationId xmlns:p14="http://schemas.microsoft.com/office/powerpoint/2010/main" val="58696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3325"/>
            <a:ext cx="8241672" cy="584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910440" y="6290156"/>
            <a:ext cx="503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Signing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ceremony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8557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731743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51520" y="91658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s-CL" sz="3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</a:t>
            </a:r>
            <a:r>
              <a:rPr lang="es-CL" sz="3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34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C</a:t>
            </a:r>
            <a:r>
              <a:rPr lang="es-CL" sz="3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hina-Chile </a:t>
            </a:r>
            <a:r>
              <a:rPr lang="es-CL" sz="34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CL" sz="34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cientific</a:t>
            </a:r>
            <a:r>
              <a:rPr lang="es-CL" sz="34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Meetings</a:t>
            </a:r>
          </a:p>
          <a:p>
            <a:endParaRPr lang="es-CL" sz="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8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llowing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to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boost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interchange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8424936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9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404664"/>
            <a:ext cx="1022513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8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Guido\Desktop\China - Chile Bilateral meeting 2026\My talk\bayron20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2566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07504" y="44624"/>
            <a:ext cx="9018160" cy="954107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       The </a:t>
            </a:r>
            <a:r>
              <a:rPr lang="en-US" sz="2800" dirty="0">
                <a:solidFill>
                  <a:srgbClr val="FFFF00"/>
                </a:solidFill>
              </a:rPr>
              <a:t>Baryon Cycle from Reionization to Cosmic </a:t>
            </a:r>
            <a:r>
              <a:rPr lang="en-US" sz="2800" dirty="0" smtClean="0">
                <a:solidFill>
                  <a:srgbClr val="FFFF00"/>
                </a:solidFill>
              </a:rPr>
              <a:t>Noon </a:t>
            </a:r>
          </a:p>
          <a:p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                                        Conference</a:t>
            </a:r>
            <a:endParaRPr lang="es-CL" sz="280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02836"/>
            <a:ext cx="1025272" cy="111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" y="5661248"/>
            <a:ext cx="1197112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889641" y="6218148"/>
            <a:ext cx="5418663" cy="523220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Puerto </a:t>
            </a:r>
            <a:r>
              <a:rPr lang="en-US" sz="2800" dirty="0" err="1">
                <a:solidFill>
                  <a:srgbClr val="FFFF00"/>
                </a:solidFill>
              </a:rPr>
              <a:t>Varas</a:t>
            </a:r>
            <a:r>
              <a:rPr lang="en-US" sz="2800" dirty="0">
                <a:solidFill>
                  <a:srgbClr val="FFFF00"/>
                </a:solidFill>
              </a:rPr>
              <a:t>, Chile, December </a:t>
            </a:r>
            <a:r>
              <a:rPr lang="en-US" sz="2800" dirty="0" smtClean="0">
                <a:solidFill>
                  <a:srgbClr val="FFFF00"/>
                </a:solidFill>
              </a:rPr>
              <a:t>2025</a:t>
            </a:r>
            <a:endParaRPr lang="es-CL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5212" cy="6857999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23528" y="188640"/>
            <a:ext cx="8823441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es-CL" sz="28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endParaRPr lang="es-CL" sz="28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r>
              <a:rPr lang="es-CL" sz="3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</a:p>
          <a:p>
            <a:r>
              <a:rPr lang="es-CL" sz="3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hilean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scientists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flowered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3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welve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xistence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CASSACA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23528" y="270892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and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blossom</a:t>
            </a:r>
            <a:r>
              <a:rPr lang="es-CL" sz="3200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2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2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es-CL" sz="320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CL" sz="320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16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26970"/>
            <a:ext cx="10476656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79912" y="2564904"/>
            <a:ext cx="2160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200" dirty="0" err="1" smtClean="0">
                <a:solidFill>
                  <a:srgbClr val="00CC99">
                    <a:lumMod val="60000"/>
                    <a:lumOff val="40000"/>
                  </a:srgbClr>
                </a:solidFill>
                <a:latin typeface="Comic Sans MS" panose="030F0702030302020204" pitchFamily="66" charset="0"/>
              </a:rPr>
              <a:t>Thanks</a:t>
            </a:r>
            <a:endParaRPr lang="es-CL" sz="4200" dirty="0">
              <a:solidFill>
                <a:srgbClr val="00CC99">
                  <a:lumMod val="60000"/>
                  <a:lumOff val="40000"/>
                </a:srgb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085184"/>
            <a:ext cx="183569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4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08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590" y="637788"/>
            <a:ext cx="5233410" cy="322326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590" y="3861048"/>
            <a:ext cx="5233410" cy="331236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5496" y="1124744"/>
            <a:ext cx="383470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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Chile has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desert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Atacama </a:t>
            </a:r>
            <a:r>
              <a:rPr lang="es-CL" sz="28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esert</a:t>
            </a:r>
            <a:r>
              <a:rPr lang="es-CL" sz="2600" dirty="0" smtClean="0">
                <a:solidFill>
                  <a:srgbClr val="FFFF00"/>
                </a:solidFill>
              </a:rPr>
              <a:t>.</a:t>
            </a:r>
          </a:p>
          <a:p>
            <a:endParaRPr lang="es-CL" sz="2400" dirty="0">
              <a:solidFill>
                <a:srgbClr val="FFFF00"/>
              </a:solidFill>
            </a:endParaRPr>
          </a:p>
          <a:p>
            <a:endParaRPr lang="es-CL" sz="2400" dirty="0" smtClean="0">
              <a:solidFill>
                <a:srgbClr val="FFFF00"/>
              </a:solidFill>
            </a:endParaRPr>
          </a:p>
          <a:p>
            <a:endParaRPr lang="es-CL" sz="2400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72536" y="-27384"/>
            <a:ext cx="2876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s-CL" sz="40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s-CL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Chile?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-36512" y="4401686"/>
            <a:ext cx="400705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blue and </a:t>
            </a:r>
            <a:r>
              <a:rPr lang="es-CL" sz="26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ransparent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Atmosphere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stable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s-CL" sz="26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Ideal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69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0 CuadroTexto"/>
          <p:cNvSpPr txBox="1"/>
          <p:nvPr/>
        </p:nvSpPr>
        <p:spPr>
          <a:xfrm>
            <a:off x="107504" y="44624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 2"/>
              <a:buChar char=""/>
            </a:pP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28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G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overnment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 of Chile,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i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particular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</a:p>
          <a:p>
            <a:pPr algn="just"/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Chile,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foreign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institutions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facilities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</a:p>
          <a:p>
            <a:pPr algn="just"/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observatories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territory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10 CuadroTexto"/>
          <p:cNvSpPr txBox="1"/>
          <p:nvPr/>
        </p:nvSpPr>
        <p:spPr>
          <a:xfrm>
            <a:off x="482092" y="1484784"/>
            <a:ext cx="82397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By </a:t>
            </a: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the end of this decade more than 50%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of the </a:t>
            </a: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world's </a:t>
            </a:r>
            <a:endParaRPr lang="en-US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 2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astronomical </a:t>
            </a: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observation capacity will be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located </a:t>
            </a: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and </a:t>
            </a:r>
            <a:endParaRPr lang="en-US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 2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operational </a:t>
            </a: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2"/>
              </a:rPr>
              <a:t>in Chilean territory.</a:t>
            </a:r>
            <a:endParaRPr lang="es-CL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90" y="2924944"/>
            <a:ext cx="8640960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3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lcou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848" y="2800091"/>
            <a:ext cx="3005584" cy="2163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7950" y="980728"/>
            <a:ext cx="5184130" cy="10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1966 Cerro </a:t>
            </a:r>
            <a:r>
              <a:rPr lang="en-US" altLang="es-CL" sz="2800" dirty="0" err="1" smtClean="0">
                <a:solidFill>
                  <a:srgbClr val="FFFF00"/>
                </a:solidFill>
                <a:latin typeface="Times New Roman" pitchFamily="18" charset="0"/>
              </a:rPr>
              <a:t>Tololo</a:t>
            </a: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 Inter-</a:t>
            </a:r>
            <a:r>
              <a:rPr lang="en-US" altLang="es-CL" sz="2800" dirty="0" err="1" smtClean="0">
                <a:solidFill>
                  <a:srgbClr val="FFFF00"/>
                </a:solidFill>
                <a:latin typeface="Times New Roman" pitchFamily="18" charset="0"/>
              </a:rPr>
              <a:t>american</a:t>
            </a: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        Observatory  </a:t>
            </a:r>
          </a:p>
        </p:txBody>
      </p:sp>
      <p:pic>
        <p:nvPicPr>
          <p:cNvPr id="4" name="Picture 6" descr="tolo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338" y="404664"/>
            <a:ext cx="2966070" cy="2395427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9" descr="lasill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40768"/>
            <a:ext cx="3076029" cy="2291246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07950" y="2276872"/>
            <a:ext cx="4968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1969 La Silla Observatory (ESO) 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7504" y="3429000"/>
            <a:ext cx="49568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1971 Las </a:t>
            </a:r>
            <a:r>
              <a:rPr lang="en-US" altLang="es-CL" sz="2800" dirty="0" err="1" smtClean="0">
                <a:solidFill>
                  <a:srgbClr val="FFFF00"/>
                </a:solidFill>
                <a:latin typeface="Times New Roman" pitchFamily="18" charset="0"/>
              </a:rPr>
              <a:t>Campanas</a:t>
            </a:r>
            <a:r>
              <a:rPr lang="en-US" altLang="es-CL" sz="2800" dirty="0" smtClean="0">
                <a:solidFill>
                  <a:srgbClr val="FFFF00"/>
                </a:solidFill>
                <a:latin typeface="Times New Roman" pitchFamily="18" charset="0"/>
              </a:rPr>
              <a:t> Observatory</a:t>
            </a:r>
          </a:p>
        </p:txBody>
      </p:sp>
      <p:pic>
        <p:nvPicPr>
          <p:cNvPr id="8" name="Picture 14" descr="gemin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869161"/>
            <a:ext cx="2376264" cy="1975356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41288" y="5805264"/>
            <a:ext cx="40222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2002 Gemini Observatory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79512" y="44624"/>
            <a:ext cx="4689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</a:t>
            </a:r>
            <a:r>
              <a:rPr lang="es-CL" sz="3000" dirty="0" err="1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Observatories</a:t>
            </a:r>
            <a:r>
              <a:rPr lang="es-CL" sz="3000" dirty="0" smtClean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s-CL" sz="30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L" dirty="0">
              <a:solidFill>
                <a:srgbClr val="000000"/>
              </a:solidFill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07504" y="4581128"/>
            <a:ext cx="50321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Aft>
                <a:spcPct val="0"/>
              </a:spcAft>
              <a:buFontTx/>
              <a:buNone/>
            </a:pPr>
            <a:r>
              <a:rPr lang="en-US" alt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1999 </a:t>
            </a:r>
            <a:r>
              <a:rPr lang="en-US" alt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Paranal</a:t>
            </a:r>
            <a:r>
              <a:rPr lang="en-US" alt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Observatory (ESO)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861048"/>
            <a:ext cx="3664669" cy="206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9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3" y="188640"/>
            <a:ext cx="8964487" cy="190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b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</a:t>
            </a:r>
            <a:r>
              <a:rPr lang="es-CL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MISSION</a:t>
            </a:r>
            <a:endParaRPr lang="es-CL" sz="3200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 </a:t>
            </a: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Promote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scientific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research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and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collaboration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in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astronomy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between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chinese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and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chilean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astronomers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28309" y="4365104"/>
            <a:ext cx="8448147" cy="1211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 2"/>
              <a:buChar char=""/>
            </a:pPr>
            <a:r>
              <a:rPr lang="es-CL" sz="2800" dirty="0" err="1" smtClean="0">
                <a:solidFill>
                  <a:srgbClr val="FFFF00"/>
                </a:solidFill>
              </a:rPr>
              <a:t>Attract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the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young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generations</a:t>
            </a:r>
            <a:r>
              <a:rPr lang="es-CL" sz="2800" dirty="0">
                <a:solidFill>
                  <a:srgbClr val="FFFF00"/>
                </a:solidFill>
              </a:rPr>
              <a:t> </a:t>
            </a:r>
            <a:r>
              <a:rPr lang="es-CL" sz="2800" dirty="0" smtClean="0">
                <a:solidFill>
                  <a:srgbClr val="FFFF00"/>
                </a:solidFill>
              </a:rPr>
              <a:t>to </a:t>
            </a:r>
            <a:r>
              <a:rPr lang="es-CL" sz="2800" dirty="0" err="1" smtClean="0">
                <a:solidFill>
                  <a:srgbClr val="FFFF00"/>
                </a:solidFill>
              </a:rPr>
              <a:t>astronomy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providing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>
                <a:solidFill>
                  <a:srgbClr val="FFFF00"/>
                </a:solidFill>
              </a:rPr>
              <a:t> </a:t>
            </a:r>
            <a:r>
              <a:rPr lang="es-CL" sz="2800" dirty="0" smtClean="0">
                <a:solidFill>
                  <a:srgbClr val="FFFF00"/>
                </a:solidFill>
              </a:rPr>
              <a:t>    </a:t>
            </a:r>
            <a:r>
              <a:rPr lang="es-CL" sz="2800" dirty="0" err="1" smtClean="0">
                <a:solidFill>
                  <a:srgbClr val="FFFF00"/>
                </a:solidFill>
              </a:rPr>
              <a:t>them</a:t>
            </a:r>
            <a:r>
              <a:rPr lang="es-CL" sz="2800" dirty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the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opportunity</a:t>
            </a:r>
            <a:r>
              <a:rPr lang="es-CL" sz="2800" dirty="0" smtClean="0">
                <a:solidFill>
                  <a:srgbClr val="FFFF00"/>
                </a:solidFill>
              </a:rPr>
              <a:t> of </a:t>
            </a:r>
            <a:r>
              <a:rPr lang="es-CL" sz="2800" dirty="0" err="1" smtClean="0">
                <a:solidFill>
                  <a:srgbClr val="FFFF00"/>
                </a:solidFill>
              </a:rPr>
              <a:t>performing</a:t>
            </a:r>
            <a:r>
              <a:rPr lang="es-CL" sz="2800" dirty="0" smtClean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frontier</a:t>
            </a:r>
            <a:r>
              <a:rPr lang="es-CL" sz="2800" dirty="0">
                <a:solidFill>
                  <a:srgbClr val="FFFF00"/>
                </a:solidFill>
              </a:rPr>
              <a:t> </a:t>
            </a:r>
            <a:r>
              <a:rPr lang="es-CL" sz="2800" dirty="0" err="1" smtClean="0">
                <a:solidFill>
                  <a:srgbClr val="FFFF00"/>
                </a:solidFill>
              </a:rPr>
              <a:t>research</a:t>
            </a:r>
            <a:r>
              <a:rPr lang="es-CL" sz="2800" dirty="0" smtClean="0">
                <a:solidFill>
                  <a:srgbClr val="FFFF00"/>
                </a:solidFill>
              </a:rPr>
              <a:t>.</a:t>
            </a:r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7504" y="2385714"/>
            <a:ext cx="8820471" cy="1835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CL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 </a:t>
            </a:r>
            <a:r>
              <a:rPr lang="es-CL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 2"/>
              </a:rPr>
              <a:t></a:t>
            </a:r>
            <a:r>
              <a:rPr lang="es-CL" sz="26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Symbol"/>
              </a:rPr>
              <a:t>Tackle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together fundamental problems in astrophysics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making use of the extraordinary </a:t>
            </a:r>
            <a:r>
              <a:rPr lang="en-US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infraestructure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available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in Chile as well as in China.</a:t>
            </a:r>
            <a:endParaRPr lang="es-CL" sz="2800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73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11760" y="2937138"/>
            <a:ext cx="416331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Main</a:t>
            </a:r>
            <a:r>
              <a:rPr lang="es-ES" altLang="es-CL" sz="4000" dirty="0" smtClean="0">
                <a:solidFill>
                  <a:srgbClr val="00FFFF"/>
                </a:solidFill>
                <a:sym typeface="Wingdings 2" pitchFamily="18" charset="2"/>
              </a:rPr>
              <a:t> </a:t>
            </a:r>
            <a:r>
              <a:rPr lang="es-ES" altLang="es-CL" sz="4000" dirty="0" err="1" smtClean="0">
                <a:solidFill>
                  <a:srgbClr val="00FFFF"/>
                </a:solidFill>
                <a:sym typeface="Wingdings 2" pitchFamily="18" charset="2"/>
              </a:rPr>
              <a:t>infrastructure</a:t>
            </a:r>
            <a:endParaRPr lang="es-ES" altLang="es-CL" sz="4000" dirty="0" smtClean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820" y="-99392"/>
            <a:ext cx="9092316" cy="892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237312"/>
            <a:ext cx="9296400" cy="692497"/>
          </a:xfrm>
          <a:prstGeom prst="rect">
            <a:avLst/>
          </a:prstGeom>
          <a:gradFill rotWithShape="1">
            <a:gsLst>
              <a:gs pos="0">
                <a:srgbClr val="081F56"/>
              </a:gs>
              <a:gs pos="100000">
                <a:srgbClr val="1242B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s-ES" altLang="es-CL" sz="2400" kern="0" dirty="0" smtClean="0">
                <a:solidFill>
                  <a:srgbClr val="FFFF00"/>
                </a:solidFill>
              </a:rPr>
              <a:t> </a:t>
            </a:r>
            <a:r>
              <a:rPr lang="es-ES" altLang="es-CL" sz="2800" kern="0" dirty="0" smtClean="0">
                <a:solidFill>
                  <a:srgbClr val="FFFF00"/>
                </a:solidFill>
              </a:rPr>
              <a:t>4 </a:t>
            </a:r>
            <a:r>
              <a:rPr lang="es-ES" altLang="es-CL" sz="2800" kern="0" dirty="0" smtClean="0">
                <a:solidFill>
                  <a:srgbClr val="FFFF00"/>
                </a:solidFill>
                <a:sym typeface="Symbol"/>
              </a:rPr>
              <a:t></a:t>
            </a:r>
            <a:r>
              <a:rPr lang="es-ES" altLang="es-CL" sz="2800" kern="0" dirty="0" smtClean="0">
                <a:solidFill>
                  <a:srgbClr val="FFFF00"/>
                </a:solidFill>
              </a:rPr>
              <a:t> 8 m. </a:t>
            </a:r>
            <a:r>
              <a:rPr lang="es-ES" altLang="es-CL" sz="2800" kern="0" dirty="0" err="1" smtClean="0">
                <a:solidFill>
                  <a:srgbClr val="FFFF00"/>
                </a:solidFill>
              </a:rPr>
              <a:t>telescopes</a:t>
            </a:r>
            <a:r>
              <a:rPr lang="es-ES" altLang="es-CL" sz="2800" kern="0" dirty="0" smtClean="0">
                <a:solidFill>
                  <a:srgbClr val="FFFF00"/>
                </a:solidFill>
              </a:rPr>
              <a:t> in </a:t>
            </a:r>
            <a:r>
              <a:rPr lang="es-ES" altLang="es-CL" sz="2800" kern="0" dirty="0" err="1" smtClean="0">
                <a:solidFill>
                  <a:srgbClr val="FFFF00"/>
                </a:solidFill>
              </a:rPr>
              <a:t>Paranal</a:t>
            </a:r>
            <a:r>
              <a:rPr lang="es-ES" altLang="es-CL" sz="2400" kern="0" dirty="0" smtClean="0">
                <a:solidFill>
                  <a:srgbClr val="FFFF00"/>
                </a:solidFill>
              </a:rPr>
              <a:t>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 smtClean="0">
              <a:solidFill>
                <a:srgbClr val="FFFF00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 rot="16200000">
            <a:off x="-4704020" y="2714436"/>
            <a:ext cx="9296400" cy="969496"/>
          </a:xfrm>
          <a:prstGeom prst="rect">
            <a:avLst/>
          </a:prstGeom>
          <a:gradFill rotWithShape="1">
            <a:gsLst>
              <a:gs pos="0">
                <a:srgbClr val="081F56"/>
              </a:gs>
              <a:gs pos="100000">
                <a:srgbClr val="1242B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2400" kern="0" dirty="0" smtClean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 smtClean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 smtClean="0">
              <a:solidFill>
                <a:srgbClr val="FFFF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rot="16200000">
            <a:off x="4554844" y="2866836"/>
            <a:ext cx="9296400" cy="969496"/>
          </a:xfrm>
          <a:prstGeom prst="rect">
            <a:avLst/>
          </a:prstGeom>
          <a:gradFill rotWithShape="1">
            <a:gsLst>
              <a:gs pos="0">
                <a:srgbClr val="081F56"/>
              </a:gs>
              <a:gs pos="100000">
                <a:srgbClr val="1242B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2400" kern="0" dirty="0" smtClean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 smtClean="0">
              <a:solidFill>
                <a:srgbClr val="FFFF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es-ES" altLang="es-CL" sz="1100" kern="0" dirty="0" smtClean="0">
              <a:solidFill>
                <a:srgbClr val="FFFF00"/>
              </a:solidFill>
            </a:endParaRPr>
          </a:p>
        </p:txBody>
      </p:sp>
      <p:sp>
        <p:nvSpPr>
          <p:cNvPr id="7" name="13 Rectángulo"/>
          <p:cNvSpPr>
            <a:spLocks noChangeArrowheads="1"/>
          </p:cNvSpPr>
          <p:nvPr/>
        </p:nvSpPr>
        <p:spPr bwMode="auto">
          <a:xfrm>
            <a:off x="6300192" y="1096935"/>
            <a:ext cx="2424257" cy="11079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wrap="square" lIns="91370" tIns="45687" rIns="91370" bIns="4568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FFFF00"/>
                </a:solidFill>
                <a:ea typeface="ＭＳ Ｐゴシック" charset="0"/>
                <a:cs typeface="Times New Roman" panose="02020603050405020304" pitchFamily="18" charset="0"/>
              </a:rPr>
              <a:t>Can </a:t>
            </a:r>
            <a:r>
              <a:rPr lang="en-US" sz="2200" dirty="0">
                <a:solidFill>
                  <a:srgbClr val="FFFF00"/>
                </a:solidFill>
                <a:ea typeface="ＭＳ Ｐゴシック" charset="0"/>
                <a:cs typeface="Times New Roman" panose="02020603050405020304" pitchFamily="18" charset="0"/>
              </a:rPr>
              <a:t>combine up to </a:t>
            </a:r>
            <a:endParaRPr lang="en-US" sz="2200" dirty="0" smtClean="0">
              <a:solidFill>
                <a:srgbClr val="FFFF00"/>
              </a:solidFill>
              <a:ea typeface="ＭＳ Ｐゴシック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FFFF00"/>
                </a:solidFill>
                <a:ea typeface="ＭＳ Ｐゴシック" charset="0"/>
                <a:cs typeface="Times New Roman" panose="02020603050405020304" pitchFamily="18" charset="0"/>
              </a:rPr>
              <a:t>three telescopes to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FFFF00"/>
                </a:solidFill>
                <a:ea typeface="ＭＳ Ｐゴシック" charset="0"/>
                <a:cs typeface="Times New Roman" panose="02020603050405020304" pitchFamily="18" charset="0"/>
              </a:rPr>
              <a:t>do  interferometry</a:t>
            </a:r>
            <a:r>
              <a:rPr lang="en-US" sz="2200" dirty="0" smtClean="0">
                <a:solidFill>
                  <a:srgbClr val="FFFF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.</a:t>
            </a:r>
            <a:endParaRPr lang="en-US" sz="2200" dirty="0">
              <a:solidFill>
                <a:srgbClr val="FFFF00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355"/>
            <a:ext cx="91440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99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Personalizado 3">
      <a:dk1>
        <a:srgbClr val="FFFF00"/>
      </a:dk1>
      <a:lt1>
        <a:srgbClr val="FFFF00"/>
      </a:lt1>
      <a:dk2>
        <a:srgbClr val="FFFF00"/>
      </a:dk2>
      <a:lt2>
        <a:srgbClr val="FFFF00"/>
      </a:lt2>
      <a:accent1>
        <a:srgbClr val="FFFF00"/>
      </a:accent1>
      <a:accent2>
        <a:srgbClr val="FFFF00"/>
      </a:accent2>
      <a:accent3>
        <a:srgbClr val="FFFF00"/>
      </a:accent3>
      <a:accent4>
        <a:srgbClr val="FFFF00"/>
      </a:accent4>
      <a:accent5>
        <a:srgbClr val="FFFF00"/>
      </a:accent5>
      <a:accent6>
        <a:srgbClr val="FFFF00"/>
      </a:accent6>
      <a:hlink>
        <a:srgbClr val="FFFF00"/>
      </a:hlink>
      <a:folHlink>
        <a:srgbClr val="FFFF00"/>
      </a:folHlink>
    </a:clrScheme>
    <a:fontScheme name="E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0" fontAlgn="base" latinLnBrk="0" hangingPunct="0">
          <a:lnSpc>
            <a:spcPct val="50000"/>
          </a:lnSpc>
          <a:spcBef>
            <a:spcPts val="500"/>
          </a:spcBef>
          <a:spcAft>
            <a:spcPts val="500"/>
          </a:spcAft>
          <a:buClrTx/>
          <a:buSzTx/>
          <a:buFontTx/>
          <a:buNone/>
          <a:tabLst/>
          <a:defRPr kumimoji="0" lang="es-ES_tradnl" altLang="es-CL" sz="1200" b="0" i="0" u="sng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0" fontAlgn="base" latinLnBrk="0" hangingPunct="0">
          <a:lnSpc>
            <a:spcPct val="50000"/>
          </a:lnSpc>
          <a:spcBef>
            <a:spcPts val="500"/>
          </a:spcBef>
          <a:spcAft>
            <a:spcPts val="500"/>
          </a:spcAft>
          <a:buClrTx/>
          <a:buSzTx/>
          <a:buFontTx/>
          <a:buNone/>
          <a:tabLst/>
          <a:defRPr kumimoji="0" lang="es-ES_tradnl" altLang="es-CL" sz="1200" b="0" i="0" u="sng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8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CL" sz="2400" b="0" i="1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5620</TotalTime>
  <Words>1145</Words>
  <Application>Microsoft Office PowerPoint</Application>
  <PresentationFormat>Presentación en pantalla (4:3)</PresentationFormat>
  <Paragraphs>279</Paragraphs>
  <Slides>37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37</vt:i4>
      </vt:variant>
    </vt:vector>
  </HeadingPairs>
  <TitlesOfParts>
    <vt:vector size="53" baseType="lpstr">
      <vt:lpstr>ＭＳ Ｐゴシック</vt:lpstr>
      <vt:lpstr>Arial</vt:lpstr>
      <vt:lpstr>Arial Black</vt:lpstr>
      <vt:lpstr>Calibri</vt:lpstr>
      <vt:lpstr>Comic Sans MS</vt:lpstr>
      <vt:lpstr>Symbol</vt:lpstr>
      <vt:lpstr>Times</vt:lpstr>
      <vt:lpstr>Times New Roman</vt:lpstr>
      <vt:lpstr>Wingdings</vt:lpstr>
      <vt:lpstr>Wingdings 2</vt:lpstr>
      <vt:lpstr>Diseño predeterminado</vt:lpstr>
      <vt:lpstr>3_Blank Presentation</vt:lpstr>
      <vt:lpstr>4_Blank Presentation</vt:lpstr>
      <vt:lpstr>2_Diseño predeterminado</vt:lpstr>
      <vt:lpstr>7_Blank Presentation</vt:lpstr>
      <vt:lpstr>6_Blank Presentation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Guido</dc:creator>
  <cp:lastModifiedBy>Guido</cp:lastModifiedBy>
  <cp:revision>349</cp:revision>
  <dcterms:created xsi:type="dcterms:W3CDTF">2016-08-03T17:36:55Z</dcterms:created>
  <dcterms:modified xsi:type="dcterms:W3CDTF">2026-01-05T13:50:21Z</dcterms:modified>
</cp:coreProperties>
</file>