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media/image2.webp" ContentType="image/webp"/>
  <Override PartName="/ppt/media/image5.webp" ContentType="image/webp"/>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
  </p:notesMasterIdLst>
  <p:handoutMasterIdLst>
    <p:handoutMasterId r:id="rId22"/>
  </p:handoutMasterIdLst>
  <p:sldIdLst>
    <p:sldId id="265" r:id="rId3"/>
    <p:sldId id="268" r:id="rId5"/>
    <p:sldId id="269" r:id="rId6"/>
    <p:sldId id="270" r:id="rId7"/>
    <p:sldId id="271" r:id="rId8"/>
    <p:sldId id="272" r:id="rId9"/>
    <p:sldId id="273" r:id="rId10"/>
    <p:sldId id="274" r:id="rId11"/>
    <p:sldId id="276" r:id="rId12"/>
    <p:sldId id="279" r:id="rId13"/>
    <p:sldId id="284" r:id="rId14"/>
    <p:sldId id="283" r:id="rId15"/>
    <p:sldId id="285" r:id="rId16"/>
    <p:sldId id="277" r:id="rId17"/>
    <p:sldId id="278" r:id="rId18"/>
    <p:sldId id="275" r:id="rId19"/>
    <p:sldId id="281" r:id="rId20"/>
    <p:sldId id="282" r:id="rId21"/>
  </p:sldIdLst>
  <p:sldSz cx="16383000" cy="9215120"/>
  <p:notesSz cx="6858000" cy="9144000"/>
  <p:embeddedFontLst>
    <p:embeddedFont>
      <p:font typeface="黑体" panose="02010609060101010101" charset="-122"/>
      <p:regular r:id="rId26"/>
    </p:embeddedFont>
    <p:embeddedFont>
      <p:font typeface="Cambria Math" panose="02040503050406030204" charset="0"/>
      <p:regular r:id="rId27"/>
    </p:embeddedFont>
    <p:embeddedFont>
      <p:font typeface="等线 Light" panose="02010600030101010101" charset="-122"/>
      <p:regular r:id="rId28"/>
    </p:embeddedFont>
    <p:embeddedFont>
      <p:font typeface="Calibri Light" panose="020F0302020204030204" charset="0"/>
      <p:regular r:id="rId29"/>
      <p:italic r:id="rId30"/>
    </p:embeddedFont>
    <p:embeddedFont>
      <p:font typeface="等线" panose="02010600030101010101" charset="-122"/>
      <p:regular r:id="rId31"/>
    </p:embeddedFont>
    <p:embeddedFont>
      <p:font typeface="Calibri" panose="020F0502020204030204" charset="0"/>
      <p:regular r:id="rId32"/>
      <p:bold r:id="rId33"/>
      <p:italic r:id="rId34"/>
      <p:boldItalic r:id="rId3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1" userDrawn="1">
          <p15:clr>
            <a:srgbClr val="A4A3A4"/>
          </p15:clr>
        </p15:guide>
        <p15:guide id="2" pos="51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0670FF"/>
    <a:srgbClr val="31A5D4"/>
    <a:srgbClr val="132D5F"/>
    <a:srgbClr val="193C7F"/>
    <a:srgbClr val="344978"/>
    <a:srgbClr val="202D4B"/>
    <a:srgbClr val="B9C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0488" autoAdjust="0"/>
  </p:normalViewPr>
  <p:slideViewPr>
    <p:cSldViewPr snapToGrid="0" showGuides="1">
      <p:cViewPr varScale="1">
        <p:scale>
          <a:sx n="107" d="100"/>
          <a:sy n="107" d="100"/>
        </p:scale>
        <p:origin x="702" y="132"/>
      </p:cViewPr>
      <p:guideLst>
        <p:guide orient="horz" pos="3061"/>
        <p:guide pos="51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font" Target="fonts/font10.fntdata"/><Relationship Id="rId34" Type="http://schemas.openxmlformats.org/officeDocument/2006/relationships/font" Target="fonts/font9.fntdata"/><Relationship Id="rId33" Type="http://schemas.openxmlformats.org/officeDocument/2006/relationships/font" Target="fonts/font8.fntdata"/><Relationship Id="rId32" Type="http://schemas.openxmlformats.org/officeDocument/2006/relationships/font" Target="fonts/font7.fntdata"/><Relationship Id="rId31" Type="http://schemas.openxmlformats.org/officeDocument/2006/relationships/font" Target="fonts/font6.fntdata"/><Relationship Id="rId30" Type="http://schemas.openxmlformats.org/officeDocument/2006/relationships/font" Target="fonts/font5.fntdata"/><Relationship Id="rId3" Type="http://schemas.openxmlformats.org/officeDocument/2006/relationships/slide" Target="slides/slide1.xml"/><Relationship Id="rId29" Type="http://schemas.openxmlformats.org/officeDocument/2006/relationships/font" Target="fonts/font4.fntdata"/><Relationship Id="rId28" Type="http://schemas.openxmlformats.org/officeDocument/2006/relationships/font" Target="fonts/font3.fntdata"/><Relationship Id="rId27" Type="http://schemas.openxmlformats.org/officeDocument/2006/relationships/font" Target="fonts/font2.fntdata"/><Relationship Id="rId26" Type="http://schemas.openxmlformats.org/officeDocument/2006/relationships/font" Target="fonts/font1.fntdata"/><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20BC93-D293-4300-8C10-91FCB7D5F11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066E6-F5F2-465C-9B4F-21F2B2690BA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047875" y="1508175"/>
            <a:ext cx="12287250" cy="3208338"/>
          </a:xfrm>
        </p:spPr>
        <p:txBody>
          <a:bodyPr anchor="b"/>
          <a:lstStyle>
            <a:lvl1pPr algn="ctr">
              <a:defRPr sz="8065"/>
            </a:lvl1pPr>
          </a:lstStyle>
          <a:p>
            <a:r>
              <a:rPr lang="zh-CN" altLang="en-US"/>
              <a:t>单击此处编辑母版标题样式</a:t>
            </a:r>
            <a:endParaRPr lang="en-US" dirty="0"/>
          </a:p>
        </p:txBody>
      </p:sp>
      <p:sp>
        <p:nvSpPr>
          <p:cNvPr id="3" name="Subtitle 2"/>
          <p:cNvSpPr>
            <a:spLocks noGrp="1"/>
          </p:cNvSpPr>
          <p:nvPr>
            <p:ph type="subTitle" idx="1"/>
          </p:nvPr>
        </p:nvSpPr>
        <p:spPr>
          <a:xfrm>
            <a:off x="2047875" y="4840239"/>
            <a:ext cx="12287250" cy="2224930"/>
          </a:xfrm>
        </p:spPr>
        <p:txBody>
          <a:bodyPr/>
          <a:lstStyle>
            <a:lvl1pPr marL="0" indent="0" algn="ctr">
              <a:buNone/>
              <a:defRPr sz="3225"/>
            </a:lvl1pPr>
            <a:lvl2pPr marL="614680" indent="0" algn="ctr">
              <a:buNone/>
              <a:defRPr sz="2690"/>
            </a:lvl2pPr>
            <a:lvl3pPr marL="1228725" indent="0" algn="ctr">
              <a:buNone/>
              <a:defRPr sz="2420"/>
            </a:lvl3pPr>
            <a:lvl4pPr marL="1843405" indent="0" algn="ctr">
              <a:buNone/>
              <a:defRPr sz="2150"/>
            </a:lvl4pPr>
            <a:lvl5pPr marL="2457450" indent="0" algn="ctr">
              <a:buNone/>
              <a:defRPr sz="2150"/>
            </a:lvl5pPr>
            <a:lvl6pPr marL="3072130" indent="0" algn="ctr">
              <a:buNone/>
              <a:defRPr sz="2150"/>
            </a:lvl6pPr>
            <a:lvl7pPr marL="3686175" indent="0" algn="ctr">
              <a:buNone/>
              <a:defRPr sz="2150"/>
            </a:lvl7pPr>
            <a:lvl8pPr marL="4300855" indent="0" algn="ctr">
              <a:buNone/>
              <a:defRPr sz="2150"/>
            </a:lvl8pPr>
            <a:lvl9pPr marL="4914900" indent="0" algn="ctr">
              <a:buNone/>
              <a:defRPr sz="215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24085" y="490637"/>
            <a:ext cx="3532584" cy="780965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126331" y="490637"/>
            <a:ext cx="10392966" cy="780965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117798" y="2297461"/>
            <a:ext cx="14130338" cy="3833366"/>
          </a:xfrm>
        </p:spPr>
        <p:txBody>
          <a:bodyPr anchor="b"/>
          <a:lstStyle>
            <a:lvl1pPr>
              <a:defRPr sz="8065"/>
            </a:lvl1pPr>
          </a:lstStyle>
          <a:p>
            <a:r>
              <a:rPr lang="zh-CN" altLang="en-US"/>
              <a:t>单击此处编辑母版标题样式</a:t>
            </a:r>
            <a:endParaRPr lang="en-US" dirty="0"/>
          </a:p>
        </p:txBody>
      </p:sp>
      <p:sp>
        <p:nvSpPr>
          <p:cNvPr id="3" name="Text Placeholder 2"/>
          <p:cNvSpPr>
            <a:spLocks noGrp="1"/>
          </p:cNvSpPr>
          <p:nvPr>
            <p:ph type="body" idx="1"/>
          </p:nvPr>
        </p:nvSpPr>
        <p:spPr>
          <a:xfrm>
            <a:off x="1117798" y="6167092"/>
            <a:ext cx="14130338" cy="2015876"/>
          </a:xfrm>
        </p:spPr>
        <p:txBody>
          <a:bodyPr/>
          <a:lstStyle>
            <a:lvl1pPr marL="0" indent="0">
              <a:buNone/>
              <a:defRPr sz="3225">
                <a:solidFill>
                  <a:schemeClr val="tx1">
                    <a:tint val="75000"/>
                  </a:schemeClr>
                </a:solidFill>
              </a:defRPr>
            </a:lvl1pPr>
            <a:lvl2pPr marL="614680" indent="0">
              <a:buNone/>
              <a:defRPr sz="2690">
                <a:solidFill>
                  <a:schemeClr val="tx1">
                    <a:tint val="75000"/>
                  </a:schemeClr>
                </a:solidFill>
              </a:defRPr>
            </a:lvl2pPr>
            <a:lvl3pPr marL="1228725" indent="0">
              <a:buNone/>
              <a:defRPr sz="2420">
                <a:solidFill>
                  <a:schemeClr val="tx1">
                    <a:tint val="75000"/>
                  </a:schemeClr>
                </a:solidFill>
              </a:defRPr>
            </a:lvl3pPr>
            <a:lvl4pPr marL="1843405" indent="0">
              <a:buNone/>
              <a:defRPr sz="2150">
                <a:solidFill>
                  <a:schemeClr val="tx1">
                    <a:tint val="75000"/>
                  </a:schemeClr>
                </a:solidFill>
              </a:defRPr>
            </a:lvl4pPr>
            <a:lvl5pPr marL="2457450" indent="0">
              <a:buNone/>
              <a:defRPr sz="2150">
                <a:solidFill>
                  <a:schemeClr val="tx1">
                    <a:tint val="75000"/>
                  </a:schemeClr>
                </a:solidFill>
              </a:defRPr>
            </a:lvl5pPr>
            <a:lvl6pPr marL="3072130" indent="0">
              <a:buNone/>
              <a:defRPr sz="2150">
                <a:solidFill>
                  <a:schemeClr val="tx1">
                    <a:tint val="75000"/>
                  </a:schemeClr>
                </a:solidFill>
              </a:defRPr>
            </a:lvl6pPr>
            <a:lvl7pPr marL="3686175" indent="0">
              <a:buNone/>
              <a:defRPr sz="2150">
                <a:solidFill>
                  <a:schemeClr val="tx1">
                    <a:tint val="75000"/>
                  </a:schemeClr>
                </a:solidFill>
              </a:defRPr>
            </a:lvl7pPr>
            <a:lvl8pPr marL="4300855" indent="0">
              <a:buNone/>
              <a:defRPr sz="2150">
                <a:solidFill>
                  <a:schemeClr val="tx1">
                    <a:tint val="75000"/>
                  </a:schemeClr>
                </a:solidFill>
              </a:defRPr>
            </a:lvl8pPr>
            <a:lvl9pPr marL="4914900" indent="0">
              <a:buNone/>
              <a:defRPr sz="215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126331" y="2453184"/>
            <a:ext cx="6962775" cy="5847111"/>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8293894" y="2453184"/>
            <a:ext cx="6962775" cy="5847111"/>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128465" y="490638"/>
            <a:ext cx="14130338" cy="1781225"/>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28466" y="2259063"/>
            <a:ext cx="6930776" cy="1107132"/>
          </a:xfrm>
        </p:spPr>
        <p:txBody>
          <a:bodyPr anchor="b"/>
          <a:lstStyle>
            <a:lvl1pPr marL="0" indent="0">
              <a:buNone/>
              <a:defRPr sz="3225" b="1"/>
            </a:lvl1pPr>
            <a:lvl2pPr marL="614680" indent="0">
              <a:buNone/>
              <a:defRPr sz="2690" b="1"/>
            </a:lvl2pPr>
            <a:lvl3pPr marL="1228725" indent="0">
              <a:buNone/>
              <a:defRPr sz="2420" b="1"/>
            </a:lvl3pPr>
            <a:lvl4pPr marL="1843405" indent="0">
              <a:buNone/>
              <a:defRPr sz="2150" b="1"/>
            </a:lvl4pPr>
            <a:lvl5pPr marL="2457450" indent="0">
              <a:buNone/>
              <a:defRPr sz="2150" b="1"/>
            </a:lvl5pPr>
            <a:lvl6pPr marL="3072130" indent="0">
              <a:buNone/>
              <a:defRPr sz="2150" b="1"/>
            </a:lvl6pPr>
            <a:lvl7pPr marL="3686175" indent="0">
              <a:buNone/>
              <a:defRPr sz="2150" b="1"/>
            </a:lvl7pPr>
            <a:lvl8pPr marL="4300855" indent="0">
              <a:buNone/>
              <a:defRPr sz="2150" b="1"/>
            </a:lvl8pPr>
            <a:lvl9pPr marL="4914900" indent="0">
              <a:buNone/>
              <a:defRPr sz="215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128466" y="3366195"/>
            <a:ext cx="6930776" cy="495116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8293894" y="2259063"/>
            <a:ext cx="6964909" cy="1107132"/>
          </a:xfrm>
        </p:spPr>
        <p:txBody>
          <a:bodyPr anchor="b"/>
          <a:lstStyle>
            <a:lvl1pPr marL="0" indent="0">
              <a:buNone/>
              <a:defRPr sz="3225" b="1"/>
            </a:lvl1pPr>
            <a:lvl2pPr marL="614680" indent="0">
              <a:buNone/>
              <a:defRPr sz="2690" b="1"/>
            </a:lvl2pPr>
            <a:lvl3pPr marL="1228725" indent="0">
              <a:buNone/>
              <a:defRPr sz="2420" b="1"/>
            </a:lvl3pPr>
            <a:lvl4pPr marL="1843405" indent="0">
              <a:buNone/>
              <a:defRPr sz="2150" b="1"/>
            </a:lvl4pPr>
            <a:lvl5pPr marL="2457450" indent="0">
              <a:buNone/>
              <a:defRPr sz="2150" b="1"/>
            </a:lvl5pPr>
            <a:lvl6pPr marL="3072130" indent="0">
              <a:buNone/>
              <a:defRPr sz="2150" b="1"/>
            </a:lvl6pPr>
            <a:lvl7pPr marL="3686175" indent="0">
              <a:buNone/>
              <a:defRPr sz="2150" b="1"/>
            </a:lvl7pPr>
            <a:lvl8pPr marL="4300855" indent="0">
              <a:buNone/>
              <a:defRPr sz="2150" b="1"/>
            </a:lvl8pPr>
            <a:lvl9pPr marL="4914900" indent="0">
              <a:buNone/>
              <a:defRPr sz="215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8293894" y="3366195"/>
            <a:ext cx="6964909" cy="495116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128466" y="614362"/>
            <a:ext cx="5283943" cy="2150269"/>
          </a:xfrm>
        </p:spPr>
        <p:txBody>
          <a:bodyPr anchor="b"/>
          <a:lstStyle>
            <a:lvl1pPr>
              <a:defRPr sz="4300"/>
            </a:lvl1pPr>
          </a:lstStyle>
          <a:p>
            <a:r>
              <a:rPr lang="zh-CN" altLang="en-US"/>
              <a:t>单击此处编辑母版标题样式</a:t>
            </a:r>
            <a:endParaRPr lang="en-US" dirty="0"/>
          </a:p>
        </p:txBody>
      </p:sp>
      <p:sp>
        <p:nvSpPr>
          <p:cNvPr id="3" name="Content Placeholder 2"/>
          <p:cNvSpPr>
            <a:spLocks noGrp="1"/>
          </p:cNvSpPr>
          <p:nvPr>
            <p:ph idx="1"/>
          </p:nvPr>
        </p:nvSpPr>
        <p:spPr>
          <a:xfrm>
            <a:off x="6964909" y="1326853"/>
            <a:ext cx="8293894" cy="6548934"/>
          </a:xfrm>
        </p:spPr>
        <p:txBody>
          <a:bodyPr/>
          <a:lstStyle>
            <a:lvl1pPr>
              <a:defRPr sz="4300"/>
            </a:lvl1pPr>
            <a:lvl2pPr>
              <a:defRPr sz="3765"/>
            </a:lvl2pPr>
            <a:lvl3pPr>
              <a:defRPr sz="3225"/>
            </a:lvl3pPr>
            <a:lvl4pPr>
              <a:defRPr sz="2690"/>
            </a:lvl4pPr>
            <a:lvl5pPr>
              <a:defRPr sz="2690"/>
            </a:lvl5pPr>
            <a:lvl6pPr>
              <a:defRPr sz="2690"/>
            </a:lvl6pPr>
            <a:lvl7pPr>
              <a:defRPr sz="2690"/>
            </a:lvl7pPr>
            <a:lvl8pPr>
              <a:defRPr sz="2690"/>
            </a:lvl8pPr>
            <a:lvl9pPr>
              <a:defRPr sz="269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128466" y="2764631"/>
            <a:ext cx="5283943" cy="5121822"/>
          </a:xfrm>
        </p:spPr>
        <p:txBody>
          <a:bodyPr/>
          <a:lstStyle>
            <a:lvl1pPr marL="0" indent="0">
              <a:buNone/>
              <a:defRPr sz="2150"/>
            </a:lvl1pPr>
            <a:lvl2pPr marL="614680" indent="0">
              <a:buNone/>
              <a:defRPr sz="1880"/>
            </a:lvl2pPr>
            <a:lvl3pPr marL="1228725" indent="0">
              <a:buNone/>
              <a:defRPr sz="1615"/>
            </a:lvl3pPr>
            <a:lvl4pPr marL="1843405" indent="0">
              <a:buNone/>
              <a:defRPr sz="1345"/>
            </a:lvl4pPr>
            <a:lvl5pPr marL="2457450" indent="0">
              <a:buNone/>
              <a:defRPr sz="1345"/>
            </a:lvl5pPr>
            <a:lvl6pPr marL="3072130" indent="0">
              <a:buNone/>
              <a:defRPr sz="1345"/>
            </a:lvl6pPr>
            <a:lvl7pPr marL="3686175" indent="0">
              <a:buNone/>
              <a:defRPr sz="1345"/>
            </a:lvl7pPr>
            <a:lvl8pPr marL="4300855" indent="0">
              <a:buNone/>
              <a:defRPr sz="1345"/>
            </a:lvl8pPr>
            <a:lvl9pPr marL="4914900" indent="0">
              <a:buNone/>
              <a:defRPr sz="134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128466" y="614362"/>
            <a:ext cx="5283943" cy="2150269"/>
          </a:xfrm>
        </p:spPr>
        <p:txBody>
          <a:bodyPr anchor="b"/>
          <a:lstStyle>
            <a:lvl1pPr>
              <a:defRPr sz="43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964909" y="1326853"/>
            <a:ext cx="8293894" cy="6548934"/>
          </a:xfrm>
        </p:spPr>
        <p:txBody>
          <a:bodyPr anchor="t"/>
          <a:lstStyle>
            <a:lvl1pPr marL="0" indent="0">
              <a:buNone/>
              <a:defRPr sz="4300"/>
            </a:lvl1pPr>
            <a:lvl2pPr marL="614680" indent="0">
              <a:buNone/>
              <a:defRPr sz="3765"/>
            </a:lvl2pPr>
            <a:lvl3pPr marL="1228725" indent="0">
              <a:buNone/>
              <a:defRPr sz="3225"/>
            </a:lvl3pPr>
            <a:lvl4pPr marL="1843405" indent="0">
              <a:buNone/>
              <a:defRPr sz="2690"/>
            </a:lvl4pPr>
            <a:lvl5pPr marL="2457450" indent="0">
              <a:buNone/>
              <a:defRPr sz="2690"/>
            </a:lvl5pPr>
            <a:lvl6pPr marL="3072130" indent="0">
              <a:buNone/>
              <a:defRPr sz="2690"/>
            </a:lvl6pPr>
            <a:lvl7pPr marL="3686175" indent="0">
              <a:buNone/>
              <a:defRPr sz="2690"/>
            </a:lvl7pPr>
            <a:lvl8pPr marL="4300855" indent="0">
              <a:buNone/>
              <a:defRPr sz="2690"/>
            </a:lvl8pPr>
            <a:lvl9pPr marL="4914900" indent="0">
              <a:buNone/>
              <a:defRPr sz="2690"/>
            </a:lvl9pPr>
          </a:lstStyle>
          <a:p>
            <a:r>
              <a:rPr lang="zh-CN" altLang="en-US"/>
              <a:t>单击图标添加图片</a:t>
            </a:r>
            <a:endParaRPr lang="en-US" dirty="0"/>
          </a:p>
        </p:txBody>
      </p:sp>
      <p:sp>
        <p:nvSpPr>
          <p:cNvPr id="4" name="Text Placeholder 3"/>
          <p:cNvSpPr>
            <a:spLocks noGrp="1"/>
          </p:cNvSpPr>
          <p:nvPr>
            <p:ph type="body" sz="half" idx="2"/>
          </p:nvPr>
        </p:nvSpPr>
        <p:spPr>
          <a:xfrm>
            <a:off x="1128466" y="2764631"/>
            <a:ext cx="5283943" cy="5121822"/>
          </a:xfrm>
        </p:spPr>
        <p:txBody>
          <a:bodyPr/>
          <a:lstStyle>
            <a:lvl1pPr marL="0" indent="0">
              <a:buNone/>
              <a:defRPr sz="2150"/>
            </a:lvl1pPr>
            <a:lvl2pPr marL="614680" indent="0">
              <a:buNone/>
              <a:defRPr sz="1880"/>
            </a:lvl2pPr>
            <a:lvl3pPr marL="1228725" indent="0">
              <a:buNone/>
              <a:defRPr sz="1615"/>
            </a:lvl3pPr>
            <a:lvl4pPr marL="1843405" indent="0">
              <a:buNone/>
              <a:defRPr sz="1345"/>
            </a:lvl4pPr>
            <a:lvl5pPr marL="2457450" indent="0">
              <a:buNone/>
              <a:defRPr sz="1345"/>
            </a:lvl5pPr>
            <a:lvl6pPr marL="3072130" indent="0">
              <a:buNone/>
              <a:defRPr sz="1345"/>
            </a:lvl6pPr>
            <a:lvl7pPr marL="3686175" indent="0">
              <a:buNone/>
              <a:defRPr sz="1345"/>
            </a:lvl7pPr>
            <a:lvl8pPr marL="4300855" indent="0">
              <a:buNone/>
              <a:defRPr sz="1345"/>
            </a:lvl8pPr>
            <a:lvl9pPr marL="4914900" indent="0">
              <a:buNone/>
              <a:defRPr sz="134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4418794C-8D33-4001-B56B-81AC0360100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817859-2EF2-492A-B96D-B9395F23936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26331" y="490638"/>
            <a:ext cx="14130338" cy="1781225"/>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126331" y="2453184"/>
            <a:ext cx="14130338" cy="5847111"/>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126331" y="8541346"/>
            <a:ext cx="3686175" cy="490637"/>
          </a:xfrm>
          <a:prstGeom prst="rect">
            <a:avLst/>
          </a:prstGeom>
        </p:spPr>
        <p:txBody>
          <a:bodyPr vert="horz" lIns="91440" tIns="45720" rIns="91440" bIns="45720" rtlCol="0" anchor="ctr"/>
          <a:lstStyle>
            <a:lvl1pPr algn="l">
              <a:defRPr sz="1615">
                <a:solidFill>
                  <a:schemeClr val="tx1">
                    <a:tint val="75000"/>
                  </a:schemeClr>
                </a:solidFill>
              </a:defRPr>
            </a:lvl1pPr>
          </a:lstStyle>
          <a:p>
            <a:fld id="{4418794C-8D33-4001-B56B-81AC03601000}" type="datetimeFigureOut">
              <a:rPr lang="zh-CN" altLang="en-US" smtClean="0"/>
            </a:fld>
            <a:endParaRPr lang="zh-CN" altLang="en-US"/>
          </a:p>
        </p:txBody>
      </p:sp>
      <p:sp>
        <p:nvSpPr>
          <p:cNvPr id="5" name="Footer Placeholder 4"/>
          <p:cNvSpPr>
            <a:spLocks noGrp="1"/>
          </p:cNvSpPr>
          <p:nvPr>
            <p:ph type="ftr" sz="quarter" idx="3"/>
          </p:nvPr>
        </p:nvSpPr>
        <p:spPr>
          <a:xfrm>
            <a:off x="5426869" y="8541346"/>
            <a:ext cx="5529263" cy="490637"/>
          </a:xfrm>
          <a:prstGeom prst="rect">
            <a:avLst/>
          </a:prstGeom>
        </p:spPr>
        <p:txBody>
          <a:bodyPr vert="horz" lIns="91440" tIns="45720" rIns="91440" bIns="45720" rtlCol="0" anchor="ctr"/>
          <a:lstStyle>
            <a:lvl1pPr algn="ctr">
              <a:defRPr sz="161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1570494" y="8541346"/>
            <a:ext cx="3686175" cy="490637"/>
          </a:xfrm>
          <a:prstGeom prst="rect">
            <a:avLst/>
          </a:prstGeom>
        </p:spPr>
        <p:txBody>
          <a:bodyPr vert="horz" lIns="91440" tIns="45720" rIns="91440" bIns="45720" rtlCol="0" anchor="ctr"/>
          <a:lstStyle>
            <a:lvl1pPr algn="r">
              <a:defRPr sz="1615">
                <a:solidFill>
                  <a:schemeClr val="tx1">
                    <a:tint val="75000"/>
                  </a:schemeClr>
                </a:solidFill>
              </a:defRPr>
            </a:lvl1pPr>
          </a:lstStyle>
          <a:p>
            <a:fld id="{B9817859-2EF2-492A-B96D-B9395F23936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228725" rtl="0" eaLnBrk="1" latinLnBrk="0" hangingPunct="1">
        <a:lnSpc>
          <a:spcPct val="90000"/>
        </a:lnSpc>
        <a:spcBef>
          <a:spcPct val="0"/>
        </a:spcBef>
        <a:buNone/>
        <a:defRPr sz="5915" kern="1200">
          <a:solidFill>
            <a:schemeClr val="tx1"/>
          </a:solidFill>
          <a:latin typeface="+mj-lt"/>
          <a:ea typeface="+mj-ea"/>
          <a:cs typeface="+mj-cs"/>
        </a:defRPr>
      </a:lvl1pPr>
    </p:titleStyle>
    <p:bodyStyle>
      <a:lvl1pPr marL="307340" indent="-307340" algn="l" defTabSz="1228725" rtl="0" eaLnBrk="1" latinLnBrk="0" hangingPunct="1">
        <a:lnSpc>
          <a:spcPct val="90000"/>
        </a:lnSpc>
        <a:spcBef>
          <a:spcPts val="1345"/>
        </a:spcBef>
        <a:buFont typeface="Arial" panose="020B0604020202020204" pitchFamily="34" charset="0"/>
        <a:buChar char="•"/>
        <a:defRPr sz="3765" kern="1200">
          <a:solidFill>
            <a:schemeClr val="tx1"/>
          </a:solidFill>
          <a:latin typeface="+mn-lt"/>
          <a:ea typeface="+mn-ea"/>
          <a:cs typeface="+mn-cs"/>
        </a:defRPr>
      </a:lvl1pPr>
      <a:lvl2pPr marL="921385" indent="-307340" algn="l" defTabSz="1228725" rtl="0" eaLnBrk="1" latinLnBrk="0" hangingPunct="1">
        <a:lnSpc>
          <a:spcPct val="90000"/>
        </a:lnSpc>
        <a:spcBef>
          <a:spcPts val="670"/>
        </a:spcBef>
        <a:buFont typeface="Arial" panose="020B0604020202020204" pitchFamily="34" charset="0"/>
        <a:buChar char="•"/>
        <a:defRPr sz="3225" kern="1200">
          <a:solidFill>
            <a:schemeClr val="tx1"/>
          </a:solidFill>
          <a:latin typeface="+mn-lt"/>
          <a:ea typeface="+mn-ea"/>
          <a:cs typeface="+mn-cs"/>
        </a:defRPr>
      </a:lvl2pPr>
      <a:lvl3pPr marL="1536065" indent="-307340" algn="l" defTabSz="1228725" rtl="0" eaLnBrk="1" latinLnBrk="0" hangingPunct="1">
        <a:lnSpc>
          <a:spcPct val="90000"/>
        </a:lnSpc>
        <a:spcBef>
          <a:spcPts val="670"/>
        </a:spcBef>
        <a:buFont typeface="Arial" panose="020B0604020202020204" pitchFamily="34" charset="0"/>
        <a:buChar char="•"/>
        <a:defRPr sz="2690" kern="1200">
          <a:solidFill>
            <a:schemeClr val="tx1"/>
          </a:solidFill>
          <a:latin typeface="+mn-lt"/>
          <a:ea typeface="+mn-ea"/>
          <a:cs typeface="+mn-cs"/>
        </a:defRPr>
      </a:lvl3pPr>
      <a:lvl4pPr marL="2150110"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4pPr>
      <a:lvl5pPr marL="2764790"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5pPr>
      <a:lvl6pPr marL="3378835"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6pPr>
      <a:lvl7pPr marL="3993515"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7pPr>
      <a:lvl8pPr marL="4608195"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8pPr>
      <a:lvl9pPr marL="5222240" indent="-307340" algn="l" defTabSz="1228725" rtl="0" eaLnBrk="1" latinLnBrk="0" hangingPunct="1">
        <a:lnSpc>
          <a:spcPct val="90000"/>
        </a:lnSpc>
        <a:spcBef>
          <a:spcPts val="670"/>
        </a:spcBef>
        <a:buFont typeface="Arial" panose="020B0604020202020204" pitchFamily="34" charset="0"/>
        <a:buChar char="•"/>
        <a:defRPr sz="2420" kern="1200">
          <a:solidFill>
            <a:schemeClr val="tx1"/>
          </a:solidFill>
          <a:latin typeface="+mn-lt"/>
          <a:ea typeface="+mn-ea"/>
          <a:cs typeface="+mn-cs"/>
        </a:defRPr>
      </a:lvl9pPr>
    </p:bodyStyle>
    <p:otherStyle>
      <a:defPPr>
        <a:defRPr lang="en-US"/>
      </a:defPPr>
      <a:lvl1pPr marL="0" algn="l" defTabSz="1228725" rtl="0" eaLnBrk="1" latinLnBrk="0" hangingPunct="1">
        <a:defRPr sz="2420" kern="1200">
          <a:solidFill>
            <a:schemeClr val="tx1"/>
          </a:solidFill>
          <a:latin typeface="+mn-lt"/>
          <a:ea typeface="+mn-ea"/>
          <a:cs typeface="+mn-cs"/>
        </a:defRPr>
      </a:lvl1pPr>
      <a:lvl2pPr marL="614680" algn="l" defTabSz="1228725" rtl="0" eaLnBrk="1" latinLnBrk="0" hangingPunct="1">
        <a:defRPr sz="2420" kern="1200">
          <a:solidFill>
            <a:schemeClr val="tx1"/>
          </a:solidFill>
          <a:latin typeface="+mn-lt"/>
          <a:ea typeface="+mn-ea"/>
          <a:cs typeface="+mn-cs"/>
        </a:defRPr>
      </a:lvl2pPr>
      <a:lvl3pPr marL="1228725" algn="l" defTabSz="1228725" rtl="0" eaLnBrk="1" latinLnBrk="0" hangingPunct="1">
        <a:defRPr sz="2420" kern="1200">
          <a:solidFill>
            <a:schemeClr val="tx1"/>
          </a:solidFill>
          <a:latin typeface="+mn-lt"/>
          <a:ea typeface="+mn-ea"/>
          <a:cs typeface="+mn-cs"/>
        </a:defRPr>
      </a:lvl3pPr>
      <a:lvl4pPr marL="1843405" algn="l" defTabSz="1228725" rtl="0" eaLnBrk="1" latinLnBrk="0" hangingPunct="1">
        <a:defRPr sz="2420" kern="1200">
          <a:solidFill>
            <a:schemeClr val="tx1"/>
          </a:solidFill>
          <a:latin typeface="+mn-lt"/>
          <a:ea typeface="+mn-ea"/>
          <a:cs typeface="+mn-cs"/>
        </a:defRPr>
      </a:lvl4pPr>
      <a:lvl5pPr marL="2457450" algn="l" defTabSz="1228725" rtl="0" eaLnBrk="1" latinLnBrk="0" hangingPunct="1">
        <a:defRPr sz="2420" kern="1200">
          <a:solidFill>
            <a:schemeClr val="tx1"/>
          </a:solidFill>
          <a:latin typeface="+mn-lt"/>
          <a:ea typeface="+mn-ea"/>
          <a:cs typeface="+mn-cs"/>
        </a:defRPr>
      </a:lvl5pPr>
      <a:lvl6pPr marL="3072130" algn="l" defTabSz="1228725" rtl="0" eaLnBrk="1" latinLnBrk="0" hangingPunct="1">
        <a:defRPr sz="2420" kern="1200">
          <a:solidFill>
            <a:schemeClr val="tx1"/>
          </a:solidFill>
          <a:latin typeface="+mn-lt"/>
          <a:ea typeface="+mn-ea"/>
          <a:cs typeface="+mn-cs"/>
        </a:defRPr>
      </a:lvl6pPr>
      <a:lvl7pPr marL="3686175" algn="l" defTabSz="1228725" rtl="0" eaLnBrk="1" latinLnBrk="0" hangingPunct="1">
        <a:defRPr sz="2420" kern="1200">
          <a:solidFill>
            <a:schemeClr val="tx1"/>
          </a:solidFill>
          <a:latin typeface="+mn-lt"/>
          <a:ea typeface="+mn-ea"/>
          <a:cs typeface="+mn-cs"/>
        </a:defRPr>
      </a:lvl7pPr>
      <a:lvl8pPr marL="4300855" algn="l" defTabSz="1228725" rtl="0" eaLnBrk="1" latinLnBrk="0" hangingPunct="1">
        <a:defRPr sz="2420" kern="1200">
          <a:solidFill>
            <a:schemeClr val="tx1"/>
          </a:solidFill>
          <a:latin typeface="+mn-lt"/>
          <a:ea typeface="+mn-ea"/>
          <a:cs typeface="+mn-cs"/>
        </a:defRPr>
      </a:lvl8pPr>
      <a:lvl9pPr marL="4914900" algn="l" defTabSz="1228725" rtl="0" eaLnBrk="1" latinLnBrk="0" hangingPunct="1">
        <a:defRPr sz="24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webp"/></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12.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 Id="rId3" Type="http://schemas.openxmlformats.org/officeDocument/2006/relationships/image" Target="../media/image33.jpeg"/><Relationship Id="rId2" Type="http://schemas.openxmlformats.org/officeDocument/2006/relationships/image" Target="../media/image2.webp"/><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xml"/><Relationship Id="rId2" Type="http://schemas.openxmlformats.org/officeDocument/2006/relationships/image" Target="../media/image37.png"/><Relationship Id="rId1" Type="http://schemas.openxmlformats.org/officeDocument/2006/relationships/image" Target="../media/image2.webp"/></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4.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2.webp"/></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5.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2.webp"/></Relationships>
</file>

<file path=ppt/slides/_rels/slide16.xml.rels><?xml version="1.0" encoding="UTF-8" standalone="yes"?>
<Relationships xmlns="http://schemas.openxmlformats.org/package/2006/relationships"><Relationship Id="rId9" Type="http://schemas.openxmlformats.org/officeDocument/2006/relationships/image" Target="../media/image46.png"/><Relationship Id="rId8" Type="http://schemas.openxmlformats.org/officeDocument/2006/relationships/image" Target="../media/image45.png"/><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image" Target="../media/image44.jpeg"/><Relationship Id="rId3" Type="http://schemas.openxmlformats.org/officeDocument/2006/relationships/tags" Target="../tags/tag16.xml"/><Relationship Id="rId2" Type="http://schemas.openxmlformats.org/officeDocument/2006/relationships/image" Target="../media/image43.png"/><Relationship Id="rId12" Type="http://schemas.openxmlformats.org/officeDocument/2006/relationships/notesSlide" Target="../notesSlides/notesSlide9.xml"/><Relationship Id="rId11" Type="http://schemas.openxmlformats.org/officeDocument/2006/relationships/slideLayout" Target="../slideLayouts/slideLayout2.xml"/><Relationship Id="rId10" Type="http://schemas.openxmlformats.org/officeDocument/2006/relationships/tags" Target="../tags/tag20.xml"/><Relationship Id="rId1" Type="http://schemas.openxmlformats.org/officeDocument/2006/relationships/image" Target="../media/image2.webp"/></Relationships>
</file>

<file path=ppt/slides/_rels/slide17.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image" Target="../media/image53.png"/><Relationship Id="rId7" Type="http://schemas.openxmlformats.org/officeDocument/2006/relationships/image" Target="../media/image52.png"/><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1" Type="http://schemas.openxmlformats.org/officeDocument/2006/relationships/notesSlide" Target="../notesSlides/notesSlide10.xml"/><Relationship Id="rId10" Type="http://schemas.openxmlformats.org/officeDocument/2006/relationships/slideLayout" Target="../slideLayouts/slideLayout2.xml"/><Relationship Id="rId1" Type="http://schemas.openxmlformats.org/officeDocument/2006/relationships/image" Target="../media/image2.webp"/></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2.xml"/><Relationship Id="rId5" Type="http://schemas.openxmlformats.org/officeDocument/2006/relationships/tags" Target="../tags/tag22.xml"/><Relationship Id="rId4" Type="http://schemas.openxmlformats.org/officeDocument/2006/relationships/image" Target="../media/image56.png"/><Relationship Id="rId3" Type="http://schemas.openxmlformats.org/officeDocument/2006/relationships/image" Target="../media/image2.webp"/><Relationship Id="rId2" Type="http://schemas.openxmlformats.org/officeDocument/2006/relationships/image" Target="../media/image55.jpeg"/><Relationship Id="rId1" Type="http://schemas.openxmlformats.org/officeDocument/2006/relationships/image" Target="../media/image54.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2.webp"/></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tags" Target="../tags/tag2.xml"/><Relationship Id="rId5" Type="http://schemas.openxmlformats.org/officeDocument/2006/relationships/image" Target="../media/image2.webp"/><Relationship Id="rId4" Type="http://schemas.openxmlformats.org/officeDocument/2006/relationships/image" Target="../media/image6.png"/><Relationship Id="rId3" Type="http://schemas.openxmlformats.org/officeDocument/2006/relationships/image" Target="../media/image5.webp"/><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9" Type="http://schemas.openxmlformats.org/officeDocument/2006/relationships/tags" Target="../tags/tag3.xml"/><Relationship Id="rId8" Type="http://schemas.openxmlformats.org/officeDocument/2006/relationships/image" Target="../media/image13.png"/><Relationship Id="rId7" Type="http://schemas.openxmlformats.org/officeDocument/2006/relationships/image" Target="../media/image12.jpeg"/><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webp"/><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14.jpeg"/><Relationship Id="rId1" Type="http://schemas.openxmlformats.org/officeDocument/2006/relationships/image" Target="../media/image2.webp"/></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2.xml"/><Relationship Id="rId7" Type="http://schemas.openxmlformats.org/officeDocument/2006/relationships/tags" Target="../tags/tag5.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webp"/><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image" Target="../media/image2.webp"/></Relationships>
</file>

<file path=ppt/slides/_rels/slide8.xml.rels><?xml version="1.0" encoding="UTF-8" standalone="yes"?>
<Relationships xmlns="http://schemas.openxmlformats.org/package/2006/relationships"><Relationship Id="rId9" Type="http://schemas.openxmlformats.org/officeDocument/2006/relationships/image" Target="../media/image25.jpeg"/><Relationship Id="rId8" Type="http://schemas.openxmlformats.org/officeDocument/2006/relationships/image" Target="../media/image24.png"/><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webp"/><Relationship Id="rId13" Type="http://schemas.openxmlformats.org/officeDocument/2006/relationships/notesSlide" Target="../notesSlides/notesSlide5.xml"/><Relationship Id="rId12" Type="http://schemas.openxmlformats.org/officeDocument/2006/relationships/slideLayout" Target="../slideLayouts/slideLayout2.xml"/><Relationship Id="rId11" Type="http://schemas.openxmlformats.org/officeDocument/2006/relationships/tags" Target="../tags/tag9.xml"/><Relationship Id="rId10" Type="http://schemas.openxmlformats.org/officeDocument/2006/relationships/image" Target="../media/image26.pn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0.xml"/><Relationship Id="rId3" Type="http://schemas.openxmlformats.org/officeDocument/2006/relationships/image" Target="../media/image2.webp"/><Relationship Id="rId2" Type="http://schemas.openxmlformats.org/officeDocument/2006/relationships/image" Target="../media/image28.png"/><Relationship Id="rId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1"/>
          <a:stretch>
            <a:fillRect/>
          </a:stretch>
        </p:blipFill>
        <p:spPr>
          <a:xfrm>
            <a:off x="90" y="0"/>
            <a:ext cx="16376470" cy="9207500"/>
          </a:xfrm>
          <a:prstGeom prst="rect">
            <a:avLst/>
          </a:prstGeom>
        </p:spPr>
      </p:pic>
      <p:sp>
        <p:nvSpPr>
          <p:cNvPr id="21" name="文本框 20"/>
          <p:cNvSpPr txBox="1"/>
          <p:nvPr/>
        </p:nvSpPr>
        <p:spPr>
          <a:xfrm>
            <a:off x="1297940" y="132080"/>
            <a:ext cx="13489305" cy="1938020"/>
          </a:xfrm>
          <a:prstGeom prst="rect">
            <a:avLst/>
          </a:prstGeom>
          <a:noFill/>
        </p:spPr>
        <p:txBody>
          <a:bodyPr wrap="square" rtlCol="0">
            <a:spAutoFit/>
          </a:bodyPr>
          <a:lstStyle/>
          <a:p>
            <a:pPr algn="ctr"/>
            <a:r>
              <a:rPr lang="en-US" sz="6000" b="1" dirty="0">
                <a:gradFill>
                  <a:gsLst>
                    <a:gs pos="42000">
                      <a:srgbClr val="EC5763"/>
                    </a:gs>
                    <a:gs pos="0">
                      <a:srgbClr val="F28F97"/>
                    </a:gs>
                    <a:gs pos="100000">
                      <a:srgbClr val="E51E2E"/>
                    </a:gs>
                  </a:gsLst>
                  <a:lin ang="5400000" scaled="1"/>
                </a:gradFill>
                <a:effectLst>
                  <a:outerShdw blurRad="38100" dist="25400" dir="5400000" algn="ctr" rotWithShape="0">
                    <a:srgbClr val="6E747A">
                      <a:alpha val="43000"/>
                    </a:srgbClr>
                  </a:outerShdw>
                </a:effectLst>
                <a:latin typeface="Times New Roman" panose="02020603050405020304" charset="0"/>
                <a:ea typeface="黑体" panose="02010609060101010101" charset="-122"/>
                <a:cs typeface="Times New Roman" panose="02020603050405020304" charset="0"/>
              </a:rPr>
              <a:t>Tests of Chinese Space Station Telescope Survey Camera Focal Plane Detectors</a:t>
            </a:r>
            <a:endParaRPr lang="en-US" sz="6000" b="1" dirty="0">
              <a:gradFill>
                <a:gsLst>
                  <a:gs pos="42000">
                    <a:srgbClr val="EC5763"/>
                  </a:gs>
                  <a:gs pos="0">
                    <a:srgbClr val="F28F97"/>
                  </a:gs>
                  <a:gs pos="100000">
                    <a:srgbClr val="E51E2E"/>
                  </a:gs>
                </a:gsLst>
                <a:lin ang="5400000" scaled="1"/>
              </a:gradFill>
              <a:effectLst>
                <a:outerShdw blurRad="38100" dist="25400" dir="5400000" algn="ctr" rotWithShape="0">
                  <a:srgbClr val="6E747A">
                    <a:alpha val="43000"/>
                  </a:srgbClr>
                </a:outerShdw>
              </a:effectLst>
              <a:latin typeface="Times New Roman" panose="02020603050405020304" charset="0"/>
              <a:ea typeface="黑体" panose="02010609060101010101" charset="-122"/>
              <a:cs typeface="Times New Roman" panose="02020603050405020304" charset="0"/>
            </a:endParaRPr>
          </a:p>
        </p:txBody>
      </p:sp>
      <p:sp>
        <p:nvSpPr>
          <p:cNvPr id="3" name="文本框 2"/>
          <p:cNvSpPr txBox="1"/>
          <p:nvPr/>
        </p:nvSpPr>
        <p:spPr>
          <a:xfrm>
            <a:off x="7997190" y="2611755"/>
            <a:ext cx="5996305" cy="1568450"/>
          </a:xfrm>
          <a:prstGeom prst="rect">
            <a:avLst/>
          </a:prstGeom>
          <a:noFill/>
        </p:spPr>
        <p:txBody>
          <a:bodyPr wrap="square" rtlCol="0">
            <a:spAutoFit/>
          </a:bodyPr>
          <a:p>
            <a:pPr algn="ctr"/>
            <a:r>
              <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rPr>
              <a:t>Reporter: Zun Luo, NAOC, CAS</a:t>
            </a:r>
            <a:endPar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endParaRPr>
          </a:p>
          <a:p>
            <a:pPr algn="ctr"/>
            <a:r>
              <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rPr>
              <a:t>Supervisor: Hu Zhan</a:t>
            </a:r>
            <a:endPar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endParaRPr>
          </a:p>
          <a:p>
            <a:pPr algn="ctr"/>
            <a:r>
              <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rPr>
              <a:t>HongKong, 2026. 01</a:t>
            </a:r>
            <a:r>
              <a:rPr lang="en-US" altLang="zh-CN" sz="3200" b="1">
                <a:solidFill>
                  <a:schemeClr val="accent1">
                    <a:lumMod val="75000"/>
                  </a:schemeClr>
                </a:solidFill>
                <a:latin typeface="Times New Roman" panose="02020603050405020304" charset="0"/>
                <a:cs typeface="Times New Roman" panose="02020603050405020304" charset="0"/>
              </a:rPr>
              <a:t> </a:t>
            </a:r>
            <a:endParaRPr lang="en-US" altLang="zh-CN" sz="3200" b="1">
              <a:solidFill>
                <a:schemeClr val="accent1">
                  <a:lumMod val="75000"/>
                </a:schemeClr>
              </a:solidFill>
              <a:latin typeface="Times New Roman" panose="02020603050405020304" charset="0"/>
              <a:cs typeface="Times New Roman" panose="0202060305040502030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26490" y="-109220"/>
            <a:ext cx="14130655" cy="1195070"/>
          </a:xfrm>
        </p:spPr>
        <p:txBody>
          <a:bodyPr/>
          <a:p>
            <a:r>
              <a:rPr lang="en-US" sz="4000" b="1">
                <a:latin typeface="Times New Roman" panose="02020603050405020304" charset="0"/>
                <a:ea typeface="黑体" panose="02010609060101010101" charset="-122"/>
                <a:cs typeface="Times New Roman" panose="02020603050405020304" charset="0"/>
                <a:sym typeface="+mn-ea"/>
              </a:rPr>
              <a:t>Wavelength dependence of PRNU</a:t>
            </a:r>
            <a:endParaRPr lang="en-US" sz="4000" b="1">
              <a:latin typeface="Times New Roman" panose="02020603050405020304" charset="0"/>
              <a:ea typeface="黑体" panose="02010609060101010101" charset="-122"/>
              <a:cs typeface="Times New Roman" panose="02020603050405020304" charset="0"/>
              <a:sym typeface="+mn-ea"/>
            </a:endParaRPr>
          </a:p>
        </p:txBody>
      </p:sp>
      <p:pic>
        <p:nvPicPr>
          <p:cNvPr id="134" name="图片 133"/>
          <p:cNvPicPr/>
          <p:nvPr/>
        </p:nvPicPr>
        <p:blipFill>
          <a:blip r:embed="rId1"/>
          <a:stretch>
            <a:fillRect/>
          </a:stretch>
        </p:blipFill>
        <p:spPr>
          <a:xfrm>
            <a:off x="14286865" y="0"/>
            <a:ext cx="2096135" cy="2096135"/>
          </a:xfrm>
          <a:prstGeom prst="rect">
            <a:avLst/>
          </a:prstGeom>
        </p:spPr>
      </p:pic>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4" name="内容占位符 3"/>
          <p:cNvSpPr>
            <a:spLocks noGrp="1"/>
          </p:cNvSpPr>
          <p:nvPr>
            <p:ph idx="1"/>
          </p:nvPr>
        </p:nvSpPr>
        <p:spPr>
          <a:xfrm>
            <a:off x="311150" y="697230"/>
            <a:ext cx="14130655" cy="4162425"/>
          </a:xfrm>
        </p:spPr>
        <p:txBody>
          <a:bodyPr>
            <a:normAutofit lnSpcReduction="20000"/>
          </a:bodyPr>
          <a:p>
            <a:pPr algn="just" fontAlgn="auto">
              <a:lnSpc>
                <a:spcPct val="150000"/>
              </a:lnSpc>
              <a:spcBef>
                <a:spcPts val="1300"/>
              </a:spcBef>
            </a:pPr>
            <a:r>
              <a:rPr lang="en-US" altLang="zh-CN" sz="2600" b="1">
                <a:solidFill>
                  <a:schemeClr val="accent1"/>
                </a:solidFill>
                <a:latin typeface="Times New Roman" panose="02020603050405020304" charset="0"/>
                <a:ea typeface="黑体" panose="02010609060101010101" charset="-122"/>
                <a:cs typeface="Times New Roman" panose="02020603050405020304" charset="0"/>
              </a:rPr>
              <a:t>CCD290-99</a:t>
            </a:r>
            <a:r>
              <a:rPr lang="zh-CN" altLang="en-US" sz="2600" b="1">
                <a:solidFill>
                  <a:schemeClr val="tx1"/>
                </a:solidFill>
                <a:latin typeface="Times New Roman" panose="02020603050405020304" charset="0"/>
                <a:ea typeface="黑体" panose="02010609060101010101" charset="-122"/>
                <a:cs typeface="Times New Roman" panose="02020603050405020304" charset="0"/>
              </a:rPr>
              <a:t>：</a:t>
            </a:r>
            <a:r>
              <a:rPr lang="en-US" altLang="zh-CN" sz="2600" b="1">
                <a:solidFill>
                  <a:schemeClr val="tx1"/>
                </a:solidFill>
                <a:latin typeface="Times New Roman" panose="02020603050405020304" charset="0"/>
                <a:ea typeface="黑体" panose="02010609060101010101" charset="-122"/>
                <a:cs typeface="Times New Roman" panose="02020603050405020304" charset="0"/>
              </a:rPr>
              <a:t>Laser annealing, results in periodic NU of back surface potential well, causing “Brick wall pattern” in NUV. This structure fades away with increasing wavelength. </a:t>
            </a:r>
            <a:endParaRPr lang="en-US" altLang="zh-CN" sz="26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600" b="1">
                <a:solidFill>
                  <a:srgbClr val="00B050"/>
                </a:solidFill>
                <a:latin typeface="Times New Roman" panose="02020603050405020304" charset="0"/>
                <a:ea typeface="黑体" panose="02010609060101010101" charset="-122"/>
                <a:cs typeface="Times New Roman" panose="02020603050405020304" charset="0"/>
              </a:rPr>
              <a:t>GM1201A</a:t>
            </a:r>
            <a:r>
              <a:rPr lang="en-US" altLang="zh-CN" sz="2600" b="1">
                <a:solidFill>
                  <a:schemeClr val="tx1"/>
                </a:solidFill>
                <a:latin typeface="Times New Roman" panose="02020603050405020304" charset="0"/>
                <a:ea typeface="黑体" panose="02010609060101010101" charset="-122"/>
                <a:cs typeface="Times New Roman" panose="02020603050405020304" charset="0"/>
              </a:rPr>
              <a:t>: Atomic layer deposition (ALD) process, no brick wall pattern.</a:t>
            </a:r>
            <a:endParaRPr lang="zh-CN" altLang="en-US" sz="26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600" b="1">
                <a:solidFill>
                  <a:srgbClr val="FF0000"/>
                </a:solidFill>
                <a:latin typeface="Times New Roman" panose="02020603050405020304" charset="0"/>
                <a:ea typeface="黑体" panose="02010609060101010101" charset="-122"/>
                <a:cs typeface="Times New Roman" panose="02020603050405020304" charset="0"/>
              </a:rPr>
              <a:t>NIR photons</a:t>
            </a:r>
            <a:r>
              <a:rPr lang="en-US" altLang="zh-CN" sz="2600" b="1">
                <a:solidFill>
                  <a:schemeClr val="tx1"/>
                </a:solidFill>
                <a:latin typeface="Times New Roman" panose="02020603050405020304" charset="0"/>
                <a:ea typeface="黑体" panose="02010609060101010101" charset="-122"/>
                <a:cs typeface="Times New Roman" panose="02020603050405020304" charset="0"/>
              </a:rPr>
              <a:t>: large absorption length in silicon, may cause large-scale PRNU patterns from multiple photon reflection.  </a:t>
            </a:r>
            <a:endParaRPr lang="en-US" altLang="zh-CN" sz="2600" b="1">
              <a:solidFill>
                <a:schemeClr val="tx1"/>
              </a:solidFill>
              <a:latin typeface="Times New Roman" panose="02020603050405020304" charset="0"/>
              <a:ea typeface="黑体" panose="02010609060101010101" charset="-122"/>
              <a:cs typeface="Times New Roman" panose="02020603050405020304" charset="0"/>
            </a:endParaRPr>
          </a:p>
        </p:txBody>
      </p:sp>
      <p:pic>
        <p:nvPicPr>
          <p:cNvPr id="3" name="图片 2"/>
          <p:cNvPicPr>
            <a:picLocks noChangeAspect="1"/>
          </p:cNvPicPr>
          <p:nvPr/>
        </p:nvPicPr>
        <p:blipFill>
          <a:blip r:embed="rId2"/>
          <a:stretch>
            <a:fillRect/>
          </a:stretch>
        </p:blipFill>
        <p:spPr>
          <a:xfrm>
            <a:off x="1610995" y="3843655"/>
            <a:ext cx="8997315" cy="5043805"/>
          </a:xfrm>
          <a:prstGeom prst="rect">
            <a:avLst/>
          </a:prstGeom>
        </p:spPr>
      </p:pic>
      <p:pic>
        <p:nvPicPr>
          <p:cNvPr id="6" name="图片 5"/>
          <p:cNvPicPr>
            <a:picLocks noChangeAspect="1"/>
          </p:cNvPicPr>
          <p:nvPr/>
        </p:nvPicPr>
        <p:blipFill>
          <a:blip r:embed="rId3"/>
          <a:srcRect l="74694"/>
          <a:stretch>
            <a:fillRect/>
          </a:stretch>
        </p:blipFill>
        <p:spPr>
          <a:xfrm>
            <a:off x="11360150" y="3843655"/>
            <a:ext cx="2811780" cy="5043805"/>
          </a:xfrm>
          <a:prstGeom prst="rect">
            <a:avLst/>
          </a:prstGeom>
        </p:spPr>
      </p:pic>
      <p:pic>
        <p:nvPicPr>
          <p:cNvPr id="9" name="图片 8"/>
          <p:cNvPicPr>
            <a:picLocks noChangeAspect="1"/>
          </p:cNvPicPr>
          <p:nvPr/>
        </p:nvPicPr>
        <p:blipFill>
          <a:blip r:embed="rId4"/>
          <a:stretch>
            <a:fillRect/>
          </a:stretch>
        </p:blipFill>
        <p:spPr>
          <a:xfrm>
            <a:off x="4296410" y="3696335"/>
            <a:ext cx="6477635" cy="5191125"/>
          </a:xfrm>
          <a:prstGeom prst="rect">
            <a:avLst/>
          </a:prstGeom>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3"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7" name="文本框 6"/>
              <p:cNvSpPr txBox="1"/>
              <p:nvPr/>
            </p:nvSpPr>
            <p:spPr>
              <a:xfrm>
                <a:off x="9675495" y="2165985"/>
                <a:ext cx="5782310" cy="1322070"/>
              </a:xfrm>
              <a:prstGeom prst="rect">
                <a:avLst/>
              </a:prstGeom>
              <a:noFill/>
            </p:spPr>
            <p:txBody>
              <a:bodyPr wrap="square" rtlCol="0">
                <a:spAutoFit/>
              </a:bodyPr>
              <a:p>
                <a14:m>
                  <m:oMath xmlns:m="http://schemas.openxmlformats.org/officeDocument/2006/math">
                    <m:r>
                      <a:rPr lang="en-US" altLang="zh-CN" sz="2000" b="1" i="1">
                        <a:solidFill>
                          <a:srgbClr val="FF0000"/>
                        </a:solidFill>
                        <a:latin typeface="Cambria Math" panose="02040503050406030204" charset="0"/>
                        <a:ea typeface="黑体" panose="02010609060101010101" charset="-122"/>
                        <a:cs typeface="Cambria Math" panose="02040503050406030204" charset="0"/>
                      </a:rPr>
                      <m:t>𝜹</m:t>
                    </m:r>
                  </m:oMath>
                </a14:m>
                <a:r>
                  <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rPr>
                  <a:t>: Pixel area fluctuation</a:t>
                </a:r>
                <a:endPar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endParaRPr>
              </a:p>
              <a:p>
                <a14:m>
                  <m:oMath xmlns:m="http://schemas.openxmlformats.org/officeDocument/2006/math">
                    <m:r>
                      <a:rPr lang="en-US" altLang="zh-CN" sz="2000" b="1" i="1">
                        <a:solidFill>
                          <a:srgbClr val="FF0000"/>
                        </a:solidFill>
                        <a:latin typeface="Cambria Math" panose="02040503050406030204" charset="0"/>
                        <a:ea typeface="黑体" panose="02010609060101010101" charset="-122"/>
                        <a:cs typeface="Cambria Math" panose="02040503050406030204" charset="0"/>
                      </a:rPr>
                      <m:t>∆</m:t>
                    </m:r>
                  </m:oMath>
                </a14:m>
                <a:r>
                  <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rPr>
                  <a:t>: Pixel thickness fluctuation</a:t>
                </a:r>
                <a:endPar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endParaRPr>
              </a:p>
              <a:p>
                <a14:m>
                  <m:oMath xmlns:m="http://schemas.openxmlformats.org/officeDocument/2006/math">
                    <m:r>
                      <a:rPr lang="en-US" altLang="zh-CN" sz="2000" b="1" i="1">
                        <a:solidFill>
                          <a:srgbClr val="FF0000"/>
                        </a:solidFill>
                        <a:latin typeface="Cambria Math" panose="02040503050406030204" charset="0"/>
                        <a:ea typeface="黑体" panose="02010609060101010101" charset="-122"/>
                        <a:cs typeface="Cambria Math" panose="02040503050406030204" charset="0"/>
                      </a:rPr>
                      <m:t>𝑷</m:t>
                    </m:r>
                  </m:oMath>
                </a14:m>
                <a:r>
                  <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rPr>
                  <a:t>: Surface electron recombination probability</a:t>
                </a:r>
                <a:endParaRPr lang="en-US" altLang="zh-CN" sz="2000" b="1">
                  <a:solidFill>
                    <a:srgbClr val="FF0000"/>
                  </a:solidFill>
                  <a:latin typeface="Times New Roman" panose="02020603050405020304" charset="0"/>
                  <a:ea typeface="黑体" panose="02010609060101010101" charset="-122"/>
                  <a:cs typeface="Times New Roman" panose="02020603050405020304" charset="0"/>
                  <a:sym typeface="+mn-ea"/>
                </a:endParaRPr>
              </a:p>
              <a:p>
                <a14:m>
                  <m:oMath xmlns:m="http://schemas.openxmlformats.org/officeDocument/2006/math">
                    <m:r>
                      <a:rPr lang="en-US" altLang="zh-CN" sz="2000" b="1" i="1">
                        <a:solidFill>
                          <a:srgbClr val="FF0000"/>
                        </a:solidFill>
                        <a:latin typeface="Cambria Math" panose="02040503050406030204" charset="0"/>
                        <a:ea typeface="黑体" panose="02010609060101010101" charset="-122"/>
                        <a:cs typeface="Cambria Math" panose="02040503050406030204" charset="0"/>
                      </a:rPr>
                      <m:t>𝒅</m:t>
                    </m:r>
                  </m:oMath>
                </a14:m>
                <a:r>
                  <a:rPr lang="en-US" altLang="zh-CN" sz="2000" b="1">
                    <a:solidFill>
                      <a:srgbClr val="FF0000"/>
                    </a:solidFill>
                    <a:latin typeface="Cambria Math" panose="02040503050406030204" charset="0"/>
                    <a:ea typeface="黑体" panose="02010609060101010101" charset="-122"/>
                    <a:cs typeface="Cambria Math" panose="02040503050406030204" charset="0"/>
                    <a:sym typeface="+mn-ea"/>
                  </a:rPr>
                  <a:t>: Recombination center depth</a:t>
                </a:r>
                <a:endParaRPr lang="en-US" altLang="zh-CN" sz="2000" b="1">
                  <a:solidFill>
                    <a:srgbClr val="FF0000"/>
                  </a:solidFill>
                  <a:latin typeface="Cambria Math" panose="02040503050406030204" charset="0"/>
                  <a:ea typeface="黑体" panose="02010609060101010101" charset="-122"/>
                  <a:cs typeface="Cambria Math" panose="02040503050406030204" charset="0"/>
                  <a:sym typeface="+mn-ea"/>
                </a:endParaRPr>
              </a:p>
            </p:txBody>
          </p:sp>
        </mc:Choice>
        <mc:Fallback>
          <p:sp>
            <p:nvSpPr>
              <p:cNvPr id="7" name="文本框 6"/>
              <p:cNvSpPr txBox="1">
                <a:spLocks noRot="1" noChangeAspect="1" noMove="1" noResize="1" noEditPoints="1" noAdjustHandles="1" noChangeArrowheads="1" noChangeShapeType="1" noTextEdit="1"/>
              </p:cNvSpPr>
              <p:nvPr/>
            </p:nvSpPr>
            <p:spPr>
              <a:xfrm>
                <a:off x="9675495" y="2165985"/>
                <a:ext cx="5782310" cy="1322070"/>
              </a:xfrm>
              <a:prstGeom prst="rect">
                <a:avLst/>
              </a:prstGeom>
              <a:blipFill rotWithShape="1">
                <a:blip r:embed="rId1"/>
                <a:stretch>
                  <a:fillRect/>
                </a:stretch>
              </a:blipFill>
            </p:spPr>
            <p:txBody>
              <a:bodyPr/>
              <a:lstStyle/>
              <a:p>
                <a:r>
                  <a:rPr lang="zh-CN" altLang="en-US">
                    <a:noFill/>
                  </a:rPr>
                  <a:t> </a:t>
                </a:r>
              </a:p>
            </p:txBody>
          </p:sp>
        </mc:Fallback>
      </mc:AlternateContent>
      <p:pic>
        <p:nvPicPr>
          <p:cNvPr id="134" name="图片 133"/>
          <p:cNvPicPr/>
          <p:nvPr/>
        </p:nvPicPr>
        <p:blipFill>
          <a:blip r:embed="rId2"/>
          <a:stretch>
            <a:fillRect/>
          </a:stretch>
        </p:blipFill>
        <p:spPr>
          <a:xfrm>
            <a:off x="14286865" y="0"/>
            <a:ext cx="2096135" cy="2096135"/>
          </a:xfrm>
          <a:prstGeom prst="rect">
            <a:avLst/>
          </a:prstGeom>
        </p:spPr>
      </p:pic>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18" name="标题 17"/>
          <p:cNvSpPr>
            <a:spLocks noGrp="1"/>
          </p:cNvSpPr>
          <p:nvPr>
            <p:ph type="title"/>
          </p:nvPr>
        </p:nvSpPr>
        <p:spPr>
          <a:xfrm>
            <a:off x="1126490" y="-127635"/>
            <a:ext cx="14130655" cy="1195070"/>
          </a:xfrm>
        </p:spPr>
        <p:txBody>
          <a:bodyPr/>
          <a:p>
            <a:r>
              <a:rPr lang="en-US" sz="4000" b="1">
                <a:latin typeface="Times New Roman" panose="02020603050405020304" charset="0"/>
                <a:ea typeface="黑体" panose="02010609060101010101" charset="-122"/>
                <a:cs typeface="Times New Roman" panose="02020603050405020304" charset="0"/>
                <a:sym typeface="+mn-ea"/>
              </a:rPr>
              <a:t>Wavelength dependence of PRNU</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sp>
        <p:nvSpPr>
          <p:cNvPr id="4" name="内容占位符 3"/>
          <p:cNvSpPr>
            <a:spLocks noGrp="1"/>
          </p:cNvSpPr>
          <p:nvPr>
            <p:ph idx="1"/>
          </p:nvPr>
        </p:nvSpPr>
        <p:spPr>
          <a:xfrm>
            <a:off x="565150" y="676910"/>
            <a:ext cx="13856335" cy="2815590"/>
          </a:xfrm>
        </p:spPr>
        <p:txBody>
          <a:bodyPr>
            <a:normAutofit lnSpcReduction="20000"/>
          </a:bodyPr>
          <a:p>
            <a:pPr algn="just" fontAlgn="auto">
              <a:lnSpc>
                <a:spcPct val="150000"/>
              </a:lnSpc>
              <a:spcBef>
                <a:spcPts val="1300"/>
              </a:spcBef>
            </a:pPr>
            <a:r>
              <a:rPr lang="en-US" altLang="zh-CN" sz="2800" b="1">
                <a:solidFill>
                  <a:srgbClr val="FF0000"/>
                </a:solidFill>
                <a:latin typeface="Times New Roman" panose="02020603050405020304" charset="0"/>
                <a:ea typeface="黑体" panose="02010609060101010101" charset="-122"/>
                <a:cs typeface="Times New Roman" panose="02020603050405020304" charset="0"/>
              </a:rPr>
              <a:t>Luo </a:t>
            </a:r>
            <a:r>
              <a:rPr lang="en-US" altLang="zh-CN" sz="2800" b="1" i="1">
                <a:solidFill>
                  <a:srgbClr val="FF0000"/>
                </a:solidFill>
                <a:latin typeface="Times New Roman" panose="02020603050405020304" charset="0"/>
                <a:ea typeface="黑体" panose="02010609060101010101" charset="-122"/>
                <a:cs typeface="Times New Roman" panose="02020603050405020304" charset="0"/>
              </a:rPr>
              <a:t>et al</a:t>
            </a:r>
            <a:r>
              <a:rPr lang="en-US" altLang="zh-CN" sz="2800" b="1">
                <a:solidFill>
                  <a:srgbClr val="FF0000"/>
                </a:solidFill>
                <a:latin typeface="Times New Roman" panose="02020603050405020304" charset="0"/>
                <a:ea typeface="黑体" panose="02010609060101010101" charset="-122"/>
                <a:cs typeface="Times New Roman" panose="02020603050405020304" charset="0"/>
              </a:rPr>
              <a:t>.(2024) </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applies a four-parameter semi-physical model to fit and correct the NUV PRNU.  The photmetric and astrometric errors are significantly suppressed with our model correction.</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p:pic>
        <p:nvPicPr>
          <p:cNvPr id="5" name="图片 4" descr="PRNU_plot"/>
          <p:cNvPicPr>
            <a:picLocks noChangeAspect="1"/>
          </p:cNvPicPr>
          <p:nvPr/>
        </p:nvPicPr>
        <p:blipFill>
          <a:blip r:embed="rId3"/>
          <a:stretch>
            <a:fillRect/>
          </a:stretch>
        </p:blipFill>
        <p:spPr>
          <a:xfrm>
            <a:off x="1525905" y="3609340"/>
            <a:ext cx="6331585" cy="5151120"/>
          </a:xfrm>
          <a:prstGeom prst="rect">
            <a:avLst/>
          </a:prstGeom>
        </p:spPr>
      </p:pic>
      <p:sp>
        <p:nvSpPr>
          <p:cNvPr id="6" name="文本框 5"/>
          <p:cNvSpPr txBox="1"/>
          <p:nvPr/>
        </p:nvSpPr>
        <p:spPr>
          <a:xfrm>
            <a:off x="3616960" y="5005705"/>
            <a:ext cx="3721100" cy="1198880"/>
          </a:xfrm>
          <a:prstGeom prst="rect">
            <a:avLst/>
          </a:prstGeom>
          <a:noFill/>
        </p:spPr>
        <p:txBody>
          <a:bodyPr wrap="square" rtlCol="0">
            <a:spAutoFit/>
          </a:bodyPr>
          <a:p>
            <a:pPr algn="just"/>
            <a:r>
              <a:rPr lang="en-US" sz="2400" b="1">
                <a:solidFill>
                  <a:srgbClr val="FF0000"/>
                </a:solidFill>
                <a:latin typeface="Times New Roman" panose="02020603050405020304" charset="0"/>
                <a:ea typeface="黑体" panose="02010609060101010101" charset="-122"/>
                <a:cs typeface="Times New Roman" panose="02020603050405020304" charset="0"/>
              </a:rPr>
              <a:t>Our model can effectively reconstruct the wavelength dependent PRNU.</a:t>
            </a:r>
            <a:r>
              <a:rPr lang="en-US" altLang="zh-CN" sz="2400" b="1">
                <a:solidFill>
                  <a:srgbClr val="FF0000"/>
                </a:solidFill>
                <a:latin typeface="Times New Roman" panose="02020603050405020304" charset="0"/>
                <a:ea typeface="黑体" panose="02010609060101010101" charset="-122"/>
                <a:cs typeface="Times New Roman" panose="02020603050405020304" charset="0"/>
              </a:rPr>
              <a:t> </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p:txBody>
      </p:sp>
      <mc:AlternateContent xmlns:mc="http://schemas.openxmlformats.org/markup-compatibility/2006">
        <mc:Choice xmlns:a14="http://schemas.microsoft.com/office/drawing/2010/main" Requires="a14">
          <p:sp>
            <p:nvSpPr>
              <p:cNvPr id="8" name="文本框 7"/>
              <p:cNvSpPr txBox="1"/>
              <p:nvPr/>
            </p:nvSpPr>
            <p:spPr>
              <a:xfrm>
                <a:off x="2204720" y="2335530"/>
                <a:ext cx="7548245" cy="734695"/>
              </a:xfrm>
              <a:prstGeom prst="rect">
                <a:avLst/>
              </a:prstGeom>
              <a:noFill/>
            </p:spPr>
            <p:txBody>
              <a:bodyPr wrap="square" rtlCol="0">
                <a:noAutofit/>
              </a:bodyPr>
              <a:p>
                <a:pPr algn="ctr"/>
                <a14:m>
                  <m:oMath xmlns:m="http://schemas.openxmlformats.org/officeDocument/2006/math">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𝑰</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d>
                      <m:dPr>
                        <m:begChr m:val="〈"/>
                        <m:endChr m:val="〉"/>
                        <m:ctrlPr>
                          <a:rPr lang="en-US" altLang="zh-CN" sz="2800" b="1" i="1">
                            <a:solidFill>
                              <a:srgbClr val="FF0000"/>
                            </a:solidFill>
                            <a:latin typeface="Cambria Math" panose="02040503050406030204" charset="0"/>
                            <a:cs typeface="Cambria Math" panose="02040503050406030204" charset="0"/>
                          </a:rPr>
                        </m:ctrlPr>
                      </m:dPr>
                      <m:e>
                        <m:r>
                          <a:rPr lang="en-US" altLang="zh-CN" sz="2800" b="1" i="1">
                            <a:solidFill>
                              <a:srgbClr val="FF0000"/>
                            </a:solidFill>
                            <a:latin typeface="Cambria Math" panose="02040503050406030204" charset="0"/>
                            <a:cs typeface="Cambria Math" panose="02040503050406030204" charset="0"/>
                          </a:rPr>
                          <m:t>𝑰</m:t>
                        </m:r>
                      </m:e>
                    </m:d>
                    <m:r>
                      <a:rPr lang="en-US" altLang="zh-CN" sz="2800" b="1" i="1">
                        <a:solidFill>
                          <a:srgbClr val="FF0000"/>
                        </a:solidFill>
                        <a:latin typeface="Cambria Math" panose="02040503050406030204" charset="0"/>
                        <a:cs typeface="Cambria Math" panose="02040503050406030204" charset="0"/>
                      </a:rPr>
                      <m:t>=</m:t>
                    </m:r>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𝝉</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d>
                      <m:dPr>
                        <m:begChr m:val="〈"/>
                        <m:endChr m:val="〉"/>
                        <m:ctrlPr>
                          <a:rPr lang="en-US" altLang="zh-CN" sz="2800" b="1" i="1">
                            <a:solidFill>
                              <a:srgbClr val="FF0000"/>
                            </a:solidFill>
                            <a:latin typeface="Cambria Math" panose="02040503050406030204" charset="0"/>
                            <a:cs typeface="Cambria Math" panose="02040503050406030204" charset="0"/>
                          </a:rPr>
                        </m:ctrlPr>
                      </m:dPr>
                      <m:e>
                        <m:r>
                          <a:rPr lang="en-US" altLang="zh-CN" sz="2800" b="1" i="1">
                            <a:solidFill>
                              <a:srgbClr val="FF0000"/>
                            </a:solidFill>
                            <a:latin typeface="Cambria Math" panose="02040503050406030204" charset="0"/>
                            <a:cs typeface="Cambria Math" panose="02040503050406030204" charset="0"/>
                          </a:rPr>
                          <m:t>𝝉</m:t>
                        </m:r>
                      </m:e>
                    </m:d>
                  </m:oMath>
                </a14:m>
                <a:r>
                  <a:rPr lang="en-US" altLang="zh-CN" sz="2800">
                    <a:solidFill>
                      <a:srgbClr val="FF0000"/>
                    </a:solidFill>
                    <a:latin typeface="Cambria Math" panose="02040503050406030204" charset="0"/>
                    <a:cs typeface="Cambria Math" panose="02040503050406030204" charset="0"/>
                    <a:sym typeface="+mn-ea"/>
                  </a:rPr>
                  <a:t>                            </a:t>
                </a:r>
                <a:endParaRPr lang="en-US" altLang="zh-CN" sz="2800">
                  <a:solidFill>
                    <a:srgbClr val="FF0000"/>
                  </a:solidFill>
                  <a:latin typeface="Cambria Math" panose="02040503050406030204" charset="0"/>
                  <a:cs typeface="Cambria Math" panose="02040503050406030204" charset="0"/>
                </a:endParaRPr>
              </a:p>
              <a:p>
                <a:pPr algn="ctr"/>
                <a14:m>
                  <m:oMath xmlns:m="http://schemas.openxmlformats.org/officeDocument/2006/math">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𝝉</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𝟏</m:t>
                    </m:r>
                    <m:r>
                      <a:rPr lang="en-US" altLang="zh-CN" sz="2800" b="1" i="1">
                        <a:solidFill>
                          <a:srgbClr val="FF0000"/>
                        </a:solidFill>
                        <a:latin typeface="Cambria Math" panose="02040503050406030204" charset="0"/>
                        <a:cs typeface="Cambria Math" panose="02040503050406030204" charset="0"/>
                      </a:rPr>
                      <m:t>+</m:t>
                    </m:r>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𝜹</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𝟏</m:t>
                    </m:r>
                    <m:r>
                      <a:rPr lang="en-US" altLang="zh-CN" sz="2800" b="1" i="1">
                        <a:solidFill>
                          <a:srgbClr val="FF0000"/>
                        </a:solidFill>
                        <a:latin typeface="Cambria Math" panose="02040503050406030204" charset="0"/>
                        <a:cs typeface="Cambria Math" panose="02040503050406030204" charset="0"/>
                      </a:rPr>
                      <m:t>−</m:t>
                    </m:r>
                    <m:sSup>
                      <m:sSupPr>
                        <m:ctrlPr>
                          <a:rPr lang="en-US" altLang="zh-CN" sz="2800" b="1" i="1">
                            <a:solidFill>
                              <a:srgbClr val="FF0000"/>
                            </a:solidFill>
                            <a:latin typeface="Cambria Math" panose="02040503050406030204" charset="0"/>
                            <a:cs typeface="Cambria Math" panose="02040503050406030204" charset="0"/>
                          </a:rPr>
                        </m:ctrlPr>
                      </m:sSupPr>
                      <m:e>
                        <m:r>
                          <a:rPr lang="en-US" altLang="zh-CN" sz="2800" b="1" i="1">
                            <a:solidFill>
                              <a:srgbClr val="FF0000"/>
                            </a:solidFill>
                            <a:latin typeface="Cambria Math" panose="02040503050406030204" charset="0"/>
                            <a:cs typeface="Cambria Math" panose="02040503050406030204" charset="0"/>
                          </a:rPr>
                          <m:t>𝒆</m:t>
                        </m:r>
                      </m:e>
                      <m:sup>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𝑯</m:t>
                        </m:r>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𝟏</m:t>
                        </m:r>
                        <m:r>
                          <a:rPr lang="en-US" altLang="zh-CN" sz="2800" b="1" i="1">
                            <a:solidFill>
                              <a:srgbClr val="FF0000"/>
                            </a:solidFill>
                            <a:latin typeface="Cambria Math" panose="02040503050406030204" charset="0"/>
                            <a:cs typeface="Cambria Math" panose="02040503050406030204" charset="0"/>
                          </a:rPr>
                          <m:t>+</m:t>
                        </m:r>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𝑳</m:t>
                        </m:r>
                      </m:sup>
                    </m:sSup>
                    <m:r>
                      <a:rPr lang="en-US" altLang="zh-CN" sz="2800" b="1" i="1">
                        <a:solidFill>
                          <a:srgbClr val="FF0000"/>
                        </a:solidFill>
                        <a:latin typeface="Cambria Math" panose="02040503050406030204" charset="0"/>
                        <a:cs typeface="Cambria Math" panose="02040503050406030204" charset="0"/>
                      </a:rPr>
                      <m:t>−</m:t>
                    </m:r>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𝑷</m:t>
                        </m:r>
                      </m:e>
                      <m:sub>
                        <m:r>
                          <a:rPr lang="en-US" altLang="zh-CN" sz="2800" b="1" i="1">
                            <a:solidFill>
                              <a:srgbClr val="FF0000"/>
                            </a:solidFill>
                            <a:latin typeface="Cambria Math" panose="02040503050406030204" charset="0"/>
                            <a:cs typeface="Cambria Math" panose="02040503050406030204" charset="0"/>
                          </a:rPr>
                          <m:t>𝒊</m:t>
                        </m:r>
                      </m:sub>
                    </m:sSub>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𝒅</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r>
                      <a:rPr lang="en-US" altLang="zh-CN" sz="2800" b="1" i="1">
                        <a:solidFill>
                          <a:srgbClr val="FF0000"/>
                        </a:solidFill>
                        <a:latin typeface="Cambria Math" panose="02040503050406030204" charset="0"/>
                        <a:cs typeface="Cambria Math" panose="02040503050406030204" charset="0"/>
                      </a:rPr>
                      <m:t>𝑳</m:t>
                    </m:r>
                    <m:r>
                      <a:rPr lang="en-US" altLang="zh-CN" sz="2800" b="1" i="1">
                        <a:solidFill>
                          <a:srgbClr val="FF0000"/>
                        </a:solidFill>
                        <a:latin typeface="Cambria Math" panose="02040503050406030204" charset="0"/>
                        <a:cs typeface="Cambria Math" panose="02040503050406030204" charset="0"/>
                      </a:rPr>
                      <m:t>+</m:t>
                    </m:r>
                    <m:sSub>
                      <m:sSubPr>
                        <m:ctrlPr>
                          <a:rPr lang="en-US" altLang="zh-CN" sz="2800" b="1" i="1">
                            <a:solidFill>
                              <a:srgbClr val="FF0000"/>
                            </a:solidFill>
                            <a:latin typeface="Cambria Math" panose="02040503050406030204" charset="0"/>
                            <a:cs typeface="Cambria Math" panose="02040503050406030204" charset="0"/>
                          </a:rPr>
                        </m:ctrlPr>
                      </m:sSubPr>
                      <m:e>
                        <m:r>
                          <a:rPr lang="en-US" altLang="zh-CN" sz="2800" b="1" i="1">
                            <a:solidFill>
                              <a:srgbClr val="FF0000"/>
                            </a:solidFill>
                            <a:latin typeface="Cambria Math" panose="02040503050406030204" charset="0"/>
                            <a:cs typeface="Cambria Math" panose="02040503050406030204" charset="0"/>
                          </a:rPr>
                          <m:t>𝒅</m:t>
                        </m:r>
                      </m:e>
                      <m:sub>
                        <m:r>
                          <a:rPr lang="en-US" altLang="zh-CN" sz="2800" b="1" i="1">
                            <a:solidFill>
                              <a:srgbClr val="FF0000"/>
                            </a:solidFill>
                            <a:latin typeface="Cambria Math" panose="02040503050406030204" charset="0"/>
                            <a:cs typeface="Cambria Math" panose="02040503050406030204" charset="0"/>
                          </a:rPr>
                          <m:t>𝒊</m:t>
                        </m:r>
                      </m:sub>
                    </m:sSub>
                    <m:r>
                      <a:rPr lang="en-US" altLang="zh-CN" sz="2800" b="1" i="1">
                        <a:solidFill>
                          <a:srgbClr val="FF0000"/>
                        </a:solidFill>
                        <a:latin typeface="Cambria Math" panose="02040503050406030204" charset="0"/>
                        <a:cs typeface="Cambria Math" panose="02040503050406030204" charset="0"/>
                      </a:rPr>
                      <m:t>)]</m:t>
                    </m:r>
                  </m:oMath>
                </a14:m>
                <a:r>
                  <a:rPr lang="en-US" altLang="zh-CN" sz="2400" b="1">
                    <a:solidFill>
                      <a:srgbClr val="FF0000"/>
                    </a:solidFill>
                    <a:latin typeface="Cambria Math" panose="02040503050406030204" charset="0"/>
                    <a:cs typeface="Cambria Math" panose="02040503050406030204" charset="0"/>
                    <a:sym typeface="+mn-ea"/>
                  </a:rPr>
                  <a:t>  </a:t>
                </a:r>
                <a:r>
                  <a:rPr lang="en-US" altLang="zh-CN" b="1">
                    <a:solidFill>
                      <a:srgbClr val="FF0000"/>
                    </a:solidFill>
                    <a:latin typeface="Cambria Math" panose="02040503050406030204" charset="0"/>
                    <a:cs typeface="Cambria Math" panose="02040503050406030204" charset="0"/>
                    <a:sym typeface="+mn-ea"/>
                  </a:rPr>
                  <a:t>  </a:t>
                </a:r>
                <a:endParaRPr lang="en-US" altLang="zh-CN" b="1">
                  <a:solidFill>
                    <a:srgbClr val="FF0000"/>
                  </a:solidFill>
                  <a:latin typeface="Times New Roman" panose="02020603050405020304" charset="0"/>
                  <a:cs typeface="Times New Roman" panose="02020603050405020304" charset="0"/>
                </a:endParaRPr>
              </a:p>
              <a:p>
                <a:endParaRPr lang="en-US" altLang="zh-CN" b="1">
                  <a:solidFill>
                    <a:srgbClr val="FF0000"/>
                  </a:solidFill>
                  <a:latin typeface="Times New Roman" panose="02020603050405020304" charset="0"/>
                  <a:cs typeface="Times New Roman" panose="020206030504050203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2204720" y="2335530"/>
                <a:ext cx="7548245" cy="734695"/>
              </a:xfrm>
              <a:prstGeom prst="rect">
                <a:avLst/>
              </a:prstGeom>
              <a:blipFill rotWithShape="1">
                <a:blip r:embed="rId4"/>
                <a:stretch>
                  <a:fillRect b="-60674"/>
                </a:stretch>
              </a:blipFill>
            </p:spPr>
            <p:txBody>
              <a:bodyPr/>
              <a:lstStyle/>
              <a:p>
                <a:r>
                  <a:rPr lang="zh-CN" altLang="en-US">
                    <a:noFill/>
                  </a:rPr>
                  <a:t> </a:t>
                </a:r>
              </a:p>
            </p:txBody>
          </p:sp>
        </mc:Fallback>
      </mc:AlternateContent>
      <p:pic>
        <p:nvPicPr>
          <p:cNvPr id="2" name="图片 1" descr="astrometric_error"/>
          <p:cNvPicPr>
            <a:picLocks noChangeAspect="1"/>
          </p:cNvPicPr>
          <p:nvPr/>
        </p:nvPicPr>
        <p:blipFill>
          <a:blip r:embed="rId5"/>
          <a:stretch>
            <a:fillRect/>
          </a:stretch>
        </p:blipFill>
        <p:spPr>
          <a:xfrm>
            <a:off x="8566150" y="3535680"/>
            <a:ext cx="5880735" cy="5217160"/>
          </a:xfrm>
          <a:prstGeom prst="rect">
            <a:avLst/>
          </a:prstGeom>
        </p:spPr>
      </p:pic>
      <p:sp>
        <p:nvSpPr>
          <p:cNvPr id="3" name="文本框 2"/>
          <p:cNvSpPr txBox="1"/>
          <p:nvPr/>
        </p:nvSpPr>
        <p:spPr>
          <a:xfrm>
            <a:off x="9519285" y="6726555"/>
            <a:ext cx="4585335" cy="892810"/>
          </a:xfrm>
          <a:prstGeom prst="rect">
            <a:avLst/>
          </a:prstGeom>
          <a:noFill/>
        </p:spPr>
        <p:txBody>
          <a:bodyPr wrap="square" rtlCol="0">
            <a:noAutofit/>
          </a:bodyPr>
          <a:p>
            <a:r>
              <a:rPr lang="en-US" altLang="zh-CN" sz="2400" b="1">
                <a:solidFill>
                  <a:srgbClr val="FF0000"/>
                </a:solidFill>
                <a:latin typeface="Times New Roman" panose="02020603050405020304" charset="0"/>
                <a:ea typeface="黑体" panose="02010609060101010101" charset="-122"/>
                <a:cs typeface="Times New Roman" panose="02020603050405020304" charset="0"/>
                <a:sym typeface="+mn-ea"/>
              </a:rPr>
              <a:t>Our model can effectively correct PSF position and ellipticity errors.</a:t>
            </a:r>
            <a:endParaRPr lang="en-US" sz="2400">
              <a:solidFill>
                <a:srgbClr val="FF0000"/>
              </a:solidFill>
              <a:latin typeface="Times New Roman" panose="02020603050405020304" charset="0"/>
              <a:ea typeface="黑体" panose="02010609060101010101" charset="-122"/>
              <a:cs typeface="Times New Roman" panose="02020603050405020304" charset="0"/>
            </a:endParaRPr>
          </a:p>
        </p:txBody>
      </p:sp>
      <p:pic>
        <p:nvPicPr>
          <p:cNvPr id="9" name="图片 8"/>
          <p:cNvPicPr>
            <a:picLocks noChangeAspect="1"/>
          </p:cNvPicPr>
          <p:nvPr/>
        </p:nvPicPr>
        <p:blipFill>
          <a:blip r:embed="rId6"/>
          <a:stretch>
            <a:fillRect/>
          </a:stretch>
        </p:blipFill>
        <p:spPr>
          <a:xfrm>
            <a:off x="3271520" y="2710180"/>
            <a:ext cx="10073005" cy="5400675"/>
          </a:xfrm>
          <a:prstGeom prst="rect">
            <a:avLst/>
          </a:prstGeom>
        </p:spPr>
      </p:pic>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3" presetClass="exit" presetSubtype="10" fill="hold" nodeType="withEffect">
                                  <p:stCondLst>
                                    <p:cond delay="0"/>
                                  </p:stCondLst>
                                  <p:childTnLst>
                                    <p:animEffect transition="out" filter="blinds(horizontal)">
                                      <p:cBhvr>
                                        <p:cTn id="12" dur="500"/>
                                        <p:tgtEl>
                                          <p:spTgt spid="2"/>
                                        </p:tgtEl>
                                      </p:cBhvr>
                                    </p:animEffect>
                                    <p:set>
                                      <p:cBhvr>
                                        <p:cTn id="13" dur="1" fill="hold">
                                          <p:stCondLst>
                                            <p:cond delay="499"/>
                                          </p:stCondLst>
                                        </p:cTn>
                                        <p:tgtEl>
                                          <p:spTgt spid="2"/>
                                        </p:tgtEl>
                                        <p:attrNameLst>
                                          <p:attrName>style.visibility</p:attrName>
                                        </p:attrNameLst>
                                      </p:cBhvr>
                                      <p:to>
                                        <p:strVal val="hidden"/>
                                      </p:to>
                                    </p:set>
                                  </p:childTnLst>
                                </p:cTn>
                              </p:par>
                              <p:par>
                                <p:cTn id="14" presetID="3" presetClass="exit" presetSubtype="10" fill="hold" grpId="0" nodeType="withEffect">
                                  <p:stCondLst>
                                    <p:cond delay="0"/>
                                  </p:stCondLst>
                                  <p:childTnLst>
                                    <p:animEffect transition="out" filter="blinds(horizontal)">
                                      <p:cBhvr>
                                        <p:cTn id="15" dur="500"/>
                                        <p:tgtEl>
                                          <p:spTgt spid="3"/>
                                        </p:tgtEl>
                                      </p:cBhvr>
                                    </p:animEffect>
                                    <p:set>
                                      <p:cBhvr>
                                        <p:cTn id="16" dur="1" fill="hold">
                                          <p:stCondLst>
                                            <p:cond delay="499"/>
                                          </p:stCondLst>
                                        </p:cTn>
                                        <p:tgtEl>
                                          <p:spTgt spid="3"/>
                                        </p:tgtEl>
                                        <p:attrNameLst>
                                          <p:attrName>style.visibility</p:attrName>
                                        </p:attrNameLst>
                                      </p:cBhvr>
                                      <p:to>
                                        <p:strVal val="hidden"/>
                                      </p:to>
                                    </p:set>
                                  </p:childTnLst>
                                </p:cTn>
                              </p:par>
                              <p:par>
                                <p:cTn id="17" presetID="3" presetClass="exit" presetSubtype="10" fill="hold" grpId="0" nodeType="withEffect">
                                  <p:stCondLst>
                                    <p:cond delay="0"/>
                                  </p:stCondLst>
                                  <p:childTnLst>
                                    <p:animEffect transition="out" filter="blinds(horizontal)">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par>
                                <p:cTn id="20" presetID="3" presetClass="entr" presetSubtype="1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xit" presetSubtype="10" fill="hold" grpId="0" nodeType="withEffect">
                                  <p:stCondLst>
                                    <p:cond delay="0"/>
                                  </p:stCondLst>
                                  <p:childTnLst>
                                    <p:animEffect transition="out" filter="blinds(horizontal)">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8"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26490" y="100965"/>
            <a:ext cx="14130655" cy="119507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Summary</a:t>
            </a:r>
            <a:endParaRPr lang="en-US" altLang="zh-CN" sz="4000" b="1">
              <a:latin typeface="Times New Roman" panose="02020603050405020304" charset="0"/>
              <a:ea typeface="黑体" panose="02010609060101010101" charset="-122"/>
              <a:cs typeface="Times New Roman" panose="02020603050405020304" charset="0"/>
              <a:sym typeface="+mn-ea"/>
            </a:endParaRPr>
          </a:p>
        </p:txBody>
      </p:sp>
      <p:pic>
        <p:nvPicPr>
          <p:cNvPr id="134" name="图片 133"/>
          <p:cNvPicPr/>
          <p:nvPr/>
        </p:nvPicPr>
        <p:blipFill>
          <a:blip r:embed="rId1"/>
          <a:stretch>
            <a:fillRect/>
          </a:stretch>
        </p:blipFill>
        <p:spPr>
          <a:xfrm>
            <a:off x="14286865" y="0"/>
            <a:ext cx="2096135" cy="2096135"/>
          </a:xfrm>
          <a:prstGeom prst="rect">
            <a:avLst/>
          </a:prstGeom>
        </p:spPr>
      </p:pic>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mc:AlternateContent xmlns:mc="http://schemas.openxmlformats.org/markup-compatibility/2006">
        <mc:Choice xmlns:a14="http://schemas.microsoft.com/office/drawing/2010/main" Requires="a14">
          <p:sp>
            <p:nvSpPr>
              <p:cNvPr id="4" name="内容占位符 3"/>
              <p:cNvSpPr>
                <a:spLocks noGrp="1"/>
              </p:cNvSpPr>
              <p:nvPr>
                <p:ph idx="1"/>
              </p:nvPr>
            </p:nvSpPr>
            <p:spPr>
              <a:xfrm>
                <a:off x="590550" y="1650365"/>
                <a:ext cx="13856335" cy="5354955"/>
              </a:xfrm>
            </p:spPr>
            <p:txBody>
              <a:bodyPr>
                <a:normAutofit lnSpcReduction="20000"/>
              </a:bodyPr>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CSST is a large FoV, high resolution space telescope. Its SC will perform wide and deep field multi-color imaging and slitless spectroscopy survey.</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30 9k</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m:t>
                    </m:r>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9k CCDs will be installed on CSST SC’s main focal plane for observations in 7 imaging bands and 3 spectrocopy bands.</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Our group has built a test system for CSST SC detetor tests. CCDs for the flight model have all been tested. </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Various detector effects</a:t>
                </a:r>
                <a:r>
                  <a:rPr lang="en-US" altLang="zh-CN" sz="2800" b="1">
                    <a:latin typeface="Times New Roman" panose="02020603050405020304" charset="0"/>
                    <a:ea typeface="黑体" panose="02010609060101010101" charset="-122"/>
                    <a:cs typeface="Times New Roman" panose="02020603050405020304" charset="0"/>
                    <a:sym typeface="+mn-ea"/>
                  </a:rPr>
                  <a:t>, such as wavelength dependent PRNU, quantum yield and the bright-fatter effect </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have been characterized. </a:t>
                </a:r>
                <a:endParaRPr lang="en-US" altLang="zh-CN" sz="2800" b="1">
                  <a:solidFill>
                    <a:schemeClr val="tx1"/>
                  </a:solidFill>
                  <a:latin typeface="Times New Roman" panose="02020603050405020304" charset="0"/>
                  <a:ea typeface="黑体" panose="02010609060101010101" charset="-122"/>
                  <a:cs typeface="Times New Roman" panose="02020603050405020304" charset="0"/>
                </a:endParaRPr>
              </a:p>
              <a:p>
                <a:pPr marL="0" indent="0" algn="just" fontAlgn="auto">
                  <a:lnSpc>
                    <a:spcPct val="150000"/>
                  </a:lnSpc>
                  <a:spcBef>
                    <a:spcPts val="1300"/>
                  </a:spcBef>
                  <a:buNone/>
                </a:pP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590550" y="1650365"/>
                <a:ext cx="13856335" cy="5354955"/>
              </a:xfrm>
              <a:blipFill rotWithShape="1">
                <a:blip r:embed="rId2"/>
                <a:stretch>
                  <a:fillRect b="-6356"/>
                </a:stretch>
              </a:blipFill>
            </p:spPr>
            <p:txBody>
              <a:bodyPr/>
              <a:lstStyle/>
              <a:p>
                <a:r>
                  <a:rPr lang="zh-CN" altLang="en-US">
                    <a:noFill/>
                  </a:rPr>
                  <a:t> </a:t>
                </a:r>
              </a:p>
            </p:txBody>
          </p:sp>
        </mc:Fallback>
      </mc:AlternateContent>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1"/>
          <a:stretch>
            <a:fillRect/>
          </a:stretch>
        </p:blipFill>
        <p:spPr>
          <a:xfrm>
            <a:off x="0" y="0"/>
            <a:ext cx="16383000" cy="9207500"/>
          </a:xfrm>
          <a:prstGeom prst="rect">
            <a:avLst/>
          </a:prstGeom>
        </p:spPr>
      </p:pic>
      <p:sp>
        <p:nvSpPr>
          <p:cNvPr id="4" name="文本框 3"/>
          <p:cNvSpPr txBox="1"/>
          <p:nvPr/>
        </p:nvSpPr>
        <p:spPr>
          <a:xfrm>
            <a:off x="1297940" y="631825"/>
            <a:ext cx="13489305" cy="1198880"/>
          </a:xfrm>
          <a:prstGeom prst="rect">
            <a:avLst/>
          </a:prstGeom>
          <a:noFill/>
        </p:spPr>
        <p:txBody>
          <a:bodyPr wrap="square" rtlCol="0">
            <a:spAutoFit/>
          </a:bodyPr>
          <a:lstStyle/>
          <a:p>
            <a:pPr algn="ctr"/>
            <a:r>
              <a:rPr lang="en-US" sz="7200" b="1" dirty="0">
                <a:gradFill>
                  <a:gsLst>
                    <a:gs pos="42000">
                      <a:srgbClr val="EC5763"/>
                    </a:gs>
                    <a:gs pos="0">
                      <a:srgbClr val="F28F97"/>
                    </a:gs>
                    <a:gs pos="100000">
                      <a:srgbClr val="E51E2E"/>
                    </a:gs>
                  </a:gsLst>
                  <a:lin ang="5400000" scaled="1"/>
                </a:gradFill>
                <a:effectLst>
                  <a:outerShdw blurRad="38100" dist="25400" dir="5400000" algn="ctr" rotWithShape="0">
                    <a:srgbClr val="6E747A">
                      <a:alpha val="43000"/>
                    </a:srgbClr>
                  </a:outerShdw>
                </a:effectLst>
                <a:latin typeface="Times New Roman" panose="02020603050405020304" charset="0"/>
                <a:ea typeface="黑体" panose="02010609060101010101" charset="-122"/>
                <a:cs typeface="Times New Roman" panose="02020603050405020304" charset="0"/>
              </a:rPr>
              <a:t>Thank You !</a:t>
            </a:r>
            <a:endParaRPr lang="en-US" sz="7200" b="1" dirty="0">
              <a:gradFill>
                <a:gsLst>
                  <a:gs pos="42000">
                    <a:srgbClr val="EC5763"/>
                  </a:gs>
                  <a:gs pos="0">
                    <a:srgbClr val="F28F97"/>
                  </a:gs>
                  <a:gs pos="100000">
                    <a:srgbClr val="E51E2E"/>
                  </a:gs>
                </a:gsLst>
                <a:lin ang="5400000" scaled="1"/>
              </a:gradFill>
              <a:effectLst>
                <a:outerShdw blurRad="38100" dist="25400" dir="5400000" algn="ctr" rotWithShape="0">
                  <a:srgbClr val="6E747A">
                    <a:alpha val="43000"/>
                  </a:srgbClr>
                </a:outerShdw>
              </a:effectLst>
              <a:latin typeface="Times New Roman" panose="02020603050405020304" charset="0"/>
              <a:ea typeface="黑体" panose="02010609060101010101" charset="-122"/>
              <a:cs typeface="Times New Roman" panose="02020603050405020304" charset="0"/>
            </a:endParaRPr>
          </a:p>
        </p:txBody>
      </p:sp>
      <p:sp>
        <p:nvSpPr>
          <p:cNvPr id="5" name="文本框 4"/>
          <p:cNvSpPr txBox="1"/>
          <p:nvPr/>
        </p:nvSpPr>
        <p:spPr>
          <a:xfrm>
            <a:off x="7997190" y="2431415"/>
            <a:ext cx="5996305" cy="1076325"/>
          </a:xfrm>
          <a:prstGeom prst="rect">
            <a:avLst/>
          </a:prstGeom>
          <a:noFill/>
        </p:spPr>
        <p:txBody>
          <a:bodyPr wrap="square" rtlCol="0">
            <a:spAutoFit/>
          </a:bodyPr>
          <a:p>
            <a:pPr algn="ctr"/>
            <a:r>
              <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rPr>
              <a:t>Zun Luo, NAOC, CAS</a:t>
            </a:r>
            <a:endPar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endParaRPr>
          </a:p>
          <a:p>
            <a:pPr algn="ctr"/>
            <a:r>
              <a:rPr lang="en-US" altLang="zh-CN" sz="3200" b="1">
                <a:gradFill>
                  <a:gsLst>
                    <a:gs pos="25000">
                      <a:srgbClr val="FFD83A"/>
                    </a:gs>
                    <a:gs pos="75000">
                      <a:srgbClr val="FFFD6D"/>
                    </a:gs>
                    <a:gs pos="0">
                      <a:srgbClr val="F8C334"/>
                    </a:gs>
                    <a:gs pos="100000">
                      <a:srgbClr val="FFFEB8"/>
                    </a:gs>
                  </a:gsLst>
                  <a:lin ang="18900000" scaled="1"/>
                </a:gradFill>
                <a:latin typeface="Times New Roman" panose="02020603050405020304" charset="0"/>
                <a:cs typeface="Times New Roman" panose="02020603050405020304" charset="0"/>
              </a:rPr>
              <a:t>Email: luozun@nao.cas.cn</a:t>
            </a:r>
            <a:r>
              <a:rPr lang="en-US" altLang="zh-CN" sz="3200" b="1">
                <a:solidFill>
                  <a:schemeClr val="accent1">
                    <a:lumMod val="75000"/>
                  </a:schemeClr>
                </a:solidFill>
                <a:latin typeface="Times New Roman" panose="02020603050405020304" charset="0"/>
                <a:cs typeface="Times New Roman" panose="02020603050405020304" charset="0"/>
              </a:rPr>
              <a:t> </a:t>
            </a:r>
            <a:endParaRPr lang="en-US" altLang="zh-CN" sz="3200" b="1">
              <a:solidFill>
                <a:schemeClr val="accent1">
                  <a:lumMod val="75000"/>
                </a:schemeClr>
              </a:solidFill>
              <a:latin typeface="Times New Roman" panose="02020603050405020304" charset="0"/>
              <a:cs typeface="Times New Roman" panose="0202060305040502030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26490" y="-140335"/>
            <a:ext cx="14130655" cy="119507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Quantum Yield (QY)</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pic>
        <p:nvPicPr>
          <p:cNvPr id="134" name="图片 133"/>
          <p:cNvPicPr/>
          <p:nvPr/>
        </p:nvPicPr>
        <p:blipFill>
          <a:blip r:embed="rId1"/>
          <a:stretch>
            <a:fillRect/>
          </a:stretch>
        </p:blipFill>
        <p:spPr>
          <a:xfrm>
            <a:off x="14286865" y="0"/>
            <a:ext cx="2096135" cy="2096135"/>
          </a:xfrm>
          <a:prstGeom prst="rect">
            <a:avLst/>
          </a:prstGeom>
        </p:spPr>
      </p:pic>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mc:AlternateContent xmlns:mc="http://schemas.openxmlformats.org/markup-compatibility/2006">
        <mc:Choice xmlns:a14="http://schemas.microsoft.com/office/drawing/2010/main" Requires="a14">
          <p:sp>
            <p:nvSpPr>
              <p:cNvPr id="4" name="内容占位符 3"/>
              <p:cNvSpPr>
                <a:spLocks noGrp="1"/>
              </p:cNvSpPr>
              <p:nvPr>
                <p:ph idx="1"/>
              </p:nvPr>
            </p:nvSpPr>
            <p:spPr>
              <a:xfrm>
                <a:off x="736600" y="672465"/>
                <a:ext cx="14655800" cy="3544570"/>
              </a:xfrm>
            </p:spPr>
            <p:txBody>
              <a:bodyPr>
                <a:noAutofit/>
              </a:bodyPr>
              <a:p>
                <a:pPr algn="just" fontAlgn="auto">
                  <a:lnSpc>
                    <a:spcPct val="150000"/>
                  </a:lnSpc>
                  <a:spcBef>
                    <a:spcPts val="1300"/>
                  </a:spcBef>
                </a:pPr>
                <a:r>
                  <a:rPr lang="en-US" altLang="zh-CN" sz="2600" b="1">
                    <a:solidFill>
                      <a:schemeClr val="tx1"/>
                    </a:solidFill>
                    <a:latin typeface="Times New Roman" panose="02020603050405020304" charset="0"/>
                    <a:ea typeface="黑体" panose="02010609060101010101" charset="-122"/>
                    <a:cs typeface="Times New Roman" panose="02020603050405020304" charset="0"/>
                  </a:rPr>
                  <a:t>QY measurement: Ratio of the PTC gains to the gain at long wavelengths.</a:t>
                </a:r>
                <a:endParaRPr lang="en-US" altLang="zh-CN" sz="26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600" b="1">
                    <a:solidFill>
                      <a:schemeClr val="tx1"/>
                    </a:solidFill>
                    <a:latin typeface="Times New Roman" panose="02020603050405020304" charset="0"/>
                    <a:ea typeface="黑体" panose="02010609060101010101" charset="-122"/>
                    <a:cs typeface="Times New Roman" panose="02020603050405020304" charset="0"/>
                  </a:rPr>
                  <a:t>HST STIS shows that under shot noise dominated regime,  the SNR of the same source is </a:t>
                </a:r>
                <a14:m>
                  <m:oMath xmlns:m="http://schemas.openxmlformats.org/officeDocument/2006/math">
                    <m:rad>
                      <m:radPr>
                        <m:degHide m:val="on"/>
                        <m:ctrlPr>
                          <a:rPr lang="en-US" altLang="zh-CN" sz="2600" b="1" i="1">
                            <a:solidFill>
                              <a:schemeClr val="tx1"/>
                            </a:solidFill>
                            <a:latin typeface="Cambria Math" panose="02040503050406030204" charset="0"/>
                            <a:ea typeface="黑体" panose="02010609060101010101" charset="-122"/>
                            <a:cs typeface="Cambria Math" panose="02040503050406030204" charset="0"/>
                          </a:rPr>
                        </m:ctrlPr>
                      </m:radPr>
                      <m:deg/>
                      <m:e>
                        <m:r>
                          <a:rPr lang="en-US" altLang="zh-CN" sz="2600" b="1" i="1">
                            <a:solidFill>
                              <a:schemeClr val="tx1"/>
                            </a:solidFill>
                            <a:latin typeface="Cambria Math" panose="02040503050406030204" charset="0"/>
                            <a:ea typeface="黑体" panose="02010609060101010101" charset="-122"/>
                            <a:cs typeface="Cambria Math" panose="02040503050406030204" charset="0"/>
                          </a:rPr>
                          <m:t>𝜶</m:t>
                        </m:r>
                      </m:e>
                    </m:rad>
                  </m:oMath>
                </a14:m>
                <a:r>
                  <a:rPr lang="en-US" altLang="zh-CN" sz="2600" b="1">
                    <a:solidFill>
                      <a:schemeClr val="tx1"/>
                    </a:solidFill>
                    <a:latin typeface="Times New Roman" panose="02020603050405020304" charset="0"/>
                    <a:ea typeface="黑体" panose="02010609060101010101" charset="-122"/>
                    <a:cs typeface="Times New Roman" panose="02020603050405020304" charset="0"/>
                  </a:rPr>
                  <a:t> times as when the QY is unity.</a:t>
                </a:r>
                <a:endParaRPr lang="zh-CN" altLang="en-US" sz="2600" b="1">
                  <a:latin typeface="Times New Roman" panose="02020603050405020304" charset="0"/>
                  <a:ea typeface="黑体" panose="02010609060101010101" charset="-122"/>
                  <a:cs typeface="Times New Roman" panose="02020603050405020304" charset="0"/>
                  <a:sym typeface="+mn-ea"/>
                </a:endParaRPr>
              </a:p>
              <a:p>
                <a:pPr algn="just" fontAlgn="auto">
                  <a:lnSpc>
                    <a:spcPct val="150000"/>
                  </a:lnSpc>
                  <a:spcBef>
                    <a:spcPts val="1300"/>
                  </a:spcBef>
                </a:pPr>
                <a:r>
                  <a:rPr lang="en-US" altLang="zh-CN" sz="2600" b="1">
                    <a:latin typeface="Times New Roman" panose="02020603050405020304" charset="0"/>
                    <a:ea typeface="黑体" panose="02010609060101010101" charset="-122"/>
                    <a:cs typeface="Times New Roman" panose="02020603050405020304" charset="0"/>
                    <a:sym typeface="+mn-ea"/>
                  </a:rPr>
                  <a:t>For CSST NUV band</a:t>
                </a:r>
                <a:r>
                  <a:rPr lang="zh-CN" altLang="en-US" sz="2600" b="1">
                    <a:latin typeface="Times New Roman" panose="02020603050405020304" charset="0"/>
                    <a:ea typeface="黑体" panose="02010609060101010101" charset="-122"/>
                    <a:cs typeface="Times New Roman" panose="02020603050405020304" charset="0"/>
                    <a:sym typeface="+mn-ea"/>
                  </a:rPr>
                  <a:t>，</a:t>
                </a:r>
                <a:r>
                  <a:rPr lang="en-US" altLang="zh-CN" sz="2600" b="1">
                    <a:solidFill>
                      <a:srgbClr val="FF0000"/>
                    </a:solidFill>
                    <a:latin typeface="Times New Roman" panose="02020603050405020304" charset="0"/>
                    <a:ea typeface="黑体" panose="02010609060101010101" charset="-122"/>
                    <a:cs typeface="Times New Roman" panose="02020603050405020304" charset="0"/>
                    <a:sym typeface="+mn-ea"/>
                  </a:rPr>
                  <a:t>SNR changes by 6% at the central wavelength 300nm</a:t>
                </a:r>
                <a:r>
                  <a:rPr lang="zh-CN" altLang="en-US" sz="2600" b="1">
                    <a:solidFill>
                      <a:srgbClr val="FF0000"/>
                    </a:solidFill>
                    <a:latin typeface="Times New Roman" panose="02020603050405020304" charset="0"/>
                    <a:ea typeface="黑体" panose="02010609060101010101" charset="-122"/>
                    <a:cs typeface="Times New Roman" panose="02020603050405020304" charset="0"/>
                    <a:sym typeface="+mn-ea"/>
                  </a:rPr>
                  <a:t>，</a:t>
                </a:r>
                <a:r>
                  <a:rPr lang="en-US" altLang="zh-CN" sz="2600" b="1">
                    <a:solidFill>
                      <a:srgbClr val="FF0000"/>
                    </a:solidFill>
                    <a:latin typeface="Times New Roman" panose="02020603050405020304" charset="0"/>
                    <a:ea typeface="黑体" panose="02010609060101010101" charset="-122"/>
                    <a:cs typeface="Times New Roman" panose="02020603050405020304" charset="0"/>
                    <a:sym typeface="+mn-ea"/>
                  </a:rPr>
                  <a:t>and by 13% at the short-wavelength end of 250nm.</a:t>
                </a:r>
                <a:endParaRPr lang="en-US" altLang="zh-CN" sz="2600" b="1">
                  <a:solidFill>
                    <a:srgbClr val="FF0000"/>
                  </a:solidFill>
                  <a:latin typeface="Times New Roman" panose="02020603050405020304" charset="0"/>
                  <a:ea typeface="黑体" panose="02010609060101010101" charset="-122"/>
                  <a:cs typeface="Times New Roman" panose="02020603050405020304" charset="0"/>
                  <a:sym typeface="+mn-ea"/>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736600" y="672465"/>
                <a:ext cx="14655800" cy="3544570"/>
              </a:xfrm>
              <a:blipFill rotWithShape="1">
                <a:blip r:embed="rId2"/>
                <a:stretch>
                  <a:fillRect/>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736600" y="4001770"/>
            <a:ext cx="7188835" cy="5081270"/>
          </a:xfrm>
          <a:prstGeom prst="rect">
            <a:avLst/>
          </a:prstGeom>
        </p:spPr>
      </p:pic>
      <p:sp>
        <p:nvSpPr>
          <p:cNvPr id="7" name="文本框 6"/>
          <p:cNvSpPr txBox="1"/>
          <p:nvPr/>
        </p:nvSpPr>
        <p:spPr>
          <a:xfrm>
            <a:off x="3022600" y="5847715"/>
            <a:ext cx="389826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rPr>
              <a:t>Borders(2010) HST WFC3 UVIS CCD test result</a:t>
            </a:r>
            <a:endParaRPr lang="zh-CN" altLang="en-US" sz="2400" b="1">
              <a:latin typeface="Times New Roman" panose="02020603050405020304" charset="0"/>
              <a:ea typeface="黑体" panose="02010609060101010101" charset="-122"/>
              <a:cs typeface="Times New Roman" panose="02020603050405020304" charset="0"/>
            </a:endParaRPr>
          </a:p>
        </p:txBody>
      </p:sp>
      <p:pic>
        <p:nvPicPr>
          <p:cNvPr id="9" name="图片 8"/>
          <p:cNvPicPr>
            <a:picLocks noChangeAspect="1"/>
          </p:cNvPicPr>
          <p:nvPr/>
        </p:nvPicPr>
        <p:blipFill>
          <a:blip r:embed="rId4"/>
          <a:stretch>
            <a:fillRect/>
          </a:stretch>
        </p:blipFill>
        <p:spPr>
          <a:xfrm>
            <a:off x="8536305" y="4098290"/>
            <a:ext cx="6717030" cy="4895215"/>
          </a:xfrm>
          <a:prstGeom prst="rect">
            <a:avLst/>
          </a:prstGeom>
        </p:spPr>
      </p:pic>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4" name="图片 133"/>
          <p:cNvPicPr/>
          <p:nvPr/>
        </p:nvPicPr>
        <p:blipFill>
          <a:blip r:embed="rId1"/>
          <a:stretch>
            <a:fillRect/>
          </a:stretch>
        </p:blipFill>
        <p:spPr>
          <a:xfrm>
            <a:off x="14286865" y="0"/>
            <a:ext cx="2096135" cy="2096135"/>
          </a:xfrm>
          <a:prstGeom prst="rect">
            <a:avLst/>
          </a:prstGeom>
        </p:spPr>
      </p:pic>
      <p:sp>
        <p:nvSpPr>
          <p:cNvPr id="18" name="标题 17"/>
          <p:cNvSpPr>
            <a:spLocks noGrp="1"/>
          </p:cNvSpPr>
          <p:nvPr>
            <p:ph type="title"/>
          </p:nvPr>
        </p:nvSpPr>
        <p:spPr>
          <a:xfrm>
            <a:off x="1126490" y="-76835"/>
            <a:ext cx="14130655" cy="119507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Bright-fatter (BF) effect</a:t>
            </a:r>
            <a:endParaRPr lang="en-US" altLang="zh-CN" sz="4000" b="1">
              <a:latin typeface="Times New Roman" panose="02020603050405020304" charset="0"/>
              <a:ea typeface="黑体" panose="02010609060101010101" charset="-122"/>
              <a:cs typeface="Times New Roman" panose="02020603050405020304" charset="0"/>
              <a:sym typeface="+mn-ea"/>
            </a:endParaRPr>
          </a:p>
        </p:txBody>
      </p:sp>
      <p:grpSp>
        <p:nvGrpSpPr>
          <p:cNvPr id="6" name="组合 5"/>
          <p:cNvGrpSpPr/>
          <p:nvPr/>
        </p:nvGrpSpPr>
        <p:grpSpPr>
          <a:xfrm>
            <a:off x="1037782" y="4177030"/>
            <a:ext cx="6272973" cy="4651778"/>
            <a:chOff x="587" y="5064"/>
            <a:chExt cx="10567" cy="7904"/>
          </a:xfrm>
        </p:grpSpPr>
        <p:pic>
          <p:nvPicPr>
            <p:cNvPr id="2" name="图片 1"/>
            <p:cNvPicPr>
              <a:picLocks noChangeAspect="1"/>
            </p:cNvPicPr>
            <p:nvPr/>
          </p:nvPicPr>
          <p:blipFill>
            <a:blip r:embed="rId2"/>
            <a:stretch>
              <a:fillRect/>
            </a:stretch>
          </p:blipFill>
          <p:spPr>
            <a:xfrm>
              <a:off x="736" y="5064"/>
              <a:ext cx="10418" cy="7814"/>
            </a:xfrm>
            <a:prstGeom prst="rect">
              <a:avLst/>
            </a:prstGeom>
          </p:spPr>
        </p:pic>
        <p:sp>
          <p:nvSpPr>
            <p:cNvPr id="3" name="文本框 2"/>
            <p:cNvSpPr txBox="1"/>
            <p:nvPr/>
          </p:nvSpPr>
          <p:spPr>
            <a:xfrm>
              <a:off x="4853" y="12342"/>
              <a:ext cx="2483" cy="626"/>
            </a:xfrm>
            <a:prstGeom prst="rect">
              <a:avLst/>
            </a:prstGeom>
            <a:noFill/>
          </p:spPr>
          <p:txBody>
            <a:bodyPr wrap="square" rtlCol="0">
              <a:spAutoFit/>
            </a:bodyPr>
            <a:p>
              <a:r>
                <a:rPr lang="en-US" altLang="zh-CN">
                  <a:latin typeface="Times New Roman" panose="02020603050405020304" charset="0"/>
                  <a:ea typeface="黑体" panose="02010609060101010101" charset="-122"/>
                  <a:cs typeface="Times New Roman" panose="02020603050405020304" charset="0"/>
                </a:rPr>
                <a:t>Signal (ADU)</a:t>
              </a:r>
              <a:endParaRPr lang="en-US" altLang="zh-CN">
                <a:latin typeface="Times New Roman" panose="02020603050405020304" charset="0"/>
                <a:ea typeface="黑体" panose="02010609060101010101" charset="-122"/>
                <a:cs typeface="Times New Roman" panose="02020603050405020304" charset="0"/>
              </a:endParaRPr>
            </a:p>
          </p:txBody>
        </p:sp>
        <p:sp>
          <p:nvSpPr>
            <p:cNvPr id="5" name="文本框 4"/>
            <p:cNvSpPr txBox="1"/>
            <p:nvPr/>
          </p:nvSpPr>
          <p:spPr>
            <a:xfrm rot="16200000">
              <a:off x="-710" y="8313"/>
              <a:ext cx="3214" cy="620"/>
            </a:xfrm>
            <a:prstGeom prst="rect">
              <a:avLst/>
            </a:prstGeom>
            <a:noFill/>
          </p:spPr>
          <p:txBody>
            <a:bodyPr wrap="square" rtlCol="0">
              <a:spAutoFit/>
            </a:bodyPr>
            <a:p>
              <a:r>
                <a:rPr lang="en-US" altLang="zh-CN">
                  <a:latin typeface="Times New Roman" panose="02020603050405020304" charset="0"/>
                  <a:ea typeface="黑体" panose="02010609060101010101" charset="-122"/>
                  <a:cs typeface="Times New Roman" panose="02020603050405020304" charset="0"/>
                </a:rPr>
                <a:t>Variance (ADU)</a:t>
              </a:r>
              <a:endParaRPr lang="en-US" altLang="zh-CN">
                <a:latin typeface="Times New Roman" panose="02020603050405020304" charset="0"/>
                <a:ea typeface="黑体" panose="02010609060101010101" charset="-122"/>
                <a:cs typeface="Times New Roman" panose="02020603050405020304" charset="0"/>
              </a:endParaRPr>
            </a:p>
          </p:txBody>
        </p:sp>
      </p:grpSp>
      <p:sp>
        <p:nvSpPr>
          <p:cNvPr id="7" name="文本框 6"/>
          <p:cNvSpPr txBox="1"/>
          <p:nvPr/>
        </p:nvSpPr>
        <p:spPr>
          <a:xfrm>
            <a:off x="3748405" y="7059930"/>
            <a:ext cx="2882265" cy="1202055"/>
          </a:xfrm>
          <a:prstGeom prst="rect">
            <a:avLst/>
          </a:prstGeom>
          <a:noFill/>
        </p:spPr>
        <p:txBody>
          <a:bodyPr wrap="square" rtlCol="0">
            <a:noAutofit/>
          </a:bodyPr>
          <a:p>
            <a:pPr algn="ctr"/>
            <a:r>
              <a:rPr lang="en-US" altLang="zh-CN" sz="2000" b="1">
                <a:solidFill>
                  <a:srgbClr val="FF0000"/>
                </a:solidFill>
                <a:latin typeface="Times New Roman" panose="02020603050405020304" charset="0"/>
                <a:ea typeface="黑体" panose="02010609060101010101" charset="-122"/>
                <a:cs typeface="Times New Roman" panose="02020603050405020304" charset="0"/>
              </a:rPr>
              <a:t>PTC linearity can be effectively restored after correlation correction.</a:t>
            </a:r>
            <a:endParaRPr lang="en-US" altLang="zh-CN" sz="2000" b="1">
              <a:solidFill>
                <a:srgbClr val="FF0000"/>
              </a:solidFill>
              <a:latin typeface="Times New Roman" panose="02020603050405020304" charset="0"/>
              <a:ea typeface="黑体" panose="02010609060101010101" charset="-122"/>
              <a:cs typeface="Times New Roman" panose="02020603050405020304" charset="0"/>
            </a:endParaRPr>
          </a:p>
        </p:txBody>
      </p:sp>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4" name="内容占位符 3"/>
          <p:cNvSpPr>
            <a:spLocks noGrp="1"/>
          </p:cNvSpPr>
          <p:nvPr>
            <p:ph idx="1"/>
          </p:nvPr>
        </p:nvSpPr>
        <p:spPr>
          <a:xfrm>
            <a:off x="590550" y="760095"/>
            <a:ext cx="13856335" cy="5424805"/>
          </a:xfrm>
        </p:spPr>
        <p:txBody>
          <a:bodyPr>
            <a:normAutofit lnSpcReduction="20000"/>
          </a:bodyPr>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Repulsive interaction introduces correlations between pixels. Interaction coefficients are fitted by the correlations of the flat-fields, and can then be applied to image simulations.</a:t>
            </a:r>
            <a:endParaRPr lang="en-US" altLang="zh-CN"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Deep-depleted detectors are thicker, thus has stronger BF effect. Measured coefficients are of the same order of magnitude as comparable LSST devices. LSST tests shows that from 20ke to 90ke (peak value)</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the PSF size will be increasd by 1%.</a:t>
            </a:r>
            <a:endParaRPr lang="en-US" altLang="zh-CN"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BF affects galaxy shape measurements, and should be treated carefully in weak lensing.</a:t>
            </a:r>
            <a:endParaRPr lang="en-US" altLang="zh-CN"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p:pic>
        <p:nvPicPr>
          <p:cNvPr id="11" name="图片 10"/>
          <p:cNvPicPr>
            <a:picLocks noChangeAspect="1"/>
          </p:cNvPicPr>
          <p:nvPr/>
        </p:nvPicPr>
        <p:blipFill>
          <a:blip r:embed="rId3"/>
          <a:stretch>
            <a:fillRect/>
          </a:stretch>
        </p:blipFill>
        <p:spPr>
          <a:xfrm>
            <a:off x="6944995" y="4607560"/>
            <a:ext cx="8420735" cy="4396740"/>
          </a:xfrm>
          <a:prstGeom prst="rect">
            <a:avLst/>
          </a:prstGeom>
        </p:spPr>
      </p:pic>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26490" y="100965"/>
            <a:ext cx="14130655" cy="1195070"/>
          </a:xfrm>
        </p:spPr>
        <p:txBody>
          <a:bodyPr/>
          <a:p>
            <a:r>
              <a:rPr lang="zh-CN" altLang="en-US" sz="4000" b="1">
                <a:latin typeface="Times New Roman" panose="02020603050405020304" charset="0"/>
                <a:ea typeface="黑体" panose="02010609060101010101" charset="-122"/>
                <a:cs typeface="Times New Roman" panose="02020603050405020304" charset="0"/>
                <a:sym typeface="+mn-ea"/>
              </a:rPr>
              <a:t>辐照</a:t>
            </a:r>
            <a:r>
              <a:rPr lang="zh-CN" altLang="en-US" sz="4000" b="1">
                <a:latin typeface="Times New Roman" panose="02020603050405020304" charset="0"/>
                <a:ea typeface="黑体" panose="02010609060101010101" charset="-122"/>
                <a:cs typeface="Times New Roman" panose="02020603050405020304" charset="0"/>
                <a:sym typeface="+mn-ea"/>
              </a:rPr>
              <a:t>试验</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pic>
        <p:nvPicPr>
          <p:cNvPr id="11" name="图片 10"/>
          <p:cNvPicPr/>
          <p:nvPr/>
        </p:nvPicPr>
        <p:blipFill>
          <a:blip r:embed="rId1"/>
          <a:stretch>
            <a:fillRect/>
          </a:stretch>
        </p:blipFill>
        <p:spPr>
          <a:xfrm>
            <a:off x="14286865" y="0"/>
            <a:ext cx="2096135" cy="2096135"/>
          </a:xfrm>
          <a:prstGeom prst="rect">
            <a:avLst/>
          </a:prstGeom>
        </p:spPr>
      </p:pic>
      <p:sp>
        <p:nvSpPr>
          <p:cNvPr id="7" name="灯片编号占位符 6"/>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4" name="内容占位符 3"/>
          <p:cNvSpPr>
            <a:spLocks noGrp="1"/>
          </p:cNvSpPr>
          <p:nvPr>
            <p:ph idx="1"/>
          </p:nvPr>
        </p:nvSpPr>
        <p:spPr>
          <a:xfrm>
            <a:off x="272415" y="1162050"/>
            <a:ext cx="14142720" cy="7242810"/>
          </a:xfrm>
        </p:spPr>
        <p:txBody>
          <a:bodyPr/>
          <a:p>
            <a:pPr algn="just" fontAlgn="auto">
              <a:lnSpc>
                <a:spcPct val="150000"/>
              </a:lnSpc>
              <a:spcBef>
                <a:spcPts val="1300"/>
              </a:spcBef>
            </a:pPr>
            <a:r>
              <a:rPr lang="zh-CN" altLang="en-US" sz="2800" b="1">
                <a:solidFill>
                  <a:schemeClr val="tx1"/>
                </a:solidFill>
                <a:latin typeface="Times New Roman" panose="02020603050405020304" charset="0"/>
                <a:ea typeface="黑体" panose="02010609060101010101" charset="-122"/>
                <a:cs typeface="Times New Roman" panose="02020603050405020304" charset="0"/>
              </a:rPr>
              <a:t>太空环境中，</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CCD</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探测器受到宇宙线辐照影响产生损伤，性能会发生变化。主要的辐照损伤包括分为带电粒子辐照产生的硅层内晶格空位和间隙</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原子（位移损伤），以及高能光子辐照产生的二氧化硅</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硅界面态（总剂量</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效应）</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p:pic>
        <p:nvPicPr>
          <p:cNvPr id="2" name="图片 1"/>
          <p:cNvPicPr>
            <a:picLocks noChangeAspect="1"/>
          </p:cNvPicPr>
          <p:nvPr/>
        </p:nvPicPr>
        <p:blipFill>
          <a:blip r:embed="rId2"/>
          <a:srcRect l="4319" t="9302"/>
          <a:stretch>
            <a:fillRect/>
          </a:stretch>
        </p:blipFill>
        <p:spPr>
          <a:xfrm>
            <a:off x="479425" y="3578225"/>
            <a:ext cx="7557135" cy="3914140"/>
          </a:xfrm>
          <a:prstGeom prst="rect">
            <a:avLst/>
          </a:prstGeom>
        </p:spPr>
      </p:pic>
      <p:sp>
        <p:nvSpPr>
          <p:cNvPr id="3" name="文本框 2"/>
          <p:cNvSpPr txBox="1"/>
          <p:nvPr>
            <p:custDataLst>
              <p:tags r:id="rId3"/>
            </p:custDataLst>
          </p:nvPr>
        </p:nvSpPr>
        <p:spPr>
          <a:xfrm>
            <a:off x="2512695" y="3365500"/>
            <a:ext cx="2763520" cy="460375"/>
          </a:xfrm>
          <a:prstGeom prst="rect">
            <a:avLst/>
          </a:prstGeom>
          <a:noFill/>
        </p:spPr>
        <p:txBody>
          <a:bodyPr wrap="square" rtlCol="0">
            <a:spAutoFit/>
          </a:bodyPr>
          <a:p>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位移损伤</a:t>
            </a:r>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(Hall 2012)</a:t>
            </a:r>
            <a:endPar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pic>
        <p:nvPicPr>
          <p:cNvPr id="5" name="图片 4"/>
          <p:cNvPicPr/>
          <p:nvPr/>
        </p:nvPicPr>
        <p:blipFill>
          <a:blip r:embed="rId4"/>
          <a:stretch>
            <a:fillRect/>
          </a:stretch>
        </p:blipFill>
        <p:spPr>
          <a:xfrm>
            <a:off x="8348980" y="3578225"/>
            <a:ext cx="5594985" cy="3913505"/>
          </a:xfrm>
          <a:prstGeom prst="rect">
            <a:avLst/>
          </a:prstGeom>
        </p:spPr>
      </p:pic>
      <p:sp>
        <p:nvSpPr>
          <p:cNvPr id="8" name="文本框 7"/>
          <p:cNvSpPr txBox="1"/>
          <p:nvPr>
            <p:custDataLst>
              <p:tags r:id="rId5"/>
            </p:custDataLst>
          </p:nvPr>
        </p:nvSpPr>
        <p:spPr>
          <a:xfrm>
            <a:off x="8192770" y="3400425"/>
            <a:ext cx="3449955" cy="460375"/>
          </a:xfrm>
          <a:prstGeom prst="rect">
            <a:avLst/>
          </a:prstGeom>
          <a:noFill/>
        </p:spPr>
        <p:txBody>
          <a:bodyPr wrap="square" rtlCol="0">
            <a:spAutoFit/>
          </a:bodyPr>
          <a:p>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总剂量效应</a:t>
            </a:r>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 (Sajid 2018)</a:t>
            </a:r>
            <a:endPar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9" name="文本框 8"/>
          <p:cNvSpPr txBox="1"/>
          <p:nvPr>
            <p:custDataLst>
              <p:tags r:id="rId6"/>
            </p:custDataLst>
          </p:nvPr>
        </p:nvSpPr>
        <p:spPr>
          <a:xfrm>
            <a:off x="1946910" y="3349625"/>
            <a:ext cx="5250180" cy="460375"/>
          </a:xfrm>
          <a:prstGeom prst="rect">
            <a:avLst/>
          </a:prstGeom>
          <a:noFill/>
        </p:spPr>
        <p:txBody>
          <a:bodyPr wrap="square" rtlCol="0">
            <a:spAutoFit/>
          </a:bodyPr>
          <a:p>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位移损伤</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会导致电荷</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转移效率的降低</a:t>
            </a:r>
            <a:endPar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10" name="文本框 9"/>
          <p:cNvSpPr txBox="1"/>
          <p:nvPr>
            <p:custDataLst>
              <p:tags r:id="rId7"/>
            </p:custDataLst>
          </p:nvPr>
        </p:nvSpPr>
        <p:spPr>
          <a:xfrm>
            <a:off x="8036560" y="3356610"/>
            <a:ext cx="6036310" cy="460375"/>
          </a:xfrm>
          <a:prstGeom prst="rect">
            <a:avLst/>
          </a:prstGeom>
          <a:noFill/>
        </p:spPr>
        <p:txBody>
          <a:bodyPr wrap="square" rtlCol="0">
            <a:spAutoFit/>
          </a:bodyPr>
          <a:p>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总剂量效应会导致暗电流和残像水平的</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增大</a:t>
            </a:r>
            <a:endPar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pic>
        <p:nvPicPr>
          <p:cNvPr id="12" name="图片 11"/>
          <p:cNvPicPr>
            <a:picLocks noChangeAspect="1"/>
          </p:cNvPicPr>
          <p:nvPr/>
        </p:nvPicPr>
        <p:blipFill>
          <a:blip r:embed="rId8"/>
          <a:stretch>
            <a:fillRect/>
          </a:stretch>
        </p:blipFill>
        <p:spPr>
          <a:xfrm>
            <a:off x="1453515" y="3735705"/>
            <a:ext cx="5781675" cy="4457700"/>
          </a:xfrm>
          <a:prstGeom prst="rect">
            <a:avLst/>
          </a:prstGeom>
        </p:spPr>
      </p:pic>
      <p:pic>
        <p:nvPicPr>
          <p:cNvPr id="13" name="图片 12"/>
          <p:cNvPicPr>
            <a:picLocks noChangeAspect="1"/>
          </p:cNvPicPr>
          <p:nvPr/>
        </p:nvPicPr>
        <p:blipFill>
          <a:blip r:embed="rId9"/>
          <a:srcRect t="3937"/>
          <a:stretch>
            <a:fillRect/>
          </a:stretch>
        </p:blipFill>
        <p:spPr>
          <a:xfrm>
            <a:off x="7884795" y="3810000"/>
            <a:ext cx="5777230" cy="4384040"/>
          </a:xfrm>
          <a:prstGeom prst="rect">
            <a:avLst/>
          </a:prstGeom>
        </p:spPr>
      </p:pic>
      <p:sp>
        <p:nvSpPr>
          <p:cNvPr id="14" name="文本框 13"/>
          <p:cNvSpPr txBox="1"/>
          <p:nvPr/>
        </p:nvSpPr>
        <p:spPr>
          <a:xfrm>
            <a:off x="1558925" y="3853815"/>
            <a:ext cx="3472815" cy="460375"/>
          </a:xfrm>
          <a:prstGeom prst="rect">
            <a:avLst/>
          </a:prstGeom>
          <a:noFill/>
        </p:spPr>
        <p:txBody>
          <a:bodyPr wrap="square" rtlCol="0">
            <a:spAutoFit/>
          </a:bodyPr>
          <a:p>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Anderson (2010)</a:t>
            </a:r>
            <a:endPar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15" name="文本框 14"/>
          <p:cNvSpPr txBox="1"/>
          <p:nvPr/>
        </p:nvSpPr>
        <p:spPr>
          <a:xfrm>
            <a:off x="11546840" y="7031990"/>
            <a:ext cx="1731010" cy="460375"/>
          </a:xfrm>
          <a:prstGeom prst="rect">
            <a:avLst/>
          </a:prstGeom>
          <a:noFill/>
        </p:spPr>
        <p:txBody>
          <a:bodyPr wrap="square" rtlCol="0">
            <a:spAutoFit/>
          </a:bodyPr>
          <a:p>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Chen (2024)</a:t>
            </a:r>
            <a:endPar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linds(horizontal)">
                                      <p:cBhvr>
                                        <p:cTn id="16" dur="500"/>
                                        <p:tgtEl>
                                          <p:spTgt spid="1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xit" presetSubtype="10" fill="hold" nodeType="withEffect">
                                  <p:stCondLst>
                                    <p:cond delay="0"/>
                                  </p:stCondLst>
                                  <p:childTnLst>
                                    <p:animEffect transition="out" filter="blinds(horizontal)">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3" presetClass="exit" presetSubtype="10" fill="hold" grpId="0" nodeType="withEffect">
                                  <p:stCondLst>
                                    <p:cond delay="0"/>
                                  </p:stCondLst>
                                  <p:childTnLst>
                                    <p:animEffect transition="out" filter="blinds(horizontal)">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3"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linds(horizontal)">
                                      <p:cBhvr>
                                        <p:cTn id="28" dur="500"/>
                                        <p:tgtEl>
                                          <p:spTgt spid="1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8"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26490" y="100965"/>
            <a:ext cx="14130655" cy="1195070"/>
          </a:xfrm>
        </p:spPr>
        <p:txBody>
          <a:bodyPr/>
          <a:p>
            <a:r>
              <a:rPr lang="zh-CN" altLang="en-US" sz="4000" b="1">
                <a:latin typeface="Times New Roman" panose="02020603050405020304" charset="0"/>
                <a:ea typeface="黑体" panose="02010609060101010101" charset="-122"/>
                <a:cs typeface="Times New Roman" panose="02020603050405020304" charset="0"/>
                <a:sym typeface="+mn-ea"/>
              </a:rPr>
              <a:t>辐照</a:t>
            </a:r>
            <a:r>
              <a:rPr lang="zh-CN" altLang="en-US" sz="4000" b="1">
                <a:latin typeface="Times New Roman" panose="02020603050405020304" charset="0"/>
                <a:ea typeface="黑体" panose="02010609060101010101" charset="-122"/>
                <a:cs typeface="Times New Roman" panose="02020603050405020304" charset="0"/>
                <a:sym typeface="+mn-ea"/>
              </a:rPr>
              <a:t>试验</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pic>
        <p:nvPicPr>
          <p:cNvPr id="11" name="图片 10"/>
          <p:cNvPicPr/>
          <p:nvPr/>
        </p:nvPicPr>
        <p:blipFill>
          <a:blip r:embed="rId1"/>
          <a:stretch>
            <a:fillRect/>
          </a:stretch>
        </p:blipFill>
        <p:spPr>
          <a:xfrm>
            <a:off x="14286865" y="0"/>
            <a:ext cx="2096135" cy="209613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272415" y="1087755"/>
                <a:ext cx="14142720" cy="7317105"/>
              </a:xfrm>
            </p:spPr>
            <p:txBody>
              <a:bodyPr/>
              <a:p>
                <a:pPr algn="just" fontAlgn="auto">
                  <a:lnSpc>
                    <a:spcPct val="150000"/>
                  </a:lnSpc>
                  <a:spcBef>
                    <a:spcPts val="1300"/>
                  </a:spcBef>
                </a:pPr>
                <a:r>
                  <a:rPr lang="zh-CN" altLang="en-US" sz="2800" b="1">
                    <a:solidFill>
                      <a:schemeClr val="tx1"/>
                    </a:solidFill>
                    <a:latin typeface="Times New Roman" panose="02020603050405020304" charset="0"/>
                    <a:ea typeface="黑体" panose="02010609060101010101" charset="-122"/>
                    <a:cs typeface="Times New Roman" panose="02020603050405020304" charset="0"/>
                  </a:rPr>
                  <a:t>使用</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10MeV</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质子辐照模拟在轨位移损伤情况，</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𝟏</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𝟐𝟓</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sSup>
                      <m:sSupPr>
                        <m:ctrlPr>
                          <a:rPr lang="en-US" altLang="zh-CN" sz="2800" b="1" i="1">
                            <a:solidFill>
                              <a:schemeClr val="tx1"/>
                            </a:solidFill>
                            <a:latin typeface="Cambria Math" panose="02040503050406030204" charset="0"/>
                            <a:ea typeface="黑体" panose="02010609060101010101" charset="-122"/>
                            <a:cs typeface="Cambria Math" panose="02040503050406030204" charset="0"/>
                          </a:rPr>
                        </m:ctrlPr>
                      </m:sSupPr>
                      <m:e>
                        <m:r>
                          <a:rPr lang="en-US" altLang="zh-CN" sz="2800" b="1" i="1">
                            <a:solidFill>
                              <a:schemeClr val="tx1"/>
                            </a:solidFill>
                            <a:latin typeface="Cambria Math" panose="02040503050406030204" charset="0"/>
                            <a:ea typeface="黑体" panose="02010609060101010101" charset="-122"/>
                            <a:cs typeface="Cambria Math" panose="02040503050406030204" charset="0"/>
                          </a:rPr>
                          <m:t>𝟏𝟎</m:t>
                        </m:r>
                      </m:e>
                      <m:sup>
                        <m:r>
                          <a:rPr lang="en-US" altLang="zh-CN" sz="2800" b="1" i="1">
                            <a:solidFill>
                              <a:schemeClr val="tx1"/>
                            </a:solidFill>
                            <a:latin typeface="Cambria Math" panose="02040503050406030204" charset="0"/>
                            <a:ea typeface="黑体" panose="02010609060101010101" charset="-122"/>
                            <a:cs typeface="Cambria Math" panose="02040503050406030204" charset="0"/>
                          </a:rPr>
                          <m:t>𝟗</m:t>
                        </m:r>
                      </m:sup>
                    </m:sSup>
                    <m:r>
                      <a:rPr lang="en-US" altLang="zh-CN" sz="2800" b="1">
                        <a:solidFill>
                          <a:schemeClr val="tx1"/>
                        </a:solidFill>
                        <a:latin typeface="Cambria Math" panose="02040503050406030204" charset="0"/>
                        <a:ea typeface="黑体" panose="02010609060101010101" charset="-122"/>
                        <a:cs typeface="Cambria Math" panose="02040503050406030204" charset="0"/>
                      </a:rPr>
                      <m:t>𝐩</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a:solidFill>
                          <a:schemeClr val="tx1"/>
                        </a:solidFill>
                        <a:latin typeface="Cambria Math" panose="02040503050406030204" charset="0"/>
                        <a:ea typeface="黑体" panose="02010609060101010101" charset="-122"/>
                        <a:cs typeface="Cambria Math" panose="02040503050406030204" charset="0"/>
                      </a:rPr>
                      <m:t>𝐜𝐦</m:t>
                    </m:r>
                    <m:r>
                      <a:rPr lang="en-US" altLang="zh-CN" sz="2800" b="1" i="1" baseline="30000">
                        <a:solidFill>
                          <a:schemeClr val="tx1"/>
                        </a:solidFill>
                        <a:latin typeface="Cambria Math" panose="02040503050406030204" charset="0"/>
                        <a:ea typeface="黑体" panose="02010609060101010101" charset="-122"/>
                        <a:cs typeface="Cambria Math" panose="02040503050406030204" charset="0"/>
                      </a:rPr>
                      <m:t>𝟐</m:t>
                    </m:r>
                  </m:oMath>
                </a14:m>
                <a:r>
                  <a:rPr lang="zh-CN" altLang="en-US" sz="2800">
                    <a:solidFill>
                      <a:schemeClr val="tx1"/>
                    </a:solidFill>
                    <a:latin typeface="Cambria Math" panose="02040503050406030204" charset="0"/>
                    <a:ea typeface="黑体" panose="02010609060101010101" charset="-122"/>
                    <a:cs typeface="Cambria Math" panose="02040503050406030204" charset="0"/>
                  </a:rPr>
                  <a:t>、</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𝟐</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𝟓</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sSup>
                      <m:sSupPr>
                        <m:ctrlPr>
                          <a:rPr lang="en-US" altLang="zh-CN" sz="2800" b="1" i="1">
                            <a:solidFill>
                              <a:schemeClr val="tx1"/>
                            </a:solidFill>
                            <a:latin typeface="Cambria Math" panose="02040503050406030204" charset="0"/>
                            <a:ea typeface="黑体" panose="02010609060101010101" charset="-122"/>
                            <a:cs typeface="Cambria Math" panose="02040503050406030204" charset="0"/>
                          </a:rPr>
                        </m:ctrlPr>
                      </m:sSupPr>
                      <m:e>
                        <m:r>
                          <a:rPr lang="en-US" altLang="zh-CN" sz="2800" b="1" i="1">
                            <a:solidFill>
                              <a:schemeClr val="tx1"/>
                            </a:solidFill>
                            <a:latin typeface="Cambria Math" panose="02040503050406030204" charset="0"/>
                            <a:ea typeface="黑体" panose="02010609060101010101" charset="-122"/>
                            <a:cs typeface="Cambria Math" panose="02040503050406030204" charset="0"/>
                          </a:rPr>
                          <m:t>𝟏𝟎</m:t>
                        </m:r>
                      </m:e>
                      <m:sup>
                        <m:r>
                          <a:rPr lang="en-US" altLang="zh-CN" sz="2800" b="1" i="1">
                            <a:solidFill>
                              <a:schemeClr val="tx1"/>
                            </a:solidFill>
                            <a:latin typeface="Cambria Math" panose="02040503050406030204" charset="0"/>
                            <a:ea typeface="黑体" panose="02010609060101010101" charset="-122"/>
                            <a:cs typeface="Cambria Math" panose="02040503050406030204" charset="0"/>
                          </a:rPr>
                          <m:t>𝟗</m:t>
                        </m:r>
                      </m:sup>
                    </m:sSup>
                    <m:r>
                      <a:rPr lang="en-US" altLang="zh-CN" sz="2800" b="1">
                        <a:solidFill>
                          <a:schemeClr val="tx1"/>
                        </a:solidFill>
                        <a:latin typeface="Cambria Math" panose="02040503050406030204" charset="0"/>
                        <a:ea typeface="黑体" panose="02010609060101010101" charset="-122"/>
                        <a:cs typeface="Cambria Math" panose="02040503050406030204" charset="0"/>
                      </a:rPr>
                      <m:t>𝐩</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a:solidFill>
                          <a:schemeClr val="tx1"/>
                        </a:solidFill>
                        <a:latin typeface="Cambria Math" panose="02040503050406030204" charset="0"/>
                        <a:ea typeface="黑体" panose="02010609060101010101" charset="-122"/>
                        <a:cs typeface="Cambria Math" panose="02040503050406030204" charset="0"/>
                      </a:rPr>
                      <m:t>𝐜𝐦</m:t>
                    </m:r>
                    <m:r>
                      <a:rPr lang="en-US" altLang="zh-CN" sz="2800" b="1" i="1" baseline="30000">
                        <a:solidFill>
                          <a:schemeClr val="tx1"/>
                        </a:solidFill>
                        <a:latin typeface="Cambria Math" panose="02040503050406030204" charset="0"/>
                        <a:ea typeface="黑体" panose="02010609060101010101" charset="-122"/>
                        <a:cs typeface="Cambria Math" panose="02040503050406030204" charset="0"/>
                      </a:rPr>
                      <m:t>𝟐</m:t>
                    </m:r>
                  </m:oMath>
                </a14:m>
                <a:r>
                  <a:rPr lang="zh-CN" altLang="en-US" sz="2800">
                    <a:solidFill>
                      <a:schemeClr val="tx1"/>
                    </a:solidFill>
                    <a:latin typeface="Cambria Math" panose="02040503050406030204" charset="0"/>
                    <a:ea typeface="黑体" panose="02010609060101010101" charset="-122"/>
                    <a:cs typeface="Cambria Math" panose="02040503050406030204" charset="0"/>
                  </a:rPr>
                  <a:t>、</a:t>
                </a:r>
                <a:r>
                  <a:rPr lang="en-US" altLang="zh-CN" sz="2800">
                    <a:solidFill>
                      <a:schemeClr val="tx1"/>
                    </a:solidFill>
                    <a:latin typeface="Cambria Math" panose="02040503050406030204" charset="0"/>
                    <a:ea typeface="黑体" panose="02010609060101010101" charset="-122"/>
                    <a:cs typeface="Cambria Math" panose="02040503050406030204" charset="0"/>
                  </a:rPr>
                  <a:t> </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𝟓</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sSup>
                      <m:sSupPr>
                        <m:ctrlPr>
                          <a:rPr lang="en-US" altLang="zh-CN" sz="2800" b="1" i="1">
                            <a:solidFill>
                              <a:schemeClr val="tx1"/>
                            </a:solidFill>
                            <a:latin typeface="Cambria Math" panose="02040503050406030204" charset="0"/>
                            <a:ea typeface="黑体" panose="02010609060101010101" charset="-122"/>
                            <a:cs typeface="Cambria Math" panose="02040503050406030204" charset="0"/>
                          </a:rPr>
                        </m:ctrlPr>
                      </m:sSupPr>
                      <m:e>
                        <m:r>
                          <a:rPr lang="en-US" altLang="zh-CN" sz="2800" b="1" i="1">
                            <a:solidFill>
                              <a:schemeClr val="tx1"/>
                            </a:solidFill>
                            <a:latin typeface="Cambria Math" panose="02040503050406030204" charset="0"/>
                            <a:ea typeface="黑体" panose="02010609060101010101" charset="-122"/>
                            <a:cs typeface="Cambria Math" panose="02040503050406030204" charset="0"/>
                          </a:rPr>
                          <m:t>𝟏𝟎</m:t>
                        </m:r>
                      </m:e>
                      <m:sup>
                        <m:r>
                          <a:rPr lang="en-US" altLang="zh-CN" sz="2800" b="1" i="1">
                            <a:solidFill>
                              <a:schemeClr val="tx1"/>
                            </a:solidFill>
                            <a:latin typeface="Cambria Math" panose="02040503050406030204" charset="0"/>
                            <a:ea typeface="黑体" panose="02010609060101010101" charset="-122"/>
                            <a:cs typeface="Cambria Math" panose="02040503050406030204" charset="0"/>
                          </a:rPr>
                          <m:t>𝟗</m:t>
                        </m:r>
                      </m:sup>
                    </m:sSup>
                    <m:r>
                      <a:rPr lang="en-US" altLang="zh-CN" sz="2800" b="1">
                        <a:solidFill>
                          <a:schemeClr val="tx1"/>
                        </a:solidFill>
                        <a:latin typeface="Cambria Math" panose="02040503050406030204" charset="0"/>
                        <a:ea typeface="黑体" panose="02010609060101010101" charset="-122"/>
                        <a:cs typeface="Cambria Math" panose="02040503050406030204" charset="0"/>
                      </a:rPr>
                      <m:t>𝐩</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a:solidFill>
                          <a:schemeClr val="tx1"/>
                        </a:solidFill>
                        <a:latin typeface="Cambria Math" panose="02040503050406030204" charset="0"/>
                        <a:ea typeface="黑体" panose="02010609060101010101" charset="-122"/>
                        <a:cs typeface="Cambria Math" panose="02040503050406030204" charset="0"/>
                      </a:rPr>
                      <m:t>𝐜𝐦</m:t>
                    </m:r>
                    <m:r>
                      <a:rPr lang="en-US" altLang="zh-CN" sz="2800" b="1" i="1" baseline="30000">
                        <a:solidFill>
                          <a:schemeClr val="tx1"/>
                        </a:solidFill>
                        <a:latin typeface="Cambria Math" panose="02040503050406030204" charset="0"/>
                        <a:ea typeface="黑体" panose="02010609060101010101" charset="-122"/>
                        <a:cs typeface="Cambria Math" panose="02040503050406030204" charset="0"/>
                      </a:rPr>
                      <m:t>𝟐</m:t>
                    </m:r>
                  </m:oMath>
                </a14:m>
                <a:r>
                  <a:rPr lang="zh-CN" altLang="en-US" sz="2800" b="1">
                    <a:solidFill>
                      <a:schemeClr val="tx1"/>
                    </a:solidFill>
                    <a:latin typeface="Times New Roman" panose="02020603050405020304" charset="0"/>
                    <a:ea typeface="黑体" panose="02010609060101010101" charset="-122"/>
                    <a:cs typeface="Times New Roman" panose="02020603050405020304" charset="0"/>
                  </a:rPr>
                  <a:t>三个辐照剂量，分别对应在轨运行</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5</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年、</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10</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年、</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20</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年情况</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272415" y="1087755"/>
                <a:ext cx="14142720" cy="7317105"/>
              </a:xfrm>
              <a:blipFill rotWithShape="1">
                <a:blip r:embed="rId2"/>
                <a:stretch>
                  <a:fillRect t="-590"/>
                </a:stretch>
              </a:blipFill>
            </p:spPr>
            <p:txBody>
              <a:bodyPr/>
              <a:lstStyle/>
              <a:p>
                <a:r>
                  <a:rPr lang="zh-CN" altLang="en-US">
                    <a:noFill/>
                  </a:rPr>
                  <a:t> </a:t>
                </a:r>
              </a:p>
            </p:txBody>
          </p:sp>
        </mc:Fallback>
      </mc:AlternateContent>
      <p:sp>
        <p:nvSpPr>
          <p:cNvPr id="7" name="灯片编号占位符 6"/>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pic>
        <p:nvPicPr>
          <p:cNvPr id="8" name="图片 7"/>
          <p:cNvPicPr>
            <a:picLocks noChangeAspect="1"/>
          </p:cNvPicPr>
          <p:nvPr/>
        </p:nvPicPr>
        <p:blipFill>
          <a:blip r:embed="rId3"/>
          <a:srcRect l="6210" t="9462" r="24952" b="20295"/>
          <a:stretch>
            <a:fillRect/>
          </a:stretch>
        </p:blipFill>
        <p:spPr>
          <a:xfrm>
            <a:off x="2158365" y="2900680"/>
            <a:ext cx="4499610" cy="6139815"/>
          </a:xfrm>
          <a:prstGeom prst="rect">
            <a:avLst/>
          </a:prstGeom>
        </p:spPr>
      </p:pic>
      <p:pic>
        <p:nvPicPr>
          <p:cNvPr id="9" name="图片 8"/>
          <p:cNvPicPr>
            <a:picLocks noChangeAspect="1"/>
          </p:cNvPicPr>
          <p:nvPr/>
        </p:nvPicPr>
        <p:blipFill>
          <a:blip r:embed="rId4"/>
          <a:stretch>
            <a:fillRect/>
          </a:stretch>
        </p:blipFill>
        <p:spPr>
          <a:xfrm>
            <a:off x="8352155" y="2900680"/>
            <a:ext cx="4591685" cy="6140450"/>
          </a:xfrm>
          <a:prstGeom prst="rect">
            <a:avLst/>
          </a:prstGeom>
        </p:spPr>
      </p:pic>
      <p:sp>
        <p:nvSpPr>
          <p:cNvPr id="10" name="文本框 9"/>
          <p:cNvSpPr txBox="1"/>
          <p:nvPr/>
        </p:nvSpPr>
        <p:spPr>
          <a:xfrm>
            <a:off x="2183130" y="2928620"/>
            <a:ext cx="2634615" cy="460375"/>
          </a:xfrm>
          <a:prstGeom prst="rect">
            <a:avLst/>
          </a:prstGeom>
          <a:noFill/>
        </p:spPr>
        <p:txBody>
          <a:bodyPr wrap="square" rtlCol="0">
            <a:spAutoFit/>
          </a:bodyPr>
          <a:p>
            <a:r>
              <a:rPr lang="zh-CN" altLang="en-US" sz="2400" b="1">
                <a:solidFill>
                  <a:srgbClr val="FF0000"/>
                </a:solidFill>
                <a:highlight>
                  <a:srgbClr val="FFFF00"/>
                </a:highlight>
                <a:latin typeface="黑体" panose="02010609060101010101" charset="-122"/>
                <a:ea typeface="黑体" panose="02010609060101010101" charset="-122"/>
              </a:rPr>
              <a:t>位移</a:t>
            </a:r>
            <a:r>
              <a:rPr lang="zh-CN" altLang="en-US" sz="2400" b="1">
                <a:solidFill>
                  <a:srgbClr val="FF0000"/>
                </a:solidFill>
                <a:highlight>
                  <a:srgbClr val="FFFF00"/>
                </a:highlight>
                <a:latin typeface="黑体" panose="02010609060101010101" charset="-122"/>
                <a:ea typeface="黑体" panose="02010609060101010101" charset="-122"/>
              </a:rPr>
              <a:t>损伤试验工装</a:t>
            </a:r>
            <a:endParaRPr lang="zh-CN" altLang="en-US" sz="2400" b="1">
              <a:solidFill>
                <a:srgbClr val="FF0000"/>
              </a:solidFill>
              <a:highlight>
                <a:srgbClr val="FFFF00"/>
              </a:highlight>
              <a:latin typeface="黑体" panose="02010609060101010101" charset="-122"/>
              <a:ea typeface="黑体" panose="02010609060101010101" charset="-122"/>
            </a:endParaRPr>
          </a:p>
        </p:txBody>
      </p:sp>
      <p:sp>
        <p:nvSpPr>
          <p:cNvPr id="12" name="文本框 11"/>
          <p:cNvSpPr txBox="1"/>
          <p:nvPr/>
        </p:nvSpPr>
        <p:spPr>
          <a:xfrm>
            <a:off x="8352155" y="2928620"/>
            <a:ext cx="2956560" cy="460375"/>
          </a:xfrm>
          <a:prstGeom prst="rect">
            <a:avLst/>
          </a:prstGeom>
          <a:noFill/>
        </p:spPr>
        <p:txBody>
          <a:bodyPr wrap="square" rtlCol="0">
            <a:spAutoFit/>
          </a:bodyPr>
          <a:p>
            <a:r>
              <a:rPr lang="zh-CN" altLang="en-US" sz="2400" b="1">
                <a:solidFill>
                  <a:srgbClr val="FF0000"/>
                </a:solidFill>
                <a:highlight>
                  <a:srgbClr val="FFFF00"/>
                </a:highlight>
                <a:latin typeface="黑体" panose="02010609060101010101" charset="-122"/>
                <a:ea typeface="黑体" panose="02010609060101010101" charset="-122"/>
              </a:rPr>
              <a:t>串列加速器</a:t>
            </a:r>
            <a:endParaRPr lang="zh-CN" altLang="en-US" sz="2400" b="1">
              <a:solidFill>
                <a:srgbClr val="FF0000"/>
              </a:solidFill>
              <a:highlight>
                <a:srgbClr val="FFFF00"/>
              </a:highlight>
              <a:latin typeface="黑体" panose="02010609060101010101" charset="-122"/>
              <a:ea typeface="黑体" panose="02010609060101010101" charset="-122"/>
            </a:endParaRPr>
          </a:p>
        </p:txBody>
      </p:sp>
      <p:sp>
        <p:nvSpPr>
          <p:cNvPr id="13" name="文本框 12"/>
          <p:cNvSpPr txBox="1"/>
          <p:nvPr/>
        </p:nvSpPr>
        <p:spPr>
          <a:xfrm>
            <a:off x="3413125" y="2468245"/>
            <a:ext cx="2183130" cy="460375"/>
          </a:xfrm>
          <a:prstGeom prst="rect">
            <a:avLst/>
          </a:prstGeom>
          <a:noFill/>
        </p:spPr>
        <p:txBody>
          <a:bodyPr wrap="square" rtlCol="0">
            <a:spAutoFit/>
          </a:bodyPr>
          <a:p>
            <a:r>
              <a:rPr lang="en-US" altLang="zh-CN" sz="2400" b="1">
                <a:solidFill>
                  <a:srgbClr val="FF0000"/>
                </a:solidFill>
                <a:latin typeface="黑体" panose="02010609060101010101" charset="-122"/>
                <a:ea typeface="黑体" panose="02010609060101010101" charset="-122"/>
                <a:cs typeface="黑体" panose="02010609060101010101" charset="-122"/>
              </a:rPr>
              <a:t>e2v</a:t>
            </a:r>
            <a:r>
              <a:rPr lang="zh-CN" altLang="en-US" sz="2400" b="1">
                <a:solidFill>
                  <a:srgbClr val="FF0000"/>
                </a:solidFill>
                <a:latin typeface="黑体" panose="02010609060101010101" charset="-122"/>
                <a:ea typeface="黑体" panose="02010609060101010101" charset="-122"/>
                <a:cs typeface="黑体" panose="02010609060101010101" charset="-122"/>
              </a:rPr>
              <a:t>标准硅器件</a:t>
            </a:r>
            <a:endParaRPr lang="zh-CN" altLang="en-US" sz="2400" b="1">
              <a:solidFill>
                <a:srgbClr val="FF0000"/>
              </a:solidFill>
              <a:latin typeface="黑体" panose="02010609060101010101" charset="-122"/>
              <a:ea typeface="黑体" panose="02010609060101010101" charset="-122"/>
              <a:cs typeface="黑体" panose="02010609060101010101" charset="-122"/>
            </a:endParaRPr>
          </a:p>
        </p:txBody>
      </p:sp>
      <p:sp>
        <p:nvSpPr>
          <p:cNvPr id="14" name="文本框 13"/>
          <p:cNvSpPr txBox="1"/>
          <p:nvPr/>
        </p:nvSpPr>
        <p:spPr>
          <a:xfrm>
            <a:off x="9879330" y="2468245"/>
            <a:ext cx="2183130" cy="460375"/>
          </a:xfrm>
          <a:prstGeom prst="rect">
            <a:avLst/>
          </a:prstGeom>
          <a:noFill/>
        </p:spPr>
        <p:txBody>
          <a:bodyPr wrap="square" rtlCol="0">
            <a:spAutoFit/>
          </a:bodyPr>
          <a:p>
            <a:r>
              <a:rPr lang="en-US" altLang="zh-CN" sz="2400" b="1">
                <a:solidFill>
                  <a:srgbClr val="FF0000"/>
                </a:solidFill>
                <a:latin typeface="黑体" panose="02010609060101010101" charset="-122"/>
                <a:ea typeface="黑体" panose="02010609060101010101" charset="-122"/>
                <a:cs typeface="黑体" panose="02010609060101010101" charset="-122"/>
              </a:rPr>
              <a:t>e2v</a:t>
            </a:r>
            <a:r>
              <a:rPr lang="zh-CN" altLang="en-US" sz="2400" b="1">
                <a:solidFill>
                  <a:srgbClr val="FF0000"/>
                </a:solidFill>
                <a:latin typeface="黑体" panose="02010609060101010101" charset="-122"/>
                <a:ea typeface="黑体" panose="02010609060101010101" charset="-122"/>
                <a:cs typeface="黑体" panose="02010609060101010101" charset="-122"/>
              </a:rPr>
              <a:t>深</a:t>
            </a:r>
            <a:r>
              <a:rPr lang="zh-CN" altLang="en-US" sz="2400" b="1">
                <a:solidFill>
                  <a:srgbClr val="FF0000"/>
                </a:solidFill>
                <a:latin typeface="黑体" panose="02010609060101010101" charset="-122"/>
                <a:ea typeface="黑体" panose="02010609060101010101" charset="-122"/>
                <a:cs typeface="黑体" panose="02010609060101010101" charset="-122"/>
              </a:rPr>
              <a:t>耗尽器件</a:t>
            </a:r>
            <a:endParaRPr lang="zh-CN" altLang="en-US" sz="2400" b="1">
              <a:solidFill>
                <a:srgbClr val="FF0000"/>
              </a:solidFill>
              <a:latin typeface="黑体" panose="02010609060101010101" charset="-122"/>
              <a:ea typeface="黑体" panose="02010609060101010101" charset="-122"/>
              <a:cs typeface="黑体" panose="02010609060101010101" charset="-122"/>
            </a:endParaRPr>
          </a:p>
        </p:txBody>
      </p:sp>
      <p:pic>
        <p:nvPicPr>
          <p:cNvPr id="20" name="图片 19"/>
          <p:cNvPicPr>
            <a:picLocks noChangeAspect="1"/>
          </p:cNvPicPr>
          <p:nvPr/>
        </p:nvPicPr>
        <p:blipFill>
          <a:blip r:embed="rId5"/>
          <a:stretch>
            <a:fillRect/>
          </a:stretch>
        </p:blipFill>
        <p:spPr>
          <a:xfrm>
            <a:off x="7717155" y="2914650"/>
            <a:ext cx="6697980" cy="3124200"/>
          </a:xfrm>
          <a:prstGeom prst="rect">
            <a:avLst/>
          </a:prstGeom>
        </p:spPr>
      </p:pic>
      <p:pic>
        <p:nvPicPr>
          <p:cNvPr id="21" name="图片 20"/>
          <p:cNvPicPr>
            <a:picLocks noChangeAspect="1"/>
          </p:cNvPicPr>
          <p:nvPr/>
        </p:nvPicPr>
        <p:blipFill>
          <a:blip r:embed="rId6"/>
          <a:stretch>
            <a:fillRect/>
          </a:stretch>
        </p:blipFill>
        <p:spPr>
          <a:xfrm>
            <a:off x="7717155" y="6014085"/>
            <a:ext cx="6697980" cy="3124200"/>
          </a:xfrm>
          <a:prstGeom prst="rect">
            <a:avLst/>
          </a:prstGeom>
        </p:spPr>
      </p:pic>
      <p:pic>
        <p:nvPicPr>
          <p:cNvPr id="22" name="图片 21"/>
          <p:cNvPicPr>
            <a:picLocks noChangeAspect="1"/>
          </p:cNvPicPr>
          <p:nvPr/>
        </p:nvPicPr>
        <p:blipFill>
          <a:blip r:embed="rId7"/>
          <a:stretch>
            <a:fillRect/>
          </a:stretch>
        </p:blipFill>
        <p:spPr>
          <a:xfrm>
            <a:off x="916940" y="2917825"/>
            <a:ext cx="6697980" cy="3124200"/>
          </a:xfrm>
          <a:prstGeom prst="rect">
            <a:avLst/>
          </a:prstGeom>
        </p:spPr>
      </p:pic>
      <p:pic>
        <p:nvPicPr>
          <p:cNvPr id="23" name="图片 22"/>
          <p:cNvPicPr>
            <a:picLocks noChangeAspect="1"/>
          </p:cNvPicPr>
          <p:nvPr/>
        </p:nvPicPr>
        <p:blipFill>
          <a:blip r:embed="rId8"/>
          <a:stretch>
            <a:fillRect/>
          </a:stretch>
        </p:blipFill>
        <p:spPr>
          <a:xfrm>
            <a:off x="944880" y="6009640"/>
            <a:ext cx="6697980" cy="3124200"/>
          </a:xfrm>
          <a:prstGeom prst="rect">
            <a:avLst/>
          </a:pr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3"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par>
                                <p:cTn id="17" presetID="3" presetClass="entr" presetSubtype="1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linds(horizontal)">
                                      <p:cBhvr>
                                        <p:cTn id="19" dur="500"/>
                                        <p:tgtEl>
                                          <p:spTgt spid="20"/>
                                        </p:tgtEl>
                                      </p:cBhvr>
                                    </p:animEffect>
                                  </p:childTnLst>
                                </p:cTn>
                              </p:par>
                              <p:par>
                                <p:cTn id="20" presetID="3" presetClass="entr" presetSubtype="1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linds(horizontal)">
                                      <p:cBhvr>
                                        <p:cTn id="22" dur="500"/>
                                        <p:tgtEl>
                                          <p:spTgt spid="21"/>
                                        </p:tgtEl>
                                      </p:cBhvr>
                                    </p:animEffect>
                                  </p:childTnLst>
                                </p:cTn>
                              </p:par>
                              <p:par>
                                <p:cTn id="23" presetID="3" presetClass="entr" presetSubtype="1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linds(horizontal)">
                                      <p:cBhvr>
                                        <p:cTn id="25" dur="500"/>
                                        <p:tgtEl>
                                          <p:spTgt spid="22"/>
                                        </p:tgtEl>
                                      </p:cBhvr>
                                    </p:animEffect>
                                  </p:childTnLst>
                                </p:cTn>
                              </p:par>
                              <p:par>
                                <p:cTn id="26" presetID="3" presetClass="entr" presetSubtype="1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linds(horizontal)">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 name="图片 9"/>
          <p:cNvPicPr>
            <a:picLocks noChangeAspect="1"/>
          </p:cNvPicPr>
          <p:nvPr/>
        </p:nvPicPr>
        <p:blipFill>
          <a:blip r:embed="rId1"/>
          <a:srcRect l="15893" t="1096" r="21456" b="15333"/>
          <a:stretch>
            <a:fillRect/>
          </a:stretch>
        </p:blipFill>
        <p:spPr>
          <a:xfrm>
            <a:off x="5935980" y="3118485"/>
            <a:ext cx="4149090" cy="4150995"/>
          </a:xfrm>
          <a:prstGeom prst="rect">
            <a:avLst/>
          </a:prstGeom>
        </p:spPr>
      </p:pic>
      <p:pic>
        <p:nvPicPr>
          <p:cNvPr id="8" name="图片 7"/>
          <p:cNvPicPr>
            <a:picLocks noChangeAspect="1"/>
          </p:cNvPicPr>
          <p:nvPr/>
        </p:nvPicPr>
        <p:blipFill>
          <a:blip r:embed="rId2"/>
          <a:srcRect l="21056" t="20577" r="15728" b="17662"/>
          <a:stretch>
            <a:fillRect/>
          </a:stretch>
        </p:blipFill>
        <p:spPr>
          <a:xfrm>
            <a:off x="272415" y="3118485"/>
            <a:ext cx="5663565" cy="4150995"/>
          </a:xfrm>
          <a:prstGeom prst="rect">
            <a:avLst/>
          </a:prstGeom>
        </p:spPr>
      </p:pic>
      <p:sp>
        <p:nvSpPr>
          <p:cNvPr id="18" name="标题 17"/>
          <p:cNvSpPr>
            <a:spLocks noGrp="1"/>
          </p:cNvSpPr>
          <p:nvPr>
            <p:ph type="title"/>
          </p:nvPr>
        </p:nvSpPr>
        <p:spPr>
          <a:xfrm>
            <a:off x="1126490" y="100965"/>
            <a:ext cx="14130655" cy="1195070"/>
          </a:xfrm>
        </p:spPr>
        <p:txBody>
          <a:bodyPr/>
          <a:p>
            <a:r>
              <a:rPr lang="zh-CN" altLang="en-US" sz="4000" b="1">
                <a:latin typeface="Times New Roman" panose="02020603050405020304" charset="0"/>
                <a:ea typeface="黑体" panose="02010609060101010101" charset="-122"/>
                <a:cs typeface="Times New Roman" panose="02020603050405020304" charset="0"/>
                <a:sym typeface="+mn-ea"/>
              </a:rPr>
              <a:t>辐照</a:t>
            </a:r>
            <a:r>
              <a:rPr lang="zh-CN" altLang="en-US" sz="4000" b="1">
                <a:latin typeface="Times New Roman" panose="02020603050405020304" charset="0"/>
                <a:ea typeface="黑体" panose="02010609060101010101" charset="-122"/>
                <a:cs typeface="Times New Roman" panose="02020603050405020304" charset="0"/>
                <a:sym typeface="+mn-ea"/>
              </a:rPr>
              <a:t>试验</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pic>
        <p:nvPicPr>
          <p:cNvPr id="11" name="图片 10"/>
          <p:cNvPicPr/>
          <p:nvPr/>
        </p:nvPicPr>
        <p:blipFill>
          <a:blip r:embed="rId3"/>
          <a:stretch>
            <a:fillRect/>
          </a:stretch>
        </p:blipFill>
        <p:spPr>
          <a:xfrm>
            <a:off x="14286865" y="0"/>
            <a:ext cx="2096135" cy="2096135"/>
          </a:xfrm>
          <a:prstGeom prst="rect">
            <a:avLst/>
          </a:prstGeom>
        </p:spPr>
      </p:pic>
      <p:sp>
        <p:nvSpPr>
          <p:cNvPr id="4" name="内容占位符 3"/>
          <p:cNvSpPr>
            <a:spLocks noGrp="1"/>
          </p:cNvSpPr>
          <p:nvPr>
            <p:ph idx="1"/>
          </p:nvPr>
        </p:nvSpPr>
        <p:spPr>
          <a:xfrm>
            <a:off x="272415" y="1296035"/>
            <a:ext cx="14142720" cy="7108825"/>
          </a:xfrm>
        </p:spPr>
        <p:txBody>
          <a:bodyPr/>
          <a:p>
            <a:pPr algn="just" fontAlgn="auto">
              <a:lnSpc>
                <a:spcPct val="150000"/>
              </a:lnSpc>
              <a:spcBef>
                <a:spcPts val="1300"/>
              </a:spcBef>
            </a:pPr>
            <a:r>
              <a:rPr lang="zh-CN" altLang="en-US" sz="2800" b="1">
                <a:solidFill>
                  <a:schemeClr val="tx1"/>
                </a:solidFill>
                <a:latin typeface="Times New Roman" panose="02020603050405020304" charset="0"/>
                <a:ea typeface="黑体" panose="02010609060101010101" charset="-122"/>
                <a:cs typeface="Times New Roman" panose="02020603050405020304" charset="0"/>
              </a:rPr>
              <a:t>使用伽马射线进行辐照试验模拟总剂量效应情况，</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2krad</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5krad</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两个剂量，分别对应在轨</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10</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年和</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25</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年</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情况。</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p:sp>
        <p:nvSpPr>
          <p:cNvPr id="13" name="文本框 12"/>
          <p:cNvSpPr txBox="1"/>
          <p:nvPr/>
        </p:nvSpPr>
        <p:spPr>
          <a:xfrm>
            <a:off x="5821680" y="3019425"/>
            <a:ext cx="2451735" cy="460375"/>
          </a:xfrm>
          <a:prstGeom prst="rect">
            <a:avLst/>
          </a:prstGeom>
          <a:noFill/>
        </p:spPr>
        <p:txBody>
          <a:bodyPr wrap="square" rtlCol="0">
            <a:spAutoFit/>
          </a:bodyPr>
          <a:p>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Co60</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伽马射线源</a:t>
            </a:r>
            <a:r>
              <a:rPr lang="en-US" altLang="zh-CN" sz="2400" b="1">
                <a:solidFill>
                  <a:srgbClr val="FF0000"/>
                </a:solidFill>
                <a:latin typeface="黑体" panose="02010609060101010101" charset="-122"/>
                <a:ea typeface="黑体" panose="02010609060101010101" charset="-122"/>
                <a:cs typeface="黑体" panose="02010609060101010101" charset="-122"/>
              </a:rPr>
              <a:t> </a:t>
            </a:r>
            <a:endParaRPr lang="en-US" altLang="zh-CN" sz="2400" b="1">
              <a:solidFill>
                <a:srgbClr val="FF0000"/>
              </a:solidFill>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527685" y="3019425"/>
            <a:ext cx="2956560" cy="460375"/>
          </a:xfrm>
          <a:prstGeom prst="rect">
            <a:avLst/>
          </a:prstGeom>
          <a:noFill/>
        </p:spPr>
        <p:txBody>
          <a:bodyPr wrap="square" rtlCol="0">
            <a:spAutoFit/>
          </a:bodyPr>
          <a:p>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总剂量效应</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试验工装</a:t>
            </a:r>
            <a:r>
              <a:rPr lang="en-US" altLang="zh-CN" sz="2400" b="1">
                <a:solidFill>
                  <a:srgbClr val="FF0000"/>
                </a:solidFill>
                <a:latin typeface="黑体" panose="02010609060101010101" charset="-122"/>
                <a:ea typeface="黑体" panose="02010609060101010101" charset="-122"/>
                <a:cs typeface="黑体" panose="02010609060101010101" charset="-122"/>
              </a:rPr>
              <a:t> </a:t>
            </a:r>
            <a:endParaRPr lang="en-US" altLang="zh-CN" sz="2400" b="1">
              <a:solidFill>
                <a:srgbClr val="FF0000"/>
              </a:solidFill>
              <a:latin typeface="黑体" panose="02010609060101010101" charset="-122"/>
              <a:ea typeface="黑体" panose="02010609060101010101" charset="-122"/>
              <a:cs typeface="黑体" panose="02010609060101010101" charset="-122"/>
            </a:endParaRPr>
          </a:p>
        </p:txBody>
      </p:sp>
      <p:pic>
        <p:nvPicPr>
          <p:cNvPr id="7" name="图片 6"/>
          <p:cNvPicPr>
            <a:picLocks noChangeAspect="1"/>
          </p:cNvPicPr>
          <p:nvPr/>
        </p:nvPicPr>
        <p:blipFill>
          <a:blip r:embed="rId4"/>
          <a:stretch>
            <a:fillRect/>
          </a:stretch>
        </p:blipFill>
        <p:spPr>
          <a:xfrm>
            <a:off x="10170795" y="3802380"/>
            <a:ext cx="5993765" cy="3330575"/>
          </a:xfrm>
          <a:prstGeom prst="rect">
            <a:avLst/>
          </a:prstGeom>
        </p:spPr>
      </p:pic>
      <p:sp>
        <p:nvSpPr>
          <p:cNvPr id="9" name="灯片编号占位符 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12" name="文本框 11"/>
          <p:cNvSpPr txBox="1"/>
          <p:nvPr/>
        </p:nvSpPr>
        <p:spPr>
          <a:xfrm>
            <a:off x="10610850" y="3019425"/>
            <a:ext cx="4075430" cy="460375"/>
          </a:xfrm>
          <a:prstGeom prst="rect">
            <a:avLst/>
          </a:prstGeom>
          <a:noFill/>
        </p:spPr>
        <p:txBody>
          <a:bodyPr wrap="square" rtlCol="0">
            <a:spAutoFit/>
          </a:bodyPr>
          <a:p>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188K</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暗电流</a:t>
            </a:r>
            <a:r>
              <a:rPr lang="en-US" altLang="zh-CN"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a:t>
            </a:r>
            <a:r>
              <a:rPr lang="zh-CN" altLang="en-US" sz="24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辐照剂量关系</a:t>
            </a:r>
            <a:r>
              <a:rPr lang="en-US" altLang="zh-CN" sz="2400" b="1">
                <a:solidFill>
                  <a:srgbClr val="FF0000"/>
                </a:solidFill>
                <a:latin typeface="黑体" panose="02010609060101010101" charset="-122"/>
                <a:ea typeface="黑体" panose="02010609060101010101" charset="-122"/>
                <a:cs typeface="黑体" panose="02010609060101010101" charset="-122"/>
              </a:rPr>
              <a:t> </a:t>
            </a:r>
            <a:endParaRPr lang="en-US" altLang="zh-CN" sz="2400" b="1">
              <a:solidFill>
                <a:srgbClr val="FF0000"/>
              </a:solidFill>
              <a:latin typeface="黑体" panose="02010609060101010101" charset="-122"/>
              <a:ea typeface="黑体" panose="02010609060101010101" charset="-122"/>
              <a:cs typeface="黑体" panose="02010609060101010101" charset="-122"/>
            </a:endParaRPr>
          </a:p>
        </p:txBody>
      </p:sp>
    </p:spTree>
    <p:custDataLst>
      <p:tags r:id="rId5"/>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b="1">
                <a:latin typeface="Times New Roman" panose="02020603050405020304" charset="0"/>
                <a:ea typeface="黑体" panose="02010609060101010101" charset="-122"/>
                <a:cs typeface="Times New Roman" panose="02020603050405020304" charset="0"/>
              </a:rPr>
              <a:t>Content</a:t>
            </a:r>
            <a:endParaRPr lang="en-US" altLang="zh-CN" b="1">
              <a:latin typeface="Times New Roman" panose="02020603050405020304" charset="0"/>
              <a:ea typeface="黑体" panose="02010609060101010101" charset="-122"/>
              <a:cs typeface="Times New Roman" panose="02020603050405020304" charset="0"/>
            </a:endParaRPr>
          </a:p>
        </p:txBody>
      </p:sp>
      <p:sp>
        <p:nvSpPr>
          <p:cNvPr id="3" name="内容占位符 2"/>
          <p:cNvSpPr>
            <a:spLocks noGrp="1"/>
          </p:cNvSpPr>
          <p:nvPr>
            <p:ph idx="1"/>
          </p:nvPr>
        </p:nvSpPr>
        <p:spPr>
          <a:xfrm>
            <a:off x="1126490" y="2358390"/>
            <a:ext cx="14130655" cy="5941695"/>
          </a:xfrm>
        </p:spPr>
        <p:txBody>
          <a:bodyPr/>
          <a:p>
            <a:r>
              <a:rPr lang="en-US" altLang="zh-CN" sz="3600" b="1">
                <a:solidFill>
                  <a:schemeClr val="tx1"/>
                </a:solidFill>
                <a:latin typeface="Times New Roman" panose="02020603050405020304" charset="0"/>
                <a:ea typeface="黑体" panose="02010609060101010101" charset="-122"/>
                <a:cs typeface="Times New Roman" panose="02020603050405020304" charset="0"/>
              </a:rPr>
              <a:t>Chinese Space Station Telescope Survey Camera (CSST </a:t>
            </a:r>
            <a:r>
              <a:rPr lang="en-US" altLang="zh-CN" sz="3600" b="1">
                <a:solidFill>
                  <a:schemeClr val="tx1"/>
                </a:solidFill>
                <a:latin typeface="Times New Roman" panose="02020603050405020304" charset="0"/>
                <a:ea typeface="黑体" panose="02010609060101010101" charset="-122"/>
                <a:cs typeface="Times New Roman" panose="02020603050405020304" charset="0"/>
              </a:rPr>
              <a:t>SC)</a:t>
            </a:r>
            <a:endParaRPr lang="zh-CN" altLang="en-US" sz="3600" b="1">
              <a:solidFill>
                <a:schemeClr val="tx1"/>
              </a:solidFill>
              <a:latin typeface="Times New Roman" panose="02020603050405020304" charset="0"/>
              <a:ea typeface="黑体" panose="02010609060101010101" charset="-122"/>
              <a:cs typeface="Times New Roman" panose="02020603050405020304" charset="0"/>
            </a:endParaRPr>
          </a:p>
          <a:p>
            <a:r>
              <a:rPr lang="en-US" altLang="zh-CN" sz="3600" b="1">
                <a:solidFill>
                  <a:schemeClr val="tx1"/>
                </a:solidFill>
                <a:latin typeface="Times New Roman" panose="02020603050405020304" charset="0"/>
                <a:ea typeface="黑体" panose="02010609060101010101" charset="-122"/>
                <a:cs typeface="Times New Roman" panose="02020603050405020304" charset="0"/>
              </a:rPr>
              <a:t>CSST SC Focal Plane Detectors</a:t>
            </a:r>
            <a:endParaRPr lang="zh-CN" altLang="en-US" sz="3600" b="1">
              <a:solidFill>
                <a:schemeClr val="tx1"/>
              </a:solidFill>
              <a:latin typeface="Times New Roman" panose="02020603050405020304" charset="0"/>
              <a:ea typeface="黑体" panose="02010609060101010101" charset="-122"/>
              <a:cs typeface="Times New Roman" panose="02020603050405020304" charset="0"/>
            </a:endParaRPr>
          </a:p>
          <a:p>
            <a:r>
              <a:rPr lang="en-US" altLang="zh-CN" sz="3600" b="1">
                <a:solidFill>
                  <a:schemeClr val="tx1"/>
                </a:solidFill>
                <a:latin typeface="Times New Roman" panose="02020603050405020304" charset="0"/>
                <a:ea typeface="黑体" panose="02010609060101010101" charset="-122"/>
                <a:cs typeface="Times New Roman" panose="02020603050405020304" charset="0"/>
              </a:rPr>
              <a:t>Detector Test System</a:t>
            </a:r>
            <a:endParaRPr lang="zh-CN" altLang="en-US" sz="3600" b="1">
              <a:solidFill>
                <a:schemeClr val="tx1"/>
              </a:solidFill>
              <a:latin typeface="Times New Roman" panose="02020603050405020304" charset="0"/>
              <a:ea typeface="黑体" panose="02010609060101010101" charset="-122"/>
              <a:cs typeface="Times New Roman" panose="02020603050405020304" charset="0"/>
            </a:endParaRPr>
          </a:p>
          <a:p>
            <a:r>
              <a:rPr lang="en-US" altLang="zh-CN" sz="3600" b="1">
                <a:solidFill>
                  <a:schemeClr val="tx1"/>
                </a:solidFill>
                <a:latin typeface="Times New Roman" panose="02020603050405020304" charset="0"/>
                <a:ea typeface="黑体" panose="02010609060101010101" charset="-122"/>
                <a:cs typeface="Times New Roman" panose="02020603050405020304" charset="0"/>
              </a:rPr>
              <a:t>Basic Performamce Indicators </a:t>
            </a:r>
            <a:endParaRPr lang="zh-CN" altLang="en-US" sz="3600" b="1">
              <a:solidFill>
                <a:schemeClr val="tx1"/>
              </a:solidFill>
              <a:latin typeface="Times New Roman" panose="02020603050405020304" charset="0"/>
              <a:ea typeface="黑体" panose="02010609060101010101" charset="-122"/>
              <a:cs typeface="Times New Roman" panose="02020603050405020304" charset="0"/>
            </a:endParaRPr>
          </a:p>
          <a:p>
            <a:r>
              <a:rPr lang="en-US" altLang="zh-CN" sz="3600" b="1">
                <a:latin typeface="Times New Roman" panose="02020603050405020304" charset="0"/>
                <a:ea typeface="黑体" panose="02010609060101010101" charset="-122"/>
                <a:cs typeface="Times New Roman" panose="02020603050405020304" charset="0"/>
                <a:sym typeface="+mn-ea"/>
              </a:rPr>
              <a:t>Characterization of </a:t>
            </a:r>
            <a:r>
              <a:rPr lang="en-US" altLang="zh-CN" sz="3600" b="1">
                <a:solidFill>
                  <a:schemeClr val="tx1"/>
                </a:solidFill>
                <a:latin typeface="Times New Roman" panose="02020603050405020304" charset="0"/>
                <a:ea typeface="黑体" panose="02010609060101010101" charset="-122"/>
                <a:cs typeface="Times New Roman" panose="02020603050405020304" charset="0"/>
              </a:rPr>
              <a:t>Detector Effects </a:t>
            </a:r>
            <a:endParaRPr lang="zh-CN" altLang="en-US" sz="3600" b="1">
              <a:solidFill>
                <a:schemeClr val="tx1"/>
              </a:solidFill>
              <a:latin typeface="Times New Roman" panose="02020603050405020304" charset="0"/>
              <a:ea typeface="黑体" panose="02010609060101010101" charset="-122"/>
              <a:cs typeface="Times New Roman" panose="02020603050405020304" charset="0"/>
            </a:endParaRPr>
          </a:p>
          <a:p>
            <a:r>
              <a:rPr lang="en-US" altLang="zh-CN" sz="3600" b="1">
                <a:solidFill>
                  <a:schemeClr val="tx1"/>
                </a:solidFill>
                <a:latin typeface="Times New Roman" panose="02020603050405020304" charset="0"/>
                <a:ea typeface="黑体" panose="02010609060101010101" charset="-122"/>
                <a:cs typeface="Times New Roman" panose="02020603050405020304" charset="0"/>
              </a:rPr>
              <a:t>Summary</a:t>
            </a:r>
            <a:endParaRPr lang="en-US" altLang="zh-CN" sz="3600" b="1">
              <a:solidFill>
                <a:schemeClr val="tx1"/>
              </a:solidFill>
              <a:latin typeface="Times New Roman" panose="02020603050405020304" charset="0"/>
              <a:ea typeface="黑体" panose="02010609060101010101" charset="-122"/>
              <a:cs typeface="Times New Roman" panose="02020603050405020304" charset="0"/>
            </a:endParaRPr>
          </a:p>
        </p:txBody>
      </p:sp>
      <p:pic>
        <p:nvPicPr>
          <p:cNvPr id="11" name="图片 10"/>
          <p:cNvPicPr/>
          <p:nvPr/>
        </p:nvPicPr>
        <p:blipFill>
          <a:blip r:embed="rId1"/>
          <a:stretch>
            <a:fillRect/>
          </a:stretch>
        </p:blipFill>
        <p:spPr>
          <a:xfrm>
            <a:off x="14286865" y="0"/>
            <a:ext cx="2096135" cy="2096135"/>
          </a:xfrm>
          <a:prstGeom prst="rect">
            <a:avLst/>
          </a:prstGeom>
        </p:spPr>
      </p:pic>
      <p:sp>
        <p:nvSpPr>
          <p:cNvPr id="19" name="灯片编号占位符 1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95885" y="1186815"/>
                <a:ext cx="15408910" cy="7551420"/>
              </a:xfrm>
            </p:spPr>
            <p:txBody>
              <a:bodyPr/>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Chinese first 2m aperture space telescope. </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𝟏</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𝟏</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𝟏</m:t>
                    </m:r>
                    <m:r>
                      <a:rPr lang="en-US" altLang="zh-CN" sz="2800" b="1" i="1">
                        <a:solidFill>
                          <a:schemeClr val="tx1"/>
                        </a:solidFill>
                        <a:latin typeface="Cambria Math" panose="02040503050406030204" charset="0"/>
                        <a:ea typeface="黑体" panose="02010609060101010101" charset="-122"/>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𝟏</m:t>
                    </m:r>
                    <m:sSup>
                      <m:sSupPr>
                        <m:ctrlPr>
                          <a:rPr lang="en-US" altLang="zh-CN" sz="2800" b="1" i="1">
                            <a:solidFill>
                              <a:schemeClr val="tx1"/>
                            </a:solidFill>
                            <a:latin typeface="Cambria Math" panose="02040503050406030204" charset="0"/>
                            <a:ea typeface="黑体" panose="02010609060101010101" charset="-122"/>
                            <a:cs typeface="Cambria Math" panose="02040503050406030204" charset="0"/>
                          </a:rPr>
                        </m:ctrlPr>
                      </m:sSupPr>
                      <m:e>
                        <m:r>
                          <a:rPr lang="en-US" altLang="zh-CN" sz="2800" b="1">
                            <a:solidFill>
                              <a:schemeClr val="tx1"/>
                            </a:solidFill>
                            <a:latin typeface="Cambria Math" panose="02040503050406030204" charset="0"/>
                            <a:ea typeface="黑体" panose="02010609060101010101" charset="-122"/>
                            <a:cs typeface="Cambria Math" panose="02040503050406030204" charset="0"/>
                          </a:rPr>
                          <m:t>𝐝𝐞𝐠</m:t>
                        </m:r>
                      </m:e>
                      <m:sup>
                        <m:r>
                          <a:rPr lang="en-US" altLang="zh-CN" sz="2800" b="1" i="1">
                            <a:solidFill>
                              <a:schemeClr val="tx1"/>
                            </a:solidFill>
                            <a:latin typeface="Cambria Math" panose="02040503050406030204" charset="0"/>
                            <a:ea typeface="黑体" panose="02010609060101010101" charset="-122"/>
                            <a:cs typeface="Cambria Math" panose="02040503050406030204" charset="0"/>
                          </a:rPr>
                          <m:t>𝟐</m:t>
                        </m:r>
                      </m:sup>
                    </m:sSup>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 large field of view.</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Survey Camera (SC): 17500deg</a:t>
                </a:r>
                <a:r>
                  <a:rPr lang="en-US" altLang="zh-CN" sz="2800" b="1" baseline="30000">
                    <a:solidFill>
                      <a:schemeClr val="tx1"/>
                    </a:solidFill>
                    <a:latin typeface="Times New Roman" panose="02020603050405020304" charset="0"/>
                    <a:ea typeface="黑体" panose="02010609060101010101" charset="-122"/>
                    <a:cs typeface="Times New Roman" panose="02020603050405020304" charset="0"/>
                  </a:rPr>
                  <a:t>2</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 wide field &amp; 400</a:t>
                </a:r>
                <a:r>
                  <a:rPr lang="en-US" altLang="zh-CN" sz="2800" b="1">
                    <a:latin typeface="Times New Roman" panose="02020603050405020304" charset="0"/>
                    <a:ea typeface="黑体" panose="02010609060101010101" charset="-122"/>
                    <a:cs typeface="Times New Roman" panose="02020603050405020304" charset="0"/>
                    <a:sym typeface="+mn-ea"/>
                  </a:rPr>
                  <a:t>deg</a:t>
                </a:r>
                <a:r>
                  <a:rPr lang="en-US" altLang="zh-CN" sz="2800" b="1" baseline="30000">
                    <a:latin typeface="Times New Roman" panose="02020603050405020304" charset="0"/>
                    <a:ea typeface="黑体" panose="02010609060101010101" charset="-122"/>
                    <a:cs typeface="Times New Roman" panose="02020603050405020304" charset="0"/>
                    <a:sym typeface="+mn-ea"/>
                  </a:rPr>
                  <a:t>2</a:t>
                </a:r>
                <a:r>
                  <a:rPr lang="en-US" altLang="zh-CN" sz="2800" b="1">
                    <a:latin typeface="Times New Roman" panose="02020603050405020304" charset="0"/>
                    <a:ea typeface="黑体" panose="02010609060101010101" charset="-122"/>
                    <a:cs typeface="Times New Roman" panose="02020603050405020304" charset="0"/>
                    <a:sym typeface="+mn-ea"/>
                  </a:rPr>
                  <a:t> </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deep field, 255-1000nm</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Wide Field Imaging</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7 bands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14:m>
                  <m:oMath xmlns:m="http://schemas.openxmlformats.org/officeDocument/2006/math">
                    <m:sSub>
                      <m:sSubPr>
                        <m:ctrlPr>
                          <a:rPr lang="en-US" altLang="zh-CN" sz="2800" b="1" i="1">
                            <a:solidFill>
                              <a:schemeClr val="tx1"/>
                            </a:solidFill>
                            <a:latin typeface="Cambria Math" panose="02040503050406030204" charset="0"/>
                            <a:ea typeface="黑体" panose="02010609060101010101" charset="-122"/>
                            <a:cs typeface="Cambria Math" panose="02040503050406030204" charset="0"/>
                          </a:rPr>
                        </m:ctrlPr>
                      </m:sSubPr>
                      <m:e>
                        <m:r>
                          <a:rPr lang="en-US" altLang="zh-CN" sz="2800" b="1" i="1">
                            <a:solidFill>
                              <a:schemeClr val="tx1"/>
                            </a:solidFill>
                            <a:latin typeface="Cambria Math" panose="02040503050406030204" charset="0"/>
                            <a:ea typeface="黑体" panose="02010609060101010101" charset="-122"/>
                            <a:cs typeface="Cambria Math" panose="02040503050406030204" charset="0"/>
                          </a:rPr>
                          <m:t>𝑹</m:t>
                        </m:r>
                      </m:e>
                      <m:sub>
                        <m:r>
                          <a:rPr lang="en-US" altLang="zh-CN" sz="2800" b="1">
                            <a:solidFill>
                              <a:schemeClr val="tx1"/>
                            </a:solidFill>
                            <a:latin typeface="Cambria Math" panose="02040503050406030204" charset="0"/>
                            <a:ea typeface="黑体" panose="02010609060101010101" charset="-122"/>
                            <a:cs typeface="Cambria Math" panose="02040503050406030204" charset="0"/>
                          </a:rPr>
                          <m:t>𝐄𝐄</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𝟖𝟎</m:t>
                        </m:r>
                      </m:sub>
                    </m:sSub>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~0.15’’</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14:m>
                  <m:oMath xmlns:m="http://schemas.openxmlformats.org/officeDocument/2006/math">
                    <m:sSub>
                      <m:sSubPr>
                        <m:ctrlPr>
                          <a:rPr lang="zh-CN" altLang="en-US" sz="2800" b="1" i="1">
                            <a:solidFill>
                              <a:schemeClr val="tx1"/>
                            </a:solidFill>
                            <a:latin typeface="Cambria Math" panose="02040503050406030204" charset="0"/>
                            <a:ea typeface="黑体" panose="02010609060101010101" charset="-122"/>
                            <a:cs typeface="Cambria Math" panose="02040503050406030204" charset="0"/>
                          </a:rPr>
                        </m:ctrlPr>
                      </m:sSubPr>
                      <m:e>
                        <m:r>
                          <a:rPr lang="en-US" altLang="zh-CN" sz="2800" b="1" i="1">
                            <a:solidFill>
                              <a:schemeClr val="tx1"/>
                            </a:solidFill>
                            <a:latin typeface="Cambria Math" panose="02040503050406030204" charset="0"/>
                            <a:ea typeface="黑体" panose="02010609060101010101" charset="-122"/>
                            <a:cs typeface="Cambria Math" panose="02040503050406030204" charset="0"/>
                          </a:rPr>
                          <m:t>𝒎</m:t>
                        </m:r>
                      </m:e>
                      <m:sub>
                        <m:r>
                          <a:rPr lang="en-US" altLang="zh-CN" sz="2800" b="1">
                            <a:solidFill>
                              <a:schemeClr val="tx1"/>
                            </a:solidFill>
                            <a:latin typeface="Cambria Math" panose="02040503050406030204" charset="0"/>
                            <a:ea typeface="黑体" panose="02010609060101010101" charset="-122"/>
                            <a:cs typeface="Cambria Math" panose="02040503050406030204" charset="0"/>
                          </a:rPr>
                          <m:t>𝐥𝐢𝐦</m:t>
                        </m:r>
                      </m:sub>
                    </m:sSub>
                    <m:r>
                      <a:rPr lang="en-US" altLang="zh-CN" sz="2800" b="1" i="1">
                        <a:solidFill>
                          <a:schemeClr val="tx1"/>
                        </a:solidFill>
                        <a:latin typeface="Cambria Math" panose="02040503050406030204" charset="0"/>
                        <a:ea typeface="MS Mincho" charset="0"/>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𝟐𝟓</m:t>
                    </m:r>
                    <m:r>
                      <a:rPr lang="en-US" altLang="zh-CN" sz="2800" b="1" i="1">
                        <a:solidFill>
                          <a:schemeClr val="tx1"/>
                        </a:solidFill>
                        <a:latin typeface="Cambria Math" panose="02040503050406030204" charset="0"/>
                        <a:ea typeface="MS Mincho" charset="0"/>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𝟓</m:t>
                    </m:r>
                  </m:oMath>
                </a14:m>
                <a:r>
                  <a:rPr lang="en-US" altLang="zh-CN" sz="2800" b="1" baseline="30000">
                    <a:solidFill>
                      <a:schemeClr val="tx1"/>
                    </a:solidFill>
                    <a:latin typeface="Times New Roman" panose="02020603050405020304" charset="0"/>
                    <a:ea typeface="黑体" panose="02010609060101010101" charset="-122"/>
                    <a:cs typeface="Times New Roman" panose="02020603050405020304" charset="0"/>
                  </a:rPr>
                  <a:t>m</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 (Point Source, 5</a:t>
                </a:r>
                <a14:m>
                  <m:oMath xmlns:m="http://schemas.openxmlformats.org/officeDocument/2006/math">
                    <m:r>
                      <a:rPr lang="en-US" altLang="zh-CN" sz="2800" b="1" i="1">
                        <a:solidFill>
                          <a:schemeClr val="tx1"/>
                        </a:solidFill>
                        <a:latin typeface="Cambria Math" panose="02040503050406030204" charset="0"/>
                        <a:ea typeface="MS Mincho" charset="0"/>
                        <a:cs typeface="Cambria Math" panose="02040503050406030204" charset="0"/>
                      </a:rPr>
                      <m:t>𝝈</m:t>
                    </m:r>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 AB mag)</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Wide Field Slitless Spectroscopy</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3 bands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𝑹</m:t>
                    </m:r>
                    <m:r>
                      <a:rPr lang="en-US" altLang="zh-CN" sz="2800" b="1" i="1">
                        <a:solidFill>
                          <a:schemeClr val="tx1"/>
                        </a:solidFill>
                        <a:latin typeface="Cambria Math" panose="02040503050406030204" charset="0"/>
                        <a:ea typeface="MS Mincho" charset="0"/>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𝟐𝟎𝟎</m:t>
                    </m:r>
                  </m:oMath>
                </a14:m>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14:m>
                  <m:oMath xmlns:m="http://schemas.openxmlformats.org/officeDocument/2006/math">
                    <m:sSub>
                      <m:sSubPr>
                        <m:ctrlPr>
                          <a:rPr lang="zh-CN" altLang="en-US" sz="2800" b="1" i="1">
                            <a:solidFill>
                              <a:schemeClr val="tx1"/>
                            </a:solidFill>
                            <a:latin typeface="Cambria Math" panose="02040503050406030204" charset="0"/>
                            <a:ea typeface="黑体" panose="02010609060101010101" charset="-122"/>
                            <a:cs typeface="Cambria Math" panose="02040503050406030204" charset="0"/>
                          </a:rPr>
                        </m:ctrlPr>
                      </m:sSubPr>
                      <m:e>
                        <m:r>
                          <a:rPr lang="en-US" altLang="zh-CN" sz="2800" b="1" i="1">
                            <a:solidFill>
                              <a:schemeClr val="tx1"/>
                            </a:solidFill>
                            <a:latin typeface="Cambria Math" panose="02040503050406030204" charset="0"/>
                            <a:ea typeface="黑体" panose="02010609060101010101" charset="-122"/>
                            <a:cs typeface="Cambria Math" panose="02040503050406030204" charset="0"/>
                          </a:rPr>
                          <m:t>𝒎</m:t>
                        </m:r>
                      </m:e>
                      <m:sub>
                        <m:r>
                          <a:rPr lang="en-US" altLang="zh-CN" sz="2800" b="1">
                            <a:solidFill>
                              <a:schemeClr val="tx1"/>
                            </a:solidFill>
                            <a:latin typeface="Cambria Math" panose="02040503050406030204" charset="0"/>
                            <a:ea typeface="黑体" panose="02010609060101010101" charset="-122"/>
                            <a:cs typeface="Cambria Math" panose="02040503050406030204" charset="0"/>
                          </a:rPr>
                          <m:t>𝐥𝐢𝐦</m:t>
                        </m:r>
                      </m:sub>
                    </m:sSub>
                    <m:r>
                      <a:rPr lang="en-US" altLang="zh-CN" sz="2800" b="1" i="1">
                        <a:solidFill>
                          <a:schemeClr val="tx1"/>
                        </a:solidFill>
                        <a:latin typeface="Cambria Math" panose="02040503050406030204" charset="0"/>
                        <a:ea typeface="MS Mincho" charset="0"/>
                        <a:cs typeface="Cambria Math" panose="02040503050406030204" charset="0"/>
                      </a:rPr>
                      <m:t>≥</m:t>
                    </m:r>
                    <m:r>
                      <a:rPr lang="en-US" altLang="zh-CN" sz="2800" b="1" i="1">
                        <a:solidFill>
                          <a:schemeClr val="tx1"/>
                        </a:solidFill>
                        <a:latin typeface="Cambria Math" panose="02040503050406030204" charset="0"/>
                        <a:ea typeface="黑体" panose="02010609060101010101" charset="-122"/>
                        <a:cs typeface="Cambria Math" panose="02040503050406030204" charset="0"/>
                      </a:rPr>
                      <m:t>𝟐𝟑</m:t>
                    </m:r>
                  </m:oMath>
                </a14:m>
                <a:r>
                  <a:rPr lang="en-US" altLang="zh-CN" sz="2800" b="1" baseline="30000">
                    <a:latin typeface="Times New Roman" panose="02020603050405020304" charset="0"/>
                    <a:ea typeface="黑体" panose="02010609060101010101" charset="-122"/>
                    <a:cs typeface="Times New Roman" panose="02020603050405020304" charset="0"/>
                    <a:sym typeface="+mn-ea"/>
                  </a:rPr>
                  <a:t>m</a:t>
                </a:r>
                <a:r>
                  <a:rPr lang="en-US" altLang="zh-CN" sz="2800" b="1">
                    <a:latin typeface="Times New Roman" panose="02020603050405020304" charset="0"/>
                    <a:ea typeface="黑体" panose="02010609060101010101" charset="-122"/>
                    <a:cs typeface="Times New Roman" panose="02020603050405020304" charset="0"/>
                    <a:sym typeface="+mn-ea"/>
                  </a:rPr>
                  <a:t> </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Deep field </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1</a:t>
                </a:r>
                <a:r>
                  <a:rPr lang="en-US" altLang="zh-CN" sz="2800" b="1" baseline="30000">
                    <a:solidFill>
                      <a:schemeClr val="tx1"/>
                    </a:solidFill>
                    <a:latin typeface="Times New Roman" panose="02020603050405020304" charset="0"/>
                    <a:ea typeface="黑体" panose="02010609060101010101" charset="-122"/>
                    <a:cs typeface="Times New Roman" panose="02020603050405020304" charset="0"/>
                  </a:rPr>
                  <a:t>m</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 deeper than wide field</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95885" y="1186815"/>
                <a:ext cx="15408910" cy="7551420"/>
              </a:xfrm>
              <a:blipFill rotWithShape="1">
                <a:blip r:embed="rId1"/>
                <a:stretch>
                  <a:fillRect/>
                </a:stretch>
              </a:blipFill>
            </p:spPr>
            <p:txBody>
              <a:bodyPr/>
              <a:lstStyle/>
              <a:p>
                <a:r>
                  <a:rPr lang="zh-CN" altLang="en-US">
                    <a:noFill/>
                  </a:rPr>
                  <a:t> </a:t>
                </a:r>
              </a:p>
            </p:txBody>
          </p:sp>
        </mc:Fallback>
      </mc:AlternateContent>
      <p:pic>
        <p:nvPicPr>
          <p:cNvPr id="8" name="图片 7"/>
          <p:cNvPicPr>
            <a:picLocks noChangeAspect="1"/>
          </p:cNvPicPr>
          <p:nvPr/>
        </p:nvPicPr>
        <p:blipFill>
          <a:blip r:embed="rId2"/>
          <a:srcRect r="1476" b="2722"/>
          <a:stretch>
            <a:fillRect/>
          </a:stretch>
        </p:blipFill>
        <p:spPr>
          <a:xfrm>
            <a:off x="8155940" y="3754120"/>
            <a:ext cx="8138795" cy="5151755"/>
          </a:xfrm>
          <a:prstGeom prst="rect">
            <a:avLst/>
          </a:prstGeom>
        </p:spPr>
      </p:pic>
      <p:sp>
        <p:nvSpPr>
          <p:cNvPr id="9" name="矩形 8"/>
          <p:cNvSpPr/>
          <p:nvPr/>
        </p:nvSpPr>
        <p:spPr>
          <a:xfrm>
            <a:off x="154940" y="4309745"/>
            <a:ext cx="1069975" cy="4233545"/>
          </a:xfrm>
          <a:prstGeom prst="rect">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873760" y="100965"/>
            <a:ext cx="14130655" cy="127762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Chinese Space Station Telescope Survey Camera (CSST SC)</a:t>
            </a:r>
            <a:endParaRPr lang="en-US" altLang="zh-CN" sz="4000" b="1">
              <a:latin typeface="Times New Roman" panose="02020603050405020304" charset="0"/>
              <a:cs typeface="Times New Roman" panose="02020603050405020304" charset="0"/>
              <a:sym typeface="+mn-ea"/>
            </a:endParaRPr>
          </a:p>
        </p:txBody>
      </p:sp>
      <p:pic>
        <p:nvPicPr>
          <p:cNvPr id="4" name="图片 3"/>
          <p:cNvPicPr/>
          <p:nvPr/>
        </p:nvPicPr>
        <p:blipFill>
          <a:blip r:embed="rId3"/>
          <a:stretch>
            <a:fillRect/>
          </a:stretch>
        </p:blipFill>
        <p:spPr>
          <a:xfrm>
            <a:off x="1217930" y="4309745"/>
            <a:ext cx="6823710" cy="4234180"/>
          </a:xfrm>
          <a:prstGeom prst="rect">
            <a:avLst/>
          </a:prstGeom>
        </p:spPr>
      </p:pic>
      <p:pic>
        <p:nvPicPr>
          <p:cNvPr id="5" name="图片 4"/>
          <p:cNvPicPr>
            <a:picLocks noChangeAspect="1"/>
          </p:cNvPicPr>
          <p:nvPr/>
        </p:nvPicPr>
        <p:blipFill>
          <a:blip r:embed="rId4"/>
          <a:stretch>
            <a:fillRect/>
          </a:stretch>
        </p:blipFill>
        <p:spPr>
          <a:xfrm>
            <a:off x="143510" y="5288280"/>
            <a:ext cx="2539365" cy="2935605"/>
          </a:xfrm>
          <a:prstGeom prst="rect">
            <a:avLst/>
          </a:prstGeom>
        </p:spPr>
      </p:pic>
      <p:sp>
        <p:nvSpPr>
          <p:cNvPr id="7" name="文本框 6"/>
          <p:cNvSpPr txBox="1"/>
          <p:nvPr/>
        </p:nvSpPr>
        <p:spPr>
          <a:xfrm>
            <a:off x="472440" y="4607560"/>
            <a:ext cx="2209800" cy="583565"/>
          </a:xfrm>
          <a:prstGeom prst="rect">
            <a:avLst/>
          </a:prstGeom>
          <a:noFill/>
        </p:spPr>
        <p:txBody>
          <a:bodyPr wrap="square" rtlCol="0" anchor="t">
            <a:spAutoFit/>
          </a:bodyPr>
          <a:p>
            <a:r>
              <a:rPr lang="en-US" altLang="zh-CN" sz="3200" b="1">
                <a:solidFill>
                  <a:srgbClr val="FF0000"/>
                </a:solidFill>
                <a:latin typeface="Times New Roman" panose="02020603050405020304" charset="0"/>
                <a:ea typeface="黑体" panose="02010609060101010101" charset="-122"/>
                <a:cs typeface="Times New Roman" panose="02020603050405020304" charset="0"/>
                <a:sym typeface="+mn-ea"/>
              </a:rPr>
              <a:t>CSST </a:t>
            </a:r>
            <a:r>
              <a:rPr lang="en-US" altLang="zh-CN" sz="3200" b="1">
                <a:solidFill>
                  <a:srgbClr val="FF0000"/>
                </a:solidFill>
                <a:latin typeface="Times New Roman" panose="02020603050405020304" charset="0"/>
                <a:ea typeface="黑体" panose="02010609060101010101" charset="-122"/>
                <a:cs typeface="Times New Roman" panose="02020603050405020304" charset="0"/>
                <a:sym typeface="+mn-ea"/>
              </a:rPr>
              <a:t>SC</a:t>
            </a:r>
            <a:endParaRPr lang="en-US" altLang="zh-CN" sz="3200" b="1">
              <a:solidFill>
                <a:srgbClr val="FF0000"/>
              </a:solidFill>
              <a:latin typeface="Times New Roman" panose="02020603050405020304" charset="0"/>
              <a:ea typeface="黑体" panose="02010609060101010101" charset="-122"/>
              <a:cs typeface="Times New Roman" panose="02020603050405020304" charset="0"/>
              <a:sym typeface="+mn-ea"/>
            </a:endParaRPr>
          </a:p>
        </p:txBody>
      </p:sp>
      <p:pic>
        <p:nvPicPr>
          <p:cNvPr id="11" name="图片 10"/>
          <p:cNvPicPr/>
          <p:nvPr/>
        </p:nvPicPr>
        <p:blipFill>
          <a:blip r:embed="rId5"/>
          <a:stretch>
            <a:fillRect/>
          </a:stretch>
        </p:blipFill>
        <p:spPr>
          <a:xfrm>
            <a:off x="14433550" y="0"/>
            <a:ext cx="1949450" cy="2030730"/>
          </a:xfrm>
          <a:prstGeom prst="rect">
            <a:avLst/>
          </a:prstGeom>
        </p:spPr>
      </p:pic>
      <p:sp>
        <p:nvSpPr>
          <p:cNvPr id="12" name="文本框 11"/>
          <p:cNvSpPr txBox="1"/>
          <p:nvPr/>
        </p:nvSpPr>
        <p:spPr>
          <a:xfrm>
            <a:off x="473075" y="5617845"/>
            <a:ext cx="14531340" cy="1814830"/>
          </a:xfrm>
          <a:prstGeom prst="rect">
            <a:avLst/>
          </a:prstGeom>
          <a:solidFill>
            <a:srgbClr val="FFFF00"/>
          </a:solidFill>
        </p:spPr>
        <p:txBody>
          <a:bodyPr wrap="square" rtlCol="0">
            <a:spAutoFit/>
          </a:bodyPr>
          <a:p>
            <a:pPr algn="just"/>
            <a:r>
              <a:rPr lang="en-US" altLang="zh-CN" sz="2800" b="1">
                <a:solidFill>
                  <a:srgbClr val="FF0000"/>
                </a:solidFill>
                <a:latin typeface="Times New Roman" panose="02020603050405020304" charset="0"/>
                <a:ea typeface="黑体" panose="02010609060101010101" charset="-122"/>
                <a:cs typeface="Times New Roman" panose="02020603050405020304" charset="0"/>
              </a:rPr>
              <a:t>CSST SC can obtain more than one billion galaxy images and one hundred million galaxy spectra, enabling scientific objects including: (1) Precision constraints on cosmology, gravitation and structure formation theories. (2) Reconstructing 3D structure and evolution history of the Milky Way. (3) Reveal formation and evolution of stars, galaxies and black holes.</a:t>
            </a:r>
            <a:endParaRPr lang="zh-CN" altLang="en-US" sz="2800" b="1">
              <a:solidFill>
                <a:srgbClr val="FF0000"/>
              </a:solidFill>
              <a:latin typeface="Times New Roman" panose="02020603050405020304" charset="0"/>
              <a:ea typeface="黑体" panose="02010609060101010101" charset="-122"/>
              <a:cs typeface="Times New Roman" panose="02020603050405020304" charset="0"/>
            </a:endParaRPr>
          </a:p>
        </p:txBody>
      </p:sp>
      <p:sp>
        <p:nvSpPr>
          <p:cNvPr id="19" name="灯片编号占位符 1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
        <p:nvSpPr>
          <p:cNvPr id="6" name="矩形 5"/>
          <p:cNvSpPr/>
          <p:nvPr/>
        </p:nvSpPr>
        <p:spPr>
          <a:xfrm>
            <a:off x="12077700" y="3753485"/>
            <a:ext cx="1081405" cy="854075"/>
          </a:xfrm>
          <a:prstGeom prst="rect">
            <a:avLst/>
          </a:prstGeom>
          <a:noFill/>
          <a:ln w="25400">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143510" y="856615"/>
                <a:ext cx="16085185" cy="2875280"/>
              </a:xfrm>
            </p:spPr>
            <p:txBody>
              <a:bodyPr>
                <a:normAutofit lnSpcReduction="10000"/>
              </a:bodyPr>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7 Imaging Bands: 18 Filters + 18 Detectors (</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𝟒</m:t>
                    </m:r>
                    <m:r>
                      <a:rPr lang="en-US" altLang="zh-CN" sz="2800" b="1" i="1">
                        <a:solidFill>
                          <a:schemeClr val="tx1"/>
                        </a:solidFill>
                        <a:latin typeface="Cambria Math" panose="02040503050406030204" charset="0"/>
                        <a:ea typeface="MS Mincho" charset="0"/>
                        <a:cs typeface="Cambria Math" panose="02040503050406030204" charset="0"/>
                      </a:rPr>
                      <m:t>×</m:t>
                    </m:r>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NUV, y , </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𝟐</m:t>
                    </m:r>
                    <m:r>
                      <a:rPr lang="en-US" altLang="zh-CN" sz="2800" b="1" i="1">
                        <a:solidFill>
                          <a:schemeClr val="tx1"/>
                        </a:solidFill>
                        <a:latin typeface="Cambria Math" panose="02040503050406030204" charset="0"/>
                        <a:ea typeface="MS Mincho" charset="0"/>
                        <a:cs typeface="Cambria Math" panose="02040503050406030204" charset="0"/>
                      </a:rPr>
                      <m:t>×</m:t>
                    </m:r>
                    <m:r>
                      <a:rPr lang="en-US" altLang="zh-CN" sz="2800" b="1">
                        <a:solidFill>
                          <a:schemeClr val="tx1"/>
                        </a:solidFill>
                        <a:latin typeface="Cambria Math" panose="02040503050406030204" charset="0"/>
                        <a:ea typeface="黑体" panose="02010609060101010101" charset="-122"/>
                        <a:cs typeface="Cambria Math" panose="02040503050406030204" charset="0"/>
                      </a:rPr>
                      <m:t>𝐮</m:t>
                    </m:r>
                  </m:oMath>
                </a14:m>
                <a:r>
                  <a:rPr lang="en-US" altLang="zh-CN" sz="2800" b="1">
                    <a:latin typeface="Times New Roman" panose="02020603050405020304" charset="0"/>
                    <a:ea typeface="黑体" panose="02010609060101010101" charset="-122"/>
                    <a:cs typeface="Times New Roman" panose="02020603050405020304" charset="0"/>
                    <a:sym typeface="+mn-ea"/>
                  </a:rPr>
                  <a:t>,</a:t>
                </a:r>
                <a14:m>
                  <m:oMath xmlns:m="http://schemas.openxmlformats.org/officeDocument/2006/math">
                    <m:r>
                      <a:rPr lang="en-US" altLang="zh-CN" sz="2800" b="1">
                        <a:solidFill>
                          <a:schemeClr val="tx1"/>
                        </a:solidFill>
                        <a:latin typeface="Cambria Math" panose="02040503050406030204" charset="0"/>
                        <a:ea typeface="MS Mincho" charset="0"/>
                        <a:cs typeface="Cambria Math" panose="02040503050406030204" charset="0"/>
                      </a:rPr>
                      <m:t> </m:t>
                    </m:r>
                    <m:r>
                      <a:rPr lang="en-US" altLang="zh-CN" sz="2800" b="1">
                        <a:solidFill>
                          <a:schemeClr val="tx1"/>
                        </a:solidFill>
                        <a:latin typeface="Cambria Math" panose="02040503050406030204" charset="0"/>
                        <a:ea typeface="黑体" panose="02010609060101010101" charset="-122"/>
                        <a:cs typeface="Cambria Math" panose="02040503050406030204" charset="0"/>
                      </a:rPr>
                      <m:t>𝐠</m:t>
                    </m:r>
                  </m:oMath>
                </a14:m>
                <a:r>
                  <a:rPr lang="en-US" altLang="zh-CN" sz="2800" b="1">
                    <a:solidFill>
                      <a:schemeClr val="tx1"/>
                    </a:solidFill>
                    <a:latin typeface="Times New Roman" panose="02020603050405020304" charset="0"/>
                    <a:ea typeface="黑体" panose="02010609060101010101" charset="-122"/>
                    <a:cs typeface="Times New Roman" panose="02020603050405020304" charset="0"/>
                  </a:rPr>
                  <a:t>, r, i, z) </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latin typeface="Times New Roman" panose="02020603050405020304" charset="0"/>
                    <a:ea typeface="黑体" panose="02010609060101010101" charset="-122"/>
                    <a:cs typeface="Times New Roman" panose="02020603050405020304" charset="0"/>
                    <a:sym typeface="+mn-ea"/>
                  </a:rPr>
                  <a:t>3 Slitless Spectroscopy Bands: 24 Gratings + 12 Detectors(</a:t>
                </a:r>
                <a14:m>
                  <m:oMath xmlns:m="http://schemas.openxmlformats.org/officeDocument/2006/math">
                    <m:r>
                      <a:rPr lang="en-US" altLang="zh-CN" sz="2800" b="1" i="1">
                        <a:solidFill>
                          <a:schemeClr val="tx1"/>
                        </a:solidFill>
                        <a:latin typeface="Cambria Math" panose="02040503050406030204" charset="0"/>
                        <a:ea typeface="黑体" panose="02010609060101010101" charset="-122"/>
                        <a:cs typeface="Cambria Math" panose="02040503050406030204" charset="0"/>
                      </a:rPr>
                      <m:t>𝟒</m:t>
                    </m:r>
                    <m:r>
                      <a:rPr lang="en-US" altLang="zh-CN" sz="2800" b="1" i="1">
                        <a:solidFill>
                          <a:schemeClr val="tx1"/>
                        </a:solidFill>
                        <a:latin typeface="Cambria Math" panose="02040503050406030204" charset="0"/>
                        <a:ea typeface="MS Mincho" charset="0"/>
                        <a:cs typeface="Cambria Math" panose="02040503050406030204" charset="0"/>
                      </a:rPr>
                      <m:t>×</m:t>
                    </m:r>
                  </m:oMath>
                </a14:m>
                <a:r>
                  <a:rPr lang="en-US" altLang="zh-CN" sz="2800" b="1">
                    <a:latin typeface="Times New Roman" panose="02020603050405020304" charset="0"/>
                    <a:ea typeface="黑体" panose="02010609060101010101" charset="-122"/>
                    <a:cs typeface="Times New Roman" panose="02020603050405020304" charset="0"/>
                    <a:sym typeface="+mn-ea"/>
                  </a:rPr>
                  <a:t>GU, GV, GI)</a:t>
                </a:r>
                <a:endParaRPr lang="en-US" altLang="zh-CN" sz="2800" b="1">
                  <a:latin typeface="Times New Roman" panose="02020603050405020304" charset="0"/>
                  <a:ea typeface="黑体" panose="02010609060101010101" charset="-122"/>
                  <a:cs typeface="Times New Roman" panose="02020603050405020304" charset="0"/>
                  <a:sym typeface="+mn-ea"/>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sym typeface="+mn-ea"/>
                  </a:rPr>
                  <a:t>Wave Front Sensor(WFS), Fine Guidance Sensor(FGS), Near Infared Unit(NIR)</a:t>
                </a:r>
                <a:endParaRPr lang="en-US" altLang="zh-CN" sz="2800" b="1">
                  <a:solidFill>
                    <a:schemeClr val="tx1"/>
                  </a:solidFill>
                  <a:latin typeface="Times New Roman" panose="02020603050405020304" charset="0"/>
                  <a:ea typeface="黑体" panose="02010609060101010101" charset="-122"/>
                  <a:cs typeface="Times New Roman" panose="02020603050405020304" charset="0"/>
                  <a:sym typeface="+mn-ea"/>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sym typeface="+mn-ea"/>
                  </a:rPr>
                  <a:t>Two types of charge coupling devices (CCD) are chosen: e2v CCD290-99 &amp; CETC44 GM1201A</a:t>
                </a:r>
                <a:endParaRPr lang="en-US" altLang="zh-CN" sz="2800" b="1">
                  <a:solidFill>
                    <a:schemeClr val="tx1"/>
                  </a:solidFill>
                  <a:latin typeface="Times New Roman" panose="02020603050405020304" charset="0"/>
                  <a:ea typeface="黑体" panose="02010609060101010101" charset="-122"/>
                  <a:cs typeface="Times New Roman" panose="02020603050405020304" charset="0"/>
                  <a:sym typeface="+mn-ea"/>
                </a:endParaRPr>
              </a:p>
              <a:p>
                <a:pPr algn="just"/>
                <a14:m>
                  <m:oMath xmlns:m="http://schemas.openxmlformats.org/officeDocument/2006/math">
                    <m:r>
                      <a:rPr lang="en-US" altLang="zh-CN" sz="2800" b="1" i="1">
                        <a:latin typeface="Cambria Math" panose="02040503050406030204" charset="0"/>
                        <a:ea typeface="MS Mincho" charset="0"/>
                        <a:cs typeface="Cambria Math" panose="02040503050406030204" charset="0"/>
                      </a:rPr>
                      <m:t>𝟗</m:t>
                    </m:r>
                    <m:r>
                      <a:rPr lang="en-US" altLang="zh-CN" sz="2800" b="1">
                        <a:latin typeface="Cambria Math" panose="02040503050406030204" charset="0"/>
                        <a:ea typeface="黑体" panose="02010609060101010101" charset="-122"/>
                        <a:cs typeface="Cambria Math" panose="02040503050406030204" charset="0"/>
                      </a:rPr>
                      <m:t>𝐤</m:t>
                    </m:r>
                    <m:r>
                      <a:rPr lang="en-US" altLang="zh-CN" sz="2800" b="1" i="1">
                        <a:latin typeface="Cambria Math" panose="02040503050406030204" charset="0"/>
                        <a:ea typeface="MS Mincho" charset="0"/>
                        <a:cs typeface="Cambria Math" panose="02040503050406030204" charset="0"/>
                      </a:rPr>
                      <m:t>×</m:t>
                    </m:r>
                    <m:r>
                      <a:rPr lang="en-US" altLang="zh-CN" sz="2800" b="1" i="1">
                        <a:latin typeface="Cambria Math" panose="02040503050406030204" charset="0"/>
                        <a:ea typeface="MS Mincho" charset="0"/>
                        <a:cs typeface="Cambria Math" panose="02040503050406030204" charset="0"/>
                      </a:rPr>
                      <m:t>𝟗</m:t>
                    </m:r>
                    <m:r>
                      <a:rPr lang="en-US" altLang="zh-CN" sz="2800" b="1">
                        <a:latin typeface="Cambria Math" panose="02040503050406030204" charset="0"/>
                        <a:ea typeface="黑体" panose="02010609060101010101" charset="-122"/>
                        <a:cs typeface="Cambria Math" panose="02040503050406030204" charset="0"/>
                      </a:rPr>
                      <m:t>𝐤</m:t>
                    </m:r>
                  </m:oMath>
                </a14:m>
                <a:r>
                  <a:rPr lang="en-US" altLang="zh-CN" sz="2800" b="1">
                    <a:latin typeface="Times New Roman" panose="02020603050405020304" charset="0"/>
                    <a:ea typeface="黑体" panose="02010609060101010101" charset="-122"/>
                    <a:cs typeface="Times New Roman" panose="02020603050405020304" charset="0"/>
                    <a:sym typeface="+mn-ea"/>
                  </a:rPr>
                  <a:t> full frame CCD, 10</a:t>
                </a:r>
                <a14:m>
                  <m:oMath xmlns:m="http://schemas.openxmlformats.org/officeDocument/2006/math">
                    <m:r>
                      <a:rPr lang="en-US" altLang="zh-CN" sz="2800" b="1" i="1">
                        <a:latin typeface="Cambria Math" panose="02040503050406030204" charset="0"/>
                        <a:ea typeface="MS Mincho" charset="0"/>
                        <a:cs typeface="Cambria Math" panose="02040503050406030204" charset="0"/>
                      </a:rPr>
                      <m:t>𝝁</m:t>
                    </m:r>
                  </m:oMath>
                </a14:m>
                <a:r>
                  <a:rPr lang="en-US" altLang="zh-CN" sz="2800" b="1">
                    <a:latin typeface="Times New Roman" panose="02020603050405020304" charset="0"/>
                    <a:ea typeface="黑体" panose="02010609060101010101" charset="-122"/>
                    <a:cs typeface="Times New Roman" panose="02020603050405020304" charset="0"/>
                    <a:sym typeface="+mn-ea"/>
                  </a:rPr>
                  <a:t>m pixel, 16 channels, 4 direction readout</a:t>
                </a:r>
                <a:endParaRPr lang="zh-CN" altLang="en-US" sz="2800" b="1">
                  <a:latin typeface="Times New Roman" panose="02020603050405020304" charset="0"/>
                  <a:ea typeface="黑体" panose="02010609060101010101" charset="-122"/>
                  <a:cs typeface="Times New Roman" panose="02020603050405020304" charset="0"/>
                </a:endParaRPr>
              </a:p>
              <a:p>
                <a:pPr algn="just"/>
                <a:endParaRPr lang="zh-CN" altLang="en-US" sz="2800" b="1">
                  <a:latin typeface="Times New Roman" panose="02020603050405020304" charset="0"/>
                  <a:ea typeface="黑体" panose="02010609060101010101" charset="-122"/>
                  <a:cs typeface="Times New Roman" panose="02020603050405020304" charset="0"/>
                </a:endParaRPr>
              </a:p>
              <a:p>
                <a:pPr algn="just"/>
                <a:endParaRPr lang="zh-CN" altLang="en-US" sz="2800" b="1">
                  <a:latin typeface="Times New Roman" panose="02020603050405020304" charset="0"/>
                  <a:ea typeface="黑体" panose="02010609060101010101" charset="-122"/>
                  <a:cs typeface="Times New Roman" panose="02020603050405020304" charset="0"/>
                </a:endParaRPr>
              </a:p>
              <a:p>
                <a:pPr algn="just"/>
                <a:endParaRPr lang="en-US" altLang="zh-CN" sz="2800" b="1">
                  <a:solidFill>
                    <a:schemeClr val="tx1"/>
                  </a:solidFill>
                  <a:latin typeface="Times New Roman" panose="02020603050405020304" charset="0"/>
                  <a:ea typeface="黑体" panose="02010609060101010101" charset="-122"/>
                  <a:cs typeface="Times New Roman" panose="02020603050405020304" charset="0"/>
                  <a:sym typeface="+mn-ea"/>
                </a:endParaRPr>
              </a:p>
              <a:p>
                <a:pPr algn="just"/>
                <a:endParaRPr lang="zh-CN" altLang="en-US" sz="2800" b="1">
                  <a:solidFill>
                    <a:schemeClr val="tx1"/>
                  </a:solidFill>
                  <a:latin typeface="Times New Roman" panose="02020603050405020304" charset="0"/>
                  <a:ea typeface="黑体" panose="02010609060101010101" charset="-122"/>
                  <a:cs typeface="Times New Roman" panose="02020603050405020304" charset="0"/>
                  <a:sym typeface="+mn-ea"/>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143510" y="856615"/>
                <a:ext cx="16085185" cy="2875280"/>
              </a:xfrm>
              <a:blipFill rotWithShape="1">
                <a:blip r:embed="rId1"/>
                <a:stretch>
                  <a:fillRect t="-486" b="-55852"/>
                </a:stretch>
              </a:blipFill>
            </p:spPr>
            <p:txBody>
              <a:bodyPr/>
              <a:lstStyle/>
              <a:p>
                <a:r>
                  <a:rPr lang="zh-CN" altLang="en-US">
                    <a:noFill/>
                  </a:rPr>
                  <a:t> </a:t>
                </a:r>
              </a:p>
            </p:txBody>
          </p:sp>
        </mc:Fallback>
      </mc:AlternateContent>
      <p:sp>
        <p:nvSpPr>
          <p:cNvPr id="2" name="标题 1"/>
          <p:cNvSpPr>
            <a:spLocks noGrp="1"/>
          </p:cNvSpPr>
          <p:nvPr>
            <p:ph type="title"/>
          </p:nvPr>
        </p:nvSpPr>
        <p:spPr>
          <a:xfrm>
            <a:off x="1126490" y="-121920"/>
            <a:ext cx="14130655" cy="127762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CSST SC Focal Plane Detectors</a:t>
            </a:r>
            <a:endParaRPr lang="en-US" altLang="zh-CN" sz="4000" b="1">
              <a:latin typeface="黑体" panose="02010609060101010101" charset="-122"/>
              <a:ea typeface="黑体" panose="02010609060101010101" charset="-122"/>
              <a:cs typeface="Times New Roman" panose="02020603050405020304" charset="0"/>
              <a:sym typeface="+mn-ea"/>
            </a:endParaRPr>
          </a:p>
        </p:txBody>
      </p:sp>
      <p:pic>
        <p:nvPicPr>
          <p:cNvPr id="11" name="图片 10"/>
          <p:cNvPicPr/>
          <p:nvPr/>
        </p:nvPicPr>
        <p:blipFill>
          <a:blip r:embed="rId2"/>
          <a:stretch>
            <a:fillRect/>
          </a:stretch>
        </p:blipFill>
        <p:spPr>
          <a:xfrm>
            <a:off x="14453870" y="0"/>
            <a:ext cx="1929130" cy="1967865"/>
          </a:xfrm>
          <a:prstGeom prst="rect">
            <a:avLst/>
          </a:prstGeom>
        </p:spPr>
      </p:pic>
      <p:pic>
        <p:nvPicPr>
          <p:cNvPr id="5" name="图片 4"/>
          <p:cNvPicPr>
            <a:picLocks noChangeAspect="1"/>
          </p:cNvPicPr>
          <p:nvPr/>
        </p:nvPicPr>
        <p:blipFill>
          <a:blip r:embed="rId3"/>
          <a:srcRect b="1430"/>
          <a:stretch>
            <a:fillRect/>
          </a:stretch>
        </p:blipFill>
        <p:spPr>
          <a:xfrm>
            <a:off x="292735" y="3525520"/>
            <a:ext cx="6785610" cy="5405755"/>
          </a:xfrm>
          <a:prstGeom prst="rect">
            <a:avLst/>
          </a:prstGeom>
        </p:spPr>
      </p:pic>
      <p:pic>
        <p:nvPicPr>
          <p:cNvPr id="8" name="图片 7"/>
          <p:cNvPicPr>
            <a:picLocks noChangeAspect="1"/>
          </p:cNvPicPr>
          <p:nvPr/>
        </p:nvPicPr>
        <p:blipFill>
          <a:blip r:embed="rId4"/>
          <a:srcRect t="3998" r="30798"/>
          <a:stretch>
            <a:fillRect/>
          </a:stretch>
        </p:blipFill>
        <p:spPr>
          <a:xfrm>
            <a:off x="6869430" y="3646805"/>
            <a:ext cx="4906645" cy="5230495"/>
          </a:xfrm>
          <a:prstGeom prst="rect">
            <a:avLst/>
          </a:prstGeom>
        </p:spPr>
      </p:pic>
      <mc:AlternateContent xmlns:mc="http://schemas.openxmlformats.org/markup-compatibility/2006">
        <mc:Choice xmlns:a14="http://schemas.microsoft.com/office/drawing/2010/main" Requires="a14">
          <p:sp>
            <p:nvSpPr>
              <p:cNvPr id="9" name="文本框 8"/>
              <p:cNvSpPr txBox="1"/>
              <p:nvPr/>
            </p:nvSpPr>
            <p:spPr>
              <a:xfrm>
                <a:off x="11775440" y="4608195"/>
                <a:ext cx="4606925" cy="2257425"/>
              </a:xfrm>
              <a:prstGeom prst="rect">
                <a:avLst/>
              </a:prstGeom>
              <a:noFill/>
            </p:spPr>
            <p:txBody>
              <a:bodyPr wrap="square" rtlCol="0">
                <a:noAutofit/>
              </a:bodyPr>
              <a:p>
                <a:pPr algn="just"/>
                <a:r>
                  <a:rPr lang="en-US" altLang="zh-CN" sz="2800" b="1">
                    <a:latin typeface="Cambria Math" panose="02040503050406030204" charset="0"/>
                    <a:ea typeface="MS Mincho" charset="0"/>
                    <a:cs typeface="Cambria Math" panose="02040503050406030204" charset="0"/>
                  </a:rPr>
                  <a:t>Each Channel:</a:t>
                </a:r>
                <a:endParaRPr lang="en-US" altLang="zh-CN" sz="2800" b="1">
                  <a:latin typeface="Cambria Math" panose="02040503050406030204" charset="0"/>
                  <a:ea typeface="MS Mincho" charset="0"/>
                  <a:cs typeface="Cambria Math" panose="02040503050406030204" charset="0"/>
                </a:endParaRPr>
              </a:p>
              <a:p>
                <a:pPr algn="just"/>
                <a14:m>
                  <m:oMath xmlns:m="http://schemas.openxmlformats.org/officeDocument/2006/math">
                    <m:r>
                      <a:rPr lang="en-US" altLang="zh-CN" sz="2800" b="1" i="1">
                        <a:latin typeface="Cambria Math" panose="02040503050406030204" charset="0"/>
                        <a:ea typeface="MS Mincho" charset="0"/>
                        <a:cs typeface="Cambria Math" panose="02040503050406030204" charset="0"/>
                      </a:rPr>
                      <m:t>𝟏𝟏𝟓𝟐</m:t>
                    </m:r>
                    <m:r>
                      <a:rPr lang="en-US" altLang="zh-CN" sz="2800" b="1" i="1">
                        <a:latin typeface="Cambria Math" panose="02040503050406030204" charset="0"/>
                        <a:ea typeface="MS Mincho" charset="0"/>
                        <a:cs typeface="Cambria Math" panose="02040503050406030204" charset="0"/>
                      </a:rPr>
                      <m:t>×</m:t>
                    </m:r>
                    <m:r>
                      <a:rPr lang="en-US" altLang="zh-CN" sz="2800" b="1" i="1">
                        <a:latin typeface="Cambria Math" panose="02040503050406030204" charset="0"/>
                        <a:ea typeface="MS Mincho" charset="0"/>
                        <a:cs typeface="Cambria Math" panose="02040503050406030204" charset="0"/>
                      </a:rPr>
                      <m:t>𝟒𝟔𝟏𝟔</m:t>
                    </m:r>
                  </m:oMath>
                </a14:m>
                <a:r>
                  <a:rPr lang="en-US" altLang="zh-CN" sz="2800" b="1">
                    <a:latin typeface="Times New Roman" panose="02020603050405020304" charset="0"/>
                    <a:ea typeface="黑体" panose="02010609060101010101" charset="-122"/>
                    <a:cs typeface="Times New Roman" panose="02020603050405020304" charset="0"/>
                  </a:rPr>
                  <a:t> active pixels </a:t>
                </a:r>
                <a:endParaRPr lang="zh-CN" altLang="en-US" sz="2800" b="1">
                  <a:latin typeface="Times New Roman" panose="02020603050405020304" charset="0"/>
                  <a:ea typeface="黑体" panose="02010609060101010101" charset="-122"/>
                  <a:cs typeface="Times New Roman" panose="02020603050405020304" charset="0"/>
                </a:endParaRPr>
              </a:p>
              <a:p>
                <a:pPr algn="just"/>
                <a:r>
                  <a:rPr lang="en-US" altLang="zh-CN" sz="2800" b="1">
                    <a:latin typeface="Times New Roman" panose="02020603050405020304" charset="0"/>
                    <a:ea typeface="黑体" panose="02010609060101010101" charset="-122"/>
                    <a:cs typeface="Times New Roman" panose="02020603050405020304" charset="0"/>
                  </a:rPr>
                  <a:t>27 prescan</a:t>
                </a:r>
                <a:endParaRPr lang="zh-CN" altLang="en-US" sz="2800" b="1">
                  <a:latin typeface="Times New Roman" panose="02020603050405020304" charset="0"/>
                  <a:ea typeface="黑体" panose="02010609060101010101" charset="-122"/>
                  <a:cs typeface="Times New Roman" panose="02020603050405020304" charset="0"/>
                </a:endParaRPr>
              </a:p>
              <a:p>
                <a:endParaRPr lang="zh-CN" altLang="en-US" sz="2800" b="1">
                  <a:latin typeface="Times New Roman" panose="02020603050405020304" charset="0"/>
                  <a:ea typeface="黑体" panose="02010609060101010101" charset="-122"/>
                  <a:cs typeface="Times New Roman" panose="020206030504050203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11775440" y="4608195"/>
                <a:ext cx="4606925" cy="2257425"/>
              </a:xfrm>
              <a:prstGeom prst="rect">
                <a:avLst/>
              </a:prstGeom>
              <a:blipFill rotWithShape="1">
                <a:blip r:embed="rId5"/>
                <a:stretch>
                  <a:fillRect/>
                </a:stretch>
              </a:blipFill>
            </p:spPr>
            <p:txBody>
              <a:bodyPr/>
              <a:lstStyle/>
              <a:p>
                <a:r>
                  <a:rPr lang="zh-CN" altLang="en-US">
                    <a:noFill/>
                  </a:rPr>
                  <a:t> </a:t>
                </a:r>
              </a:p>
            </p:txBody>
          </p:sp>
        </mc:Fallback>
      </mc:AlternateContent>
      <p:pic>
        <p:nvPicPr>
          <p:cNvPr id="10" name="图片 9"/>
          <p:cNvPicPr>
            <a:picLocks noChangeAspect="1"/>
          </p:cNvPicPr>
          <p:nvPr/>
        </p:nvPicPr>
        <p:blipFill>
          <a:blip r:embed="rId4"/>
          <a:srcRect l="69228" t="41402" r="264" b="40486"/>
          <a:stretch>
            <a:fillRect/>
          </a:stretch>
        </p:blipFill>
        <p:spPr>
          <a:xfrm>
            <a:off x="11996420" y="7161530"/>
            <a:ext cx="3025140" cy="1379855"/>
          </a:xfrm>
          <a:prstGeom prst="rect">
            <a:avLst/>
          </a:prstGeom>
        </p:spPr>
      </p:pic>
      <p:sp>
        <p:nvSpPr>
          <p:cNvPr id="13" name="文本框 12"/>
          <p:cNvSpPr txBox="1"/>
          <p:nvPr/>
        </p:nvSpPr>
        <p:spPr>
          <a:xfrm>
            <a:off x="5680710" y="3566795"/>
            <a:ext cx="5363845" cy="1611630"/>
          </a:xfrm>
          <a:prstGeom prst="rect">
            <a:avLst/>
          </a:prstGeom>
          <a:noFill/>
        </p:spPr>
        <p:txBody>
          <a:bodyPr wrap="square" rtlCol="0">
            <a:noAutofit/>
          </a:bodyPr>
          <a:p>
            <a:pPr algn="ctr"/>
            <a:r>
              <a:rPr lang="en-US" sz="2800" b="1">
                <a:latin typeface="Times New Roman" panose="02020603050405020304" charset="0"/>
                <a:ea typeface="MS Mincho" charset="0"/>
                <a:cs typeface="Times New Roman" panose="02020603050405020304" charset="0"/>
              </a:rPr>
              <a:t>CCD290-99</a:t>
            </a:r>
            <a:endParaRPr lang="en-US" sz="2800" b="1">
              <a:latin typeface="Times New Roman" panose="02020603050405020304" charset="0"/>
              <a:ea typeface="MS Mincho" charset="0"/>
              <a:cs typeface="Times New Roman" panose="02020603050405020304" charset="0"/>
            </a:endParaRPr>
          </a:p>
          <a:p>
            <a:pPr algn="ctr"/>
            <a:r>
              <a:rPr lang="en-US" altLang="zh-CN" sz="2800" b="1">
                <a:latin typeface="Times New Roman" panose="02020603050405020304" charset="0"/>
                <a:ea typeface="黑体" panose="02010609060101010101" charset="-122"/>
                <a:cs typeface="Times New Roman" panose="02020603050405020304" charset="0"/>
              </a:rPr>
              <a:t>Stantard Silicon  VIS(e2vVIS)</a:t>
            </a:r>
            <a:endParaRPr lang="zh-CN" altLang="en-US" sz="2800" b="1">
              <a:latin typeface="Times New Roman" panose="02020603050405020304" charset="0"/>
              <a:ea typeface="黑体" panose="02010609060101010101" charset="-122"/>
              <a:cs typeface="Times New Roman" panose="02020603050405020304" charset="0"/>
            </a:endParaRPr>
          </a:p>
          <a:p>
            <a:pPr algn="ctr"/>
            <a:r>
              <a:rPr lang="en-US" altLang="zh-CN" sz="2800" b="1">
                <a:latin typeface="Times New Roman" panose="02020603050405020304" charset="0"/>
                <a:ea typeface="黑体" panose="02010609060101010101" charset="-122"/>
                <a:cs typeface="Times New Roman" panose="02020603050405020304" charset="0"/>
              </a:rPr>
              <a:t>Deep Depletion  NIR(e2vNIR)</a:t>
            </a:r>
            <a:endParaRPr lang="en-US" altLang="zh-CN" sz="2800" b="1">
              <a:latin typeface="Times New Roman" panose="02020603050405020304" charset="0"/>
              <a:ea typeface="黑体" panose="02010609060101010101" charset="-122"/>
              <a:cs typeface="Times New Roman" panose="02020603050405020304" charset="0"/>
            </a:endParaRPr>
          </a:p>
        </p:txBody>
      </p:sp>
      <p:sp>
        <p:nvSpPr>
          <p:cNvPr id="16" name="文本框 15"/>
          <p:cNvSpPr txBox="1"/>
          <p:nvPr/>
        </p:nvSpPr>
        <p:spPr>
          <a:xfrm>
            <a:off x="10599420" y="3585210"/>
            <a:ext cx="4743450" cy="1867535"/>
          </a:xfrm>
          <a:prstGeom prst="rect">
            <a:avLst/>
          </a:prstGeom>
          <a:noFill/>
        </p:spPr>
        <p:txBody>
          <a:bodyPr wrap="square" rtlCol="0">
            <a:noAutofit/>
          </a:bodyPr>
          <a:p>
            <a:pPr algn="ctr"/>
            <a:r>
              <a:rPr lang="en-US" altLang="zh-CN" sz="2800" b="1">
                <a:latin typeface="Times New Roman" panose="02020603050405020304" charset="0"/>
                <a:ea typeface="黑体" panose="02010609060101010101" charset="-122"/>
                <a:cs typeface="Times New Roman" panose="02020603050405020304" charset="0"/>
              </a:rPr>
              <a:t>GM1201A Standard Silicon</a:t>
            </a:r>
            <a:endParaRPr lang="en-US" altLang="zh-CN" sz="2800" b="1">
              <a:latin typeface="Times New Roman" panose="02020603050405020304" charset="0"/>
              <a:ea typeface="黑体" panose="02010609060101010101" charset="-122"/>
              <a:cs typeface="Times New Roman" panose="02020603050405020304" charset="0"/>
            </a:endParaRPr>
          </a:p>
          <a:p>
            <a:pPr algn="ctr"/>
            <a:r>
              <a:rPr lang="en-US" altLang="zh-CN" sz="2800" b="1">
                <a:latin typeface="Times New Roman" panose="02020603050405020304" charset="0"/>
                <a:ea typeface="黑体" panose="02010609060101010101" charset="-122"/>
                <a:cs typeface="Times New Roman" panose="02020603050405020304" charset="0"/>
                <a:sym typeface="+mn-ea"/>
              </a:rPr>
              <a:t>VIS Coating </a:t>
            </a:r>
            <a:r>
              <a:rPr lang="en-US" altLang="zh-CN" sz="2800" b="1">
                <a:latin typeface="Times New Roman" panose="02020603050405020304" charset="0"/>
                <a:ea typeface="黑体" panose="02010609060101010101" charset="-122"/>
                <a:cs typeface="Times New Roman" panose="02020603050405020304" charset="0"/>
                <a:sym typeface="+mn-ea"/>
              </a:rPr>
              <a:t>(44VIS)</a:t>
            </a:r>
            <a:endParaRPr lang="en-US" altLang="zh-CN" sz="2800" b="1">
              <a:latin typeface="Times New Roman" panose="02020603050405020304" charset="0"/>
              <a:ea typeface="黑体" panose="02010609060101010101" charset="-122"/>
              <a:cs typeface="Times New Roman" panose="02020603050405020304" charset="0"/>
            </a:endParaRPr>
          </a:p>
          <a:p>
            <a:pPr algn="ctr"/>
            <a:r>
              <a:rPr lang="en-US" altLang="zh-CN" sz="2800" b="1">
                <a:latin typeface="Times New Roman" panose="02020603050405020304" charset="0"/>
                <a:ea typeface="黑体" panose="02010609060101010101" charset="-122"/>
                <a:cs typeface="Times New Roman" panose="02020603050405020304" charset="0"/>
              </a:rPr>
              <a:t>NUV Coating (44NUV)</a:t>
            </a:r>
            <a:endParaRPr lang="en-US" altLang="zh-CN" sz="2800" b="1">
              <a:latin typeface="Times New Roman" panose="02020603050405020304" charset="0"/>
              <a:ea typeface="黑体" panose="02010609060101010101" charset="-122"/>
              <a:cs typeface="Times New Roman" panose="02020603050405020304" charset="0"/>
            </a:endParaRPr>
          </a:p>
        </p:txBody>
      </p:sp>
      <p:pic>
        <p:nvPicPr>
          <p:cNvPr id="17" name="图片 16"/>
          <p:cNvPicPr>
            <a:picLocks noChangeAspect="1"/>
          </p:cNvPicPr>
          <p:nvPr/>
        </p:nvPicPr>
        <p:blipFill>
          <a:blip r:embed="rId6"/>
          <a:srcRect l="12353" t="7608" r="6176" b="16773"/>
          <a:stretch>
            <a:fillRect/>
          </a:stretch>
        </p:blipFill>
        <p:spPr>
          <a:xfrm>
            <a:off x="5886450" y="4989830"/>
            <a:ext cx="5101590" cy="3551555"/>
          </a:xfrm>
          <a:prstGeom prst="rect">
            <a:avLst/>
          </a:prstGeom>
        </p:spPr>
      </p:pic>
      <p:sp>
        <p:nvSpPr>
          <p:cNvPr id="19" name="灯片编号占位符 1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pic>
        <p:nvPicPr>
          <p:cNvPr id="15" name="图片 14"/>
          <p:cNvPicPr>
            <a:picLocks noChangeAspect="1"/>
          </p:cNvPicPr>
          <p:nvPr/>
        </p:nvPicPr>
        <p:blipFill>
          <a:blip r:embed="rId7"/>
          <a:srcRect l="7084" t="25546" r="12892" b="22280"/>
          <a:stretch>
            <a:fillRect/>
          </a:stretch>
        </p:blipFill>
        <p:spPr>
          <a:xfrm>
            <a:off x="11318875" y="4989830"/>
            <a:ext cx="4067810" cy="3537585"/>
          </a:xfrm>
          <a:prstGeom prst="rect">
            <a:avLst/>
          </a:prstGeom>
        </p:spPr>
      </p:pic>
      <p:pic>
        <p:nvPicPr>
          <p:cNvPr id="3" name="图片 2"/>
          <p:cNvPicPr>
            <a:picLocks noChangeAspect="1"/>
          </p:cNvPicPr>
          <p:nvPr/>
        </p:nvPicPr>
        <p:blipFill>
          <a:blip r:embed="rId8"/>
          <a:stretch>
            <a:fillRect/>
          </a:stretch>
        </p:blipFill>
        <p:spPr>
          <a:xfrm>
            <a:off x="1314450" y="3357880"/>
            <a:ext cx="3950970" cy="5735955"/>
          </a:xfrm>
          <a:prstGeom prst="rect">
            <a:avLst/>
          </a:pr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par>
                                <p:cTn id="11" presetID="3"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xit" presetSubtype="10" fill="hold" nodeType="withEffect">
                                  <p:stCondLst>
                                    <p:cond delay="0"/>
                                  </p:stCondLst>
                                  <p:childTnLst>
                                    <p:animEffect transition="out" filter="blinds(horizontal)">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3" presetClass="exit" presetSubtype="10" fill="hold" grpId="0" nodeType="withEffect">
                                  <p:stCondLst>
                                    <p:cond delay="0"/>
                                  </p:stCondLst>
                                  <p:childTnLst>
                                    <p:animEffect transition="out" filter="blinds(horizontal)">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par>
                                <p:cTn id="20" presetID="3" presetClass="entr" presetSubtype="1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par>
                                <p:cTn id="23" presetID="3" presetClass="entr" presetSubtype="1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linds(horizontal)">
                                      <p:cBhvr>
                                        <p:cTn id="25" dur="500"/>
                                        <p:tgtEl>
                                          <p:spTgt spid="17"/>
                                        </p:tgtEl>
                                      </p:cBhvr>
                                    </p:animEffect>
                                  </p:childTnLst>
                                </p:cTn>
                              </p:par>
                              <p:par>
                                <p:cTn id="26" presetID="3" presetClass="entr" presetSubtype="1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linds(horizontal)">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 name="图片 10"/>
          <p:cNvPicPr/>
          <p:nvPr/>
        </p:nvPicPr>
        <p:blipFill>
          <a:blip r:embed="rId1"/>
          <a:stretch>
            <a:fillRect/>
          </a:stretch>
        </p:blipFill>
        <p:spPr>
          <a:xfrm>
            <a:off x="14286865" y="0"/>
            <a:ext cx="2096135" cy="2096135"/>
          </a:xfrm>
          <a:prstGeom prst="rect">
            <a:avLst/>
          </a:prstGeom>
        </p:spPr>
      </p:pic>
      <p:sp>
        <p:nvSpPr>
          <p:cNvPr id="2" name="标题 1"/>
          <p:cNvSpPr>
            <a:spLocks noGrp="1"/>
          </p:cNvSpPr>
          <p:nvPr>
            <p:ph type="title"/>
          </p:nvPr>
        </p:nvSpPr>
        <p:spPr>
          <a:xfrm>
            <a:off x="1126490" y="-76200"/>
            <a:ext cx="14130655" cy="127762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Detector Test System</a:t>
            </a:r>
            <a:endParaRPr lang="en-US" altLang="zh-CN" sz="4000" b="1">
              <a:latin typeface="黑体" panose="02010609060101010101" charset="-122"/>
              <a:ea typeface="黑体" panose="02010609060101010101" charset="-122"/>
              <a:cs typeface="Times New Roman" panose="02020603050405020304" charset="0"/>
              <a:sym typeface="+mn-ea"/>
            </a:endParaRPr>
          </a:p>
        </p:txBody>
      </p:sp>
      <p:sp>
        <p:nvSpPr>
          <p:cNvPr id="3" name="内容占位符 2"/>
          <p:cNvSpPr>
            <a:spLocks noGrp="1"/>
          </p:cNvSpPr>
          <p:nvPr>
            <p:ph idx="1"/>
          </p:nvPr>
        </p:nvSpPr>
        <p:spPr>
          <a:xfrm>
            <a:off x="274955" y="925830"/>
            <a:ext cx="16009620" cy="7812405"/>
          </a:xfrm>
        </p:spPr>
        <p:txBody>
          <a:bodyPr/>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Our group is responsible for SC focal plane development and performance testing.</a:t>
            </a:r>
            <a:endParaRPr lang="zh-CN"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solidFill>
                  <a:schemeClr val="tx1"/>
                </a:solidFill>
                <a:latin typeface="Times New Roman" panose="02020603050405020304" charset="0"/>
                <a:ea typeface="黑体" panose="02010609060101010101" charset="-122"/>
                <a:cs typeface="Times New Roman" panose="02020603050405020304" charset="0"/>
              </a:rPr>
              <a:t>A detector test system has been built since 2013. All CCD tests are completed. </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a:r>
              <a:rPr lang="en-US" altLang="zh-CN" sz="2800" b="1">
                <a:latin typeface="Times New Roman" panose="02020603050405020304" charset="0"/>
                <a:ea typeface="黑体" panose="02010609060101010101" charset="-122"/>
                <a:cs typeface="Times New Roman" panose="02020603050405020304" charset="0"/>
                <a:sym typeface="+mn-ea"/>
              </a:rPr>
              <a:t>Flat-field Tests: flat, dark, bias frames...</a:t>
            </a:r>
            <a:endParaRPr lang="en-US" altLang="zh-CN" sz="2800" b="1">
              <a:latin typeface="Times New Roman" panose="02020603050405020304" charset="0"/>
              <a:ea typeface="黑体" panose="02010609060101010101" charset="-122"/>
              <a:cs typeface="Times New Roman" panose="02020603050405020304" charset="0"/>
              <a:sym typeface="+mn-ea"/>
            </a:endParaRPr>
          </a:p>
          <a:p>
            <a:pPr algn="just"/>
            <a:r>
              <a:rPr lang="en-US" altLang="zh-CN" sz="2800" b="1">
                <a:latin typeface="Times New Roman" panose="02020603050405020304" charset="0"/>
                <a:ea typeface="黑体" panose="02010609060101010101" charset="-122"/>
                <a:cs typeface="Times New Roman" panose="02020603050405020304" charset="0"/>
                <a:sym typeface="+mn-ea"/>
              </a:rPr>
              <a:t>Imaging Tests: imaging on CCD of certain targets with optical systems</a:t>
            </a:r>
            <a:r>
              <a:rPr lang="zh-CN" altLang="en-US" sz="2800" b="1">
                <a:latin typeface="Times New Roman" panose="02020603050405020304" charset="0"/>
                <a:ea typeface="黑体" panose="02010609060101010101" charset="-122"/>
                <a:cs typeface="Times New Roman" panose="02020603050405020304" charset="0"/>
                <a:sym typeface="+mn-ea"/>
              </a:rPr>
              <a:t>：</a:t>
            </a:r>
            <a:r>
              <a:rPr lang="en-US" altLang="zh-CN" sz="2800" b="1">
                <a:latin typeface="Times New Roman" panose="02020603050405020304" charset="0"/>
                <a:ea typeface="黑体" panose="02010609060101010101" charset="-122"/>
                <a:cs typeface="Times New Roman" panose="02020603050405020304" charset="0"/>
                <a:sym typeface="+mn-ea"/>
              </a:rPr>
              <a:t>Crosstalk, residual image ...</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p:txBody>
      </p:sp>
      <p:sp>
        <p:nvSpPr>
          <p:cNvPr id="19" name="灯片编号占位符 1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pic>
        <p:nvPicPr>
          <p:cNvPr id="5" name="图片 4" descr="optical_system"/>
          <p:cNvPicPr>
            <a:picLocks noChangeAspect="1"/>
          </p:cNvPicPr>
          <p:nvPr/>
        </p:nvPicPr>
        <p:blipFill>
          <a:blip r:embed="rId2"/>
          <a:stretch>
            <a:fillRect/>
          </a:stretch>
        </p:blipFill>
        <p:spPr>
          <a:xfrm>
            <a:off x="2225675" y="3118485"/>
            <a:ext cx="11243310" cy="6015355"/>
          </a:xfrm>
          <a:prstGeom prst="rect">
            <a:avLst/>
          </a:prstGeom>
        </p:spPr>
      </p:pic>
    </p:spTree>
    <p:custDataLst>
      <p:tags r:id="rId3"/>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 name="图片 15"/>
          <p:cNvPicPr>
            <a:picLocks noChangeAspect="1"/>
          </p:cNvPicPr>
          <p:nvPr/>
        </p:nvPicPr>
        <p:blipFill>
          <a:blip r:embed="rId1"/>
          <a:stretch>
            <a:fillRect/>
          </a:stretch>
        </p:blipFill>
        <p:spPr>
          <a:xfrm>
            <a:off x="7543800" y="5147310"/>
            <a:ext cx="6349365" cy="3884930"/>
          </a:xfrm>
          <a:prstGeom prst="rect">
            <a:avLst/>
          </a:prstGeom>
        </p:spPr>
      </p:pic>
      <p:pic>
        <p:nvPicPr>
          <p:cNvPr id="15" name="图片 14"/>
          <p:cNvPicPr>
            <a:picLocks noChangeAspect="1"/>
          </p:cNvPicPr>
          <p:nvPr/>
        </p:nvPicPr>
        <p:blipFill>
          <a:blip r:embed="rId2"/>
          <a:stretch>
            <a:fillRect/>
          </a:stretch>
        </p:blipFill>
        <p:spPr>
          <a:xfrm>
            <a:off x="10370820" y="1083310"/>
            <a:ext cx="3561080" cy="4043045"/>
          </a:xfrm>
          <a:prstGeom prst="rect">
            <a:avLst/>
          </a:prstGeom>
        </p:spPr>
      </p:pic>
      <p:pic>
        <p:nvPicPr>
          <p:cNvPr id="13" name="图片 12"/>
          <p:cNvPicPr>
            <a:picLocks noChangeAspect="1"/>
          </p:cNvPicPr>
          <p:nvPr/>
        </p:nvPicPr>
        <p:blipFill>
          <a:blip r:embed="rId3"/>
          <a:stretch>
            <a:fillRect/>
          </a:stretch>
        </p:blipFill>
        <p:spPr>
          <a:xfrm>
            <a:off x="450215" y="5263515"/>
            <a:ext cx="6658610" cy="3768725"/>
          </a:xfrm>
          <a:prstGeom prst="rect">
            <a:avLst/>
          </a:prstGeom>
        </p:spPr>
      </p:pic>
      <p:pic>
        <p:nvPicPr>
          <p:cNvPr id="11" name="图片 10"/>
          <p:cNvPicPr/>
          <p:nvPr/>
        </p:nvPicPr>
        <p:blipFill>
          <a:blip r:embed="rId4"/>
          <a:stretch>
            <a:fillRect/>
          </a:stretch>
        </p:blipFill>
        <p:spPr>
          <a:xfrm>
            <a:off x="14286865" y="0"/>
            <a:ext cx="2096135" cy="2096135"/>
          </a:xfrm>
          <a:prstGeom prst="rect">
            <a:avLst/>
          </a:prstGeom>
        </p:spPr>
      </p:pic>
      <p:pic>
        <p:nvPicPr>
          <p:cNvPr id="4" name="内容占位符 3"/>
          <p:cNvPicPr>
            <a:picLocks noChangeAspect="1"/>
          </p:cNvPicPr>
          <p:nvPr>
            <p:ph idx="1"/>
          </p:nvPr>
        </p:nvPicPr>
        <p:blipFill>
          <a:blip r:embed="rId5"/>
          <a:stretch>
            <a:fillRect/>
          </a:stretch>
        </p:blipFill>
        <p:spPr>
          <a:xfrm>
            <a:off x="629920" y="1083310"/>
            <a:ext cx="5657215" cy="4046855"/>
          </a:xfrm>
          <a:prstGeom prst="rect">
            <a:avLst/>
          </a:prstGeom>
        </p:spPr>
      </p:pic>
      <p:pic>
        <p:nvPicPr>
          <p:cNvPr id="6" name="图片 5"/>
          <p:cNvPicPr>
            <a:picLocks noChangeAspect="1"/>
          </p:cNvPicPr>
          <p:nvPr/>
        </p:nvPicPr>
        <p:blipFill>
          <a:blip r:embed="rId6"/>
          <a:stretch>
            <a:fillRect/>
          </a:stretch>
        </p:blipFill>
        <p:spPr>
          <a:xfrm>
            <a:off x="6277610" y="1083310"/>
            <a:ext cx="4093210" cy="4046855"/>
          </a:xfrm>
          <a:prstGeom prst="rect">
            <a:avLst/>
          </a:prstGeom>
        </p:spPr>
      </p:pic>
      <p:sp>
        <p:nvSpPr>
          <p:cNvPr id="5" name="文本框 4"/>
          <p:cNvSpPr txBox="1"/>
          <p:nvPr/>
        </p:nvSpPr>
        <p:spPr>
          <a:xfrm>
            <a:off x="2227580" y="1083310"/>
            <a:ext cx="3293745" cy="583565"/>
          </a:xfrm>
          <a:prstGeom prst="rect">
            <a:avLst/>
          </a:prstGeom>
          <a:noFill/>
        </p:spPr>
        <p:txBody>
          <a:bodyPr wrap="square" rtlCol="0" anchor="t">
            <a:spAutoFit/>
          </a:bodyPr>
          <a:p>
            <a:r>
              <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rPr>
              <a:t>Optical System</a:t>
            </a:r>
            <a:endPar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p:txBody>
      </p:sp>
      <p:sp>
        <p:nvSpPr>
          <p:cNvPr id="9" name="文本框 8"/>
          <p:cNvSpPr txBox="1"/>
          <p:nvPr/>
        </p:nvSpPr>
        <p:spPr>
          <a:xfrm>
            <a:off x="6166485" y="1100455"/>
            <a:ext cx="4454525" cy="583565"/>
          </a:xfrm>
          <a:prstGeom prst="rect">
            <a:avLst/>
          </a:prstGeom>
          <a:noFill/>
        </p:spPr>
        <p:txBody>
          <a:bodyPr wrap="square" rtlCol="0" anchor="t">
            <a:spAutoFit/>
          </a:bodyPr>
          <a:p>
            <a:r>
              <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rPr>
              <a:t>Drive&amp;Readout Circuit</a:t>
            </a:r>
            <a:endParaRPr lang="zh-CN" altLang="en-US"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p:txBody>
      </p:sp>
      <p:sp>
        <p:nvSpPr>
          <p:cNvPr id="10" name="文本框 9"/>
          <p:cNvSpPr txBox="1"/>
          <p:nvPr/>
        </p:nvSpPr>
        <p:spPr>
          <a:xfrm>
            <a:off x="10505440" y="1110615"/>
            <a:ext cx="3443605" cy="1076325"/>
          </a:xfrm>
          <a:prstGeom prst="rect">
            <a:avLst/>
          </a:prstGeom>
          <a:noFill/>
        </p:spPr>
        <p:txBody>
          <a:bodyPr wrap="square" rtlCol="0" anchor="t">
            <a:spAutoFit/>
          </a:bodyPr>
          <a:p>
            <a:r>
              <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rPr>
              <a:t>Dewar &amp; Cryostat</a:t>
            </a:r>
            <a:endPar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a:p>
            <a:endPar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p:txBody>
      </p:sp>
      <p:sp>
        <p:nvSpPr>
          <p:cNvPr id="12" name="文本框 11"/>
          <p:cNvSpPr txBox="1"/>
          <p:nvPr/>
        </p:nvSpPr>
        <p:spPr>
          <a:xfrm>
            <a:off x="1753235" y="5263515"/>
            <a:ext cx="4829810" cy="583565"/>
          </a:xfrm>
          <a:prstGeom prst="rect">
            <a:avLst/>
          </a:prstGeom>
          <a:noFill/>
        </p:spPr>
        <p:txBody>
          <a:bodyPr wrap="square" rtlCol="0" anchor="t">
            <a:spAutoFit/>
          </a:bodyPr>
          <a:p>
            <a:r>
              <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rPr>
              <a:t>Automatic Test Software</a:t>
            </a:r>
            <a:endPar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p:txBody>
      </p:sp>
      <p:sp>
        <p:nvSpPr>
          <p:cNvPr id="14" name="文本框 13"/>
          <p:cNvSpPr txBox="1"/>
          <p:nvPr/>
        </p:nvSpPr>
        <p:spPr>
          <a:xfrm>
            <a:off x="8032115" y="5263515"/>
            <a:ext cx="5672455" cy="583565"/>
          </a:xfrm>
          <a:prstGeom prst="rect">
            <a:avLst/>
          </a:prstGeom>
          <a:noFill/>
        </p:spPr>
        <p:txBody>
          <a:bodyPr wrap="square" rtlCol="0" anchor="t">
            <a:spAutoFit/>
          </a:bodyPr>
          <a:p>
            <a:r>
              <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rPr>
              <a:t>Batch Data Processing Pipeline</a:t>
            </a:r>
            <a:endParaRPr lang="en-US" altLang="zh-CN" sz="3200" b="1">
              <a:solidFill>
                <a:srgbClr val="FF0000"/>
              </a:solidFill>
              <a:highlight>
                <a:srgbClr val="FFFF00"/>
              </a:highlight>
              <a:latin typeface="Times New Roman" panose="02020603050405020304" charset="0"/>
              <a:ea typeface="黑体" panose="02010609060101010101" charset="-122"/>
              <a:cs typeface="Times New Roman" panose="02020603050405020304" charset="0"/>
              <a:sym typeface="+mn-ea"/>
            </a:endParaRPr>
          </a:p>
        </p:txBody>
      </p:sp>
      <p:sp>
        <p:nvSpPr>
          <p:cNvPr id="18" name="标题 17"/>
          <p:cNvSpPr>
            <a:spLocks noGrp="1"/>
          </p:cNvSpPr>
          <p:nvPr>
            <p:ph type="title"/>
          </p:nvPr>
        </p:nvSpPr>
        <p:spPr>
          <a:xfrm>
            <a:off x="1126490" y="100965"/>
            <a:ext cx="14130655" cy="127762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Detector Test System</a:t>
            </a:r>
            <a:endParaRPr lang="en-US" altLang="zh-CN" sz="4000" b="1">
              <a:latin typeface="黑体" panose="02010609060101010101" charset="-122"/>
              <a:ea typeface="黑体" panose="02010609060101010101" charset="-122"/>
              <a:cs typeface="Times New Roman" panose="02020603050405020304" charset="0"/>
              <a:sym typeface="+mn-ea"/>
            </a:endParaRPr>
          </a:p>
        </p:txBody>
      </p:sp>
      <p:sp>
        <p:nvSpPr>
          <p:cNvPr id="19" name="灯片编号占位符 18"/>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Tree>
    <p:custDataLst>
      <p:tags r:id="rId7"/>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4344035" y="2192655"/>
            <a:ext cx="1826895" cy="495300"/>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Photo-electrons</a:t>
            </a:r>
            <a:endParaRPr lang="en-US" altLang="zh-CN" sz="2400" b="1">
              <a:latin typeface="Times New Roman" panose="02020603050405020304" charset="0"/>
              <a:ea typeface="黑体" panose="02010609060101010101" charset="-122"/>
              <a:cs typeface="Times New Roman" panose="02020603050405020304" charset="0"/>
            </a:endParaRPr>
          </a:p>
        </p:txBody>
      </p:sp>
      <p:pic>
        <p:nvPicPr>
          <p:cNvPr id="11" name="图片 10"/>
          <p:cNvPicPr/>
          <p:nvPr/>
        </p:nvPicPr>
        <p:blipFill>
          <a:blip r:embed="rId1"/>
          <a:stretch>
            <a:fillRect/>
          </a:stretch>
        </p:blipFill>
        <p:spPr>
          <a:xfrm>
            <a:off x="14286865" y="0"/>
            <a:ext cx="2096135" cy="2096135"/>
          </a:xfrm>
          <a:prstGeom prst="rect">
            <a:avLst/>
          </a:prstGeom>
        </p:spPr>
      </p:pic>
      <p:sp>
        <p:nvSpPr>
          <p:cNvPr id="18" name="标题 17"/>
          <p:cNvSpPr>
            <a:spLocks noGrp="1"/>
          </p:cNvSpPr>
          <p:nvPr>
            <p:ph type="title"/>
          </p:nvPr>
        </p:nvSpPr>
        <p:spPr>
          <a:xfrm>
            <a:off x="1126490" y="100965"/>
            <a:ext cx="14130655" cy="127762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Basic Performance Indicators</a:t>
            </a:r>
            <a:endParaRPr lang="en-US" altLang="zh-CN" sz="4000" b="1">
              <a:latin typeface="Times New Roman" panose="02020603050405020304" charset="0"/>
              <a:ea typeface="黑体" panose="02010609060101010101" charset="-122"/>
              <a:cs typeface="Times New Roman" panose="02020603050405020304" charset="0"/>
              <a:sym typeface="+mn-ea"/>
            </a:endParaRPr>
          </a:p>
        </p:txBody>
      </p:sp>
      <p:cxnSp>
        <p:nvCxnSpPr>
          <p:cNvPr id="3" name="直接箭头连接符 2"/>
          <p:cNvCxnSpPr/>
          <p:nvPr/>
        </p:nvCxnSpPr>
        <p:spPr>
          <a:xfrm>
            <a:off x="975360" y="2585720"/>
            <a:ext cx="137731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6" name="文本框 5"/>
          <p:cNvSpPr txBox="1"/>
          <p:nvPr/>
        </p:nvSpPr>
        <p:spPr>
          <a:xfrm>
            <a:off x="984250" y="2153285"/>
            <a:ext cx="137858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Incident  Photon</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12" name="矩形 11"/>
          <p:cNvSpPr/>
          <p:nvPr/>
        </p:nvSpPr>
        <p:spPr>
          <a:xfrm>
            <a:off x="2352675" y="2152015"/>
            <a:ext cx="2162810" cy="934085"/>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3" name="文本框 12"/>
          <p:cNvSpPr txBox="1"/>
          <p:nvPr/>
        </p:nvSpPr>
        <p:spPr>
          <a:xfrm>
            <a:off x="2254250" y="2229485"/>
            <a:ext cx="241363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Photoelectronic Effect</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sp>
        <p:nvSpPr>
          <p:cNvPr id="16" name="文本框 15"/>
          <p:cNvSpPr txBox="1"/>
          <p:nvPr/>
        </p:nvSpPr>
        <p:spPr>
          <a:xfrm>
            <a:off x="2942590" y="4079240"/>
            <a:ext cx="1779270" cy="521335"/>
          </a:xfrm>
          <a:prstGeom prst="rect">
            <a:avLst/>
          </a:prstGeom>
          <a:noFill/>
        </p:spPr>
        <p:txBody>
          <a:bodyPr wrap="square" rtlCol="0">
            <a:noAutofit/>
          </a:bodyPr>
          <a:p>
            <a:r>
              <a:rPr lang="en-US" altLang="zh-CN" sz="2400" b="1">
                <a:latin typeface="Times New Roman" panose="02020603050405020304" charset="0"/>
                <a:ea typeface="黑体" panose="02010609060101010101" charset="-122"/>
                <a:cs typeface="Times New Roman" panose="02020603050405020304" charset="0"/>
              </a:rPr>
              <a:t>Shot Noise</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17" name="直接箭头连接符 16"/>
          <p:cNvCxnSpPr>
            <a:endCxn id="20" idx="1"/>
          </p:cNvCxnSpPr>
          <p:nvPr/>
        </p:nvCxnSpPr>
        <p:spPr>
          <a:xfrm>
            <a:off x="4480560" y="2630805"/>
            <a:ext cx="1437640"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19" name="矩形 18"/>
          <p:cNvSpPr/>
          <p:nvPr/>
        </p:nvSpPr>
        <p:spPr>
          <a:xfrm>
            <a:off x="5943600" y="2152650"/>
            <a:ext cx="1526540" cy="94742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20" name="文本框 19"/>
          <p:cNvSpPr txBox="1"/>
          <p:nvPr/>
        </p:nvSpPr>
        <p:spPr>
          <a:xfrm>
            <a:off x="5918200" y="2215515"/>
            <a:ext cx="158813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Electron</a:t>
            </a:r>
            <a:endParaRPr lang="en-US" altLang="zh-CN" sz="2400" b="1">
              <a:latin typeface="Times New Roman" panose="02020603050405020304" charset="0"/>
              <a:ea typeface="黑体" panose="02010609060101010101" charset="-122"/>
              <a:cs typeface="Times New Roman" panose="02020603050405020304" charset="0"/>
              <a:sym typeface="+mn-ea"/>
            </a:endParaRPr>
          </a:p>
          <a:p>
            <a:pPr algn="ctr"/>
            <a:r>
              <a:rPr lang="en-US" altLang="zh-CN" sz="2400" b="1">
                <a:latin typeface="Times New Roman" panose="02020603050405020304" charset="0"/>
                <a:ea typeface="黑体" panose="02010609060101010101" charset="-122"/>
                <a:cs typeface="Times New Roman" panose="02020603050405020304" charset="0"/>
                <a:sym typeface="+mn-ea"/>
              </a:rPr>
              <a:t>Collection</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cxnSp>
        <p:nvCxnSpPr>
          <p:cNvPr id="21" name="直接箭头连接符 20"/>
          <p:cNvCxnSpPr/>
          <p:nvPr/>
        </p:nvCxnSpPr>
        <p:spPr>
          <a:xfrm>
            <a:off x="7489190" y="25857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22" name="矩形 21"/>
          <p:cNvSpPr/>
          <p:nvPr/>
        </p:nvSpPr>
        <p:spPr>
          <a:xfrm>
            <a:off x="8880475" y="2114550"/>
            <a:ext cx="1479550" cy="97790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23" name="文本框 22"/>
          <p:cNvSpPr txBox="1"/>
          <p:nvPr/>
        </p:nvSpPr>
        <p:spPr>
          <a:xfrm>
            <a:off x="8925560" y="2190115"/>
            <a:ext cx="143192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Charge Transfer</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sp>
        <p:nvSpPr>
          <p:cNvPr id="24" name="文本框 23"/>
          <p:cNvSpPr txBox="1"/>
          <p:nvPr/>
        </p:nvSpPr>
        <p:spPr>
          <a:xfrm>
            <a:off x="7389495" y="2117725"/>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Collected</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Electron</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25" name="直接箭头连接符 24"/>
          <p:cNvCxnSpPr/>
          <p:nvPr/>
        </p:nvCxnSpPr>
        <p:spPr>
          <a:xfrm>
            <a:off x="10385425" y="25857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26" name="文本框 25"/>
          <p:cNvSpPr txBox="1"/>
          <p:nvPr/>
        </p:nvSpPr>
        <p:spPr>
          <a:xfrm>
            <a:off x="10340975" y="2153920"/>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Readout</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Electron</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27" name="矩形 26"/>
          <p:cNvSpPr/>
          <p:nvPr/>
        </p:nvSpPr>
        <p:spPr>
          <a:xfrm>
            <a:off x="11788775" y="2114550"/>
            <a:ext cx="1479550" cy="97282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28" name="文本框 27"/>
          <p:cNvSpPr txBox="1"/>
          <p:nvPr/>
        </p:nvSpPr>
        <p:spPr>
          <a:xfrm>
            <a:off x="11841480" y="2202815"/>
            <a:ext cx="1431925" cy="57848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Readout</a:t>
            </a:r>
            <a:endParaRPr lang="en-US" altLang="zh-CN" sz="2400" b="1">
              <a:latin typeface="Times New Roman" panose="02020603050405020304" charset="0"/>
              <a:ea typeface="黑体" panose="02010609060101010101" charset="-122"/>
              <a:cs typeface="Times New Roman" panose="02020603050405020304" charset="0"/>
              <a:sym typeface="+mn-ea"/>
            </a:endParaRPr>
          </a:p>
          <a:p>
            <a:pPr algn="ctr"/>
            <a:r>
              <a:rPr lang="en-US" altLang="zh-CN" sz="2400" b="1">
                <a:latin typeface="Times New Roman" panose="02020603050405020304" charset="0"/>
                <a:ea typeface="黑体" panose="02010609060101010101" charset="-122"/>
                <a:cs typeface="Times New Roman" panose="02020603050405020304" charset="0"/>
                <a:sym typeface="+mn-ea"/>
              </a:rPr>
              <a:t>Circuit</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cxnSp>
        <p:nvCxnSpPr>
          <p:cNvPr id="29" name="直接箭头连接符 28"/>
          <p:cNvCxnSpPr/>
          <p:nvPr/>
        </p:nvCxnSpPr>
        <p:spPr>
          <a:xfrm>
            <a:off x="13299440" y="25857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30" name="文本框 29"/>
          <p:cNvSpPr txBox="1"/>
          <p:nvPr/>
        </p:nvSpPr>
        <p:spPr>
          <a:xfrm>
            <a:off x="13228955" y="2143125"/>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Output</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Signal</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33" name="矩形 32"/>
          <p:cNvSpPr/>
          <p:nvPr/>
        </p:nvSpPr>
        <p:spPr>
          <a:xfrm>
            <a:off x="2254885" y="1815465"/>
            <a:ext cx="5250815" cy="1701165"/>
          </a:xfrm>
          <a:prstGeom prst="rect">
            <a:avLst/>
          </a:prstGeom>
          <a:ln w="25400">
            <a:solidFill>
              <a:srgbClr val="FF000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6" name="文本框 35"/>
          <p:cNvSpPr txBox="1"/>
          <p:nvPr/>
        </p:nvSpPr>
        <p:spPr>
          <a:xfrm>
            <a:off x="4724400" y="1355090"/>
            <a:ext cx="656590" cy="460375"/>
          </a:xfrm>
          <a:prstGeom prst="rect">
            <a:avLst/>
          </a:prstGeom>
          <a:noFill/>
        </p:spPr>
        <p:txBody>
          <a:bodyPr wrap="square" rtlCol="0">
            <a:spAutoFit/>
          </a:bodyPr>
          <a:p>
            <a:r>
              <a:rPr lang="en-US" altLang="zh-CN" sz="2400" b="1">
                <a:solidFill>
                  <a:srgbClr val="FF0000"/>
                </a:solidFill>
                <a:latin typeface="Times New Roman" panose="02020603050405020304" charset="0"/>
                <a:ea typeface="黑体" panose="02010609060101010101" charset="-122"/>
                <a:cs typeface="Times New Roman" panose="02020603050405020304" charset="0"/>
              </a:rPr>
              <a:t>QE</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p:txBody>
      </p:sp>
      <p:sp>
        <p:nvSpPr>
          <p:cNvPr id="37" name="矩形 36"/>
          <p:cNvSpPr/>
          <p:nvPr/>
        </p:nvSpPr>
        <p:spPr>
          <a:xfrm>
            <a:off x="11746230" y="1815465"/>
            <a:ext cx="1574800" cy="1700530"/>
          </a:xfrm>
          <a:prstGeom prst="rect">
            <a:avLst/>
          </a:prstGeom>
          <a:ln w="25400">
            <a:solidFill>
              <a:srgbClr val="00B05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8" name="文本框 37"/>
          <p:cNvSpPr txBox="1"/>
          <p:nvPr/>
        </p:nvSpPr>
        <p:spPr>
          <a:xfrm>
            <a:off x="11654790" y="1355090"/>
            <a:ext cx="1828165" cy="460375"/>
          </a:xfrm>
          <a:prstGeom prst="rect">
            <a:avLst/>
          </a:prstGeom>
          <a:noFill/>
        </p:spPr>
        <p:txBody>
          <a:bodyPr wrap="square" rtlCol="0">
            <a:spAutoFit/>
          </a:bodyPr>
          <a:p>
            <a:pPr algn="ctr"/>
            <a:r>
              <a:rPr lang="en-US" altLang="zh-CN" sz="2400" b="1">
                <a:solidFill>
                  <a:srgbClr val="00B050"/>
                </a:solidFill>
                <a:latin typeface="Times New Roman" panose="02020603050405020304" charset="0"/>
                <a:ea typeface="黑体" panose="02010609060101010101" charset="-122"/>
                <a:cs typeface="Times New Roman" panose="02020603050405020304" charset="0"/>
              </a:rPr>
              <a:t>Gain</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p:txBody>
      </p:sp>
      <p:sp>
        <p:nvSpPr>
          <p:cNvPr id="39" name="矩形 38"/>
          <p:cNvSpPr/>
          <p:nvPr/>
        </p:nvSpPr>
        <p:spPr>
          <a:xfrm>
            <a:off x="8808720" y="1815465"/>
            <a:ext cx="1622425" cy="1534160"/>
          </a:xfrm>
          <a:prstGeom prst="rect">
            <a:avLst/>
          </a:prstGeom>
          <a:ln w="25400">
            <a:solidFill>
              <a:schemeClr val="accent2"/>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40" name="文本框 39"/>
          <p:cNvSpPr txBox="1"/>
          <p:nvPr/>
        </p:nvSpPr>
        <p:spPr>
          <a:xfrm>
            <a:off x="8253095" y="3359785"/>
            <a:ext cx="2940050" cy="460375"/>
          </a:xfrm>
          <a:prstGeom prst="rect">
            <a:avLst/>
          </a:prstGeom>
          <a:noFill/>
        </p:spPr>
        <p:txBody>
          <a:bodyPr wrap="square" rtlCol="0">
            <a:spAutoFit/>
          </a:bodyPr>
          <a:p>
            <a:r>
              <a:rPr lang="en-US" altLang="zh-CN" sz="2400" b="1">
                <a:solidFill>
                  <a:schemeClr val="accent2"/>
                </a:solidFill>
                <a:latin typeface="Times New Roman" panose="02020603050405020304" charset="0"/>
                <a:ea typeface="黑体" panose="02010609060101010101" charset="-122"/>
                <a:cs typeface="Times New Roman" panose="02020603050405020304" charset="0"/>
              </a:rPr>
              <a:t>Serial/Parallel CTE</a:t>
            </a:r>
            <a:endParaRPr lang="en-US" altLang="zh-CN" sz="2400" b="1">
              <a:solidFill>
                <a:schemeClr val="accent2"/>
              </a:solidFill>
              <a:latin typeface="黑体" panose="02010609060101010101" charset="-122"/>
              <a:ea typeface="黑体" panose="02010609060101010101" charset="-122"/>
            </a:endParaRPr>
          </a:p>
        </p:txBody>
      </p:sp>
      <p:cxnSp>
        <p:nvCxnSpPr>
          <p:cNvPr id="41" name="直接箭头连接符 40"/>
          <p:cNvCxnSpPr/>
          <p:nvPr/>
        </p:nvCxnSpPr>
        <p:spPr>
          <a:xfrm flipH="1" flipV="1">
            <a:off x="2987040" y="3238500"/>
            <a:ext cx="527685" cy="88455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42" name="直接箭头连接符 41"/>
          <p:cNvCxnSpPr/>
          <p:nvPr/>
        </p:nvCxnSpPr>
        <p:spPr>
          <a:xfrm flipV="1">
            <a:off x="4023995" y="2933700"/>
            <a:ext cx="1888490" cy="120205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43" name="文本框 42"/>
          <p:cNvSpPr txBox="1"/>
          <p:nvPr/>
        </p:nvSpPr>
        <p:spPr>
          <a:xfrm>
            <a:off x="10150475" y="4014470"/>
            <a:ext cx="141795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RN</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44" name="文本框 43"/>
          <p:cNvSpPr txBox="1"/>
          <p:nvPr/>
        </p:nvSpPr>
        <p:spPr>
          <a:xfrm>
            <a:off x="6374765" y="4059555"/>
            <a:ext cx="713740" cy="521335"/>
          </a:xfrm>
          <a:prstGeom prst="rect">
            <a:avLst/>
          </a:prstGeom>
          <a:noFill/>
        </p:spPr>
        <p:txBody>
          <a:bodyPr wrap="square" rtlCol="0">
            <a:noAutofit/>
          </a:bodyPr>
          <a:p>
            <a:r>
              <a:rPr lang="en-US" altLang="zh-CN" sz="2400" b="1">
                <a:latin typeface="Times New Roman" panose="02020603050405020304" charset="0"/>
                <a:ea typeface="黑体" panose="02010609060101010101" charset="-122"/>
                <a:cs typeface="Times New Roman" panose="02020603050405020304" charset="0"/>
              </a:rPr>
              <a:t>DC</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47" name="直接箭头连接符 46"/>
          <p:cNvCxnSpPr/>
          <p:nvPr/>
        </p:nvCxnSpPr>
        <p:spPr>
          <a:xfrm flipV="1">
            <a:off x="6696075" y="3151505"/>
            <a:ext cx="20955" cy="92773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49" name="文本框 48"/>
          <p:cNvSpPr txBox="1"/>
          <p:nvPr/>
        </p:nvSpPr>
        <p:spPr>
          <a:xfrm>
            <a:off x="4965065" y="4027170"/>
            <a:ext cx="120586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PRNU</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51" name="直接箭头连接符 50"/>
          <p:cNvCxnSpPr/>
          <p:nvPr/>
        </p:nvCxnSpPr>
        <p:spPr>
          <a:xfrm flipV="1">
            <a:off x="5525770" y="3139440"/>
            <a:ext cx="823595" cy="85915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52" name="直接箭头连接符 51"/>
          <p:cNvCxnSpPr/>
          <p:nvPr/>
        </p:nvCxnSpPr>
        <p:spPr>
          <a:xfrm flipV="1">
            <a:off x="11050270" y="3115945"/>
            <a:ext cx="670560" cy="89852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53" name="文本框 52"/>
          <p:cNvSpPr txBox="1"/>
          <p:nvPr/>
        </p:nvSpPr>
        <p:spPr>
          <a:xfrm>
            <a:off x="12940665" y="4027170"/>
            <a:ext cx="1946910" cy="521335"/>
          </a:xfrm>
          <a:prstGeom prst="rect">
            <a:avLst/>
          </a:prstGeom>
          <a:noFill/>
        </p:spPr>
        <p:txBody>
          <a:bodyPr wrap="square" rtlCol="0">
            <a:noAutofit/>
          </a:bodyPr>
          <a:p>
            <a:r>
              <a:rPr lang="en-US" altLang="zh-CN" sz="2400" b="1">
                <a:latin typeface="Times New Roman" panose="02020603050405020304" charset="0"/>
                <a:ea typeface="黑体" panose="02010609060101010101" charset="-122"/>
                <a:cs typeface="Times New Roman" panose="02020603050405020304" charset="0"/>
              </a:rPr>
              <a:t>Response NL</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54" name="文本框 53"/>
          <p:cNvSpPr txBox="1"/>
          <p:nvPr/>
        </p:nvSpPr>
        <p:spPr>
          <a:xfrm>
            <a:off x="11527790" y="3998595"/>
            <a:ext cx="1523365" cy="521335"/>
          </a:xfrm>
          <a:prstGeom prst="rect">
            <a:avLst/>
          </a:prstGeom>
          <a:noFill/>
        </p:spPr>
        <p:txBody>
          <a:bodyPr wrap="square" rtlCol="0">
            <a:noAutofit/>
          </a:bodyPr>
          <a:p>
            <a:r>
              <a:rPr lang="en-US" altLang="zh-CN" sz="2400" b="1">
                <a:latin typeface="Times New Roman" panose="02020603050405020304" charset="0"/>
                <a:ea typeface="黑体" panose="02010609060101010101" charset="-122"/>
                <a:cs typeface="Times New Roman" panose="02020603050405020304" charset="0"/>
              </a:rPr>
              <a:t>Crosstalk</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55" name="直接箭头连接符 54"/>
          <p:cNvCxnSpPr/>
          <p:nvPr/>
        </p:nvCxnSpPr>
        <p:spPr>
          <a:xfrm flipV="1">
            <a:off x="12552680" y="3086735"/>
            <a:ext cx="0" cy="87058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56" name="文本框 55"/>
          <p:cNvSpPr txBox="1"/>
          <p:nvPr/>
        </p:nvSpPr>
        <p:spPr>
          <a:xfrm>
            <a:off x="6923405" y="4059555"/>
            <a:ext cx="147193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RI</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57" name="直接箭头连接符 56"/>
          <p:cNvCxnSpPr/>
          <p:nvPr/>
        </p:nvCxnSpPr>
        <p:spPr>
          <a:xfrm flipH="1" flipV="1">
            <a:off x="7146925" y="3155315"/>
            <a:ext cx="444500" cy="88519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58" name="直接箭头连接符 57"/>
          <p:cNvCxnSpPr/>
          <p:nvPr/>
        </p:nvCxnSpPr>
        <p:spPr>
          <a:xfrm flipH="1" flipV="1">
            <a:off x="13036550" y="3100070"/>
            <a:ext cx="624205" cy="90995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60" name="内容占位符 59"/>
          <p:cNvSpPr>
            <a:spLocks noGrp="1"/>
          </p:cNvSpPr>
          <p:nvPr>
            <p:ph idx="1"/>
          </p:nvPr>
        </p:nvSpPr>
        <p:spPr>
          <a:xfrm>
            <a:off x="403860" y="5391150"/>
            <a:ext cx="15624810" cy="2798445"/>
          </a:xfrm>
        </p:spPr>
        <p:txBody>
          <a:bodyPr>
            <a:noAutofit/>
          </a:bodyPr>
          <a:p>
            <a:pPr algn="just" fontAlgn="auto">
              <a:lnSpc>
                <a:spcPct val="13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Flat-field series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gain, response non-linearity (NL), fullwell, charge transfer efficiency (CTE)</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3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Flat-fields at varies wavelengths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quantum efficiency(QE),  pixel response non-uniformity (PRNU)</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3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Dark&amp;bias frames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dark current (DC), readout noise (RN)</a:t>
            </a:r>
            <a:endParaRPr lang="zh-CN" altLang="en-US" sz="28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30000"/>
              </a:lnSpc>
              <a:spcBef>
                <a:spcPts val="1300"/>
              </a:spcBef>
            </a:pPr>
            <a:r>
              <a:rPr lang="en-US" altLang="zh-CN" sz="2800" b="1">
                <a:solidFill>
                  <a:schemeClr val="tx1"/>
                </a:solidFill>
                <a:latin typeface="Times New Roman" panose="02020603050405020304" charset="0"/>
                <a:ea typeface="黑体" panose="02010609060101010101" charset="-122"/>
                <a:cs typeface="Times New Roman" panose="02020603050405020304" charset="0"/>
              </a:rPr>
              <a:t>Spot images</a:t>
            </a:r>
            <a:r>
              <a:rPr lang="zh-CN" altLang="en-US" sz="2800" b="1">
                <a:solidFill>
                  <a:schemeClr val="tx1"/>
                </a:solidFill>
                <a:latin typeface="Times New Roman" panose="02020603050405020304" charset="0"/>
                <a:ea typeface="黑体" panose="02010609060101010101" charset="-122"/>
                <a:cs typeface="Times New Roman" panose="02020603050405020304" charset="0"/>
              </a:rPr>
              <a:t>：</a:t>
            </a:r>
            <a:r>
              <a:rPr lang="en-US" altLang="zh-CN" sz="2800" b="1">
                <a:solidFill>
                  <a:schemeClr val="tx1"/>
                </a:solidFill>
                <a:latin typeface="Times New Roman" panose="02020603050405020304" charset="0"/>
                <a:ea typeface="黑体" panose="02010609060101010101" charset="-122"/>
                <a:cs typeface="Times New Roman" panose="02020603050405020304" charset="0"/>
              </a:rPr>
              <a:t>crosstalk, residual image (RI)</a:t>
            </a:r>
            <a:endParaRPr lang="en-US" altLang="zh-CN" sz="2800" b="1">
              <a:solidFill>
                <a:schemeClr val="tx1"/>
              </a:solidFill>
              <a:latin typeface="Times New Roman" panose="02020603050405020304" charset="0"/>
              <a:ea typeface="黑体" panose="02010609060101010101" charset="-122"/>
              <a:cs typeface="Times New Roman" panose="02020603050405020304" charset="0"/>
            </a:endParaRPr>
          </a:p>
        </p:txBody>
      </p:sp>
      <p:sp>
        <p:nvSpPr>
          <p:cNvPr id="61" name="灯片编号占位符 60"/>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 name="图片 35"/>
          <p:cNvPicPr>
            <a:picLocks noChangeAspect="1"/>
          </p:cNvPicPr>
          <p:nvPr/>
        </p:nvPicPr>
        <p:blipFill>
          <a:blip r:embed="rId1"/>
          <a:stretch>
            <a:fillRect/>
          </a:stretch>
        </p:blipFill>
        <p:spPr>
          <a:xfrm>
            <a:off x="5805805" y="1867535"/>
            <a:ext cx="5257165" cy="3423285"/>
          </a:xfrm>
          <a:prstGeom prst="rect">
            <a:avLst/>
          </a:prstGeom>
        </p:spPr>
      </p:pic>
      <p:pic>
        <p:nvPicPr>
          <p:cNvPr id="11" name="图片 10"/>
          <p:cNvPicPr/>
          <p:nvPr/>
        </p:nvPicPr>
        <p:blipFill>
          <a:blip r:embed="rId2"/>
          <a:stretch>
            <a:fillRect/>
          </a:stretch>
        </p:blipFill>
        <p:spPr>
          <a:xfrm>
            <a:off x="14286865" y="0"/>
            <a:ext cx="2096135" cy="2096135"/>
          </a:xfrm>
          <a:prstGeom prst="rect">
            <a:avLst/>
          </a:prstGeom>
        </p:spPr>
      </p:pic>
      <p:pic>
        <p:nvPicPr>
          <p:cNvPr id="34" name="图片 33"/>
          <p:cNvPicPr>
            <a:picLocks noChangeAspect="1"/>
          </p:cNvPicPr>
          <p:nvPr/>
        </p:nvPicPr>
        <p:blipFill>
          <a:blip r:embed="rId3"/>
          <a:stretch>
            <a:fillRect/>
          </a:stretch>
        </p:blipFill>
        <p:spPr>
          <a:xfrm>
            <a:off x="11062335" y="1694815"/>
            <a:ext cx="4928870" cy="3851275"/>
          </a:xfrm>
          <a:prstGeom prst="rect">
            <a:avLst/>
          </a:prstGeom>
        </p:spPr>
      </p:pic>
      <p:sp>
        <p:nvSpPr>
          <p:cNvPr id="35" name="文本框 34"/>
          <p:cNvSpPr txBox="1"/>
          <p:nvPr/>
        </p:nvSpPr>
        <p:spPr>
          <a:xfrm>
            <a:off x="13782675" y="1842135"/>
            <a:ext cx="1958340"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Gain (PTC)</a:t>
            </a:r>
            <a:endPar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pic>
        <p:nvPicPr>
          <p:cNvPr id="5" name="图片 4"/>
          <p:cNvPicPr>
            <a:picLocks noChangeAspect="1"/>
          </p:cNvPicPr>
          <p:nvPr/>
        </p:nvPicPr>
        <p:blipFill>
          <a:blip r:embed="rId4"/>
          <a:stretch>
            <a:fillRect/>
          </a:stretch>
        </p:blipFill>
        <p:spPr>
          <a:xfrm>
            <a:off x="10928985" y="5461635"/>
            <a:ext cx="4914265" cy="3326765"/>
          </a:xfrm>
          <a:prstGeom prst="rect">
            <a:avLst/>
          </a:prstGeom>
        </p:spPr>
      </p:pic>
      <p:pic>
        <p:nvPicPr>
          <p:cNvPr id="4" name="图片 3"/>
          <p:cNvPicPr>
            <a:picLocks noChangeAspect="1"/>
          </p:cNvPicPr>
          <p:nvPr/>
        </p:nvPicPr>
        <p:blipFill>
          <a:blip r:embed="rId5"/>
          <a:stretch>
            <a:fillRect/>
          </a:stretch>
        </p:blipFill>
        <p:spPr>
          <a:xfrm>
            <a:off x="5732780" y="5461635"/>
            <a:ext cx="5196205" cy="3275330"/>
          </a:xfrm>
          <a:prstGeom prst="rect">
            <a:avLst/>
          </a:prstGeom>
        </p:spPr>
      </p:pic>
      <p:sp>
        <p:nvSpPr>
          <p:cNvPr id="18" name="标题 17"/>
          <p:cNvSpPr>
            <a:spLocks noGrp="1"/>
          </p:cNvSpPr>
          <p:nvPr>
            <p:ph type="title"/>
          </p:nvPr>
        </p:nvSpPr>
        <p:spPr>
          <a:xfrm>
            <a:off x="1126490" y="-132080"/>
            <a:ext cx="14130655" cy="119507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Basic Performance Indicators</a:t>
            </a:r>
            <a:endParaRPr lang="en-US" altLang="zh-CN" sz="4000" b="1">
              <a:latin typeface="黑体" panose="02010609060101010101" charset="-122"/>
              <a:ea typeface="黑体" panose="02010609060101010101" charset="-122"/>
              <a:cs typeface="Times New Roman" panose="02020603050405020304" charset="0"/>
              <a:sym typeface="+mn-ea"/>
            </a:endParaRPr>
          </a:p>
        </p:txBody>
      </p:sp>
      <mc:AlternateContent xmlns:mc="http://schemas.openxmlformats.org/markup-compatibility/2006" xmlns:a14="http://schemas.microsoft.com/office/drawing/2010/main">
        <mc:Choice Requires="a14">
          <p:graphicFrame>
            <p:nvGraphicFramePr>
              <p:cNvPr id="2" name="表格 1"/>
              <p:cNvGraphicFramePr/>
              <p:nvPr>
                <p:custDataLst>
                  <p:tags r:id="rId6"/>
                </p:custDataLst>
              </p:nvPr>
            </p:nvGraphicFramePr>
            <p:xfrm>
              <a:off x="237490" y="824865"/>
              <a:ext cx="5706745" cy="8292465"/>
            </p:xfrm>
            <a:graphic>
              <a:graphicData uri="http://schemas.openxmlformats.org/drawingml/2006/table">
                <a:tbl>
                  <a:tblPr firstRow="1" bandRow="1">
                    <a:tableStyleId>{5C22544A-7EE6-4342-B048-85BDC9FD1C3A}</a:tableStyleId>
                  </a:tblPr>
                  <a:tblGrid>
                    <a:gridCol w="1054735"/>
                    <a:gridCol w="2296160"/>
                    <a:gridCol w="2355850"/>
                  </a:tblGrid>
                  <a:tr h="458470">
                    <a:tc gridSpan="2">
                      <a:txBody>
                        <a:bodyPr/>
                        <a:p>
                          <a:pPr algn="ctr">
                            <a:buNone/>
                          </a:pPr>
                          <a:r>
                            <a:rPr lang="en-US" altLang="zh-CN" sz="2400" b="1">
                              <a:solidFill>
                                <a:schemeClr val="tx1"/>
                              </a:solidFill>
                              <a:latin typeface="Times New Roman" panose="02020603050405020304" charset="0"/>
                              <a:ea typeface="黑体" panose="02010609060101010101" charset="-122"/>
                            </a:rPr>
                            <a:t>Performance Indicators</a:t>
                          </a:r>
                          <a:endParaRPr lang="en-US" altLang="zh-CN" sz="2400" b="1">
                            <a:solidFill>
                              <a:schemeClr val="tx1"/>
                            </a:solidFill>
                            <a:latin typeface="Times New Roman" panose="02020603050405020304" charset="0"/>
                            <a:ea typeface="黑体" panose="02010609060101010101" charset="-122"/>
                          </a:endParaRPr>
                        </a:p>
                      </a:txBody>
                      <a:tcPr>
                        <a:lnT w="12700" cmpd="sng">
                          <a:solidFill>
                            <a:schemeClr val="tx1"/>
                          </a:solidFill>
                          <a:prstDash val="solid"/>
                        </a:lnT>
                        <a:lnB w="12700" cmpd="sng">
                          <a:solidFill>
                            <a:schemeClr val="tx1"/>
                          </a:solidFill>
                          <a:prstDash val="solid"/>
                        </a:lnB>
                        <a:noFill/>
                      </a:tcPr>
                    </a:tc>
                    <a:tc hMerge="1">
                      <a:tcPr>
                        <a:lnT w="12700" cmpd="sng">
                          <a:solidFill>
                            <a:schemeClr val="tx1"/>
                          </a:solidFill>
                          <a:prstDash val="solid"/>
                        </a:lnT>
                        <a:lnB w="12700" cmpd="sng">
                          <a:solidFill>
                            <a:schemeClr val="tx1"/>
                          </a:solidFill>
                          <a:prstDash val="solid"/>
                        </a:lnB>
                      </a:tcPr>
                    </a:tc>
                    <a:tc>
                      <a:txBody>
                        <a:bodyPr/>
                        <a:p>
                          <a:pPr algn="ctr">
                            <a:buNone/>
                          </a:pPr>
                          <a:r>
                            <a:rPr lang="en-US" altLang="zh-CN" sz="2400" b="1">
                              <a:solidFill>
                                <a:schemeClr val="tx1"/>
                              </a:solidFill>
                              <a:latin typeface="Times New Roman" panose="02020603050405020304" charset="0"/>
                              <a:ea typeface="黑体" panose="02010609060101010101" charset="-122"/>
                            </a:rPr>
                            <a:t>Test Results</a:t>
                          </a:r>
                          <a:endParaRPr lang="en-US" altLang="zh-CN" sz="2400" b="1">
                            <a:solidFill>
                              <a:schemeClr val="tx1"/>
                            </a:solidFill>
                            <a:latin typeface="Times New Roman" panose="02020603050405020304" charset="0"/>
                            <a:ea typeface="黑体" panose="02010609060101010101" charset="-122"/>
                          </a:endParaRPr>
                        </a:p>
                      </a:txBody>
                      <a:tcPr>
                        <a:lnT w="12700" cmpd="sng">
                          <a:solidFill>
                            <a:schemeClr val="tx1"/>
                          </a:solidFill>
                          <a:prstDash val="solid"/>
                        </a:lnT>
                        <a:lnB w="12700" cmpd="sng">
                          <a:solidFill>
                            <a:schemeClr val="tx1"/>
                          </a:solidFill>
                          <a:prstDash val="solid"/>
                        </a:lnB>
                        <a:noFill/>
                      </a:tcPr>
                    </a:tc>
                  </a:tr>
                  <a:tr h="461645">
                    <a:tc gridSpan="2">
                      <a:txBody>
                        <a:bodyPr/>
                        <a:p>
                          <a:pPr algn="ctr">
                            <a:buNone/>
                          </a:pPr>
                          <a:r>
                            <a:rPr lang="en-US" altLang="zh-CN" sz="2400" b="1">
                              <a:latin typeface="Times New Roman" panose="02020603050405020304" charset="0"/>
                              <a:ea typeface="黑体" panose="02010609060101010101" charset="-122"/>
                            </a:rPr>
                            <a:t>Fullwell</a:t>
                          </a:r>
                          <a:endParaRPr lang="en-US" altLang="zh-CN" sz="2400" b="1">
                            <a:latin typeface="Times New Roman" panose="02020603050405020304" charset="0"/>
                            <a:ea typeface="黑体" panose="02010609060101010101" charset="-122"/>
                          </a:endParaRPr>
                        </a:p>
                      </a:txBody>
                      <a:tcPr>
                        <a:lnT w="12700" cmpd="sng">
                          <a:solidFill>
                            <a:schemeClr val="tx1"/>
                          </a:solidFill>
                          <a:prstDash val="solid"/>
                        </a:lnT>
                        <a:noFill/>
                      </a:tcPr>
                    </a:tc>
                    <a:tc hMerge="1">
                      <a:tcPr>
                        <a:lnT w="12700" cmpd="sng">
                          <a:solidFill>
                            <a:schemeClr val="tx1"/>
                          </a:solidFill>
                          <a:prstDash val="solid"/>
                        </a:lnT>
                      </a:tcPr>
                    </a:tc>
                    <a:tc>
                      <a:txBody>
                        <a:bodyPr/>
                        <a:p>
                          <a:pPr algn="ctr">
                            <a:buNone/>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charset="0"/>
                                    <a:ea typeface="MS Mincho" charset="0"/>
                                    <a:cs typeface="Cambria Math" panose="02040503050406030204" charset="0"/>
                                  </a:rPr>
                                  <m:t>≥</m:t>
                                </m:r>
                                <m:r>
                                  <a:rPr lang="en-US" altLang="zh-CN" sz="2400" b="1" i="1">
                                    <a:latin typeface="Cambria Math" panose="02040503050406030204" charset="0"/>
                                    <a:ea typeface="MS Mincho" charset="0"/>
                                    <a:cs typeface="Cambria Math" panose="02040503050406030204" charset="0"/>
                                  </a:rPr>
                                  <m:t>𝟗</m:t>
                                </m:r>
                                <m:r>
                                  <a:rPr lang="en-US" altLang="zh-CN" sz="2400" b="1" i="1">
                                    <a:latin typeface="Cambria Math" panose="02040503050406030204" charset="0"/>
                                    <a:ea typeface="MS Mincho" charset="0"/>
                                    <a:cs typeface="Cambria Math" panose="02040503050406030204" charset="0"/>
                                  </a:rPr>
                                  <m:t>𝟎</m:t>
                                </m:r>
                                <m:r>
                                  <a:rPr lang="en-US" altLang="zh-CN" sz="2400" b="1">
                                    <a:latin typeface="Cambria Math" panose="02040503050406030204" charset="0"/>
                                    <a:ea typeface="黑体" panose="02010609060101010101" charset="-122"/>
                                    <a:cs typeface="Cambria Math" panose="02040503050406030204" charset="0"/>
                                  </a:rPr>
                                  <m:t>𝐤𝐞</m:t>
                                </m:r>
                              </m:oMath>
                            </m:oMathPara>
                          </a14:m>
                          <a:endParaRPr lang="en-US" altLang="zh-CN" sz="2400" b="1">
                            <a:latin typeface="Cambria Math" panose="02040503050406030204" charset="0"/>
                            <a:ea typeface="黑体" panose="02010609060101010101" charset="-122"/>
                            <a:cs typeface="Cambria Math" panose="02040503050406030204" charset="0"/>
                          </a:endParaRPr>
                        </a:p>
                      </a:txBody>
                      <a:tcPr>
                        <a:lnT w="12700" cmpd="sng">
                          <a:solidFill>
                            <a:schemeClr val="tx1"/>
                          </a:solidFill>
                          <a:prstDash val="solid"/>
                        </a:lnT>
                        <a:noFill/>
                      </a:tcPr>
                    </a:tc>
                  </a:tr>
                  <a:tr h="461645">
                    <a:tc gridSpan="2">
                      <a:txBody>
                        <a:bodyPr/>
                        <a:p>
                          <a:pPr algn="ctr">
                            <a:buNone/>
                          </a:pPr>
                          <a:r>
                            <a:rPr lang="en-US" altLang="zh-CN" sz="2400" b="1">
                              <a:latin typeface="Times New Roman" panose="02020603050405020304" charset="0"/>
                              <a:ea typeface="黑体" panose="02010609060101010101" charset="-122"/>
                            </a:rPr>
                            <a:t>Response NL@7-70ke</a:t>
                          </a:r>
                          <a:endParaRPr lang="en-US" altLang="zh-CN" sz="2400" b="1">
                            <a:latin typeface="Times New Roman" panose="02020603050405020304" charset="0"/>
                            <a:ea typeface="黑体" panose="02010609060101010101" charset="-122"/>
                          </a:endParaRPr>
                        </a:p>
                      </a:txBody>
                      <a:tcPr>
                        <a:lnT w="12700" cmpd="sng">
                          <a:solidFill>
                            <a:schemeClr val="tx1"/>
                          </a:solidFill>
                          <a:prstDash val="solid"/>
                        </a:lnT>
                        <a:noFill/>
                      </a:tcPr>
                    </a:tc>
                    <a:tc hMerge="1">
                      <a:tcPr>
                        <a:lnT w="12700" cmpd="sng">
                          <a:solidFill>
                            <a:schemeClr val="tx1"/>
                          </a:solidFill>
                          <a:prstDash val="solid"/>
                        </a:lnT>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r>
                                <a:rPr lang="en-US" altLang="zh-CN" sz="2400" b="1">
                                  <a:latin typeface="Cambria Math" panose="02040503050406030204" charset="0"/>
                                  <a:cs typeface="Cambria Math" panose="02040503050406030204" charset="0"/>
                                </a:rPr>
                                <m:t>𝟐</m:t>
                              </m:r>
                            </m:oMath>
                          </a14:m>
                          <a:r>
                            <a:rPr lang="en-US" altLang="zh-CN" sz="2400" b="1">
                              <a:latin typeface="Times New Roman" panose="02020603050405020304" charset="0"/>
                              <a:ea typeface="黑体" panose="02010609060101010101" charset="-122"/>
                              <a:cs typeface="Times New Roman" panose="02020603050405020304" charset="0"/>
                            </a:rPr>
                            <a:t>%</a:t>
                          </a:r>
                          <a:endParaRPr lang="en-US" altLang="zh-CN" sz="2400" b="1">
                            <a:latin typeface="Times New Roman" panose="02020603050405020304" charset="0"/>
                            <a:ea typeface="黑体" panose="02010609060101010101" charset="-122"/>
                            <a:cs typeface="Times New Roman" panose="02020603050405020304" charset="0"/>
                          </a:endParaRPr>
                        </a:p>
                      </a:txBody>
                      <a:tcPr>
                        <a:lnT w="12700" cmpd="sng">
                          <a:solidFill>
                            <a:schemeClr val="tx1"/>
                          </a:solidFill>
                          <a:prstDash val="solid"/>
                        </a:lnT>
                        <a:noFill/>
                      </a:tcPr>
                    </a:tc>
                  </a:tr>
                  <a:tr h="461645">
                    <a:tc gridSpan="2">
                      <a:txBody>
                        <a:bodyPr/>
                        <a:p>
                          <a:pPr algn="ctr">
                            <a:buNone/>
                          </a:pPr>
                          <a:r>
                            <a:rPr lang="en-US" altLang="zh-CN" sz="2400" b="1">
                              <a:latin typeface="Times New Roman" panose="02020603050405020304" charset="0"/>
                              <a:ea typeface="黑体" panose="02010609060101010101" charset="-122"/>
                            </a:rPr>
                            <a:t>RN</a:t>
                          </a:r>
                          <a:endParaRPr lang="en-US" altLang="zh-CN" sz="2400" b="1">
                            <a:latin typeface="Times New Roman" panose="02020603050405020304" charset="0"/>
                            <a:ea typeface="黑体" panose="02010609060101010101" charset="-122"/>
                          </a:endParaRPr>
                        </a:p>
                      </a:txBody>
                      <a:tcPr>
                        <a:noFill/>
                      </a:tcPr>
                    </a:tc>
                    <a:tc hMerge="1">
                      <a:tcPr/>
                    </a:tc>
                    <a:tc>
                      <a:txBody>
                        <a:bodyPr/>
                        <a:p>
                          <a:pPr algn="ctr">
                            <a:buNone/>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charset="0"/>
                                    <a:ea typeface="MS Mincho" charset="0"/>
                                    <a:cs typeface="Cambria Math" panose="02040503050406030204" charset="0"/>
                                  </a:rPr>
                                  <m:t>≤</m:t>
                                </m:r>
                                <m:r>
                                  <a:rPr lang="en-US" altLang="zh-CN" sz="2400" b="1" i="1">
                                    <a:latin typeface="Cambria Math" panose="02040503050406030204" charset="0"/>
                                    <a:ea typeface="MS Mincho" charset="0"/>
                                    <a:cs typeface="Cambria Math" panose="02040503050406030204" charset="0"/>
                                  </a:rPr>
                                  <m:t>𝟓</m:t>
                                </m:r>
                                <m:r>
                                  <a:rPr lang="en-US" altLang="zh-CN" sz="2400" b="1">
                                    <a:latin typeface="Cambria Math" panose="02040503050406030204" charset="0"/>
                                    <a:ea typeface="黑体" panose="02010609060101010101" charset="-122"/>
                                    <a:cs typeface="Cambria Math" panose="02040503050406030204" charset="0"/>
                                  </a:rPr>
                                  <m:t>𝐞</m:t>
                                </m:r>
                                <m:r>
                                  <a:rPr lang="en-US" altLang="zh-CN" sz="2400" b="1">
                                    <a:latin typeface="Cambria Math" panose="02040503050406030204" charset="0"/>
                                    <a:ea typeface="MS Mincho" charset="0"/>
                                    <a:cs typeface="Cambria Math" panose="02040503050406030204" charset="0"/>
                                  </a:rPr>
                                  <m:t>/</m:t>
                                </m:r>
                                <m:r>
                                  <a:rPr lang="en-US" altLang="zh-CN" sz="2400" b="1">
                                    <a:latin typeface="Cambria Math" panose="02040503050406030204" charset="0"/>
                                    <a:ea typeface="黑体" panose="02010609060101010101" charset="-122"/>
                                    <a:cs typeface="Cambria Math" panose="02040503050406030204" charset="0"/>
                                  </a:rPr>
                                  <m:t>𝐩𝐢𝐱</m:t>
                                </m:r>
                              </m:oMath>
                            </m:oMathPara>
                          </a14:m>
                          <a:endParaRPr lang="en-US" altLang="zh-CN" sz="2400" b="1">
                            <a:latin typeface="Cambria Math" panose="02040503050406030204" charset="0"/>
                            <a:ea typeface="黑体" panose="02010609060101010101" charset="-122"/>
                            <a:cs typeface="Cambria Math" panose="02040503050406030204" charset="0"/>
                          </a:endParaRPr>
                        </a:p>
                      </a:txBody>
                      <a:tcPr>
                        <a:noFill/>
                      </a:tcPr>
                    </a:tc>
                  </a:tr>
                  <a:tr h="461010">
                    <a:tc gridSpan="2">
                      <a:txBody>
                        <a:bodyPr/>
                        <a:p>
                          <a:pPr algn="ctr">
                            <a:buNone/>
                          </a:pPr>
                          <a:r>
                            <a:rPr lang="en-US" altLang="zh-CN" sz="2400" b="1">
                              <a:latin typeface="Times New Roman" panose="02020603050405020304" charset="0"/>
                              <a:ea typeface="黑体" panose="02010609060101010101" charset="-122"/>
                              <a:cs typeface="Times New Roman" panose="02020603050405020304" charset="0"/>
                            </a:rPr>
                            <a:t>DC@188K</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c hMerge="1">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r>
                                <a:rPr lang="en-US" altLang="zh-CN" sz="2400" b="1" i="1">
                                  <a:latin typeface="Cambria Math" panose="02040503050406030204" charset="0"/>
                                  <a:ea typeface="MS Mincho" charset="0"/>
                                  <a:cs typeface="Cambria Math" panose="02040503050406030204" charset="0"/>
                                </a:rPr>
                                <m:t>𝟎</m:t>
                              </m:r>
                              <m:r>
                                <a:rPr lang="en-US" altLang="zh-CN" sz="2400" b="1" i="1">
                                  <a:latin typeface="Cambria Math" panose="02040503050406030204" charset="0"/>
                                  <a:ea typeface="MS Mincho" charset="0"/>
                                  <a:cs typeface="Cambria Math" panose="02040503050406030204" charset="0"/>
                                </a:rPr>
                                <m:t>.</m:t>
                              </m:r>
                              <m:r>
                                <a:rPr lang="en-US" altLang="zh-CN" sz="2400" b="1" i="1">
                                  <a:latin typeface="Cambria Math" panose="02040503050406030204" charset="0"/>
                                  <a:ea typeface="MS Mincho" charset="0"/>
                                  <a:cs typeface="Cambria Math" panose="02040503050406030204" charset="0"/>
                                </a:rPr>
                                <m:t>𝟎𝟐</m:t>
                              </m:r>
                              <m:r>
                                <a:rPr lang="en-US" altLang="zh-CN" sz="2400" b="1">
                                  <a:latin typeface="Cambria Math" panose="02040503050406030204" charset="0"/>
                                  <a:ea typeface="黑体" panose="02010609060101010101" charset="-122"/>
                                  <a:cs typeface="Cambria Math" panose="02040503050406030204" charset="0"/>
                                </a:rPr>
                                <m:t>𝐞</m:t>
                              </m:r>
                              <m:r>
                                <a:rPr lang="en-US" altLang="zh-CN" sz="2400" b="1">
                                  <a:latin typeface="Cambria Math" panose="02040503050406030204" charset="0"/>
                                  <a:ea typeface="MS Mincho" charset="0"/>
                                  <a:cs typeface="Cambria Math" panose="02040503050406030204" charset="0"/>
                                </a:rPr>
                                <m:t>/</m:t>
                              </m:r>
                              <m:r>
                                <a:rPr lang="en-US" altLang="zh-CN" sz="2400" b="1">
                                  <a:latin typeface="Cambria Math" panose="02040503050406030204" charset="0"/>
                                  <a:ea typeface="黑体" panose="02010609060101010101" charset="-122"/>
                                  <a:cs typeface="Cambria Math" panose="02040503050406030204" charset="0"/>
                                </a:rPr>
                                <m:t>𝐩𝐢𝐱</m:t>
                              </m:r>
                            </m:oMath>
                          </a14:m>
                          <a:r>
                            <a:rPr lang="en-US" altLang="zh-CN" sz="2400" b="1">
                              <a:latin typeface="Times New Roman" panose="02020603050405020304" charset="0"/>
                              <a:ea typeface="黑体" panose="02010609060101010101" charset="-122"/>
                              <a:cs typeface="Times New Roman" panose="02020603050405020304" charset="0"/>
                            </a:rPr>
                            <a:t>/s</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r>
                  <a:tr h="461645">
                    <a:tc gridSpan="2">
                      <a:txBody>
                        <a:bodyPr/>
                        <a:p>
                          <a:pPr algn="ctr">
                            <a:buNone/>
                          </a:pPr>
                          <a:r>
                            <a:rPr lang="en-US" altLang="zh-CN" sz="2400" b="1">
                              <a:latin typeface="Times New Roman" panose="02020603050405020304" charset="0"/>
                              <a:ea typeface="黑体" panose="02010609060101010101" charset="-122"/>
                              <a:cs typeface="Times New Roman" panose="02020603050405020304" charset="0"/>
                            </a:rPr>
                            <a:t>CTE@10ke</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c hMerge="1">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latin typeface="Times New Roman" panose="02020603050405020304" charset="0"/>
                              <a:ea typeface="黑体" panose="02010609060101010101" charset="-122"/>
                              <a:cs typeface="Times New Roman" panose="02020603050405020304" charset="0"/>
                            </a:rPr>
                            <a:t>99.999%</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r>
                  <a:tr h="457835">
                    <a:tc rowSpan="3">
                      <a:txBody>
                        <a:bodyPr/>
                        <a:p>
                          <a:pPr algn="ctr">
                            <a:buNone/>
                          </a:pPr>
                          <a:endParaRPr lang="en-US" altLang="zh-CN" sz="2400" b="1">
                            <a:latin typeface="Times New Roman" panose="02020603050405020304" charset="0"/>
                            <a:ea typeface="黑体" panose="02010609060101010101" charset="-122"/>
                          </a:endParaRPr>
                        </a:p>
                        <a:p>
                          <a:pPr algn="ctr">
                            <a:buNone/>
                          </a:pPr>
                          <a:r>
                            <a:rPr lang="en-US" altLang="zh-CN" sz="2400" b="1">
                              <a:latin typeface="Times New Roman" panose="02020603050405020304" charset="0"/>
                              <a:ea typeface="黑体" panose="02010609060101010101" charset="-122"/>
                            </a:rPr>
                            <a:t>PRNU</a:t>
                          </a:r>
                          <a:endParaRPr lang="en-US" altLang="zh-CN" sz="2400" b="1">
                            <a:latin typeface="Times New Roman" panose="02020603050405020304" charset="0"/>
                            <a:ea typeface="黑体" panose="02010609060101010101" charset="-122"/>
                          </a:endParaRPr>
                        </a:p>
                      </a:txBody>
                      <a:tcPr>
                        <a:noFill/>
                      </a:tcPr>
                    </a:tc>
                    <a:tc>
                      <a:txBody>
                        <a:bodyPr/>
                        <a:p>
                          <a:pPr algn="ctr">
                            <a:buNone/>
                          </a:pPr>
                          <a:r>
                            <a:rPr lang="en-US" altLang="zh-CN" sz="2400" b="1">
                              <a:solidFill>
                                <a:srgbClr val="7030A0"/>
                              </a:solidFill>
                              <a:latin typeface="Times New Roman" panose="02020603050405020304" charset="0"/>
                              <a:ea typeface="黑体" panose="02010609060101010101" charset="-122"/>
                            </a:rPr>
                            <a:t>300/470nm</a:t>
                          </a:r>
                          <a:endParaRPr lang="en-US" altLang="zh-CN" sz="2400" b="1">
                            <a:solidFill>
                              <a:srgbClr val="7030A0"/>
                            </a:solidFill>
                            <a:latin typeface="Times New Roman" panose="02020603050405020304" charset="0"/>
                            <a:ea typeface="黑体" panose="02010609060101010101" charset="-122"/>
                          </a:endParaRPr>
                        </a:p>
                      </a:txBody>
                      <a:tcPr>
                        <a:noFill/>
                      </a:tcPr>
                    </a:tc>
                    <a:tc rowSpan="3">
                      <a:txBody>
                        <a:bodyPr/>
                        <a:p>
                          <a:pPr algn="ctr">
                            <a:buNone/>
                          </a:pPr>
                          <a:endParaRPr lang="en-US" altLang="zh-CN" sz="2400" b="1" i="1">
                            <a:latin typeface="Cambria Math" panose="02040503050406030204" charset="0"/>
                            <a:ea typeface="MS Mincho" charset="0"/>
                            <a:cs typeface="Cambria Math" panose="02040503050406030204" charset="0"/>
                          </a:endParaRPr>
                        </a:p>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latin typeface="Times New Roman" panose="02020603050405020304" charset="0"/>
                              <a:ea typeface="黑体" panose="02010609060101010101" charset="-122"/>
                              <a:cs typeface="Times New Roman" panose="02020603050405020304" charset="0"/>
                            </a:rPr>
                            <a:t>3%</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r>
                  <a:tr h="457835">
                    <a:tc vMerge="1">
                      <a:tcPr>
                        <a:noFill/>
                      </a:tcPr>
                    </a:tc>
                    <a:tc>
                      <a:txBody>
                        <a:bodyPr/>
                        <a:p>
                          <a:pPr algn="ctr">
                            <a:buNone/>
                          </a:pPr>
                          <a:r>
                            <a:rPr lang="en-US" altLang="zh-CN" sz="2400" b="1">
                              <a:solidFill>
                                <a:srgbClr val="00B050"/>
                              </a:solidFill>
                              <a:latin typeface="Times New Roman" panose="02020603050405020304" charset="0"/>
                              <a:ea typeface="黑体" panose="02010609060101010101" charset="-122"/>
                            </a:rPr>
                            <a:t>470/625nm</a:t>
                          </a:r>
                          <a:endParaRPr lang="en-US" altLang="zh-CN" sz="2400" b="1">
                            <a:solidFill>
                              <a:srgbClr val="00B050"/>
                            </a:solidFill>
                            <a:latin typeface="Times New Roman" panose="02020603050405020304" charset="0"/>
                            <a:ea typeface="黑体" panose="02010609060101010101" charset="-122"/>
                          </a:endParaRPr>
                        </a:p>
                      </a:txBody>
                      <a:tcPr>
                        <a:noFill/>
                      </a:tcPr>
                    </a:tc>
                    <a:tc vMerge="1">
                      <a:tcPr>
                        <a:noFill/>
                      </a:tcPr>
                    </a:tc>
                  </a:tr>
                  <a:tr h="457835">
                    <a:tc vMerge="1">
                      <a:tcPr>
                        <a:noFill/>
                      </a:tcPr>
                    </a:tc>
                    <a:tc>
                      <a:txBody>
                        <a:bodyPr/>
                        <a:p>
                          <a:pPr algn="ctr">
                            <a:buNone/>
                          </a:pPr>
                          <a:r>
                            <a:rPr lang="en-US" altLang="zh-CN" sz="2400" b="1">
                              <a:solidFill>
                                <a:srgbClr val="FF0000"/>
                              </a:solidFill>
                              <a:latin typeface="Times New Roman" panose="02020603050405020304" charset="0"/>
                              <a:ea typeface="黑体" panose="02010609060101010101" charset="-122"/>
                            </a:rPr>
                            <a:t>625/850nm</a:t>
                          </a:r>
                          <a:endParaRPr lang="en-US" altLang="zh-CN" sz="2400" b="1">
                            <a:solidFill>
                              <a:srgbClr val="FF0000"/>
                            </a:solidFill>
                            <a:latin typeface="Times New Roman" panose="02020603050405020304" charset="0"/>
                            <a:ea typeface="黑体" panose="02010609060101010101" charset="-122"/>
                          </a:endParaRPr>
                        </a:p>
                      </a:txBody>
                      <a:tcPr>
                        <a:noFill/>
                      </a:tcPr>
                    </a:tc>
                    <a:tc vMerge="1">
                      <a:tcPr>
                        <a:noFill/>
                      </a:tcPr>
                    </a:tc>
                  </a:tr>
                  <a:tr h="462280">
                    <a:tc gridSpan="2">
                      <a:txBody>
                        <a:bodyPr/>
                        <a:p>
                          <a:pPr algn="ctr">
                            <a:buNone/>
                          </a:pPr>
                          <a:r>
                            <a:rPr lang="en-US" altLang="zh-CN" sz="2400" b="1">
                              <a:latin typeface="Times New Roman" panose="02020603050405020304" charset="0"/>
                              <a:ea typeface="黑体" panose="02010609060101010101" charset="-122"/>
                            </a:rPr>
                            <a:t>Crosstalk</a:t>
                          </a:r>
                          <a:endParaRPr lang="en-US" altLang="zh-CN" sz="2400" b="1">
                            <a:latin typeface="Times New Roman" panose="02020603050405020304" charset="0"/>
                            <a:ea typeface="黑体" panose="02010609060101010101" charset="-122"/>
                          </a:endParaRPr>
                        </a:p>
                      </a:txBody>
                      <a:tcPr>
                        <a:noFill/>
                      </a:tcPr>
                    </a:tc>
                    <a:tc hMerge="1">
                      <a:tcPr/>
                    </a:tc>
                    <a:tc>
                      <a:txBody>
                        <a:bodyPr/>
                        <a:p>
                          <a:pPr algn="ctr">
                            <a:buNone/>
                          </a:pPr>
                          <a14:m>
                            <m:oMathPara xmlns:m="http://schemas.openxmlformats.org/officeDocument/2006/math">
                              <m:oMathParaPr>
                                <m:jc m:val="centerGroup"/>
                              </m:oMathParaPr>
                              <m:oMath xmlns:m="http://schemas.openxmlformats.org/officeDocument/2006/math">
                                <m:r>
                                  <a:rPr lang="en-US" altLang="zh-CN" sz="2400" b="1" i="1">
                                    <a:latin typeface="Cambria Math" panose="02040503050406030204" charset="0"/>
                                    <a:ea typeface="MS Mincho" charset="0"/>
                                    <a:cs typeface="Cambria Math" panose="02040503050406030204" charset="0"/>
                                  </a:rPr>
                                  <m:t>≤</m:t>
                                </m:r>
                                <m:sSup>
                                  <m:sSupPr>
                                    <m:ctrlPr>
                                      <a:rPr lang="en-US" altLang="zh-CN" sz="2400" b="1" i="1">
                                        <a:latin typeface="Cambria Math" panose="02040503050406030204" charset="0"/>
                                        <a:ea typeface="黑体" panose="02010609060101010101" charset="-122"/>
                                        <a:cs typeface="Cambria Math" panose="02040503050406030204" charset="0"/>
                                      </a:rPr>
                                    </m:ctrlPr>
                                  </m:sSupPr>
                                  <m:e>
                                    <m:r>
                                      <a:rPr lang="en-US" altLang="zh-CN" sz="2400" b="1" i="1">
                                        <a:latin typeface="Cambria Math" panose="02040503050406030204" charset="0"/>
                                        <a:ea typeface="MS Mincho" charset="0"/>
                                        <a:cs typeface="Cambria Math" panose="02040503050406030204" charset="0"/>
                                      </a:rPr>
                                      <m:t>𝟏𝟎</m:t>
                                    </m:r>
                                  </m:e>
                                  <m:sup>
                                    <m:r>
                                      <a:rPr lang="en-US" altLang="zh-CN" sz="2400" b="1" i="1">
                                        <a:latin typeface="Cambria Math" panose="02040503050406030204" charset="0"/>
                                        <a:ea typeface="黑体" panose="02010609060101010101" charset="-122"/>
                                        <a:cs typeface="Cambria Math" panose="02040503050406030204" charset="0"/>
                                      </a:rPr>
                                      <m:t>−</m:t>
                                    </m:r>
                                    <m:r>
                                      <a:rPr lang="en-US" altLang="zh-CN" sz="2400" b="1" i="1">
                                        <a:latin typeface="Cambria Math" panose="02040503050406030204" charset="0"/>
                                        <a:ea typeface="MS Mincho" charset="0"/>
                                        <a:cs typeface="Cambria Math" panose="02040503050406030204" charset="0"/>
                                      </a:rPr>
                                      <m:t>𝟒</m:t>
                                    </m:r>
                                  </m:sup>
                                </m:sSup>
                              </m:oMath>
                            </m:oMathPara>
                          </a14:m>
                          <a:endParaRPr lang="en-US" altLang="zh-CN" sz="2400" b="1" i="1">
                            <a:latin typeface="Cambria Math" panose="02040503050406030204" charset="0"/>
                            <a:ea typeface="黑体" panose="02010609060101010101" charset="-122"/>
                            <a:cs typeface="Cambria Math" panose="02040503050406030204" charset="0"/>
                          </a:endParaRPr>
                        </a:p>
                      </a:txBody>
                      <a:tcPr>
                        <a:noFill/>
                      </a:tcPr>
                    </a:tc>
                  </a:tr>
                  <a:tr h="461645">
                    <a:tc gridSpan="2">
                      <a:txBody>
                        <a:bodyPr/>
                        <a:p>
                          <a:pPr algn="ctr">
                            <a:buNone/>
                          </a:pPr>
                          <a:r>
                            <a:rPr lang="en-US" altLang="zh-CN" sz="2400" b="1">
                              <a:latin typeface="Times New Roman" panose="02020603050405020304" charset="0"/>
                              <a:ea typeface="黑体" panose="02010609060101010101" charset="-122"/>
                            </a:rPr>
                            <a:t>RI</a:t>
                          </a:r>
                          <a:endParaRPr lang="en-US" altLang="zh-CN" sz="2400" b="1">
                            <a:latin typeface="Times New Roman" panose="02020603050405020304" charset="0"/>
                            <a:ea typeface="黑体" panose="02010609060101010101" charset="-122"/>
                          </a:endParaRPr>
                        </a:p>
                      </a:txBody>
                      <a:tcPr>
                        <a:noFill/>
                      </a:tcPr>
                    </a:tc>
                    <a:tc hMerge="1">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latin typeface="Times New Roman" panose="02020603050405020304" charset="0"/>
                              <a:ea typeface="黑体" panose="02010609060101010101" charset="-122"/>
                              <a:cs typeface="Times New Roman" panose="02020603050405020304" charset="0"/>
                            </a:rPr>
                            <a:t>0.5e/pix</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r>
                  <a:tr h="461010">
                    <a:tc rowSpan="7">
                      <a:txBody>
                        <a:bodyPr/>
                        <a:p>
                          <a:pPr algn="ctr">
                            <a:buNone/>
                          </a:pPr>
                          <a:endParaRPr lang="zh-CN" altLang="en-US" sz="2400" b="1">
                            <a:latin typeface="Times New Roman" panose="02020603050405020304" charset="0"/>
                            <a:ea typeface="黑体" panose="02010609060101010101" charset="-122"/>
                          </a:endParaRPr>
                        </a:p>
                        <a:p>
                          <a:pPr algn="ctr">
                            <a:buNone/>
                          </a:pPr>
                          <a:endParaRPr lang="zh-CN" altLang="en-US" sz="2400" b="1">
                            <a:latin typeface="Times New Roman" panose="02020603050405020304" charset="0"/>
                            <a:ea typeface="黑体" panose="02010609060101010101" charset="-122"/>
                          </a:endParaRPr>
                        </a:p>
                        <a:p>
                          <a:pPr algn="ctr">
                            <a:buNone/>
                          </a:pPr>
                          <a:endParaRPr lang="zh-CN" altLang="en-US" sz="2400" b="1">
                            <a:latin typeface="Times New Roman" panose="02020603050405020304" charset="0"/>
                            <a:ea typeface="黑体" panose="02010609060101010101" charset="-122"/>
                          </a:endParaRPr>
                        </a:p>
                        <a:p>
                          <a:pPr algn="ctr">
                            <a:buNone/>
                          </a:pPr>
                          <a:r>
                            <a:rPr lang="en-US" altLang="zh-CN" sz="2400" b="1">
                              <a:latin typeface="Times New Roman" panose="02020603050405020304" charset="0"/>
                              <a:ea typeface="黑体" panose="02010609060101010101" charset="-122"/>
                            </a:rPr>
                            <a:t>QE</a:t>
                          </a:r>
                          <a:endParaRPr lang="en-US" altLang="zh-CN" sz="2400" b="1">
                            <a:latin typeface="Times New Roman" panose="02020603050405020304" charset="0"/>
                            <a:ea typeface="黑体" panose="02010609060101010101" charset="-122"/>
                          </a:endParaRPr>
                        </a:p>
                      </a:txBody>
                      <a:tcPr>
                        <a:lnB w="12700" cmpd="sng">
                          <a:solidFill>
                            <a:schemeClr val="tx1"/>
                          </a:solidFill>
                          <a:prstDash val="solid"/>
                        </a:lnB>
                        <a:noFill/>
                      </a:tcPr>
                    </a:tc>
                    <a:tc>
                      <a:txBody>
                        <a:bodyPr/>
                        <a:p>
                          <a:pPr algn="ctr">
                            <a:buNone/>
                          </a:pPr>
                          <a:r>
                            <a:rPr lang="en-US" altLang="zh-CN" sz="2400" b="1">
                              <a:solidFill>
                                <a:srgbClr val="7030A0"/>
                              </a:solidFill>
                              <a:latin typeface="Times New Roman" panose="02020603050405020304" charset="0"/>
                              <a:ea typeface="黑体" panose="02010609060101010101" charset="-122"/>
                              <a:cs typeface="Times New Roman" panose="02020603050405020304" charset="0"/>
                            </a:rPr>
                            <a:t>250-400nm</a:t>
                          </a:r>
                          <a:endParaRPr lang="en-US" altLang="zh-CN" sz="2400" b="1">
                            <a:solidFill>
                              <a:srgbClr val="7030A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黑体" panose="02010609060101010101" charset="-122"/>
                              <a:cs typeface="Times New Roman" panose="02020603050405020304" charset="0"/>
                              <a:sym typeface="+mn-ea"/>
                            </a:rPr>
                            <a:t>50%</a:t>
                          </a:r>
                          <a:endParaRPr lang="en-US" altLang="zh-CN" sz="2400" b="1">
                            <a:solidFill>
                              <a:schemeClr val="tx1"/>
                            </a:solidFill>
                            <a:latin typeface="Times New Roman" panose="02020603050405020304" charset="0"/>
                            <a:ea typeface="黑体" panose="02010609060101010101" charset="-122"/>
                            <a:cs typeface="Times New Roman" panose="02020603050405020304" charset="0"/>
                            <a:sym typeface="+mn-ea"/>
                          </a:endParaRPr>
                        </a:p>
                      </a:txBody>
                      <a:tcPr anchor="ctr" anchorCtr="0">
                        <a:noFill/>
                      </a:tcPr>
                    </a:tc>
                  </a:tr>
                  <a:tr h="461010">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400-450nm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63%</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noFill/>
                      </a:tcPr>
                    </a:tc>
                  </a:tr>
                  <a:tr h="461645">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450-550nm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78%</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noFill/>
                      </a:tcPr>
                    </a:tc>
                  </a:tr>
                  <a:tr h="461010">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550-700nm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84%</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noFill/>
                      </a:tcPr>
                    </a:tc>
                  </a:tr>
                  <a:tr h="461645">
                    <a:tc vMerge="1">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700-800nm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83%</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noFill/>
                      </a:tcPr>
                    </a:tc>
                  </a:tr>
                  <a:tr h="461645">
                    <a:tc vMerge="1">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800-900nm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69%</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noFill/>
                      </a:tcPr>
                    </a:tc>
                  </a:tr>
                  <a:tr h="461010">
                    <a:tc vMerge="1">
                      <a:tcPr>
                        <a:lnB w="12700" cmpd="sng">
                          <a:solidFill>
                            <a:schemeClr val="tx1"/>
                          </a:solidFill>
                          <a:prstDash val="solid"/>
                        </a:lnB>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900-1000nm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lnB w="12700" cmpd="sng">
                          <a:solidFill>
                            <a:schemeClr val="tx1"/>
                          </a:solidFill>
                          <a:prstDash val="solid"/>
                        </a:lnB>
                        <a:noFill/>
                      </a:tcPr>
                    </a:tc>
                    <a:tc>
                      <a:txBody>
                        <a:bodyPr/>
                        <a:p>
                          <a:pPr algn="ctr">
                            <a:buNone/>
                          </a:pPr>
                          <a14:m>
                            <m:oMath xmlns:m="http://schemas.openxmlformats.org/officeDocument/2006/math">
                              <m:r>
                                <a:rPr lang="en-US" altLang="zh-CN" sz="2400" b="1" i="1">
                                  <a:latin typeface="Cambria Math" panose="02040503050406030204" charset="0"/>
                                  <a:ea typeface="MS Mincho" charset="0"/>
                                  <a:cs typeface="Cambria Math" panose="02040503050406030204" charset="0"/>
                                </a:rPr>
                                <m:t>≥</m:t>
                              </m:r>
                            </m:oMath>
                          </a14:m>
                          <a:r>
                            <a:rPr lang="en-US" altLang="zh-CN" sz="2400" b="1">
                              <a:solidFill>
                                <a:schemeClr val="tx1"/>
                              </a:solidFill>
                              <a:latin typeface="Times New Roman" panose="02020603050405020304" charset="0"/>
                              <a:ea typeface="MS Mincho" charset="0"/>
                              <a:cs typeface="Times New Roman" panose="02020603050405020304" charset="0"/>
                            </a:rPr>
                            <a:t>30%</a:t>
                          </a:r>
                          <a:endParaRPr lang="en-US" altLang="zh-CN" sz="2400" b="1">
                            <a:solidFill>
                              <a:schemeClr val="tx1"/>
                            </a:solidFill>
                            <a:latin typeface="Times New Roman" panose="02020603050405020304" charset="0"/>
                            <a:ea typeface="MS Mincho" charset="0"/>
                            <a:cs typeface="Times New Roman" panose="02020603050405020304" charset="0"/>
                          </a:endParaRPr>
                        </a:p>
                      </a:txBody>
                      <a:tcPr anchor="ctr" anchorCtr="0">
                        <a:lnB w="12700" cmpd="sng">
                          <a:solidFill>
                            <a:schemeClr val="tx1"/>
                          </a:solidFill>
                          <a:prstDash val="solid"/>
                        </a:lnB>
                        <a:noFill/>
                      </a:tcPr>
                    </a:tc>
                  </a:tr>
                </a:tbl>
              </a:graphicData>
            </a:graphic>
          </p:graphicFrame>
        </mc:Choice>
        <mc:Fallback xmlns="">
          <p:graphicFrame>
            <p:nvGraphicFramePr>
              <p:cNvPr id="2" name="表格 1"/>
              <p:cNvGraphicFramePr/>
              <p:nvPr>
                <p:custDataLst>
                  <p:tags r:id="rId7"/>
                </p:custDataLst>
              </p:nvPr>
            </p:nvGraphicFramePr>
            <p:xfrm>
              <a:off x="237490" y="824865"/>
              <a:ext cx="5706745" cy="8292465"/>
            </p:xfrm>
            <a:graphic>
              <a:graphicData uri="http://schemas.openxmlformats.org/drawingml/2006/table">
                <a:tbl>
                  <a:tblPr firstRow="1" bandRow="1">
                    <a:tableStyleId>{5C22544A-7EE6-4342-B048-85BDC9FD1C3A}</a:tableStyleId>
                  </a:tblPr>
                  <a:tblGrid>
                    <a:gridCol w="1054735"/>
                    <a:gridCol w="2296160"/>
                    <a:gridCol w="2355850"/>
                  </a:tblGrid>
                  <a:tr h="458470">
                    <a:tc gridSpan="2">
                      <a:txBody>
                        <a:bodyPr/>
                        <a:p>
                          <a:pPr algn="ctr">
                            <a:buNone/>
                          </a:pPr>
                          <a:r>
                            <a:rPr lang="en-US" altLang="zh-CN" sz="2400" b="1">
                              <a:solidFill>
                                <a:schemeClr val="tx1"/>
                              </a:solidFill>
                              <a:latin typeface="Times New Roman" panose="02020603050405020304" charset="0"/>
                              <a:ea typeface="黑体" panose="02010609060101010101" charset="-122"/>
                            </a:rPr>
                            <a:t>Performance Indicators</a:t>
                          </a:r>
                          <a:endParaRPr lang="en-US" altLang="zh-CN" sz="2400" b="1">
                            <a:solidFill>
                              <a:schemeClr val="tx1"/>
                            </a:solidFill>
                            <a:latin typeface="Times New Roman" panose="02020603050405020304" charset="0"/>
                            <a:ea typeface="黑体" panose="02010609060101010101" charset="-122"/>
                          </a:endParaRPr>
                        </a:p>
                      </a:txBody>
                      <a:tcPr>
                        <a:lnT w="12700" cmpd="sng">
                          <a:solidFill>
                            <a:schemeClr val="tx1"/>
                          </a:solidFill>
                          <a:prstDash val="solid"/>
                        </a:lnT>
                        <a:lnB w="12700" cmpd="sng">
                          <a:solidFill>
                            <a:schemeClr val="tx1"/>
                          </a:solidFill>
                          <a:prstDash val="solid"/>
                        </a:lnB>
                        <a:noFill/>
                      </a:tcPr>
                    </a:tc>
                    <a:tc hMerge="1">
                      <a:tcPr>
                        <a:lnT w="12700" cmpd="sng">
                          <a:solidFill>
                            <a:schemeClr val="tx1"/>
                          </a:solidFill>
                          <a:prstDash val="solid"/>
                        </a:lnT>
                        <a:lnB w="12700" cmpd="sng">
                          <a:solidFill>
                            <a:schemeClr val="tx1"/>
                          </a:solidFill>
                          <a:prstDash val="solid"/>
                        </a:lnB>
                      </a:tcPr>
                    </a:tc>
                    <a:tc>
                      <a:txBody>
                        <a:bodyPr/>
                        <a:p>
                          <a:pPr algn="ctr">
                            <a:buNone/>
                          </a:pPr>
                          <a:r>
                            <a:rPr lang="en-US" altLang="zh-CN" sz="2400" b="1">
                              <a:solidFill>
                                <a:schemeClr val="tx1"/>
                              </a:solidFill>
                              <a:latin typeface="Times New Roman" panose="02020603050405020304" charset="0"/>
                              <a:ea typeface="黑体" panose="02010609060101010101" charset="-122"/>
                            </a:rPr>
                            <a:t>Test Results</a:t>
                          </a:r>
                          <a:endParaRPr lang="en-US" altLang="zh-CN" sz="2400" b="1">
                            <a:solidFill>
                              <a:schemeClr val="tx1"/>
                            </a:solidFill>
                            <a:latin typeface="Times New Roman" panose="02020603050405020304" charset="0"/>
                            <a:ea typeface="黑体" panose="02010609060101010101" charset="-122"/>
                          </a:endParaRPr>
                        </a:p>
                      </a:txBody>
                      <a:tcPr>
                        <a:lnT w="12700" cmpd="sng">
                          <a:solidFill>
                            <a:schemeClr val="tx1"/>
                          </a:solidFill>
                          <a:prstDash val="solid"/>
                        </a:lnT>
                        <a:lnB w="12700" cmpd="sng">
                          <a:solidFill>
                            <a:schemeClr val="tx1"/>
                          </a:solidFill>
                          <a:prstDash val="solid"/>
                        </a:lnB>
                        <a:noFill/>
                      </a:tcPr>
                    </a:tc>
                  </a:tr>
                  <a:tr h="461645">
                    <a:tc gridSpan="2">
                      <a:txBody>
                        <a:bodyPr/>
                        <a:p>
                          <a:pPr algn="ctr">
                            <a:buNone/>
                          </a:pPr>
                          <a:r>
                            <a:rPr lang="en-US" altLang="zh-CN" sz="2400" b="1">
                              <a:latin typeface="Times New Roman" panose="02020603050405020304" charset="0"/>
                              <a:ea typeface="黑体" panose="02010609060101010101" charset="-122"/>
                            </a:rPr>
                            <a:t>Fullwell</a:t>
                          </a:r>
                          <a:endParaRPr lang="en-US" altLang="zh-CN" sz="2400" b="1">
                            <a:latin typeface="Times New Roman" panose="02020603050405020304" charset="0"/>
                            <a:ea typeface="黑体" panose="02010609060101010101" charset="-122"/>
                          </a:endParaRPr>
                        </a:p>
                      </a:txBody>
                      <a:tcPr>
                        <a:lnT w="12700" cmpd="sng">
                          <a:solidFill>
                            <a:schemeClr val="tx1"/>
                          </a:solidFill>
                          <a:prstDash val="solid"/>
                        </a:lnT>
                        <a:noFill/>
                      </a:tcPr>
                    </a:tc>
                    <a:tc hMerge="1">
                      <a:tcPr>
                        <a:lnT w="12700" cmpd="sng">
                          <a:solidFill>
                            <a:schemeClr val="tx1"/>
                          </a:solidFill>
                          <a:prstDash val="solid"/>
                        </a:lnT>
                      </a:tcPr>
                    </a:tc>
                    <a:tc>
                      <a:txBody>
                        <a:bodyPr/>
                        <a:lstStyle/>
                        <a:p>
                          <a:endParaRPr lang="zh-CN"/>
                        </a:p>
                      </a:txBody>
                      <a:tcPr>
                        <a:lnT w="12700" cmpd="sng">
                          <a:solidFill>
                            <a:schemeClr val="tx1"/>
                          </a:solidFill>
                          <a:prstDash val="solid"/>
                        </a:lnT>
                        <a:blipFill>
                          <a:blip r:embed="rId8"/>
                        </a:blipFill>
                      </a:tcPr>
                    </a:tc>
                  </a:tr>
                  <a:tr h="461645">
                    <a:tc gridSpan="2">
                      <a:txBody>
                        <a:bodyPr/>
                        <a:p>
                          <a:pPr algn="ctr">
                            <a:buNone/>
                          </a:pPr>
                          <a:r>
                            <a:rPr lang="en-US" altLang="zh-CN" sz="2400" b="1">
                              <a:latin typeface="Times New Roman" panose="02020603050405020304" charset="0"/>
                              <a:ea typeface="黑体" panose="02010609060101010101" charset="-122"/>
                            </a:rPr>
                            <a:t>Response NL@7-70ke</a:t>
                          </a:r>
                          <a:endParaRPr lang="en-US" altLang="zh-CN" sz="2400" b="1">
                            <a:latin typeface="Times New Roman" panose="02020603050405020304" charset="0"/>
                            <a:ea typeface="黑体" panose="02010609060101010101" charset="-122"/>
                          </a:endParaRPr>
                        </a:p>
                      </a:txBody>
                      <a:tcPr>
                        <a:lnT w="12700" cmpd="sng">
                          <a:solidFill>
                            <a:schemeClr val="tx1"/>
                          </a:solidFill>
                          <a:prstDash val="solid"/>
                        </a:lnT>
                        <a:noFill/>
                      </a:tcPr>
                    </a:tc>
                    <a:tc hMerge="1">
                      <a:tcPr>
                        <a:lnT w="12700" cmpd="sng">
                          <a:solidFill>
                            <a:schemeClr val="tx1"/>
                          </a:solidFill>
                          <a:prstDash val="solid"/>
                        </a:lnT>
                        <a:noFill/>
                      </a:tcPr>
                    </a:tc>
                    <a:tc>
                      <a:txBody>
                        <a:bodyPr/>
                        <a:lstStyle/>
                        <a:p>
                          <a:endParaRPr lang="zh-CN"/>
                        </a:p>
                      </a:txBody>
                      <a:tcPr>
                        <a:lnT w="12700" cmpd="sng">
                          <a:solidFill>
                            <a:schemeClr val="tx1"/>
                          </a:solidFill>
                          <a:prstDash val="solid"/>
                        </a:lnT>
                        <a:blipFill>
                          <a:blip r:embed="rId8"/>
                        </a:blipFill>
                      </a:tcPr>
                    </a:tc>
                  </a:tr>
                  <a:tr h="461645">
                    <a:tc gridSpan="2">
                      <a:txBody>
                        <a:bodyPr/>
                        <a:p>
                          <a:pPr algn="ctr">
                            <a:buNone/>
                          </a:pPr>
                          <a:r>
                            <a:rPr lang="en-US" altLang="zh-CN" sz="2400" b="1">
                              <a:latin typeface="Times New Roman" panose="02020603050405020304" charset="0"/>
                              <a:ea typeface="黑体" panose="02010609060101010101" charset="-122"/>
                            </a:rPr>
                            <a:t>RN</a:t>
                          </a:r>
                          <a:endParaRPr lang="en-US" altLang="zh-CN" sz="2400" b="1">
                            <a:latin typeface="Times New Roman" panose="02020603050405020304" charset="0"/>
                            <a:ea typeface="黑体" panose="02010609060101010101" charset="-122"/>
                          </a:endParaRPr>
                        </a:p>
                      </a:txBody>
                      <a:tcPr>
                        <a:noFill/>
                      </a:tcPr>
                    </a:tc>
                    <a:tc hMerge="1">
                      <a:tcPr/>
                    </a:tc>
                    <a:tc>
                      <a:txBody>
                        <a:bodyPr/>
                        <a:lstStyle/>
                        <a:p>
                          <a:endParaRPr lang="zh-CN"/>
                        </a:p>
                      </a:txBody>
                      <a:tcPr>
                        <a:blipFill>
                          <a:blip r:embed="rId8"/>
                        </a:blipFill>
                      </a:tcPr>
                    </a:tc>
                  </a:tr>
                  <a:tr h="461010">
                    <a:tc gridSpan="2">
                      <a:txBody>
                        <a:bodyPr/>
                        <a:p>
                          <a:pPr algn="ctr">
                            <a:buNone/>
                          </a:pPr>
                          <a:r>
                            <a:rPr lang="en-US" altLang="zh-CN" sz="2400" b="1">
                              <a:latin typeface="Times New Roman" panose="02020603050405020304" charset="0"/>
                              <a:ea typeface="黑体" panose="02010609060101010101" charset="-122"/>
                              <a:cs typeface="Times New Roman" panose="02020603050405020304" charset="0"/>
                            </a:rPr>
                            <a:t>DC@188K</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c hMerge="1">
                      <a:tcPr/>
                    </a:tc>
                    <a:tc>
                      <a:txBody>
                        <a:bodyPr/>
                        <a:lstStyle/>
                        <a:p>
                          <a:endParaRPr lang="zh-CN"/>
                        </a:p>
                      </a:txBody>
                      <a:tcPr>
                        <a:blipFill>
                          <a:blip r:embed="rId8"/>
                        </a:blipFill>
                      </a:tcPr>
                    </a:tc>
                  </a:tr>
                  <a:tr h="461645">
                    <a:tc gridSpan="2">
                      <a:txBody>
                        <a:bodyPr/>
                        <a:p>
                          <a:pPr algn="ctr">
                            <a:buNone/>
                          </a:pPr>
                          <a:r>
                            <a:rPr lang="en-US" altLang="zh-CN" sz="2400" b="1">
                              <a:latin typeface="Times New Roman" panose="02020603050405020304" charset="0"/>
                              <a:ea typeface="黑体" panose="02010609060101010101" charset="-122"/>
                              <a:cs typeface="Times New Roman" panose="02020603050405020304" charset="0"/>
                            </a:rPr>
                            <a:t>CTE@10ke</a:t>
                          </a:r>
                          <a:endParaRPr lang="en-US" altLang="zh-CN" sz="2400" b="1">
                            <a:latin typeface="Times New Roman" panose="02020603050405020304" charset="0"/>
                            <a:ea typeface="黑体" panose="02010609060101010101" charset="-122"/>
                            <a:cs typeface="Times New Roman" panose="02020603050405020304" charset="0"/>
                          </a:endParaRPr>
                        </a:p>
                      </a:txBody>
                      <a:tcPr>
                        <a:noFill/>
                      </a:tcPr>
                    </a:tc>
                    <a:tc hMerge="1">
                      <a:tcPr/>
                    </a:tc>
                    <a:tc>
                      <a:txBody>
                        <a:bodyPr/>
                        <a:lstStyle/>
                        <a:p>
                          <a:endParaRPr lang="zh-CN"/>
                        </a:p>
                      </a:txBody>
                      <a:tcPr>
                        <a:blipFill>
                          <a:blip r:embed="rId8"/>
                        </a:blipFill>
                      </a:tcPr>
                    </a:tc>
                  </a:tr>
                  <a:tr h="457835">
                    <a:tc rowSpan="3">
                      <a:txBody>
                        <a:bodyPr/>
                        <a:p>
                          <a:pPr algn="ctr">
                            <a:buNone/>
                          </a:pPr>
                          <a:endParaRPr lang="en-US" altLang="zh-CN" sz="2400" b="1">
                            <a:latin typeface="Times New Roman" panose="02020603050405020304" charset="0"/>
                            <a:ea typeface="黑体" panose="02010609060101010101" charset="-122"/>
                          </a:endParaRPr>
                        </a:p>
                        <a:p>
                          <a:pPr algn="ctr">
                            <a:buNone/>
                          </a:pPr>
                          <a:r>
                            <a:rPr lang="en-US" altLang="zh-CN" sz="2400" b="1">
                              <a:latin typeface="Times New Roman" panose="02020603050405020304" charset="0"/>
                              <a:ea typeface="黑体" panose="02010609060101010101" charset="-122"/>
                            </a:rPr>
                            <a:t>PRNU</a:t>
                          </a:r>
                          <a:endParaRPr lang="en-US" altLang="zh-CN" sz="2400" b="1">
                            <a:latin typeface="Times New Roman" panose="02020603050405020304" charset="0"/>
                            <a:ea typeface="黑体" panose="02010609060101010101" charset="-122"/>
                          </a:endParaRPr>
                        </a:p>
                      </a:txBody>
                      <a:tcPr>
                        <a:noFill/>
                      </a:tcPr>
                    </a:tc>
                    <a:tc>
                      <a:txBody>
                        <a:bodyPr/>
                        <a:p>
                          <a:pPr algn="ctr">
                            <a:buNone/>
                          </a:pPr>
                          <a:r>
                            <a:rPr lang="en-US" altLang="zh-CN" sz="2400" b="1">
                              <a:solidFill>
                                <a:srgbClr val="7030A0"/>
                              </a:solidFill>
                              <a:latin typeface="Times New Roman" panose="02020603050405020304" charset="0"/>
                              <a:ea typeface="黑体" panose="02010609060101010101" charset="-122"/>
                            </a:rPr>
                            <a:t>300/470nm</a:t>
                          </a:r>
                          <a:endParaRPr lang="en-US" altLang="zh-CN" sz="2400" b="1">
                            <a:solidFill>
                              <a:srgbClr val="7030A0"/>
                            </a:solidFill>
                            <a:latin typeface="Times New Roman" panose="02020603050405020304" charset="0"/>
                            <a:ea typeface="黑体" panose="02010609060101010101" charset="-122"/>
                          </a:endParaRPr>
                        </a:p>
                      </a:txBody>
                      <a:tcPr>
                        <a:noFill/>
                      </a:tcPr>
                    </a:tc>
                    <a:tc rowSpan="3">
                      <a:txBody>
                        <a:bodyPr/>
                        <a:lstStyle/>
                        <a:p>
                          <a:endParaRPr lang="zh-CN"/>
                        </a:p>
                      </a:txBody>
                      <a:tcPr>
                        <a:blipFill>
                          <a:blip r:embed="rId8"/>
                        </a:blipFill>
                      </a:tcPr>
                    </a:tc>
                  </a:tr>
                  <a:tr h="457835">
                    <a:tc vMerge="1">
                      <a:tcPr>
                        <a:noFill/>
                      </a:tcPr>
                    </a:tc>
                    <a:tc>
                      <a:txBody>
                        <a:bodyPr/>
                        <a:p>
                          <a:pPr algn="ctr">
                            <a:buNone/>
                          </a:pPr>
                          <a:r>
                            <a:rPr lang="en-US" altLang="zh-CN" sz="2400" b="1">
                              <a:solidFill>
                                <a:srgbClr val="00B050"/>
                              </a:solidFill>
                              <a:latin typeface="Times New Roman" panose="02020603050405020304" charset="0"/>
                              <a:ea typeface="黑体" panose="02010609060101010101" charset="-122"/>
                            </a:rPr>
                            <a:t>470/625nm</a:t>
                          </a:r>
                          <a:endParaRPr lang="en-US" altLang="zh-CN" sz="2400" b="1">
                            <a:solidFill>
                              <a:srgbClr val="00B050"/>
                            </a:solidFill>
                            <a:latin typeface="Times New Roman" panose="02020603050405020304" charset="0"/>
                            <a:ea typeface="黑体" panose="02010609060101010101" charset="-122"/>
                          </a:endParaRPr>
                        </a:p>
                      </a:txBody>
                      <a:tcPr>
                        <a:noFill/>
                      </a:tcPr>
                    </a:tc>
                    <a:tc vMerge="1">
                      <a:tcPr>
                        <a:noFill/>
                      </a:tcPr>
                    </a:tc>
                  </a:tr>
                  <a:tr h="457835">
                    <a:tc vMerge="1">
                      <a:tcPr>
                        <a:noFill/>
                      </a:tcPr>
                    </a:tc>
                    <a:tc>
                      <a:txBody>
                        <a:bodyPr/>
                        <a:p>
                          <a:pPr algn="ctr">
                            <a:buNone/>
                          </a:pPr>
                          <a:r>
                            <a:rPr lang="en-US" altLang="zh-CN" sz="2400" b="1">
                              <a:solidFill>
                                <a:srgbClr val="FF0000"/>
                              </a:solidFill>
                              <a:latin typeface="Times New Roman" panose="02020603050405020304" charset="0"/>
                              <a:ea typeface="黑体" panose="02010609060101010101" charset="-122"/>
                            </a:rPr>
                            <a:t>625/850nm</a:t>
                          </a:r>
                          <a:endParaRPr lang="en-US" altLang="zh-CN" sz="2400" b="1">
                            <a:solidFill>
                              <a:srgbClr val="FF0000"/>
                            </a:solidFill>
                            <a:latin typeface="Times New Roman" panose="02020603050405020304" charset="0"/>
                            <a:ea typeface="黑体" panose="02010609060101010101" charset="-122"/>
                          </a:endParaRPr>
                        </a:p>
                      </a:txBody>
                      <a:tcPr>
                        <a:noFill/>
                      </a:tcPr>
                    </a:tc>
                    <a:tc vMerge="1">
                      <a:tcPr>
                        <a:noFill/>
                      </a:tcPr>
                    </a:tc>
                  </a:tr>
                  <a:tr h="462280">
                    <a:tc gridSpan="2">
                      <a:txBody>
                        <a:bodyPr/>
                        <a:p>
                          <a:pPr algn="ctr">
                            <a:buNone/>
                          </a:pPr>
                          <a:r>
                            <a:rPr lang="en-US" altLang="zh-CN" sz="2400" b="1">
                              <a:latin typeface="Times New Roman" panose="02020603050405020304" charset="0"/>
                              <a:ea typeface="黑体" panose="02010609060101010101" charset="-122"/>
                            </a:rPr>
                            <a:t>Crosstalk</a:t>
                          </a:r>
                          <a:endParaRPr lang="en-US" altLang="zh-CN" sz="2400" b="1">
                            <a:latin typeface="Times New Roman" panose="02020603050405020304" charset="0"/>
                            <a:ea typeface="黑体" panose="02010609060101010101" charset="-122"/>
                          </a:endParaRPr>
                        </a:p>
                      </a:txBody>
                      <a:tcPr>
                        <a:noFill/>
                      </a:tcPr>
                    </a:tc>
                    <a:tc hMerge="1">
                      <a:tcPr/>
                    </a:tc>
                    <a:tc>
                      <a:txBody>
                        <a:bodyPr/>
                        <a:lstStyle/>
                        <a:p>
                          <a:endParaRPr lang="zh-CN"/>
                        </a:p>
                      </a:txBody>
                      <a:tcPr>
                        <a:blipFill>
                          <a:blip r:embed="rId8"/>
                        </a:blipFill>
                      </a:tcPr>
                    </a:tc>
                  </a:tr>
                  <a:tr h="461645">
                    <a:tc gridSpan="2">
                      <a:txBody>
                        <a:bodyPr/>
                        <a:p>
                          <a:pPr algn="ctr">
                            <a:buNone/>
                          </a:pPr>
                          <a:r>
                            <a:rPr lang="en-US" altLang="zh-CN" sz="2400" b="1">
                              <a:latin typeface="Times New Roman" panose="02020603050405020304" charset="0"/>
                              <a:ea typeface="黑体" panose="02010609060101010101" charset="-122"/>
                            </a:rPr>
                            <a:t>RI</a:t>
                          </a:r>
                          <a:endParaRPr lang="en-US" altLang="zh-CN" sz="2400" b="1">
                            <a:latin typeface="Times New Roman" panose="02020603050405020304" charset="0"/>
                            <a:ea typeface="黑体" panose="02010609060101010101" charset="-122"/>
                          </a:endParaRPr>
                        </a:p>
                      </a:txBody>
                      <a:tcPr>
                        <a:noFill/>
                      </a:tcPr>
                    </a:tc>
                    <a:tc hMerge="1">
                      <a:tcPr/>
                    </a:tc>
                    <a:tc>
                      <a:txBody>
                        <a:bodyPr/>
                        <a:lstStyle/>
                        <a:p>
                          <a:endParaRPr lang="zh-CN"/>
                        </a:p>
                      </a:txBody>
                      <a:tcPr>
                        <a:blipFill>
                          <a:blip r:embed="rId8"/>
                        </a:blipFill>
                      </a:tcPr>
                    </a:tc>
                  </a:tr>
                  <a:tr h="461010">
                    <a:tc rowSpan="7">
                      <a:txBody>
                        <a:bodyPr/>
                        <a:p>
                          <a:pPr algn="ctr">
                            <a:buNone/>
                          </a:pPr>
                          <a:endParaRPr lang="zh-CN" altLang="en-US" sz="2400" b="1">
                            <a:latin typeface="Times New Roman" panose="02020603050405020304" charset="0"/>
                            <a:ea typeface="黑体" panose="02010609060101010101" charset="-122"/>
                          </a:endParaRPr>
                        </a:p>
                        <a:p>
                          <a:pPr algn="ctr">
                            <a:buNone/>
                          </a:pPr>
                          <a:endParaRPr lang="zh-CN" altLang="en-US" sz="2400" b="1">
                            <a:latin typeface="Times New Roman" panose="02020603050405020304" charset="0"/>
                            <a:ea typeface="黑体" panose="02010609060101010101" charset="-122"/>
                          </a:endParaRPr>
                        </a:p>
                        <a:p>
                          <a:pPr algn="ctr">
                            <a:buNone/>
                          </a:pPr>
                          <a:endParaRPr lang="zh-CN" altLang="en-US" sz="2400" b="1">
                            <a:latin typeface="Times New Roman" panose="02020603050405020304" charset="0"/>
                            <a:ea typeface="黑体" panose="02010609060101010101" charset="-122"/>
                          </a:endParaRPr>
                        </a:p>
                        <a:p>
                          <a:pPr algn="ctr">
                            <a:buNone/>
                          </a:pPr>
                          <a:r>
                            <a:rPr lang="en-US" altLang="zh-CN" sz="2400" b="1">
                              <a:latin typeface="Times New Roman" panose="02020603050405020304" charset="0"/>
                              <a:ea typeface="黑体" panose="02010609060101010101" charset="-122"/>
                            </a:rPr>
                            <a:t>QE</a:t>
                          </a:r>
                          <a:endParaRPr lang="en-US" altLang="zh-CN" sz="2400" b="1">
                            <a:latin typeface="Times New Roman" panose="02020603050405020304" charset="0"/>
                            <a:ea typeface="黑体" panose="02010609060101010101" charset="-122"/>
                          </a:endParaRPr>
                        </a:p>
                      </a:txBody>
                      <a:tcPr>
                        <a:lnB w="12700" cmpd="sng">
                          <a:solidFill>
                            <a:schemeClr val="tx1"/>
                          </a:solidFill>
                          <a:prstDash val="solid"/>
                        </a:lnB>
                        <a:noFill/>
                      </a:tcPr>
                    </a:tc>
                    <a:tc>
                      <a:txBody>
                        <a:bodyPr/>
                        <a:p>
                          <a:pPr algn="ctr">
                            <a:buNone/>
                          </a:pPr>
                          <a:r>
                            <a:rPr lang="en-US" altLang="zh-CN" sz="2400" b="1">
                              <a:solidFill>
                                <a:srgbClr val="7030A0"/>
                              </a:solidFill>
                              <a:latin typeface="Times New Roman" panose="02020603050405020304" charset="0"/>
                              <a:ea typeface="黑体" panose="02010609060101010101" charset="-122"/>
                              <a:cs typeface="Times New Roman" panose="02020603050405020304" charset="0"/>
                            </a:rPr>
                            <a:t>250-400nm</a:t>
                          </a:r>
                          <a:endParaRPr lang="en-US" altLang="zh-CN" sz="2400" b="1">
                            <a:solidFill>
                              <a:srgbClr val="7030A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010">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400-450nm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645">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450-550nm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010">
                    <a:tc vMerge="1">
                      <a:tcPr/>
                    </a:tc>
                    <a:tc>
                      <a:txBody>
                        <a:bodyPr/>
                        <a:p>
                          <a:pPr algn="ctr">
                            <a:buNone/>
                          </a:pPr>
                          <a:r>
                            <a:rPr lang="en-US" altLang="zh-CN" sz="2400" b="1">
                              <a:solidFill>
                                <a:srgbClr val="00B050"/>
                              </a:solidFill>
                              <a:latin typeface="Times New Roman" panose="02020603050405020304" charset="0"/>
                              <a:ea typeface="黑体" panose="02010609060101010101" charset="-122"/>
                              <a:cs typeface="Times New Roman" panose="02020603050405020304" charset="0"/>
                            </a:rPr>
                            <a:t>550-700nm</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645">
                    <a:tc vMerge="1">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700-800nm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645">
                    <a:tc vMerge="1">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800-900nm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noFill/>
                      </a:tcPr>
                    </a:tc>
                    <a:tc>
                      <a:txBody>
                        <a:bodyPr/>
                        <a:lstStyle/>
                        <a:p>
                          <a:endParaRPr lang="zh-CN"/>
                        </a:p>
                      </a:txBody>
                      <a:tcPr anchor="ctr" anchorCtr="0">
                        <a:blipFill>
                          <a:blip r:embed="rId8"/>
                        </a:blipFill>
                      </a:tcPr>
                    </a:tc>
                  </a:tr>
                  <a:tr h="461010">
                    <a:tc vMerge="1">
                      <a:tcPr>
                        <a:lnB w="12700" cmpd="sng">
                          <a:solidFill>
                            <a:schemeClr val="tx1"/>
                          </a:solidFill>
                          <a:prstDash val="solid"/>
                        </a:lnB>
                      </a:tcPr>
                    </a:tc>
                    <a:tc>
                      <a:txBody>
                        <a:bodyPr/>
                        <a:p>
                          <a:pPr algn="ctr">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rPr>
                            <a:t>900-1000nm</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a:txBody>
                      <a:tcPr anchor="ctr" anchorCtr="0">
                        <a:lnB w="12700" cmpd="sng">
                          <a:solidFill>
                            <a:schemeClr val="tx1"/>
                          </a:solidFill>
                          <a:prstDash val="solid"/>
                        </a:lnB>
                        <a:noFill/>
                      </a:tcPr>
                    </a:tc>
                    <a:tc>
                      <a:txBody>
                        <a:bodyPr/>
                        <a:lstStyle/>
                        <a:p>
                          <a:endParaRPr lang="zh-CN"/>
                        </a:p>
                      </a:txBody>
                      <a:tcPr anchor="ctr" anchorCtr="0">
                        <a:lnB w="12700" cmpd="sng">
                          <a:solidFill>
                            <a:schemeClr val="tx1"/>
                          </a:solidFill>
                          <a:prstDash val="solid"/>
                        </a:lnB>
                        <a:blipFill>
                          <a:blip r:embed="rId8"/>
                        </a:blipFill>
                      </a:tcPr>
                    </a:tc>
                  </a:tr>
                </a:tbl>
              </a:graphicData>
            </a:graphic>
          </p:graphicFrame>
        </mc:Fallback>
      </mc:AlternateContent>
      <p:sp>
        <p:nvSpPr>
          <p:cNvPr id="7" name="灯片编号占位符 6"/>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pic>
        <p:nvPicPr>
          <p:cNvPr id="12" name="图片 11"/>
          <p:cNvPicPr>
            <a:picLocks noChangeAspect="1"/>
          </p:cNvPicPr>
          <p:nvPr/>
        </p:nvPicPr>
        <p:blipFill>
          <a:blip r:embed="rId9"/>
          <a:srcRect l="9008" t="10204" r="9395" b="8330"/>
          <a:stretch>
            <a:fillRect/>
          </a:stretch>
        </p:blipFill>
        <p:spPr>
          <a:xfrm>
            <a:off x="5780405" y="1811655"/>
            <a:ext cx="6662420" cy="6653530"/>
          </a:xfrm>
          <a:prstGeom prst="rect">
            <a:avLst/>
          </a:prstGeom>
        </p:spPr>
      </p:pic>
      <p:grpSp>
        <p:nvGrpSpPr>
          <p:cNvPr id="29" name="组合 28"/>
          <p:cNvGrpSpPr/>
          <p:nvPr/>
        </p:nvGrpSpPr>
        <p:grpSpPr>
          <a:xfrm>
            <a:off x="13197205" y="1783715"/>
            <a:ext cx="2059305" cy="6539865"/>
            <a:chOff x="20807" y="2886"/>
            <a:chExt cx="3728" cy="10820"/>
          </a:xfrm>
        </p:grpSpPr>
        <p:pic>
          <p:nvPicPr>
            <p:cNvPr id="24" name="图片 23"/>
            <p:cNvPicPr>
              <a:picLocks noChangeAspect="1"/>
            </p:cNvPicPr>
            <p:nvPr/>
          </p:nvPicPr>
          <p:blipFill>
            <a:blip r:embed="rId10"/>
            <a:srcRect l="49200" t="9227" r="9433" b="50020"/>
            <a:stretch>
              <a:fillRect/>
            </a:stretch>
          </p:blipFill>
          <p:spPr>
            <a:xfrm>
              <a:off x="20807" y="2886"/>
              <a:ext cx="3729" cy="3675"/>
            </a:xfrm>
            <a:prstGeom prst="rect">
              <a:avLst/>
            </a:prstGeom>
          </p:spPr>
        </p:pic>
        <p:pic>
          <p:nvPicPr>
            <p:cNvPr id="25" name="图片 24"/>
            <p:cNvPicPr>
              <a:picLocks noChangeAspect="1"/>
            </p:cNvPicPr>
            <p:nvPr/>
          </p:nvPicPr>
          <p:blipFill>
            <a:blip r:embed="rId10"/>
            <a:srcRect l="7847" t="51253" r="51339" b="8187"/>
            <a:stretch>
              <a:fillRect/>
            </a:stretch>
          </p:blipFill>
          <p:spPr>
            <a:xfrm>
              <a:off x="20921" y="6565"/>
              <a:ext cx="3615" cy="3593"/>
            </a:xfrm>
            <a:prstGeom prst="rect">
              <a:avLst/>
            </a:prstGeom>
          </p:spPr>
        </p:pic>
        <p:pic>
          <p:nvPicPr>
            <p:cNvPr id="26" name="图片 25"/>
            <p:cNvPicPr>
              <a:picLocks noChangeAspect="1"/>
            </p:cNvPicPr>
            <p:nvPr/>
          </p:nvPicPr>
          <p:blipFill>
            <a:blip r:embed="rId10"/>
            <a:srcRect l="48661" t="51253" r="9433" b="8187"/>
            <a:stretch>
              <a:fillRect/>
            </a:stretch>
          </p:blipFill>
          <p:spPr>
            <a:xfrm>
              <a:off x="20807" y="10096"/>
              <a:ext cx="3729" cy="3610"/>
            </a:xfrm>
            <a:prstGeom prst="rect">
              <a:avLst/>
            </a:prstGeom>
          </p:spPr>
        </p:pic>
      </p:grpSp>
      <p:sp>
        <p:nvSpPr>
          <p:cNvPr id="28" name="文本框 27"/>
          <p:cNvSpPr txBox="1"/>
          <p:nvPr/>
        </p:nvSpPr>
        <p:spPr>
          <a:xfrm>
            <a:off x="13465175" y="1892935"/>
            <a:ext cx="581025"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RI</a:t>
            </a:r>
            <a:endPar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30" name="文本框 29"/>
          <p:cNvSpPr txBox="1"/>
          <p:nvPr/>
        </p:nvSpPr>
        <p:spPr>
          <a:xfrm>
            <a:off x="6937375" y="2713355"/>
            <a:ext cx="763270"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RN</a:t>
            </a:r>
            <a:endPar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31" name="文本框 30"/>
          <p:cNvSpPr txBox="1"/>
          <p:nvPr/>
        </p:nvSpPr>
        <p:spPr>
          <a:xfrm>
            <a:off x="9938385" y="5584190"/>
            <a:ext cx="715645"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QE </a:t>
            </a:r>
            <a:endParaRPr lang="zh-CN" altLang="en-US" sz="2800" b="1">
              <a:solidFill>
                <a:srgbClr val="FF0000"/>
              </a:solidFill>
              <a:highlight>
                <a:srgbClr val="FFFF00"/>
              </a:highlight>
              <a:latin typeface="黑体" panose="02010609060101010101" charset="-122"/>
              <a:ea typeface="黑体" panose="02010609060101010101" charset="-122"/>
            </a:endParaRPr>
          </a:p>
        </p:txBody>
      </p:sp>
      <p:sp>
        <p:nvSpPr>
          <p:cNvPr id="32" name="文本框 31"/>
          <p:cNvSpPr txBox="1"/>
          <p:nvPr/>
        </p:nvSpPr>
        <p:spPr>
          <a:xfrm>
            <a:off x="13197205" y="5575935"/>
            <a:ext cx="2645410"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Dark Current</a:t>
            </a:r>
            <a:endPar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
        <p:nvSpPr>
          <p:cNvPr id="27" name="文本框 26"/>
          <p:cNvSpPr txBox="1"/>
          <p:nvPr/>
        </p:nvSpPr>
        <p:spPr>
          <a:xfrm>
            <a:off x="8402955" y="1811655"/>
            <a:ext cx="2746375" cy="521970"/>
          </a:xfrm>
          <a:prstGeom prst="rect">
            <a:avLst/>
          </a:prstGeom>
          <a:noFill/>
        </p:spPr>
        <p:txBody>
          <a:bodyPr wrap="square" rtlCol="0">
            <a:spAutoFit/>
          </a:bodyPr>
          <a:p>
            <a:r>
              <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rPr>
              <a:t>Crosstalk</a:t>
            </a:r>
            <a:endParaRPr lang="en-US" altLang="zh-CN" sz="2800" b="1">
              <a:solidFill>
                <a:srgbClr val="FF0000"/>
              </a:solidFill>
              <a:highlight>
                <a:srgbClr val="FFFF00"/>
              </a:highlight>
              <a:latin typeface="Times New Roman" panose="02020603050405020304" charset="0"/>
              <a:ea typeface="黑体" panose="02010609060101010101" charset="-122"/>
              <a:cs typeface="Times New Roman" panose="02020603050405020304"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xit" presetSubtype="10" fill="hold" nodeType="withEffect">
                                  <p:stCondLst>
                                    <p:cond delay="0"/>
                                  </p:stCondLst>
                                  <p:childTnLst>
                                    <p:animEffect transition="out" filter="blinds(horizontal)">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3" presetClass="entr" presetSubtype="1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linds(horizontal)">
                                      <p:cBhvr>
                                        <p:cTn id="16" dur="500"/>
                                        <p:tgtEl>
                                          <p:spTgt spid="2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par>
                                <p:cTn id="20" presetID="3" presetClass="exit" presetSubtype="10" fill="hold" grpId="2" nodeType="withEffect">
                                  <p:stCondLst>
                                    <p:cond delay="0"/>
                                  </p:stCondLst>
                                  <p:childTnLst>
                                    <p:animEffect transition="out" filter="blinds(horizontal)">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par>
                                <p:cTn id="23" presetID="3" presetClass="exit" presetSubtype="10" fill="hold" grpId="2" nodeType="withEffect">
                                  <p:stCondLst>
                                    <p:cond delay="0"/>
                                  </p:stCondLst>
                                  <p:childTnLst>
                                    <p:animEffect transition="out" filter="blinds(horizontal)">
                                      <p:cBhvr>
                                        <p:cTn id="24" dur="500"/>
                                        <p:tgtEl>
                                          <p:spTgt spid="31"/>
                                        </p:tgtEl>
                                      </p:cBhvr>
                                    </p:animEffect>
                                    <p:set>
                                      <p:cBhvr>
                                        <p:cTn id="25" dur="1" fill="hold">
                                          <p:stCondLst>
                                            <p:cond delay="499"/>
                                          </p:stCondLst>
                                        </p:cTn>
                                        <p:tgtEl>
                                          <p:spTgt spid="31"/>
                                        </p:tgtEl>
                                        <p:attrNameLst>
                                          <p:attrName>style.visibility</p:attrName>
                                        </p:attrNameLst>
                                      </p:cBhvr>
                                      <p:to>
                                        <p:strVal val="hidden"/>
                                      </p:to>
                                    </p:set>
                                  </p:childTnLst>
                                </p:cTn>
                              </p:par>
                              <p:par>
                                <p:cTn id="26" presetID="3" presetClass="exit" presetSubtype="10" fill="hold" grpId="2" nodeType="withEffect">
                                  <p:stCondLst>
                                    <p:cond delay="0"/>
                                  </p:stCondLst>
                                  <p:childTnLst>
                                    <p:animEffect transition="out" filter="blinds(horizontal)">
                                      <p:cBhvr>
                                        <p:cTn id="27" dur="500"/>
                                        <p:tgtEl>
                                          <p:spTgt spid="32"/>
                                        </p:tgtEl>
                                      </p:cBhvr>
                                    </p:animEffect>
                                    <p:set>
                                      <p:cBhvr>
                                        <p:cTn id="28" dur="1" fill="hold">
                                          <p:stCondLst>
                                            <p:cond delay="499"/>
                                          </p:stCondLst>
                                        </p:cTn>
                                        <p:tgtEl>
                                          <p:spTgt spid="32"/>
                                        </p:tgtEl>
                                        <p:attrNameLst>
                                          <p:attrName>style.visibility</p:attrName>
                                        </p:attrNameLst>
                                      </p:cBhvr>
                                      <p:to>
                                        <p:strVal val="hidden"/>
                                      </p:to>
                                    </p:set>
                                  </p:childTnLst>
                                </p:cTn>
                              </p:par>
                              <p:par>
                                <p:cTn id="29" presetID="3" presetClass="exit" presetSubtype="10" fill="hold" grpId="2" nodeType="withEffect">
                                  <p:stCondLst>
                                    <p:cond delay="0"/>
                                  </p:stCondLst>
                                  <p:childTnLst>
                                    <p:animEffect transition="out" filter="blinds(horizontal)">
                                      <p:cBhvr>
                                        <p:cTn id="30" dur="500"/>
                                        <p:tgtEl>
                                          <p:spTgt spid="35"/>
                                        </p:tgtEl>
                                      </p:cBhvr>
                                    </p:animEffect>
                                    <p:set>
                                      <p:cBhvr>
                                        <p:cTn id="31" dur="1" fill="hold">
                                          <p:stCondLst>
                                            <p:cond delay="499"/>
                                          </p:stCondLst>
                                        </p:cTn>
                                        <p:tgtEl>
                                          <p:spTgt spid="35"/>
                                        </p:tgtEl>
                                        <p:attrNameLst>
                                          <p:attrName>style.visibility</p:attrName>
                                        </p:attrNameLst>
                                      </p:cBhvr>
                                      <p:to>
                                        <p:strVal val="hidden"/>
                                      </p:to>
                                    </p:set>
                                  </p:childTnLst>
                                </p:cTn>
                              </p:par>
                              <p:par>
                                <p:cTn id="32" presetID="3" presetClass="exit" presetSubtype="10" fill="hold" nodeType="withEffect">
                                  <p:stCondLst>
                                    <p:cond delay="0"/>
                                  </p:stCondLst>
                                  <p:childTnLst>
                                    <p:animEffect transition="out" filter="blinds(horizontal)">
                                      <p:cBhvr>
                                        <p:cTn id="33" dur="500"/>
                                        <p:tgtEl>
                                          <p:spTgt spid="34"/>
                                        </p:tgtEl>
                                      </p:cBhvr>
                                    </p:animEffect>
                                    <p:set>
                                      <p:cBhvr>
                                        <p:cTn id="34" dur="1" fill="hold">
                                          <p:stCondLst>
                                            <p:cond delay="499"/>
                                          </p:stCondLst>
                                        </p:cTn>
                                        <p:tgtEl>
                                          <p:spTgt spid="34"/>
                                        </p:tgtEl>
                                        <p:attrNameLst>
                                          <p:attrName>style.visibility</p:attrName>
                                        </p:attrNameLst>
                                      </p:cBhvr>
                                      <p:to>
                                        <p:strVal val="hidden"/>
                                      </p:to>
                                    </p:set>
                                  </p:childTnLst>
                                </p:cTn>
                              </p:par>
                              <p:par>
                                <p:cTn id="35" presetID="3" presetClass="entr" presetSubtype="1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linds(horizontal)">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8" grpId="0"/>
      <p:bldP spid="28" grpId="1"/>
      <p:bldP spid="30" grpId="1"/>
      <p:bldP spid="31" grpId="1"/>
      <p:bldP spid="32" grpId="1"/>
      <p:bldP spid="30" grpId="2"/>
      <p:bldP spid="31" grpId="2"/>
      <p:bldP spid="32" grpId="2"/>
      <p:bldP spid="35" grpId="1"/>
      <p:bldP spid="35"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7"/>
          <p:cNvSpPr>
            <a:spLocks noGrp="1"/>
          </p:cNvSpPr>
          <p:nvPr>
            <p:ph type="title"/>
          </p:nvPr>
        </p:nvSpPr>
        <p:spPr>
          <a:xfrm>
            <a:off x="1159510" y="0"/>
            <a:ext cx="14130655" cy="1195070"/>
          </a:xfrm>
        </p:spPr>
        <p:txBody>
          <a:bodyPr/>
          <a:p>
            <a:r>
              <a:rPr lang="en-US" altLang="zh-CN" sz="4000" b="1">
                <a:latin typeface="Times New Roman" panose="02020603050405020304" charset="0"/>
                <a:ea typeface="黑体" panose="02010609060101010101" charset="-122"/>
                <a:cs typeface="Times New Roman" panose="02020603050405020304" charset="0"/>
                <a:sym typeface="+mn-ea"/>
              </a:rPr>
              <a:t>Characterization of </a:t>
            </a:r>
            <a:r>
              <a:rPr lang="en-US" altLang="zh-CN" sz="4000" b="1">
                <a:latin typeface="Times New Roman" panose="02020603050405020304" charset="0"/>
                <a:ea typeface="黑体" panose="02010609060101010101" charset="-122"/>
                <a:cs typeface="Times New Roman" panose="02020603050405020304" charset="0"/>
                <a:sym typeface="+mn-ea"/>
              </a:rPr>
              <a:t>Detetor Effects</a:t>
            </a:r>
            <a:endParaRPr lang="zh-CN" altLang="en-US" sz="4000" b="1">
              <a:latin typeface="Times New Roman" panose="02020603050405020304" charset="0"/>
              <a:ea typeface="黑体" panose="02010609060101010101" charset="-122"/>
              <a:cs typeface="Times New Roman" panose="02020603050405020304" charset="0"/>
              <a:sym typeface="+mn-ea"/>
            </a:endParaRPr>
          </a:p>
        </p:txBody>
      </p:sp>
      <p:sp>
        <p:nvSpPr>
          <p:cNvPr id="3" name="内容占位符 2"/>
          <p:cNvSpPr>
            <a:spLocks noGrp="1"/>
          </p:cNvSpPr>
          <p:nvPr>
            <p:ph idx="1"/>
          </p:nvPr>
        </p:nvSpPr>
        <p:spPr>
          <a:xfrm>
            <a:off x="6321425" y="3564255"/>
            <a:ext cx="9591675" cy="5168265"/>
          </a:xfrm>
        </p:spPr>
        <p:txBody>
          <a:bodyPr>
            <a:normAutofit lnSpcReduction="10000"/>
          </a:bodyPr>
          <a:p>
            <a:pPr algn="just" fontAlgn="auto">
              <a:lnSpc>
                <a:spcPct val="150000"/>
              </a:lnSpc>
              <a:spcBef>
                <a:spcPts val="1300"/>
              </a:spcBef>
            </a:pPr>
            <a:r>
              <a:rPr lang="en-US" altLang="zh-CN" sz="2400" b="1">
                <a:latin typeface="Times New Roman" panose="02020603050405020304" charset="0"/>
                <a:ea typeface="黑体" panose="02010609060101010101" charset="-122"/>
                <a:cs typeface="Times New Roman" panose="02020603050405020304" charset="0"/>
                <a:sym typeface="+mn-ea"/>
              </a:rPr>
              <a:t>Wavelength Dependence of  PRNU</a:t>
            </a:r>
            <a:r>
              <a:rPr lang="zh-CN" altLang="en-US" sz="2400" b="1">
                <a:latin typeface="Times New Roman" panose="02020603050405020304" charset="0"/>
                <a:ea typeface="黑体" panose="02010609060101010101" charset="-122"/>
                <a:cs typeface="Times New Roman" panose="02020603050405020304" charset="0"/>
                <a:sym typeface="+mn-ea"/>
              </a:rPr>
              <a:t>：</a:t>
            </a:r>
            <a:endParaRPr lang="zh-CN" altLang="en-US" sz="2400" b="1">
              <a:latin typeface="Times New Roman" panose="02020603050405020304" charset="0"/>
              <a:ea typeface="黑体" panose="02010609060101010101" charset="-122"/>
              <a:cs typeface="Times New Roman" panose="02020603050405020304" charset="0"/>
              <a:sym typeface="+mn-ea"/>
            </a:endParaRPr>
          </a:p>
          <a:p>
            <a:pPr marL="0" indent="0" algn="just" fontAlgn="auto">
              <a:lnSpc>
                <a:spcPct val="150000"/>
              </a:lnSpc>
              <a:spcBef>
                <a:spcPts val="1300"/>
              </a:spcBef>
              <a:buNone/>
            </a:pPr>
            <a:r>
              <a:rPr lang="en-US" altLang="zh-CN" sz="2400" b="1">
                <a:latin typeface="Times New Roman" panose="02020603050405020304" charset="0"/>
                <a:ea typeface="黑体" panose="02010609060101010101" charset="-122"/>
                <a:cs typeface="Times New Roman" panose="02020603050405020304" charset="0"/>
                <a:sym typeface="+mn-ea"/>
              </a:rPr>
              <a:t>PRNU is caused by non-uniform distribution of dopants/vacancies/traps.</a:t>
            </a:r>
            <a:endParaRPr lang="zh-CN" altLang="en-US" sz="2400" b="1">
              <a:latin typeface="Times New Roman" panose="02020603050405020304" charset="0"/>
              <a:ea typeface="黑体" panose="02010609060101010101" charset="-122"/>
              <a:cs typeface="Times New Roman" panose="02020603050405020304" charset="0"/>
              <a:sym typeface="+mn-ea"/>
            </a:endParaRPr>
          </a:p>
          <a:p>
            <a:pPr marL="0" indent="0" algn="just" fontAlgn="auto">
              <a:lnSpc>
                <a:spcPct val="150000"/>
              </a:lnSpc>
              <a:spcBef>
                <a:spcPts val="1300"/>
              </a:spcBef>
              <a:buNone/>
            </a:pPr>
            <a:r>
              <a:rPr lang="en-US" altLang="zh-CN" sz="2400" b="1">
                <a:solidFill>
                  <a:srgbClr val="FF0000"/>
                </a:solidFill>
                <a:latin typeface="Times New Roman" panose="02020603050405020304" charset="0"/>
                <a:ea typeface="黑体" panose="02010609060101010101" charset="-122"/>
                <a:cs typeface="Times New Roman" panose="02020603050405020304" charset="0"/>
                <a:sym typeface="+mn-ea"/>
              </a:rPr>
              <a:t>Blue Photons</a:t>
            </a:r>
            <a:r>
              <a:rPr lang="en-US" altLang="zh-CN" sz="2400" b="1">
                <a:latin typeface="Times New Roman" panose="02020603050405020304" charset="0"/>
                <a:ea typeface="黑体" panose="02010609060101010101" charset="-122"/>
                <a:cs typeface="Times New Roman" panose="02020603050405020304" charset="0"/>
                <a:sym typeface="+mn-ea"/>
              </a:rPr>
              <a:t>: Absorbed at the surface, electrons meet </a:t>
            </a:r>
            <a:r>
              <a:rPr lang="en-US" altLang="zh-CN" sz="2400" b="1">
                <a:highlight>
                  <a:srgbClr val="FFFF00"/>
                </a:highlight>
                <a:latin typeface="Times New Roman" panose="02020603050405020304" charset="0"/>
                <a:ea typeface="黑体" panose="02010609060101010101" charset="-122"/>
                <a:cs typeface="Times New Roman" panose="02020603050405020304" charset="0"/>
                <a:sym typeface="+mn-ea"/>
              </a:rPr>
              <a:t>less interections</a:t>
            </a:r>
            <a:r>
              <a:rPr lang="en-US" altLang="zh-CN" sz="2400" b="1">
                <a:latin typeface="Times New Roman" panose="02020603050405020304" charset="0"/>
                <a:ea typeface="黑体" panose="02010609060101010101" charset="-122"/>
                <a:cs typeface="Times New Roman" panose="02020603050405020304" charset="0"/>
                <a:sym typeface="+mn-ea"/>
              </a:rPr>
              <a:t>.</a:t>
            </a:r>
            <a:endParaRPr lang="en-US" altLang="zh-CN" sz="2400" b="1">
              <a:latin typeface="Times New Roman" panose="02020603050405020304" charset="0"/>
              <a:ea typeface="黑体" panose="02010609060101010101" charset="-122"/>
              <a:cs typeface="Times New Roman" panose="02020603050405020304" charset="0"/>
              <a:sym typeface="+mn-ea"/>
            </a:endParaRPr>
          </a:p>
          <a:p>
            <a:pPr marL="0" indent="0" algn="just" fontAlgn="auto">
              <a:lnSpc>
                <a:spcPct val="150000"/>
              </a:lnSpc>
              <a:spcBef>
                <a:spcPts val="1300"/>
              </a:spcBef>
              <a:buNone/>
            </a:pPr>
            <a:r>
              <a:rPr lang="en-US" altLang="zh-CN" sz="2400" b="1">
                <a:solidFill>
                  <a:srgbClr val="0070C0"/>
                </a:solidFill>
                <a:latin typeface="Times New Roman" panose="02020603050405020304" charset="0"/>
                <a:ea typeface="黑体" panose="02010609060101010101" charset="-122"/>
                <a:cs typeface="Times New Roman" panose="02020603050405020304" charset="0"/>
                <a:sym typeface="+mn-ea"/>
              </a:rPr>
              <a:t>Red Photons</a:t>
            </a:r>
            <a:r>
              <a:rPr lang="zh-CN" altLang="en-US" sz="2400" b="1">
                <a:latin typeface="Times New Roman" panose="02020603050405020304" charset="0"/>
                <a:ea typeface="黑体" panose="02010609060101010101" charset="-122"/>
                <a:cs typeface="Times New Roman" panose="02020603050405020304" charset="0"/>
                <a:sym typeface="+mn-ea"/>
              </a:rPr>
              <a:t>：</a:t>
            </a:r>
            <a:r>
              <a:rPr lang="en-US" altLang="zh-CN" sz="2400" b="1">
                <a:latin typeface="Times New Roman" panose="02020603050405020304" charset="0"/>
                <a:ea typeface="黑体" panose="02010609060101010101" charset="-122"/>
                <a:cs typeface="Times New Roman" panose="02020603050405020304" charset="0"/>
                <a:sym typeface="+mn-ea"/>
              </a:rPr>
              <a:t>Aborbed near the potential well, meet </a:t>
            </a:r>
            <a:r>
              <a:rPr lang="en-US" altLang="zh-CN" sz="2400" b="1">
                <a:highlight>
                  <a:srgbClr val="FFFF00"/>
                </a:highlight>
                <a:latin typeface="Times New Roman" panose="02020603050405020304" charset="0"/>
                <a:ea typeface="黑体" panose="02010609060101010101" charset="-122"/>
                <a:cs typeface="Times New Roman" panose="02020603050405020304" charset="0"/>
                <a:sym typeface="+mn-ea"/>
              </a:rPr>
              <a:t>more interections</a:t>
            </a:r>
            <a:r>
              <a:rPr lang="en-US" altLang="zh-CN" sz="2400" b="1">
                <a:latin typeface="Times New Roman" panose="02020603050405020304" charset="0"/>
                <a:ea typeface="黑体" panose="02010609060101010101" charset="-122"/>
                <a:cs typeface="Times New Roman" panose="02020603050405020304" charset="0"/>
                <a:sym typeface="+mn-ea"/>
              </a:rPr>
              <a:t>.</a:t>
            </a:r>
            <a:endParaRPr lang="en-US" altLang="zh-CN" sz="24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400" b="1">
                <a:solidFill>
                  <a:schemeClr val="tx1"/>
                </a:solidFill>
                <a:latin typeface="Times New Roman" panose="02020603050405020304" charset="0"/>
                <a:ea typeface="黑体" panose="02010609060101010101" charset="-122"/>
                <a:cs typeface="Times New Roman" panose="02020603050405020304" charset="0"/>
              </a:rPr>
              <a:t>Quantum Yield</a:t>
            </a:r>
            <a:r>
              <a:rPr lang="zh-CN" altLang="en-US" sz="2400" b="1">
                <a:solidFill>
                  <a:schemeClr val="tx1"/>
                </a:solidFill>
                <a:latin typeface="Times New Roman" panose="02020603050405020304" charset="0"/>
                <a:ea typeface="黑体" panose="02010609060101010101" charset="-122"/>
                <a:cs typeface="Times New Roman" panose="02020603050405020304" charset="0"/>
              </a:rPr>
              <a:t>：</a:t>
            </a:r>
            <a:r>
              <a:rPr lang="en-US" altLang="zh-CN" sz="2400" b="1">
                <a:solidFill>
                  <a:schemeClr val="tx1"/>
                </a:solidFill>
                <a:latin typeface="Times New Roman" panose="02020603050405020304" charset="0"/>
                <a:ea typeface="黑体" panose="02010609060101010101" charset="-122"/>
                <a:cs typeface="Times New Roman" panose="02020603050405020304" charset="0"/>
              </a:rPr>
              <a:t>Single ultraviolet photon may generate multiple electrons, causing bias in signal-to-noise ratio estimation.</a:t>
            </a:r>
            <a:endParaRPr lang="zh-CN" altLang="en-US" sz="24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r>
              <a:rPr lang="en-US" altLang="zh-CN" sz="2400" b="1">
                <a:solidFill>
                  <a:schemeClr val="tx1"/>
                </a:solidFill>
                <a:latin typeface="Times New Roman" panose="02020603050405020304" charset="0"/>
                <a:ea typeface="黑体" panose="02010609060101010101" charset="-122"/>
                <a:cs typeface="Times New Roman" panose="02020603050405020304" charset="0"/>
              </a:rPr>
              <a:t>Bright-fatter (BF) effect</a:t>
            </a:r>
            <a:r>
              <a:rPr lang="zh-CN" altLang="en-US" sz="2400" b="1">
                <a:solidFill>
                  <a:schemeClr val="tx1"/>
                </a:solidFill>
                <a:latin typeface="Times New Roman" panose="02020603050405020304" charset="0"/>
                <a:ea typeface="黑体" panose="02010609060101010101" charset="-122"/>
                <a:cs typeface="Times New Roman" panose="02020603050405020304" charset="0"/>
              </a:rPr>
              <a:t>：</a:t>
            </a:r>
            <a:r>
              <a:rPr lang="en-US" altLang="zh-CN" sz="2400" b="1">
                <a:solidFill>
                  <a:schemeClr val="tx1"/>
                </a:solidFill>
                <a:latin typeface="Times New Roman" panose="02020603050405020304" charset="0"/>
                <a:ea typeface="黑体" panose="02010609060101010101" charset="-122"/>
                <a:cs typeface="Times New Roman" panose="02020603050405020304" charset="0"/>
              </a:rPr>
              <a:t>Collected electrons repel newly generated electrons, this leads to image degradation of the bright sources.</a:t>
            </a:r>
            <a:endParaRPr lang="zh-CN" altLang="en-US" sz="2400" b="1">
              <a:solidFill>
                <a:schemeClr val="tx1"/>
              </a:solidFill>
              <a:latin typeface="Times New Roman" panose="02020603050405020304" charset="0"/>
              <a:ea typeface="黑体" panose="02010609060101010101" charset="-122"/>
              <a:cs typeface="Times New Roman" panose="02020603050405020304" charset="0"/>
            </a:endParaRPr>
          </a:p>
          <a:p>
            <a:pPr algn="just" fontAlgn="auto">
              <a:lnSpc>
                <a:spcPct val="150000"/>
              </a:lnSpc>
              <a:spcBef>
                <a:spcPts val="1300"/>
              </a:spcBef>
            </a:pPr>
            <a:endParaRPr lang="zh-CN" altLang="en-US" sz="2400" b="1">
              <a:solidFill>
                <a:schemeClr val="tx1"/>
              </a:solidFill>
              <a:latin typeface="Times New Roman" panose="02020603050405020304" charset="0"/>
              <a:ea typeface="黑体" panose="02010609060101010101" charset="-122"/>
              <a:cs typeface="Times New Roman" panose="02020603050405020304" charset="0"/>
            </a:endParaRPr>
          </a:p>
        </p:txBody>
      </p:sp>
      <p:grpSp>
        <p:nvGrpSpPr>
          <p:cNvPr id="128" name="组合 127"/>
          <p:cNvGrpSpPr/>
          <p:nvPr/>
        </p:nvGrpSpPr>
        <p:grpSpPr>
          <a:xfrm>
            <a:off x="-140062" y="3456305"/>
            <a:ext cx="7243172" cy="4571693"/>
            <a:chOff x="158" y="6117"/>
            <a:chExt cx="9113" cy="6471"/>
          </a:xfrm>
        </p:grpSpPr>
        <p:grpSp>
          <p:nvGrpSpPr>
            <p:cNvPr id="122" name="组合 121"/>
            <p:cNvGrpSpPr/>
            <p:nvPr/>
          </p:nvGrpSpPr>
          <p:grpSpPr>
            <a:xfrm>
              <a:off x="579" y="7018"/>
              <a:ext cx="8692" cy="5570"/>
              <a:chOff x="1139" y="6821"/>
              <a:chExt cx="6215" cy="4279"/>
            </a:xfrm>
          </p:grpSpPr>
          <p:sp>
            <p:nvSpPr>
              <p:cNvPr id="11" name="矩形 10"/>
              <p:cNvSpPr/>
              <p:nvPr/>
            </p:nvSpPr>
            <p:spPr>
              <a:xfrm>
                <a:off x="1139" y="7308"/>
                <a:ext cx="5476" cy="2566"/>
              </a:xfrm>
              <a:prstGeom prst="rect">
                <a:avLst/>
              </a:prstGeom>
              <a:solidFill>
                <a:schemeClr val="accent6">
                  <a:lumMod val="40000"/>
                  <a:lumOff val="60000"/>
                </a:schemeClr>
              </a:solidFill>
              <a:ln>
                <a:solidFill>
                  <a:schemeClr val="accent6">
                    <a:lumMod val="40000"/>
                    <a:lumOff val="60000"/>
                  </a:schemeClr>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4" name="矩形 13"/>
              <p:cNvSpPr/>
              <p:nvPr/>
            </p:nvSpPr>
            <p:spPr>
              <a:xfrm>
                <a:off x="1152" y="10336"/>
                <a:ext cx="5453" cy="637"/>
              </a:xfrm>
              <a:prstGeom prst="rect">
                <a:avLst/>
              </a:prstGeom>
              <a:solidFill>
                <a:schemeClr val="accent4"/>
              </a:solidFill>
              <a:ln>
                <a:solidFill>
                  <a:schemeClr val="accent4"/>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1" name="矩形 30"/>
              <p:cNvSpPr/>
              <p:nvPr/>
            </p:nvSpPr>
            <p:spPr>
              <a:xfrm>
                <a:off x="2265" y="10966"/>
                <a:ext cx="876" cy="120"/>
              </a:xfrm>
              <a:prstGeom prst="rect">
                <a:avLst/>
              </a:prstGeom>
              <a:solidFill>
                <a:schemeClr val="accent2"/>
              </a:solidFill>
              <a:ln>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2" name="文本框 31"/>
              <p:cNvSpPr txBox="1"/>
              <p:nvPr/>
            </p:nvSpPr>
            <p:spPr>
              <a:xfrm>
                <a:off x="4051" y="9791"/>
                <a:ext cx="1967" cy="400"/>
              </a:xfrm>
              <a:prstGeom prst="rect">
                <a:avLst/>
              </a:prstGeom>
              <a:noFill/>
            </p:spPr>
            <p:txBody>
              <a:bodyPr wrap="square" rtlCol="0">
                <a:spAutoFit/>
              </a:bodyPr>
              <a:p>
                <a:r>
                  <a:rPr lang="en-US" altLang="zh-CN"/>
                  <a:t>p channel</a:t>
                </a:r>
                <a:endParaRPr lang="en-US" altLang="zh-CN"/>
              </a:p>
            </p:txBody>
          </p:sp>
          <p:sp>
            <p:nvSpPr>
              <p:cNvPr id="35" name="椭圆 34"/>
              <p:cNvSpPr/>
              <p:nvPr/>
            </p:nvSpPr>
            <p:spPr>
              <a:xfrm>
                <a:off x="5359" y="762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5" name="椭圆 44"/>
              <p:cNvSpPr/>
              <p:nvPr/>
            </p:nvSpPr>
            <p:spPr>
              <a:xfrm>
                <a:off x="5780" y="7475"/>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6" name="椭圆 45"/>
              <p:cNvSpPr/>
              <p:nvPr/>
            </p:nvSpPr>
            <p:spPr>
              <a:xfrm>
                <a:off x="4961" y="743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8" name="椭圆 47"/>
              <p:cNvSpPr/>
              <p:nvPr/>
            </p:nvSpPr>
            <p:spPr>
              <a:xfrm>
                <a:off x="2552" y="778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9" name="椭圆 58"/>
              <p:cNvSpPr/>
              <p:nvPr/>
            </p:nvSpPr>
            <p:spPr>
              <a:xfrm>
                <a:off x="4956" y="7770"/>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0" name="椭圆 59"/>
              <p:cNvSpPr/>
              <p:nvPr/>
            </p:nvSpPr>
            <p:spPr>
              <a:xfrm>
                <a:off x="6027" y="7722"/>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1" name="椭圆 60"/>
              <p:cNvSpPr/>
              <p:nvPr/>
            </p:nvSpPr>
            <p:spPr>
              <a:xfrm>
                <a:off x="5091" y="815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2" name="椭圆 61"/>
              <p:cNvSpPr/>
              <p:nvPr/>
            </p:nvSpPr>
            <p:spPr>
              <a:xfrm>
                <a:off x="5559" y="8463"/>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3" name="椭圆 62"/>
              <p:cNvSpPr/>
              <p:nvPr/>
            </p:nvSpPr>
            <p:spPr>
              <a:xfrm>
                <a:off x="4662" y="8424"/>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4" name="椭圆 63"/>
              <p:cNvSpPr/>
              <p:nvPr/>
            </p:nvSpPr>
            <p:spPr>
              <a:xfrm>
                <a:off x="4051" y="789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5" name="椭圆 64"/>
              <p:cNvSpPr/>
              <p:nvPr/>
            </p:nvSpPr>
            <p:spPr>
              <a:xfrm>
                <a:off x="5130" y="8840"/>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6" name="椭圆 65"/>
              <p:cNvSpPr/>
              <p:nvPr/>
            </p:nvSpPr>
            <p:spPr>
              <a:xfrm>
                <a:off x="5559" y="782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7" name="椭圆 66"/>
              <p:cNvSpPr/>
              <p:nvPr/>
            </p:nvSpPr>
            <p:spPr>
              <a:xfrm>
                <a:off x="4563" y="802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8" name="椭圆 67"/>
              <p:cNvSpPr/>
              <p:nvPr/>
            </p:nvSpPr>
            <p:spPr>
              <a:xfrm>
                <a:off x="4199" y="8754"/>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9" name="椭圆 68"/>
              <p:cNvSpPr/>
              <p:nvPr/>
            </p:nvSpPr>
            <p:spPr>
              <a:xfrm>
                <a:off x="5759" y="9014"/>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0" name="椭圆 69"/>
              <p:cNvSpPr/>
              <p:nvPr/>
            </p:nvSpPr>
            <p:spPr>
              <a:xfrm>
                <a:off x="4264" y="9339"/>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1" name="椭圆 70"/>
              <p:cNvSpPr/>
              <p:nvPr/>
            </p:nvSpPr>
            <p:spPr>
              <a:xfrm>
                <a:off x="3887" y="744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2" name="文本框 71"/>
              <p:cNvSpPr txBox="1"/>
              <p:nvPr/>
            </p:nvSpPr>
            <p:spPr>
              <a:xfrm>
                <a:off x="3768" y="10463"/>
                <a:ext cx="1109" cy="501"/>
              </a:xfrm>
              <a:prstGeom prst="rect">
                <a:avLst/>
              </a:prstGeom>
              <a:noFill/>
            </p:spPr>
            <p:txBody>
              <a:bodyPr wrap="square" rtlCol="0">
                <a:spAutoFit/>
              </a:bodyPr>
              <a:p>
                <a:r>
                  <a:rPr lang="en-US" altLang="zh-CN" sz="2400" b="1">
                    <a:solidFill>
                      <a:schemeClr val="tx1"/>
                    </a:solidFill>
                    <a:latin typeface="Times New Roman" panose="02020603050405020304" charset="0"/>
                    <a:cs typeface="Times New Roman" panose="02020603050405020304" charset="0"/>
                  </a:rPr>
                  <a:t>SiO</a:t>
                </a:r>
                <a:r>
                  <a:rPr lang="en-US" altLang="zh-CN" sz="2400" b="1" baseline="-25000">
                    <a:solidFill>
                      <a:schemeClr val="tx1"/>
                    </a:solidFill>
                    <a:latin typeface="Times New Roman" panose="02020603050405020304" charset="0"/>
                    <a:cs typeface="Times New Roman" panose="02020603050405020304" charset="0"/>
                  </a:rPr>
                  <a:t>2</a:t>
                </a:r>
                <a:endParaRPr lang="en-US" altLang="zh-CN" sz="2400" b="1" baseline="-25000">
                  <a:solidFill>
                    <a:schemeClr val="tx1"/>
                  </a:solidFill>
                  <a:latin typeface="Times New Roman" panose="02020603050405020304" charset="0"/>
                  <a:cs typeface="Times New Roman" panose="02020603050405020304" charset="0"/>
                </a:endParaRPr>
              </a:p>
            </p:txBody>
          </p:sp>
          <p:sp>
            <p:nvSpPr>
              <p:cNvPr id="74" name="矩形 73"/>
              <p:cNvSpPr/>
              <p:nvPr/>
            </p:nvSpPr>
            <p:spPr>
              <a:xfrm>
                <a:off x="1151" y="9858"/>
                <a:ext cx="5455" cy="615"/>
              </a:xfrm>
              <a:prstGeom prst="rect">
                <a:avLst/>
              </a:prstGeom>
              <a:pattFill prst="pct30">
                <a:fgClr>
                  <a:schemeClr val="accent1"/>
                </a:fgClr>
                <a:bgClr>
                  <a:schemeClr val="bg1"/>
                </a:bgClr>
              </a:pattFill>
              <a:ln>
                <a:solidFill>
                  <a:srgbClr val="7030A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rgbClr val="7030A0"/>
                  </a:solidFill>
                </a:endParaRPr>
              </a:p>
            </p:txBody>
          </p:sp>
          <p:sp>
            <p:nvSpPr>
              <p:cNvPr id="78" name="矩形 77"/>
              <p:cNvSpPr/>
              <p:nvPr/>
            </p:nvSpPr>
            <p:spPr>
              <a:xfrm>
                <a:off x="1152" y="6861"/>
                <a:ext cx="5463" cy="432"/>
              </a:xfrm>
              <a:prstGeom prst="rect">
                <a:avLst/>
              </a:prstGeom>
              <a:solidFill>
                <a:schemeClr val="bg2">
                  <a:lumMod val="75000"/>
                </a:schemeClr>
              </a:solidFill>
              <a:ln>
                <a:solidFill>
                  <a:schemeClr val="bg2">
                    <a:lumMod val="7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bg2">
                      <a:lumMod val="50000"/>
                    </a:schemeClr>
                  </a:solidFill>
                </a:endParaRPr>
              </a:p>
            </p:txBody>
          </p:sp>
          <p:cxnSp>
            <p:nvCxnSpPr>
              <p:cNvPr id="81" name="直接箭头连接符 80"/>
              <p:cNvCxnSpPr/>
              <p:nvPr/>
            </p:nvCxnSpPr>
            <p:spPr>
              <a:xfrm>
                <a:off x="7354" y="10107"/>
                <a:ext cx="0" cy="0"/>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82" name="直接连接符 81"/>
              <p:cNvCxnSpPr/>
              <p:nvPr/>
            </p:nvCxnSpPr>
            <p:spPr>
              <a:xfrm flipH="1">
                <a:off x="1139" y="10161"/>
                <a:ext cx="5448" cy="0"/>
              </a:xfrm>
              <a:prstGeom prst="line">
                <a:avLst/>
              </a:prstGeom>
              <a:ln w="19050" cap="flat" cmpd="sng" algn="ctr">
                <a:solidFill>
                  <a:schemeClr val="tx1"/>
                </a:solidFill>
                <a:prstDash val="dash"/>
                <a:miter lim="800000"/>
              </a:ln>
            </p:spPr>
            <p:style>
              <a:lnRef idx="0">
                <a:schemeClr val="accent1"/>
              </a:lnRef>
              <a:fillRef idx="0">
                <a:srgbClr val="FFFFFF"/>
              </a:fillRef>
              <a:effectRef idx="0">
                <a:srgbClr val="FFFFFF"/>
              </a:effectRef>
              <a:fontRef idx="minor">
                <a:schemeClr val="tx1"/>
              </a:fontRef>
            </p:style>
          </p:cxnSp>
          <mc:AlternateContent xmlns:mc="http://schemas.openxmlformats.org/markup-compatibility/2006">
            <mc:Choice xmlns:a14="http://schemas.microsoft.com/office/drawing/2010/main" Requires="a14">
              <p:sp>
                <p:nvSpPr>
                  <p:cNvPr id="88" name="文本框 87"/>
                  <p:cNvSpPr txBox="1"/>
                  <p:nvPr/>
                </p:nvSpPr>
                <p:spPr>
                  <a:xfrm>
                    <a:off x="1399" y="7311"/>
                    <a:ext cx="1766" cy="501"/>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2400" i="1">
                              <a:solidFill>
                                <a:schemeClr val="accent1"/>
                              </a:solidFill>
                              <a:latin typeface="Cambria Math" panose="02040503050406030204" charset="0"/>
                              <a:cs typeface="Cambria Math" panose="02040503050406030204" charset="0"/>
                            </a:rPr>
                            <m:t>𝛾</m:t>
                          </m:r>
                          <m:r>
                            <a:rPr lang="en-US" altLang="zh-CN" sz="2400" i="1">
                              <a:solidFill>
                                <a:schemeClr val="accent1"/>
                              </a:solidFill>
                              <a:latin typeface="Cambria Math" panose="02040503050406030204" charset="0"/>
                              <a:cs typeface="Cambria Math" panose="02040503050406030204" charset="0"/>
                            </a:rPr>
                            <m:t>→</m:t>
                          </m:r>
                          <m:r>
                            <a:rPr lang="en-US" altLang="zh-CN" sz="2400" i="1">
                              <a:solidFill>
                                <a:schemeClr val="accent1"/>
                              </a:solidFill>
                              <a:latin typeface="Cambria Math" panose="02040503050406030204" charset="0"/>
                              <a:cs typeface="Cambria Math" panose="02040503050406030204" charset="0"/>
                            </a:rPr>
                            <m:t>𝛼</m:t>
                          </m:r>
                          <m:r>
                            <m:rPr>
                              <m:sty m:val="p"/>
                            </m:rPr>
                            <a:rPr lang="en-US" altLang="zh-CN" sz="2400">
                              <a:solidFill>
                                <a:schemeClr val="accent1"/>
                              </a:solidFill>
                              <a:latin typeface="Cambria Math" panose="02040503050406030204" charset="0"/>
                              <a:cs typeface="Cambria Math" panose="02040503050406030204" charset="0"/>
                            </a:rPr>
                            <m:t>e</m:t>
                          </m:r>
                        </m:oMath>
                      </m:oMathPara>
                    </a14:m>
                    <a:endParaRPr lang="en-US" altLang="zh-CN" sz="2400">
                      <a:solidFill>
                        <a:schemeClr val="accent1"/>
                      </a:solidFill>
                      <a:latin typeface="Cambria Math" panose="02040503050406030204" charset="0"/>
                      <a:cs typeface="Cambria Math" panose="02040503050406030204" charset="0"/>
                    </a:endParaRPr>
                  </a:p>
                </p:txBody>
              </p:sp>
            </mc:Choice>
            <mc:Fallback>
              <p:sp>
                <p:nvSpPr>
                  <p:cNvPr id="88" name="文本框 87"/>
                  <p:cNvSpPr txBox="1">
                    <a:spLocks noRot="1" noChangeAspect="1" noMove="1" noResize="1" noEditPoints="1" noAdjustHandles="1" noChangeArrowheads="1" noChangeShapeType="1" noTextEdit="1"/>
                  </p:cNvSpPr>
                  <p:nvPr/>
                </p:nvSpPr>
                <p:spPr>
                  <a:xfrm>
                    <a:off x="1399" y="7311"/>
                    <a:ext cx="1766" cy="501"/>
                  </a:xfrm>
                  <a:prstGeom prst="rect">
                    <a:avLst/>
                  </a:prstGeom>
                  <a:blipFill rotWithShape="1">
                    <a:blip r:embed="rId1"/>
                  </a:blipFill>
                </p:spPr>
                <p:txBody>
                  <a:bodyPr/>
                  <a:lstStyle/>
                  <a:p>
                    <a:r>
                      <a:rPr lang="zh-CN" altLang="en-US">
                        <a:noFill/>
                      </a:rPr>
                      <a:t> </a:t>
                    </a:r>
                  </a:p>
                </p:txBody>
              </p:sp>
            </mc:Fallback>
          </mc:AlternateContent>
          <p:cxnSp>
            <p:nvCxnSpPr>
              <p:cNvPr id="89" name="直接箭头连接符 88"/>
              <p:cNvCxnSpPr/>
              <p:nvPr/>
            </p:nvCxnSpPr>
            <p:spPr>
              <a:xfrm>
                <a:off x="2942" y="7657"/>
                <a:ext cx="5" cy="808"/>
              </a:xfrm>
              <a:prstGeom prst="straightConnector1">
                <a:avLst/>
              </a:prstGeom>
              <a:ln w="25400">
                <a:solidFill>
                  <a:schemeClr val="tx1"/>
                </a:solidFill>
                <a:tailEnd type="arrow"/>
              </a:ln>
            </p:spPr>
            <p:style>
              <a:lnRef idx="2">
                <a:schemeClr val="accent1"/>
              </a:lnRef>
              <a:fillRef idx="0">
                <a:srgbClr val="FFFFFF"/>
              </a:fillRef>
              <a:effectRef idx="0">
                <a:srgbClr val="FFFFFF"/>
              </a:effectRef>
              <a:fontRef idx="minor">
                <a:schemeClr val="tx1"/>
              </a:fontRef>
            </p:style>
          </p:cxnSp>
          <p:sp>
            <p:nvSpPr>
              <p:cNvPr id="91" name="椭圆 90"/>
              <p:cNvSpPr/>
              <p:nvPr/>
            </p:nvSpPr>
            <p:spPr>
              <a:xfrm>
                <a:off x="3198" y="9094"/>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2" name="椭圆 91"/>
              <p:cNvSpPr/>
              <p:nvPr/>
            </p:nvSpPr>
            <p:spPr>
              <a:xfrm>
                <a:off x="2871" y="8465"/>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6" name="矩形 95"/>
              <p:cNvSpPr/>
              <p:nvPr/>
            </p:nvSpPr>
            <p:spPr>
              <a:xfrm>
                <a:off x="3685" y="10980"/>
                <a:ext cx="876" cy="120"/>
              </a:xfrm>
              <a:prstGeom prst="rect">
                <a:avLst/>
              </a:prstGeom>
              <a:solidFill>
                <a:schemeClr val="accent2"/>
              </a:solidFill>
              <a:ln>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7" name="矩形 96"/>
              <p:cNvSpPr/>
              <p:nvPr/>
            </p:nvSpPr>
            <p:spPr>
              <a:xfrm>
                <a:off x="5102" y="10972"/>
                <a:ext cx="876" cy="120"/>
              </a:xfrm>
              <a:prstGeom prst="rect">
                <a:avLst/>
              </a:prstGeom>
              <a:solidFill>
                <a:schemeClr val="accent2"/>
              </a:solidFill>
              <a:ln>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8" name="椭圆 97"/>
              <p:cNvSpPr/>
              <p:nvPr/>
            </p:nvSpPr>
            <p:spPr>
              <a:xfrm>
                <a:off x="3714" y="762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9" name="椭圆 98"/>
              <p:cNvSpPr/>
              <p:nvPr/>
            </p:nvSpPr>
            <p:spPr>
              <a:xfrm>
                <a:off x="3485" y="788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0" name="椭圆 99"/>
              <p:cNvSpPr/>
              <p:nvPr/>
            </p:nvSpPr>
            <p:spPr>
              <a:xfrm>
                <a:off x="3252" y="744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1" name="椭圆 100"/>
              <p:cNvSpPr/>
              <p:nvPr/>
            </p:nvSpPr>
            <p:spPr>
              <a:xfrm>
                <a:off x="3485" y="8465"/>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2" name="椭圆 101"/>
              <p:cNvSpPr/>
              <p:nvPr/>
            </p:nvSpPr>
            <p:spPr>
              <a:xfrm>
                <a:off x="4087" y="7641"/>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3" name="椭圆 102"/>
              <p:cNvSpPr/>
              <p:nvPr/>
            </p:nvSpPr>
            <p:spPr>
              <a:xfrm>
                <a:off x="3078" y="7865"/>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4" name="椭圆 103"/>
              <p:cNvSpPr/>
              <p:nvPr/>
            </p:nvSpPr>
            <p:spPr>
              <a:xfrm>
                <a:off x="2247" y="7373"/>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5" name="椭圆 104"/>
              <p:cNvSpPr/>
              <p:nvPr/>
            </p:nvSpPr>
            <p:spPr>
              <a:xfrm>
                <a:off x="2107" y="796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6" name="椭圆 105"/>
              <p:cNvSpPr/>
              <p:nvPr/>
            </p:nvSpPr>
            <p:spPr>
              <a:xfrm>
                <a:off x="2412" y="8260"/>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7" name="椭圆 106"/>
              <p:cNvSpPr/>
              <p:nvPr/>
            </p:nvSpPr>
            <p:spPr>
              <a:xfrm>
                <a:off x="2272" y="8754"/>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8" name="椭圆 107"/>
              <p:cNvSpPr/>
              <p:nvPr/>
            </p:nvSpPr>
            <p:spPr>
              <a:xfrm>
                <a:off x="1867" y="7766"/>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9" name="椭圆 108"/>
              <p:cNvSpPr/>
              <p:nvPr/>
            </p:nvSpPr>
            <p:spPr>
              <a:xfrm>
                <a:off x="1867" y="8465"/>
                <a:ext cx="140" cy="140"/>
              </a:xfrm>
              <a:prstGeom prst="ellipse">
                <a:avLst/>
              </a:prstGeom>
              <a:solidFill>
                <a:srgbClr val="FFFF00"/>
              </a:solidFill>
              <a:ln>
                <a:solidFill>
                  <a:srgbClr val="FFFF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mc:AlternateContent xmlns:mc="http://schemas.openxmlformats.org/markup-compatibility/2006">
            <mc:Choice xmlns:a14="http://schemas.microsoft.com/office/drawing/2010/main" Requires="a14">
              <p:sp>
                <p:nvSpPr>
                  <p:cNvPr id="110" name="文本框 109"/>
                  <p:cNvSpPr txBox="1"/>
                  <p:nvPr/>
                </p:nvSpPr>
                <p:spPr>
                  <a:xfrm>
                    <a:off x="3793" y="8840"/>
                    <a:ext cx="1766" cy="501"/>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r>
                            <a:rPr lang="en-US" altLang="zh-CN" sz="2400" i="1">
                              <a:solidFill>
                                <a:srgbClr val="FF0000"/>
                              </a:solidFill>
                              <a:latin typeface="Cambria Math" panose="02040503050406030204" charset="0"/>
                              <a:cs typeface="Cambria Math" panose="02040503050406030204" charset="0"/>
                            </a:rPr>
                            <m:t>𝛾</m:t>
                          </m:r>
                          <m:r>
                            <a:rPr lang="en-US" altLang="zh-CN" sz="2400" i="1">
                              <a:solidFill>
                                <a:srgbClr val="FF0000"/>
                              </a:solidFill>
                              <a:latin typeface="Cambria Math" panose="02040503050406030204" charset="0"/>
                              <a:cs typeface="Cambria Math" panose="02040503050406030204" charset="0"/>
                            </a:rPr>
                            <m:t>→</m:t>
                          </m:r>
                          <m:r>
                            <a:rPr lang="en-US" altLang="zh-CN" sz="2400" i="1">
                              <a:solidFill>
                                <a:srgbClr val="FF0000"/>
                              </a:solidFill>
                              <a:latin typeface="Cambria Math" panose="02040503050406030204" charset="0"/>
                              <a:cs typeface="Cambria Math" panose="02040503050406030204" charset="0"/>
                            </a:rPr>
                            <m:t>𝛼</m:t>
                          </m:r>
                          <m:r>
                            <m:rPr>
                              <m:sty m:val="p"/>
                            </m:rPr>
                            <a:rPr lang="en-US" altLang="zh-CN" sz="2400">
                              <a:solidFill>
                                <a:srgbClr val="FF0000"/>
                              </a:solidFill>
                              <a:latin typeface="Cambria Math" panose="02040503050406030204" charset="0"/>
                              <a:cs typeface="Cambria Math" panose="02040503050406030204" charset="0"/>
                            </a:rPr>
                            <m:t>e</m:t>
                          </m:r>
                        </m:oMath>
                      </m:oMathPara>
                    </a14:m>
                    <a:endParaRPr lang="en-US" altLang="zh-CN" sz="2400">
                      <a:solidFill>
                        <a:srgbClr val="FF0000"/>
                      </a:solidFill>
                      <a:latin typeface="Cambria Math" panose="02040503050406030204" charset="0"/>
                      <a:cs typeface="Cambria Math" panose="02040503050406030204" charset="0"/>
                    </a:endParaRPr>
                  </a:p>
                </p:txBody>
              </p:sp>
            </mc:Choice>
            <mc:Fallback>
              <p:sp>
                <p:nvSpPr>
                  <p:cNvPr id="110" name="文本框 109"/>
                  <p:cNvSpPr txBox="1">
                    <a:spLocks noRot="1" noChangeAspect="1" noMove="1" noResize="1" noEditPoints="1" noAdjustHandles="1" noChangeArrowheads="1" noChangeShapeType="1" noTextEdit="1"/>
                  </p:cNvSpPr>
                  <p:nvPr/>
                </p:nvSpPr>
                <p:spPr>
                  <a:xfrm>
                    <a:off x="3793" y="8840"/>
                    <a:ext cx="1766" cy="501"/>
                  </a:xfrm>
                  <a:prstGeom prst="rect">
                    <a:avLst/>
                  </a:prstGeom>
                  <a:blipFill rotWithShape="1">
                    <a:blip r:embed="rId2"/>
                  </a:blipFill>
                </p:spPr>
                <p:txBody>
                  <a:bodyPr/>
                  <a:lstStyle/>
                  <a:p>
                    <a:r>
                      <a:rPr lang="zh-CN" altLang="en-US">
                        <a:noFill/>
                      </a:rPr>
                      <a:t> </a:t>
                    </a:r>
                  </a:p>
                </p:txBody>
              </p:sp>
            </mc:Fallback>
          </mc:AlternateContent>
          <p:sp>
            <p:nvSpPr>
              <p:cNvPr id="111" name="文本框 110"/>
              <p:cNvSpPr txBox="1"/>
              <p:nvPr/>
            </p:nvSpPr>
            <p:spPr>
              <a:xfrm>
                <a:off x="1158" y="9343"/>
                <a:ext cx="1420" cy="501"/>
              </a:xfrm>
              <a:prstGeom prst="rect">
                <a:avLst/>
              </a:prstGeom>
              <a:noFill/>
            </p:spPr>
            <p:txBody>
              <a:bodyPr wrap="square" rtlCol="0">
                <a:spAutoFit/>
              </a:bodyPr>
              <a:p>
                <a:r>
                  <a:rPr lang="en-US" altLang="zh-CN" sz="2400" b="1">
                    <a:latin typeface="Times New Roman" panose="02020603050405020304" charset="0"/>
                    <a:ea typeface="黑体" panose="02010609060101010101" charset="-122"/>
                    <a:cs typeface="Times New Roman" panose="02020603050405020304" charset="0"/>
                  </a:rPr>
                  <a:t>Substrate</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116" name="圆角矩形 115"/>
              <p:cNvSpPr/>
              <p:nvPr/>
            </p:nvSpPr>
            <p:spPr>
              <a:xfrm>
                <a:off x="3454" y="9845"/>
                <a:ext cx="1299" cy="626"/>
              </a:xfrm>
              <a:prstGeom prst="roundRect">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2" name="文本框 111"/>
              <p:cNvSpPr txBox="1"/>
              <p:nvPr/>
            </p:nvSpPr>
            <p:spPr>
              <a:xfrm>
                <a:off x="3972" y="9875"/>
                <a:ext cx="636" cy="501"/>
              </a:xfrm>
              <a:prstGeom prst="rect">
                <a:avLst/>
              </a:prstGeom>
              <a:noFill/>
            </p:spPr>
            <p:txBody>
              <a:bodyPr wrap="square" rtlCol="0">
                <a:spAutoFit/>
              </a:bodyPr>
              <a:p>
                <a:r>
                  <a:rPr lang="en-US" altLang="zh-CN" sz="2400" b="1">
                    <a:latin typeface="Times New Roman" panose="02020603050405020304" charset="0"/>
                    <a:cs typeface="Times New Roman" panose="02020603050405020304" charset="0"/>
                  </a:rPr>
                  <a:t>e</a:t>
                </a:r>
                <a:r>
                  <a:rPr lang="en-US" altLang="zh-CN" sz="2400" b="1" baseline="30000">
                    <a:latin typeface="Times New Roman" panose="02020603050405020304" charset="0"/>
                    <a:cs typeface="Times New Roman" panose="02020603050405020304" charset="0"/>
                  </a:rPr>
                  <a:t>-</a:t>
                </a:r>
                <a:endParaRPr lang="en-US" altLang="zh-CN" sz="2400" b="1" baseline="30000">
                  <a:latin typeface="Times New Roman" panose="02020603050405020304" charset="0"/>
                  <a:cs typeface="Times New Roman" panose="02020603050405020304" charset="0"/>
                </a:endParaRPr>
              </a:p>
            </p:txBody>
          </p:sp>
          <p:cxnSp>
            <p:nvCxnSpPr>
              <p:cNvPr id="119" name="曲线连接符 118"/>
              <p:cNvCxnSpPr/>
              <p:nvPr/>
            </p:nvCxnSpPr>
            <p:spPr>
              <a:xfrm rot="5400000">
                <a:off x="1565" y="8711"/>
                <a:ext cx="2268" cy="280"/>
              </a:xfrm>
              <a:prstGeom prst="curvedConnector3">
                <a:avLst>
                  <a:gd name="adj1" fmla="val 50019"/>
                </a:avLst>
              </a:prstGeom>
              <a:ln w="25400">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120" name="曲线连接符 119"/>
              <p:cNvCxnSpPr/>
              <p:nvPr/>
            </p:nvCxnSpPr>
            <p:spPr>
              <a:xfrm rot="5400000">
                <a:off x="1851" y="8773"/>
                <a:ext cx="2307" cy="141"/>
              </a:xfrm>
              <a:prstGeom prst="curvedConnector3">
                <a:avLst>
                  <a:gd name="adj1" fmla="val 50004"/>
                </a:avLst>
              </a:prstGeom>
              <a:ln w="25400">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121" name="曲线连接符 120"/>
              <p:cNvCxnSpPr/>
              <p:nvPr/>
            </p:nvCxnSpPr>
            <p:spPr>
              <a:xfrm rot="5400000" flipV="1">
                <a:off x="5193" y="9614"/>
                <a:ext cx="728" cy="98"/>
              </a:xfrm>
              <a:prstGeom prst="curvedConnector3">
                <a:avLst>
                  <a:gd name="adj1" fmla="val 49965"/>
                </a:avLst>
              </a:prstGeom>
              <a:ln w="25400">
                <a:solidFill>
                  <a:schemeClr val="tx1"/>
                </a:solidFill>
                <a:tailEnd type="arrow"/>
              </a:ln>
            </p:spPr>
            <p:style>
              <a:lnRef idx="2">
                <a:schemeClr val="accent1"/>
              </a:lnRef>
              <a:fillRef idx="0">
                <a:srgbClr val="FFFFFF"/>
              </a:fillRef>
              <a:effectRef idx="0">
                <a:srgbClr val="FFFFFF"/>
              </a:effectRef>
              <a:fontRef idx="minor">
                <a:schemeClr val="tx1"/>
              </a:fontRef>
            </p:style>
          </p:cxnSp>
          <p:sp>
            <p:nvSpPr>
              <p:cNvPr id="87" name="文本框 86"/>
              <p:cNvSpPr txBox="1"/>
              <p:nvPr/>
            </p:nvSpPr>
            <p:spPr>
              <a:xfrm>
                <a:off x="2853" y="6821"/>
                <a:ext cx="2827" cy="501"/>
              </a:xfrm>
              <a:prstGeom prst="rect">
                <a:avLst/>
              </a:prstGeom>
              <a:noFill/>
            </p:spPr>
            <p:txBody>
              <a:bodyPr wrap="square" rtlCol="0">
                <a:spAutoFit/>
              </a:bodyPr>
              <a:p>
                <a:r>
                  <a:rPr lang="en-US" altLang="zh-CN" sz="2400" b="1">
                    <a:latin typeface="Times New Roman" panose="02020603050405020304" charset="0"/>
                    <a:ea typeface="黑体" panose="02010609060101010101" charset="-122"/>
                    <a:cs typeface="Times New Roman" panose="02020603050405020304" charset="0"/>
                  </a:rPr>
                  <a:t>Back Surface Coating</a:t>
                </a:r>
                <a:endParaRPr lang="en-US" altLang="zh-CN" sz="2400" b="1">
                  <a:latin typeface="Times New Roman" panose="02020603050405020304" charset="0"/>
                  <a:ea typeface="黑体" panose="02010609060101010101" charset="-122"/>
                  <a:cs typeface="Times New Roman" panose="02020603050405020304" charset="0"/>
                </a:endParaRPr>
              </a:p>
            </p:txBody>
          </p:sp>
        </p:grpSp>
        <p:sp>
          <p:nvSpPr>
            <p:cNvPr id="124" name="文本框 123"/>
            <p:cNvSpPr txBox="1"/>
            <p:nvPr/>
          </p:nvSpPr>
          <p:spPr>
            <a:xfrm>
              <a:off x="158" y="10965"/>
              <a:ext cx="2416" cy="860"/>
            </a:xfrm>
            <a:prstGeom prst="rect">
              <a:avLst/>
            </a:prstGeom>
            <a:noFill/>
          </p:spPr>
          <p:txBody>
            <a:bodyPr wrap="square" rtlCol="0">
              <a:spAutoFit/>
            </a:bodyPr>
            <a:p>
              <a:pPr indent="0" algn="ctr" fontAlgn="auto">
                <a:lnSpc>
                  <a:spcPct val="70000"/>
                </a:lnSpc>
              </a:pPr>
              <a:r>
                <a:rPr lang="en-US" altLang="zh-CN" sz="2400" b="1">
                  <a:latin typeface="Times New Roman" panose="02020603050405020304" charset="0"/>
                  <a:ea typeface="黑体" panose="02010609060101010101" charset="-122"/>
                  <a:cs typeface="Times New Roman" panose="02020603050405020304" charset="0"/>
                </a:rPr>
                <a:t>Buried</a:t>
              </a:r>
              <a:endParaRPr lang="en-US" altLang="zh-CN" sz="2400" b="1">
                <a:latin typeface="Times New Roman" panose="02020603050405020304" charset="0"/>
                <a:ea typeface="黑体" panose="02010609060101010101" charset="-122"/>
                <a:cs typeface="Times New Roman" panose="02020603050405020304" charset="0"/>
              </a:endParaRPr>
            </a:p>
            <a:p>
              <a:pPr indent="0" algn="ctr" fontAlgn="auto">
                <a:lnSpc>
                  <a:spcPct val="70000"/>
                </a:lnSpc>
              </a:pPr>
              <a:r>
                <a:rPr lang="en-US" altLang="zh-CN" sz="2400" b="1">
                  <a:latin typeface="Times New Roman" panose="02020603050405020304" charset="0"/>
                  <a:ea typeface="黑体" panose="02010609060101010101" charset="-122"/>
                  <a:cs typeface="Times New Roman" panose="02020603050405020304" charset="0"/>
                </a:rPr>
                <a:t> Channel</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126" name="直接箭头连接符 125"/>
            <p:cNvCxnSpPr/>
            <p:nvPr/>
          </p:nvCxnSpPr>
          <p:spPr>
            <a:xfrm>
              <a:off x="3059" y="6117"/>
              <a:ext cx="0" cy="1954"/>
            </a:xfrm>
            <a:prstGeom prst="straightConnector1">
              <a:avLst/>
            </a:prstGeom>
            <a:ln w="25400">
              <a:tailEnd type="arrow"/>
            </a:ln>
          </p:spPr>
          <p:style>
            <a:lnRef idx="2">
              <a:schemeClr val="accent1"/>
            </a:lnRef>
            <a:fillRef idx="0">
              <a:srgbClr val="FFFFFF"/>
            </a:fillRef>
            <a:effectRef idx="0">
              <a:srgbClr val="FFFFFF"/>
            </a:effectRef>
            <a:fontRef idx="minor">
              <a:schemeClr val="tx1"/>
            </a:fontRef>
          </p:style>
        </p:cxnSp>
        <p:cxnSp>
          <p:nvCxnSpPr>
            <p:cNvPr id="127" name="直接箭头连接符 126"/>
            <p:cNvCxnSpPr/>
            <p:nvPr/>
          </p:nvCxnSpPr>
          <p:spPr>
            <a:xfrm>
              <a:off x="6714" y="6140"/>
              <a:ext cx="0" cy="4085"/>
            </a:xfrm>
            <a:prstGeom prst="straightConnector1">
              <a:avLst/>
            </a:prstGeom>
            <a:ln w="25400">
              <a:solidFill>
                <a:srgbClr val="FF0000"/>
              </a:solidFill>
              <a:tailEnd type="arrow"/>
            </a:ln>
          </p:spPr>
          <p:style>
            <a:lnRef idx="2">
              <a:schemeClr val="accent1"/>
            </a:lnRef>
            <a:fillRef idx="0">
              <a:srgbClr val="FFFFFF"/>
            </a:fillRef>
            <a:effectRef idx="0">
              <a:srgbClr val="FFFFFF"/>
            </a:effectRef>
            <a:fontRef idx="minor">
              <a:schemeClr val="tx1"/>
            </a:fontRef>
          </p:style>
        </p:cxnSp>
      </p:grpSp>
      <p:sp>
        <p:nvSpPr>
          <p:cNvPr id="133" name="灯片编号占位符 132"/>
          <p:cNvSpPr>
            <a:spLocks noGrp="1"/>
          </p:cNvSpPr>
          <p:nvPr>
            <p:ph type="sldNum" sz="quarter" idx="12"/>
          </p:nvPr>
        </p:nvSpPr>
        <p:spPr>
          <a:xfrm>
            <a:off x="12176284" y="8642946"/>
            <a:ext cx="3686175" cy="490637"/>
          </a:xfrm>
        </p:spPr>
        <p:txBody>
          <a:bodyPr/>
          <a:p>
            <a:fld id="{49AE70B2-8BF9-45C0-BB95-33D1B9D3A854}" type="slidenum">
              <a:rPr lang="zh-CN" altLang="en-US" sz="2400" b="1" smtClean="0">
                <a:solidFill>
                  <a:schemeClr val="tx1"/>
                </a:solidFill>
                <a:latin typeface="Times New Roman" panose="02020603050405020304" charset="0"/>
                <a:cs typeface="Times New Roman" panose="02020603050405020304" charset="0"/>
              </a:rPr>
            </a:fld>
            <a:endParaRPr lang="zh-CN" altLang="en-US" sz="2400" b="1" smtClean="0">
              <a:solidFill>
                <a:schemeClr val="tx1"/>
              </a:solidFill>
              <a:latin typeface="Times New Roman" panose="02020603050405020304" charset="0"/>
              <a:cs typeface="Times New Roman" panose="02020603050405020304" charset="0"/>
            </a:endParaRPr>
          </a:p>
        </p:txBody>
      </p:sp>
      <p:pic>
        <p:nvPicPr>
          <p:cNvPr id="134" name="图片 133"/>
          <p:cNvPicPr/>
          <p:nvPr/>
        </p:nvPicPr>
        <p:blipFill>
          <a:blip r:embed="rId3"/>
          <a:stretch>
            <a:fillRect/>
          </a:stretch>
        </p:blipFill>
        <p:spPr>
          <a:xfrm>
            <a:off x="14286865" y="0"/>
            <a:ext cx="2096135" cy="2096135"/>
          </a:xfrm>
          <a:prstGeom prst="rect">
            <a:avLst/>
          </a:prstGeom>
        </p:spPr>
      </p:pic>
      <p:sp>
        <p:nvSpPr>
          <p:cNvPr id="135" name="圆角矩形 134"/>
          <p:cNvSpPr/>
          <p:nvPr/>
        </p:nvSpPr>
        <p:spPr>
          <a:xfrm>
            <a:off x="1652270" y="7057390"/>
            <a:ext cx="664845" cy="220345"/>
          </a:xfrm>
          <a:prstGeom prst="roundRect">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6" name="圆角矩形 135"/>
          <p:cNvSpPr/>
          <p:nvPr/>
        </p:nvSpPr>
        <p:spPr>
          <a:xfrm>
            <a:off x="4743450" y="7052945"/>
            <a:ext cx="664845" cy="220345"/>
          </a:xfrm>
          <a:prstGeom prst="roundRect">
            <a:avLst/>
          </a:prstGeom>
          <a:solidFill>
            <a:srgbClr val="FF00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7" name="文本框 136"/>
          <p:cNvSpPr txBox="1"/>
          <p:nvPr/>
        </p:nvSpPr>
        <p:spPr>
          <a:xfrm>
            <a:off x="4908660" y="6901171"/>
            <a:ext cx="706942" cy="460724"/>
          </a:xfrm>
          <a:prstGeom prst="rect">
            <a:avLst/>
          </a:prstGeom>
          <a:noFill/>
        </p:spPr>
        <p:txBody>
          <a:bodyPr wrap="square" rtlCol="0">
            <a:spAutoFit/>
          </a:bodyPr>
          <a:p>
            <a:r>
              <a:rPr lang="en-US" altLang="zh-CN" sz="2400" b="1">
                <a:latin typeface="Times New Roman" panose="02020603050405020304" charset="0"/>
                <a:cs typeface="Times New Roman" panose="02020603050405020304" charset="0"/>
              </a:rPr>
              <a:t>e</a:t>
            </a:r>
            <a:r>
              <a:rPr lang="en-US" altLang="zh-CN" sz="2400" b="1" baseline="30000">
                <a:latin typeface="Times New Roman" panose="02020603050405020304" charset="0"/>
                <a:cs typeface="Times New Roman" panose="02020603050405020304" charset="0"/>
              </a:rPr>
              <a:t>-</a:t>
            </a:r>
            <a:endParaRPr lang="en-US" altLang="zh-CN" sz="2400" b="1" baseline="30000">
              <a:latin typeface="Times New Roman" panose="02020603050405020304" charset="0"/>
              <a:cs typeface="Times New Roman" panose="02020603050405020304" charset="0"/>
            </a:endParaRPr>
          </a:p>
        </p:txBody>
      </p:sp>
      <p:sp>
        <p:nvSpPr>
          <p:cNvPr id="138" name="文本框 137"/>
          <p:cNvSpPr txBox="1"/>
          <p:nvPr/>
        </p:nvSpPr>
        <p:spPr>
          <a:xfrm>
            <a:off x="1821290" y="6904981"/>
            <a:ext cx="706942" cy="460724"/>
          </a:xfrm>
          <a:prstGeom prst="rect">
            <a:avLst/>
          </a:prstGeom>
          <a:noFill/>
        </p:spPr>
        <p:txBody>
          <a:bodyPr wrap="square" rtlCol="0">
            <a:spAutoFit/>
          </a:bodyPr>
          <a:p>
            <a:r>
              <a:rPr lang="en-US" altLang="zh-CN" sz="2400" b="1">
                <a:latin typeface="Times New Roman" panose="02020603050405020304" charset="0"/>
                <a:cs typeface="Times New Roman" panose="02020603050405020304" charset="0"/>
              </a:rPr>
              <a:t>e</a:t>
            </a:r>
            <a:r>
              <a:rPr lang="en-US" altLang="zh-CN" sz="2400" b="1" baseline="30000">
                <a:latin typeface="Times New Roman" panose="02020603050405020304" charset="0"/>
                <a:cs typeface="Times New Roman" panose="02020603050405020304" charset="0"/>
              </a:rPr>
              <a:t>-</a:t>
            </a:r>
            <a:endParaRPr lang="en-US" altLang="zh-CN" sz="2400" b="1" baseline="30000">
              <a:latin typeface="Times New Roman" panose="02020603050405020304" charset="0"/>
              <a:cs typeface="Times New Roman" panose="02020603050405020304" charset="0"/>
            </a:endParaRPr>
          </a:p>
        </p:txBody>
      </p:sp>
      <p:sp>
        <p:nvSpPr>
          <p:cNvPr id="4" name="文本框 3"/>
          <p:cNvSpPr txBox="1"/>
          <p:nvPr/>
        </p:nvSpPr>
        <p:spPr>
          <a:xfrm>
            <a:off x="2525033" y="8103507"/>
            <a:ext cx="1920279" cy="349250"/>
          </a:xfrm>
          <a:prstGeom prst="rect">
            <a:avLst/>
          </a:prstGeom>
          <a:noFill/>
        </p:spPr>
        <p:txBody>
          <a:bodyPr wrap="square" rtlCol="0">
            <a:spAutoFit/>
          </a:bodyPr>
          <a:p>
            <a:pPr indent="0" algn="ctr" fontAlgn="auto">
              <a:lnSpc>
                <a:spcPct val="70000"/>
              </a:lnSpc>
            </a:pPr>
            <a:r>
              <a:rPr lang="en-US" altLang="zh-CN" sz="2400" b="1">
                <a:latin typeface="Times New Roman" panose="02020603050405020304" charset="0"/>
                <a:ea typeface="黑体" panose="02010609060101010101" charset="-122"/>
                <a:cs typeface="Times New Roman" panose="02020603050405020304" charset="0"/>
              </a:rPr>
              <a:t>Metal Gates</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7" name="文本框 6"/>
          <p:cNvSpPr txBox="1"/>
          <p:nvPr/>
        </p:nvSpPr>
        <p:spPr>
          <a:xfrm>
            <a:off x="3899535" y="1595755"/>
            <a:ext cx="1826895" cy="495300"/>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Photo-electrons</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8" name="直接箭头连接符 7"/>
          <p:cNvCxnSpPr/>
          <p:nvPr/>
        </p:nvCxnSpPr>
        <p:spPr>
          <a:xfrm>
            <a:off x="530860" y="1988820"/>
            <a:ext cx="137731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539750" y="1556385"/>
            <a:ext cx="137858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Incident  Photon</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10" name="矩形 9"/>
          <p:cNvSpPr/>
          <p:nvPr/>
        </p:nvSpPr>
        <p:spPr>
          <a:xfrm>
            <a:off x="1908175" y="1555115"/>
            <a:ext cx="2162810" cy="934085"/>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6" name="文本框 15"/>
          <p:cNvSpPr txBox="1"/>
          <p:nvPr/>
        </p:nvSpPr>
        <p:spPr>
          <a:xfrm>
            <a:off x="1809750" y="1632585"/>
            <a:ext cx="241363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Photoelectronic Effect</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cxnSp>
        <p:nvCxnSpPr>
          <p:cNvPr id="34" name="直接箭头连接符 33"/>
          <p:cNvCxnSpPr/>
          <p:nvPr/>
        </p:nvCxnSpPr>
        <p:spPr>
          <a:xfrm>
            <a:off x="4048760" y="2033905"/>
            <a:ext cx="1437640"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36" name="矩形 35"/>
          <p:cNvSpPr/>
          <p:nvPr/>
        </p:nvSpPr>
        <p:spPr>
          <a:xfrm>
            <a:off x="5499100" y="1555750"/>
            <a:ext cx="1526540" cy="94742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7" name="文本框 36"/>
          <p:cNvSpPr txBox="1"/>
          <p:nvPr/>
        </p:nvSpPr>
        <p:spPr>
          <a:xfrm>
            <a:off x="5473700" y="1618615"/>
            <a:ext cx="158813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Electron</a:t>
            </a:r>
            <a:endParaRPr lang="en-US" altLang="zh-CN" sz="2400" b="1">
              <a:latin typeface="Times New Roman" panose="02020603050405020304" charset="0"/>
              <a:ea typeface="黑体" panose="02010609060101010101" charset="-122"/>
              <a:cs typeface="Times New Roman" panose="02020603050405020304" charset="0"/>
              <a:sym typeface="+mn-ea"/>
            </a:endParaRPr>
          </a:p>
          <a:p>
            <a:pPr algn="ctr"/>
            <a:r>
              <a:rPr lang="en-US" altLang="zh-CN" sz="2400" b="1">
                <a:latin typeface="Times New Roman" panose="02020603050405020304" charset="0"/>
                <a:ea typeface="黑体" panose="02010609060101010101" charset="-122"/>
                <a:cs typeface="Times New Roman" panose="02020603050405020304" charset="0"/>
                <a:sym typeface="+mn-ea"/>
              </a:rPr>
              <a:t>Collection</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cxnSp>
        <p:nvCxnSpPr>
          <p:cNvPr id="38" name="直接箭头连接符 37"/>
          <p:cNvCxnSpPr/>
          <p:nvPr/>
        </p:nvCxnSpPr>
        <p:spPr>
          <a:xfrm>
            <a:off x="7044690" y="19888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39" name="矩形 38"/>
          <p:cNvSpPr/>
          <p:nvPr/>
        </p:nvSpPr>
        <p:spPr>
          <a:xfrm>
            <a:off x="8435975" y="1517650"/>
            <a:ext cx="1479550" cy="97790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40" name="文本框 39"/>
          <p:cNvSpPr txBox="1"/>
          <p:nvPr/>
        </p:nvSpPr>
        <p:spPr>
          <a:xfrm>
            <a:off x="8481060" y="1593215"/>
            <a:ext cx="1431925" cy="829945"/>
          </a:xfrm>
          <a:prstGeom prst="rect">
            <a:avLst/>
          </a:prstGeom>
          <a:noFill/>
        </p:spPr>
        <p:txBody>
          <a:bodyPr wrap="square" rtlCol="0">
            <a:sp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Charge Transfer</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sp>
        <p:nvSpPr>
          <p:cNvPr id="41" name="文本框 40"/>
          <p:cNvSpPr txBox="1"/>
          <p:nvPr/>
        </p:nvSpPr>
        <p:spPr>
          <a:xfrm>
            <a:off x="6944995" y="1558925"/>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Collected</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Electron</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42" name="直接箭头连接符 41"/>
          <p:cNvCxnSpPr/>
          <p:nvPr/>
        </p:nvCxnSpPr>
        <p:spPr>
          <a:xfrm>
            <a:off x="9940925" y="19888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43" name="文本框 42"/>
          <p:cNvSpPr txBox="1"/>
          <p:nvPr/>
        </p:nvSpPr>
        <p:spPr>
          <a:xfrm>
            <a:off x="9896475" y="1557020"/>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Readout</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Electron</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44" name="矩形 43"/>
          <p:cNvSpPr/>
          <p:nvPr/>
        </p:nvSpPr>
        <p:spPr>
          <a:xfrm>
            <a:off x="11344275" y="1517650"/>
            <a:ext cx="1479550" cy="972820"/>
          </a:xfrm>
          <a:prstGeom prst="rect">
            <a:avLst/>
          </a:prstGeom>
          <a:ln w="25400"/>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47" name="文本框 46"/>
          <p:cNvSpPr txBox="1"/>
          <p:nvPr/>
        </p:nvSpPr>
        <p:spPr>
          <a:xfrm>
            <a:off x="11396980" y="1605915"/>
            <a:ext cx="1431925" cy="57848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sym typeface="+mn-ea"/>
              </a:rPr>
              <a:t>Readout</a:t>
            </a:r>
            <a:endParaRPr lang="en-US" altLang="zh-CN" sz="2400" b="1">
              <a:latin typeface="Times New Roman" panose="02020603050405020304" charset="0"/>
              <a:ea typeface="黑体" panose="02010609060101010101" charset="-122"/>
              <a:cs typeface="Times New Roman" panose="02020603050405020304" charset="0"/>
              <a:sym typeface="+mn-ea"/>
            </a:endParaRPr>
          </a:p>
          <a:p>
            <a:pPr algn="ctr"/>
            <a:r>
              <a:rPr lang="en-US" altLang="zh-CN" sz="2400" b="1">
                <a:latin typeface="Times New Roman" panose="02020603050405020304" charset="0"/>
                <a:ea typeface="黑体" panose="02010609060101010101" charset="-122"/>
                <a:cs typeface="Times New Roman" panose="02020603050405020304" charset="0"/>
                <a:sym typeface="+mn-ea"/>
              </a:rPr>
              <a:t>Circuit</a:t>
            </a:r>
            <a:endParaRPr lang="en-US" altLang="zh-CN" sz="2400" b="1">
              <a:latin typeface="Times New Roman" panose="02020603050405020304" charset="0"/>
              <a:ea typeface="黑体" panose="02010609060101010101" charset="-122"/>
              <a:cs typeface="Times New Roman" panose="02020603050405020304" charset="0"/>
              <a:sym typeface="+mn-ea"/>
            </a:endParaRPr>
          </a:p>
        </p:txBody>
      </p:sp>
      <p:cxnSp>
        <p:nvCxnSpPr>
          <p:cNvPr id="49" name="直接箭头连接符 48"/>
          <p:cNvCxnSpPr/>
          <p:nvPr/>
        </p:nvCxnSpPr>
        <p:spPr>
          <a:xfrm>
            <a:off x="12854940" y="1988820"/>
            <a:ext cx="1372235" cy="0"/>
          </a:xfrm>
          <a:prstGeom prst="straightConnector1">
            <a:avLst/>
          </a:prstGeom>
          <a:ln w="28575" cmpd="sng">
            <a:solidFill>
              <a:schemeClr val="accent1">
                <a:shade val="50000"/>
              </a:schemeClr>
            </a:solidFill>
            <a:prstDash val="solid"/>
            <a:tailEnd type="arrow"/>
          </a:ln>
        </p:spPr>
        <p:style>
          <a:lnRef idx="2">
            <a:schemeClr val="accent1"/>
          </a:lnRef>
          <a:fillRef idx="0">
            <a:srgbClr val="FFFFFF"/>
          </a:fillRef>
          <a:effectRef idx="0">
            <a:srgbClr val="FFFFFF"/>
          </a:effectRef>
          <a:fontRef idx="minor">
            <a:schemeClr val="tx1"/>
          </a:fontRef>
        </p:style>
      </p:cxnSp>
      <p:sp>
        <p:nvSpPr>
          <p:cNvPr id="50" name="文本框 49"/>
          <p:cNvSpPr txBox="1"/>
          <p:nvPr/>
        </p:nvSpPr>
        <p:spPr>
          <a:xfrm>
            <a:off x="12784455" y="1546225"/>
            <a:ext cx="1515110"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Output</a:t>
            </a:r>
            <a:endParaRPr lang="en-US" altLang="zh-CN" sz="2400" b="1">
              <a:latin typeface="Times New Roman" panose="02020603050405020304" charset="0"/>
              <a:ea typeface="黑体" panose="02010609060101010101" charset="-122"/>
              <a:cs typeface="Times New Roman" panose="02020603050405020304" charset="0"/>
            </a:endParaRPr>
          </a:p>
          <a:p>
            <a:pPr algn="ctr"/>
            <a:r>
              <a:rPr lang="en-US" altLang="zh-CN" sz="2400" b="1">
                <a:latin typeface="Times New Roman" panose="02020603050405020304" charset="0"/>
                <a:ea typeface="黑体" panose="02010609060101010101" charset="-122"/>
                <a:cs typeface="Times New Roman" panose="02020603050405020304" charset="0"/>
              </a:rPr>
              <a:t>Signal</a:t>
            </a:r>
            <a:endParaRPr lang="en-US" altLang="zh-CN" sz="2400" b="1">
              <a:latin typeface="Times New Roman" panose="02020603050405020304" charset="0"/>
              <a:ea typeface="黑体" panose="02010609060101010101" charset="-122"/>
              <a:cs typeface="Times New Roman" panose="02020603050405020304" charset="0"/>
            </a:endParaRPr>
          </a:p>
        </p:txBody>
      </p:sp>
      <p:sp>
        <p:nvSpPr>
          <p:cNvPr id="51" name="矩形 50"/>
          <p:cNvSpPr/>
          <p:nvPr/>
        </p:nvSpPr>
        <p:spPr>
          <a:xfrm>
            <a:off x="1810385" y="1309370"/>
            <a:ext cx="2301240" cy="1428115"/>
          </a:xfrm>
          <a:prstGeom prst="rect">
            <a:avLst/>
          </a:prstGeom>
          <a:ln w="25400">
            <a:solidFill>
              <a:srgbClr val="FF000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52" name="文本框 51"/>
          <p:cNvSpPr txBox="1"/>
          <p:nvPr/>
        </p:nvSpPr>
        <p:spPr>
          <a:xfrm>
            <a:off x="1904365" y="798195"/>
            <a:ext cx="2362835" cy="460375"/>
          </a:xfrm>
          <a:prstGeom prst="rect">
            <a:avLst/>
          </a:prstGeom>
          <a:noFill/>
        </p:spPr>
        <p:txBody>
          <a:bodyPr wrap="square" rtlCol="0">
            <a:spAutoFit/>
          </a:bodyPr>
          <a:p>
            <a:r>
              <a:rPr lang="en-US" altLang="zh-CN" sz="2400" b="1">
                <a:solidFill>
                  <a:srgbClr val="FF0000"/>
                </a:solidFill>
                <a:latin typeface="Times New Roman" panose="02020603050405020304" charset="0"/>
                <a:ea typeface="黑体" panose="02010609060101010101" charset="-122"/>
                <a:cs typeface="Times New Roman" panose="02020603050405020304" charset="0"/>
              </a:rPr>
              <a:t>Quantum Yield</a:t>
            </a:r>
            <a:endParaRPr lang="en-US" altLang="zh-CN" sz="2400" b="1">
              <a:solidFill>
                <a:srgbClr val="FF0000"/>
              </a:solidFill>
              <a:latin typeface="Times New Roman" panose="02020603050405020304" charset="0"/>
              <a:ea typeface="黑体" panose="02010609060101010101" charset="-122"/>
              <a:cs typeface="Times New Roman" panose="02020603050405020304" charset="0"/>
            </a:endParaRPr>
          </a:p>
        </p:txBody>
      </p:sp>
      <p:sp>
        <p:nvSpPr>
          <p:cNvPr id="53" name="矩形 52"/>
          <p:cNvSpPr/>
          <p:nvPr/>
        </p:nvSpPr>
        <p:spPr>
          <a:xfrm>
            <a:off x="11301730" y="1218565"/>
            <a:ext cx="1574800" cy="1700530"/>
          </a:xfrm>
          <a:prstGeom prst="rect">
            <a:avLst/>
          </a:prstGeom>
          <a:ln w="25400">
            <a:solidFill>
              <a:srgbClr val="00B05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54" name="文本框 53"/>
          <p:cNvSpPr txBox="1"/>
          <p:nvPr/>
        </p:nvSpPr>
        <p:spPr>
          <a:xfrm>
            <a:off x="11210290" y="758190"/>
            <a:ext cx="1828165" cy="460375"/>
          </a:xfrm>
          <a:prstGeom prst="rect">
            <a:avLst/>
          </a:prstGeom>
          <a:noFill/>
        </p:spPr>
        <p:txBody>
          <a:bodyPr wrap="square" rtlCol="0">
            <a:spAutoFit/>
          </a:bodyPr>
          <a:p>
            <a:pPr algn="ctr"/>
            <a:r>
              <a:rPr lang="en-US" altLang="zh-CN" sz="2400" b="1">
                <a:solidFill>
                  <a:srgbClr val="00B050"/>
                </a:solidFill>
                <a:latin typeface="Times New Roman" panose="02020603050405020304" charset="0"/>
                <a:ea typeface="黑体" panose="02010609060101010101" charset="-122"/>
                <a:cs typeface="Times New Roman" panose="02020603050405020304" charset="0"/>
              </a:rPr>
              <a:t>Gain</a:t>
            </a:r>
            <a:endParaRPr lang="en-US" altLang="zh-CN" sz="2400" b="1">
              <a:solidFill>
                <a:srgbClr val="00B050"/>
              </a:solidFill>
              <a:latin typeface="Times New Roman" panose="02020603050405020304" charset="0"/>
              <a:ea typeface="黑体" panose="02010609060101010101" charset="-122"/>
              <a:cs typeface="Times New Roman" panose="02020603050405020304" charset="0"/>
            </a:endParaRPr>
          </a:p>
        </p:txBody>
      </p:sp>
      <p:sp>
        <p:nvSpPr>
          <p:cNvPr id="77" name="文本框 76"/>
          <p:cNvSpPr txBox="1"/>
          <p:nvPr/>
        </p:nvSpPr>
        <p:spPr>
          <a:xfrm>
            <a:off x="4447540" y="2855595"/>
            <a:ext cx="120586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PRNU</a:t>
            </a:r>
            <a:endParaRPr lang="en-US" altLang="zh-CN" sz="2400" b="1">
              <a:latin typeface="Times New Roman" panose="02020603050405020304" charset="0"/>
              <a:ea typeface="黑体" panose="02010609060101010101" charset="-122"/>
              <a:cs typeface="Times New Roman" panose="02020603050405020304" charset="0"/>
            </a:endParaRPr>
          </a:p>
        </p:txBody>
      </p:sp>
      <p:cxnSp>
        <p:nvCxnSpPr>
          <p:cNvPr id="79" name="直接箭头连接符 78"/>
          <p:cNvCxnSpPr/>
          <p:nvPr/>
        </p:nvCxnSpPr>
        <p:spPr>
          <a:xfrm flipV="1">
            <a:off x="5428615" y="2609215"/>
            <a:ext cx="429895" cy="286385"/>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94" name="直接箭头连接符 93"/>
          <p:cNvCxnSpPr/>
          <p:nvPr/>
        </p:nvCxnSpPr>
        <p:spPr>
          <a:xfrm flipH="1" flipV="1">
            <a:off x="6539865" y="2610485"/>
            <a:ext cx="342900" cy="33020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113" name="文本框 112"/>
          <p:cNvSpPr txBox="1"/>
          <p:nvPr/>
        </p:nvSpPr>
        <p:spPr>
          <a:xfrm>
            <a:off x="6397625" y="2882900"/>
            <a:ext cx="1459865" cy="521335"/>
          </a:xfrm>
          <a:prstGeom prst="rect">
            <a:avLst/>
          </a:prstGeom>
          <a:noFill/>
        </p:spPr>
        <p:txBody>
          <a:bodyPr wrap="square" rtlCol="0">
            <a:noAutofit/>
          </a:bodyPr>
          <a:p>
            <a:pPr algn="ctr"/>
            <a:r>
              <a:rPr lang="en-US" altLang="zh-CN" sz="2400" b="1">
                <a:latin typeface="Times New Roman" panose="02020603050405020304" charset="0"/>
                <a:ea typeface="黑体" panose="02010609060101010101" charset="-122"/>
                <a:cs typeface="Times New Roman" panose="02020603050405020304" charset="0"/>
              </a:rPr>
              <a:t>BF effect</a:t>
            </a:r>
            <a:endParaRPr lang="en-US" altLang="zh-CN" sz="2400" b="1">
              <a:latin typeface="Times New Roman" panose="02020603050405020304" charset="0"/>
              <a:ea typeface="黑体" panose="02010609060101010101" charset="-122"/>
              <a:cs typeface="Times New Roman" panose="02020603050405020304" charset="0"/>
            </a:endParaRPr>
          </a:p>
        </p:txBody>
      </p:sp>
    </p:spTree>
    <p:custDataLst>
      <p:tags r:id="rId4"/>
    </p:custDataLst>
  </p:cSld>
  <p:clrMapOvr>
    <a:masterClrMapping/>
  </p:clrMapOvr>
</p:sld>
</file>

<file path=ppt/tags/tag1.xml><?xml version="1.0" encoding="utf-8"?>
<p:tagLst xmlns:p="http://schemas.openxmlformats.org/presentationml/2006/main">
  <p:tag name="KSO_WM_BEAUTIFY_FLAG" val="#wm#"/>
  <p:tag name="KSO_WM_TEMPLATE_CATEGORY" val="custom"/>
  <p:tag name="KSO_WM_TEMPLATE_INDEX" val="2020508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BEAUTIFY_FLAG" val="#wm#"/>
  <p:tag name="KSO_WM_TEMPLATE_CATEGORY" val="custom"/>
  <p:tag name="KSO_WM_TEMPLATE_INDEX" val="20205081"/>
</p:tagLst>
</file>

<file path=ppt/tags/tag16.xml><?xml version="1.0" encoding="utf-8"?>
<p:tagLst xmlns:p="http://schemas.openxmlformats.org/presentationml/2006/main">
  <p:tag name="KSO_WM_DIAGRAM_VIRTUALLY_FRAME" val="{&quot;height&quot;:46.1,&quot;left&quot;:153.3,&quot;top&quot;:257.9,&quot;width&quot;:954.8}"/>
</p:tagLst>
</file>

<file path=ppt/tags/tag17.xml><?xml version="1.0" encoding="utf-8"?>
<p:tagLst xmlns:p="http://schemas.openxmlformats.org/presentationml/2006/main">
  <p:tag name="KSO_WM_DIAGRAM_VIRTUALLY_FRAME" val="{&quot;height&quot;:46.1,&quot;left&quot;:153.3,&quot;top&quot;:257.9,&quot;width&quot;:954.8}"/>
</p:tagLst>
</file>

<file path=ppt/tags/tag18.xml><?xml version="1.0" encoding="utf-8"?>
<p:tagLst xmlns:p="http://schemas.openxmlformats.org/presentationml/2006/main">
  <p:tag name="KSO_WM_DIAGRAM_VIRTUALLY_FRAME" val="{&quot;height&quot;:46.1,&quot;left&quot;:153.3,&quot;top&quot;:257.9,&quot;width&quot;:954.8}"/>
</p:tagLst>
</file>

<file path=ppt/tags/tag19.xml><?xml version="1.0" encoding="utf-8"?>
<p:tagLst xmlns:p="http://schemas.openxmlformats.org/presentationml/2006/main">
  <p:tag name="KSO_WM_DIAGRAM_VIRTUALLY_FRAME" val="{&quot;height&quot;:46.1,&quot;left&quot;:153.3,&quot;top&quot;:257.9,&quot;width&quot;:954.8}"/>
</p:tagLst>
</file>

<file path=ppt/tags/tag2.xml><?xml version="1.0" encoding="utf-8"?>
<p:tagLst xmlns:p="http://schemas.openxmlformats.org/presentationml/2006/main">
  <p:tag name="KSO_WM_BEAUTIFY_FLAG" val="#wm#"/>
  <p:tag name="KSO_WM_TEMPLATE_CATEGORY" val="custom"/>
  <p:tag name="KSO_WM_TEMPLATE_INDEX" val="20205081"/>
</p:tagLst>
</file>

<file path=ppt/tags/tag20.xml><?xml version="1.0" encoding="utf-8"?>
<p:tagLst xmlns:p="http://schemas.openxmlformats.org/presentationml/2006/main">
  <p:tag name="KSO_WM_BEAUTIFY_FLAG" val="#wm#"/>
  <p:tag name="KSO_WM_TEMPLATE_CATEGORY" val="custom"/>
  <p:tag name="KSO_WM_TEMPLATE_INDEX" val="20205081"/>
</p:tagLst>
</file>

<file path=ppt/tags/tag21.xml><?xml version="1.0" encoding="utf-8"?>
<p:tagLst xmlns:p="http://schemas.openxmlformats.org/presentationml/2006/main">
  <p:tag name="KSO_WM_BEAUTIFY_FLAG" val="#wm#"/>
  <p:tag name="KSO_WM_TEMPLATE_CATEGORY" val="custom"/>
  <p:tag name="KSO_WM_TEMPLATE_INDEX" val="20205081"/>
</p:tagLst>
</file>

<file path=ppt/tags/tag22.xml><?xml version="1.0" encoding="utf-8"?>
<p:tagLst xmlns:p="http://schemas.openxmlformats.org/presentationml/2006/main">
  <p:tag name="KSO_WM_BEAUTIFY_FLAG" val="#wm#"/>
  <p:tag name="KSO_WM_TEMPLATE_CATEGORY" val="custom"/>
  <p:tag name="KSO_WM_TEMPLATE_INDEX" val="20205081"/>
</p:tagLst>
</file>

<file path=ppt/tags/tag3.xml><?xml version="1.0" encoding="utf-8"?>
<p:tagLst xmlns:p="http://schemas.openxmlformats.org/presentationml/2006/main">
  <p:tag name="KSO_WM_BEAUTIFY_FLAG" val="#wm#"/>
  <p:tag name="KSO_WM_TEMPLATE_CATEGORY" val="custom"/>
  <p:tag name="KSO_WM_TEMPLATE_INDEX" val="20205081"/>
</p:tagLst>
</file>

<file path=ppt/tags/tag4.xml><?xml version="1.0" encoding="utf-8"?>
<p:tagLst xmlns:p="http://schemas.openxmlformats.org/presentationml/2006/main">
  <p:tag name="KSO_WM_BEAUTIFY_FLAG" val="#wm#"/>
  <p:tag name="KSO_WM_TEMPLATE_CATEGORY" val="custom"/>
  <p:tag name="KSO_WM_TEMPLATE_INDEX" val="20205081"/>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TABLE_ENDDRAG_ORIGIN_RECT" val="449*616"/>
  <p:tag name="TABLE_ENDDRAG_RECT" val="16*78*449*616"/>
</p:tagLst>
</file>

<file path=ppt/tags/tag8.xml><?xml version="1.0" encoding="utf-8"?>
<p:tagLst xmlns:p="http://schemas.openxmlformats.org/presentationml/2006/main">
  <p:tag name="TABLE_ENDDRAG_ORIGIN_RECT" val="449*616"/>
  <p:tag name="TABLE_ENDDRAG_RECT" val="16*78*449*616"/>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Office 2013 - 2022 主题">
  <a:themeElements>
    <a:clrScheme name="Office 2013 - 2022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6970</Words>
  <Application>WPS 演示</Application>
  <PresentationFormat>自定义</PresentationFormat>
  <Paragraphs>449</Paragraphs>
  <Slides>18</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18</vt:i4>
      </vt:variant>
    </vt:vector>
  </HeadingPairs>
  <TitlesOfParts>
    <vt:vector size="34" baseType="lpstr">
      <vt:lpstr>Arial</vt:lpstr>
      <vt:lpstr>宋体</vt:lpstr>
      <vt:lpstr>Wingdings</vt:lpstr>
      <vt:lpstr>Times New Roman</vt:lpstr>
      <vt:lpstr>黑体</vt:lpstr>
      <vt:lpstr>Cambria Math</vt:lpstr>
      <vt:lpstr>MS Mincho</vt:lpstr>
      <vt:lpstr>Segoe Print</vt:lpstr>
      <vt:lpstr>微软雅黑</vt:lpstr>
      <vt:lpstr>Arial Unicode MS</vt:lpstr>
      <vt:lpstr>等线 Light</vt:lpstr>
      <vt:lpstr>Calibri Light</vt:lpstr>
      <vt:lpstr>等线</vt:lpstr>
      <vt:lpstr>Calibri</vt:lpstr>
      <vt:lpstr>Ms.Luce</vt:lpstr>
      <vt:lpstr>Office 2013 - 2022 主题</vt:lpstr>
      <vt:lpstr>PowerPoint 演示文稿</vt:lpstr>
      <vt:lpstr>Content</vt:lpstr>
      <vt:lpstr>Chinese Space Station Telescope Survey Camera (CSST SC)</vt:lpstr>
      <vt:lpstr>CSST SC Focal Plane Detectors</vt:lpstr>
      <vt:lpstr>Detector Test System</vt:lpstr>
      <vt:lpstr>Detector Test System</vt:lpstr>
      <vt:lpstr>Basic Performance Indicators</vt:lpstr>
      <vt:lpstr>Basic Performance Indicators</vt:lpstr>
      <vt:lpstr>Detetor Effect Characterization</vt:lpstr>
      <vt:lpstr>Wavelength dependence of PRNU</vt:lpstr>
      <vt:lpstr>Wavelength dependence of PRNU</vt:lpstr>
      <vt:lpstr>Summary</vt:lpstr>
      <vt:lpstr>PowerPoint 演示文稿</vt:lpstr>
      <vt:lpstr>Quantum Yield (QY)</vt:lpstr>
      <vt:lpstr>Bright-fatter (BF) effect</vt:lpstr>
      <vt:lpstr>辐照试验</vt:lpstr>
      <vt:lpstr>辐照试验</vt:lpstr>
      <vt:lpstr>辐照试验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婵 何</dc:creator>
  <cp:lastModifiedBy>罗尊</cp:lastModifiedBy>
  <cp:revision>292</cp:revision>
  <dcterms:created xsi:type="dcterms:W3CDTF">2025-11-24T13:48:00Z</dcterms:created>
  <dcterms:modified xsi:type="dcterms:W3CDTF">2026-01-04T08:28:07Z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8DE192E21C014B82B915D8944217A638_13</vt:lpwstr>
  </property>
  <property fmtid="{D5CDD505-2E9C-101B-9397-08002B2CF9AE}" pid="3" name="KSOProductBuildVer">
    <vt:lpwstr>2052-12.1.0.24034</vt:lpwstr>
  </property>
</Properties>
</file>