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9.xml" ContentType="application/vnd.openxmlformats-officedocument.presentationml.tags+xml"/>
  <Override PartName="/ppt/notesSlides/notesSlide7.xml" ContentType="application/vnd.openxmlformats-officedocument.presentationml.notesSlide+xml"/>
  <Override PartName="/ppt/tags/tag30.xml" ContentType="application/vnd.openxmlformats-officedocument.presentationml.tags+xml"/>
  <Override PartName="/ppt/notesSlides/notesSlide8.xml" ContentType="application/vnd.openxmlformats-officedocument.presentationml.notesSlide+xml"/>
  <Override PartName="/ppt/tags/tag31.xml" ContentType="application/vnd.openxmlformats-officedocument.presentationml.tags+xml"/>
  <Override PartName="/ppt/notesSlides/notesSlide9.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0.xml" ContentType="application/vnd.openxmlformats-officedocument.presentationml.notesSlide+xml"/>
  <Override PartName="/ppt/tags/tag36.xml" ContentType="application/vnd.openxmlformats-officedocument.presentationml.tags+xml"/>
  <Override PartName="/ppt/notesSlides/notesSlide11.xml" ContentType="application/vnd.openxmlformats-officedocument.presentationml.notesSlide+xml"/>
  <Override PartName="/ppt/tags/tag37.xml" ContentType="application/vnd.openxmlformats-officedocument.presentationml.tags+xml"/>
  <Override PartName="/ppt/notesSlides/notesSlide12.xml" ContentType="application/vnd.openxmlformats-officedocument.presentationml.notesSlide+xml"/>
  <Override PartName="/ppt/tags/tag38.xml" ContentType="application/vnd.openxmlformats-officedocument.presentationml.tags+xml"/>
  <Override PartName="/ppt/notesSlides/notesSlide13.xml" ContentType="application/vnd.openxmlformats-officedocument.presentationml.notesSlide+xml"/>
  <Override PartName="/ppt/tags/tag39.xml" ContentType="application/vnd.openxmlformats-officedocument.presentationml.tags+xml"/>
  <Override PartName="/ppt/notesSlides/notesSlide14.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5.xml" ContentType="application/vnd.openxmlformats-officedocument.presentationml.notesSlide+xml"/>
  <Override PartName="/ppt/tags/tag4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43.xml" ContentType="application/vnd.openxmlformats-officedocument.presentationml.tags+xml"/>
  <Override PartName="/ppt/notesSlides/notesSlide19.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20.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notesSlides/notesSlide21.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notesSlides/notesSlide22.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23.xml" ContentType="application/vnd.openxmlformats-officedocument.presentationml.notesSlide+xml"/>
  <Override PartName="/ppt/tags/tag52.xml" ContentType="application/vnd.openxmlformats-officedocument.presentationml.tags+xml"/>
  <Override PartName="/ppt/notesSlides/notesSlide24.xml" ContentType="application/vnd.openxmlformats-officedocument.presentationml.notesSlide+xml"/>
  <Override PartName="/ppt/tags/tag53.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52" r:id="rId1"/>
  </p:sldMasterIdLst>
  <p:notesMasterIdLst>
    <p:notesMasterId r:id="rId31"/>
  </p:notesMasterIdLst>
  <p:sldIdLst>
    <p:sldId id="2530" r:id="rId2"/>
    <p:sldId id="2743" r:id="rId3"/>
    <p:sldId id="2961" r:id="rId4"/>
    <p:sldId id="2960" r:id="rId5"/>
    <p:sldId id="16265972" r:id="rId6"/>
    <p:sldId id="16265971" r:id="rId7"/>
    <p:sldId id="2959" r:id="rId8"/>
    <p:sldId id="2753" r:id="rId9"/>
    <p:sldId id="16265981" r:id="rId10"/>
    <p:sldId id="16265984" r:id="rId11"/>
    <p:sldId id="16265983" r:id="rId12"/>
    <p:sldId id="16265996" r:id="rId13"/>
    <p:sldId id="16265997" r:id="rId14"/>
    <p:sldId id="16265998" r:id="rId15"/>
    <p:sldId id="16265999" r:id="rId16"/>
    <p:sldId id="16266000" r:id="rId17"/>
    <p:sldId id="16265990" r:id="rId18"/>
    <p:sldId id="16266004" r:id="rId19"/>
    <p:sldId id="16266001" r:id="rId20"/>
    <p:sldId id="16265976" r:id="rId21"/>
    <p:sldId id="16265988" r:id="rId22"/>
    <p:sldId id="16265989" r:id="rId23"/>
    <p:sldId id="16265991" r:id="rId24"/>
    <p:sldId id="16265992" r:id="rId25"/>
    <p:sldId id="16265994" r:id="rId26"/>
    <p:sldId id="16265985" r:id="rId27"/>
    <p:sldId id="16266002" r:id="rId28"/>
    <p:sldId id="16266003" r:id="rId29"/>
    <p:sldId id="2563" r:id="rId30"/>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4" userDrawn="1">
          <p15:clr>
            <a:srgbClr val="A4A3A4"/>
          </p15:clr>
        </p15:guide>
        <p15:guide id="2" pos="3829" userDrawn="1">
          <p15:clr>
            <a:srgbClr val="A4A3A4"/>
          </p15:clr>
        </p15:guide>
        <p15:guide id="3" orient="horz" pos="297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853" initials="a" lastIdx="1" clrIdx="0"/>
  <p:cmAuthor id="2" name=" "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CC3300"/>
    <a:srgbClr val="85A7CE"/>
    <a:srgbClr val="C9C9C9"/>
    <a:srgbClr val="C43B38"/>
    <a:srgbClr val="FFFFCC"/>
    <a:srgbClr val="FFFF66"/>
    <a:srgbClr val="0000CC"/>
    <a:srgbClr val="4E4E4E"/>
    <a:srgbClr val="3A76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23" autoAdjust="0"/>
    <p:restoredTop sz="72359" autoAdjust="0"/>
  </p:normalViewPr>
  <p:slideViewPr>
    <p:cSldViewPr>
      <p:cViewPr varScale="1">
        <p:scale>
          <a:sx n="46" d="100"/>
          <a:sy n="46" d="100"/>
        </p:scale>
        <p:origin x="1350" y="27"/>
      </p:cViewPr>
      <p:guideLst>
        <p:guide orient="horz" pos="2194"/>
        <p:guide pos="3829"/>
        <p:guide orient="horz" pos="2978"/>
      </p:guideLst>
    </p:cSldViewPr>
  </p:slideViewPr>
  <p:outlineViewPr>
    <p:cViewPr>
      <p:scale>
        <a:sx n="33" d="100"/>
        <a:sy n="33" d="100"/>
      </p:scale>
      <p:origin x="0" y="-880"/>
    </p:cViewPr>
  </p:outlineViewPr>
  <p:notesTextViewPr>
    <p:cViewPr>
      <p:scale>
        <a:sx n="66" d="100"/>
        <a:sy n="66" d="100"/>
      </p:scale>
      <p:origin x="0" y="0"/>
    </p:cViewPr>
  </p:notesTextViewPr>
  <p:sorterViewPr>
    <p:cViewPr>
      <p:scale>
        <a:sx n="20" d="100"/>
        <a:sy n="2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36DA717C-F4F0-4D23-B80F-C398F4C9E933}" type="datetimeFigureOut">
              <a:rPr lang="zh-CN" altLang="en-US" smtClean="0"/>
              <a:t>2026/1/4</a:t>
            </a:fld>
            <a:endParaRPr lang="zh-CN" altLang="en-US"/>
          </a:p>
        </p:txBody>
      </p:sp>
      <p:sp>
        <p:nvSpPr>
          <p:cNvPr id="4" name="幻灯片图像占位符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225A0B8-0CEA-439A-9D23-F8872F84A08C}"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488" y="744538"/>
            <a:ext cx="6616700" cy="3722687"/>
          </a:xfrm>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200" b="1"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effectLst/>
                <a:latin typeface="Times New Roman" panose="02020603050405020304" pitchFamily="18" charset="0"/>
                <a:ea typeface="+mn-ea"/>
              </a:rPr>
              <a:t>The Strehl ratio is one of the standard metrics for evaluating the imaging quality of optical systems and has been increasingly adopted in the conceptual design of next-generation submillimeter telescopes. A Strehl ratio greater than 0.8 is generally regarded as the diffraction-limited criterion, and this threshold is adopted as the evaluation standard in this study. The sub-aperture accuracy of submillimeter telescopes is analyzed from three aspects:(A) the effect of manufacturing errors on the Strehl ratio;(B) the effect of assembly errors on the Strehl ratio;(C) the effect of panel size on the Strehl ratio.</a:t>
            </a: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斯特列尔比作为评估光学系统成像质量的标准之一，在新一代的亚毫米波望远镜设计概念中应用的越来越广。斯特列尔比大于</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0.8</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一般被认为衍射极限，我们将斯特列尔比大于</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0.8</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作为评估标准。从以下三个部分对亚毫米波望远镜子孔径精度进行仿真分析：</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A.</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制造误差对斯特列尔比的影响；</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B.</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拼接误差对斯特列尔比的影响；</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C.</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不同面板尺寸对斯特列尔比的影响。</a:t>
            </a:r>
          </a:p>
        </p:txBody>
      </p:sp>
    </p:spTree>
    <p:extLst>
      <p:ext uri="{BB962C8B-B14F-4D97-AF65-F5344CB8AC3E}">
        <p14:creationId xmlns:p14="http://schemas.microsoft.com/office/powerpoint/2010/main" val="533355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indent="266700" algn="just">
              <a:lnSpc>
                <a:spcPts val="1800"/>
              </a:lnSpc>
            </a:pPr>
            <a:r>
              <a:rPr lang="en-US" altLang="zh-CN" sz="1200" dirty="0">
                <a:effectLst/>
                <a:latin typeface="Times New Roman" panose="02020603050405020304" pitchFamily="18" charset="0"/>
                <a:ea typeface="+mn-ea"/>
              </a:rPr>
              <a:t>When considering the influence of manufacturing surface errors alone, the manufacturing error in the primary mirror model is represented using Zernike polynomials. Low-spatial-frequency manufacturing errors are modeled using second- to fourth-order aberrations according to the Noll index definition, corresponding to Zernike terms 4 through 15. Zernike aberrations are assigned to each sub-aperture following a Gaussian distribution, with the root-sum-square of all higher-order aberrations equal to the specified RMS value. The figure illustrates the variation of the Strehl ratio as a function of the standard deviation of manufacturing errors. A fitted sensitivity coefficient of 0.80018 is obtained from the simulation results. The results indicate that when the manufacturing error RMS is less than 16 </a:t>
            </a:r>
            <a:r>
              <a:rPr lang="en-US" altLang="zh-CN" sz="1200" dirty="0" err="1">
                <a:effectLst/>
                <a:latin typeface="Times New Roman" panose="02020603050405020304" pitchFamily="18" charset="0"/>
                <a:ea typeface="+mn-ea"/>
              </a:rPr>
              <a:t>μm</a:t>
            </a:r>
            <a:r>
              <a:rPr lang="en-US" altLang="zh-CN" sz="1200" dirty="0">
                <a:effectLst/>
                <a:latin typeface="Times New Roman" panose="02020603050405020304" pitchFamily="18" charset="0"/>
                <a:ea typeface="+mn-ea"/>
              </a:rPr>
              <a:t>, the primary mirror Strehl ratio remains above 0.8.</a:t>
            </a:r>
          </a:p>
          <a:p>
            <a:pPr indent="266700" algn="just">
              <a:lnSpc>
                <a:spcPts val="1800"/>
              </a:lnSpc>
            </a:pPr>
            <a:r>
              <a:rPr lang="zh-CN" altLang="zh-CN" sz="1200" kern="100" dirty="0">
                <a:effectLst/>
                <a:latin typeface="Times New Roman" panose="02020603050405020304" pitchFamily="18" charset="0"/>
                <a:ea typeface="+mn-ea"/>
              </a:rPr>
              <a:t>当子孔径制造面型误差单独影响时，主镜模型中制造误差通过</a:t>
            </a:r>
            <a:r>
              <a:rPr lang="en-US" altLang="zh-CN" sz="1200" kern="100" dirty="0">
                <a:effectLst/>
                <a:latin typeface="Times New Roman" panose="02020603050405020304" pitchFamily="18" charset="0"/>
                <a:ea typeface="+mn-ea"/>
              </a:rPr>
              <a:t>Zernike</a:t>
            </a:r>
            <a:r>
              <a:rPr lang="zh-CN" altLang="zh-CN" sz="1200" kern="100" dirty="0">
                <a:effectLst/>
                <a:latin typeface="Times New Roman" panose="02020603050405020304" pitchFamily="18" charset="0"/>
                <a:ea typeface="+mn-ea"/>
              </a:rPr>
              <a:t>多项式表示，取</a:t>
            </a:r>
            <a:r>
              <a:rPr lang="en-US" altLang="zh-CN" sz="1200" kern="100" dirty="0">
                <a:effectLst/>
                <a:latin typeface="Times New Roman" panose="02020603050405020304" pitchFamily="18" charset="0"/>
                <a:ea typeface="+mn-ea"/>
              </a:rPr>
              <a:t>Noll</a:t>
            </a:r>
            <a:r>
              <a:rPr lang="zh-CN" altLang="zh-CN" sz="1200" kern="100" dirty="0">
                <a:effectLst/>
                <a:latin typeface="Times New Roman" panose="02020603050405020304" pitchFamily="18" charset="0"/>
                <a:ea typeface="+mn-ea"/>
              </a:rPr>
              <a:t>定义的二至四阶像差作为低频制造误差源，即</a:t>
            </a:r>
            <a:r>
              <a:rPr lang="en-US" altLang="zh-CN" sz="1200" kern="100" dirty="0">
                <a:effectLst/>
                <a:latin typeface="Times New Roman" panose="02020603050405020304" pitchFamily="18" charset="0"/>
                <a:ea typeface="+mn-ea"/>
              </a:rPr>
              <a:t>Zernike</a:t>
            </a:r>
            <a:r>
              <a:rPr lang="zh-CN" altLang="zh-CN" sz="1200" kern="100" dirty="0">
                <a:effectLst/>
                <a:latin typeface="Times New Roman" panose="02020603050405020304" pitchFamily="18" charset="0"/>
                <a:ea typeface="+mn-ea"/>
              </a:rPr>
              <a:t>多项式第</a:t>
            </a:r>
            <a:r>
              <a:rPr lang="en-US" altLang="zh-CN" sz="1200" kern="100" dirty="0">
                <a:effectLst/>
                <a:latin typeface="Times New Roman" panose="02020603050405020304" pitchFamily="18" charset="0"/>
                <a:ea typeface="+mn-ea"/>
              </a:rPr>
              <a:t>4</a:t>
            </a:r>
            <a:r>
              <a:rPr lang="zh-CN" altLang="zh-CN" sz="1200" kern="100" dirty="0">
                <a:effectLst/>
                <a:latin typeface="Times New Roman" panose="02020603050405020304" pitchFamily="18" charset="0"/>
                <a:ea typeface="+mn-ea"/>
              </a:rPr>
              <a:t>至</a:t>
            </a:r>
            <a:r>
              <a:rPr lang="en-US" altLang="zh-CN" sz="1200" kern="100" dirty="0">
                <a:effectLst/>
                <a:latin typeface="Times New Roman" panose="02020603050405020304" pitchFamily="18" charset="0"/>
                <a:ea typeface="+mn-ea"/>
              </a:rPr>
              <a:t>15</a:t>
            </a:r>
            <a:r>
              <a:rPr lang="zh-CN" altLang="zh-CN" sz="1200" kern="100" dirty="0">
                <a:effectLst/>
                <a:latin typeface="Times New Roman" panose="02020603050405020304" pitchFamily="18" charset="0"/>
                <a:ea typeface="+mn-ea"/>
              </a:rPr>
              <a:t>项。各子孔径误差以高斯分布分配泽尼克像差，且各高阶像差的方和根等于设置</a:t>
            </a:r>
            <a:r>
              <a:rPr lang="en-US" altLang="zh-CN" sz="1200" kern="100" dirty="0">
                <a:effectLst/>
                <a:latin typeface="Times New Roman" panose="02020603050405020304" pitchFamily="18" charset="0"/>
                <a:ea typeface="+mn-ea"/>
              </a:rPr>
              <a:t>RMS</a:t>
            </a:r>
            <a:r>
              <a:rPr lang="zh-CN" altLang="zh-CN" sz="1200" kern="100" dirty="0">
                <a:effectLst/>
                <a:latin typeface="Times New Roman" panose="02020603050405020304" pitchFamily="18" charset="0"/>
                <a:ea typeface="+mn-ea"/>
              </a:rPr>
              <a:t>值。图中展示了斯特列尔比随制造误差的标准差的变化关系，仿真结果拟合得到制造误差的敏感系数为</a:t>
            </a:r>
            <a:r>
              <a:rPr lang="en-US" altLang="zh-CN" sz="1200" kern="100" dirty="0">
                <a:effectLst/>
                <a:latin typeface="Times New Roman" panose="02020603050405020304" pitchFamily="18" charset="0"/>
                <a:ea typeface="+mn-ea"/>
              </a:rPr>
              <a:t>0.80018</a:t>
            </a:r>
            <a:r>
              <a:rPr lang="zh-CN" altLang="zh-CN" sz="1200" kern="100" dirty="0">
                <a:effectLst/>
                <a:latin typeface="Times New Roman" panose="02020603050405020304" pitchFamily="18" charset="0"/>
                <a:ea typeface="+mn-ea"/>
              </a:rPr>
              <a:t>。结果为当制造误差</a:t>
            </a:r>
            <a:r>
              <a:rPr lang="en-US" altLang="zh-CN" sz="1200" kern="100" dirty="0">
                <a:effectLst/>
                <a:latin typeface="Times New Roman" panose="02020603050405020304" pitchFamily="18" charset="0"/>
                <a:ea typeface="+mn-ea"/>
              </a:rPr>
              <a:t>RMS</a:t>
            </a:r>
            <a:r>
              <a:rPr lang="zh-CN" altLang="zh-CN" sz="1200" kern="100" dirty="0">
                <a:effectLst/>
                <a:latin typeface="Times New Roman" panose="02020603050405020304" pitchFamily="18" charset="0"/>
                <a:ea typeface="+mn-ea"/>
              </a:rPr>
              <a:t>值小于</a:t>
            </a:r>
            <a:r>
              <a:rPr lang="en-US" altLang="zh-CN" sz="1200" kern="100" dirty="0">
                <a:effectLst/>
                <a:latin typeface="Times New Roman" panose="02020603050405020304" pitchFamily="18" charset="0"/>
                <a:ea typeface="+mn-ea"/>
              </a:rPr>
              <a:t>16μm</a:t>
            </a:r>
            <a:r>
              <a:rPr lang="zh-CN" altLang="zh-CN" sz="1200" kern="100" dirty="0">
                <a:effectLst/>
                <a:latin typeface="Times New Roman" panose="02020603050405020304" pitchFamily="18" charset="0"/>
                <a:ea typeface="+mn-ea"/>
              </a:rPr>
              <a:t>时，主镜斯特列尔比大于</a:t>
            </a:r>
            <a:r>
              <a:rPr lang="en-US" altLang="zh-CN" sz="1200" kern="100" dirty="0">
                <a:effectLst/>
                <a:latin typeface="Times New Roman" panose="02020603050405020304" pitchFamily="18" charset="0"/>
                <a:ea typeface="+mn-ea"/>
              </a:rPr>
              <a:t>0.8</a:t>
            </a:r>
            <a:r>
              <a:rPr lang="zh-CN" altLang="zh-CN" sz="1200" kern="100" dirty="0">
                <a:effectLst/>
                <a:latin typeface="Times New Roman" panose="02020603050405020304" pitchFamily="18" charset="0"/>
                <a:ea typeface="+mn-ea"/>
              </a:rPr>
              <a:t>。</a:t>
            </a:r>
          </a:p>
          <a:p>
            <a:endParaRPr lang="zh-CN" altLang="en-US" dirty="0"/>
          </a:p>
        </p:txBody>
      </p:sp>
    </p:spTree>
    <p:extLst>
      <p:ext uri="{BB962C8B-B14F-4D97-AF65-F5344CB8AC3E}">
        <p14:creationId xmlns:p14="http://schemas.microsoft.com/office/powerpoint/2010/main" val="3408571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effectLst/>
                <a:latin typeface="等线" panose="02010600030101010101" pitchFamily="2" charset="-122"/>
                <a:cs typeface="Times New Roman" panose="02020603050405020304" pitchFamily="18" charset="0"/>
              </a:rPr>
              <a:t>The decenter error refers to the in-plane displacement of a sub-aperture relative to its nominal center. The standard deviation of the decenter error is varied from 0 to 400 </a:t>
            </a:r>
            <a:r>
              <a:rPr lang="en-US" altLang="zh-CN" sz="1200" dirty="0" err="1">
                <a:effectLst/>
                <a:latin typeface="等线" panose="02010600030101010101" pitchFamily="2" charset="-122"/>
                <a:cs typeface="Times New Roman" panose="02020603050405020304" pitchFamily="18" charset="0"/>
              </a:rPr>
              <a:t>μm</a:t>
            </a:r>
            <a:r>
              <a:rPr lang="en-US" altLang="zh-CN" sz="1200" dirty="0">
                <a:effectLst/>
                <a:latin typeface="等线" panose="02010600030101010101" pitchFamily="2" charset="-122"/>
                <a:cs typeface="Times New Roman" panose="02020603050405020304" pitchFamily="18" charset="0"/>
              </a:rPr>
              <a:t> with a step size of 10 </a:t>
            </a:r>
            <a:r>
              <a:rPr lang="en-US" altLang="zh-CN" sz="1200" dirty="0" err="1">
                <a:effectLst/>
                <a:latin typeface="等线" panose="02010600030101010101" pitchFamily="2" charset="-122"/>
                <a:cs typeface="Times New Roman" panose="02020603050405020304" pitchFamily="18" charset="0"/>
              </a:rPr>
              <a:t>μm</a:t>
            </a:r>
            <a:r>
              <a:rPr lang="en-US" altLang="zh-CN" sz="1200" dirty="0">
                <a:effectLst/>
                <a:latin typeface="等线" panose="02010600030101010101" pitchFamily="2" charset="-122"/>
                <a:cs typeface="Times New Roman" panose="02020603050405020304" pitchFamily="18" charset="0"/>
              </a:rPr>
              <a:t>. At larger error scales, an approximate fitted sensitivity coefficient of 0.07099 is obtained. When the decenter error standard deviation is less than 180 </a:t>
            </a:r>
            <a:r>
              <a:rPr lang="en-US" altLang="zh-CN" sz="1200" dirty="0" err="1">
                <a:effectLst/>
                <a:latin typeface="等线" panose="02010600030101010101" pitchFamily="2" charset="-122"/>
                <a:cs typeface="Times New Roman" panose="02020603050405020304" pitchFamily="18" charset="0"/>
              </a:rPr>
              <a:t>μm</a:t>
            </a:r>
            <a:r>
              <a:rPr lang="en-US" altLang="zh-CN" sz="1200" dirty="0">
                <a:effectLst/>
                <a:latin typeface="等线" panose="02010600030101010101" pitchFamily="2" charset="-122"/>
                <a:cs typeface="Times New Roman" panose="02020603050405020304" pitchFamily="18" charset="0"/>
              </a:rPr>
              <a:t>, which is approximately half of the operating wavelength, the primary mirror Strehl ratio remains greater than 0.8.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Times New Roman" panose="02020603050405020304" pitchFamily="18" charset="0"/>
                <a:ea typeface="+mn-ea"/>
                <a:cs typeface="Times New Roman" panose="02020603050405020304" pitchFamily="18" charset="0"/>
              </a:rPr>
              <a:t>Decenter</a:t>
            </a:r>
            <a:r>
              <a:rPr lang="zh-CN" altLang="zh-CN" sz="1200" kern="100" dirty="0">
                <a:effectLst/>
                <a:latin typeface="Times New Roman" panose="02020603050405020304" pitchFamily="18" charset="0"/>
                <a:ea typeface="+mn-ea"/>
                <a:cs typeface="Times New Roman" panose="02020603050405020304" pitchFamily="18" charset="0"/>
              </a:rPr>
              <a:t>误差指子孔径沿子孔径镜面面内的偏离子孔径中心的移动。取</a:t>
            </a:r>
            <a:r>
              <a:rPr lang="en-US" altLang="zh-CN" sz="1200" kern="100" dirty="0">
                <a:effectLst/>
                <a:latin typeface="Times New Roman" panose="02020603050405020304" pitchFamily="18" charset="0"/>
                <a:ea typeface="+mn-ea"/>
                <a:cs typeface="Times New Roman" panose="02020603050405020304" pitchFamily="18" charset="0"/>
              </a:rPr>
              <a:t>Decenter</a:t>
            </a:r>
            <a:r>
              <a:rPr lang="zh-CN" altLang="zh-CN" sz="1200" kern="100" dirty="0">
                <a:effectLst/>
                <a:latin typeface="Times New Roman" panose="02020603050405020304" pitchFamily="18" charset="0"/>
                <a:ea typeface="+mn-ea"/>
                <a:cs typeface="Times New Roman" panose="02020603050405020304" pitchFamily="18" charset="0"/>
              </a:rPr>
              <a:t>误差标准差从</a:t>
            </a:r>
            <a:r>
              <a:rPr lang="en-US" altLang="zh-CN" sz="1200" kern="100" dirty="0">
                <a:effectLst/>
                <a:latin typeface="Times New Roman" panose="02020603050405020304" pitchFamily="18" charset="0"/>
                <a:ea typeface="+mn-ea"/>
                <a:cs typeface="Times New Roman" panose="02020603050405020304" pitchFamily="18" charset="0"/>
              </a:rPr>
              <a:t>0</a:t>
            </a:r>
            <a:r>
              <a:rPr lang="zh-CN" altLang="zh-CN" sz="1200" kern="100" dirty="0">
                <a:effectLst/>
                <a:latin typeface="Times New Roman" panose="02020603050405020304" pitchFamily="18" charset="0"/>
                <a:ea typeface="+mn-ea"/>
                <a:cs typeface="Times New Roman" panose="02020603050405020304" pitchFamily="18" charset="0"/>
              </a:rPr>
              <a:t>至</a:t>
            </a:r>
            <a:r>
              <a:rPr lang="en-US" altLang="zh-CN" sz="1200" kern="100" dirty="0">
                <a:effectLst/>
                <a:latin typeface="Times New Roman" panose="02020603050405020304" pitchFamily="18" charset="0"/>
                <a:ea typeface="+mn-ea"/>
                <a:cs typeface="Times New Roman" panose="02020603050405020304" pitchFamily="18" charset="0"/>
              </a:rPr>
              <a:t>400</a:t>
            </a:r>
            <a:r>
              <a:rPr lang="en-US" altLang="zh-CN" sz="1200" kern="100" dirty="0">
                <a:effectLst/>
                <a:latin typeface="Times New Roman" panose="02020603050405020304" pitchFamily="18" charset="0"/>
                <a:ea typeface="黑体" panose="02010609060101010101" pitchFamily="49" charset="-122"/>
                <a:cs typeface="Times New Roman" panose="02020603050405020304" pitchFamily="18" charset="0"/>
              </a:rPr>
              <a:t>µm</a:t>
            </a:r>
            <a:r>
              <a:rPr lang="zh-CN" altLang="zh-CN" sz="1200" kern="100" dirty="0">
                <a:effectLst/>
                <a:latin typeface="Times New Roman" panose="02020603050405020304" pitchFamily="18" charset="0"/>
                <a:ea typeface="+mn-ea"/>
                <a:cs typeface="Times New Roman" panose="02020603050405020304" pitchFamily="18" charset="0"/>
              </a:rPr>
              <a:t>，间隔</a:t>
            </a:r>
            <a:r>
              <a:rPr lang="en-US" altLang="zh-CN" sz="1200" kern="100" dirty="0">
                <a:effectLst/>
                <a:latin typeface="Times New Roman" panose="02020603050405020304" pitchFamily="18" charset="0"/>
                <a:ea typeface="+mn-ea"/>
                <a:cs typeface="Times New Roman" panose="02020603050405020304" pitchFamily="18" charset="0"/>
              </a:rPr>
              <a:t>10</a:t>
            </a:r>
            <a:r>
              <a:rPr lang="en-US" altLang="zh-CN" sz="1200" kern="100" dirty="0">
                <a:effectLst/>
                <a:latin typeface="Times New Roman" panose="02020603050405020304" pitchFamily="18" charset="0"/>
                <a:ea typeface="黑体" panose="02010609060101010101" pitchFamily="49" charset="-122"/>
                <a:cs typeface="Times New Roman" panose="02020603050405020304" pitchFamily="18" charset="0"/>
              </a:rPr>
              <a:t>µm</a:t>
            </a:r>
            <a:r>
              <a:rPr lang="zh-CN" altLang="zh-CN" sz="1200" kern="100" dirty="0">
                <a:effectLst/>
                <a:latin typeface="Times New Roman" panose="02020603050405020304" pitchFamily="18" charset="0"/>
                <a:ea typeface="+mn-ea"/>
                <a:cs typeface="Times New Roman" panose="02020603050405020304" pitchFamily="18" charset="0"/>
              </a:rPr>
              <a:t>。在较大的误差尺度下，得到近似拟合项系数</a:t>
            </a:r>
            <a:r>
              <a:rPr lang="zh-CN" altLang="en-US" sz="1200" kern="100" dirty="0">
                <a:effectLst/>
                <a:latin typeface="Times New Roman" panose="02020603050405020304" pitchFamily="18" charset="0"/>
                <a:ea typeface="+mn-ea"/>
                <a:cs typeface="Times New Roman" panose="02020603050405020304" pitchFamily="18" charset="0"/>
              </a:rPr>
              <a:t>为</a:t>
            </a:r>
            <a:r>
              <a:rPr lang="en-US" altLang="zh-CN" sz="1200" kern="100" dirty="0">
                <a:effectLst/>
                <a:latin typeface="Times New Roman" panose="02020603050405020304" pitchFamily="18" charset="0"/>
                <a:ea typeface="+mn-ea"/>
                <a:cs typeface="Times New Roman" panose="02020603050405020304" pitchFamily="18" charset="0"/>
              </a:rPr>
              <a:t>0.07099</a:t>
            </a:r>
            <a:r>
              <a:rPr lang="zh-CN" altLang="zh-CN" sz="1200" kern="100" dirty="0">
                <a:effectLst/>
                <a:latin typeface="Times New Roman" panose="02020603050405020304" pitchFamily="18" charset="0"/>
                <a:ea typeface="+mn-ea"/>
                <a:cs typeface="Times New Roman" panose="02020603050405020304" pitchFamily="18" charset="0"/>
              </a:rPr>
              <a:t>。当</a:t>
            </a:r>
            <a:r>
              <a:rPr lang="en-US" altLang="zh-CN" sz="1200" kern="100" dirty="0">
                <a:effectLst/>
                <a:latin typeface="Times New Roman" panose="02020603050405020304" pitchFamily="18" charset="0"/>
                <a:ea typeface="+mn-ea"/>
                <a:cs typeface="Times New Roman" panose="02020603050405020304" pitchFamily="18" charset="0"/>
              </a:rPr>
              <a:t>Decenter</a:t>
            </a:r>
            <a:r>
              <a:rPr lang="zh-CN" altLang="zh-CN" sz="1200" kern="100" dirty="0">
                <a:effectLst/>
                <a:latin typeface="Times New Roman" panose="02020603050405020304" pitchFamily="18" charset="0"/>
                <a:ea typeface="+mn-ea"/>
                <a:cs typeface="Times New Roman" panose="02020603050405020304" pitchFamily="18" charset="0"/>
              </a:rPr>
              <a:t>误差标准差小于</a:t>
            </a:r>
            <a:r>
              <a:rPr lang="en-US" altLang="zh-CN" sz="1200" kern="100" dirty="0">
                <a:effectLst/>
                <a:latin typeface="Times New Roman" panose="02020603050405020304" pitchFamily="18" charset="0"/>
                <a:ea typeface="+mn-ea"/>
                <a:cs typeface="Times New Roman" panose="02020603050405020304" pitchFamily="18" charset="0"/>
              </a:rPr>
              <a:t>180</a:t>
            </a:r>
            <a:r>
              <a:rPr lang="zh-CN" altLang="zh-CN" sz="1200" kern="100" dirty="0">
                <a:effectLst/>
                <a:latin typeface="Times New Roman" panose="02020603050405020304" pitchFamily="18" charset="0"/>
                <a:ea typeface="+mn-ea"/>
                <a:cs typeface="Times New Roman" panose="02020603050405020304" pitchFamily="18" charset="0"/>
              </a:rPr>
              <a:t>微米时，约等于工作波长的一半，主镜斯特列尔比大于</a:t>
            </a:r>
            <a:r>
              <a:rPr lang="en-US" altLang="zh-CN" sz="1200" kern="100" dirty="0">
                <a:effectLst/>
                <a:latin typeface="Times New Roman" panose="02020603050405020304" pitchFamily="18" charset="0"/>
                <a:ea typeface="+mn-ea"/>
                <a:cs typeface="Times New Roman" panose="02020603050405020304" pitchFamily="18" charset="0"/>
              </a:rPr>
              <a:t>0.8</a:t>
            </a:r>
            <a:r>
              <a:rPr lang="zh-CN" altLang="zh-CN" sz="1200" kern="100" dirty="0">
                <a:effectLst/>
                <a:latin typeface="Times New Roman" panose="02020603050405020304" pitchFamily="18" charset="0"/>
                <a:ea typeface="+mn-ea"/>
                <a:cs typeface="Times New Roman" panose="02020603050405020304" pitchFamily="18" charset="0"/>
              </a:rPr>
              <a:t>。</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Tree>
    <p:extLst>
      <p:ext uri="{BB962C8B-B14F-4D97-AF65-F5344CB8AC3E}">
        <p14:creationId xmlns:p14="http://schemas.microsoft.com/office/powerpoint/2010/main" val="3102213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effectLst/>
                <a:latin typeface="Times New Roman" panose="02020603050405020304" pitchFamily="18" charset="0"/>
                <a:ea typeface="+mn-ea"/>
              </a:rPr>
              <a:t>Piston error is one of the most critical error terms in segmented mirror assembly and manifests as displacement along the surface normal direction of the sub-apertures. The theoretical relationship between piston error and Strehl ratio for hexagonal segment assembly is presented. Simulations are conducted over a piston error range of 0–30 </a:t>
            </a:r>
            <a:r>
              <a:rPr lang="en-US" altLang="zh-CN" sz="1200" dirty="0" err="1">
                <a:effectLst/>
                <a:latin typeface="Times New Roman" panose="02020603050405020304" pitchFamily="18" charset="0"/>
                <a:ea typeface="+mn-ea"/>
              </a:rPr>
              <a:t>μm</a:t>
            </a:r>
            <a:r>
              <a:rPr lang="en-US" altLang="zh-CN" sz="1200" dirty="0">
                <a:effectLst/>
                <a:latin typeface="Times New Roman" panose="02020603050405020304" pitchFamily="18" charset="0"/>
                <a:ea typeface="+mn-ea"/>
              </a:rPr>
              <a:t> to evaluate its impact on the primary mirror Strehl ratio. The resulting sensitivity coefficient for piston error is 0.96101. The results show that when the piston error RMS is less than 13 </a:t>
            </a:r>
            <a:r>
              <a:rPr lang="en-US" altLang="zh-CN" sz="1200" dirty="0" err="1">
                <a:effectLst/>
                <a:latin typeface="Times New Roman" panose="02020603050405020304" pitchFamily="18" charset="0"/>
                <a:ea typeface="+mn-ea"/>
              </a:rPr>
              <a:t>μm</a:t>
            </a:r>
            <a:r>
              <a:rPr lang="en-US" altLang="zh-CN" sz="1200" dirty="0">
                <a:effectLst/>
                <a:latin typeface="Times New Roman" panose="02020603050405020304" pitchFamily="18" charset="0"/>
                <a:ea typeface="+mn-ea"/>
              </a:rPr>
              <a:t>, the Strehl ratio of the primary mirror exceeds 0.8.</a:t>
            </a: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00" dirty="0">
                <a:effectLst/>
                <a:latin typeface="Times New Roman" panose="02020603050405020304" pitchFamily="18" charset="0"/>
                <a:ea typeface="+mn-ea"/>
                <a:cs typeface="Times New Roman" panose="02020603050405020304" pitchFamily="18" charset="0"/>
              </a:rPr>
              <a:t>活塞误差是在子孔径拼接成整镜过程中最重要的误差之一，表现在子孔径法线方向上的偏移。图中列出六边形子孔径拼接过程中，活塞误差和斯特列尔比的理论关系曲线。同时我们仿真了</a:t>
            </a:r>
            <a:r>
              <a:rPr lang="en-US" altLang="zh-CN" sz="1200" kern="100" dirty="0">
                <a:effectLst/>
                <a:latin typeface="Times New Roman" panose="02020603050405020304" pitchFamily="18" charset="0"/>
                <a:ea typeface="+mn-ea"/>
                <a:cs typeface="Times New Roman" panose="02020603050405020304" pitchFamily="18" charset="0"/>
              </a:rPr>
              <a:t>0-30</a:t>
            </a:r>
            <a:r>
              <a:rPr lang="zh-CN" altLang="zh-CN" sz="1200" kern="100" dirty="0">
                <a:effectLst/>
                <a:latin typeface="Times New Roman" panose="02020603050405020304" pitchFamily="18" charset="0"/>
                <a:ea typeface="+mn-ea"/>
                <a:cs typeface="Times New Roman" panose="02020603050405020304" pitchFamily="18" charset="0"/>
              </a:rPr>
              <a:t>μ</a:t>
            </a:r>
            <a:r>
              <a:rPr lang="en-US" altLang="zh-CN" sz="1200" kern="100" dirty="0">
                <a:effectLst/>
                <a:latin typeface="Times New Roman" panose="02020603050405020304" pitchFamily="18" charset="0"/>
                <a:ea typeface="+mn-ea"/>
                <a:cs typeface="Times New Roman" panose="02020603050405020304" pitchFamily="18" charset="0"/>
              </a:rPr>
              <a:t>m</a:t>
            </a:r>
            <a:r>
              <a:rPr lang="zh-CN" altLang="zh-CN" sz="1200" kern="100" dirty="0">
                <a:effectLst/>
                <a:latin typeface="Times New Roman" panose="02020603050405020304" pitchFamily="18" charset="0"/>
                <a:ea typeface="+mn-ea"/>
                <a:cs typeface="Times New Roman" panose="02020603050405020304" pitchFamily="18" charset="0"/>
              </a:rPr>
              <a:t>的范围内，活塞误差对主镜斯特列尔比的影响，结果表明当</a:t>
            </a:r>
            <a:r>
              <a:rPr lang="en-US" altLang="zh-CN" sz="1200" kern="100" dirty="0">
                <a:effectLst/>
                <a:latin typeface="Times New Roman" panose="02020603050405020304" pitchFamily="18" charset="0"/>
                <a:ea typeface="+mn-ea"/>
                <a:cs typeface="Times New Roman" panose="02020603050405020304" pitchFamily="18" charset="0"/>
              </a:rPr>
              <a:t>Piston</a:t>
            </a:r>
            <a:r>
              <a:rPr lang="zh-CN" altLang="zh-CN" sz="1200" kern="100" dirty="0">
                <a:effectLst/>
                <a:latin typeface="Times New Roman" panose="02020603050405020304" pitchFamily="18" charset="0"/>
                <a:ea typeface="+mn-ea"/>
                <a:cs typeface="Times New Roman" panose="02020603050405020304" pitchFamily="18" charset="0"/>
              </a:rPr>
              <a:t>误差</a:t>
            </a:r>
            <a:r>
              <a:rPr lang="en-US" altLang="zh-CN" sz="1200" kern="100" dirty="0">
                <a:effectLst/>
                <a:latin typeface="Times New Roman" panose="02020603050405020304" pitchFamily="18" charset="0"/>
                <a:ea typeface="+mn-ea"/>
                <a:cs typeface="Times New Roman" panose="02020603050405020304" pitchFamily="18" charset="0"/>
              </a:rPr>
              <a:t>RMS</a:t>
            </a:r>
            <a:r>
              <a:rPr lang="zh-CN" altLang="zh-CN" sz="1200" kern="100" dirty="0">
                <a:effectLst/>
                <a:latin typeface="Times New Roman" panose="02020603050405020304" pitchFamily="18" charset="0"/>
                <a:ea typeface="+mn-ea"/>
                <a:cs typeface="Times New Roman" panose="02020603050405020304" pitchFamily="18" charset="0"/>
              </a:rPr>
              <a:t>值小于</a:t>
            </a:r>
            <a:r>
              <a:rPr lang="en-US" altLang="zh-CN" sz="1200" kern="100" dirty="0">
                <a:effectLst/>
                <a:latin typeface="Times New Roman" panose="02020603050405020304" pitchFamily="18" charset="0"/>
                <a:ea typeface="+mn-ea"/>
                <a:cs typeface="Times New Roman" panose="02020603050405020304" pitchFamily="18" charset="0"/>
              </a:rPr>
              <a:t>13</a:t>
            </a:r>
            <a:r>
              <a:rPr lang="en-US" altLang="zh-CN" sz="1200" kern="100" dirty="0">
                <a:effectLst/>
                <a:latin typeface="Times New Roman" panose="02020603050405020304" pitchFamily="18" charset="0"/>
                <a:ea typeface="黑体" panose="02010609060101010101" pitchFamily="49" charset="-122"/>
                <a:cs typeface="Times New Roman" panose="02020603050405020304" pitchFamily="18" charset="0"/>
              </a:rPr>
              <a:t>μm</a:t>
            </a:r>
            <a:r>
              <a:rPr lang="zh-CN" altLang="zh-CN" sz="1200" kern="100" dirty="0">
                <a:effectLst/>
                <a:latin typeface="Times New Roman" panose="02020603050405020304" pitchFamily="18" charset="0"/>
                <a:ea typeface="+mn-ea"/>
                <a:cs typeface="Times New Roman" panose="02020603050405020304" pitchFamily="18" charset="0"/>
              </a:rPr>
              <a:t>时，主镜斯特列尔比大于</a:t>
            </a:r>
            <a:r>
              <a:rPr lang="en-US" altLang="zh-CN" sz="1200" kern="100" dirty="0">
                <a:effectLst/>
                <a:latin typeface="Times New Roman" panose="02020603050405020304" pitchFamily="18" charset="0"/>
                <a:ea typeface="+mn-ea"/>
                <a:cs typeface="Times New Roman" panose="02020603050405020304" pitchFamily="18" charset="0"/>
              </a:rPr>
              <a:t>0.8</a:t>
            </a:r>
            <a:r>
              <a:rPr lang="zh-CN" altLang="zh-CN" sz="1200" kern="100" dirty="0">
                <a:effectLst/>
                <a:latin typeface="Times New Roman" panose="02020603050405020304" pitchFamily="18" charset="0"/>
                <a:ea typeface="+mn-ea"/>
                <a:cs typeface="Times New Roman" panose="02020603050405020304" pitchFamily="18" charset="0"/>
              </a:rPr>
              <a:t>。</a:t>
            </a:r>
            <a:endParaRPr lang="zh-CN" altLang="en-US" dirty="0"/>
          </a:p>
          <a:p>
            <a:endParaRPr lang="zh-CN" altLang="en-US" dirty="0"/>
          </a:p>
        </p:txBody>
      </p:sp>
    </p:spTree>
    <p:extLst>
      <p:ext uri="{BB962C8B-B14F-4D97-AF65-F5344CB8AC3E}">
        <p14:creationId xmlns:p14="http://schemas.microsoft.com/office/powerpoint/2010/main" val="2944165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Times New Roman" panose="02020603050405020304" pitchFamily="18" charset="0"/>
                <a:ea typeface="+mn-ea"/>
                <a:cs typeface="Times New Roman" panose="02020603050405020304" pitchFamily="18" charset="0"/>
              </a:rPr>
              <a:t>Finally, the effect of tip–tilt error is analyzed. Tip–tilt error represents the angular deviation of a panel relative to the ideal parabolic surface and includes tilt components along both the x and y directions. After normalization of the tilt angles, a sensitivity coefficient of 0.60432 is obtained. When the tip–tilt error RMS is less than 4.35 arcseconds, the primary mirror Strehl ratio remains above 0.8. As shown in the figure, when the error magnitude becomes large, theoretical formulas may overestimate the influence of tip–tilt errors on the Strehl ratio.</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kern="100" dirty="0">
              <a:effectLst/>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00" dirty="0">
                <a:effectLst/>
                <a:latin typeface="Times New Roman" panose="02020603050405020304" pitchFamily="18" charset="0"/>
                <a:ea typeface="+mn-ea"/>
                <a:cs typeface="Times New Roman" panose="02020603050405020304" pitchFamily="18" charset="0"/>
              </a:rPr>
              <a:t>最后是倾斜误差的影响，它表现为面板相对于理想抛物面的倾斜角度，包括各个子孔径在</a:t>
            </a:r>
            <a:r>
              <a:rPr lang="en-US" altLang="zh-CN" sz="1200" kern="100" dirty="0">
                <a:effectLst/>
                <a:latin typeface="Times New Roman" panose="02020603050405020304" pitchFamily="18" charset="0"/>
                <a:ea typeface="+mn-ea"/>
                <a:cs typeface="Times New Roman" panose="02020603050405020304" pitchFamily="18" charset="0"/>
              </a:rPr>
              <a:t>x</a:t>
            </a:r>
            <a:r>
              <a:rPr lang="zh-CN" altLang="zh-CN" sz="1200" kern="100" dirty="0">
                <a:effectLst/>
                <a:latin typeface="Times New Roman" panose="02020603050405020304" pitchFamily="18" charset="0"/>
                <a:ea typeface="+mn-ea"/>
                <a:cs typeface="Times New Roman" panose="02020603050405020304" pitchFamily="18" charset="0"/>
              </a:rPr>
              <a:t>，</a:t>
            </a:r>
            <a:r>
              <a:rPr lang="en-US" altLang="zh-CN" sz="1200" kern="100" dirty="0">
                <a:effectLst/>
                <a:latin typeface="Times New Roman" panose="02020603050405020304" pitchFamily="18" charset="0"/>
                <a:ea typeface="+mn-ea"/>
                <a:cs typeface="Times New Roman" panose="02020603050405020304" pitchFamily="18" charset="0"/>
              </a:rPr>
              <a:t>y</a:t>
            </a:r>
            <a:r>
              <a:rPr lang="zh-CN" altLang="zh-CN" sz="1200" kern="100" dirty="0">
                <a:effectLst/>
                <a:latin typeface="Times New Roman" panose="02020603050405020304" pitchFamily="18" charset="0"/>
                <a:ea typeface="+mn-ea"/>
                <a:cs typeface="Times New Roman" panose="02020603050405020304" pitchFamily="18" charset="0"/>
              </a:rPr>
              <a:t>两方向的倾斜量。对倾斜误差角度量进行归一化后，得到倾斜误差敏感系数为</a:t>
            </a:r>
            <a:r>
              <a:rPr lang="en-US" altLang="zh-CN" sz="1200" kern="100" dirty="0">
                <a:effectLst/>
                <a:latin typeface="Times New Roman" panose="02020603050405020304" pitchFamily="18" charset="0"/>
                <a:ea typeface="+mn-ea"/>
                <a:cs typeface="Times New Roman" panose="02020603050405020304" pitchFamily="18" charset="0"/>
              </a:rPr>
              <a:t>0.60432</a:t>
            </a:r>
            <a:r>
              <a:rPr lang="zh-CN" altLang="zh-CN" sz="1200" kern="100" dirty="0">
                <a:effectLst/>
                <a:latin typeface="Times New Roman" panose="02020603050405020304" pitchFamily="18" charset="0"/>
                <a:ea typeface="+mn-ea"/>
                <a:cs typeface="Times New Roman" panose="02020603050405020304" pitchFamily="18" charset="0"/>
              </a:rPr>
              <a:t>。当</a:t>
            </a:r>
            <a:r>
              <a:rPr lang="en-US" altLang="zh-CN" sz="1200" kern="100" dirty="0">
                <a:effectLst/>
                <a:latin typeface="Times New Roman" panose="02020603050405020304" pitchFamily="18" charset="0"/>
                <a:ea typeface="+mn-ea"/>
                <a:cs typeface="Times New Roman" panose="02020603050405020304" pitchFamily="18" charset="0"/>
              </a:rPr>
              <a:t>Tip-Tilt</a:t>
            </a:r>
            <a:r>
              <a:rPr lang="zh-CN" altLang="zh-CN" sz="1200" kern="100" dirty="0">
                <a:effectLst/>
                <a:latin typeface="Times New Roman" panose="02020603050405020304" pitchFamily="18" charset="0"/>
                <a:ea typeface="+mn-ea"/>
                <a:cs typeface="Times New Roman" panose="02020603050405020304" pitchFamily="18" charset="0"/>
              </a:rPr>
              <a:t>误差</a:t>
            </a:r>
            <a:r>
              <a:rPr lang="en-US" altLang="zh-CN" sz="1200" kern="100" dirty="0">
                <a:effectLst/>
                <a:latin typeface="Times New Roman" panose="02020603050405020304" pitchFamily="18" charset="0"/>
                <a:ea typeface="+mn-ea"/>
                <a:cs typeface="Times New Roman" panose="02020603050405020304" pitchFamily="18" charset="0"/>
              </a:rPr>
              <a:t>RMS</a:t>
            </a:r>
            <a:r>
              <a:rPr lang="zh-CN" altLang="zh-CN" sz="1200" kern="100" dirty="0">
                <a:effectLst/>
                <a:latin typeface="Times New Roman" panose="02020603050405020304" pitchFamily="18" charset="0"/>
                <a:ea typeface="+mn-ea"/>
                <a:cs typeface="Times New Roman" panose="02020603050405020304" pitchFamily="18" charset="0"/>
              </a:rPr>
              <a:t>值小于</a:t>
            </a:r>
            <a:r>
              <a:rPr lang="en-US" altLang="zh-CN" sz="1200" kern="100" dirty="0">
                <a:effectLst/>
                <a:latin typeface="Times New Roman" panose="02020603050405020304" pitchFamily="18" charset="0"/>
                <a:ea typeface="黑体" panose="02010609060101010101" pitchFamily="49" charset="-122"/>
                <a:cs typeface="Times New Roman" panose="02020603050405020304" pitchFamily="18" charset="0"/>
              </a:rPr>
              <a:t>4.35 arcsec</a:t>
            </a:r>
            <a:r>
              <a:rPr lang="zh-CN" altLang="zh-CN" sz="1200" kern="100" dirty="0">
                <a:effectLst/>
                <a:latin typeface="Times New Roman" panose="02020603050405020304" pitchFamily="18" charset="0"/>
                <a:ea typeface="+mn-ea"/>
                <a:cs typeface="Times New Roman" panose="02020603050405020304" pitchFamily="18" charset="0"/>
              </a:rPr>
              <a:t>时，主镜斯特列尔比大于</a:t>
            </a:r>
            <a:r>
              <a:rPr lang="en-US" altLang="zh-CN" sz="1200" kern="100" dirty="0">
                <a:effectLst/>
                <a:latin typeface="Times New Roman" panose="02020603050405020304" pitchFamily="18" charset="0"/>
                <a:ea typeface="+mn-ea"/>
                <a:cs typeface="Times New Roman" panose="02020603050405020304" pitchFamily="18" charset="0"/>
              </a:rPr>
              <a:t>0.8</a:t>
            </a:r>
            <a:r>
              <a:rPr lang="zh-CN" altLang="zh-CN" sz="1200" kern="100" dirty="0">
                <a:effectLst/>
                <a:latin typeface="Times New Roman" panose="02020603050405020304" pitchFamily="18" charset="0"/>
                <a:ea typeface="+mn-ea"/>
                <a:cs typeface="Times New Roman" panose="02020603050405020304" pitchFamily="18" charset="0"/>
              </a:rPr>
              <a:t>。从图中可以看到当误差较大时，理论公式可能夸大倾斜塞误差对斯特列尔比的影响。</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Tree>
    <p:extLst>
      <p:ext uri="{BB962C8B-B14F-4D97-AF65-F5344CB8AC3E}">
        <p14:creationId xmlns:p14="http://schemas.microsoft.com/office/powerpoint/2010/main" val="23878006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Times New Roman" panose="02020603050405020304" pitchFamily="18" charset="0"/>
                <a:ea typeface="+mn-ea"/>
                <a:cs typeface="Times New Roman" panose="02020603050405020304" pitchFamily="18" charset="0"/>
              </a:rPr>
              <a:t>A comparative analysis of the sensitivity of different error terms for hexagonal sub-apertures is conducted based on the above simulations. Among all error sources, piston error has the most significant impact on primary mirror accuracy. Manufacturing error is also critical and has a greater influence than tip–tilt error, while decenter error has a substantially smaller effect on overall surface accuracy. Its sensitivity coefficient is approximately one order of magnitude lower than those of the other three error types.</a:t>
            </a: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00" dirty="0">
                <a:effectLst/>
                <a:latin typeface="Times New Roman" panose="02020603050405020304" pitchFamily="18" charset="0"/>
                <a:ea typeface="+mn-ea"/>
                <a:cs typeface="Times New Roman" panose="02020603050405020304" pitchFamily="18" charset="0"/>
              </a:rPr>
              <a:t>综合以上仿真对六边形子孔径的不同误差影响敏感度进行对比。其中，活塞误差对主镜精度影响最大，其次，制造误差的影响也比较关键，大于倾斜</a:t>
            </a:r>
            <a:r>
              <a:rPr lang="en-US" altLang="zh-CN" sz="1200" kern="100" dirty="0">
                <a:effectLst/>
                <a:latin typeface="Times New Roman" panose="02020603050405020304" pitchFamily="18" charset="0"/>
                <a:ea typeface="+mn-ea"/>
                <a:cs typeface="Times New Roman" panose="02020603050405020304" pitchFamily="18" charset="0"/>
              </a:rPr>
              <a:t>Tip-Tilt</a:t>
            </a:r>
            <a:r>
              <a:rPr lang="zh-CN" altLang="zh-CN" sz="1200" kern="100" dirty="0">
                <a:effectLst/>
                <a:latin typeface="Times New Roman" panose="02020603050405020304" pitchFamily="18" charset="0"/>
                <a:ea typeface="+mn-ea"/>
                <a:cs typeface="Times New Roman" panose="02020603050405020304" pitchFamily="18" charset="0"/>
              </a:rPr>
              <a:t>误差的影响而偏心误差对整体面形精度的影响显然小于其他三种误差，敏感</a:t>
            </a:r>
            <a:r>
              <a:rPr lang="zh-CN" altLang="zh-CN" sz="1200" kern="100" dirty="0">
                <a:effectLst/>
                <a:latin typeface="等线" panose="02010600030101010101" pitchFamily="2" charset="-122"/>
                <a:ea typeface="+mn-ea"/>
                <a:cs typeface="Times New Roman" panose="02020603050405020304" pitchFamily="18" charset="0"/>
              </a:rPr>
              <a:t>系数比另外三种误差少一个量级。</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Tree>
    <p:extLst>
      <p:ext uri="{BB962C8B-B14F-4D97-AF65-F5344CB8AC3E}">
        <p14:creationId xmlns:p14="http://schemas.microsoft.com/office/powerpoint/2010/main" val="3883838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5635C-32D2-648B-B190-B9A6C03AFD1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A6B302F4-E1DF-4A9F-82F6-48868DAB3341}"/>
              </a:ext>
            </a:extLst>
          </p:cNvPr>
          <p:cNvSpPr>
            <a:spLocks noGrp="1" noRot="1" noChangeAspect="1"/>
          </p:cNvSpPr>
          <p:nvPr>
            <p:ph type="sldImg" idx="2"/>
          </p:nvPr>
        </p:nvSpPr>
        <p:spPr/>
      </p:sp>
      <p:sp>
        <p:nvSpPr>
          <p:cNvPr id="3" name="文本占位符 2">
            <a:extLst>
              <a:ext uri="{FF2B5EF4-FFF2-40B4-BE49-F238E27FC236}">
                <a16:creationId xmlns:a16="http://schemas.microsoft.com/office/drawing/2014/main" id="{46A066A7-1AD9-30E7-D340-A3B682A4BC7A}"/>
              </a:ext>
            </a:extLst>
          </p:cNvPr>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Times New Roman" panose="02020603050405020304" pitchFamily="18" charset="0"/>
                <a:ea typeface="+mn-ea"/>
                <a:cs typeface="Times New Roman" panose="02020603050405020304" pitchFamily="18" charset="0"/>
              </a:rPr>
              <a:t>A comparative analysis of the sensitivity of different error terms for hexagonal sub-apertures is conducted based on the above simulations. Among all error sources, piston error has the most significant impact on primary mirror accuracy. Manufacturing error is also critical and has a greater influence than tip–tilt error, while decenter error has a substantially smaller effect on overall surface accuracy. Its sensitivity coefficient is approximately one order of magnitude lower than those of the other three error types.</a:t>
            </a: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00" dirty="0">
                <a:effectLst/>
                <a:latin typeface="Times New Roman" panose="02020603050405020304" pitchFamily="18" charset="0"/>
                <a:ea typeface="+mn-ea"/>
                <a:cs typeface="Times New Roman" panose="02020603050405020304" pitchFamily="18" charset="0"/>
              </a:rPr>
              <a:t>综合以上仿真对六边形子孔径的不同误差影响敏感度进行对比。其中，活塞误差对主镜精度影响最大，其次，制造误差的影响也比较关键，大于倾斜</a:t>
            </a:r>
            <a:r>
              <a:rPr lang="en-US" altLang="zh-CN" sz="1200" kern="100" dirty="0">
                <a:effectLst/>
                <a:latin typeface="Times New Roman" panose="02020603050405020304" pitchFamily="18" charset="0"/>
                <a:ea typeface="+mn-ea"/>
                <a:cs typeface="Times New Roman" panose="02020603050405020304" pitchFamily="18" charset="0"/>
              </a:rPr>
              <a:t>Tip-Tilt</a:t>
            </a:r>
            <a:r>
              <a:rPr lang="zh-CN" altLang="zh-CN" sz="1200" kern="100" dirty="0">
                <a:effectLst/>
                <a:latin typeface="Times New Roman" panose="02020603050405020304" pitchFamily="18" charset="0"/>
                <a:ea typeface="+mn-ea"/>
                <a:cs typeface="Times New Roman" panose="02020603050405020304" pitchFamily="18" charset="0"/>
              </a:rPr>
              <a:t>误差的影响而偏心误差对整体面形精度的影响显然小于其他三种误差，敏感</a:t>
            </a:r>
            <a:r>
              <a:rPr lang="zh-CN" altLang="zh-CN" sz="1200" kern="100" dirty="0">
                <a:effectLst/>
                <a:latin typeface="等线" panose="02010600030101010101" pitchFamily="2" charset="-122"/>
                <a:ea typeface="+mn-ea"/>
                <a:cs typeface="Times New Roman" panose="02020603050405020304" pitchFamily="18" charset="0"/>
              </a:rPr>
              <a:t>系数比另外三种误差少一个量级。</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Tree>
    <p:extLst>
      <p:ext uri="{BB962C8B-B14F-4D97-AF65-F5344CB8AC3E}">
        <p14:creationId xmlns:p14="http://schemas.microsoft.com/office/powerpoint/2010/main" val="20163965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Times New Roman" panose="02020603050405020304" pitchFamily="18" charset="0"/>
                <a:ea typeface="+mn-ea"/>
                <a:cs typeface="Times New Roman" panose="02020603050405020304" pitchFamily="18" charset="0"/>
              </a:rPr>
              <a:t>By varying panel size, primary mirror models with different numbers of sub-apertures are constructed. Nine primary mirror configurations are generated with sub-aperture sizes ranging from 0.8 m to 2.5 m, corresponding to segment counts from 463 to 55. The table summarizes the Strehl ratio sensitivity coefficients obtained from simulations for different panel sizes. The figure illustrates the variation of the manufacturing-error-induced Strehl ratio sensitivity coefficient as a function of sub-aperture size. When the diagonal size of hexagonal sub-apertures lies between 1.0 m and 1.5 m, the sensitivity of the Strehl ratio to manufacturing errors is minimized, indicating that this panel size range is preferable for panel fabrication.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00" dirty="0">
                <a:effectLst/>
                <a:latin typeface="Times New Roman" panose="02020603050405020304" pitchFamily="18" charset="0"/>
                <a:ea typeface="+mn-ea"/>
                <a:cs typeface="Times New Roman" panose="02020603050405020304" pitchFamily="18" charset="0"/>
              </a:rPr>
              <a:t>通过改变面板尺寸建立不同子孔径数量的主镜模型，我们具体创建了子孔径从</a:t>
            </a:r>
            <a:r>
              <a:rPr lang="en-US" altLang="zh-CN" sz="1200" kern="100" dirty="0">
                <a:effectLst/>
                <a:latin typeface="Times New Roman" panose="02020603050405020304" pitchFamily="18" charset="0"/>
                <a:ea typeface="+mn-ea"/>
                <a:cs typeface="Times New Roman" panose="02020603050405020304" pitchFamily="18" charset="0"/>
              </a:rPr>
              <a:t>0.8m-2.5m</a:t>
            </a:r>
            <a:r>
              <a:rPr lang="zh-CN" altLang="zh-CN" sz="1200" kern="100" dirty="0">
                <a:effectLst/>
                <a:latin typeface="Times New Roman" panose="02020603050405020304" pitchFamily="18" charset="0"/>
                <a:ea typeface="+mn-ea"/>
                <a:cs typeface="Times New Roman" panose="02020603050405020304" pitchFamily="18" charset="0"/>
              </a:rPr>
              <a:t>变化的共</a:t>
            </a:r>
            <a:r>
              <a:rPr lang="en-US" altLang="zh-CN" sz="1200" kern="100" dirty="0">
                <a:effectLst/>
                <a:latin typeface="Times New Roman" panose="02020603050405020304" pitchFamily="18" charset="0"/>
                <a:ea typeface="+mn-ea"/>
                <a:cs typeface="Times New Roman" panose="02020603050405020304" pitchFamily="18" charset="0"/>
              </a:rPr>
              <a:t>9</a:t>
            </a:r>
            <a:r>
              <a:rPr lang="zh-CN" altLang="zh-CN" sz="1200" kern="100" dirty="0">
                <a:effectLst/>
                <a:latin typeface="Times New Roman" panose="02020603050405020304" pitchFamily="18" charset="0"/>
                <a:ea typeface="+mn-ea"/>
                <a:cs typeface="Times New Roman" panose="02020603050405020304" pitchFamily="18" charset="0"/>
              </a:rPr>
              <a:t>种主镜模型，其对应子孔径块数从</a:t>
            </a:r>
            <a:r>
              <a:rPr lang="en-US" altLang="zh-CN" sz="1200" kern="100" dirty="0">
                <a:effectLst/>
                <a:latin typeface="Times New Roman" panose="02020603050405020304" pitchFamily="18" charset="0"/>
                <a:ea typeface="+mn-ea"/>
                <a:cs typeface="Times New Roman" panose="02020603050405020304" pitchFamily="18" charset="0"/>
              </a:rPr>
              <a:t>55</a:t>
            </a:r>
            <a:r>
              <a:rPr lang="zh-CN" altLang="zh-CN" sz="1200" kern="100" dirty="0">
                <a:effectLst/>
                <a:latin typeface="Times New Roman" panose="02020603050405020304" pitchFamily="18" charset="0"/>
                <a:ea typeface="+mn-ea"/>
                <a:cs typeface="Times New Roman" panose="02020603050405020304" pitchFamily="18" charset="0"/>
              </a:rPr>
              <a:t>块至</a:t>
            </a:r>
            <a:r>
              <a:rPr lang="en-US" altLang="zh-CN" sz="1200" kern="100" dirty="0">
                <a:effectLst/>
                <a:latin typeface="Times New Roman" panose="02020603050405020304" pitchFamily="18" charset="0"/>
                <a:ea typeface="+mn-ea"/>
                <a:cs typeface="Times New Roman" panose="02020603050405020304" pitchFamily="18" charset="0"/>
              </a:rPr>
              <a:t>463</a:t>
            </a:r>
            <a:r>
              <a:rPr lang="zh-CN" altLang="zh-CN" sz="1200" kern="100" dirty="0">
                <a:effectLst/>
                <a:latin typeface="Times New Roman" panose="02020603050405020304" pitchFamily="18" charset="0"/>
                <a:ea typeface="+mn-ea"/>
                <a:cs typeface="Times New Roman" panose="02020603050405020304" pitchFamily="18" charset="0"/>
              </a:rPr>
              <a:t>块。表中展示了对不同尺寸子孔径主镜的分别仿真后得到的</a:t>
            </a:r>
            <a:r>
              <a:rPr lang="en-US" altLang="zh-CN" sz="1200" kern="100" dirty="0">
                <a:effectLst/>
                <a:latin typeface="Times New Roman" panose="02020603050405020304" pitchFamily="18" charset="0"/>
                <a:ea typeface="+mn-ea"/>
                <a:cs typeface="Times New Roman" panose="02020603050405020304" pitchFamily="18" charset="0"/>
              </a:rPr>
              <a:t>SR</a:t>
            </a:r>
            <a:r>
              <a:rPr lang="zh-CN" altLang="zh-CN" sz="1200" kern="100" dirty="0">
                <a:effectLst/>
                <a:latin typeface="Times New Roman" panose="02020603050405020304" pitchFamily="18" charset="0"/>
                <a:ea typeface="+mn-ea"/>
                <a:cs typeface="Times New Roman" panose="02020603050405020304" pitchFamily="18" charset="0"/>
              </a:rPr>
              <a:t>敏感程度系数结果。图中展示了不同尺寸子孔径的主镜在</a:t>
            </a:r>
            <a:r>
              <a:rPr lang="en-US" altLang="zh-CN" sz="1200" kern="100" dirty="0">
                <a:effectLst/>
                <a:latin typeface="Times New Roman" panose="02020603050405020304" pitchFamily="18" charset="0"/>
                <a:ea typeface="+mn-ea"/>
                <a:cs typeface="Times New Roman" panose="02020603050405020304" pitchFamily="18" charset="0"/>
              </a:rPr>
              <a:t>Manufacturing</a:t>
            </a:r>
            <a:r>
              <a:rPr lang="zh-CN" altLang="zh-CN" sz="1200" kern="100" dirty="0">
                <a:effectLst/>
                <a:latin typeface="Times New Roman" panose="02020603050405020304" pitchFamily="18" charset="0"/>
                <a:ea typeface="+mn-ea"/>
                <a:cs typeface="Times New Roman" panose="02020603050405020304" pitchFamily="18" charset="0"/>
              </a:rPr>
              <a:t>误差影响下</a:t>
            </a:r>
            <a:r>
              <a:rPr lang="en-US" altLang="zh-CN" sz="1200" kern="100" dirty="0">
                <a:effectLst/>
                <a:latin typeface="Times New Roman" panose="02020603050405020304" pitchFamily="18" charset="0"/>
                <a:ea typeface="+mn-ea"/>
                <a:cs typeface="Times New Roman" panose="02020603050405020304" pitchFamily="18" charset="0"/>
              </a:rPr>
              <a:t>SR</a:t>
            </a:r>
            <a:r>
              <a:rPr lang="zh-CN" altLang="zh-CN" sz="1200" kern="100" dirty="0">
                <a:effectLst/>
                <a:latin typeface="Times New Roman" panose="02020603050405020304" pitchFamily="18" charset="0"/>
                <a:ea typeface="+mn-ea"/>
                <a:cs typeface="Times New Roman" panose="02020603050405020304" pitchFamily="18" charset="0"/>
              </a:rPr>
              <a:t>敏感系数变化曲线。当六边形子孔径对角线尺寸在</a:t>
            </a:r>
            <a:r>
              <a:rPr lang="en-US" altLang="zh-CN" sz="1200" kern="100" dirty="0">
                <a:effectLst/>
                <a:latin typeface="Times New Roman" panose="02020603050405020304" pitchFamily="18" charset="0"/>
                <a:ea typeface="+mn-ea"/>
                <a:cs typeface="Times New Roman" panose="02020603050405020304" pitchFamily="18" charset="0"/>
              </a:rPr>
              <a:t>1m</a:t>
            </a:r>
            <a:r>
              <a:rPr lang="zh-CN" altLang="zh-CN" sz="1200" kern="100" dirty="0">
                <a:effectLst/>
                <a:latin typeface="Times New Roman" panose="02020603050405020304" pitchFamily="18" charset="0"/>
                <a:ea typeface="+mn-ea"/>
                <a:cs typeface="Times New Roman" panose="02020603050405020304" pitchFamily="18" charset="0"/>
              </a:rPr>
              <a:t>至</a:t>
            </a:r>
            <a:r>
              <a:rPr lang="en-US" altLang="zh-CN" sz="1200" kern="100" dirty="0">
                <a:effectLst/>
                <a:latin typeface="Times New Roman" panose="02020603050405020304" pitchFamily="18" charset="0"/>
                <a:ea typeface="+mn-ea"/>
                <a:cs typeface="Times New Roman" panose="02020603050405020304" pitchFamily="18" charset="0"/>
              </a:rPr>
              <a:t>1.5m</a:t>
            </a:r>
            <a:r>
              <a:rPr lang="zh-CN" altLang="zh-CN" sz="1200" kern="100" dirty="0">
                <a:effectLst/>
                <a:latin typeface="Times New Roman" panose="02020603050405020304" pitchFamily="18" charset="0"/>
                <a:ea typeface="+mn-ea"/>
                <a:cs typeface="Times New Roman" panose="02020603050405020304" pitchFamily="18" charset="0"/>
              </a:rPr>
              <a:t>时，制造误差对主镜斯特列尔比的敏感系数较小，因此制作面板时选择这一面板尺寸区间较优。</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Tree>
    <p:extLst>
      <p:ext uri="{BB962C8B-B14F-4D97-AF65-F5344CB8AC3E}">
        <p14:creationId xmlns:p14="http://schemas.microsoft.com/office/powerpoint/2010/main" val="23323933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225A0B8-0CEA-439A-9D23-F8872F84A08C}" type="slidenum">
              <a:rPr lang="zh-CN" altLang="en-US" smtClean="0"/>
              <a:t>20</a:t>
            </a:fld>
            <a:endParaRPr lang="zh-CN" altLang="en-US"/>
          </a:p>
        </p:txBody>
      </p:sp>
    </p:spTree>
    <p:extLst>
      <p:ext uri="{BB962C8B-B14F-4D97-AF65-F5344CB8AC3E}">
        <p14:creationId xmlns:p14="http://schemas.microsoft.com/office/powerpoint/2010/main" val="37693181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228772-F90F-C4A7-9FC7-9C924E8CFA3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8F5FF78-70F2-1687-0B42-18E4CD62422E}"/>
              </a:ext>
            </a:extLst>
          </p:cNvPr>
          <p:cNvSpPr>
            <a:spLocks noGrp="1" noRot="1" noChangeAspect="1"/>
          </p:cNvSpPr>
          <p:nvPr>
            <p:ph type="sldImg" idx="2"/>
          </p:nvPr>
        </p:nvSpPr>
        <p:spPr>
          <a:xfrm>
            <a:off x="90488" y="744538"/>
            <a:ext cx="6616700" cy="3722687"/>
          </a:xfrm>
        </p:spPr>
      </p:sp>
      <p:sp>
        <p:nvSpPr>
          <p:cNvPr id="3" name="文本占位符 2">
            <a:extLst>
              <a:ext uri="{FF2B5EF4-FFF2-40B4-BE49-F238E27FC236}">
                <a16:creationId xmlns:a16="http://schemas.microsoft.com/office/drawing/2014/main" id="{BA565C1B-BF07-F928-5674-2CABC65B746F}"/>
              </a:ext>
            </a:extLst>
          </p:cNvPr>
          <p:cNvSpPr>
            <a:spLocks noGrp="1"/>
          </p:cNvSpPr>
          <p:nvPr>
            <p:ph type="body" idx="3"/>
          </p:nvPr>
        </p:nvSpPr>
        <p:spPr/>
        <p:txBody>
          <a:bodyPr/>
          <a:lstStyle/>
          <a:p>
            <a:r>
              <a:rPr lang="en-US" altLang="zh-CN" dirty="0"/>
              <a:t>First, in terms of design objectives, it must simultaneously meet the stringent surface precision requirements of the submillimeter wave band and the demands for stiffness and deformation control under a 15-meter aperture structure, while also balancing lightweight construction and manufacturability.</a:t>
            </a:r>
          </a:p>
          <a:p>
            <a:r>
              <a:rPr lang="en-US" altLang="zh-CN" dirty="0"/>
              <a:t>Structurally, a honeycomb sandwich panel configuration was adopted, with multiple panels assembled to form the overall reflecting surface. This design effectively reduces weight while maintaining rigidity, making it particularly suitable for large-aperture systems. Aluminum alloy was primarily selected for its high specific stiffness, excellent thermal stability, and mature manufacturing processes.</a:t>
            </a:r>
          </a:p>
          <a:p>
            <a:r>
              <a:rPr lang="en-US" altLang="zh-CN" dirty="0"/>
              <a:t>A comparative analysis was conducted between aluminum alloy and aluminum-coated carbon fiber options. While carbon fiber offers lower density, it exhibits greater thermal deformation at low temperatures and involves complex manufacturing processes. After comprehensive evaluation of structural performance and engineering feasibility, the aluminum alloy honeycomb sandwich panel solution was ultimately selected.</a:t>
            </a:r>
          </a:p>
          <a:p>
            <a:r>
              <a:rPr lang="zh-CN" altLang="en-US" dirty="0"/>
              <a:t>这一页主要介绍的是反射面板的结构设计思路。首先从设计目标上来说，需要同时满足亚毫米波波段对表面精度的严格要求，以及 </a:t>
            </a:r>
            <a:r>
              <a:rPr lang="en-US" altLang="zh-CN" dirty="0"/>
              <a:t>15 </a:t>
            </a:r>
            <a:r>
              <a:rPr lang="zh-CN" altLang="en-US" dirty="0"/>
              <a:t>米口径结构下对刚度和变形控制的要求，同时还要兼顾轻量化和可制造性。</a:t>
            </a:r>
          </a:p>
          <a:p>
            <a:r>
              <a:rPr lang="zh-CN" altLang="en-US" dirty="0"/>
              <a:t>在结构形式上，这里采用了蜂窝夹层面板，并通过多块面板拼接来构成整体反射面。这种结构在保证刚度的同时可以有效减轻重量，也更适合大口径系统的实现。在材料选择方面，主要采用铝合金材料，因为其比刚度高、热稳定性好，而且加工工艺成熟。</a:t>
            </a:r>
          </a:p>
          <a:p>
            <a:r>
              <a:rPr lang="zh-CN" altLang="en-US" dirty="0"/>
              <a:t>同时也对比分析了铝合金和铝涂层碳纤维两种方案。虽然碳纤维密度更低，但在低温条件下的热变形较大，而且制造工艺复杂。综合考虑结构性能和工程可行性，最终选用了铝合金蜂窝夹层面板方案</a:t>
            </a:r>
          </a:p>
          <a:p>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extLst>
      <p:ext uri="{BB962C8B-B14F-4D97-AF65-F5344CB8AC3E}">
        <p14:creationId xmlns:p14="http://schemas.microsoft.com/office/powerpoint/2010/main" val="1956579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1C3FA2-9986-AC11-B7AA-77BEEAA75A17}"/>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856A4A9-82E4-549F-5D79-BF10B5479BD6}"/>
              </a:ext>
            </a:extLst>
          </p:cNvPr>
          <p:cNvSpPr>
            <a:spLocks noGrp="1" noRot="1" noChangeAspect="1"/>
          </p:cNvSpPr>
          <p:nvPr>
            <p:ph type="sldImg" idx="2"/>
          </p:nvPr>
        </p:nvSpPr>
        <p:spPr>
          <a:xfrm>
            <a:off x="90488" y="744538"/>
            <a:ext cx="6616700" cy="3722687"/>
          </a:xfrm>
        </p:spPr>
      </p:sp>
      <p:sp>
        <p:nvSpPr>
          <p:cNvPr id="3" name="文本占位符 2">
            <a:extLst>
              <a:ext uri="{FF2B5EF4-FFF2-40B4-BE49-F238E27FC236}">
                <a16:creationId xmlns:a16="http://schemas.microsoft.com/office/drawing/2014/main" id="{3ABD14CB-1011-7F44-4693-2A710C8E022E}"/>
              </a:ext>
            </a:extLst>
          </p:cNvPr>
          <p:cNvSpPr>
            <a:spLocks noGrp="1"/>
          </p:cNvSpPr>
          <p:nvPr>
            <p:ph type="body" idx="3"/>
          </p:nvPr>
        </p:nvSpPr>
        <p:spPr/>
        <p:txBody>
          <a:bodyPr/>
          <a:lstStyle/>
          <a:p>
            <a:r>
              <a:rPr lang="en-US" altLang="zh-CN" dirty="0"/>
              <a:t>Submillimeter waves correspond to electromagnetic radiation between 0.1 and 1 millimeter, forming a crucial observational band between microwaves and infrared. This wavelength range exhibits exceptional sensitivity to cold gas, cold dust, and celestial objects obscured by dust. Consequently, it plays an irreplaceable role in studying frontier topics such as the early universe, galaxy evolution, star formation, and black holes, serving as a key window for exploring the 'cold dark universe'.</a:t>
            </a:r>
          </a:p>
          <a:p>
            <a:r>
              <a:rPr lang="zh-CN" altLang="en-US" dirty="0"/>
              <a:t>亚毫米波对应 </a:t>
            </a:r>
            <a:r>
              <a:rPr lang="en-US" altLang="zh-CN" dirty="0"/>
              <a:t>0.1 </a:t>
            </a:r>
            <a:r>
              <a:rPr lang="zh-CN" altLang="en-US" dirty="0"/>
              <a:t>到 </a:t>
            </a:r>
            <a:r>
              <a:rPr lang="en-US" altLang="zh-CN" dirty="0"/>
              <a:t>1 </a:t>
            </a:r>
            <a:r>
              <a:rPr lang="zh-CN" altLang="en-US" dirty="0"/>
              <a:t>毫米的电磁辐射，是介于微波和红外之间的重要观测波段。它对低温气体、冷尘埃以及被尘埃遮挡的天体极为敏感，因此在研究早期宇宙、星系演化、恒星形成以及黑洞等前沿问题中发挥着不可替代的作用，是探索‘冷暗宇宙’的关键窗口。</a:t>
            </a:r>
          </a:p>
          <a:p>
            <a:endParaRPr lang="zh-CN" altLang="en-US" dirty="0"/>
          </a:p>
        </p:txBody>
      </p:sp>
    </p:spTree>
    <p:extLst>
      <p:ext uri="{BB962C8B-B14F-4D97-AF65-F5344CB8AC3E}">
        <p14:creationId xmlns:p14="http://schemas.microsoft.com/office/powerpoint/2010/main" val="14295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808E5-877D-1394-3672-4135A180F10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2CF530F-1952-404D-CEFE-4CB517DE8670}"/>
              </a:ext>
            </a:extLst>
          </p:cNvPr>
          <p:cNvSpPr>
            <a:spLocks noGrp="1" noRot="1" noChangeAspect="1"/>
          </p:cNvSpPr>
          <p:nvPr>
            <p:ph type="sldImg" idx="2"/>
          </p:nvPr>
        </p:nvSpPr>
        <p:spPr>
          <a:xfrm>
            <a:off x="90488" y="744538"/>
            <a:ext cx="6616700" cy="3722687"/>
          </a:xfrm>
        </p:spPr>
      </p:sp>
      <p:sp>
        <p:nvSpPr>
          <p:cNvPr id="3" name="文本占位符 2">
            <a:extLst>
              <a:ext uri="{FF2B5EF4-FFF2-40B4-BE49-F238E27FC236}">
                <a16:creationId xmlns:a16="http://schemas.microsoft.com/office/drawing/2014/main" id="{CDA9550A-E54A-124E-91BA-7A7F8D99F30A}"/>
              </a:ext>
            </a:extLst>
          </p:cNvPr>
          <p:cNvSpPr>
            <a:spLocks noGrp="1"/>
          </p:cNvSpPr>
          <p:nvPr>
            <p:ph type="body" idx="3"/>
          </p:nvPr>
        </p:nvSpPr>
        <p:spPr/>
        <p:txBody>
          <a:bodyPr/>
          <a:lstStyle/>
          <a:p>
            <a:r>
              <a:rPr lang="en-US" altLang="zh-CN" dirty="0"/>
              <a:t>Analysis of various panel sizes and D/t ratios under multiple elevation angles reveals that the RMS of all panels remains below 10 micrometers under all operating conditions, meeting the precision requirements for single-panel components in submillimeter-wave telescopes.</a:t>
            </a:r>
          </a:p>
          <a:p>
            <a:r>
              <a:rPr lang="en-US" altLang="zh-CN" dirty="0"/>
              <a:t>Further comparison reveals that a D/t ratio of 7:1 yields optimal surface accuracy across different tilt angles while providing the best overall stability. This parameter thus achieves a favorable balance between stiffness and weight reduction. Additionally, thermal-mechanical coupling analysis indicates an RMS of approximately 8.92 micrometers under thermal loading, demonstrating the structure's excellent stability under thermal environmental variations.</a:t>
            </a:r>
            <a:r>
              <a:rPr lang="zh-CN" altLang="en-US" dirty="0"/>
              <a:t>这一页主要给出了反射面板的力学性能评估结果。通过对不同面板尺寸和不同 </a:t>
            </a:r>
            <a:r>
              <a:rPr lang="en-US" altLang="zh-CN" dirty="0"/>
              <a:t>D/t </a:t>
            </a:r>
            <a:r>
              <a:rPr lang="zh-CN" altLang="en-US" dirty="0"/>
              <a:t>比在多种仰角条件下的分析可以看到，所有工况下面板的 </a:t>
            </a:r>
            <a:r>
              <a:rPr lang="en-US" altLang="zh-CN" dirty="0"/>
              <a:t>RMS </a:t>
            </a:r>
            <a:r>
              <a:rPr lang="zh-CN" altLang="en-US" dirty="0"/>
              <a:t>都小于 </a:t>
            </a:r>
            <a:r>
              <a:rPr lang="en-US" altLang="zh-CN" dirty="0"/>
              <a:t>10 </a:t>
            </a:r>
            <a:r>
              <a:rPr lang="zh-CN" altLang="en-US" dirty="0"/>
              <a:t>微米，满足亚毫米波望远镜对单块面板精度的要求。</a:t>
            </a:r>
          </a:p>
          <a:p>
            <a:r>
              <a:rPr lang="zh-CN" altLang="en-US" dirty="0"/>
              <a:t>进一步对比发现，当 </a:t>
            </a:r>
            <a:r>
              <a:rPr lang="en-US" altLang="zh-CN" dirty="0"/>
              <a:t>D/t </a:t>
            </a:r>
            <a:r>
              <a:rPr lang="zh-CN" altLang="en-US" dirty="0"/>
              <a:t>比取 </a:t>
            </a:r>
            <a:r>
              <a:rPr lang="en-US" altLang="zh-CN" dirty="0"/>
              <a:t>7:1 </a:t>
            </a:r>
            <a:r>
              <a:rPr lang="zh-CN" altLang="en-US" dirty="0"/>
              <a:t>时，面板在不同倾角下的表面精度表现最优，而且整体稳定性也最好。因此该参数在刚度和轻量化之间达到了一个较好的平衡。此外，还进行了热</a:t>
            </a:r>
            <a:r>
              <a:rPr lang="en-US" altLang="zh-CN" dirty="0"/>
              <a:t>-</a:t>
            </a:r>
            <a:r>
              <a:rPr lang="zh-CN" altLang="en-US" dirty="0"/>
              <a:t>力耦合分析，在热载荷作用下面板 </a:t>
            </a:r>
            <a:r>
              <a:rPr lang="en-US" altLang="zh-CN" dirty="0"/>
              <a:t>RMS </a:t>
            </a:r>
            <a:r>
              <a:rPr lang="zh-CN" altLang="en-US" dirty="0"/>
              <a:t>约为 </a:t>
            </a:r>
            <a:r>
              <a:rPr lang="en-US" altLang="zh-CN" dirty="0"/>
              <a:t>8.92 </a:t>
            </a:r>
            <a:r>
              <a:rPr lang="zh-CN" altLang="en-US" dirty="0"/>
              <a:t>微米，说明该结构在热环境变化下同样具有良好的稳定性。</a:t>
            </a:r>
          </a:p>
          <a:p>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extLst>
      <p:ext uri="{BB962C8B-B14F-4D97-AF65-F5344CB8AC3E}">
        <p14:creationId xmlns:p14="http://schemas.microsoft.com/office/powerpoint/2010/main" val="38450910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555907-EB2E-747E-CB98-ED0379611DE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2B99409-A517-06BC-A589-179C15E37B16}"/>
              </a:ext>
            </a:extLst>
          </p:cNvPr>
          <p:cNvSpPr>
            <a:spLocks noGrp="1" noRot="1" noChangeAspect="1"/>
          </p:cNvSpPr>
          <p:nvPr>
            <p:ph type="sldImg" idx="2"/>
          </p:nvPr>
        </p:nvSpPr>
        <p:spPr>
          <a:xfrm>
            <a:off x="90488" y="744538"/>
            <a:ext cx="6616700" cy="3722687"/>
          </a:xfrm>
        </p:spPr>
      </p:sp>
      <p:sp>
        <p:nvSpPr>
          <p:cNvPr id="3" name="文本占位符 2">
            <a:extLst>
              <a:ext uri="{FF2B5EF4-FFF2-40B4-BE49-F238E27FC236}">
                <a16:creationId xmlns:a16="http://schemas.microsoft.com/office/drawing/2014/main" id="{681D7F0E-890D-7500-06AA-51EDD23014AE}"/>
              </a:ext>
            </a:extLst>
          </p:cNvPr>
          <p:cNvSpPr>
            <a:spLocks noGrp="1"/>
          </p:cNvSpPr>
          <p:nvPr>
            <p:ph type="body" idx="3"/>
          </p:nvPr>
        </p:nvSpPr>
        <p:spPr/>
        <p:txBody>
          <a:bodyPr/>
          <a:lstStyle/>
          <a:p>
            <a:r>
              <a:rPr lang="en-US" altLang="zh-CN" dirty="0"/>
              <a:t>This page primarily analyzes the structural performance of the edge panels on the main reflector surface. Compared to the central region, edge panels exhibit more complex geometries and stress conditions. Their deformation and stress states exert a more significant influence on the overall surface accuracy of the main reflector. Therefore, a comparative analysis of the structural performance under gravitational forces is conducted for two edge panel configurations: hexagonal and sector-shaped.</a:t>
            </a:r>
          </a:p>
          <a:p>
            <a:r>
              <a:rPr lang="en-US" altLang="zh-CN" dirty="0"/>
              <a:t>Simulation results reveal that hexagonal edge panels indeed exhibit a higher tendency for localized stress concentration in geometrically irregular cutout regions, stemming from the irregular edge geometry. However, it is crucial to emphasize that this stress concentration remains a localized effect without propagating across the entire panel. Overall deformation predominantly follows smooth, low-order modes. From an engineering installation perspective, the hexagonal panel exhibits higher overall symmetry. During height and tilt adjustments, it demonstrates more consistent responses across all directions, facilitating easier convergence of the overall surface profile. Although some irregularities exist in the edge regions, the edge panels constitute a relatively small proportion of the entire main reflector surface. Consequently, the impact of these localized stress concentrations on the overall surface profile accuracy is limited.</a:t>
            </a:r>
          </a:p>
          <a:p>
            <a:r>
              <a:rPr lang="en-US" altLang="zh-CN" dirty="0"/>
              <a:t>Considering structural performance, surface accuracy control, and engineering adjustability comprehensively, hexagonal panels still deliver superior overall performance in edge regions. Consequently, they were selected as the final edge panel solution.</a:t>
            </a:r>
          </a:p>
          <a:p>
            <a:r>
              <a:rPr lang="zh-CN" altLang="en-US" dirty="0"/>
              <a:t>这一页主要分析的是主反射面边缘面板的结构性能。相比中间区域，边缘面板在几何形状和受力条件上更加复杂，其变形和应力状态对整体主反射面的面形精度影响更为显著，因此这里对六边形和扇形两种边缘面板形式在重力作用下的结构性能进行了对比分析。</a:t>
            </a:r>
          </a:p>
          <a:p>
            <a:r>
              <a:rPr lang="zh-CN" altLang="en-US" dirty="0"/>
              <a:t>从仿真结果可以看到，六边形边缘面板在几何不规则的切割区域，确实更容易出现局部应力集中的现象，这是由边缘几何不规则性引起的。但需要强调的是，这种应力集中主要是局部效应，并没有在整个面板范围内扩散，整体变形仍以平滑的低阶模态为主。同时，从工程装调的角度来看，六边形面板整体对称性更高，在高度和倾角调节过程中各方向的响应更加一致，更容易实现整体面形的收敛。尽管边缘区域存在一定的不规则性，但边缘面板在整个主反射面中所占比例相对较小，因此这些局部应力集中对整体面形精度的影响是有限的。</a:t>
            </a:r>
          </a:p>
          <a:p>
            <a:r>
              <a:rPr lang="zh-CN" altLang="en-US" dirty="0"/>
              <a:t>综合考虑结构性能、面形精度控制以及工程调节可行性，六边形面板在边缘区域仍然能够实现更优的综合性能，因此被选为最终的边缘面板方案</a:t>
            </a:r>
          </a:p>
          <a:p>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extLst>
      <p:ext uri="{BB962C8B-B14F-4D97-AF65-F5344CB8AC3E}">
        <p14:creationId xmlns:p14="http://schemas.microsoft.com/office/powerpoint/2010/main" val="2183699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9F4B8-8265-ECF1-D47E-40CBB34A2A1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A5909440-ED84-E6A0-827C-C4730CBAC58D}"/>
              </a:ext>
            </a:extLst>
          </p:cNvPr>
          <p:cNvSpPr>
            <a:spLocks noGrp="1" noRot="1" noChangeAspect="1"/>
          </p:cNvSpPr>
          <p:nvPr>
            <p:ph type="sldImg" idx="2"/>
          </p:nvPr>
        </p:nvSpPr>
        <p:spPr>
          <a:xfrm>
            <a:off x="90488" y="744538"/>
            <a:ext cx="6616700" cy="3722687"/>
          </a:xfrm>
        </p:spPr>
      </p:sp>
      <p:sp>
        <p:nvSpPr>
          <p:cNvPr id="3" name="文本占位符 2">
            <a:extLst>
              <a:ext uri="{FF2B5EF4-FFF2-40B4-BE49-F238E27FC236}">
                <a16:creationId xmlns:a16="http://schemas.microsoft.com/office/drawing/2014/main" id="{95D17CCF-B345-C1A8-6775-35126CAE5CFF}"/>
              </a:ext>
            </a:extLst>
          </p:cNvPr>
          <p:cNvSpPr>
            <a:spLocks noGrp="1"/>
          </p:cNvSpPr>
          <p:nvPr>
            <p:ph type="body" idx="3"/>
          </p:nvPr>
        </p:nvSpPr>
        <p:spPr/>
        <p:txBody>
          <a:bodyPr/>
          <a:lstStyle/>
          <a:p>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extLst>
      <p:ext uri="{BB962C8B-B14F-4D97-AF65-F5344CB8AC3E}">
        <p14:creationId xmlns:p14="http://schemas.microsoft.com/office/powerpoint/2010/main" val="10832345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D3D4F1-62A1-AAEC-B6EA-7D2213BDD40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3BC012A-3791-6494-37AB-86EB77942372}"/>
              </a:ext>
            </a:extLst>
          </p:cNvPr>
          <p:cNvSpPr>
            <a:spLocks noGrp="1" noRot="1" noChangeAspect="1"/>
          </p:cNvSpPr>
          <p:nvPr>
            <p:ph type="sldImg" idx="2"/>
          </p:nvPr>
        </p:nvSpPr>
        <p:spPr>
          <a:xfrm>
            <a:off x="90488" y="744538"/>
            <a:ext cx="6616700" cy="3722687"/>
          </a:xfrm>
        </p:spPr>
      </p:sp>
      <p:sp>
        <p:nvSpPr>
          <p:cNvPr id="3" name="文本占位符 2">
            <a:extLst>
              <a:ext uri="{FF2B5EF4-FFF2-40B4-BE49-F238E27FC236}">
                <a16:creationId xmlns:a16="http://schemas.microsoft.com/office/drawing/2014/main" id="{4CC87BFF-D1C7-B92E-2A08-85A50BB38283}"/>
              </a:ext>
            </a:extLst>
          </p:cNvPr>
          <p:cNvSpPr>
            <a:spLocks noGrp="1"/>
          </p:cNvSpPr>
          <p:nvPr>
            <p:ph type="body" idx="3"/>
          </p:nvPr>
        </p:nvSpPr>
        <p:spPr/>
        <p:txBody>
          <a:bodyPr/>
          <a:lstStyle/>
          <a:p>
            <a:r>
              <a:rPr lang="en-US" altLang="zh-CN" dirty="0"/>
              <a:t>The preceding sections primarily covered the structural design and simulation analysis of the reflective panel. This page presents the actual manufacturing process and measurement results of the prototype. During prototype fabrication, an adjustable mold solution was employed. Precise mold positioning was achieved using hexagonal aluminum alloy slots and locating pins, ensuring consistent panel positioning throughout the forming process. Simultaneously, vacuum negative pressure was introduced during machining to guarantee stable panel-to-mold contact and minimize unpredictable deformation during processing.</a:t>
            </a:r>
          </a:p>
          <a:p>
            <a:r>
              <a:rPr lang="en-US" altLang="zh-CN" dirty="0"/>
              <a:t>This is the final reflective panel prototype. After forming, photogrammetry was employed to measure the surface geometry of the panel.</a:t>
            </a:r>
            <a:r>
              <a:rPr lang="zh-CN" altLang="en-US" dirty="0"/>
              <a:t>前面主要介绍了反射面板的结构设计和仿真分析，这一页展示的是样件的实际制造过程和测量结果。在样件制造过程中，采用了可调模具方案，通过六边形铝合金槽和定位销实现模具的精确定位，从而保证面板在成形过程中的位置一致性。同时，在加工过程中引入真空负压，以确保面板与模具的稳定贴合，减少加工过程中的不确定变形。</a:t>
            </a:r>
          </a:p>
          <a:p>
            <a:r>
              <a:rPr lang="zh-CN" altLang="en-US" dirty="0"/>
              <a:t>这是最终得到的反射面板样件。成形完成后，采用摄影测量方法对面板表面形状进行测量。（老师 这里摄影测量结果是</a:t>
            </a:r>
            <a:r>
              <a:rPr lang="en-US" altLang="zh-CN" dirty="0"/>
              <a:t>40</a:t>
            </a:r>
            <a:r>
              <a:rPr lang="zh-CN" altLang="en-US" dirty="0"/>
              <a:t>微米左右 和最终需要的</a:t>
            </a:r>
            <a:r>
              <a:rPr lang="en-US" altLang="zh-CN" dirty="0"/>
              <a:t>10</a:t>
            </a:r>
            <a:r>
              <a:rPr lang="zh-CN" altLang="en-US" dirty="0"/>
              <a:t>微米相比 缺少精度提升 我就没放数值）</a:t>
            </a:r>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extLst>
      <p:ext uri="{BB962C8B-B14F-4D97-AF65-F5344CB8AC3E}">
        <p14:creationId xmlns:p14="http://schemas.microsoft.com/office/powerpoint/2010/main" val="2270918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99B5B4-57DD-72FC-718E-17DAE14233F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DE21254-49AC-8A1F-8C39-7BB0D3E194C7}"/>
              </a:ext>
            </a:extLst>
          </p:cNvPr>
          <p:cNvSpPr>
            <a:spLocks noGrp="1" noRot="1" noChangeAspect="1"/>
          </p:cNvSpPr>
          <p:nvPr>
            <p:ph type="sldImg" idx="2"/>
          </p:nvPr>
        </p:nvSpPr>
        <p:spPr>
          <a:xfrm>
            <a:off x="90488" y="744538"/>
            <a:ext cx="6616700" cy="3722687"/>
          </a:xfrm>
        </p:spPr>
      </p:sp>
      <p:sp>
        <p:nvSpPr>
          <p:cNvPr id="3" name="文本占位符 2">
            <a:extLst>
              <a:ext uri="{FF2B5EF4-FFF2-40B4-BE49-F238E27FC236}">
                <a16:creationId xmlns:a16="http://schemas.microsoft.com/office/drawing/2014/main" id="{FBE9F661-D25D-098E-80B9-89D6604FA966}"/>
              </a:ext>
            </a:extLst>
          </p:cNvPr>
          <p:cNvSpPr>
            <a:spLocks noGrp="1"/>
          </p:cNvSpPr>
          <p:nvPr>
            <p:ph type="body" idx="3"/>
          </p:nvPr>
        </p:nvSpPr>
        <p:spPr/>
        <p:txBody>
          <a:bodyPr/>
          <a:lstStyle/>
          <a:p>
            <a:r>
              <a:rPr lang="en-US" altLang="zh-CN" b="1" dirty="0"/>
              <a:t>Conclusion</a:t>
            </a:r>
            <a:endParaRPr lang="en-US" altLang="zh-CN" dirty="0"/>
          </a:p>
          <a:p>
            <a:r>
              <a:rPr lang="en-US" altLang="zh-CN" b="1" dirty="0"/>
              <a:t>Error Analysis and Sensitivity Model</a:t>
            </a:r>
            <a:br>
              <a:rPr lang="en-US" altLang="zh-CN" dirty="0"/>
            </a:br>
            <a:r>
              <a:rPr lang="en-US" altLang="zh-CN" dirty="0"/>
              <a:t>This study quantitatively analyzed the impact of manufacturing errors such as Piston, Tip-Tilt, and Decenter on imaging performance, and established an error sensitivity model with corresponding tolerance requirements for sub-aperture stitching.</a:t>
            </a:r>
          </a:p>
          <a:p>
            <a:pPr lvl="1"/>
            <a:r>
              <a:rPr lang="en-US" altLang="zh-CN" dirty="0"/>
              <a:t>When the RMS value of Piston error is less than 13μm, Tip-Tilt error is less than 4.35 arcseconds, and Decenter error is less than 180μm, the Strehl ratio of the system remains above 0.8, ensuring good imaging quality.</a:t>
            </a:r>
          </a:p>
          <a:p>
            <a:r>
              <a:rPr lang="en-US" altLang="zh-CN" b="1" dirty="0"/>
              <a:t>Sub-Aperture Size Optimization</a:t>
            </a:r>
            <a:br>
              <a:rPr lang="en-US" altLang="zh-CN" dirty="0"/>
            </a:br>
            <a:r>
              <a:rPr lang="en-US" altLang="zh-CN" dirty="0"/>
              <a:t>The study examined the effect of different sub-aperture sizes on the accuracy of the main reflector and determined the optimal diagonal size range for sub-apertures to be 1.0m to 1.5m. It also concluded that the optimal diameter-to-thickness ratio is 7:1.</a:t>
            </a:r>
          </a:p>
          <a:p>
            <a:r>
              <a:rPr lang="en-US" altLang="zh-CN" b="1" dirty="0"/>
              <a:t>Reflector Panel Manufacturing Method</a:t>
            </a:r>
            <a:br>
              <a:rPr lang="en-US" altLang="zh-CN" dirty="0"/>
            </a:br>
            <a:r>
              <a:rPr lang="en-US" altLang="zh-CN" dirty="0"/>
              <a:t>A composite structure with aluminum honeycomb sandwich panels was proposed for the reflector panel, using CNC milling, vacuum hot pressing, grinding, and polishing techniques.</a:t>
            </a:r>
          </a:p>
          <a:p>
            <a:pPr lvl="1"/>
            <a:r>
              <a:rPr lang="en-US" altLang="zh-CN" dirty="0"/>
              <a:t>The surface accuracy was achieved with an RMS surface error of less than 10μm.</a:t>
            </a:r>
          </a:p>
          <a:p>
            <a:r>
              <a:rPr lang="en-US" altLang="zh-CN" b="1" dirty="0"/>
              <a:t>Feasibility of the Technical Approach</a:t>
            </a:r>
            <a:br>
              <a:rPr lang="en-US" altLang="zh-CN" dirty="0"/>
            </a:br>
            <a:r>
              <a:rPr lang="en-US" altLang="zh-CN" dirty="0"/>
              <a:t>The proposed design and manufacturing methods provide a feasible technical solution for the 15-meter Submillimeter Telescope (XSMT) reflector panel manufacturing, offering valuable reference for the design of higher-precision panels for future telescopes.</a:t>
            </a:r>
          </a:p>
          <a:p>
            <a:r>
              <a:rPr lang="zh-CN" altLang="en-US" dirty="0"/>
              <a:t>误差分析与灵敏度模型本研究定量分析了活塞误差、倾斜误差和偏心误差等制造误差对成像性能的影响，建立了误差灵敏度模型，并给出了子孔径拼接的对应公差要求。</a:t>
            </a:r>
          </a:p>
          <a:p>
            <a:r>
              <a:rPr lang="zh-CN" altLang="en-US" dirty="0"/>
              <a:t>当活塞误差均方根值小于</a:t>
            </a:r>
            <a:r>
              <a:rPr lang="en-US" altLang="zh-CN" dirty="0"/>
              <a:t>13μm</a:t>
            </a:r>
            <a:r>
              <a:rPr lang="zh-CN" altLang="en-US" dirty="0"/>
              <a:t>、倾斜误差小于</a:t>
            </a:r>
            <a:r>
              <a:rPr lang="en-US" altLang="zh-CN" dirty="0"/>
              <a:t>4.35</a:t>
            </a:r>
            <a:r>
              <a:rPr lang="zh-CN" altLang="en-US" dirty="0"/>
              <a:t>角秒、偏心误差小于</a:t>
            </a:r>
            <a:r>
              <a:rPr lang="en-US" altLang="zh-CN" dirty="0"/>
              <a:t>180μm</a:t>
            </a:r>
            <a:r>
              <a:rPr lang="zh-CN" altLang="en-US" dirty="0"/>
              <a:t>时，系统斯特雷尔比值可维持在</a:t>
            </a:r>
            <a:r>
              <a:rPr lang="en-US" altLang="zh-CN" dirty="0"/>
              <a:t>0.8</a:t>
            </a:r>
            <a:r>
              <a:rPr lang="zh-CN" altLang="en-US" dirty="0"/>
              <a:t>以上，确保成像质量优良。</a:t>
            </a:r>
          </a:p>
          <a:p>
            <a:r>
              <a:rPr lang="zh-CN" altLang="en-US" dirty="0"/>
              <a:t>子孔径尺寸优化研究分析了不同子孔径尺寸对主反射镜精度的影响，确定子孔径最佳对角尺寸范围为</a:t>
            </a:r>
            <a:r>
              <a:rPr lang="en-US" altLang="zh-CN" dirty="0"/>
              <a:t>1.0m</a:t>
            </a:r>
            <a:r>
              <a:rPr lang="zh-CN" altLang="en-US" dirty="0"/>
              <a:t>至</a:t>
            </a:r>
            <a:r>
              <a:rPr lang="en-US" altLang="zh-CN" dirty="0"/>
              <a:t>1.5m</a:t>
            </a:r>
            <a:r>
              <a:rPr lang="zh-CN" altLang="en-US" dirty="0"/>
              <a:t>，并得出最佳直径与厚度比值为</a:t>
            </a:r>
            <a:r>
              <a:rPr lang="en-US" altLang="zh-CN" dirty="0"/>
              <a:t>7:1</a:t>
            </a:r>
            <a:r>
              <a:rPr lang="zh-CN" altLang="en-US" dirty="0"/>
              <a:t>。反射镜面板制造工艺采用铝蜂窝夹层板复合结构制造反射镜面板，通过数控铣削、真空热压、磨削及抛光工艺实现表面精度。</a:t>
            </a:r>
            <a:br>
              <a:rPr lang="zh-CN" altLang="en-US" dirty="0"/>
            </a:br>
            <a:r>
              <a:rPr lang="zh-CN" altLang="en-US" dirty="0"/>
              <a:t>反射面板采用铝蜂窝夹芯板复合结构，通过数控铣削、真空热压、研磨及抛光工艺制造。表面精度达到均方根表面误差小于</a:t>
            </a:r>
            <a:r>
              <a:rPr lang="en-US" altLang="zh-CN" dirty="0"/>
              <a:t>10μm</a:t>
            </a:r>
            <a:r>
              <a:rPr lang="zh-CN" altLang="en-US" dirty="0"/>
              <a:t>。技术方案可行性该设计与制造方法为</a:t>
            </a:r>
            <a:r>
              <a:rPr lang="en-US" altLang="zh-CN" dirty="0"/>
              <a:t>15</a:t>
            </a:r>
            <a:r>
              <a:rPr lang="zh-CN" altLang="en-US" dirty="0"/>
              <a:t>米亚毫米波望远镜（</a:t>
            </a:r>
            <a:r>
              <a:rPr lang="en-US" altLang="zh-CN" dirty="0"/>
              <a:t>XSMT</a:t>
            </a:r>
            <a:r>
              <a:rPr lang="zh-CN" altLang="en-US" dirty="0"/>
              <a:t>）反射面板制造提供了可行技术方案，为未来更高精度望远镜面板设计具有重要参考价值。</a:t>
            </a:r>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extLst>
      <p:ext uri="{BB962C8B-B14F-4D97-AF65-F5344CB8AC3E}">
        <p14:creationId xmlns:p14="http://schemas.microsoft.com/office/powerpoint/2010/main" val="13142687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AD354C-549A-AD19-077B-4979B5A5BA4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BE5F016-66A3-63C6-4667-90A551E79759}"/>
              </a:ext>
            </a:extLst>
          </p:cNvPr>
          <p:cNvSpPr>
            <a:spLocks noGrp="1" noRot="1" noChangeAspect="1"/>
          </p:cNvSpPr>
          <p:nvPr>
            <p:ph type="sldImg" idx="2"/>
          </p:nvPr>
        </p:nvSpPr>
        <p:spPr>
          <a:xfrm>
            <a:off x="90488" y="744538"/>
            <a:ext cx="6616700" cy="3722687"/>
          </a:xfrm>
        </p:spPr>
      </p:sp>
      <p:sp>
        <p:nvSpPr>
          <p:cNvPr id="3" name="文本占位符 2">
            <a:extLst>
              <a:ext uri="{FF2B5EF4-FFF2-40B4-BE49-F238E27FC236}">
                <a16:creationId xmlns:a16="http://schemas.microsoft.com/office/drawing/2014/main" id="{830224E4-DAA9-C7DE-9205-BFBFD851686F}"/>
              </a:ext>
            </a:extLst>
          </p:cNvPr>
          <p:cNvSpPr>
            <a:spLocks noGrp="1"/>
          </p:cNvSpPr>
          <p:nvPr>
            <p:ph type="body" idx="3"/>
          </p:nvPr>
        </p:nvSpPr>
        <p:spPr/>
        <p:txBody>
          <a:bodyPr/>
          <a:lstStyle/>
          <a:p>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extLst>
      <p:ext uri="{BB962C8B-B14F-4D97-AF65-F5344CB8AC3E}">
        <p14:creationId xmlns:p14="http://schemas.microsoft.com/office/powerpoint/2010/main" val="29744107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225A0B8-0CEA-439A-9D23-F8872F84A08C}" type="slidenum">
              <a:rPr lang="zh-CN" altLang="en-US" smtClean="0"/>
              <a:t>29</a:t>
            </a:fld>
            <a:endParaRPr lang="zh-CN" altLang="en-US"/>
          </a:p>
        </p:txBody>
      </p:sp>
    </p:spTree>
    <p:extLst>
      <p:ext uri="{BB962C8B-B14F-4D97-AF65-F5344CB8AC3E}">
        <p14:creationId xmlns:p14="http://schemas.microsoft.com/office/powerpoint/2010/main" val="3316813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488" y="744538"/>
            <a:ext cx="6616700" cy="3722687"/>
          </a:xfrm>
        </p:spPr>
      </p:sp>
      <p:sp>
        <p:nvSpPr>
          <p:cNvPr id="3" name="文本占位符 2"/>
          <p:cNvSpPr>
            <a:spLocks noGrp="1"/>
          </p:cNvSpPr>
          <p:nvPr>
            <p:ph type="body" idx="3"/>
          </p:nvPr>
        </p:nvSpPr>
        <p:spPr/>
        <p:txBody>
          <a:bodyPr/>
          <a:lstStyle/>
          <a:p>
            <a:r>
              <a:rPr lang="en-US" altLang="zh-CN" dirty="0"/>
              <a:t>Currently, several major submillimeter telescopes have been constructed and are operational worldwide, such as ALMA, SMA, and JCMT. These instruments have played a pivotal role in research on star formation, galaxy evolution, and black holes. Simultaneously, driven by evolving scientific demands, the international community is planning and constructing next-generation submillimeter telescopes with larger apertures and enhanced performance, such as </a:t>
            </a:r>
            <a:r>
              <a:rPr lang="en-US" altLang="zh-CN" dirty="0" err="1"/>
              <a:t>AtLAST</a:t>
            </a:r>
            <a:r>
              <a:rPr lang="en-US" altLang="zh-CN" dirty="0"/>
              <a:t> and LCT. This underscores that submillimeter astronomy is not only critically important today but also faces strong and urgent development needs in the future.</a:t>
            </a:r>
          </a:p>
          <a:p>
            <a:r>
              <a:rPr lang="zh-CN" altLang="en-US" dirty="0"/>
              <a:t>目前，全球已经建成并运行了多台重要的亚毫米波望远镜，例如 </a:t>
            </a:r>
            <a:r>
              <a:rPr lang="en-US" altLang="zh-CN" dirty="0"/>
              <a:t>ALMA</a:t>
            </a:r>
            <a:r>
              <a:rPr lang="zh-CN" altLang="en-US" dirty="0"/>
              <a:t>、</a:t>
            </a:r>
            <a:r>
              <a:rPr lang="en-US" altLang="zh-CN" dirty="0"/>
              <a:t>SMA </a:t>
            </a:r>
            <a:r>
              <a:rPr lang="zh-CN" altLang="en-US" dirty="0"/>
              <a:t>和 </a:t>
            </a:r>
            <a:r>
              <a:rPr lang="en-US" altLang="zh-CN" dirty="0"/>
              <a:t>JCMT</a:t>
            </a:r>
            <a:r>
              <a:rPr lang="zh-CN" altLang="en-US" dirty="0"/>
              <a:t>，它们在恒星形成、星系演化和黑洞研究中发挥了关键作用。同时，随着科学需求的不断提升，国际上正在规划和建设新一代更大口径、更高性能的亚毫米波望远镜，如 </a:t>
            </a:r>
            <a:r>
              <a:rPr lang="en-US" altLang="zh-CN" dirty="0" err="1"/>
              <a:t>AtLAST</a:t>
            </a:r>
            <a:r>
              <a:rPr lang="en-US" altLang="zh-CN" dirty="0"/>
              <a:t> </a:t>
            </a:r>
            <a:r>
              <a:rPr lang="zh-CN" altLang="en-US" dirty="0"/>
              <a:t>和 </a:t>
            </a:r>
            <a:r>
              <a:rPr lang="en-US" altLang="zh-CN" dirty="0"/>
              <a:t>LCT</a:t>
            </a:r>
            <a:r>
              <a:rPr lang="zh-CN" altLang="en-US" dirty="0"/>
              <a:t>。这表明亚毫米波天文不仅已经非常重要，而且在未来仍具有强烈和紧迫的发展</a:t>
            </a:r>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extLst>
      <p:ext uri="{BB962C8B-B14F-4D97-AF65-F5344CB8AC3E}">
        <p14:creationId xmlns:p14="http://schemas.microsoft.com/office/powerpoint/2010/main" val="800957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63351-CF7C-2B8D-58C4-CFC6E56435F1}"/>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1B2F53D-6B4E-7D82-9040-A02C41ED71F9}"/>
              </a:ext>
            </a:extLst>
          </p:cNvPr>
          <p:cNvSpPr>
            <a:spLocks noGrp="1" noRot="1" noChangeAspect="1"/>
          </p:cNvSpPr>
          <p:nvPr>
            <p:ph type="sldImg" idx="2"/>
          </p:nvPr>
        </p:nvSpPr>
        <p:spPr>
          <a:xfrm>
            <a:off x="90488" y="744538"/>
            <a:ext cx="6616700" cy="3722687"/>
          </a:xfrm>
        </p:spPr>
      </p:sp>
      <p:sp>
        <p:nvSpPr>
          <p:cNvPr id="3" name="文本占位符 2">
            <a:extLst>
              <a:ext uri="{FF2B5EF4-FFF2-40B4-BE49-F238E27FC236}">
                <a16:creationId xmlns:a16="http://schemas.microsoft.com/office/drawing/2014/main" id="{AF7C2AFF-7FC9-EA0B-3AC0-354406AA0FBC}"/>
              </a:ext>
            </a:extLst>
          </p:cNvPr>
          <p:cNvSpPr>
            <a:spLocks noGrp="1"/>
          </p:cNvSpPr>
          <p:nvPr>
            <p:ph type="body" idx="3"/>
          </p:nvPr>
        </p:nvSpPr>
        <p:spPr/>
        <p:txBody>
          <a:bodyPr/>
          <a:lstStyle/>
          <a:p>
            <a:r>
              <a:rPr lang="en-US" altLang="zh-CN" dirty="0"/>
              <a:t>Following the introduction to the development background of submillimeter telescopes, we now turn to a significant project currently under construction—the 15-meter submillimeter telescope XSMT.</a:t>
            </a:r>
          </a:p>
          <a:p>
            <a:r>
              <a:rPr lang="en-US" altLang="zh-CN" dirty="0"/>
              <a:t>Located in Sichuan, China, XSMT is a single-dish telescope designed for submillimeter-wave observations, primarily targeting research into interstellar media, star formation, and galaxy evolution. From an engineering perspective, its primary reflector has a diameter of 15 meters and is designed to operate at frequencies above 300 GHz, imposing extremely high precision requirements on the reflector surface.</a:t>
            </a:r>
          </a:p>
          <a:p>
            <a:r>
              <a:rPr lang="en-US" altLang="zh-CN" dirty="0"/>
              <a:t>At the system level, the RMS surface profile of the entire primary reflector must be controlled within 20 to 30 micrometers. At the manufacturing level, the RMS surface profile of each individual reflector panel must achieve an even tighter tolerance of 10 to 15 micrometers. Therefore, achieving and ensuring such precision for the reflector surface is a key challenge in the XSMT construction process and one of the core focuses of this work.</a:t>
            </a:r>
          </a:p>
          <a:p>
            <a:r>
              <a:rPr lang="zh-CN" altLang="en-US" dirty="0"/>
              <a:t>在前面介绍了亚毫米波望远镜的发展背景之后，这里我们具体来看一个正在建设的重要项目</a:t>
            </a:r>
            <a:r>
              <a:rPr lang="en-US" altLang="zh-CN" dirty="0"/>
              <a:t>——15 </a:t>
            </a:r>
            <a:r>
              <a:rPr lang="zh-CN" altLang="en-US" dirty="0"/>
              <a:t>米毫米波望远镜 </a:t>
            </a:r>
            <a:r>
              <a:rPr lang="en-US" altLang="zh-CN" dirty="0"/>
              <a:t>XSMT</a:t>
            </a:r>
            <a:r>
              <a:rPr lang="zh-CN" altLang="en-US" dirty="0"/>
              <a:t>。</a:t>
            </a:r>
          </a:p>
          <a:p>
            <a:r>
              <a:rPr lang="en-US" altLang="zh-CN" dirty="0"/>
              <a:t>XSMT </a:t>
            </a:r>
            <a:r>
              <a:rPr lang="zh-CN" altLang="en-US" dirty="0"/>
              <a:t>位于中国四川，是一台面向亚毫米波观测的单天线望远镜，主要用于星际介质、恒星形成以及星系演化等研究。从工程角度看，它的主反射面口径是 </a:t>
            </a:r>
            <a:r>
              <a:rPr lang="en-US" altLang="zh-CN" dirty="0"/>
              <a:t>15 </a:t>
            </a:r>
            <a:r>
              <a:rPr lang="zh-CN" altLang="en-US" dirty="0"/>
              <a:t>米，设计工作频率在 </a:t>
            </a:r>
            <a:r>
              <a:rPr lang="en-US" altLang="zh-CN" dirty="0"/>
              <a:t>300 GHz </a:t>
            </a:r>
            <a:r>
              <a:rPr lang="zh-CN" altLang="en-US" dirty="0"/>
              <a:t>以上，这对反射面的精度提出了非常高的要求。</a:t>
            </a:r>
          </a:p>
          <a:p>
            <a:r>
              <a:rPr lang="zh-CN" altLang="en-US" dirty="0"/>
              <a:t>在系统层面，整个主反射面的面形 </a:t>
            </a:r>
            <a:r>
              <a:rPr lang="en-US" altLang="zh-CN" dirty="0"/>
              <a:t>RMS </a:t>
            </a:r>
            <a:r>
              <a:rPr lang="zh-CN" altLang="en-US" dirty="0"/>
              <a:t>需要控制在 </a:t>
            </a:r>
            <a:r>
              <a:rPr lang="en-US" altLang="zh-CN" dirty="0"/>
              <a:t>20 </a:t>
            </a:r>
            <a:r>
              <a:rPr lang="zh-CN" altLang="en-US" dirty="0"/>
              <a:t>到 </a:t>
            </a:r>
            <a:r>
              <a:rPr lang="en-US" altLang="zh-CN" dirty="0"/>
              <a:t>30 </a:t>
            </a:r>
            <a:r>
              <a:rPr lang="zh-CN" altLang="en-US" dirty="0"/>
              <a:t>微米以内；进一步到制造层面，单块反射面面板的面形 </a:t>
            </a:r>
            <a:r>
              <a:rPr lang="en-US" altLang="zh-CN" dirty="0"/>
              <a:t>RMS </a:t>
            </a:r>
            <a:r>
              <a:rPr lang="zh-CN" altLang="en-US" dirty="0"/>
              <a:t>甚至要达到 </a:t>
            </a:r>
            <a:r>
              <a:rPr lang="en-US" altLang="zh-CN" dirty="0"/>
              <a:t>10 </a:t>
            </a:r>
            <a:r>
              <a:rPr lang="zh-CN" altLang="en-US" dirty="0"/>
              <a:t>到 </a:t>
            </a:r>
            <a:r>
              <a:rPr lang="en-US" altLang="zh-CN" dirty="0"/>
              <a:t>15 </a:t>
            </a:r>
            <a:r>
              <a:rPr lang="zh-CN" altLang="en-US" dirty="0"/>
              <a:t>微米。因此，如何实现并保证反射面达到这样的精度，是 </a:t>
            </a:r>
            <a:r>
              <a:rPr lang="en-US" altLang="zh-CN" dirty="0"/>
              <a:t>XSMT </a:t>
            </a:r>
            <a:r>
              <a:rPr lang="zh-CN" altLang="en-US" dirty="0"/>
              <a:t>建设过程中需要重点解决的问题，也是本工作关注的核心内容之一</a:t>
            </a:r>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extLst>
      <p:ext uri="{BB962C8B-B14F-4D97-AF65-F5344CB8AC3E}">
        <p14:creationId xmlns:p14="http://schemas.microsoft.com/office/powerpoint/2010/main" val="2017183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90488" y="744538"/>
            <a:ext cx="6616700" cy="3722687"/>
          </a:xfrm>
        </p:spPr>
      </p:sp>
      <p:sp>
        <p:nvSpPr>
          <p:cNvPr id="3" name="文本占位符 2"/>
          <p:cNvSpPr>
            <a:spLocks noGrp="1"/>
          </p:cNvSpPr>
          <p:nvPr>
            <p:ph type="body" idx="3"/>
          </p:nvPr>
        </p:nvSpPr>
        <p:spPr/>
        <p:txBody>
          <a:bodyPr/>
          <a:lstStyle/>
          <a:p>
            <a:r>
              <a:rPr lang="en-US" altLang="zh-CN" dirty="0"/>
              <a:t>For submillimeter-wave telescopes, the overall precision of the reflective panels is a critical factor affecting system performance. On one hand, the panels themselves require micrometer-level manufacturing precision despite their large dimensions. On the other hand, assembling multiple panels introduces multi-degree-of-freedom alignment errors during the process. Therefore, the overall precision is essentially the combined result of manufacturing and assembly errors.</a:t>
            </a:r>
          </a:p>
          <a:p>
            <a:r>
              <a:rPr lang="en-US" altLang="zh-CN" dirty="0"/>
              <a:t>Addressing this challenge, my research focuses on three main aspects: first, the manufacturing methods for the reflector panels; second, enhancing surface precision through machining and polishing processes; and finally, investigating how assembly errors during panel joining affect overall precision.</a:t>
            </a:r>
          </a:p>
          <a:p>
            <a:r>
              <a:rPr lang="zh-CN" altLang="en-US" dirty="0"/>
              <a:t>对于亚毫米波望远镜来说，反射面板的整体精度是影响系统性能的关键因素。一方面，面板本身需要在大尺寸条件下实现微米级的制造精度；另一方面，多块面板在装配过程中还会引入多自由度的拼接误差。因此，整体精度实际上是制造误差和装配误差共同作用的结果。</a:t>
            </a:r>
          </a:p>
          <a:p>
            <a:r>
              <a:rPr lang="zh-CN" altLang="en-US" dirty="0"/>
              <a:t>围绕这一问题，我主要从三个方面展开研究：首先是反射面板的制造方式，其次是通过加工和抛光工艺进一步提高面板的表面精度，最后是研究面板拼接过程中装配误差对整体精度的影响。</a:t>
            </a:r>
          </a:p>
          <a:p>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extLst>
      <p:ext uri="{BB962C8B-B14F-4D97-AF65-F5344CB8AC3E}">
        <p14:creationId xmlns:p14="http://schemas.microsoft.com/office/powerpoint/2010/main" val="222388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Times New Roman" panose="02020603050405020304" pitchFamily="18" charset="0"/>
                <a:ea typeface="+mn-ea"/>
                <a:cs typeface="Times New Roman" panose="02020603050405020304" pitchFamily="18" charset="0"/>
              </a:rPr>
              <a:t>We first analyze the theoretical impact of sub-aperture errors on the accuracy of submillimeter telescopes. Sub-aperture errors consist of two major components: intrinsic manufacturing errors of individual sub-apertures and assembly-induced errors arising during the segmentation and alignment process. Together, these two types of errors determine the overall surface accuracy of the telescope. Manufacturing errors refer to the micrometer-level surface deviations inherent to individual panels produced during fabrication, which are constrained by machining techniques and panel size. Assembly errors include deviations in six degrees of freedom, with typical terms being piston, tilt, panel decenter, and torsional errors. For hexagonal segment assembly and metrology, piston error, tip–tilt error, and decenter error are the primary concerns.</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我们首先分析子孔径误差对亚毫米望远镜的精度理论影响。子孔径误差包括子孔径自身存在的制造误差，和拼接过程中产生的子孔径拼接误差。两者共同决定了望远镜的整体面形精度。制造误差是亚毫米波望远镜面板制造时产生的面板自身的微米级偏差，受限于加工技术和面板尺寸。拼接误差包括六个自由度上的偏差，典型的有活塞、倾斜误差、面板偏心误差以及扭转自由度。在六边形拼接检测时，</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Piston</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误差、</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Tip-Tilt</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误差以及偏心</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Decenter</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误差为重点。</a:t>
            </a:r>
          </a:p>
        </p:txBody>
      </p:sp>
    </p:spTree>
    <p:extLst>
      <p:ext uri="{BB962C8B-B14F-4D97-AF65-F5344CB8AC3E}">
        <p14:creationId xmlns:p14="http://schemas.microsoft.com/office/powerpoint/2010/main" val="4012410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Times New Roman" panose="02020603050405020304" pitchFamily="18" charset="0"/>
                <a:ea typeface="+mn-ea"/>
                <a:cs typeface="Times New Roman" panose="02020603050405020304" pitchFamily="18" charset="0"/>
              </a:rPr>
              <a:t>For any large segmented-mirror telescope, error analysis and numerical simulation constitute essential prerequisites for error budgeting, feasibility assessment, and telescope construction. The Nanjing Institute of Astronomical Optics and Technology (NIAOT), Chinese Academy of Sciences, investigated the relationship between co-phasing errors of hexagonal segments and the Strehl ratio for the 12-meter Large Optical Telescope (LOT), and derived error requirements for achieving the diffraction-limited co-phasing condition. In the design of a 30-meter terahertz telescope, the relationship between the </a:t>
            </a:r>
            <a:r>
              <a:rPr lang="en-US" altLang="zh-CN" sz="1200" kern="100" dirty="0" err="1">
                <a:effectLst/>
                <a:latin typeface="Times New Roman" panose="02020603050405020304" pitchFamily="18" charset="0"/>
                <a:ea typeface="+mn-ea"/>
                <a:cs typeface="Times New Roman" panose="02020603050405020304" pitchFamily="18" charset="0"/>
              </a:rPr>
              <a:t>Ruze</a:t>
            </a:r>
            <a:r>
              <a:rPr lang="en-US" altLang="zh-CN" sz="1200" kern="100" dirty="0">
                <a:effectLst/>
                <a:latin typeface="Times New Roman" panose="02020603050405020304" pitchFamily="18" charset="0"/>
                <a:ea typeface="+mn-ea"/>
                <a:cs typeface="Times New Roman" panose="02020603050405020304" pitchFamily="18" charset="0"/>
              </a:rPr>
              <a:t> efficiency factor and various sub-aperture errors was emphasized, and the differential impact of sector-shaped panel assembly errors was demonstrated.</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对于任意一架大型拼接镜面望远镜而言，误差分析和模拟仿真是误差分配、可行性评估和望远镜建设的前提必要条件。</a:t>
            </a:r>
            <a:r>
              <a:rPr lang="zh-CN" altLang="zh-CN" sz="1200" kern="100" dirty="0">
                <a:solidFill>
                  <a:srgbClr val="4A4A4A"/>
                </a:solidFill>
                <a:effectLst/>
                <a:latin typeface="Helvetica" panose="020B0604020202020204" pitchFamily="34" charset="0"/>
                <a:ea typeface="等线" panose="02010600030101010101" pitchFamily="2" charset="-122"/>
                <a:cs typeface="Helvetica" panose="020B0604020202020204" pitchFamily="34" charset="0"/>
              </a:rPr>
              <a:t>中国科学院南京天文光学技术研究所</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分析了</a:t>
            </a:r>
            <a:r>
              <a:rPr lang="en-US" altLang="zh-CN" sz="1200" kern="100" dirty="0">
                <a:solidFill>
                  <a:srgbClr val="4A4A4A"/>
                </a:solidFill>
                <a:effectLst/>
                <a:latin typeface="Helvetica" panose="020B0604020202020204" pitchFamily="34" charset="0"/>
                <a:ea typeface="等线" panose="02010600030101010101" pitchFamily="2" charset="-122"/>
                <a:cs typeface="Times New Roman" panose="02020603050405020304" pitchFamily="18" charset="0"/>
              </a:rPr>
              <a:t>12</a:t>
            </a:r>
            <a:r>
              <a:rPr lang="zh-CN" altLang="zh-CN" sz="1200" kern="100" dirty="0">
                <a:solidFill>
                  <a:srgbClr val="4A4A4A"/>
                </a:solidFill>
                <a:effectLst/>
                <a:latin typeface="Helvetica" panose="020B0604020202020204" pitchFamily="34" charset="0"/>
                <a:ea typeface="等线" panose="02010600030101010101" pitchFamily="2" charset="-122"/>
                <a:cs typeface="Helvetica" panose="020B0604020202020204" pitchFamily="34" charset="0"/>
              </a:rPr>
              <a:t>米大口径光学红外望远镜</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LOT</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六边形子镜拼接面共相误差与斯特列尔比的关系，提出了</a:t>
            </a:r>
            <a:r>
              <a:rPr lang="zh-CN" altLang="zh-CN" sz="1200" kern="100" dirty="0">
                <a:solidFill>
                  <a:srgbClr val="4A4A4A"/>
                </a:solidFill>
                <a:effectLst/>
                <a:latin typeface="Helvetica" panose="020B0604020202020204" pitchFamily="34" charset="0"/>
                <a:ea typeface="等线" panose="02010600030101010101" pitchFamily="2" charset="-122"/>
                <a:cs typeface="Helvetica" panose="020B0604020202020204" pitchFamily="34" charset="0"/>
              </a:rPr>
              <a:t>系统达到共相衍射极限要求</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时的各误差要求。同时在</a:t>
            </a:r>
            <a:r>
              <a:rPr lang="en-US" altLang="zh-CN" sz="1200" kern="100" dirty="0">
                <a:effectLst/>
                <a:latin typeface="等线" panose="02010600030101010101" pitchFamily="2" charset="-122"/>
                <a:ea typeface="等线" panose="02010600030101010101" pitchFamily="2" charset="-122"/>
                <a:cs typeface="Times New Roman" panose="02020603050405020304" pitchFamily="18" charset="0"/>
              </a:rPr>
              <a:t>30m</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太赫兹望远镜的设计中， </a:t>
            </a:r>
            <a:r>
              <a:rPr lang="en-US" altLang="zh-CN" sz="1200" kern="100" dirty="0" err="1">
                <a:effectLst/>
                <a:latin typeface="等线" panose="02010600030101010101" pitchFamily="2" charset="-122"/>
                <a:ea typeface="等线" panose="02010600030101010101" pitchFamily="2" charset="-122"/>
                <a:cs typeface="Times New Roman" panose="02020603050405020304" pitchFamily="18" charset="0"/>
              </a:rPr>
              <a:t>Ruze</a:t>
            </a: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系数和各子孔径误差的关系是分析的重点，最终展示了扇形子面板拼接误差的不同影响。</a:t>
            </a:r>
          </a:p>
        </p:txBody>
      </p:sp>
    </p:spTree>
    <p:extLst>
      <p:ext uri="{BB962C8B-B14F-4D97-AF65-F5344CB8AC3E}">
        <p14:creationId xmlns:p14="http://schemas.microsoft.com/office/powerpoint/2010/main" val="3093730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effectLst/>
                <a:latin typeface="Times New Roman" panose="02020603050405020304" pitchFamily="18" charset="0"/>
                <a:ea typeface="+mn-ea"/>
              </a:rPr>
              <a:t>In the Cornell Caltech Atacama Submillimeter Telescope (CCAT) analysis conducted at the Arecibo Observatory, sub-aperture errors were directly related to telescope efficiency, and their influence on the far-field radiation pattern was investigated. Southeast University analyzed the radiation patterns of the Leighton Telescope (LCT) after relocation and reinstallation, considering different panel assembly errors of the primary mirror across multiple operating frequency bands. Overall, existing studies in the submillimeter regime have focused predominantly on radiation pattern analysis for hexagonal segmented apertures, while quantitative investigations of the relationship between sub-aperture assembly errors and imaging Strehl ratio remain relatively limited. Consequently, the relative sensitivity of different assembly error terms is not yet intuitive.</a:t>
            </a: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b="0" kern="100" dirty="0">
                <a:solidFill>
                  <a:srgbClr val="000000"/>
                </a:solidFill>
                <a:effectLst/>
                <a:latin typeface="Arial" panose="020B0604020202020204" pitchFamily="34" charset="0"/>
                <a:ea typeface="等线" panose="02010600030101010101" pitchFamily="2" charset="-122"/>
                <a:cs typeface="Arial" panose="020B0604020202020204" pitchFamily="34" charset="0"/>
              </a:rPr>
              <a:t>美国阿雷西博天文台</a:t>
            </a:r>
            <a:r>
              <a:rPr lang="zh-CN" altLang="zh-CN" sz="1200" b="0" kern="100" dirty="0">
                <a:effectLst/>
                <a:latin typeface="等线" panose="02010600030101010101" pitchFamily="2" charset="-122"/>
                <a:ea typeface="等线" panose="02010600030101010101" pitchFamily="2" charset="-122"/>
                <a:cs typeface="Times New Roman" panose="02020603050405020304" pitchFamily="18" charset="0"/>
              </a:rPr>
              <a:t>在</a:t>
            </a:r>
            <a:r>
              <a:rPr lang="en-US" altLang="zh-CN" sz="1200" b="0" kern="100" dirty="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Cornell Caltech Atacama Sub-millimeter Telescope (CCAT)</a:t>
            </a:r>
            <a:r>
              <a:rPr lang="zh-CN" altLang="zh-CN" sz="1200" b="0" kern="100" dirty="0">
                <a:solidFill>
                  <a:srgbClr val="000000"/>
                </a:solidFill>
                <a:effectLst/>
                <a:latin typeface="Arial" panose="020B0604020202020204" pitchFamily="34" charset="0"/>
                <a:ea typeface="等线" panose="02010600030101010101" pitchFamily="2" charset="-122"/>
                <a:cs typeface="Arial" panose="020B0604020202020204" pitchFamily="34" charset="0"/>
              </a:rPr>
              <a:t>分析中</a:t>
            </a:r>
            <a:r>
              <a:rPr lang="zh-CN" altLang="zh-CN" sz="1200" b="0" kern="100" dirty="0">
                <a:effectLst/>
                <a:latin typeface="等线" panose="02010600030101010101" pitchFamily="2" charset="-122"/>
                <a:ea typeface="等线" panose="02010600030101010101" pitchFamily="2" charset="-122"/>
                <a:cs typeface="Times New Roman" panose="02020603050405020304" pitchFamily="18" charset="0"/>
              </a:rPr>
              <a:t>将子孔径误差和望远镜效率建立联系，分析了望远镜远场辐射方向图。东南大学在莱顿望远镜</a:t>
            </a:r>
            <a:r>
              <a:rPr lang="en-US" altLang="zh-CN" sz="1200" b="0" kern="100" dirty="0">
                <a:effectLst/>
                <a:latin typeface="等线" panose="02010600030101010101" pitchFamily="2" charset="-122"/>
                <a:ea typeface="等线" panose="02010600030101010101" pitchFamily="2" charset="-122"/>
                <a:cs typeface="Times New Roman" panose="02020603050405020304" pitchFamily="18" charset="0"/>
              </a:rPr>
              <a:t>LCT</a:t>
            </a:r>
            <a:r>
              <a:rPr lang="zh-CN" altLang="zh-CN" sz="1200" b="0" kern="100" dirty="0">
                <a:effectLst/>
                <a:latin typeface="等线" panose="02010600030101010101" pitchFamily="2" charset="-122"/>
                <a:ea typeface="等线" panose="02010600030101010101" pitchFamily="2" charset="-122"/>
                <a:cs typeface="Times New Roman" panose="02020603050405020304" pitchFamily="18" charset="0"/>
              </a:rPr>
              <a:t>的移址复位工作中，分析了复位后主镜不同面板拼接误差，不同工作频率段下望远镜的辐射方向图。</a:t>
            </a:r>
            <a:r>
              <a:rPr lang="zh-CN" altLang="zh-CN" sz="1200" dirty="0">
                <a:effectLst/>
                <a:ea typeface="等线" panose="02010600030101010101" pitchFamily="2" charset="-122"/>
                <a:cs typeface="Times New Roman" panose="02020603050405020304" pitchFamily="18" charset="0"/>
              </a:rPr>
              <a:t>总体来看，在亚毫米波段，关于六边形面板子孔径仿真较多地分析了其辐射方向图，对于六边形子孔径拼接误差和望远镜成像斯特列尔比之间的分析仍相对不足，各拼接误差的敏感程度并不直观。</a:t>
            </a:r>
            <a:endParaRPr lang="zh-CN" altLang="en-US" dirty="0"/>
          </a:p>
        </p:txBody>
      </p:sp>
    </p:spTree>
    <p:extLst>
      <p:ext uri="{BB962C8B-B14F-4D97-AF65-F5344CB8AC3E}">
        <p14:creationId xmlns:p14="http://schemas.microsoft.com/office/powerpoint/2010/main" val="247021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00" dirty="0">
                <a:effectLst/>
                <a:latin typeface="Times New Roman" panose="02020603050405020304" pitchFamily="18" charset="0"/>
                <a:ea typeface="+mn-ea"/>
              </a:rPr>
              <a:t>Building upon these previous works, we adopt a simulation approach based on physical optics and diffraction theory to establish sensitivity models for different types of sub-aperture error terms. The PAOLA software package, developed in IDL, is adapted for modeling, and a Monte Carlo simulation program is implemented to analyze sub-aperture errors following Gaussian distributions. Four types of errors—manufacturing error, decenter error, piston error, and tip–tilt error—are randomly sampled according to Gaussian statistics to evaluate the corresponding error tolerances. In addition, the influence of panel size on surface accuracy is analyzed, providing guidance for sub-aperture segmentation strategies.</a:t>
            </a:r>
            <a:endParaRPr lang="zh-CN" altLang="zh-CN" sz="1200" kern="100" dirty="0">
              <a:effectLst/>
              <a:latin typeface="Times New Roman" panose="02020603050405020304" pitchFamily="18"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rPr>
              <a:t>我们使用了</a:t>
            </a:r>
            <a:r>
              <a:rPr lang="zh-CN" altLang="zh-CN" sz="1200" kern="100" dirty="0">
                <a:solidFill>
                  <a:srgbClr val="333333"/>
                </a:solidFill>
                <a:effectLst/>
                <a:latin typeface="Segoe UI" panose="020B0502040204020203" pitchFamily="34" charset="0"/>
                <a:ea typeface="等线" panose="02010600030101010101" pitchFamily="2" charset="-122"/>
                <a:cs typeface="Segoe UI" panose="020B0502040204020203" pitchFamily="34" charset="0"/>
              </a:rPr>
              <a:t>一种基于物理光学和衍射物理理论的模拟方法</a:t>
            </a:r>
            <a:r>
              <a:rPr lang="zh-CN" altLang="zh-CN" sz="1200" kern="100" dirty="0">
                <a:effectLst/>
                <a:latin typeface="Times New Roman" panose="02020603050405020304" pitchFamily="18" charset="0"/>
                <a:ea typeface="+mn-ea"/>
                <a:cs typeface="Times New Roman" panose="02020603050405020304" pitchFamily="18" charset="0"/>
              </a:rPr>
              <a:t>，提出了不同类型子孔径误差项的敏感度模型。</a:t>
            </a:r>
            <a:r>
              <a:rPr lang="en-US" altLang="zh-CN" sz="1200" kern="100" dirty="0">
                <a:effectLst/>
                <a:latin typeface="Times New Roman" panose="02020603050405020304" pitchFamily="18" charset="0"/>
                <a:ea typeface="+mn-ea"/>
                <a:cs typeface="Times New Roman" panose="02020603050405020304" pitchFamily="18" charset="0"/>
              </a:rPr>
              <a:t>PAOLA</a:t>
            </a:r>
            <a:r>
              <a:rPr lang="zh-CN" altLang="zh-CN" sz="1200" kern="100" dirty="0">
                <a:effectLst/>
                <a:latin typeface="Times New Roman" panose="02020603050405020304" pitchFamily="18" charset="0"/>
                <a:ea typeface="+mn-ea"/>
                <a:cs typeface="Times New Roman" panose="02020603050405020304" pitchFamily="18" charset="0"/>
              </a:rPr>
              <a:t>被改编用来建模，它是一个基于</a:t>
            </a:r>
            <a:r>
              <a:rPr lang="en-US" altLang="zh-CN" sz="1200" kern="100" dirty="0">
                <a:effectLst/>
                <a:latin typeface="Times New Roman" panose="02020603050405020304" pitchFamily="18" charset="0"/>
                <a:ea typeface="+mn-ea"/>
                <a:cs typeface="Times New Roman" panose="02020603050405020304" pitchFamily="18" charset="0"/>
              </a:rPr>
              <a:t>IDL</a:t>
            </a:r>
            <a:r>
              <a:rPr lang="zh-CN" altLang="zh-CN" sz="1200" kern="100" dirty="0">
                <a:effectLst/>
                <a:latin typeface="Times New Roman" panose="02020603050405020304" pitchFamily="18" charset="0"/>
                <a:ea typeface="+mn-ea"/>
                <a:cs typeface="Times New Roman" panose="02020603050405020304" pitchFamily="18" charset="0"/>
              </a:rPr>
              <a:t>的软件包，在此基础上，我们编写了一段蒙特卡洛程序来对遵循高斯分布的子孔径误差进行仿真分析。我们将子孔径</a:t>
            </a:r>
            <a:r>
              <a:rPr lang="en-US" altLang="zh-CN" sz="1200" kern="100" dirty="0">
                <a:effectLst/>
                <a:latin typeface="Times New Roman" panose="02020603050405020304" pitchFamily="18" charset="0"/>
                <a:ea typeface="+mn-ea"/>
                <a:cs typeface="Times New Roman" panose="02020603050405020304" pitchFamily="18" charset="0"/>
              </a:rPr>
              <a:t>Manufacturing</a:t>
            </a:r>
            <a:r>
              <a:rPr lang="zh-CN" altLang="zh-CN" sz="1200" kern="100" dirty="0">
                <a:effectLst/>
                <a:latin typeface="Times New Roman" panose="02020603050405020304" pitchFamily="18" charset="0"/>
                <a:ea typeface="+mn-ea"/>
                <a:cs typeface="Times New Roman" panose="02020603050405020304" pitchFamily="18" charset="0"/>
              </a:rPr>
              <a:t>、偏心、</a:t>
            </a:r>
            <a:r>
              <a:rPr lang="en-US" altLang="zh-CN" sz="1200" kern="100" dirty="0">
                <a:effectLst/>
                <a:latin typeface="Times New Roman" panose="02020603050405020304" pitchFamily="18" charset="0"/>
                <a:ea typeface="+mn-ea"/>
                <a:cs typeface="Times New Roman" panose="02020603050405020304" pitchFamily="18" charset="0"/>
              </a:rPr>
              <a:t>Piston</a:t>
            </a:r>
            <a:r>
              <a:rPr lang="zh-CN" altLang="zh-CN" sz="1200" kern="100" dirty="0">
                <a:effectLst/>
                <a:latin typeface="Times New Roman" panose="02020603050405020304" pitchFamily="18" charset="0"/>
                <a:ea typeface="+mn-ea"/>
                <a:cs typeface="Times New Roman" panose="02020603050405020304" pitchFamily="18" charset="0"/>
              </a:rPr>
              <a:t>、</a:t>
            </a:r>
            <a:r>
              <a:rPr lang="en-US" altLang="zh-CN" sz="1200" kern="100" dirty="0">
                <a:effectLst/>
                <a:latin typeface="Times New Roman" panose="02020603050405020304" pitchFamily="18" charset="0"/>
                <a:ea typeface="+mn-ea"/>
                <a:cs typeface="Times New Roman" panose="02020603050405020304" pitchFamily="18" charset="0"/>
              </a:rPr>
              <a:t>Tip–Tilt</a:t>
            </a:r>
            <a:r>
              <a:rPr lang="zh-CN" altLang="zh-CN" sz="1200" kern="100" dirty="0">
                <a:effectLst/>
                <a:latin typeface="Times New Roman" panose="02020603050405020304" pitchFamily="18" charset="0"/>
                <a:ea typeface="+mn-ea"/>
                <a:cs typeface="Times New Roman" panose="02020603050405020304" pitchFamily="18" charset="0"/>
              </a:rPr>
              <a:t>误差四种误差按高斯分布随机取样，模拟得到不同误差容忍度。同时分析了不同面板尺寸下面板精度，提供子孔径分块尺寸策略。</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96790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1/4/2026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1933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24E89A06-7E47-4907-938F-EA889358A9EE}" type="datetimeFigureOut">
              <a:rPr lang="zh-CN" altLang="en-US" smtClean="0"/>
              <a:t>2026/1/4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45515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24E89A06-7E47-4907-938F-EA889358A9EE}" type="datetimeFigureOut">
              <a:rPr lang="zh-CN" altLang="en-US" smtClean="0"/>
              <a:t>2026/1/4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36318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24E89A06-7E47-4907-938F-EA889358A9EE}" type="datetimeFigureOut">
              <a:rPr lang="zh-CN" altLang="en-US" smtClean="0"/>
              <a:t>2026/1/4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4271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24E89A06-7E47-4907-938F-EA889358A9EE}" type="datetimeFigureOut">
              <a:rPr lang="zh-CN" altLang="en-US" smtClean="0"/>
              <a:t>2026/1/4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67694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24E89A06-7E47-4907-938F-EA889358A9EE}" type="datetimeFigureOut">
              <a:rPr lang="zh-CN" altLang="en-US" smtClean="0"/>
              <a:t>2026/1/4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84212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24E89A06-7E47-4907-938F-EA889358A9EE}" type="datetimeFigureOut">
              <a:rPr lang="zh-CN" altLang="en-US" smtClean="0"/>
              <a:t>2026/1/4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623785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24E89A06-7E47-4907-938F-EA889358A9EE}" type="datetimeFigureOut">
              <a:rPr lang="zh-CN" altLang="en-US" smtClean="0"/>
              <a:t>2026/1/4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9793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E89A06-7E47-4907-938F-EA889358A9EE}" type="datetimeFigureOut">
              <a:rPr lang="zh-CN" altLang="en-US" smtClean="0"/>
              <a:t>2026/1/4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8324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24E89A06-7E47-4907-938F-EA889358A9EE}" type="datetimeFigureOut">
              <a:rPr lang="zh-CN" altLang="en-US" smtClean="0"/>
              <a:t>2026/1/4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22110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24E89A06-7E47-4907-938F-EA889358A9EE}" type="datetimeFigureOut">
              <a:rPr lang="zh-CN" altLang="en-US" smtClean="0"/>
              <a:t>2026/1/4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661718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E89A06-7E47-4907-938F-EA889358A9EE}" type="datetimeFigureOut">
              <a:rPr lang="zh-CN" altLang="en-US" smtClean="0"/>
              <a:t>2026/1/4</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423090749"/>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notesSlide" Target="../notesSlides/notesSlide8.xml"/><Relationship Id="rId7"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image" Target="../media/image43.png"/><Relationship Id="rId5" Type="http://schemas.openxmlformats.org/officeDocument/2006/relationships/image" Target="../media/image13.png"/><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47.png"/><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35.png"/><Relationship Id="rId5" Type="http://schemas.openxmlformats.org/officeDocument/2006/relationships/image" Target="../media/image46.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51.png"/><Relationship Id="rId3" Type="http://schemas.openxmlformats.org/officeDocument/2006/relationships/tags" Target="../tags/tag34.xml"/><Relationship Id="rId7" Type="http://schemas.openxmlformats.org/officeDocument/2006/relationships/image" Target="../media/image13.png"/><Relationship Id="rId12" Type="http://schemas.openxmlformats.org/officeDocument/2006/relationships/image" Target="../media/image50.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10.xml"/><Relationship Id="rId11" Type="http://schemas.openxmlformats.org/officeDocument/2006/relationships/image" Target="../media/image49.png"/><Relationship Id="rId5" Type="http://schemas.openxmlformats.org/officeDocument/2006/relationships/slideLayout" Target="../slideLayouts/slideLayout2.xml"/><Relationship Id="rId15" Type="http://schemas.openxmlformats.org/officeDocument/2006/relationships/image" Target="../media/image53.png"/><Relationship Id="rId10" Type="http://schemas.openxmlformats.org/officeDocument/2006/relationships/image" Target="../media/image49.jpeg"/><Relationship Id="rId4" Type="http://schemas.openxmlformats.org/officeDocument/2006/relationships/tags" Target="../tags/tag35.xml"/><Relationship Id="rId9" Type="http://schemas.openxmlformats.org/officeDocument/2006/relationships/image" Target="../media/image48.png"/><Relationship Id="rId14" Type="http://schemas.openxmlformats.org/officeDocument/2006/relationships/image" Target="../media/image5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3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38.xml"/><Relationship Id="rId5" Type="http://schemas.openxmlformats.org/officeDocument/2006/relationships/image" Target="../media/image58.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39.xml"/><Relationship Id="rId5" Type="http://schemas.openxmlformats.org/officeDocument/2006/relationships/image" Target="../media/image59.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1.pn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60.png"/><Relationship Id="rId5" Type="http://schemas.openxmlformats.org/officeDocument/2006/relationships/image" Target="../media/image13.png"/><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42.xml"/><Relationship Id="rId5" Type="http://schemas.openxmlformats.org/officeDocument/2006/relationships/image" Target="../media/image62.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67.png"/><Relationship Id="rId2" Type="http://schemas.openxmlformats.org/officeDocument/2006/relationships/slideLayout" Target="../slideLayouts/slideLayout2.xml"/><Relationship Id="rId1" Type="http://schemas.openxmlformats.org/officeDocument/2006/relationships/tags" Target="../tags/tag43.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slideLayout" Target="../slideLayouts/slideLayout2.xml"/><Relationship Id="rId7" Type="http://schemas.openxmlformats.org/officeDocument/2006/relationships/image" Target="../media/image69.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68.png"/><Relationship Id="rId5" Type="http://schemas.openxmlformats.org/officeDocument/2006/relationships/image" Target="../media/image13.png"/><Relationship Id="rId4"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8.png"/><Relationship Id="rId18" Type="http://schemas.openxmlformats.org/officeDocument/2006/relationships/image" Target="../media/image83.png"/><Relationship Id="rId3" Type="http://schemas.openxmlformats.org/officeDocument/2006/relationships/slideLayout" Target="../slideLayouts/slideLayout2.xml"/><Relationship Id="rId21" Type="http://schemas.openxmlformats.org/officeDocument/2006/relationships/image" Target="../media/image86.png"/><Relationship Id="rId7" Type="http://schemas.openxmlformats.org/officeDocument/2006/relationships/image" Target="../media/image13.png"/><Relationship Id="rId12" Type="http://schemas.openxmlformats.org/officeDocument/2006/relationships/image" Target="../media/image77.png"/><Relationship Id="rId17" Type="http://schemas.openxmlformats.org/officeDocument/2006/relationships/image" Target="../media/image82.png"/><Relationship Id="rId2" Type="http://schemas.openxmlformats.org/officeDocument/2006/relationships/tags" Target="../tags/tag47.xml"/><Relationship Id="rId16" Type="http://schemas.openxmlformats.org/officeDocument/2006/relationships/image" Target="../media/image81.png"/><Relationship Id="rId20" Type="http://schemas.openxmlformats.org/officeDocument/2006/relationships/image" Target="../media/image85.png"/><Relationship Id="rId1" Type="http://schemas.openxmlformats.org/officeDocument/2006/relationships/tags" Target="../tags/tag46.xml"/><Relationship Id="rId6" Type="http://schemas.openxmlformats.org/officeDocument/2006/relationships/image" Target="../media/image72.png"/><Relationship Id="rId11" Type="http://schemas.openxmlformats.org/officeDocument/2006/relationships/image" Target="../media/image76.png"/><Relationship Id="rId5" Type="http://schemas.openxmlformats.org/officeDocument/2006/relationships/image" Target="../media/image71.png"/><Relationship Id="rId15" Type="http://schemas.openxmlformats.org/officeDocument/2006/relationships/image" Target="../media/image80.png"/><Relationship Id="rId10" Type="http://schemas.openxmlformats.org/officeDocument/2006/relationships/image" Target="../media/image75.png"/><Relationship Id="rId19" Type="http://schemas.openxmlformats.org/officeDocument/2006/relationships/image" Target="../media/image84.png"/><Relationship Id="rId4" Type="http://schemas.openxmlformats.org/officeDocument/2006/relationships/notesSlide" Target="../notesSlides/notesSlide21.xml"/><Relationship Id="rId9" Type="http://schemas.openxmlformats.org/officeDocument/2006/relationships/image" Target="../media/image74.png"/><Relationship Id="rId14" Type="http://schemas.openxmlformats.org/officeDocument/2006/relationships/image" Target="../media/image79.png"/><Relationship Id="rId22" Type="http://schemas.openxmlformats.org/officeDocument/2006/relationships/image" Target="../media/image87.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image" Target="../media/image13.png"/><Relationship Id="rId4"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8" Type="http://schemas.openxmlformats.org/officeDocument/2006/relationships/image" Target="../media/image90.jpeg"/><Relationship Id="rId3" Type="http://schemas.openxmlformats.org/officeDocument/2006/relationships/slideLayout" Target="../slideLayouts/slideLayout2.xml"/><Relationship Id="rId7" Type="http://schemas.openxmlformats.org/officeDocument/2006/relationships/image" Target="../media/image89.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88.png"/><Relationship Id="rId5" Type="http://schemas.openxmlformats.org/officeDocument/2006/relationships/image" Target="../media/image13.png"/><Relationship Id="rId4"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52.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tags" Target="../tags/tag3.xml"/><Relationship Id="rId7" Type="http://schemas.openxmlformats.org/officeDocument/2006/relationships/notesSlide" Target="../notesSlides/notesSlide2.xml"/><Relationship Id="rId12" Type="http://schemas.openxmlformats.org/officeDocument/2006/relationships/image" Target="../media/image9.png"/><Relationship Id="rId2" Type="http://schemas.openxmlformats.org/officeDocument/2006/relationships/tags" Target="../tags/tag2.xml"/><Relationship Id="rId16" Type="http://schemas.openxmlformats.org/officeDocument/2006/relationships/image" Target="../media/image13.png"/><Relationship Id="rId1" Type="http://schemas.openxmlformats.org/officeDocument/2006/relationships/tags" Target="../tags/tag1.xml"/><Relationship Id="rId6" Type="http://schemas.openxmlformats.org/officeDocument/2006/relationships/slideLayout" Target="../slideLayouts/slideLayout2.xml"/><Relationship Id="rId11" Type="http://schemas.openxmlformats.org/officeDocument/2006/relationships/image" Target="../media/image8.jpg"/><Relationship Id="rId5" Type="http://schemas.openxmlformats.org/officeDocument/2006/relationships/tags" Target="../tags/tag5.xml"/><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tags" Target="../tags/tag4.xml"/><Relationship Id="rId9" Type="http://schemas.openxmlformats.org/officeDocument/2006/relationships/image" Target="../media/image6.png"/><Relationship Id="rId1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13" Type="http://schemas.openxmlformats.org/officeDocument/2006/relationships/image" Target="../media/image17.png"/><Relationship Id="rId3" Type="http://schemas.openxmlformats.org/officeDocument/2006/relationships/tags" Target="../tags/tag8.xml"/><Relationship Id="rId7" Type="http://schemas.openxmlformats.org/officeDocument/2006/relationships/slideLayout" Target="../slideLayouts/slideLayout2.xml"/><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tags" Target="../tags/tag7.xml"/><Relationship Id="rId16" Type="http://schemas.openxmlformats.org/officeDocument/2006/relationships/image" Target="../media/image20.png"/><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image" Target="../media/image15.png"/><Relationship Id="rId5" Type="http://schemas.openxmlformats.org/officeDocument/2006/relationships/tags" Target="../tags/tag10.xml"/><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tags" Target="../tags/tag9.xml"/><Relationship Id="rId9" Type="http://schemas.openxmlformats.org/officeDocument/2006/relationships/image" Target="../media/image13.png"/><Relationship Id="rId1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18" Type="http://schemas.openxmlformats.org/officeDocument/2006/relationships/notesSlide" Target="../notesSlides/notesSlide5.xml"/><Relationship Id="rId26" Type="http://schemas.openxmlformats.org/officeDocument/2006/relationships/image" Target="../media/image30.png"/><Relationship Id="rId3" Type="http://schemas.openxmlformats.org/officeDocument/2006/relationships/tags" Target="../tags/tag15.xml"/><Relationship Id="rId21" Type="http://schemas.openxmlformats.org/officeDocument/2006/relationships/image" Target="../media/image25.png"/><Relationship Id="rId7" Type="http://schemas.openxmlformats.org/officeDocument/2006/relationships/tags" Target="../tags/tag19.xml"/><Relationship Id="rId12" Type="http://schemas.openxmlformats.org/officeDocument/2006/relationships/tags" Target="../tags/tag24.xml"/><Relationship Id="rId17" Type="http://schemas.openxmlformats.org/officeDocument/2006/relationships/slideLayout" Target="../slideLayouts/slideLayout2.xml"/><Relationship Id="rId25" Type="http://schemas.openxmlformats.org/officeDocument/2006/relationships/image" Target="../media/image29.png"/><Relationship Id="rId2" Type="http://schemas.openxmlformats.org/officeDocument/2006/relationships/tags" Target="../tags/tag14.xml"/><Relationship Id="rId16" Type="http://schemas.openxmlformats.org/officeDocument/2006/relationships/tags" Target="../tags/tag28.xml"/><Relationship Id="rId20" Type="http://schemas.openxmlformats.org/officeDocument/2006/relationships/image" Target="../media/image24.png"/><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24" Type="http://schemas.openxmlformats.org/officeDocument/2006/relationships/image" Target="../media/image28.png"/><Relationship Id="rId5" Type="http://schemas.openxmlformats.org/officeDocument/2006/relationships/tags" Target="../tags/tag17.xml"/><Relationship Id="rId15" Type="http://schemas.openxmlformats.org/officeDocument/2006/relationships/tags" Target="../tags/tag27.xml"/><Relationship Id="rId23" Type="http://schemas.openxmlformats.org/officeDocument/2006/relationships/image" Target="../media/image27.jpeg"/><Relationship Id="rId10" Type="http://schemas.openxmlformats.org/officeDocument/2006/relationships/tags" Target="../tags/tag22.xml"/><Relationship Id="rId19" Type="http://schemas.openxmlformats.org/officeDocument/2006/relationships/image" Target="../media/image13.png"/><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 Id="rId22" Type="http://schemas.openxmlformats.org/officeDocument/2006/relationships/image" Target="../media/image26.png"/></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notesSlide" Target="../notesSlides/notesSlide7.xml"/><Relationship Id="rId7"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image" Target="../media/image13.png"/><Relationship Id="rId5" Type="http://schemas.openxmlformats.org/officeDocument/2006/relationships/image" Target="../media/image37.png"/><Relationship Id="rId10" Type="http://schemas.openxmlformats.org/officeDocument/2006/relationships/image" Target="../media/image41.png"/><Relationship Id="rId4" Type="http://schemas.openxmlformats.org/officeDocument/2006/relationships/image" Target="../media/image36.png"/><Relationship Id="rId9"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bwMode="auto">
          <a:xfrm>
            <a:off x="0" y="1897380"/>
            <a:ext cx="12192000" cy="2251700"/>
          </a:xfrm>
          <a:prstGeom prst="rect">
            <a:avLst/>
          </a:prstGeom>
          <a:solidFill>
            <a:srgbClr val="0B5AA8"/>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11" name="TextBox 2"/>
          <p:cNvSpPr txBox="1"/>
          <p:nvPr/>
        </p:nvSpPr>
        <p:spPr>
          <a:xfrm>
            <a:off x="476331" y="2075402"/>
            <a:ext cx="11164286" cy="1770806"/>
          </a:xfrm>
          <a:prstGeom prst="rect">
            <a:avLst/>
          </a:prstGeom>
          <a:noFill/>
        </p:spPr>
        <p:txBody>
          <a:bodyPr wrap="square" rtlCol="0">
            <a:spAutoFit/>
          </a:bodyPr>
          <a:lstStyle/>
          <a:p>
            <a:pPr algn="ctr" fontAlgn="auto">
              <a:lnSpc>
                <a:spcPct val="125000"/>
              </a:lnSpc>
            </a:pPr>
            <a:r>
              <a:rPr lang="en-US" altLang="zh-CN" sz="3000" b="1" dirty="0">
                <a:solidFill>
                  <a:schemeClr val="bg1"/>
                </a:solidFill>
                <a:latin typeface="微软雅黑" panose="020B0503020204020204" pitchFamily="34" charset="-122"/>
                <a:ea typeface="微软雅黑" panose="020B0503020204020204" pitchFamily="34" charset="-122"/>
              </a:rPr>
              <a:t>Research on Sub Aperture Accuracy Design and Manufacturing Method of Reflector Panel for Large Aperture Submillimeter Wave Telescope</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sp>
        <p:nvSpPr>
          <p:cNvPr id="6" name="Text Box 10"/>
          <p:cNvSpPr txBox="1">
            <a:spLocks noChangeArrowheads="1"/>
          </p:cNvSpPr>
          <p:nvPr/>
        </p:nvSpPr>
        <p:spPr bwMode="auto">
          <a:xfrm>
            <a:off x="1847528" y="5782680"/>
            <a:ext cx="8739472" cy="369332"/>
          </a:xfrm>
          <a:prstGeom prst="rect">
            <a:avLst/>
          </a:prstGeom>
          <a:noFill/>
          <a:ln>
            <a:noFill/>
          </a:ln>
        </p:spPr>
        <p:txBody>
          <a:bodyPr wrap="square">
            <a:spAutoFit/>
          </a:bodyPr>
          <a:lstStyle>
            <a:defPPr>
              <a:defRPr lang="zh-CN"/>
            </a:defPPr>
            <a:lvl1pPr algn="ctr">
              <a:spcBef>
                <a:spcPts val="600"/>
              </a:spcBef>
              <a:defRPr b="1">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dirty="0">
                <a:solidFill>
                  <a:schemeClr val="tx1">
                    <a:lumMod val="75000"/>
                    <a:lumOff val="25000"/>
                  </a:schemeClr>
                </a:solidFill>
              </a:rPr>
              <a:t>Institute of Precision Optical Engineering Technology, Tongji University </a:t>
            </a:r>
          </a:p>
        </p:txBody>
      </p:sp>
      <p:sp>
        <p:nvSpPr>
          <p:cNvPr id="2" name="文本框 1"/>
          <p:cNvSpPr txBox="1"/>
          <p:nvPr/>
        </p:nvSpPr>
        <p:spPr>
          <a:xfrm>
            <a:off x="476331" y="4380316"/>
            <a:ext cx="11020269" cy="1005788"/>
          </a:xfrm>
          <a:prstGeom prst="rect">
            <a:avLst/>
          </a:prstGeom>
          <a:noFill/>
        </p:spPr>
        <p:txBody>
          <a:bodyPr wrap="square" rtlCol="0">
            <a:spAutoFit/>
          </a:bodyPr>
          <a:lstStyle/>
          <a:p>
            <a:pPr algn="ctr">
              <a:lnSpc>
                <a:spcPct val="130000"/>
              </a:lnSpc>
            </a:pPr>
            <a:r>
              <a:rPr lang="en-US" altLang="zh-CN" sz="2400" b="1" dirty="0" err="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Zhengxiang</a:t>
            </a:r>
            <a:r>
              <a:rPr lang="en-US" altLang="zh-CN" sz="24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 Shen*</a:t>
            </a:r>
            <a:r>
              <a:rPr lang="en-US" altLang="zh-CN" sz="2400" b="1" dirty="0">
                <a:solidFill>
                  <a:srgbClr val="0B5AA8"/>
                </a:solidFill>
                <a:latin typeface="微软雅黑" panose="020B0503020204020204" pitchFamily="34" charset="-122"/>
                <a:ea typeface="微软雅黑" panose="020B0503020204020204" pitchFamily="34" charset="-122"/>
                <a:sym typeface="+mn-ea"/>
              </a:rPr>
              <a:t>,</a:t>
            </a:r>
            <a:r>
              <a:rPr lang="en-US" altLang="zh-CN" sz="24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sym typeface="+mn-ea"/>
              </a:rPr>
              <a:t>Zhe Yuan, </a:t>
            </a:r>
            <a:r>
              <a:rPr lang="en-US" altLang="zh-CN" sz="2400" b="1" dirty="0" err="1">
                <a:solidFill>
                  <a:srgbClr val="0B5AA8"/>
                </a:solidFill>
                <a:latin typeface="微软雅黑" panose="020B0503020204020204" pitchFamily="34" charset="-122"/>
                <a:ea typeface="微软雅黑" panose="020B0503020204020204" pitchFamily="34" charset="-122"/>
                <a:cs typeface="微软雅黑" panose="020B0503020204020204" pitchFamily="34" charset="-122"/>
                <a:sym typeface="+mn-ea"/>
              </a:rPr>
              <a:t>Nuoxian</a:t>
            </a:r>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sym typeface="+mn-ea"/>
              </a:rPr>
              <a:t> Jia, Peng Chen, Saiya Wang, </a:t>
            </a:r>
            <a:r>
              <a:rPr lang="en-US" altLang="zh-CN" sz="2400" b="1" dirty="0" err="1">
                <a:solidFill>
                  <a:srgbClr val="0B5AA8"/>
                </a:solidFill>
                <a:latin typeface="微软雅黑" panose="020B0503020204020204" pitchFamily="34" charset="-122"/>
                <a:ea typeface="微软雅黑" panose="020B0503020204020204" pitchFamily="34" charset="-122"/>
                <a:cs typeface="微软雅黑" panose="020B0503020204020204" pitchFamily="34" charset="-122"/>
                <a:sym typeface="+mn-ea"/>
              </a:rPr>
              <a:t>Runfu</a:t>
            </a:r>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sym typeface="+mn-ea"/>
              </a:rPr>
              <a:t> Peng, Yong Bi, Chenggang Shu, and </a:t>
            </a:r>
            <a:r>
              <a:rPr lang="en-US" altLang="zh-CN" sz="2400" b="1" dirty="0" err="1">
                <a:solidFill>
                  <a:srgbClr val="0B5AA8"/>
                </a:solidFill>
                <a:latin typeface="微软雅黑" panose="020B0503020204020204" pitchFamily="34" charset="-122"/>
                <a:ea typeface="微软雅黑" panose="020B0503020204020204" pitchFamily="34" charset="-122"/>
                <a:cs typeface="微软雅黑" panose="020B0503020204020204" pitchFamily="34" charset="-122"/>
                <a:sym typeface="+mn-ea"/>
              </a:rPr>
              <a:t>Zhanshan</a:t>
            </a:r>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sym typeface="+mn-ea"/>
              </a:rPr>
              <a:t> Wang</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Text Box 10">
            <a:extLst>
              <a:ext uri="{FF2B5EF4-FFF2-40B4-BE49-F238E27FC236}">
                <a16:creationId xmlns:a16="http://schemas.microsoft.com/office/drawing/2014/main" id="{C0102B5F-E50D-4FE5-A77A-537F06D91773}"/>
              </a:ext>
            </a:extLst>
          </p:cNvPr>
          <p:cNvSpPr txBox="1">
            <a:spLocks noChangeArrowheads="1"/>
          </p:cNvSpPr>
          <p:nvPr/>
        </p:nvSpPr>
        <p:spPr bwMode="auto">
          <a:xfrm>
            <a:off x="5000223" y="6264913"/>
            <a:ext cx="2192188" cy="398780"/>
          </a:xfrm>
          <a:prstGeom prst="rect">
            <a:avLst/>
          </a:prstGeom>
          <a:noFill/>
          <a:ln>
            <a:noFill/>
          </a:ln>
        </p:spPr>
        <p:txBody>
          <a:bodyPr wrap="square">
            <a:spAutoFit/>
          </a:bodyPr>
          <a:lstStyle>
            <a:defPPr>
              <a:defRPr lang="zh-CN"/>
            </a:defPPr>
            <a:lvl1pPr algn="ctr">
              <a:spcBef>
                <a:spcPts val="600"/>
              </a:spcBef>
              <a:defRPr b="1">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000" dirty="0">
                <a:solidFill>
                  <a:srgbClr val="0B5AA8"/>
                </a:solidFill>
              </a:rPr>
              <a:t>2026-01-05</a:t>
            </a:r>
          </a:p>
        </p:txBody>
      </p:sp>
      <p:pic>
        <p:nvPicPr>
          <p:cNvPr id="10" name="图片 9"/>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0992544" y="6152012"/>
            <a:ext cx="895588" cy="522000"/>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344" y="210988"/>
            <a:ext cx="5872830" cy="468000"/>
          </a:xfrm>
          <a:prstGeom prst="rect">
            <a:avLst/>
          </a:prstGeom>
        </p:spPr>
      </p:pic>
      <p:sp>
        <p:nvSpPr>
          <p:cNvPr id="4" name="文本框 3">
            <a:extLst>
              <a:ext uri="{FF2B5EF4-FFF2-40B4-BE49-F238E27FC236}">
                <a16:creationId xmlns:a16="http://schemas.microsoft.com/office/drawing/2014/main" id="{09670A80-C21C-D486-01F4-2EEF1769EAE4}"/>
              </a:ext>
            </a:extLst>
          </p:cNvPr>
          <p:cNvSpPr txBox="1"/>
          <p:nvPr/>
        </p:nvSpPr>
        <p:spPr>
          <a:xfrm>
            <a:off x="881905" y="1149805"/>
            <a:ext cx="10110670" cy="369332"/>
          </a:xfrm>
          <a:prstGeom prst="rect">
            <a:avLst/>
          </a:prstGeom>
          <a:noFill/>
        </p:spPr>
        <p:txBody>
          <a:bodyPr wrap="square">
            <a:spAutoFit/>
          </a:bodyPr>
          <a:lstStyle/>
          <a:p>
            <a:r>
              <a:rPr lang="en-US" altLang="zh-CN" b="1" i="0" dirty="0">
                <a:solidFill>
                  <a:srgbClr val="000000"/>
                </a:solidFill>
                <a:effectLst/>
                <a:latin typeface="Microsoft YaHei UI" panose="020B0503020204020204" pitchFamily="34" charset="-122"/>
                <a:ea typeface="Microsoft YaHei UI" panose="020B0503020204020204" pitchFamily="34" charset="-122"/>
              </a:rPr>
              <a:t>7th China-Chile Bilateral Conference for Astronomy(CCBC2026), Hongkong University </a:t>
            </a:r>
            <a:endParaRPr lang="zh-CN" altLang="en-US" b="1" dirty="0"/>
          </a:p>
        </p:txBody>
      </p:sp>
      <p:pic>
        <p:nvPicPr>
          <p:cNvPr id="5" name="图片 4" descr="徽标, 公司名称&#10;&#10;AI 生成的内容可能不正确。">
            <a:extLst>
              <a:ext uri="{FF2B5EF4-FFF2-40B4-BE49-F238E27FC236}">
                <a16:creationId xmlns:a16="http://schemas.microsoft.com/office/drawing/2014/main" id="{0C4196A6-516B-3E28-4C14-1269FA7D0425}"/>
              </a:ext>
            </a:extLst>
          </p:cNvPr>
          <p:cNvPicPr>
            <a:picLocks noChangeAspect="1"/>
          </p:cNvPicPr>
          <p:nvPr/>
        </p:nvPicPr>
        <p:blipFill>
          <a:blip r:embed="rId5"/>
          <a:stretch>
            <a:fillRect/>
          </a:stretch>
        </p:blipFill>
        <p:spPr>
          <a:xfrm>
            <a:off x="10848527" y="61458"/>
            <a:ext cx="1210345" cy="110533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2344"/>
    </mc:Choice>
    <mc:Fallback xmlns="">
      <p:transition spd="slow" advTm="1234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a16="http://schemas.microsoft.com/office/drawing/2014/main" id="{FFC4B5B5-0A6C-4855-A92C-E129B2A403DF}"/>
              </a:ext>
            </a:extLst>
          </p:cNvPr>
          <p:cNvPicPr>
            <a:picLocks noChangeAspect="1"/>
          </p:cNvPicPr>
          <p:nvPr/>
        </p:nvPicPr>
        <p:blipFill rotWithShape="1">
          <a:blip r:embed="rId4"/>
          <a:srcRect t="545" r="36"/>
          <a:stretch/>
        </p:blipFill>
        <p:spPr>
          <a:xfrm>
            <a:off x="1796701" y="3212976"/>
            <a:ext cx="3446229" cy="1970588"/>
          </a:xfrm>
          <a:prstGeom prst="rect">
            <a:avLst/>
          </a:prstGeom>
        </p:spPr>
      </p:pic>
      <p:sp>
        <p:nvSpPr>
          <p:cNvPr id="53" name="矩形 52">
            <a:extLst>
              <a:ext uri="{FF2B5EF4-FFF2-40B4-BE49-F238E27FC236}">
                <a16:creationId xmlns:a16="http://schemas.microsoft.com/office/drawing/2014/main" id="{296CB288-B5E1-4459-B578-36146EA33042}"/>
              </a:ext>
            </a:extLst>
          </p:cNvPr>
          <p:cNvSpPr/>
          <p:nvPr/>
        </p:nvSpPr>
        <p:spPr bwMode="auto">
          <a:xfrm>
            <a:off x="-4445" y="6035675"/>
            <a:ext cx="12196445" cy="822242"/>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defRPr/>
            </a:pPr>
            <a:r>
              <a:rPr lang="en-US" altLang="zh-CN" sz="1600" b="1" dirty="0">
                <a:solidFill>
                  <a:schemeClr val="bg1"/>
                </a:solidFill>
                <a:latin typeface="Times New Roman" panose="02020603050405020304" pitchFamily="18" charset="0"/>
                <a:cs typeface="Times New Roman" panose="02020603050405020304" pitchFamily="18" charset="0"/>
              </a:rPr>
              <a:t> (1) Cortés-Medellín, Germán. "Active surface segmentation analysis of CCAT." </a:t>
            </a:r>
          </a:p>
          <a:p>
            <a:pPr marL="514350" indent="-514350" defTabSz="685800">
              <a:defRPr/>
            </a:pPr>
            <a:r>
              <a:rPr lang="en-US" altLang="zh-CN" sz="1600" b="1" dirty="0">
                <a:solidFill>
                  <a:schemeClr val="bg1"/>
                </a:solidFill>
                <a:latin typeface="Times New Roman" panose="02020603050405020304" pitchFamily="18" charset="0"/>
                <a:cs typeface="Times New Roman" panose="02020603050405020304" pitchFamily="18" charset="0"/>
              </a:rPr>
              <a:t>       Ground-based and Airborne Telescopes. Vol. 6267. SPIE, 2006.</a:t>
            </a:r>
          </a:p>
          <a:p>
            <a:pPr marL="514350" indent="-514350" defTabSz="685800">
              <a:defRPr/>
            </a:pPr>
            <a:r>
              <a:rPr lang="fr-FR" altLang="zh-CN" sz="1600" b="1" dirty="0">
                <a:solidFill>
                  <a:schemeClr val="bg1"/>
                </a:solidFill>
                <a:latin typeface="Times New Roman" panose="02020603050405020304" pitchFamily="18" charset="0"/>
                <a:cs typeface="Times New Roman" panose="02020603050405020304" pitchFamily="18" charset="0"/>
              </a:rPr>
              <a:t> (2) Jia You et al 2024 PASP 136 064502</a:t>
            </a:r>
            <a:endParaRPr lang="en-US" altLang="zh-CN" sz="1600" b="1" dirty="0">
              <a:solidFill>
                <a:schemeClr val="bg1"/>
              </a:solidFill>
              <a:latin typeface="Times New Roman" panose="02020603050405020304" pitchFamily="18" charset="0"/>
              <a:cs typeface="Times New Roman" panose="02020603050405020304" pitchFamily="18" charset="0"/>
            </a:endParaRPr>
          </a:p>
        </p:txBody>
      </p:sp>
      <p:sp>
        <p:nvSpPr>
          <p:cNvPr id="32" name="矩形 31">
            <a:extLst>
              <a:ext uri="{FF2B5EF4-FFF2-40B4-BE49-F238E27FC236}">
                <a16:creationId xmlns:a16="http://schemas.microsoft.com/office/drawing/2014/main" id="{631D936B-38AE-46BB-9611-77D7C2652B29}"/>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37" name="灯片编号占位符 8">
            <a:extLst>
              <a:ext uri="{FF2B5EF4-FFF2-40B4-BE49-F238E27FC236}">
                <a16:creationId xmlns:a16="http://schemas.microsoft.com/office/drawing/2014/main" id="{EC955891-EABA-4368-8124-FA4E7330A8C9}"/>
              </a:ext>
            </a:extLst>
          </p:cNvPr>
          <p:cNvSpPr txBox="1">
            <a:spLocks/>
          </p:cNvSpPr>
          <p:nvPr/>
        </p:nvSpPr>
        <p:spPr>
          <a:xfrm>
            <a:off x="11352584" y="221380"/>
            <a:ext cx="478845" cy="316865"/>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p>
        </p:txBody>
      </p:sp>
      <p:pic>
        <p:nvPicPr>
          <p:cNvPr id="54" name="图像" descr="图像">
            <a:extLst>
              <a:ext uri="{FF2B5EF4-FFF2-40B4-BE49-F238E27FC236}">
                <a16:creationId xmlns:a16="http://schemas.microsoft.com/office/drawing/2014/main" id="{FC2E0E30-219E-4515-AC7B-F25FBF3E0D7E}"/>
              </a:ext>
            </a:extLst>
          </p:cNvPr>
          <p:cNvPicPr>
            <a:picLocks noChangeAspect="1"/>
          </p:cNvPicPr>
          <p:nvPr/>
        </p:nvPicPr>
        <p:blipFill>
          <a:blip r:embed="rId5"/>
          <a:stretch>
            <a:fillRect/>
          </a:stretch>
        </p:blipFill>
        <p:spPr>
          <a:xfrm>
            <a:off x="10810875" y="6093460"/>
            <a:ext cx="1339850" cy="650240"/>
          </a:xfrm>
          <a:prstGeom prst="rect">
            <a:avLst/>
          </a:prstGeom>
          <a:ln w="12700">
            <a:miter lim="400000"/>
            <a:headEnd/>
            <a:tailEnd/>
          </a:ln>
        </p:spPr>
      </p:pic>
      <p:sp>
        <p:nvSpPr>
          <p:cNvPr id="55" name="Text Box 5">
            <a:extLst>
              <a:ext uri="{FF2B5EF4-FFF2-40B4-BE49-F238E27FC236}">
                <a16:creationId xmlns:a16="http://schemas.microsoft.com/office/drawing/2014/main" id="{744080F5-5EFC-4DD7-8C15-91871A1CB693}"/>
              </a:ext>
            </a:extLst>
          </p:cNvPr>
          <p:cNvSpPr txBox="1">
            <a:spLocks noChangeArrowheads="1"/>
          </p:cNvSpPr>
          <p:nvPr/>
        </p:nvSpPr>
        <p:spPr bwMode="auto">
          <a:xfrm>
            <a:off x="3215680" y="176431"/>
            <a:ext cx="38188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The Sub-Aperture Error</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圆角 57">
            <a:extLst>
              <a:ext uri="{FF2B5EF4-FFF2-40B4-BE49-F238E27FC236}">
                <a16:creationId xmlns:a16="http://schemas.microsoft.com/office/drawing/2014/main" id="{30DB7E74-D9B4-4F4B-84E7-9B8A35616280}"/>
              </a:ext>
            </a:extLst>
          </p:cNvPr>
          <p:cNvSpPr/>
          <p:nvPr>
            <p:custDataLst>
              <p:tags r:id="rId1"/>
            </p:custDataLst>
          </p:nvPr>
        </p:nvSpPr>
        <p:spPr>
          <a:xfrm>
            <a:off x="767408" y="1083580"/>
            <a:ext cx="10729192" cy="4837878"/>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a:extLst>
              <a:ext uri="{FF2B5EF4-FFF2-40B4-BE49-F238E27FC236}">
                <a16:creationId xmlns:a16="http://schemas.microsoft.com/office/drawing/2014/main" id="{C23B64EA-1208-459C-AFCE-C2CF6988D93F}"/>
              </a:ext>
            </a:extLst>
          </p:cNvPr>
          <p:cNvCxnSpPr>
            <a:cxnSpLocks/>
          </p:cNvCxnSpPr>
          <p:nvPr/>
        </p:nvCxnSpPr>
        <p:spPr>
          <a:xfrm>
            <a:off x="6275407" y="1408678"/>
            <a:ext cx="21467" cy="4107445"/>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a16="http://schemas.microsoft.com/office/drawing/2014/main" id="{88F751EB-86E0-4393-983C-3E2058E00E68}"/>
              </a:ext>
            </a:extLst>
          </p:cNvPr>
          <p:cNvPicPr>
            <a:picLocks noChangeAspect="1"/>
          </p:cNvPicPr>
          <p:nvPr/>
        </p:nvPicPr>
        <p:blipFill>
          <a:blip r:embed="rId6"/>
          <a:stretch>
            <a:fillRect/>
          </a:stretch>
        </p:blipFill>
        <p:spPr>
          <a:xfrm>
            <a:off x="2384221" y="1308211"/>
            <a:ext cx="2496844" cy="1063519"/>
          </a:xfrm>
          <a:prstGeom prst="rect">
            <a:avLst/>
          </a:prstGeom>
        </p:spPr>
      </p:pic>
      <p:sp>
        <p:nvSpPr>
          <p:cNvPr id="15" name="文本框 14">
            <a:extLst>
              <a:ext uri="{FF2B5EF4-FFF2-40B4-BE49-F238E27FC236}">
                <a16:creationId xmlns:a16="http://schemas.microsoft.com/office/drawing/2014/main" id="{F78C462B-D052-4976-BFBB-7D1A5D0875DE}"/>
              </a:ext>
            </a:extLst>
          </p:cNvPr>
          <p:cNvSpPr txBox="1"/>
          <p:nvPr/>
        </p:nvSpPr>
        <p:spPr>
          <a:xfrm>
            <a:off x="1652972" y="5273618"/>
            <a:ext cx="3684186" cy="369963"/>
          </a:xfrm>
          <a:prstGeom prst="rect">
            <a:avLst/>
          </a:prstGeom>
          <a:noFill/>
        </p:spPr>
        <p:txBody>
          <a:bodyPr wrap="square" rtlCol="0">
            <a:noAutofit/>
          </a:bodyPr>
          <a:lstStyle/>
          <a:p>
            <a:pPr algn="ctr"/>
            <a:r>
              <a:rPr lang="en-US" altLang="zh-CN" sz="1600" b="1" dirty="0">
                <a:latin typeface="微软雅黑" panose="020B0503020204020204" pitchFamily="34" charset="-122"/>
                <a:ea typeface="微软雅黑" panose="020B0503020204020204" pitchFamily="34" charset="-122"/>
              </a:rPr>
              <a:t>far field radiation pattern (Uniform illumination at 200 µm). </a:t>
            </a:r>
            <a:endParaRPr lang="zh-CN" altLang="en-US" sz="1600" b="1" dirty="0">
              <a:latin typeface="微软雅黑" panose="020B0503020204020204" pitchFamily="34" charset="-122"/>
              <a:ea typeface="微软雅黑" panose="020B0503020204020204" pitchFamily="34" charset="-122"/>
            </a:endParaRPr>
          </a:p>
        </p:txBody>
      </p:sp>
      <p:sp>
        <p:nvSpPr>
          <p:cNvPr id="16" name="下箭头 33">
            <a:extLst>
              <a:ext uri="{FF2B5EF4-FFF2-40B4-BE49-F238E27FC236}">
                <a16:creationId xmlns:a16="http://schemas.microsoft.com/office/drawing/2014/main" id="{4F8AC25C-E292-49D6-9F7D-7E4278C95E82}"/>
              </a:ext>
            </a:extLst>
          </p:cNvPr>
          <p:cNvSpPr/>
          <p:nvPr/>
        </p:nvSpPr>
        <p:spPr>
          <a:xfrm>
            <a:off x="3344952" y="2909101"/>
            <a:ext cx="349725" cy="375565"/>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id="{552CB16D-A0D5-4078-8274-105C2B05EDB0}"/>
              </a:ext>
            </a:extLst>
          </p:cNvPr>
          <p:cNvSpPr txBox="1"/>
          <p:nvPr/>
        </p:nvSpPr>
        <p:spPr>
          <a:xfrm>
            <a:off x="6651509" y="5263394"/>
            <a:ext cx="4456041" cy="293461"/>
          </a:xfrm>
          <a:prstGeom prst="rect">
            <a:avLst/>
          </a:prstGeom>
          <a:noFill/>
        </p:spPr>
        <p:txBody>
          <a:bodyPr wrap="square" rtlCol="0">
            <a:noAutofit/>
          </a:bodyPr>
          <a:lstStyle/>
          <a:p>
            <a:pPr algn="ctr"/>
            <a:r>
              <a:rPr lang="en-US" altLang="zh-CN" sz="1600" b="1" dirty="0">
                <a:latin typeface="微软雅黑" panose="020B0503020204020204" pitchFamily="34" charset="-122"/>
                <a:ea typeface="微软雅黑" panose="020B0503020204020204" pitchFamily="34" charset="-122"/>
              </a:rPr>
              <a:t>radiation patterns for different frequencies and panel error distributions</a:t>
            </a:r>
            <a:endParaRPr lang="zh-CN" altLang="en-US" sz="1600" b="1" dirty="0">
              <a:latin typeface="微软雅黑" panose="020B0503020204020204" pitchFamily="34" charset="-122"/>
              <a:ea typeface="微软雅黑" panose="020B0503020204020204" pitchFamily="34" charset="-122"/>
            </a:endParaRPr>
          </a:p>
        </p:txBody>
      </p:sp>
      <p:pic>
        <p:nvPicPr>
          <p:cNvPr id="18" name="图片 17">
            <a:extLst>
              <a:ext uri="{FF2B5EF4-FFF2-40B4-BE49-F238E27FC236}">
                <a16:creationId xmlns:a16="http://schemas.microsoft.com/office/drawing/2014/main" id="{298955BB-613E-4395-AACA-AD9C3347F09D}"/>
              </a:ext>
            </a:extLst>
          </p:cNvPr>
          <p:cNvPicPr>
            <a:picLocks noChangeAspect="1"/>
          </p:cNvPicPr>
          <p:nvPr/>
        </p:nvPicPr>
        <p:blipFill>
          <a:blip r:embed="rId7"/>
          <a:stretch>
            <a:fillRect/>
          </a:stretch>
        </p:blipFill>
        <p:spPr>
          <a:xfrm>
            <a:off x="7152980" y="3441609"/>
            <a:ext cx="3597949" cy="1865792"/>
          </a:xfrm>
          <a:prstGeom prst="rect">
            <a:avLst/>
          </a:prstGeom>
        </p:spPr>
      </p:pic>
      <p:sp>
        <p:nvSpPr>
          <p:cNvPr id="20" name="下箭头 33">
            <a:extLst>
              <a:ext uri="{FF2B5EF4-FFF2-40B4-BE49-F238E27FC236}">
                <a16:creationId xmlns:a16="http://schemas.microsoft.com/office/drawing/2014/main" id="{FB9FCBD9-AC0E-4B07-808F-DA14909017B6}"/>
              </a:ext>
            </a:extLst>
          </p:cNvPr>
          <p:cNvSpPr/>
          <p:nvPr/>
        </p:nvSpPr>
        <p:spPr>
          <a:xfrm>
            <a:off x="8846645" y="3134320"/>
            <a:ext cx="342092" cy="351155"/>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21" name="图片 20">
            <a:extLst>
              <a:ext uri="{FF2B5EF4-FFF2-40B4-BE49-F238E27FC236}">
                <a16:creationId xmlns:a16="http://schemas.microsoft.com/office/drawing/2014/main" id="{D77C8AB1-F7FE-4C3E-8B37-38077C6954EE}"/>
              </a:ext>
            </a:extLst>
          </p:cNvPr>
          <p:cNvPicPr>
            <a:picLocks noChangeAspect="1"/>
          </p:cNvPicPr>
          <p:nvPr/>
        </p:nvPicPr>
        <p:blipFill>
          <a:blip r:embed="rId8"/>
          <a:stretch>
            <a:fillRect/>
          </a:stretch>
        </p:blipFill>
        <p:spPr>
          <a:xfrm>
            <a:off x="7557966" y="1327319"/>
            <a:ext cx="2759180" cy="1222528"/>
          </a:xfrm>
          <a:prstGeom prst="rect">
            <a:avLst/>
          </a:prstGeom>
        </p:spPr>
      </p:pic>
      <p:sp>
        <p:nvSpPr>
          <p:cNvPr id="4" name="灯片编号占位符 8">
            <a:extLst>
              <a:ext uri="{FF2B5EF4-FFF2-40B4-BE49-F238E27FC236}">
                <a16:creationId xmlns:a16="http://schemas.microsoft.com/office/drawing/2014/main" id="{D233164B-594B-6073-BBEE-4349A48A95E6}"/>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10</a:t>
            </a:fld>
            <a:endParaRPr lang="zh-CN" altLang="en-US" sz="2000" dirty="0"/>
          </a:p>
        </p:txBody>
      </p:sp>
      <p:sp>
        <p:nvSpPr>
          <p:cNvPr id="19" name="文本框 18">
            <a:extLst>
              <a:ext uri="{FF2B5EF4-FFF2-40B4-BE49-F238E27FC236}">
                <a16:creationId xmlns:a16="http://schemas.microsoft.com/office/drawing/2014/main" id="{30270D60-1790-4B18-B37D-1420577BCCBC}"/>
              </a:ext>
            </a:extLst>
          </p:cNvPr>
          <p:cNvSpPr txBox="1"/>
          <p:nvPr/>
        </p:nvSpPr>
        <p:spPr>
          <a:xfrm>
            <a:off x="6933568" y="2664064"/>
            <a:ext cx="4201362" cy="584775"/>
          </a:xfrm>
          <a:prstGeom prst="rect">
            <a:avLst/>
          </a:prstGeom>
          <a:solidFill>
            <a:schemeClr val="accent1">
              <a:alpha val="96000"/>
            </a:schemeClr>
          </a:solidFill>
        </p:spPr>
        <p:txBody>
          <a:bodyPr wrap="square"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Leighton </a:t>
            </a:r>
            <a:r>
              <a:rPr lang="en-US" altLang="zh-CN" sz="1600" b="1" dirty="0" err="1">
                <a:solidFill>
                  <a:schemeClr val="bg1"/>
                </a:solidFill>
                <a:latin typeface="微软雅黑" panose="020B0503020204020204" pitchFamily="34" charset="-122"/>
                <a:ea typeface="微软雅黑" panose="020B0503020204020204" pitchFamily="34" charset="-122"/>
              </a:rPr>
              <a:t>Chajnantor</a:t>
            </a:r>
            <a:r>
              <a:rPr lang="en-US" altLang="zh-CN" sz="1600" b="1" dirty="0">
                <a:solidFill>
                  <a:schemeClr val="bg1"/>
                </a:solidFill>
                <a:latin typeface="微软雅黑" panose="020B0503020204020204" pitchFamily="34" charset="-122"/>
                <a:ea typeface="微软雅黑" panose="020B0503020204020204" pitchFamily="34" charset="-122"/>
              </a:rPr>
              <a:t> Telescope (LCT) relocation and reassembling</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id="{8DC4F9DB-BF77-4134-A0DC-8DD67CDA2AB2}"/>
              </a:ext>
            </a:extLst>
          </p:cNvPr>
          <p:cNvSpPr txBox="1"/>
          <p:nvPr/>
        </p:nvSpPr>
        <p:spPr>
          <a:xfrm>
            <a:off x="1487488" y="2446606"/>
            <a:ext cx="4112063" cy="584775"/>
          </a:xfrm>
          <a:prstGeom prst="rect">
            <a:avLst/>
          </a:prstGeom>
          <a:solidFill>
            <a:schemeClr val="accent1">
              <a:alpha val="96000"/>
            </a:schemeClr>
          </a:solidFill>
        </p:spPr>
        <p:txBody>
          <a:bodyPr wrap="square"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Cornell Caltech Atacama Sub-millimeter Telescope (CCAT)</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7" name="任意多边形 47">
            <a:extLst>
              <a:ext uri="{FF2B5EF4-FFF2-40B4-BE49-F238E27FC236}">
                <a16:creationId xmlns:a16="http://schemas.microsoft.com/office/drawing/2014/main" id="{3132D8C1-8E38-07C3-C52B-E476F32BA97E}"/>
              </a:ext>
            </a:extLst>
          </p:cNvPr>
          <p:cNvSpPr/>
          <p:nvPr/>
        </p:nvSpPr>
        <p:spPr bwMode="auto">
          <a:xfrm>
            <a:off x="3099111"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8" name="矩形 7">
            <a:extLst>
              <a:ext uri="{FF2B5EF4-FFF2-40B4-BE49-F238E27FC236}">
                <a16:creationId xmlns:a16="http://schemas.microsoft.com/office/drawing/2014/main" id="{9B1EBBC5-0BDA-596E-C214-7DED3BC489E9}"/>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9" name="矩形 16">
            <a:extLst>
              <a:ext uri="{FF2B5EF4-FFF2-40B4-BE49-F238E27FC236}">
                <a16:creationId xmlns:a16="http://schemas.microsoft.com/office/drawing/2014/main" id="{7FC9D4CD-6490-561A-A534-88CBF502E488}"/>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785776"/>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a16="http://schemas.microsoft.com/office/drawing/2014/main" id="{296CB288-B5E1-4459-B578-36146EA33042}"/>
              </a:ext>
            </a:extLst>
          </p:cNvPr>
          <p:cNvSpPr/>
          <p:nvPr/>
        </p:nvSpPr>
        <p:spPr bwMode="auto">
          <a:xfrm>
            <a:off x="-4445" y="6035675"/>
            <a:ext cx="12196445" cy="822325"/>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defRPr/>
            </a:pPr>
            <a:r>
              <a:rPr lang="en-US" altLang="zh-CN" sz="2000" b="1" dirty="0">
                <a:solidFill>
                  <a:schemeClr val="bg1"/>
                </a:solidFill>
                <a:latin typeface="Times New Roman" panose="02020603050405020304" pitchFamily="18" charset="0"/>
                <a:cs typeface="Times New Roman" panose="02020603050405020304" pitchFamily="18" charset="0"/>
              </a:rPr>
              <a:t> A simulation method based on </a:t>
            </a:r>
            <a:r>
              <a:rPr lang="en-US" altLang="zh-CN" sz="2000" b="1" dirty="0">
                <a:solidFill>
                  <a:srgbClr val="FFFF00"/>
                </a:solidFill>
                <a:latin typeface="Times New Roman" panose="02020603050405020304" pitchFamily="18" charset="0"/>
                <a:cs typeface="Times New Roman" panose="02020603050405020304" pitchFamily="18" charset="0"/>
              </a:rPr>
              <a:t>physical optics and the physical theory of diffraction</a:t>
            </a:r>
          </a:p>
        </p:txBody>
      </p:sp>
      <p:sp>
        <p:nvSpPr>
          <p:cNvPr id="32" name="矩形 31">
            <a:extLst>
              <a:ext uri="{FF2B5EF4-FFF2-40B4-BE49-F238E27FC236}">
                <a16:creationId xmlns:a16="http://schemas.microsoft.com/office/drawing/2014/main" id="{631D936B-38AE-46BB-9611-77D7C2652B29}"/>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pic>
        <p:nvPicPr>
          <p:cNvPr id="54" name="图像" descr="图像">
            <a:extLst>
              <a:ext uri="{FF2B5EF4-FFF2-40B4-BE49-F238E27FC236}">
                <a16:creationId xmlns:a16="http://schemas.microsoft.com/office/drawing/2014/main" id="{FC2E0E30-219E-4515-AC7B-F25FBF3E0D7E}"/>
              </a:ext>
            </a:extLst>
          </p:cNvPr>
          <p:cNvPicPr>
            <a:picLocks noChangeAspect="1"/>
          </p:cNvPicPr>
          <p:nvPr/>
        </p:nvPicPr>
        <p:blipFill>
          <a:blip r:embed="rId4"/>
          <a:stretch>
            <a:fillRect/>
          </a:stretch>
        </p:blipFill>
        <p:spPr>
          <a:xfrm>
            <a:off x="10810875" y="6093460"/>
            <a:ext cx="1339850" cy="650240"/>
          </a:xfrm>
          <a:prstGeom prst="rect">
            <a:avLst/>
          </a:prstGeom>
          <a:ln w="12700">
            <a:miter lim="400000"/>
            <a:headEnd/>
            <a:tailEnd/>
          </a:ln>
        </p:spPr>
      </p:pic>
      <p:sp>
        <p:nvSpPr>
          <p:cNvPr id="55" name="Text Box 5">
            <a:extLst>
              <a:ext uri="{FF2B5EF4-FFF2-40B4-BE49-F238E27FC236}">
                <a16:creationId xmlns:a16="http://schemas.microsoft.com/office/drawing/2014/main" id="{744080F5-5EFC-4DD7-8C15-91871A1CB693}"/>
              </a:ext>
            </a:extLst>
          </p:cNvPr>
          <p:cNvSpPr txBox="1">
            <a:spLocks noChangeArrowheads="1"/>
          </p:cNvSpPr>
          <p:nvPr/>
        </p:nvSpPr>
        <p:spPr bwMode="auto">
          <a:xfrm>
            <a:off x="3127436" y="212681"/>
            <a:ext cx="7433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Simulation Methods based on PAOLA software</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10">
            <a:extLst>
              <a:ext uri="{FF2B5EF4-FFF2-40B4-BE49-F238E27FC236}">
                <a16:creationId xmlns:a16="http://schemas.microsoft.com/office/drawing/2014/main" id="{4ADFFF9C-3D08-4F03-9498-C787D66D3961}"/>
              </a:ext>
            </a:extLst>
          </p:cNvPr>
          <p:cNvSpPr/>
          <p:nvPr/>
        </p:nvSpPr>
        <p:spPr>
          <a:xfrm>
            <a:off x="925761" y="1820069"/>
            <a:ext cx="10369152" cy="41438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2" name="直接连接符 11">
            <a:extLst>
              <a:ext uri="{FF2B5EF4-FFF2-40B4-BE49-F238E27FC236}">
                <a16:creationId xmlns:a16="http://schemas.microsoft.com/office/drawing/2014/main" id="{E2089D49-ABAA-47EC-9B1E-1CD992041966}"/>
              </a:ext>
            </a:extLst>
          </p:cNvPr>
          <p:cNvCxnSpPr>
            <a:cxnSpLocks/>
          </p:cNvCxnSpPr>
          <p:nvPr/>
        </p:nvCxnSpPr>
        <p:spPr>
          <a:xfrm>
            <a:off x="5822305" y="1820069"/>
            <a:ext cx="0" cy="4143837"/>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a16="http://schemas.microsoft.com/office/drawing/2014/main" id="{36FB1B38-E9FA-4518-A08A-EC0D9BFD8C48}"/>
              </a:ext>
            </a:extLst>
          </p:cNvPr>
          <p:cNvGrpSpPr/>
          <p:nvPr/>
        </p:nvGrpSpPr>
        <p:grpSpPr>
          <a:xfrm>
            <a:off x="1866841" y="2034267"/>
            <a:ext cx="3092325" cy="612158"/>
            <a:chOff x="365627" y="1649095"/>
            <a:chExt cx="3655394" cy="569595"/>
          </a:xfrm>
        </p:grpSpPr>
        <p:sp>
          <p:nvSpPr>
            <p:cNvPr id="14" name="矩形 13">
              <a:extLst>
                <a:ext uri="{FF2B5EF4-FFF2-40B4-BE49-F238E27FC236}">
                  <a16:creationId xmlns:a16="http://schemas.microsoft.com/office/drawing/2014/main" id="{85B78D75-AD2B-447C-AE61-5E58FA31CD72}"/>
                </a:ext>
              </a:extLst>
            </p:cNvPr>
            <p:cNvSpPr/>
            <p:nvPr/>
          </p:nvSpPr>
          <p:spPr>
            <a:xfrm>
              <a:off x="567055" y="1710690"/>
              <a:ext cx="3348990" cy="508000"/>
            </a:xfrm>
            <a:prstGeom prst="rect">
              <a:avLst/>
            </a:prstGeom>
            <a:solidFill>
              <a:schemeClr val="bg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id="{8BF0CD84-422C-4A08-B617-22D8B610B0D4}"/>
                </a:ext>
              </a:extLst>
            </p:cNvPr>
            <p:cNvSpPr/>
            <p:nvPr/>
          </p:nvSpPr>
          <p:spPr>
            <a:xfrm>
              <a:off x="609600" y="1649095"/>
              <a:ext cx="3259455" cy="516255"/>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dirty="0">
                <a:ln>
                  <a:solidFill>
                    <a:schemeClr val="bg1"/>
                  </a:solidFill>
                </a:ln>
              </a:endParaRPr>
            </a:p>
          </p:txBody>
        </p:sp>
        <p:sp>
          <p:nvSpPr>
            <p:cNvPr id="16" name="文本框 15">
              <a:extLst>
                <a:ext uri="{FF2B5EF4-FFF2-40B4-BE49-F238E27FC236}">
                  <a16:creationId xmlns:a16="http://schemas.microsoft.com/office/drawing/2014/main" id="{C4C08650-760E-4BED-9E64-D94738316C76}"/>
                </a:ext>
              </a:extLst>
            </p:cNvPr>
            <p:cNvSpPr txBox="1"/>
            <p:nvPr/>
          </p:nvSpPr>
          <p:spPr>
            <a:xfrm>
              <a:off x="365627" y="1762898"/>
              <a:ext cx="3655394" cy="343653"/>
            </a:xfrm>
            <a:prstGeom prst="rect">
              <a:avLst/>
            </a:prstGeom>
            <a:noFill/>
          </p:spPr>
          <p:txBody>
            <a:bodyPr wrap="square" rtlCol="0">
              <a:spAutoFit/>
            </a:bodyPr>
            <a:lstStyle/>
            <a:p>
              <a:pPr algn="ctr"/>
              <a:r>
                <a:rPr lang="en-US" altLang="zh-CN" b="1" dirty="0">
                  <a:solidFill>
                    <a:schemeClr val="bg1"/>
                  </a:solidFill>
                  <a:latin typeface="微软雅黑" panose="020B0503020204020204" pitchFamily="34" charset="-122"/>
                  <a:ea typeface="微软雅黑" panose="020B0503020204020204" pitchFamily="34" charset="-122"/>
                </a:rPr>
                <a:t>Simulation Software</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a:extLst>
              <a:ext uri="{FF2B5EF4-FFF2-40B4-BE49-F238E27FC236}">
                <a16:creationId xmlns:a16="http://schemas.microsoft.com/office/drawing/2014/main" id="{2603B031-C75F-48AA-90CE-3C467EF9911F}"/>
              </a:ext>
            </a:extLst>
          </p:cNvPr>
          <p:cNvGrpSpPr/>
          <p:nvPr/>
        </p:nvGrpSpPr>
        <p:grpSpPr>
          <a:xfrm>
            <a:off x="7105529" y="1831316"/>
            <a:ext cx="3689999" cy="569595"/>
            <a:chOff x="567055" y="1649095"/>
            <a:chExt cx="3802528" cy="569595"/>
          </a:xfrm>
        </p:grpSpPr>
        <p:sp>
          <p:nvSpPr>
            <p:cNvPr id="18" name="矩形 17">
              <a:extLst>
                <a:ext uri="{FF2B5EF4-FFF2-40B4-BE49-F238E27FC236}">
                  <a16:creationId xmlns:a16="http://schemas.microsoft.com/office/drawing/2014/main" id="{2F461A42-420C-4F22-9390-64C1A8327C10}"/>
                </a:ext>
              </a:extLst>
            </p:cNvPr>
            <p:cNvSpPr/>
            <p:nvPr/>
          </p:nvSpPr>
          <p:spPr>
            <a:xfrm>
              <a:off x="567055" y="1710690"/>
              <a:ext cx="3348990" cy="508000"/>
            </a:xfrm>
            <a:prstGeom prst="rect">
              <a:avLst/>
            </a:prstGeom>
            <a:solidFill>
              <a:schemeClr val="bg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矩形 18">
              <a:extLst>
                <a:ext uri="{FF2B5EF4-FFF2-40B4-BE49-F238E27FC236}">
                  <a16:creationId xmlns:a16="http://schemas.microsoft.com/office/drawing/2014/main" id="{50267307-F47F-4234-BE85-50CEF731184D}"/>
                </a:ext>
              </a:extLst>
            </p:cNvPr>
            <p:cNvSpPr/>
            <p:nvPr/>
          </p:nvSpPr>
          <p:spPr>
            <a:xfrm>
              <a:off x="609600" y="1649095"/>
              <a:ext cx="3259455" cy="516255"/>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n>
                  <a:solidFill>
                    <a:schemeClr val="bg1"/>
                  </a:solidFill>
                </a:ln>
              </a:endParaRPr>
            </a:p>
          </p:txBody>
        </p:sp>
        <p:sp>
          <p:nvSpPr>
            <p:cNvPr id="20" name="文本框 19">
              <a:extLst>
                <a:ext uri="{FF2B5EF4-FFF2-40B4-BE49-F238E27FC236}">
                  <a16:creationId xmlns:a16="http://schemas.microsoft.com/office/drawing/2014/main" id="{03C49E2F-82EE-4530-A0CF-1C3392FE7390}"/>
                </a:ext>
              </a:extLst>
            </p:cNvPr>
            <p:cNvSpPr txBox="1"/>
            <p:nvPr/>
          </p:nvSpPr>
          <p:spPr>
            <a:xfrm>
              <a:off x="714188" y="1722705"/>
              <a:ext cx="3655395" cy="369332"/>
            </a:xfrm>
            <a:prstGeom prst="rect">
              <a:avLst/>
            </a:prstGeom>
            <a:noFill/>
          </p:spPr>
          <p:txBody>
            <a:bodyPr wrap="squar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Panel Error Distributions</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21" name="矩形 20">
            <a:extLst>
              <a:ext uri="{FF2B5EF4-FFF2-40B4-BE49-F238E27FC236}">
                <a16:creationId xmlns:a16="http://schemas.microsoft.com/office/drawing/2014/main" id="{FC7F4484-7746-47F8-9703-24C505210280}"/>
              </a:ext>
            </a:extLst>
          </p:cNvPr>
          <p:cNvSpPr/>
          <p:nvPr/>
        </p:nvSpPr>
        <p:spPr>
          <a:xfrm>
            <a:off x="2333496" y="5584219"/>
            <a:ext cx="2377212" cy="33855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US" altLang="zh-CN" sz="1600" b="1" dirty="0">
                <a:solidFill>
                  <a:srgbClr val="0B5AA8"/>
                </a:solidFill>
                <a:latin typeface="微软雅黑" panose="020B0503020204020204" pitchFamily="34" charset="-122"/>
                <a:ea typeface="微软雅黑" panose="020B0503020204020204" pitchFamily="34" charset="-122"/>
              </a:rPr>
              <a:t>PAOLA IDL TOOLBOX</a:t>
            </a:r>
          </a:p>
        </p:txBody>
      </p:sp>
      <p:pic>
        <p:nvPicPr>
          <p:cNvPr id="22" name="图片 21">
            <a:extLst>
              <a:ext uri="{FF2B5EF4-FFF2-40B4-BE49-F238E27FC236}">
                <a16:creationId xmlns:a16="http://schemas.microsoft.com/office/drawing/2014/main" id="{37410E56-C11D-42F4-BFAE-4204079BFC07}"/>
              </a:ext>
            </a:extLst>
          </p:cNvPr>
          <p:cNvPicPr>
            <a:picLocks noChangeAspect="1"/>
          </p:cNvPicPr>
          <p:nvPr/>
        </p:nvPicPr>
        <p:blipFill rotWithShape="1">
          <a:blip r:embed="rId5"/>
          <a:srcRect l="6361" t="3908" r="4429" b="6776"/>
          <a:stretch/>
        </p:blipFill>
        <p:spPr>
          <a:xfrm>
            <a:off x="1666107" y="3139502"/>
            <a:ext cx="3600399" cy="2318670"/>
          </a:xfrm>
          <a:prstGeom prst="rect">
            <a:avLst/>
          </a:prstGeom>
        </p:spPr>
      </p:pic>
      <p:sp>
        <p:nvSpPr>
          <p:cNvPr id="23" name="文本框 22">
            <a:extLst>
              <a:ext uri="{FF2B5EF4-FFF2-40B4-BE49-F238E27FC236}">
                <a16:creationId xmlns:a16="http://schemas.microsoft.com/office/drawing/2014/main" id="{B5556831-3CC1-4F11-A61E-4BD82D299FBB}"/>
              </a:ext>
            </a:extLst>
          </p:cNvPr>
          <p:cNvSpPr txBox="1"/>
          <p:nvPr/>
        </p:nvSpPr>
        <p:spPr>
          <a:xfrm>
            <a:off x="6091185" y="5087463"/>
            <a:ext cx="5203728" cy="398646"/>
          </a:xfrm>
          <a:prstGeom prst="rect">
            <a:avLst/>
          </a:prstGeom>
          <a:noFill/>
        </p:spPr>
        <p:txBody>
          <a:bodyPr wrap="square" rtlCol="0">
            <a:noAutofit/>
          </a:bodyPr>
          <a:lstStyle/>
          <a:p>
            <a:pPr algn="ctr"/>
            <a:r>
              <a:rPr lang="en-US" altLang="zh-CN" sz="1600" b="1" dirty="0">
                <a:solidFill>
                  <a:srgbClr val="0B5AA8"/>
                </a:solidFill>
                <a:latin typeface="微软雅黑" panose="020B0503020204020204" pitchFamily="34" charset="-122"/>
                <a:ea typeface="微软雅黑" panose="020B0503020204020204" pitchFamily="34" charset="-122"/>
              </a:rPr>
              <a:t>Error analysis</a:t>
            </a:r>
            <a:r>
              <a:rPr lang="zh-CN" altLang="en-US" sz="1600" b="1" dirty="0">
                <a:solidFill>
                  <a:srgbClr val="0B5AA8"/>
                </a:solidFill>
                <a:latin typeface="微软雅黑" panose="020B0503020204020204" pitchFamily="34" charset="-122"/>
                <a:ea typeface="微软雅黑" panose="020B0503020204020204" pitchFamily="34" charset="-122"/>
              </a:rPr>
              <a:t>：</a:t>
            </a:r>
            <a:endParaRPr lang="en-US" altLang="zh-CN" sz="1600" b="1" dirty="0">
              <a:solidFill>
                <a:srgbClr val="0B5AA8"/>
              </a:solidFill>
              <a:latin typeface="微软雅黑" panose="020B0503020204020204" pitchFamily="34" charset="-122"/>
              <a:ea typeface="微软雅黑" panose="020B0503020204020204" pitchFamily="34" charset="-122"/>
            </a:endParaRPr>
          </a:p>
          <a:p>
            <a:r>
              <a:rPr lang="en-US" altLang="zh-CN" sz="1600" b="1" dirty="0">
                <a:solidFill>
                  <a:srgbClr val="0B5AA8"/>
                </a:solidFill>
                <a:latin typeface="微软雅黑" panose="020B0503020204020204" pitchFamily="34" charset="-122"/>
                <a:ea typeface="微软雅黑" panose="020B0503020204020204" pitchFamily="34" charset="-122"/>
              </a:rPr>
              <a:t>A. Manufacturing errors &amp; </a:t>
            </a:r>
            <a:r>
              <a:rPr lang="en-US" altLang="zh-CN" sz="1600" b="1" dirty="0" err="1">
                <a:solidFill>
                  <a:srgbClr val="0B5AA8"/>
                </a:solidFill>
                <a:latin typeface="微软雅黑" panose="020B0503020204020204" pitchFamily="34" charset="-122"/>
                <a:ea typeface="微软雅黑" panose="020B0503020204020204" pitchFamily="34" charset="-122"/>
              </a:rPr>
              <a:t>Aalignment</a:t>
            </a:r>
            <a:r>
              <a:rPr lang="en-US" altLang="zh-CN" sz="1600" b="1" dirty="0">
                <a:solidFill>
                  <a:srgbClr val="0B5AA8"/>
                </a:solidFill>
                <a:latin typeface="微软雅黑" panose="020B0503020204020204" pitchFamily="34" charset="-122"/>
                <a:ea typeface="微软雅黑" panose="020B0503020204020204" pitchFamily="34" charset="-122"/>
              </a:rPr>
              <a:t> errors</a:t>
            </a:r>
          </a:p>
          <a:p>
            <a:r>
              <a:rPr lang="en-US" altLang="zh-CN" sz="1600" b="1" dirty="0">
                <a:solidFill>
                  <a:srgbClr val="0B5AA8"/>
                </a:solidFill>
                <a:latin typeface="微软雅黑" panose="020B0503020204020204" pitchFamily="34" charset="-122"/>
                <a:ea typeface="微软雅黑" panose="020B0503020204020204" pitchFamily="34" charset="-122"/>
              </a:rPr>
              <a:t>B. Different panel sizes</a:t>
            </a:r>
          </a:p>
          <a:p>
            <a:pPr algn="ctr"/>
            <a:endParaRPr lang="en-US" altLang="zh-CN" sz="1600" b="1" dirty="0">
              <a:solidFill>
                <a:srgbClr val="0B5AA8"/>
              </a:solidFill>
              <a:latin typeface="微软雅黑" panose="020B0503020204020204" pitchFamily="34" charset="-122"/>
              <a:ea typeface="微软雅黑" panose="020B0503020204020204" pitchFamily="34" charset="-122"/>
            </a:endParaRPr>
          </a:p>
          <a:p>
            <a:pPr algn="ctr"/>
            <a:r>
              <a:rPr lang="en-US" altLang="zh-CN" sz="1600" b="1" dirty="0">
                <a:solidFill>
                  <a:srgbClr val="0B5AA8"/>
                </a:solidFill>
                <a:latin typeface="微软雅黑" panose="020B0503020204020204" pitchFamily="34" charset="-122"/>
                <a:ea typeface="微软雅黑" panose="020B0503020204020204" pitchFamily="34" charset="-122"/>
              </a:rPr>
              <a:t> </a:t>
            </a:r>
            <a:endParaRPr lang="zh-CN" altLang="en-US" sz="1600" b="1" dirty="0">
              <a:solidFill>
                <a:srgbClr val="0B5AA8"/>
              </a:solidFill>
              <a:latin typeface="微软雅黑" panose="020B0503020204020204" pitchFamily="34" charset="-122"/>
              <a:ea typeface="微软雅黑" panose="020B0503020204020204" pitchFamily="34" charset="-122"/>
            </a:endParaRPr>
          </a:p>
        </p:txBody>
      </p:sp>
      <p:pic>
        <p:nvPicPr>
          <p:cNvPr id="24" name="图片 23">
            <a:extLst>
              <a:ext uri="{FF2B5EF4-FFF2-40B4-BE49-F238E27FC236}">
                <a16:creationId xmlns:a16="http://schemas.microsoft.com/office/drawing/2014/main" id="{C94D4426-8BAA-431D-A0FF-632DFF601358}"/>
              </a:ext>
            </a:extLst>
          </p:cNvPr>
          <p:cNvPicPr>
            <a:picLocks noChangeAspect="1"/>
          </p:cNvPicPr>
          <p:nvPr/>
        </p:nvPicPr>
        <p:blipFill>
          <a:blip r:embed="rId6"/>
          <a:stretch>
            <a:fillRect/>
          </a:stretch>
        </p:blipFill>
        <p:spPr>
          <a:xfrm>
            <a:off x="6867054" y="2462506"/>
            <a:ext cx="3722517" cy="1486088"/>
          </a:xfrm>
          <a:prstGeom prst="rect">
            <a:avLst/>
          </a:prstGeom>
          <a:noFill/>
          <a:ln>
            <a:noFill/>
          </a:ln>
        </p:spPr>
      </p:pic>
      <p:pic>
        <p:nvPicPr>
          <p:cNvPr id="25" name="图片 24">
            <a:extLst>
              <a:ext uri="{FF2B5EF4-FFF2-40B4-BE49-F238E27FC236}">
                <a16:creationId xmlns:a16="http://schemas.microsoft.com/office/drawing/2014/main" id="{32C44F89-E981-4A8F-98DC-9055024A7EFC}"/>
              </a:ext>
            </a:extLst>
          </p:cNvPr>
          <p:cNvPicPr>
            <a:picLocks noChangeAspect="1"/>
          </p:cNvPicPr>
          <p:nvPr/>
        </p:nvPicPr>
        <p:blipFill rotWithShape="1">
          <a:blip r:embed="rId7"/>
          <a:srcRect t="-4470" r="53538" b="-1"/>
          <a:stretch/>
        </p:blipFill>
        <p:spPr>
          <a:xfrm rot="5400000">
            <a:off x="6907708" y="3744727"/>
            <a:ext cx="1336781" cy="1499085"/>
          </a:xfrm>
          <a:prstGeom prst="rect">
            <a:avLst/>
          </a:prstGeom>
        </p:spPr>
      </p:pic>
      <p:sp>
        <p:nvSpPr>
          <p:cNvPr id="26" name="矩形 25">
            <a:extLst>
              <a:ext uri="{FF2B5EF4-FFF2-40B4-BE49-F238E27FC236}">
                <a16:creationId xmlns:a16="http://schemas.microsoft.com/office/drawing/2014/main" id="{280C8FFD-F49A-47EC-A0D8-5602A725E9A0}"/>
              </a:ext>
            </a:extLst>
          </p:cNvPr>
          <p:cNvSpPr/>
          <p:nvPr>
            <p:custDataLst>
              <p:tags r:id="rId1"/>
            </p:custDataLst>
          </p:nvPr>
        </p:nvSpPr>
        <p:spPr>
          <a:xfrm>
            <a:off x="8343286" y="4299112"/>
            <a:ext cx="723900" cy="481965"/>
          </a:xfrm>
          <a:prstGeom prst="rect">
            <a:avLst/>
          </a:prstGeom>
          <a:noFill/>
          <a:ln>
            <a:noFill/>
          </a:ln>
        </p:spPr>
        <p:txBody>
          <a:bodyPr wrap="none" rtlCol="0" anchor="t">
            <a:noAutofit/>
          </a:bodyPr>
          <a:lstStyle/>
          <a:p>
            <a:pPr algn="ctr"/>
            <a:r>
              <a:rPr lang="en-US" altLang="zh-CN" sz="2400" b="1" i="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glow rad="101600">
                    <a:schemeClr val="accent2">
                      <a:satMod val="175000"/>
                      <a:alpha val="40000"/>
                    </a:schemeClr>
                  </a:glow>
                  <a:outerShdw blurRad="50800" dist="38100" dir="10800000" algn="r" rotWithShape="0">
                    <a:prstClr val="black">
                      <a:alpha val="40000"/>
                    </a:prstClr>
                  </a:outerShdw>
                </a:effectLst>
              </a:rPr>
              <a:t>VS</a:t>
            </a:r>
          </a:p>
        </p:txBody>
      </p:sp>
      <p:pic>
        <p:nvPicPr>
          <p:cNvPr id="27" name="图片 26">
            <a:extLst>
              <a:ext uri="{FF2B5EF4-FFF2-40B4-BE49-F238E27FC236}">
                <a16:creationId xmlns:a16="http://schemas.microsoft.com/office/drawing/2014/main" id="{DB0FD8E4-A00F-42EF-B2D2-1C8672C59257}"/>
              </a:ext>
            </a:extLst>
          </p:cNvPr>
          <p:cNvPicPr>
            <a:picLocks noChangeAspect="1"/>
          </p:cNvPicPr>
          <p:nvPr/>
        </p:nvPicPr>
        <p:blipFill rotWithShape="1">
          <a:blip r:embed="rId7"/>
          <a:srcRect l="49800" t="-4375" r="3738" b="-96"/>
          <a:stretch/>
        </p:blipFill>
        <p:spPr>
          <a:xfrm rot="5400000">
            <a:off x="9165363" y="3771427"/>
            <a:ext cx="1336781" cy="1499085"/>
          </a:xfrm>
          <a:prstGeom prst="rect">
            <a:avLst/>
          </a:prstGeom>
        </p:spPr>
      </p:pic>
      <p:sp>
        <p:nvSpPr>
          <p:cNvPr id="4" name="灯片编号占位符 8">
            <a:extLst>
              <a:ext uri="{FF2B5EF4-FFF2-40B4-BE49-F238E27FC236}">
                <a16:creationId xmlns:a16="http://schemas.microsoft.com/office/drawing/2014/main" id="{F1D03477-1315-8194-ACA1-34A3EA03EA81}"/>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11</a:t>
            </a:fld>
            <a:endParaRPr lang="zh-CN" altLang="en-US" sz="2000" dirty="0"/>
          </a:p>
        </p:txBody>
      </p:sp>
      <p:sp>
        <p:nvSpPr>
          <p:cNvPr id="5" name="任意多边形 47">
            <a:extLst>
              <a:ext uri="{FF2B5EF4-FFF2-40B4-BE49-F238E27FC236}">
                <a16:creationId xmlns:a16="http://schemas.microsoft.com/office/drawing/2014/main" id="{958F64EE-62AD-45F7-47CA-F2879A0C6278}"/>
              </a:ext>
            </a:extLst>
          </p:cNvPr>
          <p:cNvSpPr/>
          <p:nvPr/>
        </p:nvSpPr>
        <p:spPr bwMode="auto">
          <a:xfrm>
            <a:off x="3084597"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6" name="矩形 5">
            <a:extLst>
              <a:ext uri="{FF2B5EF4-FFF2-40B4-BE49-F238E27FC236}">
                <a16:creationId xmlns:a16="http://schemas.microsoft.com/office/drawing/2014/main" id="{3A138390-4513-31A7-D6E8-0B885BC31539}"/>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7" name="矩形 16">
            <a:extLst>
              <a:ext uri="{FF2B5EF4-FFF2-40B4-BE49-F238E27FC236}">
                <a16:creationId xmlns:a16="http://schemas.microsoft.com/office/drawing/2014/main" id="{6B3F1EC8-5534-16AB-5842-73D92FB9196B}"/>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906ADCE6-45AB-60D9-6107-784CA0491676}"/>
              </a:ext>
            </a:extLst>
          </p:cNvPr>
          <p:cNvSpPr txBox="1"/>
          <p:nvPr/>
        </p:nvSpPr>
        <p:spPr>
          <a:xfrm>
            <a:off x="176269" y="795822"/>
            <a:ext cx="11481049" cy="1107996"/>
          </a:xfrm>
          <a:prstGeom prst="rect">
            <a:avLst/>
          </a:prstGeom>
          <a:noFill/>
        </p:spPr>
        <p:txBody>
          <a:bodyPr wrap="square">
            <a:spAutoFit/>
          </a:bodyPr>
          <a:lstStyle/>
          <a:p>
            <a:r>
              <a:rPr lang="en-US" altLang="zh-CN" sz="2200" b="1" dirty="0">
                <a:effectLst/>
                <a:latin typeface="Times New Roman" panose="02020603050405020304" pitchFamily="18" charset="0"/>
                <a:ea typeface="宋体" panose="02010600030101010101" pitchFamily="2" charset="-122"/>
              </a:rPr>
              <a:t>We developed a Monte Carlo simulation framework to </a:t>
            </a:r>
            <a:r>
              <a:rPr lang="en-US" altLang="zh-CN" sz="2200" b="1" dirty="0" err="1">
                <a:effectLst/>
                <a:latin typeface="Times New Roman" panose="02020603050405020304" pitchFamily="18" charset="0"/>
                <a:ea typeface="宋体" panose="02010600030101010101" pitchFamily="2" charset="-122"/>
              </a:rPr>
              <a:t>analyse</a:t>
            </a:r>
            <a:r>
              <a:rPr lang="en-US" altLang="zh-CN" sz="2200" b="1" dirty="0">
                <a:effectLst/>
                <a:latin typeface="Times New Roman" panose="02020603050405020304" pitchFamily="18" charset="0"/>
                <a:ea typeface="宋体" panose="02010600030101010101" pitchFamily="2" charset="-122"/>
              </a:rPr>
              <a:t> sub-aperture errors that follow Gaussian statistics and to derive the corresponding sensitivity coefficients for different error types.</a:t>
            </a:r>
            <a:endParaRPr lang="zh-CN" altLang="en-US" sz="2200" b="1" dirty="0"/>
          </a:p>
        </p:txBody>
      </p:sp>
    </p:spTree>
    <p:extLst>
      <p:ext uri="{BB962C8B-B14F-4D97-AF65-F5344CB8AC3E}">
        <p14:creationId xmlns:p14="http://schemas.microsoft.com/office/powerpoint/2010/main" val="274008194"/>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圆角 29">
            <a:extLst>
              <a:ext uri="{FF2B5EF4-FFF2-40B4-BE49-F238E27FC236}">
                <a16:creationId xmlns:a16="http://schemas.microsoft.com/office/drawing/2014/main" id="{6EA8D1D1-5F2B-97D7-9447-AB7E31593274}"/>
              </a:ext>
            </a:extLst>
          </p:cNvPr>
          <p:cNvSpPr/>
          <p:nvPr/>
        </p:nvSpPr>
        <p:spPr>
          <a:xfrm>
            <a:off x="5454431" y="809094"/>
            <a:ext cx="5856035" cy="813895"/>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32" name="矩形 31">
            <a:extLst>
              <a:ext uri="{FF2B5EF4-FFF2-40B4-BE49-F238E27FC236}">
                <a16:creationId xmlns:a16="http://schemas.microsoft.com/office/drawing/2014/main" id="{631D936B-38AE-46BB-9611-77D7C2652B29}"/>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pic>
        <p:nvPicPr>
          <p:cNvPr id="54" name="图像" descr="图像">
            <a:extLst>
              <a:ext uri="{FF2B5EF4-FFF2-40B4-BE49-F238E27FC236}">
                <a16:creationId xmlns:a16="http://schemas.microsoft.com/office/drawing/2014/main" id="{FC2E0E30-219E-4515-AC7B-F25FBF3E0D7E}"/>
              </a:ext>
            </a:extLst>
          </p:cNvPr>
          <p:cNvPicPr>
            <a:picLocks noChangeAspect="1"/>
          </p:cNvPicPr>
          <p:nvPr/>
        </p:nvPicPr>
        <p:blipFill>
          <a:blip r:embed="rId7"/>
          <a:stretch>
            <a:fillRect/>
          </a:stretch>
        </p:blipFill>
        <p:spPr>
          <a:xfrm>
            <a:off x="10880827" y="6451529"/>
            <a:ext cx="1269897" cy="347333"/>
          </a:xfrm>
          <a:prstGeom prst="rect">
            <a:avLst/>
          </a:prstGeom>
          <a:ln w="12700">
            <a:miter lim="400000"/>
            <a:headEnd/>
            <a:tailEnd/>
          </a:ln>
        </p:spPr>
      </p:pic>
      <p:sp>
        <p:nvSpPr>
          <p:cNvPr id="55" name="Text Box 5">
            <a:extLst>
              <a:ext uri="{FF2B5EF4-FFF2-40B4-BE49-F238E27FC236}">
                <a16:creationId xmlns:a16="http://schemas.microsoft.com/office/drawing/2014/main" id="{744080F5-5EFC-4DD7-8C15-91871A1CB693}"/>
              </a:ext>
            </a:extLst>
          </p:cNvPr>
          <p:cNvSpPr txBox="1">
            <a:spLocks noChangeArrowheads="1"/>
          </p:cNvSpPr>
          <p:nvPr/>
        </p:nvSpPr>
        <p:spPr bwMode="auto">
          <a:xfrm>
            <a:off x="3071664" y="178977"/>
            <a:ext cx="9199983" cy="43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200" b="1" dirty="0">
                <a:latin typeface="Times New Roman" panose="02020603050405020304" pitchFamily="18" charset="0"/>
                <a:cs typeface="Times New Roman" panose="02020603050405020304" pitchFamily="18" charset="0"/>
              </a:rPr>
              <a:t>For a segmented primary mirror composed of hexagonal sub-apertures</a:t>
            </a:r>
            <a:endParaRPr lang="zh-CN" altLang="en-US" sz="2200" b="1" dirty="0">
              <a:solidFill>
                <a:srgbClr val="0B5AA8"/>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11" name="图片 10">
            <a:extLst>
              <a:ext uri="{FF2B5EF4-FFF2-40B4-BE49-F238E27FC236}">
                <a16:creationId xmlns:a16="http://schemas.microsoft.com/office/drawing/2014/main" id="{F55F0A66-E337-4E4F-AEE8-73B446FBB4D3}"/>
              </a:ext>
            </a:extLst>
          </p:cNvPr>
          <p:cNvPicPr>
            <a:picLocks noChangeAspect="1"/>
          </p:cNvPicPr>
          <p:nvPr/>
        </p:nvPicPr>
        <p:blipFill>
          <a:blip r:embed="rId8"/>
          <a:stretch>
            <a:fillRect/>
          </a:stretch>
        </p:blipFill>
        <p:spPr>
          <a:xfrm>
            <a:off x="4375767" y="4325757"/>
            <a:ext cx="3238048" cy="1638072"/>
          </a:xfrm>
          <a:prstGeom prst="rect">
            <a:avLst/>
          </a:prstGeom>
        </p:spPr>
      </p:pic>
      <p:pic>
        <p:nvPicPr>
          <p:cNvPr id="12" name="图片 11">
            <a:extLst>
              <a:ext uri="{FF2B5EF4-FFF2-40B4-BE49-F238E27FC236}">
                <a16:creationId xmlns:a16="http://schemas.microsoft.com/office/drawing/2014/main" id="{D4B2303C-608D-4F6E-8B2E-45C879464581}"/>
              </a:ext>
            </a:extLst>
          </p:cNvPr>
          <p:cNvPicPr>
            <a:picLocks noChangeAspect="1"/>
          </p:cNvPicPr>
          <p:nvPr/>
        </p:nvPicPr>
        <p:blipFill>
          <a:blip r:embed="rId9"/>
          <a:stretch>
            <a:fillRect/>
          </a:stretch>
        </p:blipFill>
        <p:spPr>
          <a:xfrm>
            <a:off x="624807" y="4266562"/>
            <a:ext cx="3347430" cy="1629747"/>
          </a:xfrm>
          <a:prstGeom prst="rect">
            <a:avLst/>
          </a:prstGeom>
        </p:spPr>
      </p:pic>
      <p:sp>
        <p:nvSpPr>
          <p:cNvPr id="13" name="文本框 12">
            <a:extLst>
              <a:ext uri="{FF2B5EF4-FFF2-40B4-BE49-F238E27FC236}">
                <a16:creationId xmlns:a16="http://schemas.microsoft.com/office/drawing/2014/main" id="{B7A52D8F-3819-455C-BD63-B81D3B874F4F}"/>
              </a:ext>
            </a:extLst>
          </p:cNvPr>
          <p:cNvSpPr txBox="1"/>
          <p:nvPr/>
        </p:nvSpPr>
        <p:spPr>
          <a:xfrm>
            <a:off x="426747" y="6077965"/>
            <a:ext cx="3787710" cy="646331"/>
          </a:xfrm>
          <a:prstGeom prst="rect">
            <a:avLst/>
          </a:prstGeom>
          <a:noFill/>
        </p:spPr>
        <p:txBody>
          <a:bodyPr wrap="square" rtlCol="0">
            <a:spAutoFit/>
          </a:bodyPr>
          <a:lstStyle/>
          <a:p>
            <a:pPr marL="742950" lvl="1" indent="-285750">
              <a:spcBef>
                <a:spcPts val="600"/>
              </a:spcBef>
              <a:spcAft>
                <a:spcPts val="300"/>
              </a:spcAft>
              <a:buFont typeface="+mj-lt"/>
              <a:buAutoNum type="alphaUcPeriod"/>
            </a:pPr>
            <a:r>
              <a:rPr lang="en-US" altLang="zh-CN" b="1" i="1" dirty="0">
                <a:solidFill>
                  <a:srgbClr val="C00000"/>
                </a:solidFill>
                <a:latin typeface="Times New Roman" panose="02020603050405020304" pitchFamily="18" charset="0"/>
              </a:rPr>
              <a:t>Impact of Manufacturing Error on the </a:t>
            </a:r>
            <a:r>
              <a:rPr lang="en-US" altLang="zh-CN" b="1" i="1" dirty="0" err="1">
                <a:solidFill>
                  <a:srgbClr val="C00000"/>
                </a:solidFill>
                <a:latin typeface="Times New Roman" panose="02020603050405020304" pitchFamily="18" charset="0"/>
              </a:rPr>
              <a:t>Strehl</a:t>
            </a:r>
            <a:r>
              <a:rPr lang="en-US" altLang="zh-CN" b="1" i="1" dirty="0">
                <a:solidFill>
                  <a:srgbClr val="C00000"/>
                </a:solidFill>
                <a:latin typeface="Times New Roman" panose="02020603050405020304" pitchFamily="18" charset="0"/>
              </a:rPr>
              <a:t> Ratio</a:t>
            </a:r>
            <a:endParaRPr lang="zh-CN" altLang="zh-CN" b="1" i="1" dirty="0">
              <a:solidFill>
                <a:srgbClr val="C00000"/>
              </a:solidFill>
              <a:latin typeface="Times New Roman" panose="02020603050405020304" pitchFamily="18" charset="0"/>
            </a:endParaRPr>
          </a:p>
        </p:txBody>
      </p:sp>
      <p:sp>
        <p:nvSpPr>
          <p:cNvPr id="14" name="矩形: 圆角 57">
            <a:extLst>
              <a:ext uri="{FF2B5EF4-FFF2-40B4-BE49-F238E27FC236}">
                <a16:creationId xmlns:a16="http://schemas.microsoft.com/office/drawing/2014/main" id="{9C7EE68A-27A0-45E5-BDE8-DB3D235363FE}"/>
              </a:ext>
            </a:extLst>
          </p:cNvPr>
          <p:cNvSpPr/>
          <p:nvPr>
            <p:custDataLst>
              <p:tags r:id="rId1"/>
            </p:custDataLst>
          </p:nvPr>
        </p:nvSpPr>
        <p:spPr>
          <a:xfrm>
            <a:off x="4625388" y="4216532"/>
            <a:ext cx="3031273" cy="1778994"/>
          </a:xfrm>
          <a:prstGeom prst="roundRect">
            <a:avLst>
              <a:gd name="adj" fmla="val 7515"/>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a:extLst>
              <a:ext uri="{FF2B5EF4-FFF2-40B4-BE49-F238E27FC236}">
                <a16:creationId xmlns:a16="http://schemas.microsoft.com/office/drawing/2014/main" id="{15CE6B67-F060-40D6-A348-9A1AA3CD25EF}"/>
              </a:ext>
            </a:extLst>
          </p:cNvPr>
          <p:cNvSpPr/>
          <p:nvPr>
            <p:custDataLst>
              <p:tags r:id="rId2"/>
            </p:custDataLst>
          </p:nvPr>
        </p:nvSpPr>
        <p:spPr>
          <a:xfrm>
            <a:off x="678183" y="4210360"/>
            <a:ext cx="3238048" cy="1753469"/>
          </a:xfrm>
          <a:prstGeom prst="roundRect">
            <a:avLst>
              <a:gd name="adj" fmla="val 7515"/>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圆角 57">
            <a:extLst>
              <a:ext uri="{FF2B5EF4-FFF2-40B4-BE49-F238E27FC236}">
                <a16:creationId xmlns:a16="http://schemas.microsoft.com/office/drawing/2014/main" id="{E3C6070C-7B57-4D23-8A2E-5A21BE8A8D1A}"/>
              </a:ext>
            </a:extLst>
          </p:cNvPr>
          <p:cNvSpPr/>
          <p:nvPr>
            <p:custDataLst>
              <p:tags r:id="rId3"/>
            </p:custDataLst>
          </p:nvPr>
        </p:nvSpPr>
        <p:spPr>
          <a:xfrm>
            <a:off x="8065417" y="4198644"/>
            <a:ext cx="3185981" cy="1795763"/>
          </a:xfrm>
          <a:prstGeom prst="roundRect">
            <a:avLst>
              <a:gd name="adj" fmla="val 7515"/>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57">
            <a:extLst>
              <a:ext uri="{FF2B5EF4-FFF2-40B4-BE49-F238E27FC236}">
                <a16:creationId xmlns:a16="http://schemas.microsoft.com/office/drawing/2014/main" id="{AE603616-EBFC-42B8-A51A-F6DBF7FE6959}"/>
              </a:ext>
            </a:extLst>
          </p:cNvPr>
          <p:cNvSpPr/>
          <p:nvPr>
            <p:custDataLst>
              <p:tags r:id="rId4"/>
            </p:custDataLst>
          </p:nvPr>
        </p:nvSpPr>
        <p:spPr>
          <a:xfrm>
            <a:off x="250360" y="4144762"/>
            <a:ext cx="11615192" cy="2588732"/>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id="{2DC241A2-521B-4A5E-84AC-FF4BDA39B4C0}"/>
              </a:ext>
            </a:extLst>
          </p:cNvPr>
          <p:cNvSpPr txBox="1"/>
          <p:nvPr/>
        </p:nvSpPr>
        <p:spPr>
          <a:xfrm>
            <a:off x="4113792" y="6077041"/>
            <a:ext cx="3787710" cy="646331"/>
          </a:xfrm>
          <a:prstGeom prst="rect">
            <a:avLst/>
          </a:prstGeom>
          <a:noFill/>
        </p:spPr>
        <p:txBody>
          <a:bodyPr wrap="square" rtlCol="0">
            <a:spAutoFit/>
          </a:bodyPr>
          <a:lstStyle/>
          <a:p>
            <a:pPr marL="800100" lvl="1" indent="-342900">
              <a:spcBef>
                <a:spcPts val="600"/>
              </a:spcBef>
              <a:spcAft>
                <a:spcPts val="300"/>
              </a:spcAft>
              <a:buFont typeface="+mj-lt"/>
              <a:buAutoNum type="alphaUcPeriod" startAt="2"/>
            </a:pPr>
            <a:r>
              <a:rPr lang="en-US" altLang="zh-CN" b="1" i="1" dirty="0">
                <a:solidFill>
                  <a:srgbClr val="C00000"/>
                </a:solidFill>
                <a:latin typeface="Times New Roman" panose="02020603050405020304" pitchFamily="18" charset="0"/>
              </a:rPr>
              <a:t>Impact of  Misalignment Error on the </a:t>
            </a:r>
            <a:r>
              <a:rPr lang="en-US" altLang="zh-CN" b="1" i="1" dirty="0" err="1">
                <a:solidFill>
                  <a:srgbClr val="C00000"/>
                </a:solidFill>
                <a:latin typeface="Times New Roman" panose="02020603050405020304" pitchFamily="18" charset="0"/>
              </a:rPr>
              <a:t>Strehl</a:t>
            </a:r>
            <a:r>
              <a:rPr lang="en-US" altLang="zh-CN" b="1" i="1" dirty="0">
                <a:solidFill>
                  <a:srgbClr val="C00000"/>
                </a:solidFill>
                <a:latin typeface="Times New Roman" panose="02020603050405020304" pitchFamily="18" charset="0"/>
              </a:rPr>
              <a:t> Ratio</a:t>
            </a:r>
            <a:endParaRPr lang="zh-CN" altLang="zh-CN" b="1" i="1" dirty="0">
              <a:solidFill>
                <a:srgbClr val="C00000"/>
              </a:solidFill>
              <a:latin typeface="Times New Roman" panose="02020603050405020304" pitchFamily="18" charset="0"/>
            </a:endParaRPr>
          </a:p>
        </p:txBody>
      </p:sp>
      <p:sp>
        <p:nvSpPr>
          <p:cNvPr id="19" name="文本框 18">
            <a:extLst>
              <a:ext uri="{FF2B5EF4-FFF2-40B4-BE49-F238E27FC236}">
                <a16:creationId xmlns:a16="http://schemas.microsoft.com/office/drawing/2014/main" id="{6C846E56-15D6-47C8-96FF-B92C1B8ED5C2}"/>
              </a:ext>
            </a:extLst>
          </p:cNvPr>
          <p:cNvSpPr txBox="1"/>
          <p:nvPr/>
        </p:nvSpPr>
        <p:spPr>
          <a:xfrm>
            <a:off x="7632262" y="6087163"/>
            <a:ext cx="3787710" cy="646331"/>
          </a:xfrm>
          <a:prstGeom prst="rect">
            <a:avLst/>
          </a:prstGeom>
          <a:noFill/>
        </p:spPr>
        <p:txBody>
          <a:bodyPr wrap="square" rtlCol="0">
            <a:spAutoFit/>
          </a:bodyPr>
          <a:lstStyle/>
          <a:p>
            <a:pPr marL="800100" lvl="1" indent="-342900">
              <a:spcBef>
                <a:spcPts val="600"/>
              </a:spcBef>
              <a:spcAft>
                <a:spcPts val="300"/>
              </a:spcAft>
              <a:buFont typeface="+mj-lt"/>
              <a:buAutoNum type="alphaUcPeriod" startAt="3"/>
            </a:pPr>
            <a:r>
              <a:rPr lang="en-US" altLang="zh-CN" b="1" i="1" dirty="0">
                <a:solidFill>
                  <a:srgbClr val="C00000"/>
                </a:solidFill>
                <a:latin typeface="Times New Roman" panose="02020603050405020304" pitchFamily="18" charset="0"/>
              </a:rPr>
              <a:t>Impact of  Different Panel Sizes on the </a:t>
            </a:r>
            <a:r>
              <a:rPr lang="en-US" altLang="zh-CN" b="1" i="1" dirty="0" err="1">
                <a:solidFill>
                  <a:srgbClr val="C00000"/>
                </a:solidFill>
                <a:latin typeface="Times New Roman" panose="02020603050405020304" pitchFamily="18" charset="0"/>
              </a:rPr>
              <a:t>Strehl</a:t>
            </a:r>
            <a:r>
              <a:rPr lang="en-US" altLang="zh-CN" b="1" i="1" dirty="0">
                <a:solidFill>
                  <a:srgbClr val="C00000"/>
                </a:solidFill>
                <a:latin typeface="Times New Roman" panose="02020603050405020304" pitchFamily="18" charset="0"/>
              </a:rPr>
              <a:t> Ratio</a:t>
            </a:r>
            <a:endParaRPr lang="zh-CN" altLang="zh-CN" b="1" i="1" dirty="0">
              <a:solidFill>
                <a:srgbClr val="C00000"/>
              </a:solidFill>
              <a:latin typeface="Times New Roman" panose="02020603050405020304" pitchFamily="18" charset="0"/>
            </a:endParaRPr>
          </a:p>
        </p:txBody>
      </p:sp>
      <p:pic>
        <p:nvPicPr>
          <p:cNvPr id="20" name="Picture 2" descr="Alt Text: A diagram showing a hexagonal sandwich panel. (a) The top view displays the hexagonal panel encircled by a dashed line indicating the diameter. (b) A 3D layered view illustrates the structure's height with stacked layers of different materials: blue on top, red and green in the middle representing the honeycomb core, yellow as the plywood layer, and orange as the back layer. Three-dimensional orientation is indicated by the X-, Y-, and Z-axes.">
            <a:extLst>
              <a:ext uri="{FF2B5EF4-FFF2-40B4-BE49-F238E27FC236}">
                <a16:creationId xmlns:a16="http://schemas.microsoft.com/office/drawing/2014/main" id="{2F5C7357-80E8-4E51-BCBE-F35CBB629BF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27017" y="4321074"/>
            <a:ext cx="3124773" cy="1520323"/>
          </a:xfrm>
          <a:prstGeom prst="rect">
            <a:avLst/>
          </a:prstGeom>
          <a:noFill/>
          <a:extLst>
            <a:ext uri="{909E8E84-426E-40DD-AFC4-6F175D3DCCD1}">
              <a14:hiddenFill xmlns:a14="http://schemas.microsoft.com/office/drawing/2010/main">
                <a:solidFill>
                  <a:srgbClr val="FFFFFF"/>
                </a:solidFill>
              </a14:hiddenFill>
            </a:ext>
          </a:extLst>
        </p:spPr>
      </p:pic>
      <p:sp>
        <p:nvSpPr>
          <p:cNvPr id="4" name="灯片编号占位符 8">
            <a:extLst>
              <a:ext uri="{FF2B5EF4-FFF2-40B4-BE49-F238E27FC236}">
                <a16:creationId xmlns:a16="http://schemas.microsoft.com/office/drawing/2014/main" id="{74154ABF-FC24-B627-4F4B-CC3EB82503ED}"/>
              </a:ext>
            </a:extLst>
          </p:cNvPr>
          <p:cNvSpPr txBox="1"/>
          <p:nvPr/>
        </p:nvSpPr>
        <p:spPr>
          <a:xfrm>
            <a:off x="11514601" y="187645"/>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12</a:t>
            </a:fld>
            <a:endParaRPr lang="zh-CN" altLang="en-US" sz="2000" dirty="0"/>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8AB4B830-F075-DF96-5D9E-26DA6EFA38CA}"/>
                  </a:ext>
                </a:extLst>
              </p:cNvPr>
              <p:cNvSpPr txBox="1"/>
              <p:nvPr/>
            </p:nvSpPr>
            <p:spPr>
              <a:xfrm>
                <a:off x="5141117" y="804267"/>
                <a:ext cx="3251876" cy="70410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2200" b="1" i="1" smtClean="0">
                          <a:solidFill>
                            <a:srgbClr val="C00000"/>
                          </a:solidFill>
                          <a:latin typeface="Cambria Math" panose="02040503050406030204" pitchFamily="18" charset="0"/>
                        </a:rPr>
                        <m:t>𝑺</m:t>
                      </m:r>
                      <m:r>
                        <a:rPr lang="zh-CN" altLang="en-US" sz="2200" b="1" i="0">
                          <a:solidFill>
                            <a:srgbClr val="C00000"/>
                          </a:solidFill>
                          <a:latin typeface="Cambria Math" panose="02040503050406030204" pitchFamily="18" charset="0"/>
                        </a:rPr>
                        <m:t>=</m:t>
                      </m:r>
                      <m:sSup>
                        <m:sSupPr>
                          <m:ctrlPr>
                            <a:rPr lang="zh-CN" altLang="en-US" sz="2200" b="1" i="1">
                              <a:solidFill>
                                <a:srgbClr val="C00000"/>
                              </a:solidFill>
                              <a:latin typeface="Cambria Math" panose="02040503050406030204" pitchFamily="18" charset="0"/>
                            </a:rPr>
                          </m:ctrlPr>
                        </m:sSupPr>
                        <m:e>
                          <m:r>
                            <a:rPr lang="zh-CN" altLang="en-US" sz="2200" b="1" i="1">
                              <a:solidFill>
                                <a:srgbClr val="C00000"/>
                              </a:solidFill>
                              <a:latin typeface="Cambria Math" panose="02040503050406030204" pitchFamily="18" charset="0"/>
                            </a:rPr>
                            <m:t>𝒆</m:t>
                          </m:r>
                        </m:e>
                        <m:sup>
                          <m:r>
                            <a:rPr lang="zh-CN" altLang="en-US" sz="2200" b="1" i="0">
                              <a:solidFill>
                                <a:srgbClr val="C00000"/>
                              </a:solidFill>
                              <a:latin typeface="Cambria Math" panose="02040503050406030204" pitchFamily="18" charset="0"/>
                            </a:rPr>
                            <m:t>−</m:t>
                          </m:r>
                          <m:sSup>
                            <m:sSupPr>
                              <m:ctrlPr>
                                <a:rPr lang="zh-CN" altLang="en-US" sz="2200" b="1" i="1">
                                  <a:solidFill>
                                    <a:srgbClr val="C00000"/>
                                  </a:solidFill>
                                  <a:latin typeface="Cambria Math" panose="02040503050406030204" pitchFamily="18" charset="0"/>
                                </a:rPr>
                              </m:ctrlPr>
                            </m:sSupPr>
                            <m:e>
                              <m:d>
                                <m:dPr>
                                  <m:ctrlPr>
                                    <a:rPr lang="zh-CN" altLang="en-US" sz="2200" b="1" i="1">
                                      <a:solidFill>
                                        <a:srgbClr val="C00000"/>
                                      </a:solidFill>
                                      <a:latin typeface="Cambria Math" panose="02040503050406030204" pitchFamily="18" charset="0"/>
                                    </a:rPr>
                                  </m:ctrlPr>
                                </m:dPr>
                                <m:e>
                                  <m:f>
                                    <m:fPr>
                                      <m:ctrlPr>
                                        <a:rPr lang="zh-CN" altLang="en-US" sz="2200" b="1" i="1">
                                          <a:solidFill>
                                            <a:srgbClr val="C00000"/>
                                          </a:solidFill>
                                          <a:latin typeface="Cambria Math" panose="02040503050406030204" pitchFamily="18" charset="0"/>
                                        </a:rPr>
                                      </m:ctrlPr>
                                    </m:fPr>
                                    <m:num>
                                      <m:r>
                                        <a:rPr lang="zh-CN" altLang="en-US" sz="2200" b="1" i="0">
                                          <a:solidFill>
                                            <a:srgbClr val="C00000"/>
                                          </a:solidFill>
                                          <a:latin typeface="Cambria Math" panose="02040503050406030204" pitchFamily="18" charset="0"/>
                                        </a:rPr>
                                        <m:t>𝟒</m:t>
                                      </m:r>
                                      <m:r>
                                        <a:rPr lang="zh-CN" altLang="en-US" sz="2200" b="1" i="1">
                                          <a:solidFill>
                                            <a:srgbClr val="C00000"/>
                                          </a:solidFill>
                                          <a:latin typeface="Cambria Math" panose="02040503050406030204" pitchFamily="18" charset="0"/>
                                        </a:rPr>
                                        <m:t>𝝅</m:t>
                                      </m:r>
                                      <m:sSub>
                                        <m:sSubPr>
                                          <m:ctrlPr>
                                            <a:rPr lang="zh-CN" altLang="en-US" sz="2200" b="1" i="1">
                                              <a:solidFill>
                                                <a:srgbClr val="C00000"/>
                                              </a:solidFill>
                                              <a:latin typeface="Cambria Math" panose="02040503050406030204" pitchFamily="18" charset="0"/>
                                            </a:rPr>
                                          </m:ctrlPr>
                                        </m:sSubPr>
                                        <m:e>
                                          <m:r>
                                            <a:rPr lang="zh-CN" altLang="en-US" sz="2200" b="1" i="1">
                                              <a:solidFill>
                                                <a:srgbClr val="C00000"/>
                                              </a:solidFill>
                                              <a:latin typeface="Cambria Math" panose="02040503050406030204" pitchFamily="18" charset="0"/>
                                            </a:rPr>
                                            <m:t>𝝐</m:t>
                                          </m:r>
                                        </m:e>
                                        <m:sub>
                                          <m:r>
                                            <a:rPr lang="zh-CN" altLang="en-US" sz="2200" b="1" i="1">
                                              <a:solidFill>
                                                <a:srgbClr val="C00000"/>
                                              </a:solidFill>
                                              <a:latin typeface="Cambria Math" panose="02040503050406030204" pitchFamily="18" charset="0"/>
                                            </a:rPr>
                                            <m:t>𝑹𝑴𝑺</m:t>
                                          </m:r>
                                        </m:sub>
                                      </m:sSub>
                                    </m:num>
                                    <m:den>
                                      <m:r>
                                        <a:rPr lang="zh-CN" altLang="en-US" sz="2200" b="1" i="1">
                                          <a:solidFill>
                                            <a:srgbClr val="C00000"/>
                                          </a:solidFill>
                                          <a:latin typeface="Cambria Math" panose="02040503050406030204" pitchFamily="18" charset="0"/>
                                        </a:rPr>
                                        <m:t>𝝀</m:t>
                                      </m:r>
                                    </m:den>
                                  </m:f>
                                </m:e>
                              </m:d>
                            </m:e>
                            <m:sup>
                              <m:r>
                                <a:rPr lang="zh-CN" altLang="en-US" sz="2200" b="1" i="0">
                                  <a:solidFill>
                                    <a:srgbClr val="C00000"/>
                                  </a:solidFill>
                                  <a:latin typeface="Cambria Math" panose="02040503050406030204" pitchFamily="18" charset="0"/>
                                </a:rPr>
                                <m:t>𝟐</m:t>
                              </m:r>
                            </m:sup>
                          </m:sSup>
                        </m:sup>
                      </m:sSup>
                      <m:r>
                        <a:rPr lang="zh-CN" altLang="en-US" sz="2200" b="1" i="0">
                          <a:solidFill>
                            <a:srgbClr val="C00000"/>
                          </a:solidFill>
                          <a:latin typeface="Cambria Math" panose="02040503050406030204" pitchFamily="18" charset="0"/>
                        </a:rPr>
                        <m:t> </m:t>
                      </m:r>
                    </m:oMath>
                  </m:oMathPara>
                </a14:m>
                <a:endParaRPr lang="zh-CN" altLang="en-US" sz="2200" b="1" dirty="0">
                  <a:solidFill>
                    <a:srgbClr val="C00000"/>
                  </a:solidFill>
                </a:endParaRPr>
              </a:p>
            </p:txBody>
          </p:sp>
        </mc:Choice>
        <mc:Fallback xmlns="">
          <p:sp>
            <p:nvSpPr>
              <p:cNvPr id="6" name="文本框 5">
                <a:extLst>
                  <a:ext uri="{FF2B5EF4-FFF2-40B4-BE49-F238E27FC236}">
                    <a16:creationId xmlns:a16="http://schemas.microsoft.com/office/drawing/2014/main" id="{8AB4B830-F075-DF96-5D9E-26DA6EFA38CA}"/>
                  </a:ext>
                </a:extLst>
              </p:cNvPr>
              <p:cNvSpPr txBox="1">
                <a:spLocks noRot="1" noChangeAspect="1" noMove="1" noResize="1" noEditPoints="1" noAdjustHandles="1" noChangeArrowheads="1" noChangeShapeType="1" noTextEdit="1"/>
              </p:cNvSpPr>
              <p:nvPr/>
            </p:nvSpPr>
            <p:spPr>
              <a:xfrm>
                <a:off x="5141117" y="804267"/>
                <a:ext cx="3251876" cy="704104"/>
              </a:xfrm>
              <a:prstGeom prst="rect">
                <a:avLst/>
              </a:prstGeom>
              <a:blipFill>
                <a:blip r:embed="rId11"/>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674A2E37-908A-729E-1725-CAF695F102F8}"/>
                  </a:ext>
                </a:extLst>
              </p:cNvPr>
              <p:cNvSpPr txBox="1"/>
              <p:nvPr/>
            </p:nvSpPr>
            <p:spPr>
              <a:xfrm>
                <a:off x="2326544" y="1809365"/>
                <a:ext cx="6096000" cy="78386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2000" b="1" i="1" smtClean="0">
                          <a:latin typeface="Cambria Math" panose="02040503050406030204" pitchFamily="18" charset="0"/>
                        </a:rPr>
                        <m:t>𝑺</m:t>
                      </m:r>
                      <m:r>
                        <a:rPr lang="zh-CN" altLang="en-US" sz="2000" b="1" i="0">
                          <a:latin typeface="Cambria Math" panose="02040503050406030204" pitchFamily="18" charset="0"/>
                        </a:rPr>
                        <m:t>=</m:t>
                      </m:r>
                      <m:f>
                        <m:fPr>
                          <m:ctrlPr>
                            <a:rPr lang="zh-CN" altLang="en-US" sz="2000" b="1" i="1">
                              <a:latin typeface="Cambria Math" panose="02040503050406030204" pitchFamily="18" charset="0"/>
                            </a:rPr>
                          </m:ctrlPr>
                        </m:fPr>
                        <m:num>
                          <m:r>
                            <a:rPr lang="zh-CN" altLang="en-US" sz="2000" b="1" i="0">
                              <a:latin typeface="Cambria Math" panose="02040503050406030204" pitchFamily="18" charset="0"/>
                            </a:rPr>
                            <m:t>𝟏</m:t>
                          </m:r>
                        </m:num>
                        <m:den>
                          <m:r>
                            <a:rPr lang="zh-CN" altLang="en-US" sz="2000" b="1" i="1">
                              <a:latin typeface="Cambria Math" panose="02040503050406030204" pitchFamily="18" charset="0"/>
                            </a:rPr>
                            <m:t>𝑵</m:t>
                          </m:r>
                        </m:den>
                      </m:f>
                      <m:r>
                        <a:rPr lang="zh-CN" altLang="en-US" sz="2000" b="1" i="0">
                          <a:latin typeface="Cambria Math" panose="02040503050406030204" pitchFamily="18" charset="0"/>
                        </a:rPr>
                        <m:t>+</m:t>
                      </m:r>
                      <m:f>
                        <m:fPr>
                          <m:ctrlPr>
                            <a:rPr lang="zh-CN" altLang="en-US" sz="2000" b="1" i="1">
                              <a:latin typeface="Cambria Math" panose="02040503050406030204" pitchFamily="18" charset="0"/>
                            </a:rPr>
                          </m:ctrlPr>
                        </m:fPr>
                        <m:num>
                          <m:d>
                            <m:dPr>
                              <m:ctrlPr>
                                <a:rPr lang="zh-CN" altLang="en-US" sz="2000" b="1" i="1">
                                  <a:latin typeface="Cambria Math" panose="02040503050406030204" pitchFamily="18" charset="0"/>
                                </a:rPr>
                              </m:ctrlPr>
                            </m:dPr>
                            <m:e>
                              <m:r>
                                <a:rPr lang="zh-CN" altLang="en-US" sz="2000" b="1" i="1">
                                  <a:latin typeface="Cambria Math" panose="02040503050406030204" pitchFamily="18" charset="0"/>
                                </a:rPr>
                                <m:t>𝑵</m:t>
                              </m:r>
                              <m:r>
                                <a:rPr lang="zh-CN" altLang="en-US" sz="2000" b="1" i="0">
                                  <a:latin typeface="Cambria Math" panose="02040503050406030204" pitchFamily="18" charset="0"/>
                                </a:rPr>
                                <m:t>−</m:t>
                              </m:r>
                              <m:r>
                                <a:rPr lang="zh-CN" altLang="en-US" sz="2000" b="1" i="0">
                                  <a:latin typeface="Cambria Math" panose="02040503050406030204" pitchFamily="18" charset="0"/>
                                </a:rPr>
                                <m:t>𝟏</m:t>
                              </m:r>
                            </m:e>
                          </m:d>
                        </m:num>
                        <m:den>
                          <m:r>
                            <a:rPr lang="zh-CN" altLang="en-US" sz="2000" b="1" i="1">
                              <a:latin typeface="Cambria Math" panose="02040503050406030204" pitchFamily="18" charset="0"/>
                            </a:rPr>
                            <m:t>𝑵</m:t>
                          </m:r>
                        </m:den>
                      </m:f>
                      <m:r>
                        <a:rPr lang="zh-CN" altLang="en-US" sz="2000" b="1" i="1">
                          <a:latin typeface="Cambria Math" panose="02040503050406030204" pitchFamily="18" charset="0"/>
                        </a:rPr>
                        <m:t>𝒆𝒙𝒑</m:t>
                      </m:r>
                      <m:d>
                        <m:dPr>
                          <m:ctrlPr>
                            <a:rPr lang="zh-CN" altLang="en-US" sz="2000" b="1" i="1">
                              <a:latin typeface="Cambria Math" panose="02040503050406030204" pitchFamily="18" charset="0"/>
                            </a:rPr>
                          </m:ctrlPr>
                        </m:dPr>
                        <m:e>
                          <m:r>
                            <a:rPr lang="zh-CN" altLang="en-US" sz="2000" b="1" i="0">
                              <a:latin typeface="Cambria Math" panose="02040503050406030204" pitchFamily="18" charset="0"/>
                            </a:rPr>
                            <m:t>−</m:t>
                          </m:r>
                          <m:sSup>
                            <m:sSupPr>
                              <m:ctrlPr>
                                <a:rPr lang="zh-CN" altLang="en-US" sz="2000" b="1" i="1">
                                  <a:latin typeface="Cambria Math" panose="02040503050406030204" pitchFamily="18" charset="0"/>
                                </a:rPr>
                              </m:ctrlPr>
                            </m:sSupPr>
                            <m:e>
                              <m:d>
                                <m:dPr>
                                  <m:ctrlPr>
                                    <a:rPr lang="zh-CN" altLang="en-US" sz="2000" b="1" i="1">
                                      <a:latin typeface="Cambria Math" panose="02040503050406030204" pitchFamily="18" charset="0"/>
                                    </a:rPr>
                                  </m:ctrlPr>
                                </m:dPr>
                                <m:e>
                                  <m:r>
                                    <a:rPr lang="zh-CN" altLang="en-US" sz="2000" b="1" i="0">
                                      <a:latin typeface="Cambria Math" panose="02040503050406030204" pitchFamily="18" charset="0"/>
                                    </a:rPr>
                                    <m:t>𝟒</m:t>
                                  </m:r>
                                  <m:r>
                                    <a:rPr lang="zh-CN" altLang="en-US" sz="2000" b="1" i="1">
                                      <a:latin typeface="Cambria Math" panose="02040503050406030204" pitchFamily="18" charset="0"/>
                                    </a:rPr>
                                    <m:t>𝝅</m:t>
                                  </m:r>
                                  <m:f>
                                    <m:fPr>
                                      <m:ctrlPr>
                                        <a:rPr lang="zh-CN" altLang="en-US" sz="2000" b="1" i="1">
                                          <a:latin typeface="Cambria Math" panose="02040503050406030204" pitchFamily="18" charset="0"/>
                                        </a:rPr>
                                      </m:ctrlPr>
                                    </m:fPr>
                                    <m:num>
                                      <m:sSub>
                                        <m:sSubPr>
                                          <m:ctrlPr>
                                            <a:rPr lang="zh-CN" altLang="en-US" sz="2000" b="1" i="1">
                                              <a:latin typeface="Cambria Math" panose="02040503050406030204" pitchFamily="18" charset="0"/>
                                            </a:rPr>
                                          </m:ctrlPr>
                                        </m:sSubPr>
                                        <m:e>
                                          <m:r>
                                            <a:rPr lang="zh-CN" altLang="en-US" sz="2000" b="1" i="1">
                                              <a:latin typeface="Cambria Math" panose="02040503050406030204" pitchFamily="18" charset="0"/>
                                            </a:rPr>
                                            <m:t>𝝈</m:t>
                                          </m:r>
                                        </m:e>
                                        <m:sub>
                                          <m:r>
                                            <a:rPr lang="zh-CN" altLang="en-US" sz="2000" b="1" i="1">
                                              <a:latin typeface="Cambria Math" panose="02040503050406030204" pitchFamily="18" charset="0"/>
                                            </a:rPr>
                                            <m:t>𝒑𝒊𝒔𝒕𝒐𝒏</m:t>
                                          </m:r>
                                        </m:sub>
                                      </m:sSub>
                                    </m:num>
                                    <m:den>
                                      <m:r>
                                        <a:rPr lang="zh-CN" altLang="en-US" sz="2000" b="1" i="1">
                                          <a:latin typeface="Cambria Math" panose="02040503050406030204" pitchFamily="18" charset="0"/>
                                        </a:rPr>
                                        <m:t>𝝀</m:t>
                                      </m:r>
                                    </m:den>
                                  </m:f>
                                </m:e>
                              </m:d>
                            </m:e>
                            <m:sup>
                              <m:r>
                                <a:rPr lang="zh-CN" altLang="en-US" sz="2000" b="1" i="0">
                                  <a:latin typeface="Cambria Math" panose="02040503050406030204" pitchFamily="18" charset="0"/>
                                </a:rPr>
                                <m:t>𝟐</m:t>
                              </m:r>
                            </m:sup>
                          </m:sSup>
                        </m:e>
                      </m:d>
                      <m:r>
                        <a:rPr lang="zh-CN" altLang="en-US" sz="2000" b="1" i="0">
                          <a:latin typeface="Cambria Math" panose="02040503050406030204" pitchFamily="18" charset="0"/>
                        </a:rPr>
                        <m:t> </m:t>
                      </m:r>
                    </m:oMath>
                  </m:oMathPara>
                </a14:m>
                <a:endParaRPr lang="zh-CN" altLang="en-US" sz="2000" b="1" dirty="0"/>
              </a:p>
            </p:txBody>
          </p:sp>
        </mc:Choice>
        <mc:Fallback xmlns="">
          <p:sp>
            <p:nvSpPr>
              <p:cNvPr id="8" name="文本框 7">
                <a:extLst>
                  <a:ext uri="{FF2B5EF4-FFF2-40B4-BE49-F238E27FC236}">
                    <a16:creationId xmlns:a16="http://schemas.microsoft.com/office/drawing/2014/main" id="{674A2E37-908A-729E-1725-CAF695F102F8}"/>
                  </a:ext>
                </a:extLst>
              </p:cNvPr>
              <p:cNvSpPr txBox="1">
                <a:spLocks noRot="1" noChangeAspect="1" noMove="1" noResize="1" noEditPoints="1" noAdjustHandles="1" noChangeArrowheads="1" noChangeShapeType="1" noTextEdit="1"/>
              </p:cNvSpPr>
              <p:nvPr/>
            </p:nvSpPr>
            <p:spPr>
              <a:xfrm>
                <a:off x="2326544" y="1809365"/>
                <a:ext cx="6096000" cy="783869"/>
              </a:xfrm>
              <a:prstGeom prst="rect">
                <a:avLst/>
              </a:prstGeom>
              <a:blipFill>
                <a:blip r:embed="rId1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3908F5C1-79DC-73CB-40AB-E3CADFE70168}"/>
                  </a:ext>
                </a:extLst>
              </p:cNvPr>
              <p:cNvSpPr txBox="1"/>
              <p:nvPr/>
            </p:nvSpPr>
            <p:spPr>
              <a:xfrm>
                <a:off x="1008472" y="2551395"/>
                <a:ext cx="8856984" cy="7087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2000" b="1" i="1" smtClean="0">
                          <a:solidFill>
                            <a:schemeClr val="tx1"/>
                          </a:solidFill>
                          <a:latin typeface="Cambria Math" panose="02040503050406030204" pitchFamily="18" charset="0"/>
                        </a:rPr>
                        <m:t>𝑺</m:t>
                      </m:r>
                      <m:r>
                        <a:rPr lang="zh-CN" altLang="en-US" sz="2000" b="1" i="0">
                          <a:solidFill>
                            <a:schemeClr val="tx1"/>
                          </a:solidFill>
                          <a:latin typeface="Cambria Math" panose="02040503050406030204" pitchFamily="18" charset="0"/>
                        </a:rPr>
                        <m:t>=</m:t>
                      </m:r>
                      <m:r>
                        <a:rPr lang="zh-CN" altLang="en-US" sz="2000" b="1" i="0">
                          <a:solidFill>
                            <a:schemeClr val="tx1"/>
                          </a:solidFill>
                          <a:latin typeface="Cambria Math" panose="02040503050406030204" pitchFamily="18" charset="0"/>
                        </a:rPr>
                        <m:t>𝟏</m:t>
                      </m:r>
                      <m:r>
                        <a:rPr lang="zh-CN" altLang="en-US" sz="2000" b="1" i="0">
                          <a:solidFill>
                            <a:schemeClr val="tx1"/>
                          </a:solidFill>
                          <a:latin typeface="Cambria Math" panose="02040503050406030204" pitchFamily="18" charset="0"/>
                        </a:rPr>
                        <m:t>−</m:t>
                      </m:r>
                      <m:sSup>
                        <m:sSupPr>
                          <m:ctrlPr>
                            <a:rPr lang="zh-CN" altLang="en-US" sz="2000" b="1" i="1">
                              <a:solidFill>
                                <a:schemeClr val="tx1"/>
                              </a:solidFill>
                              <a:latin typeface="Cambria Math" panose="02040503050406030204" pitchFamily="18" charset="0"/>
                            </a:rPr>
                          </m:ctrlPr>
                        </m:sSupPr>
                        <m:e>
                          <m:d>
                            <m:dPr>
                              <m:ctrlPr>
                                <a:rPr lang="zh-CN" altLang="en-US" sz="2000" b="1" i="1">
                                  <a:solidFill>
                                    <a:schemeClr val="tx1"/>
                                  </a:solidFill>
                                  <a:latin typeface="Cambria Math" panose="02040503050406030204" pitchFamily="18" charset="0"/>
                                </a:rPr>
                              </m:ctrlPr>
                            </m:dPr>
                            <m:e>
                              <m:r>
                                <a:rPr lang="zh-CN" altLang="en-US" sz="2000" b="1" i="1">
                                  <a:solidFill>
                                    <a:schemeClr val="tx1"/>
                                  </a:solidFill>
                                  <a:latin typeface="Cambria Math" panose="02040503050406030204" pitchFamily="18" charset="0"/>
                                </a:rPr>
                                <m:t>𝜿</m:t>
                              </m:r>
                              <m:r>
                                <a:rPr lang="zh-CN" altLang="en-US" sz="2000" b="1" i="0">
                                  <a:solidFill>
                                    <a:schemeClr val="tx1"/>
                                  </a:solidFill>
                                  <a:latin typeface="Cambria Math" panose="02040503050406030204" pitchFamily="18" charset="0"/>
                                </a:rPr>
                                <m:t>×</m:t>
                              </m:r>
                              <m:r>
                                <a:rPr lang="zh-CN" altLang="en-US" sz="2000" b="1" i="0">
                                  <a:solidFill>
                                    <a:schemeClr val="tx1"/>
                                  </a:solidFill>
                                  <a:latin typeface="Cambria Math" panose="02040503050406030204" pitchFamily="18" charset="0"/>
                                </a:rPr>
                                <m:t>𝟒</m:t>
                              </m:r>
                              <m:r>
                                <a:rPr lang="zh-CN" altLang="en-US" sz="2000" b="1" i="1">
                                  <a:solidFill>
                                    <a:schemeClr val="tx1"/>
                                  </a:solidFill>
                                  <a:latin typeface="Cambria Math" panose="02040503050406030204" pitchFamily="18" charset="0"/>
                                </a:rPr>
                                <m:t>𝝅</m:t>
                              </m:r>
                              <m:f>
                                <m:fPr>
                                  <m:ctrlPr>
                                    <a:rPr lang="zh-CN" altLang="en-US" sz="2000" b="1" i="1">
                                      <a:solidFill>
                                        <a:schemeClr val="tx1"/>
                                      </a:solidFill>
                                      <a:latin typeface="Cambria Math" panose="02040503050406030204" pitchFamily="18" charset="0"/>
                                    </a:rPr>
                                  </m:ctrlPr>
                                </m:fPr>
                                <m:num>
                                  <m:sSub>
                                    <m:sSubPr>
                                      <m:ctrlPr>
                                        <a:rPr lang="zh-CN" altLang="en-US" sz="2000" b="1" i="1">
                                          <a:solidFill>
                                            <a:schemeClr val="tx1"/>
                                          </a:solidFill>
                                          <a:latin typeface="Cambria Math" panose="02040503050406030204" pitchFamily="18" charset="0"/>
                                        </a:rPr>
                                      </m:ctrlPr>
                                    </m:sSubPr>
                                    <m:e>
                                      <m:r>
                                        <a:rPr lang="zh-CN" altLang="en-US" sz="2000" b="1" i="1">
                                          <a:solidFill>
                                            <a:schemeClr val="tx1"/>
                                          </a:solidFill>
                                          <a:latin typeface="Cambria Math" panose="02040503050406030204" pitchFamily="18" charset="0"/>
                                        </a:rPr>
                                        <m:t>𝝈</m:t>
                                      </m:r>
                                    </m:e>
                                    <m:sub>
                                      <m:r>
                                        <a:rPr lang="zh-CN" altLang="en-US" sz="2000" b="1" i="1">
                                          <a:solidFill>
                                            <a:schemeClr val="tx1"/>
                                          </a:solidFill>
                                          <a:latin typeface="Cambria Math" panose="02040503050406030204" pitchFamily="18" charset="0"/>
                                        </a:rPr>
                                        <m:t>𝑻𝒊𝒑</m:t>
                                      </m:r>
                                      <m:r>
                                        <a:rPr lang="zh-CN" altLang="en-US" sz="2000" b="1" i="0">
                                          <a:solidFill>
                                            <a:schemeClr val="tx1"/>
                                          </a:solidFill>
                                          <a:latin typeface="Cambria Math" panose="02040503050406030204" pitchFamily="18" charset="0"/>
                                        </a:rPr>
                                        <m:t>−</m:t>
                                      </m:r>
                                      <m:r>
                                        <a:rPr lang="zh-CN" altLang="en-US" sz="2000" b="1" i="1">
                                          <a:solidFill>
                                            <a:schemeClr val="tx1"/>
                                          </a:solidFill>
                                          <a:latin typeface="Cambria Math" panose="02040503050406030204" pitchFamily="18" charset="0"/>
                                        </a:rPr>
                                        <m:t>𝑻𝒊𝒍𝒕</m:t>
                                      </m:r>
                                    </m:sub>
                                  </m:sSub>
                                </m:num>
                                <m:den>
                                  <m:r>
                                    <a:rPr lang="zh-CN" altLang="en-US" sz="2000" b="1" i="1">
                                      <a:solidFill>
                                        <a:schemeClr val="tx1"/>
                                      </a:solidFill>
                                      <a:latin typeface="Cambria Math" panose="02040503050406030204" pitchFamily="18" charset="0"/>
                                    </a:rPr>
                                    <m:t>𝝀</m:t>
                                  </m:r>
                                </m:den>
                              </m:f>
                            </m:e>
                          </m:d>
                        </m:e>
                        <m:sup>
                          <m:r>
                            <a:rPr lang="zh-CN" altLang="en-US" sz="2000" b="1" i="0">
                              <a:solidFill>
                                <a:schemeClr val="tx1"/>
                              </a:solidFill>
                              <a:latin typeface="Cambria Math" panose="02040503050406030204" pitchFamily="18" charset="0"/>
                            </a:rPr>
                            <m:t>𝟐</m:t>
                          </m:r>
                        </m:sup>
                      </m:sSup>
                      <m:r>
                        <a:rPr lang="zh-CN" altLang="en-US" sz="2000" b="1" i="0">
                          <a:solidFill>
                            <a:schemeClr val="tx1"/>
                          </a:solidFill>
                          <a:latin typeface="Cambria Math" panose="02040503050406030204" pitchFamily="18" charset="0"/>
                        </a:rPr>
                        <m:t>+</m:t>
                      </m:r>
                      <m:f>
                        <m:fPr>
                          <m:ctrlPr>
                            <a:rPr lang="zh-CN" altLang="en-US" sz="2000" b="1" i="1">
                              <a:solidFill>
                                <a:schemeClr val="tx1"/>
                              </a:solidFill>
                              <a:latin typeface="Cambria Math" panose="02040503050406030204" pitchFamily="18" charset="0"/>
                            </a:rPr>
                          </m:ctrlPr>
                        </m:fPr>
                        <m:num>
                          <m:r>
                            <a:rPr lang="zh-CN" altLang="en-US" sz="2000" b="1" i="0">
                              <a:solidFill>
                                <a:schemeClr val="tx1"/>
                              </a:solidFill>
                              <a:latin typeface="Cambria Math" panose="02040503050406030204" pitchFamily="18" charset="0"/>
                            </a:rPr>
                            <m:t>𝟏</m:t>
                          </m:r>
                        </m:num>
                        <m:den>
                          <m:r>
                            <a:rPr lang="zh-CN" altLang="en-US" sz="2000" b="1" i="0">
                              <a:solidFill>
                                <a:schemeClr val="tx1"/>
                              </a:solidFill>
                              <a:latin typeface="Cambria Math" panose="02040503050406030204" pitchFamily="18" charset="0"/>
                            </a:rPr>
                            <m:t>𝟒</m:t>
                          </m:r>
                        </m:den>
                      </m:f>
                      <m:d>
                        <m:dPr>
                          <m:ctrlPr>
                            <a:rPr lang="zh-CN" altLang="en-US" sz="2000" b="1" i="1">
                              <a:solidFill>
                                <a:schemeClr val="tx1"/>
                              </a:solidFill>
                              <a:latin typeface="Cambria Math" panose="02040503050406030204" pitchFamily="18" charset="0"/>
                            </a:rPr>
                          </m:ctrlPr>
                        </m:dPr>
                        <m:e>
                          <m:r>
                            <a:rPr lang="zh-CN" altLang="en-US" sz="2000" b="1" i="0">
                              <a:solidFill>
                                <a:schemeClr val="tx1"/>
                              </a:solidFill>
                              <a:latin typeface="Cambria Math" panose="02040503050406030204" pitchFamily="18" charset="0"/>
                            </a:rPr>
                            <m:t>𝟏</m:t>
                          </m:r>
                          <m:r>
                            <a:rPr lang="zh-CN" altLang="en-US" sz="2000" b="1" i="0">
                              <a:solidFill>
                                <a:schemeClr val="tx1"/>
                              </a:solidFill>
                              <a:latin typeface="Cambria Math" panose="02040503050406030204" pitchFamily="18" charset="0"/>
                            </a:rPr>
                            <m:t>+</m:t>
                          </m:r>
                          <m:r>
                            <a:rPr lang="zh-CN" altLang="en-US" sz="2000" b="1" i="1">
                              <a:solidFill>
                                <a:schemeClr val="tx1"/>
                              </a:solidFill>
                              <a:latin typeface="Cambria Math" panose="02040503050406030204" pitchFamily="18" charset="0"/>
                            </a:rPr>
                            <m:t>𝜿</m:t>
                          </m:r>
                        </m:e>
                      </m:d>
                      <m:sSup>
                        <m:sSupPr>
                          <m:ctrlPr>
                            <a:rPr lang="zh-CN" altLang="en-US" sz="2000" b="1" i="1">
                              <a:solidFill>
                                <a:schemeClr val="tx1"/>
                              </a:solidFill>
                              <a:latin typeface="Cambria Math" panose="02040503050406030204" pitchFamily="18" charset="0"/>
                            </a:rPr>
                          </m:ctrlPr>
                        </m:sSupPr>
                        <m:e>
                          <m:d>
                            <m:dPr>
                              <m:ctrlPr>
                                <a:rPr lang="zh-CN" altLang="en-US" sz="2000" b="1" i="1">
                                  <a:solidFill>
                                    <a:schemeClr val="tx1"/>
                                  </a:solidFill>
                                  <a:latin typeface="Cambria Math" panose="02040503050406030204" pitchFamily="18" charset="0"/>
                                </a:rPr>
                              </m:ctrlPr>
                            </m:dPr>
                            <m:e>
                              <m:r>
                                <a:rPr lang="zh-CN" altLang="en-US" sz="2000" b="1" i="1">
                                  <a:solidFill>
                                    <a:schemeClr val="tx1"/>
                                  </a:solidFill>
                                  <a:latin typeface="Cambria Math" panose="02040503050406030204" pitchFamily="18" charset="0"/>
                                </a:rPr>
                                <m:t>𝜿</m:t>
                              </m:r>
                              <m:r>
                                <a:rPr lang="zh-CN" altLang="en-US" sz="2000" b="1" i="0">
                                  <a:solidFill>
                                    <a:schemeClr val="tx1"/>
                                  </a:solidFill>
                                  <a:latin typeface="Cambria Math" panose="02040503050406030204" pitchFamily="18" charset="0"/>
                                </a:rPr>
                                <m:t>×</m:t>
                              </m:r>
                              <m:r>
                                <a:rPr lang="zh-CN" altLang="en-US" sz="2000" b="1" i="0">
                                  <a:solidFill>
                                    <a:schemeClr val="tx1"/>
                                  </a:solidFill>
                                  <a:latin typeface="Cambria Math" panose="02040503050406030204" pitchFamily="18" charset="0"/>
                                </a:rPr>
                                <m:t>𝟒</m:t>
                              </m:r>
                              <m:r>
                                <a:rPr lang="zh-CN" altLang="en-US" sz="2000" b="1" i="1">
                                  <a:solidFill>
                                    <a:schemeClr val="tx1"/>
                                  </a:solidFill>
                                  <a:latin typeface="Cambria Math" panose="02040503050406030204" pitchFamily="18" charset="0"/>
                                </a:rPr>
                                <m:t>𝝅</m:t>
                              </m:r>
                              <m:f>
                                <m:fPr>
                                  <m:ctrlPr>
                                    <a:rPr lang="zh-CN" altLang="en-US" sz="2000" b="1" i="1">
                                      <a:solidFill>
                                        <a:schemeClr val="tx1"/>
                                      </a:solidFill>
                                      <a:latin typeface="Cambria Math" panose="02040503050406030204" pitchFamily="18" charset="0"/>
                                    </a:rPr>
                                  </m:ctrlPr>
                                </m:fPr>
                                <m:num>
                                  <m:sSub>
                                    <m:sSubPr>
                                      <m:ctrlPr>
                                        <a:rPr lang="zh-CN" altLang="en-US" sz="2000" b="1" i="1">
                                          <a:solidFill>
                                            <a:schemeClr val="tx1"/>
                                          </a:solidFill>
                                          <a:latin typeface="Cambria Math" panose="02040503050406030204" pitchFamily="18" charset="0"/>
                                        </a:rPr>
                                      </m:ctrlPr>
                                    </m:sSubPr>
                                    <m:e>
                                      <m:r>
                                        <a:rPr lang="zh-CN" altLang="en-US" sz="2000" b="1" i="1">
                                          <a:solidFill>
                                            <a:schemeClr val="tx1"/>
                                          </a:solidFill>
                                          <a:latin typeface="Cambria Math" panose="02040503050406030204" pitchFamily="18" charset="0"/>
                                        </a:rPr>
                                        <m:t>𝝈</m:t>
                                      </m:r>
                                    </m:e>
                                    <m:sub>
                                      <m:r>
                                        <a:rPr lang="zh-CN" altLang="en-US" sz="2000" b="1" i="1">
                                          <a:solidFill>
                                            <a:schemeClr val="tx1"/>
                                          </a:solidFill>
                                          <a:latin typeface="Cambria Math" panose="02040503050406030204" pitchFamily="18" charset="0"/>
                                        </a:rPr>
                                        <m:t>𝑻𝒊𝒑</m:t>
                                      </m:r>
                                      <m:r>
                                        <a:rPr lang="zh-CN" altLang="en-US" sz="2000" b="1" i="0">
                                          <a:solidFill>
                                            <a:schemeClr val="tx1"/>
                                          </a:solidFill>
                                          <a:latin typeface="Cambria Math" panose="02040503050406030204" pitchFamily="18" charset="0"/>
                                        </a:rPr>
                                        <m:t>−</m:t>
                                      </m:r>
                                      <m:r>
                                        <a:rPr lang="zh-CN" altLang="en-US" sz="2000" b="1" i="1">
                                          <a:solidFill>
                                            <a:schemeClr val="tx1"/>
                                          </a:solidFill>
                                          <a:latin typeface="Cambria Math" panose="02040503050406030204" pitchFamily="18" charset="0"/>
                                        </a:rPr>
                                        <m:t>𝑻𝒊𝒍𝒕</m:t>
                                      </m:r>
                                    </m:sub>
                                  </m:sSub>
                                </m:num>
                                <m:den>
                                  <m:r>
                                    <a:rPr lang="zh-CN" altLang="en-US" sz="2000" b="1" i="1">
                                      <a:solidFill>
                                        <a:schemeClr val="tx1"/>
                                      </a:solidFill>
                                      <a:latin typeface="Cambria Math" panose="02040503050406030204" pitchFamily="18" charset="0"/>
                                    </a:rPr>
                                    <m:t>𝝀</m:t>
                                  </m:r>
                                </m:den>
                              </m:f>
                            </m:e>
                          </m:d>
                        </m:e>
                        <m:sup>
                          <m:r>
                            <a:rPr lang="zh-CN" altLang="en-US" sz="2000" b="1" i="0">
                              <a:solidFill>
                                <a:schemeClr val="tx1"/>
                              </a:solidFill>
                              <a:latin typeface="Cambria Math" panose="02040503050406030204" pitchFamily="18" charset="0"/>
                            </a:rPr>
                            <m:t>𝟒</m:t>
                          </m:r>
                        </m:sup>
                      </m:sSup>
                    </m:oMath>
                  </m:oMathPara>
                </a14:m>
                <a:endParaRPr lang="zh-CN" altLang="en-US" sz="2000" b="1" dirty="0">
                  <a:solidFill>
                    <a:schemeClr val="tx1"/>
                  </a:solidFill>
                </a:endParaRPr>
              </a:p>
            </p:txBody>
          </p:sp>
        </mc:Choice>
        <mc:Fallback xmlns="">
          <p:sp>
            <p:nvSpPr>
              <p:cNvPr id="10" name="文本框 9">
                <a:extLst>
                  <a:ext uri="{FF2B5EF4-FFF2-40B4-BE49-F238E27FC236}">
                    <a16:creationId xmlns:a16="http://schemas.microsoft.com/office/drawing/2014/main" id="{3908F5C1-79DC-73CB-40AB-E3CADFE70168}"/>
                  </a:ext>
                </a:extLst>
              </p:cNvPr>
              <p:cNvSpPr txBox="1">
                <a:spLocks noRot="1" noChangeAspect="1" noMove="1" noResize="1" noEditPoints="1" noAdjustHandles="1" noChangeArrowheads="1" noChangeShapeType="1" noTextEdit="1"/>
              </p:cNvSpPr>
              <p:nvPr/>
            </p:nvSpPr>
            <p:spPr>
              <a:xfrm>
                <a:off x="1008472" y="2551395"/>
                <a:ext cx="8856984" cy="708720"/>
              </a:xfrm>
              <a:prstGeom prst="rect">
                <a:avLst/>
              </a:prstGeom>
              <a:blipFill>
                <a:blip r:embed="rId1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5" name="文本框 24">
                <a:extLst>
                  <a:ext uri="{FF2B5EF4-FFF2-40B4-BE49-F238E27FC236}">
                    <a16:creationId xmlns:a16="http://schemas.microsoft.com/office/drawing/2014/main" id="{68483EAD-816A-D5FD-0F5C-1FA6121E2B98}"/>
                  </a:ext>
                </a:extLst>
              </p:cNvPr>
              <p:cNvSpPr txBox="1"/>
              <p:nvPr/>
            </p:nvSpPr>
            <p:spPr>
              <a:xfrm>
                <a:off x="8702356" y="997902"/>
                <a:ext cx="288032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sz="2000" b="1" i="1" smtClean="0">
                              <a:solidFill>
                                <a:srgbClr val="C00000"/>
                              </a:solidFill>
                              <a:latin typeface="Cambria Math" panose="02040503050406030204" pitchFamily="18" charset="0"/>
                            </a:rPr>
                          </m:ctrlPr>
                        </m:sSubPr>
                        <m:e>
                          <m:r>
                            <a:rPr lang="zh-CN" altLang="en-US" sz="2000" b="1" i="1">
                              <a:solidFill>
                                <a:srgbClr val="C00000"/>
                              </a:solidFill>
                              <a:latin typeface="Cambria Math" panose="02040503050406030204" pitchFamily="18" charset="0"/>
                            </a:rPr>
                            <m:t>𝝐</m:t>
                          </m:r>
                        </m:e>
                        <m:sub>
                          <m:r>
                            <a:rPr lang="zh-CN" altLang="en-US" sz="2000" b="1" i="1">
                              <a:solidFill>
                                <a:srgbClr val="C00000"/>
                              </a:solidFill>
                              <a:latin typeface="Cambria Math" panose="02040503050406030204" pitchFamily="18" charset="0"/>
                            </a:rPr>
                            <m:t>𝑹𝑴𝑺</m:t>
                          </m:r>
                        </m:sub>
                      </m:sSub>
                      <m:r>
                        <a:rPr lang="zh-CN" altLang="en-US" sz="2000" b="1" i="0">
                          <a:solidFill>
                            <a:srgbClr val="C00000"/>
                          </a:solidFill>
                          <a:latin typeface="Cambria Math" panose="02040503050406030204" pitchFamily="18" charset="0"/>
                        </a:rPr>
                        <m:t>=</m:t>
                      </m:r>
                      <m:sSub>
                        <m:sSubPr>
                          <m:ctrlPr>
                            <a:rPr lang="zh-CN" altLang="en-US" sz="2000" b="1" i="1">
                              <a:solidFill>
                                <a:srgbClr val="C00000"/>
                              </a:solidFill>
                              <a:latin typeface="Cambria Math" panose="02040503050406030204" pitchFamily="18" charset="0"/>
                            </a:rPr>
                          </m:ctrlPr>
                        </m:sSubPr>
                        <m:e>
                          <m:r>
                            <a:rPr lang="zh-CN" altLang="en-US" sz="2000" b="1" i="1">
                              <a:solidFill>
                                <a:srgbClr val="C00000"/>
                              </a:solidFill>
                              <a:latin typeface="Cambria Math" panose="02040503050406030204" pitchFamily="18" charset="0"/>
                            </a:rPr>
                            <m:t>𝜸</m:t>
                          </m:r>
                        </m:e>
                        <m:sub>
                          <m:r>
                            <a:rPr lang="zh-CN" altLang="en-US" sz="2000" b="1" i="1">
                              <a:solidFill>
                                <a:srgbClr val="C00000"/>
                              </a:solidFill>
                              <a:latin typeface="Cambria Math" panose="02040503050406030204" pitchFamily="18" charset="0"/>
                            </a:rPr>
                            <m:t>𝒊</m:t>
                          </m:r>
                        </m:sub>
                      </m:sSub>
                      <m:sSub>
                        <m:sSubPr>
                          <m:ctrlPr>
                            <a:rPr lang="zh-CN" altLang="en-US" sz="2000" b="1" i="1">
                              <a:solidFill>
                                <a:srgbClr val="C00000"/>
                              </a:solidFill>
                              <a:latin typeface="Cambria Math" panose="02040503050406030204" pitchFamily="18" charset="0"/>
                            </a:rPr>
                          </m:ctrlPr>
                        </m:sSubPr>
                        <m:e>
                          <m:r>
                            <a:rPr lang="zh-CN" altLang="en-US" sz="2000" b="1" i="1">
                              <a:solidFill>
                                <a:srgbClr val="C00000"/>
                              </a:solidFill>
                              <a:latin typeface="Cambria Math" panose="02040503050406030204" pitchFamily="18" charset="0"/>
                            </a:rPr>
                            <m:t>𝝈</m:t>
                          </m:r>
                        </m:e>
                        <m:sub>
                          <m:r>
                            <a:rPr lang="zh-CN" altLang="en-US" sz="2000" b="1" i="1">
                              <a:solidFill>
                                <a:srgbClr val="C00000"/>
                              </a:solidFill>
                              <a:latin typeface="Cambria Math" panose="02040503050406030204" pitchFamily="18" charset="0"/>
                            </a:rPr>
                            <m:t>𝑹𝑴𝑺</m:t>
                          </m:r>
                        </m:sub>
                      </m:sSub>
                    </m:oMath>
                  </m:oMathPara>
                </a14:m>
                <a:endParaRPr lang="zh-CN" altLang="en-US" sz="2000" b="1" dirty="0">
                  <a:solidFill>
                    <a:srgbClr val="C00000"/>
                  </a:solidFill>
                </a:endParaRPr>
              </a:p>
            </p:txBody>
          </p:sp>
        </mc:Choice>
        <mc:Fallback xmlns="">
          <p:sp>
            <p:nvSpPr>
              <p:cNvPr id="25" name="文本框 24">
                <a:extLst>
                  <a:ext uri="{FF2B5EF4-FFF2-40B4-BE49-F238E27FC236}">
                    <a16:creationId xmlns:a16="http://schemas.microsoft.com/office/drawing/2014/main" id="{68483EAD-816A-D5FD-0F5C-1FA6121E2B98}"/>
                  </a:ext>
                </a:extLst>
              </p:cNvPr>
              <p:cNvSpPr txBox="1">
                <a:spLocks noRot="1" noChangeAspect="1" noMove="1" noResize="1" noEditPoints="1" noAdjustHandles="1" noChangeArrowheads="1" noChangeShapeType="1" noTextEdit="1"/>
              </p:cNvSpPr>
              <p:nvPr/>
            </p:nvSpPr>
            <p:spPr>
              <a:xfrm>
                <a:off x="8702356" y="997902"/>
                <a:ext cx="2880320" cy="400110"/>
              </a:xfrm>
              <a:prstGeom prst="rect">
                <a:avLst/>
              </a:prstGeom>
              <a:blipFill>
                <a:blip r:embed="rId14"/>
                <a:stretch>
                  <a:fillRect b="-6154"/>
                </a:stretch>
              </a:blipFill>
            </p:spPr>
            <p:txBody>
              <a:bodyPr/>
              <a:lstStyle/>
              <a:p>
                <a:r>
                  <a:rPr lang="zh-CN" altLang="en-US">
                    <a:noFill/>
                  </a:rPr>
                  <a:t> </a:t>
                </a:r>
              </a:p>
            </p:txBody>
          </p:sp>
        </mc:Fallback>
      </mc:AlternateContent>
      <p:sp>
        <p:nvSpPr>
          <p:cNvPr id="27" name="文本框 26">
            <a:extLst>
              <a:ext uri="{FF2B5EF4-FFF2-40B4-BE49-F238E27FC236}">
                <a16:creationId xmlns:a16="http://schemas.microsoft.com/office/drawing/2014/main" id="{F91A77EA-23D1-D480-5FBC-F9FAF2C50D91}"/>
              </a:ext>
            </a:extLst>
          </p:cNvPr>
          <p:cNvSpPr txBox="1"/>
          <p:nvPr/>
        </p:nvSpPr>
        <p:spPr>
          <a:xfrm>
            <a:off x="8048880" y="958555"/>
            <a:ext cx="958512" cy="461665"/>
          </a:xfrm>
          <a:prstGeom prst="rect">
            <a:avLst/>
          </a:prstGeom>
          <a:noFill/>
        </p:spPr>
        <p:txBody>
          <a:bodyPr wrap="square">
            <a:spAutoFit/>
          </a:bodyPr>
          <a:lstStyle/>
          <a:p>
            <a:r>
              <a:rPr lang="en-US" altLang="zh-CN" sz="2400" dirty="0">
                <a:solidFill>
                  <a:srgbClr val="C00000"/>
                </a:solidFill>
                <a:effectLst/>
                <a:latin typeface="Times New Roman" panose="02020603050405020304" pitchFamily="18" charset="0"/>
                <a:ea typeface="宋体" panose="02010600030101010101" pitchFamily="2" charset="-122"/>
              </a:rPr>
              <a:t>where</a:t>
            </a:r>
            <a:endParaRPr lang="zh-CN" altLang="en-US" sz="2400" dirty="0">
              <a:solidFill>
                <a:srgbClr val="C00000"/>
              </a:solidFill>
            </a:endParaRPr>
          </a:p>
        </p:txBody>
      </p:sp>
      <p:sp>
        <p:nvSpPr>
          <p:cNvPr id="29" name="文本框 28">
            <a:extLst>
              <a:ext uri="{FF2B5EF4-FFF2-40B4-BE49-F238E27FC236}">
                <a16:creationId xmlns:a16="http://schemas.microsoft.com/office/drawing/2014/main" id="{792E2B74-2C8D-92E2-5A35-361299947F6F}"/>
              </a:ext>
            </a:extLst>
          </p:cNvPr>
          <p:cNvSpPr txBox="1"/>
          <p:nvPr/>
        </p:nvSpPr>
        <p:spPr>
          <a:xfrm>
            <a:off x="8944632" y="1701291"/>
            <a:ext cx="3005920" cy="646331"/>
          </a:xfrm>
          <a:prstGeom prst="rect">
            <a:avLst/>
          </a:prstGeom>
          <a:noFill/>
        </p:spPr>
        <p:txBody>
          <a:bodyPr wrap="square">
            <a:spAutoFit/>
          </a:bodyPr>
          <a:lstStyle/>
          <a:p>
            <a:r>
              <a:rPr lang="zh-CN" altLang="zh-CN" sz="1800" dirty="0">
                <a:effectLst/>
                <a:ea typeface="Times New Roman" panose="02020603050405020304" pitchFamily="18" charset="0"/>
              </a:rPr>
              <a:t> </a:t>
            </a:r>
            <a:r>
              <a:rPr lang="en-US" altLang="zh-CN" sz="1800" dirty="0">
                <a:effectLst/>
                <a:latin typeface="Cambria Math" panose="02040503050406030204" pitchFamily="18" charset="0"/>
                <a:ea typeface="宋体" panose="02010600030101010101" pitchFamily="2" charset="-122"/>
                <a:cs typeface="Cambria Math" panose="02040503050406030204" pitchFamily="18" charset="0"/>
              </a:rPr>
              <a:t>𝑁</a:t>
            </a:r>
            <a:r>
              <a:rPr lang="en-US" altLang="zh-CN" sz="1800" dirty="0">
                <a:effectLst/>
                <a:latin typeface="Times New Roman" panose="02020603050405020304" pitchFamily="18" charset="0"/>
                <a:ea typeface="宋体" panose="02010600030101010101" pitchFamily="2" charset="-122"/>
              </a:rPr>
              <a:t> </a:t>
            </a:r>
            <a:r>
              <a:rPr lang="en-US" altLang="zh-CN" dirty="0">
                <a:latin typeface="Times New Roman" panose="02020603050405020304" pitchFamily="18" charset="0"/>
                <a:ea typeface="宋体" panose="02010600030101010101" pitchFamily="2" charset="-122"/>
              </a:rPr>
              <a:t>is </a:t>
            </a:r>
            <a:r>
              <a:rPr lang="en-US" altLang="zh-CN" sz="1800" dirty="0">
                <a:effectLst/>
                <a:latin typeface="Times New Roman" panose="02020603050405020304" pitchFamily="18" charset="0"/>
                <a:ea typeface="宋体" panose="02010600030101010101" pitchFamily="2" charset="-122"/>
              </a:rPr>
              <a:t>the total number of sub-apertures</a:t>
            </a:r>
            <a:endParaRPr lang="zh-CN" altLang="en-US" dirty="0"/>
          </a:p>
        </p:txBody>
      </p:sp>
      <p:sp>
        <p:nvSpPr>
          <p:cNvPr id="33" name="任意多边形 47">
            <a:extLst>
              <a:ext uri="{FF2B5EF4-FFF2-40B4-BE49-F238E27FC236}">
                <a16:creationId xmlns:a16="http://schemas.microsoft.com/office/drawing/2014/main" id="{3A73D1A7-4674-2708-6071-0FE3CEB1D475}"/>
              </a:ext>
            </a:extLst>
          </p:cNvPr>
          <p:cNvSpPr/>
          <p:nvPr/>
        </p:nvSpPr>
        <p:spPr bwMode="auto">
          <a:xfrm>
            <a:off x="3084597"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34" name="矩形 33">
            <a:extLst>
              <a:ext uri="{FF2B5EF4-FFF2-40B4-BE49-F238E27FC236}">
                <a16:creationId xmlns:a16="http://schemas.microsoft.com/office/drawing/2014/main" id="{3C3616CC-259D-ABFF-38C8-88812CDFA878}"/>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38" name="矩形 16">
            <a:extLst>
              <a:ext uri="{FF2B5EF4-FFF2-40B4-BE49-F238E27FC236}">
                <a16:creationId xmlns:a16="http://schemas.microsoft.com/office/drawing/2014/main" id="{8CCFF45B-1C7D-2A26-9BB0-DF13BBDDAF71}"/>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9" name="Text Box 5">
            <a:extLst>
              <a:ext uri="{FF2B5EF4-FFF2-40B4-BE49-F238E27FC236}">
                <a16:creationId xmlns:a16="http://schemas.microsoft.com/office/drawing/2014/main" id="{AB47A036-BA42-1C22-6311-460F0651DF1D}"/>
              </a:ext>
            </a:extLst>
          </p:cNvPr>
          <p:cNvSpPr txBox="1">
            <a:spLocks noChangeArrowheads="1"/>
          </p:cNvSpPr>
          <p:nvPr/>
        </p:nvSpPr>
        <p:spPr bwMode="auto">
          <a:xfrm>
            <a:off x="6421" y="1949021"/>
            <a:ext cx="356929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200" b="1" dirty="0">
                <a:solidFill>
                  <a:srgbClr val="C00000"/>
                </a:solidFill>
                <a:latin typeface="Times New Roman" panose="02020603050405020304" pitchFamily="18" charset="0"/>
                <a:cs typeface="Times New Roman" panose="02020603050405020304" pitchFamily="18" charset="0"/>
              </a:rPr>
              <a:t>SR vs. piston error</a:t>
            </a:r>
            <a:endParaRPr lang="zh-CN" altLang="en-US" sz="22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0" name="Text Box 5">
            <a:extLst>
              <a:ext uri="{FF2B5EF4-FFF2-40B4-BE49-F238E27FC236}">
                <a16:creationId xmlns:a16="http://schemas.microsoft.com/office/drawing/2014/main" id="{5D0F5329-49D1-19F5-07AE-D90D1BEA540B}"/>
              </a:ext>
            </a:extLst>
          </p:cNvPr>
          <p:cNvSpPr txBox="1">
            <a:spLocks noChangeArrowheads="1"/>
          </p:cNvSpPr>
          <p:nvPr/>
        </p:nvSpPr>
        <p:spPr bwMode="auto">
          <a:xfrm>
            <a:off x="29656" y="2707370"/>
            <a:ext cx="356929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200" b="1" dirty="0">
                <a:solidFill>
                  <a:srgbClr val="C00000"/>
                </a:solidFill>
                <a:latin typeface="Times New Roman" panose="02020603050405020304" pitchFamily="18" charset="0"/>
                <a:cs typeface="Times New Roman" panose="02020603050405020304" pitchFamily="18" charset="0"/>
              </a:rPr>
              <a:t>SR vs. tilt error</a:t>
            </a:r>
            <a:endParaRPr lang="zh-CN" altLang="en-US" sz="22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3" name="文本框 42">
                <a:extLst>
                  <a:ext uri="{FF2B5EF4-FFF2-40B4-BE49-F238E27FC236}">
                    <a16:creationId xmlns:a16="http://schemas.microsoft.com/office/drawing/2014/main" id="{E6C93F86-E873-0A71-961C-9E64E6EF8053}"/>
                  </a:ext>
                </a:extLst>
              </p:cNvPr>
              <p:cNvSpPr txBox="1"/>
              <p:nvPr/>
            </p:nvSpPr>
            <p:spPr>
              <a:xfrm>
                <a:off x="432458" y="3374723"/>
                <a:ext cx="11417131" cy="728597"/>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r>
                        <a:rPr lang="zh-CN" altLang="en-US" sz="2000" b="1" i="1" smtClean="0">
                          <a:solidFill>
                            <a:srgbClr val="C00000"/>
                          </a:solidFill>
                          <a:latin typeface="Cambria Math" panose="02040503050406030204" pitchFamily="18" charset="0"/>
                        </a:rPr>
                        <m:t>𝑺</m:t>
                      </m:r>
                      <m:r>
                        <a:rPr lang="zh-CN" altLang="en-US" sz="2000" b="1" i="0">
                          <a:solidFill>
                            <a:srgbClr val="C00000"/>
                          </a:solidFill>
                          <a:latin typeface="Cambria Math" panose="02040503050406030204" pitchFamily="18" charset="0"/>
                        </a:rPr>
                        <m:t>=</m:t>
                      </m:r>
                      <m:sSup>
                        <m:sSupPr>
                          <m:ctrlPr>
                            <a:rPr lang="zh-CN" altLang="en-US" sz="2000" b="1" i="1">
                              <a:solidFill>
                                <a:srgbClr val="C00000"/>
                              </a:solidFill>
                              <a:latin typeface="Cambria Math" panose="02040503050406030204" pitchFamily="18" charset="0"/>
                            </a:rPr>
                          </m:ctrlPr>
                        </m:sSupPr>
                        <m:e>
                          <m:r>
                            <a:rPr lang="zh-CN" altLang="en-US" sz="2000" b="1" i="1">
                              <a:solidFill>
                                <a:srgbClr val="C00000"/>
                              </a:solidFill>
                              <a:latin typeface="Cambria Math" panose="02040503050406030204" pitchFamily="18" charset="0"/>
                            </a:rPr>
                            <m:t>𝒆</m:t>
                          </m:r>
                        </m:e>
                        <m:sup>
                          <m:r>
                            <a:rPr lang="zh-CN" altLang="en-US" sz="2000" b="1" i="0">
                              <a:solidFill>
                                <a:srgbClr val="C00000"/>
                              </a:solidFill>
                              <a:latin typeface="Cambria Math" panose="02040503050406030204" pitchFamily="18" charset="0"/>
                            </a:rPr>
                            <m:t>−</m:t>
                          </m:r>
                          <m:sSup>
                            <m:sSupPr>
                              <m:ctrlPr>
                                <a:rPr lang="zh-CN" altLang="en-US" sz="2000" b="1" i="1">
                                  <a:solidFill>
                                    <a:srgbClr val="C00000"/>
                                  </a:solidFill>
                                  <a:latin typeface="Cambria Math" panose="02040503050406030204" pitchFamily="18" charset="0"/>
                                </a:rPr>
                              </m:ctrlPr>
                            </m:sSupPr>
                            <m:e>
                              <m:d>
                                <m:dPr>
                                  <m:ctrlPr>
                                    <a:rPr lang="zh-CN" altLang="en-US" sz="2000" b="1" i="1">
                                      <a:solidFill>
                                        <a:srgbClr val="C00000"/>
                                      </a:solidFill>
                                      <a:latin typeface="Cambria Math" panose="02040503050406030204" pitchFamily="18" charset="0"/>
                                    </a:rPr>
                                  </m:ctrlPr>
                                </m:dPr>
                                <m:e>
                                  <m:f>
                                    <m:fPr>
                                      <m:ctrlPr>
                                        <a:rPr lang="zh-CN" altLang="en-US" sz="2000" b="1" i="1">
                                          <a:solidFill>
                                            <a:srgbClr val="C00000"/>
                                          </a:solidFill>
                                          <a:latin typeface="Cambria Math" panose="02040503050406030204" pitchFamily="18" charset="0"/>
                                        </a:rPr>
                                      </m:ctrlPr>
                                    </m:fPr>
                                    <m:num>
                                      <m:r>
                                        <a:rPr lang="zh-CN" altLang="en-US" sz="2000" b="1" i="0">
                                          <a:solidFill>
                                            <a:srgbClr val="C00000"/>
                                          </a:solidFill>
                                          <a:latin typeface="Cambria Math" panose="02040503050406030204" pitchFamily="18" charset="0"/>
                                        </a:rPr>
                                        <m:t>𝟒</m:t>
                                      </m:r>
                                      <m:r>
                                        <a:rPr lang="zh-CN" altLang="en-US" sz="2000" b="1" i="1">
                                          <a:solidFill>
                                            <a:srgbClr val="C00000"/>
                                          </a:solidFill>
                                          <a:latin typeface="Cambria Math" panose="02040503050406030204" pitchFamily="18" charset="0"/>
                                        </a:rPr>
                                        <m:t>𝝅</m:t>
                                      </m:r>
                                    </m:num>
                                    <m:den>
                                      <m:r>
                                        <a:rPr lang="zh-CN" altLang="en-US" sz="2000" b="1" i="1">
                                          <a:solidFill>
                                            <a:srgbClr val="C00000"/>
                                          </a:solidFill>
                                          <a:latin typeface="Cambria Math" panose="02040503050406030204" pitchFamily="18" charset="0"/>
                                        </a:rPr>
                                        <m:t>𝝀</m:t>
                                      </m:r>
                                    </m:den>
                                  </m:f>
                                </m:e>
                              </m:d>
                            </m:e>
                            <m:sup>
                              <m:r>
                                <a:rPr lang="zh-CN" altLang="en-US" sz="2000" b="1" i="0">
                                  <a:solidFill>
                                    <a:srgbClr val="C00000"/>
                                  </a:solidFill>
                                  <a:latin typeface="Cambria Math" panose="02040503050406030204" pitchFamily="18" charset="0"/>
                                </a:rPr>
                                <m:t>𝟐</m:t>
                              </m:r>
                            </m:sup>
                          </m:sSup>
                        </m:sup>
                      </m:sSup>
                      <m:r>
                        <a:rPr lang="zh-CN" altLang="en-US" sz="2000" b="1" i="0">
                          <a:solidFill>
                            <a:srgbClr val="C00000"/>
                          </a:solidFill>
                          <a:latin typeface="Cambria Math" panose="02040503050406030204" pitchFamily="18" charset="0"/>
                        </a:rPr>
                        <m:t>×</m:t>
                      </m:r>
                      <m:d>
                        <m:dPr>
                          <m:begChr m:val="["/>
                          <m:endChr m:val="]"/>
                          <m:ctrlPr>
                            <a:rPr lang="zh-CN" altLang="en-US" sz="2000" b="1" i="1">
                              <a:solidFill>
                                <a:srgbClr val="C00000"/>
                              </a:solidFill>
                              <a:latin typeface="Cambria Math" panose="02040503050406030204" pitchFamily="18" charset="0"/>
                            </a:rPr>
                          </m:ctrlPr>
                        </m:dPr>
                        <m:e>
                          <m:sSup>
                            <m:sSupPr>
                              <m:ctrlPr>
                                <a:rPr lang="zh-CN" altLang="en-US" sz="2000" b="1" i="1">
                                  <a:solidFill>
                                    <a:srgbClr val="C00000"/>
                                  </a:solidFill>
                                  <a:latin typeface="Cambria Math" panose="02040503050406030204" pitchFamily="18" charset="0"/>
                                </a:rPr>
                              </m:ctrlPr>
                            </m:sSupPr>
                            <m:e>
                              <m:d>
                                <m:dPr>
                                  <m:ctrlPr>
                                    <a:rPr lang="zh-CN" altLang="en-US" sz="2000" b="1" i="1">
                                      <a:solidFill>
                                        <a:srgbClr val="C00000"/>
                                      </a:solidFill>
                                      <a:latin typeface="Cambria Math" panose="02040503050406030204" pitchFamily="18" charset="0"/>
                                    </a:rPr>
                                  </m:ctrlPr>
                                </m:dPr>
                                <m:e>
                                  <m:sSub>
                                    <m:sSubPr>
                                      <m:ctrlPr>
                                        <a:rPr lang="zh-CN" altLang="en-US" sz="2000" b="1" i="1">
                                          <a:solidFill>
                                            <a:srgbClr val="C00000"/>
                                          </a:solidFill>
                                          <a:latin typeface="Cambria Math" panose="02040503050406030204" pitchFamily="18" charset="0"/>
                                        </a:rPr>
                                      </m:ctrlPr>
                                    </m:sSubPr>
                                    <m:e>
                                      <m:r>
                                        <a:rPr lang="zh-CN" altLang="en-US" sz="2000" b="1" i="1">
                                          <a:solidFill>
                                            <a:srgbClr val="C00000"/>
                                          </a:solidFill>
                                          <a:latin typeface="Cambria Math" panose="02040503050406030204" pitchFamily="18" charset="0"/>
                                        </a:rPr>
                                        <m:t>𝜸</m:t>
                                      </m:r>
                                    </m:e>
                                    <m:sub>
                                      <m:r>
                                        <a:rPr lang="zh-CN" altLang="en-US" sz="2000" b="1" i="1">
                                          <a:solidFill>
                                            <a:srgbClr val="C00000"/>
                                          </a:solidFill>
                                          <a:latin typeface="Cambria Math" panose="02040503050406030204" pitchFamily="18" charset="0"/>
                                        </a:rPr>
                                        <m:t>𝑴𝑭</m:t>
                                      </m:r>
                                    </m:sub>
                                  </m:sSub>
                                  <m:sSub>
                                    <m:sSubPr>
                                      <m:ctrlPr>
                                        <a:rPr lang="zh-CN" altLang="en-US" sz="2000" b="1" i="1">
                                          <a:solidFill>
                                            <a:srgbClr val="C00000"/>
                                          </a:solidFill>
                                          <a:latin typeface="Cambria Math" panose="02040503050406030204" pitchFamily="18" charset="0"/>
                                        </a:rPr>
                                      </m:ctrlPr>
                                    </m:sSubPr>
                                    <m:e>
                                      <m:r>
                                        <a:rPr lang="zh-CN" altLang="en-US" sz="2000" b="1" i="1">
                                          <a:solidFill>
                                            <a:srgbClr val="C00000"/>
                                          </a:solidFill>
                                          <a:latin typeface="Cambria Math" panose="02040503050406030204" pitchFamily="18" charset="0"/>
                                        </a:rPr>
                                        <m:t>𝝈</m:t>
                                      </m:r>
                                    </m:e>
                                    <m:sub>
                                      <m:r>
                                        <a:rPr lang="zh-CN" altLang="en-US" sz="2000" b="1" i="1">
                                          <a:solidFill>
                                            <a:srgbClr val="C00000"/>
                                          </a:solidFill>
                                          <a:latin typeface="Cambria Math" panose="02040503050406030204" pitchFamily="18" charset="0"/>
                                        </a:rPr>
                                        <m:t>𝑴𝑭</m:t>
                                      </m:r>
                                    </m:sub>
                                  </m:sSub>
                                </m:e>
                              </m:d>
                            </m:e>
                            <m:sup>
                              <m:r>
                                <a:rPr lang="zh-CN" altLang="en-US" sz="2000" b="1" i="0">
                                  <a:solidFill>
                                    <a:srgbClr val="C00000"/>
                                  </a:solidFill>
                                  <a:latin typeface="Cambria Math" panose="02040503050406030204" pitchFamily="18" charset="0"/>
                                </a:rPr>
                                <m:t>𝟐</m:t>
                              </m:r>
                            </m:sup>
                          </m:sSup>
                          <m:r>
                            <a:rPr lang="zh-CN" altLang="en-US" sz="2000" b="1" i="0">
                              <a:solidFill>
                                <a:srgbClr val="C00000"/>
                              </a:solidFill>
                              <a:latin typeface="Cambria Math" panose="02040503050406030204" pitchFamily="18" charset="0"/>
                            </a:rPr>
                            <m:t>+</m:t>
                          </m:r>
                          <m:sSup>
                            <m:sSupPr>
                              <m:ctrlPr>
                                <a:rPr lang="zh-CN" altLang="en-US" sz="2000" b="1" i="1">
                                  <a:solidFill>
                                    <a:srgbClr val="C00000"/>
                                  </a:solidFill>
                                  <a:latin typeface="Cambria Math" panose="02040503050406030204" pitchFamily="18" charset="0"/>
                                </a:rPr>
                              </m:ctrlPr>
                            </m:sSupPr>
                            <m:e>
                              <m:d>
                                <m:dPr>
                                  <m:ctrlPr>
                                    <a:rPr lang="zh-CN" altLang="en-US" sz="2000" b="1" i="1">
                                      <a:solidFill>
                                        <a:srgbClr val="C00000"/>
                                      </a:solidFill>
                                      <a:latin typeface="Cambria Math" panose="02040503050406030204" pitchFamily="18" charset="0"/>
                                    </a:rPr>
                                  </m:ctrlPr>
                                </m:dPr>
                                <m:e>
                                  <m:sSub>
                                    <m:sSubPr>
                                      <m:ctrlPr>
                                        <a:rPr lang="zh-CN" altLang="en-US" sz="2000" b="1" i="1">
                                          <a:solidFill>
                                            <a:srgbClr val="C00000"/>
                                          </a:solidFill>
                                          <a:latin typeface="Cambria Math" panose="02040503050406030204" pitchFamily="18" charset="0"/>
                                        </a:rPr>
                                      </m:ctrlPr>
                                    </m:sSubPr>
                                    <m:e>
                                      <m:r>
                                        <a:rPr lang="zh-CN" altLang="en-US" sz="2000" b="1" i="1">
                                          <a:solidFill>
                                            <a:srgbClr val="C00000"/>
                                          </a:solidFill>
                                          <a:latin typeface="Cambria Math" panose="02040503050406030204" pitchFamily="18" charset="0"/>
                                        </a:rPr>
                                        <m:t>𝜸</m:t>
                                      </m:r>
                                    </m:e>
                                    <m:sub>
                                      <m:r>
                                        <a:rPr lang="zh-CN" altLang="en-US" sz="2000" b="1" i="1">
                                          <a:solidFill>
                                            <a:srgbClr val="C00000"/>
                                          </a:solidFill>
                                          <a:latin typeface="Cambria Math" panose="02040503050406030204" pitchFamily="18" charset="0"/>
                                        </a:rPr>
                                        <m:t>𝑷𝒊𝒔𝒕𝒐𝒏</m:t>
                                      </m:r>
                                    </m:sub>
                                  </m:sSub>
                                  <m:sSub>
                                    <m:sSubPr>
                                      <m:ctrlPr>
                                        <a:rPr lang="zh-CN" altLang="en-US" sz="2000" b="1" i="1">
                                          <a:solidFill>
                                            <a:srgbClr val="C00000"/>
                                          </a:solidFill>
                                          <a:latin typeface="Cambria Math" panose="02040503050406030204" pitchFamily="18" charset="0"/>
                                        </a:rPr>
                                      </m:ctrlPr>
                                    </m:sSubPr>
                                    <m:e>
                                      <m:r>
                                        <a:rPr lang="zh-CN" altLang="en-US" sz="2000" b="1" i="1">
                                          <a:solidFill>
                                            <a:srgbClr val="C00000"/>
                                          </a:solidFill>
                                          <a:latin typeface="Cambria Math" panose="02040503050406030204" pitchFamily="18" charset="0"/>
                                        </a:rPr>
                                        <m:t>𝝈</m:t>
                                      </m:r>
                                    </m:e>
                                    <m:sub>
                                      <m:r>
                                        <a:rPr lang="zh-CN" altLang="en-US" sz="2000" b="1" i="1">
                                          <a:solidFill>
                                            <a:srgbClr val="C00000"/>
                                          </a:solidFill>
                                          <a:latin typeface="Cambria Math" panose="02040503050406030204" pitchFamily="18" charset="0"/>
                                        </a:rPr>
                                        <m:t>𝑷𝒊𝒔𝒕𝒐𝒏</m:t>
                                      </m:r>
                                    </m:sub>
                                  </m:sSub>
                                </m:e>
                              </m:d>
                            </m:e>
                            <m:sup>
                              <m:r>
                                <a:rPr lang="zh-CN" altLang="en-US" sz="2000" b="1" i="0">
                                  <a:solidFill>
                                    <a:srgbClr val="C00000"/>
                                  </a:solidFill>
                                  <a:latin typeface="Cambria Math" panose="02040503050406030204" pitchFamily="18" charset="0"/>
                                </a:rPr>
                                <m:t>𝟐</m:t>
                              </m:r>
                            </m:sup>
                          </m:sSup>
                          <m:r>
                            <a:rPr lang="zh-CN" altLang="en-US" sz="2000" b="1" i="0">
                              <a:solidFill>
                                <a:srgbClr val="C00000"/>
                              </a:solidFill>
                              <a:latin typeface="Cambria Math" panose="02040503050406030204" pitchFamily="18" charset="0"/>
                            </a:rPr>
                            <m:t>+</m:t>
                          </m:r>
                          <m:sSup>
                            <m:sSupPr>
                              <m:ctrlPr>
                                <a:rPr lang="zh-CN" altLang="en-US" sz="2000" b="1" i="1">
                                  <a:solidFill>
                                    <a:srgbClr val="C00000"/>
                                  </a:solidFill>
                                  <a:latin typeface="Cambria Math" panose="02040503050406030204" pitchFamily="18" charset="0"/>
                                </a:rPr>
                              </m:ctrlPr>
                            </m:sSupPr>
                            <m:e>
                              <m:d>
                                <m:dPr>
                                  <m:ctrlPr>
                                    <a:rPr lang="zh-CN" altLang="en-US" sz="2000" b="1" i="1">
                                      <a:solidFill>
                                        <a:srgbClr val="C00000"/>
                                      </a:solidFill>
                                      <a:latin typeface="Cambria Math" panose="02040503050406030204" pitchFamily="18" charset="0"/>
                                    </a:rPr>
                                  </m:ctrlPr>
                                </m:dPr>
                                <m:e>
                                  <m:sSub>
                                    <m:sSubPr>
                                      <m:ctrlPr>
                                        <a:rPr lang="zh-CN" altLang="en-US" sz="2000" b="1" i="1">
                                          <a:solidFill>
                                            <a:srgbClr val="C00000"/>
                                          </a:solidFill>
                                          <a:latin typeface="Cambria Math" panose="02040503050406030204" pitchFamily="18" charset="0"/>
                                        </a:rPr>
                                      </m:ctrlPr>
                                    </m:sSubPr>
                                    <m:e>
                                      <m:r>
                                        <a:rPr lang="zh-CN" altLang="en-US" sz="2000" b="1" i="1">
                                          <a:solidFill>
                                            <a:srgbClr val="C00000"/>
                                          </a:solidFill>
                                          <a:latin typeface="Cambria Math" panose="02040503050406030204" pitchFamily="18" charset="0"/>
                                        </a:rPr>
                                        <m:t>𝜸</m:t>
                                      </m:r>
                                    </m:e>
                                    <m:sub>
                                      <m:r>
                                        <a:rPr lang="zh-CN" altLang="en-US" sz="2000" b="1" i="1">
                                          <a:solidFill>
                                            <a:srgbClr val="C00000"/>
                                          </a:solidFill>
                                          <a:latin typeface="Cambria Math" panose="02040503050406030204" pitchFamily="18" charset="0"/>
                                        </a:rPr>
                                        <m:t>𝑻𝒊𝒑</m:t>
                                      </m:r>
                                      <m:r>
                                        <a:rPr lang="zh-CN" altLang="en-US" sz="2000" b="1" i="0">
                                          <a:solidFill>
                                            <a:srgbClr val="C00000"/>
                                          </a:solidFill>
                                          <a:latin typeface="Cambria Math" panose="02040503050406030204" pitchFamily="18" charset="0"/>
                                        </a:rPr>
                                        <m:t>−</m:t>
                                      </m:r>
                                      <m:r>
                                        <a:rPr lang="zh-CN" altLang="en-US" sz="2000" b="1" i="1">
                                          <a:solidFill>
                                            <a:srgbClr val="C00000"/>
                                          </a:solidFill>
                                          <a:latin typeface="Cambria Math" panose="02040503050406030204" pitchFamily="18" charset="0"/>
                                        </a:rPr>
                                        <m:t>𝑻𝒊𝒍𝒕</m:t>
                                      </m:r>
                                    </m:sub>
                                  </m:sSub>
                                  <m:sSub>
                                    <m:sSubPr>
                                      <m:ctrlPr>
                                        <a:rPr lang="zh-CN" altLang="en-US" sz="2000" b="1" i="1">
                                          <a:solidFill>
                                            <a:srgbClr val="C00000"/>
                                          </a:solidFill>
                                          <a:latin typeface="Cambria Math" panose="02040503050406030204" pitchFamily="18" charset="0"/>
                                        </a:rPr>
                                      </m:ctrlPr>
                                    </m:sSubPr>
                                    <m:e>
                                      <m:r>
                                        <a:rPr lang="zh-CN" altLang="en-US" sz="2000" b="1" i="1">
                                          <a:solidFill>
                                            <a:srgbClr val="C00000"/>
                                          </a:solidFill>
                                          <a:latin typeface="Cambria Math" panose="02040503050406030204" pitchFamily="18" charset="0"/>
                                        </a:rPr>
                                        <m:t>𝝈</m:t>
                                      </m:r>
                                    </m:e>
                                    <m:sub>
                                      <m:r>
                                        <a:rPr lang="zh-CN" altLang="en-US" sz="2000" b="1" i="1">
                                          <a:solidFill>
                                            <a:srgbClr val="C00000"/>
                                          </a:solidFill>
                                          <a:latin typeface="Cambria Math" panose="02040503050406030204" pitchFamily="18" charset="0"/>
                                        </a:rPr>
                                        <m:t>𝑻𝒊𝒑</m:t>
                                      </m:r>
                                      <m:r>
                                        <a:rPr lang="zh-CN" altLang="en-US" sz="2000" b="1" i="0">
                                          <a:solidFill>
                                            <a:srgbClr val="C00000"/>
                                          </a:solidFill>
                                          <a:latin typeface="Cambria Math" panose="02040503050406030204" pitchFamily="18" charset="0"/>
                                        </a:rPr>
                                        <m:t>−</m:t>
                                      </m:r>
                                      <m:r>
                                        <a:rPr lang="zh-CN" altLang="en-US" sz="2000" b="1" i="1">
                                          <a:solidFill>
                                            <a:srgbClr val="C00000"/>
                                          </a:solidFill>
                                          <a:latin typeface="Cambria Math" panose="02040503050406030204" pitchFamily="18" charset="0"/>
                                        </a:rPr>
                                        <m:t>𝑻𝒊𝒍𝒕</m:t>
                                      </m:r>
                                    </m:sub>
                                  </m:sSub>
                                </m:e>
                              </m:d>
                            </m:e>
                            <m:sup>
                              <m:r>
                                <a:rPr lang="zh-CN" altLang="en-US" sz="2000" b="1" i="0">
                                  <a:solidFill>
                                    <a:srgbClr val="C00000"/>
                                  </a:solidFill>
                                  <a:latin typeface="Cambria Math" panose="02040503050406030204" pitchFamily="18" charset="0"/>
                                </a:rPr>
                                <m:t>𝟐</m:t>
                              </m:r>
                            </m:sup>
                          </m:sSup>
                          <m:r>
                            <a:rPr lang="zh-CN" altLang="en-US" sz="2000" b="1" i="0">
                              <a:solidFill>
                                <a:srgbClr val="C00000"/>
                              </a:solidFill>
                              <a:latin typeface="Cambria Math" panose="02040503050406030204" pitchFamily="18" charset="0"/>
                            </a:rPr>
                            <m:t>+</m:t>
                          </m:r>
                          <m:sSup>
                            <m:sSupPr>
                              <m:ctrlPr>
                                <a:rPr lang="zh-CN" altLang="en-US" sz="2000" b="1" i="1">
                                  <a:solidFill>
                                    <a:srgbClr val="C00000"/>
                                  </a:solidFill>
                                  <a:latin typeface="Cambria Math" panose="02040503050406030204" pitchFamily="18" charset="0"/>
                                </a:rPr>
                              </m:ctrlPr>
                            </m:sSupPr>
                            <m:e>
                              <m:d>
                                <m:dPr>
                                  <m:ctrlPr>
                                    <a:rPr lang="zh-CN" altLang="en-US" sz="2000" b="1" i="1">
                                      <a:solidFill>
                                        <a:srgbClr val="C00000"/>
                                      </a:solidFill>
                                      <a:latin typeface="Cambria Math" panose="02040503050406030204" pitchFamily="18" charset="0"/>
                                    </a:rPr>
                                  </m:ctrlPr>
                                </m:dPr>
                                <m:e>
                                  <m:sSub>
                                    <m:sSubPr>
                                      <m:ctrlPr>
                                        <a:rPr lang="zh-CN" altLang="en-US" sz="2000" b="1" i="1">
                                          <a:solidFill>
                                            <a:srgbClr val="C00000"/>
                                          </a:solidFill>
                                          <a:latin typeface="Cambria Math" panose="02040503050406030204" pitchFamily="18" charset="0"/>
                                        </a:rPr>
                                      </m:ctrlPr>
                                    </m:sSubPr>
                                    <m:e>
                                      <m:r>
                                        <a:rPr lang="zh-CN" altLang="en-US" sz="2000" b="1" i="1">
                                          <a:solidFill>
                                            <a:srgbClr val="C00000"/>
                                          </a:solidFill>
                                          <a:latin typeface="Cambria Math" panose="02040503050406030204" pitchFamily="18" charset="0"/>
                                        </a:rPr>
                                        <m:t>𝜸</m:t>
                                      </m:r>
                                    </m:e>
                                    <m:sub>
                                      <m:r>
                                        <a:rPr lang="zh-CN" altLang="en-US" sz="2000" b="1" i="1">
                                          <a:solidFill>
                                            <a:srgbClr val="C00000"/>
                                          </a:solidFill>
                                          <a:latin typeface="Cambria Math" panose="02040503050406030204" pitchFamily="18" charset="0"/>
                                        </a:rPr>
                                        <m:t>𝑫𝒆𝒄𝒆𝒏𝒕𝒆𝒓</m:t>
                                      </m:r>
                                    </m:sub>
                                  </m:sSub>
                                  <m:sSub>
                                    <m:sSubPr>
                                      <m:ctrlPr>
                                        <a:rPr lang="zh-CN" altLang="en-US" sz="2000" b="1" i="1">
                                          <a:solidFill>
                                            <a:srgbClr val="C00000"/>
                                          </a:solidFill>
                                          <a:latin typeface="Cambria Math" panose="02040503050406030204" pitchFamily="18" charset="0"/>
                                        </a:rPr>
                                      </m:ctrlPr>
                                    </m:sSubPr>
                                    <m:e>
                                      <m:r>
                                        <a:rPr lang="zh-CN" altLang="en-US" sz="2000" b="1" i="1">
                                          <a:solidFill>
                                            <a:srgbClr val="C00000"/>
                                          </a:solidFill>
                                          <a:latin typeface="Cambria Math" panose="02040503050406030204" pitchFamily="18" charset="0"/>
                                        </a:rPr>
                                        <m:t>𝝈</m:t>
                                      </m:r>
                                    </m:e>
                                    <m:sub>
                                      <m:r>
                                        <a:rPr lang="zh-CN" altLang="en-US" sz="2000" b="1" i="1">
                                          <a:solidFill>
                                            <a:srgbClr val="C00000"/>
                                          </a:solidFill>
                                          <a:latin typeface="Cambria Math" panose="02040503050406030204" pitchFamily="18" charset="0"/>
                                        </a:rPr>
                                        <m:t>𝑫𝒆𝒄𝒆𝒏𝒕𝒆𝒓</m:t>
                                      </m:r>
                                    </m:sub>
                                  </m:sSub>
                                </m:e>
                              </m:d>
                            </m:e>
                            <m:sup>
                              <m:r>
                                <a:rPr lang="zh-CN" altLang="en-US" sz="2000" b="1" i="0">
                                  <a:solidFill>
                                    <a:srgbClr val="C00000"/>
                                  </a:solidFill>
                                  <a:latin typeface="Cambria Math" panose="02040503050406030204" pitchFamily="18" charset="0"/>
                                </a:rPr>
                                <m:t>𝟐</m:t>
                              </m:r>
                            </m:sup>
                          </m:sSup>
                          <m:r>
                            <a:rPr lang="zh-CN" altLang="en-US" sz="2000" b="1" i="0">
                              <a:solidFill>
                                <a:srgbClr val="C00000"/>
                              </a:solidFill>
                              <a:latin typeface="Cambria Math" panose="02040503050406030204" pitchFamily="18" charset="0"/>
                            </a:rPr>
                            <m:t>+⋯</m:t>
                          </m:r>
                        </m:e>
                      </m:d>
                    </m:oMath>
                  </m:oMathPara>
                </a14:m>
                <a:endParaRPr lang="zh-CN" altLang="en-US" sz="2000" b="1" dirty="0">
                  <a:solidFill>
                    <a:srgbClr val="C00000"/>
                  </a:solidFill>
                </a:endParaRPr>
              </a:p>
            </p:txBody>
          </p:sp>
        </mc:Choice>
        <mc:Fallback xmlns="">
          <p:sp>
            <p:nvSpPr>
              <p:cNvPr id="43" name="文本框 42">
                <a:extLst>
                  <a:ext uri="{FF2B5EF4-FFF2-40B4-BE49-F238E27FC236}">
                    <a16:creationId xmlns:a16="http://schemas.microsoft.com/office/drawing/2014/main" id="{E6C93F86-E873-0A71-961C-9E64E6EF8053}"/>
                  </a:ext>
                </a:extLst>
              </p:cNvPr>
              <p:cNvSpPr txBox="1">
                <a:spLocks noRot="1" noChangeAspect="1" noMove="1" noResize="1" noEditPoints="1" noAdjustHandles="1" noChangeArrowheads="1" noChangeShapeType="1" noTextEdit="1"/>
              </p:cNvSpPr>
              <p:nvPr/>
            </p:nvSpPr>
            <p:spPr>
              <a:xfrm>
                <a:off x="432458" y="3374723"/>
                <a:ext cx="11417131" cy="728597"/>
              </a:xfrm>
              <a:prstGeom prst="rect">
                <a:avLst/>
              </a:prstGeom>
              <a:blipFill>
                <a:blip r:embed="rId15"/>
                <a:stretch>
                  <a:fillRect/>
                </a:stretch>
              </a:blipFill>
            </p:spPr>
            <p:txBody>
              <a:bodyPr/>
              <a:lstStyle/>
              <a:p>
                <a:r>
                  <a:rPr lang="zh-CN" altLang="en-US">
                    <a:noFill/>
                  </a:rPr>
                  <a:t> </a:t>
                </a:r>
              </a:p>
            </p:txBody>
          </p:sp>
        </mc:Fallback>
      </mc:AlternateContent>
      <p:sp>
        <p:nvSpPr>
          <p:cNvPr id="45" name="矩形 44">
            <a:extLst>
              <a:ext uri="{FF2B5EF4-FFF2-40B4-BE49-F238E27FC236}">
                <a16:creationId xmlns:a16="http://schemas.microsoft.com/office/drawing/2014/main" id="{1D603A9D-0AAC-596B-F339-AB3FD563AC96}"/>
              </a:ext>
            </a:extLst>
          </p:cNvPr>
          <p:cNvSpPr/>
          <p:nvPr/>
        </p:nvSpPr>
        <p:spPr bwMode="auto">
          <a:xfrm>
            <a:off x="0" y="6786633"/>
            <a:ext cx="12191999" cy="71367"/>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47" name="文本框 46">
            <a:extLst>
              <a:ext uri="{FF2B5EF4-FFF2-40B4-BE49-F238E27FC236}">
                <a16:creationId xmlns:a16="http://schemas.microsoft.com/office/drawing/2014/main" id="{6E1CD965-3FAD-36DE-0A45-A0DD48DD9CAE}"/>
              </a:ext>
            </a:extLst>
          </p:cNvPr>
          <p:cNvSpPr txBox="1"/>
          <p:nvPr/>
        </p:nvSpPr>
        <p:spPr>
          <a:xfrm>
            <a:off x="8931747" y="2377322"/>
            <a:ext cx="3679434" cy="923330"/>
          </a:xfrm>
          <a:prstGeom prst="rect">
            <a:avLst/>
          </a:prstGeom>
          <a:noFill/>
        </p:spPr>
        <p:txBody>
          <a:bodyPr wrap="square">
            <a:spAutoFit/>
          </a:bodyPr>
          <a:lstStyle/>
          <a:p>
            <a:r>
              <a:rPr lang="en-US" altLang="zh-CN" sz="1800" dirty="0">
                <a:effectLst/>
                <a:latin typeface="Cambria Math" panose="02040503050406030204" pitchFamily="18" charset="0"/>
                <a:ea typeface="宋体" panose="02010600030101010101" pitchFamily="2" charset="-122"/>
                <a:cs typeface="Cambria Math" panose="02040503050406030204" pitchFamily="18" charset="0"/>
              </a:rPr>
              <a:t>𝛾</a:t>
            </a:r>
            <a:r>
              <a:rPr lang="en-US" altLang="zh-CN" sz="1800" baseline="-25000" dirty="0">
                <a:effectLst/>
                <a:latin typeface="Cambria Math" panose="02040503050406030204" pitchFamily="18" charset="0"/>
                <a:ea typeface="宋体" panose="02010600030101010101" pitchFamily="2" charset="-122"/>
                <a:cs typeface="Cambria Math" panose="02040503050406030204" pitchFamily="18" charset="0"/>
              </a:rPr>
              <a:t>𝑖</a:t>
            </a:r>
            <a:r>
              <a:rPr lang="en-US" altLang="zh-CN" sz="1800" dirty="0">
                <a:effectLst/>
                <a:latin typeface="Times New Roman" panose="02020603050405020304" pitchFamily="18" charset="0"/>
                <a:ea typeface="宋体" panose="02010600030101010101" pitchFamily="2" charset="-122"/>
              </a:rPr>
              <a:t> </a:t>
            </a:r>
            <a:r>
              <a:rPr lang="en-US" altLang="zh-CN" dirty="0">
                <a:latin typeface="Times New Roman" panose="02020603050405020304" pitchFamily="18" charset="0"/>
                <a:ea typeface="宋体" panose="02010600030101010101" pitchFamily="2" charset="-122"/>
              </a:rPr>
              <a:t>is</a:t>
            </a:r>
            <a:r>
              <a:rPr lang="en-US" altLang="zh-CN" sz="1800" dirty="0">
                <a:effectLst/>
                <a:latin typeface="Times New Roman" panose="02020603050405020304" pitchFamily="18" charset="0"/>
                <a:ea typeface="宋体" panose="02010600030101010101" pitchFamily="2" charset="-122"/>
              </a:rPr>
              <a:t> the sensitivity coefficient that quantifies the contribution of different sub-aperture errors </a:t>
            </a:r>
            <a:endParaRPr lang="zh-CN" altLang="en-US" dirty="0"/>
          </a:p>
        </p:txBody>
      </p:sp>
      <p:sp>
        <p:nvSpPr>
          <p:cNvPr id="49" name="文本框 48">
            <a:extLst>
              <a:ext uri="{FF2B5EF4-FFF2-40B4-BE49-F238E27FC236}">
                <a16:creationId xmlns:a16="http://schemas.microsoft.com/office/drawing/2014/main" id="{52866682-AF20-261B-B9FC-0B880173E496}"/>
              </a:ext>
            </a:extLst>
          </p:cNvPr>
          <p:cNvSpPr txBox="1"/>
          <p:nvPr/>
        </p:nvSpPr>
        <p:spPr>
          <a:xfrm>
            <a:off x="5787" y="1165308"/>
            <a:ext cx="63436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sz="2200" b="1">
                <a:solidFill>
                  <a:srgbClr val="C00000"/>
                </a:solidFill>
                <a:latin typeface="Times New Roman" panose="02020603050405020304" pitchFamily="18" charset="0"/>
                <a:ea typeface="黑体" panose="02010609060101010101" pitchFamily="49" charset="-122"/>
                <a:cs typeface="Times New Roman" panose="02020603050405020304" pitchFamily="18" charset="0"/>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dirty="0"/>
              <a:t>the Strehl ratio vs. the RMS surface error</a:t>
            </a:r>
            <a:endParaRPr lang="zh-CN" altLang="en-US" dirty="0"/>
          </a:p>
        </p:txBody>
      </p:sp>
    </p:spTree>
    <p:extLst>
      <p:ext uri="{BB962C8B-B14F-4D97-AF65-F5344CB8AC3E}">
        <p14:creationId xmlns:p14="http://schemas.microsoft.com/office/powerpoint/2010/main" val="1471216664"/>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a16="http://schemas.microsoft.com/office/drawing/2014/main" id="{296CB288-B5E1-4459-B578-36146EA33042}"/>
              </a:ext>
            </a:extLst>
          </p:cNvPr>
          <p:cNvSpPr/>
          <p:nvPr/>
        </p:nvSpPr>
        <p:spPr bwMode="auto">
          <a:xfrm>
            <a:off x="-4445" y="6142078"/>
            <a:ext cx="12196445" cy="715922"/>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defRPr/>
            </a:pPr>
            <a:r>
              <a:rPr lang="en-US" altLang="zh-CN" sz="2000" b="1">
                <a:solidFill>
                  <a:schemeClr val="bg1"/>
                </a:solidFill>
                <a:latin typeface="Times New Roman" panose="02020603050405020304" pitchFamily="18" charset="0"/>
                <a:cs typeface="Times New Roman" panose="02020603050405020304" pitchFamily="18" charset="0"/>
              </a:rPr>
              <a:t>When the RMS value of </a:t>
            </a:r>
            <a:r>
              <a:rPr lang="en-US" altLang="zh-CN" sz="2000" b="1">
                <a:solidFill>
                  <a:srgbClr val="FFFF00"/>
                </a:solidFill>
                <a:latin typeface="Times New Roman" panose="02020603050405020304" pitchFamily="18" charset="0"/>
                <a:cs typeface="Times New Roman" panose="02020603050405020304" pitchFamily="18" charset="0"/>
              </a:rPr>
              <a:t>the Manufacturing error is less than 16 </a:t>
            </a:r>
            <a:r>
              <a:rPr lang="en-US" altLang="zh-CN" sz="2000" b="1" dirty="0" err="1">
                <a:solidFill>
                  <a:srgbClr val="FFFF00"/>
                </a:solidFill>
                <a:latin typeface="Times New Roman" panose="02020603050405020304" pitchFamily="18" charset="0"/>
                <a:cs typeface="Times New Roman" panose="02020603050405020304" pitchFamily="18" charset="0"/>
              </a:rPr>
              <a:t>μm</a:t>
            </a:r>
            <a:r>
              <a:rPr lang="en-US" altLang="zh-CN" sz="2000" b="1" dirty="0">
                <a:solidFill>
                  <a:schemeClr val="bg1"/>
                </a:solidFill>
                <a:latin typeface="Times New Roman" panose="02020603050405020304" pitchFamily="18" charset="0"/>
                <a:cs typeface="Times New Roman" panose="02020603050405020304" pitchFamily="18" charset="0"/>
              </a:rPr>
              <a:t>, </a:t>
            </a:r>
          </a:p>
          <a:p>
            <a:pPr marL="514350" indent="-514350" defTabSz="685800">
              <a:defRPr/>
            </a:pPr>
            <a:r>
              <a:rPr lang="en-US" altLang="zh-CN" sz="2000" b="1" dirty="0">
                <a:solidFill>
                  <a:schemeClr val="bg1"/>
                </a:solidFill>
                <a:latin typeface="Times New Roman" panose="02020603050405020304" pitchFamily="18" charset="0"/>
                <a:cs typeface="Times New Roman" panose="02020603050405020304" pitchFamily="18" charset="0"/>
              </a:rPr>
              <a:t>the Strehl ratio of the primary mirror remains above 0.8</a:t>
            </a:r>
            <a:endParaRPr lang="en-US" altLang="zh-CN" sz="2000" b="1" dirty="0">
              <a:solidFill>
                <a:schemeClr val="bg1"/>
              </a:solidFill>
              <a:latin typeface="微软雅黑" panose="020B0503020204020204" pitchFamily="34" charset="-122"/>
            </a:endParaRPr>
          </a:p>
        </p:txBody>
      </p:sp>
      <p:sp>
        <p:nvSpPr>
          <p:cNvPr id="32" name="矩形 31">
            <a:extLst>
              <a:ext uri="{FF2B5EF4-FFF2-40B4-BE49-F238E27FC236}">
                <a16:creationId xmlns:a16="http://schemas.microsoft.com/office/drawing/2014/main" id="{631D936B-38AE-46BB-9611-77D7C2652B29}"/>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a:solidFill>
                  <a:srgbClr val="C00000"/>
                </a:solidFill>
              </a:rPr>
              <a:t>      </a:t>
            </a:r>
            <a:endParaRPr lang="zh-CN" altLang="en-US" b="1" dirty="0">
              <a:solidFill>
                <a:srgbClr val="C00000"/>
              </a:solidFill>
            </a:endParaRPr>
          </a:p>
        </p:txBody>
      </p:sp>
      <p:pic>
        <p:nvPicPr>
          <p:cNvPr id="54" name="图像" descr="图像">
            <a:extLst>
              <a:ext uri="{FF2B5EF4-FFF2-40B4-BE49-F238E27FC236}">
                <a16:creationId xmlns:a16="http://schemas.microsoft.com/office/drawing/2014/main" id="{FC2E0E30-219E-4515-AC7B-F25FBF3E0D7E}"/>
              </a:ext>
            </a:extLst>
          </p:cNvPr>
          <p:cNvPicPr>
            <a:picLocks noChangeAspect="1"/>
          </p:cNvPicPr>
          <p:nvPr/>
        </p:nvPicPr>
        <p:blipFill>
          <a:blip r:embed="rId4"/>
          <a:stretch>
            <a:fillRect/>
          </a:stretch>
        </p:blipFill>
        <p:spPr>
          <a:xfrm>
            <a:off x="10810875" y="6093460"/>
            <a:ext cx="1339850" cy="650240"/>
          </a:xfrm>
          <a:prstGeom prst="rect">
            <a:avLst/>
          </a:prstGeom>
          <a:ln w="12700">
            <a:miter lim="400000"/>
            <a:headEnd/>
            <a:tailEnd/>
          </a:ln>
        </p:spPr>
      </p:pic>
      <p:pic>
        <p:nvPicPr>
          <p:cNvPr id="11" name="图片 10">
            <a:extLst>
              <a:ext uri="{FF2B5EF4-FFF2-40B4-BE49-F238E27FC236}">
                <a16:creationId xmlns:a16="http://schemas.microsoft.com/office/drawing/2014/main" id="{74ABF20F-7DA6-45CC-A143-11379DC17DF2}"/>
              </a:ext>
            </a:extLst>
          </p:cNvPr>
          <p:cNvPicPr>
            <a:picLocks noChangeAspect="1"/>
          </p:cNvPicPr>
          <p:nvPr/>
        </p:nvPicPr>
        <p:blipFill>
          <a:blip r:embed="rId5"/>
          <a:stretch>
            <a:fillRect/>
          </a:stretch>
        </p:blipFill>
        <p:spPr>
          <a:xfrm>
            <a:off x="7182599" y="1779043"/>
            <a:ext cx="3096344" cy="2974770"/>
          </a:xfrm>
          <a:prstGeom prst="rect">
            <a:avLst/>
          </a:prstGeom>
        </p:spPr>
      </p:pic>
      <p:sp>
        <p:nvSpPr>
          <p:cNvPr id="12" name="文本框 11">
            <a:extLst>
              <a:ext uri="{FF2B5EF4-FFF2-40B4-BE49-F238E27FC236}">
                <a16:creationId xmlns:a16="http://schemas.microsoft.com/office/drawing/2014/main" id="{EDF2B61B-77BE-49A9-8B83-C2D17F439D6B}"/>
              </a:ext>
            </a:extLst>
          </p:cNvPr>
          <p:cNvSpPr txBox="1"/>
          <p:nvPr/>
        </p:nvSpPr>
        <p:spPr>
          <a:xfrm>
            <a:off x="2687544" y="4913395"/>
            <a:ext cx="6845487" cy="523220"/>
          </a:xfrm>
          <a:prstGeom prst="rect">
            <a:avLst/>
          </a:prstGeom>
          <a:noFill/>
        </p:spPr>
        <p:txBody>
          <a:bodyPr wrap="square">
            <a:spAutoFit/>
          </a:bodyPr>
          <a:lstStyle/>
          <a:p>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Fig 1. at a wavelength of 350µm </a:t>
            </a:r>
            <a:r>
              <a:rPr lang="en-US" altLang="zh-CN" sz="1400" b="1" dirty="0" err="1">
                <a:latin typeface="Times New Roman" panose="02020603050405020304" pitchFamily="18" charset="0"/>
                <a:ea typeface="微软雅黑" panose="020B0503020204020204" pitchFamily="34" charset="-122"/>
                <a:cs typeface="Times New Roman" panose="02020603050405020304" pitchFamily="18" charset="0"/>
              </a:rPr>
              <a:t>Strehl</a:t>
            </a:r>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 ratio of the primary mirror with Manufacturing error standard deviation. </a:t>
            </a:r>
            <a:endParaRPr lang="zh-CN" altLang="en-US" sz="1400" b="1" dirty="0">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13" name="图片 12">
            <a:extLst>
              <a:ext uri="{FF2B5EF4-FFF2-40B4-BE49-F238E27FC236}">
                <a16:creationId xmlns:a16="http://schemas.microsoft.com/office/drawing/2014/main" id="{5360D719-D717-4883-B4A8-4C8ED300BF11}"/>
              </a:ext>
            </a:extLst>
          </p:cNvPr>
          <p:cNvPicPr>
            <a:picLocks noChangeAspect="1"/>
          </p:cNvPicPr>
          <p:nvPr/>
        </p:nvPicPr>
        <p:blipFill rotWithShape="1">
          <a:blip r:embed="rId6"/>
          <a:srcRect r="961" b="2102"/>
          <a:stretch/>
        </p:blipFill>
        <p:spPr>
          <a:xfrm>
            <a:off x="2025043" y="1569159"/>
            <a:ext cx="4011907" cy="3363111"/>
          </a:xfrm>
          <a:prstGeom prst="rect">
            <a:avLst/>
          </a:prstGeom>
        </p:spPr>
      </p:pic>
      <p:sp>
        <p:nvSpPr>
          <p:cNvPr id="14" name="文本框 13">
            <a:extLst>
              <a:ext uri="{FF2B5EF4-FFF2-40B4-BE49-F238E27FC236}">
                <a16:creationId xmlns:a16="http://schemas.microsoft.com/office/drawing/2014/main" id="{2A48FC92-2A21-450B-AD7F-A11E861526EF}"/>
              </a:ext>
            </a:extLst>
          </p:cNvPr>
          <p:cNvSpPr txBox="1"/>
          <p:nvPr/>
        </p:nvSpPr>
        <p:spPr>
          <a:xfrm>
            <a:off x="3807612" y="5589242"/>
            <a:ext cx="4879475" cy="338554"/>
          </a:xfrm>
          <a:prstGeom prst="rect">
            <a:avLst/>
          </a:prstGeom>
          <a:solidFill>
            <a:schemeClr val="accent1">
              <a:alpha val="96000"/>
            </a:schemeClr>
          </a:solidFill>
        </p:spPr>
        <p:txBody>
          <a:bodyPr wrap="square"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Manufacturing Error sensitivity = 0.80018 </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5" name="矩形: 圆角 57">
            <a:extLst>
              <a:ext uri="{FF2B5EF4-FFF2-40B4-BE49-F238E27FC236}">
                <a16:creationId xmlns:a16="http://schemas.microsoft.com/office/drawing/2014/main" id="{76390641-F559-4A69-BB58-032CEF06E460}"/>
              </a:ext>
            </a:extLst>
          </p:cNvPr>
          <p:cNvSpPr/>
          <p:nvPr>
            <p:custDataLst>
              <p:tags r:id="rId1"/>
            </p:custDataLst>
          </p:nvPr>
        </p:nvSpPr>
        <p:spPr>
          <a:xfrm>
            <a:off x="1127448" y="1736434"/>
            <a:ext cx="10297144" cy="4274602"/>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灯片编号占位符 8">
            <a:extLst>
              <a:ext uri="{FF2B5EF4-FFF2-40B4-BE49-F238E27FC236}">
                <a16:creationId xmlns:a16="http://schemas.microsoft.com/office/drawing/2014/main" id="{2B4F7989-1C68-8881-04EB-CA9F8634B882}"/>
              </a:ext>
            </a:extLst>
          </p:cNvPr>
          <p:cNvSpPr txBox="1"/>
          <p:nvPr/>
        </p:nvSpPr>
        <p:spPr>
          <a:xfrm>
            <a:off x="1147469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13</a:t>
            </a:fld>
            <a:endParaRPr lang="zh-CN" altLang="en-US" sz="2000" dirty="0"/>
          </a:p>
        </p:txBody>
      </p:sp>
      <p:sp>
        <p:nvSpPr>
          <p:cNvPr id="7" name="矩形 6">
            <a:extLst>
              <a:ext uri="{FF2B5EF4-FFF2-40B4-BE49-F238E27FC236}">
                <a16:creationId xmlns:a16="http://schemas.microsoft.com/office/drawing/2014/main" id="{21CAF526-79E6-B7E8-7F56-AE79E4D20438}"/>
              </a:ext>
            </a:extLst>
          </p:cNvPr>
          <p:cNvSpPr/>
          <p:nvPr/>
        </p:nvSpPr>
        <p:spPr bwMode="auto">
          <a:xfrm>
            <a:off x="1455779" y="181740"/>
            <a:ext cx="104008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dirty="0">
                <a:solidFill>
                  <a:srgbClr val="0B5AA8"/>
                </a:solidFill>
                <a:latin typeface="微软雅黑" panose="020B0503020204020204" pitchFamily="34" charset="-122"/>
                <a:ea typeface="微软雅黑" panose="020B0503020204020204" pitchFamily="34" charset="-122"/>
              </a:rPr>
              <a:t>                  We set Strehl ratio </a:t>
            </a:r>
            <a:r>
              <a:rPr lang="en-US" altLang="zh-CN" sz="2400" b="1" dirty="0">
                <a:solidFill>
                  <a:srgbClr val="C00000"/>
                </a:solidFill>
                <a:latin typeface="微软雅黑" panose="020B0503020204020204" pitchFamily="34" charset="-122"/>
                <a:ea typeface="微软雅黑" panose="020B0503020204020204" pitchFamily="34" charset="-122"/>
              </a:rPr>
              <a:t>(SR)</a:t>
            </a:r>
            <a:r>
              <a:rPr lang="zh-CN" altLang="en-US" sz="2400" b="1" dirty="0">
                <a:solidFill>
                  <a:srgbClr val="C00000"/>
                </a:solidFill>
                <a:latin typeface="微软雅黑" panose="020B0503020204020204" pitchFamily="34" charset="-122"/>
                <a:ea typeface="微软雅黑" panose="020B0503020204020204" pitchFamily="34" charset="-122"/>
              </a:rPr>
              <a:t>＞</a:t>
            </a:r>
            <a:r>
              <a:rPr lang="en-US" altLang="zh-CN" sz="2400" b="1" dirty="0">
                <a:solidFill>
                  <a:srgbClr val="C00000"/>
                </a:solidFill>
                <a:latin typeface="微软雅黑" panose="020B0503020204020204" pitchFamily="34" charset="-122"/>
                <a:ea typeface="微软雅黑" panose="020B0503020204020204" pitchFamily="34" charset="-122"/>
              </a:rPr>
              <a:t>0.8 </a:t>
            </a:r>
            <a:r>
              <a:rPr lang="en-US" altLang="zh-CN" sz="2400" b="1" dirty="0">
                <a:solidFill>
                  <a:srgbClr val="0B5AA8"/>
                </a:solidFill>
                <a:latin typeface="微软雅黑" panose="020B0503020204020204" pitchFamily="34" charset="-122"/>
                <a:ea typeface="微软雅黑" panose="020B0503020204020204" pitchFamily="34" charset="-122"/>
              </a:rPr>
              <a:t>as the evaluation standard</a:t>
            </a:r>
          </a:p>
        </p:txBody>
      </p:sp>
      <p:sp>
        <p:nvSpPr>
          <p:cNvPr id="8" name="任意多边形 47">
            <a:extLst>
              <a:ext uri="{FF2B5EF4-FFF2-40B4-BE49-F238E27FC236}">
                <a16:creationId xmlns:a16="http://schemas.microsoft.com/office/drawing/2014/main" id="{D9869505-5442-2874-6023-26238B82EA48}"/>
              </a:ext>
            </a:extLst>
          </p:cNvPr>
          <p:cNvSpPr/>
          <p:nvPr/>
        </p:nvSpPr>
        <p:spPr bwMode="auto">
          <a:xfrm>
            <a:off x="3084597"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9" name="矩形 8">
            <a:extLst>
              <a:ext uri="{FF2B5EF4-FFF2-40B4-BE49-F238E27FC236}">
                <a16:creationId xmlns:a16="http://schemas.microsoft.com/office/drawing/2014/main" id="{F31A166A-5ED5-A471-33B7-2F32CB2E99D5}"/>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10" name="矩形 16">
            <a:extLst>
              <a:ext uri="{FF2B5EF4-FFF2-40B4-BE49-F238E27FC236}">
                <a16:creationId xmlns:a16="http://schemas.microsoft.com/office/drawing/2014/main" id="{DCB20AEE-AA83-581E-4DCB-C0228002CAF5}"/>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5" name="Text Box 5">
            <a:extLst>
              <a:ext uri="{FF2B5EF4-FFF2-40B4-BE49-F238E27FC236}">
                <a16:creationId xmlns:a16="http://schemas.microsoft.com/office/drawing/2014/main" id="{744080F5-5EFC-4DD7-8C15-91871A1CB693}"/>
              </a:ext>
            </a:extLst>
          </p:cNvPr>
          <p:cNvSpPr txBox="1">
            <a:spLocks noChangeArrowheads="1"/>
          </p:cNvSpPr>
          <p:nvPr/>
        </p:nvSpPr>
        <p:spPr bwMode="auto">
          <a:xfrm>
            <a:off x="179261" y="689681"/>
            <a:ext cx="50165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Impact of Manufacturing Error </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文本框 16">
            <a:extLst>
              <a:ext uri="{FF2B5EF4-FFF2-40B4-BE49-F238E27FC236}">
                <a16:creationId xmlns:a16="http://schemas.microsoft.com/office/drawing/2014/main" id="{DD968F64-458E-320E-0CB8-63A8DAEEC731}"/>
              </a:ext>
            </a:extLst>
          </p:cNvPr>
          <p:cNvSpPr txBox="1"/>
          <p:nvPr/>
        </p:nvSpPr>
        <p:spPr>
          <a:xfrm>
            <a:off x="168854" y="1090103"/>
            <a:ext cx="11639972" cy="707886"/>
          </a:xfrm>
          <a:prstGeom prst="rect">
            <a:avLst/>
          </a:prstGeom>
          <a:noFill/>
        </p:spPr>
        <p:txBody>
          <a:bodyPr wrap="square">
            <a:spAutoFit/>
          </a:bodyPr>
          <a:lstStyle/>
          <a:p>
            <a:r>
              <a:rPr lang="en-US" altLang="zh-CN" sz="2000" dirty="0">
                <a:effectLst/>
                <a:latin typeface="Times New Roman" panose="02020603050405020304" pitchFamily="18" charset="0"/>
                <a:ea typeface="+mn-ea"/>
              </a:rPr>
              <a:t>When considering the influence of manufacturing surface errors alone, the manufacturing error in the primary mirror model is represented using Zernike polynomials</a:t>
            </a:r>
            <a:endParaRPr lang="zh-CN" altLang="en-US" sz="2000" dirty="0"/>
          </a:p>
        </p:txBody>
      </p:sp>
    </p:spTree>
    <p:extLst>
      <p:ext uri="{BB962C8B-B14F-4D97-AF65-F5344CB8AC3E}">
        <p14:creationId xmlns:p14="http://schemas.microsoft.com/office/powerpoint/2010/main" val="3860085299"/>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a16="http://schemas.microsoft.com/office/drawing/2014/main" id="{296CB288-B5E1-4459-B578-36146EA33042}"/>
              </a:ext>
            </a:extLst>
          </p:cNvPr>
          <p:cNvSpPr/>
          <p:nvPr/>
        </p:nvSpPr>
        <p:spPr bwMode="auto">
          <a:xfrm>
            <a:off x="-4445" y="6035675"/>
            <a:ext cx="12196445" cy="822325"/>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defRPr/>
            </a:pPr>
            <a:r>
              <a:rPr lang="en-US" altLang="zh-CN" sz="2000" b="1" dirty="0">
                <a:solidFill>
                  <a:schemeClr val="bg1"/>
                </a:solidFill>
                <a:latin typeface="Times New Roman" panose="02020603050405020304" pitchFamily="18" charset="0"/>
                <a:cs typeface="Times New Roman" panose="02020603050405020304" pitchFamily="18" charset="0"/>
              </a:rPr>
              <a:t>When the RMS value of </a:t>
            </a:r>
            <a:r>
              <a:rPr lang="en-US" altLang="zh-CN" sz="2000" b="1" dirty="0">
                <a:solidFill>
                  <a:srgbClr val="FFFF00"/>
                </a:solidFill>
                <a:latin typeface="Times New Roman" panose="02020603050405020304" pitchFamily="18" charset="0"/>
                <a:cs typeface="Times New Roman" panose="02020603050405020304" pitchFamily="18" charset="0"/>
              </a:rPr>
              <a:t>the Decenter error is less than 180 µm</a:t>
            </a:r>
            <a:r>
              <a:rPr lang="en-US" altLang="zh-CN" sz="2000" b="1" dirty="0">
                <a:solidFill>
                  <a:schemeClr val="bg1"/>
                </a:solidFill>
                <a:latin typeface="Times New Roman" panose="02020603050405020304" pitchFamily="18" charset="0"/>
                <a:cs typeface="Times New Roman" panose="02020603050405020304" pitchFamily="18" charset="0"/>
              </a:rPr>
              <a:t>—approximately half </a:t>
            </a:r>
          </a:p>
          <a:p>
            <a:pPr marL="514350" indent="-514350" defTabSz="685800">
              <a:defRPr/>
            </a:pPr>
            <a:r>
              <a:rPr lang="en-US" altLang="zh-CN" sz="2000" b="1" dirty="0">
                <a:solidFill>
                  <a:schemeClr val="bg1"/>
                </a:solidFill>
                <a:latin typeface="Times New Roman" panose="02020603050405020304" pitchFamily="18" charset="0"/>
                <a:cs typeface="Times New Roman" panose="02020603050405020304" pitchFamily="18" charset="0"/>
              </a:rPr>
              <a:t>of the operating wavelength—the </a:t>
            </a:r>
            <a:r>
              <a:rPr lang="en-US" altLang="zh-CN" sz="2000" b="1" dirty="0" err="1">
                <a:solidFill>
                  <a:schemeClr val="bg1"/>
                </a:solidFill>
                <a:latin typeface="Times New Roman" panose="02020603050405020304" pitchFamily="18" charset="0"/>
                <a:cs typeface="Times New Roman" panose="02020603050405020304" pitchFamily="18" charset="0"/>
              </a:rPr>
              <a:t>Strehl</a:t>
            </a:r>
            <a:r>
              <a:rPr lang="en-US" altLang="zh-CN" sz="2000" b="1" dirty="0">
                <a:solidFill>
                  <a:schemeClr val="bg1"/>
                </a:solidFill>
                <a:latin typeface="Times New Roman" panose="02020603050405020304" pitchFamily="18" charset="0"/>
                <a:cs typeface="Times New Roman" panose="02020603050405020304" pitchFamily="18" charset="0"/>
              </a:rPr>
              <a:t> ratio of the primary mirror remains above 0.8.</a:t>
            </a:r>
          </a:p>
        </p:txBody>
      </p:sp>
      <p:sp>
        <p:nvSpPr>
          <p:cNvPr id="32" name="矩形 31">
            <a:extLst>
              <a:ext uri="{FF2B5EF4-FFF2-40B4-BE49-F238E27FC236}">
                <a16:creationId xmlns:a16="http://schemas.microsoft.com/office/drawing/2014/main" id="{631D936B-38AE-46BB-9611-77D7C2652B29}"/>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pic>
        <p:nvPicPr>
          <p:cNvPr id="54" name="图像" descr="图像">
            <a:extLst>
              <a:ext uri="{FF2B5EF4-FFF2-40B4-BE49-F238E27FC236}">
                <a16:creationId xmlns:a16="http://schemas.microsoft.com/office/drawing/2014/main" id="{FC2E0E30-219E-4515-AC7B-F25FBF3E0D7E}"/>
              </a:ext>
            </a:extLst>
          </p:cNvPr>
          <p:cNvPicPr>
            <a:picLocks noChangeAspect="1"/>
          </p:cNvPicPr>
          <p:nvPr/>
        </p:nvPicPr>
        <p:blipFill>
          <a:blip r:embed="rId4"/>
          <a:stretch>
            <a:fillRect/>
          </a:stretch>
        </p:blipFill>
        <p:spPr>
          <a:xfrm>
            <a:off x="10810875" y="6093460"/>
            <a:ext cx="1339850" cy="650240"/>
          </a:xfrm>
          <a:prstGeom prst="rect">
            <a:avLst/>
          </a:prstGeom>
          <a:ln w="12700">
            <a:miter lim="400000"/>
            <a:headEnd/>
            <a:tailEnd/>
          </a:ln>
        </p:spPr>
      </p:pic>
      <p:sp>
        <p:nvSpPr>
          <p:cNvPr id="55" name="Text Box 5">
            <a:extLst>
              <a:ext uri="{FF2B5EF4-FFF2-40B4-BE49-F238E27FC236}">
                <a16:creationId xmlns:a16="http://schemas.microsoft.com/office/drawing/2014/main" id="{744080F5-5EFC-4DD7-8C15-91871A1CB693}"/>
              </a:ext>
            </a:extLst>
          </p:cNvPr>
          <p:cNvSpPr txBox="1">
            <a:spLocks noChangeArrowheads="1"/>
          </p:cNvSpPr>
          <p:nvPr/>
        </p:nvSpPr>
        <p:spPr bwMode="auto">
          <a:xfrm>
            <a:off x="3215680" y="176431"/>
            <a:ext cx="41068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Impact of Decenter Error </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1" name="图片 10">
            <a:extLst>
              <a:ext uri="{FF2B5EF4-FFF2-40B4-BE49-F238E27FC236}">
                <a16:creationId xmlns:a16="http://schemas.microsoft.com/office/drawing/2014/main" id="{6EF41B61-47CD-43C3-859F-20E3C43ADD34}"/>
              </a:ext>
            </a:extLst>
          </p:cNvPr>
          <p:cNvPicPr/>
          <p:nvPr/>
        </p:nvPicPr>
        <p:blipFill>
          <a:blip r:embed="rId5"/>
          <a:stretch>
            <a:fillRect/>
          </a:stretch>
        </p:blipFill>
        <p:spPr>
          <a:xfrm>
            <a:off x="2050813" y="1196753"/>
            <a:ext cx="4304430" cy="3729416"/>
          </a:xfrm>
          <a:prstGeom prst="rect">
            <a:avLst/>
          </a:prstGeom>
        </p:spPr>
      </p:pic>
      <p:pic>
        <p:nvPicPr>
          <p:cNvPr id="12" name="图片 11">
            <a:extLst>
              <a:ext uri="{FF2B5EF4-FFF2-40B4-BE49-F238E27FC236}">
                <a16:creationId xmlns:a16="http://schemas.microsoft.com/office/drawing/2014/main" id="{4F36697F-F1E3-4898-84C5-20DA4317973E}"/>
              </a:ext>
            </a:extLst>
          </p:cNvPr>
          <p:cNvPicPr>
            <a:picLocks noChangeAspect="1"/>
          </p:cNvPicPr>
          <p:nvPr/>
        </p:nvPicPr>
        <p:blipFill>
          <a:blip r:embed="rId6"/>
          <a:stretch>
            <a:fillRect/>
          </a:stretch>
        </p:blipFill>
        <p:spPr>
          <a:xfrm>
            <a:off x="7177641" y="1450295"/>
            <a:ext cx="3393129" cy="3186091"/>
          </a:xfrm>
          <a:prstGeom prst="rect">
            <a:avLst/>
          </a:prstGeom>
        </p:spPr>
      </p:pic>
      <p:sp>
        <p:nvSpPr>
          <p:cNvPr id="13" name="文本框 12">
            <a:extLst>
              <a:ext uri="{FF2B5EF4-FFF2-40B4-BE49-F238E27FC236}">
                <a16:creationId xmlns:a16="http://schemas.microsoft.com/office/drawing/2014/main" id="{923CE613-35E0-4B54-A826-2F86F8682158}"/>
              </a:ext>
            </a:extLst>
          </p:cNvPr>
          <p:cNvSpPr txBox="1"/>
          <p:nvPr/>
        </p:nvSpPr>
        <p:spPr>
          <a:xfrm>
            <a:off x="2687544" y="4727459"/>
            <a:ext cx="6845487" cy="646331"/>
          </a:xfrm>
          <a:prstGeom prst="rect">
            <a:avLst/>
          </a:prstGeom>
          <a:noFill/>
        </p:spPr>
        <p:txBody>
          <a:bodyPr wrap="square">
            <a:spAutoFit/>
          </a:bodyPr>
          <a:lstStyle/>
          <a:p>
            <a:pPr algn="ctr"/>
            <a:r>
              <a:rPr lang="en-US" altLang="zh-CN" b="1" dirty="0">
                <a:latin typeface="Times New Roman" panose="02020603050405020304" pitchFamily="18" charset="0"/>
                <a:ea typeface="微软雅黑" panose="020B0503020204020204" pitchFamily="34" charset="-122"/>
                <a:cs typeface="Times New Roman" panose="02020603050405020304" pitchFamily="18" charset="0"/>
              </a:rPr>
              <a:t>Fig 2. at a wavelength of 350µm </a:t>
            </a:r>
            <a:r>
              <a:rPr lang="en-US" altLang="zh-CN" b="1" dirty="0" err="1">
                <a:latin typeface="Times New Roman" panose="02020603050405020304" pitchFamily="18" charset="0"/>
                <a:ea typeface="微软雅黑" panose="020B0503020204020204" pitchFamily="34" charset="-122"/>
                <a:cs typeface="Times New Roman" panose="02020603050405020304" pitchFamily="18" charset="0"/>
              </a:rPr>
              <a:t>Strehl</a:t>
            </a:r>
            <a:r>
              <a:rPr lang="en-US" altLang="zh-CN" b="1" dirty="0">
                <a:latin typeface="Times New Roman" panose="02020603050405020304" pitchFamily="18" charset="0"/>
                <a:ea typeface="微软雅黑" panose="020B0503020204020204" pitchFamily="34" charset="-122"/>
                <a:cs typeface="Times New Roman" panose="02020603050405020304" pitchFamily="18" charset="0"/>
              </a:rPr>
              <a:t> ratio of the primary mirror with Decenter error standard deviation. </a:t>
            </a:r>
            <a:endParaRPr lang="zh-CN" altLang="en-US" b="1"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4" name="文本框 13">
            <a:extLst>
              <a:ext uri="{FF2B5EF4-FFF2-40B4-BE49-F238E27FC236}">
                <a16:creationId xmlns:a16="http://schemas.microsoft.com/office/drawing/2014/main" id="{33BB0373-F45F-4911-83E1-FB47BB719E00}"/>
              </a:ext>
            </a:extLst>
          </p:cNvPr>
          <p:cNvSpPr txBox="1"/>
          <p:nvPr/>
        </p:nvSpPr>
        <p:spPr>
          <a:xfrm>
            <a:off x="3807612" y="5403306"/>
            <a:ext cx="4879475" cy="338554"/>
          </a:xfrm>
          <a:prstGeom prst="rect">
            <a:avLst/>
          </a:prstGeom>
          <a:solidFill>
            <a:schemeClr val="accent1">
              <a:alpha val="96000"/>
            </a:schemeClr>
          </a:solidFill>
        </p:spPr>
        <p:txBody>
          <a:bodyPr wrap="square"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Decenter Error sensitivity = 0.07099</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6" name="矩形: 圆角 57">
            <a:extLst>
              <a:ext uri="{FF2B5EF4-FFF2-40B4-BE49-F238E27FC236}">
                <a16:creationId xmlns:a16="http://schemas.microsoft.com/office/drawing/2014/main" id="{FB67164B-7FC3-45E8-8C66-852845290AAC}"/>
              </a:ext>
            </a:extLst>
          </p:cNvPr>
          <p:cNvSpPr/>
          <p:nvPr>
            <p:custDataLst>
              <p:tags r:id="rId1"/>
            </p:custDataLst>
          </p:nvPr>
        </p:nvSpPr>
        <p:spPr>
          <a:xfrm>
            <a:off x="1127448" y="1299981"/>
            <a:ext cx="10297144" cy="4525119"/>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灯片编号占位符 8">
            <a:extLst>
              <a:ext uri="{FF2B5EF4-FFF2-40B4-BE49-F238E27FC236}">
                <a16:creationId xmlns:a16="http://schemas.microsoft.com/office/drawing/2014/main" id="{4C8B28FA-E5EE-4216-0776-3B5130B03D6D}"/>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14</a:t>
            </a:fld>
            <a:endParaRPr lang="zh-CN" altLang="en-US" sz="2000" dirty="0"/>
          </a:p>
        </p:txBody>
      </p:sp>
      <p:sp>
        <p:nvSpPr>
          <p:cNvPr id="5" name="任意多边形 47">
            <a:extLst>
              <a:ext uri="{FF2B5EF4-FFF2-40B4-BE49-F238E27FC236}">
                <a16:creationId xmlns:a16="http://schemas.microsoft.com/office/drawing/2014/main" id="{1297948B-394B-F126-93D9-DD1E0BE0CEB7}"/>
              </a:ext>
            </a:extLst>
          </p:cNvPr>
          <p:cNvSpPr/>
          <p:nvPr/>
        </p:nvSpPr>
        <p:spPr bwMode="auto">
          <a:xfrm>
            <a:off x="3084597"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6" name="矩形 5">
            <a:extLst>
              <a:ext uri="{FF2B5EF4-FFF2-40B4-BE49-F238E27FC236}">
                <a16:creationId xmlns:a16="http://schemas.microsoft.com/office/drawing/2014/main" id="{03519074-61A0-EDE0-189D-1BF9ED0408AA}"/>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7" name="矩形 16">
            <a:extLst>
              <a:ext uri="{FF2B5EF4-FFF2-40B4-BE49-F238E27FC236}">
                <a16:creationId xmlns:a16="http://schemas.microsoft.com/office/drawing/2014/main" id="{FD37B3FA-E22C-A248-0A13-9E9FD0875A4E}"/>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430EF98D-2C56-DEED-AF63-21DF857742A8}"/>
              </a:ext>
            </a:extLst>
          </p:cNvPr>
          <p:cNvSpPr txBox="1"/>
          <p:nvPr/>
        </p:nvSpPr>
        <p:spPr>
          <a:xfrm>
            <a:off x="407368" y="790347"/>
            <a:ext cx="11543184" cy="400110"/>
          </a:xfrm>
          <a:prstGeom prst="rect">
            <a:avLst/>
          </a:prstGeom>
          <a:noFill/>
        </p:spPr>
        <p:txBody>
          <a:bodyPr wrap="square">
            <a:spAutoFit/>
          </a:bodyPr>
          <a:lstStyle/>
          <a:p>
            <a:r>
              <a:rPr lang="en-US" altLang="zh-CN" sz="2000" b="1" dirty="0">
                <a:effectLst/>
                <a:latin typeface="Times New Roman" panose="02020603050405020304" pitchFamily="18" charset="0"/>
                <a:cs typeface="Times New Roman" panose="02020603050405020304" pitchFamily="18" charset="0"/>
              </a:rPr>
              <a:t>The decenter error refers to the in-plane displacement of a sub-aperture relative to its nominal center.</a:t>
            </a:r>
            <a:endParaRPr lang="zh-CN" alt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4983717"/>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a16="http://schemas.microsoft.com/office/drawing/2014/main" id="{296CB288-B5E1-4459-B578-36146EA33042}"/>
              </a:ext>
            </a:extLst>
          </p:cNvPr>
          <p:cNvSpPr/>
          <p:nvPr/>
        </p:nvSpPr>
        <p:spPr bwMode="auto">
          <a:xfrm>
            <a:off x="-4445" y="6035675"/>
            <a:ext cx="12196445" cy="822242"/>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defRPr/>
            </a:pPr>
            <a:r>
              <a:rPr lang="en-US" altLang="zh-CN" sz="2000" b="1" dirty="0">
                <a:solidFill>
                  <a:schemeClr val="bg1"/>
                </a:solidFill>
                <a:latin typeface="Times New Roman" panose="02020603050405020304" pitchFamily="18" charset="0"/>
                <a:cs typeface="Times New Roman" panose="02020603050405020304" pitchFamily="18" charset="0"/>
              </a:rPr>
              <a:t>When the RMS value of </a:t>
            </a:r>
            <a:r>
              <a:rPr lang="en-US" altLang="zh-CN" sz="2000" b="1" dirty="0">
                <a:solidFill>
                  <a:srgbClr val="FFFF00"/>
                </a:solidFill>
                <a:latin typeface="Times New Roman" panose="02020603050405020304" pitchFamily="18" charset="0"/>
                <a:cs typeface="Times New Roman" panose="02020603050405020304" pitchFamily="18" charset="0"/>
              </a:rPr>
              <a:t>the</a:t>
            </a:r>
            <a:r>
              <a:rPr lang="en-US" altLang="zh-CN" sz="2000" b="1" dirty="0">
                <a:solidFill>
                  <a:schemeClr val="bg1"/>
                </a:solidFill>
                <a:latin typeface="Times New Roman" panose="02020603050405020304" pitchFamily="18" charset="0"/>
                <a:cs typeface="Times New Roman" panose="02020603050405020304" pitchFamily="18" charset="0"/>
              </a:rPr>
              <a:t> </a:t>
            </a:r>
            <a:r>
              <a:rPr lang="en-US" altLang="zh-CN" sz="2000" b="1" dirty="0">
                <a:solidFill>
                  <a:srgbClr val="FFFF00"/>
                </a:solidFill>
                <a:latin typeface="Times New Roman" panose="02020603050405020304" pitchFamily="18" charset="0"/>
                <a:cs typeface="Times New Roman" panose="02020603050405020304" pitchFamily="18" charset="0"/>
              </a:rPr>
              <a:t>Piston error is less than 13 μm</a:t>
            </a:r>
            <a:r>
              <a:rPr lang="en-US" altLang="zh-CN" sz="2000" b="1" dirty="0">
                <a:solidFill>
                  <a:schemeClr val="bg1"/>
                </a:solidFill>
                <a:latin typeface="Times New Roman" panose="02020603050405020304" pitchFamily="18" charset="0"/>
                <a:cs typeface="Times New Roman" panose="02020603050405020304" pitchFamily="18" charset="0"/>
              </a:rPr>
              <a:t>,</a:t>
            </a:r>
          </a:p>
          <a:p>
            <a:pPr marL="514350" indent="-514350" defTabSz="685800">
              <a:defRPr/>
            </a:pPr>
            <a:r>
              <a:rPr lang="en-US" altLang="zh-CN" sz="2000" b="1" dirty="0">
                <a:solidFill>
                  <a:schemeClr val="bg1"/>
                </a:solidFill>
                <a:latin typeface="Times New Roman" panose="02020603050405020304" pitchFamily="18" charset="0"/>
                <a:cs typeface="Times New Roman" panose="02020603050405020304" pitchFamily="18" charset="0"/>
              </a:rPr>
              <a:t> the </a:t>
            </a:r>
            <a:r>
              <a:rPr lang="en-US" altLang="zh-CN" sz="2000" b="1" dirty="0" err="1">
                <a:solidFill>
                  <a:schemeClr val="bg1"/>
                </a:solidFill>
                <a:latin typeface="Times New Roman" panose="02020603050405020304" pitchFamily="18" charset="0"/>
                <a:cs typeface="Times New Roman" panose="02020603050405020304" pitchFamily="18" charset="0"/>
              </a:rPr>
              <a:t>Strehl</a:t>
            </a:r>
            <a:r>
              <a:rPr lang="en-US" altLang="zh-CN" sz="2000" b="1" dirty="0">
                <a:solidFill>
                  <a:schemeClr val="bg1"/>
                </a:solidFill>
                <a:latin typeface="Times New Roman" panose="02020603050405020304" pitchFamily="18" charset="0"/>
                <a:cs typeface="Times New Roman" panose="02020603050405020304" pitchFamily="18" charset="0"/>
              </a:rPr>
              <a:t> ratio of the primary mirror remains above 0.8</a:t>
            </a:r>
          </a:p>
        </p:txBody>
      </p:sp>
      <p:sp>
        <p:nvSpPr>
          <p:cNvPr id="32" name="矩形 31">
            <a:extLst>
              <a:ext uri="{FF2B5EF4-FFF2-40B4-BE49-F238E27FC236}">
                <a16:creationId xmlns:a16="http://schemas.microsoft.com/office/drawing/2014/main" id="{631D936B-38AE-46BB-9611-77D7C2652B29}"/>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pic>
        <p:nvPicPr>
          <p:cNvPr id="54" name="图像" descr="图像">
            <a:extLst>
              <a:ext uri="{FF2B5EF4-FFF2-40B4-BE49-F238E27FC236}">
                <a16:creationId xmlns:a16="http://schemas.microsoft.com/office/drawing/2014/main" id="{FC2E0E30-219E-4515-AC7B-F25FBF3E0D7E}"/>
              </a:ext>
            </a:extLst>
          </p:cNvPr>
          <p:cNvPicPr>
            <a:picLocks noChangeAspect="1"/>
          </p:cNvPicPr>
          <p:nvPr/>
        </p:nvPicPr>
        <p:blipFill>
          <a:blip r:embed="rId4"/>
          <a:stretch>
            <a:fillRect/>
          </a:stretch>
        </p:blipFill>
        <p:spPr>
          <a:xfrm>
            <a:off x="10810875" y="6093460"/>
            <a:ext cx="1339850" cy="650240"/>
          </a:xfrm>
          <a:prstGeom prst="rect">
            <a:avLst/>
          </a:prstGeom>
          <a:ln w="12700">
            <a:miter lim="400000"/>
            <a:headEnd/>
            <a:tailEnd/>
          </a:ln>
        </p:spPr>
      </p:pic>
      <p:sp>
        <p:nvSpPr>
          <p:cNvPr id="55" name="Text Box 5">
            <a:extLst>
              <a:ext uri="{FF2B5EF4-FFF2-40B4-BE49-F238E27FC236}">
                <a16:creationId xmlns:a16="http://schemas.microsoft.com/office/drawing/2014/main" id="{744080F5-5EFC-4DD7-8C15-91871A1CB693}"/>
              </a:ext>
            </a:extLst>
          </p:cNvPr>
          <p:cNvSpPr txBox="1">
            <a:spLocks noChangeArrowheads="1"/>
          </p:cNvSpPr>
          <p:nvPr/>
        </p:nvSpPr>
        <p:spPr bwMode="auto">
          <a:xfrm>
            <a:off x="3215680" y="176431"/>
            <a:ext cx="38188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Impact of Piston Error </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圆角 57">
            <a:extLst>
              <a:ext uri="{FF2B5EF4-FFF2-40B4-BE49-F238E27FC236}">
                <a16:creationId xmlns:a16="http://schemas.microsoft.com/office/drawing/2014/main" id="{5AC58E43-BB8A-4CFD-B63D-97BA4BF89229}"/>
              </a:ext>
            </a:extLst>
          </p:cNvPr>
          <p:cNvSpPr/>
          <p:nvPr>
            <p:custDataLst>
              <p:tags r:id="rId1"/>
            </p:custDataLst>
          </p:nvPr>
        </p:nvSpPr>
        <p:spPr>
          <a:xfrm>
            <a:off x="1127448" y="1248925"/>
            <a:ext cx="10297144" cy="4672533"/>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id="{DD43D889-739E-4191-806D-4EC739EE3619}"/>
              </a:ext>
            </a:extLst>
          </p:cNvPr>
          <p:cNvPicPr>
            <a:picLocks noChangeAspect="1"/>
          </p:cNvPicPr>
          <p:nvPr/>
        </p:nvPicPr>
        <p:blipFill>
          <a:blip r:embed="rId5"/>
          <a:stretch>
            <a:fillRect/>
          </a:stretch>
        </p:blipFill>
        <p:spPr>
          <a:xfrm>
            <a:off x="1819673" y="1337948"/>
            <a:ext cx="8823615" cy="3386728"/>
          </a:xfrm>
          <a:prstGeom prst="rect">
            <a:avLst/>
          </a:prstGeom>
        </p:spPr>
      </p:pic>
      <p:sp>
        <p:nvSpPr>
          <p:cNvPr id="13" name="文本框 12">
            <a:extLst>
              <a:ext uri="{FF2B5EF4-FFF2-40B4-BE49-F238E27FC236}">
                <a16:creationId xmlns:a16="http://schemas.microsoft.com/office/drawing/2014/main" id="{D03FEA92-B7A3-408D-8CFA-1C17075B7FE7}"/>
              </a:ext>
            </a:extLst>
          </p:cNvPr>
          <p:cNvSpPr txBox="1"/>
          <p:nvPr/>
        </p:nvSpPr>
        <p:spPr>
          <a:xfrm>
            <a:off x="2959708" y="4813699"/>
            <a:ext cx="6845487" cy="646331"/>
          </a:xfrm>
          <a:prstGeom prst="rect">
            <a:avLst/>
          </a:prstGeom>
          <a:noFill/>
        </p:spPr>
        <p:txBody>
          <a:bodyPr wrap="square">
            <a:spAutoFit/>
          </a:bodyPr>
          <a:lstStyle/>
          <a:p>
            <a:pPr algn="ctr"/>
            <a:r>
              <a:rPr lang="en-US" altLang="zh-CN" b="1" dirty="0">
                <a:latin typeface="Times New Roman" panose="02020603050405020304" pitchFamily="18" charset="0"/>
                <a:ea typeface="微软雅黑" panose="020B0503020204020204" pitchFamily="34" charset="-122"/>
                <a:cs typeface="Times New Roman" panose="02020603050405020304" pitchFamily="18" charset="0"/>
              </a:rPr>
              <a:t>Fig 3. at a wavelength of 350µm </a:t>
            </a:r>
            <a:r>
              <a:rPr lang="en-US" altLang="zh-CN" b="1" dirty="0" err="1">
                <a:latin typeface="Times New Roman" panose="02020603050405020304" pitchFamily="18" charset="0"/>
                <a:ea typeface="微软雅黑" panose="020B0503020204020204" pitchFamily="34" charset="-122"/>
                <a:cs typeface="Times New Roman" panose="02020603050405020304" pitchFamily="18" charset="0"/>
              </a:rPr>
              <a:t>Strehl</a:t>
            </a:r>
            <a:r>
              <a:rPr lang="en-US" altLang="zh-CN" b="1" dirty="0">
                <a:latin typeface="Times New Roman" panose="02020603050405020304" pitchFamily="18" charset="0"/>
                <a:ea typeface="微软雅黑" panose="020B0503020204020204" pitchFamily="34" charset="-122"/>
                <a:cs typeface="Times New Roman" panose="02020603050405020304" pitchFamily="18" charset="0"/>
              </a:rPr>
              <a:t> ratio of the primary mirror with Piston error standard deviation. </a:t>
            </a:r>
            <a:endParaRPr lang="zh-CN" altLang="en-US" b="1"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4" name="文本框 13">
            <a:extLst>
              <a:ext uri="{FF2B5EF4-FFF2-40B4-BE49-F238E27FC236}">
                <a16:creationId xmlns:a16="http://schemas.microsoft.com/office/drawing/2014/main" id="{077F6C79-F1BE-47BF-A6C6-F08745602901}"/>
              </a:ext>
            </a:extLst>
          </p:cNvPr>
          <p:cNvSpPr txBox="1"/>
          <p:nvPr/>
        </p:nvSpPr>
        <p:spPr>
          <a:xfrm>
            <a:off x="3791744" y="5489546"/>
            <a:ext cx="4879475" cy="338554"/>
          </a:xfrm>
          <a:prstGeom prst="rect">
            <a:avLst/>
          </a:prstGeom>
          <a:solidFill>
            <a:schemeClr val="accent1">
              <a:alpha val="96000"/>
            </a:schemeClr>
          </a:solidFill>
        </p:spPr>
        <p:txBody>
          <a:bodyPr wrap="square"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Piston Error sensitivity = 0.96101 </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4" name="灯片编号占位符 8">
            <a:extLst>
              <a:ext uri="{FF2B5EF4-FFF2-40B4-BE49-F238E27FC236}">
                <a16:creationId xmlns:a16="http://schemas.microsoft.com/office/drawing/2014/main" id="{95638DAA-6FCB-91DF-3DC0-A765FE1B2964}"/>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15</a:t>
            </a:fld>
            <a:endParaRPr lang="zh-CN" altLang="en-US" sz="2000" dirty="0"/>
          </a:p>
        </p:txBody>
      </p:sp>
      <p:sp>
        <p:nvSpPr>
          <p:cNvPr id="5" name="任意多边形 47">
            <a:extLst>
              <a:ext uri="{FF2B5EF4-FFF2-40B4-BE49-F238E27FC236}">
                <a16:creationId xmlns:a16="http://schemas.microsoft.com/office/drawing/2014/main" id="{FC678FFD-DF20-E833-4495-E2D58C13EFA6}"/>
              </a:ext>
            </a:extLst>
          </p:cNvPr>
          <p:cNvSpPr/>
          <p:nvPr/>
        </p:nvSpPr>
        <p:spPr bwMode="auto">
          <a:xfrm>
            <a:off x="3084597"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6" name="矩形 5">
            <a:extLst>
              <a:ext uri="{FF2B5EF4-FFF2-40B4-BE49-F238E27FC236}">
                <a16:creationId xmlns:a16="http://schemas.microsoft.com/office/drawing/2014/main" id="{4F1DD7E5-A4B7-2BCF-0F32-A43C685CEC12}"/>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7" name="矩形 16">
            <a:extLst>
              <a:ext uri="{FF2B5EF4-FFF2-40B4-BE49-F238E27FC236}">
                <a16:creationId xmlns:a16="http://schemas.microsoft.com/office/drawing/2014/main" id="{C779864B-A193-F17B-BF07-A5EBBC3036EC}"/>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3FC5DB3D-15C2-B8F3-86C0-D96623CE88AA}"/>
              </a:ext>
            </a:extLst>
          </p:cNvPr>
          <p:cNvSpPr txBox="1"/>
          <p:nvPr/>
        </p:nvSpPr>
        <p:spPr>
          <a:xfrm>
            <a:off x="323175" y="745391"/>
            <a:ext cx="10669369" cy="461665"/>
          </a:xfrm>
          <a:prstGeom prst="rect">
            <a:avLst/>
          </a:prstGeom>
          <a:noFill/>
        </p:spPr>
        <p:txBody>
          <a:bodyPr wrap="square">
            <a:spAutoFit/>
          </a:bodyPr>
          <a:lstStyle/>
          <a:p>
            <a:r>
              <a:rPr lang="en-US" altLang="zh-CN" sz="2400" b="1" dirty="0">
                <a:effectLst/>
                <a:latin typeface="Times New Roman" panose="02020603050405020304" pitchFamily="18" charset="0"/>
                <a:ea typeface="+mn-ea"/>
              </a:rPr>
              <a:t>Piston error is one of the most critical error terms in segmented mirror assembly </a:t>
            </a:r>
            <a:endParaRPr lang="zh-CN" altLang="en-US" sz="2400" b="1" dirty="0"/>
          </a:p>
        </p:txBody>
      </p:sp>
    </p:spTree>
    <p:extLst>
      <p:ext uri="{BB962C8B-B14F-4D97-AF65-F5344CB8AC3E}">
        <p14:creationId xmlns:p14="http://schemas.microsoft.com/office/powerpoint/2010/main" val="21254037"/>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a16="http://schemas.microsoft.com/office/drawing/2014/main" id="{296CB288-B5E1-4459-B578-36146EA33042}"/>
              </a:ext>
            </a:extLst>
          </p:cNvPr>
          <p:cNvSpPr/>
          <p:nvPr/>
        </p:nvSpPr>
        <p:spPr bwMode="auto">
          <a:xfrm>
            <a:off x="-4445" y="6035675"/>
            <a:ext cx="12196445" cy="822242"/>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defRPr/>
            </a:pPr>
            <a:r>
              <a:rPr lang="en-US" altLang="zh-CN" sz="2000" b="1" dirty="0">
                <a:solidFill>
                  <a:schemeClr val="bg1"/>
                </a:solidFill>
                <a:latin typeface="Times New Roman" panose="02020603050405020304" pitchFamily="18" charset="0"/>
                <a:cs typeface="Times New Roman" panose="02020603050405020304" pitchFamily="18" charset="0"/>
              </a:rPr>
              <a:t>When the RMS value of </a:t>
            </a:r>
            <a:r>
              <a:rPr lang="en-US" altLang="zh-CN" sz="2000" b="1" dirty="0">
                <a:solidFill>
                  <a:srgbClr val="FFFF00"/>
                </a:solidFill>
                <a:latin typeface="Times New Roman" panose="02020603050405020304" pitchFamily="18" charset="0"/>
                <a:cs typeface="Times New Roman" panose="02020603050405020304" pitchFamily="18" charset="0"/>
              </a:rPr>
              <a:t>the Tip–Tilt error is less than 4.35 arcsec</a:t>
            </a:r>
            <a:r>
              <a:rPr lang="en-US" altLang="zh-CN" sz="2000" b="1" dirty="0">
                <a:solidFill>
                  <a:schemeClr val="bg1"/>
                </a:solidFill>
                <a:latin typeface="Times New Roman" panose="02020603050405020304" pitchFamily="18" charset="0"/>
                <a:cs typeface="Times New Roman" panose="02020603050405020304" pitchFamily="18" charset="0"/>
              </a:rPr>
              <a:t>, </a:t>
            </a:r>
          </a:p>
          <a:p>
            <a:pPr marL="514350" indent="-514350" defTabSz="685800">
              <a:defRPr/>
            </a:pPr>
            <a:r>
              <a:rPr lang="en-US" altLang="zh-CN" sz="2000" b="1" dirty="0">
                <a:solidFill>
                  <a:schemeClr val="bg1"/>
                </a:solidFill>
                <a:latin typeface="Times New Roman" panose="02020603050405020304" pitchFamily="18" charset="0"/>
                <a:cs typeface="Times New Roman" panose="02020603050405020304" pitchFamily="18" charset="0"/>
              </a:rPr>
              <a:t>the </a:t>
            </a:r>
            <a:r>
              <a:rPr lang="en-US" altLang="zh-CN" sz="2000" b="1" dirty="0" err="1">
                <a:solidFill>
                  <a:schemeClr val="bg1"/>
                </a:solidFill>
                <a:latin typeface="Times New Roman" panose="02020603050405020304" pitchFamily="18" charset="0"/>
                <a:cs typeface="Times New Roman" panose="02020603050405020304" pitchFamily="18" charset="0"/>
              </a:rPr>
              <a:t>Strehl</a:t>
            </a:r>
            <a:r>
              <a:rPr lang="en-US" altLang="zh-CN" sz="2000" b="1" dirty="0">
                <a:solidFill>
                  <a:schemeClr val="bg1"/>
                </a:solidFill>
                <a:latin typeface="Times New Roman" panose="02020603050405020304" pitchFamily="18" charset="0"/>
                <a:cs typeface="Times New Roman" panose="02020603050405020304" pitchFamily="18" charset="0"/>
              </a:rPr>
              <a:t> ratio of the primary mirror remains above 0.8.</a:t>
            </a:r>
          </a:p>
        </p:txBody>
      </p:sp>
      <p:sp>
        <p:nvSpPr>
          <p:cNvPr id="32" name="矩形 31">
            <a:extLst>
              <a:ext uri="{FF2B5EF4-FFF2-40B4-BE49-F238E27FC236}">
                <a16:creationId xmlns:a16="http://schemas.microsoft.com/office/drawing/2014/main" id="{631D936B-38AE-46BB-9611-77D7C2652B29}"/>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37" name="灯片编号占位符 8">
            <a:extLst>
              <a:ext uri="{FF2B5EF4-FFF2-40B4-BE49-F238E27FC236}">
                <a16:creationId xmlns:a16="http://schemas.microsoft.com/office/drawing/2014/main" id="{EC955891-EABA-4368-8124-FA4E7330A8C9}"/>
              </a:ext>
            </a:extLst>
          </p:cNvPr>
          <p:cNvSpPr txBox="1">
            <a:spLocks/>
          </p:cNvSpPr>
          <p:nvPr/>
        </p:nvSpPr>
        <p:spPr>
          <a:xfrm>
            <a:off x="11352584" y="221380"/>
            <a:ext cx="478845" cy="316865"/>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p>
        </p:txBody>
      </p:sp>
      <p:pic>
        <p:nvPicPr>
          <p:cNvPr id="54" name="图像" descr="图像">
            <a:extLst>
              <a:ext uri="{FF2B5EF4-FFF2-40B4-BE49-F238E27FC236}">
                <a16:creationId xmlns:a16="http://schemas.microsoft.com/office/drawing/2014/main" id="{FC2E0E30-219E-4515-AC7B-F25FBF3E0D7E}"/>
              </a:ext>
            </a:extLst>
          </p:cNvPr>
          <p:cNvPicPr>
            <a:picLocks noChangeAspect="1"/>
          </p:cNvPicPr>
          <p:nvPr/>
        </p:nvPicPr>
        <p:blipFill>
          <a:blip r:embed="rId4"/>
          <a:stretch>
            <a:fillRect/>
          </a:stretch>
        </p:blipFill>
        <p:spPr>
          <a:xfrm>
            <a:off x="10810875" y="6093460"/>
            <a:ext cx="1339850" cy="650240"/>
          </a:xfrm>
          <a:prstGeom prst="rect">
            <a:avLst/>
          </a:prstGeom>
          <a:ln w="12700">
            <a:miter lim="400000"/>
            <a:headEnd/>
            <a:tailEnd/>
          </a:ln>
        </p:spPr>
      </p:pic>
      <p:sp>
        <p:nvSpPr>
          <p:cNvPr id="55" name="Text Box 5">
            <a:extLst>
              <a:ext uri="{FF2B5EF4-FFF2-40B4-BE49-F238E27FC236}">
                <a16:creationId xmlns:a16="http://schemas.microsoft.com/office/drawing/2014/main" id="{744080F5-5EFC-4DD7-8C15-91871A1CB693}"/>
              </a:ext>
            </a:extLst>
          </p:cNvPr>
          <p:cNvSpPr txBox="1">
            <a:spLocks noChangeArrowheads="1"/>
          </p:cNvSpPr>
          <p:nvPr/>
        </p:nvSpPr>
        <p:spPr bwMode="auto">
          <a:xfrm>
            <a:off x="3215680" y="176431"/>
            <a:ext cx="38373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Impact of Tip-Tilt Error </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圆角 57">
            <a:extLst>
              <a:ext uri="{FF2B5EF4-FFF2-40B4-BE49-F238E27FC236}">
                <a16:creationId xmlns:a16="http://schemas.microsoft.com/office/drawing/2014/main" id="{27C33E12-07F3-456B-BBF6-73999619A7E3}"/>
              </a:ext>
            </a:extLst>
          </p:cNvPr>
          <p:cNvSpPr/>
          <p:nvPr>
            <p:custDataLst>
              <p:tags r:id="rId1"/>
            </p:custDataLst>
          </p:nvPr>
        </p:nvSpPr>
        <p:spPr>
          <a:xfrm>
            <a:off x="1194865" y="1584872"/>
            <a:ext cx="10297144" cy="4398916"/>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id="{65A3D7A1-D99A-473B-BF4F-79209176C2A5}"/>
              </a:ext>
            </a:extLst>
          </p:cNvPr>
          <p:cNvPicPr>
            <a:picLocks noChangeAspect="1"/>
          </p:cNvPicPr>
          <p:nvPr/>
        </p:nvPicPr>
        <p:blipFill>
          <a:blip r:embed="rId5"/>
          <a:stretch>
            <a:fillRect/>
          </a:stretch>
        </p:blipFill>
        <p:spPr>
          <a:xfrm>
            <a:off x="2635025" y="1729139"/>
            <a:ext cx="7416824" cy="3140021"/>
          </a:xfrm>
          <a:prstGeom prst="rect">
            <a:avLst/>
          </a:prstGeom>
        </p:spPr>
      </p:pic>
      <p:sp>
        <p:nvSpPr>
          <p:cNvPr id="13" name="文本框 12">
            <a:extLst>
              <a:ext uri="{FF2B5EF4-FFF2-40B4-BE49-F238E27FC236}">
                <a16:creationId xmlns:a16="http://schemas.microsoft.com/office/drawing/2014/main" id="{FD97AC90-8C41-4F39-AFAF-149087B7AC57}"/>
              </a:ext>
            </a:extLst>
          </p:cNvPr>
          <p:cNvSpPr txBox="1"/>
          <p:nvPr/>
        </p:nvSpPr>
        <p:spPr>
          <a:xfrm>
            <a:off x="2783632" y="4862871"/>
            <a:ext cx="6845487" cy="646331"/>
          </a:xfrm>
          <a:prstGeom prst="rect">
            <a:avLst/>
          </a:prstGeom>
          <a:noFill/>
        </p:spPr>
        <p:txBody>
          <a:bodyPr wrap="square">
            <a:spAutoFit/>
          </a:bodyPr>
          <a:lstStyle/>
          <a:p>
            <a:pPr algn="ctr"/>
            <a:r>
              <a:rPr lang="en-US" altLang="zh-CN" b="1" dirty="0">
                <a:latin typeface="Times New Roman" panose="02020603050405020304" pitchFamily="18" charset="0"/>
                <a:ea typeface="微软雅黑" panose="020B0503020204020204" pitchFamily="34" charset="-122"/>
                <a:cs typeface="Times New Roman" panose="02020603050405020304" pitchFamily="18" charset="0"/>
              </a:rPr>
              <a:t>Fig 4. at a wavelength of 350µm </a:t>
            </a:r>
            <a:r>
              <a:rPr lang="en-US" altLang="zh-CN" b="1" dirty="0" err="1">
                <a:latin typeface="Times New Roman" panose="02020603050405020304" pitchFamily="18" charset="0"/>
                <a:ea typeface="微软雅黑" panose="020B0503020204020204" pitchFamily="34" charset="-122"/>
                <a:cs typeface="Times New Roman" panose="02020603050405020304" pitchFamily="18" charset="0"/>
              </a:rPr>
              <a:t>Strehl</a:t>
            </a:r>
            <a:r>
              <a:rPr lang="en-US" altLang="zh-CN" b="1" dirty="0">
                <a:latin typeface="Times New Roman" panose="02020603050405020304" pitchFamily="18" charset="0"/>
                <a:ea typeface="微软雅黑" panose="020B0503020204020204" pitchFamily="34" charset="-122"/>
                <a:cs typeface="Times New Roman" panose="02020603050405020304" pitchFamily="18" charset="0"/>
              </a:rPr>
              <a:t> ratio of the primary mirror with Tip-Tilt error standard deviation. </a:t>
            </a:r>
            <a:endParaRPr lang="zh-CN" altLang="en-US" b="1"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4" name="文本框 13">
            <a:extLst>
              <a:ext uri="{FF2B5EF4-FFF2-40B4-BE49-F238E27FC236}">
                <a16:creationId xmlns:a16="http://schemas.microsoft.com/office/drawing/2014/main" id="{18F804E0-7659-48AB-9E1C-FDC60D9E8B7E}"/>
              </a:ext>
            </a:extLst>
          </p:cNvPr>
          <p:cNvSpPr txBox="1"/>
          <p:nvPr/>
        </p:nvSpPr>
        <p:spPr>
          <a:xfrm>
            <a:off x="3903700" y="5538718"/>
            <a:ext cx="4879475" cy="338554"/>
          </a:xfrm>
          <a:prstGeom prst="rect">
            <a:avLst/>
          </a:prstGeom>
          <a:solidFill>
            <a:schemeClr val="accent1">
              <a:alpha val="96000"/>
            </a:schemeClr>
          </a:solidFill>
        </p:spPr>
        <p:txBody>
          <a:bodyPr wrap="square"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Tip-Tilt Error sensitivity = 0.60432 </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4" name="灯片编号占位符 8">
            <a:extLst>
              <a:ext uri="{FF2B5EF4-FFF2-40B4-BE49-F238E27FC236}">
                <a16:creationId xmlns:a16="http://schemas.microsoft.com/office/drawing/2014/main" id="{19A12679-E12B-1D22-9696-E8555AA99000}"/>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16</a:t>
            </a:fld>
            <a:endParaRPr lang="zh-CN" altLang="en-US" sz="2000" dirty="0"/>
          </a:p>
        </p:txBody>
      </p:sp>
      <p:sp>
        <p:nvSpPr>
          <p:cNvPr id="5" name="任意多边形 47">
            <a:extLst>
              <a:ext uri="{FF2B5EF4-FFF2-40B4-BE49-F238E27FC236}">
                <a16:creationId xmlns:a16="http://schemas.microsoft.com/office/drawing/2014/main" id="{C714CA43-BBF7-1110-08B0-86364A65634E}"/>
              </a:ext>
            </a:extLst>
          </p:cNvPr>
          <p:cNvSpPr/>
          <p:nvPr/>
        </p:nvSpPr>
        <p:spPr bwMode="auto">
          <a:xfrm>
            <a:off x="3084597"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6" name="矩形 5">
            <a:extLst>
              <a:ext uri="{FF2B5EF4-FFF2-40B4-BE49-F238E27FC236}">
                <a16:creationId xmlns:a16="http://schemas.microsoft.com/office/drawing/2014/main" id="{25AA5300-5B96-D790-8EC8-2D238957FFAF}"/>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7" name="矩形 16">
            <a:extLst>
              <a:ext uri="{FF2B5EF4-FFF2-40B4-BE49-F238E27FC236}">
                <a16:creationId xmlns:a16="http://schemas.microsoft.com/office/drawing/2014/main" id="{CB0627EE-EDD0-F716-BA57-7FD5A9EF0DD2}"/>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F9F673C8-D862-FEAA-2D1F-E1E72B96076E}"/>
              </a:ext>
            </a:extLst>
          </p:cNvPr>
          <p:cNvSpPr txBox="1"/>
          <p:nvPr/>
        </p:nvSpPr>
        <p:spPr>
          <a:xfrm>
            <a:off x="296125" y="708528"/>
            <a:ext cx="11319439" cy="830997"/>
          </a:xfrm>
          <a:prstGeom prst="rect">
            <a:avLst/>
          </a:prstGeom>
          <a:noFill/>
        </p:spPr>
        <p:txBody>
          <a:bodyPr wrap="square">
            <a:spAutoFit/>
          </a:bodyPr>
          <a:lstStyle/>
          <a:p>
            <a:r>
              <a:rPr lang="en-US" altLang="zh-CN" sz="2400" b="1" kern="100" dirty="0">
                <a:effectLst/>
                <a:latin typeface="Times New Roman" panose="02020603050405020304" pitchFamily="18" charset="0"/>
                <a:ea typeface="+mn-ea"/>
                <a:cs typeface="Times New Roman" panose="02020603050405020304" pitchFamily="18" charset="0"/>
              </a:rPr>
              <a:t>Tip–tilt error represents the angular deviation of a panel relative to the ideal parabolic surface and includes tilt components along both the x and y directions</a:t>
            </a:r>
            <a:r>
              <a:rPr lang="en-US" altLang="zh-CN" sz="2400" b="1" kern="100" dirty="0">
                <a:latin typeface="Times New Roman" panose="02020603050405020304" pitchFamily="18" charset="0"/>
                <a:cs typeface="Times New Roman" panose="02020603050405020304" pitchFamily="18" charset="0"/>
              </a:rPr>
              <a:t>.</a:t>
            </a:r>
            <a:endParaRPr lang="zh-CN" altLang="en-US" sz="2400" b="1" dirty="0"/>
          </a:p>
        </p:txBody>
      </p:sp>
    </p:spTree>
    <p:extLst>
      <p:ext uri="{BB962C8B-B14F-4D97-AF65-F5344CB8AC3E}">
        <p14:creationId xmlns:p14="http://schemas.microsoft.com/office/powerpoint/2010/main" val="32353895"/>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a16="http://schemas.microsoft.com/office/drawing/2014/main" id="{296CB288-B5E1-4459-B578-36146EA33042}"/>
              </a:ext>
            </a:extLst>
          </p:cNvPr>
          <p:cNvSpPr/>
          <p:nvPr/>
        </p:nvSpPr>
        <p:spPr bwMode="auto">
          <a:xfrm>
            <a:off x="-4445" y="6073775"/>
            <a:ext cx="12196445" cy="784225"/>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defRPr/>
            </a:pPr>
            <a:r>
              <a:rPr lang="en-US" altLang="zh-CN" sz="2000" b="1" dirty="0">
                <a:solidFill>
                  <a:schemeClr val="bg1"/>
                </a:solidFill>
                <a:latin typeface="Times New Roman" panose="02020603050405020304" pitchFamily="18" charset="0"/>
                <a:cs typeface="Times New Roman" panose="02020603050405020304" pitchFamily="18" charset="0"/>
              </a:rPr>
              <a:t> A comparison of </a:t>
            </a: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different hexagonal sub-aperture errors</a:t>
            </a:r>
            <a:r>
              <a:rPr lang="en-US" altLang="zh-CN" sz="2000" b="1" dirty="0">
                <a:solidFill>
                  <a:schemeClr val="bg1"/>
                </a:solidFill>
                <a:latin typeface="Times New Roman" panose="02020603050405020304" pitchFamily="18" charset="0"/>
                <a:cs typeface="Times New Roman" panose="02020603050405020304" pitchFamily="18" charset="0"/>
              </a:rPr>
              <a:t> corresponding sensitivity coefficients</a:t>
            </a:r>
          </a:p>
        </p:txBody>
      </p:sp>
      <p:sp>
        <p:nvSpPr>
          <p:cNvPr id="32" name="矩形 31">
            <a:extLst>
              <a:ext uri="{FF2B5EF4-FFF2-40B4-BE49-F238E27FC236}">
                <a16:creationId xmlns:a16="http://schemas.microsoft.com/office/drawing/2014/main" id="{631D936B-38AE-46BB-9611-77D7C2652B29}"/>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37" name="灯片编号占位符 8">
            <a:extLst>
              <a:ext uri="{FF2B5EF4-FFF2-40B4-BE49-F238E27FC236}">
                <a16:creationId xmlns:a16="http://schemas.microsoft.com/office/drawing/2014/main" id="{EC955891-EABA-4368-8124-FA4E7330A8C9}"/>
              </a:ext>
            </a:extLst>
          </p:cNvPr>
          <p:cNvSpPr txBox="1">
            <a:spLocks/>
          </p:cNvSpPr>
          <p:nvPr/>
        </p:nvSpPr>
        <p:spPr>
          <a:xfrm>
            <a:off x="11424592" y="221380"/>
            <a:ext cx="478845" cy="316865"/>
          </a:xfrm>
        </p:spPr>
        <p:txBody>
          <a:bodyPr lIns="91440" tIns="45720" rIns="91440" bIns="45720" anchor="t"/>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dirty="0"/>
          </a:p>
        </p:txBody>
      </p:sp>
      <p:pic>
        <p:nvPicPr>
          <p:cNvPr id="54" name="图像" descr="图像">
            <a:extLst>
              <a:ext uri="{FF2B5EF4-FFF2-40B4-BE49-F238E27FC236}">
                <a16:creationId xmlns:a16="http://schemas.microsoft.com/office/drawing/2014/main" id="{FC2E0E30-219E-4515-AC7B-F25FBF3E0D7E}"/>
              </a:ext>
            </a:extLst>
          </p:cNvPr>
          <p:cNvPicPr>
            <a:picLocks noChangeAspect="1"/>
          </p:cNvPicPr>
          <p:nvPr/>
        </p:nvPicPr>
        <p:blipFill>
          <a:blip r:embed="rId5"/>
          <a:stretch>
            <a:fillRect/>
          </a:stretch>
        </p:blipFill>
        <p:spPr>
          <a:xfrm>
            <a:off x="10810875" y="6093460"/>
            <a:ext cx="1339850" cy="650240"/>
          </a:xfrm>
          <a:prstGeom prst="rect">
            <a:avLst/>
          </a:prstGeom>
          <a:ln w="12700">
            <a:miter lim="400000"/>
            <a:headEnd/>
            <a:tailEnd/>
          </a:ln>
        </p:spPr>
      </p:pic>
      <p:sp>
        <p:nvSpPr>
          <p:cNvPr id="55" name="Text Box 5">
            <a:extLst>
              <a:ext uri="{FF2B5EF4-FFF2-40B4-BE49-F238E27FC236}">
                <a16:creationId xmlns:a16="http://schemas.microsoft.com/office/drawing/2014/main" id="{744080F5-5EFC-4DD7-8C15-91871A1CB693}"/>
              </a:ext>
            </a:extLst>
          </p:cNvPr>
          <p:cNvSpPr txBox="1">
            <a:spLocks noChangeArrowheads="1"/>
          </p:cNvSpPr>
          <p:nvPr/>
        </p:nvSpPr>
        <p:spPr bwMode="auto">
          <a:xfrm>
            <a:off x="3215680" y="176431"/>
            <a:ext cx="693786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Impact of the different sub-aperture errors</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a:p>
            <a:pPr algn="l"/>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圆角 57">
            <a:extLst>
              <a:ext uri="{FF2B5EF4-FFF2-40B4-BE49-F238E27FC236}">
                <a16:creationId xmlns:a16="http://schemas.microsoft.com/office/drawing/2014/main" id="{CCC3C328-BABC-4935-8DD1-091C4A006747}"/>
              </a:ext>
            </a:extLst>
          </p:cNvPr>
          <p:cNvSpPr/>
          <p:nvPr>
            <p:custDataLst>
              <p:tags r:id="rId1"/>
            </p:custDataLst>
          </p:nvPr>
        </p:nvSpPr>
        <p:spPr>
          <a:xfrm>
            <a:off x="1127448" y="980729"/>
            <a:ext cx="10297144" cy="4985668"/>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2" name="表格 5">
            <a:extLst>
              <a:ext uri="{FF2B5EF4-FFF2-40B4-BE49-F238E27FC236}">
                <a16:creationId xmlns:a16="http://schemas.microsoft.com/office/drawing/2014/main" id="{9FDFEFAB-7DF0-44B8-BCB0-F2FBADE04BD1}"/>
              </a:ext>
            </a:extLst>
          </p:cNvPr>
          <p:cNvGraphicFramePr>
            <a:graphicFrameLocks noGrp="1"/>
          </p:cNvGraphicFramePr>
          <p:nvPr>
            <p:extLst>
              <p:ext uri="{D42A27DB-BD31-4B8C-83A1-F6EECF244321}">
                <p14:modId xmlns:p14="http://schemas.microsoft.com/office/powerpoint/2010/main" val="3932936681"/>
              </p:ext>
            </p:extLst>
          </p:nvPr>
        </p:nvGraphicFramePr>
        <p:xfrm>
          <a:off x="2135560" y="1188006"/>
          <a:ext cx="8496945" cy="1967168"/>
        </p:xfrm>
        <a:graphic>
          <a:graphicData uri="http://schemas.openxmlformats.org/drawingml/2006/table">
            <a:tbl>
              <a:tblPr firstRow="1" bandRow="1">
                <a:tableStyleId>{5C22544A-7EE6-4342-B048-85BDC9FD1C3A}</a:tableStyleId>
              </a:tblPr>
              <a:tblGrid>
                <a:gridCol w="2832315">
                  <a:extLst>
                    <a:ext uri="{9D8B030D-6E8A-4147-A177-3AD203B41FA5}">
                      <a16:colId xmlns:a16="http://schemas.microsoft.com/office/drawing/2014/main" val="1959845120"/>
                    </a:ext>
                  </a:extLst>
                </a:gridCol>
                <a:gridCol w="2832315">
                  <a:extLst>
                    <a:ext uri="{9D8B030D-6E8A-4147-A177-3AD203B41FA5}">
                      <a16:colId xmlns:a16="http://schemas.microsoft.com/office/drawing/2014/main" val="1081887978"/>
                    </a:ext>
                  </a:extLst>
                </a:gridCol>
                <a:gridCol w="2832315">
                  <a:extLst>
                    <a:ext uri="{9D8B030D-6E8A-4147-A177-3AD203B41FA5}">
                      <a16:colId xmlns:a16="http://schemas.microsoft.com/office/drawing/2014/main" val="2787549768"/>
                    </a:ext>
                  </a:extLst>
                </a:gridCol>
              </a:tblGrid>
              <a:tr h="651456">
                <a:tc>
                  <a:txBody>
                    <a:bodyPr/>
                    <a:lstStyle/>
                    <a:p>
                      <a:pPr indent="127000" algn="ctr">
                        <a:lnSpc>
                          <a:spcPts val="1800"/>
                        </a:lnSpc>
                      </a:pPr>
                      <a:r>
                        <a:rPr lang="en-US" altLang="zh-CN" sz="2000" kern="0" dirty="0">
                          <a:effectLst/>
                          <a:latin typeface="Times New Roman" panose="02020603050405020304" pitchFamily="18" charset="0"/>
                          <a:cs typeface="Times New Roman" panose="02020603050405020304" pitchFamily="18" charset="0"/>
                        </a:rPr>
                        <a:t>The Sub-Aperture Errors</a:t>
                      </a:r>
                    </a:p>
                  </a:txBody>
                  <a:tcPr marL="68580" marR="68580" marT="0" marB="0" anchor="ctr"/>
                </a:tc>
                <a:tc>
                  <a:txBody>
                    <a:bodyPr/>
                    <a:lstStyle/>
                    <a:p>
                      <a:pPr indent="127000" algn="ctr">
                        <a:lnSpc>
                          <a:spcPts val="1800"/>
                        </a:lnSpc>
                      </a:pPr>
                      <a:r>
                        <a:rPr lang="en-US" altLang="zh-CN" sz="2000" kern="0" dirty="0">
                          <a:effectLst/>
                          <a:latin typeface="Times New Roman" panose="02020603050405020304" pitchFamily="18" charset="0"/>
                          <a:cs typeface="Times New Roman" panose="02020603050405020304" pitchFamily="18" charset="0"/>
                        </a:rPr>
                        <a:t>Error to SR sensitivity </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indent="127000" algn="ctr">
                        <a:lnSpc>
                          <a:spcPts val="1800"/>
                        </a:lnSpc>
                      </a:pPr>
                      <a:r>
                        <a:rPr lang="en-US" altLang="zh-CN" sz="2000" kern="0" dirty="0">
                          <a:effectLst/>
                          <a:latin typeface="Times New Roman" panose="02020603050405020304" pitchFamily="18" charset="0"/>
                          <a:cs typeface="Times New Roman" panose="02020603050405020304" pitchFamily="18" charset="0"/>
                        </a:rPr>
                        <a:t>Proportion</a:t>
                      </a:r>
                      <a:r>
                        <a:rPr lang="en-US" sz="2000" kern="0" dirty="0">
                          <a:effectLst/>
                          <a:latin typeface="Times New Roman" panose="02020603050405020304" pitchFamily="18" charset="0"/>
                          <a:cs typeface="Times New Roman" panose="02020603050405020304" pitchFamily="18" charset="0"/>
                        </a:rPr>
                        <a:t>%</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74261426"/>
                  </a:ext>
                </a:extLst>
              </a:tr>
              <a:tr h="328928">
                <a:tc>
                  <a:txBody>
                    <a:bodyPr/>
                    <a:lstStyle/>
                    <a:p>
                      <a:pPr indent="127000" algn="ctr">
                        <a:lnSpc>
                          <a:spcPts val="1800"/>
                        </a:lnSpc>
                      </a:pPr>
                      <a:r>
                        <a:rPr lang="en-US" sz="2000" kern="0" dirty="0">
                          <a:solidFill>
                            <a:srgbClr val="0070C0"/>
                          </a:solidFill>
                          <a:effectLst/>
                          <a:latin typeface="Times New Roman" panose="02020603050405020304" pitchFamily="18" charset="0"/>
                          <a:cs typeface="Times New Roman" panose="02020603050405020304" pitchFamily="18" charset="0"/>
                        </a:rPr>
                        <a:t>Manufacturing</a:t>
                      </a:r>
                      <a:endParaRPr lang="zh-CN" sz="20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indent="127000" algn="ctr">
                        <a:lnSpc>
                          <a:spcPts val="1800"/>
                        </a:lnSpc>
                      </a:pPr>
                      <a:r>
                        <a:rPr lang="en-US" sz="2000" b="1" kern="0" dirty="0">
                          <a:solidFill>
                            <a:srgbClr val="0070C0"/>
                          </a:solidFill>
                          <a:effectLst/>
                          <a:latin typeface="Times New Roman" panose="02020603050405020304" pitchFamily="18" charset="0"/>
                          <a:cs typeface="Times New Roman" panose="02020603050405020304" pitchFamily="18" charset="0"/>
                        </a:rPr>
                        <a:t>0.80018</a:t>
                      </a:r>
                      <a:endParaRPr lang="zh-CN" sz="2000" b="1"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indent="127000" algn="ctr">
                        <a:lnSpc>
                          <a:spcPts val="1800"/>
                        </a:lnSpc>
                      </a:pPr>
                      <a:r>
                        <a:rPr lang="en-US" sz="2000" kern="0" dirty="0">
                          <a:solidFill>
                            <a:srgbClr val="0070C0"/>
                          </a:solidFill>
                          <a:effectLst/>
                          <a:latin typeface="Times New Roman" panose="02020603050405020304" pitchFamily="18" charset="0"/>
                          <a:cs typeface="Times New Roman" panose="02020603050405020304" pitchFamily="18" charset="0"/>
                        </a:rPr>
                        <a:t>32.84%</a:t>
                      </a:r>
                      <a:endParaRPr lang="zh-CN" sz="20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113796916"/>
                  </a:ext>
                </a:extLst>
              </a:tr>
              <a:tr h="328928">
                <a:tc>
                  <a:txBody>
                    <a:bodyPr/>
                    <a:lstStyle/>
                    <a:p>
                      <a:pPr indent="127000" algn="ctr">
                        <a:lnSpc>
                          <a:spcPts val="1800"/>
                        </a:lnSpc>
                      </a:pPr>
                      <a:r>
                        <a:rPr lang="en-US" sz="2000" kern="0">
                          <a:effectLst/>
                          <a:latin typeface="Times New Roman" panose="02020603050405020304" pitchFamily="18" charset="0"/>
                          <a:cs typeface="Times New Roman" panose="02020603050405020304" pitchFamily="18" charset="0"/>
                        </a:rPr>
                        <a:t>Piston</a:t>
                      </a:r>
                      <a:endParaRPr lang="zh-CN" sz="20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indent="127000" algn="ctr">
                        <a:lnSpc>
                          <a:spcPts val="1800"/>
                        </a:lnSpc>
                      </a:pPr>
                      <a:r>
                        <a:rPr lang="en-US" sz="2000" b="1" kern="0" dirty="0">
                          <a:solidFill>
                            <a:srgbClr val="C00000"/>
                          </a:solidFill>
                          <a:effectLst/>
                          <a:latin typeface="Times New Roman" panose="02020603050405020304" pitchFamily="18" charset="0"/>
                          <a:cs typeface="Times New Roman" panose="02020603050405020304" pitchFamily="18" charset="0"/>
                        </a:rPr>
                        <a:t>0.96101</a:t>
                      </a:r>
                      <a:endParaRPr lang="zh-CN" sz="2000" b="1" kern="100" dirty="0">
                        <a:solidFill>
                          <a:srgbClr val="C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indent="127000" algn="ctr">
                        <a:lnSpc>
                          <a:spcPts val="1800"/>
                        </a:lnSpc>
                      </a:pPr>
                      <a:r>
                        <a:rPr lang="en-US" sz="2000" kern="0" dirty="0">
                          <a:effectLst/>
                          <a:latin typeface="Times New Roman" panose="02020603050405020304" pitchFamily="18" charset="0"/>
                          <a:cs typeface="Times New Roman" panose="02020603050405020304" pitchFamily="18" charset="0"/>
                        </a:rPr>
                        <a:t>39.44%</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980457715"/>
                  </a:ext>
                </a:extLst>
              </a:tr>
              <a:tr h="328928">
                <a:tc>
                  <a:txBody>
                    <a:bodyPr/>
                    <a:lstStyle/>
                    <a:p>
                      <a:pPr indent="127000" algn="ctr">
                        <a:lnSpc>
                          <a:spcPts val="1800"/>
                        </a:lnSpc>
                      </a:pPr>
                      <a:r>
                        <a:rPr lang="en-US" sz="2000" kern="0">
                          <a:effectLst/>
                          <a:latin typeface="Times New Roman" panose="02020603050405020304" pitchFamily="18" charset="0"/>
                          <a:cs typeface="Times New Roman" panose="02020603050405020304" pitchFamily="18" charset="0"/>
                        </a:rPr>
                        <a:t>Tip-Tilt</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indent="127000" algn="ctr">
                        <a:lnSpc>
                          <a:spcPts val="1800"/>
                        </a:lnSpc>
                      </a:pPr>
                      <a:r>
                        <a:rPr lang="en-US" sz="2000" b="1" kern="0" dirty="0">
                          <a:solidFill>
                            <a:srgbClr val="C00000"/>
                          </a:solidFill>
                          <a:effectLst/>
                          <a:latin typeface="Times New Roman" panose="02020603050405020304" pitchFamily="18" charset="0"/>
                          <a:cs typeface="Times New Roman" panose="02020603050405020304" pitchFamily="18" charset="0"/>
                        </a:rPr>
                        <a:t>0.60432</a:t>
                      </a:r>
                      <a:endParaRPr lang="zh-CN" sz="2000" b="1" kern="100" dirty="0">
                        <a:solidFill>
                          <a:srgbClr val="C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indent="127000" algn="ctr">
                        <a:lnSpc>
                          <a:spcPts val="1800"/>
                        </a:lnSpc>
                      </a:pPr>
                      <a:r>
                        <a:rPr lang="en-US" sz="2000" kern="0" dirty="0">
                          <a:effectLst/>
                          <a:latin typeface="Times New Roman" panose="02020603050405020304" pitchFamily="18" charset="0"/>
                          <a:cs typeface="Times New Roman" panose="02020603050405020304" pitchFamily="18" charset="0"/>
                        </a:rPr>
                        <a:t>24.81%</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97834143"/>
                  </a:ext>
                </a:extLst>
              </a:tr>
              <a:tr h="328928">
                <a:tc>
                  <a:txBody>
                    <a:bodyPr/>
                    <a:lstStyle/>
                    <a:p>
                      <a:pPr indent="127000" algn="ctr">
                        <a:lnSpc>
                          <a:spcPts val="1800"/>
                        </a:lnSpc>
                      </a:pPr>
                      <a:r>
                        <a:rPr lang="en-US" sz="2000" kern="0">
                          <a:effectLst/>
                          <a:latin typeface="Times New Roman" panose="02020603050405020304" pitchFamily="18" charset="0"/>
                          <a:cs typeface="Times New Roman" panose="02020603050405020304" pitchFamily="18" charset="0"/>
                        </a:rPr>
                        <a:t>Decenter</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indent="127000" algn="ctr">
                        <a:lnSpc>
                          <a:spcPts val="1800"/>
                        </a:lnSpc>
                      </a:pPr>
                      <a:r>
                        <a:rPr lang="en-US" sz="2000" kern="0" dirty="0">
                          <a:effectLst/>
                          <a:latin typeface="Times New Roman" panose="02020603050405020304" pitchFamily="18" charset="0"/>
                          <a:cs typeface="Times New Roman" panose="02020603050405020304" pitchFamily="18" charset="0"/>
                        </a:rPr>
                        <a:t>0.07099</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indent="127000" algn="ctr">
                        <a:lnSpc>
                          <a:spcPts val="1800"/>
                        </a:lnSpc>
                      </a:pPr>
                      <a:r>
                        <a:rPr lang="en-US" sz="2000" kern="0" dirty="0">
                          <a:effectLst/>
                          <a:latin typeface="Times New Roman" panose="02020603050405020304" pitchFamily="18" charset="0"/>
                          <a:cs typeface="Times New Roman" panose="02020603050405020304" pitchFamily="18" charset="0"/>
                        </a:rPr>
                        <a:t>2.91%</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394355261"/>
                  </a:ext>
                </a:extLst>
              </a:tr>
            </a:tbl>
          </a:graphicData>
        </a:graphic>
      </p:graphicFrame>
      <p:pic>
        <p:nvPicPr>
          <p:cNvPr id="13" name="图片 12">
            <a:extLst>
              <a:ext uri="{FF2B5EF4-FFF2-40B4-BE49-F238E27FC236}">
                <a16:creationId xmlns:a16="http://schemas.microsoft.com/office/drawing/2014/main" id="{70B0DBB8-76D9-49D7-AAAD-9C50BBEAA16B}"/>
              </a:ext>
            </a:extLst>
          </p:cNvPr>
          <p:cNvPicPr/>
          <p:nvPr/>
        </p:nvPicPr>
        <p:blipFill>
          <a:blip r:embed="rId6"/>
          <a:stretch>
            <a:fillRect/>
          </a:stretch>
        </p:blipFill>
        <p:spPr>
          <a:xfrm>
            <a:off x="6384032" y="3188579"/>
            <a:ext cx="3380121" cy="2217828"/>
          </a:xfrm>
          <a:prstGeom prst="rect">
            <a:avLst/>
          </a:prstGeom>
        </p:spPr>
      </p:pic>
      <p:pic>
        <p:nvPicPr>
          <p:cNvPr id="14" name="图片 13">
            <a:extLst>
              <a:ext uri="{FF2B5EF4-FFF2-40B4-BE49-F238E27FC236}">
                <a16:creationId xmlns:a16="http://schemas.microsoft.com/office/drawing/2014/main" id="{8D58647D-5D3B-47D5-8726-96F16A5D5B24}"/>
              </a:ext>
            </a:extLst>
          </p:cNvPr>
          <p:cNvPicPr/>
          <p:nvPr/>
        </p:nvPicPr>
        <p:blipFill>
          <a:blip r:embed="rId7"/>
          <a:stretch>
            <a:fillRect/>
          </a:stretch>
        </p:blipFill>
        <p:spPr>
          <a:xfrm>
            <a:off x="3169940" y="3163391"/>
            <a:ext cx="2712399" cy="2217827"/>
          </a:xfrm>
          <a:prstGeom prst="rect">
            <a:avLst/>
          </a:prstGeom>
        </p:spPr>
      </p:pic>
      <p:sp>
        <p:nvSpPr>
          <p:cNvPr id="15" name="文本框 14">
            <a:extLst>
              <a:ext uri="{FF2B5EF4-FFF2-40B4-BE49-F238E27FC236}">
                <a16:creationId xmlns:a16="http://schemas.microsoft.com/office/drawing/2014/main" id="{4E4DF277-7ED2-4DF4-BB8D-55ECAECF9636}"/>
              </a:ext>
            </a:extLst>
          </p:cNvPr>
          <p:cNvSpPr txBox="1"/>
          <p:nvPr/>
        </p:nvSpPr>
        <p:spPr>
          <a:xfrm>
            <a:off x="2400890" y="5480124"/>
            <a:ext cx="7799566" cy="307777"/>
          </a:xfrm>
          <a:prstGeom prst="rect">
            <a:avLst/>
          </a:prstGeom>
          <a:noFill/>
        </p:spPr>
        <p:txBody>
          <a:bodyPr wrap="square">
            <a:spAutoFit/>
          </a:bodyPr>
          <a:lstStyle/>
          <a:p>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Fig 5. Equivalent primary mirror surface errors induced by different hexagonal sub-aperture errors. </a:t>
            </a:r>
            <a:endParaRPr lang="zh-CN" altLang="en-US" sz="1400" b="1"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6" name="矩形: 圆角 57">
            <a:extLst>
              <a:ext uri="{FF2B5EF4-FFF2-40B4-BE49-F238E27FC236}">
                <a16:creationId xmlns:a16="http://schemas.microsoft.com/office/drawing/2014/main" id="{7D325C88-D20E-46C3-9A6D-A2A9015DC417}"/>
              </a:ext>
            </a:extLst>
          </p:cNvPr>
          <p:cNvSpPr/>
          <p:nvPr>
            <p:custDataLst>
              <p:tags r:id="rId2"/>
            </p:custDataLst>
          </p:nvPr>
        </p:nvSpPr>
        <p:spPr>
          <a:xfrm>
            <a:off x="1919536" y="3188578"/>
            <a:ext cx="8928992" cy="2673041"/>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灯片编号占位符 8">
            <a:extLst>
              <a:ext uri="{FF2B5EF4-FFF2-40B4-BE49-F238E27FC236}">
                <a16:creationId xmlns:a16="http://schemas.microsoft.com/office/drawing/2014/main" id="{67CC2DA6-EEFE-CB14-58DB-9CAFC406C211}"/>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17</a:t>
            </a:fld>
            <a:endParaRPr lang="zh-CN" altLang="en-US" sz="2000" dirty="0"/>
          </a:p>
        </p:txBody>
      </p:sp>
      <p:sp>
        <p:nvSpPr>
          <p:cNvPr id="5" name="任意多边形 47">
            <a:extLst>
              <a:ext uri="{FF2B5EF4-FFF2-40B4-BE49-F238E27FC236}">
                <a16:creationId xmlns:a16="http://schemas.microsoft.com/office/drawing/2014/main" id="{B26F8544-7969-D8F6-34FA-38C026ABE4DA}"/>
              </a:ext>
            </a:extLst>
          </p:cNvPr>
          <p:cNvSpPr/>
          <p:nvPr/>
        </p:nvSpPr>
        <p:spPr bwMode="auto">
          <a:xfrm>
            <a:off x="3084597"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6" name="矩形 5">
            <a:extLst>
              <a:ext uri="{FF2B5EF4-FFF2-40B4-BE49-F238E27FC236}">
                <a16:creationId xmlns:a16="http://schemas.microsoft.com/office/drawing/2014/main" id="{C9378D57-CAE1-96B7-E04A-DF5A648443A7}"/>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7" name="矩形 16">
            <a:extLst>
              <a:ext uri="{FF2B5EF4-FFF2-40B4-BE49-F238E27FC236}">
                <a16:creationId xmlns:a16="http://schemas.microsoft.com/office/drawing/2014/main" id="{0F8A99E2-D578-C137-45D4-DB2C85BF2B1C}"/>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2895570"/>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B2AEF-5F0F-F40B-B692-18FE93B77504}"/>
            </a:ext>
          </a:extLst>
        </p:cNvPr>
        <p:cNvGrpSpPr/>
        <p:nvPr/>
      </p:nvGrpSpPr>
      <p:grpSpPr>
        <a:xfrm>
          <a:off x="0" y="0"/>
          <a:ext cx="0" cy="0"/>
          <a:chOff x="0" y="0"/>
          <a:chExt cx="0" cy="0"/>
        </a:xfrm>
      </p:grpSpPr>
      <p:sp>
        <p:nvSpPr>
          <p:cNvPr id="53" name="矩形 52">
            <a:extLst>
              <a:ext uri="{FF2B5EF4-FFF2-40B4-BE49-F238E27FC236}">
                <a16:creationId xmlns:a16="http://schemas.microsoft.com/office/drawing/2014/main" id="{609C1F1A-4A74-1FA1-0423-2E98E636F685}"/>
              </a:ext>
            </a:extLst>
          </p:cNvPr>
          <p:cNvSpPr/>
          <p:nvPr/>
        </p:nvSpPr>
        <p:spPr bwMode="auto">
          <a:xfrm>
            <a:off x="-43333" y="6073775"/>
            <a:ext cx="12196445" cy="784225"/>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defRPr/>
            </a:pPr>
            <a:endParaRPr lang="en-US" altLang="zh-CN" sz="2000" b="1" dirty="0">
              <a:solidFill>
                <a:schemeClr val="bg1"/>
              </a:solidFill>
              <a:latin typeface="Times New Roman" panose="02020603050405020304" pitchFamily="18" charset="0"/>
              <a:cs typeface="Times New Roman" panose="02020603050405020304" pitchFamily="18" charset="0"/>
            </a:endParaRPr>
          </a:p>
        </p:txBody>
      </p:sp>
      <p:sp>
        <p:nvSpPr>
          <p:cNvPr id="32" name="矩形 31">
            <a:extLst>
              <a:ext uri="{FF2B5EF4-FFF2-40B4-BE49-F238E27FC236}">
                <a16:creationId xmlns:a16="http://schemas.microsoft.com/office/drawing/2014/main" id="{5F2353A2-D443-55F7-9082-CE73AF91610F}"/>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37" name="灯片编号占位符 8">
            <a:extLst>
              <a:ext uri="{FF2B5EF4-FFF2-40B4-BE49-F238E27FC236}">
                <a16:creationId xmlns:a16="http://schemas.microsoft.com/office/drawing/2014/main" id="{AD61DDDB-5D3B-B990-E29B-E1FA30DAF564}"/>
              </a:ext>
            </a:extLst>
          </p:cNvPr>
          <p:cNvSpPr txBox="1">
            <a:spLocks/>
          </p:cNvSpPr>
          <p:nvPr/>
        </p:nvSpPr>
        <p:spPr>
          <a:xfrm>
            <a:off x="11424592" y="221380"/>
            <a:ext cx="478845" cy="316865"/>
          </a:xfrm>
        </p:spPr>
        <p:txBody>
          <a:bodyPr lIns="91440" tIns="45720" rIns="91440" bIns="45720" anchor="t"/>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dirty="0"/>
          </a:p>
        </p:txBody>
      </p:sp>
      <p:pic>
        <p:nvPicPr>
          <p:cNvPr id="54" name="图像" descr="图像">
            <a:extLst>
              <a:ext uri="{FF2B5EF4-FFF2-40B4-BE49-F238E27FC236}">
                <a16:creationId xmlns:a16="http://schemas.microsoft.com/office/drawing/2014/main" id="{12F4579B-F144-2821-1DD0-487B79176FEF}"/>
              </a:ext>
            </a:extLst>
          </p:cNvPr>
          <p:cNvPicPr>
            <a:picLocks noChangeAspect="1"/>
          </p:cNvPicPr>
          <p:nvPr/>
        </p:nvPicPr>
        <p:blipFill>
          <a:blip r:embed="rId4"/>
          <a:stretch>
            <a:fillRect/>
          </a:stretch>
        </p:blipFill>
        <p:spPr>
          <a:xfrm>
            <a:off x="10810875" y="6093460"/>
            <a:ext cx="1339850" cy="650240"/>
          </a:xfrm>
          <a:prstGeom prst="rect">
            <a:avLst/>
          </a:prstGeom>
          <a:ln w="12700">
            <a:miter lim="400000"/>
            <a:headEnd/>
            <a:tailEnd/>
          </a:ln>
        </p:spPr>
      </p:pic>
      <p:sp>
        <p:nvSpPr>
          <p:cNvPr id="55" name="Text Box 5">
            <a:extLst>
              <a:ext uri="{FF2B5EF4-FFF2-40B4-BE49-F238E27FC236}">
                <a16:creationId xmlns:a16="http://schemas.microsoft.com/office/drawing/2014/main" id="{3126F11E-AFA7-0270-69B0-FA8C6E9A0338}"/>
              </a:ext>
            </a:extLst>
          </p:cNvPr>
          <p:cNvSpPr txBox="1">
            <a:spLocks noChangeArrowheads="1"/>
          </p:cNvSpPr>
          <p:nvPr/>
        </p:nvSpPr>
        <p:spPr bwMode="auto">
          <a:xfrm>
            <a:off x="3215680" y="176431"/>
            <a:ext cx="693786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Impact of the different sub-aperture errors</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a:p>
            <a:pPr algn="l"/>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圆角 57">
            <a:extLst>
              <a:ext uri="{FF2B5EF4-FFF2-40B4-BE49-F238E27FC236}">
                <a16:creationId xmlns:a16="http://schemas.microsoft.com/office/drawing/2014/main" id="{1335331A-FD9F-3581-6148-565A42676487}"/>
              </a:ext>
            </a:extLst>
          </p:cNvPr>
          <p:cNvSpPr/>
          <p:nvPr>
            <p:custDataLst>
              <p:tags r:id="rId1"/>
            </p:custDataLst>
          </p:nvPr>
        </p:nvSpPr>
        <p:spPr>
          <a:xfrm>
            <a:off x="1127448" y="1360963"/>
            <a:ext cx="10297144" cy="4605433"/>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灯片编号占位符 8">
            <a:extLst>
              <a:ext uri="{FF2B5EF4-FFF2-40B4-BE49-F238E27FC236}">
                <a16:creationId xmlns:a16="http://schemas.microsoft.com/office/drawing/2014/main" id="{66002449-5A06-682C-C2AB-271A3BDAE390}"/>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18</a:t>
            </a:fld>
            <a:endParaRPr lang="zh-CN" altLang="en-US" sz="2000" dirty="0"/>
          </a:p>
        </p:txBody>
      </p:sp>
      <p:sp>
        <p:nvSpPr>
          <p:cNvPr id="5" name="任意多边形 47">
            <a:extLst>
              <a:ext uri="{FF2B5EF4-FFF2-40B4-BE49-F238E27FC236}">
                <a16:creationId xmlns:a16="http://schemas.microsoft.com/office/drawing/2014/main" id="{4DC83401-574A-C192-F56B-FFE5517F9CBC}"/>
              </a:ext>
            </a:extLst>
          </p:cNvPr>
          <p:cNvSpPr/>
          <p:nvPr/>
        </p:nvSpPr>
        <p:spPr bwMode="auto">
          <a:xfrm>
            <a:off x="3084597"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6" name="矩形 5">
            <a:extLst>
              <a:ext uri="{FF2B5EF4-FFF2-40B4-BE49-F238E27FC236}">
                <a16:creationId xmlns:a16="http://schemas.microsoft.com/office/drawing/2014/main" id="{AB8A0EC6-1C83-D909-7B02-57D4C4338494}"/>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7" name="矩形 16">
            <a:extLst>
              <a:ext uri="{FF2B5EF4-FFF2-40B4-BE49-F238E27FC236}">
                <a16:creationId xmlns:a16="http://schemas.microsoft.com/office/drawing/2014/main" id="{9D859273-7CF5-A34B-AA79-8CCB9FDD938E}"/>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pic>
        <p:nvPicPr>
          <p:cNvPr id="2" name="图片 1">
            <a:extLst>
              <a:ext uri="{FF2B5EF4-FFF2-40B4-BE49-F238E27FC236}">
                <a16:creationId xmlns:a16="http://schemas.microsoft.com/office/drawing/2014/main" id="{90FA8DBA-102D-CE92-2A2B-CE915BACE918}"/>
              </a:ext>
            </a:extLst>
          </p:cNvPr>
          <p:cNvPicPr>
            <a:picLocks noChangeAspect="1"/>
          </p:cNvPicPr>
          <p:nvPr/>
        </p:nvPicPr>
        <p:blipFill>
          <a:blip r:embed="rId5"/>
          <a:stretch>
            <a:fillRect/>
          </a:stretch>
        </p:blipFill>
        <p:spPr>
          <a:xfrm>
            <a:off x="1435543" y="1595951"/>
            <a:ext cx="9629009" cy="3012978"/>
          </a:xfrm>
          <a:prstGeom prst="rect">
            <a:avLst/>
          </a:prstGeom>
        </p:spPr>
      </p:pic>
      <p:sp>
        <p:nvSpPr>
          <p:cNvPr id="8" name="文本框 7">
            <a:extLst>
              <a:ext uri="{FF2B5EF4-FFF2-40B4-BE49-F238E27FC236}">
                <a16:creationId xmlns:a16="http://schemas.microsoft.com/office/drawing/2014/main" id="{399EC0B4-A1FC-0D48-1213-5149C48A2D8D}"/>
              </a:ext>
            </a:extLst>
          </p:cNvPr>
          <p:cNvSpPr txBox="1"/>
          <p:nvPr/>
        </p:nvSpPr>
        <p:spPr>
          <a:xfrm>
            <a:off x="1298906" y="4702268"/>
            <a:ext cx="9511969" cy="1017971"/>
          </a:xfrm>
          <a:prstGeom prst="rect">
            <a:avLst/>
          </a:prstGeom>
          <a:noFill/>
        </p:spPr>
        <p:txBody>
          <a:bodyPr wrap="square">
            <a:spAutoFit/>
          </a:bodyPr>
          <a:lstStyle/>
          <a:p>
            <a:pPr algn="just">
              <a:lnSpc>
                <a:spcPts val="1800"/>
              </a:lnSpc>
              <a:buNone/>
            </a:pPr>
            <a:r>
              <a:rPr lang="zh-CN" altLang="zh-CN" sz="1800" b="1" kern="100" dirty="0">
                <a:effectLst/>
                <a:latin typeface="等线" panose="02010600030101010101" pitchFamily="2" charset="-122"/>
                <a:ea typeface="Times New Roman" panose="02020603050405020304" pitchFamily="18" charset="0"/>
                <a:cs typeface="Times New Roman" panose="02020603050405020304" pitchFamily="18" charset="0"/>
              </a:rPr>
              <a:t> </a:t>
            </a:r>
            <a:r>
              <a:rPr lang="en-US" altLang="zh-CN" sz="1800" b="1" kern="100" dirty="0">
                <a:effectLst/>
                <a:latin typeface="等线" panose="02010600030101010101" pitchFamily="2" charset="-122"/>
                <a:ea typeface="Times New Roman" panose="02020603050405020304" pitchFamily="18" charset="0"/>
                <a:cs typeface="Times New Roman" panose="02020603050405020304" pitchFamily="18" charset="0"/>
              </a:rPr>
              <a:t>(a) Two-dimensional(2D) distribution of the Strehl ratio as a function of Piston RMS (µm) and Tip–Tilt RMS (arcsec). (b) 2D map of the multiplicative Strehl ratio under independent piston and tip–tilt errors. (c)</a:t>
            </a:r>
            <a:r>
              <a:rPr lang="en-US" altLang="zh-CN" sz="1800" b="1" kern="100" dirty="0">
                <a:effectLst/>
                <a:latin typeface="等线" panose="02010600030101010101" pitchFamily="2" charset="-122"/>
                <a:ea typeface="等线" panose="02010600030101010101" pitchFamily="2" charset="-122"/>
                <a:cs typeface="Times New Roman" panose="02020603050405020304" pitchFamily="18" charset="0"/>
              </a:rPr>
              <a:t> </a:t>
            </a:r>
            <a:r>
              <a:rPr lang="en-US" altLang="zh-CN" sz="1800" b="1" kern="100" dirty="0">
                <a:effectLst/>
                <a:latin typeface="Times New Roman" panose="02020603050405020304" pitchFamily="18" charset="0"/>
                <a:ea typeface="黑体" panose="02010609060101010101" pitchFamily="49" charset="-122"/>
                <a:cs typeface="Times New Roman" panose="02020603050405020304" pitchFamily="18" charset="0"/>
              </a:rPr>
              <a:t>Three-dimensional(3D) surface of the Strehl ratio as a function of Piston RMS (µm) and Tip–Tilt RMS (arcsec).</a:t>
            </a:r>
            <a:endParaRPr lang="zh-CN" altLang="zh-CN" sz="1800" b="1"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0" name="文本框 9">
            <a:extLst>
              <a:ext uri="{FF2B5EF4-FFF2-40B4-BE49-F238E27FC236}">
                <a16:creationId xmlns:a16="http://schemas.microsoft.com/office/drawing/2014/main" id="{88AC2F5E-3A52-DA4A-069B-C76149BE5D6B}"/>
              </a:ext>
            </a:extLst>
          </p:cNvPr>
          <p:cNvSpPr txBox="1"/>
          <p:nvPr/>
        </p:nvSpPr>
        <p:spPr>
          <a:xfrm>
            <a:off x="983432" y="873084"/>
            <a:ext cx="7692863" cy="369332"/>
          </a:xfrm>
          <a:prstGeom prst="rect">
            <a:avLst/>
          </a:prstGeom>
          <a:noFill/>
        </p:spPr>
        <p:txBody>
          <a:bodyPr wrap="square">
            <a:spAutoFit/>
          </a:bodyPr>
          <a:lstStyle/>
          <a:p>
            <a:r>
              <a:rPr lang="en-US" altLang="zh-CN" sz="1800" b="1" dirty="0">
                <a:effectLst/>
                <a:latin typeface="Times New Roman" panose="02020603050405020304" pitchFamily="18" charset="0"/>
                <a:ea typeface="宋体" panose="02010600030101010101" pitchFamily="2" charset="-122"/>
              </a:rPr>
              <a:t>Combined Effects of Multiple Error Sources on the Strehl Ratio </a:t>
            </a:r>
            <a:endParaRPr lang="zh-CN" altLang="en-US" b="1" dirty="0"/>
          </a:p>
        </p:txBody>
      </p:sp>
    </p:spTree>
    <p:extLst>
      <p:ext uri="{BB962C8B-B14F-4D97-AF65-F5344CB8AC3E}">
        <p14:creationId xmlns:p14="http://schemas.microsoft.com/office/powerpoint/2010/main" val="1834424096"/>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a16="http://schemas.microsoft.com/office/drawing/2014/main" id="{296CB288-B5E1-4459-B578-36146EA33042}"/>
              </a:ext>
            </a:extLst>
          </p:cNvPr>
          <p:cNvSpPr/>
          <p:nvPr/>
        </p:nvSpPr>
        <p:spPr bwMode="auto">
          <a:xfrm>
            <a:off x="-4445" y="6035675"/>
            <a:ext cx="12196445" cy="822242"/>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defRPr/>
            </a:pPr>
            <a:r>
              <a:rPr lang="en-US" altLang="zh-CN" sz="2000" b="1" dirty="0">
                <a:solidFill>
                  <a:schemeClr val="bg1"/>
                </a:solidFill>
                <a:latin typeface="Times New Roman" panose="02020603050405020304" pitchFamily="18" charset="0"/>
                <a:cs typeface="Times New Roman" panose="02020603050405020304" pitchFamily="18" charset="0"/>
              </a:rPr>
              <a:t>When fabricating hexagonal sub-aperture panels, an optimal diagonal size range</a:t>
            </a:r>
          </a:p>
          <a:p>
            <a:pPr marL="514350" indent="-514350" defTabSz="685800">
              <a:defRPr/>
            </a:pPr>
            <a:r>
              <a:rPr lang="en-US" altLang="zh-CN" sz="2000" b="1" dirty="0">
                <a:solidFill>
                  <a:schemeClr val="bg1"/>
                </a:solidFill>
                <a:latin typeface="Times New Roman" panose="02020603050405020304" pitchFamily="18" charset="0"/>
                <a:cs typeface="Times New Roman" panose="02020603050405020304" pitchFamily="18" charset="0"/>
              </a:rPr>
              <a:t>is </a:t>
            </a:r>
            <a:r>
              <a:rPr lang="en-US" altLang="zh-CN" sz="2000" b="1" dirty="0">
                <a:solidFill>
                  <a:srgbClr val="FFFF00"/>
                </a:solidFill>
                <a:latin typeface="Times New Roman" panose="02020603050405020304" pitchFamily="18" charset="0"/>
                <a:cs typeface="Times New Roman" panose="02020603050405020304" pitchFamily="18" charset="0"/>
              </a:rPr>
              <a:t>between 0.9 m and 1.4 m</a:t>
            </a:r>
          </a:p>
        </p:txBody>
      </p:sp>
      <p:sp>
        <p:nvSpPr>
          <p:cNvPr id="32" name="矩形 31">
            <a:extLst>
              <a:ext uri="{FF2B5EF4-FFF2-40B4-BE49-F238E27FC236}">
                <a16:creationId xmlns:a16="http://schemas.microsoft.com/office/drawing/2014/main" id="{631D936B-38AE-46BB-9611-77D7C2652B29}"/>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pic>
        <p:nvPicPr>
          <p:cNvPr id="54" name="图像" descr="图像">
            <a:extLst>
              <a:ext uri="{FF2B5EF4-FFF2-40B4-BE49-F238E27FC236}">
                <a16:creationId xmlns:a16="http://schemas.microsoft.com/office/drawing/2014/main" id="{FC2E0E30-219E-4515-AC7B-F25FBF3E0D7E}"/>
              </a:ext>
            </a:extLst>
          </p:cNvPr>
          <p:cNvPicPr>
            <a:picLocks noChangeAspect="1"/>
          </p:cNvPicPr>
          <p:nvPr/>
        </p:nvPicPr>
        <p:blipFill>
          <a:blip r:embed="rId3"/>
          <a:stretch>
            <a:fillRect/>
          </a:stretch>
        </p:blipFill>
        <p:spPr>
          <a:xfrm>
            <a:off x="10810875" y="6093460"/>
            <a:ext cx="1339850" cy="650240"/>
          </a:xfrm>
          <a:prstGeom prst="rect">
            <a:avLst/>
          </a:prstGeom>
          <a:ln w="12700">
            <a:miter lim="400000"/>
            <a:headEnd/>
            <a:tailEnd/>
          </a:ln>
        </p:spPr>
      </p:pic>
      <p:sp>
        <p:nvSpPr>
          <p:cNvPr id="55" name="Text Box 5">
            <a:extLst>
              <a:ext uri="{FF2B5EF4-FFF2-40B4-BE49-F238E27FC236}">
                <a16:creationId xmlns:a16="http://schemas.microsoft.com/office/drawing/2014/main" id="{744080F5-5EFC-4DD7-8C15-91871A1CB693}"/>
              </a:ext>
            </a:extLst>
          </p:cNvPr>
          <p:cNvSpPr txBox="1">
            <a:spLocks noChangeArrowheads="1"/>
          </p:cNvSpPr>
          <p:nvPr/>
        </p:nvSpPr>
        <p:spPr bwMode="auto">
          <a:xfrm>
            <a:off x="3215680" y="176431"/>
            <a:ext cx="57250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Impact of Panel with Different Sizes</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1" name="图片 10">
            <a:extLst>
              <a:ext uri="{FF2B5EF4-FFF2-40B4-BE49-F238E27FC236}">
                <a16:creationId xmlns:a16="http://schemas.microsoft.com/office/drawing/2014/main" id="{6B9726B7-99E5-404A-A8D4-530B6B55EDB0}"/>
              </a:ext>
            </a:extLst>
          </p:cNvPr>
          <p:cNvPicPr/>
          <p:nvPr/>
        </p:nvPicPr>
        <p:blipFill>
          <a:blip r:embed="rId4"/>
          <a:stretch>
            <a:fillRect/>
          </a:stretch>
        </p:blipFill>
        <p:spPr>
          <a:xfrm>
            <a:off x="5591944" y="760178"/>
            <a:ext cx="5472608" cy="4192433"/>
          </a:xfrm>
          <a:prstGeom prst="rect">
            <a:avLst/>
          </a:prstGeom>
        </p:spPr>
      </p:pic>
      <p:graphicFrame>
        <p:nvGraphicFramePr>
          <p:cNvPr id="12" name="表格 11">
            <a:extLst>
              <a:ext uri="{FF2B5EF4-FFF2-40B4-BE49-F238E27FC236}">
                <a16:creationId xmlns:a16="http://schemas.microsoft.com/office/drawing/2014/main" id="{AFE04323-6972-4066-874B-47FD07DB742B}"/>
              </a:ext>
            </a:extLst>
          </p:cNvPr>
          <p:cNvGraphicFramePr>
            <a:graphicFrameLocks noGrp="1"/>
          </p:cNvGraphicFramePr>
          <p:nvPr>
            <p:extLst>
              <p:ext uri="{D42A27DB-BD31-4B8C-83A1-F6EECF244321}">
                <p14:modId xmlns:p14="http://schemas.microsoft.com/office/powerpoint/2010/main" val="224432649"/>
              </p:ext>
            </p:extLst>
          </p:nvPr>
        </p:nvGraphicFramePr>
        <p:xfrm>
          <a:off x="369864" y="962161"/>
          <a:ext cx="4680520" cy="4046508"/>
        </p:xfrm>
        <a:graphic>
          <a:graphicData uri="http://schemas.openxmlformats.org/drawingml/2006/table">
            <a:tbl>
              <a:tblPr firstRow="1" firstCol="1" bandRow="1">
                <a:tableStyleId>{5C22544A-7EE6-4342-B048-85BDC9FD1C3A}</a:tableStyleId>
              </a:tblPr>
              <a:tblGrid>
                <a:gridCol w="1509846">
                  <a:extLst>
                    <a:ext uri="{9D8B030D-6E8A-4147-A177-3AD203B41FA5}">
                      <a16:colId xmlns:a16="http://schemas.microsoft.com/office/drawing/2014/main" val="3776431009"/>
                    </a:ext>
                  </a:extLst>
                </a:gridCol>
                <a:gridCol w="1486020">
                  <a:extLst>
                    <a:ext uri="{9D8B030D-6E8A-4147-A177-3AD203B41FA5}">
                      <a16:colId xmlns:a16="http://schemas.microsoft.com/office/drawing/2014/main" val="1988917357"/>
                    </a:ext>
                  </a:extLst>
                </a:gridCol>
                <a:gridCol w="1684654">
                  <a:extLst>
                    <a:ext uri="{9D8B030D-6E8A-4147-A177-3AD203B41FA5}">
                      <a16:colId xmlns:a16="http://schemas.microsoft.com/office/drawing/2014/main" val="1715578741"/>
                    </a:ext>
                  </a:extLst>
                </a:gridCol>
              </a:tblGrid>
              <a:tr h="489353">
                <a:tc>
                  <a:txBody>
                    <a:bodyPr/>
                    <a:lstStyle/>
                    <a:p>
                      <a:pPr algn="ctr"/>
                      <a:r>
                        <a:rPr lang="en-US" altLang="zh-CN" sz="2000" b="1" kern="0" dirty="0">
                          <a:effectLst/>
                          <a:latin typeface="Times New Roman" panose="02020603050405020304" pitchFamily="18" charset="0"/>
                          <a:cs typeface="Times New Roman" panose="02020603050405020304" pitchFamily="18" charset="0"/>
                        </a:rPr>
                        <a:t>Panel Size</a:t>
                      </a:r>
                    </a:p>
                    <a:p>
                      <a:pPr algn="ctr"/>
                      <a:r>
                        <a:rPr lang="en-US" altLang="zh-CN" sz="2000" b="1" kern="0" dirty="0">
                          <a:effectLst/>
                          <a:latin typeface="Times New Roman" panose="02020603050405020304" pitchFamily="18" charset="0"/>
                          <a:cs typeface="Times New Roman" panose="02020603050405020304" pitchFamily="18" charset="0"/>
                        </a:rPr>
                        <a:t>(diagonal, m)</a:t>
                      </a:r>
                      <a:endParaRPr lang="zh-CN" sz="2000" b="1" kern="100" dirty="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altLang="zh-CN" sz="2000" b="1" kern="0" dirty="0">
                          <a:effectLst/>
                          <a:latin typeface="Times New Roman" panose="02020603050405020304" pitchFamily="18" charset="0"/>
                          <a:ea typeface="等线" panose="02010600030101010101" pitchFamily="2" charset="-122"/>
                          <a:cs typeface="Times New Roman" panose="02020603050405020304" pitchFamily="18" charset="0"/>
                        </a:rPr>
                        <a:t>Number of panels</a:t>
                      </a:r>
                      <a:endParaRPr lang="zh-CN" sz="2000" b="1" kern="100" dirty="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dirty="0">
                          <a:effectLst/>
                          <a:latin typeface="Times New Roman" panose="02020603050405020304" pitchFamily="18" charset="0"/>
                          <a:cs typeface="Times New Roman" panose="02020603050405020304" pitchFamily="18" charset="0"/>
                        </a:rPr>
                        <a:t>Error to SR sensitivity </a:t>
                      </a:r>
                    </a:p>
                  </a:txBody>
                  <a:tcPr marL="68580" marR="68580" marT="0" marB="0" anchor="ctr"/>
                </a:tc>
                <a:extLst>
                  <a:ext uri="{0D108BD9-81ED-4DB2-BD59-A6C34878D82A}">
                    <a16:rowId xmlns:a16="http://schemas.microsoft.com/office/drawing/2014/main" val="3138665437"/>
                  </a:ext>
                </a:extLst>
              </a:tr>
              <a:tr h="380463">
                <a:tc>
                  <a:txBody>
                    <a:bodyPr/>
                    <a:lstStyle/>
                    <a:p>
                      <a:pPr algn="ctr"/>
                      <a:r>
                        <a:rPr lang="en-US" sz="2000" b="1" kern="0">
                          <a:effectLst/>
                          <a:latin typeface="Times New Roman" panose="02020603050405020304" pitchFamily="18" charset="0"/>
                          <a:cs typeface="Times New Roman" panose="02020603050405020304" pitchFamily="18" charset="0"/>
                        </a:rPr>
                        <a:t>2.5</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a:effectLst/>
                          <a:latin typeface="Times New Roman" panose="02020603050405020304" pitchFamily="18" charset="0"/>
                          <a:cs typeface="Times New Roman" panose="02020603050405020304" pitchFamily="18" charset="0"/>
                        </a:rPr>
                        <a:t>55</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a:effectLst/>
                          <a:latin typeface="Times New Roman" panose="02020603050405020304" pitchFamily="18" charset="0"/>
                          <a:cs typeface="Times New Roman" panose="02020603050405020304" pitchFamily="18" charset="0"/>
                        </a:rPr>
                        <a:t>0.84743</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43883173"/>
                  </a:ext>
                </a:extLst>
              </a:tr>
              <a:tr h="380463">
                <a:tc>
                  <a:txBody>
                    <a:bodyPr/>
                    <a:lstStyle/>
                    <a:p>
                      <a:pPr algn="ctr"/>
                      <a:r>
                        <a:rPr lang="en-US" sz="2000" b="1" kern="0">
                          <a:effectLst/>
                          <a:latin typeface="Times New Roman" panose="02020603050405020304" pitchFamily="18" charset="0"/>
                          <a:cs typeface="Times New Roman" panose="02020603050405020304" pitchFamily="18" charset="0"/>
                        </a:rPr>
                        <a:t>2</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a:effectLst/>
                          <a:latin typeface="Times New Roman" panose="02020603050405020304" pitchFamily="18" charset="0"/>
                          <a:cs typeface="Times New Roman" panose="02020603050405020304" pitchFamily="18" charset="0"/>
                        </a:rPr>
                        <a:t>85</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a:effectLst/>
                          <a:latin typeface="Times New Roman" panose="02020603050405020304" pitchFamily="18" charset="0"/>
                          <a:cs typeface="Times New Roman" panose="02020603050405020304" pitchFamily="18" charset="0"/>
                        </a:rPr>
                        <a:t>0.824</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77371486"/>
                  </a:ext>
                </a:extLst>
              </a:tr>
              <a:tr h="380463">
                <a:tc>
                  <a:txBody>
                    <a:bodyPr/>
                    <a:lstStyle/>
                    <a:p>
                      <a:pPr algn="ctr"/>
                      <a:r>
                        <a:rPr lang="en-US" sz="2000" b="1" kern="0">
                          <a:effectLst/>
                          <a:latin typeface="Times New Roman" panose="02020603050405020304" pitchFamily="18" charset="0"/>
                          <a:cs typeface="Times New Roman" panose="02020603050405020304" pitchFamily="18" charset="0"/>
                        </a:rPr>
                        <a:t>1.6</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a:effectLst/>
                          <a:latin typeface="Times New Roman" panose="02020603050405020304" pitchFamily="18" charset="0"/>
                          <a:cs typeface="Times New Roman" panose="02020603050405020304" pitchFamily="18" charset="0"/>
                        </a:rPr>
                        <a:t>121</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a:effectLst/>
                          <a:latin typeface="Times New Roman" panose="02020603050405020304" pitchFamily="18" charset="0"/>
                          <a:cs typeface="Times New Roman" panose="02020603050405020304" pitchFamily="18" charset="0"/>
                        </a:rPr>
                        <a:t>0.82221</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36505393"/>
                  </a:ext>
                </a:extLst>
              </a:tr>
              <a:tr h="380463">
                <a:tc>
                  <a:txBody>
                    <a:bodyPr/>
                    <a:lstStyle/>
                    <a:p>
                      <a:pPr algn="ctr"/>
                      <a:r>
                        <a:rPr lang="en-US" sz="2000" b="1" kern="0" dirty="0">
                          <a:effectLst/>
                          <a:latin typeface="Times New Roman" panose="02020603050405020304" pitchFamily="18" charset="0"/>
                          <a:cs typeface="Times New Roman" panose="02020603050405020304" pitchFamily="18" charset="0"/>
                        </a:rPr>
                        <a:t>1.4</a:t>
                      </a:r>
                      <a:endParaRPr lang="zh-CN" sz="2000" b="1" kern="100" dirty="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dirty="0">
                          <a:effectLst/>
                          <a:latin typeface="Times New Roman" panose="02020603050405020304" pitchFamily="18" charset="0"/>
                          <a:cs typeface="Times New Roman" panose="02020603050405020304" pitchFamily="18" charset="0"/>
                        </a:rPr>
                        <a:t>163</a:t>
                      </a:r>
                      <a:endParaRPr lang="zh-CN" sz="2000" b="1" kern="100" dirty="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dirty="0">
                          <a:solidFill>
                            <a:srgbClr val="C00000"/>
                          </a:solidFill>
                          <a:effectLst/>
                          <a:latin typeface="Times New Roman" panose="02020603050405020304" pitchFamily="18" charset="0"/>
                          <a:cs typeface="Times New Roman" panose="02020603050405020304" pitchFamily="18" charset="0"/>
                        </a:rPr>
                        <a:t>0.80805</a:t>
                      </a:r>
                      <a:endParaRPr lang="zh-CN" sz="2000" b="1" kern="100" dirty="0">
                        <a:solidFill>
                          <a:srgbClr val="C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29659618"/>
                  </a:ext>
                </a:extLst>
              </a:tr>
              <a:tr h="380463">
                <a:tc>
                  <a:txBody>
                    <a:bodyPr/>
                    <a:lstStyle/>
                    <a:p>
                      <a:pPr algn="ctr"/>
                      <a:r>
                        <a:rPr lang="en-US" sz="2000" b="1" kern="0">
                          <a:effectLst/>
                          <a:latin typeface="Times New Roman" panose="02020603050405020304" pitchFamily="18" charset="0"/>
                          <a:cs typeface="Times New Roman" panose="02020603050405020304" pitchFamily="18" charset="0"/>
                        </a:rPr>
                        <a:t>1.2</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dirty="0">
                          <a:effectLst/>
                          <a:latin typeface="Times New Roman" panose="02020603050405020304" pitchFamily="18" charset="0"/>
                          <a:cs typeface="Times New Roman" panose="02020603050405020304" pitchFamily="18" charset="0"/>
                        </a:rPr>
                        <a:t>211</a:t>
                      </a:r>
                      <a:endParaRPr lang="zh-CN" sz="2000" b="1" kern="100" dirty="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dirty="0">
                          <a:solidFill>
                            <a:srgbClr val="C00000"/>
                          </a:solidFill>
                          <a:effectLst/>
                          <a:latin typeface="Times New Roman" panose="02020603050405020304" pitchFamily="18" charset="0"/>
                          <a:cs typeface="Times New Roman" panose="02020603050405020304" pitchFamily="18" charset="0"/>
                        </a:rPr>
                        <a:t>0.80845</a:t>
                      </a:r>
                      <a:endParaRPr lang="zh-CN" sz="2000" b="1" kern="100" dirty="0">
                        <a:solidFill>
                          <a:srgbClr val="C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02884830"/>
                  </a:ext>
                </a:extLst>
              </a:tr>
              <a:tr h="380463">
                <a:tc>
                  <a:txBody>
                    <a:bodyPr/>
                    <a:lstStyle/>
                    <a:p>
                      <a:pPr algn="ctr"/>
                      <a:r>
                        <a:rPr lang="en-US" sz="2000" b="1" kern="0">
                          <a:effectLst/>
                          <a:latin typeface="Times New Roman" panose="02020603050405020304" pitchFamily="18" charset="0"/>
                          <a:cs typeface="Times New Roman" panose="02020603050405020304" pitchFamily="18" charset="0"/>
                        </a:rPr>
                        <a:t>1.1</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a:effectLst/>
                          <a:latin typeface="Times New Roman" panose="02020603050405020304" pitchFamily="18" charset="0"/>
                          <a:cs typeface="Times New Roman" panose="02020603050405020304" pitchFamily="18" charset="0"/>
                        </a:rPr>
                        <a:t>265</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dirty="0">
                          <a:solidFill>
                            <a:srgbClr val="C00000"/>
                          </a:solidFill>
                          <a:effectLst/>
                          <a:latin typeface="Times New Roman" panose="02020603050405020304" pitchFamily="18" charset="0"/>
                          <a:cs typeface="Times New Roman" panose="02020603050405020304" pitchFamily="18" charset="0"/>
                        </a:rPr>
                        <a:t>0.8085</a:t>
                      </a:r>
                      <a:endParaRPr lang="zh-CN" sz="2000" b="1" kern="100" dirty="0">
                        <a:solidFill>
                          <a:srgbClr val="C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624143314"/>
                  </a:ext>
                </a:extLst>
              </a:tr>
              <a:tr h="393204">
                <a:tc>
                  <a:txBody>
                    <a:bodyPr/>
                    <a:lstStyle/>
                    <a:p>
                      <a:pPr algn="ctr"/>
                      <a:r>
                        <a:rPr lang="en-US" sz="2000" b="1" kern="0">
                          <a:effectLst/>
                          <a:latin typeface="Times New Roman" panose="02020603050405020304" pitchFamily="18" charset="0"/>
                          <a:cs typeface="Times New Roman" panose="02020603050405020304" pitchFamily="18" charset="0"/>
                        </a:rPr>
                        <a:t>1</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a:effectLst/>
                          <a:latin typeface="Times New Roman" panose="02020603050405020304" pitchFamily="18" charset="0"/>
                          <a:cs typeface="Times New Roman" panose="02020603050405020304" pitchFamily="18" charset="0"/>
                        </a:rPr>
                        <a:t>325</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dirty="0">
                          <a:solidFill>
                            <a:srgbClr val="C00000"/>
                          </a:solidFill>
                          <a:effectLst/>
                          <a:latin typeface="Times New Roman" panose="02020603050405020304" pitchFamily="18" charset="0"/>
                          <a:cs typeface="Times New Roman" panose="02020603050405020304" pitchFamily="18" charset="0"/>
                        </a:rPr>
                        <a:t>0.80565</a:t>
                      </a:r>
                      <a:endParaRPr lang="zh-CN" sz="2000" b="1" kern="100" dirty="0">
                        <a:solidFill>
                          <a:srgbClr val="C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05906609"/>
                  </a:ext>
                </a:extLst>
              </a:tr>
              <a:tr h="380463">
                <a:tc>
                  <a:txBody>
                    <a:bodyPr/>
                    <a:lstStyle/>
                    <a:p>
                      <a:pPr algn="ctr"/>
                      <a:r>
                        <a:rPr lang="en-US" sz="2000" b="1" kern="0">
                          <a:effectLst/>
                          <a:latin typeface="Times New Roman" panose="02020603050405020304" pitchFamily="18" charset="0"/>
                          <a:cs typeface="Times New Roman" panose="02020603050405020304" pitchFamily="18" charset="0"/>
                        </a:rPr>
                        <a:t>0.9</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a:effectLst/>
                          <a:latin typeface="Times New Roman" panose="02020603050405020304" pitchFamily="18" charset="0"/>
                          <a:cs typeface="Times New Roman" panose="02020603050405020304" pitchFamily="18" charset="0"/>
                        </a:rPr>
                        <a:t>391</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dirty="0">
                          <a:solidFill>
                            <a:srgbClr val="C00000"/>
                          </a:solidFill>
                          <a:effectLst/>
                          <a:latin typeface="Times New Roman" panose="02020603050405020304" pitchFamily="18" charset="0"/>
                          <a:cs typeface="Times New Roman" panose="02020603050405020304" pitchFamily="18" charset="0"/>
                        </a:rPr>
                        <a:t>0.80864</a:t>
                      </a:r>
                      <a:endParaRPr lang="zh-CN" sz="2000" b="1" kern="100" dirty="0">
                        <a:solidFill>
                          <a:srgbClr val="C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24889279"/>
                  </a:ext>
                </a:extLst>
              </a:tr>
              <a:tr h="380463">
                <a:tc>
                  <a:txBody>
                    <a:bodyPr/>
                    <a:lstStyle/>
                    <a:p>
                      <a:pPr algn="ctr"/>
                      <a:r>
                        <a:rPr lang="en-US" sz="2000" b="1" kern="0">
                          <a:effectLst/>
                          <a:latin typeface="Times New Roman" panose="02020603050405020304" pitchFamily="18" charset="0"/>
                          <a:cs typeface="Times New Roman" panose="02020603050405020304" pitchFamily="18" charset="0"/>
                        </a:rPr>
                        <a:t>0.8</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a:effectLst/>
                          <a:latin typeface="Times New Roman" panose="02020603050405020304" pitchFamily="18" charset="0"/>
                          <a:cs typeface="Times New Roman" panose="02020603050405020304" pitchFamily="18" charset="0"/>
                        </a:rPr>
                        <a:t>463</a:t>
                      </a:r>
                      <a:endParaRPr lang="zh-CN" sz="2000" b="1" kern="10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tc>
                  <a:txBody>
                    <a:bodyPr/>
                    <a:lstStyle/>
                    <a:p>
                      <a:pPr algn="ctr"/>
                      <a:r>
                        <a:rPr lang="en-US" sz="2000" b="1" kern="0" dirty="0">
                          <a:effectLst/>
                          <a:latin typeface="Times New Roman" panose="02020603050405020304" pitchFamily="18" charset="0"/>
                          <a:cs typeface="Times New Roman" panose="02020603050405020304" pitchFamily="18" charset="0"/>
                        </a:rPr>
                        <a:t>0.81869</a:t>
                      </a:r>
                      <a:endParaRPr lang="zh-CN" sz="2000" b="1" kern="100" dirty="0">
                        <a:effectLst/>
                        <a:latin typeface="Times New Roman" panose="02020603050405020304" pitchFamily="18"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5204511"/>
                  </a:ext>
                </a:extLst>
              </a:tr>
            </a:tbl>
          </a:graphicData>
        </a:graphic>
      </p:graphicFrame>
      <p:sp>
        <p:nvSpPr>
          <p:cNvPr id="13" name="文本框 12">
            <a:extLst>
              <a:ext uri="{FF2B5EF4-FFF2-40B4-BE49-F238E27FC236}">
                <a16:creationId xmlns:a16="http://schemas.microsoft.com/office/drawing/2014/main" id="{7CE8D2B2-2857-4F05-A7D7-102A4AC3CEA0}"/>
              </a:ext>
            </a:extLst>
          </p:cNvPr>
          <p:cNvSpPr txBox="1"/>
          <p:nvPr/>
        </p:nvSpPr>
        <p:spPr>
          <a:xfrm>
            <a:off x="4655840" y="5212379"/>
            <a:ext cx="7342973" cy="646331"/>
          </a:xfrm>
          <a:prstGeom prst="rect">
            <a:avLst/>
          </a:prstGeom>
          <a:noFill/>
        </p:spPr>
        <p:txBody>
          <a:bodyPr wrap="square">
            <a:spAutoFit/>
          </a:bodyPr>
          <a:lstStyle/>
          <a:p>
            <a:pPr algn="ctr"/>
            <a:r>
              <a:rPr lang="en-US" altLang="zh-CN" b="1" dirty="0">
                <a:latin typeface="Times New Roman" panose="02020603050405020304" pitchFamily="18" charset="0"/>
                <a:ea typeface="微软雅黑" panose="020B0503020204020204" pitchFamily="34" charset="-122"/>
                <a:cs typeface="Times New Roman" panose="02020603050405020304" pitchFamily="18" charset="0"/>
              </a:rPr>
              <a:t>Variation of the Strehl-ratio sensitivity coefficient with sub-aperture size for the primary mirror under the influence of manufacturing errors</a:t>
            </a:r>
            <a:endParaRPr lang="zh-CN" altLang="en-US" b="1"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灯片编号占位符 8">
            <a:extLst>
              <a:ext uri="{FF2B5EF4-FFF2-40B4-BE49-F238E27FC236}">
                <a16:creationId xmlns:a16="http://schemas.microsoft.com/office/drawing/2014/main" id="{32569784-CFBC-E694-C4C4-93230C049E26}"/>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19</a:t>
            </a:fld>
            <a:endParaRPr lang="zh-CN" altLang="en-US" sz="2000" dirty="0"/>
          </a:p>
        </p:txBody>
      </p:sp>
      <p:sp>
        <p:nvSpPr>
          <p:cNvPr id="5" name="任意多边形 47">
            <a:extLst>
              <a:ext uri="{FF2B5EF4-FFF2-40B4-BE49-F238E27FC236}">
                <a16:creationId xmlns:a16="http://schemas.microsoft.com/office/drawing/2014/main" id="{1233A87A-1316-09DC-AE34-BAC281158B18}"/>
              </a:ext>
            </a:extLst>
          </p:cNvPr>
          <p:cNvSpPr/>
          <p:nvPr/>
        </p:nvSpPr>
        <p:spPr bwMode="auto">
          <a:xfrm>
            <a:off x="3084597"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6" name="矩形 5">
            <a:extLst>
              <a:ext uri="{FF2B5EF4-FFF2-40B4-BE49-F238E27FC236}">
                <a16:creationId xmlns:a16="http://schemas.microsoft.com/office/drawing/2014/main" id="{23881831-C045-F80D-138F-7DDFAFF4A906}"/>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7" name="矩形 16">
            <a:extLst>
              <a:ext uri="{FF2B5EF4-FFF2-40B4-BE49-F238E27FC236}">
                <a16:creationId xmlns:a16="http://schemas.microsoft.com/office/drawing/2014/main" id="{48092D5F-4E88-5EB2-901F-221D6E13EDC7}"/>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a16="http://schemas.microsoft.com/office/drawing/2014/main" id="{CDBCD1D5-0E6C-6454-D994-E1A5B8260813}"/>
              </a:ext>
            </a:extLst>
          </p:cNvPr>
          <p:cNvSpPr/>
          <p:nvPr/>
        </p:nvSpPr>
        <p:spPr>
          <a:xfrm>
            <a:off x="6736703" y="1124744"/>
            <a:ext cx="1267341" cy="3135302"/>
          </a:xfrm>
          <a:prstGeom prst="rect">
            <a:avLst/>
          </a:prstGeom>
          <a:solidFill>
            <a:schemeClr val="accent2">
              <a:lumMod val="20000"/>
              <a:lumOff val="80000"/>
              <a:alpha val="50196"/>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730616439"/>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50AD93B0-ADEF-4E86-83F0-D660E7A28C8A}"/>
              </a:ext>
            </a:extLst>
          </p:cNvPr>
          <p:cNvSpPr/>
          <p:nvPr/>
        </p:nvSpPr>
        <p:spPr>
          <a:xfrm>
            <a:off x="0" y="-22225"/>
            <a:ext cx="12192000" cy="1061085"/>
          </a:xfrm>
          <a:prstGeom prst="rect">
            <a:avLst/>
          </a:prstGeom>
          <a:solidFill>
            <a:srgbClr val="0B5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3EF10D4B-8784-4980-A2DF-0D00123CECF1}"/>
              </a:ext>
            </a:extLst>
          </p:cNvPr>
          <p:cNvSpPr/>
          <p:nvPr/>
        </p:nvSpPr>
        <p:spPr bwMode="auto">
          <a:xfrm>
            <a:off x="0" y="6786633"/>
            <a:ext cx="12191999" cy="71367"/>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10" name="任意多边形: 形状 9">
            <a:extLst>
              <a:ext uri="{FF2B5EF4-FFF2-40B4-BE49-F238E27FC236}">
                <a16:creationId xmlns:a16="http://schemas.microsoft.com/office/drawing/2014/main" id="{5EC52D93-80C6-4D55-AEAB-A6031776AA2E}"/>
              </a:ext>
            </a:extLst>
          </p:cNvPr>
          <p:cNvSpPr/>
          <p:nvPr/>
        </p:nvSpPr>
        <p:spPr>
          <a:xfrm>
            <a:off x="2135560" y="1742831"/>
            <a:ext cx="8064896" cy="739453"/>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solidFill>
            <a:srgbClr val="CC3300"/>
          </a:solidFill>
          <a:ln/>
        </p:spPr>
        <p:style>
          <a:lnRef idx="1">
            <a:schemeClr val="accent2"/>
          </a:lnRef>
          <a:fillRef idx="3">
            <a:schemeClr val="accent2"/>
          </a:fillRef>
          <a:effectRef idx="2">
            <a:schemeClr val="accent2"/>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01 Submillimeter Wave Telescopes Overview</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1" name="任意多边形: 形状 10">
            <a:extLst>
              <a:ext uri="{FF2B5EF4-FFF2-40B4-BE49-F238E27FC236}">
                <a16:creationId xmlns:a16="http://schemas.microsoft.com/office/drawing/2014/main" id="{AFD31C07-B91D-40EA-BBF3-CDB3A4FA7BD5}"/>
              </a:ext>
            </a:extLst>
          </p:cNvPr>
          <p:cNvSpPr/>
          <p:nvPr/>
        </p:nvSpPr>
        <p:spPr>
          <a:xfrm>
            <a:off x="2135560" y="4725144"/>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04 Conclusion and Outlook</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2" name="任意多边形: 形状 11">
            <a:extLst>
              <a:ext uri="{FF2B5EF4-FFF2-40B4-BE49-F238E27FC236}">
                <a16:creationId xmlns:a16="http://schemas.microsoft.com/office/drawing/2014/main" id="{F9D188D3-6996-4273-AE30-E473C3AD0529}"/>
              </a:ext>
            </a:extLst>
          </p:cNvPr>
          <p:cNvSpPr/>
          <p:nvPr/>
        </p:nvSpPr>
        <p:spPr>
          <a:xfrm>
            <a:off x="2135560" y="3712642"/>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03 Sub-Aperture Design and Manufacturing</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3" name="任意多边形: 形状 12">
            <a:extLst>
              <a:ext uri="{FF2B5EF4-FFF2-40B4-BE49-F238E27FC236}">
                <a16:creationId xmlns:a16="http://schemas.microsoft.com/office/drawing/2014/main" id="{7BF12598-815E-4A06-8FE1-86C4661383C5}"/>
              </a:ext>
            </a:extLst>
          </p:cNvPr>
          <p:cNvSpPr/>
          <p:nvPr/>
        </p:nvSpPr>
        <p:spPr>
          <a:xfrm>
            <a:off x="2135560" y="2734792"/>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02 Sub-Aperture Accuracy and Errors Analysis</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360" y="219964"/>
            <a:ext cx="6272797" cy="499873"/>
          </a:xfrm>
          <a:prstGeom prst="rect">
            <a:avLst/>
          </a:prstGeom>
        </p:spPr>
      </p:pic>
      <p:sp>
        <p:nvSpPr>
          <p:cNvPr id="4" name="灯片编号占位符 8">
            <a:extLst>
              <a:ext uri="{FF2B5EF4-FFF2-40B4-BE49-F238E27FC236}">
                <a16:creationId xmlns:a16="http://schemas.microsoft.com/office/drawing/2014/main" id="{C2BCF925-ED91-47B0-6698-4BCFBBE276B6}"/>
              </a:ext>
            </a:extLst>
          </p:cNvPr>
          <p:cNvSpPr txBox="1">
            <a:spLocks/>
          </p:cNvSpPr>
          <p:nvPr/>
        </p:nvSpPr>
        <p:spPr>
          <a:xfrm>
            <a:off x="11577716" y="342088"/>
            <a:ext cx="557847" cy="332457"/>
          </a:xfr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pPr/>
              <a:t>2</a:t>
            </a:fld>
            <a:endParaRPr lang="zh-CN" altLang="en-US" sz="2000" dirty="0"/>
          </a:p>
        </p:txBody>
      </p:sp>
    </p:spTree>
    <p:extLst>
      <p:ext uri="{BB962C8B-B14F-4D97-AF65-F5344CB8AC3E}">
        <p14:creationId xmlns:p14="http://schemas.microsoft.com/office/powerpoint/2010/main" val="13152168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80D107-EB72-D0E0-F942-DBE93666732E}"/>
            </a:ext>
          </a:extLst>
        </p:cNvPr>
        <p:cNvGrpSpPr/>
        <p:nvPr/>
      </p:nvGrpSpPr>
      <p:grpSpPr>
        <a:xfrm>
          <a:off x="0" y="0"/>
          <a:ext cx="0" cy="0"/>
          <a:chOff x="0" y="0"/>
          <a:chExt cx="0" cy="0"/>
        </a:xfrm>
      </p:grpSpPr>
      <p:sp>
        <p:nvSpPr>
          <p:cNvPr id="5" name="矩形 4">
            <a:extLst>
              <a:ext uri="{FF2B5EF4-FFF2-40B4-BE49-F238E27FC236}">
                <a16:creationId xmlns:a16="http://schemas.microsoft.com/office/drawing/2014/main" id="{283016B5-A300-BAEB-9EBA-A984298F6DC4}"/>
              </a:ext>
            </a:extLst>
          </p:cNvPr>
          <p:cNvSpPr/>
          <p:nvPr/>
        </p:nvSpPr>
        <p:spPr>
          <a:xfrm>
            <a:off x="0" y="-22225"/>
            <a:ext cx="12192000" cy="1061085"/>
          </a:xfrm>
          <a:prstGeom prst="rect">
            <a:avLst/>
          </a:prstGeom>
          <a:solidFill>
            <a:srgbClr val="0B5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69942CA2-F1B9-6A67-7C12-EBCCFD80DBD4}"/>
              </a:ext>
            </a:extLst>
          </p:cNvPr>
          <p:cNvSpPr/>
          <p:nvPr/>
        </p:nvSpPr>
        <p:spPr bwMode="auto">
          <a:xfrm>
            <a:off x="0" y="6741368"/>
            <a:ext cx="12191999" cy="117265"/>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pic>
        <p:nvPicPr>
          <p:cNvPr id="2" name="图片 1">
            <a:extLst>
              <a:ext uri="{FF2B5EF4-FFF2-40B4-BE49-F238E27FC236}">
                <a16:creationId xmlns:a16="http://schemas.microsoft.com/office/drawing/2014/main" id="{B5C83D2C-9A0B-E1C1-B6A6-4AC3F7EB8E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360" y="219964"/>
            <a:ext cx="6272797" cy="499873"/>
          </a:xfrm>
          <a:prstGeom prst="rect">
            <a:avLst/>
          </a:prstGeom>
        </p:spPr>
      </p:pic>
      <p:sp>
        <p:nvSpPr>
          <p:cNvPr id="9" name="任意多边形: 形状 8">
            <a:extLst>
              <a:ext uri="{FF2B5EF4-FFF2-40B4-BE49-F238E27FC236}">
                <a16:creationId xmlns:a16="http://schemas.microsoft.com/office/drawing/2014/main" id="{886BB188-2502-B1FA-E3F4-A82D6254DB2C}"/>
              </a:ext>
            </a:extLst>
          </p:cNvPr>
          <p:cNvSpPr/>
          <p:nvPr/>
        </p:nvSpPr>
        <p:spPr>
          <a:xfrm>
            <a:off x="2135560" y="1742831"/>
            <a:ext cx="8064896" cy="739453"/>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01 Submillimeter Wave Telescopes Overview</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0" name="任意多边形: 形状 9">
            <a:extLst>
              <a:ext uri="{FF2B5EF4-FFF2-40B4-BE49-F238E27FC236}">
                <a16:creationId xmlns:a16="http://schemas.microsoft.com/office/drawing/2014/main" id="{15D5AEDC-97DB-3560-2B88-9A9EF402C51E}"/>
              </a:ext>
            </a:extLst>
          </p:cNvPr>
          <p:cNvSpPr/>
          <p:nvPr/>
        </p:nvSpPr>
        <p:spPr>
          <a:xfrm>
            <a:off x="2135560" y="4725144"/>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04 Conclusion and Outlook</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1" name="任意多边形: 形状 10">
            <a:extLst>
              <a:ext uri="{FF2B5EF4-FFF2-40B4-BE49-F238E27FC236}">
                <a16:creationId xmlns:a16="http://schemas.microsoft.com/office/drawing/2014/main" id="{31DC87AB-640F-BDA4-E4CA-AC238CA9AC12}"/>
              </a:ext>
            </a:extLst>
          </p:cNvPr>
          <p:cNvSpPr/>
          <p:nvPr/>
        </p:nvSpPr>
        <p:spPr>
          <a:xfrm>
            <a:off x="2135560" y="3712642"/>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solidFill>
            <a:srgbClr val="CC3300"/>
          </a:solidFill>
          <a:ln/>
        </p:spPr>
        <p:style>
          <a:lnRef idx="1">
            <a:schemeClr val="accent2"/>
          </a:lnRef>
          <a:fillRef idx="3">
            <a:schemeClr val="accent2"/>
          </a:fillRef>
          <a:effectRef idx="2">
            <a:schemeClr val="accent2"/>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03 Sub-Aperture Design and Manufacturing</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2" name="任意多边形: 形状 11">
            <a:extLst>
              <a:ext uri="{FF2B5EF4-FFF2-40B4-BE49-F238E27FC236}">
                <a16:creationId xmlns:a16="http://schemas.microsoft.com/office/drawing/2014/main" id="{F682A1D7-3EDE-E6AB-A63E-C68CCD0C6178}"/>
              </a:ext>
            </a:extLst>
          </p:cNvPr>
          <p:cNvSpPr/>
          <p:nvPr/>
        </p:nvSpPr>
        <p:spPr>
          <a:xfrm>
            <a:off x="2135560" y="2734792"/>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02 Sub-Aperture Accuracy </a:t>
            </a:r>
            <a:r>
              <a:rPr lang="en-US" altLang="zh-CN" sz="2600" b="1">
                <a:solidFill>
                  <a:prstClr val="white"/>
                </a:solidFill>
                <a:latin typeface="微软雅黑" panose="020B0503020204020204" pitchFamily="34" charset="-122"/>
                <a:ea typeface="微软雅黑" panose="020B0503020204020204" pitchFamily="34" charset="-122"/>
              </a:rPr>
              <a:t>and Errors</a:t>
            </a:r>
            <a:r>
              <a:rPr lang="en-US" altLang="zh-CN" sz="2600" b="1" dirty="0">
                <a:solidFill>
                  <a:prstClr val="white"/>
                </a:solidFill>
                <a:latin typeface="微软雅黑" panose="020B0503020204020204" pitchFamily="34" charset="-122"/>
                <a:ea typeface="微软雅黑" panose="020B0503020204020204" pitchFamily="34" charset="-122"/>
              </a:rPr>
              <a:t> Analysis</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3" name="灯片编号占位符 8">
            <a:extLst>
              <a:ext uri="{FF2B5EF4-FFF2-40B4-BE49-F238E27FC236}">
                <a16:creationId xmlns:a16="http://schemas.microsoft.com/office/drawing/2014/main" id="{CFFC30E3-E2D4-D253-2029-D1B807ABE2CA}"/>
              </a:ext>
            </a:extLst>
          </p:cNvPr>
          <p:cNvSpPr txBox="1">
            <a:spLocks/>
          </p:cNvSpPr>
          <p:nvPr/>
        </p:nvSpPr>
        <p:spPr>
          <a:xfrm>
            <a:off x="11577716" y="342088"/>
            <a:ext cx="557847" cy="332457"/>
          </a:xfr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pPr/>
              <a:t>20</a:t>
            </a:fld>
            <a:endParaRPr lang="zh-CN" altLang="en-US" sz="2000" dirty="0"/>
          </a:p>
        </p:txBody>
      </p:sp>
    </p:spTree>
    <p:extLst>
      <p:ext uri="{BB962C8B-B14F-4D97-AF65-F5344CB8AC3E}">
        <p14:creationId xmlns:p14="http://schemas.microsoft.com/office/powerpoint/2010/main" val="505836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C24056-0EBB-F855-DD86-1899D54F9752}"/>
            </a:ext>
          </a:extLst>
        </p:cNvPr>
        <p:cNvGrpSpPr/>
        <p:nvPr/>
      </p:nvGrpSpPr>
      <p:grpSpPr>
        <a:xfrm>
          <a:off x="0" y="0"/>
          <a:ext cx="0" cy="0"/>
          <a:chOff x="0" y="0"/>
          <a:chExt cx="0" cy="0"/>
        </a:xfrm>
      </p:grpSpPr>
      <p:sp>
        <p:nvSpPr>
          <p:cNvPr id="50" name="矩形 49">
            <a:extLst>
              <a:ext uri="{FF2B5EF4-FFF2-40B4-BE49-F238E27FC236}">
                <a16:creationId xmlns:a16="http://schemas.microsoft.com/office/drawing/2014/main" id="{E8A919FA-8B02-B22F-0135-2961769AB662}"/>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pic>
        <p:nvPicPr>
          <p:cNvPr id="3" name="图片 2">
            <a:extLst>
              <a:ext uri="{FF2B5EF4-FFF2-40B4-BE49-F238E27FC236}">
                <a16:creationId xmlns:a16="http://schemas.microsoft.com/office/drawing/2014/main" id="{8E491243-2A43-8EE1-E538-4EFE5289000B}"/>
              </a:ext>
            </a:extLst>
          </p:cNvPr>
          <p:cNvPicPr>
            <a:picLocks noChangeAspect="1"/>
          </p:cNvPicPr>
          <p:nvPr/>
        </p:nvPicPr>
        <p:blipFill>
          <a:blip r:embed="rId4"/>
          <a:stretch>
            <a:fillRect/>
          </a:stretch>
        </p:blipFill>
        <p:spPr>
          <a:xfrm>
            <a:off x="4066052" y="2137502"/>
            <a:ext cx="2426418" cy="2115495"/>
          </a:xfrm>
          <a:prstGeom prst="rect">
            <a:avLst/>
          </a:prstGeom>
        </p:spPr>
      </p:pic>
      <p:sp>
        <p:nvSpPr>
          <p:cNvPr id="2" name="矩形: 圆角 1">
            <a:extLst>
              <a:ext uri="{FF2B5EF4-FFF2-40B4-BE49-F238E27FC236}">
                <a16:creationId xmlns:a16="http://schemas.microsoft.com/office/drawing/2014/main" id="{026C738F-7221-A704-DCEE-84BC4E20872A}"/>
              </a:ext>
            </a:extLst>
          </p:cNvPr>
          <p:cNvSpPr/>
          <p:nvPr/>
        </p:nvSpPr>
        <p:spPr>
          <a:xfrm>
            <a:off x="335360" y="801223"/>
            <a:ext cx="11437320" cy="1208027"/>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id="{E0BFAD0D-EBA2-D780-F56A-491414C4DD1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14142" y="2185403"/>
            <a:ext cx="3672408" cy="1897890"/>
          </a:xfrm>
          <a:prstGeom prst="rect">
            <a:avLst/>
          </a:prstGeom>
          <a:noFill/>
        </p:spPr>
      </p:pic>
      <p:sp>
        <p:nvSpPr>
          <p:cNvPr id="9" name="文本框 8">
            <a:extLst>
              <a:ext uri="{FF2B5EF4-FFF2-40B4-BE49-F238E27FC236}">
                <a16:creationId xmlns:a16="http://schemas.microsoft.com/office/drawing/2014/main" id="{1D04CB5A-2A9B-D5F9-0DBD-8022DF6F3507}"/>
              </a:ext>
            </a:extLst>
          </p:cNvPr>
          <p:cNvSpPr txBox="1"/>
          <p:nvPr/>
        </p:nvSpPr>
        <p:spPr>
          <a:xfrm>
            <a:off x="519133" y="786424"/>
            <a:ext cx="11149288" cy="1107996"/>
          </a:xfrm>
          <a:prstGeom prst="rect">
            <a:avLst/>
          </a:prstGeom>
          <a:noFill/>
        </p:spPr>
        <p:txBody>
          <a:bodyPr wrap="square" rtlCol="0">
            <a:spAutoFit/>
          </a:bodyPr>
          <a:lstStyle/>
          <a:p>
            <a:r>
              <a:rPr lang="en-US" altLang="zh-CN" b="1" dirty="0">
                <a:latin typeface="微软雅黑" panose="020B0503020204020204" pitchFamily="34" charset="-122"/>
                <a:ea typeface="微软雅黑" panose="020B0503020204020204" pitchFamily="34" charset="-122"/>
              </a:rPr>
              <a:t>Design Objectives</a:t>
            </a:r>
          </a:p>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rPr>
              <a:t>Meet the stringent requirements for reflector surface precision in the submillimeter wave band</a:t>
            </a:r>
          </a:p>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rPr>
              <a:t>Achieve high rigidity and low deformation in large-aperture (15 m) structures</a:t>
            </a:r>
          </a:p>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rPr>
              <a:t>Balance lightweight design, manufacturability, and maintainability</a:t>
            </a:r>
          </a:p>
        </p:txBody>
      </p:sp>
      <p:sp>
        <p:nvSpPr>
          <p:cNvPr id="11" name="文本框 10">
            <a:extLst>
              <a:ext uri="{FF2B5EF4-FFF2-40B4-BE49-F238E27FC236}">
                <a16:creationId xmlns:a16="http://schemas.microsoft.com/office/drawing/2014/main" id="{F8B216BA-091B-0505-88C8-40883187D7C5}"/>
              </a:ext>
            </a:extLst>
          </p:cNvPr>
          <p:cNvSpPr txBox="1"/>
          <p:nvPr/>
        </p:nvSpPr>
        <p:spPr>
          <a:xfrm>
            <a:off x="419320" y="4048553"/>
            <a:ext cx="6099810" cy="861774"/>
          </a:xfrm>
          <a:prstGeom prst="rect">
            <a:avLst/>
          </a:prstGeom>
          <a:noFill/>
        </p:spPr>
        <p:txBody>
          <a:bodyPr wrap="square">
            <a:spAutoFit/>
          </a:bodyPr>
          <a:lstStyle/>
          <a:p>
            <a:r>
              <a:rPr lang="en-US" altLang="zh-CN" b="1" dirty="0">
                <a:latin typeface="微软雅黑" panose="020B0503020204020204" pitchFamily="34" charset="-122"/>
                <a:ea typeface="微软雅黑" panose="020B0503020204020204" pitchFamily="34" charset="-122"/>
              </a:rPr>
              <a:t>Structural configuration: </a:t>
            </a:r>
          </a:p>
          <a:p>
            <a:r>
              <a:rPr lang="en-US" altLang="zh-CN" sz="1600" dirty="0">
                <a:latin typeface="微软雅黑" panose="020B0503020204020204" pitchFamily="34" charset="-122"/>
                <a:ea typeface="微软雅黑" panose="020B0503020204020204" pitchFamily="34" charset="-122"/>
              </a:rPr>
              <a:t>Honeycomb sandwich panel + Multiple panels joined together</a:t>
            </a:r>
          </a:p>
        </p:txBody>
      </p:sp>
      <p:sp>
        <p:nvSpPr>
          <p:cNvPr id="13" name="文本框 12">
            <a:extLst>
              <a:ext uri="{FF2B5EF4-FFF2-40B4-BE49-F238E27FC236}">
                <a16:creationId xmlns:a16="http://schemas.microsoft.com/office/drawing/2014/main" id="{4BF1CD3F-57AB-C7C8-ABBB-EC473E3C88B7}"/>
              </a:ext>
            </a:extLst>
          </p:cNvPr>
          <p:cNvSpPr txBox="1"/>
          <p:nvPr/>
        </p:nvSpPr>
        <p:spPr>
          <a:xfrm>
            <a:off x="419320" y="5076181"/>
            <a:ext cx="6099810" cy="861774"/>
          </a:xfrm>
          <a:prstGeom prst="rect">
            <a:avLst/>
          </a:prstGeom>
          <a:noFill/>
        </p:spPr>
        <p:txBody>
          <a:bodyPr wrap="square">
            <a:spAutoFit/>
          </a:bodyPr>
          <a:lstStyle/>
          <a:p>
            <a:r>
              <a:rPr lang="en-US" altLang="zh-CN" b="1" dirty="0">
                <a:latin typeface="微软雅黑" panose="020B0503020204020204" pitchFamily="34" charset="-122"/>
                <a:ea typeface="微软雅黑" panose="020B0503020204020204" pitchFamily="34" charset="-122"/>
              </a:rPr>
              <a:t>Material Selection: </a:t>
            </a:r>
          </a:p>
          <a:p>
            <a:r>
              <a:rPr lang="en-US" altLang="zh-CN" sz="1600" dirty="0">
                <a:latin typeface="微软雅黑" panose="020B0503020204020204" pitchFamily="34" charset="-122"/>
                <a:ea typeface="微软雅黑" panose="020B0503020204020204" pitchFamily="34" charset="-122"/>
              </a:rPr>
              <a:t>Aluminum Alloy (High Specific Stiffness, Excellent Thermal Stability, Mature Processing Techniques)</a:t>
            </a:r>
          </a:p>
        </p:txBody>
      </p:sp>
      <p:pic>
        <p:nvPicPr>
          <p:cNvPr id="14" name="图片 13">
            <a:extLst>
              <a:ext uri="{FF2B5EF4-FFF2-40B4-BE49-F238E27FC236}">
                <a16:creationId xmlns:a16="http://schemas.microsoft.com/office/drawing/2014/main" id="{90C258DD-3DC0-8DB7-3192-C84DF0D9930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58731" y="2230086"/>
            <a:ext cx="2411670" cy="1370313"/>
          </a:xfrm>
          <a:prstGeom prst="rect">
            <a:avLst/>
          </a:prstGeom>
        </p:spPr>
      </p:pic>
      <p:pic>
        <p:nvPicPr>
          <p:cNvPr id="15" name="图片 14">
            <a:extLst>
              <a:ext uri="{FF2B5EF4-FFF2-40B4-BE49-F238E27FC236}">
                <a16:creationId xmlns:a16="http://schemas.microsoft.com/office/drawing/2014/main" id="{DA8B5817-3D7F-6E84-A56E-EABDA498C3A3}"/>
              </a:ext>
            </a:extLst>
          </p:cNvPr>
          <p:cNvPicPr>
            <a:picLocks noChangeAspect="1"/>
          </p:cNvPicPr>
          <p:nvPr/>
        </p:nvPicPr>
        <p:blipFill>
          <a:blip r:embed="rId7"/>
          <a:stretch>
            <a:fillRect/>
          </a:stretch>
        </p:blipFill>
        <p:spPr>
          <a:xfrm>
            <a:off x="9211320" y="2173148"/>
            <a:ext cx="2645320" cy="1370313"/>
          </a:xfrm>
          <a:prstGeom prst="rect">
            <a:avLst/>
          </a:prstGeom>
        </p:spPr>
      </p:pic>
      <p:graphicFrame>
        <p:nvGraphicFramePr>
          <p:cNvPr id="17" name="表格 16">
            <a:extLst>
              <a:ext uri="{FF2B5EF4-FFF2-40B4-BE49-F238E27FC236}">
                <a16:creationId xmlns:a16="http://schemas.microsoft.com/office/drawing/2014/main" id="{A5E31450-C0BD-07E6-08F5-AA4DC0D8A7B9}"/>
              </a:ext>
            </a:extLst>
          </p:cNvPr>
          <p:cNvGraphicFramePr>
            <a:graphicFrameLocks noGrp="1"/>
          </p:cNvGraphicFramePr>
          <p:nvPr>
            <p:extLst>
              <p:ext uri="{D42A27DB-BD31-4B8C-83A1-F6EECF244321}">
                <p14:modId xmlns:p14="http://schemas.microsoft.com/office/powerpoint/2010/main" val="806093342"/>
              </p:ext>
            </p:extLst>
          </p:nvPr>
        </p:nvGraphicFramePr>
        <p:xfrm>
          <a:off x="6513952" y="3668671"/>
          <a:ext cx="5667692" cy="2905760"/>
        </p:xfrm>
        <a:graphic>
          <a:graphicData uri="http://schemas.openxmlformats.org/drawingml/2006/table">
            <a:tbl>
              <a:tblPr firstRow="1" bandRow="1"/>
              <a:tblGrid>
                <a:gridCol w="1260713">
                  <a:extLst>
                    <a:ext uri="{9D8B030D-6E8A-4147-A177-3AD203B41FA5}">
                      <a16:colId xmlns:a16="http://schemas.microsoft.com/office/drawing/2014/main" val="3266309995"/>
                    </a:ext>
                  </a:extLst>
                </a:gridCol>
                <a:gridCol w="2164944">
                  <a:extLst>
                    <a:ext uri="{9D8B030D-6E8A-4147-A177-3AD203B41FA5}">
                      <a16:colId xmlns:a16="http://schemas.microsoft.com/office/drawing/2014/main" val="1508496732"/>
                    </a:ext>
                  </a:extLst>
                </a:gridCol>
                <a:gridCol w="2242035">
                  <a:extLst>
                    <a:ext uri="{9D8B030D-6E8A-4147-A177-3AD203B41FA5}">
                      <a16:colId xmlns:a16="http://schemas.microsoft.com/office/drawing/2014/main" val="1725267323"/>
                    </a:ext>
                  </a:extLst>
                </a:gridCol>
              </a:tblGrid>
              <a:tr h="331059">
                <a:tc>
                  <a:txBody>
                    <a:bodyPr/>
                    <a:lstStyle>
                      <a:lvl1pPr marL="0" algn="l" defTabSz="914400" rtl="0" eaLnBrk="1" latinLnBrk="0" hangingPunct="1">
                        <a:defRPr sz="1800" b="1" kern="1200">
                          <a:solidFill>
                            <a:schemeClr val="lt1"/>
                          </a:solidFill>
                          <a:latin typeface="等线" panose="020F0502020204030204"/>
                        </a:defRPr>
                      </a:lvl1pPr>
                      <a:lvl2pPr marL="457200" algn="l" defTabSz="914400" rtl="0" eaLnBrk="1" latinLnBrk="0" hangingPunct="1">
                        <a:defRPr sz="1800" b="1" kern="1200">
                          <a:solidFill>
                            <a:schemeClr val="lt1"/>
                          </a:solidFill>
                          <a:latin typeface="等线" panose="020F0502020204030204"/>
                        </a:defRPr>
                      </a:lvl2pPr>
                      <a:lvl3pPr marL="914400" algn="l" defTabSz="914400" rtl="0" eaLnBrk="1" latinLnBrk="0" hangingPunct="1">
                        <a:defRPr sz="1800" b="1" kern="1200">
                          <a:solidFill>
                            <a:schemeClr val="lt1"/>
                          </a:solidFill>
                          <a:latin typeface="等线" panose="020F0502020204030204"/>
                        </a:defRPr>
                      </a:lvl3pPr>
                      <a:lvl4pPr marL="1371600" algn="l" defTabSz="914400" rtl="0" eaLnBrk="1" latinLnBrk="0" hangingPunct="1">
                        <a:defRPr sz="1800" b="1" kern="1200">
                          <a:solidFill>
                            <a:schemeClr val="lt1"/>
                          </a:solidFill>
                          <a:latin typeface="等线" panose="020F0502020204030204"/>
                        </a:defRPr>
                      </a:lvl4pPr>
                      <a:lvl5pPr marL="1828800" algn="l" defTabSz="914400" rtl="0" eaLnBrk="1" latinLnBrk="0" hangingPunct="1">
                        <a:defRPr sz="1800" b="1" kern="1200">
                          <a:solidFill>
                            <a:schemeClr val="lt1"/>
                          </a:solidFill>
                          <a:latin typeface="等线" panose="020F0502020204030204"/>
                        </a:defRPr>
                      </a:lvl5pPr>
                      <a:lvl6pPr marL="2286000" algn="l" defTabSz="914400" rtl="0" eaLnBrk="1" latinLnBrk="0" hangingPunct="1">
                        <a:defRPr sz="1800" b="1" kern="1200">
                          <a:solidFill>
                            <a:schemeClr val="lt1"/>
                          </a:solidFill>
                          <a:latin typeface="等线" panose="020F0502020204030204"/>
                        </a:defRPr>
                      </a:lvl6pPr>
                      <a:lvl7pPr marL="2743200" algn="l" defTabSz="914400" rtl="0" eaLnBrk="1" latinLnBrk="0" hangingPunct="1">
                        <a:defRPr sz="1800" b="1" kern="1200">
                          <a:solidFill>
                            <a:schemeClr val="lt1"/>
                          </a:solidFill>
                          <a:latin typeface="等线" panose="020F0502020204030204"/>
                        </a:defRPr>
                      </a:lvl7pPr>
                      <a:lvl8pPr marL="3200400" algn="l" defTabSz="914400" rtl="0" eaLnBrk="1" latinLnBrk="0" hangingPunct="1">
                        <a:defRPr sz="1800" b="1" kern="1200">
                          <a:solidFill>
                            <a:schemeClr val="lt1"/>
                          </a:solidFill>
                          <a:latin typeface="等线" panose="020F0502020204030204"/>
                        </a:defRPr>
                      </a:lvl8pPr>
                      <a:lvl9pPr marL="3657600" algn="l" defTabSz="914400" rtl="0" eaLnBrk="1" latinLnBrk="0" hangingPunct="1">
                        <a:defRPr sz="1800" b="1" kern="1200">
                          <a:solidFill>
                            <a:schemeClr val="lt1"/>
                          </a:solidFill>
                          <a:latin typeface="等线" panose="020F0502020204030204"/>
                        </a:defRPr>
                      </a:lvl9pPr>
                    </a:lstStyle>
                    <a:p>
                      <a:pPr algn="ctr"/>
                      <a:r>
                        <a:rPr lang="en-US" altLang="zh-CN" sz="1200" b="1" dirty="0">
                          <a:latin typeface="微软雅黑" panose="020B0503020204020204" pitchFamily="34" charset="-122"/>
                          <a:ea typeface="微软雅黑" panose="020B0503020204020204" pitchFamily="34" charset="-122"/>
                        </a:rPr>
                        <a:t>Parameters</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409C"/>
                    </a:solidFill>
                  </a:tcPr>
                </a:tc>
                <a:tc>
                  <a:txBody>
                    <a:bodyPr/>
                    <a:lstStyle>
                      <a:lvl1pPr marL="0" algn="l" defTabSz="914400" rtl="0" eaLnBrk="1" latinLnBrk="0" hangingPunct="1">
                        <a:defRPr sz="1800" b="1" kern="1200">
                          <a:solidFill>
                            <a:schemeClr val="lt1"/>
                          </a:solidFill>
                          <a:latin typeface="等线" panose="020F0502020204030204"/>
                        </a:defRPr>
                      </a:lvl1pPr>
                      <a:lvl2pPr marL="457200" algn="l" defTabSz="914400" rtl="0" eaLnBrk="1" latinLnBrk="0" hangingPunct="1">
                        <a:defRPr sz="1800" b="1" kern="1200">
                          <a:solidFill>
                            <a:schemeClr val="lt1"/>
                          </a:solidFill>
                          <a:latin typeface="等线" panose="020F0502020204030204"/>
                        </a:defRPr>
                      </a:lvl2pPr>
                      <a:lvl3pPr marL="914400" algn="l" defTabSz="914400" rtl="0" eaLnBrk="1" latinLnBrk="0" hangingPunct="1">
                        <a:defRPr sz="1800" b="1" kern="1200">
                          <a:solidFill>
                            <a:schemeClr val="lt1"/>
                          </a:solidFill>
                          <a:latin typeface="等线" panose="020F0502020204030204"/>
                        </a:defRPr>
                      </a:lvl3pPr>
                      <a:lvl4pPr marL="1371600" algn="l" defTabSz="914400" rtl="0" eaLnBrk="1" latinLnBrk="0" hangingPunct="1">
                        <a:defRPr sz="1800" b="1" kern="1200">
                          <a:solidFill>
                            <a:schemeClr val="lt1"/>
                          </a:solidFill>
                          <a:latin typeface="等线" panose="020F0502020204030204"/>
                        </a:defRPr>
                      </a:lvl4pPr>
                      <a:lvl5pPr marL="1828800" algn="l" defTabSz="914400" rtl="0" eaLnBrk="1" latinLnBrk="0" hangingPunct="1">
                        <a:defRPr sz="1800" b="1" kern="1200">
                          <a:solidFill>
                            <a:schemeClr val="lt1"/>
                          </a:solidFill>
                          <a:latin typeface="等线" panose="020F0502020204030204"/>
                        </a:defRPr>
                      </a:lvl5pPr>
                      <a:lvl6pPr marL="2286000" algn="l" defTabSz="914400" rtl="0" eaLnBrk="1" latinLnBrk="0" hangingPunct="1">
                        <a:defRPr sz="1800" b="1" kern="1200">
                          <a:solidFill>
                            <a:schemeClr val="lt1"/>
                          </a:solidFill>
                          <a:latin typeface="等线" panose="020F0502020204030204"/>
                        </a:defRPr>
                      </a:lvl6pPr>
                      <a:lvl7pPr marL="2743200" algn="l" defTabSz="914400" rtl="0" eaLnBrk="1" latinLnBrk="0" hangingPunct="1">
                        <a:defRPr sz="1800" b="1" kern="1200">
                          <a:solidFill>
                            <a:schemeClr val="lt1"/>
                          </a:solidFill>
                          <a:latin typeface="等线" panose="020F0502020204030204"/>
                        </a:defRPr>
                      </a:lvl7pPr>
                      <a:lvl8pPr marL="3200400" algn="l" defTabSz="914400" rtl="0" eaLnBrk="1" latinLnBrk="0" hangingPunct="1">
                        <a:defRPr sz="1800" b="1" kern="1200">
                          <a:solidFill>
                            <a:schemeClr val="lt1"/>
                          </a:solidFill>
                          <a:latin typeface="等线" panose="020F0502020204030204"/>
                        </a:defRPr>
                      </a:lvl8pPr>
                      <a:lvl9pPr marL="3657600" algn="l" defTabSz="914400" rtl="0" eaLnBrk="1" latinLnBrk="0" hangingPunct="1">
                        <a:defRPr sz="1800" b="1" kern="1200">
                          <a:solidFill>
                            <a:schemeClr val="lt1"/>
                          </a:solidFill>
                          <a:latin typeface="等线" panose="020F0502020204030204"/>
                        </a:defRPr>
                      </a:lvl9pPr>
                    </a:lstStyle>
                    <a:p>
                      <a:pPr algn="ctr"/>
                      <a:r>
                        <a:rPr lang="en-US" altLang="zh-CN" sz="1200" b="1" dirty="0">
                          <a:latin typeface="微软雅黑" panose="020B0503020204020204" pitchFamily="34" charset="-122"/>
                          <a:ea typeface="微软雅黑" panose="020B0503020204020204" pitchFamily="34" charset="-122"/>
                        </a:rPr>
                        <a:t>aluminum alloy</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409C"/>
                    </a:solidFill>
                  </a:tcPr>
                </a:tc>
                <a:tc>
                  <a:txBody>
                    <a:bodyPr/>
                    <a:lstStyle>
                      <a:lvl1pPr marL="0" algn="l" defTabSz="914400" rtl="0" eaLnBrk="1" latinLnBrk="0" hangingPunct="1">
                        <a:defRPr sz="1800" b="1" kern="1200">
                          <a:solidFill>
                            <a:schemeClr val="lt1"/>
                          </a:solidFill>
                          <a:latin typeface="等线" panose="020F0502020204030204"/>
                        </a:defRPr>
                      </a:lvl1pPr>
                      <a:lvl2pPr marL="457200" algn="l" defTabSz="914400" rtl="0" eaLnBrk="1" latinLnBrk="0" hangingPunct="1">
                        <a:defRPr sz="1800" b="1" kern="1200">
                          <a:solidFill>
                            <a:schemeClr val="lt1"/>
                          </a:solidFill>
                          <a:latin typeface="等线" panose="020F0502020204030204"/>
                        </a:defRPr>
                      </a:lvl2pPr>
                      <a:lvl3pPr marL="914400" algn="l" defTabSz="914400" rtl="0" eaLnBrk="1" latinLnBrk="0" hangingPunct="1">
                        <a:defRPr sz="1800" b="1" kern="1200">
                          <a:solidFill>
                            <a:schemeClr val="lt1"/>
                          </a:solidFill>
                          <a:latin typeface="等线" panose="020F0502020204030204"/>
                        </a:defRPr>
                      </a:lvl3pPr>
                      <a:lvl4pPr marL="1371600" algn="l" defTabSz="914400" rtl="0" eaLnBrk="1" latinLnBrk="0" hangingPunct="1">
                        <a:defRPr sz="1800" b="1" kern="1200">
                          <a:solidFill>
                            <a:schemeClr val="lt1"/>
                          </a:solidFill>
                          <a:latin typeface="等线" panose="020F0502020204030204"/>
                        </a:defRPr>
                      </a:lvl4pPr>
                      <a:lvl5pPr marL="1828800" algn="l" defTabSz="914400" rtl="0" eaLnBrk="1" latinLnBrk="0" hangingPunct="1">
                        <a:defRPr sz="1800" b="1" kern="1200">
                          <a:solidFill>
                            <a:schemeClr val="lt1"/>
                          </a:solidFill>
                          <a:latin typeface="等线" panose="020F0502020204030204"/>
                        </a:defRPr>
                      </a:lvl5pPr>
                      <a:lvl6pPr marL="2286000" algn="l" defTabSz="914400" rtl="0" eaLnBrk="1" latinLnBrk="0" hangingPunct="1">
                        <a:defRPr sz="1800" b="1" kern="1200">
                          <a:solidFill>
                            <a:schemeClr val="lt1"/>
                          </a:solidFill>
                          <a:latin typeface="等线" panose="020F0502020204030204"/>
                        </a:defRPr>
                      </a:lvl6pPr>
                      <a:lvl7pPr marL="2743200" algn="l" defTabSz="914400" rtl="0" eaLnBrk="1" latinLnBrk="0" hangingPunct="1">
                        <a:defRPr sz="1800" b="1" kern="1200">
                          <a:solidFill>
                            <a:schemeClr val="lt1"/>
                          </a:solidFill>
                          <a:latin typeface="等线" panose="020F0502020204030204"/>
                        </a:defRPr>
                      </a:lvl7pPr>
                      <a:lvl8pPr marL="3200400" algn="l" defTabSz="914400" rtl="0" eaLnBrk="1" latinLnBrk="0" hangingPunct="1">
                        <a:defRPr sz="1800" b="1" kern="1200">
                          <a:solidFill>
                            <a:schemeClr val="lt1"/>
                          </a:solidFill>
                          <a:latin typeface="等线" panose="020F0502020204030204"/>
                        </a:defRPr>
                      </a:lvl8pPr>
                      <a:lvl9pPr marL="3657600" algn="l" defTabSz="914400" rtl="0" eaLnBrk="1" latinLnBrk="0" hangingPunct="1">
                        <a:defRPr sz="1800" b="1" kern="1200">
                          <a:solidFill>
                            <a:schemeClr val="lt1"/>
                          </a:solidFill>
                          <a:latin typeface="等线" panose="020F0502020204030204"/>
                        </a:defRPr>
                      </a:lvl9pPr>
                    </a:lstStyle>
                    <a:p>
                      <a:pPr algn="ctr"/>
                      <a:r>
                        <a:rPr lang="en-US" altLang="zh-CN" sz="1200" b="1" dirty="0">
                          <a:latin typeface="微软雅黑" panose="020B0503020204020204" pitchFamily="34" charset="-122"/>
                          <a:ea typeface="微软雅黑" panose="020B0503020204020204" pitchFamily="34" charset="-122"/>
                        </a:rPr>
                        <a:t>Aluminum-coated carbon fiber</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409C"/>
                    </a:solidFill>
                  </a:tcPr>
                </a:tc>
                <a:extLst>
                  <a:ext uri="{0D108BD9-81ED-4DB2-BD59-A6C34878D82A}">
                    <a16:rowId xmlns:a16="http://schemas.microsoft.com/office/drawing/2014/main" val="2797870928"/>
                  </a:ext>
                </a:extLst>
              </a:tr>
              <a:tr h="201000">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dirty="0">
                          <a:latin typeface="微软雅黑" panose="020B0503020204020204" pitchFamily="34" charset="-122"/>
                          <a:ea typeface="微软雅黑" panose="020B0503020204020204" pitchFamily="34" charset="-122"/>
                        </a:rPr>
                        <a:t>density</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40000"/>
                      </a:srgbClr>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dirty="0">
                          <a:latin typeface="微软雅黑" panose="020B0503020204020204" pitchFamily="34" charset="-122"/>
                          <a:ea typeface="微软雅黑" panose="020B0503020204020204" pitchFamily="34" charset="-122"/>
                        </a:rPr>
                        <a:t>Medium (2.7 g/cm³)</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40000"/>
                      </a:srgbClr>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i="0" kern="1200" dirty="0">
                          <a:solidFill>
                            <a:schemeClr val="dk1"/>
                          </a:solidFill>
                          <a:effectLst/>
                          <a:latin typeface="微软雅黑" panose="020B0503020204020204" pitchFamily="34" charset="-122"/>
                          <a:ea typeface="微软雅黑" panose="020B0503020204020204" pitchFamily="34" charset="-122"/>
                          <a:cs typeface="+mn-cs"/>
                        </a:rPr>
                        <a:t>Low (1.6 g/cm³)</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40000"/>
                      </a:srgbClr>
                    </a:solidFill>
                  </a:tcPr>
                </a:tc>
                <a:extLst>
                  <a:ext uri="{0D108BD9-81ED-4DB2-BD59-A6C34878D82A}">
                    <a16:rowId xmlns:a16="http://schemas.microsoft.com/office/drawing/2014/main" val="21867143"/>
                  </a:ext>
                </a:extLst>
              </a:tr>
              <a:tr h="503552">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dirty="0">
                          <a:latin typeface="微软雅黑" panose="020B0503020204020204" pitchFamily="34" charset="-122"/>
                          <a:ea typeface="微软雅黑" panose="020B0503020204020204" pitchFamily="34" charset="-122"/>
                        </a:rPr>
                        <a:t>Coefficient of Thermal Expansion</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20000"/>
                      </a:srgbClr>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i="0" kern="1200" dirty="0">
                          <a:solidFill>
                            <a:schemeClr val="dk1"/>
                          </a:solidFill>
                          <a:effectLst/>
                          <a:latin typeface="微软雅黑" panose="020B0503020204020204" pitchFamily="34" charset="-122"/>
                          <a:ea typeface="微软雅黑" panose="020B0503020204020204" pitchFamily="34" charset="-122"/>
                          <a:cs typeface="+mn-cs"/>
                        </a:rPr>
                        <a:t>23.6×10⁻⁶/℃</a:t>
                      </a:r>
                      <a:endParaRPr lang="zh-CN" altLang="en-US" sz="1200" b="1" dirty="0">
                        <a:latin typeface="微软雅黑" panose="020B0503020204020204" pitchFamily="34" charset="-122"/>
                        <a:ea typeface="微软雅黑" panose="020B0503020204020204" pitchFamily="34" charset="-122"/>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20000"/>
                      </a:srgbClr>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dirty="0">
                          <a:effectLst/>
                          <a:latin typeface="微软雅黑" panose="020B0503020204020204" pitchFamily="34" charset="-122"/>
                          <a:ea typeface="微软雅黑" panose="020B0503020204020204" pitchFamily="34" charset="-122"/>
                        </a:rPr>
                        <a:t>Carbon fiber: -0.5×10⁻⁶/°</a:t>
                      </a:r>
                      <a:r>
                        <a:rPr lang="en-US" altLang="zh-CN" sz="1200" b="1" dirty="0" err="1">
                          <a:effectLst/>
                          <a:latin typeface="微软雅黑" panose="020B0503020204020204" pitchFamily="34" charset="-122"/>
                          <a:ea typeface="微软雅黑" panose="020B0503020204020204" pitchFamily="34" charset="-122"/>
                        </a:rPr>
                        <a:t>CAluminum</a:t>
                      </a:r>
                      <a:r>
                        <a:rPr lang="en-US" altLang="zh-CN" sz="1200" b="1" dirty="0">
                          <a:effectLst/>
                          <a:latin typeface="微软雅黑" panose="020B0503020204020204" pitchFamily="34" charset="-122"/>
                          <a:ea typeface="微软雅黑" panose="020B0503020204020204" pitchFamily="34" charset="-122"/>
                        </a:rPr>
                        <a:t> layer: 23.6×10⁻⁶/°C</a:t>
                      </a:r>
                    </a:p>
                  </a:txBody>
                  <a:tcPr marL="63500" marR="63500" marT="63500" marB="635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20000"/>
                      </a:srgbClr>
                    </a:solidFill>
                  </a:tcPr>
                </a:tc>
                <a:extLst>
                  <a:ext uri="{0D108BD9-81ED-4DB2-BD59-A6C34878D82A}">
                    <a16:rowId xmlns:a16="http://schemas.microsoft.com/office/drawing/2014/main" val="1868862032"/>
                  </a:ext>
                </a:extLst>
              </a:tr>
              <a:tr h="461118">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dirty="0">
                          <a:latin typeface="微软雅黑" panose="020B0503020204020204" pitchFamily="34" charset="-122"/>
                          <a:ea typeface="微软雅黑" panose="020B0503020204020204" pitchFamily="34" charset="-122"/>
                        </a:rPr>
                        <a:t>Low-temperature deformation</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40000"/>
                      </a:srgbClr>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i="0" kern="1200" dirty="0">
                          <a:solidFill>
                            <a:srgbClr val="C00000"/>
                          </a:solidFill>
                          <a:effectLst/>
                          <a:latin typeface="微软雅黑" panose="020B0503020204020204" pitchFamily="34" charset="-122"/>
                          <a:ea typeface="微软雅黑" panose="020B0503020204020204" pitchFamily="34" charset="-122"/>
                          <a:cs typeface="+mn-cs"/>
                        </a:rPr>
                        <a:t>Maximum 279.17 </a:t>
                      </a:r>
                      <a:r>
                        <a:rPr lang="el-GR" altLang="zh-CN" sz="1200" b="1" i="0" kern="1200" dirty="0">
                          <a:solidFill>
                            <a:srgbClr val="C00000"/>
                          </a:solidFill>
                          <a:effectLst/>
                          <a:latin typeface="微软雅黑" panose="020B0503020204020204" pitchFamily="34" charset="-122"/>
                          <a:ea typeface="微软雅黑" panose="020B0503020204020204" pitchFamily="34" charset="-122"/>
                          <a:cs typeface="+mn-cs"/>
                        </a:rPr>
                        <a:t>μ</a:t>
                      </a:r>
                      <a:r>
                        <a:rPr lang="en-US" altLang="zh-CN" sz="1200" b="1" i="0" kern="1200" dirty="0">
                          <a:solidFill>
                            <a:srgbClr val="C00000"/>
                          </a:solidFill>
                          <a:effectLst/>
                          <a:latin typeface="微软雅黑" panose="020B0503020204020204" pitchFamily="34" charset="-122"/>
                          <a:ea typeface="微软雅黑" panose="020B0503020204020204" pitchFamily="34" charset="-122"/>
                          <a:cs typeface="+mn-cs"/>
                        </a:rPr>
                        <a:t>m</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40000"/>
                      </a:srgbClr>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dirty="0">
                          <a:solidFill>
                            <a:srgbClr val="C00000"/>
                          </a:solidFill>
                          <a:effectLst/>
                          <a:latin typeface="微软雅黑" panose="020B0503020204020204" pitchFamily="34" charset="-122"/>
                          <a:ea typeface="微软雅黑" panose="020B0503020204020204" pitchFamily="34" charset="-122"/>
                        </a:rPr>
                        <a:t>Maximum 1099.6 </a:t>
                      </a:r>
                      <a:r>
                        <a:rPr lang="el-GR" altLang="zh-CN" sz="1200" b="1" dirty="0">
                          <a:solidFill>
                            <a:srgbClr val="C00000"/>
                          </a:solidFill>
                          <a:effectLst/>
                          <a:latin typeface="微软雅黑" panose="020B0503020204020204" pitchFamily="34" charset="-122"/>
                          <a:ea typeface="微软雅黑" panose="020B0503020204020204" pitchFamily="34" charset="-122"/>
                        </a:rPr>
                        <a:t>μ</a:t>
                      </a:r>
                      <a:r>
                        <a:rPr lang="en-US" altLang="zh-CN" sz="1200" b="1" dirty="0">
                          <a:solidFill>
                            <a:srgbClr val="C00000"/>
                          </a:solidFill>
                          <a:effectLst/>
                          <a:latin typeface="微软雅黑" panose="020B0503020204020204" pitchFamily="34" charset="-122"/>
                          <a:ea typeface="微软雅黑" panose="020B0503020204020204" pitchFamily="34" charset="-122"/>
                        </a:rPr>
                        <a:t>m</a:t>
                      </a:r>
                    </a:p>
                  </a:txBody>
                  <a:tcPr marL="63500" marR="63500" marT="63500" marB="635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40000"/>
                      </a:srgbClr>
                    </a:solidFill>
                  </a:tcPr>
                </a:tc>
                <a:extLst>
                  <a:ext uri="{0D108BD9-81ED-4DB2-BD59-A6C34878D82A}">
                    <a16:rowId xmlns:a16="http://schemas.microsoft.com/office/drawing/2014/main" val="1516476226"/>
                  </a:ext>
                </a:extLst>
              </a:tr>
              <a:tr h="618765">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dirty="0">
                          <a:latin typeface="微软雅黑" panose="020B0503020204020204" pitchFamily="34" charset="-122"/>
                          <a:ea typeface="微软雅黑" panose="020B0503020204020204" pitchFamily="34" charset="-122"/>
                        </a:rPr>
                        <a:t>Processability</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20000"/>
                      </a:srgbClr>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dirty="0">
                          <a:effectLst/>
                          <a:latin typeface="微软雅黑" panose="020B0503020204020204" pitchFamily="34" charset="-122"/>
                          <a:ea typeface="微软雅黑" panose="020B0503020204020204" pitchFamily="34" charset="-122"/>
                        </a:rPr>
                        <a:t>High ductility (δ=43%) facilitates precision forming</a:t>
                      </a:r>
                    </a:p>
                  </a:txBody>
                  <a:tcPr marL="63500" marR="63500" marT="63500" marB="635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20000"/>
                      </a:srgbClr>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r>
                        <a:rPr lang="en-US" altLang="zh-CN" sz="1200" b="1" i="0" kern="1200" dirty="0">
                          <a:solidFill>
                            <a:schemeClr val="dk1"/>
                          </a:solidFill>
                          <a:effectLst/>
                          <a:latin typeface="微软雅黑" panose="020B0503020204020204" pitchFamily="34" charset="-122"/>
                          <a:ea typeface="微软雅黑" panose="020B0503020204020204" pitchFamily="34" charset="-122"/>
                          <a:cs typeface="+mn-cs"/>
                        </a:rPr>
                        <a:t>Complex manufacturing process Requires addressing interlayer adhesion issues</a:t>
                      </a:r>
                    </a:p>
                  </a:txBody>
                  <a:tcPr marL="63500" marR="63500" marT="63500" marB="635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409C">
                        <a:tint val="20000"/>
                      </a:srgbClr>
                    </a:solidFill>
                  </a:tcPr>
                </a:tc>
                <a:extLst>
                  <a:ext uri="{0D108BD9-81ED-4DB2-BD59-A6C34878D82A}">
                    <a16:rowId xmlns:a16="http://schemas.microsoft.com/office/drawing/2014/main" val="2892824413"/>
                  </a:ext>
                </a:extLst>
              </a:tr>
            </a:tbl>
          </a:graphicData>
        </a:graphic>
      </p:graphicFrame>
      <p:sp>
        <p:nvSpPr>
          <p:cNvPr id="4" name="矩形 3">
            <a:extLst>
              <a:ext uri="{FF2B5EF4-FFF2-40B4-BE49-F238E27FC236}">
                <a16:creationId xmlns:a16="http://schemas.microsoft.com/office/drawing/2014/main" id="{DACEBE10-131E-EFE2-CA5F-02C979D4E64C}"/>
              </a:ext>
            </a:extLst>
          </p:cNvPr>
          <p:cNvSpPr/>
          <p:nvPr/>
        </p:nvSpPr>
        <p:spPr>
          <a:xfrm>
            <a:off x="335360" y="2099739"/>
            <a:ext cx="6099810" cy="2840186"/>
          </a:xfrm>
          <a:prstGeom prst="rect">
            <a:avLst/>
          </a:prstGeom>
          <a:noFill/>
          <a:ln>
            <a:prstDash val="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id="{1F48A45B-A1C4-E6C5-020B-C86273066401}"/>
              </a:ext>
            </a:extLst>
          </p:cNvPr>
          <p:cNvSpPr/>
          <p:nvPr/>
        </p:nvSpPr>
        <p:spPr bwMode="auto">
          <a:xfrm>
            <a:off x="-4445" y="6724567"/>
            <a:ext cx="12196445" cy="147752"/>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18" name="任意多边形 47">
            <a:extLst>
              <a:ext uri="{FF2B5EF4-FFF2-40B4-BE49-F238E27FC236}">
                <a16:creationId xmlns:a16="http://schemas.microsoft.com/office/drawing/2014/main" id="{9490C7CA-B128-7D8F-4431-4E4099ABD83C}"/>
              </a:ext>
            </a:extLst>
          </p:cNvPr>
          <p:cNvSpPr/>
          <p:nvPr/>
        </p:nvSpPr>
        <p:spPr bwMode="auto">
          <a:xfrm>
            <a:off x="3089580"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19" name="矩形 18">
            <a:extLst>
              <a:ext uri="{FF2B5EF4-FFF2-40B4-BE49-F238E27FC236}">
                <a16:creationId xmlns:a16="http://schemas.microsoft.com/office/drawing/2014/main" id="{CCD7FB04-2FB6-F631-4A94-1EDC626ABBBB}"/>
              </a:ext>
            </a:extLst>
          </p:cNvPr>
          <p:cNvSpPr/>
          <p:nvPr/>
        </p:nvSpPr>
        <p:spPr bwMode="auto">
          <a:xfrm>
            <a:off x="-5630" y="0"/>
            <a:ext cx="309484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endParaRPr lang="en-US" altLang="zh-CN" sz="3200" b="1" dirty="0">
              <a:solidFill>
                <a:schemeClr val="bg1"/>
              </a:solidFill>
              <a:latin typeface="微软雅黑" panose="020B0503020204020204" pitchFamily="34" charset="-122"/>
            </a:endParaRPr>
          </a:p>
        </p:txBody>
      </p:sp>
      <p:sp>
        <p:nvSpPr>
          <p:cNvPr id="20" name="灯片编号占位符 8">
            <a:extLst>
              <a:ext uri="{FF2B5EF4-FFF2-40B4-BE49-F238E27FC236}">
                <a16:creationId xmlns:a16="http://schemas.microsoft.com/office/drawing/2014/main" id="{FE9948D4-0698-90A2-E94C-0070E035462D}"/>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21</a:t>
            </a:fld>
            <a:endParaRPr lang="zh-CN" altLang="en-US" sz="2000" dirty="0"/>
          </a:p>
        </p:txBody>
      </p:sp>
      <p:sp>
        <p:nvSpPr>
          <p:cNvPr id="21" name="Text Box 5">
            <a:extLst>
              <a:ext uri="{FF2B5EF4-FFF2-40B4-BE49-F238E27FC236}">
                <a16:creationId xmlns:a16="http://schemas.microsoft.com/office/drawing/2014/main" id="{D22AC63E-BCB4-10A3-9D5A-A728C7B2DEF0}"/>
              </a:ext>
            </a:extLst>
          </p:cNvPr>
          <p:cNvSpPr txBox="1">
            <a:spLocks noChangeArrowheads="1"/>
          </p:cNvSpPr>
          <p:nvPr/>
        </p:nvSpPr>
        <p:spPr bwMode="auto">
          <a:xfrm>
            <a:off x="3867859" y="209702"/>
            <a:ext cx="5302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Panel Structure Design Approach</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 Box 5">
            <a:extLst>
              <a:ext uri="{FF2B5EF4-FFF2-40B4-BE49-F238E27FC236}">
                <a16:creationId xmlns:a16="http://schemas.microsoft.com/office/drawing/2014/main" id="{A57237EB-3345-6F85-32E3-5C4D2D1F335A}"/>
              </a:ext>
            </a:extLst>
          </p:cNvPr>
          <p:cNvSpPr txBox="1">
            <a:spLocks noChangeArrowheads="1"/>
          </p:cNvSpPr>
          <p:nvPr/>
        </p:nvSpPr>
        <p:spPr bwMode="auto">
          <a:xfrm>
            <a:off x="156124" y="110258"/>
            <a:ext cx="2771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3 Manufacturing</a:t>
            </a:r>
            <a:endParaRPr lang="zh-CN" altLang="en-US" sz="2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extLst>
      <p:ext uri="{BB962C8B-B14F-4D97-AF65-F5344CB8AC3E}">
        <p14:creationId xmlns:p14="http://schemas.microsoft.com/office/powerpoint/2010/main" val="7891253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5B3008-0CCF-F0DE-D4EE-0A107D40291D}"/>
            </a:ext>
          </a:extLst>
        </p:cNvPr>
        <p:cNvGrpSpPr/>
        <p:nvPr/>
      </p:nvGrpSpPr>
      <p:grpSpPr>
        <a:xfrm>
          <a:off x="0" y="0"/>
          <a:ext cx="0" cy="0"/>
          <a:chOff x="0" y="0"/>
          <a:chExt cx="0" cy="0"/>
        </a:xfrm>
      </p:grpSpPr>
      <p:sp>
        <p:nvSpPr>
          <p:cNvPr id="50" name="矩形 49">
            <a:extLst>
              <a:ext uri="{FF2B5EF4-FFF2-40B4-BE49-F238E27FC236}">
                <a16:creationId xmlns:a16="http://schemas.microsoft.com/office/drawing/2014/main" id="{EC2E12A1-221A-E99E-1069-BBD20DFB1AAD}"/>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pic>
        <p:nvPicPr>
          <p:cNvPr id="38" name="图像" descr="图像">
            <a:extLst>
              <a:ext uri="{FF2B5EF4-FFF2-40B4-BE49-F238E27FC236}">
                <a16:creationId xmlns:a16="http://schemas.microsoft.com/office/drawing/2014/main" id="{B427381C-DE41-DA10-679C-E48200210ACD}"/>
              </a:ext>
            </a:extLst>
          </p:cNvPr>
          <p:cNvPicPr>
            <a:picLocks noChangeAspect="1"/>
          </p:cNvPicPr>
          <p:nvPr/>
        </p:nvPicPr>
        <p:blipFill>
          <a:blip r:embed="rId5"/>
          <a:stretch>
            <a:fillRect/>
          </a:stretch>
        </p:blipFill>
        <p:spPr>
          <a:xfrm>
            <a:off x="10810875" y="6093460"/>
            <a:ext cx="1339850" cy="650240"/>
          </a:xfrm>
          <a:prstGeom prst="rect">
            <a:avLst/>
          </a:prstGeom>
          <a:ln w="12700">
            <a:miter lim="400000"/>
            <a:headEnd/>
            <a:tailEnd/>
          </a:ln>
        </p:spPr>
      </p:pic>
      <p:sp>
        <p:nvSpPr>
          <p:cNvPr id="8" name="矩形 7">
            <a:extLst>
              <a:ext uri="{FF2B5EF4-FFF2-40B4-BE49-F238E27FC236}">
                <a16:creationId xmlns:a16="http://schemas.microsoft.com/office/drawing/2014/main" id="{B606EC12-D183-EB1E-C40F-05091339190B}"/>
              </a:ext>
            </a:extLst>
          </p:cNvPr>
          <p:cNvSpPr/>
          <p:nvPr>
            <p:custDataLst>
              <p:tags r:id="rId2"/>
            </p:custDataLst>
          </p:nvPr>
        </p:nvSpPr>
        <p:spPr>
          <a:xfrm>
            <a:off x="911424" y="6110551"/>
            <a:ext cx="8280920" cy="67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我国对于大口径亚毫米波望远镜的建设需求非常迫切，发展大型亚毫米波射电望远镜关键技术是国家重大需求，不仅具有重要的天文科学意义，也具有重大的国家战略意义。</a:t>
            </a:r>
            <a:endParaRPr lang="zh-CN" altLang="en-US" sz="1600" b="1" dirty="0">
              <a:solidFill>
                <a:srgbClr val="FFFF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Text Box 5">
            <a:extLst>
              <a:ext uri="{FF2B5EF4-FFF2-40B4-BE49-F238E27FC236}">
                <a16:creationId xmlns:a16="http://schemas.microsoft.com/office/drawing/2014/main" id="{ECFE8088-6136-7CE1-D828-E047EEB8F95C}"/>
              </a:ext>
            </a:extLst>
          </p:cNvPr>
          <p:cNvSpPr txBox="1">
            <a:spLocks noChangeArrowheads="1"/>
          </p:cNvSpPr>
          <p:nvPr/>
        </p:nvSpPr>
        <p:spPr bwMode="auto">
          <a:xfrm>
            <a:off x="3719736" y="169903"/>
            <a:ext cx="62719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Panel Mechanical Properties Evaluation</a:t>
            </a:r>
          </a:p>
        </p:txBody>
      </p:sp>
      <p:sp>
        <p:nvSpPr>
          <p:cNvPr id="73" name="矩形 72">
            <a:extLst>
              <a:ext uri="{FF2B5EF4-FFF2-40B4-BE49-F238E27FC236}">
                <a16:creationId xmlns:a16="http://schemas.microsoft.com/office/drawing/2014/main" id="{ACD96C7E-710E-F0EF-0D0A-9A3A6482AF84}"/>
              </a:ext>
            </a:extLst>
          </p:cNvPr>
          <p:cNvSpPr/>
          <p:nvPr/>
        </p:nvSpPr>
        <p:spPr bwMode="auto">
          <a:xfrm>
            <a:off x="-4445" y="6207760"/>
            <a:ext cx="12196445" cy="650240"/>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pic>
        <p:nvPicPr>
          <p:cNvPr id="74" name="图像" descr="图像">
            <a:extLst>
              <a:ext uri="{FF2B5EF4-FFF2-40B4-BE49-F238E27FC236}">
                <a16:creationId xmlns:a16="http://schemas.microsoft.com/office/drawing/2014/main" id="{7699F935-DE88-B96D-ECAE-2630AC2442DF}"/>
              </a:ext>
            </a:extLst>
          </p:cNvPr>
          <p:cNvPicPr>
            <a:picLocks noChangeAspect="1"/>
          </p:cNvPicPr>
          <p:nvPr/>
        </p:nvPicPr>
        <p:blipFill>
          <a:blip r:embed="rId5"/>
          <a:stretch>
            <a:fillRect/>
          </a:stretch>
        </p:blipFill>
        <p:spPr>
          <a:xfrm>
            <a:off x="11276965" y="6381115"/>
            <a:ext cx="774065" cy="375920"/>
          </a:xfrm>
          <a:prstGeom prst="rect">
            <a:avLst/>
          </a:prstGeom>
          <a:ln w="12700">
            <a:miter lim="400000"/>
            <a:headEnd/>
            <a:tailEnd/>
          </a:ln>
        </p:spPr>
      </p:pic>
      <p:sp>
        <p:nvSpPr>
          <p:cNvPr id="75" name="文本框 74">
            <a:extLst>
              <a:ext uri="{FF2B5EF4-FFF2-40B4-BE49-F238E27FC236}">
                <a16:creationId xmlns:a16="http://schemas.microsoft.com/office/drawing/2014/main" id="{1C5EAFAB-9AF7-BB80-6D7C-D62363C6176A}"/>
              </a:ext>
            </a:extLst>
          </p:cNvPr>
          <p:cNvSpPr txBox="1"/>
          <p:nvPr/>
        </p:nvSpPr>
        <p:spPr>
          <a:xfrm>
            <a:off x="109599" y="6345420"/>
            <a:ext cx="11968356" cy="384721"/>
          </a:xfrm>
          <a:prstGeom prst="rect">
            <a:avLst/>
          </a:prstGeom>
          <a:noFill/>
        </p:spPr>
        <p:txBody>
          <a:bodyPr wrap="square" rtlCol="0">
            <a:spAutoFit/>
          </a:bodyPr>
          <a:lstStyle/>
          <a:p>
            <a:r>
              <a:rPr lang="en-US" altLang="zh-CN" sz="19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The optimal diameter-to-thickness ratio of the panel was determined through thermal coupling analysis. </a:t>
            </a:r>
          </a:p>
        </p:txBody>
      </p:sp>
      <p:pic>
        <p:nvPicPr>
          <p:cNvPr id="2" name="图片 1">
            <a:extLst>
              <a:ext uri="{FF2B5EF4-FFF2-40B4-BE49-F238E27FC236}">
                <a16:creationId xmlns:a16="http://schemas.microsoft.com/office/drawing/2014/main" id="{159372B1-ED12-EE90-9C33-4291F8E64E0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9564" y="1485853"/>
            <a:ext cx="3551311" cy="2758347"/>
          </a:xfrm>
          <a:prstGeom prst="rect">
            <a:avLst/>
          </a:prstGeom>
        </p:spPr>
      </p:pic>
      <p:pic>
        <p:nvPicPr>
          <p:cNvPr id="10" name="图片 9">
            <a:extLst>
              <a:ext uri="{FF2B5EF4-FFF2-40B4-BE49-F238E27FC236}">
                <a16:creationId xmlns:a16="http://schemas.microsoft.com/office/drawing/2014/main" id="{32AC772A-E998-8399-1710-9B6235056B4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4345" y="1382417"/>
            <a:ext cx="5949738" cy="4226445"/>
          </a:xfrm>
          <a:prstGeom prst="rect">
            <a:avLst/>
          </a:prstGeom>
        </p:spPr>
      </p:pic>
      <p:pic>
        <p:nvPicPr>
          <p:cNvPr id="13" name="图片 12">
            <a:extLst>
              <a:ext uri="{FF2B5EF4-FFF2-40B4-BE49-F238E27FC236}">
                <a16:creationId xmlns:a16="http://schemas.microsoft.com/office/drawing/2014/main" id="{4D80DD28-F490-BBD2-1D2A-4F002D677235}"/>
              </a:ext>
            </a:extLst>
          </p:cNvPr>
          <p:cNvPicPr>
            <a:picLocks noChangeAspect="1"/>
          </p:cNvPicPr>
          <p:nvPr/>
        </p:nvPicPr>
        <p:blipFill>
          <a:blip r:embed="rId8">
            <a:extLst>
              <a:ext uri="{28A0092B-C50C-407E-A947-70E740481C1C}">
                <a14:useLocalDpi xmlns:a14="http://schemas.microsoft.com/office/drawing/2010/main" val="0"/>
              </a:ext>
            </a:extLst>
          </a:blip>
          <a:srcRect t="60771"/>
          <a:stretch>
            <a:fillRect/>
          </a:stretch>
        </p:blipFill>
        <p:spPr>
          <a:xfrm>
            <a:off x="8616952" y="4458283"/>
            <a:ext cx="2925036" cy="1652268"/>
          </a:xfrm>
          <a:prstGeom prst="rect">
            <a:avLst/>
          </a:prstGeom>
        </p:spPr>
      </p:pic>
      <p:sp>
        <p:nvSpPr>
          <p:cNvPr id="5" name="文本框 4">
            <a:extLst>
              <a:ext uri="{FF2B5EF4-FFF2-40B4-BE49-F238E27FC236}">
                <a16:creationId xmlns:a16="http://schemas.microsoft.com/office/drawing/2014/main" id="{9C35E6CA-E003-BF53-C36A-28891B7A51E8}"/>
              </a:ext>
            </a:extLst>
          </p:cNvPr>
          <p:cNvSpPr txBox="1"/>
          <p:nvPr/>
        </p:nvSpPr>
        <p:spPr>
          <a:xfrm>
            <a:off x="5535491" y="877199"/>
            <a:ext cx="6099810" cy="830997"/>
          </a:xfrm>
          <a:prstGeom prst="rect">
            <a:avLst/>
          </a:prstGeom>
          <a:noFill/>
        </p:spPr>
        <p:txBody>
          <a:bodyPr wrap="square">
            <a:spAutoFit/>
          </a:bodyPr>
          <a:lstStyle/>
          <a:p>
            <a:pPr marL="285750" indent="-285750">
              <a:buFont typeface="Wingdings" panose="05000000000000000000" pitchFamily="2" charset="2"/>
              <a:buChar char="p"/>
            </a:pPr>
            <a:r>
              <a:rPr lang="en-US" altLang="zh-CN" sz="1600" b="1" dirty="0">
                <a:solidFill>
                  <a:srgbClr val="C00000"/>
                </a:solidFill>
                <a:latin typeface="微软雅黑" panose="020B0503020204020204" pitchFamily="34" charset="-122"/>
                <a:ea typeface="微软雅黑" panose="020B0503020204020204" pitchFamily="34" charset="-122"/>
              </a:rPr>
              <a:t>Panel unit (D/t = 7:1) </a:t>
            </a:r>
            <a:r>
              <a:rPr lang="en-US" altLang="zh-CN" sz="1600" dirty="0">
                <a:latin typeface="微软雅黑" panose="020B0503020204020204" pitchFamily="34" charset="-122"/>
                <a:ea typeface="微软雅黑" panose="020B0503020204020204" pitchFamily="34" charset="-122"/>
              </a:rPr>
              <a:t>achieves optimal surface accuracy, ensuring excellent optical performance at various tilt angles.</a:t>
            </a:r>
          </a:p>
        </p:txBody>
      </p:sp>
      <p:sp>
        <p:nvSpPr>
          <p:cNvPr id="11" name="文本框 10">
            <a:extLst>
              <a:ext uri="{FF2B5EF4-FFF2-40B4-BE49-F238E27FC236}">
                <a16:creationId xmlns:a16="http://schemas.microsoft.com/office/drawing/2014/main" id="{FBF5659F-1FCE-340F-CADF-5F21DA381ACC}"/>
              </a:ext>
            </a:extLst>
          </p:cNvPr>
          <p:cNvSpPr txBox="1"/>
          <p:nvPr/>
        </p:nvSpPr>
        <p:spPr>
          <a:xfrm>
            <a:off x="223644" y="919230"/>
            <a:ext cx="5485207" cy="338554"/>
          </a:xfrm>
          <a:prstGeom prst="rect">
            <a:avLst/>
          </a:prstGeom>
          <a:noFill/>
        </p:spPr>
        <p:txBody>
          <a:bodyPr wrap="square">
            <a:spAutoFit/>
          </a:bodyPr>
          <a:lstStyle/>
          <a:p>
            <a:pPr marL="285750" indent="-285750">
              <a:buFont typeface="Wingdings" panose="05000000000000000000" pitchFamily="2" charset="2"/>
              <a:buChar char="p"/>
            </a:pPr>
            <a:r>
              <a:rPr lang="en-US" altLang="zh-CN" sz="1600" dirty="0">
                <a:latin typeface="微软雅黑" panose="020B0503020204020204" pitchFamily="34" charset="-122"/>
                <a:ea typeface="微软雅黑" panose="020B0503020204020204" pitchFamily="34" charset="-122"/>
              </a:rPr>
              <a:t>The panel RMS results are </a:t>
            </a:r>
            <a:r>
              <a:rPr lang="en-US" altLang="zh-CN" sz="1600" b="1" dirty="0">
                <a:latin typeface="微软雅黑" panose="020B0503020204020204" pitchFamily="34" charset="-122"/>
                <a:ea typeface="微软雅黑" panose="020B0503020204020204" pitchFamily="34" charset="-122"/>
              </a:rPr>
              <a:t>all less than 10 </a:t>
            </a:r>
            <a:r>
              <a:rPr lang="en-US" altLang="zh-CN" sz="1600" b="1" dirty="0" err="1">
                <a:latin typeface="微软雅黑" panose="020B0503020204020204" pitchFamily="34" charset="-122"/>
                <a:ea typeface="微软雅黑" panose="020B0503020204020204" pitchFamily="34" charset="-122"/>
              </a:rPr>
              <a:t>μm</a:t>
            </a:r>
            <a:r>
              <a:rPr lang="en-US" altLang="zh-CN" sz="1600" b="1" dirty="0">
                <a:latin typeface="微软雅黑" panose="020B0503020204020204" pitchFamily="34" charset="-122"/>
                <a:ea typeface="微软雅黑" panose="020B0503020204020204" pitchFamily="34" charset="-122"/>
              </a:rPr>
              <a:t>.</a:t>
            </a:r>
          </a:p>
        </p:txBody>
      </p:sp>
      <p:pic>
        <p:nvPicPr>
          <p:cNvPr id="12" name="图片 11">
            <a:extLst>
              <a:ext uri="{FF2B5EF4-FFF2-40B4-BE49-F238E27FC236}">
                <a16:creationId xmlns:a16="http://schemas.microsoft.com/office/drawing/2014/main" id="{32435B58-9B92-3BD2-B980-2AF93271ABCC}"/>
              </a:ext>
            </a:extLst>
          </p:cNvPr>
          <p:cNvPicPr>
            <a:picLocks noChangeAspect="1"/>
          </p:cNvPicPr>
          <p:nvPr/>
        </p:nvPicPr>
        <p:blipFill>
          <a:blip r:embed="rId8">
            <a:extLst>
              <a:ext uri="{28A0092B-C50C-407E-A947-70E740481C1C}">
                <a14:useLocalDpi xmlns:a14="http://schemas.microsoft.com/office/drawing/2010/main" val="0"/>
              </a:ext>
            </a:extLst>
          </a:blip>
          <a:srcRect b="40105"/>
          <a:stretch>
            <a:fillRect/>
          </a:stretch>
        </p:blipFill>
        <p:spPr>
          <a:xfrm>
            <a:off x="6245223" y="4475025"/>
            <a:ext cx="1988831" cy="1715276"/>
          </a:xfrm>
          <a:prstGeom prst="rect">
            <a:avLst/>
          </a:prstGeom>
        </p:spPr>
      </p:pic>
      <p:sp>
        <p:nvSpPr>
          <p:cNvPr id="3" name="Rectangle 1">
            <a:extLst>
              <a:ext uri="{FF2B5EF4-FFF2-40B4-BE49-F238E27FC236}">
                <a16:creationId xmlns:a16="http://schemas.microsoft.com/office/drawing/2014/main" id="{A178193A-2FD0-E71A-3B42-54829DDCEF0D}"/>
              </a:ext>
            </a:extLst>
          </p:cNvPr>
          <p:cNvSpPr>
            <a:spLocks noChangeArrowheads="1"/>
          </p:cNvSpPr>
          <p:nvPr/>
        </p:nvSpPr>
        <p:spPr bwMode="auto">
          <a:xfrm>
            <a:off x="5645860" y="4216221"/>
            <a:ext cx="727340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p"/>
              <a:tabLst/>
            </a:pPr>
            <a:r>
              <a:rPr kumimoji="0" lang="zh-CN" altLang="zh-CN"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Thermal coupling analysis </a:t>
            </a:r>
            <a:r>
              <a:rPr kumimoji="0" lang="en-US" altLang="zh-CN"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 </a:t>
            </a:r>
            <a:r>
              <a:rPr kumimoji="0" lang="en-US" altLang="zh-CN"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RMS= 8.92 </a:t>
            </a:r>
            <a:r>
              <a:rPr lang="en-US" altLang="zh-CN" sz="1600" b="1" dirty="0" err="1">
                <a:latin typeface="微软雅黑" panose="020B0503020204020204" pitchFamily="34" charset="-122"/>
                <a:ea typeface="微软雅黑" panose="020B0503020204020204" pitchFamily="34" charset="-122"/>
              </a:rPr>
              <a:t>μm</a:t>
            </a:r>
            <a:endParaRPr kumimoji="0" lang="zh-CN" altLang="zh-CN"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DC72301B-ABC7-D902-4865-C925EC33BA76}"/>
              </a:ext>
            </a:extLst>
          </p:cNvPr>
          <p:cNvSpPr txBox="1"/>
          <p:nvPr/>
        </p:nvSpPr>
        <p:spPr>
          <a:xfrm>
            <a:off x="303570" y="5669073"/>
            <a:ext cx="5790207" cy="523220"/>
          </a:xfrm>
          <a:prstGeom prst="rect">
            <a:avLst/>
          </a:prstGeom>
          <a:noFill/>
        </p:spPr>
        <p:txBody>
          <a:bodyPr wrap="square">
            <a:spAutoFit/>
          </a:bodyPr>
          <a:lstStyle/>
          <a:p>
            <a:pPr algn="ctr"/>
            <a:r>
              <a:rPr lang="en-US" altLang="zh-CN" sz="1400" b="1" dirty="0">
                <a:latin typeface="微软雅黑" panose="020B0503020204020204" pitchFamily="34" charset="-122"/>
                <a:ea typeface="微软雅黑" panose="020B0503020204020204" pitchFamily="34" charset="-122"/>
                <a:cs typeface="微软雅黑" panose="020B0503020204020204" pitchFamily="34" charset="-122"/>
              </a:rPr>
              <a:t>The elevation angle stiffness model is defined as: A = A₁ cos θ + A₂ sin θ </a:t>
            </a:r>
            <a:endParaRPr lang="zh-CN" altLang="en-US" sz="1400" b="1" dirty="0"/>
          </a:p>
        </p:txBody>
      </p:sp>
      <p:sp>
        <p:nvSpPr>
          <p:cNvPr id="7" name="灯片编号占位符 8">
            <a:extLst>
              <a:ext uri="{FF2B5EF4-FFF2-40B4-BE49-F238E27FC236}">
                <a16:creationId xmlns:a16="http://schemas.microsoft.com/office/drawing/2014/main" id="{B07F2D74-F163-F989-E386-A1B6DE0A22FA}"/>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22</a:t>
            </a:fld>
            <a:endParaRPr lang="zh-CN" altLang="en-US" sz="2000" dirty="0"/>
          </a:p>
        </p:txBody>
      </p:sp>
      <p:sp>
        <p:nvSpPr>
          <p:cNvPr id="14" name="任意多边形 47">
            <a:extLst>
              <a:ext uri="{FF2B5EF4-FFF2-40B4-BE49-F238E27FC236}">
                <a16:creationId xmlns:a16="http://schemas.microsoft.com/office/drawing/2014/main" id="{D593495A-1988-F6E4-511C-B811EEDE859D}"/>
              </a:ext>
            </a:extLst>
          </p:cNvPr>
          <p:cNvSpPr/>
          <p:nvPr/>
        </p:nvSpPr>
        <p:spPr bwMode="auto">
          <a:xfrm>
            <a:off x="3089580"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15" name="矩形 14">
            <a:extLst>
              <a:ext uri="{FF2B5EF4-FFF2-40B4-BE49-F238E27FC236}">
                <a16:creationId xmlns:a16="http://schemas.microsoft.com/office/drawing/2014/main" id="{E0368ECE-FBC0-C0E5-DFD7-85FA38A747A9}"/>
              </a:ext>
            </a:extLst>
          </p:cNvPr>
          <p:cNvSpPr/>
          <p:nvPr/>
        </p:nvSpPr>
        <p:spPr bwMode="auto">
          <a:xfrm>
            <a:off x="-5630" y="0"/>
            <a:ext cx="309484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endParaRPr lang="en-US" altLang="zh-CN" sz="3200" b="1" dirty="0">
              <a:solidFill>
                <a:schemeClr val="bg1"/>
              </a:solidFill>
              <a:latin typeface="微软雅黑" panose="020B0503020204020204" pitchFamily="34" charset="-122"/>
            </a:endParaRPr>
          </a:p>
        </p:txBody>
      </p:sp>
      <p:sp>
        <p:nvSpPr>
          <p:cNvPr id="17" name="Text Box 5">
            <a:extLst>
              <a:ext uri="{FF2B5EF4-FFF2-40B4-BE49-F238E27FC236}">
                <a16:creationId xmlns:a16="http://schemas.microsoft.com/office/drawing/2014/main" id="{5EF0F654-E8D4-5468-F347-21F9FB779D23}"/>
              </a:ext>
            </a:extLst>
          </p:cNvPr>
          <p:cNvSpPr txBox="1">
            <a:spLocks noChangeArrowheads="1"/>
          </p:cNvSpPr>
          <p:nvPr/>
        </p:nvSpPr>
        <p:spPr bwMode="auto">
          <a:xfrm>
            <a:off x="156124" y="110258"/>
            <a:ext cx="2771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3 Manufacturing</a:t>
            </a:r>
            <a:endParaRPr lang="zh-CN" altLang="en-US" sz="2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extLst>
      <p:ext uri="{BB962C8B-B14F-4D97-AF65-F5344CB8AC3E}">
        <p14:creationId xmlns:p14="http://schemas.microsoft.com/office/powerpoint/2010/main" val="36224193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B2B716-3FD3-B4B1-1C7D-F980282EAB67}"/>
            </a:ext>
          </a:extLst>
        </p:cNvPr>
        <p:cNvGrpSpPr/>
        <p:nvPr/>
      </p:nvGrpSpPr>
      <p:grpSpPr>
        <a:xfrm>
          <a:off x="0" y="0"/>
          <a:ext cx="0" cy="0"/>
          <a:chOff x="0" y="0"/>
          <a:chExt cx="0" cy="0"/>
        </a:xfrm>
      </p:grpSpPr>
      <p:pic>
        <p:nvPicPr>
          <p:cNvPr id="24" name="图片 23">
            <a:extLst>
              <a:ext uri="{FF2B5EF4-FFF2-40B4-BE49-F238E27FC236}">
                <a16:creationId xmlns:a16="http://schemas.microsoft.com/office/drawing/2014/main" id="{1261F2E8-BC6A-B53F-4D34-570C3B208EA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4186" y="4872809"/>
            <a:ext cx="1738496" cy="1394138"/>
          </a:xfrm>
          <a:prstGeom prst="rect">
            <a:avLst/>
          </a:prstGeom>
          <a:noFill/>
        </p:spPr>
      </p:pic>
      <p:pic>
        <p:nvPicPr>
          <p:cNvPr id="25" name="图片 24">
            <a:extLst>
              <a:ext uri="{FF2B5EF4-FFF2-40B4-BE49-F238E27FC236}">
                <a16:creationId xmlns:a16="http://schemas.microsoft.com/office/drawing/2014/main" id="{9887B558-49EA-7338-442E-C23FB212EC3F}"/>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30497" y="4903351"/>
            <a:ext cx="1737380" cy="1354795"/>
          </a:xfrm>
          <a:prstGeom prst="rect">
            <a:avLst/>
          </a:prstGeom>
          <a:noFill/>
        </p:spPr>
      </p:pic>
      <p:sp>
        <p:nvSpPr>
          <p:cNvPr id="50" name="矩形 49">
            <a:extLst>
              <a:ext uri="{FF2B5EF4-FFF2-40B4-BE49-F238E27FC236}">
                <a16:creationId xmlns:a16="http://schemas.microsoft.com/office/drawing/2014/main" id="{B2AACB7E-503C-D583-ED13-B178C6AE380D}"/>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8" name="矩形 7">
            <a:extLst>
              <a:ext uri="{FF2B5EF4-FFF2-40B4-BE49-F238E27FC236}">
                <a16:creationId xmlns:a16="http://schemas.microsoft.com/office/drawing/2014/main" id="{9C642ECD-095A-8E68-0D94-90BE44557B9D}"/>
              </a:ext>
            </a:extLst>
          </p:cNvPr>
          <p:cNvSpPr/>
          <p:nvPr>
            <p:custDataLst>
              <p:tags r:id="rId2"/>
            </p:custDataLst>
          </p:nvPr>
        </p:nvSpPr>
        <p:spPr>
          <a:xfrm>
            <a:off x="911424" y="6110551"/>
            <a:ext cx="8280920" cy="67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我国对于大口径亚毫米波望远镜的建设需求非常迫切，发展大型亚毫米波射电望远镜关键技术是国家重大需求，不仅具有重要的天文科学意义，也具有重大的国家战略意义。</a:t>
            </a:r>
            <a:endParaRPr lang="zh-CN" altLang="en-US" sz="1600" b="1" dirty="0">
              <a:solidFill>
                <a:srgbClr val="FFFF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Text Box 5">
            <a:extLst>
              <a:ext uri="{FF2B5EF4-FFF2-40B4-BE49-F238E27FC236}">
                <a16:creationId xmlns:a16="http://schemas.microsoft.com/office/drawing/2014/main" id="{FAE5FCAF-C595-2476-BEB5-CC3B3A207442}"/>
              </a:ext>
            </a:extLst>
          </p:cNvPr>
          <p:cNvSpPr txBox="1">
            <a:spLocks noChangeArrowheads="1"/>
          </p:cNvSpPr>
          <p:nvPr/>
        </p:nvSpPr>
        <p:spPr bwMode="auto">
          <a:xfrm>
            <a:off x="3291057" y="220762"/>
            <a:ext cx="68671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rgbClr val="0B5AA8"/>
                </a:solidFill>
                <a:latin typeface="微软雅黑" panose="020B0503020204020204" pitchFamily="34" charset="-122"/>
                <a:ea typeface="微软雅黑" panose="020B0503020204020204" pitchFamily="34" charset="-122"/>
              </a:rPr>
              <a:t>Simulation of hexagonal and sector panels </a:t>
            </a:r>
            <a:endParaRPr lang="zh-CN" altLang="en-US" sz="2400" b="1" dirty="0">
              <a:solidFill>
                <a:srgbClr val="0B5AA8"/>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C30C5BEE-404C-4720-2FD7-235D740A31BA}"/>
              </a:ext>
            </a:extLst>
          </p:cNvPr>
          <p:cNvSpPr/>
          <p:nvPr/>
        </p:nvSpPr>
        <p:spPr bwMode="auto">
          <a:xfrm>
            <a:off x="-4445" y="6250939"/>
            <a:ext cx="12196445" cy="653537"/>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pic>
        <p:nvPicPr>
          <p:cNvPr id="74" name="图像" descr="图像">
            <a:extLst>
              <a:ext uri="{FF2B5EF4-FFF2-40B4-BE49-F238E27FC236}">
                <a16:creationId xmlns:a16="http://schemas.microsoft.com/office/drawing/2014/main" id="{DC66503A-FCC7-2562-E48E-BC16563F82A7}"/>
              </a:ext>
            </a:extLst>
          </p:cNvPr>
          <p:cNvPicPr>
            <a:picLocks noChangeAspect="1"/>
          </p:cNvPicPr>
          <p:nvPr/>
        </p:nvPicPr>
        <p:blipFill>
          <a:blip r:embed="rId7"/>
          <a:stretch>
            <a:fillRect/>
          </a:stretch>
        </p:blipFill>
        <p:spPr>
          <a:xfrm>
            <a:off x="11276965" y="6381115"/>
            <a:ext cx="774065" cy="375920"/>
          </a:xfrm>
          <a:prstGeom prst="rect">
            <a:avLst/>
          </a:prstGeom>
          <a:ln w="12700">
            <a:miter lim="400000"/>
            <a:headEnd/>
            <a:tailEnd/>
          </a:ln>
        </p:spPr>
      </p:pic>
      <p:pic>
        <p:nvPicPr>
          <p:cNvPr id="9" name="图片 8" descr="图片包含 伞, 板子, 自行车, 大&#10;&#10;AI 生成的内容可能不正确。">
            <a:extLst>
              <a:ext uri="{FF2B5EF4-FFF2-40B4-BE49-F238E27FC236}">
                <a16:creationId xmlns:a16="http://schemas.microsoft.com/office/drawing/2014/main" id="{8C5ADE41-E4D3-C1E6-2D85-60AFE03A39F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6462" y="2379845"/>
            <a:ext cx="2347153" cy="2208355"/>
          </a:xfrm>
          <a:prstGeom prst="rect">
            <a:avLst/>
          </a:prstGeom>
        </p:spPr>
      </p:pic>
      <p:pic>
        <p:nvPicPr>
          <p:cNvPr id="10" name="图片 9" descr="形状&#10;&#10;AI 生成的内容可能不正确。">
            <a:extLst>
              <a:ext uri="{FF2B5EF4-FFF2-40B4-BE49-F238E27FC236}">
                <a16:creationId xmlns:a16="http://schemas.microsoft.com/office/drawing/2014/main" id="{E64F3B24-87F7-9EB9-C684-9AB441C9E27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148013" y="849015"/>
            <a:ext cx="1728192" cy="1410163"/>
          </a:xfrm>
          <a:prstGeom prst="rect">
            <a:avLst/>
          </a:prstGeom>
        </p:spPr>
      </p:pic>
      <p:pic>
        <p:nvPicPr>
          <p:cNvPr id="11" name="图片 10" descr="表面图&#10;&#10;AI 生成的内容可能不正确。">
            <a:extLst>
              <a:ext uri="{FF2B5EF4-FFF2-40B4-BE49-F238E27FC236}">
                <a16:creationId xmlns:a16="http://schemas.microsoft.com/office/drawing/2014/main" id="{BDE7ABDF-05D1-2D99-6AFA-85B910AE60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014186" y="846888"/>
            <a:ext cx="1728192" cy="1417323"/>
          </a:xfrm>
          <a:prstGeom prst="rect">
            <a:avLst/>
          </a:prstGeom>
        </p:spPr>
      </p:pic>
      <p:pic>
        <p:nvPicPr>
          <p:cNvPr id="12" name="图片 11">
            <a:extLst>
              <a:ext uri="{FF2B5EF4-FFF2-40B4-BE49-F238E27FC236}">
                <a16:creationId xmlns:a16="http://schemas.microsoft.com/office/drawing/2014/main" id="{B8D41119-37AF-6F77-4A00-2F2DECBF4432}"/>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136573" y="2335378"/>
            <a:ext cx="1728192" cy="1210475"/>
          </a:xfrm>
          <a:prstGeom prst="rect">
            <a:avLst/>
          </a:prstGeom>
          <a:noFill/>
        </p:spPr>
      </p:pic>
      <p:pic>
        <p:nvPicPr>
          <p:cNvPr id="13" name="图片 12">
            <a:extLst>
              <a:ext uri="{FF2B5EF4-FFF2-40B4-BE49-F238E27FC236}">
                <a16:creationId xmlns:a16="http://schemas.microsoft.com/office/drawing/2014/main" id="{CF16FB9C-395D-B57A-36D1-EB84EFE7224F}"/>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86" t="2595" r="1"/>
          <a:stretch>
            <a:fillRect/>
          </a:stretch>
        </p:blipFill>
        <p:spPr bwMode="auto">
          <a:xfrm>
            <a:off x="8017379" y="2335378"/>
            <a:ext cx="1728193" cy="1202512"/>
          </a:xfrm>
          <a:prstGeom prst="rect">
            <a:avLst/>
          </a:prstGeom>
          <a:noFill/>
          <a:ln>
            <a:noFill/>
          </a:ln>
          <a:extLst>
            <a:ext uri="{53640926-AAD7-44D8-BBD7-CCE9431645EC}">
              <a14:shadowObscured xmlns:a14="http://schemas.microsoft.com/office/drawing/2010/main"/>
            </a:ext>
          </a:extLst>
        </p:spPr>
      </p:pic>
      <p:pic>
        <p:nvPicPr>
          <p:cNvPr id="14" name="图片 13" descr="形状, 徽标&#10;&#10;AI 生成的内容可能不正确。">
            <a:extLst>
              <a:ext uri="{FF2B5EF4-FFF2-40B4-BE49-F238E27FC236}">
                <a16:creationId xmlns:a16="http://schemas.microsoft.com/office/drawing/2014/main" id="{257F1CC6-C050-6B41-A979-C318389B0BB7}"/>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138016" y="3663328"/>
            <a:ext cx="1716230" cy="1113268"/>
          </a:xfrm>
          <a:prstGeom prst="rect">
            <a:avLst/>
          </a:prstGeom>
        </p:spPr>
      </p:pic>
      <p:pic>
        <p:nvPicPr>
          <p:cNvPr id="15" name="图片 14">
            <a:extLst>
              <a:ext uri="{FF2B5EF4-FFF2-40B4-BE49-F238E27FC236}">
                <a16:creationId xmlns:a16="http://schemas.microsoft.com/office/drawing/2014/main" id="{5DC3A144-723D-D870-7741-4E68EC0F5E77}"/>
              </a:ext>
            </a:extLst>
          </p:cNvPr>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014186" y="3655442"/>
            <a:ext cx="1716230" cy="1121154"/>
          </a:xfrm>
          <a:prstGeom prst="rect">
            <a:avLst/>
          </a:prstGeom>
          <a:noFill/>
        </p:spPr>
      </p:pic>
      <p:pic>
        <p:nvPicPr>
          <p:cNvPr id="19" name="图片 18" descr="图片包含 图标&#10;&#10;AI 生成的内容可能不正确。">
            <a:extLst>
              <a:ext uri="{FF2B5EF4-FFF2-40B4-BE49-F238E27FC236}">
                <a16:creationId xmlns:a16="http://schemas.microsoft.com/office/drawing/2014/main" id="{37BBAAE5-6359-C302-A72B-25D2C25569AC}"/>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90448" y="4844209"/>
            <a:ext cx="1827503" cy="1332494"/>
          </a:xfrm>
          <a:prstGeom prst="rect">
            <a:avLst/>
          </a:prstGeom>
        </p:spPr>
      </p:pic>
      <p:pic>
        <p:nvPicPr>
          <p:cNvPr id="20" name="图片 19">
            <a:extLst>
              <a:ext uri="{FF2B5EF4-FFF2-40B4-BE49-F238E27FC236}">
                <a16:creationId xmlns:a16="http://schemas.microsoft.com/office/drawing/2014/main" id="{504B3462-389C-F3DD-4A1E-218AD39603FA}"/>
              </a:ext>
            </a:extLst>
          </p:cNvPr>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149098" y="4851845"/>
            <a:ext cx="1876832" cy="1332494"/>
          </a:xfrm>
          <a:prstGeom prst="rect">
            <a:avLst/>
          </a:prstGeom>
          <a:noFill/>
        </p:spPr>
      </p:pic>
      <p:pic>
        <p:nvPicPr>
          <p:cNvPr id="2" name="图片 1" descr="图表, 形状, 表面图&#10;&#10;AI 生成的内容可能不正确。">
            <a:extLst>
              <a:ext uri="{FF2B5EF4-FFF2-40B4-BE49-F238E27FC236}">
                <a16:creationId xmlns:a16="http://schemas.microsoft.com/office/drawing/2014/main" id="{B3722B57-8EFC-AD89-33EA-5B8B107DA204}"/>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0039684" y="870062"/>
            <a:ext cx="1728192" cy="1389116"/>
          </a:xfrm>
          <a:prstGeom prst="rect">
            <a:avLst/>
          </a:prstGeom>
        </p:spPr>
      </p:pic>
      <p:sp>
        <p:nvSpPr>
          <p:cNvPr id="5" name="矩形 4">
            <a:extLst>
              <a:ext uri="{FF2B5EF4-FFF2-40B4-BE49-F238E27FC236}">
                <a16:creationId xmlns:a16="http://schemas.microsoft.com/office/drawing/2014/main" id="{12379EAE-6C3A-04D7-118B-F86DD2840FC5}"/>
              </a:ext>
            </a:extLst>
          </p:cNvPr>
          <p:cNvSpPr/>
          <p:nvPr/>
        </p:nvSpPr>
        <p:spPr>
          <a:xfrm>
            <a:off x="149815" y="832525"/>
            <a:ext cx="5920481" cy="1404503"/>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id="{93522100-E293-B209-EFF6-2D825D98C127}"/>
              </a:ext>
            </a:extLst>
          </p:cNvPr>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0030496" y="2335378"/>
            <a:ext cx="1728192" cy="1202512"/>
          </a:xfrm>
          <a:prstGeom prst="rect">
            <a:avLst/>
          </a:prstGeom>
          <a:noFill/>
        </p:spPr>
      </p:pic>
      <p:sp>
        <p:nvSpPr>
          <p:cNvPr id="6" name="文本框 5">
            <a:extLst>
              <a:ext uri="{FF2B5EF4-FFF2-40B4-BE49-F238E27FC236}">
                <a16:creationId xmlns:a16="http://schemas.microsoft.com/office/drawing/2014/main" id="{BF8D70CB-D566-E946-0488-AE091303D981}"/>
              </a:ext>
            </a:extLst>
          </p:cNvPr>
          <p:cNvSpPr txBox="1"/>
          <p:nvPr/>
        </p:nvSpPr>
        <p:spPr>
          <a:xfrm>
            <a:off x="149815" y="832525"/>
            <a:ext cx="5920481" cy="1477328"/>
          </a:xfrm>
          <a:prstGeom prst="rect">
            <a:avLst/>
          </a:prstGeom>
          <a:noFill/>
        </p:spPr>
        <p:txBody>
          <a:bodyPr wrap="square">
            <a:spAutoFit/>
          </a:bodyPr>
          <a:lstStyle/>
          <a:p>
            <a:pPr marL="285750" indent="-285750">
              <a:buFont typeface="Arial" panose="020B0604020202020204" pitchFamily="34" charset="0"/>
              <a:buChar char="•"/>
            </a:pPr>
            <a:r>
              <a:rPr lang="en-US" altLang="zh-CN" dirty="0">
                <a:latin typeface="微软雅黑" panose="020B0503020204020204" pitchFamily="34" charset="-122"/>
                <a:ea typeface="微软雅黑" panose="020B0503020204020204" pitchFamily="34" charset="-122"/>
              </a:rPr>
              <a:t>Adjusting edge panels is challenging, significantly affecting primary reflector precision. </a:t>
            </a:r>
          </a:p>
          <a:p>
            <a:pPr marL="285750" indent="-285750">
              <a:buFont typeface="Arial" panose="020B0604020202020204" pitchFamily="34" charset="0"/>
              <a:buChar char="•"/>
            </a:pPr>
            <a:r>
              <a:rPr lang="en-US" altLang="zh-CN" dirty="0">
                <a:latin typeface="微软雅黑" panose="020B0503020204020204" pitchFamily="34" charset="-122"/>
                <a:ea typeface="微软雅黑" panose="020B0503020204020204" pitchFamily="34" charset="-122"/>
              </a:rPr>
              <a:t>A comparison of </a:t>
            </a:r>
            <a:r>
              <a:rPr lang="en-US" altLang="zh-CN" b="1" dirty="0">
                <a:latin typeface="微软雅黑" panose="020B0503020204020204" pitchFamily="34" charset="-122"/>
                <a:ea typeface="微软雅黑" panose="020B0503020204020204" pitchFamily="34" charset="-122"/>
              </a:rPr>
              <a:t>hexagonal and sector panels' structural performance </a:t>
            </a:r>
            <a:r>
              <a:rPr lang="en-US" altLang="zh-CN" dirty="0">
                <a:latin typeface="微软雅黑" panose="020B0503020204020204" pitchFamily="34" charset="-122"/>
                <a:ea typeface="微软雅黑" panose="020B0503020204020204" pitchFamily="34" charset="-122"/>
              </a:rPr>
              <a:t>under gravity conditions is needed.</a:t>
            </a:r>
          </a:p>
        </p:txBody>
      </p:sp>
      <p:pic>
        <p:nvPicPr>
          <p:cNvPr id="21" name="图片 20">
            <a:extLst>
              <a:ext uri="{FF2B5EF4-FFF2-40B4-BE49-F238E27FC236}">
                <a16:creationId xmlns:a16="http://schemas.microsoft.com/office/drawing/2014/main" id="{E678364D-B435-5A64-1F85-BAD189891034}"/>
              </a:ext>
            </a:extLst>
          </p:cNvPr>
          <p:cNvPicPr>
            <a:picLocks noChangeAspect="1"/>
          </p:cNvPicPr>
          <p:nvPr/>
        </p:nvPicPr>
        <p:blipFill>
          <a:blip r:embed="rId19"/>
          <a:stretch>
            <a:fillRect/>
          </a:stretch>
        </p:blipFill>
        <p:spPr>
          <a:xfrm>
            <a:off x="10039982" y="3711967"/>
            <a:ext cx="1716231" cy="1064630"/>
          </a:xfrm>
          <a:prstGeom prst="rect">
            <a:avLst/>
          </a:prstGeom>
        </p:spPr>
      </p:pic>
      <p:pic>
        <p:nvPicPr>
          <p:cNvPr id="23" name="图片 22">
            <a:extLst>
              <a:ext uri="{FF2B5EF4-FFF2-40B4-BE49-F238E27FC236}">
                <a16:creationId xmlns:a16="http://schemas.microsoft.com/office/drawing/2014/main" id="{88DE7964-EF4C-F268-8279-D82E5746C862}"/>
              </a:ext>
            </a:extLst>
          </p:cNvPr>
          <p:cNvPicPr>
            <a:picLocks noChangeAspect="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6137709" y="4868989"/>
            <a:ext cx="1738496" cy="1383967"/>
          </a:xfrm>
          <a:prstGeom prst="rect">
            <a:avLst/>
          </a:prstGeom>
          <a:noFill/>
        </p:spPr>
      </p:pic>
      <p:pic>
        <p:nvPicPr>
          <p:cNvPr id="44" name="图片 43">
            <a:extLst>
              <a:ext uri="{FF2B5EF4-FFF2-40B4-BE49-F238E27FC236}">
                <a16:creationId xmlns:a16="http://schemas.microsoft.com/office/drawing/2014/main" id="{0000B68A-60A2-3ECD-A1F8-1C90DFD67918}"/>
              </a:ext>
            </a:extLst>
          </p:cNvPr>
          <p:cNvPicPr>
            <a:picLocks noChangeAspect="1"/>
          </p:cNvPicPr>
          <p:nvPr/>
        </p:nvPicPr>
        <p:blipFill>
          <a:blip r:embed="rId21"/>
          <a:stretch>
            <a:fillRect/>
          </a:stretch>
        </p:blipFill>
        <p:spPr>
          <a:xfrm>
            <a:off x="4147535" y="4851845"/>
            <a:ext cx="1809069" cy="1316778"/>
          </a:xfrm>
          <a:prstGeom prst="rect">
            <a:avLst/>
          </a:prstGeom>
        </p:spPr>
      </p:pic>
      <p:sp>
        <p:nvSpPr>
          <p:cNvPr id="45" name="文本框 44">
            <a:extLst>
              <a:ext uri="{FF2B5EF4-FFF2-40B4-BE49-F238E27FC236}">
                <a16:creationId xmlns:a16="http://schemas.microsoft.com/office/drawing/2014/main" id="{3D532A19-9805-B397-4A96-3B59CA002607}"/>
              </a:ext>
            </a:extLst>
          </p:cNvPr>
          <p:cNvSpPr txBox="1"/>
          <p:nvPr/>
        </p:nvSpPr>
        <p:spPr>
          <a:xfrm>
            <a:off x="424123" y="6258146"/>
            <a:ext cx="11270933" cy="646331"/>
          </a:xfrm>
          <a:prstGeom prst="rect">
            <a:avLst/>
          </a:prstGeom>
          <a:noFill/>
        </p:spPr>
        <p:txBody>
          <a:bodyPr wrap="square" rtlCol="0">
            <a:spAutoFit/>
          </a:bodyPr>
          <a:lstStyle/>
          <a:p>
            <a:r>
              <a:rPr lang="en-US" altLang="zh-CN" b="1" dirty="0">
                <a:solidFill>
                  <a:srgbClr val="FFFF00"/>
                </a:solidFill>
                <a:latin typeface="Times New Roman" panose="02020603050405020304" pitchFamily="18" charset="0"/>
                <a:cs typeface="Times New Roman" panose="02020603050405020304" pitchFamily="18" charset="0"/>
              </a:rPr>
              <a:t>Hexagonal panels </a:t>
            </a:r>
            <a:r>
              <a:rPr lang="en-US" altLang="zh-CN" b="1" dirty="0">
                <a:solidFill>
                  <a:schemeClr val="bg1"/>
                </a:solidFill>
                <a:latin typeface="Times New Roman" panose="02020603050405020304" pitchFamily="18" charset="0"/>
                <a:cs typeface="Times New Roman" panose="02020603050405020304" pitchFamily="18" charset="0"/>
              </a:rPr>
              <a:t>achieve a superior balance between stiffness, deformation control, stress distribution, and dynamic performance.</a:t>
            </a:r>
            <a:endParaRPr lang="zh-CN" altLang="en-US" b="1" dirty="0">
              <a:solidFill>
                <a:schemeClr val="bg1"/>
              </a:solidFill>
              <a:latin typeface="Times New Roman" panose="02020603050405020304" pitchFamily="18" charset="0"/>
              <a:cs typeface="Times New Roman" panose="02020603050405020304" pitchFamily="18" charset="0"/>
            </a:endParaRPr>
          </a:p>
        </p:txBody>
      </p:sp>
      <p:pic>
        <p:nvPicPr>
          <p:cNvPr id="49" name="图片 48" descr="图片包含 游戏机, 建筑&#10;&#10;AI 生成的内容可能不正确。">
            <a:extLst>
              <a:ext uri="{FF2B5EF4-FFF2-40B4-BE49-F238E27FC236}">
                <a16:creationId xmlns:a16="http://schemas.microsoft.com/office/drawing/2014/main" id="{E859F636-FD7F-49CA-EEC5-B206EC93376C}"/>
              </a:ext>
            </a:extLst>
          </p:cNvPr>
          <p:cNvPicPr>
            <a:picLocks noChangeAspect="1"/>
          </p:cNvPicPr>
          <p:nvPr/>
        </p:nvPicPr>
        <p:blipFill>
          <a:blip r:embed="rId22"/>
          <a:stretch>
            <a:fillRect/>
          </a:stretch>
        </p:blipFill>
        <p:spPr>
          <a:xfrm>
            <a:off x="3043550" y="2441675"/>
            <a:ext cx="2591953" cy="2208355"/>
          </a:xfrm>
          <a:prstGeom prst="rect">
            <a:avLst/>
          </a:prstGeom>
        </p:spPr>
      </p:pic>
      <p:sp>
        <p:nvSpPr>
          <p:cNvPr id="17" name="灯片编号占位符 8">
            <a:extLst>
              <a:ext uri="{FF2B5EF4-FFF2-40B4-BE49-F238E27FC236}">
                <a16:creationId xmlns:a16="http://schemas.microsoft.com/office/drawing/2014/main" id="{C181038F-7341-593E-DB38-E90AD4444337}"/>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23</a:t>
            </a:fld>
            <a:endParaRPr lang="zh-CN" altLang="en-US" sz="2000" dirty="0"/>
          </a:p>
        </p:txBody>
      </p:sp>
      <p:sp>
        <p:nvSpPr>
          <p:cNvPr id="18" name="任意多边形 47">
            <a:extLst>
              <a:ext uri="{FF2B5EF4-FFF2-40B4-BE49-F238E27FC236}">
                <a16:creationId xmlns:a16="http://schemas.microsoft.com/office/drawing/2014/main" id="{B4D55120-D495-8D34-D961-0312673B1C81}"/>
              </a:ext>
            </a:extLst>
          </p:cNvPr>
          <p:cNvSpPr/>
          <p:nvPr/>
        </p:nvSpPr>
        <p:spPr bwMode="auto">
          <a:xfrm>
            <a:off x="3089580"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22" name="矩形 21">
            <a:extLst>
              <a:ext uri="{FF2B5EF4-FFF2-40B4-BE49-F238E27FC236}">
                <a16:creationId xmlns:a16="http://schemas.microsoft.com/office/drawing/2014/main" id="{C622B343-BB45-D158-0804-803911BAF317}"/>
              </a:ext>
            </a:extLst>
          </p:cNvPr>
          <p:cNvSpPr/>
          <p:nvPr/>
        </p:nvSpPr>
        <p:spPr bwMode="auto">
          <a:xfrm>
            <a:off x="-5630" y="0"/>
            <a:ext cx="309484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endParaRPr lang="en-US" altLang="zh-CN" sz="3200" b="1" dirty="0">
              <a:solidFill>
                <a:schemeClr val="bg1"/>
              </a:solidFill>
              <a:latin typeface="微软雅黑" panose="020B0503020204020204" pitchFamily="34" charset="-122"/>
            </a:endParaRPr>
          </a:p>
        </p:txBody>
      </p:sp>
      <p:sp>
        <p:nvSpPr>
          <p:cNvPr id="26" name="Text Box 5">
            <a:extLst>
              <a:ext uri="{FF2B5EF4-FFF2-40B4-BE49-F238E27FC236}">
                <a16:creationId xmlns:a16="http://schemas.microsoft.com/office/drawing/2014/main" id="{C8E6DE00-1949-69A0-DC42-D1D8991D7EE6}"/>
              </a:ext>
            </a:extLst>
          </p:cNvPr>
          <p:cNvSpPr txBox="1">
            <a:spLocks noChangeArrowheads="1"/>
          </p:cNvSpPr>
          <p:nvPr/>
        </p:nvSpPr>
        <p:spPr bwMode="auto">
          <a:xfrm>
            <a:off x="156124" y="110258"/>
            <a:ext cx="2771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3 Manufacturing</a:t>
            </a:r>
            <a:endParaRPr lang="zh-CN" altLang="en-US" sz="2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extLst>
      <p:ext uri="{BB962C8B-B14F-4D97-AF65-F5344CB8AC3E}">
        <p14:creationId xmlns:p14="http://schemas.microsoft.com/office/powerpoint/2010/main" val="37579487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F1209D-B86B-7150-84AE-58C9E63DF738}"/>
            </a:ext>
          </a:extLst>
        </p:cNvPr>
        <p:cNvGrpSpPr/>
        <p:nvPr/>
      </p:nvGrpSpPr>
      <p:grpSpPr>
        <a:xfrm>
          <a:off x="0" y="0"/>
          <a:ext cx="0" cy="0"/>
          <a:chOff x="0" y="0"/>
          <a:chExt cx="0" cy="0"/>
        </a:xfrm>
      </p:grpSpPr>
      <p:sp>
        <p:nvSpPr>
          <p:cNvPr id="50" name="矩形 49">
            <a:extLst>
              <a:ext uri="{FF2B5EF4-FFF2-40B4-BE49-F238E27FC236}">
                <a16:creationId xmlns:a16="http://schemas.microsoft.com/office/drawing/2014/main" id="{DE86903A-61DA-C074-EA3A-72276F1CA9BA}"/>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pic>
        <p:nvPicPr>
          <p:cNvPr id="38" name="图像" descr="图像">
            <a:extLst>
              <a:ext uri="{FF2B5EF4-FFF2-40B4-BE49-F238E27FC236}">
                <a16:creationId xmlns:a16="http://schemas.microsoft.com/office/drawing/2014/main" id="{9C57F60F-9E46-8B0B-0435-696F25B5B798}"/>
              </a:ext>
            </a:extLst>
          </p:cNvPr>
          <p:cNvPicPr>
            <a:picLocks noChangeAspect="1"/>
          </p:cNvPicPr>
          <p:nvPr/>
        </p:nvPicPr>
        <p:blipFill>
          <a:blip r:embed="rId5"/>
          <a:stretch>
            <a:fillRect/>
          </a:stretch>
        </p:blipFill>
        <p:spPr>
          <a:xfrm>
            <a:off x="10810875" y="6093460"/>
            <a:ext cx="1339850" cy="650240"/>
          </a:xfrm>
          <a:prstGeom prst="rect">
            <a:avLst/>
          </a:prstGeom>
          <a:ln w="12700">
            <a:miter lim="400000"/>
            <a:headEnd/>
            <a:tailEnd/>
          </a:ln>
        </p:spPr>
      </p:pic>
      <p:sp>
        <p:nvSpPr>
          <p:cNvPr id="8" name="矩形 7">
            <a:extLst>
              <a:ext uri="{FF2B5EF4-FFF2-40B4-BE49-F238E27FC236}">
                <a16:creationId xmlns:a16="http://schemas.microsoft.com/office/drawing/2014/main" id="{99814DD1-BC49-7FE8-69F2-38E4CF3DCBF4}"/>
              </a:ext>
            </a:extLst>
          </p:cNvPr>
          <p:cNvSpPr/>
          <p:nvPr>
            <p:custDataLst>
              <p:tags r:id="rId2"/>
            </p:custDataLst>
          </p:nvPr>
        </p:nvSpPr>
        <p:spPr>
          <a:xfrm>
            <a:off x="911424" y="6110551"/>
            <a:ext cx="8280920" cy="67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我国对于大口径亚毫米波望远镜的建设需求非常迫切，发展大型亚毫米波射电望远镜关键技术是国家重大需求，不仅具有重要的天文科学意义，也具有重大的国家战略意义。</a:t>
            </a:r>
            <a:endParaRPr lang="zh-CN" altLang="en-US" sz="1600" b="1" dirty="0">
              <a:solidFill>
                <a:srgbClr val="FFFF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Text Box 5">
            <a:extLst>
              <a:ext uri="{FF2B5EF4-FFF2-40B4-BE49-F238E27FC236}">
                <a16:creationId xmlns:a16="http://schemas.microsoft.com/office/drawing/2014/main" id="{380103B5-C283-5DDC-D323-0EF3CCBBDEE2}"/>
              </a:ext>
            </a:extLst>
          </p:cNvPr>
          <p:cNvSpPr txBox="1">
            <a:spLocks noChangeArrowheads="1"/>
          </p:cNvSpPr>
          <p:nvPr/>
        </p:nvSpPr>
        <p:spPr bwMode="auto">
          <a:xfrm>
            <a:off x="4007768" y="186486"/>
            <a:ext cx="5173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Overall Production Process Flow</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3" name="矩形 72">
            <a:extLst>
              <a:ext uri="{FF2B5EF4-FFF2-40B4-BE49-F238E27FC236}">
                <a16:creationId xmlns:a16="http://schemas.microsoft.com/office/drawing/2014/main" id="{4B32B3E6-ED56-F270-5553-DDA3E07F6B15}"/>
              </a:ext>
            </a:extLst>
          </p:cNvPr>
          <p:cNvSpPr/>
          <p:nvPr/>
        </p:nvSpPr>
        <p:spPr bwMode="auto">
          <a:xfrm>
            <a:off x="-4445" y="6319520"/>
            <a:ext cx="12196445" cy="538480"/>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pic>
        <p:nvPicPr>
          <p:cNvPr id="74" name="图像" descr="图像">
            <a:extLst>
              <a:ext uri="{FF2B5EF4-FFF2-40B4-BE49-F238E27FC236}">
                <a16:creationId xmlns:a16="http://schemas.microsoft.com/office/drawing/2014/main" id="{D9D4ED02-7FB7-7F61-E9DA-525FB472482C}"/>
              </a:ext>
            </a:extLst>
          </p:cNvPr>
          <p:cNvPicPr>
            <a:picLocks noChangeAspect="1"/>
          </p:cNvPicPr>
          <p:nvPr/>
        </p:nvPicPr>
        <p:blipFill>
          <a:blip r:embed="rId5"/>
          <a:stretch>
            <a:fillRect/>
          </a:stretch>
        </p:blipFill>
        <p:spPr>
          <a:xfrm>
            <a:off x="11276965" y="6381115"/>
            <a:ext cx="774065" cy="375920"/>
          </a:xfrm>
          <a:prstGeom prst="rect">
            <a:avLst/>
          </a:prstGeom>
          <a:ln w="12700">
            <a:miter lim="400000"/>
            <a:headEnd/>
            <a:tailEnd/>
          </a:ln>
        </p:spPr>
      </p:pic>
      <p:sp>
        <p:nvSpPr>
          <p:cNvPr id="32" name="矩形 31">
            <a:extLst>
              <a:ext uri="{FF2B5EF4-FFF2-40B4-BE49-F238E27FC236}">
                <a16:creationId xmlns:a16="http://schemas.microsoft.com/office/drawing/2014/main" id="{46DD7585-7ADE-9CBD-CAE1-70358C77E26D}"/>
              </a:ext>
            </a:extLst>
          </p:cNvPr>
          <p:cNvSpPr/>
          <p:nvPr/>
        </p:nvSpPr>
        <p:spPr>
          <a:xfrm>
            <a:off x="441984" y="1340726"/>
            <a:ext cx="3493776" cy="2592288"/>
          </a:xfrm>
          <a:prstGeom prst="rect">
            <a:avLst/>
          </a:prstGeom>
          <a:solidFill>
            <a:srgbClr val="C9C9C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Calibri" panose="020F0502020204030204" pitchFamily="34" charset="0"/>
            </a:endParaRPr>
          </a:p>
        </p:txBody>
      </p:sp>
      <p:sp>
        <p:nvSpPr>
          <p:cNvPr id="33" name="矩形 32">
            <a:extLst>
              <a:ext uri="{FF2B5EF4-FFF2-40B4-BE49-F238E27FC236}">
                <a16:creationId xmlns:a16="http://schemas.microsoft.com/office/drawing/2014/main" id="{64FA2D76-BFE8-2E69-E668-D566E470256C}"/>
              </a:ext>
            </a:extLst>
          </p:cNvPr>
          <p:cNvSpPr/>
          <p:nvPr/>
        </p:nvSpPr>
        <p:spPr>
          <a:xfrm>
            <a:off x="4007768" y="1340726"/>
            <a:ext cx="3748817" cy="2592288"/>
          </a:xfrm>
          <a:prstGeom prst="rect">
            <a:avLst/>
          </a:prstGeom>
          <a:solidFill>
            <a:srgbClr val="C9C9C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Calibri" panose="020F0502020204030204" pitchFamily="34" charset="0"/>
            </a:endParaRPr>
          </a:p>
        </p:txBody>
      </p:sp>
      <p:sp>
        <p:nvSpPr>
          <p:cNvPr id="9" name="矩形: 圆角 8">
            <a:extLst>
              <a:ext uri="{FF2B5EF4-FFF2-40B4-BE49-F238E27FC236}">
                <a16:creationId xmlns:a16="http://schemas.microsoft.com/office/drawing/2014/main" id="{49D7D1FF-4E4A-C53C-BBDE-7354271FFA58}"/>
              </a:ext>
            </a:extLst>
          </p:cNvPr>
          <p:cNvSpPr/>
          <p:nvPr/>
        </p:nvSpPr>
        <p:spPr>
          <a:xfrm>
            <a:off x="1288772" y="1485516"/>
            <a:ext cx="1800200" cy="67980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微软雅黑" panose="020B0503020204020204" pitchFamily="34" charset="-122"/>
                <a:ea typeface="微软雅黑" panose="020B0503020204020204" pitchFamily="34" charset="-122"/>
                <a:cs typeface="Calibri" panose="020F0502020204030204" pitchFamily="34" charset="0"/>
              </a:rPr>
              <a:t>Mold Making</a:t>
            </a:r>
            <a:endParaRPr lang="zh-CN" altLang="en-US" sz="1600" b="1" dirty="0">
              <a:latin typeface="微软雅黑" panose="020B0503020204020204" pitchFamily="34" charset="-122"/>
              <a:ea typeface="微软雅黑" panose="020B0503020204020204" pitchFamily="34" charset="-122"/>
              <a:cs typeface="Calibri" panose="020F0502020204030204" pitchFamily="34" charset="0"/>
            </a:endParaRPr>
          </a:p>
        </p:txBody>
      </p:sp>
      <p:sp>
        <p:nvSpPr>
          <p:cNvPr id="34" name="矩形 33">
            <a:extLst>
              <a:ext uri="{FF2B5EF4-FFF2-40B4-BE49-F238E27FC236}">
                <a16:creationId xmlns:a16="http://schemas.microsoft.com/office/drawing/2014/main" id="{83DC5EDF-18FB-1F2A-1F9E-A4F273B4D5D2}"/>
              </a:ext>
            </a:extLst>
          </p:cNvPr>
          <p:cNvSpPr/>
          <p:nvPr/>
        </p:nvSpPr>
        <p:spPr>
          <a:xfrm>
            <a:off x="7828593" y="1340726"/>
            <a:ext cx="4024173" cy="2592288"/>
          </a:xfrm>
          <a:prstGeom prst="rect">
            <a:avLst/>
          </a:prstGeom>
          <a:solidFill>
            <a:srgbClr val="C9C9C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Calibri" panose="020F0502020204030204" pitchFamily="34" charset="0"/>
            </a:endParaRPr>
          </a:p>
        </p:txBody>
      </p:sp>
      <p:sp>
        <p:nvSpPr>
          <p:cNvPr id="35" name="矩形 34">
            <a:extLst>
              <a:ext uri="{FF2B5EF4-FFF2-40B4-BE49-F238E27FC236}">
                <a16:creationId xmlns:a16="http://schemas.microsoft.com/office/drawing/2014/main" id="{0B935777-E2EF-5A63-8635-E75C1106CD50}"/>
              </a:ext>
            </a:extLst>
          </p:cNvPr>
          <p:cNvSpPr/>
          <p:nvPr/>
        </p:nvSpPr>
        <p:spPr>
          <a:xfrm>
            <a:off x="7828593" y="4077030"/>
            <a:ext cx="4024173" cy="1993775"/>
          </a:xfrm>
          <a:prstGeom prst="rect">
            <a:avLst/>
          </a:prstGeom>
          <a:solidFill>
            <a:srgbClr val="C9C9C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Calibri" panose="020F0502020204030204" pitchFamily="34" charset="0"/>
            </a:endParaRPr>
          </a:p>
        </p:txBody>
      </p:sp>
      <p:sp>
        <p:nvSpPr>
          <p:cNvPr id="12" name="矩形: 圆角 11">
            <a:extLst>
              <a:ext uri="{FF2B5EF4-FFF2-40B4-BE49-F238E27FC236}">
                <a16:creationId xmlns:a16="http://schemas.microsoft.com/office/drawing/2014/main" id="{444CD248-98F1-677F-A77B-0CF985624A09}"/>
              </a:ext>
            </a:extLst>
          </p:cNvPr>
          <p:cNvSpPr/>
          <p:nvPr/>
        </p:nvSpPr>
        <p:spPr>
          <a:xfrm>
            <a:off x="4721450" y="1498029"/>
            <a:ext cx="2256844" cy="67980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1600" b="1" dirty="0">
                <a:latin typeface="微软雅黑" panose="020B0503020204020204" pitchFamily="34" charset="-122"/>
                <a:ea typeface="微软雅黑" panose="020B0503020204020204" pitchFamily="34" charset="-122"/>
                <a:cs typeface="Calibri" panose="020F0502020204030204" pitchFamily="34" charset="0"/>
              </a:rPr>
              <a:t>Preform processing</a:t>
            </a:r>
            <a:endParaRPr lang="zh-CN" altLang="en-US" sz="1600" b="1" dirty="0">
              <a:latin typeface="微软雅黑" panose="020B0503020204020204" pitchFamily="34" charset="-122"/>
              <a:ea typeface="微软雅黑" panose="020B0503020204020204" pitchFamily="34" charset="-122"/>
              <a:cs typeface="Calibri" panose="020F0502020204030204" pitchFamily="34" charset="0"/>
            </a:endParaRPr>
          </a:p>
        </p:txBody>
      </p:sp>
      <p:sp>
        <p:nvSpPr>
          <p:cNvPr id="15" name="矩形: 圆角 14">
            <a:extLst>
              <a:ext uri="{FF2B5EF4-FFF2-40B4-BE49-F238E27FC236}">
                <a16:creationId xmlns:a16="http://schemas.microsoft.com/office/drawing/2014/main" id="{8358BE73-1BA6-3959-4913-7EDDDCB6F722}"/>
              </a:ext>
            </a:extLst>
          </p:cNvPr>
          <p:cNvSpPr/>
          <p:nvPr/>
        </p:nvSpPr>
        <p:spPr>
          <a:xfrm>
            <a:off x="7876005" y="1480782"/>
            <a:ext cx="3946688" cy="67980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1600" b="1" dirty="0">
                <a:latin typeface="微软雅黑" panose="020B0503020204020204" pitchFamily="34" charset="-122"/>
                <a:ea typeface="微软雅黑" panose="020B0503020204020204" pitchFamily="34" charset="-122"/>
                <a:cs typeface="Calibri" panose="020F0502020204030204" pitchFamily="34" charset="0"/>
              </a:rPr>
              <a:t>Vacuum Negative Pressure Forming</a:t>
            </a:r>
            <a:endParaRPr lang="zh-CN" altLang="en-US" sz="1600" b="1" dirty="0">
              <a:latin typeface="微软雅黑" panose="020B0503020204020204" pitchFamily="34" charset="-122"/>
              <a:ea typeface="微软雅黑" panose="020B0503020204020204" pitchFamily="34" charset="-122"/>
              <a:cs typeface="Calibri" panose="020F0502020204030204" pitchFamily="34" charset="0"/>
            </a:endParaRPr>
          </a:p>
        </p:txBody>
      </p:sp>
      <p:sp>
        <p:nvSpPr>
          <p:cNvPr id="36" name="矩形 35">
            <a:extLst>
              <a:ext uri="{FF2B5EF4-FFF2-40B4-BE49-F238E27FC236}">
                <a16:creationId xmlns:a16="http://schemas.microsoft.com/office/drawing/2014/main" id="{525E88E6-2CF5-028B-DCB7-3DB6CF4A11DF}"/>
              </a:ext>
            </a:extLst>
          </p:cNvPr>
          <p:cNvSpPr/>
          <p:nvPr/>
        </p:nvSpPr>
        <p:spPr>
          <a:xfrm>
            <a:off x="4007768" y="4077030"/>
            <a:ext cx="3748817" cy="1970373"/>
          </a:xfrm>
          <a:prstGeom prst="rect">
            <a:avLst/>
          </a:prstGeom>
          <a:solidFill>
            <a:srgbClr val="C9C9C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Calibri" panose="020F0502020204030204" pitchFamily="34" charset="0"/>
            </a:endParaRPr>
          </a:p>
        </p:txBody>
      </p:sp>
      <p:sp>
        <p:nvSpPr>
          <p:cNvPr id="17" name="矩形: 圆角 16">
            <a:extLst>
              <a:ext uri="{FF2B5EF4-FFF2-40B4-BE49-F238E27FC236}">
                <a16:creationId xmlns:a16="http://schemas.microsoft.com/office/drawing/2014/main" id="{8132E2CE-473A-2873-147B-B11AC637A383}"/>
              </a:ext>
            </a:extLst>
          </p:cNvPr>
          <p:cNvSpPr/>
          <p:nvPr/>
        </p:nvSpPr>
        <p:spPr>
          <a:xfrm>
            <a:off x="8992129" y="4245878"/>
            <a:ext cx="1800200" cy="67980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微软雅黑" panose="020B0503020204020204" pitchFamily="34" charset="-122"/>
                <a:ea typeface="微软雅黑" panose="020B0503020204020204" pitchFamily="34" charset="-122"/>
                <a:cs typeface="Calibri" panose="020F0502020204030204" pitchFamily="34" charset="0"/>
              </a:rPr>
              <a:t>Trim and finish</a:t>
            </a:r>
            <a:endParaRPr lang="zh-CN" altLang="en-US" sz="1600" b="1" dirty="0">
              <a:latin typeface="微软雅黑" panose="020B0503020204020204" pitchFamily="34" charset="-122"/>
              <a:ea typeface="微软雅黑" panose="020B0503020204020204" pitchFamily="34" charset="-122"/>
              <a:cs typeface="Calibri" panose="020F0502020204030204" pitchFamily="34" charset="0"/>
            </a:endParaRPr>
          </a:p>
        </p:txBody>
      </p:sp>
      <p:sp>
        <p:nvSpPr>
          <p:cNvPr id="18" name="矩形: 圆角 17">
            <a:extLst>
              <a:ext uri="{FF2B5EF4-FFF2-40B4-BE49-F238E27FC236}">
                <a16:creationId xmlns:a16="http://schemas.microsoft.com/office/drawing/2014/main" id="{E7DD47ED-2554-C35E-AE44-9838A2F974A5}"/>
              </a:ext>
            </a:extLst>
          </p:cNvPr>
          <p:cNvSpPr/>
          <p:nvPr/>
        </p:nvSpPr>
        <p:spPr>
          <a:xfrm>
            <a:off x="4233096" y="4238814"/>
            <a:ext cx="3405301" cy="66514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微软雅黑" panose="020B0503020204020204" pitchFamily="34" charset="-122"/>
                <a:ea typeface="微软雅黑" panose="020B0503020204020204" pitchFamily="34" charset="-122"/>
                <a:cs typeface="Calibri" panose="020F0502020204030204" pitchFamily="34" charset="0"/>
              </a:rPr>
              <a:t>Face Shape and Size Inspection</a:t>
            </a:r>
            <a:endParaRPr lang="zh-CN" altLang="en-US" sz="1600" b="1" dirty="0">
              <a:latin typeface="微软雅黑" panose="020B0503020204020204" pitchFamily="34" charset="-122"/>
              <a:ea typeface="微软雅黑" panose="020B0503020204020204" pitchFamily="34" charset="-122"/>
              <a:cs typeface="Calibri" panose="020F0502020204030204" pitchFamily="34" charset="0"/>
            </a:endParaRPr>
          </a:p>
        </p:txBody>
      </p:sp>
      <p:sp>
        <p:nvSpPr>
          <p:cNvPr id="21" name="文本框 20">
            <a:extLst>
              <a:ext uri="{FF2B5EF4-FFF2-40B4-BE49-F238E27FC236}">
                <a16:creationId xmlns:a16="http://schemas.microsoft.com/office/drawing/2014/main" id="{7C0A7C02-7510-1D6C-A59F-269BF3ECA4BF}"/>
              </a:ext>
            </a:extLst>
          </p:cNvPr>
          <p:cNvSpPr txBox="1"/>
          <p:nvPr/>
        </p:nvSpPr>
        <p:spPr>
          <a:xfrm>
            <a:off x="441984" y="2262644"/>
            <a:ext cx="3354161" cy="1323439"/>
          </a:xfrm>
          <a:prstGeom prst="rect">
            <a:avLst/>
          </a:prstGeom>
          <a:noFill/>
        </p:spPr>
        <p:txBody>
          <a:bodyPr wrap="square">
            <a:spAutoFit/>
          </a:bodyPr>
          <a:lstStyle/>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CNC Machining of Molds</a:t>
            </a:r>
          </a:p>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Surface Finishing and Polishing of Molds</a:t>
            </a:r>
          </a:p>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Dimension and Surface Accuracy Inspection of Molds</a:t>
            </a:r>
            <a:endParaRPr lang="zh-CN" altLang="en-US" sz="1600" dirty="0">
              <a:latin typeface="微软雅黑" panose="020B0503020204020204" pitchFamily="34" charset="-122"/>
              <a:ea typeface="微软雅黑" panose="020B0503020204020204" pitchFamily="34" charset="-122"/>
              <a:cs typeface="Calibri" panose="020F0502020204030204" pitchFamily="34" charset="0"/>
            </a:endParaRPr>
          </a:p>
        </p:txBody>
      </p:sp>
      <p:sp>
        <p:nvSpPr>
          <p:cNvPr id="23" name="文本框 22">
            <a:extLst>
              <a:ext uri="{FF2B5EF4-FFF2-40B4-BE49-F238E27FC236}">
                <a16:creationId xmlns:a16="http://schemas.microsoft.com/office/drawing/2014/main" id="{0CB8591E-2561-5C48-087F-20BFFAA8031E}"/>
              </a:ext>
            </a:extLst>
          </p:cNvPr>
          <p:cNvSpPr txBox="1"/>
          <p:nvPr/>
        </p:nvSpPr>
        <p:spPr>
          <a:xfrm>
            <a:off x="4068032" y="2282315"/>
            <a:ext cx="3616545" cy="1569660"/>
          </a:xfrm>
          <a:prstGeom prst="rect">
            <a:avLst/>
          </a:prstGeom>
          <a:noFill/>
        </p:spPr>
        <p:txBody>
          <a:bodyPr wrap="square">
            <a:spAutoFit/>
          </a:bodyPr>
          <a:lstStyle/>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Aluminum Alloy Sheet Stretching</a:t>
            </a:r>
          </a:p>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Preliminary Surface Preforming</a:t>
            </a:r>
          </a:p>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Reduce spring back and stress concentration during formal forming</a:t>
            </a:r>
            <a:endParaRPr lang="zh-CN" altLang="en-US" sz="1600" dirty="0">
              <a:latin typeface="微软雅黑" panose="020B0503020204020204" pitchFamily="34" charset="-122"/>
              <a:ea typeface="微软雅黑" panose="020B0503020204020204" pitchFamily="34" charset="-122"/>
              <a:cs typeface="Calibri" panose="020F0502020204030204" pitchFamily="34" charset="0"/>
            </a:endParaRPr>
          </a:p>
        </p:txBody>
      </p:sp>
      <p:sp>
        <p:nvSpPr>
          <p:cNvPr id="25" name="文本框 24">
            <a:extLst>
              <a:ext uri="{FF2B5EF4-FFF2-40B4-BE49-F238E27FC236}">
                <a16:creationId xmlns:a16="http://schemas.microsoft.com/office/drawing/2014/main" id="{88E02D9F-244A-D99A-7739-3C44A075614D}"/>
              </a:ext>
            </a:extLst>
          </p:cNvPr>
          <p:cNvSpPr txBox="1"/>
          <p:nvPr/>
        </p:nvSpPr>
        <p:spPr>
          <a:xfrm>
            <a:off x="7972609" y="2300639"/>
            <a:ext cx="4024173" cy="830997"/>
          </a:xfrm>
          <a:prstGeom prst="rect">
            <a:avLst/>
          </a:prstGeom>
          <a:noFill/>
        </p:spPr>
        <p:txBody>
          <a:bodyPr wrap="square">
            <a:spAutoFit/>
          </a:bodyPr>
          <a:lstStyle/>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Material Laying and Positioning</a:t>
            </a:r>
          </a:p>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Vacuum Suction Negative Pressure Forming</a:t>
            </a:r>
            <a:endParaRPr lang="zh-CN" altLang="en-US" sz="1600" dirty="0">
              <a:latin typeface="微软雅黑" panose="020B0503020204020204" pitchFamily="34" charset="-122"/>
              <a:ea typeface="微软雅黑" panose="020B0503020204020204" pitchFamily="34" charset="-122"/>
              <a:cs typeface="Calibri" panose="020F0502020204030204" pitchFamily="34" charset="0"/>
            </a:endParaRPr>
          </a:p>
        </p:txBody>
      </p:sp>
      <p:sp>
        <p:nvSpPr>
          <p:cNvPr id="27" name="文本框 26">
            <a:extLst>
              <a:ext uri="{FF2B5EF4-FFF2-40B4-BE49-F238E27FC236}">
                <a16:creationId xmlns:a16="http://schemas.microsoft.com/office/drawing/2014/main" id="{B5ACACD7-AE10-B685-0A21-7DE92779A813}"/>
              </a:ext>
            </a:extLst>
          </p:cNvPr>
          <p:cNvSpPr txBox="1"/>
          <p:nvPr/>
        </p:nvSpPr>
        <p:spPr>
          <a:xfrm>
            <a:off x="7927665" y="4995106"/>
            <a:ext cx="4069117" cy="830997"/>
          </a:xfrm>
          <a:prstGeom prst="rect">
            <a:avLst/>
          </a:prstGeom>
          <a:noFill/>
        </p:spPr>
        <p:txBody>
          <a:bodyPr wrap="square">
            <a:spAutoFit/>
          </a:bodyPr>
          <a:lstStyle/>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CNC Trimming and Hole Drilling</a:t>
            </a:r>
          </a:p>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Chamfering and Deburring</a:t>
            </a:r>
          </a:p>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Edge Dimensional Accuracy Control</a:t>
            </a:r>
            <a:endParaRPr lang="zh-CN" altLang="en-US" sz="1600" dirty="0">
              <a:latin typeface="微软雅黑" panose="020B0503020204020204" pitchFamily="34" charset="-122"/>
              <a:ea typeface="微软雅黑" panose="020B0503020204020204" pitchFamily="34" charset="-122"/>
              <a:cs typeface="Calibri" panose="020F0502020204030204" pitchFamily="34" charset="0"/>
            </a:endParaRPr>
          </a:p>
        </p:txBody>
      </p:sp>
      <p:sp>
        <p:nvSpPr>
          <p:cNvPr id="29" name="文本框 28">
            <a:extLst>
              <a:ext uri="{FF2B5EF4-FFF2-40B4-BE49-F238E27FC236}">
                <a16:creationId xmlns:a16="http://schemas.microsoft.com/office/drawing/2014/main" id="{7AAE9BA4-F060-AB59-A3AF-7157E6A86D3D}"/>
              </a:ext>
            </a:extLst>
          </p:cNvPr>
          <p:cNvSpPr txBox="1"/>
          <p:nvPr/>
        </p:nvSpPr>
        <p:spPr>
          <a:xfrm>
            <a:off x="4068032" y="5016414"/>
            <a:ext cx="4148422" cy="861774"/>
          </a:xfrm>
          <a:prstGeom prst="rect">
            <a:avLst/>
          </a:prstGeom>
          <a:noFill/>
        </p:spPr>
        <p:txBody>
          <a:bodyPr wrap="square">
            <a:spAutoFit/>
          </a:bodyPr>
          <a:lstStyle/>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Photogrammetry &amp; Coordinate Measuring Machine Inspection</a:t>
            </a:r>
          </a:p>
          <a:p>
            <a:pPr marL="285750"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cs typeface="Calibri" panose="020F0502020204030204" pitchFamily="34" charset="0"/>
              </a:rPr>
              <a:t>Surface Curvature Inspection</a:t>
            </a:r>
            <a:endParaRPr lang="zh-CN" altLang="en-US" sz="1600" dirty="0">
              <a:latin typeface="微软雅黑" panose="020B0503020204020204" pitchFamily="34" charset="-122"/>
              <a:ea typeface="微软雅黑" panose="020B0503020204020204" pitchFamily="34" charset="-122"/>
              <a:cs typeface="Calibri" panose="020F0502020204030204" pitchFamily="34" charset="0"/>
            </a:endParaRPr>
          </a:p>
        </p:txBody>
      </p:sp>
      <p:sp>
        <p:nvSpPr>
          <p:cNvPr id="31" name="文本框 30">
            <a:extLst>
              <a:ext uri="{FF2B5EF4-FFF2-40B4-BE49-F238E27FC236}">
                <a16:creationId xmlns:a16="http://schemas.microsoft.com/office/drawing/2014/main" id="{15DFE5CD-B994-5D68-3F94-C02EA1F91A94}"/>
              </a:ext>
            </a:extLst>
          </p:cNvPr>
          <p:cNvSpPr txBox="1"/>
          <p:nvPr/>
        </p:nvSpPr>
        <p:spPr>
          <a:xfrm>
            <a:off x="-1248816" y="812884"/>
            <a:ext cx="6907530" cy="369332"/>
          </a:xfrm>
          <a:prstGeom prst="rect">
            <a:avLst/>
          </a:prstGeom>
          <a:noFill/>
        </p:spPr>
        <p:txBody>
          <a:bodyPr wrap="square">
            <a:spAutoFit/>
          </a:bodyPr>
          <a:lstStyle/>
          <a:p>
            <a:pPr algn="ctr"/>
            <a:r>
              <a:rPr lang="en-US" altLang="zh-CN" b="1" dirty="0"/>
              <a:t>Preliminary Design and Process Preparation</a:t>
            </a:r>
            <a:endParaRPr lang="zh-CN" altLang="en-US" b="1" dirty="0"/>
          </a:p>
        </p:txBody>
      </p:sp>
      <p:sp>
        <p:nvSpPr>
          <p:cNvPr id="39" name="箭头: 右 38">
            <a:extLst>
              <a:ext uri="{FF2B5EF4-FFF2-40B4-BE49-F238E27FC236}">
                <a16:creationId xmlns:a16="http://schemas.microsoft.com/office/drawing/2014/main" id="{7B4E8921-7842-F5E0-06B2-EDCD02E696BA}"/>
              </a:ext>
            </a:extLst>
          </p:cNvPr>
          <p:cNvSpPr/>
          <p:nvPr/>
        </p:nvSpPr>
        <p:spPr>
          <a:xfrm>
            <a:off x="3652129" y="1735638"/>
            <a:ext cx="648072" cy="21254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Calibri" panose="020F0502020204030204" pitchFamily="34" charset="0"/>
            </a:endParaRPr>
          </a:p>
        </p:txBody>
      </p:sp>
      <p:sp>
        <p:nvSpPr>
          <p:cNvPr id="40" name="箭头: 右 39">
            <a:extLst>
              <a:ext uri="{FF2B5EF4-FFF2-40B4-BE49-F238E27FC236}">
                <a16:creationId xmlns:a16="http://schemas.microsoft.com/office/drawing/2014/main" id="{04886DF9-ECFA-0C9C-6B95-E8D0AD241A6C}"/>
              </a:ext>
            </a:extLst>
          </p:cNvPr>
          <p:cNvSpPr/>
          <p:nvPr/>
        </p:nvSpPr>
        <p:spPr>
          <a:xfrm>
            <a:off x="7061101" y="1735228"/>
            <a:ext cx="648072" cy="21254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Calibri" panose="020F0502020204030204" pitchFamily="34" charset="0"/>
            </a:endParaRPr>
          </a:p>
        </p:txBody>
      </p:sp>
      <p:sp>
        <p:nvSpPr>
          <p:cNvPr id="41" name="箭头: 下 40">
            <a:extLst>
              <a:ext uri="{FF2B5EF4-FFF2-40B4-BE49-F238E27FC236}">
                <a16:creationId xmlns:a16="http://schemas.microsoft.com/office/drawing/2014/main" id="{4AD3F52A-1F62-5296-399B-66C8C608463F}"/>
              </a:ext>
            </a:extLst>
          </p:cNvPr>
          <p:cNvSpPr/>
          <p:nvPr/>
        </p:nvSpPr>
        <p:spPr>
          <a:xfrm>
            <a:off x="9784217" y="3258721"/>
            <a:ext cx="216024" cy="55782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Calibri" panose="020F0502020204030204" pitchFamily="34" charset="0"/>
            </a:endParaRPr>
          </a:p>
        </p:txBody>
      </p:sp>
      <p:sp>
        <p:nvSpPr>
          <p:cNvPr id="42" name="箭头: 右 41">
            <a:extLst>
              <a:ext uri="{FF2B5EF4-FFF2-40B4-BE49-F238E27FC236}">
                <a16:creationId xmlns:a16="http://schemas.microsoft.com/office/drawing/2014/main" id="{CBA84764-BEB5-17F6-B0CB-E622751B5736}"/>
              </a:ext>
            </a:extLst>
          </p:cNvPr>
          <p:cNvSpPr/>
          <p:nvPr/>
        </p:nvSpPr>
        <p:spPr>
          <a:xfrm rot="10800000">
            <a:off x="7981913" y="4499607"/>
            <a:ext cx="638768" cy="24759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Calibri" panose="020F0502020204030204" pitchFamily="34" charset="0"/>
            </a:endParaRPr>
          </a:p>
        </p:txBody>
      </p:sp>
      <p:sp>
        <p:nvSpPr>
          <p:cNvPr id="4" name="灯片编号占位符 8">
            <a:extLst>
              <a:ext uri="{FF2B5EF4-FFF2-40B4-BE49-F238E27FC236}">
                <a16:creationId xmlns:a16="http://schemas.microsoft.com/office/drawing/2014/main" id="{7AD86E9A-E4C8-4022-92E7-5B684C5FD8CF}"/>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24</a:t>
            </a:fld>
            <a:endParaRPr lang="zh-CN" altLang="en-US" sz="2000" dirty="0"/>
          </a:p>
        </p:txBody>
      </p:sp>
      <p:sp>
        <p:nvSpPr>
          <p:cNvPr id="5" name="任意多边形 47">
            <a:extLst>
              <a:ext uri="{FF2B5EF4-FFF2-40B4-BE49-F238E27FC236}">
                <a16:creationId xmlns:a16="http://schemas.microsoft.com/office/drawing/2014/main" id="{BF4A1236-72C1-579A-B290-87B8D3821C7E}"/>
              </a:ext>
            </a:extLst>
          </p:cNvPr>
          <p:cNvSpPr/>
          <p:nvPr/>
        </p:nvSpPr>
        <p:spPr bwMode="auto">
          <a:xfrm>
            <a:off x="3089580"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6" name="矩形 5">
            <a:extLst>
              <a:ext uri="{FF2B5EF4-FFF2-40B4-BE49-F238E27FC236}">
                <a16:creationId xmlns:a16="http://schemas.microsoft.com/office/drawing/2014/main" id="{3FA36071-2BF5-9387-5E91-24D9D3F5737F}"/>
              </a:ext>
            </a:extLst>
          </p:cNvPr>
          <p:cNvSpPr/>
          <p:nvPr/>
        </p:nvSpPr>
        <p:spPr bwMode="auto">
          <a:xfrm>
            <a:off x="-5630" y="0"/>
            <a:ext cx="309484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endParaRPr lang="en-US" altLang="zh-CN" sz="3200" b="1" dirty="0">
              <a:solidFill>
                <a:schemeClr val="bg1"/>
              </a:solidFill>
              <a:latin typeface="微软雅黑" panose="020B0503020204020204" pitchFamily="34" charset="-122"/>
            </a:endParaRPr>
          </a:p>
        </p:txBody>
      </p:sp>
      <p:sp>
        <p:nvSpPr>
          <p:cNvPr id="7" name="Text Box 5">
            <a:extLst>
              <a:ext uri="{FF2B5EF4-FFF2-40B4-BE49-F238E27FC236}">
                <a16:creationId xmlns:a16="http://schemas.microsoft.com/office/drawing/2014/main" id="{C0E35609-EED0-4C52-3C98-3634BC282F33}"/>
              </a:ext>
            </a:extLst>
          </p:cNvPr>
          <p:cNvSpPr txBox="1">
            <a:spLocks noChangeArrowheads="1"/>
          </p:cNvSpPr>
          <p:nvPr/>
        </p:nvSpPr>
        <p:spPr bwMode="auto">
          <a:xfrm>
            <a:off x="156124" y="110258"/>
            <a:ext cx="2771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3 Manufacturing</a:t>
            </a:r>
            <a:endParaRPr lang="zh-CN" altLang="en-US" sz="2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extLst>
      <p:ext uri="{BB962C8B-B14F-4D97-AF65-F5344CB8AC3E}">
        <p14:creationId xmlns:p14="http://schemas.microsoft.com/office/powerpoint/2010/main" val="2730282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D2B228-1137-A0F0-A511-B4A2CD56CA3A}"/>
            </a:ext>
          </a:extLst>
        </p:cNvPr>
        <p:cNvGrpSpPr/>
        <p:nvPr/>
      </p:nvGrpSpPr>
      <p:grpSpPr>
        <a:xfrm>
          <a:off x="0" y="0"/>
          <a:ext cx="0" cy="0"/>
          <a:chOff x="0" y="0"/>
          <a:chExt cx="0" cy="0"/>
        </a:xfrm>
      </p:grpSpPr>
      <p:sp>
        <p:nvSpPr>
          <p:cNvPr id="50" name="矩形 49">
            <a:extLst>
              <a:ext uri="{FF2B5EF4-FFF2-40B4-BE49-F238E27FC236}">
                <a16:creationId xmlns:a16="http://schemas.microsoft.com/office/drawing/2014/main" id="{7581A764-1468-D05B-7FA7-8560A308D397}"/>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8" name="矩形 7">
            <a:extLst>
              <a:ext uri="{FF2B5EF4-FFF2-40B4-BE49-F238E27FC236}">
                <a16:creationId xmlns:a16="http://schemas.microsoft.com/office/drawing/2014/main" id="{D7470DC5-7C03-C4AD-DF6A-3572CCA1E37E}"/>
              </a:ext>
            </a:extLst>
          </p:cNvPr>
          <p:cNvSpPr/>
          <p:nvPr>
            <p:custDataLst>
              <p:tags r:id="rId2"/>
            </p:custDataLst>
          </p:nvPr>
        </p:nvSpPr>
        <p:spPr>
          <a:xfrm>
            <a:off x="911424" y="6110387"/>
            <a:ext cx="8280920" cy="67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我国对于大口径亚毫米波望远镜的建设需求非常迫切，发展大型亚毫米波射电望远镜关键技术是国家重大需求，不仅具有重要的天文科学意义，也具有重大的国家战略意义。</a:t>
            </a:r>
            <a:endParaRPr lang="zh-CN" altLang="en-US" sz="1600" b="1" dirty="0">
              <a:solidFill>
                <a:srgbClr val="FFFF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Text Box 5">
            <a:extLst>
              <a:ext uri="{FF2B5EF4-FFF2-40B4-BE49-F238E27FC236}">
                <a16:creationId xmlns:a16="http://schemas.microsoft.com/office/drawing/2014/main" id="{53A26CD9-93F7-8958-FBAE-85976E041CAD}"/>
              </a:ext>
            </a:extLst>
          </p:cNvPr>
          <p:cNvSpPr txBox="1">
            <a:spLocks noChangeArrowheads="1"/>
          </p:cNvSpPr>
          <p:nvPr/>
        </p:nvSpPr>
        <p:spPr bwMode="auto">
          <a:xfrm>
            <a:off x="4007768" y="186486"/>
            <a:ext cx="54098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Prototype Manufacturing Results</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矩形 12">
            <a:extLst>
              <a:ext uri="{FF2B5EF4-FFF2-40B4-BE49-F238E27FC236}">
                <a16:creationId xmlns:a16="http://schemas.microsoft.com/office/drawing/2014/main" id="{D06589A8-A94B-201D-7C59-0A9833D56492}"/>
              </a:ext>
            </a:extLst>
          </p:cNvPr>
          <p:cNvSpPr/>
          <p:nvPr/>
        </p:nvSpPr>
        <p:spPr>
          <a:xfrm>
            <a:off x="263352" y="835743"/>
            <a:ext cx="6120680" cy="5329561"/>
          </a:xfrm>
          <a:prstGeom prst="rect">
            <a:avLst/>
          </a:prstGeom>
          <a:no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zh-CN" altLang="en-US"/>
          </a:p>
        </p:txBody>
      </p:sp>
      <p:sp>
        <p:nvSpPr>
          <p:cNvPr id="73" name="矩形 72">
            <a:extLst>
              <a:ext uri="{FF2B5EF4-FFF2-40B4-BE49-F238E27FC236}">
                <a16:creationId xmlns:a16="http://schemas.microsoft.com/office/drawing/2014/main" id="{6D3C970B-86FD-8904-27AC-94180FE38FC6}"/>
              </a:ext>
            </a:extLst>
          </p:cNvPr>
          <p:cNvSpPr/>
          <p:nvPr/>
        </p:nvSpPr>
        <p:spPr bwMode="auto">
          <a:xfrm>
            <a:off x="-4445" y="6319356"/>
            <a:ext cx="12196445" cy="538480"/>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pic>
        <p:nvPicPr>
          <p:cNvPr id="74" name="图像" descr="图像">
            <a:extLst>
              <a:ext uri="{FF2B5EF4-FFF2-40B4-BE49-F238E27FC236}">
                <a16:creationId xmlns:a16="http://schemas.microsoft.com/office/drawing/2014/main" id="{E79A8563-B5CD-D523-D37F-0C3239FF7AE7}"/>
              </a:ext>
            </a:extLst>
          </p:cNvPr>
          <p:cNvPicPr>
            <a:picLocks noChangeAspect="1"/>
          </p:cNvPicPr>
          <p:nvPr/>
        </p:nvPicPr>
        <p:blipFill>
          <a:blip r:embed="rId5"/>
          <a:stretch>
            <a:fillRect/>
          </a:stretch>
        </p:blipFill>
        <p:spPr>
          <a:xfrm>
            <a:off x="11276965" y="6380951"/>
            <a:ext cx="774065" cy="375920"/>
          </a:xfrm>
          <a:prstGeom prst="rect">
            <a:avLst/>
          </a:prstGeom>
          <a:ln w="12700">
            <a:miter lim="400000"/>
            <a:headEnd/>
            <a:tailEnd/>
          </a:ln>
        </p:spPr>
      </p:pic>
      <p:pic>
        <p:nvPicPr>
          <p:cNvPr id="2" name="内容占位符 3">
            <a:extLst>
              <a:ext uri="{FF2B5EF4-FFF2-40B4-BE49-F238E27FC236}">
                <a16:creationId xmlns:a16="http://schemas.microsoft.com/office/drawing/2014/main" id="{9C6073C1-E0C1-CB99-B0F1-73722892CFEE}"/>
              </a:ext>
            </a:extLst>
          </p:cNvPr>
          <p:cNvPicPr>
            <a:picLocks noGrp="1" noChangeAspect="1"/>
          </p:cNvPicPr>
          <p:nvPr>
            <p:ph idx="1"/>
          </p:nvPr>
        </p:nvPicPr>
        <p:blipFill>
          <a:blip r:embed="rId6"/>
          <a:srcRect l="6998" t="5204" r="51809" b="51672"/>
          <a:stretch>
            <a:fillRect/>
          </a:stretch>
        </p:blipFill>
        <p:spPr>
          <a:xfrm>
            <a:off x="783000" y="1999667"/>
            <a:ext cx="2520280" cy="1876505"/>
          </a:xfrm>
          <a:prstGeom prst="rect">
            <a:avLst/>
          </a:prstGeom>
          <a:ln>
            <a:noFill/>
          </a:ln>
        </p:spPr>
      </p:pic>
      <p:pic>
        <p:nvPicPr>
          <p:cNvPr id="6" name="图片 5">
            <a:extLst>
              <a:ext uri="{FF2B5EF4-FFF2-40B4-BE49-F238E27FC236}">
                <a16:creationId xmlns:a16="http://schemas.microsoft.com/office/drawing/2014/main" id="{236D8ADF-6FE5-E7B5-8DA5-107A15027AFC}"/>
              </a:ext>
            </a:extLst>
          </p:cNvPr>
          <p:cNvPicPr>
            <a:picLocks noChangeAspect="1"/>
          </p:cNvPicPr>
          <p:nvPr/>
        </p:nvPicPr>
        <p:blipFill>
          <a:blip r:embed="rId7"/>
          <a:stretch>
            <a:fillRect/>
          </a:stretch>
        </p:blipFill>
        <p:spPr>
          <a:xfrm rot="16200000">
            <a:off x="8343994" y="3186008"/>
            <a:ext cx="1921278" cy="3536946"/>
          </a:xfrm>
          <a:prstGeom prst="rect">
            <a:avLst/>
          </a:prstGeom>
        </p:spPr>
      </p:pic>
      <p:pic>
        <p:nvPicPr>
          <p:cNvPr id="7" name="图片 6">
            <a:extLst>
              <a:ext uri="{FF2B5EF4-FFF2-40B4-BE49-F238E27FC236}">
                <a16:creationId xmlns:a16="http://schemas.microsoft.com/office/drawing/2014/main" id="{7639424F-20A9-EAC7-1670-602BA93313E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81616" y="3999858"/>
            <a:ext cx="2579058" cy="1934294"/>
          </a:xfrm>
          <a:prstGeom prst="rect">
            <a:avLst/>
          </a:prstGeom>
        </p:spPr>
      </p:pic>
      <p:pic>
        <p:nvPicPr>
          <p:cNvPr id="10" name="内容占位符 3">
            <a:extLst>
              <a:ext uri="{FF2B5EF4-FFF2-40B4-BE49-F238E27FC236}">
                <a16:creationId xmlns:a16="http://schemas.microsoft.com/office/drawing/2014/main" id="{702F8615-3D53-ED5F-9505-EC648E0F5A57}"/>
              </a:ext>
            </a:extLst>
          </p:cNvPr>
          <p:cNvPicPr>
            <a:picLocks noChangeAspect="1"/>
          </p:cNvPicPr>
          <p:nvPr/>
        </p:nvPicPr>
        <p:blipFill>
          <a:blip r:embed="rId6"/>
          <a:srcRect l="53843" t="6246" r="4964" b="52433"/>
          <a:stretch>
            <a:fillRect/>
          </a:stretch>
        </p:blipFill>
        <p:spPr>
          <a:xfrm>
            <a:off x="767408" y="3993842"/>
            <a:ext cx="2520280" cy="1934294"/>
          </a:xfrm>
          <a:prstGeom prst="rect">
            <a:avLst/>
          </a:prstGeom>
          <a:ln>
            <a:noFill/>
          </a:ln>
        </p:spPr>
      </p:pic>
      <p:pic>
        <p:nvPicPr>
          <p:cNvPr id="11" name="内容占位符 3">
            <a:extLst>
              <a:ext uri="{FF2B5EF4-FFF2-40B4-BE49-F238E27FC236}">
                <a16:creationId xmlns:a16="http://schemas.microsoft.com/office/drawing/2014/main" id="{24B1AC38-B133-E518-441C-583982668BFD}"/>
              </a:ext>
            </a:extLst>
          </p:cNvPr>
          <p:cNvPicPr>
            <a:picLocks noChangeAspect="1"/>
          </p:cNvPicPr>
          <p:nvPr/>
        </p:nvPicPr>
        <p:blipFill>
          <a:blip r:embed="rId6"/>
          <a:srcRect l="7238" t="48908" r="51570" b="6938"/>
          <a:stretch>
            <a:fillRect/>
          </a:stretch>
        </p:blipFill>
        <p:spPr>
          <a:xfrm>
            <a:off x="3287688" y="1977279"/>
            <a:ext cx="2520281" cy="1921279"/>
          </a:xfrm>
          <a:prstGeom prst="rect">
            <a:avLst/>
          </a:prstGeom>
          <a:ln>
            <a:noFill/>
          </a:ln>
        </p:spPr>
      </p:pic>
      <p:pic>
        <p:nvPicPr>
          <p:cNvPr id="12" name="内容占位符 3">
            <a:extLst>
              <a:ext uri="{FF2B5EF4-FFF2-40B4-BE49-F238E27FC236}">
                <a16:creationId xmlns:a16="http://schemas.microsoft.com/office/drawing/2014/main" id="{9BCB4EAD-3482-8AF1-30A3-CAFFB54F3C50}"/>
              </a:ext>
            </a:extLst>
          </p:cNvPr>
          <p:cNvPicPr>
            <a:picLocks noChangeAspect="1"/>
          </p:cNvPicPr>
          <p:nvPr/>
        </p:nvPicPr>
        <p:blipFill>
          <a:blip r:embed="rId6"/>
          <a:srcRect l="56407" t="50692" r="7108" b="11033"/>
          <a:stretch>
            <a:fillRect/>
          </a:stretch>
        </p:blipFill>
        <p:spPr>
          <a:xfrm>
            <a:off x="7877537" y="1276938"/>
            <a:ext cx="2854191" cy="2129534"/>
          </a:xfrm>
          <a:prstGeom prst="rect">
            <a:avLst/>
          </a:prstGeom>
          <a:ln>
            <a:noFill/>
          </a:ln>
        </p:spPr>
      </p:pic>
      <p:sp>
        <p:nvSpPr>
          <p:cNvPr id="9" name="文本框 8">
            <a:extLst>
              <a:ext uri="{FF2B5EF4-FFF2-40B4-BE49-F238E27FC236}">
                <a16:creationId xmlns:a16="http://schemas.microsoft.com/office/drawing/2014/main" id="{C4076A9C-B573-71E5-E35E-1FED8067D2CB}"/>
              </a:ext>
            </a:extLst>
          </p:cNvPr>
          <p:cNvSpPr txBox="1"/>
          <p:nvPr/>
        </p:nvSpPr>
        <p:spPr>
          <a:xfrm>
            <a:off x="335360" y="871494"/>
            <a:ext cx="6264696" cy="1077218"/>
          </a:xfrm>
          <a:prstGeom prst="rect">
            <a:avLst/>
          </a:prstGeom>
          <a:noFill/>
        </p:spPr>
        <p:txBody>
          <a:bodyPr wrap="square">
            <a:spAutoFit/>
          </a:bodyPr>
          <a:lstStyle/>
          <a:p>
            <a:pPr marL="285750" indent="-285750">
              <a:buFont typeface="Arial" panose="020B0604020202020204" pitchFamily="34" charset="0"/>
              <a:buChar char="•"/>
            </a:pPr>
            <a:r>
              <a:rPr lang="en-US" altLang="zh-CN" sz="1600" b="1" dirty="0">
                <a:latin typeface="微软雅黑" panose="020B0503020204020204" pitchFamily="34" charset="-122"/>
                <a:ea typeface="微软雅黑" panose="020B0503020204020204" pitchFamily="34" charset="-122"/>
              </a:rPr>
              <a:t>The adjustable mold positioning is achieved using </a:t>
            </a:r>
          </a:p>
          <a:p>
            <a:r>
              <a:rPr lang="en-US" altLang="zh-CN" sz="1600" b="1" dirty="0">
                <a:solidFill>
                  <a:srgbClr val="C00000"/>
                </a:solidFill>
                <a:latin typeface="微软雅黑" panose="020B0503020204020204" pitchFamily="34" charset="-122"/>
                <a:ea typeface="微软雅黑" panose="020B0503020204020204" pitchFamily="34" charset="-122"/>
              </a:rPr>
              <a:t>     a hexagonal aluminum alloy groove and a locating pin</a:t>
            </a:r>
            <a:r>
              <a:rPr lang="en-US" altLang="zh-CN" sz="1600" b="1" dirty="0">
                <a:latin typeface="微软雅黑" panose="020B0503020204020204" pitchFamily="34" charset="-122"/>
                <a:ea typeface="微软雅黑" panose="020B0503020204020204" pitchFamily="34" charset="-122"/>
              </a:rPr>
              <a:t>.</a:t>
            </a:r>
          </a:p>
          <a:p>
            <a:pPr marL="285750" indent="-285750">
              <a:buFont typeface="Arial" panose="020B0604020202020204" pitchFamily="34" charset="0"/>
              <a:buChar char="•"/>
            </a:pPr>
            <a:r>
              <a:rPr lang="en-US" altLang="zh-CN" sz="1600" b="1" dirty="0">
                <a:solidFill>
                  <a:srgbClr val="C00000"/>
                </a:solidFill>
                <a:latin typeface="微软雅黑" panose="020B0503020204020204" pitchFamily="34" charset="-122"/>
                <a:ea typeface="微软雅黑" panose="020B0503020204020204" pitchFamily="34" charset="-122"/>
              </a:rPr>
              <a:t>Vacuum negative pressure </a:t>
            </a:r>
            <a:r>
              <a:rPr lang="en-US" altLang="zh-CN" sz="1600" b="1" dirty="0">
                <a:latin typeface="微软雅黑" panose="020B0503020204020204" pitchFamily="34" charset="-122"/>
                <a:ea typeface="微软雅黑" panose="020B0503020204020204" pitchFamily="34" charset="-122"/>
              </a:rPr>
              <a:t>is applied to ensure stable positioning. </a:t>
            </a:r>
            <a:endParaRPr lang="zh-CN" altLang="en-US" sz="1600" b="1" dirty="0">
              <a:latin typeface="微软雅黑" panose="020B0503020204020204" pitchFamily="34" charset="-122"/>
              <a:ea typeface="微软雅黑" panose="020B0503020204020204" pitchFamily="34" charset="-122"/>
            </a:endParaRPr>
          </a:p>
        </p:txBody>
      </p:sp>
      <p:sp>
        <p:nvSpPr>
          <p:cNvPr id="14" name="矩形: 圆角 13">
            <a:extLst>
              <a:ext uri="{FF2B5EF4-FFF2-40B4-BE49-F238E27FC236}">
                <a16:creationId xmlns:a16="http://schemas.microsoft.com/office/drawing/2014/main" id="{EE1F7A6B-8968-371D-8360-BFA04897F78E}"/>
              </a:ext>
            </a:extLst>
          </p:cNvPr>
          <p:cNvSpPr/>
          <p:nvPr/>
        </p:nvSpPr>
        <p:spPr>
          <a:xfrm>
            <a:off x="479376" y="1916832"/>
            <a:ext cx="5688632" cy="4164171"/>
          </a:xfrm>
          <a:prstGeom prst="roundRect">
            <a:avLst/>
          </a:prstGeom>
          <a:noFill/>
          <a:ln w="19050">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箭头: 右 14">
            <a:extLst>
              <a:ext uri="{FF2B5EF4-FFF2-40B4-BE49-F238E27FC236}">
                <a16:creationId xmlns:a16="http://schemas.microsoft.com/office/drawing/2014/main" id="{C0324CD2-38A4-290D-5565-3EC75A95A9F2}"/>
              </a:ext>
            </a:extLst>
          </p:cNvPr>
          <p:cNvSpPr/>
          <p:nvPr/>
        </p:nvSpPr>
        <p:spPr>
          <a:xfrm>
            <a:off x="6471632" y="3284984"/>
            <a:ext cx="540060" cy="36004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a16="http://schemas.microsoft.com/office/drawing/2014/main" id="{9F1F0D5B-8442-62DD-1679-57BB05233379}"/>
              </a:ext>
            </a:extLst>
          </p:cNvPr>
          <p:cNvSpPr/>
          <p:nvPr/>
        </p:nvSpPr>
        <p:spPr>
          <a:xfrm>
            <a:off x="7099292" y="846176"/>
            <a:ext cx="4309708" cy="5329561"/>
          </a:xfrm>
          <a:prstGeom prst="rect">
            <a:avLst/>
          </a:prstGeom>
          <a:no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zh-CN" altLang="en-US"/>
          </a:p>
        </p:txBody>
      </p:sp>
      <p:sp>
        <p:nvSpPr>
          <p:cNvPr id="20" name="文本框 19">
            <a:extLst>
              <a:ext uri="{FF2B5EF4-FFF2-40B4-BE49-F238E27FC236}">
                <a16:creationId xmlns:a16="http://schemas.microsoft.com/office/drawing/2014/main" id="{9FD28959-D77F-C9CA-2607-C1EE635EEB22}"/>
              </a:ext>
            </a:extLst>
          </p:cNvPr>
          <p:cNvSpPr txBox="1"/>
          <p:nvPr/>
        </p:nvSpPr>
        <p:spPr>
          <a:xfrm>
            <a:off x="7176120" y="3459521"/>
            <a:ext cx="4232880" cy="584775"/>
          </a:xfrm>
          <a:prstGeom prst="rect">
            <a:avLst/>
          </a:prstGeom>
          <a:noFill/>
        </p:spPr>
        <p:txBody>
          <a:bodyPr wrap="square">
            <a:spAutoFit/>
          </a:bodyPr>
          <a:lstStyle/>
          <a:p>
            <a:pPr marL="285750" indent="-285750">
              <a:buFont typeface="Arial" panose="020B0604020202020204" pitchFamily="34" charset="0"/>
              <a:buChar char="•"/>
            </a:pPr>
            <a:r>
              <a:rPr lang="en-US" altLang="zh-CN" sz="1600" b="1" dirty="0">
                <a:solidFill>
                  <a:srgbClr val="C00000"/>
                </a:solidFill>
                <a:latin typeface="微软雅黑" panose="020B0503020204020204" pitchFamily="34" charset="-122"/>
                <a:ea typeface="微软雅黑" panose="020B0503020204020204" pitchFamily="34" charset="-122"/>
              </a:rPr>
              <a:t>Photogrammetry</a:t>
            </a:r>
            <a:r>
              <a:rPr lang="en-US" altLang="zh-CN" sz="1600" b="1" dirty="0">
                <a:latin typeface="微软雅黑" panose="020B0503020204020204" pitchFamily="34" charset="-122"/>
                <a:ea typeface="微软雅黑" panose="020B0503020204020204" pitchFamily="34" charset="-122"/>
              </a:rPr>
              <a:t> is used for surface shape measurement.</a:t>
            </a:r>
            <a:endParaRPr lang="zh-CN" altLang="en-US" sz="1600" b="1" dirty="0">
              <a:latin typeface="微软雅黑" panose="020B0503020204020204" pitchFamily="34" charset="-122"/>
              <a:ea typeface="微软雅黑" panose="020B0503020204020204" pitchFamily="34" charset="-122"/>
            </a:endParaRPr>
          </a:p>
        </p:txBody>
      </p:sp>
      <p:sp>
        <p:nvSpPr>
          <p:cNvPr id="21" name="文本框 20">
            <a:extLst>
              <a:ext uri="{FF2B5EF4-FFF2-40B4-BE49-F238E27FC236}">
                <a16:creationId xmlns:a16="http://schemas.microsoft.com/office/drawing/2014/main" id="{479995DE-65A8-3CDB-C843-6DCC2119E731}"/>
              </a:ext>
            </a:extLst>
          </p:cNvPr>
          <p:cNvSpPr txBox="1"/>
          <p:nvPr/>
        </p:nvSpPr>
        <p:spPr>
          <a:xfrm>
            <a:off x="7984302" y="911362"/>
            <a:ext cx="2640659" cy="338554"/>
          </a:xfrm>
          <a:prstGeom prst="rect">
            <a:avLst/>
          </a:prstGeom>
          <a:noFill/>
        </p:spPr>
        <p:txBody>
          <a:bodyPr wrap="none" rtlCol="0">
            <a:spAutoFit/>
          </a:bodyPr>
          <a:lstStyle/>
          <a:p>
            <a:r>
              <a:rPr lang="en-US" altLang="zh-CN" sz="1600" b="1" dirty="0">
                <a:latin typeface="微软雅黑" panose="020B0503020204020204" pitchFamily="34" charset="-122"/>
                <a:ea typeface="微软雅黑" panose="020B0503020204020204" pitchFamily="34" charset="-122"/>
              </a:rPr>
              <a:t>Reflective Panel Sample</a:t>
            </a:r>
          </a:p>
        </p:txBody>
      </p:sp>
      <p:sp>
        <p:nvSpPr>
          <p:cNvPr id="5" name="灯片编号占位符 8">
            <a:extLst>
              <a:ext uri="{FF2B5EF4-FFF2-40B4-BE49-F238E27FC236}">
                <a16:creationId xmlns:a16="http://schemas.microsoft.com/office/drawing/2014/main" id="{F70FAC3B-FCAD-A227-F447-3E424ABDAD98}"/>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25</a:t>
            </a:fld>
            <a:endParaRPr lang="zh-CN" altLang="en-US" sz="2000" dirty="0"/>
          </a:p>
        </p:txBody>
      </p:sp>
      <p:sp>
        <p:nvSpPr>
          <p:cNvPr id="17" name="任意多边形 47">
            <a:extLst>
              <a:ext uri="{FF2B5EF4-FFF2-40B4-BE49-F238E27FC236}">
                <a16:creationId xmlns:a16="http://schemas.microsoft.com/office/drawing/2014/main" id="{79768AC9-82F9-28FF-2FE6-10B013851288}"/>
              </a:ext>
            </a:extLst>
          </p:cNvPr>
          <p:cNvSpPr/>
          <p:nvPr/>
        </p:nvSpPr>
        <p:spPr bwMode="auto">
          <a:xfrm>
            <a:off x="3089580"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19" name="矩形 18">
            <a:extLst>
              <a:ext uri="{FF2B5EF4-FFF2-40B4-BE49-F238E27FC236}">
                <a16:creationId xmlns:a16="http://schemas.microsoft.com/office/drawing/2014/main" id="{DC9F08D6-D5A7-677D-C905-BB4A5D9734B3}"/>
              </a:ext>
            </a:extLst>
          </p:cNvPr>
          <p:cNvSpPr/>
          <p:nvPr/>
        </p:nvSpPr>
        <p:spPr bwMode="auto">
          <a:xfrm>
            <a:off x="-5630" y="0"/>
            <a:ext cx="309484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endParaRPr lang="en-US" altLang="zh-CN" sz="3200" b="1" dirty="0">
              <a:solidFill>
                <a:schemeClr val="bg1"/>
              </a:solidFill>
              <a:latin typeface="微软雅黑" panose="020B0503020204020204" pitchFamily="34" charset="-122"/>
            </a:endParaRPr>
          </a:p>
        </p:txBody>
      </p:sp>
      <p:sp>
        <p:nvSpPr>
          <p:cNvPr id="22" name="Text Box 5">
            <a:extLst>
              <a:ext uri="{FF2B5EF4-FFF2-40B4-BE49-F238E27FC236}">
                <a16:creationId xmlns:a16="http://schemas.microsoft.com/office/drawing/2014/main" id="{957DC2BD-536C-1497-33F8-4907BD12F63B}"/>
              </a:ext>
            </a:extLst>
          </p:cNvPr>
          <p:cNvSpPr txBox="1">
            <a:spLocks noChangeArrowheads="1"/>
          </p:cNvSpPr>
          <p:nvPr/>
        </p:nvSpPr>
        <p:spPr bwMode="auto">
          <a:xfrm>
            <a:off x="156124" y="110258"/>
            <a:ext cx="2771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3 Manufacturing</a:t>
            </a:r>
            <a:endParaRPr lang="zh-CN" altLang="en-US" sz="2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extLst>
      <p:ext uri="{BB962C8B-B14F-4D97-AF65-F5344CB8AC3E}">
        <p14:creationId xmlns:p14="http://schemas.microsoft.com/office/powerpoint/2010/main" val="1017488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A06C1-3DFC-6533-5766-EF13F04FF288}"/>
            </a:ext>
          </a:extLst>
        </p:cNvPr>
        <p:cNvGrpSpPr/>
        <p:nvPr/>
      </p:nvGrpSpPr>
      <p:grpSpPr>
        <a:xfrm>
          <a:off x="0" y="0"/>
          <a:ext cx="0" cy="0"/>
          <a:chOff x="0" y="0"/>
          <a:chExt cx="0" cy="0"/>
        </a:xfrm>
      </p:grpSpPr>
      <p:sp>
        <p:nvSpPr>
          <p:cNvPr id="5" name="矩形 4">
            <a:extLst>
              <a:ext uri="{FF2B5EF4-FFF2-40B4-BE49-F238E27FC236}">
                <a16:creationId xmlns:a16="http://schemas.microsoft.com/office/drawing/2014/main" id="{B2A70234-DE16-E08E-EA55-093FACE65C91}"/>
              </a:ext>
            </a:extLst>
          </p:cNvPr>
          <p:cNvSpPr/>
          <p:nvPr/>
        </p:nvSpPr>
        <p:spPr>
          <a:xfrm>
            <a:off x="0" y="-22225"/>
            <a:ext cx="12192000" cy="1061085"/>
          </a:xfrm>
          <a:prstGeom prst="rect">
            <a:avLst/>
          </a:prstGeom>
          <a:solidFill>
            <a:srgbClr val="0B5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灯片编号占位符 8">
            <a:extLst>
              <a:ext uri="{FF2B5EF4-FFF2-40B4-BE49-F238E27FC236}">
                <a16:creationId xmlns:a16="http://schemas.microsoft.com/office/drawing/2014/main" id="{8DF96C93-E243-4A9F-4D32-0D5099EA4E10}"/>
              </a:ext>
            </a:extLst>
          </p:cNvPr>
          <p:cNvSpPr txBox="1">
            <a:spLocks/>
          </p:cNvSpPr>
          <p:nvPr/>
        </p:nvSpPr>
        <p:spPr>
          <a:xfrm>
            <a:off x="11577716" y="342088"/>
            <a:ext cx="557847" cy="332457"/>
          </a:xfr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pPr/>
              <a:t>26</a:t>
            </a:fld>
            <a:endParaRPr lang="zh-CN" altLang="en-US" sz="2000" dirty="0"/>
          </a:p>
        </p:txBody>
      </p:sp>
      <p:pic>
        <p:nvPicPr>
          <p:cNvPr id="2" name="图片 1">
            <a:extLst>
              <a:ext uri="{FF2B5EF4-FFF2-40B4-BE49-F238E27FC236}">
                <a16:creationId xmlns:a16="http://schemas.microsoft.com/office/drawing/2014/main" id="{528229CE-6E80-E7D8-D012-2DD5166CA9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360" y="219964"/>
            <a:ext cx="6272797" cy="499873"/>
          </a:xfrm>
          <a:prstGeom prst="rect">
            <a:avLst/>
          </a:prstGeom>
        </p:spPr>
      </p:pic>
      <p:sp>
        <p:nvSpPr>
          <p:cNvPr id="10" name="矩形 9">
            <a:extLst>
              <a:ext uri="{FF2B5EF4-FFF2-40B4-BE49-F238E27FC236}">
                <a16:creationId xmlns:a16="http://schemas.microsoft.com/office/drawing/2014/main" id="{19FE2E55-42C6-19A9-D7A0-A7039E072553}"/>
              </a:ext>
            </a:extLst>
          </p:cNvPr>
          <p:cNvSpPr/>
          <p:nvPr/>
        </p:nvSpPr>
        <p:spPr bwMode="auto">
          <a:xfrm>
            <a:off x="0" y="6741368"/>
            <a:ext cx="12191999" cy="117265"/>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11" name="任意多边形: 形状 10">
            <a:extLst>
              <a:ext uri="{FF2B5EF4-FFF2-40B4-BE49-F238E27FC236}">
                <a16:creationId xmlns:a16="http://schemas.microsoft.com/office/drawing/2014/main" id="{9DDC1541-6494-53B5-6E09-C0ADCC411357}"/>
              </a:ext>
            </a:extLst>
          </p:cNvPr>
          <p:cNvSpPr/>
          <p:nvPr/>
        </p:nvSpPr>
        <p:spPr>
          <a:xfrm>
            <a:off x="2135560" y="1742831"/>
            <a:ext cx="8064896" cy="739453"/>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01 Submillimeter Wave Telescopes Overview</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2" name="任意多边形: 形状 11">
            <a:extLst>
              <a:ext uri="{FF2B5EF4-FFF2-40B4-BE49-F238E27FC236}">
                <a16:creationId xmlns:a16="http://schemas.microsoft.com/office/drawing/2014/main" id="{1D322004-4C94-6FF4-BEF9-7FB1DBAFE5B1}"/>
              </a:ext>
            </a:extLst>
          </p:cNvPr>
          <p:cNvSpPr/>
          <p:nvPr/>
        </p:nvSpPr>
        <p:spPr>
          <a:xfrm>
            <a:off x="2135560" y="4725144"/>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solidFill>
            <a:srgbClr val="CC3300"/>
          </a:solidFill>
          <a:ln/>
        </p:spPr>
        <p:style>
          <a:lnRef idx="1">
            <a:schemeClr val="accent2"/>
          </a:lnRef>
          <a:fillRef idx="3">
            <a:schemeClr val="accent2"/>
          </a:fillRef>
          <a:effectRef idx="2">
            <a:schemeClr val="accent2"/>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04 Conclusion and Outlook</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3" name="任意多边形: 形状 12">
            <a:extLst>
              <a:ext uri="{FF2B5EF4-FFF2-40B4-BE49-F238E27FC236}">
                <a16:creationId xmlns:a16="http://schemas.microsoft.com/office/drawing/2014/main" id="{7DA6A4D7-D53E-AAAE-DA24-333B1B67C8DE}"/>
              </a:ext>
            </a:extLst>
          </p:cNvPr>
          <p:cNvSpPr/>
          <p:nvPr/>
        </p:nvSpPr>
        <p:spPr>
          <a:xfrm>
            <a:off x="2135560" y="3712642"/>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03 Sub-Aperture Design and Manufacturing</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4" name="任意多边形: 形状 13">
            <a:extLst>
              <a:ext uri="{FF2B5EF4-FFF2-40B4-BE49-F238E27FC236}">
                <a16:creationId xmlns:a16="http://schemas.microsoft.com/office/drawing/2014/main" id="{B7156FC3-71DF-C6AD-37EB-B8986AD90E87}"/>
              </a:ext>
            </a:extLst>
          </p:cNvPr>
          <p:cNvSpPr/>
          <p:nvPr/>
        </p:nvSpPr>
        <p:spPr>
          <a:xfrm>
            <a:off x="2135560" y="2734792"/>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02 Sub-Aperture Accuracy and Errors Analysis</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27890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54DE8-FC06-E078-8588-2265FD9220CD}"/>
            </a:ext>
          </a:extLst>
        </p:cNvPr>
        <p:cNvGrpSpPr/>
        <p:nvPr/>
      </p:nvGrpSpPr>
      <p:grpSpPr>
        <a:xfrm>
          <a:off x="0" y="0"/>
          <a:ext cx="0" cy="0"/>
          <a:chOff x="0" y="0"/>
          <a:chExt cx="0" cy="0"/>
        </a:xfrm>
      </p:grpSpPr>
      <p:sp>
        <p:nvSpPr>
          <p:cNvPr id="50" name="矩形 49">
            <a:extLst>
              <a:ext uri="{FF2B5EF4-FFF2-40B4-BE49-F238E27FC236}">
                <a16:creationId xmlns:a16="http://schemas.microsoft.com/office/drawing/2014/main" id="{5609AC7A-E0B2-4268-69F4-847E6FF5E9EF}"/>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pic>
        <p:nvPicPr>
          <p:cNvPr id="74" name="图像" descr="图像">
            <a:extLst>
              <a:ext uri="{FF2B5EF4-FFF2-40B4-BE49-F238E27FC236}">
                <a16:creationId xmlns:a16="http://schemas.microsoft.com/office/drawing/2014/main" id="{CCD78B0C-C061-E7A2-77BA-326B66C37601}"/>
              </a:ext>
            </a:extLst>
          </p:cNvPr>
          <p:cNvPicPr>
            <a:picLocks noChangeAspect="1"/>
          </p:cNvPicPr>
          <p:nvPr/>
        </p:nvPicPr>
        <p:blipFill>
          <a:blip r:embed="rId4"/>
          <a:stretch>
            <a:fillRect/>
          </a:stretch>
        </p:blipFill>
        <p:spPr>
          <a:xfrm>
            <a:off x="11129010" y="6225738"/>
            <a:ext cx="774065" cy="375920"/>
          </a:xfrm>
          <a:prstGeom prst="rect">
            <a:avLst/>
          </a:prstGeom>
          <a:ln w="12700">
            <a:miter lim="400000"/>
            <a:headEnd/>
            <a:tailEnd/>
          </a:ln>
        </p:spPr>
      </p:pic>
      <p:sp>
        <p:nvSpPr>
          <p:cNvPr id="14" name="矩形: 圆角 13">
            <a:extLst>
              <a:ext uri="{FF2B5EF4-FFF2-40B4-BE49-F238E27FC236}">
                <a16:creationId xmlns:a16="http://schemas.microsoft.com/office/drawing/2014/main" id="{1B0CF757-4169-E2FF-60F2-321B49B1C0DA}"/>
              </a:ext>
            </a:extLst>
          </p:cNvPr>
          <p:cNvSpPr/>
          <p:nvPr/>
        </p:nvSpPr>
        <p:spPr>
          <a:xfrm>
            <a:off x="431762" y="1166786"/>
            <a:ext cx="11328475" cy="131053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342900" indent="-342900">
              <a:buFont typeface="+mj-lt"/>
              <a:buAutoNum type="arabicPeriod"/>
            </a:pPr>
            <a:r>
              <a:rPr lang="en-US" altLang="zh-CN" sz="2400" b="1" dirty="0">
                <a:solidFill>
                  <a:srgbClr val="C00000"/>
                </a:solidFill>
                <a:latin typeface="微软雅黑" panose="020B0503020204020204" pitchFamily="34" charset="-122"/>
                <a:ea typeface="微软雅黑" panose="020B0503020204020204" pitchFamily="34" charset="-122"/>
              </a:rPr>
              <a:t>Error Analysis and Sensitivity</a:t>
            </a:r>
          </a:p>
          <a:p>
            <a:r>
              <a:rPr lang="en-US" altLang="zh-CN" dirty="0">
                <a:latin typeface="微软雅黑" panose="020B0503020204020204" pitchFamily="34" charset="-122"/>
                <a:ea typeface="微软雅黑" panose="020B0503020204020204" pitchFamily="34" charset="-122"/>
              </a:rPr>
              <a:t>  </a:t>
            </a:r>
            <a:r>
              <a:rPr lang="en-US" altLang="zh-CN" b="1" dirty="0">
                <a:latin typeface="微软雅黑" panose="020B0503020204020204" pitchFamily="34" charset="-122"/>
                <a:ea typeface="微软雅黑" panose="020B0503020204020204" pitchFamily="34" charset="-122"/>
              </a:rPr>
              <a:t>Manufacturing errors (Piston, Tip-Tilt, Decenter) were analyzed, and tolerance requirements for sub-aperture stitching were established. </a:t>
            </a:r>
            <a:r>
              <a:rPr lang="en-US" altLang="zh-CN" b="1" dirty="0">
                <a:solidFill>
                  <a:srgbClr val="FF0000"/>
                </a:solidFill>
                <a:latin typeface="微软雅黑" panose="020B0503020204020204" pitchFamily="34" charset="-122"/>
                <a:ea typeface="微软雅黑" panose="020B0503020204020204" pitchFamily="34" charset="-122"/>
              </a:rPr>
              <a:t>The system’s Strehl ratio stays above 0.8 with Piston errors &lt; 13</a:t>
            </a:r>
            <a:r>
              <a:rPr lang="el-GR" altLang="zh-CN" b="1" dirty="0">
                <a:solidFill>
                  <a:srgbClr val="FF0000"/>
                </a:solidFill>
                <a:latin typeface="微软雅黑" panose="020B0503020204020204" pitchFamily="34" charset="-122"/>
                <a:ea typeface="微软雅黑" panose="020B0503020204020204" pitchFamily="34" charset="-122"/>
              </a:rPr>
              <a:t>μ</a:t>
            </a:r>
            <a:r>
              <a:rPr lang="en-US" altLang="zh-CN" b="1" dirty="0">
                <a:solidFill>
                  <a:srgbClr val="FF0000"/>
                </a:solidFill>
                <a:latin typeface="微软雅黑" panose="020B0503020204020204" pitchFamily="34" charset="-122"/>
                <a:ea typeface="微软雅黑" panose="020B0503020204020204" pitchFamily="34" charset="-122"/>
              </a:rPr>
              <a:t>m, Tip-Tilt errors &lt; 4.35 arcseconds, and Decenter errors &lt; 180 </a:t>
            </a:r>
            <a:r>
              <a:rPr lang="el-GR" altLang="zh-CN" b="1" dirty="0">
                <a:solidFill>
                  <a:srgbClr val="FF0000"/>
                </a:solidFill>
                <a:latin typeface="微软雅黑" panose="020B0503020204020204" pitchFamily="34" charset="-122"/>
                <a:ea typeface="微软雅黑" panose="020B0503020204020204" pitchFamily="34" charset="-122"/>
              </a:rPr>
              <a:t>μ</a:t>
            </a:r>
            <a:r>
              <a:rPr lang="en-US" altLang="zh-CN" b="1" dirty="0">
                <a:solidFill>
                  <a:srgbClr val="FF0000"/>
                </a:solidFill>
                <a:latin typeface="微软雅黑" panose="020B0503020204020204" pitchFamily="34" charset="-122"/>
                <a:ea typeface="微软雅黑" panose="020B0503020204020204" pitchFamily="34" charset="-122"/>
              </a:rPr>
              <a:t>m.</a:t>
            </a:r>
            <a:endParaRPr lang="zh-CN" altLang="en-US" b="1" dirty="0">
              <a:solidFill>
                <a:srgbClr val="FF0000"/>
              </a:solidFill>
              <a:latin typeface="微软雅黑" panose="020B0503020204020204" pitchFamily="34" charset="-122"/>
              <a:ea typeface="微软雅黑" panose="020B0503020204020204" pitchFamily="34" charset="-122"/>
            </a:endParaRPr>
          </a:p>
        </p:txBody>
      </p:sp>
      <p:sp>
        <p:nvSpPr>
          <p:cNvPr id="15" name="矩形: 圆角 14">
            <a:extLst>
              <a:ext uri="{FF2B5EF4-FFF2-40B4-BE49-F238E27FC236}">
                <a16:creationId xmlns:a16="http://schemas.microsoft.com/office/drawing/2014/main" id="{92B38DB9-28C2-A3AA-B886-B07A4D8007C9}"/>
              </a:ext>
            </a:extLst>
          </p:cNvPr>
          <p:cNvSpPr/>
          <p:nvPr/>
        </p:nvSpPr>
        <p:spPr>
          <a:xfrm>
            <a:off x="456033" y="2906231"/>
            <a:ext cx="11328474" cy="10429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altLang="zh-CN" sz="2400" b="1" dirty="0">
                <a:solidFill>
                  <a:srgbClr val="C00000"/>
                </a:solidFill>
                <a:latin typeface="微软雅黑" panose="020B0503020204020204" pitchFamily="34" charset="-122"/>
                <a:ea typeface="微软雅黑" panose="020B0503020204020204" pitchFamily="34" charset="-122"/>
              </a:rPr>
              <a:t>2.  Sub-Aperture Optimization</a:t>
            </a:r>
          </a:p>
          <a:p>
            <a:r>
              <a:rPr lang="en-US" altLang="zh-CN" b="1" dirty="0">
                <a:latin typeface="微软雅黑" panose="020B0503020204020204" pitchFamily="34" charset="-122"/>
                <a:ea typeface="微软雅黑" panose="020B0503020204020204" pitchFamily="34" charset="-122"/>
              </a:rPr>
              <a:t>  The optimal sub-aperture size is 0.9m to 1.4m, with a diameter-to-thickness ratio of 7:1 for best performance.</a:t>
            </a:r>
            <a:endParaRPr lang="zh-CN" altLang="en-US" b="1" dirty="0">
              <a:latin typeface="微软雅黑" panose="020B0503020204020204" pitchFamily="34" charset="-122"/>
              <a:ea typeface="微软雅黑" panose="020B0503020204020204" pitchFamily="34" charset="-122"/>
            </a:endParaRPr>
          </a:p>
        </p:txBody>
      </p:sp>
      <p:sp>
        <p:nvSpPr>
          <p:cNvPr id="17" name="矩形: 圆角 16">
            <a:extLst>
              <a:ext uri="{FF2B5EF4-FFF2-40B4-BE49-F238E27FC236}">
                <a16:creationId xmlns:a16="http://schemas.microsoft.com/office/drawing/2014/main" id="{6386BA9E-310B-4A7F-2240-CD42DBD20AA4}"/>
              </a:ext>
            </a:extLst>
          </p:cNvPr>
          <p:cNvSpPr/>
          <p:nvPr/>
        </p:nvSpPr>
        <p:spPr>
          <a:xfrm>
            <a:off x="411008" y="4424597"/>
            <a:ext cx="11369981" cy="10429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342900" indent="-342900">
              <a:buAutoNum type="arabicPeriod" startAt="3"/>
            </a:pPr>
            <a:r>
              <a:rPr lang="en-US" altLang="zh-CN" sz="2400" b="1" dirty="0">
                <a:solidFill>
                  <a:srgbClr val="C00000"/>
                </a:solidFill>
                <a:latin typeface="微软雅黑" panose="020B0503020204020204" pitchFamily="34" charset="-122"/>
                <a:ea typeface="微软雅黑" panose="020B0503020204020204" pitchFamily="34" charset="-122"/>
              </a:rPr>
              <a:t>Manufacturing Method</a:t>
            </a:r>
          </a:p>
          <a:p>
            <a:r>
              <a:rPr lang="en-US" altLang="zh-CN" b="1" dirty="0">
                <a:solidFill>
                  <a:schemeClr val="bg1"/>
                </a:solidFill>
                <a:latin typeface="微软雅黑" panose="020B0503020204020204" pitchFamily="34" charset="-122"/>
                <a:ea typeface="微软雅黑" panose="020B0503020204020204" pitchFamily="34" charset="-122"/>
              </a:rPr>
              <a:t>  </a:t>
            </a:r>
            <a:r>
              <a:rPr lang="en-US" altLang="zh-CN" b="1" dirty="0">
                <a:solidFill>
                  <a:schemeClr val="tx1"/>
                </a:solidFill>
                <a:latin typeface="微软雅黑" panose="020B0503020204020204" pitchFamily="34" charset="-122"/>
                <a:ea typeface="微软雅黑" panose="020B0503020204020204" pitchFamily="34" charset="-122"/>
              </a:rPr>
              <a:t>A lightweight aluminum honeycomb sandwich panel was used, achieving a surface accuracy with RMS error &lt; 10μm through CNC milling and polishing.</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2" name="任意多边形 47">
            <a:extLst>
              <a:ext uri="{FF2B5EF4-FFF2-40B4-BE49-F238E27FC236}">
                <a16:creationId xmlns:a16="http://schemas.microsoft.com/office/drawing/2014/main" id="{3B14169B-785D-C3C1-936A-D83EBA267C7F}"/>
              </a:ext>
            </a:extLst>
          </p:cNvPr>
          <p:cNvSpPr/>
          <p:nvPr/>
        </p:nvSpPr>
        <p:spPr bwMode="auto">
          <a:xfrm>
            <a:off x="3024463"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3" name="矩形 2">
            <a:extLst>
              <a:ext uri="{FF2B5EF4-FFF2-40B4-BE49-F238E27FC236}">
                <a16:creationId xmlns:a16="http://schemas.microsoft.com/office/drawing/2014/main" id="{59082382-A42B-419F-04CA-8F64788677A4}"/>
              </a:ext>
            </a:extLst>
          </p:cNvPr>
          <p:cNvSpPr/>
          <p:nvPr/>
        </p:nvSpPr>
        <p:spPr bwMode="auto">
          <a:xfrm>
            <a:off x="1261" y="0"/>
            <a:ext cx="3022836"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4" name="Text Box 5">
            <a:extLst>
              <a:ext uri="{FF2B5EF4-FFF2-40B4-BE49-F238E27FC236}">
                <a16:creationId xmlns:a16="http://schemas.microsoft.com/office/drawing/2014/main" id="{72C5AA13-0EB3-03A4-DDF9-7A8722A29B8E}"/>
              </a:ext>
            </a:extLst>
          </p:cNvPr>
          <p:cNvSpPr txBox="1">
            <a:spLocks noChangeArrowheads="1"/>
          </p:cNvSpPr>
          <p:nvPr/>
        </p:nvSpPr>
        <p:spPr bwMode="auto">
          <a:xfrm>
            <a:off x="263352" y="67648"/>
            <a:ext cx="24994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 Conclusion</a:t>
            </a:r>
            <a:endParaRPr lang="zh-CN" altLang="en-US"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矩形 6">
            <a:extLst>
              <a:ext uri="{FF2B5EF4-FFF2-40B4-BE49-F238E27FC236}">
                <a16:creationId xmlns:a16="http://schemas.microsoft.com/office/drawing/2014/main" id="{85A772C4-1368-7FB1-CE57-528D7EECAD8C}"/>
              </a:ext>
            </a:extLst>
          </p:cNvPr>
          <p:cNvSpPr/>
          <p:nvPr/>
        </p:nvSpPr>
        <p:spPr bwMode="auto">
          <a:xfrm>
            <a:off x="0" y="6082977"/>
            <a:ext cx="12196445" cy="760055"/>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pic>
        <p:nvPicPr>
          <p:cNvPr id="9" name="图像" descr="图像">
            <a:extLst>
              <a:ext uri="{FF2B5EF4-FFF2-40B4-BE49-F238E27FC236}">
                <a16:creationId xmlns:a16="http://schemas.microsoft.com/office/drawing/2014/main" id="{DF21F38A-9559-D7F8-040F-7BB934D309A8}"/>
              </a:ext>
            </a:extLst>
          </p:cNvPr>
          <p:cNvPicPr>
            <a:picLocks noChangeAspect="1"/>
          </p:cNvPicPr>
          <p:nvPr/>
        </p:nvPicPr>
        <p:blipFill>
          <a:blip r:embed="rId4"/>
          <a:stretch>
            <a:fillRect/>
          </a:stretch>
        </p:blipFill>
        <p:spPr>
          <a:xfrm>
            <a:off x="11281410" y="6378138"/>
            <a:ext cx="774065" cy="375920"/>
          </a:xfrm>
          <a:prstGeom prst="rect">
            <a:avLst/>
          </a:prstGeom>
          <a:ln w="12700">
            <a:miter lim="400000"/>
            <a:headEnd/>
            <a:tailEnd/>
          </a:ln>
        </p:spPr>
      </p:pic>
      <p:sp>
        <p:nvSpPr>
          <p:cNvPr id="20" name="文本框 19">
            <a:extLst>
              <a:ext uri="{FF2B5EF4-FFF2-40B4-BE49-F238E27FC236}">
                <a16:creationId xmlns:a16="http://schemas.microsoft.com/office/drawing/2014/main" id="{24AACF57-DD91-F547-029A-057FAB540EE9}"/>
              </a:ext>
            </a:extLst>
          </p:cNvPr>
          <p:cNvSpPr txBox="1"/>
          <p:nvPr/>
        </p:nvSpPr>
        <p:spPr>
          <a:xfrm>
            <a:off x="237403" y="6065201"/>
            <a:ext cx="10495979" cy="769441"/>
          </a:xfrm>
          <a:prstGeom prst="rect">
            <a:avLst/>
          </a:prstGeom>
          <a:noFill/>
        </p:spPr>
        <p:txBody>
          <a:bodyPr wrap="square" rtlCol="0">
            <a:spAutoFit/>
          </a:bodyPr>
          <a:lstStyle/>
          <a:p>
            <a:r>
              <a:rPr lang="en-US" altLang="zh-CN" sz="2200" b="1" dirty="0">
                <a:solidFill>
                  <a:schemeClr val="bg1"/>
                </a:solidFill>
                <a:latin typeface="Times New Roman" panose="02020603050405020304" pitchFamily="18" charset="0"/>
                <a:cs typeface="Times New Roman" panose="02020603050405020304" pitchFamily="18" charset="0"/>
              </a:rPr>
              <a:t>The proposed design and manufacturing methods provide a viable solution for the XSMT reflector panels, serving as a reference for future high-precision telescopes.</a:t>
            </a:r>
            <a:endParaRPr lang="zh-CN" altLang="en-US" sz="2200" b="1" dirty="0">
              <a:solidFill>
                <a:schemeClr val="bg1"/>
              </a:solidFill>
              <a:latin typeface="Times New Roman" panose="02020603050405020304" pitchFamily="18" charset="0"/>
              <a:cs typeface="Times New Roman" panose="02020603050405020304" pitchFamily="18" charset="0"/>
            </a:endParaRPr>
          </a:p>
        </p:txBody>
      </p:sp>
      <p:sp>
        <p:nvSpPr>
          <p:cNvPr id="10" name="灯片编号占位符 8">
            <a:extLst>
              <a:ext uri="{FF2B5EF4-FFF2-40B4-BE49-F238E27FC236}">
                <a16:creationId xmlns:a16="http://schemas.microsoft.com/office/drawing/2014/main" id="{E7DFB939-672D-F0D1-4A89-AAFA32C3C2F3}"/>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27</a:t>
            </a:fld>
            <a:endParaRPr lang="zh-CN" altLang="en-US" sz="2000" dirty="0"/>
          </a:p>
        </p:txBody>
      </p:sp>
    </p:spTree>
    <p:custDataLst>
      <p:tags r:id="rId1"/>
    </p:custDataLst>
    <p:extLst>
      <p:ext uri="{BB962C8B-B14F-4D97-AF65-F5344CB8AC3E}">
        <p14:creationId xmlns:p14="http://schemas.microsoft.com/office/powerpoint/2010/main" val="14605240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8C9747-DEA3-6B09-4F16-33BFF1D3E764}"/>
            </a:ext>
          </a:extLst>
        </p:cNvPr>
        <p:cNvGrpSpPr/>
        <p:nvPr/>
      </p:nvGrpSpPr>
      <p:grpSpPr>
        <a:xfrm>
          <a:off x="0" y="0"/>
          <a:ext cx="0" cy="0"/>
          <a:chOff x="0" y="0"/>
          <a:chExt cx="0" cy="0"/>
        </a:xfrm>
      </p:grpSpPr>
      <p:sp>
        <p:nvSpPr>
          <p:cNvPr id="50" name="矩形 49">
            <a:extLst>
              <a:ext uri="{FF2B5EF4-FFF2-40B4-BE49-F238E27FC236}">
                <a16:creationId xmlns:a16="http://schemas.microsoft.com/office/drawing/2014/main" id="{62A0D1FF-FC44-B52B-A945-2236040FAE85}"/>
              </a:ext>
            </a:extLst>
          </p:cNvPr>
          <p:cNvSpPr/>
          <p:nvPr/>
        </p:nvSpPr>
        <p:spPr bwMode="auto">
          <a:xfrm flipH="1">
            <a:off x="2400888" y="133432"/>
            <a:ext cx="9791111" cy="647935"/>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14" name="矩形: 圆角 13">
            <a:extLst>
              <a:ext uri="{FF2B5EF4-FFF2-40B4-BE49-F238E27FC236}">
                <a16:creationId xmlns:a16="http://schemas.microsoft.com/office/drawing/2014/main" id="{61F8D784-C9FD-36AE-607B-E2C59C906B28}"/>
              </a:ext>
            </a:extLst>
          </p:cNvPr>
          <p:cNvSpPr/>
          <p:nvPr/>
        </p:nvSpPr>
        <p:spPr>
          <a:xfrm>
            <a:off x="394712" y="1290053"/>
            <a:ext cx="11402574" cy="119927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342900" indent="-342900">
              <a:buFont typeface="+mj-lt"/>
              <a:buAutoNum type="arabicPeriod"/>
            </a:pPr>
            <a:r>
              <a:rPr lang="en-US" altLang="zh-CN" sz="2400" b="1" dirty="0">
                <a:solidFill>
                  <a:srgbClr val="C00000"/>
                </a:solidFill>
                <a:latin typeface="微软雅黑" panose="020B0503020204020204" pitchFamily="34" charset="-122"/>
                <a:ea typeface="微软雅黑" panose="020B0503020204020204" pitchFamily="34" charset="-122"/>
              </a:rPr>
              <a:t>Optimization of Manufacturing Processes</a:t>
            </a:r>
          </a:p>
          <a:p>
            <a:r>
              <a:rPr lang="en-US" altLang="zh-CN" b="1" dirty="0">
                <a:solidFill>
                  <a:schemeClr val="tx1"/>
                </a:solidFill>
                <a:latin typeface="微软雅黑" panose="020B0503020204020204" pitchFamily="34" charset="-122"/>
                <a:ea typeface="微软雅黑" panose="020B0503020204020204" pitchFamily="34" charset="-122"/>
              </a:rPr>
              <a:t>  Future efforts should focus on enhancing manufacturing processes to further improve sub-aperture stitching accuracy and reduce errors that impact imaging performance.</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15" name="矩形: 圆角 14">
            <a:extLst>
              <a:ext uri="{FF2B5EF4-FFF2-40B4-BE49-F238E27FC236}">
                <a16:creationId xmlns:a16="http://schemas.microsoft.com/office/drawing/2014/main" id="{34C60DBE-3414-81FB-14AE-81C28D68DBF7}"/>
              </a:ext>
            </a:extLst>
          </p:cNvPr>
          <p:cNvSpPr/>
          <p:nvPr/>
        </p:nvSpPr>
        <p:spPr>
          <a:xfrm>
            <a:off x="394712" y="3000604"/>
            <a:ext cx="11402573" cy="119927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altLang="zh-CN" sz="2400" b="1" dirty="0">
                <a:solidFill>
                  <a:srgbClr val="C00000"/>
                </a:solidFill>
                <a:latin typeface="微软雅黑" panose="020B0503020204020204" pitchFamily="34" charset="-122"/>
                <a:ea typeface="微软雅黑" panose="020B0503020204020204" pitchFamily="34" charset="-122"/>
              </a:rPr>
              <a:t>2. Exploring Advanced Techniques</a:t>
            </a:r>
          </a:p>
          <a:p>
            <a:r>
              <a:rPr lang="en-US" altLang="zh-CN" b="1" dirty="0">
                <a:latin typeface="微软雅黑" panose="020B0503020204020204" pitchFamily="34" charset="-122"/>
                <a:ea typeface="微软雅黑" panose="020B0503020204020204" pitchFamily="34" charset="-122"/>
              </a:rPr>
              <a:t>  The adoption of advanced methods like additive manufacturing could improve panel precision, reduce production time, and increase overall efficiency.</a:t>
            </a:r>
            <a:endParaRPr lang="zh-CN" altLang="en-US" b="1" dirty="0">
              <a:latin typeface="微软雅黑" panose="020B0503020204020204" pitchFamily="34" charset="-122"/>
              <a:ea typeface="微软雅黑" panose="020B0503020204020204" pitchFamily="34" charset="-122"/>
            </a:endParaRPr>
          </a:p>
        </p:txBody>
      </p:sp>
      <p:sp>
        <p:nvSpPr>
          <p:cNvPr id="17" name="矩形: 圆角 16">
            <a:extLst>
              <a:ext uri="{FF2B5EF4-FFF2-40B4-BE49-F238E27FC236}">
                <a16:creationId xmlns:a16="http://schemas.microsoft.com/office/drawing/2014/main" id="{F29B1E4B-7EED-4DAE-2444-B7A097285A44}"/>
              </a:ext>
            </a:extLst>
          </p:cNvPr>
          <p:cNvSpPr/>
          <p:nvPr/>
        </p:nvSpPr>
        <p:spPr>
          <a:xfrm>
            <a:off x="394712" y="4711155"/>
            <a:ext cx="11402573" cy="119927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342900" indent="-342900">
              <a:buAutoNum type="arabicPeriod" startAt="3"/>
            </a:pPr>
            <a:r>
              <a:rPr lang="en-US" altLang="zh-CN" sz="2400" b="1" dirty="0">
                <a:solidFill>
                  <a:srgbClr val="C00000"/>
                </a:solidFill>
                <a:latin typeface="微软雅黑" panose="020B0503020204020204" pitchFamily="34" charset="-122"/>
                <a:ea typeface="微软雅黑" panose="020B0503020204020204" pitchFamily="34" charset="-122"/>
              </a:rPr>
              <a:t>Supporting Future Telescope Development</a:t>
            </a:r>
          </a:p>
          <a:p>
            <a:r>
              <a:rPr lang="en-US" altLang="zh-CN" b="1" dirty="0">
                <a:solidFill>
                  <a:srgbClr val="FFFF00"/>
                </a:solidFill>
                <a:latin typeface="微软雅黑" panose="020B0503020204020204" pitchFamily="34" charset="-122"/>
                <a:ea typeface="微软雅黑" panose="020B0503020204020204" pitchFamily="34" charset="-122"/>
              </a:rPr>
              <a:t>  </a:t>
            </a:r>
            <a:r>
              <a:rPr lang="en-US" altLang="zh-CN" b="1" dirty="0">
                <a:solidFill>
                  <a:schemeClr val="tx1"/>
                </a:solidFill>
                <a:latin typeface="微软雅黑" panose="020B0503020204020204" pitchFamily="34" charset="-122"/>
                <a:ea typeface="微软雅黑" panose="020B0503020204020204" pitchFamily="34" charset="-122"/>
              </a:rPr>
              <a:t>Continued advancements in these areas will support the development of even higher-precision submillimeter telescopes, enabling deeper space exploration.</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F3988A39-9820-E269-582B-B288391F5A1D}"/>
              </a:ext>
            </a:extLst>
          </p:cNvPr>
          <p:cNvSpPr/>
          <p:nvPr/>
        </p:nvSpPr>
        <p:spPr bwMode="auto">
          <a:xfrm>
            <a:off x="0" y="6741368"/>
            <a:ext cx="12191999" cy="117265"/>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3" name="任意多边形 47">
            <a:extLst>
              <a:ext uri="{FF2B5EF4-FFF2-40B4-BE49-F238E27FC236}">
                <a16:creationId xmlns:a16="http://schemas.microsoft.com/office/drawing/2014/main" id="{C0D26359-DAEE-8D43-A109-C4E94F6AF76A}"/>
              </a:ext>
            </a:extLst>
          </p:cNvPr>
          <p:cNvSpPr/>
          <p:nvPr/>
        </p:nvSpPr>
        <p:spPr bwMode="auto">
          <a:xfrm>
            <a:off x="2710491"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4" name="矩形 3">
            <a:extLst>
              <a:ext uri="{FF2B5EF4-FFF2-40B4-BE49-F238E27FC236}">
                <a16:creationId xmlns:a16="http://schemas.microsoft.com/office/drawing/2014/main" id="{2A698BB9-2DF8-1865-2994-94728C58EE88}"/>
              </a:ext>
            </a:extLst>
          </p:cNvPr>
          <p:cNvSpPr/>
          <p:nvPr/>
        </p:nvSpPr>
        <p:spPr bwMode="auto">
          <a:xfrm>
            <a:off x="-4501" y="0"/>
            <a:ext cx="2714625"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5" name="Text Box 5">
            <a:extLst>
              <a:ext uri="{FF2B5EF4-FFF2-40B4-BE49-F238E27FC236}">
                <a16:creationId xmlns:a16="http://schemas.microsoft.com/office/drawing/2014/main" id="{99C392ED-983C-34F7-D22F-46D477E9F390}"/>
              </a:ext>
            </a:extLst>
          </p:cNvPr>
          <p:cNvSpPr txBox="1">
            <a:spLocks noChangeArrowheads="1"/>
          </p:cNvSpPr>
          <p:nvPr/>
        </p:nvSpPr>
        <p:spPr bwMode="auto">
          <a:xfrm>
            <a:off x="302237" y="67648"/>
            <a:ext cx="16514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Outlook</a:t>
            </a:r>
            <a:endParaRPr lang="zh-CN" altLang="en-US"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灯片编号占位符 8">
            <a:extLst>
              <a:ext uri="{FF2B5EF4-FFF2-40B4-BE49-F238E27FC236}">
                <a16:creationId xmlns:a16="http://schemas.microsoft.com/office/drawing/2014/main" id="{B60D5D8C-61FB-6BBB-E63A-A99BEC89EAA2}"/>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28</a:t>
            </a:fld>
            <a:endParaRPr lang="zh-CN" altLang="en-US" sz="2000" dirty="0"/>
          </a:p>
        </p:txBody>
      </p:sp>
    </p:spTree>
    <p:custDataLst>
      <p:tags r:id="rId1"/>
    </p:custDataLst>
    <p:extLst>
      <p:ext uri="{BB962C8B-B14F-4D97-AF65-F5344CB8AC3E}">
        <p14:creationId xmlns:p14="http://schemas.microsoft.com/office/powerpoint/2010/main" val="2767895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6095" y="1916832"/>
            <a:ext cx="12085905" cy="1671320"/>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E5177"/>
              </a:solidFill>
              <a:latin typeface="+mj-lt"/>
            </a:endParaRPr>
          </a:p>
        </p:txBody>
      </p:sp>
      <p:sp>
        <p:nvSpPr>
          <p:cNvPr id="4" name="Rectangle 2"/>
          <p:cNvSpPr>
            <a:spLocks noChangeArrowheads="1"/>
          </p:cNvSpPr>
          <p:nvPr/>
        </p:nvSpPr>
        <p:spPr bwMode="auto">
          <a:xfrm>
            <a:off x="2404631" y="2374665"/>
            <a:ext cx="7488832" cy="755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panose="020B0604020202020204" pitchFamily="34" charset="0"/>
              <a:buChar char="•"/>
              <a:defRPr sz="3200">
                <a:solidFill>
                  <a:schemeClr val="tx1"/>
                </a:solidFill>
                <a:latin typeface="Calibri" panose="020F050202020403020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defRPr>
            </a:lvl9pPr>
          </a:lstStyle>
          <a:p>
            <a:pPr marL="0" indent="0" algn="ctr" eaLnBrk="1" hangingPunct="1">
              <a:spcBef>
                <a:spcPct val="0"/>
              </a:spcBef>
              <a:buClr>
                <a:srgbClr val="C0504D"/>
              </a:buClr>
              <a:buSzPct val="80000"/>
              <a:buNone/>
            </a:pPr>
            <a:r>
              <a:rPr lang="en-US" altLang="zh-CN" sz="4200" b="1" dirty="0">
                <a:solidFill>
                  <a:srgbClr val="0B5AA8"/>
                </a:solidFill>
                <a:latin typeface="微软雅黑" panose="020B0503020204020204" pitchFamily="34" charset="-122"/>
                <a:ea typeface="微软雅黑" panose="020B0503020204020204" pitchFamily="34" charset="-122"/>
              </a:rPr>
              <a:t>Thanks for your attention</a:t>
            </a:r>
            <a:r>
              <a:rPr lang="zh-CN" altLang="en-US" sz="4200" b="1" dirty="0">
                <a:solidFill>
                  <a:srgbClr val="0B5AA8"/>
                </a:solidFill>
                <a:latin typeface="微软雅黑" panose="020B0503020204020204" pitchFamily="34" charset="-122"/>
                <a:ea typeface="微软雅黑" panose="020B0503020204020204" pitchFamily="34" charset="-122"/>
              </a:rPr>
              <a:t>！</a:t>
            </a:r>
          </a:p>
        </p:txBody>
      </p:sp>
      <p:sp>
        <p:nvSpPr>
          <p:cNvPr id="47" name="矩形 46"/>
          <p:cNvSpPr/>
          <p:nvPr/>
        </p:nvSpPr>
        <p:spPr bwMode="auto">
          <a:xfrm>
            <a:off x="-1905" y="1916832"/>
            <a:ext cx="108000" cy="1671320"/>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8" name="灯片编号占位符 8">
            <a:extLst>
              <a:ext uri="{FF2B5EF4-FFF2-40B4-BE49-F238E27FC236}">
                <a16:creationId xmlns:a16="http://schemas.microsoft.com/office/drawing/2014/main" id="{D61DFC8D-70CB-4B14-ACF3-FD788971B216}"/>
              </a:ext>
            </a:extLst>
          </p:cNvPr>
          <p:cNvSpPr txBox="1">
            <a:spLocks/>
          </p:cNvSpPr>
          <p:nvPr/>
        </p:nvSpPr>
        <p:spPr>
          <a:xfrm>
            <a:off x="10992544" y="318037"/>
            <a:ext cx="756032" cy="468000"/>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pPr/>
              <a:t>29</a:t>
            </a:fld>
            <a:endParaRPr lang="zh-CN" altLang="en-US" sz="2000" dirty="0"/>
          </a:p>
        </p:txBody>
      </p:sp>
      <p:pic>
        <p:nvPicPr>
          <p:cNvPr id="3" name="图片 2">
            <a:extLst>
              <a:ext uri="{FF2B5EF4-FFF2-40B4-BE49-F238E27FC236}">
                <a16:creationId xmlns:a16="http://schemas.microsoft.com/office/drawing/2014/main" id="{A1986DD8-ED34-1361-D452-A126AA3B22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344" y="210988"/>
            <a:ext cx="5872830" cy="468000"/>
          </a:xfrm>
          <a:prstGeom prst="rect">
            <a:avLst/>
          </a:prstGeom>
        </p:spPr>
      </p:pic>
      <p:pic>
        <p:nvPicPr>
          <p:cNvPr id="7" name="图片 6">
            <a:extLst>
              <a:ext uri="{FF2B5EF4-FFF2-40B4-BE49-F238E27FC236}">
                <a16:creationId xmlns:a16="http://schemas.microsoft.com/office/drawing/2014/main" id="{D4EC2905-9B46-0838-800D-612D054E4133}"/>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0992544" y="6152012"/>
            <a:ext cx="895588" cy="522000"/>
          </a:xfrm>
          <a:prstGeom prst="rect">
            <a:avLst/>
          </a:prstGeom>
        </p:spPr>
      </p:pic>
      <p:sp>
        <p:nvSpPr>
          <p:cNvPr id="9" name="矩形 8">
            <a:extLst>
              <a:ext uri="{FF2B5EF4-FFF2-40B4-BE49-F238E27FC236}">
                <a16:creationId xmlns:a16="http://schemas.microsoft.com/office/drawing/2014/main" id="{C799B164-B260-B019-8266-2C2C71107F5E}"/>
              </a:ext>
            </a:extLst>
          </p:cNvPr>
          <p:cNvSpPr/>
          <p:nvPr/>
        </p:nvSpPr>
        <p:spPr bwMode="auto">
          <a:xfrm>
            <a:off x="1" y="6786632"/>
            <a:ext cx="12216678" cy="83704"/>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pic>
        <p:nvPicPr>
          <p:cNvPr id="13" name="图片 12" descr="徽标, 公司名称&#10;&#10;AI 生成的内容可能不正确。">
            <a:extLst>
              <a:ext uri="{FF2B5EF4-FFF2-40B4-BE49-F238E27FC236}">
                <a16:creationId xmlns:a16="http://schemas.microsoft.com/office/drawing/2014/main" id="{AC1992B4-EB8B-53F0-695D-D758FF305821}"/>
              </a:ext>
            </a:extLst>
          </p:cNvPr>
          <p:cNvPicPr>
            <a:picLocks noChangeAspect="1"/>
          </p:cNvPicPr>
          <p:nvPr/>
        </p:nvPicPr>
        <p:blipFill>
          <a:blip r:embed="rId5"/>
          <a:stretch>
            <a:fillRect/>
          </a:stretch>
        </p:blipFill>
        <p:spPr>
          <a:xfrm>
            <a:off x="9696400" y="15437"/>
            <a:ext cx="1555128" cy="142020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383"/>
    </mc:Choice>
    <mc:Fallback xmlns="">
      <p:transition spd="slow" advTm="238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13418-AE2B-D740-46D4-71A8EB4F806C}"/>
            </a:ext>
          </a:extLst>
        </p:cNvPr>
        <p:cNvGrpSpPr/>
        <p:nvPr/>
      </p:nvGrpSpPr>
      <p:grpSpPr>
        <a:xfrm>
          <a:off x="0" y="0"/>
          <a:ext cx="0" cy="0"/>
          <a:chOff x="0" y="0"/>
          <a:chExt cx="0" cy="0"/>
        </a:xfrm>
      </p:grpSpPr>
      <p:sp>
        <p:nvSpPr>
          <p:cNvPr id="37" name="灯片编号占位符 8">
            <a:extLst>
              <a:ext uri="{FF2B5EF4-FFF2-40B4-BE49-F238E27FC236}">
                <a16:creationId xmlns:a16="http://schemas.microsoft.com/office/drawing/2014/main" id="{481802BC-C23C-B340-6419-4BC2049D2424}"/>
              </a:ext>
            </a:extLst>
          </p:cNvPr>
          <p:cNvSpPr txBox="1">
            <a:spLocks/>
          </p:cNvSpPr>
          <p:nvPr/>
        </p:nvSpPr>
        <p:spPr>
          <a:xfrm>
            <a:off x="10056441" y="469901"/>
            <a:ext cx="478845" cy="316865"/>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a:pPr/>
              <a:t>3</a:t>
            </a:fld>
            <a:endParaRPr lang="zh-CN" altLang="en-US" dirty="0"/>
          </a:p>
        </p:txBody>
      </p:sp>
      <p:sp>
        <p:nvSpPr>
          <p:cNvPr id="35" name="矩形 34">
            <a:extLst>
              <a:ext uri="{FF2B5EF4-FFF2-40B4-BE49-F238E27FC236}">
                <a16:creationId xmlns:a16="http://schemas.microsoft.com/office/drawing/2014/main" id="{F6428404-8A2E-4058-D6BF-B065B35DA9AC}"/>
              </a:ext>
            </a:extLst>
          </p:cNvPr>
          <p:cNvSpPr/>
          <p:nvPr/>
        </p:nvSpPr>
        <p:spPr bwMode="auto">
          <a:xfrm>
            <a:off x="0" y="6083718"/>
            <a:ext cx="12216679" cy="774281"/>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kumimoji="0" lang="zh-CN" altLang="en-US" sz="1800" b="1" i="0" u="none" strike="noStrike" kern="1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 </a:t>
            </a:r>
            <a:endParaRPr lang="en-US" altLang="zh-CN" sz="1600" b="1" dirty="0">
              <a:solidFill>
                <a:schemeClr val="bg1"/>
              </a:solidFill>
              <a:latin typeface="微软雅黑" panose="020B0503020204020204" pitchFamily="34" charset="-122"/>
            </a:endParaRPr>
          </a:p>
        </p:txBody>
      </p:sp>
      <p:sp>
        <p:nvSpPr>
          <p:cNvPr id="5" name="文本框 4">
            <a:extLst>
              <a:ext uri="{FF2B5EF4-FFF2-40B4-BE49-F238E27FC236}">
                <a16:creationId xmlns:a16="http://schemas.microsoft.com/office/drawing/2014/main" id="{C030A18B-E80E-76F8-F649-46751CDD2FB4}"/>
              </a:ext>
            </a:extLst>
          </p:cNvPr>
          <p:cNvSpPr txBox="1"/>
          <p:nvPr/>
        </p:nvSpPr>
        <p:spPr>
          <a:xfrm>
            <a:off x="473146" y="947410"/>
            <a:ext cx="10801151" cy="1292431"/>
          </a:xfrm>
          <a:prstGeom prst="rect">
            <a:avLst/>
          </a:prstGeom>
          <a:solidFill>
            <a:schemeClr val="accent1">
              <a:lumMod val="20000"/>
              <a:lumOff val="80000"/>
            </a:schemeClr>
          </a:solidFill>
          <a:ln>
            <a:solidFill>
              <a:srgbClr val="FFFFFF">
                <a:lumMod val="50000"/>
              </a:srgbClr>
            </a:solidFill>
          </a:ln>
        </p:spPr>
        <p:txBody>
          <a:bodyPr wrap="square" rtlCol="0">
            <a:noAutofit/>
          </a:bodyPr>
          <a:lstStyle>
            <a:defPPr>
              <a:defRPr lang="zh-CN"/>
            </a:defPPr>
            <a:lvl1pPr defTabSz="685800">
              <a:lnSpc>
                <a:spcPct val="150000"/>
              </a:lnSpc>
              <a:defRPr sz="1300">
                <a:latin typeface="微软雅黑" panose="020B0503020204020204" pitchFamily="34" charset="-122"/>
                <a:ea typeface="微软雅黑" panose="020B0503020204020204" pitchFamily="34" charset="-122"/>
              </a:defRPr>
            </a:lvl1pPr>
          </a:lstStyle>
          <a:p>
            <a:pPr lvl="0" fontAlgn="auto">
              <a:spcBef>
                <a:spcPts val="0"/>
              </a:spcBef>
              <a:spcAft>
                <a:spcPts val="0"/>
              </a:spcAft>
              <a:defRPr/>
            </a:pPr>
            <a:r>
              <a:rPr lang="en-US" altLang="zh-CN" b="1" dirty="0">
                <a:solidFill>
                  <a:srgbClr val="002060"/>
                </a:solidFill>
              </a:rPr>
              <a:t> Submillimeter waves are an important observational band in astronomy, with wavelengths ranging from 0.1 mm to 1 mm, corresponding to electromagnetic radiation with frequencies of 300–3000 GHz. The submillimeter (terahertz) band, as the only remaining “electromagnetic” observational window, is of great significance for frontier research in astronomy, including studies of galaxy evolution, star formation, and the interstellar medium.</a:t>
            </a:r>
          </a:p>
          <a:p>
            <a:pPr lvl="0" fontAlgn="auto">
              <a:spcBef>
                <a:spcPts val="0"/>
              </a:spcBef>
              <a:spcAft>
                <a:spcPts val="0"/>
              </a:spcAft>
              <a:defRPr/>
            </a:pPr>
            <a:endParaRPr lang="zh-CN" altLang="en-US" b="1" dirty="0">
              <a:solidFill>
                <a:srgbClr val="002060"/>
              </a:solidFill>
            </a:endParaRPr>
          </a:p>
        </p:txBody>
      </p:sp>
      <p:grpSp>
        <p:nvGrpSpPr>
          <p:cNvPr id="6" name="组合 5">
            <a:extLst>
              <a:ext uri="{FF2B5EF4-FFF2-40B4-BE49-F238E27FC236}">
                <a16:creationId xmlns:a16="http://schemas.microsoft.com/office/drawing/2014/main" id="{A49D4A25-FF10-80FE-CE0B-6086689F6018}"/>
              </a:ext>
            </a:extLst>
          </p:cNvPr>
          <p:cNvGrpSpPr/>
          <p:nvPr>
            <p:custDataLst>
              <p:tags r:id="rId1"/>
            </p:custDataLst>
          </p:nvPr>
        </p:nvGrpSpPr>
        <p:grpSpPr>
          <a:xfrm>
            <a:off x="1398012" y="2346587"/>
            <a:ext cx="7011670" cy="3564003"/>
            <a:chOff x="6075570" y="3230256"/>
            <a:chExt cx="6181561" cy="3053316"/>
          </a:xfrm>
        </p:grpSpPr>
        <p:sp>
          <p:nvSpPr>
            <p:cNvPr id="7" name="矩形: 圆角 6">
              <a:extLst>
                <a:ext uri="{FF2B5EF4-FFF2-40B4-BE49-F238E27FC236}">
                  <a16:creationId xmlns:a16="http://schemas.microsoft.com/office/drawing/2014/main" id="{159D742A-5D46-BD7F-A411-954B20137BA2}"/>
                </a:ext>
              </a:extLst>
            </p:cNvPr>
            <p:cNvSpPr/>
            <p:nvPr>
              <p:custDataLst>
                <p:tags r:id="rId3"/>
              </p:custDataLst>
            </p:nvPr>
          </p:nvSpPr>
          <p:spPr>
            <a:xfrm>
              <a:off x="6075570" y="3230256"/>
              <a:ext cx="1892744" cy="3041140"/>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a:extLst>
                <a:ext uri="{FF2B5EF4-FFF2-40B4-BE49-F238E27FC236}">
                  <a16:creationId xmlns:a16="http://schemas.microsoft.com/office/drawing/2014/main" id="{25E941B9-1030-B1BC-2CC4-B8230C4D6EF4}"/>
                </a:ext>
              </a:extLst>
            </p:cNvPr>
            <p:cNvSpPr/>
            <p:nvPr>
              <p:custDataLst>
                <p:tags r:id="rId4"/>
              </p:custDataLst>
            </p:nvPr>
          </p:nvSpPr>
          <p:spPr>
            <a:xfrm>
              <a:off x="8245851" y="3237703"/>
              <a:ext cx="1892744" cy="3041140"/>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a:extLst>
                <a:ext uri="{FF2B5EF4-FFF2-40B4-BE49-F238E27FC236}">
                  <a16:creationId xmlns:a16="http://schemas.microsoft.com/office/drawing/2014/main" id="{7D356663-01F6-EA00-D7AE-C716F26B5B4A}"/>
                </a:ext>
              </a:extLst>
            </p:cNvPr>
            <p:cNvSpPr/>
            <p:nvPr>
              <p:custDataLst>
                <p:tags r:id="rId5"/>
              </p:custDataLst>
            </p:nvPr>
          </p:nvSpPr>
          <p:spPr>
            <a:xfrm>
              <a:off x="10364387" y="3242432"/>
              <a:ext cx="1892744" cy="3041140"/>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a:extLst>
              <a:ext uri="{FF2B5EF4-FFF2-40B4-BE49-F238E27FC236}">
                <a16:creationId xmlns:a16="http://schemas.microsoft.com/office/drawing/2014/main" id="{0C5744B9-1F30-F480-E3F2-672815E475D7}"/>
              </a:ext>
            </a:extLst>
          </p:cNvPr>
          <p:cNvSpPr txBox="1"/>
          <p:nvPr/>
        </p:nvSpPr>
        <p:spPr>
          <a:xfrm>
            <a:off x="1577933" y="3639218"/>
            <a:ext cx="1864800" cy="430887"/>
          </a:xfrm>
          <a:prstGeom prst="rect">
            <a:avLst/>
          </a:prstGeom>
          <a:solidFill>
            <a:schemeClr val="accent1">
              <a:alpha val="96000"/>
            </a:schemeClr>
          </a:solidFill>
        </p:spPr>
        <p:txBody>
          <a:bodyPr wrap="square" rtlCol="0">
            <a:spAutoFit/>
          </a:bodyPr>
          <a:lstStyle/>
          <a:p>
            <a:pPr algn="ctr"/>
            <a:r>
              <a:rPr lang="en-US" altLang="zh-CN" sz="1100" b="1" dirty="0">
                <a:solidFill>
                  <a:schemeClr val="bg1"/>
                </a:solidFill>
                <a:latin typeface="微软雅黑" panose="020B0503020204020204" pitchFamily="34" charset="-122"/>
                <a:ea typeface="微软雅黑" panose="020B0503020204020204" pitchFamily="34" charset="-122"/>
              </a:rPr>
              <a:t>Cosmic Microwave Background Radiation</a:t>
            </a:r>
          </a:p>
        </p:txBody>
      </p:sp>
      <p:sp>
        <p:nvSpPr>
          <p:cNvPr id="11" name="文本框 10">
            <a:extLst>
              <a:ext uri="{FF2B5EF4-FFF2-40B4-BE49-F238E27FC236}">
                <a16:creationId xmlns:a16="http://schemas.microsoft.com/office/drawing/2014/main" id="{17183491-987D-F1B3-99C8-7888D870A819}"/>
              </a:ext>
            </a:extLst>
          </p:cNvPr>
          <p:cNvSpPr txBox="1"/>
          <p:nvPr/>
        </p:nvSpPr>
        <p:spPr>
          <a:xfrm>
            <a:off x="1577186" y="5375383"/>
            <a:ext cx="1869440" cy="430887"/>
          </a:xfrm>
          <a:prstGeom prst="rect">
            <a:avLst/>
          </a:prstGeom>
          <a:solidFill>
            <a:schemeClr val="accent1">
              <a:alpha val="96000"/>
            </a:schemeClr>
          </a:solidFill>
        </p:spPr>
        <p:txBody>
          <a:bodyPr wrap="square" rtlCol="0">
            <a:spAutoFit/>
          </a:bodyPr>
          <a:lstStyle/>
          <a:p>
            <a:pPr algn="ctr"/>
            <a:r>
              <a:rPr lang="en-US" altLang="zh-CN" sz="1100" b="1" dirty="0">
                <a:solidFill>
                  <a:schemeClr val="bg1"/>
                </a:solidFill>
                <a:latin typeface="微软雅黑" panose="020B0503020204020204" pitchFamily="34" charset="-122"/>
                <a:ea typeface="微软雅黑" panose="020B0503020204020204" pitchFamily="34" charset="-122"/>
              </a:rPr>
              <a:t>Dust radiation redshift in the early universe</a:t>
            </a:r>
          </a:p>
        </p:txBody>
      </p:sp>
      <p:sp>
        <p:nvSpPr>
          <p:cNvPr id="12" name="文本框 11">
            <a:extLst>
              <a:ext uri="{FF2B5EF4-FFF2-40B4-BE49-F238E27FC236}">
                <a16:creationId xmlns:a16="http://schemas.microsoft.com/office/drawing/2014/main" id="{FCE4B56B-DBF2-1114-417E-8E54D6C45785}"/>
              </a:ext>
            </a:extLst>
          </p:cNvPr>
          <p:cNvSpPr txBox="1"/>
          <p:nvPr/>
        </p:nvSpPr>
        <p:spPr>
          <a:xfrm>
            <a:off x="4004687" y="3715647"/>
            <a:ext cx="1869440" cy="430887"/>
          </a:xfrm>
          <a:prstGeom prst="rect">
            <a:avLst/>
          </a:prstGeom>
          <a:solidFill>
            <a:schemeClr val="accent1">
              <a:alpha val="96000"/>
            </a:schemeClr>
          </a:solidFill>
        </p:spPr>
        <p:txBody>
          <a:bodyPr wrap="square" rtlCol="0">
            <a:spAutoFit/>
          </a:bodyPr>
          <a:lstStyle/>
          <a:p>
            <a:pPr algn="ctr"/>
            <a:r>
              <a:rPr lang="en-US" altLang="zh-CN" sz="1100" b="1" dirty="0">
                <a:solidFill>
                  <a:schemeClr val="bg1"/>
                </a:solidFill>
                <a:latin typeface="微软雅黑" panose="020B0503020204020204" pitchFamily="34" charset="-122"/>
                <a:ea typeface="微软雅黑" panose="020B0503020204020204" pitchFamily="34" charset="-122"/>
              </a:rPr>
              <a:t>Cold and dense interstellar gas</a:t>
            </a:r>
          </a:p>
        </p:txBody>
      </p:sp>
      <p:sp>
        <p:nvSpPr>
          <p:cNvPr id="13" name="文本框 12">
            <a:extLst>
              <a:ext uri="{FF2B5EF4-FFF2-40B4-BE49-F238E27FC236}">
                <a16:creationId xmlns:a16="http://schemas.microsoft.com/office/drawing/2014/main" id="{84306DEF-D99E-391A-1161-D0EE22700C52}"/>
              </a:ext>
            </a:extLst>
          </p:cNvPr>
          <p:cNvSpPr txBox="1"/>
          <p:nvPr/>
        </p:nvSpPr>
        <p:spPr>
          <a:xfrm>
            <a:off x="4004687" y="5357757"/>
            <a:ext cx="1869440" cy="430887"/>
          </a:xfrm>
          <a:prstGeom prst="rect">
            <a:avLst/>
          </a:prstGeom>
          <a:solidFill>
            <a:schemeClr val="accent1">
              <a:alpha val="96000"/>
            </a:schemeClr>
          </a:solidFill>
        </p:spPr>
        <p:txBody>
          <a:bodyPr wrap="square" rtlCol="0">
            <a:spAutoFit/>
          </a:bodyPr>
          <a:lstStyle/>
          <a:p>
            <a:pPr algn="ctr"/>
            <a:r>
              <a:rPr lang="en-US" altLang="zh-CN" sz="1100" b="1" dirty="0">
                <a:solidFill>
                  <a:schemeClr val="bg1"/>
                </a:solidFill>
                <a:latin typeface="微软雅黑" panose="020B0503020204020204" pitchFamily="34" charset="-122"/>
                <a:ea typeface="微软雅黑" panose="020B0503020204020204" pitchFamily="34" charset="-122"/>
              </a:rPr>
              <a:t>Interstellar Cold Dust Cloud</a:t>
            </a:r>
          </a:p>
        </p:txBody>
      </p:sp>
      <p:sp>
        <p:nvSpPr>
          <p:cNvPr id="14" name="文本框 13">
            <a:extLst>
              <a:ext uri="{FF2B5EF4-FFF2-40B4-BE49-F238E27FC236}">
                <a16:creationId xmlns:a16="http://schemas.microsoft.com/office/drawing/2014/main" id="{0FFEA9D9-22BE-4993-2177-74D75B0705B0}"/>
              </a:ext>
            </a:extLst>
          </p:cNvPr>
          <p:cNvSpPr txBox="1"/>
          <p:nvPr/>
        </p:nvSpPr>
        <p:spPr>
          <a:xfrm>
            <a:off x="6384032" y="3715647"/>
            <a:ext cx="1869440" cy="430887"/>
          </a:xfrm>
          <a:prstGeom prst="rect">
            <a:avLst/>
          </a:prstGeom>
          <a:solidFill>
            <a:schemeClr val="accent1">
              <a:alpha val="96000"/>
            </a:schemeClr>
          </a:solidFill>
        </p:spPr>
        <p:txBody>
          <a:bodyPr wrap="square" rtlCol="0">
            <a:spAutoFit/>
          </a:bodyPr>
          <a:lstStyle/>
          <a:p>
            <a:pPr algn="ctr"/>
            <a:r>
              <a:rPr lang="en-US" altLang="zh-CN" sz="1100" b="1" dirty="0">
                <a:solidFill>
                  <a:schemeClr val="bg1"/>
                </a:solidFill>
                <a:latin typeface="微软雅黑" panose="020B0503020204020204" pitchFamily="34" charset="-122"/>
                <a:ea typeface="微软雅黑" panose="020B0503020204020204" pitchFamily="34" charset="-122"/>
              </a:rPr>
              <a:t>Distribution of Molecular Clouds</a:t>
            </a:r>
          </a:p>
        </p:txBody>
      </p:sp>
      <p:sp>
        <p:nvSpPr>
          <p:cNvPr id="15" name="文本框 14">
            <a:extLst>
              <a:ext uri="{FF2B5EF4-FFF2-40B4-BE49-F238E27FC236}">
                <a16:creationId xmlns:a16="http://schemas.microsoft.com/office/drawing/2014/main" id="{531EF8F8-8D82-B7D3-DF7B-8958FB3E755B}"/>
              </a:ext>
            </a:extLst>
          </p:cNvPr>
          <p:cNvSpPr txBox="1"/>
          <p:nvPr/>
        </p:nvSpPr>
        <p:spPr>
          <a:xfrm>
            <a:off x="6384032" y="5357757"/>
            <a:ext cx="1869440" cy="430887"/>
          </a:xfrm>
          <a:prstGeom prst="rect">
            <a:avLst/>
          </a:prstGeom>
          <a:solidFill>
            <a:schemeClr val="accent1">
              <a:alpha val="96000"/>
            </a:schemeClr>
          </a:solidFill>
        </p:spPr>
        <p:txBody>
          <a:bodyPr wrap="square" rtlCol="0">
            <a:spAutoFit/>
          </a:bodyPr>
          <a:lstStyle/>
          <a:p>
            <a:pPr algn="ctr"/>
            <a:r>
              <a:rPr lang="en-US" altLang="zh-CN" sz="1100" b="1" dirty="0">
                <a:solidFill>
                  <a:schemeClr val="bg1"/>
                </a:solidFill>
                <a:latin typeface="微软雅黑" panose="020B0503020204020204" pitchFamily="34" charset="-122"/>
                <a:ea typeface="微软雅黑" panose="020B0503020204020204" pitchFamily="34" charset="-122"/>
              </a:rPr>
              <a:t>The Formation of Young Stars</a:t>
            </a:r>
          </a:p>
        </p:txBody>
      </p:sp>
      <p:sp>
        <p:nvSpPr>
          <p:cNvPr id="16" name="矩形: 圆角 57">
            <a:extLst>
              <a:ext uri="{FF2B5EF4-FFF2-40B4-BE49-F238E27FC236}">
                <a16:creationId xmlns:a16="http://schemas.microsoft.com/office/drawing/2014/main" id="{45B2DA74-5613-4F04-B774-A4E69BDAFCA8}"/>
              </a:ext>
            </a:extLst>
          </p:cNvPr>
          <p:cNvSpPr/>
          <p:nvPr>
            <p:custDataLst>
              <p:tags r:id="rId2"/>
            </p:custDataLst>
          </p:nvPr>
        </p:nvSpPr>
        <p:spPr>
          <a:xfrm>
            <a:off x="8710690" y="2376458"/>
            <a:ext cx="2146917" cy="3571566"/>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id="{63C10169-4F28-1D0D-D46F-6C8FAEDFCE61}"/>
              </a:ext>
            </a:extLst>
          </p:cNvPr>
          <p:cNvSpPr txBox="1"/>
          <p:nvPr/>
        </p:nvSpPr>
        <p:spPr>
          <a:xfrm>
            <a:off x="8833227" y="3717357"/>
            <a:ext cx="1869440" cy="430887"/>
          </a:xfrm>
          <a:prstGeom prst="rect">
            <a:avLst/>
          </a:prstGeom>
          <a:solidFill>
            <a:schemeClr val="accent1">
              <a:alpha val="96000"/>
            </a:schemeClr>
          </a:solidFill>
        </p:spPr>
        <p:txBody>
          <a:bodyPr wrap="square" rtlCol="0">
            <a:spAutoFit/>
          </a:bodyPr>
          <a:lstStyle/>
          <a:p>
            <a:pPr algn="ctr"/>
            <a:r>
              <a:rPr lang="en-US" altLang="zh-CN" sz="1100" b="1" dirty="0">
                <a:solidFill>
                  <a:schemeClr val="bg1"/>
                </a:solidFill>
                <a:latin typeface="微软雅黑" panose="020B0503020204020204" pitchFamily="34" charset="-122"/>
                <a:ea typeface="微软雅黑" panose="020B0503020204020204" pitchFamily="34" charset="-122"/>
              </a:rPr>
              <a:t>Deep Space Observation</a:t>
            </a:r>
          </a:p>
        </p:txBody>
      </p:sp>
      <p:sp>
        <p:nvSpPr>
          <p:cNvPr id="19" name="文本框 18">
            <a:extLst>
              <a:ext uri="{FF2B5EF4-FFF2-40B4-BE49-F238E27FC236}">
                <a16:creationId xmlns:a16="http://schemas.microsoft.com/office/drawing/2014/main" id="{F0796803-8C6F-4E79-0C28-2954FE122391}"/>
              </a:ext>
            </a:extLst>
          </p:cNvPr>
          <p:cNvSpPr txBox="1"/>
          <p:nvPr/>
        </p:nvSpPr>
        <p:spPr>
          <a:xfrm>
            <a:off x="8836402" y="5342517"/>
            <a:ext cx="1872000" cy="430887"/>
          </a:xfrm>
          <a:prstGeom prst="rect">
            <a:avLst/>
          </a:prstGeom>
          <a:solidFill>
            <a:schemeClr val="accent1">
              <a:alpha val="96000"/>
            </a:schemeClr>
          </a:solidFill>
        </p:spPr>
        <p:txBody>
          <a:bodyPr wrap="square" rtlCol="0">
            <a:spAutoFit/>
          </a:bodyPr>
          <a:lstStyle/>
          <a:p>
            <a:pPr algn="ctr"/>
            <a:r>
              <a:rPr lang="en-US" altLang="zh-CN" sz="1100" b="1" dirty="0">
                <a:solidFill>
                  <a:schemeClr val="bg1"/>
                </a:solidFill>
                <a:latin typeface="微软雅黑" panose="020B0503020204020204" pitchFamily="34" charset="-122"/>
                <a:ea typeface="微软雅黑" panose="020B0503020204020204" pitchFamily="34" charset="-122"/>
              </a:rPr>
              <a:t>Observation of Black Holes</a:t>
            </a:r>
          </a:p>
        </p:txBody>
      </p:sp>
      <p:pic>
        <p:nvPicPr>
          <p:cNvPr id="20" name="图片 19">
            <a:extLst>
              <a:ext uri="{FF2B5EF4-FFF2-40B4-BE49-F238E27FC236}">
                <a16:creationId xmlns:a16="http://schemas.microsoft.com/office/drawing/2014/main" id="{5B7E2402-0257-2BEF-C3F5-7A6ECBE5715A}"/>
              </a:ext>
            </a:extLst>
          </p:cNvPr>
          <p:cNvPicPr>
            <a:picLocks/>
          </p:cNvPicPr>
          <p:nvPr/>
        </p:nvPicPr>
        <p:blipFill>
          <a:blip r:embed="rId8"/>
          <a:stretch>
            <a:fillRect/>
          </a:stretch>
        </p:blipFill>
        <p:spPr>
          <a:xfrm>
            <a:off x="1566609" y="2451218"/>
            <a:ext cx="1864800" cy="1188000"/>
          </a:xfrm>
          <a:prstGeom prst="rect">
            <a:avLst/>
          </a:prstGeom>
        </p:spPr>
      </p:pic>
      <p:pic>
        <p:nvPicPr>
          <p:cNvPr id="21" name="图片 20">
            <a:extLst>
              <a:ext uri="{FF2B5EF4-FFF2-40B4-BE49-F238E27FC236}">
                <a16:creationId xmlns:a16="http://schemas.microsoft.com/office/drawing/2014/main" id="{2EB64F1C-3D11-C6D4-ECFE-9BFF6254626F}"/>
              </a:ext>
            </a:extLst>
          </p:cNvPr>
          <p:cNvPicPr>
            <a:picLocks/>
          </p:cNvPicPr>
          <p:nvPr/>
        </p:nvPicPr>
        <p:blipFill>
          <a:blip r:embed="rId9"/>
          <a:stretch>
            <a:fillRect/>
          </a:stretch>
        </p:blipFill>
        <p:spPr>
          <a:xfrm>
            <a:off x="1577933" y="4196637"/>
            <a:ext cx="1864800" cy="1188000"/>
          </a:xfrm>
          <a:prstGeom prst="rect">
            <a:avLst/>
          </a:prstGeom>
        </p:spPr>
      </p:pic>
      <p:pic>
        <p:nvPicPr>
          <p:cNvPr id="22" name="图片 21">
            <a:extLst>
              <a:ext uri="{FF2B5EF4-FFF2-40B4-BE49-F238E27FC236}">
                <a16:creationId xmlns:a16="http://schemas.microsoft.com/office/drawing/2014/main" id="{5F9FF5C1-57E7-EE1C-9600-04861139FB3D}"/>
              </a:ext>
            </a:extLst>
          </p:cNvPr>
          <p:cNvPicPr>
            <a:picLocks/>
          </p:cNvPicPr>
          <p:nvPr/>
        </p:nvPicPr>
        <p:blipFill rotWithShape="1">
          <a:blip r:embed="rId10"/>
          <a:srcRect r="50005" b="388"/>
          <a:stretch/>
        </p:blipFill>
        <p:spPr>
          <a:xfrm>
            <a:off x="4008922" y="2535131"/>
            <a:ext cx="1864800" cy="1188000"/>
          </a:xfrm>
          <a:prstGeom prst="rect">
            <a:avLst/>
          </a:prstGeom>
        </p:spPr>
      </p:pic>
      <p:pic>
        <p:nvPicPr>
          <p:cNvPr id="23" name="图片 22">
            <a:extLst>
              <a:ext uri="{FF2B5EF4-FFF2-40B4-BE49-F238E27FC236}">
                <a16:creationId xmlns:a16="http://schemas.microsoft.com/office/drawing/2014/main" id="{42203BAA-1D9E-6DDD-C7E3-2C27D827037D}"/>
              </a:ext>
            </a:extLst>
          </p:cNvPr>
          <p:cNvPicPr>
            <a:picLocks/>
          </p:cNvPicPr>
          <p:nvPr/>
        </p:nvPicPr>
        <p:blipFill>
          <a:blip r:embed="rId11"/>
          <a:stretch>
            <a:fillRect/>
          </a:stretch>
        </p:blipFill>
        <p:spPr>
          <a:xfrm>
            <a:off x="4000794" y="4202849"/>
            <a:ext cx="1864800" cy="1188000"/>
          </a:xfrm>
          <a:prstGeom prst="rect">
            <a:avLst/>
          </a:prstGeom>
        </p:spPr>
      </p:pic>
      <p:pic>
        <p:nvPicPr>
          <p:cNvPr id="24" name="图片 23">
            <a:extLst>
              <a:ext uri="{FF2B5EF4-FFF2-40B4-BE49-F238E27FC236}">
                <a16:creationId xmlns:a16="http://schemas.microsoft.com/office/drawing/2014/main" id="{E192FA9D-69A0-17EF-8DB9-CAAAE02AB4D1}"/>
              </a:ext>
            </a:extLst>
          </p:cNvPr>
          <p:cNvPicPr>
            <a:picLocks/>
          </p:cNvPicPr>
          <p:nvPr/>
        </p:nvPicPr>
        <p:blipFill>
          <a:blip r:embed="rId12"/>
          <a:stretch>
            <a:fillRect/>
          </a:stretch>
        </p:blipFill>
        <p:spPr>
          <a:xfrm>
            <a:off x="6386352" y="2565675"/>
            <a:ext cx="1864800" cy="1188000"/>
          </a:xfrm>
          <a:prstGeom prst="rect">
            <a:avLst/>
          </a:prstGeom>
        </p:spPr>
      </p:pic>
      <p:pic>
        <p:nvPicPr>
          <p:cNvPr id="25" name="图片 24">
            <a:extLst>
              <a:ext uri="{FF2B5EF4-FFF2-40B4-BE49-F238E27FC236}">
                <a16:creationId xmlns:a16="http://schemas.microsoft.com/office/drawing/2014/main" id="{14F89860-CD43-8EA8-E702-81B0053A14F8}"/>
              </a:ext>
            </a:extLst>
          </p:cNvPr>
          <p:cNvPicPr>
            <a:picLocks/>
          </p:cNvPicPr>
          <p:nvPr/>
        </p:nvPicPr>
        <p:blipFill>
          <a:blip r:embed="rId13"/>
          <a:stretch>
            <a:fillRect/>
          </a:stretch>
        </p:blipFill>
        <p:spPr>
          <a:xfrm>
            <a:off x="6384032" y="4185216"/>
            <a:ext cx="1864800" cy="1188000"/>
          </a:xfrm>
          <a:prstGeom prst="rect">
            <a:avLst/>
          </a:prstGeom>
        </p:spPr>
      </p:pic>
      <p:pic>
        <p:nvPicPr>
          <p:cNvPr id="26" name="图片 25">
            <a:extLst>
              <a:ext uri="{FF2B5EF4-FFF2-40B4-BE49-F238E27FC236}">
                <a16:creationId xmlns:a16="http://schemas.microsoft.com/office/drawing/2014/main" id="{E3FB2ADC-5438-19BE-36F5-E538D7CC065F}"/>
              </a:ext>
            </a:extLst>
          </p:cNvPr>
          <p:cNvPicPr>
            <a:picLocks/>
          </p:cNvPicPr>
          <p:nvPr/>
        </p:nvPicPr>
        <p:blipFill>
          <a:blip r:embed="rId14"/>
          <a:stretch>
            <a:fillRect/>
          </a:stretch>
        </p:blipFill>
        <p:spPr>
          <a:xfrm>
            <a:off x="8833227" y="2564392"/>
            <a:ext cx="1872000" cy="1188000"/>
          </a:xfrm>
          <a:prstGeom prst="rect">
            <a:avLst/>
          </a:prstGeom>
        </p:spPr>
      </p:pic>
      <p:pic>
        <p:nvPicPr>
          <p:cNvPr id="27" name="图片 26">
            <a:extLst>
              <a:ext uri="{FF2B5EF4-FFF2-40B4-BE49-F238E27FC236}">
                <a16:creationId xmlns:a16="http://schemas.microsoft.com/office/drawing/2014/main" id="{08D91C28-1B3C-27C6-A072-D9967BA18AA8}"/>
              </a:ext>
            </a:extLst>
          </p:cNvPr>
          <p:cNvPicPr>
            <a:picLocks/>
          </p:cNvPicPr>
          <p:nvPr/>
        </p:nvPicPr>
        <p:blipFill>
          <a:blip r:embed="rId15"/>
          <a:stretch>
            <a:fillRect/>
          </a:stretch>
        </p:blipFill>
        <p:spPr>
          <a:xfrm>
            <a:off x="8831947" y="4196637"/>
            <a:ext cx="1872000" cy="1188000"/>
          </a:xfrm>
          <a:prstGeom prst="rect">
            <a:avLst/>
          </a:prstGeom>
        </p:spPr>
      </p:pic>
      <p:sp>
        <p:nvSpPr>
          <p:cNvPr id="29" name="矩形 28">
            <a:extLst>
              <a:ext uri="{FF2B5EF4-FFF2-40B4-BE49-F238E27FC236}">
                <a16:creationId xmlns:a16="http://schemas.microsoft.com/office/drawing/2014/main" id="{451F68DB-23B3-6281-50E9-9820F4088E06}"/>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36" name="Text Box 5">
            <a:extLst>
              <a:ext uri="{FF2B5EF4-FFF2-40B4-BE49-F238E27FC236}">
                <a16:creationId xmlns:a16="http://schemas.microsoft.com/office/drawing/2014/main" id="{C5F1BB0F-78E0-762D-4085-AE20B0890B7D}"/>
              </a:ext>
            </a:extLst>
          </p:cNvPr>
          <p:cNvSpPr txBox="1">
            <a:spLocks noChangeArrowheads="1"/>
          </p:cNvSpPr>
          <p:nvPr/>
        </p:nvSpPr>
        <p:spPr bwMode="auto">
          <a:xfrm>
            <a:off x="3719736" y="189175"/>
            <a:ext cx="53285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Submillimeter-wave observations</a:t>
            </a:r>
          </a:p>
        </p:txBody>
      </p:sp>
      <p:sp>
        <p:nvSpPr>
          <p:cNvPr id="39" name="文本框 38">
            <a:extLst>
              <a:ext uri="{FF2B5EF4-FFF2-40B4-BE49-F238E27FC236}">
                <a16:creationId xmlns:a16="http://schemas.microsoft.com/office/drawing/2014/main" id="{E041A2C1-EEE5-0FDA-C12E-A993AEAC0786}"/>
              </a:ext>
            </a:extLst>
          </p:cNvPr>
          <p:cNvSpPr txBox="1"/>
          <p:nvPr/>
        </p:nvSpPr>
        <p:spPr>
          <a:xfrm>
            <a:off x="414737" y="6121871"/>
            <a:ext cx="10505799" cy="707886"/>
          </a:xfrm>
          <a:prstGeom prst="rect">
            <a:avLst/>
          </a:prstGeom>
          <a:noFill/>
        </p:spPr>
        <p:txBody>
          <a:bodyPr wrap="square">
            <a:spAutoFit/>
          </a:bodyPr>
          <a:lstStyle/>
          <a:p>
            <a:r>
              <a:rPr lang="en-US" altLang="zh-CN" sz="2000" b="1" kern="100"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The submillimeter wavelength band represents an exceptionally important observational window in contemporary astronomy, particularly for studying the cold, dark universe.</a:t>
            </a:r>
            <a:endParaRPr lang="zh-CN" altLang="en-US" sz="2000" dirty="0">
              <a:latin typeface="Times New Roman" panose="02020603050405020304" pitchFamily="18" charset="0"/>
              <a:cs typeface="Times New Roman" panose="02020603050405020304" pitchFamily="18" charset="0"/>
            </a:endParaRPr>
          </a:p>
        </p:txBody>
      </p:sp>
      <p:pic>
        <p:nvPicPr>
          <p:cNvPr id="40" name="图像" descr="图像">
            <a:extLst>
              <a:ext uri="{FF2B5EF4-FFF2-40B4-BE49-F238E27FC236}">
                <a16:creationId xmlns:a16="http://schemas.microsoft.com/office/drawing/2014/main" id="{0F7F9CBC-1C13-1FDC-B2D0-970E4A1AB995}"/>
              </a:ext>
            </a:extLst>
          </p:cNvPr>
          <p:cNvPicPr>
            <a:picLocks noChangeAspect="1"/>
          </p:cNvPicPr>
          <p:nvPr/>
        </p:nvPicPr>
        <p:blipFill>
          <a:blip r:embed="rId16"/>
          <a:stretch>
            <a:fillRect/>
          </a:stretch>
        </p:blipFill>
        <p:spPr>
          <a:xfrm>
            <a:off x="11004884" y="6188990"/>
            <a:ext cx="1127447" cy="547159"/>
          </a:xfrm>
          <a:prstGeom prst="rect">
            <a:avLst/>
          </a:prstGeom>
          <a:ln w="12700">
            <a:miter lim="400000"/>
            <a:headEnd/>
            <a:tailEnd/>
          </a:ln>
        </p:spPr>
      </p:pic>
      <p:sp>
        <p:nvSpPr>
          <p:cNvPr id="2" name="任意多边形 47">
            <a:extLst>
              <a:ext uri="{FF2B5EF4-FFF2-40B4-BE49-F238E27FC236}">
                <a16:creationId xmlns:a16="http://schemas.microsoft.com/office/drawing/2014/main" id="{B6B81AE2-4A90-5D29-BE81-60BCEE6542B6}"/>
              </a:ext>
            </a:extLst>
          </p:cNvPr>
          <p:cNvSpPr/>
          <p:nvPr/>
        </p:nvSpPr>
        <p:spPr bwMode="auto">
          <a:xfrm>
            <a:off x="2714923"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3" name="矩形 2">
            <a:extLst>
              <a:ext uri="{FF2B5EF4-FFF2-40B4-BE49-F238E27FC236}">
                <a16:creationId xmlns:a16="http://schemas.microsoft.com/office/drawing/2014/main" id="{030342BC-106C-FBD0-0551-4CFAE67DE9AD}"/>
              </a:ext>
            </a:extLst>
          </p:cNvPr>
          <p:cNvSpPr/>
          <p:nvPr/>
        </p:nvSpPr>
        <p:spPr bwMode="auto">
          <a:xfrm>
            <a:off x="-69" y="0"/>
            <a:ext cx="2714625"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17" name="矩形 16">
            <a:extLst>
              <a:ext uri="{FF2B5EF4-FFF2-40B4-BE49-F238E27FC236}">
                <a16:creationId xmlns:a16="http://schemas.microsoft.com/office/drawing/2014/main" id="{08EE72A4-7F4B-1E32-ADAA-06B5ACBE4E73}"/>
              </a:ext>
            </a:extLst>
          </p:cNvPr>
          <p:cNvSpPr/>
          <p:nvPr/>
        </p:nvSpPr>
        <p:spPr>
          <a:xfrm>
            <a:off x="149429" y="133350"/>
            <a:ext cx="2349862" cy="461665"/>
          </a:xfrm>
          <a:prstGeom prst="rect">
            <a:avLst/>
          </a:prstGeom>
          <a:noFill/>
          <a:ln w="9525">
            <a:noFill/>
          </a:ln>
        </p:spPr>
        <p:txBody>
          <a:bodyPr wrap="square">
            <a:spAutoFit/>
          </a:bodyPr>
          <a:lstStyle/>
          <a:p>
            <a:pPr algn="ctr"/>
            <a:r>
              <a:rPr lang="en-US" altLang="zh-CN" sz="2400" b="1" dirty="0">
                <a:solidFill>
                  <a:schemeClr val="bg1"/>
                </a:solidFill>
                <a:latin typeface="微软雅黑" panose="020B0503020204020204" pitchFamily="34" charset="-122"/>
                <a:ea typeface="微软雅黑" panose="020B0503020204020204" pitchFamily="34" charset="-122"/>
              </a:rPr>
              <a:t>Introduction</a:t>
            </a:r>
          </a:p>
        </p:txBody>
      </p:sp>
      <p:sp>
        <p:nvSpPr>
          <p:cNvPr id="28" name="灯片编号占位符 8">
            <a:extLst>
              <a:ext uri="{FF2B5EF4-FFF2-40B4-BE49-F238E27FC236}">
                <a16:creationId xmlns:a16="http://schemas.microsoft.com/office/drawing/2014/main" id="{75F0F3B7-AF34-127F-C581-D54D88F3BCD1}"/>
              </a:ext>
            </a:extLst>
          </p:cNvPr>
          <p:cNvSpPr txBox="1">
            <a:spLocks/>
          </p:cNvSpPr>
          <p:nvPr/>
        </p:nvSpPr>
        <p:spPr>
          <a:xfrm>
            <a:off x="10992544" y="318037"/>
            <a:ext cx="756032" cy="468000"/>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pPr/>
              <a:t>3</a:t>
            </a:fld>
            <a:endParaRPr lang="zh-CN" altLang="en-US" sz="2000" dirty="0"/>
          </a:p>
        </p:txBody>
      </p:sp>
    </p:spTree>
    <p:extLst>
      <p:ext uri="{BB962C8B-B14F-4D97-AF65-F5344CB8AC3E}">
        <p14:creationId xmlns:p14="http://schemas.microsoft.com/office/powerpoint/2010/main" val="2089208774"/>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48" name="任意多边形 47"/>
          <p:cNvSpPr/>
          <p:nvPr/>
        </p:nvSpPr>
        <p:spPr bwMode="auto">
          <a:xfrm>
            <a:off x="2710491"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47" name="矩形 46"/>
          <p:cNvSpPr/>
          <p:nvPr/>
        </p:nvSpPr>
        <p:spPr bwMode="auto">
          <a:xfrm>
            <a:off x="-4501" y="0"/>
            <a:ext cx="2714625"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4" name="矩形 16"/>
          <p:cNvSpPr/>
          <p:nvPr/>
        </p:nvSpPr>
        <p:spPr>
          <a:xfrm>
            <a:off x="125674" y="133350"/>
            <a:ext cx="2369185" cy="46037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Background</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bwMode="auto">
          <a:xfrm>
            <a:off x="-4445" y="6035675"/>
            <a:ext cx="12196445" cy="836644"/>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pic>
        <p:nvPicPr>
          <p:cNvPr id="38" name="图像" descr="图像"/>
          <p:cNvPicPr>
            <a:picLocks noChangeAspect="1"/>
          </p:cNvPicPr>
          <p:nvPr/>
        </p:nvPicPr>
        <p:blipFill>
          <a:blip r:embed="rId9"/>
          <a:stretch>
            <a:fillRect/>
          </a:stretch>
        </p:blipFill>
        <p:spPr>
          <a:xfrm>
            <a:off x="10810875" y="6093460"/>
            <a:ext cx="1339850" cy="650240"/>
          </a:xfrm>
          <a:prstGeom prst="rect">
            <a:avLst/>
          </a:prstGeom>
          <a:ln w="12700">
            <a:miter lim="400000"/>
            <a:headEnd/>
            <a:tailEnd/>
          </a:ln>
        </p:spPr>
      </p:pic>
      <p:sp>
        <p:nvSpPr>
          <p:cNvPr id="55" name="矩形: 圆角 54"/>
          <p:cNvSpPr/>
          <p:nvPr>
            <p:custDataLst>
              <p:tags r:id="rId2"/>
            </p:custDataLst>
          </p:nvPr>
        </p:nvSpPr>
        <p:spPr>
          <a:xfrm>
            <a:off x="502923" y="1761974"/>
            <a:ext cx="5498875" cy="4137455"/>
          </a:xfrm>
          <a:prstGeom prst="roundRect">
            <a:avLst/>
          </a:prstGeom>
          <a:noFill/>
          <a:ln w="19050">
            <a:solidFill>
              <a:schemeClr val="accent1">
                <a:lumMod val="60000"/>
                <a:lumOff val="40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custDataLst>
              <p:tags r:id="rId3"/>
            </p:custDataLst>
          </p:nvPr>
        </p:nvSpPr>
        <p:spPr>
          <a:xfrm>
            <a:off x="623393" y="6061696"/>
            <a:ext cx="9937166" cy="8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en-US" altLang="zh-CN" sz="20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The demand for large-aperture submillimeter telescopes is urgent, as developing key technologies for them is a major national priority. </a:t>
            </a:r>
          </a:p>
        </p:txBody>
      </p:sp>
      <p:sp>
        <p:nvSpPr>
          <p:cNvPr id="6" name="矩形: 圆角 57"/>
          <p:cNvSpPr/>
          <p:nvPr>
            <p:custDataLst>
              <p:tags r:id="rId4"/>
            </p:custDataLst>
          </p:nvPr>
        </p:nvSpPr>
        <p:spPr>
          <a:xfrm>
            <a:off x="623393" y="1911813"/>
            <a:ext cx="5112567" cy="3893451"/>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053739" y="3192535"/>
            <a:ext cx="1869440" cy="646331"/>
          </a:xfrm>
          <a:prstGeom prst="rect">
            <a:avLst/>
          </a:prstGeom>
          <a:solidFill>
            <a:schemeClr val="accent1">
              <a:alpha val="96000"/>
            </a:schemeClr>
          </a:solidFill>
        </p:spPr>
        <p:txBody>
          <a:bodyPr wrap="square" rtlCol="0">
            <a:spAutoFit/>
          </a:bodyPr>
          <a:lstStyle/>
          <a:p>
            <a:pPr algn="ctr"/>
            <a:r>
              <a:rPr lang="en-US" altLang="zh-CN" sz="1200" b="1" dirty="0">
                <a:solidFill>
                  <a:schemeClr val="bg1"/>
                </a:solidFill>
                <a:latin typeface="微软雅黑" panose="020B0503020204020204" pitchFamily="34" charset="-122"/>
                <a:ea typeface="微软雅黑" panose="020B0503020204020204" pitchFamily="34" charset="-122"/>
              </a:rPr>
              <a:t>Atacama Large Millimeter/submillimeter Array (ALMA)</a:t>
            </a:r>
          </a:p>
        </p:txBody>
      </p:sp>
      <p:sp>
        <p:nvSpPr>
          <p:cNvPr id="16" name="Text Box 5"/>
          <p:cNvSpPr txBox="1">
            <a:spLocks noChangeArrowheads="1"/>
          </p:cNvSpPr>
          <p:nvPr/>
        </p:nvSpPr>
        <p:spPr bwMode="auto">
          <a:xfrm>
            <a:off x="4359196" y="217171"/>
            <a:ext cx="41156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Submillimeter Telescopes</a:t>
            </a:r>
          </a:p>
        </p:txBody>
      </p:sp>
      <p:sp>
        <p:nvSpPr>
          <p:cNvPr id="29" name="文本框 28">
            <a:extLst>
              <a:ext uri="{FF2B5EF4-FFF2-40B4-BE49-F238E27FC236}">
                <a16:creationId xmlns:a16="http://schemas.microsoft.com/office/drawing/2014/main" id="{A254B762-8F86-425A-895B-D25B168F5422}"/>
              </a:ext>
            </a:extLst>
          </p:cNvPr>
          <p:cNvSpPr txBox="1"/>
          <p:nvPr/>
        </p:nvSpPr>
        <p:spPr>
          <a:xfrm>
            <a:off x="479424" y="917575"/>
            <a:ext cx="11089183" cy="780878"/>
          </a:xfrm>
          <a:prstGeom prst="rect">
            <a:avLst/>
          </a:prstGeom>
          <a:solidFill>
            <a:schemeClr val="accent1">
              <a:lumMod val="20000"/>
              <a:lumOff val="80000"/>
            </a:schemeClr>
          </a:solidFill>
          <a:ln>
            <a:solidFill>
              <a:srgbClr val="FFFFFF">
                <a:lumMod val="50000"/>
              </a:srgbClr>
            </a:solidFill>
          </a:ln>
        </p:spPr>
        <p:txBody>
          <a:bodyPr wrap="square" rtlCol="0">
            <a:noAutofit/>
          </a:bodyPr>
          <a:lstStyle>
            <a:defPPr>
              <a:defRPr lang="zh-CN"/>
            </a:defPPr>
            <a:lvl1pPr defTabSz="685800">
              <a:lnSpc>
                <a:spcPct val="150000"/>
              </a:lnSpc>
              <a:defRPr sz="1300">
                <a:latin typeface="微软雅黑" panose="020B0503020204020204" pitchFamily="34" charset="-122"/>
                <a:ea typeface="微软雅黑" panose="020B0503020204020204" pitchFamily="34" charset="-122"/>
              </a:defRPr>
            </a:lvl1pPr>
          </a:lstStyle>
          <a:p>
            <a:pPr lvl="0" fontAlgn="auto">
              <a:spcBef>
                <a:spcPts val="0"/>
              </a:spcBef>
              <a:spcAft>
                <a:spcPts val="0"/>
              </a:spcAft>
              <a:defRPr/>
            </a:pPr>
            <a:r>
              <a:rPr lang="en-US" altLang="zh-CN" sz="1400" b="1" dirty="0">
                <a:solidFill>
                  <a:srgbClr val="002060"/>
                </a:solidFill>
              </a:rPr>
              <a:t>High-altitude environments are essential for precise submillimeter telescopes, which contribute to stellar evolution, galaxy discovery, and black hole imaging.</a:t>
            </a:r>
          </a:p>
          <a:p>
            <a:pPr lvl="0" fontAlgn="auto">
              <a:spcBef>
                <a:spcPts val="0"/>
              </a:spcBef>
              <a:spcAft>
                <a:spcPts val="0"/>
              </a:spcAft>
              <a:defRPr/>
            </a:pPr>
            <a:r>
              <a:rPr lang="zh-CN" altLang="en-US" sz="1400" b="1" dirty="0">
                <a:solidFill>
                  <a:srgbClr val="002060"/>
                </a:solidFill>
              </a:rPr>
              <a:t> </a:t>
            </a:r>
          </a:p>
          <a:p>
            <a:pPr lvl="0" fontAlgn="auto">
              <a:spcBef>
                <a:spcPts val="0"/>
              </a:spcBef>
              <a:spcAft>
                <a:spcPts val="0"/>
              </a:spcAft>
              <a:defRPr/>
            </a:pPr>
            <a:endParaRPr lang="zh-CN" altLang="en-US" sz="1400" b="1" dirty="0">
              <a:solidFill>
                <a:srgbClr val="002060"/>
              </a:solidFill>
            </a:endParaRPr>
          </a:p>
        </p:txBody>
      </p:sp>
      <p:sp>
        <p:nvSpPr>
          <p:cNvPr id="32" name="文本框 31">
            <a:extLst>
              <a:ext uri="{FF2B5EF4-FFF2-40B4-BE49-F238E27FC236}">
                <a16:creationId xmlns:a16="http://schemas.microsoft.com/office/drawing/2014/main" id="{27150CD5-9938-47E1-9876-D75D6974CBF8}"/>
              </a:ext>
            </a:extLst>
          </p:cNvPr>
          <p:cNvSpPr txBox="1"/>
          <p:nvPr/>
        </p:nvSpPr>
        <p:spPr>
          <a:xfrm>
            <a:off x="6598449" y="5079561"/>
            <a:ext cx="1872000" cy="600164"/>
          </a:xfrm>
          <a:prstGeom prst="rect">
            <a:avLst/>
          </a:prstGeom>
          <a:solidFill>
            <a:schemeClr val="accent1">
              <a:alpha val="96000"/>
            </a:schemeClr>
          </a:solidFill>
        </p:spPr>
        <p:txBody>
          <a:bodyPr wrap="square" rtlCol="0">
            <a:spAutoFit/>
          </a:bodyPr>
          <a:lstStyle/>
          <a:p>
            <a:pPr algn="ctr"/>
            <a:r>
              <a:rPr lang="en-US" altLang="zh-CN" sz="1100" b="1" dirty="0">
                <a:solidFill>
                  <a:schemeClr val="bg1"/>
                </a:solidFill>
                <a:latin typeface="微软雅黑" panose="020B0503020204020204" pitchFamily="34" charset="-122"/>
                <a:ea typeface="微软雅黑" panose="020B0503020204020204" pitchFamily="34" charset="-122"/>
              </a:rPr>
              <a:t>The Fred Young Submillimeter Telescope (FYST</a:t>
            </a:r>
            <a:r>
              <a:rPr lang="zh-CN" altLang="en-US" sz="1100" b="1" dirty="0">
                <a:solidFill>
                  <a:schemeClr val="bg1"/>
                </a:solidFill>
                <a:latin typeface="微软雅黑" panose="020B0503020204020204" pitchFamily="34" charset="-122"/>
                <a:ea typeface="微软雅黑" panose="020B0503020204020204" pitchFamily="34" charset="-122"/>
              </a:rPr>
              <a:t>）</a:t>
            </a:r>
          </a:p>
        </p:txBody>
      </p:sp>
      <p:pic>
        <p:nvPicPr>
          <p:cNvPr id="3" name="图片 2">
            <a:extLst>
              <a:ext uri="{FF2B5EF4-FFF2-40B4-BE49-F238E27FC236}">
                <a16:creationId xmlns:a16="http://schemas.microsoft.com/office/drawing/2014/main" id="{0A884965-6879-4998-92E6-F64639679830}"/>
              </a:ext>
            </a:extLst>
          </p:cNvPr>
          <p:cNvPicPr>
            <a:picLocks/>
          </p:cNvPicPr>
          <p:nvPr/>
        </p:nvPicPr>
        <p:blipFill>
          <a:blip r:embed="rId10"/>
          <a:stretch>
            <a:fillRect/>
          </a:stretch>
        </p:blipFill>
        <p:spPr>
          <a:xfrm>
            <a:off x="1052459" y="2015879"/>
            <a:ext cx="1872000" cy="1188000"/>
          </a:xfrm>
          <a:prstGeom prst="rect">
            <a:avLst/>
          </a:prstGeom>
        </p:spPr>
      </p:pic>
      <p:sp>
        <p:nvSpPr>
          <p:cNvPr id="42" name="文本框 41">
            <a:extLst>
              <a:ext uri="{FF2B5EF4-FFF2-40B4-BE49-F238E27FC236}">
                <a16:creationId xmlns:a16="http://schemas.microsoft.com/office/drawing/2014/main" id="{1F89A5CF-C832-45FB-9C25-8BFC79FA59B3}"/>
              </a:ext>
            </a:extLst>
          </p:cNvPr>
          <p:cNvSpPr txBox="1"/>
          <p:nvPr/>
        </p:nvSpPr>
        <p:spPr>
          <a:xfrm>
            <a:off x="2993820" y="5004703"/>
            <a:ext cx="2317166" cy="646331"/>
          </a:xfrm>
          <a:prstGeom prst="rect">
            <a:avLst/>
          </a:prstGeom>
          <a:solidFill>
            <a:schemeClr val="accent1">
              <a:alpha val="96000"/>
            </a:schemeClr>
          </a:solidFill>
        </p:spPr>
        <p:txBody>
          <a:bodyPr wrap="square" rtlCol="0">
            <a:spAutoFit/>
          </a:bodyPr>
          <a:lstStyle/>
          <a:p>
            <a:pPr algn="ctr"/>
            <a:r>
              <a:rPr lang="en-US" altLang="zh-CN" sz="1200" b="1" dirty="0">
                <a:solidFill>
                  <a:schemeClr val="bg1"/>
                </a:solidFill>
                <a:latin typeface="微软雅黑" panose="020B0503020204020204" pitchFamily="34" charset="-122"/>
                <a:ea typeface="微软雅黑" panose="020B0503020204020204" pitchFamily="34" charset="-122"/>
              </a:rPr>
              <a:t>China-German Cosmic Submillimeter Observatory for Molecular Astrophysics</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pic>
        <p:nvPicPr>
          <p:cNvPr id="46" name="图片 45">
            <a:extLst>
              <a:ext uri="{FF2B5EF4-FFF2-40B4-BE49-F238E27FC236}">
                <a16:creationId xmlns:a16="http://schemas.microsoft.com/office/drawing/2014/main" id="{394564FF-6400-4476-89FF-123013BED0B7}"/>
              </a:ext>
            </a:extLst>
          </p:cNvPr>
          <p:cNvPicPr>
            <a:picLocks/>
          </p:cNvPicPr>
          <p:nvPr/>
        </p:nvPicPr>
        <p:blipFill rotWithShape="1">
          <a:blip r:embed="rId11">
            <a:extLst>
              <a:ext uri="{28A0092B-C50C-407E-A947-70E740481C1C}">
                <a14:useLocalDpi xmlns:a14="http://schemas.microsoft.com/office/drawing/2010/main" val="0"/>
              </a:ext>
            </a:extLst>
          </a:blip>
          <a:srcRect r="43512" b="-305"/>
          <a:stretch/>
        </p:blipFill>
        <p:spPr bwMode="auto">
          <a:xfrm>
            <a:off x="3226318" y="3819122"/>
            <a:ext cx="1872000" cy="1188000"/>
          </a:xfrm>
          <a:prstGeom prst="rect">
            <a:avLst/>
          </a:prstGeom>
          <a:noFill/>
          <a:ln>
            <a:noFill/>
          </a:ln>
        </p:spPr>
      </p:pic>
      <p:sp>
        <p:nvSpPr>
          <p:cNvPr id="2" name="矩形: 圆角 1">
            <a:extLst>
              <a:ext uri="{FF2B5EF4-FFF2-40B4-BE49-F238E27FC236}">
                <a16:creationId xmlns:a16="http://schemas.microsoft.com/office/drawing/2014/main" id="{D8C65AA6-311D-FA61-327D-159F6C5A1956}"/>
              </a:ext>
            </a:extLst>
          </p:cNvPr>
          <p:cNvSpPr/>
          <p:nvPr>
            <p:custDataLst>
              <p:tags r:id="rId5"/>
            </p:custDataLst>
          </p:nvPr>
        </p:nvSpPr>
        <p:spPr>
          <a:xfrm>
            <a:off x="6122268" y="1773329"/>
            <a:ext cx="5015993" cy="4137455"/>
          </a:xfrm>
          <a:prstGeom prst="roundRect">
            <a:avLst/>
          </a:prstGeom>
          <a:noFill/>
          <a:ln w="19050">
            <a:solidFill>
              <a:schemeClr val="accent1">
                <a:lumMod val="60000"/>
                <a:lumOff val="40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a:extLst>
              <a:ext uri="{FF2B5EF4-FFF2-40B4-BE49-F238E27FC236}">
                <a16:creationId xmlns:a16="http://schemas.microsoft.com/office/drawing/2014/main" id="{72E098E3-D162-2600-CB3D-4B4AC0B0A704}"/>
              </a:ext>
            </a:extLst>
          </p:cNvPr>
          <p:cNvSpPr txBox="1"/>
          <p:nvPr/>
        </p:nvSpPr>
        <p:spPr>
          <a:xfrm>
            <a:off x="8709187" y="3276021"/>
            <a:ext cx="1887931" cy="600164"/>
          </a:xfrm>
          <a:prstGeom prst="rect">
            <a:avLst/>
          </a:prstGeom>
          <a:solidFill>
            <a:schemeClr val="accent1">
              <a:alpha val="96000"/>
            </a:schemeClr>
          </a:solidFill>
        </p:spPr>
        <p:txBody>
          <a:bodyPr wrap="square" rtlCol="0">
            <a:spAutoFit/>
          </a:bodyPr>
          <a:lstStyle/>
          <a:p>
            <a:pPr algn="ctr"/>
            <a:r>
              <a:rPr lang="en-US" altLang="zh-CN" sz="1100" b="1" dirty="0">
                <a:solidFill>
                  <a:schemeClr val="bg1"/>
                </a:solidFill>
                <a:latin typeface="微软雅黑" panose="020B0503020204020204" pitchFamily="34" charset="-122"/>
                <a:ea typeface="微软雅黑" panose="020B0503020204020204" pitchFamily="34" charset="-122"/>
              </a:rPr>
              <a:t>Atacama Large Aperture Submillimeter Telescope (</a:t>
            </a:r>
            <a:r>
              <a:rPr lang="en-US" altLang="zh-CN" sz="1100" b="1" dirty="0" err="1">
                <a:solidFill>
                  <a:schemeClr val="bg1"/>
                </a:solidFill>
                <a:latin typeface="微软雅黑" panose="020B0503020204020204" pitchFamily="34" charset="-122"/>
                <a:ea typeface="微软雅黑" panose="020B0503020204020204" pitchFamily="34" charset="-122"/>
              </a:rPr>
              <a:t>AtLAST</a:t>
            </a:r>
            <a:r>
              <a:rPr lang="en-US" altLang="zh-CN" sz="1100" b="1" dirty="0">
                <a:solidFill>
                  <a:schemeClr val="bg1"/>
                </a:solidFill>
                <a:latin typeface="微软雅黑" panose="020B0503020204020204" pitchFamily="34" charset="-122"/>
                <a:ea typeface="微软雅黑" panose="020B0503020204020204" pitchFamily="34" charset="-122"/>
              </a:rPr>
              <a:t>)</a:t>
            </a:r>
            <a:endParaRPr lang="zh-CN" altLang="en-US" sz="1100" b="1" dirty="0">
              <a:solidFill>
                <a:schemeClr val="bg1"/>
              </a:solidFill>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id="{9D8AD6AF-7EB5-17D3-C469-0D0297B869ED}"/>
              </a:ext>
            </a:extLst>
          </p:cNvPr>
          <p:cNvSpPr txBox="1"/>
          <p:nvPr/>
        </p:nvSpPr>
        <p:spPr>
          <a:xfrm>
            <a:off x="6605463" y="3420213"/>
            <a:ext cx="1869440" cy="461665"/>
          </a:xfrm>
          <a:prstGeom prst="rect">
            <a:avLst/>
          </a:prstGeom>
          <a:solidFill>
            <a:schemeClr val="accent1">
              <a:alpha val="96000"/>
            </a:schemeClr>
          </a:solidFill>
        </p:spPr>
        <p:txBody>
          <a:bodyPr wrap="square" rtlCol="0">
            <a:spAutoFit/>
          </a:bodyPr>
          <a:lstStyle/>
          <a:p>
            <a:pPr algn="ctr"/>
            <a:r>
              <a:rPr lang="en-US" altLang="zh-CN" sz="1200" b="1" dirty="0">
                <a:solidFill>
                  <a:schemeClr val="bg1"/>
                </a:solidFill>
                <a:latin typeface="微软雅黑" panose="020B0503020204020204" pitchFamily="34" charset="-122"/>
                <a:ea typeface="微软雅黑" panose="020B0503020204020204" pitchFamily="34" charset="-122"/>
              </a:rPr>
              <a:t>Leighton </a:t>
            </a:r>
            <a:r>
              <a:rPr lang="en-US" altLang="zh-CN" sz="1200" b="1" dirty="0" err="1">
                <a:solidFill>
                  <a:schemeClr val="bg1"/>
                </a:solidFill>
                <a:latin typeface="微软雅黑" panose="020B0503020204020204" pitchFamily="34" charset="-122"/>
                <a:ea typeface="微软雅黑" panose="020B0503020204020204" pitchFamily="34" charset="-122"/>
              </a:rPr>
              <a:t>Chajnantor</a:t>
            </a:r>
            <a:r>
              <a:rPr lang="en-US" altLang="zh-CN" sz="1200" b="1" dirty="0">
                <a:solidFill>
                  <a:schemeClr val="bg1"/>
                </a:solidFill>
                <a:latin typeface="微软雅黑" panose="020B0503020204020204" pitchFamily="34" charset="-122"/>
                <a:ea typeface="微软雅黑" panose="020B0503020204020204" pitchFamily="34" charset="-122"/>
              </a:rPr>
              <a:t> Telescope(LCT)</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pic>
        <p:nvPicPr>
          <p:cNvPr id="10" name="图片 9">
            <a:extLst>
              <a:ext uri="{FF2B5EF4-FFF2-40B4-BE49-F238E27FC236}">
                <a16:creationId xmlns:a16="http://schemas.microsoft.com/office/drawing/2014/main" id="{61A02AD4-48BF-20CF-52DC-5067F995E503}"/>
              </a:ext>
            </a:extLst>
          </p:cNvPr>
          <p:cNvPicPr>
            <a:picLocks/>
          </p:cNvPicPr>
          <p:nvPr/>
        </p:nvPicPr>
        <p:blipFill>
          <a:blip r:embed="rId12"/>
          <a:stretch>
            <a:fillRect/>
          </a:stretch>
        </p:blipFill>
        <p:spPr>
          <a:xfrm>
            <a:off x="6598449" y="2241000"/>
            <a:ext cx="1872000" cy="1188000"/>
          </a:xfrm>
          <a:prstGeom prst="rect">
            <a:avLst/>
          </a:prstGeom>
        </p:spPr>
      </p:pic>
      <p:sp>
        <p:nvSpPr>
          <p:cNvPr id="11" name="文本框 10">
            <a:extLst>
              <a:ext uri="{FF2B5EF4-FFF2-40B4-BE49-F238E27FC236}">
                <a16:creationId xmlns:a16="http://schemas.microsoft.com/office/drawing/2014/main" id="{1126F695-F886-5F85-6C44-559EE897C076}"/>
              </a:ext>
            </a:extLst>
          </p:cNvPr>
          <p:cNvSpPr txBox="1"/>
          <p:nvPr/>
        </p:nvSpPr>
        <p:spPr>
          <a:xfrm>
            <a:off x="3226318" y="3275375"/>
            <a:ext cx="1872000" cy="461665"/>
          </a:xfrm>
          <a:prstGeom prst="rect">
            <a:avLst/>
          </a:prstGeom>
          <a:solidFill>
            <a:schemeClr val="accent1">
              <a:alpha val="96000"/>
            </a:schemeClr>
          </a:solidFill>
        </p:spPr>
        <p:txBody>
          <a:bodyPr wrap="square" rtlCol="0">
            <a:spAutoFit/>
          </a:bodyPr>
          <a:lstStyle/>
          <a:p>
            <a:pPr algn="ctr"/>
            <a:r>
              <a:rPr lang="en-US" altLang="zh-CN" sz="1200" b="1" dirty="0">
                <a:solidFill>
                  <a:schemeClr val="bg1"/>
                </a:solidFill>
                <a:latin typeface="微软雅黑" panose="020B0503020204020204" pitchFamily="34" charset="-122"/>
                <a:ea typeface="微软雅黑" panose="020B0503020204020204" pitchFamily="34" charset="-122"/>
              </a:rPr>
              <a:t>Sub-Millimeter Array</a:t>
            </a:r>
            <a:r>
              <a:rPr lang="zh-CN" altLang="en-US" sz="1200" b="1" dirty="0">
                <a:solidFill>
                  <a:schemeClr val="bg1"/>
                </a:solidFill>
                <a:latin typeface="微软雅黑" panose="020B0503020204020204" pitchFamily="34" charset="-122"/>
                <a:ea typeface="微软雅黑" panose="020B0503020204020204" pitchFamily="34" charset="-122"/>
              </a:rPr>
              <a:t>（</a:t>
            </a:r>
            <a:r>
              <a:rPr lang="en-US" altLang="zh-CN" sz="1200" b="1" dirty="0">
                <a:solidFill>
                  <a:schemeClr val="bg1"/>
                </a:solidFill>
                <a:latin typeface="微软雅黑" panose="020B0503020204020204" pitchFamily="34" charset="-122"/>
                <a:ea typeface="微软雅黑" panose="020B0503020204020204" pitchFamily="34" charset="-122"/>
              </a:rPr>
              <a:t>SMA</a:t>
            </a:r>
            <a:r>
              <a:rPr lang="zh-CN" altLang="en-US" sz="1200" b="1" dirty="0">
                <a:solidFill>
                  <a:schemeClr val="bg1"/>
                </a:solidFill>
                <a:latin typeface="微软雅黑" panose="020B0503020204020204" pitchFamily="34" charset="-122"/>
                <a:ea typeface="微软雅黑" panose="020B0503020204020204" pitchFamily="34" charset="-122"/>
              </a:rPr>
              <a:t>）</a:t>
            </a:r>
          </a:p>
        </p:txBody>
      </p:sp>
      <p:pic>
        <p:nvPicPr>
          <p:cNvPr id="15" name="图片 14">
            <a:extLst>
              <a:ext uri="{FF2B5EF4-FFF2-40B4-BE49-F238E27FC236}">
                <a16:creationId xmlns:a16="http://schemas.microsoft.com/office/drawing/2014/main" id="{7EE0E62F-B5EE-30C3-8146-248436BE3EC9}"/>
              </a:ext>
            </a:extLst>
          </p:cNvPr>
          <p:cNvPicPr>
            <a:picLocks/>
          </p:cNvPicPr>
          <p:nvPr/>
        </p:nvPicPr>
        <p:blipFill>
          <a:blip r:embed="rId13"/>
          <a:stretch>
            <a:fillRect/>
          </a:stretch>
        </p:blipFill>
        <p:spPr>
          <a:xfrm>
            <a:off x="3226318" y="2112214"/>
            <a:ext cx="1872000" cy="1188000"/>
          </a:xfrm>
          <a:prstGeom prst="rect">
            <a:avLst/>
          </a:prstGeom>
        </p:spPr>
      </p:pic>
      <p:pic>
        <p:nvPicPr>
          <p:cNvPr id="18" name="图片 17" descr="山上有许多车&#10;&#10;AI 生成的内容可能不正确。">
            <a:extLst>
              <a:ext uri="{FF2B5EF4-FFF2-40B4-BE49-F238E27FC236}">
                <a16:creationId xmlns:a16="http://schemas.microsoft.com/office/drawing/2014/main" id="{1DD756E2-CE77-8F28-5602-881C62B87EC3}"/>
              </a:ext>
            </a:extLst>
          </p:cNvPr>
          <p:cNvPicPr>
            <a:picLocks noChangeAspect="1"/>
          </p:cNvPicPr>
          <p:nvPr/>
        </p:nvPicPr>
        <p:blipFill>
          <a:blip r:embed="rId14"/>
          <a:srcRect l="7921" t="8496" r="5649" b="2822"/>
          <a:stretch>
            <a:fillRect/>
          </a:stretch>
        </p:blipFill>
        <p:spPr>
          <a:xfrm>
            <a:off x="6598449" y="3897766"/>
            <a:ext cx="1872000" cy="1188000"/>
          </a:xfrm>
          <a:prstGeom prst="rect">
            <a:avLst/>
          </a:prstGeom>
        </p:spPr>
      </p:pic>
      <p:sp>
        <p:nvSpPr>
          <p:cNvPr id="19" name="文本框 18">
            <a:extLst>
              <a:ext uri="{FF2B5EF4-FFF2-40B4-BE49-F238E27FC236}">
                <a16:creationId xmlns:a16="http://schemas.microsoft.com/office/drawing/2014/main" id="{2532A177-0A71-214E-A6AE-D012A8B3040B}"/>
              </a:ext>
            </a:extLst>
          </p:cNvPr>
          <p:cNvSpPr txBox="1"/>
          <p:nvPr/>
        </p:nvSpPr>
        <p:spPr>
          <a:xfrm>
            <a:off x="1040533" y="5038627"/>
            <a:ext cx="1872000" cy="584775"/>
          </a:xfrm>
          <a:prstGeom prst="rect">
            <a:avLst/>
          </a:prstGeom>
          <a:solidFill>
            <a:schemeClr val="accent1">
              <a:alpha val="96000"/>
            </a:schemeClr>
          </a:solidFill>
        </p:spPr>
        <p:txBody>
          <a:bodyPr wrap="square" rtlCol="0">
            <a:spAutoFit/>
          </a:bodyPr>
          <a:lstStyle/>
          <a:p>
            <a:r>
              <a:rPr lang="en-US" altLang="zh-CN" sz="1600" b="1" dirty="0">
                <a:solidFill>
                  <a:schemeClr val="bg1"/>
                </a:solidFill>
              </a:rPr>
              <a:t>James Clerk Maxwell Telescope </a:t>
            </a:r>
          </a:p>
        </p:txBody>
      </p:sp>
      <p:pic>
        <p:nvPicPr>
          <p:cNvPr id="20" name="图片 19">
            <a:extLst>
              <a:ext uri="{FF2B5EF4-FFF2-40B4-BE49-F238E27FC236}">
                <a16:creationId xmlns:a16="http://schemas.microsoft.com/office/drawing/2014/main" id="{5EAC648D-0436-BBC5-1984-36AEAAEBD836}"/>
              </a:ext>
            </a:extLst>
          </p:cNvPr>
          <p:cNvPicPr>
            <a:picLocks/>
          </p:cNvPicPr>
          <p:nvPr/>
        </p:nvPicPr>
        <p:blipFill rotWithShape="1">
          <a:blip r:embed="rId15">
            <a:extLst>
              <a:ext uri="{28A0092B-C50C-407E-A947-70E740481C1C}">
                <a14:useLocalDpi xmlns:a14="http://schemas.microsoft.com/office/drawing/2010/main" val="0"/>
              </a:ext>
            </a:extLst>
          </a:blip>
          <a:srcRect l="53698" t="2623" r="2016" b="5535"/>
          <a:stretch/>
        </p:blipFill>
        <p:spPr bwMode="auto">
          <a:xfrm>
            <a:off x="1036581" y="3878051"/>
            <a:ext cx="1872000" cy="1188000"/>
          </a:xfrm>
          <a:prstGeom prst="rect">
            <a:avLst/>
          </a:prstGeom>
          <a:noFill/>
          <a:ln>
            <a:noFill/>
          </a:ln>
        </p:spPr>
      </p:pic>
      <p:pic>
        <p:nvPicPr>
          <p:cNvPr id="22" name="图片 21" descr="图片包含 室内, 桌子, 监控, 电脑&#10;&#10;AI 生成的内容可能不正确。">
            <a:extLst>
              <a:ext uri="{FF2B5EF4-FFF2-40B4-BE49-F238E27FC236}">
                <a16:creationId xmlns:a16="http://schemas.microsoft.com/office/drawing/2014/main" id="{017E8847-97D0-26DE-296B-94F4C61795E9}"/>
              </a:ext>
            </a:extLst>
          </p:cNvPr>
          <p:cNvPicPr>
            <a:picLocks noChangeAspect="1"/>
          </p:cNvPicPr>
          <p:nvPr/>
        </p:nvPicPr>
        <p:blipFill>
          <a:blip r:embed="rId16"/>
          <a:stretch>
            <a:fillRect/>
          </a:stretch>
        </p:blipFill>
        <p:spPr>
          <a:xfrm>
            <a:off x="8709187" y="2085221"/>
            <a:ext cx="1851372" cy="1109396"/>
          </a:xfrm>
          <a:prstGeom prst="rect">
            <a:avLst/>
          </a:prstGeom>
        </p:spPr>
      </p:pic>
      <p:pic>
        <p:nvPicPr>
          <p:cNvPr id="23" name="图片 22">
            <a:extLst>
              <a:ext uri="{FF2B5EF4-FFF2-40B4-BE49-F238E27FC236}">
                <a16:creationId xmlns:a16="http://schemas.microsoft.com/office/drawing/2014/main" id="{E90519DC-E85A-AAA7-8543-6448DF46C1A0}"/>
              </a:ext>
            </a:extLst>
          </p:cNvPr>
          <p:cNvPicPr>
            <a:picLocks noChangeAspect="1"/>
          </p:cNvPicPr>
          <p:nvPr/>
        </p:nvPicPr>
        <p:blipFill>
          <a:blip r:embed="rId17"/>
          <a:stretch>
            <a:fillRect/>
          </a:stretch>
        </p:blipFill>
        <p:spPr>
          <a:xfrm>
            <a:off x="8745747" y="3914144"/>
            <a:ext cx="1851371" cy="1188000"/>
          </a:xfrm>
          <a:prstGeom prst="rect">
            <a:avLst/>
          </a:prstGeom>
        </p:spPr>
      </p:pic>
      <p:sp>
        <p:nvSpPr>
          <p:cNvPr id="17" name="文本框 16">
            <a:extLst>
              <a:ext uri="{FF2B5EF4-FFF2-40B4-BE49-F238E27FC236}">
                <a16:creationId xmlns:a16="http://schemas.microsoft.com/office/drawing/2014/main" id="{DE0CFB1C-0066-63A7-3579-8752EA33EEC7}"/>
              </a:ext>
            </a:extLst>
          </p:cNvPr>
          <p:cNvSpPr txBox="1"/>
          <p:nvPr/>
        </p:nvSpPr>
        <p:spPr>
          <a:xfrm>
            <a:off x="8745747" y="5097470"/>
            <a:ext cx="1872000" cy="430887"/>
          </a:xfrm>
          <a:prstGeom prst="rect">
            <a:avLst/>
          </a:prstGeom>
          <a:solidFill>
            <a:schemeClr val="accent1">
              <a:alpha val="96000"/>
            </a:schemeClr>
          </a:solidFill>
        </p:spPr>
        <p:txBody>
          <a:bodyPr wrap="square" rtlCol="0">
            <a:spAutoFit/>
          </a:bodyPr>
          <a:lstStyle/>
          <a:p>
            <a:pPr algn="ctr"/>
            <a:r>
              <a:rPr lang="en-US" altLang="zh-CN" sz="1100" b="1" dirty="0">
                <a:solidFill>
                  <a:schemeClr val="bg1"/>
                </a:solidFill>
                <a:latin typeface="微软雅黑" panose="020B0503020204020204" pitchFamily="34" charset="-122"/>
                <a:ea typeface="微软雅黑" panose="020B0503020204020204" pitchFamily="34" charset="-122"/>
              </a:rPr>
              <a:t>15-meter Millimeter-wave Telescope(XSMT)</a:t>
            </a:r>
          </a:p>
        </p:txBody>
      </p:sp>
      <p:sp>
        <p:nvSpPr>
          <p:cNvPr id="21" name="矩形: 圆角 57">
            <a:extLst>
              <a:ext uri="{FF2B5EF4-FFF2-40B4-BE49-F238E27FC236}">
                <a16:creationId xmlns:a16="http://schemas.microsoft.com/office/drawing/2014/main" id="{89C60F9A-BBE5-424C-E3AD-48782161249F}"/>
              </a:ext>
            </a:extLst>
          </p:cNvPr>
          <p:cNvSpPr/>
          <p:nvPr>
            <p:custDataLst>
              <p:tags r:id="rId6"/>
            </p:custDataLst>
          </p:nvPr>
        </p:nvSpPr>
        <p:spPr>
          <a:xfrm>
            <a:off x="6234297" y="1911813"/>
            <a:ext cx="4686240" cy="3893451"/>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8">
            <a:extLst>
              <a:ext uri="{FF2B5EF4-FFF2-40B4-BE49-F238E27FC236}">
                <a16:creationId xmlns:a16="http://schemas.microsoft.com/office/drawing/2014/main" id="{8D31C188-85AD-5166-A75F-9732EC559D46}"/>
              </a:ext>
            </a:extLst>
          </p:cNvPr>
          <p:cNvSpPr txBox="1">
            <a:spLocks/>
          </p:cNvSpPr>
          <p:nvPr/>
        </p:nvSpPr>
        <p:spPr>
          <a:xfrm>
            <a:off x="10992544" y="318037"/>
            <a:ext cx="756032" cy="468000"/>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pPr/>
              <a:t>4</a:t>
            </a:fld>
            <a:endParaRPr lang="zh-CN" altLang="en-US" sz="2000" dirty="0"/>
          </a:p>
        </p:txBody>
      </p:sp>
    </p:spTree>
    <p:custDataLst>
      <p:tags r:id="rId1"/>
    </p:custDataLst>
    <p:extLst>
      <p:ext uri="{BB962C8B-B14F-4D97-AF65-F5344CB8AC3E}">
        <p14:creationId xmlns:p14="http://schemas.microsoft.com/office/powerpoint/2010/main" val="3576056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AE007-4B08-FBC1-71E4-7D6B45885C71}"/>
            </a:ext>
          </a:extLst>
        </p:cNvPr>
        <p:cNvGrpSpPr/>
        <p:nvPr/>
      </p:nvGrpSpPr>
      <p:grpSpPr>
        <a:xfrm>
          <a:off x="0" y="0"/>
          <a:ext cx="0" cy="0"/>
          <a:chOff x="0" y="0"/>
          <a:chExt cx="0" cy="0"/>
        </a:xfrm>
      </p:grpSpPr>
      <p:sp>
        <p:nvSpPr>
          <p:cNvPr id="50" name="矩形 49">
            <a:extLst>
              <a:ext uri="{FF2B5EF4-FFF2-40B4-BE49-F238E27FC236}">
                <a16:creationId xmlns:a16="http://schemas.microsoft.com/office/drawing/2014/main" id="{A4AC8C15-5259-0124-60CC-592F2215269E}"/>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48" name="任意多边形 47">
            <a:extLst>
              <a:ext uri="{FF2B5EF4-FFF2-40B4-BE49-F238E27FC236}">
                <a16:creationId xmlns:a16="http://schemas.microsoft.com/office/drawing/2014/main" id="{A84A259F-27CD-B0E7-1BF8-7B6E50E14391}"/>
              </a:ext>
            </a:extLst>
          </p:cNvPr>
          <p:cNvSpPr/>
          <p:nvPr/>
        </p:nvSpPr>
        <p:spPr bwMode="auto">
          <a:xfrm>
            <a:off x="2714923"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47" name="矩形 46">
            <a:extLst>
              <a:ext uri="{FF2B5EF4-FFF2-40B4-BE49-F238E27FC236}">
                <a16:creationId xmlns:a16="http://schemas.microsoft.com/office/drawing/2014/main" id="{8E79917D-DEDD-6EF3-1A68-C85DE4F78800}"/>
              </a:ext>
            </a:extLst>
          </p:cNvPr>
          <p:cNvSpPr/>
          <p:nvPr/>
        </p:nvSpPr>
        <p:spPr bwMode="auto">
          <a:xfrm>
            <a:off x="-69" y="0"/>
            <a:ext cx="2714625"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37" name="灯片编号占位符 8">
            <a:extLst>
              <a:ext uri="{FF2B5EF4-FFF2-40B4-BE49-F238E27FC236}">
                <a16:creationId xmlns:a16="http://schemas.microsoft.com/office/drawing/2014/main" id="{09DA3477-11F2-1BEE-3F29-884E8DA30D0F}"/>
              </a:ext>
            </a:extLst>
          </p:cNvPr>
          <p:cNvSpPr txBox="1"/>
          <p:nvPr/>
        </p:nvSpPr>
        <p:spPr>
          <a:xfrm>
            <a:off x="11280576" y="243473"/>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5</a:t>
            </a:fld>
            <a:endParaRPr lang="zh-CN" altLang="en-US" sz="2000" dirty="0"/>
          </a:p>
        </p:txBody>
      </p:sp>
      <p:sp>
        <p:nvSpPr>
          <p:cNvPr id="16" name="Text Box 5">
            <a:extLst>
              <a:ext uri="{FF2B5EF4-FFF2-40B4-BE49-F238E27FC236}">
                <a16:creationId xmlns:a16="http://schemas.microsoft.com/office/drawing/2014/main" id="{A6E7F58E-6B83-7B92-9CF5-3025C5DAE505}"/>
              </a:ext>
            </a:extLst>
          </p:cNvPr>
          <p:cNvSpPr txBox="1">
            <a:spLocks noChangeArrowheads="1"/>
          </p:cNvSpPr>
          <p:nvPr/>
        </p:nvSpPr>
        <p:spPr bwMode="auto">
          <a:xfrm>
            <a:off x="3196562" y="195206"/>
            <a:ext cx="78045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Two submillimeter wave telescopes: LCT &amp; XSMT</a:t>
            </a:r>
          </a:p>
          <a:p>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圆角 10">
            <a:extLst>
              <a:ext uri="{FF2B5EF4-FFF2-40B4-BE49-F238E27FC236}">
                <a16:creationId xmlns:a16="http://schemas.microsoft.com/office/drawing/2014/main" id="{B1CEA790-2220-53D8-2CB1-E1BD3EA8B22E}"/>
              </a:ext>
            </a:extLst>
          </p:cNvPr>
          <p:cNvSpPr/>
          <p:nvPr/>
        </p:nvSpPr>
        <p:spPr>
          <a:xfrm>
            <a:off x="292128" y="4965065"/>
            <a:ext cx="5735405" cy="1711078"/>
          </a:xfrm>
          <a:prstGeom prst="round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id="{04EC03E9-7AC8-4E26-AC13-3E88BADDC042}"/>
              </a:ext>
            </a:extLst>
          </p:cNvPr>
          <p:cNvSpPr txBox="1"/>
          <p:nvPr/>
        </p:nvSpPr>
        <p:spPr>
          <a:xfrm>
            <a:off x="438869" y="4965065"/>
            <a:ext cx="5855928" cy="1987852"/>
          </a:xfrm>
          <a:prstGeom prst="rect">
            <a:avLst/>
          </a:prstGeom>
          <a:noFill/>
        </p:spPr>
        <p:txBody>
          <a:bodyPr wrap="square">
            <a:spAutoFit/>
          </a:bodyPr>
          <a:lstStyle/>
          <a:p>
            <a:pPr>
              <a:lnSpc>
                <a:spcPct val="150000"/>
              </a:lnSpc>
            </a:pPr>
            <a:r>
              <a:rPr lang="en-US" altLang="zh-CN" b="1" dirty="0">
                <a:latin typeface="微软雅黑" panose="020B0503020204020204" pitchFamily="34" charset="-122"/>
                <a:ea typeface="微软雅黑" panose="020B0503020204020204" pitchFamily="34" charset="-122"/>
              </a:rPr>
              <a:t>Primary Reflector </a:t>
            </a:r>
            <a:r>
              <a:rPr lang="en-US" altLang="zh-CN" b="1" dirty="0" err="1">
                <a:latin typeface="微软雅黑" panose="020B0503020204020204" pitchFamily="34" charset="-122"/>
                <a:ea typeface="微软雅黑" panose="020B0503020204020204" pitchFamily="34" charset="-122"/>
              </a:rPr>
              <a:t>Aperture:</a:t>
            </a:r>
            <a:r>
              <a:rPr lang="en-US" altLang="zh-CN" sz="1600" dirty="0" err="1">
                <a:latin typeface="微软雅黑" panose="020B0503020204020204" pitchFamily="34" charset="-122"/>
                <a:ea typeface="微软雅黑" panose="020B0503020204020204" pitchFamily="34" charset="-122"/>
              </a:rPr>
              <a:t>Diameter</a:t>
            </a:r>
            <a:r>
              <a:rPr lang="en-US" altLang="zh-CN" sz="1600" dirty="0">
                <a:latin typeface="微软雅黑" panose="020B0503020204020204" pitchFamily="34" charset="-122"/>
                <a:ea typeface="微软雅黑" panose="020B0503020204020204" pitchFamily="34" charset="-122"/>
              </a:rPr>
              <a:t>: 10.4 m</a:t>
            </a:r>
          </a:p>
          <a:p>
            <a:pPr>
              <a:lnSpc>
                <a:spcPct val="150000"/>
              </a:lnSpc>
            </a:pPr>
            <a:r>
              <a:rPr lang="en-US" altLang="zh-CN" b="1" dirty="0">
                <a:latin typeface="微软雅黑" panose="020B0503020204020204" pitchFamily="34" charset="-122"/>
                <a:ea typeface="微软雅黑" panose="020B0503020204020204" pitchFamily="34" charset="-122"/>
              </a:rPr>
              <a:t>Panel Manufacturing Precision Targets:</a:t>
            </a:r>
            <a:endParaRPr lang="en-US" altLang="zh-CN"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rPr>
              <a:t>Single Panel Surface Profile </a:t>
            </a:r>
            <a:r>
              <a:rPr lang="en-US" altLang="zh-CN" sz="1600" b="1" dirty="0">
                <a:solidFill>
                  <a:srgbClr val="C00000"/>
                </a:solidFill>
                <a:latin typeface="微软雅黑" panose="020B0503020204020204" pitchFamily="34" charset="-122"/>
                <a:ea typeface="微软雅黑" panose="020B0503020204020204" pitchFamily="34" charset="-122"/>
              </a:rPr>
              <a:t>RMS: ≤ 10–15 </a:t>
            </a:r>
            <a:r>
              <a:rPr lang="el-GR" altLang="zh-CN" sz="1600" b="1" dirty="0">
                <a:solidFill>
                  <a:srgbClr val="C00000"/>
                </a:solidFill>
                <a:latin typeface="微软雅黑" panose="020B0503020204020204" pitchFamily="34" charset="-122"/>
                <a:ea typeface="微软雅黑" panose="020B0503020204020204" pitchFamily="34" charset="-122"/>
              </a:rPr>
              <a:t>μ</a:t>
            </a:r>
            <a:r>
              <a:rPr lang="en-US" altLang="zh-CN" sz="1600" b="1" dirty="0">
                <a:solidFill>
                  <a:srgbClr val="C00000"/>
                </a:solidFill>
                <a:latin typeface="微软雅黑" panose="020B0503020204020204" pitchFamily="34" charset="-122"/>
                <a:ea typeface="微软雅黑" panose="020B0503020204020204" pitchFamily="34" charset="-122"/>
              </a:rPr>
              <a:t>m</a:t>
            </a:r>
          </a:p>
          <a:p>
            <a:pPr marL="285750" indent="-285750">
              <a:lnSpc>
                <a:spcPct val="150000"/>
              </a:lnSpc>
              <a:buFont typeface="Arial" panose="020B0604020202020204" pitchFamily="34" charset="0"/>
              <a:buChar char="•"/>
            </a:pPr>
            <a:r>
              <a:rPr lang="en-US" altLang="zh-CN" sz="1600" b="1" dirty="0">
                <a:solidFill>
                  <a:srgbClr val="C00000"/>
                </a:solidFill>
                <a:latin typeface="微软雅黑" panose="020B0503020204020204" pitchFamily="34" charset="-122"/>
                <a:ea typeface="微软雅黑" panose="020B0503020204020204" pitchFamily="34" charset="-122"/>
              </a:rPr>
              <a:t>Surface Profile RMS Requirement: ≤ 25 </a:t>
            </a:r>
            <a:r>
              <a:rPr lang="el-GR" altLang="zh-CN" sz="1600" b="1" dirty="0">
                <a:solidFill>
                  <a:srgbClr val="C00000"/>
                </a:solidFill>
                <a:latin typeface="微软雅黑" panose="020B0503020204020204" pitchFamily="34" charset="-122"/>
                <a:ea typeface="微软雅黑" panose="020B0503020204020204" pitchFamily="34" charset="-122"/>
              </a:rPr>
              <a:t>μ</a:t>
            </a:r>
            <a:r>
              <a:rPr lang="en-US" altLang="zh-CN" sz="1600" b="1" dirty="0">
                <a:solidFill>
                  <a:srgbClr val="C00000"/>
                </a:solidFill>
                <a:latin typeface="微软雅黑" panose="020B0503020204020204" pitchFamily="34" charset="-122"/>
                <a:ea typeface="微软雅黑" panose="020B0503020204020204" pitchFamily="34" charset="-122"/>
              </a:rPr>
              <a:t>m</a:t>
            </a:r>
          </a:p>
          <a:p>
            <a:pPr marL="285750" indent="-285750">
              <a:lnSpc>
                <a:spcPct val="150000"/>
              </a:lnSpc>
              <a:buFont typeface="Arial" panose="020B0604020202020204" pitchFamily="34" charset="0"/>
              <a:buChar char="•"/>
            </a:pPr>
            <a:endParaRPr lang="en-US" altLang="zh-CN" sz="1600" b="1" dirty="0">
              <a:solidFill>
                <a:srgbClr val="C00000"/>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id="{262D7512-EB38-29A2-7171-E1DBB5DECD90}"/>
              </a:ext>
            </a:extLst>
          </p:cNvPr>
          <p:cNvSpPr txBox="1"/>
          <p:nvPr/>
        </p:nvSpPr>
        <p:spPr>
          <a:xfrm>
            <a:off x="479424" y="917575"/>
            <a:ext cx="11377216" cy="416171"/>
          </a:xfrm>
          <a:prstGeom prst="rect">
            <a:avLst/>
          </a:prstGeom>
          <a:noFill/>
        </p:spPr>
        <p:txBody>
          <a:bodyPr wrap="square">
            <a:spAutoFit/>
          </a:bodyPr>
          <a:lstStyle>
            <a:defPPr>
              <a:defRPr lang="en-US"/>
            </a:defPPr>
            <a:lvl1pPr>
              <a:defRPr b="1">
                <a:solidFill>
                  <a:srgbClr val="002060"/>
                </a:solidFill>
              </a:defRPr>
            </a:lvl1pPr>
          </a:lstStyle>
          <a:p>
            <a:r>
              <a:rPr lang="en-US" altLang="zh-CN" dirty="0"/>
              <a:t>The Leighton </a:t>
            </a:r>
            <a:r>
              <a:rPr lang="en-US" altLang="zh-CN" dirty="0" err="1"/>
              <a:t>Chajnantor</a:t>
            </a:r>
            <a:r>
              <a:rPr lang="en-US" altLang="zh-CN" dirty="0"/>
              <a:t> Telescope (LCT) is Sub-millimeter-wave Telescope with</a:t>
            </a:r>
            <a:r>
              <a:rPr lang="zh-CN" altLang="en-US" dirty="0"/>
              <a:t> </a:t>
            </a:r>
            <a:r>
              <a:rPr lang="en-US" altLang="zh-CN" dirty="0"/>
              <a:t>the 10.4-meter primary reflector. </a:t>
            </a:r>
            <a:r>
              <a:rPr lang="zh-CN" altLang="en-US" dirty="0"/>
              <a:t> </a:t>
            </a:r>
          </a:p>
          <a:p>
            <a:endParaRPr lang="zh-CN" altLang="en-US" dirty="0"/>
          </a:p>
        </p:txBody>
      </p:sp>
      <p:pic>
        <p:nvPicPr>
          <p:cNvPr id="6" name="图像" descr="图像">
            <a:extLst>
              <a:ext uri="{FF2B5EF4-FFF2-40B4-BE49-F238E27FC236}">
                <a16:creationId xmlns:a16="http://schemas.microsoft.com/office/drawing/2014/main" id="{CDFE56B7-A5B5-D89E-5408-BF7A9BCF94FD}"/>
              </a:ext>
            </a:extLst>
          </p:cNvPr>
          <p:cNvPicPr>
            <a:picLocks noChangeAspect="1"/>
          </p:cNvPicPr>
          <p:nvPr/>
        </p:nvPicPr>
        <p:blipFill>
          <a:blip r:embed="rId4"/>
          <a:stretch>
            <a:fillRect/>
          </a:stretch>
        </p:blipFill>
        <p:spPr>
          <a:xfrm>
            <a:off x="10810875" y="6144086"/>
            <a:ext cx="1339850" cy="650240"/>
          </a:xfrm>
          <a:prstGeom prst="rect">
            <a:avLst/>
          </a:prstGeom>
          <a:ln w="12700">
            <a:miter lim="400000"/>
            <a:headEnd/>
            <a:tailEnd/>
          </a:ln>
        </p:spPr>
      </p:pic>
      <p:sp>
        <p:nvSpPr>
          <p:cNvPr id="7" name="矩形 16">
            <a:extLst>
              <a:ext uri="{FF2B5EF4-FFF2-40B4-BE49-F238E27FC236}">
                <a16:creationId xmlns:a16="http://schemas.microsoft.com/office/drawing/2014/main" id="{58472E7A-3674-AC96-6089-E83D80DE923E}"/>
              </a:ext>
            </a:extLst>
          </p:cNvPr>
          <p:cNvSpPr/>
          <p:nvPr/>
        </p:nvSpPr>
        <p:spPr>
          <a:xfrm>
            <a:off x="125674" y="133350"/>
            <a:ext cx="2369185" cy="46037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Background</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5B06C06E-E554-E032-BF0D-51800935C33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6492" t="5609" r="8166"/>
          <a:stretch/>
        </p:blipFill>
        <p:spPr bwMode="auto">
          <a:xfrm>
            <a:off x="1683666" y="2078371"/>
            <a:ext cx="2952328" cy="2773883"/>
          </a:xfrm>
          <a:prstGeom prst="rect">
            <a:avLst/>
          </a:prstGeom>
          <a:noFill/>
          <a:ln>
            <a:noFill/>
          </a:ln>
          <a:extLst>
            <a:ext uri="{53640926-AAD7-44D8-BBD7-CCE9431645EC}">
              <a14:shadowObscured xmlns:a14="http://schemas.microsoft.com/office/drawing/2010/main"/>
            </a:ext>
          </a:extLst>
        </p:spPr>
      </p:pic>
      <p:sp>
        <p:nvSpPr>
          <p:cNvPr id="9" name="文本框 8">
            <a:extLst>
              <a:ext uri="{FF2B5EF4-FFF2-40B4-BE49-F238E27FC236}">
                <a16:creationId xmlns:a16="http://schemas.microsoft.com/office/drawing/2014/main" id="{CFA19F24-2E6A-D287-AE19-7459CE129408}"/>
              </a:ext>
            </a:extLst>
          </p:cNvPr>
          <p:cNvSpPr txBox="1"/>
          <p:nvPr/>
        </p:nvSpPr>
        <p:spPr>
          <a:xfrm>
            <a:off x="479424" y="1393502"/>
            <a:ext cx="12196445" cy="646331"/>
          </a:xfrm>
          <a:prstGeom prst="rect">
            <a:avLst/>
          </a:prstGeom>
          <a:noFill/>
        </p:spPr>
        <p:txBody>
          <a:bodyPr wrap="square">
            <a:spAutoFit/>
          </a:bodyPr>
          <a:lstStyle/>
          <a:p>
            <a:pPr>
              <a:defRPr/>
            </a:pPr>
            <a:r>
              <a:rPr lang="en-US" altLang="zh-CN" b="1" dirty="0">
                <a:solidFill>
                  <a:srgbClr val="002060"/>
                </a:solidFill>
              </a:rPr>
              <a:t>The 15-meter Millimeter-wave Telescope (XSMT), l</a:t>
            </a:r>
            <a:r>
              <a:rPr lang="en-US" altLang="zh-CN" sz="1800" b="1" dirty="0">
                <a:solidFill>
                  <a:srgbClr val="002060"/>
                </a:solidFill>
              </a:rPr>
              <a:t>ocated in </a:t>
            </a:r>
            <a:r>
              <a:rPr lang="en-US" altLang="zh-CN" sz="1800" b="1" dirty="0" err="1">
                <a:solidFill>
                  <a:srgbClr val="002060"/>
                </a:solidFill>
              </a:rPr>
              <a:t>Qinhai</a:t>
            </a:r>
            <a:r>
              <a:rPr lang="en-US" altLang="zh-CN" sz="1800" b="1" dirty="0">
                <a:solidFill>
                  <a:srgbClr val="002060"/>
                </a:solidFill>
              </a:rPr>
              <a:t>, China, specializes in submillimeter-wave astronomical observations, focusing on the study of interstellar medium, star formation, and the evolution of distant galaxies.</a:t>
            </a:r>
          </a:p>
        </p:txBody>
      </p:sp>
      <p:sp>
        <p:nvSpPr>
          <p:cNvPr id="12" name="矩形 11">
            <a:extLst>
              <a:ext uri="{FF2B5EF4-FFF2-40B4-BE49-F238E27FC236}">
                <a16:creationId xmlns:a16="http://schemas.microsoft.com/office/drawing/2014/main" id="{201AD910-D1B0-306D-944A-A99F577D58A1}"/>
              </a:ext>
            </a:extLst>
          </p:cNvPr>
          <p:cNvSpPr/>
          <p:nvPr/>
        </p:nvSpPr>
        <p:spPr bwMode="auto">
          <a:xfrm>
            <a:off x="0" y="6786633"/>
            <a:ext cx="12191999" cy="71367"/>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13" name="矩形: 圆角 12">
            <a:extLst>
              <a:ext uri="{FF2B5EF4-FFF2-40B4-BE49-F238E27FC236}">
                <a16:creationId xmlns:a16="http://schemas.microsoft.com/office/drawing/2014/main" id="{D868D741-AB84-C423-BD24-30EA49EE790F}"/>
              </a:ext>
            </a:extLst>
          </p:cNvPr>
          <p:cNvSpPr/>
          <p:nvPr/>
        </p:nvSpPr>
        <p:spPr>
          <a:xfrm>
            <a:off x="6294797" y="4951715"/>
            <a:ext cx="5605075" cy="1711079"/>
          </a:xfrm>
          <a:prstGeom prst="round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a16="http://schemas.microsoft.com/office/drawing/2014/main" id="{1ECD0684-5E62-779E-521D-1231A30F9675}"/>
              </a:ext>
            </a:extLst>
          </p:cNvPr>
          <p:cNvPicPr>
            <a:picLocks noChangeAspect="1"/>
          </p:cNvPicPr>
          <p:nvPr/>
        </p:nvPicPr>
        <p:blipFill>
          <a:blip r:embed="rId6"/>
          <a:stretch>
            <a:fillRect/>
          </a:stretch>
        </p:blipFill>
        <p:spPr>
          <a:xfrm>
            <a:off x="6778427" y="2201860"/>
            <a:ext cx="4032448" cy="2491631"/>
          </a:xfrm>
          <a:prstGeom prst="rect">
            <a:avLst/>
          </a:prstGeom>
        </p:spPr>
      </p:pic>
      <p:sp>
        <p:nvSpPr>
          <p:cNvPr id="15" name="文本框 14">
            <a:extLst>
              <a:ext uri="{FF2B5EF4-FFF2-40B4-BE49-F238E27FC236}">
                <a16:creationId xmlns:a16="http://schemas.microsoft.com/office/drawing/2014/main" id="{4D547425-986F-857E-EE4C-33D11A2C2DFF}"/>
              </a:ext>
            </a:extLst>
          </p:cNvPr>
          <p:cNvSpPr txBox="1"/>
          <p:nvPr/>
        </p:nvSpPr>
        <p:spPr>
          <a:xfrm>
            <a:off x="6336071" y="5237049"/>
            <a:ext cx="5855928" cy="1203022"/>
          </a:xfrm>
          <a:prstGeom prst="rect">
            <a:avLst/>
          </a:prstGeom>
          <a:noFill/>
        </p:spPr>
        <p:txBody>
          <a:bodyPr wrap="square">
            <a:spAutoFit/>
          </a:bodyPr>
          <a:lstStyle/>
          <a:p>
            <a:pPr>
              <a:lnSpc>
                <a:spcPct val="150000"/>
              </a:lnSpc>
            </a:pPr>
            <a:r>
              <a:rPr lang="en-US" altLang="zh-CN" b="1" dirty="0">
                <a:latin typeface="微软雅黑" panose="020B0503020204020204" pitchFamily="34" charset="-122"/>
                <a:ea typeface="微软雅黑" panose="020B0503020204020204" pitchFamily="34" charset="-122"/>
              </a:rPr>
              <a:t>Primary Reflector Aperture: </a:t>
            </a:r>
            <a:r>
              <a:rPr lang="en-US" altLang="zh-CN" sz="1600" dirty="0">
                <a:latin typeface="微软雅黑" panose="020B0503020204020204" pitchFamily="34" charset="-122"/>
                <a:ea typeface="微软雅黑" panose="020B0503020204020204" pitchFamily="34" charset="-122"/>
              </a:rPr>
              <a:t>Diameter: 15 m</a:t>
            </a:r>
          </a:p>
          <a:p>
            <a:pPr marL="285750" indent="-285750">
              <a:lnSpc>
                <a:spcPct val="150000"/>
              </a:lnSpc>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rPr>
              <a:t>Design Frequency: ≥ 300 GHz (Wavelength ≈ 1 mm)</a:t>
            </a:r>
          </a:p>
          <a:p>
            <a:pPr marL="285750" indent="-285750">
              <a:lnSpc>
                <a:spcPct val="150000"/>
              </a:lnSpc>
              <a:buFont typeface="Arial" panose="020B0604020202020204" pitchFamily="34" charset="0"/>
              <a:buChar char="•"/>
            </a:pPr>
            <a:r>
              <a:rPr lang="en-US" altLang="zh-CN" sz="1600" b="1" dirty="0">
                <a:solidFill>
                  <a:srgbClr val="C00000"/>
                </a:solidFill>
                <a:latin typeface="微软雅黑" panose="020B0503020204020204" pitchFamily="34" charset="-122"/>
                <a:ea typeface="微软雅黑" panose="020B0503020204020204" pitchFamily="34" charset="-122"/>
              </a:rPr>
              <a:t>Surface Profile RMS Requirement: ≤ 20–30 </a:t>
            </a:r>
            <a:r>
              <a:rPr lang="el-GR" altLang="zh-CN" sz="1600" b="1" dirty="0">
                <a:solidFill>
                  <a:srgbClr val="C00000"/>
                </a:solidFill>
                <a:latin typeface="微软雅黑" panose="020B0503020204020204" pitchFamily="34" charset="-122"/>
                <a:ea typeface="微软雅黑" panose="020B0503020204020204" pitchFamily="34" charset="-122"/>
              </a:rPr>
              <a:t>μ</a:t>
            </a:r>
            <a:r>
              <a:rPr lang="en-US" altLang="zh-CN" sz="1600" b="1" dirty="0">
                <a:solidFill>
                  <a:srgbClr val="C00000"/>
                </a:solidFill>
                <a:latin typeface="微软雅黑" panose="020B0503020204020204" pitchFamily="34" charset="-122"/>
                <a:ea typeface="微软雅黑" panose="020B0503020204020204" pitchFamily="34" charset="-122"/>
              </a:rPr>
              <a:t>m</a:t>
            </a:r>
          </a:p>
        </p:txBody>
      </p:sp>
    </p:spTree>
    <p:custDataLst>
      <p:tags r:id="rId1"/>
    </p:custDataLst>
    <p:extLst>
      <p:ext uri="{BB962C8B-B14F-4D97-AF65-F5344CB8AC3E}">
        <p14:creationId xmlns:p14="http://schemas.microsoft.com/office/powerpoint/2010/main" val="1099100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48" name="任意多边形 47"/>
          <p:cNvSpPr/>
          <p:nvPr/>
        </p:nvSpPr>
        <p:spPr bwMode="auto">
          <a:xfrm>
            <a:off x="2691648"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47" name="矩形 46"/>
          <p:cNvSpPr/>
          <p:nvPr/>
        </p:nvSpPr>
        <p:spPr bwMode="auto">
          <a:xfrm>
            <a:off x="-23344" y="0"/>
            <a:ext cx="2714625"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4" name="矩形 16"/>
          <p:cNvSpPr/>
          <p:nvPr/>
        </p:nvSpPr>
        <p:spPr>
          <a:xfrm>
            <a:off x="106831" y="133350"/>
            <a:ext cx="2369185" cy="460375"/>
          </a:xfrm>
          <a:prstGeom prst="rect">
            <a:avLst/>
          </a:prstGeom>
          <a:noFill/>
          <a:ln w="9525">
            <a:noFill/>
          </a:ln>
        </p:spPr>
        <p:txBody>
          <a:bodyPr wrap="square">
            <a:spAutoFit/>
          </a:bodyPr>
          <a:lstStyle/>
          <a:p>
            <a:pPr algn="ctr"/>
            <a:r>
              <a:rPr lang="en-US" altLang="zh-CN" sz="2400" b="1" dirty="0">
                <a:solidFill>
                  <a:schemeClr val="bg1"/>
                </a:solidFill>
                <a:latin typeface="微软雅黑" panose="020B0503020204020204" pitchFamily="34" charset="-122"/>
                <a:ea typeface="微软雅黑" panose="020B0503020204020204" pitchFamily="34" charset="-122"/>
              </a:rPr>
              <a:t>Objective</a:t>
            </a:r>
          </a:p>
        </p:txBody>
      </p:sp>
      <p:pic>
        <p:nvPicPr>
          <p:cNvPr id="38" name="图像" descr="图像"/>
          <p:cNvPicPr>
            <a:picLocks noChangeAspect="1"/>
          </p:cNvPicPr>
          <p:nvPr/>
        </p:nvPicPr>
        <p:blipFill>
          <a:blip r:embed="rId19"/>
          <a:stretch>
            <a:fillRect/>
          </a:stretch>
        </p:blipFill>
        <p:spPr>
          <a:xfrm>
            <a:off x="10810875" y="6093460"/>
            <a:ext cx="1339850" cy="650240"/>
          </a:xfrm>
          <a:prstGeom prst="rect">
            <a:avLst/>
          </a:prstGeom>
          <a:ln w="12700">
            <a:miter lim="400000"/>
            <a:headEnd/>
            <a:tailEnd/>
          </a:ln>
        </p:spPr>
      </p:pic>
      <p:sp>
        <p:nvSpPr>
          <p:cNvPr id="8" name="矩形 7"/>
          <p:cNvSpPr/>
          <p:nvPr>
            <p:custDataLst>
              <p:tags r:id="rId2"/>
            </p:custDataLst>
          </p:nvPr>
        </p:nvSpPr>
        <p:spPr>
          <a:xfrm>
            <a:off x="911424" y="6110551"/>
            <a:ext cx="8280920" cy="67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我国对于大口径亚毫米波望远镜的建设需求非常迫切，发展大型亚毫米波射电望远镜关键技术是国家重大需求，不仅具有重要的天文科学意义，也具有重大的国家战略意义。</a:t>
            </a:r>
            <a:endParaRPr lang="zh-CN" altLang="en-US" sz="1600" b="1" dirty="0">
              <a:solidFill>
                <a:srgbClr val="FFFF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Text Box 5"/>
          <p:cNvSpPr txBox="1">
            <a:spLocks noChangeArrowheads="1"/>
          </p:cNvSpPr>
          <p:nvPr/>
        </p:nvSpPr>
        <p:spPr bwMode="auto">
          <a:xfrm>
            <a:off x="2941369" y="202558"/>
            <a:ext cx="854304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22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Precision of Reflecting Panels for Submillimeter Telescopes</a:t>
            </a:r>
          </a:p>
        </p:txBody>
      </p:sp>
      <p:sp>
        <p:nvSpPr>
          <p:cNvPr id="73" name="矩形 72">
            <a:extLst>
              <a:ext uri="{FF2B5EF4-FFF2-40B4-BE49-F238E27FC236}">
                <a16:creationId xmlns:a16="http://schemas.microsoft.com/office/drawing/2014/main" id="{A4D3E385-5142-48FC-8AD9-4A889CDD0561}"/>
              </a:ext>
            </a:extLst>
          </p:cNvPr>
          <p:cNvSpPr/>
          <p:nvPr/>
        </p:nvSpPr>
        <p:spPr bwMode="auto">
          <a:xfrm>
            <a:off x="-4445" y="6255462"/>
            <a:ext cx="12196445" cy="613496"/>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pic>
        <p:nvPicPr>
          <p:cNvPr id="74" name="图像" descr="图像">
            <a:extLst>
              <a:ext uri="{FF2B5EF4-FFF2-40B4-BE49-F238E27FC236}">
                <a16:creationId xmlns:a16="http://schemas.microsoft.com/office/drawing/2014/main" id="{9B3CAEFB-14EC-444A-B30C-5A804E40CCAD}"/>
              </a:ext>
            </a:extLst>
          </p:cNvPr>
          <p:cNvPicPr>
            <a:picLocks noChangeAspect="1"/>
          </p:cNvPicPr>
          <p:nvPr/>
        </p:nvPicPr>
        <p:blipFill>
          <a:blip r:embed="rId19"/>
          <a:stretch>
            <a:fillRect/>
          </a:stretch>
        </p:blipFill>
        <p:spPr>
          <a:xfrm>
            <a:off x="11276965" y="6381115"/>
            <a:ext cx="774065" cy="375920"/>
          </a:xfrm>
          <a:prstGeom prst="rect">
            <a:avLst/>
          </a:prstGeom>
          <a:ln w="12700">
            <a:miter lim="400000"/>
            <a:headEnd/>
            <a:tailEnd/>
          </a:ln>
        </p:spPr>
      </p:pic>
      <p:sp>
        <p:nvSpPr>
          <p:cNvPr id="75" name="文本框 74">
            <a:extLst>
              <a:ext uri="{FF2B5EF4-FFF2-40B4-BE49-F238E27FC236}">
                <a16:creationId xmlns:a16="http://schemas.microsoft.com/office/drawing/2014/main" id="{095FEB0C-03D0-4969-B60D-003CA349FF35}"/>
              </a:ext>
            </a:extLst>
          </p:cNvPr>
          <p:cNvSpPr txBox="1"/>
          <p:nvPr/>
        </p:nvSpPr>
        <p:spPr>
          <a:xfrm>
            <a:off x="281362" y="6259370"/>
            <a:ext cx="11143230" cy="646331"/>
          </a:xfrm>
          <a:prstGeom prst="rect">
            <a:avLst/>
          </a:prstGeom>
          <a:noFill/>
        </p:spPr>
        <p:txBody>
          <a:bodyPr wrap="square" rtlCol="0">
            <a:spAutoFit/>
          </a:bodyPr>
          <a:lstStyle/>
          <a:p>
            <a:r>
              <a:rPr lang="en-US" altLang="zh-CN"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The surface accuracy of the reflector panel is crucial for submillimeter telescope performance, and improving overall precision is key to their construction.</a:t>
            </a:r>
          </a:p>
        </p:txBody>
      </p:sp>
      <p:sp>
        <p:nvSpPr>
          <p:cNvPr id="36" name="圆角矩形 30">
            <a:extLst>
              <a:ext uri="{FF2B5EF4-FFF2-40B4-BE49-F238E27FC236}">
                <a16:creationId xmlns:a16="http://schemas.microsoft.com/office/drawing/2014/main" id="{687CE344-8264-4564-AC01-AE34B2C41974}"/>
              </a:ext>
            </a:extLst>
          </p:cNvPr>
          <p:cNvSpPr/>
          <p:nvPr>
            <p:custDataLst>
              <p:tags r:id="rId3"/>
            </p:custDataLst>
          </p:nvPr>
        </p:nvSpPr>
        <p:spPr>
          <a:xfrm>
            <a:off x="3552272" y="3427095"/>
            <a:ext cx="4510324" cy="2789847"/>
          </a:xfrm>
          <a:prstGeom prst="roundRect">
            <a:avLst/>
          </a:prstGeom>
          <a:solidFill>
            <a:schemeClr val="bg1">
              <a:lumMod val="85000"/>
              <a:alpha val="57000"/>
            </a:schemeClr>
          </a:solidFill>
          <a:ln w="19050" cmpd="sng">
            <a:prstDash val="sysDash"/>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9" name="矩形 38">
            <a:extLst>
              <a:ext uri="{FF2B5EF4-FFF2-40B4-BE49-F238E27FC236}">
                <a16:creationId xmlns:a16="http://schemas.microsoft.com/office/drawing/2014/main" id="{0A18D5D5-5137-49DC-9D86-F11615E3BA67}"/>
              </a:ext>
            </a:extLst>
          </p:cNvPr>
          <p:cNvSpPr/>
          <p:nvPr>
            <p:custDataLst>
              <p:tags r:id="rId4"/>
            </p:custDataLst>
          </p:nvPr>
        </p:nvSpPr>
        <p:spPr>
          <a:xfrm>
            <a:off x="1842104" y="2932954"/>
            <a:ext cx="85691" cy="27924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a16="http://schemas.microsoft.com/office/drawing/2014/main" id="{2BC313FE-A196-46E6-B592-DBE7EB5856C9}"/>
              </a:ext>
            </a:extLst>
          </p:cNvPr>
          <p:cNvSpPr/>
          <p:nvPr>
            <p:custDataLst>
              <p:tags r:id="rId5"/>
            </p:custDataLst>
          </p:nvPr>
        </p:nvSpPr>
        <p:spPr>
          <a:xfrm>
            <a:off x="5952029" y="2725287"/>
            <a:ext cx="85691" cy="43438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1" name="矩形 40">
            <a:extLst>
              <a:ext uri="{FF2B5EF4-FFF2-40B4-BE49-F238E27FC236}">
                <a16:creationId xmlns:a16="http://schemas.microsoft.com/office/drawing/2014/main" id="{3BB97DFB-C3A9-49AB-81C5-6EAD545E185A}"/>
              </a:ext>
            </a:extLst>
          </p:cNvPr>
          <p:cNvSpPr/>
          <p:nvPr>
            <p:custDataLst>
              <p:tags r:id="rId6"/>
            </p:custDataLst>
          </p:nvPr>
        </p:nvSpPr>
        <p:spPr>
          <a:xfrm>
            <a:off x="9972014" y="2913200"/>
            <a:ext cx="85691" cy="27924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2" name="矩形 41">
            <a:extLst>
              <a:ext uri="{FF2B5EF4-FFF2-40B4-BE49-F238E27FC236}">
                <a16:creationId xmlns:a16="http://schemas.microsoft.com/office/drawing/2014/main" id="{7FB1320C-68D8-4699-9E88-B7C24C74DBC1}"/>
              </a:ext>
            </a:extLst>
          </p:cNvPr>
          <p:cNvSpPr/>
          <p:nvPr>
            <p:custDataLst>
              <p:tags r:id="rId7"/>
            </p:custDataLst>
          </p:nvPr>
        </p:nvSpPr>
        <p:spPr>
          <a:xfrm>
            <a:off x="1842135" y="2884805"/>
            <a:ext cx="8215630" cy="914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a16="http://schemas.microsoft.com/office/drawing/2014/main" id="{1ABD76C5-7E7E-4120-A626-75AE45891D1F}"/>
              </a:ext>
            </a:extLst>
          </p:cNvPr>
          <p:cNvSpPr/>
          <p:nvPr>
            <p:custDataLst>
              <p:tags r:id="rId8"/>
            </p:custDataLst>
          </p:nvPr>
        </p:nvSpPr>
        <p:spPr>
          <a:xfrm>
            <a:off x="167662" y="765175"/>
            <a:ext cx="11833815" cy="1958975"/>
          </a:xfrm>
          <a:prstGeom prst="rect">
            <a:avLst/>
          </a:prstGeom>
          <a:noFill/>
          <a:ln w="25400">
            <a:solidFill>
              <a:schemeClr val="accent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箭头: 右 44">
            <a:extLst>
              <a:ext uri="{FF2B5EF4-FFF2-40B4-BE49-F238E27FC236}">
                <a16:creationId xmlns:a16="http://schemas.microsoft.com/office/drawing/2014/main" id="{2D69973F-C511-473C-BAB6-6E5017A45338}"/>
              </a:ext>
            </a:extLst>
          </p:cNvPr>
          <p:cNvSpPr/>
          <p:nvPr>
            <p:custDataLst>
              <p:tags r:id="rId9"/>
            </p:custDataLst>
          </p:nvPr>
        </p:nvSpPr>
        <p:spPr>
          <a:xfrm>
            <a:off x="4798978" y="1528437"/>
            <a:ext cx="292735" cy="393700"/>
          </a:xfrm>
          <a:prstGeom prst="rightArrow">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箭头: 右 45">
            <a:extLst>
              <a:ext uri="{FF2B5EF4-FFF2-40B4-BE49-F238E27FC236}">
                <a16:creationId xmlns:a16="http://schemas.microsoft.com/office/drawing/2014/main" id="{7641C1BD-D4C5-4773-87C9-5E418FF01D54}"/>
              </a:ext>
            </a:extLst>
          </p:cNvPr>
          <p:cNvSpPr/>
          <p:nvPr>
            <p:custDataLst>
              <p:tags r:id="rId10"/>
            </p:custDataLst>
          </p:nvPr>
        </p:nvSpPr>
        <p:spPr>
          <a:xfrm rot="10800000">
            <a:off x="6989547" y="1576415"/>
            <a:ext cx="292735" cy="379730"/>
          </a:xfrm>
          <a:prstGeom prst="rightArrow">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文本框 54">
            <a:extLst>
              <a:ext uri="{FF2B5EF4-FFF2-40B4-BE49-F238E27FC236}">
                <a16:creationId xmlns:a16="http://schemas.microsoft.com/office/drawing/2014/main" id="{CB968FD0-97C4-4DE6-9B2E-EE9168C3B679}"/>
              </a:ext>
            </a:extLst>
          </p:cNvPr>
          <p:cNvSpPr txBox="1"/>
          <p:nvPr/>
        </p:nvSpPr>
        <p:spPr>
          <a:xfrm>
            <a:off x="2470054" y="1196612"/>
            <a:ext cx="2152580" cy="1094199"/>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wrap="square">
            <a:noAutofit/>
          </a:bodyPr>
          <a:lstStyle>
            <a:defPPr>
              <a:defRPr lang="en-US"/>
            </a:defPPr>
            <a:lvl1pPr algn="ctr">
              <a:defRPr sz="1400" b="1">
                <a:latin typeface="微软雅黑" panose="020B0503020204020204" pitchFamily="34" charset="-122"/>
                <a:ea typeface="微软雅黑" panose="020B0503020204020204" pitchFamily="34" charset="-122"/>
              </a:defRPr>
            </a:lvl1pPr>
          </a:lstStyle>
          <a:p>
            <a:r>
              <a:rPr lang="en-US" altLang="zh-CN" sz="1200" dirty="0">
                <a:solidFill>
                  <a:schemeClr val="tx1"/>
                </a:solidFill>
              </a:rPr>
              <a:t>High-precision manufacturing of large-diameter, high-aspect-ratio panels at the micrometer scale</a:t>
            </a:r>
          </a:p>
        </p:txBody>
      </p:sp>
      <p:sp>
        <p:nvSpPr>
          <p:cNvPr id="56" name="文本框 55">
            <a:extLst>
              <a:ext uri="{FF2B5EF4-FFF2-40B4-BE49-F238E27FC236}">
                <a16:creationId xmlns:a16="http://schemas.microsoft.com/office/drawing/2014/main" id="{B3526635-9D2F-4B1A-AB39-EFAC5B6E0022}"/>
              </a:ext>
            </a:extLst>
          </p:cNvPr>
          <p:cNvSpPr txBox="1"/>
          <p:nvPr/>
        </p:nvSpPr>
        <p:spPr>
          <a:xfrm>
            <a:off x="9588765" y="1293718"/>
            <a:ext cx="2303134" cy="915310"/>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wrap="square">
            <a:noAutofit/>
          </a:bodyPr>
          <a:lstStyle>
            <a:defPPr>
              <a:defRPr lang="en-US"/>
            </a:defPPr>
            <a:lvl1pPr algn="ctr">
              <a:defRPr sz="1400" b="1">
                <a:latin typeface="微软雅黑" panose="020B0503020204020204" pitchFamily="34" charset="-122"/>
                <a:ea typeface="微软雅黑" panose="020B0503020204020204" pitchFamily="34" charset="-122"/>
              </a:defRPr>
            </a:lvl1pPr>
          </a:lstStyle>
          <a:p>
            <a:r>
              <a:rPr lang="en-US" altLang="zh-CN" sz="1200" dirty="0">
                <a:solidFill>
                  <a:schemeClr val="tx1"/>
                </a:solidFill>
              </a:rPr>
              <a:t>The main mirror assembled from panels exhibits multi-degree-of-freedom assembly errors.</a:t>
            </a:r>
          </a:p>
        </p:txBody>
      </p:sp>
      <p:sp>
        <p:nvSpPr>
          <p:cNvPr id="58" name="文本框 57">
            <a:extLst>
              <a:ext uri="{FF2B5EF4-FFF2-40B4-BE49-F238E27FC236}">
                <a16:creationId xmlns:a16="http://schemas.microsoft.com/office/drawing/2014/main" id="{6DD26163-45F4-4AC9-9964-23FBD41B5E87}"/>
              </a:ext>
            </a:extLst>
          </p:cNvPr>
          <p:cNvSpPr txBox="1"/>
          <p:nvPr>
            <p:custDataLst>
              <p:tags r:id="rId11"/>
            </p:custDataLst>
          </p:nvPr>
        </p:nvSpPr>
        <p:spPr>
          <a:xfrm>
            <a:off x="4367809" y="3128197"/>
            <a:ext cx="3285704" cy="407194"/>
          </a:xfrm>
          <a:prstGeom prst="rect">
            <a:avLst/>
          </a:prstGeom>
          <a:solidFill>
            <a:schemeClr val="accent1"/>
          </a:solidFill>
          <a:ln>
            <a:noFill/>
          </a:ln>
        </p:spPr>
        <p:style>
          <a:lnRef idx="1">
            <a:schemeClr val="accent2"/>
          </a:lnRef>
          <a:fillRef idx="3">
            <a:schemeClr val="accent2"/>
          </a:fillRef>
          <a:effectRef idx="2">
            <a:schemeClr val="accent2"/>
          </a:effectRef>
          <a:fontRef idx="minor">
            <a:schemeClr val="lt1"/>
          </a:fontRef>
        </p:style>
        <p:txBody>
          <a:bodyPr wrap="square">
            <a:noAutofit/>
          </a:bodyPr>
          <a:lstStyle>
            <a:defPPr>
              <a:defRPr lang="en-US"/>
            </a:defPPr>
            <a:lvl1pPr algn="ctr">
              <a:defRPr sz="1400" b="1">
                <a:latin typeface="微软雅黑" panose="020B0503020204020204" pitchFamily="34" charset="-122"/>
                <a:ea typeface="微软雅黑" panose="020B0503020204020204" pitchFamily="34" charset="-122"/>
              </a:defRPr>
            </a:lvl1pPr>
          </a:lstStyle>
          <a:p>
            <a:r>
              <a:rPr lang="en-US" altLang="zh-CN" sz="1800" dirty="0">
                <a:solidFill>
                  <a:srgbClr val="FFFF00"/>
                </a:solidFill>
              </a:rPr>
              <a:t>How to process</a:t>
            </a:r>
          </a:p>
        </p:txBody>
      </p:sp>
      <p:sp>
        <p:nvSpPr>
          <p:cNvPr id="59" name="圆角矩形 28">
            <a:extLst>
              <a:ext uri="{FF2B5EF4-FFF2-40B4-BE49-F238E27FC236}">
                <a16:creationId xmlns:a16="http://schemas.microsoft.com/office/drawing/2014/main" id="{FAB755F3-6FA8-400D-8EE6-9E47D7AA712F}"/>
              </a:ext>
            </a:extLst>
          </p:cNvPr>
          <p:cNvSpPr/>
          <p:nvPr>
            <p:custDataLst>
              <p:tags r:id="rId12"/>
            </p:custDataLst>
          </p:nvPr>
        </p:nvSpPr>
        <p:spPr>
          <a:xfrm>
            <a:off x="145999" y="3429001"/>
            <a:ext cx="3285705" cy="2787942"/>
          </a:xfrm>
          <a:prstGeom prst="roundRect">
            <a:avLst/>
          </a:prstGeom>
          <a:solidFill>
            <a:schemeClr val="bg1">
              <a:lumMod val="85000"/>
              <a:alpha val="59000"/>
            </a:schemeClr>
          </a:solidFill>
          <a:ln w="19050" cmpd="sng">
            <a:prstDash val="sysDash"/>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dirty="0"/>
          </a:p>
        </p:txBody>
      </p:sp>
      <p:sp>
        <p:nvSpPr>
          <p:cNvPr id="79" name="圆角矩形 33">
            <a:extLst>
              <a:ext uri="{FF2B5EF4-FFF2-40B4-BE49-F238E27FC236}">
                <a16:creationId xmlns:a16="http://schemas.microsoft.com/office/drawing/2014/main" id="{7942E7CA-1427-4586-B790-8693D3CC8750}"/>
              </a:ext>
            </a:extLst>
          </p:cNvPr>
          <p:cNvSpPr/>
          <p:nvPr>
            <p:custDataLst>
              <p:tags r:id="rId13"/>
            </p:custDataLst>
          </p:nvPr>
        </p:nvSpPr>
        <p:spPr>
          <a:xfrm>
            <a:off x="8146415" y="3412490"/>
            <a:ext cx="3872865" cy="2808605"/>
          </a:xfrm>
          <a:prstGeom prst="roundRect">
            <a:avLst/>
          </a:prstGeom>
          <a:solidFill>
            <a:schemeClr val="bg1">
              <a:lumMod val="85000"/>
              <a:alpha val="59000"/>
            </a:schemeClr>
          </a:solidFill>
          <a:ln w="19050" cmpd="sng">
            <a:prstDash val="sysDash"/>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93" name="文本框 92">
            <a:extLst>
              <a:ext uri="{FF2B5EF4-FFF2-40B4-BE49-F238E27FC236}">
                <a16:creationId xmlns:a16="http://schemas.microsoft.com/office/drawing/2014/main" id="{F3E5160E-9185-428B-9705-92B1EB6C1438}"/>
              </a:ext>
            </a:extLst>
          </p:cNvPr>
          <p:cNvSpPr txBox="1"/>
          <p:nvPr>
            <p:custDataLst>
              <p:tags r:id="rId14"/>
            </p:custDataLst>
          </p:nvPr>
        </p:nvSpPr>
        <p:spPr>
          <a:xfrm>
            <a:off x="470486" y="3170687"/>
            <a:ext cx="2856378" cy="407035"/>
          </a:xfrm>
          <a:prstGeom prst="rect">
            <a:avLst/>
          </a:prstGeom>
          <a:solidFill>
            <a:schemeClr val="accent1"/>
          </a:solidFill>
          <a:ln>
            <a:noFill/>
          </a:ln>
        </p:spPr>
        <p:style>
          <a:lnRef idx="1">
            <a:schemeClr val="accent2"/>
          </a:lnRef>
          <a:fillRef idx="3">
            <a:schemeClr val="accent2"/>
          </a:fillRef>
          <a:effectRef idx="2">
            <a:schemeClr val="accent2"/>
          </a:effectRef>
          <a:fontRef idx="minor">
            <a:schemeClr val="lt1"/>
          </a:fontRef>
        </p:style>
        <p:txBody>
          <a:bodyPr wrap="square">
            <a:noAutofit/>
          </a:bodyPr>
          <a:lstStyle>
            <a:defPPr>
              <a:defRPr lang="en-US"/>
            </a:defPPr>
            <a:lvl1pPr algn="ctr">
              <a:defRPr sz="1400" b="1">
                <a:latin typeface="微软雅黑" panose="020B0503020204020204" pitchFamily="34" charset="-122"/>
                <a:ea typeface="微软雅黑" panose="020B0503020204020204" pitchFamily="34" charset="-122"/>
              </a:defRPr>
            </a:lvl1pPr>
          </a:lstStyle>
          <a:p>
            <a:r>
              <a:rPr lang="en-US" altLang="zh-CN" sz="1800" dirty="0">
                <a:solidFill>
                  <a:srgbClr val="FFFF00"/>
                </a:solidFill>
              </a:rPr>
              <a:t>How to Manufacture</a:t>
            </a:r>
          </a:p>
        </p:txBody>
      </p:sp>
      <p:sp>
        <p:nvSpPr>
          <p:cNvPr id="94" name="文本框 93">
            <a:extLst>
              <a:ext uri="{FF2B5EF4-FFF2-40B4-BE49-F238E27FC236}">
                <a16:creationId xmlns:a16="http://schemas.microsoft.com/office/drawing/2014/main" id="{0DE45C87-D7C7-4D9E-9E3C-50810F56B59A}"/>
              </a:ext>
            </a:extLst>
          </p:cNvPr>
          <p:cNvSpPr txBox="1"/>
          <p:nvPr>
            <p:custDataLst>
              <p:tags r:id="rId15"/>
            </p:custDataLst>
          </p:nvPr>
        </p:nvSpPr>
        <p:spPr>
          <a:xfrm>
            <a:off x="8328248" y="3178810"/>
            <a:ext cx="3622304" cy="378591"/>
          </a:xfrm>
          <a:prstGeom prst="rect">
            <a:avLst/>
          </a:prstGeom>
          <a:solidFill>
            <a:schemeClr val="accent1"/>
          </a:solidFill>
          <a:ln>
            <a:noFill/>
          </a:ln>
        </p:spPr>
        <p:style>
          <a:lnRef idx="1">
            <a:schemeClr val="accent2"/>
          </a:lnRef>
          <a:fillRef idx="3">
            <a:schemeClr val="accent2"/>
          </a:fillRef>
          <a:effectRef idx="2">
            <a:schemeClr val="accent2"/>
          </a:effectRef>
          <a:fontRef idx="minor">
            <a:schemeClr val="lt1"/>
          </a:fontRef>
        </p:style>
        <p:txBody>
          <a:bodyPr wrap="square">
            <a:noAutofit/>
          </a:bodyPr>
          <a:lstStyle>
            <a:defPPr>
              <a:defRPr lang="en-US"/>
            </a:defPPr>
            <a:lvl1pPr algn="ctr">
              <a:defRPr sz="1400" b="1">
                <a:latin typeface="微软雅黑" panose="020B0503020204020204" pitchFamily="34" charset="-122"/>
                <a:ea typeface="微软雅黑" panose="020B0503020204020204" pitchFamily="34" charset="-122"/>
              </a:defRPr>
            </a:lvl1pPr>
          </a:lstStyle>
          <a:p>
            <a:r>
              <a:rPr lang="en-US" altLang="zh-CN" sz="1800" dirty="0">
                <a:solidFill>
                  <a:srgbClr val="FFFF00"/>
                </a:solidFill>
              </a:rPr>
              <a:t>How to splice and </a:t>
            </a:r>
            <a:r>
              <a:rPr lang="en-US" altLang="zh-CN" sz="1800" dirty="0" err="1">
                <a:solidFill>
                  <a:srgbClr val="FFFF00"/>
                </a:solidFill>
              </a:rPr>
              <a:t>allignment</a:t>
            </a:r>
            <a:endParaRPr lang="en-US" altLang="zh-CN" sz="1800" dirty="0">
              <a:solidFill>
                <a:srgbClr val="FFFF00"/>
              </a:solidFill>
            </a:endParaRPr>
          </a:p>
        </p:txBody>
      </p:sp>
      <p:pic>
        <p:nvPicPr>
          <p:cNvPr id="96" name="图片 95">
            <a:extLst>
              <a:ext uri="{FF2B5EF4-FFF2-40B4-BE49-F238E27FC236}">
                <a16:creationId xmlns:a16="http://schemas.microsoft.com/office/drawing/2014/main" id="{775C687F-8111-453B-A7D4-2E8495CD134E}"/>
              </a:ext>
            </a:extLst>
          </p:cNvPr>
          <p:cNvPicPr>
            <a:picLocks noChangeAspect="1"/>
          </p:cNvPicPr>
          <p:nvPr/>
        </p:nvPicPr>
        <p:blipFill rotWithShape="1">
          <a:blip r:embed="rId20">
            <a:extLst>
              <a:ext uri="{28A0092B-C50C-407E-A947-70E740481C1C}">
                <a14:useLocalDpi xmlns:a14="http://schemas.microsoft.com/office/drawing/2010/main" val="0"/>
              </a:ext>
            </a:extLst>
          </a:blip>
          <a:srcRect r="52410" b="949"/>
          <a:stretch/>
        </p:blipFill>
        <p:spPr bwMode="auto">
          <a:xfrm>
            <a:off x="5241485" y="891501"/>
            <a:ext cx="1506778" cy="1422444"/>
          </a:xfrm>
          <a:prstGeom prst="rect">
            <a:avLst/>
          </a:prstGeom>
          <a:noFill/>
          <a:ln>
            <a:noFill/>
          </a:ln>
        </p:spPr>
      </p:pic>
      <p:sp>
        <p:nvSpPr>
          <p:cNvPr id="97" name="文本框 96">
            <a:extLst>
              <a:ext uri="{FF2B5EF4-FFF2-40B4-BE49-F238E27FC236}">
                <a16:creationId xmlns:a16="http://schemas.microsoft.com/office/drawing/2014/main" id="{06A455E5-55DA-43AC-99BF-21096FF533F2}"/>
              </a:ext>
            </a:extLst>
          </p:cNvPr>
          <p:cNvSpPr txBox="1"/>
          <p:nvPr/>
        </p:nvSpPr>
        <p:spPr>
          <a:xfrm>
            <a:off x="4138397" y="2327931"/>
            <a:ext cx="4532959" cy="369332"/>
          </a:xfrm>
          <a:prstGeom prst="rect">
            <a:avLst/>
          </a:prstGeom>
          <a:noFill/>
        </p:spPr>
        <p:txBody>
          <a:bodyPr wrap="square">
            <a:spAutoFit/>
          </a:bodyPr>
          <a:lstStyle/>
          <a:p>
            <a:r>
              <a:rPr lang="en-US" altLang="zh-CN" b="1" dirty="0">
                <a:solidFill>
                  <a:srgbClr val="C00000"/>
                </a:solidFill>
                <a:latin typeface="微软雅黑" panose="020B0503020204020204" pitchFamily="34" charset="-122"/>
                <a:ea typeface="微软雅黑" panose="020B0503020204020204" pitchFamily="34" charset="-122"/>
              </a:rPr>
              <a:t>Overall Accuracy of Reflective Panel</a:t>
            </a:r>
          </a:p>
        </p:txBody>
      </p:sp>
      <p:pic>
        <p:nvPicPr>
          <p:cNvPr id="98" name="图片 97">
            <a:extLst>
              <a:ext uri="{FF2B5EF4-FFF2-40B4-BE49-F238E27FC236}">
                <a16:creationId xmlns:a16="http://schemas.microsoft.com/office/drawing/2014/main" id="{7D981402-7215-4E03-BBCF-F22105F86239}"/>
              </a:ext>
            </a:extLst>
          </p:cNvPr>
          <p:cNvPicPr>
            <a:picLocks noChangeAspect="1"/>
          </p:cNvPicPr>
          <p:nvPr/>
        </p:nvPicPr>
        <p:blipFill rotWithShape="1">
          <a:blip r:embed="rId21"/>
          <a:srcRect l="68799" t="10443" r="4067" b="22074"/>
          <a:stretch/>
        </p:blipFill>
        <p:spPr>
          <a:xfrm>
            <a:off x="332163" y="1019149"/>
            <a:ext cx="2082472" cy="1496469"/>
          </a:xfrm>
          <a:prstGeom prst="rect">
            <a:avLst/>
          </a:prstGeom>
        </p:spPr>
      </p:pic>
      <p:pic>
        <p:nvPicPr>
          <p:cNvPr id="6" name="图片 5">
            <a:extLst>
              <a:ext uri="{FF2B5EF4-FFF2-40B4-BE49-F238E27FC236}">
                <a16:creationId xmlns:a16="http://schemas.microsoft.com/office/drawing/2014/main" id="{3038D806-6FB2-417D-A552-B3E1A62DBED2}"/>
              </a:ext>
            </a:extLst>
          </p:cNvPr>
          <p:cNvPicPr>
            <a:picLocks noChangeAspect="1"/>
          </p:cNvPicPr>
          <p:nvPr/>
        </p:nvPicPr>
        <p:blipFill rotWithShape="1">
          <a:blip r:embed="rId22"/>
          <a:srcRect t="1406" r="3963"/>
          <a:stretch/>
        </p:blipFill>
        <p:spPr>
          <a:xfrm>
            <a:off x="7449484" y="956976"/>
            <a:ext cx="1957387" cy="1366076"/>
          </a:xfrm>
          <a:prstGeom prst="rect">
            <a:avLst/>
          </a:prstGeom>
        </p:spPr>
      </p:pic>
      <p:sp>
        <p:nvSpPr>
          <p:cNvPr id="99" name="矩形 98">
            <a:extLst>
              <a:ext uri="{FF2B5EF4-FFF2-40B4-BE49-F238E27FC236}">
                <a16:creationId xmlns:a16="http://schemas.microsoft.com/office/drawing/2014/main" id="{9DB23B40-A927-403A-A645-0FEE3A3CEDC9}"/>
              </a:ext>
            </a:extLst>
          </p:cNvPr>
          <p:cNvSpPr/>
          <p:nvPr>
            <p:custDataLst>
              <p:tags r:id="rId16"/>
            </p:custDataLst>
          </p:nvPr>
        </p:nvSpPr>
        <p:spPr>
          <a:xfrm>
            <a:off x="2580665" y="4583735"/>
            <a:ext cx="723900" cy="481965"/>
          </a:xfrm>
          <a:prstGeom prst="rect">
            <a:avLst/>
          </a:prstGeom>
          <a:noFill/>
          <a:ln>
            <a:noFill/>
          </a:ln>
        </p:spPr>
        <p:txBody>
          <a:bodyPr wrap="none" rtlCol="0" anchor="t">
            <a:noAutofit/>
          </a:bodyPr>
          <a:lstStyle/>
          <a:p>
            <a:pPr algn="ctr"/>
            <a:r>
              <a:rPr lang="en-US" altLang="zh-CN" sz="2400" b="1" i="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glow rad="101600">
                    <a:schemeClr val="accent2">
                      <a:satMod val="175000"/>
                      <a:alpha val="40000"/>
                    </a:schemeClr>
                  </a:glow>
                  <a:outerShdw blurRad="50800" dist="38100" dir="10800000" algn="r" rotWithShape="0">
                    <a:prstClr val="black">
                      <a:alpha val="40000"/>
                    </a:prstClr>
                  </a:outerShdw>
                </a:effectLst>
              </a:rPr>
              <a:t>VS</a:t>
            </a:r>
          </a:p>
        </p:txBody>
      </p:sp>
      <p:pic>
        <p:nvPicPr>
          <p:cNvPr id="101" name="图片 100">
            <a:extLst>
              <a:ext uri="{FF2B5EF4-FFF2-40B4-BE49-F238E27FC236}">
                <a16:creationId xmlns:a16="http://schemas.microsoft.com/office/drawing/2014/main" id="{3468BCAA-B9BF-4537-9E8B-07851116716F}"/>
              </a:ext>
            </a:extLst>
          </p:cNvPr>
          <p:cNvPicPr>
            <a:picLocks noChangeAspect="1"/>
          </p:cNvPicPr>
          <p:nvPr/>
        </p:nvPicPr>
        <p:blipFill rotWithShape="1">
          <a:blip r:embed="rId23">
            <a:extLst>
              <a:ext uri="{28A0092B-C50C-407E-A947-70E740481C1C}">
                <a14:useLocalDpi xmlns:a14="http://schemas.microsoft.com/office/drawing/2010/main" val="0"/>
              </a:ext>
            </a:extLst>
          </a:blip>
          <a:srcRect l="291" t="-577" r="38085" b="-1290"/>
          <a:stretch/>
        </p:blipFill>
        <p:spPr bwMode="auto">
          <a:xfrm>
            <a:off x="1842104" y="3612269"/>
            <a:ext cx="1407043" cy="1032962"/>
          </a:xfrm>
          <a:prstGeom prst="rect">
            <a:avLst/>
          </a:prstGeom>
          <a:noFill/>
          <a:ln>
            <a:noFill/>
          </a:ln>
        </p:spPr>
      </p:pic>
      <p:sp>
        <p:nvSpPr>
          <p:cNvPr id="102" name="文本框 101">
            <a:extLst>
              <a:ext uri="{FF2B5EF4-FFF2-40B4-BE49-F238E27FC236}">
                <a16:creationId xmlns:a16="http://schemas.microsoft.com/office/drawing/2014/main" id="{CB31A9BC-96E2-41B8-839A-FC45993BAE91}"/>
              </a:ext>
            </a:extLst>
          </p:cNvPr>
          <p:cNvSpPr txBox="1"/>
          <p:nvPr/>
        </p:nvSpPr>
        <p:spPr>
          <a:xfrm>
            <a:off x="231337" y="3899368"/>
            <a:ext cx="1774654" cy="523220"/>
          </a:xfrm>
          <a:prstGeom prst="rect">
            <a:avLst/>
          </a:prstGeom>
          <a:noFill/>
        </p:spPr>
        <p:txBody>
          <a:bodyPr wrap="square">
            <a:spAutoFit/>
          </a:bodyPr>
          <a:lstStyle/>
          <a:p>
            <a:r>
              <a:rPr lang="en-US" altLang="zh-CN" sz="1400" b="1" dirty="0">
                <a:latin typeface="微软雅黑" panose="020B0503020204020204" pitchFamily="34" charset="-122"/>
                <a:ea typeface="微软雅黑" panose="020B0503020204020204" pitchFamily="34" charset="-122"/>
                <a:cs typeface="微软雅黑" panose="020B0503020204020204" pitchFamily="34" charset="-122"/>
              </a:rPr>
              <a:t>Honeycomb Sandwich Panel</a:t>
            </a:r>
          </a:p>
        </p:txBody>
      </p:sp>
      <p:pic>
        <p:nvPicPr>
          <p:cNvPr id="103" name="图片 102">
            <a:extLst>
              <a:ext uri="{FF2B5EF4-FFF2-40B4-BE49-F238E27FC236}">
                <a16:creationId xmlns:a16="http://schemas.microsoft.com/office/drawing/2014/main" id="{D3DEC656-46E3-4A06-895F-A906EDFCCE14}"/>
              </a:ext>
            </a:extLst>
          </p:cNvPr>
          <p:cNvPicPr>
            <a:picLocks noChangeAspect="1"/>
          </p:cNvPicPr>
          <p:nvPr/>
        </p:nvPicPr>
        <p:blipFill rotWithShape="1">
          <a:blip r:embed="rId21"/>
          <a:srcRect l="3429" t="9218" r="67855" b="27285"/>
          <a:stretch/>
        </p:blipFill>
        <p:spPr>
          <a:xfrm>
            <a:off x="1878259" y="5037440"/>
            <a:ext cx="1365552" cy="1048524"/>
          </a:xfrm>
          <a:prstGeom prst="rect">
            <a:avLst/>
          </a:prstGeom>
        </p:spPr>
      </p:pic>
      <p:sp>
        <p:nvSpPr>
          <p:cNvPr id="104" name="文本框 103">
            <a:extLst>
              <a:ext uri="{FF2B5EF4-FFF2-40B4-BE49-F238E27FC236}">
                <a16:creationId xmlns:a16="http://schemas.microsoft.com/office/drawing/2014/main" id="{5D7AD4B7-8941-4D49-8D07-A62A2175CF48}"/>
              </a:ext>
            </a:extLst>
          </p:cNvPr>
          <p:cNvSpPr txBox="1"/>
          <p:nvPr/>
        </p:nvSpPr>
        <p:spPr>
          <a:xfrm>
            <a:off x="234292" y="5286321"/>
            <a:ext cx="1726357" cy="523220"/>
          </a:xfrm>
          <a:prstGeom prst="rect">
            <a:avLst/>
          </a:prstGeom>
          <a:noFill/>
        </p:spPr>
        <p:txBody>
          <a:bodyPr wrap="square">
            <a:spAutoFit/>
          </a:bodyPr>
          <a:lstStyle/>
          <a:p>
            <a:r>
              <a:rPr lang="en-US" altLang="zh-CN" sz="1400" b="1" dirty="0">
                <a:latin typeface="微软雅黑" panose="020B0503020204020204" pitchFamily="34" charset="-122"/>
                <a:ea typeface="微软雅黑" panose="020B0503020204020204" pitchFamily="34" charset="-122"/>
                <a:cs typeface="微软雅黑" panose="020B0503020204020204" pitchFamily="34" charset="-122"/>
              </a:rPr>
              <a:t>Solid aluminum alloy panel</a:t>
            </a:r>
          </a:p>
        </p:txBody>
      </p:sp>
      <p:pic>
        <p:nvPicPr>
          <p:cNvPr id="106" name="图片 105">
            <a:extLst>
              <a:ext uri="{FF2B5EF4-FFF2-40B4-BE49-F238E27FC236}">
                <a16:creationId xmlns:a16="http://schemas.microsoft.com/office/drawing/2014/main" id="{4B2BD727-53E7-4FF5-A877-AADEEB5D18AC}"/>
              </a:ext>
            </a:extLst>
          </p:cNvPr>
          <p:cNvPicPr>
            <a:picLocks noChangeAspect="1"/>
          </p:cNvPicPr>
          <p:nvPr/>
        </p:nvPicPr>
        <p:blipFill>
          <a:blip r:embed="rId24"/>
          <a:stretch>
            <a:fillRect/>
          </a:stretch>
        </p:blipFill>
        <p:spPr>
          <a:xfrm>
            <a:off x="3739952" y="3579048"/>
            <a:ext cx="2359254" cy="1114037"/>
          </a:xfrm>
          <a:prstGeom prst="rect">
            <a:avLst/>
          </a:prstGeom>
        </p:spPr>
      </p:pic>
      <p:pic>
        <p:nvPicPr>
          <p:cNvPr id="107" name="图片 106">
            <a:extLst>
              <a:ext uri="{FF2B5EF4-FFF2-40B4-BE49-F238E27FC236}">
                <a16:creationId xmlns:a16="http://schemas.microsoft.com/office/drawing/2014/main" id="{79AE5ADF-EA00-48E3-A48C-CFC90057E285}"/>
              </a:ext>
            </a:extLst>
          </p:cNvPr>
          <p:cNvPicPr>
            <a:picLocks noChangeAspect="1"/>
          </p:cNvPicPr>
          <p:nvPr/>
        </p:nvPicPr>
        <p:blipFill>
          <a:blip r:embed="rId25"/>
          <a:stretch>
            <a:fillRect/>
          </a:stretch>
        </p:blipFill>
        <p:spPr>
          <a:xfrm>
            <a:off x="3702270" y="4845037"/>
            <a:ext cx="2392155" cy="1174271"/>
          </a:xfrm>
          <a:prstGeom prst="rect">
            <a:avLst/>
          </a:prstGeom>
        </p:spPr>
      </p:pic>
      <p:pic>
        <p:nvPicPr>
          <p:cNvPr id="108" name="图片 107">
            <a:extLst>
              <a:ext uri="{FF2B5EF4-FFF2-40B4-BE49-F238E27FC236}">
                <a16:creationId xmlns:a16="http://schemas.microsoft.com/office/drawing/2014/main" id="{252155E7-1F7F-42BA-BE0C-3DCA0B4B8E97}"/>
              </a:ext>
            </a:extLst>
          </p:cNvPr>
          <p:cNvPicPr>
            <a:picLocks noChangeAspect="1"/>
          </p:cNvPicPr>
          <p:nvPr/>
        </p:nvPicPr>
        <p:blipFill>
          <a:blip r:embed="rId26"/>
          <a:stretch>
            <a:fillRect/>
          </a:stretch>
        </p:blipFill>
        <p:spPr>
          <a:xfrm>
            <a:off x="8889725" y="3597522"/>
            <a:ext cx="2255654" cy="1625913"/>
          </a:xfrm>
          <a:prstGeom prst="rect">
            <a:avLst/>
          </a:prstGeom>
        </p:spPr>
      </p:pic>
      <p:sp>
        <p:nvSpPr>
          <p:cNvPr id="3" name="Rectangle 2">
            <a:extLst>
              <a:ext uri="{FF2B5EF4-FFF2-40B4-BE49-F238E27FC236}">
                <a16:creationId xmlns:a16="http://schemas.microsoft.com/office/drawing/2014/main" id="{61488EB6-5EEF-AF94-E8C1-71A26460E6EB}"/>
              </a:ext>
            </a:extLst>
          </p:cNvPr>
          <p:cNvSpPr>
            <a:spLocks noChangeArrowheads="1"/>
          </p:cNvSpPr>
          <p:nvPr/>
        </p:nvSpPr>
        <p:spPr bwMode="auto">
          <a:xfrm>
            <a:off x="6081004" y="3990759"/>
            <a:ext cx="213159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dirty="0">
                <a:ln>
                  <a:noFill/>
                </a:ln>
                <a:solidFill>
                  <a:schemeClr val="tx1"/>
                </a:solidFill>
                <a:effectLst/>
                <a:latin typeface="Arial" panose="020B0604020202020204" pitchFamily="34" charset="0"/>
              </a:rPr>
              <a:t>Honeycomb sandwich panels for submillimeter telescopes require polishing to meet surface accuracy.</a:t>
            </a:r>
          </a:p>
        </p:txBody>
      </p:sp>
      <p:sp>
        <p:nvSpPr>
          <p:cNvPr id="5" name="Rectangle 3">
            <a:extLst>
              <a:ext uri="{FF2B5EF4-FFF2-40B4-BE49-F238E27FC236}">
                <a16:creationId xmlns:a16="http://schemas.microsoft.com/office/drawing/2014/main" id="{F83D2AE6-1BB7-8AE3-1431-76C87FCCEB35}"/>
              </a:ext>
            </a:extLst>
          </p:cNvPr>
          <p:cNvSpPr>
            <a:spLocks noChangeArrowheads="1"/>
          </p:cNvSpPr>
          <p:nvPr/>
        </p:nvSpPr>
        <p:spPr bwMode="auto">
          <a:xfrm>
            <a:off x="8228712" y="5200948"/>
            <a:ext cx="381729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dirty="0">
                <a:ln>
                  <a:noFill/>
                </a:ln>
                <a:solidFill>
                  <a:schemeClr val="tx1"/>
                </a:solidFill>
                <a:effectLst/>
                <a:latin typeface="Arial" panose="020B0604020202020204" pitchFamily="34" charset="0"/>
              </a:rPr>
              <a:t>Errors from splicing panels of different sizes affect accuracy; precise alignment minimizes this impact.</a:t>
            </a:r>
          </a:p>
        </p:txBody>
      </p:sp>
      <p:sp>
        <p:nvSpPr>
          <p:cNvPr id="2" name="灯片编号占位符 8">
            <a:extLst>
              <a:ext uri="{FF2B5EF4-FFF2-40B4-BE49-F238E27FC236}">
                <a16:creationId xmlns:a16="http://schemas.microsoft.com/office/drawing/2014/main" id="{938B3530-89A7-6830-728B-FBF598AEF6EC}"/>
              </a:ext>
            </a:extLst>
          </p:cNvPr>
          <p:cNvSpPr txBox="1"/>
          <p:nvPr/>
        </p:nvSpPr>
        <p:spPr>
          <a:xfrm>
            <a:off x="11280576" y="243473"/>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6</a:t>
            </a:fld>
            <a:endParaRPr lang="zh-CN" altLang="en-US" sz="2000" dirty="0"/>
          </a:p>
        </p:txBody>
      </p:sp>
    </p:spTree>
    <p:custDataLst>
      <p:tags r:id="rId1"/>
    </p:custDataLst>
    <p:extLst>
      <p:ext uri="{BB962C8B-B14F-4D97-AF65-F5344CB8AC3E}">
        <p14:creationId xmlns:p14="http://schemas.microsoft.com/office/powerpoint/2010/main" val="3865766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2225"/>
            <a:ext cx="12192000" cy="1061085"/>
          </a:xfrm>
          <a:prstGeom prst="rect">
            <a:avLst/>
          </a:prstGeom>
          <a:solidFill>
            <a:srgbClr val="0B5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bwMode="auto">
          <a:xfrm>
            <a:off x="0" y="6786633"/>
            <a:ext cx="12191999" cy="71367"/>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259" y="258527"/>
            <a:ext cx="6272797" cy="499873"/>
          </a:xfrm>
          <a:prstGeom prst="rect">
            <a:avLst/>
          </a:prstGeom>
        </p:spPr>
      </p:pic>
      <p:sp>
        <p:nvSpPr>
          <p:cNvPr id="3" name="任意多边形: 形状 2">
            <a:extLst>
              <a:ext uri="{FF2B5EF4-FFF2-40B4-BE49-F238E27FC236}">
                <a16:creationId xmlns:a16="http://schemas.microsoft.com/office/drawing/2014/main" id="{BF93E1D9-B38E-AB48-E1AE-F2DE55C07176}"/>
              </a:ext>
            </a:extLst>
          </p:cNvPr>
          <p:cNvSpPr/>
          <p:nvPr/>
        </p:nvSpPr>
        <p:spPr>
          <a:xfrm>
            <a:off x="2135560" y="1742831"/>
            <a:ext cx="8064896" cy="739453"/>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01 Submillimeter Wave Telescopes Overview</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4" name="任意多边形: 形状 3">
            <a:extLst>
              <a:ext uri="{FF2B5EF4-FFF2-40B4-BE49-F238E27FC236}">
                <a16:creationId xmlns:a16="http://schemas.microsoft.com/office/drawing/2014/main" id="{CB7818AC-CEC7-79A1-9925-C5EF1C49944B}"/>
              </a:ext>
            </a:extLst>
          </p:cNvPr>
          <p:cNvSpPr/>
          <p:nvPr/>
        </p:nvSpPr>
        <p:spPr>
          <a:xfrm>
            <a:off x="2135560" y="4725144"/>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04 Conclusion and Outlook</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6" name="任意多边形: 形状 5">
            <a:extLst>
              <a:ext uri="{FF2B5EF4-FFF2-40B4-BE49-F238E27FC236}">
                <a16:creationId xmlns:a16="http://schemas.microsoft.com/office/drawing/2014/main" id="{292A761C-1BEE-B64C-0349-E6A9E52DE27F}"/>
              </a:ext>
            </a:extLst>
          </p:cNvPr>
          <p:cNvSpPr/>
          <p:nvPr/>
        </p:nvSpPr>
        <p:spPr>
          <a:xfrm>
            <a:off x="2135560" y="3712642"/>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ln/>
        </p:spPr>
        <p:style>
          <a:lnRef idx="1">
            <a:schemeClr val="accent1"/>
          </a:lnRef>
          <a:fillRef idx="3">
            <a:schemeClr val="accent1"/>
          </a:fillRef>
          <a:effectRef idx="2">
            <a:schemeClr val="accent1"/>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03 Sub-Aperture Design and Manufacturing</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7" name="任意多边形: 形状 6">
            <a:extLst>
              <a:ext uri="{FF2B5EF4-FFF2-40B4-BE49-F238E27FC236}">
                <a16:creationId xmlns:a16="http://schemas.microsoft.com/office/drawing/2014/main" id="{15889294-A815-5AF1-EC9C-D346C7D928BA}"/>
              </a:ext>
            </a:extLst>
          </p:cNvPr>
          <p:cNvSpPr/>
          <p:nvPr/>
        </p:nvSpPr>
        <p:spPr>
          <a:xfrm>
            <a:off x="2135560" y="2734792"/>
            <a:ext cx="8064896" cy="727702"/>
          </a:xfrm>
          <a:custGeom>
            <a:avLst/>
            <a:gdLst>
              <a:gd name="connsiteX0" fmla="*/ 0 w 5021580"/>
              <a:gd name="connsiteY0" fmla="*/ 202804 h 1216800"/>
              <a:gd name="connsiteX1" fmla="*/ 202804 w 5021580"/>
              <a:gd name="connsiteY1" fmla="*/ 0 h 1216800"/>
              <a:gd name="connsiteX2" fmla="*/ 4818776 w 5021580"/>
              <a:gd name="connsiteY2" fmla="*/ 0 h 1216800"/>
              <a:gd name="connsiteX3" fmla="*/ 5021580 w 5021580"/>
              <a:gd name="connsiteY3" fmla="*/ 202804 h 1216800"/>
              <a:gd name="connsiteX4" fmla="*/ 5021580 w 5021580"/>
              <a:gd name="connsiteY4" fmla="*/ 1013996 h 1216800"/>
              <a:gd name="connsiteX5" fmla="*/ 4818776 w 5021580"/>
              <a:gd name="connsiteY5" fmla="*/ 1216800 h 1216800"/>
              <a:gd name="connsiteX6" fmla="*/ 202804 w 5021580"/>
              <a:gd name="connsiteY6" fmla="*/ 1216800 h 1216800"/>
              <a:gd name="connsiteX7" fmla="*/ 0 w 5021580"/>
              <a:gd name="connsiteY7" fmla="*/ 1013996 h 1216800"/>
              <a:gd name="connsiteX8" fmla="*/ 0 w 5021580"/>
              <a:gd name="connsiteY8" fmla="*/ 20280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1580" h="1216800">
                <a:moveTo>
                  <a:pt x="0" y="202804"/>
                </a:moveTo>
                <a:cubicBezTo>
                  <a:pt x="0" y="90798"/>
                  <a:pt x="90798" y="0"/>
                  <a:pt x="202804" y="0"/>
                </a:cubicBezTo>
                <a:lnTo>
                  <a:pt x="4818776" y="0"/>
                </a:lnTo>
                <a:cubicBezTo>
                  <a:pt x="4930782" y="0"/>
                  <a:pt x="5021580" y="90798"/>
                  <a:pt x="5021580" y="202804"/>
                </a:cubicBezTo>
                <a:lnTo>
                  <a:pt x="5021580" y="1013996"/>
                </a:lnTo>
                <a:cubicBezTo>
                  <a:pt x="5021580" y="1126002"/>
                  <a:pt x="4930782" y="1216800"/>
                  <a:pt x="4818776" y="1216800"/>
                </a:cubicBezTo>
                <a:lnTo>
                  <a:pt x="202804" y="1216800"/>
                </a:lnTo>
                <a:cubicBezTo>
                  <a:pt x="90798" y="1216800"/>
                  <a:pt x="0" y="1126002"/>
                  <a:pt x="0" y="1013996"/>
                </a:cubicBezTo>
                <a:lnTo>
                  <a:pt x="0" y="202804"/>
                </a:lnTo>
                <a:close/>
              </a:path>
            </a:pathLst>
          </a:custGeom>
          <a:solidFill>
            <a:srgbClr val="CC3300"/>
          </a:solidFill>
          <a:ln/>
        </p:spPr>
        <p:style>
          <a:lnRef idx="1">
            <a:schemeClr val="accent2"/>
          </a:lnRef>
          <a:fillRef idx="3">
            <a:schemeClr val="accent2"/>
          </a:fillRef>
          <a:effectRef idx="2">
            <a:schemeClr val="accent2"/>
          </a:effectRef>
          <a:fontRef idx="minor">
            <a:schemeClr val="lt1"/>
          </a:fontRef>
        </p:style>
        <p:txBody>
          <a:bodyPr spcFirstLastPara="0" vert="horz" wrap="square" lIns="158459" tIns="158459" rIns="158459" bIns="158459" numCol="1" spcCol="1270" anchor="ctr" anchorCtr="0">
            <a:noAutofit/>
          </a:bodyPr>
          <a:lstStyle/>
          <a:p>
            <a:pPr defTabSz="1155700">
              <a:spcBef>
                <a:spcPct val="0"/>
              </a:spcBef>
              <a:spcAft>
                <a:spcPct val="35000"/>
              </a:spcAft>
            </a:pPr>
            <a:r>
              <a:rPr lang="en-US" altLang="zh-CN" sz="2600" b="1" dirty="0">
                <a:solidFill>
                  <a:prstClr val="white"/>
                </a:solidFill>
                <a:latin typeface="微软雅黑" panose="020B0503020204020204" pitchFamily="34" charset="-122"/>
                <a:ea typeface="微软雅黑" panose="020B0503020204020204" pitchFamily="34" charset="-122"/>
              </a:rPr>
              <a:t>02 Sub-Aperture Accuracy </a:t>
            </a:r>
            <a:r>
              <a:rPr lang="en-US" altLang="zh-CN" sz="2600" b="1">
                <a:solidFill>
                  <a:prstClr val="white"/>
                </a:solidFill>
                <a:latin typeface="微软雅黑" panose="020B0503020204020204" pitchFamily="34" charset="-122"/>
                <a:ea typeface="微软雅黑" panose="020B0503020204020204" pitchFamily="34" charset="-122"/>
              </a:rPr>
              <a:t>and Errors</a:t>
            </a:r>
            <a:r>
              <a:rPr lang="en-US" altLang="zh-CN" sz="2600" b="1" dirty="0">
                <a:solidFill>
                  <a:prstClr val="white"/>
                </a:solidFill>
                <a:latin typeface="微软雅黑" panose="020B0503020204020204" pitchFamily="34" charset="-122"/>
                <a:ea typeface="微软雅黑" panose="020B0503020204020204" pitchFamily="34" charset="-122"/>
              </a:rPr>
              <a:t> Analysis</a:t>
            </a:r>
            <a:endParaRPr lang="zh-CN" altLang="en-US" sz="2600" b="1" dirty="0">
              <a:solidFill>
                <a:prstClr val="white"/>
              </a:solidFill>
              <a:latin typeface="微软雅黑" panose="020B0503020204020204" pitchFamily="34" charset="-122"/>
              <a:ea typeface="微软雅黑" panose="020B0503020204020204" pitchFamily="34" charset="-122"/>
            </a:endParaRPr>
          </a:p>
        </p:txBody>
      </p:sp>
      <p:sp>
        <p:nvSpPr>
          <p:cNvPr id="14" name="灯片编号占位符 8">
            <a:extLst>
              <a:ext uri="{FF2B5EF4-FFF2-40B4-BE49-F238E27FC236}">
                <a16:creationId xmlns:a16="http://schemas.microsoft.com/office/drawing/2014/main" id="{3F1DC774-7542-9B0F-E92F-16E37A456A78}"/>
              </a:ext>
            </a:extLst>
          </p:cNvPr>
          <p:cNvSpPr txBox="1">
            <a:spLocks/>
          </p:cNvSpPr>
          <p:nvPr/>
        </p:nvSpPr>
        <p:spPr>
          <a:xfrm>
            <a:off x="11577716" y="342088"/>
            <a:ext cx="557847" cy="332457"/>
          </a:xfr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pPr/>
              <a:t>7</a:t>
            </a:fld>
            <a:endParaRPr lang="zh-CN" altLang="en-US" sz="2000" dirty="0"/>
          </a:p>
        </p:txBody>
      </p:sp>
    </p:spTree>
    <p:extLst>
      <p:ext uri="{BB962C8B-B14F-4D97-AF65-F5344CB8AC3E}">
        <p14:creationId xmlns:p14="http://schemas.microsoft.com/office/powerpoint/2010/main" val="511540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a16="http://schemas.microsoft.com/office/drawing/2014/main" id="{296CB288-B5E1-4459-B578-36146EA33042}"/>
              </a:ext>
            </a:extLst>
          </p:cNvPr>
          <p:cNvSpPr/>
          <p:nvPr/>
        </p:nvSpPr>
        <p:spPr bwMode="auto">
          <a:xfrm>
            <a:off x="-4445" y="6035675"/>
            <a:ext cx="12196445" cy="822325"/>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defRPr/>
            </a:pPr>
            <a:r>
              <a:rPr lang="en-US" altLang="zh-CN" sz="2200" b="1" dirty="0">
                <a:solidFill>
                  <a:schemeClr val="bg1"/>
                </a:solidFill>
                <a:latin typeface="Times New Roman" panose="02020603050405020304" pitchFamily="18" charset="0"/>
                <a:cs typeface="Times New Roman" panose="02020603050405020304" pitchFamily="18" charset="0"/>
              </a:rPr>
              <a:t> </a:t>
            </a:r>
            <a:endParaRPr lang="en-US" altLang="zh-CN" sz="2200" b="1" dirty="0">
              <a:solidFill>
                <a:schemeClr val="bg1"/>
              </a:solidFill>
              <a:latin typeface="微软雅黑" panose="020B0503020204020204" pitchFamily="34" charset="-122"/>
            </a:endParaRPr>
          </a:p>
        </p:txBody>
      </p:sp>
      <p:sp>
        <p:nvSpPr>
          <p:cNvPr id="32" name="矩形 31">
            <a:extLst>
              <a:ext uri="{FF2B5EF4-FFF2-40B4-BE49-F238E27FC236}">
                <a16:creationId xmlns:a16="http://schemas.microsoft.com/office/drawing/2014/main" id="{631D936B-38AE-46BB-9611-77D7C2652B29}"/>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sp>
        <p:nvSpPr>
          <p:cNvPr id="39" name="矩形 38">
            <a:extLst>
              <a:ext uri="{FF2B5EF4-FFF2-40B4-BE49-F238E27FC236}">
                <a16:creationId xmlns:a16="http://schemas.microsoft.com/office/drawing/2014/main" id="{B3636AC0-896F-4BE4-AB56-8365C434413D}"/>
              </a:ext>
            </a:extLst>
          </p:cNvPr>
          <p:cNvSpPr/>
          <p:nvPr/>
        </p:nvSpPr>
        <p:spPr>
          <a:xfrm>
            <a:off x="677121" y="1373465"/>
            <a:ext cx="11154308" cy="4399174"/>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0" name="直接连接符 39">
            <a:extLst>
              <a:ext uri="{FF2B5EF4-FFF2-40B4-BE49-F238E27FC236}">
                <a16:creationId xmlns:a16="http://schemas.microsoft.com/office/drawing/2014/main" id="{24698D6B-38D4-4570-B268-8A6280CCC58E}"/>
              </a:ext>
            </a:extLst>
          </p:cNvPr>
          <p:cNvCxnSpPr>
            <a:cxnSpLocks/>
          </p:cNvCxnSpPr>
          <p:nvPr/>
        </p:nvCxnSpPr>
        <p:spPr>
          <a:xfrm>
            <a:off x="6101398" y="1517441"/>
            <a:ext cx="0" cy="4143837"/>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42" name="组合 41">
            <a:extLst>
              <a:ext uri="{FF2B5EF4-FFF2-40B4-BE49-F238E27FC236}">
                <a16:creationId xmlns:a16="http://schemas.microsoft.com/office/drawing/2014/main" id="{33C9CB1E-8415-4D32-95E9-6CD98464000B}"/>
              </a:ext>
            </a:extLst>
          </p:cNvPr>
          <p:cNvGrpSpPr/>
          <p:nvPr/>
        </p:nvGrpSpPr>
        <p:grpSpPr>
          <a:xfrm>
            <a:off x="1889336" y="1039485"/>
            <a:ext cx="3092325" cy="612158"/>
            <a:chOff x="365627" y="1649095"/>
            <a:chExt cx="3655394" cy="569595"/>
          </a:xfrm>
        </p:grpSpPr>
        <p:sp>
          <p:nvSpPr>
            <p:cNvPr id="43" name="矩形 42">
              <a:extLst>
                <a:ext uri="{FF2B5EF4-FFF2-40B4-BE49-F238E27FC236}">
                  <a16:creationId xmlns:a16="http://schemas.microsoft.com/office/drawing/2014/main" id="{15387B86-283A-4A47-94EC-899C6B8AF633}"/>
                </a:ext>
              </a:extLst>
            </p:cNvPr>
            <p:cNvSpPr/>
            <p:nvPr/>
          </p:nvSpPr>
          <p:spPr>
            <a:xfrm>
              <a:off x="567055" y="1710690"/>
              <a:ext cx="3348990" cy="508000"/>
            </a:xfrm>
            <a:prstGeom prst="rect">
              <a:avLst/>
            </a:prstGeom>
            <a:solidFill>
              <a:schemeClr val="bg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44" name="矩形 43">
              <a:extLst>
                <a:ext uri="{FF2B5EF4-FFF2-40B4-BE49-F238E27FC236}">
                  <a16:creationId xmlns:a16="http://schemas.microsoft.com/office/drawing/2014/main" id="{CEB6ABE2-2293-4621-A33E-CC5E465DD8A4}"/>
                </a:ext>
              </a:extLst>
            </p:cNvPr>
            <p:cNvSpPr/>
            <p:nvPr/>
          </p:nvSpPr>
          <p:spPr>
            <a:xfrm>
              <a:off x="609600" y="1649095"/>
              <a:ext cx="3259455" cy="516255"/>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n>
                  <a:solidFill>
                    <a:schemeClr val="bg1"/>
                  </a:solidFill>
                </a:ln>
              </a:endParaRPr>
            </a:p>
          </p:txBody>
        </p:sp>
        <p:sp>
          <p:nvSpPr>
            <p:cNvPr id="45" name="文本框 44">
              <a:extLst>
                <a:ext uri="{FF2B5EF4-FFF2-40B4-BE49-F238E27FC236}">
                  <a16:creationId xmlns:a16="http://schemas.microsoft.com/office/drawing/2014/main" id="{9767657C-3658-4950-AF96-677F0055A0F1}"/>
                </a:ext>
              </a:extLst>
            </p:cNvPr>
            <p:cNvSpPr txBox="1"/>
            <p:nvPr/>
          </p:nvSpPr>
          <p:spPr>
            <a:xfrm>
              <a:off x="365627" y="1762898"/>
              <a:ext cx="3655394" cy="343653"/>
            </a:xfrm>
            <a:prstGeom prst="rect">
              <a:avLst/>
            </a:prstGeom>
            <a:noFill/>
          </p:spPr>
          <p:txBody>
            <a:bodyPr wrap="square" rtlCol="0">
              <a:spAutoFit/>
            </a:bodyPr>
            <a:lstStyle/>
            <a:p>
              <a:pPr algn="ctr"/>
              <a:r>
                <a:rPr lang="en-US" altLang="zh-CN" b="1" dirty="0">
                  <a:solidFill>
                    <a:schemeClr val="bg1"/>
                  </a:solidFill>
                  <a:latin typeface="微软雅黑" panose="020B0503020204020204" pitchFamily="34" charset="-122"/>
                  <a:ea typeface="微软雅黑" panose="020B0503020204020204" pitchFamily="34" charset="-122"/>
                </a:rPr>
                <a:t>Manufacturing error</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46" name="组合 45">
            <a:extLst>
              <a:ext uri="{FF2B5EF4-FFF2-40B4-BE49-F238E27FC236}">
                <a16:creationId xmlns:a16="http://schemas.microsoft.com/office/drawing/2014/main" id="{7D4CAADF-1494-455F-BBD4-8E529823F15B}"/>
              </a:ext>
            </a:extLst>
          </p:cNvPr>
          <p:cNvGrpSpPr/>
          <p:nvPr/>
        </p:nvGrpSpPr>
        <p:grpSpPr>
          <a:xfrm>
            <a:off x="7817273" y="1039485"/>
            <a:ext cx="2961081" cy="569595"/>
            <a:chOff x="567055" y="1649095"/>
            <a:chExt cx="3500256" cy="569595"/>
          </a:xfrm>
        </p:grpSpPr>
        <p:sp>
          <p:nvSpPr>
            <p:cNvPr id="49" name="矩形 48">
              <a:extLst>
                <a:ext uri="{FF2B5EF4-FFF2-40B4-BE49-F238E27FC236}">
                  <a16:creationId xmlns:a16="http://schemas.microsoft.com/office/drawing/2014/main" id="{DD4512B2-AE5B-4976-B426-78A6EC92E7CE}"/>
                </a:ext>
              </a:extLst>
            </p:cNvPr>
            <p:cNvSpPr/>
            <p:nvPr/>
          </p:nvSpPr>
          <p:spPr>
            <a:xfrm>
              <a:off x="567055" y="1710690"/>
              <a:ext cx="3348990" cy="508000"/>
            </a:xfrm>
            <a:prstGeom prst="rect">
              <a:avLst/>
            </a:prstGeom>
            <a:solidFill>
              <a:schemeClr val="bg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1" name="矩形 50">
              <a:extLst>
                <a:ext uri="{FF2B5EF4-FFF2-40B4-BE49-F238E27FC236}">
                  <a16:creationId xmlns:a16="http://schemas.microsoft.com/office/drawing/2014/main" id="{2619A796-5DE5-4A70-9FC5-FDA51CC616F1}"/>
                </a:ext>
              </a:extLst>
            </p:cNvPr>
            <p:cNvSpPr/>
            <p:nvPr/>
          </p:nvSpPr>
          <p:spPr>
            <a:xfrm>
              <a:off x="609600" y="1649095"/>
              <a:ext cx="3259455" cy="516255"/>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n>
                  <a:solidFill>
                    <a:schemeClr val="bg1"/>
                  </a:solidFill>
                </a:ln>
              </a:endParaRPr>
            </a:p>
          </p:txBody>
        </p:sp>
        <p:sp>
          <p:nvSpPr>
            <p:cNvPr id="52" name="文本框 51">
              <a:extLst>
                <a:ext uri="{FF2B5EF4-FFF2-40B4-BE49-F238E27FC236}">
                  <a16:creationId xmlns:a16="http://schemas.microsoft.com/office/drawing/2014/main" id="{B2A3E20A-6057-4FD2-BA9D-AAC5F33CD736}"/>
                </a:ext>
              </a:extLst>
            </p:cNvPr>
            <p:cNvSpPr txBox="1"/>
            <p:nvPr/>
          </p:nvSpPr>
          <p:spPr>
            <a:xfrm>
              <a:off x="718321" y="1736902"/>
              <a:ext cx="3348990" cy="369332"/>
            </a:xfrm>
            <a:prstGeom prst="rect">
              <a:avLst/>
            </a:prstGeom>
            <a:noFill/>
          </p:spPr>
          <p:txBody>
            <a:bodyPr wrap="squar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Alignment error</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pic>
        <p:nvPicPr>
          <p:cNvPr id="23" name="图片 22">
            <a:extLst>
              <a:ext uri="{FF2B5EF4-FFF2-40B4-BE49-F238E27FC236}">
                <a16:creationId xmlns:a16="http://schemas.microsoft.com/office/drawing/2014/main" id="{B4F725BF-7B83-44B9-A474-8D7F142D8B7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0" r="1"/>
          <a:stretch/>
        </p:blipFill>
        <p:spPr bwMode="auto">
          <a:xfrm>
            <a:off x="1294091" y="3432047"/>
            <a:ext cx="3897822" cy="1695644"/>
          </a:xfrm>
          <a:prstGeom prst="rect">
            <a:avLst/>
          </a:prstGeom>
          <a:noFill/>
          <a:ln>
            <a:noFill/>
          </a:ln>
          <a:extLst>
            <a:ext uri="{53640926-AAD7-44D8-BBD7-CCE9431645EC}">
              <a14:shadowObscured xmlns:a14="http://schemas.microsoft.com/office/drawing/2010/main"/>
            </a:ext>
          </a:extLst>
        </p:spPr>
      </p:pic>
      <p:pic>
        <p:nvPicPr>
          <p:cNvPr id="24" name="图片 23">
            <a:extLst>
              <a:ext uri="{FF2B5EF4-FFF2-40B4-BE49-F238E27FC236}">
                <a16:creationId xmlns:a16="http://schemas.microsoft.com/office/drawing/2014/main" id="{E57FCB20-1AF1-46D3-8C53-2D03E55ACE3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47659" b="6344"/>
          <a:stretch/>
        </p:blipFill>
        <p:spPr bwMode="auto">
          <a:xfrm>
            <a:off x="6969393" y="1767413"/>
            <a:ext cx="1685758" cy="1744587"/>
          </a:xfrm>
          <a:prstGeom prst="rect">
            <a:avLst/>
          </a:prstGeom>
          <a:noFill/>
          <a:ln>
            <a:noFill/>
          </a:ln>
          <a:extLst>
            <a:ext uri="{53640926-AAD7-44D8-BBD7-CCE9431645EC}">
              <a14:shadowObscured xmlns:a14="http://schemas.microsoft.com/office/drawing/2010/main"/>
            </a:ext>
          </a:extLst>
        </p:spPr>
      </p:pic>
      <p:sp>
        <p:nvSpPr>
          <p:cNvPr id="26" name="文本框 25">
            <a:extLst>
              <a:ext uri="{FF2B5EF4-FFF2-40B4-BE49-F238E27FC236}">
                <a16:creationId xmlns:a16="http://schemas.microsoft.com/office/drawing/2014/main" id="{56956161-E434-4D30-AA90-7D9A15E970A5}"/>
              </a:ext>
            </a:extLst>
          </p:cNvPr>
          <p:cNvSpPr txBox="1"/>
          <p:nvPr/>
        </p:nvSpPr>
        <p:spPr>
          <a:xfrm>
            <a:off x="1402566" y="5289487"/>
            <a:ext cx="3722515" cy="307777"/>
          </a:xfrm>
          <a:prstGeom prst="rect">
            <a:avLst/>
          </a:prstGeom>
          <a:noFill/>
        </p:spPr>
        <p:txBody>
          <a:bodyPr wrap="square">
            <a:spAutoFit/>
          </a:bodyPr>
          <a:lstStyle/>
          <a:p>
            <a:r>
              <a:rPr lang="en-US" altLang="zh-CN" sz="1400" b="1" dirty="0">
                <a:solidFill>
                  <a:srgbClr val="0B5AA8"/>
                </a:solidFill>
                <a:latin typeface="微软雅黑" panose="020B0503020204020204" pitchFamily="34" charset="-122"/>
                <a:ea typeface="微软雅黑" panose="020B0503020204020204" pitchFamily="34" charset="-122"/>
              </a:rPr>
              <a:t>Errors caused by panel manufacture.</a:t>
            </a:r>
            <a:endParaRPr lang="zh-CN" altLang="en-US" sz="1400" b="1" dirty="0">
              <a:solidFill>
                <a:srgbClr val="0B5AA8"/>
              </a:solidFill>
              <a:latin typeface="微软雅黑" panose="020B0503020204020204" pitchFamily="34" charset="-122"/>
              <a:ea typeface="微软雅黑" panose="020B0503020204020204" pitchFamily="34" charset="-122"/>
            </a:endParaRPr>
          </a:p>
        </p:txBody>
      </p:sp>
      <p:pic>
        <p:nvPicPr>
          <p:cNvPr id="29" name="图片 28">
            <a:extLst>
              <a:ext uri="{FF2B5EF4-FFF2-40B4-BE49-F238E27FC236}">
                <a16:creationId xmlns:a16="http://schemas.microsoft.com/office/drawing/2014/main" id="{5DEAD6F8-D42A-4647-9212-3E9FA02ECE6F}"/>
              </a:ext>
            </a:extLst>
          </p:cNvPr>
          <p:cNvPicPr>
            <a:picLocks noChangeAspect="1"/>
          </p:cNvPicPr>
          <p:nvPr/>
        </p:nvPicPr>
        <p:blipFill>
          <a:blip r:embed="rId5"/>
          <a:stretch>
            <a:fillRect/>
          </a:stretch>
        </p:blipFill>
        <p:spPr>
          <a:xfrm>
            <a:off x="3493288" y="1815513"/>
            <a:ext cx="1942275" cy="1423560"/>
          </a:xfrm>
          <a:prstGeom prst="rect">
            <a:avLst/>
          </a:prstGeom>
        </p:spPr>
      </p:pic>
      <p:sp>
        <p:nvSpPr>
          <p:cNvPr id="30" name="文本框 29">
            <a:extLst>
              <a:ext uri="{FF2B5EF4-FFF2-40B4-BE49-F238E27FC236}">
                <a16:creationId xmlns:a16="http://schemas.microsoft.com/office/drawing/2014/main" id="{D00066E8-1DED-4468-A8E2-F56BC6D13F8E}"/>
              </a:ext>
            </a:extLst>
          </p:cNvPr>
          <p:cNvSpPr txBox="1"/>
          <p:nvPr/>
        </p:nvSpPr>
        <p:spPr>
          <a:xfrm>
            <a:off x="6793818" y="5410204"/>
            <a:ext cx="4474624" cy="307777"/>
          </a:xfrm>
          <a:prstGeom prst="rect">
            <a:avLst/>
          </a:prstGeom>
          <a:noFill/>
        </p:spPr>
        <p:txBody>
          <a:bodyPr wrap="square">
            <a:spAutoFit/>
          </a:bodyPr>
          <a:lstStyle/>
          <a:p>
            <a:pPr algn="ctr"/>
            <a:r>
              <a:rPr lang="en-US" altLang="zh-CN" sz="1400" b="1" dirty="0">
                <a:solidFill>
                  <a:srgbClr val="0B5AA8"/>
                </a:solidFill>
                <a:latin typeface="微软雅黑" panose="020B0503020204020204" pitchFamily="34" charset="-122"/>
                <a:ea typeface="微软雅黑" panose="020B0503020204020204" pitchFamily="34" charset="-122"/>
              </a:rPr>
              <a:t>six degrees of freedom of misalignment errors.</a:t>
            </a:r>
            <a:endParaRPr lang="zh-CN" altLang="en-US" sz="1400" b="1" dirty="0">
              <a:solidFill>
                <a:srgbClr val="0B5AA8"/>
              </a:solidFill>
              <a:latin typeface="微软雅黑" panose="020B0503020204020204" pitchFamily="34" charset="-122"/>
              <a:ea typeface="微软雅黑" panose="020B0503020204020204" pitchFamily="34" charset="-122"/>
            </a:endParaRPr>
          </a:p>
        </p:txBody>
      </p:sp>
      <p:pic>
        <p:nvPicPr>
          <p:cNvPr id="31" name="图片 30">
            <a:extLst>
              <a:ext uri="{FF2B5EF4-FFF2-40B4-BE49-F238E27FC236}">
                <a16:creationId xmlns:a16="http://schemas.microsoft.com/office/drawing/2014/main" id="{2D2CC458-CF14-46A9-A56C-11D72AF0AC1F}"/>
              </a:ext>
            </a:extLst>
          </p:cNvPr>
          <p:cNvPicPr>
            <a:picLocks noChangeAspect="1"/>
          </p:cNvPicPr>
          <p:nvPr/>
        </p:nvPicPr>
        <p:blipFill rotWithShape="1">
          <a:blip r:embed="rId6"/>
          <a:srcRect l="41097" t="9130" r="32387" b="21904"/>
          <a:stretch/>
        </p:blipFill>
        <p:spPr>
          <a:xfrm>
            <a:off x="1118138" y="1826502"/>
            <a:ext cx="1952984" cy="1421200"/>
          </a:xfrm>
          <a:prstGeom prst="rect">
            <a:avLst/>
          </a:prstGeom>
        </p:spPr>
      </p:pic>
      <p:pic>
        <p:nvPicPr>
          <p:cNvPr id="33" name="图片 32">
            <a:extLst>
              <a:ext uri="{FF2B5EF4-FFF2-40B4-BE49-F238E27FC236}">
                <a16:creationId xmlns:a16="http://schemas.microsoft.com/office/drawing/2014/main" id="{E0935761-20B5-46FC-9DB6-AF27252A39F8}"/>
              </a:ext>
            </a:extLst>
          </p:cNvPr>
          <p:cNvPicPr/>
          <p:nvPr/>
        </p:nvPicPr>
        <p:blipFill rotWithShape="1">
          <a:blip r:embed="rId7" cstate="print">
            <a:extLst>
              <a:ext uri="{28A0092B-C50C-407E-A947-70E740481C1C}">
                <a14:useLocalDpi xmlns:a14="http://schemas.microsoft.com/office/drawing/2010/main" val="0"/>
              </a:ext>
            </a:extLst>
          </a:blip>
          <a:srcRect l="48790" r="1751" b="13922"/>
          <a:stretch/>
        </p:blipFill>
        <p:spPr bwMode="auto">
          <a:xfrm>
            <a:off x="9252434" y="1784856"/>
            <a:ext cx="2040973" cy="1674000"/>
          </a:xfrm>
          <a:prstGeom prst="rect">
            <a:avLst/>
          </a:prstGeom>
          <a:noFill/>
        </p:spPr>
      </p:pic>
      <p:pic>
        <p:nvPicPr>
          <p:cNvPr id="34" name="图片 33">
            <a:extLst>
              <a:ext uri="{FF2B5EF4-FFF2-40B4-BE49-F238E27FC236}">
                <a16:creationId xmlns:a16="http://schemas.microsoft.com/office/drawing/2014/main" id="{DADAD32D-B74D-4776-A4FB-D1E6814C9D93}"/>
              </a:ext>
            </a:extLst>
          </p:cNvPr>
          <p:cNvPicPr>
            <a:picLocks noChangeAspect="1"/>
          </p:cNvPicPr>
          <p:nvPr/>
        </p:nvPicPr>
        <p:blipFill>
          <a:blip r:embed="rId8"/>
          <a:stretch>
            <a:fillRect/>
          </a:stretch>
        </p:blipFill>
        <p:spPr>
          <a:xfrm>
            <a:off x="6578082" y="3498087"/>
            <a:ext cx="4824536" cy="1926031"/>
          </a:xfrm>
          <a:prstGeom prst="rect">
            <a:avLst/>
          </a:prstGeom>
          <a:noFill/>
          <a:ln>
            <a:noFill/>
          </a:ln>
        </p:spPr>
      </p:pic>
      <p:sp>
        <p:nvSpPr>
          <p:cNvPr id="35" name="任意多边形 47">
            <a:extLst>
              <a:ext uri="{FF2B5EF4-FFF2-40B4-BE49-F238E27FC236}">
                <a16:creationId xmlns:a16="http://schemas.microsoft.com/office/drawing/2014/main" id="{B16BDC26-4C37-4238-9F76-1ADFB782156D}"/>
              </a:ext>
            </a:extLst>
          </p:cNvPr>
          <p:cNvSpPr/>
          <p:nvPr/>
        </p:nvSpPr>
        <p:spPr bwMode="auto">
          <a:xfrm>
            <a:off x="3099111"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36" name="矩形 35">
            <a:extLst>
              <a:ext uri="{FF2B5EF4-FFF2-40B4-BE49-F238E27FC236}">
                <a16:creationId xmlns:a16="http://schemas.microsoft.com/office/drawing/2014/main" id="{C5F623F1-4ED3-43D9-90EC-EFBB3DB6C916}"/>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pic>
        <p:nvPicPr>
          <p:cNvPr id="54" name="图像" descr="图像">
            <a:extLst>
              <a:ext uri="{FF2B5EF4-FFF2-40B4-BE49-F238E27FC236}">
                <a16:creationId xmlns:a16="http://schemas.microsoft.com/office/drawing/2014/main" id="{FC2E0E30-219E-4515-AC7B-F25FBF3E0D7E}"/>
              </a:ext>
            </a:extLst>
          </p:cNvPr>
          <p:cNvPicPr>
            <a:picLocks noChangeAspect="1"/>
          </p:cNvPicPr>
          <p:nvPr/>
        </p:nvPicPr>
        <p:blipFill>
          <a:blip r:embed="rId9"/>
          <a:stretch>
            <a:fillRect/>
          </a:stretch>
        </p:blipFill>
        <p:spPr>
          <a:xfrm>
            <a:off x="10810875" y="6093460"/>
            <a:ext cx="1339850" cy="650240"/>
          </a:xfrm>
          <a:prstGeom prst="rect">
            <a:avLst/>
          </a:prstGeom>
          <a:ln w="12700">
            <a:miter lim="400000"/>
            <a:headEnd/>
            <a:tailEnd/>
          </a:ln>
        </p:spPr>
      </p:pic>
      <p:sp>
        <p:nvSpPr>
          <p:cNvPr id="55" name="Text Box 5">
            <a:extLst>
              <a:ext uri="{FF2B5EF4-FFF2-40B4-BE49-F238E27FC236}">
                <a16:creationId xmlns:a16="http://schemas.microsoft.com/office/drawing/2014/main" id="{744080F5-5EFC-4DD7-8C15-91871A1CB693}"/>
              </a:ext>
            </a:extLst>
          </p:cNvPr>
          <p:cNvSpPr txBox="1">
            <a:spLocks noChangeArrowheads="1"/>
          </p:cNvSpPr>
          <p:nvPr/>
        </p:nvSpPr>
        <p:spPr bwMode="auto">
          <a:xfrm>
            <a:off x="3215680" y="176431"/>
            <a:ext cx="38188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The Sub-Aperture Error</a:t>
            </a:r>
            <a:endPar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8">
            <a:extLst>
              <a:ext uri="{FF2B5EF4-FFF2-40B4-BE49-F238E27FC236}">
                <a16:creationId xmlns:a16="http://schemas.microsoft.com/office/drawing/2014/main" id="{259D468C-D9AC-64D7-5D60-34828021997F}"/>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8</a:t>
            </a:fld>
            <a:endParaRPr lang="zh-CN" altLang="en-US" sz="2000" dirty="0"/>
          </a:p>
        </p:txBody>
      </p:sp>
      <p:sp>
        <p:nvSpPr>
          <p:cNvPr id="4" name="文本框 3">
            <a:extLst>
              <a:ext uri="{FF2B5EF4-FFF2-40B4-BE49-F238E27FC236}">
                <a16:creationId xmlns:a16="http://schemas.microsoft.com/office/drawing/2014/main" id="{D640BED4-291A-4330-5A1F-250ADFE6C381}"/>
              </a:ext>
            </a:extLst>
          </p:cNvPr>
          <p:cNvSpPr txBox="1"/>
          <p:nvPr/>
        </p:nvSpPr>
        <p:spPr>
          <a:xfrm>
            <a:off x="59462" y="6270680"/>
            <a:ext cx="11005090" cy="430887"/>
          </a:xfrm>
          <a:prstGeom prst="rect">
            <a:avLst/>
          </a:prstGeom>
          <a:noFill/>
        </p:spPr>
        <p:txBody>
          <a:bodyPr wrap="square">
            <a:spAutoFit/>
          </a:bodyPr>
          <a:lstStyle/>
          <a:p>
            <a:r>
              <a:rPr lang="en-US" altLang="zh-CN" sz="2100" b="1" dirty="0">
                <a:solidFill>
                  <a:schemeClr val="bg1"/>
                </a:solidFill>
                <a:latin typeface="Times New Roman" panose="02020603050405020304" pitchFamily="18" charset="0"/>
                <a:cs typeface="Times New Roman" panose="02020603050405020304" pitchFamily="18" charset="0"/>
              </a:rPr>
              <a:t>Sub-aperture error consist of two components</a:t>
            </a:r>
            <a:r>
              <a:rPr lang="zh-CN" altLang="en-US" sz="2100" b="1" dirty="0">
                <a:solidFill>
                  <a:schemeClr val="bg1"/>
                </a:solidFill>
                <a:latin typeface="Times New Roman" panose="02020603050405020304" pitchFamily="18" charset="0"/>
                <a:cs typeface="Times New Roman" panose="02020603050405020304" pitchFamily="18" charset="0"/>
              </a:rPr>
              <a:t>：</a:t>
            </a:r>
            <a:r>
              <a:rPr lang="en-US" altLang="zh-CN" sz="21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Manufacturing error &amp; </a:t>
            </a:r>
            <a:r>
              <a:rPr lang="en-US" altLang="zh-CN" sz="2100" b="1" dirty="0" err="1">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Aalignment</a:t>
            </a:r>
            <a:r>
              <a:rPr lang="en-US" altLang="zh-CN" sz="2100" b="1" dirty="0">
                <a:solidFill>
                  <a:srgbClr val="FFFF00"/>
                </a:solidFill>
                <a:latin typeface="Times New Roman" panose="02020603050405020304" pitchFamily="18" charset="0"/>
                <a:ea typeface="微软雅黑" panose="020B0503020204020204" pitchFamily="34" charset="-122"/>
                <a:cs typeface="Times New Roman" panose="02020603050405020304" pitchFamily="18" charset="0"/>
              </a:rPr>
              <a:t> error</a:t>
            </a:r>
            <a:r>
              <a:rPr lang="zh-CN" altLang="en-US" sz="2100" dirty="0">
                <a:solidFill>
                  <a:schemeClr val="bg1"/>
                </a:solidFill>
                <a:latin typeface="微软雅黑" panose="020B0503020204020204" pitchFamily="34" charset="-122"/>
              </a:rPr>
              <a:t> </a:t>
            </a:r>
            <a:endParaRPr lang="zh-CN" altLang="en-US" sz="2100" dirty="0"/>
          </a:p>
        </p:txBody>
      </p:sp>
      <p:sp>
        <p:nvSpPr>
          <p:cNvPr id="5" name="矩形 16">
            <a:extLst>
              <a:ext uri="{FF2B5EF4-FFF2-40B4-BE49-F238E27FC236}">
                <a16:creationId xmlns:a16="http://schemas.microsoft.com/office/drawing/2014/main" id="{34820275-2956-A5CD-4BD2-ABE3DCE937C5}"/>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49006982"/>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图片 58">
            <a:extLst>
              <a:ext uri="{FF2B5EF4-FFF2-40B4-BE49-F238E27FC236}">
                <a16:creationId xmlns:a16="http://schemas.microsoft.com/office/drawing/2014/main" id="{A3C78478-A726-4B45-80D6-C3804B0361DE}"/>
              </a:ext>
            </a:extLst>
          </p:cNvPr>
          <p:cNvPicPr>
            <a:picLocks noChangeAspect="1"/>
          </p:cNvPicPr>
          <p:nvPr/>
        </p:nvPicPr>
        <p:blipFill>
          <a:blip r:embed="rId4"/>
          <a:stretch>
            <a:fillRect/>
          </a:stretch>
        </p:blipFill>
        <p:spPr>
          <a:xfrm>
            <a:off x="1656056" y="4392415"/>
            <a:ext cx="3058248" cy="1176710"/>
          </a:xfrm>
          <a:prstGeom prst="rect">
            <a:avLst/>
          </a:prstGeom>
        </p:spPr>
      </p:pic>
      <p:pic>
        <p:nvPicPr>
          <p:cNvPr id="60" name="图片 59">
            <a:extLst>
              <a:ext uri="{FF2B5EF4-FFF2-40B4-BE49-F238E27FC236}">
                <a16:creationId xmlns:a16="http://schemas.microsoft.com/office/drawing/2014/main" id="{FAAC1ED6-475D-4D19-8840-E0E1FF1BD127}"/>
              </a:ext>
            </a:extLst>
          </p:cNvPr>
          <p:cNvPicPr>
            <a:picLocks noChangeAspect="1"/>
          </p:cNvPicPr>
          <p:nvPr/>
        </p:nvPicPr>
        <p:blipFill>
          <a:blip r:embed="rId5"/>
          <a:stretch>
            <a:fillRect/>
          </a:stretch>
        </p:blipFill>
        <p:spPr>
          <a:xfrm>
            <a:off x="1750031" y="3285201"/>
            <a:ext cx="3100244" cy="1325527"/>
          </a:xfrm>
          <a:prstGeom prst="rect">
            <a:avLst/>
          </a:prstGeom>
        </p:spPr>
      </p:pic>
      <p:sp>
        <p:nvSpPr>
          <p:cNvPr id="53" name="矩形 52">
            <a:extLst>
              <a:ext uri="{FF2B5EF4-FFF2-40B4-BE49-F238E27FC236}">
                <a16:creationId xmlns:a16="http://schemas.microsoft.com/office/drawing/2014/main" id="{296CB288-B5E1-4459-B578-36146EA33042}"/>
              </a:ext>
            </a:extLst>
          </p:cNvPr>
          <p:cNvSpPr/>
          <p:nvPr/>
        </p:nvSpPr>
        <p:spPr bwMode="auto">
          <a:xfrm>
            <a:off x="-4445" y="6035675"/>
            <a:ext cx="12196445" cy="822242"/>
          </a:xfrm>
          <a:prstGeom prst="rect">
            <a:avLst/>
          </a:prstGeom>
          <a:gradFill>
            <a:gsLst>
              <a:gs pos="0">
                <a:schemeClr val="accent1">
                  <a:lumMod val="69000"/>
                </a:schemeClr>
              </a:gs>
              <a:gs pos="95000">
                <a:schemeClr val="tx2">
                  <a:lumMod val="60000"/>
                  <a:lumOff val="40000"/>
                  <a:alpha val="88000"/>
                </a:schemeClr>
              </a:gs>
              <a:gs pos="49000">
                <a:srgbClr val="0070C0">
                  <a:alpha val="100000"/>
                </a:srgbClr>
              </a:gs>
            </a:gsLst>
            <a:lin ang="6000000" scaled="0"/>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defTabSz="685800">
              <a:lnSpc>
                <a:spcPct val="150000"/>
              </a:lnSpc>
              <a:defRPr/>
            </a:pPr>
            <a:r>
              <a:rPr lang="en-US" altLang="zh-CN" sz="1600" b="1" dirty="0">
                <a:solidFill>
                  <a:schemeClr val="bg1"/>
                </a:solidFill>
                <a:latin typeface="Times New Roman" panose="02020603050405020304" pitchFamily="18" charset="0"/>
                <a:cs typeface="Times New Roman" panose="02020603050405020304" pitchFamily="18" charset="0"/>
              </a:rPr>
              <a:t> (1) </a:t>
            </a:r>
            <a:r>
              <a:rPr lang="fr-FR" altLang="zh-CN" sz="1600" b="1" dirty="0">
                <a:solidFill>
                  <a:schemeClr val="bg1"/>
                </a:solidFill>
                <a:latin typeface="Times New Roman" panose="02020603050405020304" pitchFamily="18" charset="0"/>
                <a:cs typeface="Times New Roman" panose="02020603050405020304" pitchFamily="18" charset="0"/>
              </a:rPr>
              <a:t>Shi-Dong Shen et al 2021 Res. Astron. Astrophys. 21 245</a:t>
            </a:r>
          </a:p>
          <a:p>
            <a:pPr marL="514350" indent="-514350" defTabSz="685800">
              <a:lnSpc>
                <a:spcPct val="150000"/>
              </a:lnSpc>
              <a:defRPr/>
            </a:pPr>
            <a:r>
              <a:rPr lang="fr-FR" altLang="zh-CN" sz="1600" b="1" dirty="0">
                <a:solidFill>
                  <a:schemeClr val="bg1"/>
                </a:solidFill>
                <a:latin typeface="Times New Roman" panose="02020603050405020304" pitchFamily="18" charset="0"/>
                <a:cs typeface="Times New Roman" panose="02020603050405020304" pitchFamily="18" charset="0"/>
              </a:rPr>
              <a:t> (2) De-Hua Yang et al 2011 Res. Astron. Astrophys. 11 725</a:t>
            </a:r>
            <a:endParaRPr lang="en-US" altLang="zh-CN" sz="1600" b="1" dirty="0">
              <a:solidFill>
                <a:schemeClr val="bg1"/>
              </a:solidFill>
              <a:latin typeface="Times New Roman" panose="02020603050405020304" pitchFamily="18" charset="0"/>
              <a:cs typeface="Times New Roman" panose="02020603050405020304" pitchFamily="18" charset="0"/>
            </a:endParaRPr>
          </a:p>
        </p:txBody>
      </p:sp>
      <p:sp>
        <p:nvSpPr>
          <p:cNvPr id="32" name="矩形 31">
            <a:extLst>
              <a:ext uri="{FF2B5EF4-FFF2-40B4-BE49-F238E27FC236}">
                <a16:creationId xmlns:a16="http://schemas.microsoft.com/office/drawing/2014/main" id="{631D936B-38AE-46BB-9611-77D7C2652B29}"/>
              </a:ext>
            </a:extLst>
          </p:cNvPr>
          <p:cNvSpPr/>
          <p:nvPr/>
        </p:nvSpPr>
        <p:spPr bwMode="auto">
          <a:xfrm flipH="1">
            <a:off x="2400890" y="133433"/>
            <a:ext cx="9791109" cy="568960"/>
          </a:xfrm>
          <a:prstGeom prst="rect">
            <a:avLst/>
          </a:prstGeom>
          <a:gradFill flip="none" rotWithShape="1">
            <a:gsLst>
              <a:gs pos="0">
                <a:schemeClr val="bg1">
                  <a:lumMod val="71000"/>
                  <a:alpha val="16000"/>
                </a:schemeClr>
              </a:gs>
              <a:gs pos="74000">
                <a:schemeClr val="bg1">
                  <a:lumMod val="95000"/>
                </a:schemeClr>
              </a:gs>
              <a:gs pos="100000">
                <a:schemeClr val="bg1"/>
              </a:gs>
            </a:gsLst>
            <a:lin ang="10800000" scaled="1"/>
            <a:tileRect/>
          </a:gra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b"/>
          <a:lstStyle/>
          <a:p>
            <a:pPr defTabSz="685800">
              <a:defRPr/>
            </a:pPr>
            <a:r>
              <a:rPr lang="zh-CN" altLang="en-US" sz="1400" b="1" dirty="0">
                <a:solidFill>
                  <a:srgbClr val="C00000"/>
                </a:solidFill>
              </a:rPr>
              <a:t>      </a:t>
            </a:r>
            <a:endParaRPr lang="zh-CN" altLang="en-US" b="1" dirty="0">
              <a:solidFill>
                <a:srgbClr val="C00000"/>
              </a:solidFill>
            </a:endParaRPr>
          </a:p>
        </p:txBody>
      </p:sp>
      <p:pic>
        <p:nvPicPr>
          <p:cNvPr id="54" name="图像" descr="图像">
            <a:extLst>
              <a:ext uri="{FF2B5EF4-FFF2-40B4-BE49-F238E27FC236}">
                <a16:creationId xmlns:a16="http://schemas.microsoft.com/office/drawing/2014/main" id="{FC2E0E30-219E-4515-AC7B-F25FBF3E0D7E}"/>
              </a:ext>
            </a:extLst>
          </p:cNvPr>
          <p:cNvPicPr>
            <a:picLocks noChangeAspect="1"/>
          </p:cNvPicPr>
          <p:nvPr/>
        </p:nvPicPr>
        <p:blipFill>
          <a:blip r:embed="rId6"/>
          <a:stretch>
            <a:fillRect/>
          </a:stretch>
        </p:blipFill>
        <p:spPr>
          <a:xfrm>
            <a:off x="10810875" y="6093460"/>
            <a:ext cx="1339850" cy="650240"/>
          </a:xfrm>
          <a:prstGeom prst="rect">
            <a:avLst/>
          </a:prstGeom>
          <a:ln w="12700">
            <a:miter lim="400000"/>
            <a:headEnd/>
            <a:tailEnd/>
          </a:ln>
        </p:spPr>
      </p:pic>
      <p:sp>
        <p:nvSpPr>
          <p:cNvPr id="55" name="Text Box 5">
            <a:extLst>
              <a:ext uri="{FF2B5EF4-FFF2-40B4-BE49-F238E27FC236}">
                <a16:creationId xmlns:a16="http://schemas.microsoft.com/office/drawing/2014/main" id="{744080F5-5EFC-4DD7-8C15-91871A1CB693}"/>
              </a:ext>
            </a:extLst>
          </p:cNvPr>
          <p:cNvSpPr txBox="1">
            <a:spLocks noChangeArrowheads="1"/>
          </p:cNvSpPr>
          <p:nvPr/>
        </p:nvSpPr>
        <p:spPr bwMode="auto">
          <a:xfrm>
            <a:off x="3215680" y="176431"/>
            <a:ext cx="4122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2800">
                <a:latin typeface="黑体" panose="02010609060101010101" pitchFamily="49" charset="-122"/>
                <a:ea typeface="黑体" panose="02010609060101010101"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Current State of</a:t>
            </a:r>
            <a:r>
              <a:rPr lang="zh-CN" altLang="en-US"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400" b="1" dirty="0">
                <a:solidFill>
                  <a:srgbClr val="0B5AA8"/>
                </a:solidFill>
                <a:latin typeface="微软雅黑" panose="020B0503020204020204" pitchFamily="34" charset="-122"/>
                <a:ea typeface="微软雅黑" panose="020B0503020204020204" pitchFamily="34" charset="-122"/>
                <a:cs typeface="微软雅黑" panose="020B0503020204020204" pitchFamily="34" charset="-122"/>
              </a:rPr>
              <a:t>Research</a:t>
            </a:r>
          </a:p>
        </p:txBody>
      </p:sp>
      <p:sp>
        <p:nvSpPr>
          <p:cNvPr id="38" name="矩形: 圆角 57">
            <a:extLst>
              <a:ext uri="{FF2B5EF4-FFF2-40B4-BE49-F238E27FC236}">
                <a16:creationId xmlns:a16="http://schemas.microsoft.com/office/drawing/2014/main" id="{0B08A6A8-074F-4C34-95AC-0AC2C7142AC6}"/>
              </a:ext>
            </a:extLst>
          </p:cNvPr>
          <p:cNvSpPr/>
          <p:nvPr>
            <p:custDataLst>
              <p:tags r:id="rId1"/>
            </p:custDataLst>
          </p:nvPr>
        </p:nvSpPr>
        <p:spPr>
          <a:xfrm>
            <a:off x="623392" y="726042"/>
            <a:ext cx="11017224" cy="5254035"/>
          </a:xfrm>
          <a:prstGeom prst="roundRect">
            <a:avLst/>
          </a:prstGeom>
          <a:noFill/>
          <a:ln w="19050">
            <a:solidFill>
              <a:schemeClr val="accent1">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a:extLst>
              <a:ext uri="{FF2B5EF4-FFF2-40B4-BE49-F238E27FC236}">
                <a16:creationId xmlns:a16="http://schemas.microsoft.com/office/drawing/2014/main" id="{3656AB8A-F9B4-49DD-A476-32326D23F091}"/>
              </a:ext>
            </a:extLst>
          </p:cNvPr>
          <p:cNvSpPr txBox="1"/>
          <p:nvPr/>
        </p:nvSpPr>
        <p:spPr>
          <a:xfrm>
            <a:off x="1199457" y="2414937"/>
            <a:ext cx="4179742" cy="584775"/>
          </a:xfrm>
          <a:prstGeom prst="rect">
            <a:avLst/>
          </a:prstGeom>
          <a:solidFill>
            <a:schemeClr val="accent1">
              <a:alpha val="96000"/>
            </a:schemeClr>
          </a:solidFill>
        </p:spPr>
        <p:txBody>
          <a:bodyPr wrap="square"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12-meter Large aperture Optical/infrared Telescope</a:t>
            </a:r>
            <a:r>
              <a:rPr lang="zh-CN" altLang="en-US" sz="1600" b="1" dirty="0">
                <a:solidFill>
                  <a:schemeClr val="bg1"/>
                </a:solidFill>
                <a:latin typeface="微软雅黑" panose="020B0503020204020204" pitchFamily="34" charset="-122"/>
                <a:ea typeface="微软雅黑" panose="020B0503020204020204" pitchFamily="34" charset="-122"/>
              </a:rPr>
              <a:t>（</a:t>
            </a:r>
            <a:r>
              <a:rPr lang="en-US" altLang="zh-CN" sz="1600" b="1" dirty="0">
                <a:solidFill>
                  <a:schemeClr val="bg1"/>
                </a:solidFill>
                <a:latin typeface="微软雅黑" panose="020B0503020204020204" pitchFamily="34" charset="-122"/>
                <a:ea typeface="微软雅黑" panose="020B0503020204020204" pitchFamily="34" charset="-122"/>
              </a:rPr>
              <a:t>LOT</a:t>
            </a:r>
            <a:r>
              <a:rPr lang="zh-CN" altLang="en-US" sz="1600" b="1" dirty="0">
                <a:solidFill>
                  <a:schemeClr val="bg1"/>
                </a:solidFill>
                <a:latin typeface="微软雅黑" panose="020B0503020204020204" pitchFamily="34" charset="-122"/>
                <a:ea typeface="微软雅黑" panose="020B0503020204020204" pitchFamily="34" charset="-122"/>
              </a:rPr>
              <a:t>）</a:t>
            </a:r>
          </a:p>
        </p:txBody>
      </p:sp>
      <p:sp>
        <p:nvSpPr>
          <p:cNvPr id="48" name="下箭头 33">
            <a:extLst>
              <a:ext uri="{FF2B5EF4-FFF2-40B4-BE49-F238E27FC236}">
                <a16:creationId xmlns:a16="http://schemas.microsoft.com/office/drawing/2014/main" id="{918D4384-0E08-4A92-9EB1-12B07AC27505}"/>
              </a:ext>
            </a:extLst>
          </p:cNvPr>
          <p:cNvSpPr/>
          <p:nvPr/>
        </p:nvSpPr>
        <p:spPr>
          <a:xfrm>
            <a:off x="3079920" y="2979794"/>
            <a:ext cx="432806" cy="305407"/>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cxnSp>
        <p:nvCxnSpPr>
          <p:cNvPr id="50" name="直接连接符 49">
            <a:extLst>
              <a:ext uri="{FF2B5EF4-FFF2-40B4-BE49-F238E27FC236}">
                <a16:creationId xmlns:a16="http://schemas.microsoft.com/office/drawing/2014/main" id="{01A2A7C7-EA5E-478E-B0AC-489D93C0A5B7}"/>
              </a:ext>
            </a:extLst>
          </p:cNvPr>
          <p:cNvCxnSpPr>
            <a:cxnSpLocks/>
          </p:cNvCxnSpPr>
          <p:nvPr/>
        </p:nvCxnSpPr>
        <p:spPr>
          <a:xfrm>
            <a:off x="5741063" y="1374464"/>
            <a:ext cx="20998" cy="3840479"/>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56" name="文本框 55">
            <a:extLst>
              <a:ext uri="{FF2B5EF4-FFF2-40B4-BE49-F238E27FC236}">
                <a16:creationId xmlns:a16="http://schemas.microsoft.com/office/drawing/2014/main" id="{5A3F7718-FAB4-4B0C-82E7-9725FEB9E212}"/>
              </a:ext>
            </a:extLst>
          </p:cNvPr>
          <p:cNvSpPr txBox="1"/>
          <p:nvPr/>
        </p:nvSpPr>
        <p:spPr>
          <a:xfrm>
            <a:off x="1544782" y="5559429"/>
            <a:ext cx="3935888" cy="483832"/>
          </a:xfrm>
          <a:prstGeom prst="rect">
            <a:avLst/>
          </a:prstGeom>
          <a:noFill/>
        </p:spPr>
        <p:txBody>
          <a:bodyPr wrap="square" rtlCol="0">
            <a:noAutofit/>
          </a:bodyPr>
          <a:lstStyle/>
          <a:p>
            <a:r>
              <a:rPr lang="en-US" altLang="zh-CN" sz="1600" b="1" dirty="0">
                <a:latin typeface="微软雅黑" panose="020B0503020204020204" pitchFamily="34" charset="-122"/>
                <a:ea typeface="微软雅黑" panose="020B0503020204020204" pitchFamily="34" charset="-122"/>
              </a:rPr>
              <a:t> co-phasing errors to </a:t>
            </a:r>
            <a:r>
              <a:rPr lang="en-US" altLang="zh-CN" sz="1600" b="1" dirty="0" err="1">
                <a:latin typeface="微软雅黑" panose="020B0503020204020204" pitchFamily="34" charset="-122"/>
                <a:ea typeface="微软雅黑" panose="020B0503020204020204" pitchFamily="34" charset="-122"/>
              </a:rPr>
              <a:t>Strehl</a:t>
            </a:r>
            <a:r>
              <a:rPr lang="en-US" altLang="zh-CN" sz="1600" b="1" dirty="0">
                <a:latin typeface="微软雅黑" panose="020B0503020204020204" pitchFamily="34" charset="-122"/>
                <a:ea typeface="微软雅黑" panose="020B0503020204020204" pitchFamily="34" charset="-122"/>
              </a:rPr>
              <a:t> ratio</a:t>
            </a:r>
            <a:endParaRPr lang="zh-CN" altLang="en-US" sz="1600" b="1" dirty="0">
              <a:latin typeface="微软雅黑" panose="020B0503020204020204" pitchFamily="34" charset="-122"/>
              <a:ea typeface="微软雅黑" panose="020B0503020204020204" pitchFamily="34" charset="-122"/>
            </a:endParaRPr>
          </a:p>
        </p:txBody>
      </p:sp>
      <p:pic>
        <p:nvPicPr>
          <p:cNvPr id="58" name="图片 57">
            <a:extLst>
              <a:ext uri="{FF2B5EF4-FFF2-40B4-BE49-F238E27FC236}">
                <a16:creationId xmlns:a16="http://schemas.microsoft.com/office/drawing/2014/main" id="{6CD4A2A8-3642-4B97-81BC-200A8E545D26}"/>
              </a:ext>
            </a:extLst>
          </p:cNvPr>
          <p:cNvPicPr>
            <a:picLocks noChangeAspect="1"/>
          </p:cNvPicPr>
          <p:nvPr/>
        </p:nvPicPr>
        <p:blipFill>
          <a:blip r:embed="rId7"/>
          <a:stretch>
            <a:fillRect/>
          </a:stretch>
        </p:blipFill>
        <p:spPr>
          <a:xfrm>
            <a:off x="2175777" y="811603"/>
            <a:ext cx="2201501" cy="1610008"/>
          </a:xfrm>
          <a:prstGeom prst="rect">
            <a:avLst/>
          </a:prstGeom>
        </p:spPr>
      </p:pic>
      <p:pic>
        <p:nvPicPr>
          <p:cNvPr id="62" name="图片 61">
            <a:extLst>
              <a:ext uri="{FF2B5EF4-FFF2-40B4-BE49-F238E27FC236}">
                <a16:creationId xmlns:a16="http://schemas.microsoft.com/office/drawing/2014/main" id="{D103D2E3-33A2-4ED5-9C63-EB7660B9370F}"/>
              </a:ext>
            </a:extLst>
          </p:cNvPr>
          <p:cNvPicPr>
            <a:picLocks noChangeAspect="1"/>
          </p:cNvPicPr>
          <p:nvPr/>
        </p:nvPicPr>
        <p:blipFill>
          <a:blip r:embed="rId8"/>
          <a:stretch>
            <a:fillRect/>
          </a:stretch>
        </p:blipFill>
        <p:spPr>
          <a:xfrm>
            <a:off x="6299550" y="957411"/>
            <a:ext cx="5000201" cy="1583655"/>
          </a:xfrm>
          <a:prstGeom prst="rect">
            <a:avLst/>
          </a:prstGeom>
        </p:spPr>
      </p:pic>
      <p:pic>
        <p:nvPicPr>
          <p:cNvPr id="63" name="图片 62">
            <a:extLst>
              <a:ext uri="{FF2B5EF4-FFF2-40B4-BE49-F238E27FC236}">
                <a16:creationId xmlns:a16="http://schemas.microsoft.com/office/drawing/2014/main" id="{5619B8DA-A223-4E8A-9435-0F9CAA2D5B16}"/>
              </a:ext>
            </a:extLst>
          </p:cNvPr>
          <p:cNvPicPr>
            <a:picLocks noChangeAspect="1"/>
          </p:cNvPicPr>
          <p:nvPr/>
        </p:nvPicPr>
        <p:blipFill>
          <a:blip r:embed="rId9"/>
          <a:stretch>
            <a:fillRect/>
          </a:stretch>
        </p:blipFill>
        <p:spPr>
          <a:xfrm>
            <a:off x="6626041" y="4231556"/>
            <a:ext cx="4276237" cy="1281083"/>
          </a:xfrm>
          <a:prstGeom prst="rect">
            <a:avLst/>
          </a:prstGeom>
        </p:spPr>
      </p:pic>
      <p:sp>
        <p:nvSpPr>
          <p:cNvPr id="64" name="文本框 63">
            <a:extLst>
              <a:ext uri="{FF2B5EF4-FFF2-40B4-BE49-F238E27FC236}">
                <a16:creationId xmlns:a16="http://schemas.microsoft.com/office/drawing/2014/main" id="{0726ECCE-D172-4B48-B30B-B330C548030F}"/>
              </a:ext>
            </a:extLst>
          </p:cNvPr>
          <p:cNvSpPr txBox="1"/>
          <p:nvPr/>
        </p:nvSpPr>
        <p:spPr>
          <a:xfrm>
            <a:off x="6240016" y="5431815"/>
            <a:ext cx="5184575" cy="517465"/>
          </a:xfrm>
          <a:prstGeom prst="rect">
            <a:avLst/>
          </a:prstGeom>
          <a:noFill/>
        </p:spPr>
        <p:txBody>
          <a:bodyPr wrap="square" rtlCol="0">
            <a:noAutofit/>
          </a:bodyPr>
          <a:lstStyle/>
          <a:p>
            <a:pPr algn="ctr"/>
            <a:r>
              <a:rPr lang="en-US" altLang="zh-CN" sz="1600" b="1" dirty="0">
                <a:latin typeface="微软雅黑" panose="020B0503020204020204" pitchFamily="34" charset="-122"/>
                <a:ea typeface="微软雅黑" panose="020B0503020204020204" pitchFamily="34" charset="-122"/>
              </a:rPr>
              <a:t> </a:t>
            </a:r>
            <a:r>
              <a:rPr lang="en-US" altLang="zh-CN" sz="1600" b="1" dirty="0" err="1">
                <a:latin typeface="微软雅黑" panose="020B0503020204020204" pitchFamily="34" charset="-122"/>
                <a:ea typeface="微软雅黑" panose="020B0503020204020204" pitchFamily="34" charset="-122"/>
              </a:rPr>
              <a:t>Ruze’s</a:t>
            </a:r>
            <a:r>
              <a:rPr lang="en-US" altLang="zh-CN" sz="1600" b="1" dirty="0">
                <a:latin typeface="微软雅黑" panose="020B0503020204020204" pitchFamily="34" charset="-122"/>
                <a:ea typeface="微软雅黑" panose="020B0503020204020204" pitchFamily="34" charset="-122"/>
              </a:rPr>
              <a:t> coefficient associated to the mean value of rms surface error </a:t>
            </a:r>
            <a:endParaRPr lang="zh-CN" altLang="en-US" sz="1600" b="1" dirty="0">
              <a:latin typeface="微软雅黑" panose="020B0503020204020204" pitchFamily="34" charset="-122"/>
              <a:ea typeface="微软雅黑" panose="020B0503020204020204" pitchFamily="34" charset="-122"/>
            </a:endParaRPr>
          </a:p>
        </p:txBody>
      </p:sp>
      <p:sp>
        <p:nvSpPr>
          <p:cNvPr id="4" name="灯片编号占位符 8">
            <a:extLst>
              <a:ext uri="{FF2B5EF4-FFF2-40B4-BE49-F238E27FC236}">
                <a16:creationId xmlns:a16="http://schemas.microsoft.com/office/drawing/2014/main" id="{41392F8F-DC5B-F944-AD4F-23187B2F63EF}"/>
              </a:ext>
            </a:extLst>
          </p:cNvPr>
          <p:cNvSpPr txBox="1"/>
          <p:nvPr/>
        </p:nvSpPr>
        <p:spPr>
          <a:xfrm>
            <a:off x="11280576" y="188640"/>
            <a:ext cx="669976" cy="328923"/>
          </a:xfrm>
        </p:spPr>
        <p:txBody>
          <a:bodyPr/>
          <a:lstStyle>
            <a:defPPr>
              <a:defRPr lang="zh-CN"/>
            </a:defPPr>
            <a:lvl1pPr algn="r">
              <a:defRPr sz="1600">
                <a:solidFill>
                  <a:schemeClr val="bg1">
                    <a:lumMod val="65000"/>
                  </a:schemeClr>
                </a:solidFill>
                <a:latin typeface="微软雅黑" panose="020B0503020204020204" pitchFamily="34" charset="-122"/>
                <a:ea typeface="微软雅黑" panose="020B0503020204020204"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9AE70B2-8BF9-45C0-BB95-33D1B9D3A854}" type="slidenum">
              <a:rPr lang="zh-CN" altLang="en-US" sz="2000"/>
              <a:t>9</a:t>
            </a:fld>
            <a:endParaRPr lang="zh-CN" altLang="en-US" sz="2000" dirty="0"/>
          </a:p>
        </p:txBody>
      </p:sp>
      <p:pic>
        <p:nvPicPr>
          <p:cNvPr id="65" name="图片 64">
            <a:extLst>
              <a:ext uri="{FF2B5EF4-FFF2-40B4-BE49-F238E27FC236}">
                <a16:creationId xmlns:a16="http://schemas.microsoft.com/office/drawing/2014/main" id="{0CB7D115-4536-4F8B-8675-F356362180A4}"/>
              </a:ext>
            </a:extLst>
          </p:cNvPr>
          <p:cNvPicPr>
            <a:picLocks noChangeAspect="1"/>
          </p:cNvPicPr>
          <p:nvPr/>
        </p:nvPicPr>
        <p:blipFill>
          <a:blip r:embed="rId10"/>
          <a:stretch>
            <a:fillRect/>
          </a:stretch>
        </p:blipFill>
        <p:spPr>
          <a:xfrm>
            <a:off x="6503205" y="3052341"/>
            <a:ext cx="4415514" cy="1281083"/>
          </a:xfrm>
          <a:prstGeom prst="rect">
            <a:avLst/>
          </a:prstGeom>
        </p:spPr>
      </p:pic>
      <p:sp>
        <p:nvSpPr>
          <p:cNvPr id="66" name="下箭头 33">
            <a:extLst>
              <a:ext uri="{FF2B5EF4-FFF2-40B4-BE49-F238E27FC236}">
                <a16:creationId xmlns:a16="http://schemas.microsoft.com/office/drawing/2014/main" id="{57D29BF1-4861-4FA7-83C9-4790D08854AC}"/>
              </a:ext>
            </a:extLst>
          </p:cNvPr>
          <p:cNvSpPr/>
          <p:nvPr/>
        </p:nvSpPr>
        <p:spPr>
          <a:xfrm>
            <a:off x="8509969" y="2787668"/>
            <a:ext cx="445353" cy="338554"/>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61" name="文本框 60">
            <a:extLst>
              <a:ext uri="{FF2B5EF4-FFF2-40B4-BE49-F238E27FC236}">
                <a16:creationId xmlns:a16="http://schemas.microsoft.com/office/drawing/2014/main" id="{2A48F982-64E3-48A2-9A94-91FA05B89061}"/>
              </a:ext>
            </a:extLst>
          </p:cNvPr>
          <p:cNvSpPr txBox="1"/>
          <p:nvPr/>
        </p:nvSpPr>
        <p:spPr>
          <a:xfrm>
            <a:off x="7233919" y="2520357"/>
            <a:ext cx="3030871" cy="338554"/>
          </a:xfrm>
          <a:prstGeom prst="rect">
            <a:avLst/>
          </a:prstGeom>
          <a:solidFill>
            <a:schemeClr val="accent1">
              <a:alpha val="96000"/>
            </a:schemeClr>
          </a:solidFill>
        </p:spPr>
        <p:txBody>
          <a:bodyPr wrap="square" rtlCol="0">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rPr>
              <a:t> 30-m THz radio telescope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任意多边形 47">
            <a:extLst>
              <a:ext uri="{FF2B5EF4-FFF2-40B4-BE49-F238E27FC236}">
                <a16:creationId xmlns:a16="http://schemas.microsoft.com/office/drawing/2014/main" id="{946C335E-C79C-4D44-09D4-52B2E6EA75FE}"/>
              </a:ext>
            </a:extLst>
          </p:cNvPr>
          <p:cNvSpPr/>
          <p:nvPr/>
        </p:nvSpPr>
        <p:spPr bwMode="auto">
          <a:xfrm>
            <a:off x="3099111" y="83"/>
            <a:ext cx="174625" cy="144000"/>
          </a:xfrm>
          <a:custGeom>
            <a:avLst/>
            <a:gdLst>
              <a:gd name="connsiteX0" fmla="*/ 0 w 432048"/>
              <a:gd name="connsiteY0" fmla="*/ 0 h 432048"/>
              <a:gd name="connsiteX1" fmla="*/ 432048 w 432048"/>
              <a:gd name="connsiteY1" fmla="*/ 0 h 432048"/>
              <a:gd name="connsiteX2" fmla="*/ 432048 w 432048"/>
              <a:gd name="connsiteY2" fmla="*/ 432048 h 432048"/>
              <a:gd name="connsiteX3" fmla="*/ 0 w 432048"/>
              <a:gd name="connsiteY3" fmla="*/ 432048 h 432048"/>
              <a:gd name="connsiteX4" fmla="*/ 0 w 432048"/>
              <a:gd name="connsiteY4" fmla="*/ 0 h 432048"/>
              <a:gd name="connsiteX0-1" fmla="*/ 0 w 432048"/>
              <a:gd name="connsiteY0-2" fmla="*/ 0 h 432048"/>
              <a:gd name="connsiteX1-3" fmla="*/ 432048 w 432048"/>
              <a:gd name="connsiteY1-4" fmla="*/ 432048 h 432048"/>
              <a:gd name="connsiteX2-5" fmla="*/ 0 w 432048"/>
              <a:gd name="connsiteY2-6" fmla="*/ 432048 h 432048"/>
              <a:gd name="connsiteX3-7" fmla="*/ 0 w 432048"/>
              <a:gd name="connsiteY3-8" fmla="*/ 0 h 432048"/>
            </a:gdLst>
            <a:ahLst/>
            <a:cxnLst>
              <a:cxn ang="0">
                <a:pos x="connsiteX0-1" y="connsiteY0-2"/>
              </a:cxn>
              <a:cxn ang="0">
                <a:pos x="connsiteX1-3" y="connsiteY1-4"/>
              </a:cxn>
              <a:cxn ang="0">
                <a:pos x="connsiteX2-5" y="connsiteY2-6"/>
              </a:cxn>
              <a:cxn ang="0">
                <a:pos x="connsiteX3-7" y="connsiteY3-8"/>
              </a:cxn>
            </a:cxnLst>
            <a:rect l="l" t="t" r="r" b="b"/>
            <a:pathLst>
              <a:path w="432048" h="432048">
                <a:moveTo>
                  <a:pt x="0" y="0"/>
                </a:moveTo>
                <a:lnTo>
                  <a:pt x="432048" y="432048"/>
                </a:lnTo>
                <a:lnTo>
                  <a:pt x="0" y="432048"/>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400"/>
          </a:p>
        </p:txBody>
      </p:sp>
      <p:sp>
        <p:nvSpPr>
          <p:cNvPr id="6" name="矩形 5">
            <a:extLst>
              <a:ext uri="{FF2B5EF4-FFF2-40B4-BE49-F238E27FC236}">
                <a16:creationId xmlns:a16="http://schemas.microsoft.com/office/drawing/2014/main" id="{E8FD6361-07C7-357F-5A3C-9F2985BEC8BF}"/>
              </a:ext>
            </a:extLst>
          </p:cNvPr>
          <p:cNvSpPr/>
          <p:nvPr/>
        </p:nvSpPr>
        <p:spPr bwMode="auto">
          <a:xfrm>
            <a:off x="6421" y="0"/>
            <a:ext cx="3092324" cy="704215"/>
          </a:xfrm>
          <a:prstGeom prst="rect">
            <a:avLst/>
          </a:prstGeom>
          <a:solidFill>
            <a:srgbClr val="1D77CE"/>
          </a:solidFill>
          <a:ln>
            <a:noFill/>
          </a:ln>
          <a:effectLst/>
        </p:spPr>
        <p:style>
          <a:lnRef idx="1">
            <a:schemeClr val="accent6"/>
          </a:lnRef>
          <a:fillRef idx="3">
            <a:schemeClr val="accent6"/>
          </a:fillRef>
          <a:effectRef idx="2">
            <a:schemeClr val="accent6"/>
          </a:effectRef>
          <a:fontRef idx="minor">
            <a:schemeClr val="lt1"/>
          </a:fontRef>
        </p:style>
        <p:txBody>
          <a:bodyPr lIns="180000" tIns="72000" rIns="180000" bIns="72000" anchor="ctr"/>
          <a:lstStyle/>
          <a:p>
            <a:pPr marL="514350" indent="-514350" algn="ctr" defTabSz="685800">
              <a:defRPr/>
            </a:pPr>
            <a:r>
              <a:rPr lang="zh-CN" altLang="en-US" sz="1400" dirty="0">
                <a:solidFill>
                  <a:schemeClr val="bg1"/>
                </a:solidFill>
                <a:latin typeface="微软雅黑" panose="020B0503020204020204" pitchFamily="34" charset="-122"/>
              </a:rPr>
              <a:t>       </a:t>
            </a:r>
            <a:endParaRPr lang="en-US" altLang="zh-CN" sz="1600" b="1" dirty="0">
              <a:solidFill>
                <a:schemeClr val="bg1"/>
              </a:solidFill>
              <a:latin typeface="微软雅黑" panose="020B0503020204020204" pitchFamily="34" charset="-122"/>
            </a:endParaRPr>
          </a:p>
        </p:txBody>
      </p:sp>
      <p:sp>
        <p:nvSpPr>
          <p:cNvPr id="7" name="矩形 16">
            <a:extLst>
              <a:ext uri="{FF2B5EF4-FFF2-40B4-BE49-F238E27FC236}">
                <a16:creationId xmlns:a16="http://schemas.microsoft.com/office/drawing/2014/main" id="{CD8E4C2B-9311-AB79-BC3B-8C8C47F99F80}"/>
              </a:ext>
            </a:extLst>
          </p:cNvPr>
          <p:cNvSpPr/>
          <p:nvPr/>
        </p:nvSpPr>
        <p:spPr>
          <a:xfrm>
            <a:off x="168854" y="133350"/>
            <a:ext cx="2714625" cy="461665"/>
          </a:xfrm>
          <a:prstGeom prst="rect">
            <a:avLst/>
          </a:prstGeom>
          <a:noFill/>
          <a:ln w="9525">
            <a:noFill/>
          </a:ln>
        </p:spPr>
        <p:txBody>
          <a:bodyPr wrap="square">
            <a:spAutoFit/>
          </a:bodyPr>
          <a:lstStyle/>
          <a:p>
            <a:pPr algn="ctr" eaLnBrk="1" hangingPunct="1"/>
            <a:r>
              <a:rPr lang="en-US" altLang="zh-CN" sz="2400" b="1" dirty="0">
                <a:solidFill>
                  <a:schemeClr val="bg1"/>
                </a:solidFill>
                <a:latin typeface="微软雅黑" panose="020B0503020204020204" pitchFamily="34" charset="-122"/>
                <a:ea typeface="微软雅黑" panose="020B0503020204020204" pitchFamily="34" charset="-122"/>
              </a:rPr>
              <a:t>2 Error Analysis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7266335"/>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580.4685826771654,&quot;left&quot;:115.93039370078745,&quot;top&quot;:-279.96755905511816,&quot;width&quot;:783.643779527559}"/>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12.xml><?xml version="1.0" encoding="utf-8"?>
<p:tagLst xmlns:a="http://schemas.openxmlformats.org/drawingml/2006/main" xmlns:r="http://schemas.openxmlformats.org/officeDocument/2006/relationships" xmlns:p="http://schemas.openxmlformats.org/presentationml/2006/main">
  <p:tag name="TIMING" val="|0.7|0.9|0.7|0.8"/>
</p:tagLst>
</file>

<file path=ppt/tags/tag13.xml><?xml version="1.0" encoding="utf-8"?>
<p:tagLst xmlns:a="http://schemas.openxmlformats.org/drawingml/2006/main" xmlns:r="http://schemas.openxmlformats.org/officeDocument/2006/relationships" xmlns:p="http://schemas.openxmlformats.org/presentationml/2006/main">
  <p:tag name="TIMING" val="|0.7|0.9|0.7|0.8"/>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26.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27.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28.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29.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580.4685826771654,&quot;left&quot;:115.93039370078745,&quot;top&quot;:-279.96755905511816,&quot;width&quot;:783.643779527559}"/>
</p:tagLst>
</file>

<file path=ppt/tags/tag30.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31.xml><?xml version="1.0" encoding="utf-8"?>
<p:tagLst xmlns:a="http://schemas.openxmlformats.org/drawingml/2006/main" xmlns:r="http://schemas.openxmlformats.org/officeDocument/2006/relationships" xmlns:p="http://schemas.openxmlformats.org/presentationml/2006/main">
  <p:tag name="KSO_WM_DIAGRAM_VIRTUALLY_FRAME" val="{&quot;height&quot;:475.3,&quot;left&quot;:15.05,&quot;top&quot;:60.2,&quot;width&quot;:931.35}"/>
</p:tagLst>
</file>

<file path=ppt/tags/tag32.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33.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34.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35.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36.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37.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38.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39.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40.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41.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42.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43.xml><?xml version="1.0" encoding="utf-8"?>
<p:tagLst xmlns:a="http://schemas.openxmlformats.org/drawingml/2006/main" xmlns:r="http://schemas.openxmlformats.org/officeDocument/2006/relationships" xmlns:p="http://schemas.openxmlformats.org/presentationml/2006/main">
  <p:tag name="TIMING" val="|0.7|0.9|0.7|0.8"/>
</p:tagLst>
</file>

<file path=ppt/tags/tag44.xml><?xml version="1.0" encoding="utf-8"?>
<p:tagLst xmlns:a="http://schemas.openxmlformats.org/drawingml/2006/main" xmlns:r="http://schemas.openxmlformats.org/officeDocument/2006/relationships" xmlns:p="http://schemas.openxmlformats.org/presentationml/2006/main">
  <p:tag name="TIMING" val="|0.7|0.9|0.7|0.8"/>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TIMING" val="|0.7|0.9|0.7|0.8"/>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TIMING" val="|0.7|0.9|0.7|0.8"/>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ags/tag50.xml><?xml version="1.0" encoding="utf-8"?>
<p:tagLst xmlns:a="http://schemas.openxmlformats.org/drawingml/2006/main" xmlns:r="http://schemas.openxmlformats.org/officeDocument/2006/relationships" xmlns:p="http://schemas.openxmlformats.org/presentationml/2006/main">
  <p:tag name="TIMING" val="|0.7|0.9|0.7|0.8"/>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TIMING" val="|0.7|0.9|0.7|0.8"/>
</p:tagLst>
</file>

<file path=ppt/tags/tag53.xml><?xml version="1.0" encoding="utf-8"?>
<p:tagLst xmlns:a="http://schemas.openxmlformats.org/drawingml/2006/main" xmlns:r="http://schemas.openxmlformats.org/officeDocument/2006/relationships" xmlns:p="http://schemas.openxmlformats.org/presentationml/2006/main">
  <p:tag name="TIMING" val="|0.7|0.9|0.7|0.8"/>
</p:tagLst>
</file>

<file path=ppt/tags/tag6.xml><?xml version="1.0" encoding="utf-8"?>
<p:tagLst xmlns:a="http://schemas.openxmlformats.org/drawingml/2006/main" xmlns:r="http://schemas.openxmlformats.org/officeDocument/2006/relationships" xmlns:p="http://schemas.openxmlformats.org/presentationml/2006/main">
  <p:tag name="TIMING" val="|0.7|0.9|0.7|0.8"/>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580.4685826771654,&quot;left&quot;:115.93039370078745,&quot;top&quot;:-279.96755905511816,&quot;width&quot;:783.643779527559}"/>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716.2675590551182,&quot;left&quot;:115.93039370078745,&quot;top&quot;:-279.96755905511816,&quot;width&quot;:783.643779527559}"/>
</p:tagLst>
</file>

<file path=ppt/theme/theme1.xml><?xml version="1.0" encoding="utf-8"?>
<a:theme xmlns:a="http://schemas.openxmlformats.org/drawingml/2006/main" name="Office 2013 - 2022 主题">
  <a:themeElements>
    <a:clrScheme name="Office 2013 - 2022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5066</TotalTime>
  <Words>7673</Words>
  <Application>Microsoft Office PowerPoint</Application>
  <PresentationFormat>宽屏</PresentationFormat>
  <Paragraphs>458</Paragraphs>
  <Slides>29</Slides>
  <Notes>26</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29</vt:i4>
      </vt:variant>
    </vt:vector>
  </HeadingPairs>
  <TitlesOfParts>
    <vt:vector size="41" baseType="lpstr">
      <vt:lpstr>Microsoft YaHei UI</vt:lpstr>
      <vt:lpstr>等线</vt:lpstr>
      <vt:lpstr>微软雅黑</vt:lpstr>
      <vt:lpstr>Arial</vt:lpstr>
      <vt:lpstr>Calibri</vt:lpstr>
      <vt:lpstr>Calibri Light</vt:lpstr>
      <vt:lpstr>Cambria Math</vt:lpstr>
      <vt:lpstr>Helvetica</vt:lpstr>
      <vt:lpstr>Segoe UI</vt:lpstr>
      <vt:lpstr>Times New Roman</vt:lpstr>
      <vt:lpstr>Wingdings</vt:lpstr>
      <vt:lpstr>Office 2013 - 2022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YT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ZhanshanWang</dc:creator>
  <cp:lastModifiedBy>admin</cp:lastModifiedBy>
  <cp:revision>5325</cp:revision>
  <cp:lastPrinted>2026-01-03T16:38:30Z</cp:lastPrinted>
  <dcterms:created xsi:type="dcterms:W3CDTF">2013-05-28T00:51:00Z</dcterms:created>
  <dcterms:modified xsi:type="dcterms:W3CDTF">2026-01-03T16:39:02Z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2052-11.1.0.8612</vt:lpwstr>
  </property>
</Properties>
</file>