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56" r:id="rId3"/>
    <p:sldId id="257" r:id="rId5"/>
    <p:sldId id="258" r:id="rId6"/>
    <p:sldId id="260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45"/>
    <p:restoredTop sz="74101"/>
  </p:normalViewPr>
  <p:slideViewPr>
    <p:cSldViewPr snapToGrid="0">
      <p:cViewPr>
        <p:scale>
          <a:sx n="79" d="100"/>
          <a:sy n="79" d="100"/>
        </p:scale>
        <p:origin x="11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5411107"/>
            <a:ext cx="12192000" cy="14468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55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33" y="341907"/>
            <a:ext cx="5388601" cy="8092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1543"/>
            <a:ext cx="12192000" cy="82914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36525"/>
            <a:ext cx="3340273" cy="5016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3CD8-F7DB-4C80-B2A9-040D067A35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D3737-C89A-4FAA-AEE4-6820F2A11B8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35" y="5343525"/>
            <a:ext cx="12190730" cy="928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756285" y="1611630"/>
            <a:ext cx="10839450" cy="2292985"/>
          </a:xfrm>
        </p:spPr>
        <p:txBody>
          <a:bodyPr>
            <a:noAutofit/>
          </a:bodyPr>
          <a:lstStyle/>
          <a:p>
            <a:pPr algn="ctr"/>
            <a:br>
              <a:rPr lang="zh-CN" altLang="en-US" sz="3200" dirty="0"/>
            </a:br>
            <a:r>
              <a:rPr lang="en-US" altLang="zh-CN" sz="3200" dirty="0"/>
              <a:t>Gravitationally Lensed View of DSFG-1 in PLCK G165.7+67.0: </a:t>
            </a:r>
            <a:r>
              <a:rPr lang="en-US" altLang="zh-CN" sz="3200" b="1" dirty="0"/>
              <a:t>Strong Dust Emission and Spatially Resolved Stellar Population Analysis with JWST and SMA</a:t>
            </a:r>
            <a:endParaRPr lang="en-US" altLang="zh-CN" sz="32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5948045" y="262890"/>
            <a:ext cx="6096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bg1"/>
                </a:solidFill>
                <a:latin typeface="Times New Roman" panose="02020503050405090304" pitchFamily="18" charset="0"/>
                <a:cs typeface="Times New Roman" panose="02020503050405090304" pitchFamily="18" charset="0"/>
                <a:sym typeface="+mn-ea"/>
              </a:rPr>
              <a:t>7th China - Chile Bilateral Astronomy Conference (CCBC2026)</a:t>
            </a:r>
            <a:endParaRPr lang="en-US" altLang="zh-CN" sz="2400" b="1" dirty="0">
              <a:solidFill>
                <a:schemeClr val="bg1"/>
              </a:solidFill>
              <a:latin typeface="Times New Roman" panose="02020503050405090304" pitchFamily="18" charset="0"/>
              <a:cs typeface="Times New Roman" panose="02020503050405090304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69038" y="4088586"/>
            <a:ext cx="74399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en-GB" sz="2400" dirty="0" err="1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Zhiyu</a:t>
            </a:r>
            <a:r>
              <a:rPr kumimoji="1" lang="en-US" altLang="en-GB" sz="24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 Yan </a:t>
            </a:r>
            <a:r>
              <a:rPr kumimoji="1" lang="en-US" altLang="en-GB" sz="2400" dirty="0" err="1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严知宇</a:t>
            </a:r>
            <a:endParaRPr kumimoji="1" lang="en-US" altLang="en-GB" sz="2400" dirty="0"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  <a:p>
            <a:pPr algn="ctr"/>
            <a:r>
              <a:rPr kumimoji="1" lang="en-US" altLang="en-GB" sz="24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yanzhiyu24@mails.ucas.ac.cn</a:t>
            </a:r>
            <a:endParaRPr kumimoji="1" lang="en-US" altLang="en-GB" sz="2400" dirty="0"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  <a:p>
            <a:pPr algn="ctr"/>
            <a:r>
              <a:rPr kumimoji="1" lang="en-US" altLang="en-GB" sz="24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NAOC/CASSACA</a:t>
            </a:r>
            <a:endParaRPr kumimoji="1" lang="en-US" altLang="en-GB" sz="2400" dirty="0">
              <a:latin typeface="Arial" panose="020B0604020202090204" pitchFamily="34" charset="0"/>
              <a:cs typeface="Arial" panose="020B0604020202090204" pitchFamily="34" charset="0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15352" y="3936272"/>
            <a:ext cx="103612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64863" y="5184609"/>
            <a:ext cx="12062271" cy="14579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kumimoji="1" lang="en-US" altLang="en-GB" sz="2000" dirty="0">
                <a:latin typeface="Arial" panose="020B0604020202090204" pitchFamily="34" charset="0"/>
                <a:cs typeface="Arial" panose="020B0604020202090204" pitchFamily="34" charset="0"/>
              </a:rPr>
              <a:t>Collaborators: </a:t>
            </a:r>
            <a:r>
              <a:rPr kumimoji="1" lang="en-GB" altLang="zh-CN" sz="2000" dirty="0">
                <a:latin typeface="Arial" panose="020B0604020202090204" pitchFamily="34" charset="0"/>
                <a:cs typeface="Arial" panose="020B0604020202090204" pitchFamily="34" charset="0"/>
              </a:rPr>
              <a:t> </a:t>
            </a:r>
            <a:r>
              <a:rPr kumimoji="1" lang="en-US" altLang="en-GB" sz="2000" dirty="0">
                <a:latin typeface="Arial" panose="020B0604020202090204" pitchFamily="34" charset="0"/>
                <a:cs typeface="Arial" panose="020B0604020202090204" pitchFamily="34" charset="0"/>
              </a:rPr>
              <a:t>Daizhong Liu (PMO), Y.Sophia Dai, </a:t>
            </a:r>
            <a:r>
              <a:rPr kumimoji="1" lang="en-US" altLang="en-GB" sz="2000" dirty="0" err="1">
                <a:latin typeface="Arial" panose="020B0604020202090204" pitchFamily="34" charset="0"/>
                <a:cs typeface="Arial" panose="020B0604020202090204" pitchFamily="34" charset="0"/>
              </a:rPr>
              <a:t>Yixiao</a:t>
            </a:r>
            <a:r>
              <a:rPr kumimoji="1" lang="en-US" altLang="en-GB" sz="2000" dirty="0">
                <a:latin typeface="Arial" panose="020B0604020202090204" pitchFamily="34" charset="0"/>
                <a:cs typeface="Arial" panose="020B0604020202090204" pitchFamily="34" charset="0"/>
              </a:rPr>
              <a:t> Liu (NAOC/CASSACA),  Ke Wang (PKU-</a:t>
            </a:r>
            <a:r>
              <a:rPr kumimoji="1" lang="en-US" altLang="zh-CN" sz="2000" dirty="0">
                <a:latin typeface="Arial" panose="020B0604020202090204" pitchFamily="34" charset="0"/>
                <a:cs typeface="Arial" panose="020B0604020202090204" pitchFamily="34" charset="0"/>
              </a:rPr>
              <a:t>KIAA), Fengwei Xu (MPIA)</a:t>
            </a:r>
            <a:endParaRPr kumimoji="1" lang="en-US" altLang="zh-CN" sz="20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9810" y="6326505"/>
            <a:ext cx="26562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2026.01.05 </a:t>
            </a:r>
            <a:r>
              <a:rPr lang="en-US" altLang="zh-CN" sz="2400" b="1" dirty="0">
                <a:solidFill>
                  <a:schemeClr val="bg1"/>
                </a:solidFill>
                <a:latin typeface="Times New Roman" panose="02020503050405090304" pitchFamily="18" charset="0"/>
                <a:ea typeface="微软雅黑" charset="-122"/>
                <a:cs typeface="Times New Roman" panose="02020503050405090304" pitchFamily="18" charset="0"/>
                <a:sym typeface="+mn-ea"/>
              </a:rPr>
              <a:t>HKU</a:t>
            </a:r>
            <a:endParaRPr lang="en-US" altLang="zh-CN" sz="2400" b="1" dirty="0">
              <a:solidFill>
                <a:schemeClr val="bg1"/>
              </a:solidFill>
              <a:latin typeface="Times New Roman" panose="02020503050405090304" pitchFamily="18" charset="0"/>
              <a:ea typeface="微软雅黑" charset="-122"/>
              <a:cs typeface="Times New Roman" panose="02020503050405090304" pitchFamily="18" charset="0"/>
              <a:sym typeface="+mn-ea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"/>
          <a:srcRect l="10534" t="14728" r="13696" b="9502"/>
          <a:stretch>
            <a:fillRect/>
          </a:stretch>
        </p:blipFill>
        <p:spPr>
          <a:xfrm>
            <a:off x="116359" y="4009064"/>
            <a:ext cx="1279851" cy="1279851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5361305" cy="681355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6、Appendix 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  <p:pic>
        <p:nvPicPr>
          <p:cNvPr id="5" name="图片 4" descr="magnificatio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1860" y="1028700"/>
            <a:ext cx="7828915" cy="2846705"/>
          </a:xfrm>
          <a:prstGeom prst="rect">
            <a:avLst/>
          </a:prstGeom>
        </p:spPr>
      </p:pic>
      <p:pic>
        <p:nvPicPr>
          <p:cNvPr id="6" name="图片 5" descr="截屏2026-01-02 16.40.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930" y="3874770"/>
            <a:ext cx="7215505" cy="284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71725" y="1010285"/>
            <a:ext cx="7078980" cy="4432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2800"/>
              <a:t>Source-plane JWST image with SMA contour</a:t>
            </a:r>
            <a:endParaRPr lang="en-US" altLang="zh-CN" sz="2800"/>
          </a:p>
        </p:txBody>
      </p:sp>
      <p:pic>
        <p:nvPicPr>
          <p:cNvPr id="4" name="图片 3" descr="source_plane_overla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5005" y="1675765"/>
            <a:ext cx="5742305" cy="51257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703060" y="1836420"/>
            <a:ext cx="411416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>
              <a:buFont typeface="Arial" panose="020B0604020202090204" pitchFamily="34" charset="0"/>
              <a:buChar char="•"/>
            </a:pPr>
            <a:r>
              <a:rPr lang="en-US" sz="2400">
                <a:sym typeface="+mn-ea"/>
              </a:rPr>
              <a:t>G165 source-plane </a:t>
            </a:r>
            <a:r>
              <a:rPr lang="en-US" altLang="zh-CN" sz="2400">
                <a:sym typeface="+mn-ea"/>
              </a:rPr>
              <a:t>JWST map (f115w/f277w/f444w) with SMA rx240+345 contour (Start from 4sigma, step of 3 sigma)</a:t>
            </a:r>
            <a:endParaRPr lang="en-US" altLang="zh-CN" sz="2400">
              <a:sym typeface="+mn-ea"/>
            </a:endParaRPr>
          </a:p>
          <a:p>
            <a:pPr marL="342900" indent="-342900">
              <a:buFont typeface="Arial" panose="020B0604020202090204" pitchFamily="34" charset="0"/>
              <a:buChar char="•"/>
            </a:pPr>
            <a:endParaRPr lang="en-US" altLang="zh-CN" sz="2400">
              <a:sym typeface="+mn-ea"/>
            </a:endParaRPr>
          </a:p>
          <a:p>
            <a:pPr marL="342900" indent="-342900">
              <a:buFont typeface="Arial" panose="020B0604020202090204" pitchFamily="34" charset="0"/>
              <a:buChar char="•"/>
            </a:pPr>
            <a:r>
              <a:rPr lang="en-US" altLang="zh-CN" sz="2400">
                <a:sym typeface="+mn-ea"/>
              </a:rPr>
              <a:t>cyan shows the approximate beam</a:t>
            </a:r>
            <a:endParaRPr lang="en-US" altLang="zh-CN" sz="2400">
              <a:sym typeface="+mn-ea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5361305" cy="681355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6、Appendix 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5361305" cy="681355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6、Appendix 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  <p:pic>
        <p:nvPicPr>
          <p:cNvPr id="13" name="图片 12" descr="3m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5505" y="1623695"/>
            <a:ext cx="6162675" cy="4760595"/>
          </a:xfrm>
          <a:prstGeom prst="rect">
            <a:avLst/>
          </a:prstGeom>
        </p:spPr>
      </p:pic>
      <p:pic>
        <p:nvPicPr>
          <p:cNvPr id="8" name="图片 7" descr="2m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3695"/>
            <a:ext cx="6163310" cy="476123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20065" y="1028065"/>
            <a:ext cx="5123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critial line with </a:t>
            </a:r>
            <a:r>
              <a:rPr lang="en-US" altLang="zh-CN" sz="2400"/>
              <a:t>ALMA 2mm contours</a:t>
            </a:r>
            <a:endParaRPr lang="en-US" altLang="zh-CN" sz="2400"/>
          </a:p>
        </p:txBody>
      </p:sp>
      <p:sp>
        <p:nvSpPr>
          <p:cNvPr id="12" name="文本框 11"/>
          <p:cNvSpPr txBox="1"/>
          <p:nvPr/>
        </p:nvSpPr>
        <p:spPr>
          <a:xfrm>
            <a:off x="6465570" y="1028065"/>
            <a:ext cx="5123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critial line with </a:t>
            </a:r>
            <a:r>
              <a:rPr lang="en-US" altLang="zh-CN" sz="2400"/>
              <a:t>ALMA 3mm contours</a:t>
            </a:r>
            <a:endParaRPr lang="en-US" altLang="zh-CN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201930" y="110490"/>
            <a:ext cx="11637645" cy="681355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1、Overview of PLCK G165.7+67.0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710" y="892175"/>
            <a:ext cx="7783830" cy="58483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28000" y="6322695"/>
            <a:ext cx="2268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Patrick et al. (2025)</a:t>
            </a:r>
            <a:endParaRPr lang="en-US" altLang="zh-CN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8056880" y="1002665"/>
                <a:ext cx="4064000" cy="4831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457200" indent="-457200">
                  <a:buFont typeface="Arial" panose="020B0604020202090204" pitchFamily="34" charset="0"/>
                  <a:buChar char="•"/>
                </a:pPr>
                <a:r>
                  <a:rPr lang="en-US" altLang="zh-CN" sz="2800"/>
                  <a:t>DSFG-1，z=2.236</a:t>
                </a:r>
                <a:endParaRPr lang="en-US" altLang="zh-CN" sz="2800"/>
              </a:p>
              <a:p>
                <a:pPr marL="457200" indent="-457200">
                  <a:buFont typeface="Arial" panose="020B0604020202090204" pitchFamily="34" charset="0"/>
                  <a:buChar char="•"/>
                </a:pPr>
                <a:endParaRPr lang="en-US" altLang="zh-CN" sz="2800"/>
              </a:p>
              <a:p>
                <a:pPr marL="457200" indent="-457200">
                  <a:buFont typeface="Arial" panose="020B0604020202090204" pitchFamily="34" charset="0"/>
                  <a:buChar char="•"/>
                </a:pPr>
                <a:r>
                  <a:rPr lang="en-US" altLang="zh-CN" sz="2800"/>
                  <a:t>originally identified in the Planck and Herschel surveys due to its exceptionally bright submillimeter emission</a:t>
                </a:r>
                <a:endParaRPr lang="en-US" altLang="zh-CN" sz="2800"/>
              </a:p>
              <a:p>
                <a:pPr marL="457200" indent="-457200">
                  <a:buFont typeface="Arial" panose="020B0604020202090204" pitchFamily="34" charset="0"/>
                  <a:buChar char="•"/>
                </a:pPr>
                <a:endParaRPr lang="en-US" altLang="zh-CN" sz="2800"/>
              </a:p>
              <a:p>
                <a:pPr marL="457200" indent="-457200">
                  <a:buFont typeface="Arial" panose="020B0604020202090204" pitchFamily="34" charset="0"/>
                  <a:buChar char="•"/>
                </a:pPr>
                <a:r>
                  <a:rPr lang="en-US" altLang="zh-CN" sz="2800"/>
                  <a:t>image 1a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>
                        <a:latin typeface="DejaVu Math TeX Gyre" panose="02000503000000000000" charset="0"/>
                        <a:cs typeface="DejaVu Math TeX Gyre" panose="02000503000000000000" charset="0"/>
                      </a:rPr>
                      <m:t>μ</m:t>
                    </m:r>
                    <m:r>
                      <a:rPr lang="en-US" altLang="zh-CN" sz="2800">
                        <a:latin typeface="DejaVu Math TeX Gyre" panose="02000503000000000000" charset="0"/>
                        <a:cs typeface="DejaVu Math TeX Gyre" panose="02000503000000000000" charset="0"/>
                      </a:rPr>
                      <m:t>~</m:t>
                    </m:r>
                    <m:r>
                      <a:rPr lang="en-US" altLang="zh-CN" sz="28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5</m:t>
                    </m:r>
                  </m:oMath>
                </a14:m>
                <a:endParaRPr lang="en-US" altLang="zh-CN" sz="2800" i="1">
                  <a:latin typeface="DejaVu Math TeX Gyre" panose="02000503000000000000" charset="0"/>
                  <a:cs typeface="DejaVu Math TeX Gyre" panose="02000503000000000000" charset="0"/>
                </a:endParaRPr>
              </a:p>
              <a:p>
                <a:pPr marL="457200" indent="-457200">
                  <a:buFont typeface="Arial" panose="020B0604020202090204" pitchFamily="34" charset="0"/>
                  <a:buChar char="•"/>
                </a:pPr>
                <a:r>
                  <a:rPr lang="en-US" altLang="zh-CN" sz="2800"/>
                  <a:t>image 1bc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>
                        <a:latin typeface="DejaVu Math TeX Gyre" panose="02000503000000000000" charset="0"/>
                        <a:cs typeface="DejaVu Math TeX Gyre" panose="02000503000000000000" charset="0"/>
                      </a:rPr>
                      <m:t>μ</m:t>
                    </m:r>
                    <m:r>
                      <a:rPr lang="en-US" altLang="zh-CN" sz="2800">
                        <a:latin typeface="DejaVu Math TeX Gyre" panose="02000503000000000000" charset="0"/>
                        <a:cs typeface="DejaVu Math TeX Gyre" panose="02000503000000000000" charset="0"/>
                      </a:rPr>
                      <m:t>~</m:t>
                    </m:r>
                    <m:r>
                      <a:rPr lang="en-US" altLang="zh-CN" sz="2800">
                        <a:latin typeface="DejaVu Math TeX Gyre" panose="02000503000000000000" charset="0"/>
                        <a:cs typeface="DejaVu Math TeX Gyre" panose="02000503000000000000" charset="0"/>
                      </a:rPr>
                      <m:t>40</m:t>
                    </m:r>
                  </m:oMath>
                </a14:m>
                <a:endParaRPr lang="en-US" altLang="zh-CN" sz="2800"/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6880" y="1002665"/>
                <a:ext cx="4064000" cy="48310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接箭头连接符 7"/>
          <p:cNvCxnSpPr/>
          <p:nvPr/>
        </p:nvCxnSpPr>
        <p:spPr>
          <a:xfrm>
            <a:off x="5406390" y="2598420"/>
            <a:ext cx="252000" cy="60769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3676015" y="4977765"/>
            <a:ext cx="765810" cy="25971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892675" y="2075815"/>
            <a:ext cx="765810" cy="522605"/>
            <a:chOff x="7705" y="3269"/>
            <a:chExt cx="1206" cy="823"/>
          </a:xfrm>
        </p:grpSpPr>
        <p:sp>
          <p:nvSpPr>
            <p:cNvPr id="12" name="文本框 11"/>
            <p:cNvSpPr txBox="1"/>
            <p:nvPr/>
          </p:nvSpPr>
          <p:spPr>
            <a:xfrm>
              <a:off x="7705" y="3270"/>
              <a:ext cx="120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80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1a</a:t>
              </a:r>
              <a:endParaRPr lang="en-US" altLang="zh-CN" sz="28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29" y="3269"/>
              <a:ext cx="825" cy="76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20060" y="4977130"/>
            <a:ext cx="765810" cy="522605"/>
            <a:chOff x="7705" y="3269"/>
            <a:chExt cx="1206" cy="823"/>
          </a:xfrm>
        </p:grpSpPr>
        <p:sp>
          <p:nvSpPr>
            <p:cNvPr id="16" name="文本框 15"/>
            <p:cNvSpPr txBox="1"/>
            <p:nvPr/>
          </p:nvSpPr>
          <p:spPr>
            <a:xfrm>
              <a:off x="7705" y="3270"/>
              <a:ext cx="1206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80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1bc</a:t>
              </a:r>
              <a:endParaRPr lang="en-US" altLang="zh-CN" sz="28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929" y="3269"/>
              <a:ext cx="825" cy="76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5361305" cy="681355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2、Global properties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7968615" y="1038225"/>
                <a:ext cx="4253865" cy="56238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2000" dirty="0"/>
                  <a:t>Top:  G165 1a (left) 1bc (right)</a:t>
                </a:r>
                <a:r>
                  <a:rPr lang="en-US" altLang="zh-CN" sz="2000" dirty="0"/>
                  <a:t> </a:t>
                </a:r>
                <a:endParaRPr lang="en-US" altLang="zh-CN" sz="2000" dirty="0"/>
              </a:p>
              <a:p>
                <a:r>
                  <a:rPr lang="en-US" altLang="zh-CN" sz="2000" dirty="0"/>
                  <a:t>Color map: </a:t>
                </a:r>
                <a:endParaRPr lang="en-US" altLang="zh-CN" sz="2000" dirty="0"/>
              </a:p>
              <a:p>
                <a:r>
                  <a:rPr lang="en-US" altLang="zh-CN" sz="2000" dirty="0"/>
                  <a:t>JWST (f115w/f277w/f444w) </a:t>
                </a:r>
                <a:endParaRPr lang="en-US" altLang="zh-CN" sz="2000" dirty="0"/>
              </a:p>
              <a:p>
                <a:r>
                  <a:rPr lang="en-US" altLang="zh-CN" sz="2000" dirty="0"/>
                  <a:t>Contour: SMA rx240+345 (4</a:t>
                </a:r>
                <a:r>
                  <a:rPr lang="en-US" altLang="zh-CN" sz="2000" dirty="0">
                    <a:latin typeface="Symbol" pitchFamily="2" charset="2"/>
                  </a:rPr>
                  <a:t>s</a:t>
                </a:r>
                <a:r>
                  <a:rPr lang="en-US" altLang="zh-CN" sz="2000" dirty="0"/>
                  <a:t>, 7</a:t>
                </a:r>
                <a:r>
                  <a:rPr lang="en-US" altLang="zh-CN" sz="2000" dirty="0">
                    <a:latin typeface="Symbol" pitchFamily="2" charset="2"/>
                  </a:rPr>
                  <a:t>s</a:t>
                </a:r>
                <a:r>
                  <a:rPr lang="en-US" altLang="zh-CN" sz="2000" dirty="0"/>
                  <a:t>, 10</a:t>
                </a:r>
                <a:r>
                  <a:rPr lang="en-US" altLang="zh-CN" sz="2000" dirty="0">
                    <a:latin typeface="Symbol" pitchFamily="2" charset="2"/>
                  </a:rPr>
                  <a:t>s</a:t>
                </a:r>
                <a:r>
                  <a:rPr lang="en-US" altLang="zh-CN" sz="2000" dirty="0"/>
                  <a:t>…)</a:t>
                </a:r>
                <a:endParaRPr lang="en-US" altLang="zh-CN" sz="2000" dirty="0"/>
              </a:p>
              <a:p>
                <a:endParaRPr lang="en-US" altLang="zh-CN" sz="2000" dirty="0"/>
              </a:p>
              <a:p>
                <a:endParaRPr lang="en-US" altLang="zh-CN" sz="2000" dirty="0"/>
              </a:p>
              <a:p>
                <a:endParaRPr lang="en-US" altLang="zh-CN" sz="2000" dirty="0"/>
              </a:p>
              <a:p>
                <a:endParaRPr lang="en-US" altLang="zh-CN" sz="2000" dirty="0"/>
              </a:p>
              <a:p>
                <a:endParaRPr lang="en-US" altLang="zh-CN" sz="2000" dirty="0"/>
              </a:p>
              <a:p>
                <a:r>
                  <a:rPr lang="en-US" altLang="zh-CN" sz="2000" dirty="0"/>
                  <a:t>Bottom:  G165 1a (left) 1bc (right) global SEDs ( corrected for gravitational magnification)</a:t>
                </a:r>
                <a:endParaRPr lang="en-US" altLang="zh-CN" sz="2000" dirty="0"/>
              </a:p>
              <a:p>
                <a:endParaRPr lang="en-US" altLang="zh-CN" sz="2000" dirty="0"/>
              </a:p>
              <a:p>
                <a:r>
                  <a:rPr lang="en-US" altLang="zh-CN" sz="2000" dirty="0"/>
                  <a:t>properties of DSFG-1(derived from 1a)</a:t>
                </a:r>
                <a:endParaRPr lang="en-US" altLang="zh-CN" sz="20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𝑆𝐹𝑅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=(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81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.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61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±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11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⨀</m:t>
                          </m:r>
                        </m:sub>
                      </m:sSub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𝑦𝑟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altLang="zh-CN" sz="2000" i="1" dirty="0">
                  <a:latin typeface="DejaVu Math TeX Gyre" panose="02000503000000000000" charset="0"/>
                  <a:cs typeface="DejaVu Math TeX Gyre" panose="02000503000000000000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∗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=(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.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17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±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0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.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24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)×</m:t>
                      </m:r>
                      <m:sSup>
                        <m:sSup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10</m:t>
                          </m:r>
                        </m:sup>
                      </m:sSup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⨀</m:t>
                          </m:r>
                        </m:sub>
                      </m:sSub>
                    </m:oMath>
                  </m:oMathPara>
                </a14:m>
                <a:endParaRPr lang="en-US" altLang="zh-CN" sz="2000" i="1" dirty="0">
                  <a:latin typeface="DejaVu Math TeX Gyre" panose="02000503000000000000" charset="0"/>
                  <a:cs typeface="DejaVu Math TeX Gyre" panose="02000503000000000000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2000" i="1">
                              <a:latin typeface="Cambria Math" panose="02040503050406030204" pitchFamily="18" charset="0"/>
                              <a:cs typeface="DejaVu Math TeX Gyre" panose="02000503000000000000" charset="0"/>
                            </a:rPr>
                            <m:t>𝑉</m:t>
                          </m:r>
                        </m:sub>
                      </m:sSub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=(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.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78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±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0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.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02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)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cs typeface="DejaVu Math TeX Gyre" panose="02000503000000000000" charset="0"/>
                        </a:rPr>
                        <m:t>𝑚𝑎𝑔</m:t>
                      </m:r>
                    </m:oMath>
                  </m:oMathPara>
                </a14:m>
                <a:endParaRPr lang="en-US" altLang="zh-CN" sz="2000" i="1" dirty="0">
                  <a:latin typeface="DejaVu Math TeX Gyre" panose="02000503000000000000" charset="0"/>
                  <a:cs typeface="DejaVu Math TeX Gyre" panose="02000503000000000000" charset="0"/>
                </a:endParaRPr>
              </a:p>
              <a:p>
                <a:endParaRPr lang="en-US" altLang="zh-CN" sz="2000" i="1" dirty="0">
                  <a:latin typeface="DejaVu Math TeX Gyre" panose="02000503000000000000" charset="0"/>
                  <a:cs typeface="DejaVu Math TeX Gyre" panose="02000503000000000000" charset="0"/>
                </a:endParaRPr>
              </a:p>
              <a:p>
                <a:endParaRPr lang="en-US" altLang="zh-CN" sz="2000" dirty="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615" y="1038225"/>
                <a:ext cx="4253865" cy="5623832"/>
              </a:xfrm>
              <a:prstGeom prst="rect">
                <a:avLst/>
              </a:prstGeom>
              <a:blipFill rotWithShape="1">
                <a:blip r:embed="rId1"/>
                <a:stretch>
                  <a:fillRect b="-1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 descr="FIG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8560"/>
            <a:ext cx="7945755" cy="567626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56410" y="903605"/>
            <a:ext cx="1320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image 1a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5711825" y="903605"/>
            <a:ext cx="1320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image 1bc</a:t>
            </a:r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98914" y="1129454"/>
            <a:ext cx="8104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Pinpointing the Galaxy in the Cosmic Evolution Picture</a:t>
            </a:r>
            <a:endParaRPr lang="en-US" altLang="zh-CN" sz="2400" dirty="0"/>
          </a:p>
        </p:txBody>
      </p:sp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5361305" cy="681355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2、Global properties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  <p:pic>
        <p:nvPicPr>
          <p:cNvPr id="3" name="图片 2" descr="discussio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26870"/>
            <a:ext cx="121920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age_plane_1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8540" y="1007110"/>
            <a:ext cx="10153650" cy="572389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7750084" cy="681355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3、</a:t>
            </a:r>
            <a:r>
              <a:rPr lang="en-US" altLang="zh-CN" sz="4000" b="1" dirty="0">
                <a:solidFill>
                  <a:schemeClr val="bg1"/>
                </a:solidFill>
                <a:ea typeface="WPS灵秀黑" charset="-122"/>
                <a:sym typeface="WPS灵秀黑" charset="-122"/>
              </a:rPr>
              <a:t>Resolved properties: </a:t>
            </a:r>
            <a:r>
              <a:rPr lang="en-US" sz="4000" b="1" dirty="0">
                <a:solidFill>
                  <a:schemeClr val="bg1"/>
                </a:solidFill>
                <a:ea typeface="WPS灵秀黑" charset="-122"/>
              </a:rPr>
              <a:t>Image Plane </a:t>
            </a:r>
            <a:endParaRPr lang="en-US" altLang="zh-CN" sz="4000" b="1" dirty="0">
              <a:solidFill>
                <a:schemeClr val="bg1"/>
              </a:solidFill>
              <a:ea typeface="WPS灵秀黑" charset="-122"/>
              <a:sym typeface="WPS灵秀黑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image_plane_1b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1540" y="1055370"/>
            <a:ext cx="10408920" cy="5571490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9105356" cy="681355"/>
          </a:xfrm>
        </p:spPr>
        <p:txBody>
          <a:bodyPr>
            <a:no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3、</a:t>
            </a:r>
            <a:r>
              <a:rPr lang="en-US" altLang="zh-CN" sz="3200" b="1" dirty="0">
                <a:solidFill>
                  <a:schemeClr val="bg1"/>
                </a:solidFill>
                <a:ea typeface="WPS灵秀黑" charset="-122"/>
                <a:sym typeface="WPS灵秀黑" charset="-122"/>
              </a:rPr>
              <a:t>Resolved properties: Image </a:t>
            </a:r>
            <a:r>
              <a:rPr lang="en-US" sz="3200" b="1" dirty="0">
                <a:solidFill>
                  <a:schemeClr val="bg1"/>
                </a:solidFill>
                <a:ea typeface="WPS灵秀黑" charset="-122"/>
              </a:rPr>
              <a:t>Plane</a:t>
            </a:r>
            <a:endParaRPr lang="en-US" altLang="zh-CN" sz="3200" b="1" dirty="0">
              <a:solidFill>
                <a:schemeClr val="bg1"/>
              </a:solidFill>
              <a:ea typeface="WPS灵秀黑" charset="-122"/>
              <a:sym typeface="WPS灵秀黑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10591256" cy="681355"/>
          </a:xfrm>
        </p:spPr>
        <p:txBody>
          <a:bodyPr>
            <a:no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3、</a:t>
            </a:r>
            <a:r>
              <a:rPr lang="en-US" altLang="zh-CN" sz="3200" b="1" dirty="0">
                <a:solidFill>
                  <a:schemeClr val="bg1"/>
                </a:solidFill>
                <a:ea typeface="WPS灵秀黑" charset="-122"/>
                <a:sym typeface="WPS灵秀黑" charset="-122"/>
              </a:rPr>
              <a:t>Resolved properties:</a:t>
            </a:r>
            <a:r>
              <a:rPr lang="en-US" sz="3200" b="1" dirty="0">
                <a:solidFill>
                  <a:schemeClr val="bg1"/>
                </a:solidFill>
                <a:ea typeface="WPS灵秀黑" charset="-122"/>
              </a:rPr>
              <a:t> Source-Plane</a:t>
            </a:r>
            <a:endParaRPr lang="en-US" altLang="zh-CN" sz="3200" b="1" dirty="0">
              <a:solidFill>
                <a:schemeClr val="bg1"/>
              </a:solidFill>
              <a:ea typeface="WPS灵秀黑" charset="-122"/>
              <a:sym typeface="WPS灵秀黑" charset="-122"/>
            </a:endParaRPr>
          </a:p>
        </p:txBody>
      </p:sp>
      <p:pic>
        <p:nvPicPr>
          <p:cNvPr id="2" name="图片 1" descr="source_pr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15" y="1177835"/>
            <a:ext cx="12135485" cy="50565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9105356" cy="681355"/>
          </a:xfrm>
        </p:spPr>
        <p:txBody>
          <a:bodyPr>
            <a:norm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4、</a:t>
            </a:r>
            <a:r>
              <a:rPr lang="en-US" altLang="zh-CN" sz="3600" b="1" dirty="0">
                <a:solidFill>
                  <a:schemeClr val="bg1"/>
                </a:solidFill>
                <a:ea typeface="WPS灵秀黑" charset="-122"/>
                <a:sym typeface="WPS灵秀黑" charset="-122"/>
              </a:rPr>
              <a:t>Discussion:</a:t>
            </a:r>
            <a:r>
              <a:rPr lang="en-US" sz="3600" b="1" dirty="0">
                <a:solidFill>
                  <a:schemeClr val="bg1"/>
                </a:solidFill>
                <a:ea typeface="WPS灵秀黑" charset="-122"/>
              </a:rPr>
              <a:t> Asymmetric Dust emission</a:t>
            </a:r>
            <a:endParaRPr lang="en-US" altLang="zh-CN" sz="3600" b="1" dirty="0">
              <a:solidFill>
                <a:schemeClr val="bg1"/>
              </a:solidFill>
              <a:ea typeface="WPS灵秀黑" charset="-122"/>
              <a:sym typeface="WPS灵秀黑" charset="-122"/>
            </a:endParaRPr>
          </a:p>
        </p:txBody>
      </p:sp>
      <p:pic>
        <p:nvPicPr>
          <p:cNvPr id="3" name="图片 2" descr="image_Av_1b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0190" y="1028065"/>
            <a:ext cx="7097395" cy="56172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195185" y="1028065"/>
            <a:ext cx="42932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critial line with SMA contours</a:t>
            </a:r>
            <a:endParaRPr lang="en-US" altLang="zh-CN" sz="2400"/>
          </a:p>
        </p:txBody>
      </p:sp>
      <p:pic>
        <p:nvPicPr>
          <p:cNvPr id="5" name="图片 4" descr="SM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330" y="1488440"/>
            <a:ext cx="5995670" cy="46316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 idx="4294967295"/>
          </p:nvPr>
        </p:nvSpPr>
        <p:spPr>
          <a:xfrm>
            <a:off x="201930" y="106680"/>
            <a:ext cx="5361305" cy="681355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WPS灵秀黑" charset="-122"/>
                <a:ea typeface="WPS灵秀黑" charset="-122"/>
                <a:sym typeface="WPS灵秀黑" charset="-122"/>
              </a:rPr>
              <a:t>5、Summary</a:t>
            </a:r>
            <a:endParaRPr lang="en-US" altLang="zh-CN" sz="4000" dirty="0">
              <a:solidFill>
                <a:schemeClr val="bg1"/>
              </a:solidFill>
              <a:latin typeface="WPS灵秀黑" charset="-122"/>
              <a:ea typeface="WPS灵秀黑" charset="-122"/>
              <a:sym typeface="WPS灵秀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3375" y="1001395"/>
            <a:ext cx="11522075" cy="45015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altLang="zh-CN" sz="2600" dirty="0"/>
              <a:t>We present a joint JWST+ALMA+SMA study of the strongly lensed dusty star-forming galaxy DSFG-1 in PLCK G165.7+67.0.</a:t>
            </a:r>
            <a:endParaRPr lang="en-US" altLang="zh-CN" sz="2600" dirty="0"/>
          </a:p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 sz="2600" dirty="0"/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altLang="zh-CN" sz="2600" dirty="0"/>
              <a:t>DSFG-1 is a starburst galaxy lying 4</a:t>
            </a:r>
            <a:r>
              <a:rPr lang="zh-CN" altLang="en-US" sz="2600" dirty="0"/>
              <a:t> </a:t>
            </a:r>
            <a:r>
              <a:rPr lang="en-US" altLang="zh-CN" sz="2600" dirty="0"/>
              <a:t>times above the main sequence, and unlike the compact SFGs at similar z closer to ETGs, it has an extended morphology more similar to LTGs. </a:t>
            </a:r>
            <a:endParaRPr lang="en-US" altLang="zh-CN" sz="2600" dirty="0"/>
          </a:p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 sz="2600" dirty="0"/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altLang="zh-CN" sz="2600" dirty="0"/>
              <a:t>The presence of multiple stellar mass concentrations in the reconstructed source-plane stellar mass map suggests a dynamically complex system, consistent with an interacting or merging scenario.</a:t>
            </a:r>
            <a:endParaRPr lang="en-US" altLang="zh-CN" sz="2600" dirty="0"/>
          </a:p>
          <a:p>
            <a:pPr marL="285750" indent="-285750">
              <a:buFont typeface="Arial" panose="020B0604020202090204" pitchFamily="34" charset="0"/>
              <a:buChar char="•"/>
            </a:pPr>
            <a:endParaRPr lang="en-US" altLang="zh-CN" sz="2600" dirty="0"/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altLang="zh-CN" sz="2600" dirty="0"/>
              <a:t>The SMA data further show an asymmetric dust continuum distribution, whose origin remains unclear and will require deeper submillimeter observations to resolve.</a:t>
            </a:r>
            <a:endParaRPr lang="en-US" altLang="zh-CN" sz="2600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SOURCE_RECORD_KEY" val="{&quot;70&quot;:[3333429,3314167]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2140</Words>
  <Application>WPS 文字</Application>
  <PresentationFormat>Widescreen</PresentationFormat>
  <Paragraphs>91</Paragraphs>
  <Slides>12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汉仪旗黑</vt:lpstr>
      <vt:lpstr>WPS灵秀黑</vt:lpstr>
      <vt:lpstr>DejaVu Math TeX Gyre</vt:lpstr>
      <vt:lpstr>Symbol</vt:lpstr>
      <vt:lpstr>Kingsoft Sign</vt:lpstr>
      <vt:lpstr>Cambria Math</vt:lpstr>
      <vt:lpstr>汉仪书宋二KW</vt:lpstr>
      <vt:lpstr>Kingsoft Math</vt:lpstr>
      <vt:lpstr>等线</vt:lpstr>
      <vt:lpstr>汉仪中等线KW</vt:lpstr>
      <vt:lpstr>等线 Light</vt:lpstr>
      <vt:lpstr>宋体</vt:lpstr>
      <vt:lpstr>Arial Unicode MS</vt:lpstr>
      <vt:lpstr>Calibri</vt:lpstr>
      <vt:lpstr>Helvetica Neue</vt:lpstr>
      <vt:lpstr>Symbol</vt:lpstr>
      <vt:lpstr>微软雅黑</vt:lpstr>
      <vt:lpstr>Office 主题​​</vt:lpstr>
      <vt:lpstr> Gravitationally Lensed View of DSFG-1 in PLCK G165.7+67.0: Strong Dust Emission and Spatially Resolved Stellar Population Analysis with JWST and SMA</vt:lpstr>
      <vt:lpstr>1、Overview of PLCK G165.7+67.0</vt:lpstr>
      <vt:lpstr>2、Global properties</vt:lpstr>
      <vt:lpstr>2、Global properties</vt:lpstr>
      <vt:lpstr>3、Resolved properties: Image Plane </vt:lpstr>
      <vt:lpstr>3、Resolved properties: Image Plane</vt:lpstr>
      <vt:lpstr>3、Resolved properties: Source-Plane</vt:lpstr>
      <vt:lpstr>4、Discussion: Asymmetric Dust emission</vt:lpstr>
      <vt:lpstr>5、Summary</vt:lpstr>
      <vt:lpstr>6、Appendix </vt:lpstr>
      <vt:lpstr>6、Appendix </vt:lpstr>
      <vt:lpstr>6、Appendix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定奥 胡</dc:creator>
  <cp:lastModifiedBy>幻梦庄周</cp:lastModifiedBy>
  <cp:revision>43</cp:revision>
  <dcterms:created xsi:type="dcterms:W3CDTF">2026-01-03T15:55:19Z</dcterms:created>
  <dcterms:modified xsi:type="dcterms:W3CDTF">2026-01-03T15:55:19Z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69168C0E691A3E5F5DED5869EEA33AE5_43</vt:lpwstr>
  </property>
  <property fmtid="{D5CDD505-2E9C-101B-9397-08002B2CF9AE}" pid="3" name="KSOProductBuildVer">
    <vt:lpwstr>2052-12.1.24031.24031</vt:lpwstr>
  </property>
</Properties>
</file>