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4"/>
  </p:notesMasterIdLst>
  <p:sldIdLst>
    <p:sldId id="257" r:id="rId2"/>
    <p:sldId id="330" r:id="rId3"/>
    <p:sldId id="320" r:id="rId4"/>
    <p:sldId id="321" r:id="rId5"/>
    <p:sldId id="331" r:id="rId6"/>
    <p:sldId id="323" r:id="rId7"/>
    <p:sldId id="324" r:id="rId8"/>
    <p:sldId id="325" r:id="rId9"/>
    <p:sldId id="327" r:id="rId10"/>
    <p:sldId id="328" r:id="rId11"/>
    <p:sldId id="326" r:id="rId12"/>
    <p:sldId id="32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453"/>
    <a:srgbClr val="FFFFFF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6258" autoAdjust="0"/>
  </p:normalViewPr>
  <p:slideViewPr>
    <p:cSldViewPr snapToGrid="0">
      <p:cViewPr varScale="1">
        <p:scale>
          <a:sx n="70" d="100"/>
          <a:sy n="70" d="100"/>
        </p:scale>
        <p:origin x="501" y="39"/>
      </p:cViewPr>
      <p:guideLst/>
    </p:cSldViewPr>
  </p:slideViewPr>
  <p:outlineViewPr>
    <p:cViewPr>
      <p:scale>
        <a:sx n="33" d="100"/>
        <a:sy n="33" d="100"/>
      </p:scale>
      <p:origin x="0" y="-551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2669C-7503-48A8-BA67-9DBFB1C3EFEE}" type="datetimeFigureOut">
              <a:rPr lang="zh-CN" altLang="en-US" smtClean="0"/>
              <a:t>2026/1/8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64FD9-5E03-4C2F-A6AD-D95720D2CD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83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15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17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432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397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18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64FD9-5E03-4C2F-A6AD-D95720D2CD1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61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4BB325B-FFF6-9D51-70DC-295D6400B552}"/>
              </a:ext>
            </a:extLst>
          </p:cNvPr>
          <p:cNvSpPr/>
          <p:nvPr userDrawn="1"/>
        </p:nvSpPr>
        <p:spPr>
          <a:xfrm>
            <a:off x="0" y="1945633"/>
            <a:ext cx="1875366" cy="2289401"/>
          </a:xfrm>
          <a:prstGeom prst="rect">
            <a:avLst/>
          </a:prstGeom>
          <a:solidFill>
            <a:srgbClr val="2D3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5AA7625-80D7-A03C-F970-2C9DC17415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325" y="140335"/>
            <a:ext cx="3180715" cy="6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4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190500" y="884555"/>
            <a:ext cx="11811000" cy="0"/>
          </a:xfrm>
          <a:prstGeom prst="line">
            <a:avLst/>
          </a:prstGeom>
          <a:solidFill>
            <a:schemeClr val="accent1">
              <a:lumMod val="50000"/>
            </a:schemeClr>
          </a:solidFill>
          <a:ln w="38100">
            <a:solidFill>
              <a:srgbClr val="2D34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325" y="140335"/>
            <a:ext cx="3180715" cy="622935"/>
          </a:xfrm>
          <a:prstGeom prst="rect">
            <a:avLst/>
          </a:prstGeom>
        </p:spPr>
      </p:pic>
      <p:cxnSp>
        <p:nvCxnSpPr>
          <p:cNvPr id="12" name="直接连接符 11"/>
          <p:cNvCxnSpPr/>
          <p:nvPr userDrawn="1"/>
        </p:nvCxnSpPr>
        <p:spPr>
          <a:xfrm>
            <a:off x="190500" y="6007735"/>
            <a:ext cx="11811000" cy="0"/>
          </a:xfrm>
          <a:prstGeom prst="line">
            <a:avLst/>
          </a:prstGeom>
          <a:solidFill>
            <a:schemeClr val="accent1">
              <a:lumMod val="50000"/>
            </a:schemeClr>
          </a:solidFill>
          <a:ln w="38100">
            <a:solidFill>
              <a:srgbClr val="2D34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105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190500" y="884352"/>
            <a:ext cx="11811000" cy="0"/>
          </a:xfrm>
          <a:prstGeom prst="line">
            <a:avLst/>
          </a:prstGeom>
          <a:solidFill>
            <a:schemeClr val="accent1">
              <a:lumMod val="50000"/>
            </a:schemeClr>
          </a:solidFill>
          <a:ln w="38100">
            <a:solidFill>
              <a:srgbClr val="2D34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 userDrawn="1"/>
        </p:nvSpPr>
        <p:spPr>
          <a:xfrm>
            <a:off x="11677650" y="6487160"/>
            <a:ext cx="514350" cy="370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93753DD-2C1C-4CC5-AE51-993C9915C8CC}" type="slidenum"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uFillTx/>
                <a:latin typeface="Times New Roman" panose="02020603050405020304" charset="0"/>
              </a:rPr>
              <a:t>‹#›</a:t>
            </a:fld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325" y="140335"/>
            <a:ext cx="3180715" cy="62293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5B272A67-D78A-C49A-18E1-84FA23E64AD2}"/>
              </a:ext>
            </a:extLst>
          </p:cNvPr>
          <p:cNvSpPr/>
          <p:nvPr userDrawn="1"/>
        </p:nvSpPr>
        <p:spPr>
          <a:xfrm>
            <a:off x="-9525" y="298451"/>
            <a:ext cx="514349" cy="788624"/>
          </a:xfrm>
          <a:prstGeom prst="rect">
            <a:avLst/>
          </a:prstGeom>
          <a:solidFill>
            <a:srgbClr val="2D3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8A8FEA1F-4D67-F5F9-89BA-444E64F333CE}"/>
              </a:ext>
            </a:extLst>
          </p:cNvPr>
          <p:cNvSpPr txBox="1">
            <a:spLocks/>
          </p:cNvSpPr>
          <p:nvPr userDrawn="1"/>
        </p:nvSpPr>
        <p:spPr>
          <a:xfrm>
            <a:off x="511173" y="113687"/>
            <a:ext cx="4865812" cy="998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zh-CN" sz="5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6AF935F6-4CB4-13A5-0719-DA1E009CE63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9" y="248920"/>
            <a:ext cx="3616326" cy="10287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11" name="内容占位符 6">
            <a:extLst>
              <a:ext uri="{FF2B5EF4-FFF2-40B4-BE49-F238E27FC236}">
                <a16:creationId xmlns:a16="http://schemas.microsoft.com/office/drawing/2014/main" id="{08CC6B57-5B1E-8AA0-D4FC-E8ED4E2139A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04824" y="1158625"/>
            <a:ext cx="11312526" cy="526756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18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1320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5"/>
    </p:custDataLst>
    <p:extLst>
      <p:ext uri="{BB962C8B-B14F-4D97-AF65-F5344CB8AC3E}">
        <p14:creationId xmlns:p14="http://schemas.microsoft.com/office/powerpoint/2010/main" val="8653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B4844CB-6774-1303-0EAE-F734FB3BA177}"/>
              </a:ext>
            </a:extLst>
          </p:cNvPr>
          <p:cNvSpPr txBox="1"/>
          <p:nvPr/>
        </p:nvSpPr>
        <p:spPr>
          <a:xfrm>
            <a:off x="2162151" y="4168421"/>
            <a:ext cx="9772818" cy="2611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Reporter:  Pu Lin (Sun Yat-sen University)		Supervisor:  Bin Ma</a:t>
            </a:r>
          </a:p>
          <a:p>
            <a:pPr>
              <a:lnSpc>
                <a:spcPct val="150000"/>
              </a:lnSpc>
            </a:pP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Collaborator: Haonan Yang, Jinji Li, Haoran Zhang, Michael C. B. Ashley, Zhongnan Dong,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 Feng, Wei Huang, Yi Hu, Zhaohui Shang, Yun Shi, Shijie Sun, Xu Yang, Yong Zhang</a:t>
            </a:r>
          </a:p>
          <a:p>
            <a:pPr algn="ctr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2026-01-09 @ Hong Kong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CFE4304-1065-855B-3430-5922254FED3A}"/>
              </a:ext>
            </a:extLst>
          </p:cNvPr>
          <p:cNvSpPr txBox="1"/>
          <p:nvPr/>
        </p:nvSpPr>
        <p:spPr>
          <a:xfrm>
            <a:off x="1914280" y="2676525"/>
            <a:ext cx="10235008" cy="75247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b="1" dirty="0">
                <a:ln w="0"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Antarctic Infrared Binocular Telescope:</a:t>
            </a:r>
          </a:p>
          <a:p>
            <a:pPr algn="ctr">
              <a:lnSpc>
                <a:spcPct val="150000"/>
              </a:lnSpc>
            </a:pPr>
            <a:r>
              <a:rPr lang="en-US" altLang="zh-CN" sz="3200" b="1" dirty="0">
                <a:ln w="0"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Observations in the 1.4 µm water-vapor-absorption band</a:t>
            </a:r>
          </a:p>
        </p:txBody>
      </p:sp>
      <p:pic>
        <p:nvPicPr>
          <p:cNvPr id="1026" name="Picture 2" descr="7th China-Chile Bilateral Conference for Astronomy">
            <a:extLst>
              <a:ext uri="{FF2B5EF4-FFF2-40B4-BE49-F238E27FC236}">
                <a16:creationId xmlns:a16="http://schemas.microsoft.com/office/drawing/2014/main" id="{97E1E372-C175-85BB-DD29-56CEAB89C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92482" cy="102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9B99A-7CA8-F9BB-4CB8-B4721A50C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9DD6A37-B760-D7BF-6951-6807A5D663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666750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Scientific Results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01AF194-68A7-DBF3-4301-5EE8A1F53C2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33399" y="1039564"/>
                <a:ext cx="11312526" cy="5679055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AIRBT observed / IRTF spectrum: optical depth vs spectral type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Before M6: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~0</m:t>
                    </m:r>
                  </m:oMath>
                </a14:m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After M6: later the spectral type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higher the optical depth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Estimate subtypes for late-type star candidates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Dispersion: brightness variation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spectral type changes</a:t>
                </a:r>
              </a:p>
              <a:p>
                <a:endParaRPr lang="zh-CN" altLang="en-US" sz="2000" dirty="0">
                  <a:latin typeface="+mn-lt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01AF194-68A7-DBF3-4301-5EE8A1F53C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33399" y="1039564"/>
                <a:ext cx="11312526" cy="5679055"/>
              </a:xfrm>
              <a:blipFill>
                <a:blip r:embed="rId2"/>
                <a:stretch>
                  <a:fillRect l="-539" t="-1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CFBB2B12-2109-35E8-C854-784E35172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813" y="2202219"/>
            <a:ext cx="8795764" cy="315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92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6805B-3C78-5AFB-E6C7-8BAFF6EFF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645A7F-B203-F679-9996-1470CB37875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9" y="248920"/>
            <a:ext cx="6086476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Scientific Results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2859235-8F85-3D54-763D-33C3C12A81E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19124" y="1020510"/>
                <a:ext cx="11312526" cy="5527928"/>
              </a:xfrm>
            </p:spPr>
            <p:txBody>
              <a:bodyPr/>
              <a:lstStyle/>
              <a:p>
                <a:r>
                  <a:rPr lang="en-US" altLang="zh-CN" sz="2000" b="1" dirty="0">
                    <a:solidFill>
                      <a:schemeClr val="tx1"/>
                    </a:solidFill>
                    <a:latin typeface="+mn-lt"/>
                  </a:rPr>
                  <a:t>Over 3 nights: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𝜟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endParaRPr lang="en-US" altLang="zh-CN" sz="2000" b="1" dirty="0">
                  <a:solidFill>
                    <a:schemeClr val="tx1"/>
                  </a:solidFill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Continuum spectrum without absorption (Planck; Stefan-Boltzmann):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Excess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: variations of water-vapor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PHOENIX model: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Detect the variations of water-vapor correlated with brightness</a:t>
                </a:r>
                <a:endParaRPr lang="en-US" altLang="zh-CN" sz="1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2859235-8F85-3D54-763D-33C3C12A81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19124" y="1020510"/>
                <a:ext cx="11312526" cy="5527928"/>
              </a:xfrm>
              <a:blipFill>
                <a:blip r:embed="rId3"/>
                <a:stretch>
                  <a:fillRect l="-593" t="-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图表, 散点图&#10;&#10;AI 生成的内容可能不正确。">
            <a:extLst>
              <a:ext uri="{FF2B5EF4-FFF2-40B4-BE49-F238E27FC236}">
                <a16:creationId xmlns:a16="http://schemas.microsoft.com/office/drawing/2014/main" id="{BE89F663-0B13-C43C-0B31-6D1077B57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516" y="2978624"/>
            <a:ext cx="4175148" cy="2880000"/>
          </a:xfrm>
          <a:prstGeom prst="rect">
            <a:avLst/>
          </a:prstGeom>
        </p:spPr>
      </p:pic>
      <p:pic>
        <p:nvPicPr>
          <p:cNvPr id="7" name="图片 6" descr="图表, 折线图, 直方图&#10;&#10;AI 生成的内容可能不正确。">
            <a:extLst>
              <a:ext uri="{FF2B5EF4-FFF2-40B4-BE49-F238E27FC236}">
                <a16:creationId xmlns:a16="http://schemas.microsoft.com/office/drawing/2014/main" id="{A73AD1DF-93D1-FD62-0F6E-B9589616E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151" y="2911949"/>
            <a:ext cx="433756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847FC-009B-F7FB-10F1-0DE0789B4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87BB1BC-ED36-50BC-8F71-2359D3F0927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>
                <a:latin typeface="+mn-lt"/>
              </a:rPr>
              <a:t>Summary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00DC957-93FA-871F-239B-4F97A8946C1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52449" y="968125"/>
                <a:ext cx="11530014" cy="5675563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Dome A,</a:t>
                </a:r>
                <a:r>
                  <a:rPr lang="zh-CN" altLang="en-US" sz="2000" dirty="0">
                    <a:latin typeface="+mn-lt"/>
                  </a:rPr>
                  <a:t> </a:t>
                </a:r>
                <a:r>
                  <a:rPr lang="en-US" altLang="zh-CN" sz="2000" dirty="0">
                    <a:latin typeface="+mn-lt"/>
                  </a:rPr>
                  <a:t>Antarctica: opportunity of</a:t>
                </a:r>
                <a:r>
                  <a:rPr lang="zh-CN" altLang="en-US" sz="2000" dirty="0">
                    <a:latin typeface="+mn-lt"/>
                  </a:rPr>
                  <a:t> </a:t>
                </a:r>
                <a:r>
                  <a:rPr lang="en-US" altLang="zh-CN" sz="2000" dirty="0">
                    <a:latin typeface="+mn-lt"/>
                  </a:rPr>
                  <a:t>ground-based observations at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n-lt"/>
                  </a:rPr>
                  <a:t>1.4 μm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AIRBT with 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band: detect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n-lt"/>
                  </a:rPr>
                  <a:t>water-vapor-absorption features </a:t>
                </a:r>
                <a:r>
                  <a:rPr lang="en-US" altLang="zh-CN" sz="2000" dirty="0">
                    <a:latin typeface="+mn-lt"/>
                  </a:rPr>
                  <a:t>in late-type stars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+mn-lt"/>
                  </a:rPr>
                  <a:t>Early Data Release</a:t>
                </a:r>
                <a:r>
                  <a:rPr lang="en-US" altLang="zh-CN" sz="2000" dirty="0">
                    <a:latin typeface="+mn-lt"/>
                  </a:rPr>
                  <a:t>: Lin et al. submitted</a:t>
                </a:r>
              </a:p>
              <a:p>
                <a:r>
                  <a:rPr lang="en-US" altLang="zh-CN" sz="2000" dirty="0">
                    <a:latin typeface="+mn-lt"/>
                  </a:rPr>
                  <a:t>	3 nights (03.17/04.03/04.20, 2025), 20deg² in Galactic Plane</a:t>
                </a:r>
              </a:p>
              <a:p>
                <a:r>
                  <a:rPr lang="en-US" altLang="zh-CN" sz="2000" dirty="0">
                    <a:latin typeface="+mn-lt"/>
                  </a:rPr>
                  <a:t>	hosted in China-VO: [https://nadc.china-vo.org/res/r101738]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Future:</a:t>
                </a:r>
              </a:p>
              <a:p>
                <a:r>
                  <a:rPr lang="en-US" altLang="zh-CN" sz="2000" dirty="0">
                    <a:latin typeface="+mn-lt"/>
                  </a:rPr>
                  <a:t>	full dataset processing / image coadd</a:t>
                </a:r>
              </a:p>
              <a:p>
                <a:r>
                  <a:rPr lang="en-US" altLang="zh-CN" sz="2000" dirty="0">
                    <a:latin typeface="+mn-lt"/>
                  </a:rPr>
                  <a:t>	spectroscopic observation:</a:t>
                </a:r>
              </a:p>
              <a:p>
                <a:r>
                  <a:rPr lang="en-US" altLang="zh-CN" sz="2000" dirty="0">
                    <a:latin typeface="+mn-lt"/>
                  </a:rPr>
                  <a:t>		photometric calibration with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n-lt"/>
                  </a:rPr>
                  <a:t>standard stars</a:t>
                </a:r>
              </a:p>
              <a:p>
                <a:r>
                  <a:rPr lang="en-US" altLang="zh-CN" sz="2000" dirty="0">
                    <a:latin typeface="+mn-lt"/>
                  </a:rPr>
                  <a:t>		verify late-type star candidates</a:t>
                </a:r>
              </a:p>
              <a:p>
                <a:r>
                  <a:rPr lang="en-US" altLang="zh-CN" sz="2000" dirty="0">
                    <a:latin typeface="+mn-lt"/>
                  </a:rPr>
                  <a:t>	a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n-lt"/>
                  </a:rPr>
                  <a:t>40-cm telescope </a:t>
                </a:r>
                <a:r>
                  <a:rPr lang="en-US" altLang="zh-CN" sz="2000" dirty="0">
                    <a:latin typeface="+mn-lt"/>
                  </a:rPr>
                  <a:t>with 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zh-CN" altLang="en-US" sz="2000" dirty="0">
                    <a:latin typeface="+mn-lt"/>
                  </a:rPr>
                  <a:t> </a:t>
                </a:r>
                <a:r>
                  <a:rPr lang="en-US" altLang="zh-CN" sz="2000" dirty="0">
                    <a:latin typeface="+mn-lt"/>
                  </a:rPr>
                  <a:t>filter</a:t>
                </a:r>
                <a:endParaRPr lang="zh-CN" alt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00DC957-93FA-871F-239B-4F97A8946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52449" y="968125"/>
                <a:ext cx="11530014" cy="5675563"/>
              </a:xfrm>
              <a:blipFill>
                <a:blip r:embed="rId3"/>
                <a:stretch>
                  <a:fillRect l="-476" t="-1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>
            <a:extLst>
              <a:ext uri="{FF2B5EF4-FFF2-40B4-BE49-F238E27FC236}">
                <a16:creationId xmlns:a16="http://schemas.microsoft.com/office/drawing/2014/main" id="{51B52983-61B2-3EB4-1D06-15FABFA3D4E8}"/>
              </a:ext>
            </a:extLst>
          </p:cNvPr>
          <p:cNvSpPr/>
          <p:nvPr/>
        </p:nvSpPr>
        <p:spPr>
          <a:xfrm>
            <a:off x="8325883" y="4033662"/>
            <a:ext cx="3640572" cy="19441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Thanks!</a:t>
            </a:r>
            <a:endParaRPr lang="en-US" altLang="zh-CN" sz="2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en-US" altLang="zh-CN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mabin3@mail.sysu.edu.cn</a:t>
            </a:r>
          </a:p>
          <a:p>
            <a:pPr algn="ctr"/>
            <a:r>
              <a:rPr lang="en-US" altLang="zh-CN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linp@mail2.sysu.edu.cn</a:t>
            </a:r>
          </a:p>
        </p:txBody>
      </p:sp>
    </p:spTree>
    <p:extLst>
      <p:ext uri="{BB962C8B-B14F-4D97-AF65-F5344CB8AC3E}">
        <p14:creationId xmlns:p14="http://schemas.microsoft.com/office/powerpoint/2010/main" val="396820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2AEC6-9FF8-7E60-7C61-43FAD20E1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46FC-4FF5-72B6-7F12-54E6B93BCCD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590550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Why 1.4 μm?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82D728F-AFEF-3686-85EF-FAAA63210E77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33399" y="1006225"/>
                <a:ext cx="11312526" cy="5267567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Early-type star (blue):</a:t>
                </a:r>
              </a:p>
              <a:p>
                <a:r>
                  <a:rPr lang="en-US" altLang="zh-CN" sz="2000" dirty="0">
                    <a:latin typeface="+mn-lt"/>
                  </a:rPr>
                  <a:t>	straight					</a:t>
                </a:r>
                <a:r>
                  <a:rPr lang="en-US" altLang="zh-CN" sz="2000">
                    <a:latin typeface="+mn-lt"/>
                  </a:rPr>
                  <a:t>	      </a:t>
                </a:r>
                <a:r>
                  <a:rPr lang="en-US" altLang="zh-CN" sz="1600">
                    <a:latin typeface="+mn-lt"/>
                  </a:rPr>
                  <a:t>scaled </a:t>
                </a:r>
                <a:r>
                  <a:rPr lang="en-US" altLang="zh-CN" sz="1600" dirty="0">
                    <a:latin typeface="+mn-lt"/>
                  </a:rPr>
                  <a:t>spectra</a:t>
                </a:r>
                <a:endParaRPr lang="en-US" altLang="zh-CN" sz="2000" dirty="0">
                  <a:latin typeface="+mn-lt"/>
                </a:endParaRPr>
              </a:p>
              <a:p>
                <a:r>
                  <a:rPr lang="en-US" altLang="zh-CN" sz="2000" dirty="0">
                    <a:latin typeface="+mn-lt"/>
                  </a:rPr>
                  <a:t>	featureless (relatively)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3 Late-type stars:</a:t>
                </a:r>
              </a:p>
              <a:p>
                <a:r>
                  <a:rPr lang="en-US" altLang="zh-CN" sz="2000" dirty="0">
                    <a:latin typeface="+mn-lt"/>
                  </a:rPr>
                  <a:t>	water-vapor-absorption features</a:t>
                </a:r>
              </a:p>
              <a:p>
                <a:r>
                  <a:rPr lang="en-US" altLang="zh-CN" sz="2000" dirty="0">
                    <a:latin typeface="+mn-lt"/>
                  </a:rPr>
                  <a:t>	stronger for later-type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Observations in 1.4 μm:</a:t>
                </a:r>
              </a:p>
              <a:p>
                <a:r>
                  <a:rPr lang="en-US" altLang="zh-CN" sz="2000" dirty="0">
                    <a:latin typeface="+mn-lt"/>
                  </a:rPr>
                  <a:t>	study water-vapor in late-type stars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Gap between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filters:</a:t>
                </a:r>
              </a:p>
              <a:p>
                <a:r>
                  <a:rPr lang="en-US" altLang="zh-CN" sz="2000" dirty="0">
                    <a:latin typeface="+mn-lt"/>
                  </a:rPr>
                  <a:t>	strongly hindered by atmosphere of Earth itself (in the ground)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82D728F-AFEF-3686-85EF-FAAA63210E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33399" y="1006225"/>
                <a:ext cx="11312526" cy="5267567"/>
              </a:xfrm>
              <a:blipFill>
                <a:blip r:embed="rId3"/>
                <a:stretch>
                  <a:fillRect l="-431" t="-1042" b="-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表, 折线图, 直方图&#10;&#10;AI 生成的内容可能不正确。">
            <a:extLst>
              <a:ext uri="{FF2B5EF4-FFF2-40B4-BE49-F238E27FC236}">
                <a16:creationId xmlns:a16="http://schemas.microsoft.com/office/drawing/2014/main" id="{3CEF0696-9330-95CE-09DD-F6F30103F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618" y="2028748"/>
            <a:ext cx="5739846" cy="3733608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7E889CBB-E54F-3028-A838-02CB89F70B89}"/>
              </a:ext>
            </a:extLst>
          </p:cNvPr>
          <p:cNvCxnSpPr>
            <a:cxnSpLocks/>
          </p:cNvCxnSpPr>
          <p:nvPr/>
        </p:nvCxnSpPr>
        <p:spPr>
          <a:xfrm>
            <a:off x="5895833" y="3429000"/>
            <a:ext cx="1364776" cy="8563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E9E3D9A3-7089-11BD-3944-9BF65B56810A}"/>
              </a:ext>
            </a:extLst>
          </p:cNvPr>
          <p:cNvCxnSpPr>
            <a:cxnSpLocks/>
          </p:cNvCxnSpPr>
          <p:nvPr/>
        </p:nvCxnSpPr>
        <p:spPr>
          <a:xfrm>
            <a:off x="4001069" y="1277620"/>
            <a:ext cx="2904698" cy="117897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07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2EBB8-D477-6DD3-C6D1-C1AAE14EB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7EEE11B-1217-4145-72E6-E8289438A4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6015039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Observation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B699C09-4EC5-8929-4F1B-B03A9BF74D3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32120" y="967480"/>
                <a:ext cx="11312526" cy="5267567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Dome A: dry condition, higher atmosphere transmission at 1.4 μm (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en-US" altLang="zh-CN" sz="2000" b="1" dirty="0">
                    <a:latin typeface="+mn-lt"/>
                  </a:rPr>
                  <a:t>70%)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New designed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filter: 1.34-1.48 μm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Antarctic Infrared Binocular Telescope (AIRBT):</a:t>
                </a:r>
              </a:p>
              <a:p>
                <a:r>
                  <a:rPr lang="en-US" altLang="zh-CN" sz="2000" dirty="0">
                    <a:latin typeface="+mn-lt"/>
                  </a:rPr>
                  <a:t>	two 15-cm optical tubes,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&amp;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filter</a:t>
                </a:r>
              </a:p>
              <a:p>
                <a:r>
                  <a:rPr lang="en-US" altLang="zh-CN" sz="2000" dirty="0">
                    <a:latin typeface="+mn-lt"/>
                  </a:rPr>
                  <a:t>	search for and study ultracool stars</a:t>
                </a:r>
              </a:p>
              <a:p>
                <a:r>
                  <a:rPr lang="en-US" altLang="zh-CN" sz="2000" dirty="0">
                    <a:latin typeface="+mn-lt"/>
                  </a:rPr>
                  <a:t>	detect water-vapor-absorption feature</a:t>
                </a:r>
                <a:endParaRPr lang="zh-CN" altLang="en-US" sz="2000" dirty="0">
                  <a:latin typeface="+mn-lt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B699C09-4EC5-8929-4F1B-B03A9BF74D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32120" y="967480"/>
                <a:ext cx="11312526" cy="5267567"/>
              </a:xfrm>
              <a:blipFill>
                <a:blip r:embed="rId2"/>
                <a:stretch>
                  <a:fillRect l="-539" t="-1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BA4A44F4-19DE-8BAF-D129-17678790DB5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3174969"/>
                  </p:ext>
                </p:extLst>
              </p:nvPr>
            </p:nvGraphicFramePr>
            <p:xfrm>
              <a:off x="8595010" y="3429000"/>
              <a:ext cx="3443251" cy="2623782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230917">
                      <a:extLst>
                        <a:ext uri="{9D8B030D-6E8A-4147-A177-3AD203B41FA5}">
                          <a16:colId xmlns:a16="http://schemas.microsoft.com/office/drawing/2014/main" val="3728139902"/>
                        </a:ext>
                      </a:extLst>
                    </a:gridCol>
                    <a:gridCol w="2212334">
                      <a:extLst>
                        <a:ext uri="{9D8B030D-6E8A-4147-A177-3AD203B41FA5}">
                          <a16:colId xmlns:a16="http://schemas.microsoft.com/office/drawing/2014/main" val="2503475352"/>
                        </a:ext>
                      </a:extLst>
                    </a:gridCol>
                  </a:tblGrid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15cm*2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48492597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f/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7597442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filter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oMath>
                          </a14:m>
                          <a:r>
                            <a:rPr lang="en-US" altLang="zh-CN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&amp;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  <m:r>
                                <a:rPr lang="en-US" altLang="zh-CN" sz="1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oMath>
                          </a14:m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89835462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FoV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0.98°*1.22°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7849173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Size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512*640@15μm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11042578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resolution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6.84’’/pix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96431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BA4A44F4-19DE-8BAF-D129-17678790DB5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3174969"/>
                  </p:ext>
                </p:extLst>
              </p:nvPr>
            </p:nvGraphicFramePr>
            <p:xfrm>
              <a:off x="8595010" y="3429000"/>
              <a:ext cx="3443251" cy="2623782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230917">
                      <a:extLst>
                        <a:ext uri="{9D8B030D-6E8A-4147-A177-3AD203B41FA5}">
                          <a16:colId xmlns:a16="http://schemas.microsoft.com/office/drawing/2014/main" val="3728139902"/>
                        </a:ext>
                      </a:extLst>
                    </a:gridCol>
                    <a:gridCol w="2212334">
                      <a:extLst>
                        <a:ext uri="{9D8B030D-6E8A-4147-A177-3AD203B41FA5}">
                          <a16:colId xmlns:a16="http://schemas.microsoft.com/office/drawing/2014/main" val="2503475352"/>
                        </a:ext>
                      </a:extLst>
                    </a:gridCol>
                  </a:tblGrid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15cm*2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48492597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f/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7597442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filter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769" t="-208333" r="-549" b="-30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9835462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FoV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0.98°*1.22°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7849173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Size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512*640@15μm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11042578"/>
                      </a:ext>
                    </a:extLst>
                  </a:tr>
                  <a:tr h="437297"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resolution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6.84’’/pix</a:t>
                          </a:r>
                          <a:endParaRPr lang="zh-CN" altLang="en-US" b="0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96431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图片 5" descr="图示&#10;&#10;AI 生成的内容可能不正确。">
            <a:extLst>
              <a:ext uri="{FF2B5EF4-FFF2-40B4-BE49-F238E27FC236}">
                <a16:creationId xmlns:a16="http://schemas.microsoft.com/office/drawing/2014/main" id="{2BDADD27-610D-315B-E4D7-D9EDCF820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40" y="3363526"/>
            <a:ext cx="8448777" cy="30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26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92923-A4C1-ABC5-91EE-3791924C7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36D771E-5600-B1B2-50AD-985B82C2CF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520065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Observation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CBAB91DF-D7F5-7B75-A10A-C962069F4282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90549" y="987175"/>
                <a:ext cx="11312526" cy="5267567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Antarctic Infrared Binocular Telescope (AIRBT):</a:t>
                </a:r>
              </a:p>
              <a:p>
                <a:r>
                  <a:rPr lang="en-US" altLang="zh-CN" sz="2000" dirty="0">
                    <a:latin typeface="+mn-lt"/>
                  </a:rPr>
                  <a:t>	2023.01, CHINARE 39, installed at Dome A</a:t>
                </a:r>
              </a:p>
              <a:p>
                <a:r>
                  <a:rPr lang="en-US" altLang="zh-CN" sz="2000" dirty="0">
                    <a:latin typeface="+mn-lt"/>
                  </a:rPr>
                  <a:t>	2025.01, CHINARE 41, operational in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 dirty="0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bands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Observation strategy:</a:t>
                </a:r>
                <a:r>
                  <a:rPr lang="zh-CN" altLang="en-US" sz="2000" dirty="0">
                    <a:latin typeface="+mn-lt"/>
                  </a:rPr>
                  <a:t> </a:t>
                </a:r>
                <a:r>
                  <a:rPr lang="en-US" altLang="zh-CN" sz="2000" dirty="0">
                    <a:latin typeface="+mn-lt"/>
                  </a:rPr>
                  <a:t>fixed direction</a:t>
                </a:r>
              </a:p>
              <a:p>
                <a:r>
                  <a:rPr lang="en-US" altLang="zh-CN" sz="2000" dirty="0">
                    <a:latin typeface="+mn-lt"/>
                  </a:rPr>
                  <a:t>    (equatorial mount issue)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RA=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70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355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+mn-lt"/>
                  </a:rPr>
                  <a:t>, DEC=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61.7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~−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61.0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+mn-lt"/>
                  </a:rPr>
                  <a:t> (gray)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CBAB91DF-D7F5-7B75-A10A-C962069F4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90549" y="987175"/>
                <a:ext cx="11312526" cy="5267567"/>
              </a:xfrm>
              <a:blipFill>
                <a:blip r:embed="rId2"/>
                <a:stretch>
                  <a:fillRect l="-593" t="-1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图示&#10;&#10;AI 生成的内容可能不正确。">
            <a:extLst>
              <a:ext uri="{FF2B5EF4-FFF2-40B4-BE49-F238E27FC236}">
                <a16:creationId xmlns:a16="http://schemas.microsoft.com/office/drawing/2014/main" id="{D7A3A7A3-17DD-0268-4490-F846845EB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55" y="4076767"/>
            <a:ext cx="10253663" cy="2062462"/>
          </a:xfrm>
          <a:prstGeom prst="rect">
            <a:avLst/>
          </a:prstGeom>
        </p:spPr>
      </p:pic>
      <p:pic>
        <p:nvPicPr>
          <p:cNvPr id="4" name="图片 3" descr="图片包含 水, 滑雪, 穿着, 极&#10;&#10;AI 生成的内容可能不正确。">
            <a:extLst>
              <a:ext uri="{FF2B5EF4-FFF2-40B4-BE49-F238E27FC236}">
                <a16:creationId xmlns:a16="http://schemas.microsoft.com/office/drawing/2014/main" id="{C33A90D5-FE50-4C22-CD27-5D773CD14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328" y="1507504"/>
            <a:ext cx="3365623" cy="254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7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4748B-66F4-AFB5-E60C-4BFC2B14D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8EEE99F-36C2-4926-AD89-BE85DF9D9D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520065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Data Processing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329D9BC-33BE-66CB-2FF3-0E013DEF1E6A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61974" y="987175"/>
                <a:ext cx="11312526" cy="5700228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Early Data Release: 3 days of data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RA=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145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+mn-lt"/>
                  </a:rPr>
                  <a:t>, DEC=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61.7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~−</m:t>
                    </m:r>
                    <m:sSup>
                      <m:s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61.0</m:t>
                        </m:r>
                      </m:e>
                      <m:sup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+mn-lt"/>
                  </a:rPr>
                  <a:t> (red)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20deg² in the Galactic plane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Purpose:</a:t>
                </a:r>
              </a:p>
              <a:p>
                <a:r>
                  <a:rPr lang="en-US" altLang="zh-CN" sz="2000" dirty="0">
                    <a:latin typeface="+mn-lt"/>
                  </a:rPr>
                  <a:t>	evaluate performance</a:t>
                </a:r>
              </a:p>
              <a:p>
                <a:r>
                  <a:rPr lang="en-US" altLang="zh-CN" sz="2000" dirty="0">
                    <a:latin typeface="+mn-lt"/>
                  </a:rPr>
                  <a:t>	explore potential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Aperture photometry; Astrometry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Photometric calibration reference: 2MASS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329D9BC-33BE-66CB-2FF3-0E013DEF1E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61974" y="987175"/>
                <a:ext cx="11312526" cy="5700228"/>
              </a:xfrm>
              <a:blipFill>
                <a:blip r:embed="rId2"/>
                <a:stretch>
                  <a:fillRect l="-539" t="-10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图示&#10;&#10;AI 生成的内容可能不正确。">
            <a:extLst>
              <a:ext uri="{FF2B5EF4-FFF2-40B4-BE49-F238E27FC236}">
                <a16:creationId xmlns:a16="http://schemas.microsoft.com/office/drawing/2014/main" id="{FBB55215-505E-D057-7970-E05990200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168" y="2213764"/>
            <a:ext cx="10253663" cy="206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79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73621-A76F-18D5-3922-9F9C9A2B3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C7327DD-6F23-1F8C-C1FA-C88518EFD3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607695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Data Processing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87735B5-1812-920D-CB45-6619D740F6A7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95951" y="992577"/>
                <a:ext cx="12064764" cy="5646988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Photometric calibration: transform from 2MASS </a:t>
                </a:r>
                <a14:m>
                  <m:oMath xmlns:m="http://schemas.openxmlformats.org/officeDocument/2006/math">
                    <m:r>
                      <a:rPr lang="en-US" altLang="zh-CN" sz="2000" b="1" i="1" dirty="0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000" b="1" i="1" dirty="0" smtClean="0">
                        <a:latin typeface="Cambria Math" panose="02040503050406030204" pitchFamily="18" charset="0"/>
                      </a:rPr>
                      <m:t>&amp;</m:t>
                    </m:r>
                    <m:r>
                      <a:rPr lang="en-US" altLang="zh-CN" sz="2000" b="1" i="1" dirty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zh-CN" altLang="en-US" sz="2000" b="1" dirty="0">
                    <a:latin typeface="+mn-lt"/>
                  </a:rPr>
                  <a:t> </a:t>
                </a:r>
                <a:r>
                  <a:rPr lang="en-US" altLang="zh-CN" sz="2000" b="1" dirty="0">
                    <a:latin typeface="+mn-lt"/>
                  </a:rPr>
                  <a:t>bands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Early-type stars: straight and featureless between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&amp;</a:t>
                </a:r>
                <a14:m>
                  <m:oMath xmlns:m="http://schemas.openxmlformats.org/officeDocument/2006/math"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bands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Linear fit: integration of IRTF spectrum (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K7)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Uncertainty: 0.024mag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Future: calibration with standard stars</a:t>
                </a:r>
                <a:endParaRPr lang="zh-CN" altLang="en-US" sz="2000" dirty="0">
                  <a:latin typeface="+mn-lt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87735B5-1812-920D-CB45-6619D740F6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95951" y="992577"/>
                <a:ext cx="12064764" cy="5646988"/>
              </a:xfrm>
              <a:blipFill>
                <a:blip r:embed="rId3"/>
                <a:stretch>
                  <a:fillRect l="-556" t="-1080" b="-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162D9C15-A071-B2E4-E48B-F5A188334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239" y="2372204"/>
            <a:ext cx="8767762" cy="314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09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DB30C-C5A1-1CEE-D53C-F4AF2ADAE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C5E47D-0CDF-1A0B-C783-0B8966628D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510540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Data Processing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43CBAB9-A410-CF86-66CA-E9D522A32DC0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90549" y="968125"/>
                <a:ext cx="11312526" cy="5267567"/>
              </a:xfrm>
            </p:spPr>
            <p:txBody>
              <a:bodyPr/>
              <a:lstStyle/>
              <a:p>
                <a:r>
                  <a:rPr lang="en-US" altLang="zh-CN" sz="2000" b="1" dirty="0">
                    <a:latin typeface="+mn-lt"/>
                  </a:rPr>
                  <a:t>Photometric result</a:t>
                </a: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5σ</a:t>
                </a:r>
                <a:r>
                  <a:rPr lang="zh-CN" altLang="en-US" sz="2000" dirty="0">
                    <a:latin typeface="+mn-lt"/>
                  </a:rPr>
                  <a:t> </a:t>
                </a:r>
                <a:r>
                  <a:rPr lang="en-US" altLang="zh-CN" sz="2000" dirty="0">
                    <a:latin typeface="+mn-lt"/>
                  </a:rPr>
                  <a:t>limitmag@2s (median):</a:t>
                </a:r>
              </a:p>
              <a:p>
                <a:r>
                  <a:rPr lang="en-US" altLang="zh-CN" sz="2000" b="0" dirty="0">
                    <a:latin typeface="+mn-lt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=11.5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𝑚𝑎𝑔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′=9.9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𝑚𝑎𝑔</m:t>
                    </m:r>
                  </m:oMath>
                </a14:m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image coadd:</a:t>
                </a:r>
              </a:p>
              <a:p>
                <a:r>
                  <a:rPr lang="en-US" altLang="zh-CN" sz="2000" dirty="0">
                    <a:latin typeface="+mn-lt"/>
                  </a:rPr>
                  <a:t>    8 min exposure / day (fixed direction)</a:t>
                </a:r>
              </a:p>
              <a:p>
                <a:r>
                  <a:rPr lang="en-US" altLang="zh-CN" sz="2000" dirty="0">
                    <a:latin typeface="+mn-lt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=13.9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𝑚𝑎𝑔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′=12.2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𝑚𝑎𝑔</m:t>
                    </m:r>
                  </m:oMath>
                </a14:m>
                <a:endParaRPr lang="en-US" altLang="zh-CN" sz="2000" dirty="0">
                  <a:latin typeface="+mn-lt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43CBAB9-A410-CF86-66CA-E9D522A32D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90549" y="968125"/>
                <a:ext cx="11312526" cy="5267567"/>
              </a:xfrm>
              <a:blipFill>
                <a:blip r:embed="rId3"/>
                <a:stretch>
                  <a:fillRect l="-593" t="-1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D583AB4D-7714-229B-CA54-91DE4CB694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269" r="50178"/>
          <a:stretch>
            <a:fillRect/>
          </a:stretch>
        </p:blipFill>
        <p:spPr>
          <a:xfrm>
            <a:off x="6334010" y="1011964"/>
            <a:ext cx="4407129" cy="288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10F060D-2908-A83C-401D-47235444C4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177" t="51269" r="1"/>
          <a:stretch>
            <a:fillRect/>
          </a:stretch>
        </p:blipFill>
        <p:spPr>
          <a:xfrm>
            <a:off x="6386487" y="3978000"/>
            <a:ext cx="4407128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78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DC9F3-6AF4-DE03-4DF5-8A043C8DE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2B8FEAE-EF74-8FCB-A64B-626F2FB2BC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8" y="248920"/>
            <a:ext cx="7905751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Scientific Results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7830FDE-002E-D326-21A2-8E6BCB22F64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63110" y="1023069"/>
                <a:ext cx="11312526" cy="5267567"/>
              </a:xfrm>
            </p:spPr>
            <p:txBody>
              <a:bodyPr/>
              <a:lstStyle/>
              <a:p>
                <a:r>
                  <a:rPr lang="en-US" altLang="zh-CN" sz="2000" b="1" dirty="0">
                    <a:solidFill>
                      <a:schemeClr val="tx1"/>
                    </a:solidFill>
                    <a:latin typeface="+mn-lt"/>
                  </a:rPr>
                  <a:t>Color-color diagram: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  <m: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</m:e>
                              <m:sup>
                                <m:r>
                                  <a:rPr lang="en-US" altLang="zh-CN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𝑨𝑰𝑹𝑩𝑻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𝒗𝒔</m:t>
                    </m:r>
                    <m:r>
                      <a:rPr lang="en-US" altLang="zh-CN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  <m: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</m:d>
                      </m:e>
                      <m:sub>
                        <m: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𝑴𝑨𝑺𝑺</m:t>
                        </m:r>
                      </m:sub>
                    </m:sSub>
                  </m:oMath>
                </a14:m>
                <a:endParaRPr lang="en-US" altLang="zh-CN" sz="2000" b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Color points: stars with known spectral type from SIMBAD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Early-type stars line along the line (blue/white points)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Outliers in the redder side, most are late M-type stars (red points)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Detected water-vapor-absorption features in late-type stars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Search for late-type star candidates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7830FDE-002E-D326-21A2-8E6BCB22F6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63110" y="1023069"/>
                <a:ext cx="11312526" cy="5267567"/>
              </a:xfrm>
              <a:blipFill>
                <a:blip r:embed="rId2"/>
                <a:stretch>
                  <a:fillRect l="-539" t="-1157" b="-8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图表, 散点图&#10;&#10;AI 生成的内容可能不正确。">
            <a:extLst>
              <a:ext uri="{FF2B5EF4-FFF2-40B4-BE49-F238E27FC236}">
                <a16:creationId xmlns:a16="http://schemas.microsoft.com/office/drawing/2014/main" id="{C450502D-5D4B-CAAC-A936-62C60909A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371" y="2784143"/>
            <a:ext cx="7557353" cy="297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2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942DB-A0E8-A6D2-EABD-8A0CDE812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00BBFBA-D6C7-7A48-8231-2A78339CB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4849" y="248920"/>
            <a:ext cx="5895976" cy="1028700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Scientific Results</a:t>
            </a:r>
            <a:endParaRPr lang="zh-CN" altLang="en-US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A08C987-12FB-2DAF-C25F-1BA4EE1A35A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504824" y="1040835"/>
                <a:ext cx="11312526" cy="5267567"/>
              </a:xfrm>
            </p:spPr>
            <p:txBody>
              <a:bodyPr/>
              <a:lstStyle/>
              <a:p>
                <a:r>
                  <a:rPr lang="en-US" altLang="zh-CN" sz="2000" b="1" dirty="0">
                    <a:solidFill>
                      <a:schemeClr val="tx1"/>
                    </a:solidFill>
                    <a:latin typeface="+mn-lt"/>
                  </a:rPr>
                  <a:t>Optical depth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+mn-lt"/>
                  </a:rPr>
                  <a:t>: quantify the absorption feature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=0.4</m:t>
                      </m:r>
                      <m:func>
                        <m:func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func>
                      <m:r>
                        <a:rPr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altLang="zh-CN" sz="2000" i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altLang="zh-CN" sz="2000" dirty="0">
                    <a:latin typeface="+mn-lt"/>
                  </a:rPr>
                  <a:t>: transform from 2MASS 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 bands (black, orange, green points)</a:t>
                </a:r>
                <a:endParaRPr lang="en-US" altLang="zh-CN" sz="2000" b="0" i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+mn-lt"/>
                  </a:rPr>
                  <a:t>   : observed by AIRBT (red triangle)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+mn-lt"/>
                  </a:rPr>
                  <a:t>Higher optical depth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+mn-lt"/>
                  </a:rPr>
                  <a:t>stronger absorption feature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A08C987-12FB-2DAF-C25F-1BA4EE1A35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504824" y="1040835"/>
                <a:ext cx="11312526" cy="5267567"/>
              </a:xfrm>
              <a:blipFill>
                <a:blip r:embed="rId2"/>
                <a:stretch>
                  <a:fillRect l="-593" t="-1157" b="-92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图表, 直方图&#10;&#10;AI 生成的内容可能不正确。">
            <a:extLst>
              <a:ext uri="{FF2B5EF4-FFF2-40B4-BE49-F238E27FC236}">
                <a16:creationId xmlns:a16="http://schemas.microsoft.com/office/drawing/2014/main" id="{43729BF2-EA2E-E60D-F96A-7B5DE7602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16" y="2838732"/>
            <a:ext cx="9205142" cy="341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0655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32164</TotalTime>
  <Words>741</Words>
  <Application>Microsoft Office PowerPoint</Application>
  <PresentationFormat>宽屏</PresentationFormat>
  <Paragraphs>171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等线</vt:lpstr>
      <vt:lpstr>华文楷体</vt:lpstr>
      <vt:lpstr>Arial</vt:lpstr>
      <vt:lpstr>Cambria Math</vt:lpstr>
      <vt:lpstr>Times New Roman</vt:lpstr>
      <vt:lpstr>Wingdings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Left P</dc:creator>
  <cp:lastModifiedBy>Left P</cp:lastModifiedBy>
  <cp:revision>781</cp:revision>
  <dcterms:created xsi:type="dcterms:W3CDTF">2025-04-23T07:53:13Z</dcterms:created>
  <dcterms:modified xsi:type="dcterms:W3CDTF">2026-01-08T23:52:13Z</dcterms:modified>
</cp:coreProperties>
</file>