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52" r:id="rId7"/>
    <p:sldMasterId id="2147483765" r:id="rId8"/>
  </p:sldMasterIdLst>
  <p:notesMasterIdLst>
    <p:notesMasterId r:id="rId33"/>
  </p:notesMasterIdLst>
  <p:sldIdLst>
    <p:sldId id="257" r:id="rId9"/>
    <p:sldId id="319" r:id="rId10"/>
    <p:sldId id="333" r:id="rId11"/>
    <p:sldId id="259" r:id="rId12"/>
    <p:sldId id="322" r:id="rId13"/>
    <p:sldId id="326" r:id="rId14"/>
    <p:sldId id="324" r:id="rId15"/>
    <p:sldId id="335" r:id="rId16"/>
    <p:sldId id="338" r:id="rId17"/>
    <p:sldId id="351" r:id="rId18"/>
    <p:sldId id="353" r:id="rId19"/>
    <p:sldId id="357" r:id="rId20"/>
    <p:sldId id="356" r:id="rId21"/>
    <p:sldId id="355" r:id="rId22"/>
    <p:sldId id="339" r:id="rId23"/>
    <p:sldId id="340" r:id="rId24"/>
    <p:sldId id="341" r:id="rId25"/>
    <p:sldId id="343" r:id="rId26"/>
    <p:sldId id="344" r:id="rId27"/>
    <p:sldId id="347" r:id="rId28"/>
    <p:sldId id="348" r:id="rId29"/>
    <p:sldId id="349" r:id="rId30"/>
    <p:sldId id="350" r:id="rId31"/>
    <p:sldId id="294" r:id="rId3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7"/>
    <p:restoredTop sz="94696"/>
  </p:normalViewPr>
  <p:slideViewPr>
    <p:cSldViewPr snapToGrid="0">
      <p:cViewPr>
        <p:scale>
          <a:sx n="118" d="100"/>
          <a:sy n="118" d="100"/>
        </p:scale>
        <p:origin x="248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337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33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339" name="PlaceHolder 4"/>
          <p:cNvSpPr>
            <a:spLocks noGrp="1"/>
          </p:cNvSpPr>
          <p:nvPr>
            <p:ph type="dt" idx="25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340" name="PlaceHolder 5"/>
          <p:cNvSpPr>
            <a:spLocks noGrp="1"/>
          </p:cNvSpPr>
          <p:nvPr>
            <p:ph type="ftr" idx="26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341" name="PlaceHolder 6"/>
          <p:cNvSpPr>
            <a:spLocks noGrp="1"/>
          </p:cNvSpPr>
          <p:nvPr>
            <p:ph type="sldNum" idx="27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8E9AD943-3CAE-48B5-B35B-1FE0B855837A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93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457200" indent="-29844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100" b="0" strike="noStrike" spc="-1">
                <a:latin typeface="Calibri"/>
              </a:rPr>
              <a:t>notes</a:t>
            </a:r>
            <a:endParaRPr lang="en-US" sz="11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BEA96-F675-D7A5-A2AF-85DBC7B41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PlaceHolder 1">
            <a:extLst>
              <a:ext uri="{FF2B5EF4-FFF2-40B4-BE49-F238E27FC236}">
                <a16:creationId xmlns:a16="http://schemas.microsoft.com/office/drawing/2014/main" id="{776248AC-1631-8182-A814-F7E17C78A4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931" name="PlaceHolder 2">
            <a:extLst>
              <a:ext uri="{FF2B5EF4-FFF2-40B4-BE49-F238E27FC236}">
                <a16:creationId xmlns:a16="http://schemas.microsoft.com/office/drawing/2014/main" id="{9531372E-A15E-B58F-3E52-1FE85B260E0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457200" indent="-29844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100" b="0" strike="noStrike" spc="-1">
                <a:latin typeface="Calibri"/>
              </a:rPr>
              <a:t>notes</a:t>
            </a:r>
            <a:endParaRPr lang="en-US" sz="11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868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47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CL" sz="1100" b="0" strike="noStrike" spc="-1">
                <a:latin typeface="Arial"/>
              </a:rPr>
              <a:t>PL relation that is tight in the NIR</a:t>
            </a: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CL" sz="1100" b="0" strike="noStrike" spc="-1">
                <a:latin typeface="Arial"/>
              </a:rPr>
              <a:t>The properties of RRL make them excellent probes of the formation and evolution of stellar populations</a:t>
            </a: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CL" sz="1100" b="0" strike="noStrike" spc="-1">
                <a:latin typeface="Arial"/>
              </a:rPr>
              <a:t>The mere presence of these stars requires an age greater than 10 gyr approx.   </a:t>
            </a: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en-US" sz="11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CED862EB-4A37-4EA6-BE9A-B17D8831C56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1A004F3C-2D55-44F2-9193-C1B147DAA98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9A34180A-86A1-4B59-91E8-C96E694FB6B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126144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2210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311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126144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2210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5AD83CBC-EB12-4602-B110-110AD37F467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F3B6EAC5-42AF-4A87-845D-6A81C710221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831E69B8-3AED-4DD9-BD75-36450BB1DF3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2A0EF848-B72A-4A9D-BA13-A38AB43C8F1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B057E279-A969-4A91-8211-EBB3B46420A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3BF073A-9A1D-4B93-B821-4870C25CD80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311760" y="555480"/>
            <a:ext cx="2807640" cy="350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8B4D079D-D63E-481C-8BB7-80649FD7559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4A27802A-1489-4F45-A56F-7F1308085D2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3D71C08D-E6B6-404D-B0CB-27BAFC1BBAB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6CC05AC-9834-414F-8F70-F385C3FAD96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BF61264D-5367-4077-B39F-DD2E9B22BAE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6E61C630-5667-449C-933D-739D5A28146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4F9EA1D0-2D25-473B-A971-C4BE3EB3626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126144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2210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311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126144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2210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9417BAB6-AC6B-44C6-B0BC-2F7BBB8ACFA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FB20B904-DED5-4C9C-B873-33749931DBF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3B9AD90F-8006-4166-BA12-EEAF08F0353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6977A424-6E53-40C6-A787-95E44477A19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926CF22F-B6C4-470F-9728-B59DC4889C1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6CA1E6B4-BAD2-4F4B-B902-43A410E05E1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2B69A0FC-870E-45D5-BC9B-3C77E344422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311760" y="555480"/>
            <a:ext cx="2807640" cy="350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9B222941-8353-483C-8DEB-9822554DBE0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01933F94-57B5-472D-A0BF-5CE34BF8A6D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B8F399FB-F44C-403B-9201-0EF809C2620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8A20E4A5-732E-4721-811E-08789B13101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2B15292F-82E1-4EB9-A6B7-5E7B6552306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68AC6142-94B2-4296-8A55-46A7265C0F5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126144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2210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311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/>
          </p:nvPr>
        </p:nvSpPr>
        <p:spPr>
          <a:xfrm>
            <a:off x="126144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/>
          </p:nvPr>
        </p:nvSpPr>
        <p:spPr>
          <a:xfrm>
            <a:off x="2210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3EF3C6DF-D0B8-409F-BFBE-FC57B28751D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3A34BF6-D3A4-4D0D-BEFB-26F430A4728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B1D1E02-BA71-42C7-A19D-35CC72F297D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9932950-AA14-4FE1-866D-0C89AD6381A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81D3A01E-EE5B-4B2C-8C57-C09DD36B362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05ABBF5-6C0C-45E4-AE59-569B410F04A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E4728A1-3AD1-465A-8162-2624F547C5F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311760" y="555480"/>
            <a:ext cx="2807640" cy="350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3BCD688-E4CB-443C-AA36-ED294689646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3743580-38B9-442E-89FD-08A52407379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9EC4CBD-623B-4685-AAC9-D0665C0C59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9C0BA27-C13F-4072-BF55-8B80E0EBBD3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88F1A16-F7D3-417B-A94D-6673B36B60E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A8E6F3A-CFD9-48E9-B3BF-1FBB42410D9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126144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/>
          </p:nvPr>
        </p:nvSpPr>
        <p:spPr>
          <a:xfrm>
            <a:off x="2210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/>
          </p:nvPr>
        </p:nvSpPr>
        <p:spPr>
          <a:xfrm>
            <a:off x="311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/>
          </p:nvPr>
        </p:nvSpPr>
        <p:spPr>
          <a:xfrm>
            <a:off x="126144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/>
          </p:nvPr>
        </p:nvSpPr>
        <p:spPr>
          <a:xfrm>
            <a:off x="2210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B05F2BE-EE20-485A-86E9-1E40CC5AA93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DD0CF42B-22BB-4CBF-A305-12816A26A5C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1043655E-9E35-449F-AF62-5E5B0F8950F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subTitle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05AC1DDC-3ADB-437D-80FF-0E5E88B245B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38E134FB-5F7E-46CF-A7CF-1F32746D7EA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2918E3E6-6A79-4317-8D65-0AC5B9542E3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D8D7383B-7882-4522-BBF4-DCB2081AD23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subTitle"/>
          </p:nvPr>
        </p:nvSpPr>
        <p:spPr>
          <a:xfrm>
            <a:off x="311760" y="555480"/>
            <a:ext cx="2807640" cy="350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17746A7D-CBEE-4CFE-A8B0-87FB51C93A6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51E038A9-05E5-41DD-8C70-A1E94DFD35A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16C09263-AA37-4117-B10A-52EF5B2DA15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D78A310E-D487-4A66-A572-1D3B5956433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DE4A697B-3BA9-4590-85BA-9CCAF140133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F13DE28A-0E70-4F9D-AFB6-D7CA7D370B6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311760" y="555480"/>
            <a:ext cx="2807640" cy="350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F9AF9F41-79D6-4687-9CA4-7155496E28D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/>
          </p:nvPr>
        </p:nvSpPr>
        <p:spPr>
          <a:xfrm>
            <a:off x="126144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/>
          </p:nvPr>
        </p:nvSpPr>
        <p:spPr>
          <a:xfrm>
            <a:off x="2210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5"/>
          <p:cNvSpPr>
            <a:spLocks noGrp="1"/>
          </p:cNvSpPr>
          <p:nvPr>
            <p:ph/>
          </p:nvPr>
        </p:nvSpPr>
        <p:spPr>
          <a:xfrm>
            <a:off x="311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6"/>
          <p:cNvSpPr>
            <a:spLocks noGrp="1"/>
          </p:cNvSpPr>
          <p:nvPr>
            <p:ph/>
          </p:nvPr>
        </p:nvSpPr>
        <p:spPr>
          <a:xfrm>
            <a:off x="126144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7"/>
          <p:cNvSpPr>
            <a:spLocks noGrp="1"/>
          </p:cNvSpPr>
          <p:nvPr>
            <p:ph/>
          </p:nvPr>
        </p:nvSpPr>
        <p:spPr>
          <a:xfrm>
            <a:off x="2210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fld id="{901E6FE5-D6AB-416D-BEE1-51D87BB77F8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C16EBD22-D2F2-4E35-8DEC-FBDA5FFEBFF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subTitle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86BF6873-28AC-4A50-BEF1-97346E3CF03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0C6B5121-3C7A-48E7-A0AC-20D6F0C6941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F7A01633-06EE-44FB-9E43-6149443E34A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4A4C0FD3-7DA0-47F6-A1EF-1544977D215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subTitle"/>
          </p:nvPr>
        </p:nvSpPr>
        <p:spPr>
          <a:xfrm>
            <a:off x="311760" y="555480"/>
            <a:ext cx="2807640" cy="350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923A88B4-F5FE-46AD-B7D2-C98E8674859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B84912E2-A78D-451F-882E-27A1F8D3B9A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4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852152F9-A83A-47FA-9E19-95C5597E226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F6A7103E-6F3F-48F5-8954-4D2BB92AD10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9FA40743-4CBC-459C-8891-D142B74CB5D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PlaceHolder 3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BC37AC82-10A7-4410-850D-CF811802BE3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5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D4130012-D0A5-4B87-B251-F7A9629871C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/>
          </p:nvPr>
        </p:nvSpPr>
        <p:spPr>
          <a:xfrm>
            <a:off x="126144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4"/>
          <p:cNvSpPr>
            <a:spLocks noGrp="1"/>
          </p:cNvSpPr>
          <p:nvPr>
            <p:ph/>
          </p:nvPr>
        </p:nvSpPr>
        <p:spPr>
          <a:xfrm>
            <a:off x="2210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5"/>
          <p:cNvSpPr>
            <a:spLocks noGrp="1"/>
          </p:cNvSpPr>
          <p:nvPr>
            <p:ph/>
          </p:nvPr>
        </p:nvSpPr>
        <p:spPr>
          <a:xfrm>
            <a:off x="311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6"/>
          <p:cNvSpPr>
            <a:spLocks noGrp="1"/>
          </p:cNvSpPr>
          <p:nvPr>
            <p:ph/>
          </p:nvPr>
        </p:nvSpPr>
        <p:spPr>
          <a:xfrm>
            <a:off x="126144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7"/>
          <p:cNvSpPr>
            <a:spLocks noGrp="1"/>
          </p:cNvSpPr>
          <p:nvPr>
            <p:ph/>
          </p:nvPr>
        </p:nvSpPr>
        <p:spPr>
          <a:xfrm>
            <a:off x="2210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D7C1F3E3-2B46-4098-968E-D27C59C3AE1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D7D916DF-4FD6-46E5-8B08-BF0D8DAD5EE7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955611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ED943437-EAF8-417D-9A40-0CE15191A641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8258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83F807AE-3653-47F0-A740-7A3A5D25CC83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487419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980A9564-3501-4633-A047-6BA65FB4239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292245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D7F2F3E4-A734-4C73-A4A8-769B10F8AEFA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062921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311760" y="555480"/>
            <a:ext cx="2807640" cy="350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D911276B-7ECE-427E-B8BB-2D10BEAF09E3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285102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399A430D-56C6-4568-961C-40D00A995E5F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8891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B763042F-48F4-4B0E-9A18-449179F6225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4A8568C1-597F-46B5-89F4-5BE3C52509D8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804312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DA41BE60-E3BB-409A-8120-CFC71C6BD97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70911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B96EC603-7892-411C-A70B-C6EE23767D0A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18160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848125D6-47DE-42E6-9909-77DF0A06F9D7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4478865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126144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2210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311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/>
          </p:nvPr>
        </p:nvSpPr>
        <p:spPr>
          <a:xfrm>
            <a:off x="126144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/>
          </p:nvPr>
        </p:nvSpPr>
        <p:spPr>
          <a:xfrm>
            <a:off x="2210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F707FCAE-6005-4F7B-AE08-EBAD3A29B406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470637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BE57A33B-41C7-40E4-AFDA-3C451C997BB0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52589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9B71BC07-7F6B-4CD2-A3E7-92BF772C7D6F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848395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99755DBE-37E5-47A6-AE88-FA01FCEF9F95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311840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E25DAD9F-A748-407B-BF8B-F11C8DB6FC0A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378675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29357789-94E4-41B3-9657-6FCEA1C512B0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7385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D440B866-D512-4AB0-A476-B30455F2C94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311760" y="555480"/>
            <a:ext cx="2807640" cy="350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B1A5CC65-0F3A-4BEB-91A3-4996FE489F56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515830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BAF7AF2F-D8C3-440B-B0C5-AD4F2E4519F9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716483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317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7E49B683-B4DF-4883-B5BF-E1361A4486D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640153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3EBA475-553D-4342-B9EE-DAE6AE2887E0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725387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311760" y="3050280"/>
            <a:ext cx="280764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D5F8FC56-5270-4DCA-B083-629E01330AD2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723404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1750320" y="138960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31176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1750320" y="3050280"/>
            <a:ext cx="136980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DF98679-2259-478D-A81C-AA861B50ACC7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468628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311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126144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2210760" y="138960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311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126144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2210760" y="3050280"/>
            <a:ext cx="903960" cy="151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F941A615-5917-4F07-B6E4-12732D6903E5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187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2922840"/>
            <a:ext cx="8520120" cy="1188720"/>
          </a:xfrm>
          <a:prstGeom prst="rect">
            <a:avLst/>
          </a:prstGeom>
          <a:noFill/>
          <a:ln w="0">
            <a:noFill/>
          </a:ln>
          <a:effectLst>
            <a:outerShdw blurRad="57240" dist="19080" dir="5400000" rotWithShape="0">
              <a:srgbClr val="000000">
                <a:alpha val="39000"/>
              </a:srgbClr>
            </a:outerShdw>
          </a:effectLst>
        </p:spPr>
        <p:txBody>
          <a:bodyPr tIns="91440" bIns="91440" anchor="b">
            <a:noAutofit/>
          </a:bodyPr>
          <a:lstStyle/>
          <a:p>
            <a:r>
              <a:rPr lang="en-US" sz="52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sldNum" idx="1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39779DA-D2D8-4406-883C-61869B64273F}" type="slidenum"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57600" y="4825440"/>
            <a:ext cx="85932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13.06.2019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3811320" y="4825440"/>
            <a:ext cx="127548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Gustavo Medina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24242"/>
            </a:gs>
            <a:gs pos="100000">
              <a:srgbClr val="01010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31;p5"/>
          <p:cNvPicPr/>
          <p:nvPr/>
        </p:nvPicPr>
        <p:blipFill>
          <a:blip r:embed="rId14"/>
          <a:srcRect t="81871"/>
          <a:stretch/>
        </p:blipFill>
        <p:spPr>
          <a:xfrm>
            <a:off x="0" y="0"/>
            <a:ext cx="9143640" cy="931680"/>
          </a:xfrm>
          <a:prstGeom prst="rect">
            <a:avLst/>
          </a:prstGeom>
          <a:ln w="0"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399960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832280" y="1152360"/>
            <a:ext cx="399960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5" name="PlaceHolder 4"/>
          <p:cNvSpPr>
            <a:spLocks noGrp="1"/>
          </p:cNvSpPr>
          <p:nvPr>
            <p:ph type="sldNum" idx="4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808CF23-0D96-4381-8CD3-A4F00C4F47BE}" type="slidenum"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sldNum" idx="5"/>
          </p:nvPr>
        </p:nvSpPr>
        <p:spPr>
          <a:xfrm>
            <a:off x="57600" y="4825440"/>
            <a:ext cx="85932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13.06.2019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sldNum" idx="6"/>
          </p:nvPr>
        </p:nvSpPr>
        <p:spPr>
          <a:xfrm>
            <a:off x="3811320" y="4825440"/>
            <a:ext cx="127548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Gustavo Medina</a:t>
            </a:r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45;p7"/>
          <p:cNvPicPr/>
          <p:nvPr/>
        </p:nvPicPr>
        <p:blipFill>
          <a:blip r:embed="rId14"/>
          <a:srcRect t="81871"/>
          <a:stretch/>
        </p:blipFill>
        <p:spPr>
          <a:xfrm>
            <a:off x="0" y="0"/>
            <a:ext cx="9143640" cy="931680"/>
          </a:xfrm>
          <a:prstGeom prst="rect">
            <a:avLst/>
          </a:prstGeom>
          <a:ln w="0">
            <a:noFill/>
          </a:ln>
        </p:spPr>
      </p:pic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87" name="PlaceHolder 3"/>
          <p:cNvSpPr>
            <a:spLocks noGrp="1"/>
          </p:cNvSpPr>
          <p:nvPr>
            <p:ph type="sldNum" idx="7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34E89D35-C8DE-4476-AA60-024862AD92C1}" type="slidenum"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sldNum" idx="8"/>
          </p:nvPr>
        </p:nvSpPr>
        <p:spPr>
          <a:xfrm>
            <a:off x="57600" y="4825440"/>
            <a:ext cx="85932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13.06.2019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sldNum" idx="9"/>
          </p:nvPr>
        </p:nvSpPr>
        <p:spPr>
          <a:xfrm>
            <a:off x="3811320" y="4825440"/>
            <a:ext cx="127548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Gustavo Medina</a:t>
            </a:r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24242"/>
            </a:gs>
            <a:gs pos="100000">
              <a:srgbClr val="01010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45;p7"/>
          <p:cNvPicPr/>
          <p:nvPr/>
        </p:nvPicPr>
        <p:blipFill>
          <a:blip r:embed="rId14"/>
          <a:srcRect t="81871"/>
          <a:stretch/>
        </p:blipFill>
        <p:spPr>
          <a:xfrm>
            <a:off x="0" y="0"/>
            <a:ext cx="9143640" cy="931680"/>
          </a:xfrm>
          <a:prstGeom prst="rect">
            <a:avLst/>
          </a:prstGeom>
          <a:ln w="0">
            <a:noFill/>
          </a:ln>
        </p:spPr>
      </p:pic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29" name="PlaceHolder 3"/>
          <p:cNvSpPr>
            <a:spLocks noGrp="1"/>
          </p:cNvSpPr>
          <p:nvPr>
            <p:ph type="sldNum" idx="10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EE34E01-B4BF-403F-AB5A-CFD4CF9388AE}" type="slidenum"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sldNum" idx="11"/>
          </p:nvPr>
        </p:nvSpPr>
        <p:spPr>
          <a:xfrm>
            <a:off x="57600" y="4825440"/>
            <a:ext cx="85932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13.06.2019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sldNum" idx="12"/>
          </p:nvPr>
        </p:nvSpPr>
        <p:spPr>
          <a:xfrm>
            <a:off x="3811320" y="4825440"/>
            <a:ext cx="127548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Gustavo Medina</a:t>
            </a:r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8;p3"/>
          <p:cNvPicPr/>
          <p:nvPr/>
        </p:nvPicPr>
        <p:blipFill>
          <a:blip r:embed="rId14"/>
          <a:srcRect t="81871"/>
          <a:stretch/>
        </p:blipFill>
        <p:spPr>
          <a:xfrm>
            <a:off x="0" y="0"/>
            <a:ext cx="9143640" cy="931680"/>
          </a:xfrm>
          <a:prstGeom prst="rect">
            <a:avLst/>
          </a:prstGeom>
          <a:ln w="0">
            <a:noFill/>
          </a:ln>
        </p:spPr>
      </p:pic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210600" y="126360"/>
            <a:ext cx="8520120" cy="8413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70" name="PlaceHolder 2"/>
          <p:cNvSpPr>
            <a:spLocks noGrp="1"/>
          </p:cNvSpPr>
          <p:nvPr>
            <p:ph type="sldNum" idx="13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C07AC978-4926-4F11-85C7-82080821B933}" type="slidenum"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sldNum" idx="14"/>
          </p:nvPr>
        </p:nvSpPr>
        <p:spPr>
          <a:xfrm>
            <a:off x="57600" y="4825440"/>
            <a:ext cx="85932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13.06.2019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 type="sldNum" idx="15"/>
          </p:nvPr>
        </p:nvSpPr>
        <p:spPr>
          <a:xfrm>
            <a:off x="3811320" y="4825440"/>
            <a:ext cx="127548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Gustavo Medina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173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311760" y="2922840"/>
            <a:ext cx="8520120" cy="1188720"/>
          </a:xfrm>
          <a:prstGeom prst="rect">
            <a:avLst/>
          </a:prstGeom>
          <a:noFill/>
          <a:ln w="0">
            <a:noFill/>
          </a:ln>
          <a:effectLst>
            <a:outerShdw blurRad="57240" dist="19080" dir="5400000" rotWithShape="0">
              <a:srgbClr val="000000">
                <a:alpha val="39000"/>
              </a:srgbClr>
            </a:outerShdw>
          </a:effectLst>
        </p:spPr>
        <p:txBody>
          <a:bodyPr tIns="91440" bIns="91440" anchor="b">
            <a:noAutofit/>
          </a:bodyPr>
          <a:lstStyle/>
          <a:p>
            <a:r>
              <a:rPr lang="en-US" sz="52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11" name="PlaceHolder 2"/>
          <p:cNvSpPr>
            <a:spLocks noGrp="1"/>
          </p:cNvSpPr>
          <p:nvPr>
            <p:ph type="sldNum" idx="16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BEB8B3B-D548-4964-B0BB-DBB64DB27D68}" type="slidenum"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sldNum" idx="17"/>
          </p:nvPr>
        </p:nvSpPr>
        <p:spPr>
          <a:xfrm>
            <a:off x="57600" y="4825440"/>
            <a:ext cx="85932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13.06.2019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213" name="PlaceHolder 4"/>
          <p:cNvSpPr>
            <a:spLocks noGrp="1"/>
          </p:cNvSpPr>
          <p:nvPr>
            <p:ph type="sldNum" idx="18"/>
          </p:nvPr>
        </p:nvSpPr>
        <p:spPr>
          <a:xfrm>
            <a:off x="3811320" y="4825440"/>
            <a:ext cx="127548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Gustavo Medina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21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24242"/>
            </a:gs>
            <a:gs pos="100000">
              <a:srgbClr val="01010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31;p5"/>
          <p:cNvPicPr/>
          <p:nvPr/>
        </p:nvPicPr>
        <p:blipFill>
          <a:blip r:embed="rId14"/>
          <a:srcRect t="81871"/>
          <a:stretch/>
        </p:blipFill>
        <p:spPr>
          <a:xfrm>
            <a:off x="0" y="0"/>
            <a:ext cx="9143640" cy="931680"/>
          </a:xfrm>
          <a:prstGeom prst="rect">
            <a:avLst/>
          </a:prstGeom>
          <a:ln w="0">
            <a:noFill/>
          </a:ln>
        </p:spPr>
      </p:pic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399960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832280" y="1152360"/>
            <a:ext cx="399960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87" name="PlaceHolder 4"/>
          <p:cNvSpPr>
            <a:spLocks noGrp="1"/>
          </p:cNvSpPr>
          <p:nvPr>
            <p:ph type="sldNum" idx="7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0C64860-5B1F-4F19-9835-94904E0C5D19}" type="slidenum"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sldNum" idx="8"/>
          </p:nvPr>
        </p:nvSpPr>
        <p:spPr>
          <a:xfrm>
            <a:off x="57600" y="4825440"/>
            <a:ext cx="85932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13.06.2019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 type="sldNum" idx="9"/>
          </p:nvPr>
        </p:nvSpPr>
        <p:spPr>
          <a:xfrm>
            <a:off x="3811320" y="4825440"/>
            <a:ext cx="127548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Gustavo Medina</a:t>
            </a:r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029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24242"/>
            </a:gs>
            <a:gs pos="100000">
              <a:srgbClr val="01010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18;p3"/>
          <p:cNvPicPr/>
          <p:nvPr/>
        </p:nvPicPr>
        <p:blipFill>
          <a:blip r:embed="rId14"/>
          <a:srcRect t="81871"/>
          <a:stretch/>
        </p:blipFill>
        <p:spPr>
          <a:xfrm>
            <a:off x="0" y="0"/>
            <a:ext cx="9143640" cy="931680"/>
          </a:xfrm>
          <a:prstGeom prst="rect">
            <a:avLst/>
          </a:prstGeom>
          <a:ln w="0"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210600" y="126360"/>
            <a:ext cx="8520120" cy="8413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3" name="PlaceHolder 2"/>
          <p:cNvSpPr>
            <a:spLocks noGrp="1"/>
          </p:cNvSpPr>
          <p:nvPr>
            <p:ph type="sldNum" idx="4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7F309D14-6C34-42F3-B00C-7530937BACE2}" type="slidenum"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sldNum" idx="5"/>
          </p:nvPr>
        </p:nvSpPr>
        <p:spPr>
          <a:xfrm>
            <a:off x="57600" y="4825440"/>
            <a:ext cx="85932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13.06.2019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sldNum" idx="6"/>
          </p:nvPr>
        </p:nvSpPr>
        <p:spPr>
          <a:xfrm>
            <a:off x="3811320" y="4825440"/>
            <a:ext cx="1275480" cy="231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1000" b="0" strike="noStrike" spc="-1">
                <a:solidFill>
                  <a:srgbClr val="595959"/>
                </a:solidFill>
                <a:latin typeface="Arial"/>
                <a:ea typeface="Arial"/>
              </a:rPr>
              <a:t>Gustavo Medina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40899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Picture 4" descr="A galaxy in space&#10;&#10;AI-generated content may be incorrect."/>
          <p:cNvPicPr/>
          <p:nvPr/>
        </p:nvPicPr>
        <p:blipFill>
          <a:blip r:embed="rId3"/>
          <a:stretch/>
        </p:blipFill>
        <p:spPr>
          <a:xfrm>
            <a:off x="1297800" y="4747320"/>
            <a:ext cx="456840" cy="288000"/>
          </a:xfrm>
          <a:prstGeom prst="rect">
            <a:avLst/>
          </a:prstGeom>
          <a:ln w="0">
            <a:noFill/>
          </a:ln>
        </p:spPr>
      </p:pic>
      <p:pic>
        <p:nvPicPr>
          <p:cNvPr id="352" name="Picture 7" descr="A galaxy in space with stars&#10;&#10;AI-generated content may be incorrect."/>
          <p:cNvPicPr/>
          <p:nvPr/>
        </p:nvPicPr>
        <p:blipFill>
          <a:blip r:embed="rId4"/>
          <a:stretch/>
        </p:blipFill>
        <p:spPr>
          <a:xfrm>
            <a:off x="8726760" y="979920"/>
            <a:ext cx="413280" cy="208800"/>
          </a:xfrm>
          <a:prstGeom prst="rect">
            <a:avLst/>
          </a:prstGeom>
          <a:ln w="0">
            <a:noFill/>
          </a:ln>
        </p:spPr>
      </p:pic>
      <p:sp>
        <p:nvSpPr>
          <p:cNvPr id="6" name="Google Shape;86;p13">
            <a:extLst>
              <a:ext uri="{FF2B5EF4-FFF2-40B4-BE49-F238E27FC236}">
                <a16:creationId xmlns:a16="http://schemas.microsoft.com/office/drawing/2014/main" id="{F75A01EE-099C-EA2D-E648-CD33B1F897BF}"/>
              </a:ext>
            </a:extLst>
          </p:cNvPr>
          <p:cNvSpPr/>
          <p:nvPr/>
        </p:nvSpPr>
        <p:spPr>
          <a:xfrm>
            <a:off x="307440" y="546480"/>
            <a:ext cx="8411760" cy="2182320"/>
          </a:xfrm>
          <a:prstGeom prst="rect">
            <a:avLst/>
          </a:prstGeom>
          <a:noFill/>
          <a:ln w="0">
            <a:noFill/>
          </a:ln>
          <a:effectLst>
            <a:outerShdw blurRad="57240" dist="19080" dir="5400000" algn="bl" rotWithShape="0">
              <a:srgbClr val="000000">
                <a:alpha val="39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3200" b="0" strike="noStrike" spc="-1" dirty="0">
                <a:solidFill>
                  <a:schemeClr val="bg1">
                    <a:lumMod val="95000"/>
                  </a:schemeClr>
                </a:solidFill>
                <a:latin typeface="EB Garamond"/>
                <a:ea typeface="EB Garamond"/>
              </a:rPr>
              <a:t>The Halo Outskirts With </a:t>
            </a:r>
            <a:r>
              <a:rPr lang="en-US" sz="3200" b="0" strike="noStrike" spc="-1" dirty="0" err="1">
                <a:solidFill>
                  <a:schemeClr val="bg1">
                    <a:lumMod val="95000"/>
                  </a:schemeClr>
                </a:solidFill>
                <a:latin typeface="EB Garamond"/>
                <a:ea typeface="EB Garamond"/>
              </a:rPr>
              <a:t>VAriable</a:t>
            </a:r>
            <a:r>
              <a:rPr lang="en-US" sz="3200" b="0" strike="noStrike" spc="-1" dirty="0">
                <a:solidFill>
                  <a:schemeClr val="bg1">
                    <a:lumMod val="95000"/>
                  </a:schemeClr>
                </a:solidFill>
                <a:latin typeface="EB Garamond"/>
                <a:ea typeface="EB Garamond"/>
              </a:rPr>
              <a:t> </a:t>
            </a:r>
            <a:r>
              <a:rPr lang="en-US" sz="3200" b="0" strike="noStrike" spc="-1" dirty="0" err="1">
                <a:solidFill>
                  <a:schemeClr val="bg1">
                    <a:lumMod val="95000"/>
                  </a:schemeClr>
                </a:solidFill>
                <a:latin typeface="EB Garamond"/>
                <a:ea typeface="EB Garamond"/>
              </a:rPr>
              <a:t>STars</a:t>
            </a:r>
            <a:r>
              <a:rPr lang="en-US" sz="3200" b="0" strike="noStrike" spc="-1" dirty="0">
                <a:solidFill>
                  <a:schemeClr val="bg1">
                    <a:lumMod val="95000"/>
                  </a:schemeClr>
                </a:solidFill>
                <a:latin typeface="EB Garamond"/>
                <a:ea typeface="EB Garamond"/>
              </a:rPr>
              <a:t> (HOWVAST) survey: detecting Milky Way mass tracers beyond 100 kpc</a:t>
            </a:r>
            <a:endParaRPr lang="en-US" sz="3200" b="0" strike="noStrike" spc="-1" dirty="0">
              <a:solidFill>
                <a:schemeClr val="bg1">
                  <a:lumMod val="95000"/>
                </a:schemeClr>
              </a:solidFill>
              <a:latin typeface="Arial"/>
            </a:endParaRPr>
          </a:p>
        </p:txBody>
      </p:sp>
      <p:sp>
        <p:nvSpPr>
          <p:cNvPr id="7" name="Rectangle: Rounded Corners 5">
            <a:extLst>
              <a:ext uri="{FF2B5EF4-FFF2-40B4-BE49-F238E27FC236}">
                <a16:creationId xmlns:a16="http://schemas.microsoft.com/office/drawing/2014/main" id="{1BE8A240-B509-36BB-447F-07292A710533}"/>
              </a:ext>
            </a:extLst>
          </p:cNvPr>
          <p:cNvSpPr/>
          <p:nvPr/>
        </p:nvSpPr>
        <p:spPr>
          <a:xfrm>
            <a:off x="731700" y="1117080"/>
            <a:ext cx="7563240" cy="1525320"/>
          </a:xfrm>
          <a:prstGeom prst="roundRect">
            <a:avLst>
              <a:gd name="adj" fmla="val 16667"/>
            </a:avLst>
          </a:prstGeom>
          <a:solidFill>
            <a:srgbClr val="73737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" name="PlaceHolder 1">
            <a:extLst>
              <a:ext uri="{FF2B5EF4-FFF2-40B4-BE49-F238E27FC236}">
                <a16:creationId xmlns:a16="http://schemas.microsoft.com/office/drawing/2014/main" id="{A23B321D-EA57-6B24-1C2B-675DC1242AC1}"/>
              </a:ext>
            </a:extLst>
          </p:cNvPr>
          <p:cNvSpPr txBox="1">
            <a:spLocks/>
          </p:cNvSpPr>
          <p:nvPr/>
        </p:nvSpPr>
        <p:spPr>
          <a:xfrm>
            <a:off x="308160" y="2818440"/>
            <a:ext cx="8527680" cy="961920"/>
          </a:xfrm>
          <a:prstGeom prst="rect">
            <a:avLst/>
          </a:prstGeom>
          <a:noFill/>
          <a:ln w="0">
            <a:noFill/>
          </a:ln>
        </p:spPr>
        <p:txBody>
          <a:bodyPr lIns="0" tIns="91440" rIns="0" bIns="9144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343080" algn="ctr">
              <a:lnSpc>
                <a:spcPct val="100000"/>
              </a:lnSpc>
              <a:tabLst>
                <a:tab pos="0" algn="l"/>
              </a:tabLst>
            </a:pPr>
            <a:r>
              <a:rPr lang="en-US" sz="2000" spc="-1" dirty="0">
                <a:solidFill>
                  <a:srgbClr val="FFFFFF"/>
                </a:solidFill>
                <a:latin typeface="Gill Sans MT"/>
                <a:ea typeface="Arial"/>
              </a:rPr>
              <a:t>Ricardo R. Muñoz</a:t>
            </a:r>
            <a:endParaRPr lang="en-US" sz="2000" spc="-1" dirty="0">
              <a:latin typeface="Arial"/>
            </a:endParaRPr>
          </a:p>
          <a:p>
            <a:pPr marL="457200" indent="-343080" algn="ctr">
              <a:lnSpc>
                <a:spcPct val="100000"/>
              </a:lnSpc>
              <a:tabLst>
                <a:tab pos="0" algn="l"/>
              </a:tabLst>
            </a:pPr>
            <a:r>
              <a:rPr lang="en-US" sz="2000" spc="-1" dirty="0">
                <a:solidFill>
                  <a:srgbClr val="FFFFFF"/>
                </a:solidFill>
                <a:latin typeface="Gill Sans MT"/>
                <a:ea typeface="Calibri"/>
              </a:rPr>
              <a:t>Associate Professor,  </a:t>
            </a:r>
            <a:r>
              <a:rPr lang="en-US" sz="2000" spc="-1" dirty="0" err="1">
                <a:solidFill>
                  <a:srgbClr val="FFFFFF"/>
                </a:solidFill>
                <a:latin typeface="Gill Sans MT"/>
                <a:ea typeface="Calibri"/>
              </a:rPr>
              <a:t>Departamento</a:t>
            </a:r>
            <a:r>
              <a:rPr lang="en-US" sz="2000" spc="-1" dirty="0">
                <a:solidFill>
                  <a:srgbClr val="FFFFFF"/>
                </a:solidFill>
                <a:latin typeface="Gill Sans MT"/>
                <a:ea typeface="Calibri"/>
              </a:rPr>
              <a:t> de </a:t>
            </a:r>
            <a:r>
              <a:rPr lang="en-US" sz="2000" spc="-1" dirty="0" err="1">
                <a:solidFill>
                  <a:srgbClr val="FFFFFF"/>
                </a:solidFill>
                <a:latin typeface="Gill Sans MT"/>
                <a:ea typeface="Calibri"/>
              </a:rPr>
              <a:t>Astronomía</a:t>
            </a:r>
            <a:endParaRPr lang="en-US" sz="2000" spc="-1" dirty="0">
              <a:latin typeface="Arial"/>
            </a:endParaRPr>
          </a:p>
          <a:p>
            <a:pPr marL="457200" indent="-343080" algn="ctr">
              <a:lnSpc>
                <a:spcPct val="100000"/>
              </a:lnSpc>
              <a:tabLst>
                <a:tab pos="0" algn="l"/>
              </a:tabLst>
            </a:pPr>
            <a:r>
              <a:rPr lang="es-CL" sz="2000" spc="-1" dirty="0">
                <a:solidFill>
                  <a:srgbClr val="FFFFFF"/>
                </a:solidFill>
                <a:latin typeface="Gill Sans MT"/>
                <a:ea typeface="Arial"/>
              </a:rPr>
              <a:t>Universidad de Chile</a:t>
            </a:r>
            <a:endParaRPr lang="en-US" sz="2000" spc="-1" dirty="0">
              <a:latin typeface="Arial"/>
            </a:endParaRPr>
          </a:p>
        </p:txBody>
      </p:sp>
      <p:sp>
        <p:nvSpPr>
          <p:cNvPr id="9" name="Google Shape;87;p13">
            <a:extLst>
              <a:ext uri="{FF2B5EF4-FFF2-40B4-BE49-F238E27FC236}">
                <a16:creationId xmlns:a16="http://schemas.microsoft.com/office/drawing/2014/main" id="{6F5748E4-4EB6-D4FD-1E54-33CBF02386D9}"/>
              </a:ext>
            </a:extLst>
          </p:cNvPr>
          <p:cNvSpPr/>
          <p:nvPr/>
        </p:nvSpPr>
        <p:spPr>
          <a:xfrm>
            <a:off x="155520" y="4035600"/>
            <a:ext cx="8527680" cy="433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457200" indent="-3430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CL" sz="1600" b="0" strike="noStrike" spc="-1" dirty="0">
                <a:solidFill>
                  <a:srgbClr val="FFFFFF"/>
                </a:solidFill>
                <a:latin typeface="Gill Sans MT"/>
                <a:ea typeface="Arial"/>
              </a:rPr>
              <a:t>Gustavo Medina (</a:t>
            </a:r>
            <a:r>
              <a:rPr lang="es-CL" sz="1600" b="0" strike="noStrike" spc="-1" dirty="0" err="1">
                <a:solidFill>
                  <a:srgbClr val="FFFFFF"/>
                </a:solidFill>
                <a:latin typeface="Gill Sans MT"/>
                <a:ea typeface="Arial"/>
              </a:rPr>
              <a:t>University</a:t>
            </a:r>
            <a:r>
              <a:rPr lang="es-CL" sz="1600" b="0" strike="noStrike" spc="-1" dirty="0">
                <a:solidFill>
                  <a:srgbClr val="FFFFFF"/>
                </a:solidFill>
                <a:latin typeface="Gill Sans MT"/>
                <a:ea typeface="Arial"/>
              </a:rPr>
              <a:t> </a:t>
            </a:r>
            <a:r>
              <a:rPr lang="es-CL" sz="1600" b="0" strike="noStrike" spc="-1" dirty="0" err="1">
                <a:solidFill>
                  <a:srgbClr val="FFFFFF"/>
                </a:solidFill>
                <a:latin typeface="Gill Sans MT"/>
                <a:ea typeface="Arial"/>
              </a:rPr>
              <a:t>of</a:t>
            </a:r>
            <a:r>
              <a:rPr lang="es-CL" sz="1600" b="0" strike="noStrike" spc="-1" dirty="0">
                <a:solidFill>
                  <a:srgbClr val="FFFFFF"/>
                </a:solidFill>
                <a:latin typeface="Gill Sans MT"/>
                <a:ea typeface="Arial"/>
              </a:rPr>
              <a:t> Toronto), Jeffrey Carlin (Vera C. </a:t>
            </a:r>
            <a:r>
              <a:rPr lang="es-CL" sz="1600" b="0" strike="noStrike" spc="-1" dirty="0" err="1">
                <a:solidFill>
                  <a:srgbClr val="FFFFFF"/>
                </a:solidFill>
                <a:latin typeface="Gill Sans MT"/>
                <a:ea typeface="Arial"/>
              </a:rPr>
              <a:t>Rubin</a:t>
            </a:r>
            <a:r>
              <a:rPr lang="es-CL" sz="1600" b="0" strike="noStrike" spc="-1" dirty="0">
                <a:solidFill>
                  <a:srgbClr val="FFFFFF"/>
                </a:solidFill>
                <a:latin typeface="Gill Sans MT"/>
                <a:ea typeface="Arial"/>
              </a:rPr>
              <a:t> </a:t>
            </a:r>
            <a:r>
              <a:rPr lang="es-CL" sz="1600" b="0" strike="noStrike" spc="-1" dirty="0" err="1">
                <a:solidFill>
                  <a:srgbClr val="FFFFFF"/>
                </a:solidFill>
                <a:latin typeface="Gill Sans MT"/>
                <a:ea typeface="Arial"/>
              </a:rPr>
              <a:t>Obs</a:t>
            </a:r>
            <a:r>
              <a:rPr lang="es-CL" sz="1600" b="0" strike="noStrike" spc="-1" dirty="0">
                <a:solidFill>
                  <a:srgbClr val="FFFFFF"/>
                </a:solidFill>
                <a:latin typeface="Gill Sans MT"/>
                <a:ea typeface="Arial"/>
              </a:rPr>
              <a:t>.), Kathy Vivas (CTIO), Clara Martínez-Vázquez (NSF </a:t>
            </a:r>
            <a:r>
              <a:rPr lang="es-CL" sz="1600" b="0" strike="noStrike" spc="-1" dirty="0" err="1">
                <a:solidFill>
                  <a:srgbClr val="FFFFFF"/>
                </a:solidFill>
                <a:latin typeface="Gill Sans MT"/>
                <a:ea typeface="Arial"/>
              </a:rPr>
              <a:t>NOIRLab</a:t>
            </a:r>
            <a:r>
              <a:rPr lang="es-CL" sz="1600" b="0" strike="noStrike" spc="-1" dirty="0">
                <a:solidFill>
                  <a:srgbClr val="FFFFFF"/>
                </a:solidFill>
                <a:latin typeface="Gill Sans MT"/>
                <a:ea typeface="Arial"/>
              </a:rPr>
              <a:t>)</a:t>
            </a:r>
            <a:endParaRPr lang="en-US" sz="1600" b="0" strike="noStrike" spc="-1" dirty="0">
              <a:latin typeface="Arial"/>
            </a:endParaRPr>
          </a:p>
        </p:txBody>
      </p:sp>
      <p:sp>
        <p:nvSpPr>
          <p:cNvPr id="10" name="2 CuadroTexto">
            <a:extLst>
              <a:ext uri="{FF2B5EF4-FFF2-40B4-BE49-F238E27FC236}">
                <a16:creationId xmlns:a16="http://schemas.microsoft.com/office/drawing/2014/main" id="{E0DED31A-1A6D-6471-1A52-D09CDF61A1DC}"/>
              </a:ext>
            </a:extLst>
          </p:cNvPr>
          <p:cNvSpPr/>
          <p:nvPr/>
        </p:nvSpPr>
        <p:spPr>
          <a:xfrm>
            <a:off x="1589040" y="4727543"/>
            <a:ext cx="5965920" cy="27699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s-CL" sz="1200" b="0" strike="noStrike" spc="-1" dirty="0" err="1">
                <a:solidFill>
                  <a:srgbClr val="FFFFFF"/>
                </a:solidFill>
                <a:latin typeface="DokChampa"/>
                <a:ea typeface="Arial"/>
              </a:rPr>
              <a:t>January</a:t>
            </a:r>
            <a:r>
              <a:rPr lang="es-CL" sz="12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 </a:t>
            </a:r>
            <a:r>
              <a:rPr lang="es-CL" sz="1200" spc="-1" dirty="0">
                <a:solidFill>
                  <a:srgbClr val="FFFFFF"/>
                </a:solidFill>
                <a:latin typeface="DokChampa"/>
                <a:ea typeface="Arial"/>
              </a:rPr>
              <a:t>8</a:t>
            </a:r>
            <a:r>
              <a:rPr lang="es-CL" sz="12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th, 2026, CCBC2026</a:t>
            </a:r>
            <a:endParaRPr lang="en-US" sz="12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8FA4D0-91B4-3F13-FA8E-43C970F8F4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PlaceHolder 1">
            <a:extLst>
              <a:ext uri="{FF2B5EF4-FFF2-40B4-BE49-F238E27FC236}">
                <a16:creationId xmlns:a16="http://schemas.microsoft.com/office/drawing/2014/main" id="{B97D0B3D-496B-0528-ED4F-1E1B90F3D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The mass of the Milky Way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7" name="Text Placeholder 2">
            <a:extLst>
              <a:ext uri="{FF2B5EF4-FFF2-40B4-BE49-F238E27FC236}">
                <a16:creationId xmlns:a16="http://schemas.microsoft.com/office/drawing/2014/main" id="{9E9CFEC0-E55E-6BEC-B14A-AFBC39AF06F8}"/>
              </a:ext>
            </a:extLst>
          </p:cNvPr>
          <p:cNvSpPr/>
          <p:nvPr/>
        </p:nvSpPr>
        <p:spPr>
          <a:xfrm>
            <a:off x="819000" y="4672080"/>
            <a:ext cx="1687320" cy="423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Prudil et al. (2022)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448" name="Picture 2">
            <a:extLst>
              <a:ext uri="{FF2B5EF4-FFF2-40B4-BE49-F238E27FC236}">
                <a16:creationId xmlns:a16="http://schemas.microsoft.com/office/drawing/2014/main" id="{46F39BBF-998C-F996-996E-22A0339A781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72440" y="2160000"/>
            <a:ext cx="2417400" cy="2514240"/>
          </a:xfrm>
          <a:prstGeom prst="rect">
            <a:avLst/>
          </a:prstGeom>
          <a:ln w="0">
            <a:noFill/>
          </a:ln>
        </p:spPr>
      </p:pic>
      <p:pic>
        <p:nvPicPr>
          <p:cNvPr id="449" name="Picture 4" descr="A graph of a curve&#10;&#10;Description automatically generated">
            <a:extLst>
              <a:ext uri="{FF2B5EF4-FFF2-40B4-BE49-F238E27FC236}">
                <a16:creationId xmlns:a16="http://schemas.microsoft.com/office/drawing/2014/main" id="{1E33DAA8-5D51-B6B0-0F7D-FD1E52830FB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255640" y="1928160"/>
            <a:ext cx="3957480" cy="3214440"/>
          </a:xfrm>
          <a:prstGeom prst="rect">
            <a:avLst/>
          </a:prstGeom>
          <a:ln w="0">
            <a:noFill/>
          </a:ln>
        </p:spPr>
      </p:pic>
      <p:sp>
        <p:nvSpPr>
          <p:cNvPr id="450" name="Text Placeholder 2">
            <a:extLst>
              <a:ext uri="{FF2B5EF4-FFF2-40B4-BE49-F238E27FC236}">
                <a16:creationId xmlns:a16="http://schemas.microsoft.com/office/drawing/2014/main" id="{F9E708DD-B22D-4579-13B0-350CAD84704B}"/>
              </a:ext>
            </a:extLst>
          </p:cNvPr>
          <p:cNvSpPr/>
          <p:nvPr/>
        </p:nvSpPr>
        <p:spPr>
          <a:xfrm>
            <a:off x="360" y="1821960"/>
            <a:ext cx="2673000" cy="423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Using LAMOST data (&lt; 80 kpc)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51" name="Text Placeholder 2">
            <a:extLst>
              <a:ext uri="{FF2B5EF4-FFF2-40B4-BE49-F238E27FC236}">
                <a16:creationId xmlns:a16="http://schemas.microsoft.com/office/drawing/2014/main" id="{63B7FEBE-1301-8AD1-5068-09B32C527EA2}"/>
              </a:ext>
            </a:extLst>
          </p:cNvPr>
          <p:cNvSpPr/>
          <p:nvPr/>
        </p:nvSpPr>
        <p:spPr>
          <a:xfrm>
            <a:off x="6681960" y="1718452"/>
            <a:ext cx="2289600" cy="423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Using DESI data (&lt; 120 kpc)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452" name="Picture 8">
            <a:extLst>
              <a:ext uri="{FF2B5EF4-FFF2-40B4-BE49-F238E27FC236}">
                <a16:creationId xmlns:a16="http://schemas.microsoft.com/office/drawing/2014/main" id="{0FE3635F-0207-A962-1D24-16C6483BA935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844360" y="2161440"/>
            <a:ext cx="2409120" cy="2514240"/>
          </a:xfrm>
          <a:prstGeom prst="rect">
            <a:avLst/>
          </a:prstGeom>
          <a:ln w="0">
            <a:noFill/>
          </a:ln>
        </p:spPr>
      </p:pic>
      <p:sp>
        <p:nvSpPr>
          <p:cNvPr id="453" name="Text Placeholder 2">
            <a:extLst>
              <a:ext uri="{FF2B5EF4-FFF2-40B4-BE49-F238E27FC236}">
                <a16:creationId xmlns:a16="http://schemas.microsoft.com/office/drawing/2014/main" id="{6C47987E-81E7-41B5-EBD5-7363DAD481F4}"/>
              </a:ext>
            </a:extLst>
          </p:cNvPr>
          <p:cNvSpPr/>
          <p:nvPr/>
        </p:nvSpPr>
        <p:spPr>
          <a:xfrm>
            <a:off x="3700080" y="4641120"/>
            <a:ext cx="1687320" cy="423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Hendel et al. (2018)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54" name="Text Placeholder 2">
            <a:extLst>
              <a:ext uri="{FF2B5EF4-FFF2-40B4-BE49-F238E27FC236}">
                <a16:creationId xmlns:a16="http://schemas.microsoft.com/office/drawing/2014/main" id="{E148023F-02AA-A996-DC7E-52CF670E4767}"/>
              </a:ext>
            </a:extLst>
          </p:cNvPr>
          <p:cNvSpPr/>
          <p:nvPr/>
        </p:nvSpPr>
        <p:spPr>
          <a:xfrm>
            <a:off x="2680560" y="1829880"/>
            <a:ext cx="2289600" cy="423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Using streams (&lt; 60 kpc)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55" name="Text Placeholder 2">
            <a:extLst>
              <a:ext uri="{FF2B5EF4-FFF2-40B4-BE49-F238E27FC236}">
                <a16:creationId xmlns:a16="http://schemas.microsoft.com/office/drawing/2014/main" id="{21DE79C0-38E5-8BD3-F57D-85439D53FB0D}"/>
              </a:ext>
            </a:extLst>
          </p:cNvPr>
          <p:cNvSpPr/>
          <p:nvPr/>
        </p:nvSpPr>
        <p:spPr>
          <a:xfrm>
            <a:off x="415800" y="995040"/>
            <a:ext cx="8311320" cy="580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6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Measuring the MW mass requires distant tracers, presents large scatter at large radii, and depends largely on the availability of spectra (and/or proper motions)</a:t>
            </a:r>
            <a:endParaRPr kumimoji="0" lang="en-US" sz="16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58" name="4 CuadroTexto">
            <a:extLst>
              <a:ext uri="{FF2B5EF4-FFF2-40B4-BE49-F238E27FC236}">
                <a16:creationId xmlns:a16="http://schemas.microsoft.com/office/drawing/2014/main" id="{583E973D-B003-E567-7ED0-C55F030A5D33}"/>
              </a:ext>
            </a:extLst>
          </p:cNvPr>
          <p:cNvSpPr/>
          <p:nvPr/>
        </p:nvSpPr>
        <p:spPr>
          <a:xfrm>
            <a:off x="7167600" y="4234680"/>
            <a:ext cx="1595299" cy="2668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okChampa"/>
                <a:ea typeface="Arial"/>
              </a:rPr>
              <a:t>Medina et al. in </a:t>
            </a:r>
            <a:r>
              <a:rPr kumimoji="0" lang="es-ES" sz="12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okChampa"/>
                <a:ea typeface="Arial"/>
              </a:rPr>
              <a:t>prep</a:t>
            </a:r>
            <a:r>
              <a:rPr kumimoji="0" lang="es-ES" sz="1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okChampa"/>
                <a:ea typeface="Arial"/>
              </a:rPr>
              <a:t>.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9522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A91B60-BC49-A133-C4A7-0CE6A066C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PlaceHolder 1">
            <a:extLst>
              <a:ext uri="{FF2B5EF4-FFF2-40B4-BE49-F238E27FC236}">
                <a16:creationId xmlns:a16="http://schemas.microsoft.com/office/drawing/2014/main" id="{EEEE4371-64F8-486D-E4C5-0DB8D624E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The discovery of dwarf galaxies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 descr="Stars and galaxies in space&#10;&#10;Description automatically generated">
            <a:extLst>
              <a:ext uri="{FF2B5EF4-FFF2-40B4-BE49-F238E27FC236}">
                <a16:creationId xmlns:a16="http://schemas.microsoft.com/office/drawing/2014/main" id="{045D1E75-DC4F-B097-805A-2C66B20A39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119" y="1155032"/>
            <a:ext cx="3539762" cy="366926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7052876-5635-BE24-7EFD-11B9D41B4B06}"/>
              </a:ext>
            </a:extLst>
          </p:cNvPr>
          <p:cNvSpPr/>
          <p:nvPr/>
        </p:nvSpPr>
        <p:spPr>
          <a:xfrm>
            <a:off x="0" y="2709045"/>
            <a:ext cx="2648520" cy="36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Typical Milky Way </a:t>
            </a:r>
            <a:r>
              <a:rPr kumimoji="0" lang="en-US" sz="12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dSph</a:t>
            </a: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galaxy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5673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D7F8DC9-F049-8C00-CF11-45DDE0E1A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PlaceHolder 1">
            <a:extLst>
              <a:ext uri="{FF2B5EF4-FFF2-40B4-BE49-F238E27FC236}">
                <a16:creationId xmlns:a16="http://schemas.microsoft.com/office/drawing/2014/main" id="{3BE53380-7624-9DE4-0EBD-FB6E522DB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The discovery of dwarf galaxies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Picture 3" descr="A collage of stars and galaxies&#10;&#10;Description automatically generated">
            <a:extLst>
              <a:ext uri="{FF2B5EF4-FFF2-40B4-BE49-F238E27FC236}">
                <a16:creationId xmlns:a16="http://schemas.microsoft.com/office/drawing/2014/main" id="{A5814B9B-30F9-C302-F9EC-EAB86FDE7D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248" y="784440"/>
            <a:ext cx="5659504" cy="4527604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4D4370D-0D26-D49A-55C7-814FEF76447A}"/>
              </a:ext>
            </a:extLst>
          </p:cNvPr>
          <p:cNvSpPr/>
          <p:nvPr/>
        </p:nvSpPr>
        <p:spPr>
          <a:xfrm>
            <a:off x="-96253" y="2855650"/>
            <a:ext cx="2648520" cy="36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Ultra-Faint dwarf galaxy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9349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6BF569-5C61-DAF9-C875-3B4A856403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PlaceHolder 1">
            <a:extLst>
              <a:ext uri="{FF2B5EF4-FFF2-40B4-BE49-F238E27FC236}">
                <a16:creationId xmlns:a16="http://schemas.microsoft.com/office/drawing/2014/main" id="{23F48122-7F2A-969F-DCE7-D0D139683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The discovery of dwarf galaxies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7" name="Text Placeholder 2">
            <a:extLst>
              <a:ext uri="{FF2B5EF4-FFF2-40B4-BE49-F238E27FC236}">
                <a16:creationId xmlns:a16="http://schemas.microsoft.com/office/drawing/2014/main" id="{033A26F2-A717-6F79-4DB7-CB7D7D7A2A81}"/>
              </a:ext>
            </a:extLst>
          </p:cNvPr>
          <p:cNvSpPr/>
          <p:nvPr/>
        </p:nvSpPr>
        <p:spPr>
          <a:xfrm>
            <a:off x="4681440" y="1022760"/>
            <a:ext cx="4408200" cy="164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The role of (distant) RR Lyrae stars?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457200" marR="0" lvl="0" indent="-31752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Tx/>
              <a:buFont typeface="Arial"/>
              <a:buChar char="●"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Even small groups of distant RR Lyrae stars </a:t>
            </a:r>
            <a:b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</a:b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&gt; 50 kpc can trace undiscovered systems </a:t>
            </a:r>
            <a:b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</a:b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(e.g., Sesar et al. 2014, Baker &amp; Willman 2015)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478" name="Picture 3">
            <a:extLst>
              <a:ext uri="{FF2B5EF4-FFF2-40B4-BE49-F238E27FC236}">
                <a16:creationId xmlns:a16="http://schemas.microsoft.com/office/drawing/2014/main" id="{D1F979F0-2401-0F33-9CFF-2A3D61ECF9E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481720" y="2302920"/>
            <a:ext cx="3395520" cy="2467800"/>
          </a:xfrm>
          <a:prstGeom prst="rect">
            <a:avLst/>
          </a:prstGeom>
          <a:ln w="0">
            <a:noFill/>
          </a:ln>
        </p:spPr>
      </p:pic>
      <p:sp>
        <p:nvSpPr>
          <p:cNvPr id="479" name="Text Placeholder 2">
            <a:extLst>
              <a:ext uri="{FF2B5EF4-FFF2-40B4-BE49-F238E27FC236}">
                <a16:creationId xmlns:a16="http://schemas.microsoft.com/office/drawing/2014/main" id="{CFF0C67F-5A48-E275-C69F-A87D83E4FFE0}"/>
              </a:ext>
            </a:extLst>
          </p:cNvPr>
          <p:cNvSpPr/>
          <p:nvPr/>
        </p:nvSpPr>
        <p:spPr>
          <a:xfrm>
            <a:off x="6676560" y="4777200"/>
            <a:ext cx="1971720" cy="36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Baker &amp; Willman (2015)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0788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63606B-9B39-2F46-81D9-B4D4E9210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PlaceHolder 1">
            <a:extLst>
              <a:ext uri="{FF2B5EF4-FFF2-40B4-BE49-F238E27FC236}">
                <a16:creationId xmlns:a16="http://schemas.microsoft.com/office/drawing/2014/main" id="{79235CD5-89B2-8659-AE45-C0A60F933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The discovery of dwarf galaxies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1" name="Text Placeholder 2">
            <a:extLst>
              <a:ext uri="{FF2B5EF4-FFF2-40B4-BE49-F238E27FC236}">
                <a16:creationId xmlns:a16="http://schemas.microsoft.com/office/drawing/2014/main" id="{DAC678EA-265D-A77C-B0BF-0A4F9FAD0338}"/>
              </a:ext>
            </a:extLst>
          </p:cNvPr>
          <p:cNvSpPr/>
          <p:nvPr/>
        </p:nvSpPr>
        <p:spPr>
          <a:xfrm>
            <a:off x="4681440" y="1022760"/>
            <a:ext cx="4408200" cy="164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The role of (distant) RR Lyrae stars?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457200" marR="0" lvl="0" indent="-31752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Tx/>
              <a:buFont typeface="Arial"/>
              <a:buChar char="●"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Even small groups of distant RR Lyrae stars </a:t>
            </a:r>
            <a:b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</a:b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&gt; 50 kpc can trace undiscovered systems </a:t>
            </a:r>
            <a:b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</a:b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(e.g., Sesar et al. 2014, Baker &amp; Willman 2015)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492" name="Picture 3">
            <a:extLst>
              <a:ext uri="{FF2B5EF4-FFF2-40B4-BE49-F238E27FC236}">
                <a16:creationId xmlns:a16="http://schemas.microsoft.com/office/drawing/2014/main" id="{C7D1195A-4FD9-EE9F-B99A-79341A6D07C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481720" y="2302920"/>
            <a:ext cx="3395520" cy="2467800"/>
          </a:xfrm>
          <a:prstGeom prst="rect">
            <a:avLst/>
          </a:prstGeom>
          <a:ln w="0">
            <a:noFill/>
          </a:ln>
        </p:spPr>
      </p:pic>
      <p:sp>
        <p:nvSpPr>
          <p:cNvPr id="493" name="Text Placeholder 2">
            <a:extLst>
              <a:ext uri="{FF2B5EF4-FFF2-40B4-BE49-F238E27FC236}">
                <a16:creationId xmlns:a16="http://schemas.microsoft.com/office/drawing/2014/main" id="{BB33FEBF-7900-0EFE-9B04-80358741DF39}"/>
              </a:ext>
            </a:extLst>
          </p:cNvPr>
          <p:cNvSpPr/>
          <p:nvPr/>
        </p:nvSpPr>
        <p:spPr>
          <a:xfrm>
            <a:off x="6676560" y="4777200"/>
            <a:ext cx="1971720" cy="36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Baker &amp; Willman (2015)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495" name="Picture 11">
            <a:extLst>
              <a:ext uri="{FF2B5EF4-FFF2-40B4-BE49-F238E27FC236}">
                <a16:creationId xmlns:a16="http://schemas.microsoft.com/office/drawing/2014/main" id="{7CC65ECA-D43D-D6FD-3F4E-A17B3509E8E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56320" y="1847160"/>
            <a:ext cx="3640765" cy="1893420"/>
          </a:xfrm>
          <a:prstGeom prst="rect">
            <a:avLst/>
          </a:prstGeom>
          <a:ln w="0">
            <a:noFill/>
          </a:ln>
        </p:spPr>
      </p:pic>
      <p:sp>
        <p:nvSpPr>
          <p:cNvPr id="497" name="Text Placeholder 2">
            <a:extLst>
              <a:ext uri="{FF2B5EF4-FFF2-40B4-BE49-F238E27FC236}">
                <a16:creationId xmlns:a16="http://schemas.microsoft.com/office/drawing/2014/main" id="{9444A57F-D20A-7ED6-B1C6-7B3ABE2CB365}"/>
              </a:ext>
            </a:extLst>
          </p:cNvPr>
          <p:cNvSpPr/>
          <p:nvPr/>
        </p:nvSpPr>
        <p:spPr>
          <a:xfrm>
            <a:off x="658696" y="3849438"/>
            <a:ext cx="3003585" cy="618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Leo V 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(Medina, Munoz et al. 2017) -- 173 kpc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0441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77CA94-0EFA-1A7F-E8DF-BE372F160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PlaceHolder 1">
            <a:extLst>
              <a:ext uri="{FF2B5EF4-FFF2-40B4-BE49-F238E27FC236}">
                <a16:creationId xmlns:a16="http://schemas.microsoft.com/office/drawing/2014/main" id="{F3862E10-3AB5-32F2-8584-491FFEF6BC8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298080" y="1287000"/>
            <a:ext cx="4434480" cy="2043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152280" algn="ctr"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The Halo Outskirts with Variable Stars (HOWVAST) survey uses the Dark Energy Camera (</a:t>
            </a:r>
            <a:r>
              <a:rPr lang="en-US" sz="2000" b="0" strike="noStrike" spc="-1" dirty="0" err="1">
                <a:solidFill>
                  <a:srgbClr val="FFFFFF"/>
                </a:solidFill>
                <a:latin typeface="DokChampa"/>
                <a:ea typeface="Arial"/>
              </a:rPr>
              <a:t>DECam</a:t>
            </a:r>
            <a:r>
              <a:rPr lang="en-US" sz="20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)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10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CD21340F-6FCC-B5DB-B4B2-70946A68809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879800" y="1033560"/>
            <a:ext cx="3864600" cy="1770840"/>
          </a:xfrm>
          <a:prstGeom prst="rect">
            <a:avLst/>
          </a:prstGeom>
          <a:ln w="0">
            <a:noFill/>
          </a:ln>
        </p:spPr>
      </p:pic>
      <p:pic>
        <p:nvPicPr>
          <p:cNvPr id="611" name="Picture 6" descr="A white brick wall with black background&#10;&#10;Description automatically generated">
            <a:extLst>
              <a:ext uri="{FF2B5EF4-FFF2-40B4-BE49-F238E27FC236}">
                <a16:creationId xmlns:a16="http://schemas.microsoft.com/office/drawing/2014/main" id="{33B3D040-0C5C-2161-BB2F-19242040E92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287400" y="2884680"/>
            <a:ext cx="2424960" cy="2118600"/>
          </a:xfrm>
          <a:prstGeom prst="rect">
            <a:avLst/>
          </a:prstGeom>
          <a:ln w="0">
            <a:noFill/>
          </a:ln>
        </p:spPr>
      </p:pic>
      <p:sp>
        <p:nvSpPr>
          <p:cNvPr id="612" name="4 CuadroTexto">
            <a:extLst>
              <a:ext uri="{FF2B5EF4-FFF2-40B4-BE49-F238E27FC236}">
                <a16:creationId xmlns:a16="http://schemas.microsoft.com/office/drawing/2014/main" id="{76ED9576-7933-E519-15EC-2D3033A90FA6}"/>
              </a:ext>
            </a:extLst>
          </p:cNvPr>
          <p:cNvSpPr/>
          <p:nvPr/>
        </p:nvSpPr>
        <p:spPr>
          <a:xfrm>
            <a:off x="4991305" y="4852643"/>
            <a:ext cx="2072353" cy="2668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Medina, Muñoz et al. (2024)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13" name="PlaceHolder 2">
            <a:extLst>
              <a:ext uri="{FF2B5EF4-FFF2-40B4-BE49-F238E27FC236}">
                <a16:creationId xmlns:a16="http://schemas.microsoft.com/office/drawing/2014/main" id="{98B9F9AB-D781-6EFE-164F-4347DF1B8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The HOWVAST survey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14" name="Picture 1" descr="A building with a dome on top&#10;&#10;Description automatically generated">
            <a:extLst>
              <a:ext uri="{FF2B5EF4-FFF2-40B4-BE49-F238E27FC236}">
                <a16:creationId xmlns:a16="http://schemas.microsoft.com/office/drawing/2014/main" id="{B3A58535-F619-94B1-1D42-DCE784EC40CE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81520" y="3000600"/>
            <a:ext cx="4571640" cy="1785600"/>
          </a:xfrm>
          <a:prstGeom prst="rect">
            <a:avLst/>
          </a:prstGeom>
          <a:ln w="0">
            <a:noFill/>
          </a:ln>
        </p:spPr>
      </p:pic>
      <p:sp>
        <p:nvSpPr>
          <p:cNvPr id="615" name="4 CuadroTexto">
            <a:extLst>
              <a:ext uri="{FF2B5EF4-FFF2-40B4-BE49-F238E27FC236}">
                <a16:creationId xmlns:a16="http://schemas.microsoft.com/office/drawing/2014/main" id="{A599CB13-4368-75FB-D3AE-179591E2E133}"/>
              </a:ext>
            </a:extLst>
          </p:cNvPr>
          <p:cNvSpPr/>
          <p:nvPr/>
        </p:nvSpPr>
        <p:spPr>
          <a:xfrm>
            <a:off x="184680" y="4744440"/>
            <a:ext cx="2931840" cy="233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C: NOIRLab</a:t>
            </a:r>
            <a:endParaRPr kumimoji="0" lang="en-US" sz="10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1131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C62B6D-808C-B456-122B-0B9604426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8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A46755B1-7D21-8A42-D0FC-C74D4E6490E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879800" y="1033560"/>
            <a:ext cx="3864600" cy="1770840"/>
          </a:xfrm>
          <a:prstGeom prst="rect">
            <a:avLst/>
          </a:prstGeom>
          <a:ln w="0">
            <a:noFill/>
          </a:ln>
        </p:spPr>
      </p:pic>
      <p:pic>
        <p:nvPicPr>
          <p:cNvPr id="619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338C9B94-0E2B-BD4C-4C3D-1BDAF78B9CA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97200" y="2933280"/>
            <a:ext cx="5727240" cy="2106000"/>
          </a:xfrm>
          <a:prstGeom prst="rect">
            <a:avLst/>
          </a:prstGeom>
          <a:ln w="0">
            <a:noFill/>
          </a:ln>
        </p:spPr>
      </p:pic>
      <p:pic>
        <p:nvPicPr>
          <p:cNvPr id="620" name="Picture 6" descr="A white brick wall with black background&#10;&#10;Description automatically generated">
            <a:extLst>
              <a:ext uri="{FF2B5EF4-FFF2-40B4-BE49-F238E27FC236}">
                <a16:creationId xmlns:a16="http://schemas.microsoft.com/office/drawing/2014/main" id="{CA8CCD7F-A2A2-D5C6-A963-E9988C39FDDE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287400" y="2884680"/>
            <a:ext cx="2424960" cy="2118600"/>
          </a:xfrm>
          <a:prstGeom prst="rect">
            <a:avLst/>
          </a:prstGeom>
          <a:ln w="0">
            <a:noFill/>
          </a:ln>
        </p:spPr>
      </p:pic>
      <p:sp>
        <p:nvSpPr>
          <p:cNvPr id="621" name="PlaceHolder 1">
            <a:extLst>
              <a:ext uri="{FF2B5EF4-FFF2-40B4-BE49-F238E27FC236}">
                <a16:creationId xmlns:a16="http://schemas.microsoft.com/office/drawing/2014/main" id="{3D148BED-6941-6EE2-A565-1CBBCDA9E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The HOWVAST survey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36693315-1B60-0313-E8F0-0452C52CA771}"/>
              </a:ext>
            </a:extLst>
          </p:cNvPr>
          <p:cNvSpPr/>
          <p:nvPr/>
        </p:nvSpPr>
        <p:spPr>
          <a:xfrm>
            <a:off x="4991305" y="4852643"/>
            <a:ext cx="2072353" cy="2668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Medina, Muñoz et al. (2024)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" name="PlaceHolder 1">
            <a:extLst>
              <a:ext uri="{FF2B5EF4-FFF2-40B4-BE49-F238E27FC236}">
                <a16:creationId xmlns:a16="http://schemas.microsoft.com/office/drawing/2014/main" id="{81B7AFB5-4BBC-D74E-48FE-E1EB9A0DBEE9}"/>
              </a:ext>
            </a:extLst>
          </p:cNvPr>
          <p:cNvSpPr txBox="1">
            <a:spLocks/>
          </p:cNvSpPr>
          <p:nvPr/>
        </p:nvSpPr>
        <p:spPr>
          <a:xfrm>
            <a:off x="298080" y="1287000"/>
            <a:ext cx="4434480" cy="2043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2280" marR="0" lvl="0" indent="-228600" algn="ctr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0" algn="l"/>
              </a:tabLst>
              <a:defRPr/>
            </a:pPr>
            <a:r>
              <a:rPr kumimoji="0" lang="en-US" sz="20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The Halo Outskirts with Variable Stars (HOWVAST) survey uses the Dark Energy Camera (DECam)</a:t>
            </a:r>
            <a:endParaRPr kumimoji="0" lang="en-US" sz="20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3182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CB9C9-9A0A-897B-B107-0822A8EAC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PlaceHolder 1">
            <a:extLst>
              <a:ext uri="{FF2B5EF4-FFF2-40B4-BE49-F238E27FC236}">
                <a16:creationId xmlns:a16="http://schemas.microsoft.com/office/drawing/2014/main" id="{F5B2A4EF-0F00-DE81-4BD0-1B47CAE4C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HOWVAST results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28" name="Picture 1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CE48FC5-2727-0A83-A868-04740B7DE7B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35280" y="1587600"/>
            <a:ext cx="5168160" cy="2869200"/>
          </a:xfrm>
          <a:prstGeom prst="rect">
            <a:avLst/>
          </a:prstGeom>
          <a:ln w="0">
            <a:noFill/>
          </a:ln>
        </p:spPr>
      </p:pic>
      <p:pic>
        <p:nvPicPr>
          <p:cNvPr id="629" name="Picture 10">
            <a:extLst>
              <a:ext uri="{FF2B5EF4-FFF2-40B4-BE49-F238E27FC236}">
                <a16:creationId xmlns:a16="http://schemas.microsoft.com/office/drawing/2014/main" id="{115E0921-BE3B-A61E-2BE9-B32BEDBA2F4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202720" y="1764360"/>
            <a:ext cx="3743280" cy="2807280"/>
          </a:xfrm>
          <a:prstGeom prst="rect">
            <a:avLst/>
          </a:prstGeom>
          <a:ln w="0">
            <a:noFill/>
          </a:ln>
        </p:spPr>
      </p:pic>
      <p:sp>
        <p:nvSpPr>
          <p:cNvPr id="630" name="PlaceHolder 2">
            <a:extLst>
              <a:ext uri="{FF2B5EF4-FFF2-40B4-BE49-F238E27FC236}">
                <a16:creationId xmlns:a16="http://schemas.microsoft.com/office/drawing/2014/main" id="{FE6E1B84-36B1-1F43-A8E6-CB679402870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333720" y="1015920"/>
            <a:ext cx="8390880" cy="5706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152280" algn="ctr"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6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A total of ~ 600 RR Lyrae stars out to 270 kpc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7672AA9D-D8F5-D677-CB78-C2176FC9726B}"/>
              </a:ext>
            </a:extLst>
          </p:cNvPr>
          <p:cNvSpPr/>
          <p:nvPr/>
        </p:nvSpPr>
        <p:spPr>
          <a:xfrm>
            <a:off x="4991305" y="4852643"/>
            <a:ext cx="2072353" cy="2668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Medina, Muñoz et al. (2024)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59183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9D32B9-11F9-DF01-CB67-DBE18BF782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PlaceHolder 1">
            <a:extLst>
              <a:ext uri="{FF2B5EF4-FFF2-40B4-BE49-F238E27FC236}">
                <a16:creationId xmlns:a16="http://schemas.microsoft.com/office/drawing/2014/main" id="{5DC752AE-4223-989C-3607-20BBCB974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444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HOWVAST results: spatial distribution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9" name="Text Placeholder 2">
            <a:extLst>
              <a:ext uri="{FF2B5EF4-FFF2-40B4-BE49-F238E27FC236}">
                <a16:creationId xmlns:a16="http://schemas.microsoft.com/office/drawing/2014/main" id="{D037A866-F57C-6559-2CBF-BE1835F1F3C2}"/>
              </a:ext>
            </a:extLst>
          </p:cNvPr>
          <p:cNvSpPr/>
          <p:nvPr/>
        </p:nvSpPr>
        <p:spPr>
          <a:xfrm>
            <a:off x="4400280" y="974880"/>
            <a:ext cx="4829760" cy="1332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5228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6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The radial distribution follows a broken power law with a break at 22 kpc</a:t>
            </a:r>
            <a:endParaRPr kumimoji="0" lang="en-US" sz="16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640" name="Picture 3" descr="A graph with white dots and numbers&#10;&#10;Description automatically generated">
            <a:extLst>
              <a:ext uri="{FF2B5EF4-FFF2-40B4-BE49-F238E27FC236}">
                <a16:creationId xmlns:a16="http://schemas.microsoft.com/office/drawing/2014/main" id="{901FB967-0C82-1545-B676-EDE0BFA1E91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694760" y="1621440"/>
            <a:ext cx="3665880" cy="3040200"/>
          </a:xfrm>
          <a:prstGeom prst="rect">
            <a:avLst/>
          </a:prstGeom>
          <a:ln w="0">
            <a:noFill/>
          </a:ln>
        </p:spPr>
      </p:pic>
      <p:sp>
        <p:nvSpPr>
          <p:cNvPr id="641" name="Straight Arrow Connector 11">
            <a:extLst>
              <a:ext uri="{FF2B5EF4-FFF2-40B4-BE49-F238E27FC236}">
                <a16:creationId xmlns:a16="http://schemas.microsoft.com/office/drawing/2014/main" id="{C0C1CF25-1CE1-FF06-6C83-70CEB723CF0E}"/>
              </a:ext>
            </a:extLst>
          </p:cNvPr>
          <p:cNvSpPr/>
          <p:nvPr/>
        </p:nvSpPr>
        <p:spPr>
          <a:xfrm flipV="1">
            <a:off x="3872520" y="1712160"/>
            <a:ext cx="1639440" cy="609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FF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42" name="Straight Arrow Connector 12">
            <a:extLst>
              <a:ext uri="{FF2B5EF4-FFF2-40B4-BE49-F238E27FC236}">
                <a16:creationId xmlns:a16="http://schemas.microsoft.com/office/drawing/2014/main" id="{67AE25EC-ABD1-6A58-4FE4-BB2B36571CC0}"/>
              </a:ext>
            </a:extLst>
          </p:cNvPr>
          <p:cNvSpPr/>
          <p:nvPr/>
        </p:nvSpPr>
        <p:spPr>
          <a:xfrm>
            <a:off x="3872520" y="3750480"/>
            <a:ext cx="1595520" cy="386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FF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643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7F034594-7223-B015-D468-DCDBE8FC5D1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480" y="2264040"/>
            <a:ext cx="4797000" cy="1812960"/>
          </a:xfrm>
          <a:prstGeom prst="rect">
            <a:avLst/>
          </a:prstGeom>
          <a:ln w="0">
            <a:noFill/>
          </a:ln>
        </p:spPr>
      </p:pic>
      <p:sp>
        <p:nvSpPr>
          <p:cNvPr id="645" name="2 Marcador de texto">
            <a:extLst>
              <a:ext uri="{FF2B5EF4-FFF2-40B4-BE49-F238E27FC236}">
                <a16:creationId xmlns:a16="http://schemas.microsoft.com/office/drawing/2014/main" id="{9581499E-0A76-3C85-7AE0-9CA3CD6CFE94}"/>
              </a:ext>
            </a:extLst>
          </p:cNvPr>
          <p:cNvSpPr/>
          <p:nvPr/>
        </p:nvSpPr>
        <p:spPr>
          <a:xfrm>
            <a:off x="60840" y="1158480"/>
            <a:ext cx="4868640" cy="1703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431640" marR="0" lvl="0" indent="-32400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1417"/>
              </a:spcAft>
              <a:buClr>
                <a:srgbClr val="CCCCCC"/>
              </a:buClr>
              <a:buSzPct val="45000"/>
              <a:buFont typeface="Wingdings" charset="2"/>
              <a:buChar char=""/>
              <a:tabLst/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Droid Sans Fallback"/>
              </a:rPr>
              <a:t>&gt; 600 RRLs identified in ~350 sq.deg.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431640" marR="0" lvl="0" indent="-32400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1417"/>
              </a:spcAft>
              <a:buClr>
                <a:srgbClr val="CCCCCC"/>
              </a:buClr>
              <a:buSzPct val="45000"/>
              <a:buFont typeface="Wingdings" charset="2"/>
              <a:buChar char=""/>
              <a:tabLst/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Droid Sans Fallback"/>
              </a:rPr>
              <a:t>25 field RRLs beyond 100 kpc (~1 per 10 sq. deg)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F928BBC9-7EB3-D38F-E9C5-D02E01CFA5F2}"/>
              </a:ext>
            </a:extLst>
          </p:cNvPr>
          <p:cNvSpPr/>
          <p:nvPr/>
        </p:nvSpPr>
        <p:spPr>
          <a:xfrm>
            <a:off x="125106" y="4137120"/>
            <a:ext cx="2072353" cy="2668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Medina, Muñoz et al. (2024)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25D7BE-1F23-38B0-DCBA-7B3D3B6119F9}"/>
              </a:ext>
            </a:extLst>
          </p:cNvPr>
          <p:cNvSpPr txBox="1"/>
          <p:nvPr/>
        </p:nvSpPr>
        <p:spPr>
          <a:xfrm>
            <a:off x="5762520" y="3569293"/>
            <a:ext cx="1439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b="1" i="1" u="none" strike="noStrike" kern="1200" cap="none" spc="-1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DokChampa"/>
                <a:ea typeface="Arial"/>
              </a:rPr>
              <a:t>n </a:t>
            </a:r>
            <a:r>
              <a:rPr kumimoji="0" lang="en-US" sz="1800" b="1" i="0" u="none" strike="noStrike" kern="1200" cap="none" spc="-1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DokChampa"/>
                <a:ea typeface="Arial"/>
              </a:rPr>
              <a:t>= ⎼ 4.47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traight Arrow Connector 12">
            <a:extLst>
              <a:ext uri="{FF2B5EF4-FFF2-40B4-BE49-F238E27FC236}">
                <a16:creationId xmlns:a16="http://schemas.microsoft.com/office/drawing/2014/main" id="{6FBE912D-D80B-E0F1-8C43-9C6B713AC4A9}"/>
              </a:ext>
            </a:extLst>
          </p:cNvPr>
          <p:cNvSpPr/>
          <p:nvPr/>
        </p:nvSpPr>
        <p:spPr>
          <a:xfrm flipV="1">
            <a:off x="7010400" y="3445241"/>
            <a:ext cx="485689" cy="30523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FFFF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3779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1310A3-7170-1A71-A1FE-D4898A18A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PlaceHolder 1">
            <a:extLst>
              <a:ext uri="{FF2B5EF4-FFF2-40B4-BE49-F238E27FC236}">
                <a16:creationId xmlns:a16="http://schemas.microsoft.com/office/drawing/2014/main" id="{A8AC39D7-0B2B-A6C1-80D6-0CD850D27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HOWVAST results: spatial distribution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49" name="Picture 5" descr="A graph of a number of numbers&#10;&#10;Description automatically generated">
            <a:extLst>
              <a:ext uri="{FF2B5EF4-FFF2-40B4-BE49-F238E27FC236}">
                <a16:creationId xmlns:a16="http://schemas.microsoft.com/office/drawing/2014/main" id="{B976A998-3B2E-0817-8AAB-B0AD3E5E25B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678920" y="883080"/>
            <a:ext cx="4069080" cy="3655440"/>
          </a:xfrm>
          <a:prstGeom prst="rect">
            <a:avLst/>
          </a:prstGeom>
          <a:ln w="0">
            <a:noFill/>
          </a:ln>
        </p:spPr>
      </p:pic>
      <p:pic>
        <p:nvPicPr>
          <p:cNvPr id="650" name="Picture 9">
            <a:extLst>
              <a:ext uri="{FF2B5EF4-FFF2-40B4-BE49-F238E27FC236}">
                <a16:creationId xmlns:a16="http://schemas.microsoft.com/office/drawing/2014/main" id="{3480AD6D-EF9B-57D9-9E76-EC9AA603F78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36840" y="883080"/>
            <a:ext cx="4069080" cy="3655440"/>
          </a:xfrm>
          <a:prstGeom prst="rect">
            <a:avLst/>
          </a:prstGeom>
          <a:ln w="0">
            <a:noFill/>
          </a:ln>
        </p:spPr>
      </p:pic>
      <p:sp>
        <p:nvSpPr>
          <p:cNvPr id="651" name="4 CuadroTexto">
            <a:extLst>
              <a:ext uri="{FF2B5EF4-FFF2-40B4-BE49-F238E27FC236}">
                <a16:creationId xmlns:a16="http://schemas.microsoft.com/office/drawing/2014/main" id="{45552086-1C1A-01CD-3384-2F53743DECE9}"/>
              </a:ext>
            </a:extLst>
          </p:cNvPr>
          <p:cNvSpPr/>
          <p:nvPr/>
        </p:nvSpPr>
        <p:spPr>
          <a:xfrm>
            <a:off x="1452600" y="2052720"/>
            <a:ext cx="3091320" cy="233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okChampa"/>
                <a:ea typeface="Arial"/>
              </a:rPr>
              <a:t>&gt; 3,000 RRLs expected beyond 100 kpc!</a:t>
            </a:r>
            <a:endParaRPr kumimoji="0" lang="en-US" sz="10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52" name="Straight Arrow Connector 13">
            <a:extLst>
              <a:ext uri="{FF2B5EF4-FFF2-40B4-BE49-F238E27FC236}">
                <a16:creationId xmlns:a16="http://schemas.microsoft.com/office/drawing/2014/main" id="{9E13E794-8E83-0886-581A-1BE601E25C8B}"/>
              </a:ext>
            </a:extLst>
          </p:cNvPr>
          <p:cNvSpPr/>
          <p:nvPr/>
        </p:nvSpPr>
        <p:spPr>
          <a:xfrm>
            <a:off x="1467360" y="1923480"/>
            <a:ext cx="701640" cy="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53" name="Straight Arrow Connector 14">
            <a:extLst>
              <a:ext uri="{FF2B5EF4-FFF2-40B4-BE49-F238E27FC236}">
                <a16:creationId xmlns:a16="http://schemas.microsoft.com/office/drawing/2014/main" id="{C9671D9E-2F60-600D-94E8-CFB3006F4791}"/>
              </a:ext>
            </a:extLst>
          </p:cNvPr>
          <p:cNvSpPr/>
          <p:nvPr/>
        </p:nvSpPr>
        <p:spPr>
          <a:xfrm>
            <a:off x="1463760" y="1744200"/>
            <a:ext cx="5400" cy="342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54" name="Text Placeholder 2">
            <a:extLst>
              <a:ext uri="{FF2B5EF4-FFF2-40B4-BE49-F238E27FC236}">
                <a16:creationId xmlns:a16="http://schemas.microsoft.com/office/drawing/2014/main" id="{012E5549-ACED-09F0-E26C-3C14286DF600}"/>
              </a:ext>
            </a:extLst>
          </p:cNvPr>
          <p:cNvSpPr/>
          <p:nvPr/>
        </p:nvSpPr>
        <p:spPr>
          <a:xfrm>
            <a:off x="-116280" y="927720"/>
            <a:ext cx="1024920" cy="939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Outer halo slopes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55" name="Straight Arrow Connector 11">
            <a:extLst>
              <a:ext uri="{FF2B5EF4-FFF2-40B4-BE49-F238E27FC236}">
                <a16:creationId xmlns:a16="http://schemas.microsoft.com/office/drawing/2014/main" id="{EC26F458-2BB1-3010-6862-A2CB327AD73D}"/>
              </a:ext>
            </a:extLst>
          </p:cNvPr>
          <p:cNvSpPr/>
          <p:nvPr/>
        </p:nvSpPr>
        <p:spPr>
          <a:xfrm>
            <a:off x="792360" y="1150560"/>
            <a:ext cx="621000" cy="210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FB285A5F-08EA-C80B-5469-80DFB0777D6C}"/>
              </a:ext>
            </a:extLst>
          </p:cNvPr>
          <p:cNvSpPr/>
          <p:nvPr/>
        </p:nvSpPr>
        <p:spPr>
          <a:xfrm>
            <a:off x="66683" y="4271700"/>
            <a:ext cx="2072353" cy="2668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Medina, Muñoz et al. (2024)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0196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5261E-C722-2D43-BD9F-51B6573778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>
            <a:extLst>
              <a:ext uri="{FF2B5EF4-FFF2-40B4-BE49-F238E27FC236}">
                <a16:creationId xmlns:a16="http://schemas.microsoft.com/office/drawing/2014/main" id="{5C922338-4885-CD50-E742-421BAB4A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 dirty="0">
                <a:solidFill>
                  <a:srgbClr val="A4C2F4"/>
                </a:solidFill>
                <a:latin typeface="EB Garamond"/>
                <a:ea typeface="EB Garamond"/>
              </a:rPr>
              <a:t>Why we care about the outer halo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1" name="Picture 4" descr="A galaxy in space&#10;&#10;AI-generated content may be incorrect.">
            <a:extLst>
              <a:ext uri="{FF2B5EF4-FFF2-40B4-BE49-F238E27FC236}">
                <a16:creationId xmlns:a16="http://schemas.microsoft.com/office/drawing/2014/main" id="{B839F26D-52B8-1B18-8FF0-C1CCCE52578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97800" y="4747320"/>
            <a:ext cx="456840" cy="288000"/>
          </a:xfrm>
          <a:prstGeom prst="rect">
            <a:avLst/>
          </a:prstGeom>
          <a:ln w="0">
            <a:noFill/>
          </a:ln>
        </p:spPr>
      </p:pic>
      <p:pic>
        <p:nvPicPr>
          <p:cNvPr id="352" name="Picture 7" descr="A galaxy in space with stars&#10;&#10;AI-generated content may be incorrect.">
            <a:extLst>
              <a:ext uri="{FF2B5EF4-FFF2-40B4-BE49-F238E27FC236}">
                <a16:creationId xmlns:a16="http://schemas.microsoft.com/office/drawing/2014/main" id="{15CACC03-0C53-A6ED-E0F9-73A5F94684A2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726760" y="979920"/>
            <a:ext cx="413280" cy="208800"/>
          </a:xfrm>
          <a:prstGeom prst="rect">
            <a:avLst/>
          </a:prstGeom>
          <a:ln w="0">
            <a:noFill/>
          </a:ln>
        </p:spPr>
      </p:pic>
      <p:sp>
        <p:nvSpPr>
          <p:cNvPr id="353" name="PlaceHolder 2">
            <a:extLst>
              <a:ext uri="{FF2B5EF4-FFF2-40B4-BE49-F238E27FC236}">
                <a16:creationId xmlns:a16="http://schemas.microsoft.com/office/drawing/2014/main" id="{A23CDC9D-FD44-C82A-A132-D9A303110828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25280" y="1085400"/>
            <a:ext cx="8519040" cy="300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457200" indent="-317520">
              <a:lnSpc>
                <a:spcPct val="114000"/>
              </a:lnSpc>
              <a:buClr>
                <a:srgbClr val="CCCCCC"/>
              </a:buClr>
              <a:buFont typeface="Arial"/>
              <a:buChar char="●"/>
            </a:pP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In the </a:t>
            </a:r>
            <a:r>
              <a:rPr lang="en-US" sz="1400" b="0" strike="noStrike" spc="-1" dirty="0">
                <a:solidFill>
                  <a:srgbClr val="FFFFFF"/>
                </a:solidFill>
                <a:latin typeface="Arial"/>
                <a:ea typeface="Arial"/>
              </a:rPr>
              <a:t>Λ</a:t>
            </a: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CDM framework, the extended halo of Milky Way retains key information to place our Galaxy in a cosmological context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buNone/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7520">
              <a:lnSpc>
                <a:spcPct val="114000"/>
              </a:lnSpc>
              <a:buClr>
                <a:srgbClr val="CCCCCC"/>
              </a:buClr>
              <a:buFont typeface="Arial"/>
              <a:buChar char="●"/>
            </a:pP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The outer halo contains a significant number of satellites (globular clusters, dwarf galaxies), stellar streams, and stars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buNone/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7520">
              <a:lnSpc>
                <a:spcPct val="114000"/>
              </a:lnSpc>
              <a:buClr>
                <a:srgbClr val="CCCCCC"/>
              </a:buClr>
              <a:buFont typeface="Arial"/>
              <a:buChar char="●"/>
            </a:pP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Halo stars can be used as tracers of the structure, accretion history, and mass of the Milky Way out to large radii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buNone/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7520">
              <a:lnSpc>
                <a:spcPct val="114000"/>
              </a:lnSpc>
              <a:buClr>
                <a:srgbClr val="CCCCCC"/>
              </a:buClr>
              <a:buFont typeface="Arial"/>
              <a:buChar char="●"/>
            </a:pP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The outer halo (&gt; 100 kpc) is vastly unexplored, mostly due to the </a:t>
            </a:r>
          </a:p>
          <a:p>
            <a:pPr marL="139680">
              <a:lnSpc>
                <a:spcPct val="114000"/>
              </a:lnSpc>
              <a:buClr>
                <a:srgbClr val="CCCCCC"/>
              </a:buClr>
            </a:pP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      scarcity of tracers and technical limitations (e.g., to derive distances)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4" name="Picture 2" descr="A screenshot of a space scene&#10;&#10;AI-generated content may be incorrect.">
            <a:extLst>
              <a:ext uri="{FF2B5EF4-FFF2-40B4-BE49-F238E27FC236}">
                <a16:creationId xmlns:a16="http://schemas.microsoft.com/office/drawing/2014/main" id="{DB32035A-41B9-9A37-113C-A2646B530B6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172200" y="2996640"/>
            <a:ext cx="2761560" cy="2038680"/>
          </a:xfrm>
          <a:prstGeom prst="rect">
            <a:avLst/>
          </a:prstGeom>
          <a:ln w="0">
            <a:noFill/>
          </a:ln>
        </p:spPr>
      </p:pic>
      <p:sp>
        <p:nvSpPr>
          <p:cNvPr id="355" name="4 CuadroTexto">
            <a:extLst>
              <a:ext uri="{FF2B5EF4-FFF2-40B4-BE49-F238E27FC236}">
                <a16:creationId xmlns:a16="http://schemas.microsoft.com/office/drawing/2014/main" id="{D1EFA33E-90A1-A50A-BEFA-1D6FE33F2799}"/>
              </a:ext>
            </a:extLst>
          </p:cNvPr>
          <p:cNvSpPr/>
          <p:nvPr/>
        </p:nvSpPr>
        <p:spPr>
          <a:xfrm>
            <a:off x="7761960" y="4871520"/>
            <a:ext cx="1301400" cy="218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s-ES" sz="900" b="0" strike="noStrike" spc="-1">
                <a:solidFill>
                  <a:srgbClr val="FFFFFF"/>
                </a:solidFill>
                <a:latin typeface="DokChampa"/>
                <a:ea typeface="Arial"/>
              </a:rPr>
              <a:t>Aquarius simulation</a:t>
            </a:r>
            <a:endParaRPr lang="en-US" sz="9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7640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7556CC-6AA8-1E7C-F17F-95E791B35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PlaceHolder 1">
            <a:extLst>
              <a:ext uri="{FF2B5EF4-FFF2-40B4-BE49-F238E27FC236}">
                <a16:creationId xmlns:a16="http://schemas.microsoft.com/office/drawing/2014/main" id="{22456B4F-982C-7A01-19A8-06CB72D6A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The search for distant RR Lyrae stars 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3" name="Picture 8" descr="A diagram of a heliocentric distance&#10;&#10;AI-generated content may be incorrect.">
            <a:extLst>
              <a:ext uri="{FF2B5EF4-FFF2-40B4-BE49-F238E27FC236}">
                <a16:creationId xmlns:a16="http://schemas.microsoft.com/office/drawing/2014/main" id="{E8094F2C-B649-522D-D7B3-AF19437F8D1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3753673" y="1106868"/>
            <a:ext cx="3881880" cy="1559880"/>
          </a:xfrm>
          <a:prstGeom prst="rect">
            <a:avLst/>
          </a:prstGeom>
          <a:ln w="0">
            <a:noFill/>
          </a:ln>
        </p:spPr>
      </p:pic>
      <p:sp>
        <p:nvSpPr>
          <p:cNvPr id="604" name="Text Placeholder 2">
            <a:extLst>
              <a:ext uri="{FF2B5EF4-FFF2-40B4-BE49-F238E27FC236}">
                <a16:creationId xmlns:a16="http://schemas.microsoft.com/office/drawing/2014/main" id="{4A8B1414-5C3F-C968-2B23-1DB1FF9E5A13}"/>
              </a:ext>
            </a:extLst>
          </p:cNvPr>
          <p:cNvSpPr/>
          <p:nvPr/>
        </p:nvSpPr>
        <p:spPr>
          <a:xfrm>
            <a:off x="7579080" y="1100160"/>
            <a:ext cx="2648520" cy="36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Feng et al. (2024)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05" name="Text Placeholder 2">
            <a:extLst>
              <a:ext uri="{FF2B5EF4-FFF2-40B4-BE49-F238E27FC236}">
                <a16:creationId xmlns:a16="http://schemas.microsoft.com/office/drawing/2014/main" id="{C8A2BACF-59CF-115B-2258-FE695FCA0916}"/>
              </a:ext>
            </a:extLst>
          </p:cNvPr>
          <p:cNvSpPr/>
          <p:nvPr/>
        </p:nvSpPr>
        <p:spPr>
          <a:xfrm>
            <a:off x="124920" y="1186200"/>
            <a:ext cx="2999943" cy="370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457200" marR="0" lvl="0" indent="-31752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Tx/>
              <a:buFont typeface="Arial"/>
              <a:buChar char="●"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Detection of ~180 RRLs in ~100 sq. deg. using </a:t>
            </a:r>
            <a:r>
              <a:rPr kumimoji="0" lang="en-US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u</a:t>
            </a:r>
            <a:r>
              <a:rPr kumimoji="0" lang="en-US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giz</a:t>
            </a: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 CFHT/</a:t>
            </a:r>
            <a:r>
              <a:rPr kumimoji="0" lang="en-US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MegaCam</a:t>
            </a: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 photometry from the Next Generation Virgo Cluster Survey (NGVS) using template fitting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425520" marR="0" lvl="0" indent="-28584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Tx/>
              <a:buFont typeface="Arial"/>
              <a:buChar char="●"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Distances out to </a:t>
            </a:r>
            <a:b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</a:b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~300 kpc (mean g &gt; 23 mag)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425520" marR="0" lvl="0" indent="-28584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Tx/>
              <a:buFont typeface="Arial"/>
              <a:buChar char="●"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Sample used to study the halo number density profile with    </a:t>
            </a:r>
            <a:r>
              <a:rPr kumimoji="0" lang="en-US" sz="1400" b="1" i="1" u="none" strike="noStrike" kern="1200" cap="none" spc="-1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DokChampa"/>
                <a:ea typeface="Arial"/>
              </a:rPr>
              <a:t>n </a:t>
            </a:r>
            <a:r>
              <a:rPr kumimoji="0" lang="en-US" sz="1400" b="1" i="0" u="none" strike="noStrike" kern="1200" cap="none" spc="-1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DokChampa"/>
                <a:ea typeface="Arial"/>
              </a:rPr>
              <a:t>= ⎼ 4.09+/⎼0.1</a:t>
            </a:r>
          </a:p>
        </p:txBody>
      </p:sp>
      <p:pic>
        <p:nvPicPr>
          <p:cNvPr id="3" name="Picture 2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BA6D57E5-0434-8650-54C8-DA72B28F0E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673" y="2674283"/>
            <a:ext cx="3505868" cy="243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781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869002-E922-C2E2-3A70-A2C8AFD08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3" name="Picture 9" descr="A group of ovals with different colors&#10;&#10;Description automatically generated">
            <a:extLst>
              <a:ext uri="{FF2B5EF4-FFF2-40B4-BE49-F238E27FC236}">
                <a16:creationId xmlns:a16="http://schemas.microsoft.com/office/drawing/2014/main" id="{DD5AA160-37DF-1E59-3145-67C0D586421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2775960" y="1122840"/>
            <a:ext cx="2367720" cy="3931200"/>
          </a:xfrm>
          <a:prstGeom prst="rect">
            <a:avLst/>
          </a:prstGeom>
          <a:ln w="0">
            <a:noFill/>
          </a:ln>
        </p:spPr>
      </p:pic>
      <p:sp>
        <p:nvSpPr>
          <p:cNvPr id="674" name="4 CuadroTexto">
            <a:extLst>
              <a:ext uri="{FF2B5EF4-FFF2-40B4-BE49-F238E27FC236}">
                <a16:creationId xmlns:a16="http://schemas.microsoft.com/office/drawing/2014/main" id="{CBF76CEC-0ABD-F052-C7BF-E0C0CE3C46EE}"/>
              </a:ext>
            </a:extLst>
          </p:cNvPr>
          <p:cNvSpPr/>
          <p:nvPr/>
        </p:nvSpPr>
        <p:spPr>
          <a:xfrm>
            <a:off x="1013040" y="1284480"/>
            <a:ext cx="1963080" cy="26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Sanderson et al. (2017)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75" name="Text Placeholder 2">
            <a:extLst>
              <a:ext uri="{FF2B5EF4-FFF2-40B4-BE49-F238E27FC236}">
                <a16:creationId xmlns:a16="http://schemas.microsoft.com/office/drawing/2014/main" id="{BADA45CE-91DE-C886-5A77-D9D7FA4E0025}"/>
              </a:ext>
            </a:extLst>
          </p:cNvPr>
          <p:cNvSpPr/>
          <p:nvPr/>
        </p:nvSpPr>
        <p:spPr>
          <a:xfrm>
            <a:off x="5009760" y="968760"/>
            <a:ext cx="4199400" cy="4095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5228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Between 2,000 and 10,000 RR Lyrae beyond 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100 kpc are predicted by models and observations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Several Galactic archaeology-related science cases, such as: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- halo shape and inclination, 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- study of overdensities, 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- anisotropies and wakes, 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- distant systems, 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- and many more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76" name="Title 1">
            <a:extLst>
              <a:ext uri="{FF2B5EF4-FFF2-40B4-BE49-F238E27FC236}">
                <a16:creationId xmlns:a16="http://schemas.microsoft.com/office/drawing/2014/main" id="{E7F78D8E-5D8A-40E9-AEFE-705A148E90D1}"/>
              </a:ext>
            </a:extLst>
          </p:cNvPr>
          <p:cNvSpPr/>
          <p:nvPr/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" normalizeH="0" baseline="0" noProof="0">
                <a:ln>
                  <a:noFill/>
                </a:ln>
                <a:solidFill>
                  <a:srgbClr val="A4C2F4"/>
                </a:solidFill>
                <a:effectLst/>
                <a:uLnTx/>
                <a:uFillTx/>
                <a:latin typeface="EB Garamond"/>
                <a:ea typeface="EB Garamond"/>
              </a:rPr>
              <a:t>Distant RR Lyrae in the LSST era</a:t>
            </a:r>
            <a:endParaRPr kumimoji="0" lang="en-US" sz="36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677" name="Picture 2" descr="Legacy Survey of Space and Time Logo for dark background.png">
            <a:extLst>
              <a:ext uri="{FF2B5EF4-FFF2-40B4-BE49-F238E27FC236}">
                <a16:creationId xmlns:a16="http://schemas.microsoft.com/office/drawing/2014/main" id="{440909A8-5733-C3B8-432D-484B2388B64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059160" y="4168080"/>
            <a:ext cx="2199600" cy="813960"/>
          </a:xfrm>
          <a:prstGeom prst="rect">
            <a:avLst/>
          </a:prstGeom>
          <a:ln w="0">
            <a:noFill/>
          </a:ln>
        </p:spPr>
      </p:pic>
      <p:pic>
        <p:nvPicPr>
          <p:cNvPr id="678" name="Picture 1" descr="A graph of a number of stars&#10;&#10;Description automatically generated">
            <a:extLst>
              <a:ext uri="{FF2B5EF4-FFF2-40B4-BE49-F238E27FC236}">
                <a16:creationId xmlns:a16="http://schemas.microsoft.com/office/drawing/2014/main" id="{91755262-2C5C-6F30-39C0-E24E972C6F6F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5600" y="1695600"/>
            <a:ext cx="2575800" cy="2619360"/>
          </a:xfrm>
          <a:prstGeom prst="rect">
            <a:avLst/>
          </a:prstGeom>
          <a:ln w="0">
            <a:noFill/>
          </a:ln>
        </p:spPr>
      </p:pic>
      <p:sp>
        <p:nvSpPr>
          <p:cNvPr id="679" name="Rectangle 6">
            <a:extLst>
              <a:ext uri="{FF2B5EF4-FFF2-40B4-BE49-F238E27FC236}">
                <a16:creationId xmlns:a16="http://schemas.microsoft.com/office/drawing/2014/main" id="{7B8B6FD1-786F-4203-6C0B-C9CE6B6469C6}"/>
              </a:ext>
            </a:extLst>
          </p:cNvPr>
          <p:cNvSpPr/>
          <p:nvPr/>
        </p:nvSpPr>
        <p:spPr>
          <a:xfrm>
            <a:off x="406800" y="4125240"/>
            <a:ext cx="2230920" cy="51840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80" name="12 CuadroTexto">
            <a:extLst>
              <a:ext uri="{FF2B5EF4-FFF2-40B4-BE49-F238E27FC236}">
                <a16:creationId xmlns:a16="http://schemas.microsoft.com/office/drawing/2014/main" id="{6D5263CE-275F-F7E0-08D7-A0FE4A7324AF}"/>
              </a:ext>
            </a:extLst>
          </p:cNvPr>
          <p:cNvSpPr/>
          <p:nvPr/>
        </p:nvSpPr>
        <p:spPr>
          <a:xfrm>
            <a:off x="668520" y="4294440"/>
            <a:ext cx="2028240" cy="294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True distance [kpc]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81" name="12 CuadroTexto">
            <a:extLst>
              <a:ext uri="{FF2B5EF4-FFF2-40B4-BE49-F238E27FC236}">
                <a16:creationId xmlns:a16="http://schemas.microsoft.com/office/drawing/2014/main" id="{5A1433A4-2479-DAE0-E434-DA59950B6979}"/>
              </a:ext>
            </a:extLst>
          </p:cNvPr>
          <p:cNvSpPr/>
          <p:nvPr/>
        </p:nvSpPr>
        <p:spPr>
          <a:xfrm>
            <a:off x="344160" y="4070520"/>
            <a:ext cx="2376000" cy="446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100     150      200     250    300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82" name="Rectangle 14">
            <a:extLst>
              <a:ext uri="{FF2B5EF4-FFF2-40B4-BE49-F238E27FC236}">
                <a16:creationId xmlns:a16="http://schemas.microsoft.com/office/drawing/2014/main" id="{4C29EB00-AABE-C0EF-337E-58538A3F04DA}"/>
              </a:ext>
            </a:extLst>
          </p:cNvPr>
          <p:cNvSpPr/>
          <p:nvPr/>
        </p:nvSpPr>
        <p:spPr>
          <a:xfrm>
            <a:off x="82440" y="1576800"/>
            <a:ext cx="261720" cy="262656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83" name="12 CuadroTexto">
            <a:extLst>
              <a:ext uri="{FF2B5EF4-FFF2-40B4-BE49-F238E27FC236}">
                <a16:creationId xmlns:a16="http://schemas.microsoft.com/office/drawing/2014/main" id="{158A9C7F-7968-3681-D2E1-4339DEE3569E}"/>
              </a:ext>
            </a:extLst>
          </p:cNvPr>
          <p:cNvSpPr/>
          <p:nvPr/>
        </p:nvSpPr>
        <p:spPr>
          <a:xfrm>
            <a:off x="66240" y="1622520"/>
            <a:ext cx="421920" cy="2697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10</a:t>
            </a:r>
            <a:r>
              <a:rPr kumimoji="0" lang="en-US" sz="1400" b="0" i="0" u="none" strike="noStrike" kern="1200" cap="none" spc="-1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4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10</a:t>
            </a:r>
            <a:r>
              <a:rPr kumimoji="0" lang="es-ES" sz="1200" b="0" i="0" u="none" strike="noStrike" kern="1200" cap="none" spc="-1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3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10</a:t>
            </a:r>
            <a:r>
              <a:rPr kumimoji="0" lang="es-ES" sz="1200" b="0" i="0" u="none" strike="noStrike" kern="1200" cap="none" spc="-1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2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10</a:t>
            </a:r>
            <a:r>
              <a:rPr kumimoji="0" lang="es-ES" sz="1200" b="0" i="0" u="none" strike="noStrike" kern="1200" cap="none" spc="-1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1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84" name="12 CuadroTexto">
            <a:extLst>
              <a:ext uri="{FF2B5EF4-FFF2-40B4-BE49-F238E27FC236}">
                <a16:creationId xmlns:a16="http://schemas.microsoft.com/office/drawing/2014/main" id="{D1F577B0-243D-D653-F113-F12C8D2E1EE1}"/>
              </a:ext>
            </a:extLst>
          </p:cNvPr>
          <p:cNvSpPr/>
          <p:nvPr/>
        </p:nvSpPr>
        <p:spPr>
          <a:xfrm>
            <a:off x="-3240" y="2765520"/>
            <a:ext cx="298440" cy="294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N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7882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2F4F2-AF8F-0E3D-6365-6CE5C8E6AE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Text Placeholder 2">
            <a:extLst>
              <a:ext uri="{FF2B5EF4-FFF2-40B4-BE49-F238E27FC236}">
                <a16:creationId xmlns:a16="http://schemas.microsoft.com/office/drawing/2014/main" id="{08704AD7-1C9A-4F53-BC9F-DF4A1B9F6D29}"/>
              </a:ext>
            </a:extLst>
          </p:cNvPr>
          <p:cNvSpPr/>
          <p:nvPr/>
        </p:nvSpPr>
        <p:spPr>
          <a:xfrm>
            <a:off x="93600" y="1284840"/>
            <a:ext cx="5807880" cy="253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- The Vera C. Rubin Observatory's LSST will recover a highly complete sample of the thousands of outer halo RRLs expected out to ∼ 400 kpc.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- The community is getting ready for the challenge.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687" name="Picture 4">
            <a:extLst>
              <a:ext uri="{FF2B5EF4-FFF2-40B4-BE49-F238E27FC236}">
                <a16:creationId xmlns:a16="http://schemas.microsoft.com/office/drawing/2014/main" id="{29E1E12B-AE40-7724-08C3-74E6D3F14CD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009480" y="1010520"/>
            <a:ext cx="3132000" cy="2421000"/>
          </a:xfrm>
          <a:prstGeom prst="rect">
            <a:avLst/>
          </a:prstGeom>
          <a:ln w="0">
            <a:noFill/>
          </a:ln>
        </p:spPr>
      </p:pic>
      <p:sp>
        <p:nvSpPr>
          <p:cNvPr id="688" name="Text Placeholder 2">
            <a:extLst>
              <a:ext uri="{FF2B5EF4-FFF2-40B4-BE49-F238E27FC236}">
                <a16:creationId xmlns:a16="http://schemas.microsoft.com/office/drawing/2014/main" id="{9D60AC4F-7345-CAD8-4329-AED4F8A55510}"/>
              </a:ext>
            </a:extLst>
          </p:cNvPr>
          <p:cNvSpPr/>
          <p:nvPr/>
        </p:nvSpPr>
        <p:spPr>
          <a:xfrm>
            <a:off x="165475" y="3619620"/>
            <a:ext cx="3970800" cy="478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5228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Developing brokers to help with </a:t>
            </a:r>
            <a:b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</a:b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the classification (e.g., </a:t>
            </a:r>
            <a:r>
              <a:rPr kumimoji="0" lang="en-US" sz="12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ALeRCE</a:t>
            </a: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, Antares, Fink)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90" name="Text Placeholder 2">
            <a:extLst>
              <a:ext uri="{FF2B5EF4-FFF2-40B4-BE49-F238E27FC236}">
                <a16:creationId xmlns:a16="http://schemas.microsoft.com/office/drawing/2014/main" id="{65D01E63-F5D6-0F16-E3EC-521174497C2C}"/>
              </a:ext>
            </a:extLst>
          </p:cNvPr>
          <p:cNvSpPr/>
          <p:nvPr/>
        </p:nvSpPr>
        <p:spPr>
          <a:xfrm>
            <a:off x="1566540" y="4411620"/>
            <a:ext cx="6010920" cy="54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5228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Period-luminosity relations (Marconi et al. 2023)</a:t>
            </a:r>
            <a:r>
              <a:rPr kumimoji="0" lang="en-US" sz="12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, l</a:t>
            </a: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ight-curve templates (e.g., </a:t>
            </a:r>
            <a:r>
              <a:rPr kumimoji="0" lang="en-US" sz="12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Oluseyi</a:t>
            </a: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et al. 2012, Braga et al. 2024), physical properties (e.g., </a:t>
            </a: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Bhardwaj et al. 2023)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1522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91" name="Straight Arrow Connector 8">
            <a:extLst>
              <a:ext uri="{FF2B5EF4-FFF2-40B4-BE49-F238E27FC236}">
                <a16:creationId xmlns:a16="http://schemas.microsoft.com/office/drawing/2014/main" id="{9EA56392-E320-BAD9-333D-9B4CA3DE4885}"/>
              </a:ext>
            </a:extLst>
          </p:cNvPr>
          <p:cNvSpPr/>
          <p:nvPr/>
        </p:nvSpPr>
        <p:spPr>
          <a:xfrm>
            <a:off x="4015550" y="2509638"/>
            <a:ext cx="663120" cy="183189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FFFF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93" name="4 CuadroTexto">
            <a:extLst>
              <a:ext uri="{FF2B5EF4-FFF2-40B4-BE49-F238E27FC236}">
                <a16:creationId xmlns:a16="http://schemas.microsoft.com/office/drawing/2014/main" id="{BC844E9C-18BD-56A3-DDB2-26F73241A3F7}"/>
              </a:ext>
            </a:extLst>
          </p:cNvPr>
          <p:cNvSpPr/>
          <p:nvPr/>
        </p:nvSpPr>
        <p:spPr>
          <a:xfrm>
            <a:off x="7564680" y="3429720"/>
            <a:ext cx="1577880" cy="446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Oluseyi et al. (2012)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94" name="Text Placeholder 2">
            <a:extLst>
              <a:ext uri="{FF2B5EF4-FFF2-40B4-BE49-F238E27FC236}">
                <a16:creationId xmlns:a16="http://schemas.microsoft.com/office/drawing/2014/main" id="{1CCD8DB5-133E-D77E-2B28-D5236CE6E0CF}"/>
              </a:ext>
            </a:extLst>
          </p:cNvPr>
          <p:cNvSpPr/>
          <p:nvPr/>
        </p:nvSpPr>
        <p:spPr>
          <a:xfrm>
            <a:off x="-489569" y="3020220"/>
            <a:ext cx="2783880" cy="48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5228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Synergy with other surveys (dedicated and large-scale)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95" name="Straight Arrow Connector 12">
            <a:extLst>
              <a:ext uri="{FF2B5EF4-FFF2-40B4-BE49-F238E27FC236}">
                <a16:creationId xmlns:a16="http://schemas.microsoft.com/office/drawing/2014/main" id="{AE4C5661-8B4F-89C9-A72F-76BB84BBF3A2}"/>
              </a:ext>
            </a:extLst>
          </p:cNvPr>
          <p:cNvSpPr/>
          <p:nvPr/>
        </p:nvSpPr>
        <p:spPr>
          <a:xfrm flipH="1">
            <a:off x="2560320" y="2514510"/>
            <a:ext cx="203056" cy="110511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FFFF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96" name="Straight Arrow Connector 13">
            <a:extLst>
              <a:ext uri="{FF2B5EF4-FFF2-40B4-BE49-F238E27FC236}">
                <a16:creationId xmlns:a16="http://schemas.microsoft.com/office/drawing/2014/main" id="{54457BB4-9B4C-8B1C-6E1C-5DCCCC84E95A}"/>
              </a:ext>
            </a:extLst>
          </p:cNvPr>
          <p:cNvSpPr/>
          <p:nvPr/>
        </p:nvSpPr>
        <p:spPr>
          <a:xfrm flipH="1">
            <a:off x="1129540" y="2402010"/>
            <a:ext cx="386146" cy="61821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FFFF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97" name="Title 1">
            <a:extLst>
              <a:ext uri="{FF2B5EF4-FFF2-40B4-BE49-F238E27FC236}">
                <a16:creationId xmlns:a16="http://schemas.microsoft.com/office/drawing/2014/main" id="{C0D6F939-9B07-AA9A-1F67-466897C57999}"/>
              </a:ext>
            </a:extLst>
          </p:cNvPr>
          <p:cNvSpPr/>
          <p:nvPr/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" normalizeH="0" baseline="0" noProof="0">
                <a:ln>
                  <a:noFill/>
                </a:ln>
                <a:solidFill>
                  <a:srgbClr val="A4C2F4"/>
                </a:solidFill>
                <a:effectLst/>
                <a:uLnTx/>
                <a:uFillTx/>
                <a:latin typeface="EB Garamond"/>
                <a:ea typeface="EB Garamond"/>
              </a:rPr>
              <a:t>Distant RR Lyrae in the LSST era</a:t>
            </a:r>
            <a:endParaRPr kumimoji="0" lang="en-US" sz="36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58109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D74AB-97BE-8B6A-0E8C-8ABA007E9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PlaceHolder 1">
            <a:extLst>
              <a:ext uri="{FF2B5EF4-FFF2-40B4-BE49-F238E27FC236}">
                <a16:creationId xmlns:a16="http://schemas.microsoft.com/office/drawing/2014/main" id="{C067B9DA-8B18-6713-618B-CA2E0917C820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80280" y="905760"/>
            <a:ext cx="8935200" cy="40359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152280" indent="0">
              <a:lnSpc>
                <a:spcPct val="114000"/>
              </a:lnSpc>
              <a:buClr>
                <a:srgbClr val="CCCCCC"/>
              </a:buClr>
              <a:buNone/>
            </a:pPr>
            <a:r>
              <a:rPr lang="en-US" sz="1400" spc="-1" dirty="0">
                <a:solidFill>
                  <a:srgbClr val="FFFFFF"/>
                </a:solidFill>
                <a:latin typeface="DokChampa"/>
                <a:ea typeface="Arial"/>
              </a:rPr>
              <a:t>S</a:t>
            </a: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amples of distant halo RRLs are important to: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152280">
              <a:lnSpc>
                <a:spcPct val="114000"/>
              </a:lnSpc>
              <a:buNone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           1) Measure the slope of the halo radial density profile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152280">
              <a:lnSpc>
                <a:spcPct val="114000"/>
              </a:lnSpc>
              <a:buNone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           </a:t>
            </a:r>
            <a:r>
              <a:rPr lang="en-US" sz="1400" spc="-1" dirty="0">
                <a:solidFill>
                  <a:srgbClr val="FFFFFF"/>
                </a:solidFill>
                <a:latin typeface="DokChampa"/>
                <a:ea typeface="Arial"/>
              </a:rPr>
              <a:t>2</a:t>
            </a: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) Search for faint outer halo systems and streams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152280">
              <a:lnSpc>
                <a:spcPct val="114000"/>
              </a:lnSpc>
              <a:buNone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           3) Help estimate the mass of the Milky Way at large distances</a:t>
            </a:r>
          </a:p>
          <a:p>
            <a:pPr marL="152280">
              <a:lnSpc>
                <a:spcPct val="114000"/>
              </a:lnSpc>
              <a:buNone/>
              <a:tabLst>
                <a:tab pos="0" algn="l"/>
              </a:tabLst>
            </a:pPr>
            <a:endParaRPr lang="en-US" sz="1400" spc="-1" dirty="0">
              <a:solidFill>
                <a:srgbClr val="FFFFFF"/>
              </a:solidFill>
              <a:latin typeface="DokChampa"/>
            </a:endParaRPr>
          </a:p>
          <a:p>
            <a:pPr marL="152280">
              <a:lnSpc>
                <a:spcPct val="114000"/>
              </a:lnSpc>
              <a:buNone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  With our HOWVAST survey, we detected 30 RRLs beyond 100 kpc, and out to 270 kpc. </a:t>
            </a:r>
            <a:r>
              <a:rPr lang="en-US" sz="1400" spc="-1" dirty="0">
                <a:solidFill>
                  <a:srgbClr val="FFFFFF"/>
                </a:solidFill>
                <a:latin typeface="DokChampa"/>
                <a:ea typeface="Arial"/>
              </a:rPr>
              <a:t>M</a:t>
            </a: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odels predict at least ~3,000 RRLs &gt; 100 kpc over the entire sky.  Our results support a MW halo on the massive side of current determinations and a relatively active recent accretion history of the outer halo.</a:t>
            </a:r>
          </a:p>
          <a:p>
            <a:pPr marL="152280">
              <a:lnSpc>
                <a:spcPct val="114000"/>
              </a:lnSpc>
              <a:buNone/>
              <a:tabLst>
                <a:tab pos="0" algn="l"/>
              </a:tabLst>
            </a:pPr>
            <a:endParaRPr lang="en-US" sz="1400" b="0" strike="noStrike" spc="-1" dirty="0">
              <a:solidFill>
                <a:srgbClr val="FFFFFF"/>
              </a:solidFill>
              <a:latin typeface="DokChampa"/>
              <a:ea typeface="Arial"/>
            </a:endParaRPr>
          </a:p>
          <a:p>
            <a:pPr marL="152280">
              <a:lnSpc>
                <a:spcPct val="114000"/>
              </a:lnSpc>
              <a:buNone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  Detecting RRLs at large distances remains a challenging task that requires large amounts of telescope time. However, the advent of the LSST will open a new era in the exploration of the outer halo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152280">
              <a:lnSpc>
                <a:spcPct val="114000"/>
              </a:lnSpc>
              <a:buNone/>
              <a:tabLst>
                <a:tab pos="0" algn="l"/>
              </a:tabLst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152280">
              <a:lnSpc>
                <a:spcPct val="114000"/>
              </a:lnSpc>
              <a:buNone/>
              <a:tabLst>
                <a:tab pos="0" algn="l"/>
              </a:tabLst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152280">
              <a:lnSpc>
                <a:spcPct val="114000"/>
              </a:lnSpc>
              <a:buNone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   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1" name="PlaceHolder 2">
            <a:extLst>
              <a:ext uri="{FF2B5EF4-FFF2-40B4-BE49-F238E27FC236}">
                <a16:creationId xmlns:a16="http://schemas.microsoft.com/office/drawing/2014/main" id="{F6F5F731-18BD-195F-B222-47BE35CCA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 dirty="0">
                <a:solidFill>
                  <a:srgbClr val="A4C2F4"/>
                </a:solidFill>
                <a:latin typeface="EB Garamond"/>
                <a:ea typeface="EB Garamond"/>
              </a:rPr>
              <a:t>Summary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0790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PlaceHolder 1"/>
          <p:cNvSpPr>
            <a:spLocks noGrp="1"/>
          </p:cNvSpPr>
          <p:nvPr>
            <p:ph type="title"/>
          </p:nvPr>
        </p:nvSpPr>
        <p:spPr>
          <a:xfrm>
            <a:off x="-267120" y="-132480"/>
            <a:ext cx="5640840" cy="1188720"/>
          </a:xfrm>
          <a:prstGeom prst="rect">
            <a:avLst/>
          </a:prstGeom>
          <a:noFill/>
          <a:ln w="0">
            <a:noFill/>
          </a:ln>
          <a:effectLst>
            <a:outerShdw blurRad="57240" dist="19080" dir="5400000" rotWithShape="0">
              <a:srgbClr val="000000">
                <a:alpha val="39000"/>
              </a:srgbClr>
            </a:outerShdw>
          </a:effectLst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5200" b="0" strike="noStrike" spc="-1">
                <a:solidFill>
                  <a:srgbClr val="9FC5E8"/>
                </a:solidFill>
                <a:latin typeface="EB Garamond"/>
                <a:ea typeface="EB Garamond"/>
              </a:rPr>
              <a:t>Thank you!</a:t>
            </a:r>
            <a:endParaRPr lang="en-US" sz="5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Building up the Milky Way halo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7" name="Picture 9"/>
          <p:cNvPicPr/>
          <p:nvPr/>
        </p:nvPicPr>
        <p:blipFill>
          <a:blip r:embed="rId2"/>
          <a:stretch/>
        </p:blipFill>
        <p:spPr>
          <a:xfrm>
            <a:off x="1369440" y="2235240"/>
            <a:ext cx="5634360" cy="2653560"/>
          </a:xfrm>
          <a:prstGeom prst="rect">
            <a:avLst/>
          </a:prstGeom>
          <a:ln w="0">
            <a:noFill/>
          </a:ln>
        </p:spPr>
      </p:pic>
      <p:sp>
        <p:nvSpPr>
          <p:cNvPr id="268" name="4 CuadroTexto"/>
          <p:cNvSpPr/>
          <p:nvPr/>
        </p:nvSpPr>
        <p:spPr>
          <a:xfrm>
            <a:off x="82440" y="4351320"/>
            <a:ext cx="1479960" cy="26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Naidu et al. 2020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69" name="Rectangle 3"/>
          <p:cNvSpPr/>
          <p:nvPr/>
        </p:nvSpPr>
        <p:spPr>
          <a:xfrm>
            <a:off x="4185000" y="2157480"/>
            <a:ext cx="3050280" cy="272340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0" name="Rectangle 17"/>
          <p:cNvSpPr/>
          <p:nvPr/>
        </p:nvSpPr>
        <p:spPr>
          <a:xfrm>
            <a:off x="5460480" y="2359080"/>
            <a:ext cx="555840" cy="17496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1" name="Text Placeholder 2"/>
          <p:cNvSpPr/>
          <p:nvPr/>
        </p:nvSpPr>
        <p:spPr>
          <a:xfrm>
            <a:off x="927720" y="1115280"/>
            <a:ext cx="3999600" cy="93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The Milky Way is thought to have accreted and tidally destroyed hundreds of low-mass systems in the past ~12 Gyr.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72" name="Picture 5"/>
          <p:cNvPicPr/>
          <p:nvPr/>
        </p:nvPicPr>
        <p:blipFill>
          <a:blip r:embed="rId3"/>
          <a:stretch/>
        </p:blipFill>
        <p:spPr>
          <a:xfrm>
            <a:off x="5369040" y="1153080"/>
            <a:ext cx="3776040" cy="3577320"/>
          </a:xfrm>
          <a:prstGeom prst="rect">
            <a:avLst/>
          </a:prstGeom>
          <a:ln w="0">
            <a:noFill/>
          </a:ln>
        </p:spPr>
      </p:pic>
      <p:sp>
        <p:nvSpPr>
          <p:cNvPr id="273" name="8 CuadroTexto"/>
          <p:cNvSpPr/>
          <p:nvPr/>
        </p:nvSpPr>
        <p:spPr>
          <a:xfrm>
            <a:off x="6211080" y="4861080"/>
            <a:ext cx="1877760" cy="24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Droid Sans Fallback"/>
              </a:rPr>
              <a:t>Bullock &amp; Johnston 2005</a:t>
            </a:r>
            <a:endParaRPr kumimoji="0" lang="en-US" sz="11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4" name="Rectangle 7"/>
          <p:cNvSpPr/>
          <p:nvPr/>
        </p:nvSpPr>
        <p:spPr>
          <a:xfrm>
            <a:off x="5371920" y="1046160"/>
            <a:ext cx="58320" cy="380952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Building up the Milky Way halo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4" name="Picture 9"/>
          <p:cNvPicPr/>
          <p:nvPr/>
        </p:nvPicPr>
        <p:blipFill>
          <a:blip r:embed="rId2"/>
          <a:stretch/>
        </p:blipFill>
        <p:spPr>
          <a:xfrm>
            <a:off x="1369440" y="2235240"/>
            <a:ext cx="5634360" cy="2653560"/>
          </a:xfrm>
          <a:prstGeom prst="rect">
            <a:avLst/>
          </a:prstGeom>
          <a:ln w="0">
            <a:noFill/>
          </a:ln>
        </p:spPr>
      </p:pic>
      <p:sp>
        <p:nvSpPr>
          <p:cNvPr id="285" name="4 CuadroTexto"/>
          <p:cNvSpPr/>
          <p:nvPr/>
        </p:nvSpPr>
        <p:spPr>
          <a:xfrm>
            <a:off x="82440" y="4351320"/>
            <a:ext cx="1479960" cy="26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Naidu et al. 2020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86" name="Rectangle 3"/>
          <p:cNvSpPr/>
          <p:nvPr/>
        </p:nvSpPr>
        <p:spPr>
          <a:xfrm>
            <a:off x="4185000" y="2238120"/>
            <a:ext cx="3050280" cy="272340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/>
          </p:nvPr>
        </p:nvSpPr>
        <p:spPr>
          <a:xfrm>
            <a:off x="4803840" y="1987560"/>
            <a:ext cx="3999600" cy="1958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marL="139680" algn="ctr">
              <a:lnSpc>
                <a:spcPct val="114000"/>
              </a:lnSpc>
              <a:buNone/>
              <a:tabLst>
                <a:tab pos="0" algn="l"/>
              </a:tabLst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139680" algn="ctr">
              <a:lnSpc>
                <a:spcPct val="114000"/>
              </a:lnSpc>
              <a:buNone/>
              <a:tabLst>
                <a:tab pos="0" algn="l"/>
              </a:tabLst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425520" indent="-285840">
              <a:lnSpc>
                <a:spcPct val="114000"/>
              </a:lnSpc>
              <a:buClr>
                <a:srgbClr val="CCCCCC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1" i="1" u="sng" strike="noStrike" spc="-1" dirty="0">
                <a:solidFill>
                  <a:srgbClr val="FFFFFF"/>
                </a:solidFill>
                <a:uFillTx/>
                <a:latin typeface="DokChampa"/>
                <a:ea typeface="Arial"/>
              </a:rPr>
              <a:t>In-situ stars</a:t>
            </a:r>
            <a:r>
              <a:rPr lang="en-US" sz="1400" b="1" strike="noStrike" spc="-1" dirty="0">
                <a:solidFill>
                  <a:srgbClr val="FFFFFF"/>
                </a:solidFill>
                <a:latin typeface="DokChampa"/>
                <a:ea typeface="Arial"/>
              </a:rPr>
              <a:t>:</a:t>
            </a: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 formed initially in the halo or kicked out of the disk 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buNone/>
              <a:tabLst>
                <a:tab pos="0" algn="l"/>
              </a:tabLst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425520" indent="-285840">
              <a:lnSpc>
                <a:spcPct val="114000"/>
              </a:lnSpc>
              <a:buClr>
                <a:srgbClr val="CCCCCC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1" i="1" u="sng" strike="noStrike" spc="-1" dirty="0">
                <a:solidFill>
                  <a:srgbClr val="FFFFFF"/>
                </a:solidFill>
                <a:uFillTx/>
                <a:latin typeface="DokChampa"/>
                <a:ea typeface="Arial"/>
              </a:rPr>
              <a:t>Accreted stars</a:t>
            </a:r>
            <a:r>
              <a:rPr lang="en-US" sz="1400" b="1" strike="noStrike" spc="-1" dirty="0">
                <a:solidFill>
                  <a:srgbClr val="FFFFFF"/>
                </a:solidFill>
                <a:latin typeface="DokChampa"/>
                <a:ea typeface="Arial"/>
              </a:rPr>
              <a:t>:</a:t>
            </a:r>
            <a:r>
              <a:rPr lang="en-US" sz="1400" b="0" strike="noStrike" spc="-1" dirty="0">
                <a:solidFill>
                  <a:srgbClr val="FFFFFF"/>
                </a:solidFill>
                <a:latin typeface="DokChampa"/>
                <a:ea typeface="Arial"/>
              </a:rPr>
              <a:t> From accreted galaxies/globular clusters 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Rectangle 17"/>
          <p:cNvSpPr/>
          <p:nvPr/>
        </p:nvSpPr>
        <p:spPr>
          <a:xfrm>
            <a:off x="5460480" y="2359080"/>
            <a:ext cx="555840" cy="17496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91" name="Text Placeholder 2"/>
          <p:cNvSpPr/>
          <p:nvPr/>
        </p:nvSpPr>
        <p:spPr>
          <a:xfrm>
            <a:off x="927720" y="1115280"/>
            <a:ext cx="3999600" cy="93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The Milky Way is thought to have accreted and tidally destroyed hundreds of low-mass systems in the past ~12 Gyr.</a:t>
            </a:r>
            <a:endParaRPr kumimoji="0" lang="en-US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Building up the Milky Way halo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5" name="Picture 9"/>
          <p:cNvPicPr/>
          <p:nvPr/>
        </p:nvPicPr>
        <p:blipFill>
          <a:blip r:embed="rId2"/>
          <a:stretch/>
        </p:blipFill>
        <p:spPr>
          <a:xfrm>
            <a:off x="2541452" y="1478697"/>
            <a:ext cx="3984478" cy="2583164"/>
          </a:xfrm>
          <a:prstGeom prst="rect">
            <a:avLst/>
          </a:prstGeom>
          <a:ln w="0">
            <a:noFill/>
          </a:ln>
        </p:spPr>
      </p:pic>
      <p:sp>
        <p:nvSpPr>
          <p:cNvPr id="296" name="Text Placeholder 2"/>
          <p:cNvSpPr/>
          <p:nvPr/>
        </p:nvSpPr>
        <p:spPr>
          <a:xfrm>
            <a:off x="576943" y="2834326"/>
            <a:ext cx="1184998" cy="939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Outer halo slope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98" name="Straight Arrow Connector 6"/>
          <p:cNvSpPr/>
          <p:nvPr/>
        </p:nvSpPr>
        <p:spPr>
          <a:xfrm>
            <a:off x="1611426" y="3248674"/>
            <a:ext cx="930026" cy="1105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00" name="4 CuadroTexto"/>
          <p:cNvSpPr/>
          <p:nvPr/>
        </p:nvSpPr>
        <p:spPr>
          <a:xfrm>
            <a:off x="6615744" y="1907014"/>
            <a:ext cx="2452055" cy="155948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81720" tIns="40680" rIns="81720" bIns="4068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Pillepich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et al. 2014,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used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Illustris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simulations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to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study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the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imprint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of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the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stellar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accretion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history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of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a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galaxy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on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the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outer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halo </a:t>
            </a:r>
            <a:r>
              <a:rPr kumimoji="0" lang="es-E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slope</a:t>
            </a:r>
            <a:r>
              <a:rPr kumimoji="0" lang="es-E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.</a:t>
            </a:r>
            <a:endParaRPr kumimoji="0" lang="en-US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0E201-B805-6D39-4DB5-770AF0F742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PlaceHolder 1">
            <a:extLst>
              <a:ext uri="{FF2B5EF4-FFF2-40B4-BE49-F238E27FC236}">
                <a16:creationId xmlns:a16="http://schemas.microsoft.com/office/drawing/2014/main" id="{79179DC5-03C4-AD38-7B35-74827DEDF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880" y="3499560"/>
            <a:ext cx="6339960" cy="1309320"/>
          </a:xfrm>
          <a:prstGeom prst="rect">
            <a:avLst/>
          </a:prstGeom>
          <a:noFill/>
          <a:ln w="0">
            <a:noFill/>
          </a:ln>
          <a:effectLst>
            <a:outerShdw blurRad="57240" dist="19080" dir="5400000" rotWithShape="0">
              <a:srgbClr val="000000">
                <a:alpha val="39000"/>
              </a:srgbClr>
            </a:outerShdw>
          </a:effectLst>
        </p:spPr>
        <p:txBody>
          <a:bodyPr tIns="91440" bIns="91440" anchor="b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4000" b="0" strike="noStrike" spc="-1">
                <a:solidFill>
                  <a:srgbClr val="9FC5E8"/>
                </a:solidFill>
                <a:latin typeface="EB Garamond"/>
                <a:ea typeface="EB Garamond"/>
              </a:rPr>
              <a:t>The role of RR Lyrae stars in the study of the outer halo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808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17 Forma libre"/>
          <p:cNvSpPr/>
          <p:nvPr/>
        </p:nvSpPr>
        <p:spPr>
          <a:xfrm>
            <a:off x="5084640" y="2144520"/>
            <a:ext cx="365400" cy="72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24" name="18 CuadroTexto"/>
          <p:cNvSpPr/>
          <p:nvPr/>
        </p:nvSpPr>
        <p:spPr>
          <a:xfrm>
            <a:off x="6369840" y="4812480"/>
            <a:ext cx="178128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6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Noto Sans CJK SC Regular"/>
              </a:rPr>
              <a:t>log (Temperature)</a:t>
            </a:r>
            <a:endParaRPr kumimoji="0" lang="en-US" sz="16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25" name="21 Forma libre"/>
          <p:cNvSpPr/>
          <p:nvPr/>
        </p:nvSpPr>
        <p:spPr>
          <a:xfrm rot="5400000">
            <a:off x="7052400" y="4646880"/>
            <a:ext cx="365400" cy="72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210600" y="126360"/>
            <a:ext cx="8520120" cy="8413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s-CL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RR Lyrae as tracers in the halo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Text Placeholder 2"/>
          <p:cNvSpPr/>
          <p:nvPr/>
        </p:nvSpPr>
        <p:spPr>
          <a:xfrm>
            <a:off x="210600" y="1471083"/>
            <a:ext cx="5163840" cy="246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Diagnostic tools of Galactic archaeology</a:t>
            </a: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 - PL relation: Precise distance indicators</a:t>
            </a: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 - Population II, low mass stars</a:t>
            </a: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 - Relatively common, easily identifiable</a:t>
            </a: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330" name="Picture 2" descr="A black line with a blue dot and a orange circle&#10;&#10;Description automatically generated"/>
          <p:cNvPicPr/>
          <p:nvPr/>
        </p:nvPicPr>
        <p:blipFill>
          <a:blip r:embed="rId3"/>
          <a:stretch/>
        </p:blipFill>
        <p:spPr>
          <a:xfrm>
            <a:off x="5838300" y="1603890"/>
            <a:ext cx="1761120" cy="1935720"/>
          </a:xfrm>
          <a:prstGeom prst="rect">
            <a:avLst/>
          </a:prstGeom>
          <a:ln w="0">
            <a:noFill/>
          </a:ln>
        </p:spPr>
      </p:pic>
      <p:sp>
        <p:nvSpPr>
          <p:cNvPr id="331" name="Rectangle 6"/>
          <p:cNvSpPr/>
          <p:nvPr/>
        </p:nvSpPr>
        <p:spPr>
          <a:xfrm>
            <a:off x="6939360" y="2752200"/>
            <a:ext cx="319320" cy="14184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32" name="11 CuadroTexto"/>
          <p:cNvSpPr/>
          <p:nvPr/>
        </p:nvSpPr>
        <p:spPr>
          <a:xfrm>
            <a:off x="5665184" y="3639363"/>
            <a:ext cx="927360" cy="297000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75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Arial"/>
              </a:rPr>
              <a:t>C: </a:t>
            </a:r>
            <a:r>
              <a:rPr kumimoji="0" lang="es-CL" sz="75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Arial"/>
              </a:rPr>
              <a:t>Zdenek</a:t>
            </a:r>
            <a:r>
              <a:rPr kumimoji="0" lang="es-CL" sz="75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Arial"/>
              </a:rPr>
              <a:t> </a:t>
            </a:r>
            <a:r>
              <a:rPr kumimoji="0" lang="es-CL" sz="75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Arial"/>
              </a:rPr>
              <a:t>Prudil</a:t>
            </a:r>
            <a:endParaRPr kumimoji="0" lang="en-US" sz="75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551DD8-53C9-574F-56B0-B158AE7F1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PlaceHolder 1">
            <a:extLst>
              <a:ext uri="{FF2B5EF4-FFF2-40B4-BE49-F238E27FC236}">
                <a16:creationId xmlns:a16="http://schemas.microsoft.com/office/drawing/2014/main" id="{2EDCC787-A921-0D14-63DB-7517802AC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A4C2F4"/>
                </a:solidFill>
                <a:latin typeface="EB Garamond"/>
                <a:ea typeface="EB Garamond"/>
              </a:rPr>
              <a:t>The search for distant RR Lyrae stars 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989F4EA1-5708-B479-1465-17559646DEEF}"/>
              </a:ext>
            </a:extLst>
          </p:cNvPr>
          <p:cNvSpPr/>
          <p:nvPr/>
        </p:nvSpPr>
        <p:spPr>
          <a:xfrm>
            <a:off x="1345320" y="4739760"/>
            <a:ext cx="1971720" cy="36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Drake et al. (2013a)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79" name="Picture 4" descr="Figure 3. Refer to the following caption and surrounding text.">
            <a:extLst>
              <a:ext uri="{FF2B5EF4-FFF2-40B4-BE49-F238E27FC236}">
                <a16:creationId xmlns:a16="http://schemas.microsoft.com/office/drawing/2014/main" id="{F4FF3616-7025-32D4-E661-EA1B71C92D8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279320" y="2064600"/>
            <a:ext cx="4721040" cy="2736000"/>
          </a:xfrm>
          <a:prstGeom prst="rect">
            <a:avLst/>
          </a:prstGeom>
          <a:ln w="0">
            <a:noFill/>
          </a:ln>
        </p:spPr>
      </p:pic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D3CAB1C2-BADE-8F60-4556-FB8258A06705}"/>
              </a:ext>
            </a:extLst>
          </p:cNvPr>
          <p:cNvSpPr/>
          <p:nvPr/>
        </p:nvSpPr>
        <p:spPr>
          <a:xfrm>
            <a:off x="5962320" y="4739760"/>
            <a:ext cx="1971720" cy="36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Drake et al. (2013b)</a:t>
            </a:r>
            <a:endParaRPr kumimoji="0" lang="en-US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81" name="Picture 7" descr="A circular chart with numbers and a blue circle&#10;&#10;AI-generated content may be incorrect.">
            <a:extLst>
              <a:ext uri="{FF2B5EF4-FFF2-40B4-BE49-F238E27FC236}">
                <a16:creationId xmlns:a16="http://schemas.microsoft.com/office/drawing/2014/main" id="{A22F24CC-F3FF-1C40-1029-54FAA2A2B1F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80400" y="1700280"/>
            <a:ext cx="2976120" cy="3085920"/>
          </a:xfrm>
          <a:prstGeom prst="rect">
            <a:avLst/>
          </a:prstGeom>
          <a:ln w="0">
            <a:noFill/>
          </a:ln>
        </p:spPr>
      </p:pic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6E45EFD8-4E5B-55F2-9A01-32F2B10D234B}"/>
              </a:ext>
            </a:extLst>
          </p:cNvPr>
          <p:cNvSpPr/>
          <p:nvPr/>
        </p:nvSpPr>
        <p:spPr>
          <a:xfrm>
            <a:off x="79513" y="934920"/>
            <a:ext cx="8920847" cy="701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457200" marR="0" lvl="0" indent="-31752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With the Catalina survey, ~14,000 </a:t>
            </a:r>
            <a:r>
              <a:rPr kumimoji="0" lang="en-US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RRab</a:t>
            </a: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 RRLs found in </a:t>
            </a:r>
            <a:br>
              <a: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</a:b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"the largest volume of the Milky Way ever surveyed with RRLs (∼20,000 sq deg)" (out to ~100 kpc)</a:t>
            </a:r>
            <a:endParaRPr kumimoji="0" lang="en-US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4879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BEDEC4-C538-A1C0-0710-DCEB5FAAF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PlaceHolder 1">
            <a:extLst>
              <a:ext uri="{FF2B5EF4-FFF2-40B4-BE49-F238E27FC236}">
                <a16:creationId xmlns:a16="http://schemas.microsoft.com/office/drawing/2014/main" id="{4569739F-73D6-E9C8-48A2-8D84D9841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21204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 dirty="0">
                <a:solidFill>
                  <a:srgbClr val="A4C2F4"/>
                </a:solidFill>
                <a:latin typeface="EB Garamond"/>
                <a:ea typeface="EB Garamond"/>
              </a:rPr>
              <a:t>The search for distant RR Lyrae stars (</a:t>
            </a:r>
            <a:r>
              <a:rPr lang="en-US" sz="3600" b="0" strike="noStrike" spc="-1" dirty="0" err="1">
                <a:solidFill>
                  <a:srgbClr val="A4C2F4"/>
                </a:solidFill>
                <a:latin typeface="EB Garamond"/>
                <a:ea typeface="EB Garamond"/>
              </a:rPr>
              <a:t>HiTS</a:t>
            </a:r>
            <a:r>
              <a:rPr lang="en-US" sz="3600" b="0" strike="noStrike" spc="-1" dirty="0">
                <a:solidFill>
                  <a:srgbClr val="A4C2F4"/>
                </a:solidFill>
                <a:latin typeface="EB Garamond"/>
                <a:ea typeface="EB Garamond"/>
              </a:rPr>
              <a:t>) 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8" name="Text Placeholder 2">
            <a:extLst>
              <a:ext uri="{FF2B5EF4-FFF2-40B4-BE49-F238E27FC236}">
                <a16:creationId xmlns:a16="http://schemas.microsoft.com/office/drawing/2014/main" id="{545B7CE6-BF81-4995-F9D3-DEECE1BBEAC1}"/>
              </a:ext>
            </a:extLst>
          </p:cNvPr>
          <p:cNvSpPr/>
          <p:nvPr/>
        </p:nvSpPr>
        <p:spPr>
          <a:xfrm>
            <a:off x="-98342" y="3883328"/>
            <a:ext cx="2648520" cy="36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Medina, Munoz et al. (2018)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89" name="Text Placeholder 2">
            <a:extLst>
              <a:ext uri="{FF2B5EF4-FFF2-40B4-BE49-F238E27FC236}">
                <a16:creationId xmlns:a16="http://schemas.microsoft.com/office/drawing/2014/main" id="{FF968D29-E2F5-0268-31D4-01B8740F6AC2}"/>
              </a:ext>
            </a:extLst>
          </p:cNvPr>
          <p:cNvSpPr/>
          <p:nvPr/>
        </p:nvSpPr>
        <p:spPr>
          <a:xfrm>
            <a:off x="5675006" y="1095684"/>
            <a:ext cx="2673864" cy="43293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just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Distances out to ~250 kpc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3" name="Picture 2" descr="A diagram of a fish&#10;&#10;Description automatically generated with medium confidence">
            <a:extLst>
              <a:ext uri="{FF2B5EF4-FFF2-40B4-BE49-F238E27FC236}">
                <a16:creationId xmlns:a16="http://schemas.microsoft.com/office/drawing/2014/main" id="{FF381323-5495-9DFC-DC20-9C6A112BF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4" y="1756364"/>
            <a:ext cx="5633371" cy="2243949"/>
          </a:xfrm>
          <a:prstGeom prst="rect">
            <a:avLst/>
          </a:prstGeom>
        </p:spPr>
      </p:pic>
      <p:pic>
        <p:nvPicPr>
          <p:cNvPr id="5" name="Picture 4" descr="A diagram of a diagram of a car&#10;&#10;Description automatically generated with medium confidence">
            <a:extLst>
              <a:ext uri="{FF2B5EF4-FFF2-40B4-BE49-F238E27FC236}">
                <a16:creationId xmlns:a16="http://schemas.microsoft.com/office/drawing/2014/main" id="{461CB51D-9E7F-9484-3B45-98B1BE1290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613" y="1558048"/>
            <a:ext cx="2540672" cy="3518831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789F337-A02C-AB9C-35EA-3CC4CFC75266}"/>
              </a:ext>
            </a:extLst>
          </p:cNvPr>
          <p:cNvSpPr/>
          <p:nvPr/>
        </p:nvSpPr>
        <p:spPr>
          <a:xfrm>
            <a:off x="52590" y="954571"/>
            <a:ext cx="4249066" cy="9015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marL="13968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Identification of ~173 RR stars using the </a:t>
            </a:r>
            <a:r>
              <a:rPr kumimoji="0" lang="en-US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HiTS</a:t>
            </a: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kChampa"/>
                <a:ea typeface="Arial"/>
              </a:rPr>
              <a:t> </a:t>
            </a: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survey over an area of ~120 deg</a:t>
            </a:r>
            <a:r>
              <a:rPr kumimoji="0" lang="en-US" sz="1400" b="0" i="0" u="none" strike="noStrike" kern="1200" cap="none" spc="-1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</a:rPr>
              <a:t>2</a:t>
            </a:r>
            <a:endParaRPr kumimoji="0" lang="en-US" sz="1400" b="0" i="0" u="none" strike="noStrike" kern="1200" cap="none" spc="-1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8975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12712</TotalTime>
  <Words>1306</Words>
  <Application>Microsoft Macintosh PowerPoint</Application>
  <PresentationFormat>On-screen Show (16:9)</PresentationFormat>
  <Paragraphs>155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24</vt:i4>
      </vt:variant>
    </vt:vector>
  </HeadingPairs>
  <TitlesOfParts>
    <vt:vector size="40" baseType="lpstr">
      <vt:lpstr>Arial</vt:lpstr>
      <vt:lpstr>Calibri</vt:lpstr>
      <vt:lpstr>DokChampa</vt:lpstr>
      <vt:lpstr>EB Garamond</vt:lpstr>
      <vt:lpstr>Gill Sans MT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1_Office Theme</vt:lpstr>
      <vt:lpstr>2_Office Theme</vt:lpstr>
      <vt:lpstr>PowerPoint Presentation</vt:lpstr>
      <vt:lpstr>Why we care about the outer halo</vt:lpstr>
      <vt:lpstr>Building up the Milky Way halo</vt:lpstr>
      <vt:lpstr>Building up the Milky Way halo</vt:lpstr>
      <vt:lpstr>Building up the Milky Way halo</vt:lpstr>
      <vt:lpstr>The role of RR Lyrae stars in the study of the outer halo</vt:lpstr>
      <vt:lpstr>RR Lyrae as tracers in the halo</vt:lpstr>
      <vt:lpstr>The search for distant RR Lyrae stars </vt:lpstr>
      <vt:lpstr>The search for distant RR Lyrae stars (HiTS) </vt:lpstr>
      <vt:lpstr>The mass of the Milky Way</vt:lpstr>
      <vt:lpstr>The discovery of dwarf galaxies</vt:lpstr>
      <vt:lpstr>The discovery of dwarf galaxies</vt:lpstr>
      <vt:lpstr>The discovery of dwarf galaxies</vt:lpstr>
      <vt:lpstr>The discovery of dwarf galaxies</vt:lpstr>
      <vt:lpstr>The HOWVAST survey</vt:lpstr>
      <vt:lpstr>The HOWVAST survey</vt:lpstr>
      <vt:lpstr>HOWVAST results</vt:lpstr>
      <vt:lpstr>HOWVAST results: spatial distribution</vt:lpstr>
      <vt:lpstr>HOWVAST results: spatial distribution</vt:lpstr>
      <vt:lpstr>The search for distant RR Lyrae stars </vt:lpstr>
      <vt:lpstr>PowerPoint Presentation</vt:lpstr>
      <vt:lpstr>PowerPoint Presentation</vt:lpstr>
      <vt:lpstr>Summary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Gustavo</dc:creator>
  <dc:description/>
  <cp:lastModifiedBy>Ricardo Munoz</cp:lastModifiedBy>
  <cp:revision>181</cp:revision>
  <dcterms:modified xsi:type="dcterms:W3CDTF">2026-01-07T10:53:09Z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25</vt:i4>
  </property>
  <property fmtid="{D5CDD505-2E9C-101B-9397-08002B2CF9AE}" pid="3" name="Notes">
    <vt:i4>6</vt:i4>
  </property>
  <property fmtid="{D5CDD505-2E9C-101B-9397-08002B2CF9AE}" pid="4" name="PresentationFormat">
    <vt:lpwstr>On-screen Show (16:9)</vt:lpwstr>
  </property>
  <property fmtid="{D5CDD505-2E9C-101B-9397-08002B2CF9AE}" pid="5" name="Slides">
    <vt:i4>70</vt:i4>
  </property>
</Properties>
</file>