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4"/>
  </p:notesMasterIdLst>
  <p:sldIdLst>
    <p:sldId id="256" r:id="rId2"/>
    <p:sldId id="843" r:id="rId3"/>
    <p:sldId id="1402" r:id="rId4"/>
    <p:sldId id="1403" r:id="rId5"/>
    <p:sldId id="1404" r:id="rId6"/>
    <p:sldId id="644" r:id="rId7"/>
    <p:sldId id="1405" r:id="rId8"/>
    <p:sldId id="1007" r:id="rId9"/>
    <p:sldId id="711" r:id="rId10"/>
    <p:sldId id="716" r:id="rId11"/>
    <p:sldId id="1014" r:id="rId12"/>
    <p:sldId id="1013" r:id="rId13"/>
    <p:sldId id="785" r:id="rId14"/>
    <p:sldId id="1417" r:id="rId15"/>
    <p:sldId id="982" r:id="rId16"/>
    <p:sldId id="1414" r:id="rId17"/>
    <p:sldId id="980" r:id="rId18"/>
    <p:sldId id="1410" r:id="rId19"/>
    <p:sldId id="1411" r:id="rId20"/>
    <p:sldId id="723" r:id="rId21"/>
    <p:sldId id="933" r:id="rId22"/>
    <p:sldId id="797" r:id="rId23"/>
    <p:sldId id="1415" r:id="rId24"/>
    <p:sldId id="970" r:id="rId25"/>
    <p:sldId id="262" r:id="rId26"/>
    <p:sldId id="1418" r:id="rId27"/>
    <p:sldId id="1412" r:id="rId28"/>
    <p:sldId id="992" r:id="rId29"/>
    <p:sldId id="1416" r:id="rId30"/>
    <p:sldId id="1396" r:id="rId31"/>
    <p:sldId id="999" r:id="rId32"/>
    <p:sldId id="896" r:id="rId3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42092"/>
    <a:srgbClr val="0432FF"/>
    <a:srgbClr val="F4F4C6"/>
    <a:srgbClr val="F9DB8E"/>
    <a:srgbClr val="CDB7F8"/>
    <a:srgbClr val="FF40FF"/>
    <a:srgbClr val="FF9300"/>
    <a:srgbClr val="00FA00"/>
    <a:srgbClr val="FFFC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1348"/>
    <p:restoredTop sz="67815"/>
  </p:normalViewPr>
  <p:slideViewPr>
    <p:cSldViewPr snapToGrid="0" snapToObjects="1">
      <p:cViewPr varScale="1">
        <p:scale>
          <a:sx n="78" d="100"/>
          <a:sy n="78" d="100"/>
        </p:scale>
        <p:origin x="872" y="168"/>
      </p:cViewPr>
      <p:guideLst/>
    </p:cSldViewPr>
  </p:slideViewPr>
  <p:notesTextViewPr>
    <p:cViewPr>
      <p:scale>
        <a:sx n="170" d="100"/>
        <a:sy n="17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diagrams/_rels/data1.xml.rels><?xml version="1.0" encoding="UTF-8" standalone="yes"?>
<Relationships xmlns="http://schemas.openxmlformats.org/package/2006/relationships"><Relationship Id="rId1" Type="http://schemas.openxmlformats.org/officeDocument/2006/relationships/image" Target="../media/image30.jpeg"/></Relationships>
</file>

<file path=ppt/diagrams/_rels/drawing1.xml.rels><?xml version="1.0" encoding="UTF-8" standalone="yes"?>
<Relationships xmlns="http://schemas.openxmlformats.org/package/2006/relationships"><Relationship Id="rId1" Type="http://schemas.openxmlformats.org/officeDocument/2006/relationships/image" Target="../media/image30.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A51D04B-00E1-6247-B5E8-7F787AF4B7FB}" type="doc">
      <dgm:prSet loTypeId="urn:microsoft.com/office/officeart/2005/8/layout/radial2" loCatId="" qsTypeId="urn:microsoft.com/office/officeart/2005/8/quickstyle/simple1" qsCatId="simple" csTypeId="urn:microsoft.com/office/officeart/2005/8/colors/accent1_2" csCatId="accent1" phldr="1"/>
      <dgm:spPr/>
      <dgm:t>
        <a:bodyPr/>
        <a:lstStyle/>
        <a:p>
          <a:endParaRPr lang="zh-CN" altLang="en-US"/>
        </a:p>
      </dgm:t>
    </dgm:pt>
    <dgm:pt modelId="{73170F32-1ADC-3249-B29B-71E2A99B091B}">
      <dgm:prSet phldrT="[文本]"/>
      <dgm:spPr>
        <a:solidFill>
          <a:srgbClr val="C00000"/>
        </a:solidFill>
      </dgm:spPr>
      <dgm:t>
        <a:bodyPr/>
        <a:lstStyle/>
        <a:p>
          <a:r>
            <a:rPr lang="en-US" altLang="zh-CN" b="1" dirty="0"/>
            <a:t>PAST</a:t>
          </a:r>
          <a:endParaRPr lang="zh-CN" altLang="en-US" b="1" dirty="0"/>
        </a:p>
      </dgm:t>
    </dgm:pt>
    <dgm:pt modelId="{D04FF3E5-1C3C-0849-B80D-2D599904C577}" type="parTrans" cxnId="{EDE6D7F7-06D7-4D4B-8210-D9B19D108488}">
      <dgm:prSet/>
      <dgm:spPr/>
      <dgm:t>
        <a:bodyPr/>
        <a:lstStyle/>
        <a:p>
          <a:endParaRPr lang="zh-CN" altLang="en-US"/>
        </a:p>
      </dgm:t>
    </dgm:pt>
    <dgm:pt modelId="{27274946-EDA9-5F4F-95E7-08FCAB1F48AE}" type="sibTrans" cxnId="{EDE6D7F7-06D7-4D4B-8210-D9B19D108488}">
      <dgm:prSet/>
      <dgm:spPr/>
      <dgm:t>
        <a:bodyPr/>
        <a:lstStyle/>
        <a:p>
          <a:endParaRPr lang="zh-CN" altLang="en-US"/>
        </a:p>
      </dgm:t>
    </dgm:pt>
    <dgm:pt modelId="{0FB5D745-86AA-B342-BD0E-0189E51A6E62}">
      <dgm:prSet phldrT="[文本]"/>
      <dgm:spPr>
        <a:solidFill>
          <a:schemeClr val="accent2"/>
        </a:solidFill>
      </dgm:spPr>
      <dgm:t>
        <a:bodyPr/>
        <a:lstStyle/>
        <a:p>
          <a:r>
            <a:rPr lang="en-US" altLang="zh-CN" b="1" dirty="0"/>
            <a:t>PET</a:t>
          </a:r>
          <a:endParaRPr lang="zh-CN" altLang="en-US" b="1" dirty="0"/>
        </a:p>
      </dgm:t>
    </dgm:pt>
    <dgm:pt modelId="{E160DAAB-BBCE-7D4D-867F-85A50380E6C1}" type="parTrans" cxnId="{D86AA873-CA79-5A41-98DA-E7E15791F9CE}">
      <dgm:prSet/>
      <dgm:spPr/>
      <dgm:t>
        <a:bodyPr/>
        <a:lstStyle/>
        <a:p>
          <a:endParaRPr lang="zh-CN" altLang="en-US"/>
        </a:p>
      </dgm:t>
    </dgm:pt>
    <dgm:pt modelId="{FA3C7822-350E-5245-9752-CAD4237DBF1E}" type="sibTrans" cxnId="{D86AA873-CA79-5A41-98DA-E7E15791F9CE}">
      <dgm:prSet/>
      <dgm:spPr/>
      <dgm:t>
        <a:bodyPr/>
        <a:lstStyle/>
        <a:p>
          <a:endParaRPr lang="zh-CN" altLang="en-US"/>
        </a:p>
      </dgm:t>
    </dgm:pt>
    <dgm:pt modelId="{9EA54D96-94BF-F740-9F76-E803B9BF84E6}">
      <dgm:prSet phldrT="[文本]"/>
      <dgm:spPr>
        <a:solidFill>
          <a:srgbClr val="00B050"/>
        </a:solidFill>
      </dgm:spPr>
      <dgm:t>
        <a:bodyPr/>
        <a:lstStyle/>
        <a:p>
          <a:r>
            <a:rPr lang="en-US" altLang="zh-CN" b="1" dirty="0"/>
            <a:t>POET</a:t>
          </a:r>
        </a:p>
      </dgm:t>
    </dgm:pt>
    <dgm:pt modelId="{42EAA871-67A1-9A40-AC64-36E8FFDE3807}" type="sibTrans" cxnId="{ADC263FE-312B-2245-B311-27671588BBA5}">
      <dgm:prSet/>
      <dgm:spPr/>
      <dgm:t>
        <a:bodyPr/>
        <a:lstStyle/>
        <a:p>
          <a:endParaRPr lang="zh-CN" altLang="en-US"/>
        </a:p>
      </dgm:t>
    </dgm:pt>
    <dgm:pt modelId="{292C1D05-9D1D-6844-89AE-D7426565D16A}" type="parTrans" cxnId="{ADC263FE-312B-2245-B311-27671588BBA5}">
      <dgm:prSet/>
      <dgm:spPr/>
      <dgm:t>
        <a:bodyPr/>
        <a:lstStyle/>
        <a:p>
          <a:endParaRPr lang="zh-CN" altLang="en-US"/>
        </a:p>
      </dgm:t>
    </dgm:pt>
    <dgm:pt modelId="{81B9A50F-8966-C349-86D8-3BA5F79DF8CE}">
      <dgm:prSet/>
      <dgm:spPr/>
      <dgm:t>
        <a:bodyPr/>
        <a:lstStyle/>
        <a:p>
          <a:r>
            <a:rPr lang="en-US" altLang="zh-CN" dirty="0"/>
            <a:t>DEB</a:t>
          </a:r>
          <a:endParaRPr lang="zh-CN" altLang="en-US" dirty="0"/>
        </a:p>
      </dgm:t>
    </dgm:pt>
    <dgm:pt modelId="{C6FED8CC-09CA-7D47-AD61-9ACFB406E315}" type="parTrans" cxnId="{636ABDF2-A862-CA48-89D7-1CB3DF78967F}">
      <dgm:prSet/>
      <dgm:spPr/>
      <dgm:t>
        <a:bodyPr/>
        <a:lstStyle/>
        <a:p>
          <a:endParaRPr lang="zh-CN" altLang="en-US"/>
        </a:p>
      </dgm:t>
    </dgm:pt>
    <dgm:pt modelId="{5D7485BA-DB3A-8645-B8D3-64065B8398E3}" type="sibTrans" cxnId="{636ABDF2-A862-CA48-89D7-1CB3DF78967F}">
      <dgm:prSet/>
      <dgm:spPr/>
      <dgm:t>
        <a:bodyPr/>
        <a:lstStyle/>
        <a:p>
          <a:endParaRPr lang="zh-CN" altLang="en-US"/>
        </a:p>
      </dgm:t>
    </dgm:pt>
    <dgm:pt modelId="{EC0E5E6F-F3E9-7A40-9FDB-EEAFB2DE24EE}">
      <dgm:prSet/>
      <dgm:spPr>
        <a:solidFill>
          <a:srgbClr val="7030A0"/>
        </a:solidFill>
      </dgm:spPr>
      <dgm:t>
        <a:bodyPr/>
        <a:lstStyle/>
        <a:p>
          <a:r>
            <a:rPr lang="en-US" altLang="zh-CN" dirty="0"/>
            <a:t>CASH</a:t>
          </a:r>
          <a:endParaRPr lang="zh-CN" altLang="en-US" dirty="0"/>
        </a:p>
      </dgm:t>
    </dgm:pt>
    <dgm:pt modelId="{6E2CCDE5-BE45-8B45-9B3B-8A88D0308AF0}" type="parTrans" cxnId="{61BACE35-BDB1-BD4B-99DA-8EC57491B3AC}">
      <dgm:prSet/>
      <dgm:spPr/>
      <dgm:t>
        <a:bodyPr/>
        <a:lstStyle/>
        <a:p>
          <a:endParaRPr lang="zh-CN" altLang="en-US"/>
        </a:p>
      </dgm:t>
    </dgm:pt>
    <dgm:pt modelId="{88A36ACE-8DBE-CA46-B3FB-9ED4C4608BF6}" type="sibTrans" cxnId="{61BACE35-BDB1-BD4B-99DA-8EC57491B3AC}">
      <dgm:prSet/>
      <dgm:spPr/>
      <dgm:t>
        <a:bodyPr/>
        <a:lstStyle/>
        <a:p>
          <a:endParaRPr lang="zh-CN" altLang="en-US"/>
        </a:p>
      </dgm:t>
    </dgm:pt>
    <dgm:pt modelId="{78DEFD17-7BBD-144A-B335-FF203F1B6C4D}" type="pres">
      <dgm:prSet presAssocID="{4A51D04B-00E1-6247-B5E8-7F787AF4B7FB}" presName="composite" presStyleCnt="0">
        <dgm:presLayoutVars>
          <dgm:chMax val="5"/>
          <dgm:dir/>
          <dgm:animLvl val="ctr"/>
          <dgm:resizeHandles val="exact"/>
        </dgm:presLayoutVars>
      </dgm:prSet>
      <dgm:spPr/>
    </dgm:pt>
    <dgm:pt modelId="{32C78E3E-6EE1-D54A-B1AB-F1ECC5A22A2B}" type="pres">
      <dgm:prSet presAssocID="{4A51D04B-00E1-6247-B5E8-7F787AF4B7FB}" presName="cycle" presStyleCnt="0"/>
      <dgm:spPr/>
    </dgm:pt>
    <dgm:pt modelId="{CD8997DE-C42F-2740-9D18-E341211C2D8D}" type="pres">
      <dgm:prSet presAssocID="{4A51D04B-00E1-6247-B5E8-7F787AF4B7FB}" presName="centerShape" presStyleCnt="0"/>
      <dgm:spPr/>
    </dgm:pt>
    <dgm:pt modelId="{6DBEA037-AF95-9041-A953-796451F98D86}" type="pres">
      <dgm:prSet presAssocID="{4A51D04B-00E1-6247-B5E8-7F787AF4B7FB}" presName="connSite" presStyleLbl="node1" presStyleIdx="0" presStyleCnt="6"/>
      <dgm:spPr/>
    </dgm:pt>
    <dgm:pt modelId="{32093C91-2F83-AC44-BA1D-AAA0C3CB5F68}" type="pres">
      <dgm:prSet presAssocID="{4A51D04B-00E1-6247-B5E8-7F787AF4B7FB}" presName="visible" presStyleLbl="node1" presStyleIdx="0" presStyleCnt="6" custLinFactNeighborY="704"/>
      <dgm:spPr>
        <a:blipFill>
          <a:blip xmlns:r="http://schemas.openxmlformats.org/officeDocument/2006/relationships" r:embed="rId1">
            <a:extLst>
              <a:ext uri="{28A0092B-C50C-407E-A947-70E740481C1C}">
                <a14:useLocalDpi xmlns:a14="http://schemas.microsoft.com/office/drawing/2010/main" val="0"/>
              </a:ext>
            </a:extLst>
          </a:blip>
          <a:srcRect/>
          <a:stretch>
            <a:fillRect l="-17000" r="-17000"/>
          </a:stretch>
        </a:blipFill>
      </dgm:spPr>
    </dgm:pt>
    <dgm:pt modelId="{5ED5B46A-D1E7-F344-981E-F52883367BA5}" type="pres">
      <dgm:prSet presAssocID="{D04FF3E5-1C3C-0849-B80D-2D599904C577}" presName="Name25" presStyleLbl="parChTrans1D1" presStyleIdx="0" presStyleCnt="5"/>
      <dgm:spPr/>
    </dgm:pt>
    <dgm:pt modelId="{B33A3746-7262-EC47-87B6-565E3D8A215C}" type="pres">
      <dgm:prSet presAssocID="{73170F32-1ADC-3249-B29B-71E2A99B091B}" presName="node" presStyleCnt="0"/>
      <dgm:spPr/>
    </dgm:pt>
    <dgm:pt modelId="{5B5BE35E-70C1-5E4E-A3D4-5549636A5FF7}" type="pres">
      <dgm:prSet presAssocID="{73170F32-1ADC-3249-B29B-71E2A99B091B}" presName="parentNode" presStyleLbl="node1" presStyleIdx="1" presStyleCnt="6">
        <dgm:presLayoutVars>
          <dgm:chMax val="1"/>
          <dgm:bulletEnabled val="1"/>
        </dgm:presLayoutVars>
      </dgm:prSet>
      <dgm:spPr/>
    </dgm:pt>
    <dgm:pt modelId="{91384DF3-CA7F-3743-B1EF-C54611206DE6}" type="pres">
      <dgm:prSet presAssocID="{73170F32-1ADC-3249-B29B-71E2A99B091B}" presName="childNode" presStyleLbl="revTx" presStyleIdx="0" presStyleCnt="0">
        <dgm:presLayoutVars>
          <dgm:bulletEnabled val="1"/>
        </dgm:presLayoutVars>
      </dgm:prSet>
      <dgm:spPr/>
    </dgm:pt>
    <dgm:pt modelId="{FF0A3B34-9054-2643-8F6F-DB3C0B304FF6}" type="pres">
      <dgm:prSet presAssocID="{E160DAAB-BBCE-7D4D-867F-85A50380E6C1}" presName="Name25" presStyleLbl="parChTrans1D1" presStyleIdx="1" presStyleCnt="5"/>
      <dgm:spPr/>
    </dgm:pt>
    <dgm:pt modelId="{86DCEE28-FFC6-9449-8668-386C2CF3E7C8}" type="pres">
      <dgm:prSet presAssocID="{0FB5D745-86AA-B342-BD0E-0189E51A6E62}" presName="node" presStyleCnt="0"/>
      <dgm:spPr/>
    </dgm:pt>
    <dgm:pt modelId="{AAE07230-C06A-1A4D-8EF2-0C707E0F3438}" type="pres">
      <dgm:prSet presAssocID="{0FB5D745-86AA-B342-BD0E-0189E51A6E62}" presName="parentNode" presStyleLbl="node1" presStyleIdx="2" presStyleCnt="6" custScaleX="102951">
        <dgm:presLayoutVars>
          <dgm:chMax val="1"/>
          <dgm:bulletEnabled val="1"/>
        </dgm:presLayoutVars>
      </dgm:prSet>
      <dgm:spPr/>
    </dgm:pt>
    <dgm:pt modelId="{C644F51B-E904-194B-818C-6A8D1748B320}" type="pres">
      <dgm:prSet presAssocID="{0FB5D745-86AA-B342-BD0E-0189E51A6E62}" presName="childNode" presStyleLbl="revTx" presStyleIdx="0" presStyleCnt="0">
        <dgm:presLayoutVars>
          <dgm:bulletEnabled val="1"/>
        </dgm:presLayoutVars>
      </dgm:prSet>
      <dgm:spPr/>
    </dgm:pt>
    <dgm:pt modelId="{AC577418-38E5-3445-BE62-AD4E1780D3D4}" type="pres">
      <dgm:prSet presAssocID="{292C1D05-9D1D-6844-89AE-D7426565D16A}" presName="Name25" presStyleLbl="parChTrans1D1" presStyleIdx="2" presStyleCnt="5"/>
      <dgm:spPr/>
    </dgm:pt>
    <dgm:pt modelId="{5C1AA695-B7A4-8948-B884-6B6F721C5D52}" type="pres">
      <dgm:prSet presAssocID="{9EA54D96-94BF-F740-9F76-E803B9BF84E6}" presName="node" presStyleCnt="0"/>
      <dgm:spPr/>
    </dgm:pt>
    <dgm:pt modelId="{92357D90-CEB6-004A-A41C-99098357CF11}" type="pres">
      <dgm:prSet presAssocID="{9EA54D96-94BF-F740-9F76-E803B9BF84E6}" presName="parentNode" presStyleLbl="node1" presStyleIdx="3" presStyleCnt="6">
        <dgm:presLayoutVars>
          <dgm:chMax val="1"/>
          <dgm:bulletEnabled val="1"/>
        </dgm:presLayoutVars>
      </dgm:prSet>
      <dgm:spPr/>
    </dgm:pt>
    <dgm:pt modelId="{0A705767-3315-F34F-BE32-E9AC0710D02C}" type="pres">
      <dgm:prSet presAssocID="{9EA54D96-94BF-F740-9F76-E803B9BF84E6}" presName="childNode" presStyleLbl="revTx" presStyleIdx="0" presStyleCnt="0">
        <dgm:presLayoutVars>
          <dgm:bulletEnabled val="1"/>
        </dgm:presLayoutVars>
      </dgm:prSet>
      <dgm:spPr/>
    </dgm:pt>
    <dgm:pt modelId="{E9224D30-EA88-394C-A3F9-DB9356655EB4}" type="pres">
      <dgm:prSet presAssocID="{C6FED8CC-09CA-7D47-AD61-9ACFB406E315}" presName="Name25" presStyleLbl="parChTrans1D1" presStyleIdx="3" presStyleCnt="5"/>
      <dgm:spPr/>
    </dgm:pt>
    <dgm:pt modelId="{17FF076F-1A1D-5241-8EE1-7949AF7673A8}" type="pres">
      <dgm:prSet presAssocID="{81B9A50F-8966-C349-86D8-3BA5F79DF8CE}" presName="node" presStyleCnt="0"/>
      <dgm:spPr/>
    </dgm:pt>
    <dgm:pt modelId="{E89431C8-5B36-F448-B420-FD63C8C74991}" type="pres">
      <dgm:prSet presAssocID="{81B9A50F-8966-C349-86D8-3BA5F79DF8CE}" presName="parentNode" presStyleLbl="node1" presStyleIdx="4" presStyleCnt="6">
        <dgm:presLayoutVars>
          <dgm:chMax val="1"/>
          <dgm:bulletEnabled val="1"/>
        </dgm:presLayoutVars>
      </dgm:prSet>
      <dgm:spPr/>
    </dgm:pt>
    <dgm:pt modelId="{17FC3E2F-A240-E74E-8D67-50919FD7AA58}" type="pres">
      <dgm:prSet presAssocID="{81B9A50F-8966-C349-86D8-3BA5F79DF8CE}" presName="childNode" presStyleLbl="revTx" presStyleIdx="0" presStyleCnt="0">
        <dgm:presLayoutVars>
          <dgm:bulletEnabled val="1"/>
        </dgm:presLayoutVars>
      </dgm:prSet>
      <dgm:spPr/>
    </dgm:pt>
    <dgm:pt modelId="{E9E5A85E-B69A-6B42-97D5-84120DDF8B6B}" type="pres">
      <dgm:prSet presAssocID="{6E2CCDE5-BE45-8B45-9B3B-8A88D0308AF0}" presName="Name25" presStyleLbl="parChTrans1D1" presStyleIdx="4" presStyleCnt="5"/>
      <dgm:spPr/>
    </dgm:pt>
    <dgm:pt modelId="{A03A2AA9-7608-484A-9CB1-7CD2A1861E39}" type="pres">
      <dgm:prSet presAssocID="{EC0E5E6F-F3E9-7A40-9FDB-EEAFB2DE24EE}" presName="node" presStyleCnt="0"/>
      <dgm:spPr/>
    </dgm:pt>
    <dgm:pt modelId="{86E3FDE2-2687-A449-9ED8-131A69619F15}" type="pres">
      <dgm:prSet presAssocID="{EC0E5E6F-F3E9-7A40-9FDB-EEAFB2DE24EE}" presName="parentNode" presStyleLbl="node1" presStyleIdx="5" presStyleCnt="6">
        <dgm:presLayoutVars>
          <dgm:chMax val="1"/>
          <dgm:bulletEnabled val="1"/>
        </dgm:presLayoutVars>
      </dgm:prSet>
      <dgm:spPr/>
    </dgm:pt>
    <dgm:pt modelId="{FC1B8667-A2BA-C84E-B680-7A1398776D77}" type="pres">
      <dgm:prSet presAssocID="{EC0E5E6F-F3E9-7A40-9FDB-EEAFB2DE24EE}" presName="childNode" presStyleLbl="revTx" presStyleIdx="0" presStyleCnt="0">
        <dgm:presLayoutVars>
          <dgm:bulletEnabled val="1"/>
        </dgm:presLayoutVars>
      </dgm:prSet>
      <dgm:spPr/>
    </dgm:pt>
  </dgm:ptLst>
  <dgm:cxnLst>
    <dgm:cxn modelId="{F49F1E1E-70A0-2444-A6FE-8530043FF40A}" type="presOf" srcId="{E160DAAB-BBCE-7D4D-867F-85A50380E6C1}" destId="{FF0A3B34-9054-2643-8F6F-DB3C0B304FF6}" srcOrd="0" destOrd="0" presId="urn:microsoft.com/office/officeart/2005/8/layout/radial2"/>
    <dgm:cxn modelId="{F5A22F1F-8C44-5C4F-880C-474A92D2CF55}" type="presOf" srcId="{4A51D04B-00E1-6247-B5E8-7F787AF4B7FB}" destId="{78DEFD17-7BBD-144A-B335-FF203F1B6C4D}" srcOrd="0" destOrd="0" presId="urn:microsoft.com/office/officeart/2005/8/layout/radial2"/>
    <dgm:cxn modelId="{61BACE35-BDB1-BD4B-99DA-8EC57491B3AC}" srcId="{4A51D04B-00E1-6247-B5E8-7F787AF4B7FB}" destId="{EC0E5E6F-F3E9-7A40-9FDB-EEAFB2DE24EE}" srcOrd="4" destOrd="0" parTransId="{6E2CCDE5-BE45-8B45-9B3B-8A88D0308AF0}" sibTransId="{88A36ACE-8DBE-CA46-B3FB-9ED4C4608BF6}"/>
    <dgm:cxn modelId="{CAB9CD41-EFA7-A946-B3A6-5D8728D8EB18}" type="presOf" srcId="{EC0E5E6F-F3E9-7A40-9FDB-EEAFB2DE24EE}" destId="{86E3FDE2-2687-A449-9ED8-131A69619F15}" srcOrd="0" destOrd="0" presId="urn:microsoft.com/office/officeart/2005/8/layout/radial2"/>
    <dgm:cxn modelId="{61DADD4C-F2E8-4B46-89E4-F3B3E1170E3F}" type="presOf" srcId="{81B9A50F-8966-C349-86D8-3BA5F79DF8CE}" destId="{E89431C8-5B36-F448-B420-FD63C8C74991}" srcOrd="0" destOrd="0" presId="urn:microsoft.com/office/officeart/2005/8/layout/radial2"/>
    <dgm:cxn modelId="{C85A1C58-D25B-C143-8CC6-1AA94064CA20}" type="presOf" srcId="{D04FF3E5-1C3C-0849-B80D-2D599904C577}" destId="{5ED5B46A-D1E7-F344-981E-F52883367BA5}" srcOrd="0" destOrd="0" presId="urn:microsoft.com/office/officeart/2005/8/layout/radial2"/>
    <dgm:cxn modelId="{9BBBB665-6383-0D48-87B6-A027B30DBBBC}" type="presOf" srcId="{C6FED8CC-09CA-7D47-AD61-9ACFB406E315}" destId="{E9224D30-EA88-394C-A3F9-DB9356655EB4}" srcOrd="0" destOrd="0" presId="urn:microsoft.com/office/officeart/2005/8/layout/radial2"/>
    <dgm:cxn modelId="{3E8DB668-22D8-C948-B45C-128F554D2F8D}" type="presOf" srcId="{6E2CCDE5-BE45-8B45-9B3B-8A88D0308AF0}" destId="{E9E5A85E-B69A-6B42-97D5-84120DDF8B6B}" srcOrd="0" destOrd="0" presId="urn:microsoft.com/office/officeart/2005/8/layout/radial2"/>
    <dgm:cxn modelId="{1E5E156F-E0BD-9540-BC8A-9FEF66A49FD5}" type="presOf" srcId="{292C1D05-9D1D-6844-89AE-D7426565D16A}" destId="{AC577418-38E5-3445-BE62-AD4E1780D3D4}" srcOrd="0" destOrd="0" presId="urn:microsoft.com/office/officeart/2005/8/layout/radial2"/>
    <dgm:cxn modelId="{D86AA873-CA79-5A41-98DA-E7E15791F9CE}" srcId="{4A51D04B-00E1-6247-B5E8-7F787AF4B7FB}" destId="{0FB5D745-86AA-B342-BD0E-0189E51A6E62}" srcOrd="1" destOrd="0" parTransId="{E160DAAB-BBCE-7D4D-867F-85A50380E6C1}" sibTransId="{FA3C7822-350E-5245-9752-CAD4237DBF1E}"/>
    <dgm:cxn modelId="{5E570084-E0C8-FC4B-AE75-3124792FEC2E}" type="presOf" srcId="{0FB5D745-86AA-B342-BD0E-0189E51A6E62}" destId="{AAE07230-C06A-1A4D-8EF2-0C707E0F3438}" srcOrd="0" destOrd="0" presId="urn:microsoft.com/office/officeart/2005/8/layout/radial2"/>
    <dgm:cxn modelId="{1E3435D4-C2E2-F941-96A5-6655E0ED1361}" type="presOf" srcId="{9EA54D96-94BF-F740-9F76-E803B9BF84E6}" destId="{92357D90-CEB6-004A-A41C-99098357CF11}" srcOrd="0" destOrd="0" presId="urn:microsoft.com/office/officeart/2005/8/layout/radial2"/>
    <dgm:cxn modelId="{9A6FAEEB-CC9A-6048-A889-B522934859E5}" type="presOf" srcId="{73170F32-1ADC-3249-B29B-71E2A99B091B}" destId="{5B5BE35E-70C1-5E4E-A3D4-5549636A5FF7}" srcOrd="0" destOrd="0" presId="urn:microsoft.com/office/officeart/2005/8/layout/radial2"/>
    <dgm:cxn modelId="{636ABDF2-A862-CA48-89D7-1CB3DF78967F}" srcId="{4A51D04B-00E1-6247-B5E8-7F787AF4B7FB}" destId="{81B9A50F-8966-C349-86D8-3BA5F79DF8CE}" srcOrd="3" destOrd="0" parTransId="{C6FED8CC-09CA-7D47-AD61-9ACFB406E315}" sibTransId="{5D7485BA-DB3A-8645-B8D3-64065B8398E3}"/>
    <dgm:cxn modelId="{EDE6D7F7-06D7-4D4B-8210-D9B19D108488}" srcId="{4A51D04B-00E1-6247-B5E8-7F787AF4B7FB}" destId="{73170F32-1ADC-3249-B29B-71E2A99B091B}" srcOrd="0" destOrd="0" parTransId="{D04FF3E5-1C3C-0849-B80D-2D599904C577}" sibTransId="{27274946-EDA9-5F4F-95E7-08FCAB1F48AE}"/>
    <dgm:cxn modelId="{ADC263FE-312B-2245-B311-27671588BBA5}" srcId="{4A51D04B-00E1-6247-B5E8-7F787AF4B7FB}" destId="{9EA54D96-94BF-F740-9F76-E803B9BF84E6}" srcOrd="2" destOrd="0" parTransId="{292C1D05-9D1D-6844-89AE-D7426565D16A}" sibTransId="{42EAA871-67A1-9A40-AC64-36E8FFDE3807}"/>
    <dgm:cxn modelId="{A9E30060-F1F9-5F45-BB9F-DF7B038A5B78}" type="presParOf" srcId="{78DEFD17-7BBD-144A-B335-FF203F1B6C4D}" destId="{32C78E3E-6EE1-D54A-B1AB-F1ECC5A22A2B}" srcOrd="0" destOrd="0" presId="urn:microsoft.com/office/officeart/2005/8/layout/radial2"/>
    <dgm:cxn modelId="{1B7E8FA9-6FB5-AB48-8A27-AA353B9B099D}" type="presParOf" srcId="{32C78E3E-6EE1-D54A-B1AB-F1ECC5A22A2B}" destId="{CD8997DE-C42F-2740-9D18-E341211C2D8D}" srcOrd="0" destOrd="0" presId="urn:microsoft.com/office/officeart/2005/8/layout/radial2"/>
    <dgm:cxn modelId="{7FBF22EC-1697-0E45-B99E-371582CEA959}" type="presParOf" srcId="{CD8997DE-C42F-2740-9D18-E341211C2D8D}" destId="{6DBEA037-AF95-9041-A953-796451F98D86}" srcOrd="0" destOrd="0" presId="urn:microsoft.com/office/officeart/2005/8/layout/radial2"/>
    <dgm:cxn modelId="{D289D312-FF06-5A43-B84E-CD45AC29323D}" type="presParOf" srcId="{CD8997DE-C42F-2740-9D18-E341211C2D8D}" destId="{32093C91-2F83-AC44-BA1D-AAA0C3CB5F68}" srcOrd="1" destOrd="0" presId="urn:microsoft.com/office/officeart/2005/8/layout/radial2"/>
    <dgm:cxn modelId="{5BBC0F70-AA9A-E64E-A41A-43CE9EBF7251}" type="presParOf" srcId="{32C78E3E-6EE1-D54A-B1AB-F1ECC5A22A2B}" destId="{5ED5B46A-D1E7-F344-981E-F52883367BA5}" srcOrd="1" destOrd="0" presId="urn:microsoft.com/office/officeart/2005/8/layout/radial2"/>
    <dgm:cxn modelId="{1DD7F15F-6F1B-9849-9B4B-5B82D9C83B39}" type="presParOf" srcId="{32C78E3E-6EE1-D54A-B1AB-F1ECC5A22A2B}" destId="{B33A3746-7262-EC47-87B6-565E3D8A215C}" srcOrd="2" destOrd="0" presId="urn:microsoft.com/office/officeart/2005/8/layout/radial2"/>
    <dgm:cxn modelId="{EE8FD845-2F2C-E34C-BDBA-3AD0E5C95956}" type="presParOf" srcId="{B33A3746-7262-EC47-87B6-565E3D8A215C}" destId="{5B5BE35E-70C1-5E4E-A3D4-5549636A5FF7}" srcOrd="0" destOrd="0" presId="urn:microsoft.com/office/officeart/2005/8/layout/radial2"/>
    <dgm:cxn modelId="{CC7119B0-EC5B-BA40-946A-CD7593C015C9}" type="presParOf" srcId="{B33A3746-7262-EC47-87B6-565E3D8A215C}" destId="{91384DF3-CA7F-3743-B1EF-C54611206DE6}" srcOrd="1" destOrd="0" presId="urn:microsoft.com/office/officeart/2005/8/layout/radial2"/>
    <dgm:cxn modelId="{733F6D9B-D496-E14D-A28A-BBBB883D1533}" type="presParOf" srcId="{32C78E3E-6EE1-D54A-B1AB-F1ECC5A22A2B}" destId="{FF0A3B34-9054-2643-8F6F-DB3C0B304FF6}" srcOrd="3" destOrd="0" presId="urn:microsoft.com/office/officeart/2005/8/layout/radial2"/>
    <dgm:cxn modelId="{83E9EE1E-F5B5-D247-BD81-407922A47D0D}" type="presParOf" srcId="{32C78E3E-6EE1-D54A-B1AB-F1ECC5A22A2B}" destId="{86DCEE28-FFC6-9449-8668-386C2CF3E7C8}" srcOrd="4" destOrd="0" presId="urn:microsoft.com/office/officeart/2005/8/layout/radial2"/>
    <dgm:cxn modelId="{20B7F7A7-3359-A441-B0FD-273D51CBADA3}" type="presParOf" srcId="{86DCEE28-FFC6-9449-8668-386C2CF3E7C8}" destId="{AAE07230-C06A-1A4D-8EF2-0C707E0F3438}" srcOrd="0" destOrd="0" presId="urn:microsoft.com/office/officeart/2005/8/layout/radial2"/>
    <dgm:cxn modelId="{8FBAE6CF-2584-D54F-AF89-2C227CEFE838}" type="presParOf" srcId="{86DCEE28-FFC6-9449-8668-386C2CF3E7C8}" destId="{C644F51B-E904-194B-818C-6A8D1748B320}" srcOrd="1" destOrd="0" presId="urn:microsoft.com/office/officeart/2005/8/layout/radial2"/>
    <dgm:cxn modelId="{EB013537-08AF-D747-86BB-FF3A65F932D1}" type="presParOf" srcId="{32C78E3E-6EE1-D54A-B1AB-F1ECC5A22A2B}" destId="{AC577418-38E5-3445-BE62-AD4E1780D3D4}" srcOrd="5" destOrd="0" presId="urn:microsoft.com/office/officeart/2005/8/layout/radial2"/>
    <dgm:cxn modelId="{7EAB3333-4AA7-CF49-81DD-AE0C161F2E24}" type="presParOf" srcId="{32C78E3E-6EE1-D54A-B1AB-F1ECC5A22A2B}" destId="{5C1AA695-B7A4-8948-B884-6B6F721C5D52}" srcOrd="6" destOrd="0" presId="urn:microsoft.com/office/officeart/2005/8/layout/radial2"/>
    <dgm:cxn modelId="{D7692E2C-5CF7-4048-AA5C-14BD2EB65242}" type="presParOf" srcId="{5C1AA695-B7A4-8948-B884-6B6F721C5D52}" destId="{92357D90-CEB6-004A-A41C-99098357CF11}" srcOrd="0" destOrd="0" presId="urn:microsoft.com/office/officeart/2005/8/layout/radial2"/>
    <dgm:cxn modelId="{413B592B-40E2-8F49-871B-0346C775BEF1}" type="presParOf" srcId="{5C1AA695-B7A4-8948-B884-6B6F721C5D52}" destId="{0A705767-3315-F34F-BE32-E9AC0710D02C}" srcOrd="1" destOrd="0" presId="urn:microsoft.com/office/officeart/2005/8/layout/radial2"/>
    <dgm:cxn modelId="{946C62CA-CFAC-A349-A85F-686DA9671D82}" type="presParOf" srcId="{32C78E3E-6EE1-D54A-B1AB-F1ECC5A22A2B}" destId="{E9224D30-EA88-394C-A3F9-DB9356655EB4}" srcOrd="7" destOrd="0" presId="urn:microsoft.com/office/officeart/2005/8/layout/radial2"/>
    <dgm:cxn modelId="{E354514B-7452-8C45-9950-907F4FA45076}" type="presParOf" srcId="{32C78E3E-6EE1-D54A-B1AB-F1ECC5A22A2B}" destId="{17FF076F-1A1D-5241-8EE1-7949AF7673A8}" srcOrd="8" destOrd="0" presId="urn:microsoft.com/office/officeart/2005/8/layout/radial2"/>
    <dgm:cxn modelId="{8A0AEFA1-C272-CC45-8BBA-963E0503BF32}" type="presParOf" srcId="{17FF076F-1A1D-5241-8EE1-7949AF7673A8}" destId="{E89431C8-5B36-F448-B420-FD63C8C74991}" srcOrd="0" destOrd="0" presId="urn:microsoft.com/office/officeart/2005/8/layout/radial2"/>
    <dgm:cxn modelId="{45D00056-E497-0A4D-9838-FDF58DD6A7C7}" type="presParOf" srcId="{17FF076F-1A1D-5241-8EE1-7949AF7673A8}" destId="{17FC3E2F-A240-E74E-8D67-50919FD7AA58}" srcOrd="1" destOrd="0" presId="urn:microsoft.com/office/officeart/2005/8/layout/radial2"/>
    <dgm:cxn modelId="{732B76BC-F3E2-414C-86D6-00B3B95A0F55}" type="presParOf" srcId="{32C78E3E-6EE1-D54A-B1AB-F1ECC5A22A2B}" destId="{E9E5A85E-B69A-6B42-97D5-84120DDF8B6B}" srcOrd="9" destOrd="0" presId="urn:microsoft.com/office/officeart/2005/8/layout/radial2"/>
    <dgm:cxn modelId="{9058A65D-5F09-014C-8039-9F9935E903E9}" type="presParOf" srcId="{32C78E3E-6EE1-D54A-B1AB-F1ECC5A22A2B}" destId="{A03A2AA9-7608-484A-9CB1-7CD2A1861E39}" srcOrd="10" destOrd="0" presId="urn:microsoft.com/office/officeart/2005/8/layout/radial2"/>
    <dgm:cxn modelId="{72B05C6B-A166-3640-BEDB-2E3C534F80EE}" type="presParOf" srcId="{A03A2AA9-7608-484A-9CB1-7CD2A1861E39}" destId="{86E3FDE2-2687-A449-9ED8-131A69619F15}" srcOrd="0" destOrd="0" presId="urn:microsoft.com/office/officeart/2005/8/layout/radial2"/>
    <dgm:cxn modelId="{D55D4684-5FD6-CE45-B2A3-9AF7836080F8}" type="presParOf" srcId="{A03A2AA9-7608-484A-9CB1-7CD2A1861E39}" destId="{FC1B8667-A2BA-C84E-B680-7A1398776D77}" srcOrd="1" destOrd="0" presId="urn:microsoft.com/office/officeart/2005/8/layout/radial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9E5A85E-B69A-6B42-97D5-84120DDF8B6B}">
      <dsp:nvSpPr>
        <dsp:cNvPr id="0" name=""/>
        <dsp:cNvSpPr/>
      </dsp:nvSpPr>
      <dsp:spPr>
        <a:xfrm rot="3371344">
          <a:off x="2907490" y="2944727"/>
          <a:ext cx="1200493" cy="24653"/>
        </a:xfrm>
        <a:custGeom>
          <a:avLst/>
          <a:gdLst/>
          <a:ahLst/>
          <a:cxnLst/>
          <a:rect l="0" t="0" r="0" b="0"/>
          <a:pathLst>
            <a:path>
              <a:moveTo>
                <a:pt x="0" y="12326"/>
              </a:moveTo>
              <a:lnTo>
                <a:pt x="1200493" y="1232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9224D30-EA88-394C-A3F9-DB9356655EB4}">
      <dsp:nvSpPr>
        <dsp:cNvPr id="0" name=""/>
        <dsp:cNvSpPr/>
      </dsp:nvSpPr>
      <dsp:spPr>
        <a:xfrm rot="1740093">
          <a:off x="3241219" y="2524885"/>
          <a:ext cx="1076922" cy="24653"/>
        </a:xfrm>
        <a:custGeom>
          <a:avLst/>
          <a:gdLst/>
          <a:ahLst/>
          <a:cxnLst/>
          <a:rect l="0" t="0" r="0" b="0"/>
          <a:pathLst>
            <a:path>
              <a:moveTo>
                <a:pt x="0" y="12326"/>
              </a:moveTo>
              <a:lnTo>
                <a:pt x="1076922" y="1232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C577418-38E5-3445-BE62-AD4E1780D3D4}">
      <dsp:nvSpPr>
        <dsp:cNvPr id="0" name=""/>
        <dsp:cNvSpPr/>
      </dsp:nvSpPr>
      <dsp:spPr>
        <a:xfrm>
          <a:off x="3308738" y="2037217"/>
          <a:ext cx="1080670" cy="24653"/>
        </a:xfrm>
        <a:custGeom>
          <a:avLst/>
          <a:gdLst/>
          <a:ahLst/>
          <a:cxnLst/>
          <a:rect l="0" t="0" r="0" b="0"/>
          <a:pathLst>
            <a:path>
              <a:moveTo>
                <a:pt x="0" y="12326"/>
              </a:moveTo>
              <a:lnTo>
                <a:pt x="1080670" y="1232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F0A3B34-9054-2643-8F6F-DB3C0B304FF6}">
      <dsp:nvSpPr>
        <dsp:cNvPr id="0" name=""/>
        <dsp:cNvSpPr/>
      </dsp:nvSpPr>
      <dsp:spPr>
        <a:xfrm rot="19857630">
          <a:off x="3241690" y="1551373"/>
          <a:ext cx="1066668" cy="24653"/>
        </a:xfrm>
        <a:custGeom>
          <a:avLst/>
          <a:gdLst/>
          <a:ahLst/>
          <a:cxnLst/>
          <a:rect l="0" t="0" r="0" b="0"/>
          <a:pathLst>
            <a:path>
              <a:moveTo>
                <a:pt x="0" y="12326"/>
              </a:moveTo>
              <a:lnTo>
                <a:pt x="1066668" y="1232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ED5B46A-D1E7-F344-981E-F52883367BA5}">
      <dsp:nvSpPr>
        <dsp:cNvPr id="0" name=""/>
        <dsp:cNvSpPr/>
      </dsp:nvSpPr>
      <dsp:spPr>
        <a:xfrm rot="18228656">
          <a:off x="2907490" y="1129708"/>
          <a:ext cx="1200493" cy="24653"/>
        </a:xfrm>
        <a:custGeom>
          <a:avLst/>
          <a:gdLst/>
          <a:ahLst/>
          <a:cxnLst/>
          <a:rect l="0" t="0" r="0" b="0"/>
          <a:pathLst>
            <a:path>
              <a:moveTo>
                <a:pt x="0" y="12326"/>
              </a:moveTo>
              <a:lnTo>
                <a:pt x="1200493" y="1232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2093C91-2F83-AC44-BA1D-AAA0C3CB5F68}">
      <dsp:nvSpPr>
        <dsp:cNvPr id="0" name=""/>
        <dsp:cNvSpPr/>
      </dsp:nvSpPr>
      <dsp:spPr>
        <a:xfrm>
          <a:off x="2315994" y="1473799"/>
          <a:ext cx="1167934" cy="1167934"/>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17000" r="-17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B5BE35E-70C1-5E4E-A3D4-5549636A5FF7}">
      <dsp:nvSpPr>
        <dsp:cNvPr id="0" name=""/>
        <dsp:cNvSpPr/>
      </dsp:nvSpPr>
      <dsp:spPr>
        <a:xfrm>
          <a:off x="3686337" y="1799"/>
          <a:ext cx="700760" cy="700760"/>
        </a:xfrm>
        <a:prstGeom prst="ellipse">
          <a:avLst/>
        </a:prstGeom>
        <a:solidFill>
          <a:srgbClr val="C0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n-US" altLang="zh-CN" sz="1500" b="1" kern="1200" dirty="0"/>
            <a:t>PAST</a:t>
          </a:r>
          <a:endParaRPr lang="zh-CN" altLang="en-US" sz="1500" b="1" kern="1200" dirty="0"/>
        </a:p>
      </dsp:txBody>
      <dsp:txXfrm>
        <a:off x="3788961" y="104423"/>
        <a:ext cx="495512" cy="495512"/>
      </dsp:txXfrm>
    </dsp:sp>
    <dsp:sp modelId="{AAE07230-C06A-1A4D-8EF2-0C707E0F3438}">
      <dsp:nvSpPr>
        <dsp:cNvPr id="0" name=""/>
        <dsp:cNvSpPr/>
      </dsp:nvSpPr>
      <dsp:spPr>
        <a:xfrm>
          <a:off x="4193761" y="780556"/>
          <a:ext cx="721440" cy="700760"/>
        </a:xfrm>
        <a:prstGeom prst="ellipse">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n-US" altLang="zh-CN" sz="1500" b="1" kern="1200" dirty="0"/>
            <a:t>PET</a:t>
          </a:r>
          <a:endParaRPr lang="zh-CN" altLang="en-US" sz="1500" b="1" kern="1200" dirty="0"/>
        </a:p>
      </dsp:txBody>
      <dsp:txXfrm>
        <a:off x="4299413" y="883180"/>
        <a:ext cx="510136" cy="495512"/>
      </dsp:txXfrm>
    </dsp:sp>
    <dsp:sp modelId="{92357D90-CEB6-004A-A41C-99098357CF11}">
      <dsp:nvSpPr>
        <dsp:cNvPr id="0" name=""/>
        <dsp:cNvSpPr/>
      </dsp:nvSpPr>
      <dsp:spPr>
        <a:xfrm>
          <a:off x="4389408" y="1699164"/>
          <a:ext cx="700760" cy="700760"/>
        </a:xfrm>
        <a:prstGeom prst="ellipse">
          <a:avLst/>
        </a:prstGeom>
        <a:solidFill>
          <a:srgbClr val="00B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n-US" altLang="zh-CN" sz="1500" b="1" kern="1200" dirty="0"/>
            <a:t>POET</a:t>
          </a:r>
        </a:p>
      </dsp:txBody>
      <dsp:txXfrm>
        <a:off x="4492032" y="1801788"/>
        <a:ext cx="495512" cy="495512"/>
      </dsp:txXfrm>
    </dsp:sp>
    <dsp:sp modelId="{E89431C8-5B36-F448-B420-FD63C8C74991}">
      <dsp:nvSpPr>
        <dsp:cNvPr id="0" name=""/>
        <dsp:cNvSpPr/>
      </dsp:nvSpPr>
      <dsp:spPr>
        <a:xfrm>
          <a:off x="4206686" y="2617771"/>
          <a:ext cx="700760" cy="700760"/>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n-US" altLang="zh-CN" sz="1500" kern="1200" dirty="0"/>
            <a:t>DEB</a:t>
          </a:r>
          <a:endParaRPr lang="zh-CN" altLang="en-US" sz="1500" kern="1200" dirty="0"/>
        </a:p>
      </dsp:txBody>
      <dsp:txXfrm>
        <a:off x="4309310" y="2720395"/>
        <a:ext cx="495512" cy="495512"/>
      </dsp:txXfrm>
    </dsp:sp>
    <dsp:sp modelId="{86E3FDE2-2687-A449-9ED8-131A69619F15}">
      <dsp:nvSpPr>
        <dsp:cNvPr id="0" name=""/>
        <dsp:cNvSpPr/>
      </dsp:nvSpPr>
      <dsp:spPr>
        <a:xfrm>
          <a:off x="3686337" y="3396528"/>
          <a:ext cx="700760" cy="700760"/>
        </a:xfrm>
        <a:prstGeom prst="ellipse">
          <a:avLst/>
        </a:prstGeom>
        <a:solidFill>
          <a:srgbClr val="7030A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n-US" altLang="zh-CN" sz="1500" kern="1200" dirty="0"/>
            <a:t>CASH</a:t>
          </a:r>
          <a:endParaRPr lang="zh-CN" altLang="en-US" sz="1500" kern="1200" dirty="0"/>
        </a:p>
      </dsp:txBody>
      <dsp:txXfrm>
        <a:off x="3788961" y="3499152"/>
        <a:ext cx="495512" cy="495512"/>
      </dsp:txXfrm>
    </dsp:sp>
  </dsp:spTree>
</dsp:drawing>
</file>

<file path=ppt/diagrams/layout1.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b="0" i="0">
                <a:latin typeface="Microsoft YaHei" panose="020B0503020204020204" pitchFamily="34" charset="-122"/>
                <a:ea typeface="Microsoft YaHei" panose="020B0503020204020204" pitchFamily="34" charset="-122"/>
              </a:defRPr>
            </a:lvl1pPr>
          </a:lstStyle>
          <a:p>
            <a:endParaRPr kumimoji="1" lang="zh-CN" altLang="en-US" dirty="0"/>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b="0" i="0">
                <a:latin typeface="Microsoft YaHei" panose="020B0503020204020204" pitchFamily="34" charset="-122"/>
                <a:ea typeface="Microsoft YaHei" panose="020B0503020204020204" pitchFamily="34" charset="-122"/>
              </a:defRPr>
            </a:lvl1pPr>
          </a:lstStyle>
          <a:p>
            <a:fld id="{4D8242A6-D896-214F-AA0F-C4230C545338}" type="datetimeFigureOut">
              <a:rPr kumimoji="1" lang="zh-CN" altLang="en-US" smtClean="0"/>
              <a:pPr/>
              <a:t>2026/1/8</a:t>
            </a:fld>
            <a:endParaRPr kumimoji="1" lang="zh-CN" altLang="en-US" dirty="0"/>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zh-CN" altLang="en-US" dirty="0"/>
              <a:t>单击此处编辑母版文本样式</a:t>
            </a:r>
          </a:p>
          <a:p>
            <a:pPr lvl="1"/>
            <a:r>
              <a:rPr kumimoji="1" lang="zh-CN" altLang="en-US" dirty="0"/>
              <a:t>二级</a:t>
            </a:r>
          </a:p>
          <a:p>
            <a:pPr lvl="2"/>
            <a:r>
              <a:rPr kumimoji="1" lang="zh-CN" altLang="en-US" dirty="0"/>
              <a:t>三级</a:t>
            </a:r>
          </a:p>
          <a:p>
            <a:pPr lvl="3"/>
            <a:r>
              <a:rPr kumimoji="1" lang="zh-CN" altLang="en-US" dirty="0"/>
              <a:t>四级</a:t>
            </a:r>
          </a:p>
          <a:p>
            <a:pPr lvl="4"/>
            <a:r>
              <a:rPr kumimoji="1" lang="zh-CN" altLang="en-US" dirty="0"/>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b="0" i="0">
                <a:latin typeface="Microsoft YaHei" panose="020B0503020204020204" pitchFamily="34" charset="-122"/>
                <a:ea typeface="Microsoft YaHei" panose="020B0503020204020204" pitchFamily="34" charset="-122"/>
              </a:defRPr>
            </a:lvl1pPr>
          </a:lstStyle>
          <a:p>
            <a:endParaRPr kumimoji="1" lang="zh-CN" altLang="en-US" dirty="0"/>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b="0" i="0">
                <a:latin typeface="Microsoft YaHei" panose="020B0503020204020204" pitchFamily="34" charset="-122"/>
                <a:ea typeface="Microsoft YaHei" panose="020B0503020204020204" pitchFamily="34" charset="-122"/>
              </a:defRPr>
            </a:lvl1pPr>
          </a:lstStyle>
          <a:p>
            <a:fld id="{3A4C0D15-622F-AE4C-8604-B514214E45D9}" type="slidenum">
              <a:rPr kumimoji="1" lang="zh-CN" altLang="en-US" smtClean="0"/>
              <a:pPr/>
              <a:t>‹#›</a:t>
            </a:fld>
            <a:endParaRPr kumimoji="1" lang="zh-CN" altLang="en-US" dirty="0"/>
          </a:p>
        </p:txBody>
      </p:sp>
    </p:spTree>
    <p:extLst>
      <p:ext uri="{BB962C8B-B14F-4D97-AF65-F5344CB8AC3E}">
        <p14:creationId xmlns:p14="http://schemas.microsoft.com/office/powerpoint/2010/main" val="619506990"/>
      </p:ext>
    </p:extLst>
  </p:cSld>
  <p:clrMap bg1="lt1" tx1="dk1" bg2="lt2" tx2="dk2" accent1="accent1" accent2="accent2" accent3="accent3" accent4="accent4" accent5="accent5" accent6="accent6" hlink="hlink" folHlink="folHlink"/>
  <p:notesStyle>
    <a:lvl1pPr marL="0" algn="l" defTabSz="914400" rtl="0" eaLnBrk="1" latinLnBrk="0" hangingPunct="1">
      <a:defRPr sz="1200" b="0" i="0" kern="1200">
        <a:solidFill>
          <a:schemeClr val="tx1"/>
        </a:solidFill>
        <a:latin typeface="Microsoft YaHei" panose="020B0503020204020204" pitchFamily="34" charset="-122"/>
        <a:ea typeface="Microsoft YaHei" panose="020B0503020204020204" pitchFamily="34" charset="-122"/>
        <a:cs typeface="+mn-cs"/>
      </a:defRPr>
    </a:lvl1pPr>
    <a:lvl2pPr marL="457200" algn="l" defTabSz="914400" rtl="0" eaLnBrk="1" latinLnBrk="0" hangingPunct="1">
      <a:defRPr sz="1200" b="0" i="0" kern="1200">
        <a:solidFill>
          <a:schemeClr val="tx1"/>
        </a:solidFill>
        <a:latin typeface="Microsoft YaHei" panose="020B0503020204020204" pitchFamily="34" charset="-122"/>
        <a:ea typeface="Microsoft YaHei" panose="020B0503020204020204" pitchFamily="34" charset="-122"/>
        <a:cs typeface="+mn-cs"/>
      </a:defRPr>
    </a:lvl2pPr>
    <a:lvl3pPr marL="914400" algn="l" defTabSz="914400" rtl="0" eaLnBrk="1" latinLnBrk="0" hangingPunct="1">
      <a:defRPr sz="1200" b="0" i="0" kern="1200">
        <a:solidFill>
          <a:schemeClr val="tx1"/>
        </a:solidFill>
        <a:latin typeface="Microsoft YaHei" panose="020B0503020204020204" pitchFamily="34" charset="-122"/>
        <a:ea typeface="Microsoft YaHei" panose="020B0503020204020204" pitchFamily="34" charset="-122"/>
        <a:cs typeface="+mn-cs"/>
      </a:defRPr>
    </a:lvl3pPr>
    <a:lvl4pPr marL="1371600" algn="l" defTabSz="914400" rtl="0" eaLnBrk="1" latinLnBrk="0" hangingPunct="1">
      <a:defRPr sz="1200" b="0" i="0" kern="1200">
        <a:solidFill>
          <a:schemeClr val="tx1"/>
        </a:solidFill>
        <a:latin typeface="Microsoft YaHei" panose="020B0503020204020204" pitchFamily="34" charset="-122"/>
        <a:ea typeface="Microsoft YaHei" panose="020B0503020204020204" pitchFamily="34" charset="-122"/>
        <a:cs typeface="+mn-cs"/>
      </a:defRPr>
    </a:lvl4pPr>
    <a:lvl5pPr marL="1828800" algn="l" defTabSz="914400" rtl="0" eaLnBrk="1" latinLnBrk="0" hangingPunct="1">
      <a:defRPr sz="1200" b="0" i="0" kern="1200">
        <a:solidFill>
          <a:schemeClr val="tx1"/>
        </a:solidFill>
        <a:latin typeface="Microsoft YaHei" panose="020B0503020204020204" pitchFamily="34" charset="-122"/>
        <a:ea typeface="Microsoft YaHei" panose="020B0503020204020204" pitchFamily="3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just">
              <a:lnSpc>
                <a:spcPct val="115000"/>
              </a:lnSpc>
              <a:spcAft>
                <a:spcPts val="800"/>
              </a:spcAft>
            </a:pPr>
            <a:r>
              <a:rPr lang="en-US" sz="1800" kern="100" dirty="0">
                <a:effectLst/>
                <a:latin typeface="Aptos" panose="020B0004020202020204" pitchFamily="34" charset="0"/>
                <a:ea typeface="DengXian" panose="02010600030101010101" pitchFamily="2" charset="-122"/>
                <a:cs typeface="Times New Roman" panose="02020603050405020304" pitchFamily="18" charset="0"/>
              </a:rPr>
              <a:t>Good afternoon</a:t>
            </a:r>
            <a:r>
              <a:rPr lang="en-CN" sz="1800" kern="100">
                <a:effectLst/>
                <a:latin typeface="Aptos" panose="020B0004020202020204" pitchFamily="34" charset="0"/>
                <a:ea typeface="DengXian" panose="02010600030101010101" pitchFamily="2" charset="-122"/>
                <a:cs typeface="Times New Roman" panose="02020603050405020304" pitchFamily="18" charset="0"/>
              </a:rPr>
              <a:t> </a:t>
            </a:r>
            <a:r>
              <a:rPr lang="en-CN" sz="1800" kern="100" dirty="0">
                <a:effectLst/>
                <a:latin typeface="Aptos" panose="020B0004020202020204" pitchFamily="34" charset="0"/>
                <a:ea typeface="DengXian" panose="02010600030101010101" pitchFamily="2" charset="-122"/>
                <a:cs typeface="Times New Roman" panose="02020603050405020304" pitchFamily="18" charset="0"/>
              </a:rPr>
              <a:t>everyone! It's a real </a:t>
            </a:r>
            <a:r>
              <a:rPr lang="en-CN" sz="1800" kern="100">
                <a:effectLst/>
                <a:latin typeface="Aptos" panose="020B0004020202020204" pitchFamily="34" charset="0"/>
                <a:ea typeface="DengXian" panose="02010600030101010101" pitchFamily="2" charset="-122"/>
                <a:cs typeface="Times New Roman" panose="02020603050405020304" pitchFamily="18" charset="0"/>
              </a:rPr>
              <a:t>pleasure to </a:t>
            </a:r>
            <a:r>
              <a:rPr lang="en-US" sz="1800" kern="100" dirty="0">
                <a:effectLst/>
                <a:latin typeface="Aptos" panose="020B0004020202020204" pitchFamily="34" charset="0"/>
                <a:ea typeface="DengXian" panose="02010600030101010101" pitchFamily="2" charset="-122"/>
                <a:cs typeface="Times New Roman" panose="02020603050405020304" pitchFamily="18" charset="0"/>
              </a:rPr>
              <a:t>give the </a:t>
            </a:r>
            <a:r>
              <a:rPr lang="en-CN" sz="1800" kern="100">
                <a:effectLst/>
                <a:latin typeface="Aptos" panose="020B0004020202020204" pitchFamily="34" charset="0"/>
                <a:ea typeface="DengXian" panose="02010600030101010101" pitchFamily="2" charset="-122"/>
                <a:cs typeface="Times New Roman" panose="02020603050405020304" pitchFamily="18" charset="0"/>
              </a:rPr>
              <a:t>talk </a:t>
            </a:r>
            <a:r>
              <a:rPr lang="en-US" sz="1800" kern="100" dirty="0">
                <a:effectLst/>
                <a:latin typeface="Aptos" panose="020B0004020202020204" pitchFamily="34" charset="0"/>
                <a:ea typeface="DengXian" panose="02010600030101010101" pitchFamily="2" charset="-122"/>
                <a:cs typeface="Times New Roman" panose="02020603050405020304" pitchFamily="18" charset="0"/>
              </a:rPr>
              <a:t>today to share our recent </a:t>
            </a:r>
            <a:r>
              <a:rPr lang="en-CN" sz="1800" kern="100">
                <a:effectLst/>
                <a:latin typeface="Aptos" panose="020B0004020202020204" pitchFamily="34" charset="0"/>
                <a:ea typeface="DengXian" panose="02010600030101010101" pitchFamily="2" charset="-122"/>
                <a:cs typeface="Times New Roman" panose="02020603050405020304" pitchFamily="18" charset="0"/>
              </a:rPr>
              <a:t>work </a:t>
            </a:r>
            <a:r>
              <a:rPr lang="en-CN" sz="1800" kern="100" dirty="0">
                <a:effectLst/>
                <a:latin typeface="Aptos" panose="020B0004020202020204" pitchFamily="34" charset="0"/>
                <a:ea typeface="DengXian" panose="02010600030101010101" pitchFamily="2" charset="-122"/>
                <a:cs typeface="Times New Roman" panose="02020603050405020304" pitchFamily="18" charset="0"/>
              </a:rPr>
              <a:t>on exoplanet statistics.</a:t>
            </a:r>
          </a:p>
        </p:txBody>
      </p:sp>
      <p:sp>
        <p:nvSpPr>
          <p:cNvPr id="4" name="灯片编号占位符 3"/>
          <p:cNvSpPr>
            <a:spLocks noGrp="1"/>
          </p:cNvSpPr>
          <p:nvPr>
            <p:ph type="sldNum" sz="quarter" idx="5"/>
          </p:nvPr>
        </p:nvSpPr>
        <p:spPr/>
        <p:txBody>
          <a:bodyPr/>
          <a:lstStyle/>
          <a:p>
            <a:fld id="{3A4C0D15-622F-AE4C-8604-B514214E45D9}" type="slidenum">
              <a:rPr kumimoji="1" lang="zh-CN" altLang="en-US" smtClean="0"/>
              <a:t>1</a:t>
            </a:fld>
            <a:endParaRPr kumimoji="1" lang="zh-CN" altLang="en-US" dirty="0"/>
          </a:p>
        </p:txBody>
      </p:sp>
    </p:spTree>
    <p:extLst>
      <p:ext uri="{BB962C8B-B14F-4D97-AF65-F5344CB8AC3E}">
        <p14:creationId xmlns:p14="http://schemas.microsoft.com/office/powerpoint/2010/main" val="9340282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pPr algn="just">
              <a:lnSpc>
                <a:spcPct val="115000"/>
              </a:lnSpc>
              <a:spcAft>
                <a:spcPts val="800"/>
              </a:spcAft>
            </a:pPr>
            <a:r>
              <a:rPr lang="en-US" altLang="zh-CN" sz="2800" b="0" i="0" u="none" strike="noStrike" dirty="0">
                <a:solidFill>
                  <a:srgbClr val="000000"/>
                </a:solidFill>
                <a:effectLst/>
                <a:latin typeface="Segoe UI Web (West European)"/>
              </a:rPr>
              <a:t>We started with the LAMOST-Kepler synergy.</a:t>
            </a:r>
            <a:endParaRPr lang="en-CN" sz="1800" kern="100" dirty="0">
              <a:effectLst/>
              <a:latin typeface="Aptos" panose="020B0004020202020204" pitchFamily="34" charset="0"/>
              <a:ea typeface="DengXian" panose="02010600030101010101" pitchFamily="2" charset="-122"/>
              <a:cs typeface="Times New Roman" panose="02020603050405020304" pitchFamily="18" charset="0"/>
            </a:endParaRPr>
          </a:p>
        </p:txBody>
      </p:sp>
      <p:sp>
        <p:nvSpPr>
          <p:cNvPr id="4" name="幻灯片编号占位符 3"/>
          <p:cNvSpPr>
            <a:spLocks noGrp="1"/>
          </p:cNvSpPr>
          <p:nvPr>
            <p:ph type="sldNum" sz="quarter" idx="10"/>
          </p:nvPr>
        </p:nvSpPr>
        <p:spPr/>
        <p:txBody>
          <a:bodyPr/>
          <a:lstStyle/>
          <a:p>
            <a:fld id="{A88C4743-900F-42F5-ADE8-CA8C4740F7E6}" type="slidenum">
              <a:rPr lang="zh-CN" altLang="en-US" smtClean="0"/>
              <a:pPr/>
              <a:t>10</a:t>
            </a:fld>
            <a:endParaRPr lang="zh-CN" altLang="en-US" dirty="0"/>
          </a:p>
        </p:txBody>
      </p:sp>
    </p:spTree>
    <p:extLst>
      <p:ext uri="{BB962C8B-B14F-4D97-AF65-F5344CB8AC3E}">
        <p14:creationId xmlns:p14="http://schemas.microsoft.com/office/powerpoint/2010/main" val="41778001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BEA27B-21D7-C4AA-7803-7059C644307A}"/>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B7809C94-AD47-C345-7B21-2310297214F9}"/>
              </a:ext>
            </a:extLst>
          </p:cNvPr>
          <p:cNvSpPr>
            <a:spLocks noGrp="1" noRot="1" noChangeAspect="1"/>
          </p:cNvSpPr>
          <p:nvPr>
            <p:ph type="sldImg"/>
          </p:nvPr>
        </p:nvSpPr>
        <p:spPr>
          <a:xfrm>
            <a:off x="685800" y="1143000"/>
            <a:ext cx="5486400" cy="3086100"/>
          </a:xfrm>
        </p:spPr>
      </p:sp>
      <p:sp>
        <p:nvSpPr>
          <p:cNvPr id="3" name="备注占位符 2">
            <a:extLst>
              <a:ext uri="{FF2B5EF4-FFF2-40B4-BE49-F238E27FC236}">
                <a16:creationId xmlns:a16="http://schemas.microsoft.com/office/drawing/2014/main" id="{ABD4164F-D631-7330-0489-3504F54AD611}"/>
              </a:ext>
            </a:extLst>
          </p:cNvPr>
          <p:cNvSpPr>
            <a:spLocks noGrp="1"/>
          </p:cNvSpPr>
          <p:nvPr>
            <p:ph type="body" idx="1"/>
          </p:nvPr>
        </p:nvSpPr>
        <p:spPr/>
        <p:txBody>
          <a:bodyPr/>
          <a:lstStyle/>
          <a:p>
            <a:pPr algn="just">
              <a:lnSpc>
                <a:spcPct val="115000"/>
              </a:lnSpc>
              <a:spcAft>
                <a:spcPts val="800"/>
              </a:spcAft>
            </a:pPr>
            <a:r>
              <a:rPr lang="en-CN" sz="1800" kern="100" dirty="0">
                <a:effectLst/>
                <a:latin typeface="Aptos" panose="020B0004020202020204" pitchFamily="34" charset="0"/>
                <a:ea typeface="DengXian" panose="02010600030101010101" pitchFamily="2" charset="-122"/>
                <a:cs typeface="Times New Roman" panose="02020603050405020304" pitchFamily="18" charset="0"/>
              </a:rPr>
              <a:t>Using this LAMOST-Kepler sample, we first carried out two studies. One focused on exoplanet orbits. We know our Solar System's eight planets orbit in nearly the same plane, with very small inclinations, and their orbits are almost circular, with low eccentricities. So, is our Solar System's neat architecture special? Now that we've found thousands of exoplanets, we can ask: what do *their* orbits look like? Answering this helps us understand our Solar System's place in the universe.</a:t>
            </a:r>
          </a:p>
        </p:txBody>
      </p:sp>
      <p:sp>
        <p:nvSpPr>
          <p:cNvPr id="4" name="幻灯片编号占位符 3">
            <a:extLst>
              <a:ext uri="{FF2B5EF4-FFF2-40B4-BE49-F238E27FC236}">
                <a16:creationId xmlns:a16="http://schemas.microsoft.com/office/drawing/2014/main" id="{5765E68C-BCAF-C695-E909-2C3B94D8BE69}"/>
              </a:ext>
            </a:extLst>
          </p:cNvPr>
          <p:cNvSpPr>
            <a:spLocks noGrp="1"/>
          </p:cNvSpPr>
          <p:nvPr>
            <p:ph type="sldNum" sz="quarter" idx="10"/>
          </p:nvPr>
        </p:nvSpPr>
        <p:spPr/>
        <p:txBody>
          <a:bodyPr/>
          <a:lstStyle/>
          <a:p>
            <a:fld id="{A88C4743-900F-42F5-ADE8-CA8C4740F7E6}" type="slidenum">
              <a:rPr lang="zh-CN" altLang="en-US" smtClean="0"/>
              <a:pPr/>
              <a:t>11</a:t>
            </a:fld>
            <a:endParaRPr lang="zh-CN" altLang="en-US" dirty="0"/>
          </a:p>
        </p:txBody>
      </p:sp>
    </p:spTree>
    <p:extLst>
      <p:ext uri="{BB962C8B-B14F-4D97-AF65-F5344CB8AC3E}">
        <p14:creationId xmlns:p14="http://schemas.microsoft.com/office/powerpoint/2010/main" val="23395858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EFC628-570A-C9DF-827A-5344441C2C5D}"/>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18B28DD5-9D54-9437-E939-2475B546DFDC}"/>
              </a:ext>
            </a:extLst>
          </p:cNvPr>
          <p:cNvSpPr>
            <a:spLocks noGrp="1" noRot="1" noChangeAspect="1"/>
          </p:cNvSpPr>
          <p:nvPr>
            <p:ph type="sldImg"/>
          </p:nvPr>
        </p:nvSpPr>
        <p:spPr>
          <a:xfrm>
            <a:off x="685800" y="1143000"/>
            <a:ext cx="5486400" cy="3086100"/>
          </a:xfrm>
        </p:spPr>
      </p:sp>
      <p:sp>
        <p:nvSpPr>
          <p:cNvPr id="3" name="备注占位符 2">
            <a:extLst>
              <a:ext uri="{FF2B5EF4-FFF2-40B4-BE49-F238E27FC236}">
                <a16:creationId xmlns:a16="http://schemas.microsoft.com/office/drawing/2014/main" id="{72DA4D18-DF94-7708-C252-8EA0105256E4}"/>
              </a:ext>
            </a:extLst>
          </p:cNvPr>
          <p:cNvSpPr>
            <a:spLocks noGrp="1"/>
          </p:cNvSpPr>
          <p:nvPr>
            <p:ph type="body" idx="1"/>
          </p:nvPr>
        </p:nvSpPr>
        <p:spPr/>
        <p:txBody>
          <a:bodyPr/>
          <a:lstStyle/>
          <a:p>
            <a:pPr algn="just">
              <a:lnSpc>
                <a:spcPct val="115000"/>
              </a:lnSpc>
              <a:spcAft>
                <a:spcPts val="800"/>
              </a:spcAft>
            </a:pPr>
            <a:r>
              <a:rPr lang="en-CN" sz="1800" kern="100" dirty="0">
                <a:effectLst/>
                <a:latin typeface="Aptos" panose="020B0004020202020204" pitchFamily="34" charset="0"/>
                <a:ea typeface="DengXian" panose="02010600030101010101" pitchFamily="2" charset="-122"/>
                <a:cs typeface="Times New Roman" panose="02020603050405020304" pitchFamily="18" charset="0"/>
              </a:rPr>
              <a:t>Using the LAMOST-Kepler data, we measured the distributions of orbital eccentricities and inclinations for exoplanets. We found that most small planets actually have very circular orbits, similar to our Solar System. Interestingly, we also found a common linear trend linking the average eccentricity and inclination in Kepler multi-planet systems and in our own Solar System. This suggests that flat, circular orbital architectures like our Solar </a:t>
            </a:r>
            <a:r>
              <a:rPr lang="en-CN" sz="1800" kern="100">
                <a:effectLst/>
                <a:latin typeface="Aptos" panose="020B0004020202020204" pitchFamily="34" charset="0"/>
                <a:ea typeface="DengXian" panose="02010600030101010101" pitchFamily="2" charset="-122"/>
                <a:cs typeface="Times New Roman" panose="02020603050405020304" pitchFamily="18" charset="0"/>
              </a:rPr>
              <a:t>system </a:t>
            </a:r>
            <a:r>
              <a:rPr lang="en-US" sz="1800" kern="100" dirty="0">
                <a:effectLst/>
                <a:latin typeface="Aptos" panose="020B0004020202020204" pitchFamily="34" charset="0"/>
                <a:ea typeface="DengXian" panose="02010600030101010101" pitchFamily="2" charset="-122"/>
                <a:cs typeface="Times New Roman" panose="02020603050405020304" pitchFamily="18" charset="0"/>
              </a:rPr>
              <a:t>is not so special</a:t>
            </a:r>
            <a:r>
              <a:rPr lang="en-CN" sz="1800" kern="100">
                <a:effectLst/>
                <a:latin typeface="Aptos" panose="020B0004020202020204" pitchFamily="34" charset="0"/>
                <a:ea typeface="DengXian" panose="02010600030101010101" pitchFamily="2" charset="-122"/>
                <a:cs typeface="Times New Roman" panose="02020603050405020304" pitchFamily="18" charset="0"/>
              </a:rPr>
              <a:t>.</a:t>
            </a:r>
            <a:endParaRPr lang="en-CN" sz="1800" kern="100" dirty="0">
              <a:effectLst/>
              <a:latin typeface="Aptos" panose="020B0004020202020204" pitchFamily="34" charset="0"/>
              <a:ea typeface="DengXian" panose="02010600030101010101" pitchFamily="2" charset="-122"/>
              <a:cs typeface="Times New Roman" panose="02020603050405020304" pitchFamily="18" charset="0"/>
            </a:endParaRPr>
          </a:p>
        </p:txBody>
      </p:sp>
      <p:sp>
        <p:nvSpPr>
          <p:cNvPr id="4" name="幻灯片编号占位符 3">
            <a:extLst>
              <a:ext uri="{FF2B5EF4-FFF2-40B4-BE49-F238E27FC236}">
                <a16:creationId xmlns:a16="http://schemas.microsoft.com/office/drawing/2014/main" id="{334A38A8-80D3-66FA-0B2F-77C6C2153069}"/>
              </a:ext>
            </a:extLst>
          </p:cNvPr>
          <p:cNvSpPr>
            <a:spLocks noGrp="1"/>
          </p:cNvSpPr>
          <p:nvPr>
            <p:ph type="sldNum" sz="quarter" idx="10"/>
          </p:nvPr>
        </p:nvSpPr>
        <p:spPr/>
        <p:txBody>
          <a:bodyPr/>
          <a:lstStyle/>
          <a:p>
            <a:fld id="{A88C4743-900F-42F5-ADE8-CA8C4740F7E6}" type="slidenum">
              <a:rPr lang="zh-CN" altLang="en-US" smtClean="0"/>
              <a:pPr/>
              <a:t>12</a:t>
            </a:fld>
            <a:endParaRPr lang="zh-CN" altLang="en-US" dirty="0"/>
          </a:p>
        </p:txBody>
      </p:sp>
    </p:spTree>
    <p:extLst>
      <p:ext uri="{BB962C8B-B14F-4D97-AF65-F5344CB8AC3E}">
        <p14:creationId xmlns:p14="http://schemas.microsoft.com/office/powerpoint/2010/main" val="9083877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pPr algn="just">
              <a:lnSpc>
                <a:spcPct val="115000"/>
              </a:lnSpc>
              <a:spcAft>
                <a:spcPts val="800"/>
              </a:spcAft>
            </a:pPr>
            <a:r>
              <a:rPr lang="en-CN" sz="1800" kern="100" dirty="0">
                <a:effectLst/>
                <a:latin typeface="Aptos" panose="020B0004020202020204" pitchFamily="34" charset="0"/>
                <a:ea typeface="DengXian" panose="02010600030101010101" pitchFamily="2" charset="-122"/>
                <a:cs typeface="Times New Roman" panose="02020603050405020304" pitchFamily="18" charset="0"/>
              </a:rPr>
              <a:t>The other study was about hot Jupiters. As more were found, two key features emerged from previous statistics: first, the strong correlation with high host star metallicity—they prefer metal-rich stars. Second, hot Jupiters are often "only children," rarely having other planetary neighbors close by. In short, hot Jupiters tend to be born in "rich, single-child families."</a:t>
            </a:r>
          </a:p>
        </p:txBody>
      </p:sp>
      <p:sp>
        <p:nvSpPr>
          <p:cNvPr id="4" name="幻灯片编号占位符 3"/>
          <p:cNvSpPr>
            <a:spLocks noGrp="1"/>
          </p:cNvSpPr>
          <p:nvPr>
            <p:ph type="sldNum" sz="quarter" idx="10"/>
          </p:nvPr>
        </p:nvSpPr>
        <p:spPr/>
        <p:txBody>
          <a:bodyPr/>
          <a:lstStyle/>
          <a:p>
            <a:fld id="{A88C4743-900F-42F5-ADE8-CA8C4740F7E6}" type="slidenum">
              <a:rPr lang="zh-CN" altLang="en-US" smtClean="0"/>
              <a:pPr/>
              <a:t>13</a:t>
            </a:fld>
            <a:endParaRPr lang="zh-CN" altLang="en-US" dirty="0"/>
          </a:p>
        </p:txBody>
      </p:sp>
    </p:spTree>
    <p:extLst>
      <p:ext uri="{BB962C8B-B14F-4D97-AF65-F5344CB8AC3E}">
        <p14:creationId xmlns:p14="http://schemas.microsoft.com/office/powerpoint/2010/main" val="30748539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9B1283-E5F6-770F-554C-60C2F6FEBA83}"/>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9CD51010-9F97-CA70-1259-FF81E1833C29}"/>
              </a:ext>
            </a:extLst>
          </p:cNvPr>
          <p:cNvSpPr>
            <a:spLocks noGrp="1" noRot="1" noChangeAspect="1"/>
          </p:cNvSpPr>
          <p:nvPr>
            <p:ph type="sldImg"/>
          </p:nvPr>
        </p:nvSpPr>
        <p:spPr>
          <a:xfrm>
            <a:off x="685800" y="1143000"/>
            <a:ext cx="5486400" cy="3086100"/>
          </a:xfrm>
        </p:spPr>
      </p:sp>
      <p:sp>
        <p:nvSpPr>
          <p:cNvPr id="3" name="备注占位符 2">
            <a:extLst>
              <a:ext uri="{FF2B5EF4-FFF2-40B4-BE49-F238E27FC236}">
                <a16:creationId xmlns:a16="http://schemas.microsoft.com/office/drawing/2014/main" id="{6F63E076-C552-848C-791A-6C450E4F782D}"/>
              </a:ext>
            </a:extLst>
          </p:cNvPr>
          <p:cNvSpPr>
            <a:spLocks noGrp="1"/>
          </p:cNvSpPr>
          <p:nvPr>
            <p:ph type="body" idx="1"/>
          </p:nvPr>
        </p:nvSpPr>
        <p:spPr/>
        <p:txBody>
          <a:bodyPr/>
          <a:lstStyle/>
          <a:p>
            <a:pPr algn="just">
              <a:lnSpc>
                <a:spcPct val="115000"/>
              </a:lnSpc>
              <a:spcAft>
                <a:spcPts val="800"/>
              </a:spcAft>
            </a:pPr>
            <a:r>
              <a:rPr lang="en-CN" sz="1800" kern="100" dirty="0">
                <a:effectLst/>
                <a:latin typeface="Aptos" panose="020B0004020202020204" pitchFamily="34" charset="0"/>
                <a:ea typeface="DengXian" panose="02010600030101010101" pitchFamily="2" charset="-122"/>
                <a:cs typeface="Times New Roman" panose="02020603050405020304" pitchFamily="18" charset="0"/>
              </a:rPr>
              <a:t>Using the LAMOST-Kepler sample, especially the metallicities from LAMOST, we discovered a population similar to hot Jupiters but smaller—about Neptune-sized. We call them "hoptunes." They share the same two key features: a preference for metal-rich stars and being relatively lonely. You can see in the plot on the right that as metallicity increases, the occurrence of both hot Jupiters (green) and hot Neptunes (pink) rises together.</a:t>
            </a:r>
          </a:p>
        </p:txBody>
      </p:sp>
      <p:sp>
        <p:nvSpPr>
          <p:cNvPr id="4" name="幻灯片编号占位符 3">
            <a:extLst>
              <a:ext uri="{FF2B5EF4-FFF2-40B4-BE49-F238E27FC236}">
                <a16:creationId xmlns:a16="http://schemas.microsoft.com/office/drawing/2014/main" id="{7361A474-2FFF-0C84-6359-7AB56ACA6B97}"/>
              </a:ext>
            </a:extLst>
          </p:cNvPr>
          <p:cNvSpPr>
            <a:spLocks noGrp="1"/>
          </p:cNvSpPr>
          <p:nvPr>
            <p:ph type="sldNum" sz="quarter" idx="10"/>
          </p:nvPr>
        </p:nvSpPr>
        <p:spPr/>
        <p:txBody>
          <a:bodyPr/>
          <a:lstStyle/>
          <a:p>
            <a:fld id="{A88C4743-900F-42F5-ADE8-CA8C4740F7E6}" type="slidenum">
              <a:rPr lang="zh-CN" altLang="en-US" smtClean="0"/>
              <a:pPr/>
              <a:t>14</a:t>
            </a:fld>
            <a:endParaRPr lang="zh-CN" altLang="en-US" dirty="0"/>
          </a:p>
        </p:txBody>
      </p:sp>
    </p:spTree>
    <p:extLst>
      <p:ext uri="{BB962C8B-B14F-4D97-AF65-F5344CB8AC3E}">
        <p14:creationId xmlns:p14="http://schemas.microsoft.com/office/powerpoint/2010/main" val="30472757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pPr algn="just">
              <a:lnSpc>
                <a:spcPct val="115000"/>
              </a:lnSpc>
              <a:spcAft>
                <a:spcPts val="800"/>
              </a:spcAft>
            </a:pPr>
            <a:r>
              <a:rPr lang="en-CN" sz="1800" kern="100" dirty="0">
                <a:effectLst/>
                <a:latin typeface="Aptos" panose="020B0004020202020204" pitchFamily="34" charset="0"/>
                <a:ea typeface="DengXian" panose="02010600030101010101" pitchFamily="2" charset="-122"/>
                <a:cs typeface="Times New Roman" panose="02020603050405020304" pitchFamily="18" charset="0"/>
              </a:rPr>
              <a:t>The value of LAMOST increased even more with the release of Gaia data. By combining these three </a:t>
            </a:r>
            <a:r>
              <a:rPr lang="en-CN" sz="1800" kern="100">
                <a:effectLst/>
                <a:latin typeface="Aptos" panose="020B0004020202020204" pitchFamily="34" charset="0"/>
                <a:ea typeface="DengXian" panose="02010600030101010101" pitchFamily="2" charset="-122"/>
                <a:cs typeface="Times New Roman" panose="02020603050405020304" pitchFamily="18" charset="0"/>
              </a:rPr>
              <a:t>fundamental datasets</a:t>
            </a:r>
            <a:r>
              <a:rPr lang="en-US" sz="1800" kern="100" dirty="0">
                <a:effectLst/>
                <a:latin typeface="Aptos" panose="020B0004020202020204" pitchFamily="34" charset="0"/>
                <a:ea typeface="DengXian" panose="02010600030101010101" pitchFamily="2" charset="-122"/>
                <a:cs typeface="Times New Roman" panose="02020603050405020304" pitchFamily="18" charset="0"/>
              </a:rPr>
              <a:t> of Astronomy</a:t>
            </a:r>
            <a:r>
              <a:rPr lang="en-CN" sz="1800" kern="100">
                <a:effectLst/>
                <a:latin typeface="Aptos" panose="020B0004020202020204" pitchFamily="34" charset="0"/>
                <a:ea typeface="DengXian" panose="02010600030101010101" pitchFamily="2" charset="-122"/>
                <a:cs typeface="Times New Roman" panose="02020603050405020304" pitchFamily="18" charset="0"/>
              </a:rPr>
              <a:t>—</a:t>
            </a:r>
            <a:r>
              <a:rPr lang="en-CN" sz="1800" kern="100" dirty="0">
                <a:effectLst/>
                <a:latin typeface="Aptos" panose="020B0004020202020204" pitchFamily="34" charset="0"/>
                <a:ea typeface="DengXian" panose="02010600030101010101" pitchFamily="2" charset="-122"/>
                <a:cs typeface="Times New Roman" panose="02020603050405020304" pitchFamily="18" charset="0"/>
              </a:rPr>
              <a:t>spectroscopy from LAMOST, photometry from Kepler, and astrometry from Gaia—</a:t>
            </a:r>
            <a:r>
              <a:rPr lang="en-CN" sz="1800" kern="100">
                <a:effectLst/>
                <a:latin typeface="Aptos" panose="020B0004020202020204" pitchFamily="34" charset="0"/>
                <a:ea typeface="DengXian" panose="02010600030101010101" pitchFamily="2" charset="-122"/>
                <a:cs typeface="Times New Roman" panose="02020603050405020304" pitchFamily="18" charset="0"/>
              </a:rPr>
              <a:t>we </a:t>
            </a:r>
            <a:r>
              <a:rPr lang="en-US" sz="1800" kern="100" dirty="0">
                <a:effectLst/>
                <a:latin typeface="Aptos" panose="020B0004020202020204" pitchFamily="34" charset="0"/>
                <a:ea typeface="DengXian" panose="02010600030101010101" pitchFamily="2" charset="-122"/>
                <a:cs typeface="Times New Roman" panose="02020603050405020304" pitchFamily="18" charset="0"/>
              </a:rPr>
              <a:t>can </a:t>
            </a:r>
            <a:r>
              <a:rPr lang="en-CN" sz="1800" kern="100">
                <a:effectLst/>
                <a:latin typeface="Aptos" panose="020B0004020202020204" pitchFamily="34" charset="0"/>
                <a:ea typeface="DengXian" panose="02010600030101010101" pitchFamily="2" charset="-122"/>
                <a:cs typeface="Times New Roman" panose="02020603050405020304" pitchFamily="18" charset="0"/>
              </a:rPr>
              <a:t>study exoplanets </a:t>
            </a:r>
            <a:r>
              <a:rPr lang="en-US" sz="1800" kern="100" dirty="0">
                <a:effectLst/>
                <a:latin typeface="Aptos" panose="020B0004020202020204" pitchFamily="34" charset="0"/>
                <a:ea typeface="DengXian" panose="02010600030101010101" pitchFamily="2" charset="-122"/>
                <a:cs typeface="Times New Roman" panose="02020603050405020304" pitchFamily="18" charset="0"/>
              </a:rPr>
              <a:t>in a</a:t>
            </a:r>
            <a:r>
              <a:rPr lang="en-CN" sz="1800" kern="100">
                <a:effectLst/>
                <a:latin typeface="Aptos" panose="020B0004020202020204" pitchFamily="34" charset="0"/>
                <a:ea typeface="DengXian" panose="02010600030101010101" pitchFamily="2" charset="-122"/>
                <a:cs typeface="Times New Roman" panose="02020603050405020304" pitchFamily="18" charset="0"/>
              </a:rPr>
              <a:t> </a:t>
            </a:r>
            <a:r>
              <a:rPr lang="en-CN" sz="1800" kern="100" dirty="0">
                <a:effectLst/>
                <a:latin typeface="Aptos" panose="020B0004020202020204" pitchFamily="34" charset="0"/>
                <a:ea typeface="DengXian" panose="02010600030101010101" pitchFamily="2" charset="-122"/>
                <a:cs typeface="Times New Roman" panose="02020603050405020304" pitchFamily="18" charset="0"/>
              </a:rPr>
              <a:t>broader context of our Galaxy</a:t>
            </a:r>
            <a:r>
              <a:rPr lang="en-CN" sz="1800" kern="100">
                <a:effectLst/>
                <a:latin typeface="Aptos" panose="020B0004020202020204" pitchFamily="34" charset="0"/>
                <a:ea typeface="DengXian" panose="02010600030101010101" pitchFamily="2" charset="-122"/>
                <a:cs typeface="Times New Roman" panose="02020603050405020304" pitchFamily="18" charset="0"/>
              </a:rPr>
              <a:t>. </a:t>
            </a:r>
            <a:r>
              <a:rPr lang="en-US" sz="1800" kern="100" dirty="0">
                <a:effectLst/>
                <a:latin typeface="Aptos" panose="020B0004020202020204" pitchFamily="34" charset="0"/>
                <a:ea typeface="DengXian" panose="02010600030101010101" pitchFamily="2" charset="-122"/>
                <a:cs typeface="Times New Roman" panose="02020603050405020304" pitchFamily="18" charset="0"/>
              </a:rPr>
              <a:t>And we can do many more interesting statistical studies.</a:t>
            </a:r>
            <a:endParaRPr lang="en-CN" sz="1800" kern="100" dirty="0">
              <a:effectLst/>
              <a:latin typeface="Aptos" panose="020B0004020202020204" pitchFamily="34" charset="0"/>
              <a:ea typeface="DengXian" panose="02010600030101010101" pitchFamily="2" charset="-122"/>
              <a:cs typeface="Times New Roman" panose="02020603050405020304" pitchFamily="18" charset="0"/>
            </a:endParaRPr>
          </a:p>
        </p:txBody>
      </p:sp>
      <p:sp>
        <p:nvSpPr>
          <p:cNvPr id="4" name="幻灯片编号占位符 3"/>
          <p:cNvSpPr>
            <a:spLocks noGrp="1"/>
          </p:cNvSpPr>
          <p:nvPr>
            <p:ph type="sldNum" sz="quarter" idx="10"/>
          </p:nvPr>
        </p:nvSpPr>
        <p:spPr/>
        <p:txBody>
          <a:bodyPr/>
          <a:lstStyle/>
          <a:p>
            <a:fld id="{A88C4743-900F-42F5-ADE8-CA8C4740F7E6}" type="slidenum">
              <a:rPr lang="zh-CN" altLang="en-US" smtClean="0"/>
              <a:pPr/>
              <a:t>15</a:t>
            </a:fld>
            <a:endParaRPr lang="zh-CN" altLang="en-US"/>
          </a:p>
        </p:txBody>
      </p:sp>
    </p:spTree>
    <p:extLst>
      <p:ext uri="{BB962C8B-B14F-4D97-AF65-F5344CB8AC3E}">
        <p14:creationId xmlns:p14="http://schemas.microsoft.com/office/powerpoint/2010/main" val="140989812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6D5053-8EA6-8F52-0F78-557A223B965A}"/>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C1289116-F98B-A207-5A42-B1A2B23CE336}"/>
              </a:ext>
            </a:extLst>
          </p:cNvPr>
          <p:cNvSpPr>
            <a:spLocks noGrp="1" noRot="1" noChangeAspect="1"/>
          </p:cNvSpPr>
          <p:nvPr>
            <p:ph type="sldImg"/>
          </p:nvPr>
        </p:nvSpPr>
        <p:spPr>
          <a:xfrm>
            <a:off x="685800" y="1143000"/>
            <a:ext cx="5486400" cy="3086100"/>
          </a:xfrm>
        </p:spPr>
      </p:sp>
      <p:sp>
        <p:nvSpPr>
          <p:cNvPr id="3" name="备注占位符 2">
            <a:extLst>
              <a:ext uri="{FF2B5EF4-FFF2-40B4-BE49-F238E27FC236}">
                <a16:creationId xmlns:a16="http://schemas.microsoft.com/office/drawing/2014/main" id="{666E3A3A-0EBC-2297-7909-F454F1569044}"/>
              </a:ext>
            </a:extLst>
          </p:cNvPr>
          <p:cNvSpPr>
            <a:spLocks noGrp="1"/>
          </p:cNvSpPr>
          <p:nvPr>
            <p:ph type="body" idx="1"/>
          </p:nvPr>
        </p:nvSpPr>
        <p:spPr/>
        <p:txBody>
          <a:bodyPr/>
          <a:lstStyle/>
          <a:p>
            <a:pPr algn="just">
              <a:lnSpc>
                <a:spcPct val="115000"/>
              </a:lnSpc>
              <a:spcAft>
                <a:spcPts val="800"/>
              </a:spcAft>
            </a:pPr>
            <a:r>
              <a:rPr lang="en-US" sz="1800" kern="100" dirty="0">
                <a:effectLst/>
                <a:latin typeface="Aptos" panose="020B0004020202020204" pitchFamily="34" charset="0"/>
                <a:ea typeface="DengXian" panose="02010600030101010101" pitchFamily="2" charset="-122"/>
                <a:cs typeface="Times New Roman" panose="02020603050405020304" pitchFamily="18" charset="0"/>
              </a:rPr>
              <a:t>Facing such a great opportunity</a:t>
            </a:r>
            <a:r>
              <a:rPr lang="en-CN" sz="1800" kern="100" dirty="0">
                <a:effectLst/>
                <a:latin typeface="Aptos" panose="020B0004020202020204" pitchFamily="34" charset="0"/>
                <a:ea typeface="DengXian" panose="02010600030101010101" pitchFamily="2" charset="-122"/>
                <a:cs typeface="Times New Roman" panose="02020603050405020304" pitchFamily="18" charset="0"/>
              </a:rPr>
              <a:t>, our team at Nanjing University has already laid out </a:t>
            </a:r>
            <a:r>
              <a:rPr lang="en-CN" sz="1800" kern="100">
                <a:effectLst/>
                <a:latin typeface="Aptos" panose="020B0004020202020204" pitchFamily="34" charset="0"/>
                <a:ea typeface="DengXian" panose="02010600030101010101" pitchFamily="2" charset="-122"/>
                <a:cs typeface="Times New Roman" panose="02020603050405020304" pitchFamily="18" charset="0"/>
              </a:rPr>
              <a:t>plans.</a:t>
            </a:r>
            <a:r>
              <a:rPr lang="en-US" sz="1800" kern="100" dirty="0">
                <a:effectLst/>
                <a:latin typeface="Aptos" panose="020B0004020202020204" pitchFamily="34" charset="0"/>
                <a:ea typeface="DengXian" panose="02010600030101010101" pitchFamily="2" charset="-122"/>
                <a:cs typeface="Times New Roman" panose="02020603050405020304" pitchFamily="18" charset="0"/>
              </a:rPr>
              <a:t> W</a:t>
            </a:r>
            <a:r>
              <a:rPr lang="en-CN" sz="1800" kern="100">
                <a:effectLst/>
                <a:latin typeface="Aptos" panose="020B0004020202020204" pitchFamily="34" charset="0"/>
                <a:ea typeface="DengXian" panose="02010600030101010101" pitchFamily="2" charset="-122"/>
                <a:cs typeface="Times New Roman" panose="02020603050405020304" pitchFamily="18" charset="0"/>
              </a:rPr>
              <a:t>e have </a:t>
            </a:r>
            <a:r>
              <a:rPr lang="en-US" sz="1800" kern="100" dirty="0">
                <a:effectLst/>
                <a:latin typeface="Aptos" panose="020B0004020202020204" pitchFamily="34" charset="0"/>
                <a:ea typeface="DengXian" panose="02010600030101010101" pitchFamily="2" charset="-122"/>
                <a:cs typeface="Times New Roman" panose="02020603050405020304" pitchFamily="18" charset="0"/>
              </a:rPr>
              <a:t>conduct exoplanet statistical studies in different series. In this talk, I only have time to mention the PAST series.</a:t>
            </a:r>
            <a:endParaRPr lang="zh-CN" altLang="zh-CN" sz="1200" kern="1200" dirty="0">
              <a:solidFill>
                <a:schemeClr val="tx1"/>
              </a:solidFill>
              <a:effectLst/>
              <a:latin typeface="+mn-lt"/>
              <a:ea typeface="+mn-ea"/>
              <a:cs typeface="+mn-cs"/>
            </a:endParaRPr>
          </a:p>
        </p:txBody>
      </p:sp>
      <p:sp>
        <p:nvSpPr>
          <p:cNvPr id="4" name="幻灯片编号占位符 3">
            <a:extLst>
              <a:ext uri="{FF2B5EF4-FFF2-40B4-BE49-F238E27FC236}">
                <a16:creationId xmlns:a16="http://schemas.microsoft.com/office/drawing/2014/main" id="{EA2E3DE7-F72B-6889-776F-2FA4C7B482BC}"/>
              </a:ext>
            </a:extLst>
          </p:cNvPr>
          <p:cNvSpPr>
            <a:spLocks noGrp="1"/>
          </p:cNvSpPr>
          <p:nvPr>
            <p:ph type="sldNum" sz="quarter" idx="10"/>
          </p:nvPr>
        </p:nvSpPr>
        <p:spPr/>
        <p:txBody>
          <a:bodyPr/>
          <a:lstStyle/>
          <a:p>
            <a:fld id="{A88C4743-900F-42F5-ADE8-CA8C4740F7E6}" type="slidenum">
              <a:rPr lang="zh-CN" altLang="en-US" smtClean="0"/>
              <a:pPr/>
              <a:t>16</a:t>
            </a:fld>
            <a:endParaRPr lang="zh-CN" altLang="en-US"/>
          </a:p>
        </p:txBody>
      </p:sp>
    </p:spTree>
    <p:extLst>
      <p:ext uri="{BB962C8B-B14F-4D97-AF65-F5344CB8AC3E}">
        <p14:creationId xmlns:p14="http://schemas.microsoft.com/office/powerpoint/2010/main" val="37462165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pPr algn="just">
              <a:lnSpc>
                <a:spcPct val="115000"/>
              </a:lnSpc>
              <a:spcAft>
                <a:spcPts val="800"/>
              </a:spcAft>
            </a:pPr>
            <a:r>
              <a:rPr lang="en-CN" sz="1800" kern="100">
                <a:effectLst/>
                <a:latin typeface="Aptos" panose="020B0004020202020204" pitchFamily="34" charset="0"/>
                <a:ea typeface="DengXian" panose="02010600030101010101" pitchFamily="2" charset="-122"/>
                <a:cs typeface="Times New Roman" panose="02020603050405020304" pitchFamily="18" charset="0"/>
              </a:rPr>
              <a:t>PAST, stands </a:t>
            </a:r>
            <a:r>
              <a:rPr lang="en-CN" sz="1800" kern="100" dirty="0">
                <a:effectLst/>
                <a:latin typeface="Aptos" panose="020B0004020202020204" pitchFamily="34" charset="0"/>
                <a:ea typeface="DengXian" panose="02010600030101010101" pitchFamily="2" charset="-122"/>
                <a:cs typeface="Times New Roman" panose="02020603050405020304" pitchFamily="18" charset="0"/>
              </a:rPr>
              <a:t>for "Planets Across Space and Time</a:t>
            </a:r>
            <a:r>
              <a:rPr lang="en-CN" sz="1800" kern="100">
                <a:effectLst/>
                <a:latin typeface="Aptos" panose="020B0004020202020204" pitchFamily="34" charset="0"/>
                <a:ea typeface="DengXian" panose="02010600030101010101" pitchFamily="2" charset="-122"/>
                <a:cs typeface="Times New Roman" panose="02020603050405020304" pitchFamily="18" charset="0"/>
              </a:rPr>
              <a:t>." </a:t>
            </a:r>
            <a:r>
              <a:rPr lang="en-US" sz="1800" kern="100" dirty="0">
                <a:effectLst/>
                <a:latin typeface="Aptos" panose="020B0004020202020204" pitchFamily="34" charset="0"/>
                <a:ea typeface="DengXian" panose="02010600030101010101" pitchFamily="2" charset="-122"/>
                <a:cs typeface="Times New Roman" panose="02020603050405020304" pitchFamily="18" charset="0"/>
              </a:rPr>
              <a:t>I give </a:t>
            </a:r>
            <a:r>
              <a:rPr lang="en-CN" sz="1800" kern="100">
                <a:effectLst/>
                <a:latin typeface="Aptos" panose="020B0004020202020204" pitchFamily="34" charset="0"/>
                <a:ea typeface="DengXian" panose="02010600030101010101" pitchFamily="2" charset="-122"/>
                <a:cs typeface="Times New Roman" panose="02020603050405020304" pitchFamily="18" charset="0"/>
              </a:rPr>
              <a:t>it </a:t>
            </a:r>
            <a:r>
              <a:rPr lang="en-CN" sz="1800" kern="100" dirty="0">
                <a:effectLst/>
                <a:latin typeface="Aptos" panose="020B0004020202020204" pitchFamily="34" charset="0"/>
                <a:ea typeface="DengXian" panose="02010600030101010101" pitchFamily="2" charset="-122"/>
                <a:cs typeface="Times New Roman" panose="02020603050405020304" pitchFamily="18" charset="0"/>
              </a:rPr>
              <a:t>the Chinese name "</a:t>
            </a:r>
            <a:r>
              <a:rPr lang="zh-CN" sz="1800" kern="100" dirty="0">
                <a:effectLst/>
                <a:latin typeface="Aptos" panose="020B0004020202020204" pitchFamily="34" charset="0"/>
                <a:ea typeface="DengXian" panose="02010600030101010101" pitchFamily="2" charset="-122"/>
                <a:cs typeface="Times New Roman" panose="02020603050405020304" pitchFamily="18" charset="0"/>
              </a:rPr>
              <a:t>穿越</a:t>
            </a:r>
            <a:r>
              <a:rPr lang="en-CN" sz="1800" kern="100" dirty="0">
                <a:effectLst/>
                <a:latin typeface="Aptos" panose="020B0004020202020204" pitchFamily="34" charset="0"/>
                <a:ea typeface="DengXian" panose="02010600030101010101" pitchFamily="2" charset="-122"/>
                <a:cs typeface="Times New Roman" panose="02020603050405020304" pitchFamily="18" charset="0"/>
              </a:rPr>
              <a:t>" (Chuanyue</a:t>
            </a:r>
            <a:r>
              <a:rPr lang="en-CN" sz="1800" kern="100">
                <a:effectLst/>
                <a:latin typeface="Aptos" panose="020B0004020202020204" pitchFamily="34" charset="0"/>
                <a:ea typeface="DengXian" panose="02010600030101010101" pitchFamily="2" charset="-122"/>
                <a:cs typeface="Times New Roman" panose="02020603050405020304" pitchFamily="18" charset="0"/>
              </a:rPr>
              <a:t>), </a:t>
            </a:r>
            <a:r>
              <a:rPr lang="en-US" sz="1800" kern="100" dirty="0">
                <a:effectLst/>
                <a:latin typeface="Aptos" panose="020B0004020202020204" pitchFamily="34" charset="0"/>
                <a:ea typeface="DengXian" panose="02010600030101010101" pitchFamily="2" charset="-122"/>
                <a:cs typeface="Times New Roman" panose="02020603050405020304" pitchFamily="18" charset="0"/>
              </a:rPr>
              <a:t>to express that we really want to go back </a:t>
            </a:r>
            <a:r>
              <a:rPr lang="en-CN" sz="1800" kern="100">
                <a:effectLst/>
                <a:latin typeface="Aptos" panose="020B0004020202020204" pitchFamily="34" charset="0"/>
                <a:ea typeface="DengXian" panose="02010600030101010101" pitchFamily="2" charset="-122"/>
                <a:cs typeface="Times New Roman" panose="02020603050405020304" pitchFamily="18" charset="0"/>
              </a:rPr>
              <a:t>to </a:t>
            </a:r>
            <a:r>
              <a:rPr lang="en-US" sz="1800" kern="100" dirty="0">
                <a:effectLst/>
                <a:latin typeface="Aptos" panose="020B0004020202020204" pitchFamily="34" charset="0"/>
                <a:ea typeface="DengXian" panose="02010600030101010101" pitchFamily="2" charset="-122"/>
                <a:cs typeface="Times New Roman" panose="02020603050405020304" pitchFamily="18" charset="0"/>
              </a:rPr>
              <a:t>the PAST, to </a:t>
            </a:r>
            <a:r>
              <a:rPr lang="en-CN" sz="1800" kern="100">
                <a:effectLst/>
                <a:latin typeface="Aptos" panose="020B0004020202020204" pitchFamily="34" charset="0"/>
                <a:ea typeface="DengXian" panose="02010600030101010101" pitchFamily="2" charset="-122"/>
                <a:cs typeface="Times New Roman" panose="02020603050405020304" pitchFamily="18" charset="0"/>
              </a:rPr>
              <a:t>find </a:t>
            </a:r>
            <a:r>
              <a:rPr lang="en-CN" sz="1800" kern="100" dirty="0">
                <a:effectLst/>
                <a:latin typeface="Aptos" panose="020B0004020202020204" pitchFamily="34" charset="0"/>
                <a:ea typeface="DengXian" panose="02010600030101010101" pitchFamily="2" charset="-122"/>
                <a:cs typeface="Times New Roman" panose="02020603050405020304" pitchFamily="18" charset="0"/>
              </a:rPr>
              <a:t>direct observational evidence for how planetary </a:t>
            </a:r>
            <a:r>
              <a:rPr lang="en-CN" sz="1800" kern="100">
                <a:effectLst/>
                <a:latin typeface="Aptos" panose="020B0004020202020204" pitchFamily="34" charset="0"/>
                <a:ea typeface="DengXian" panose="02010600030101010101" pitchFamily="2" charset="-122"/>
                <a:cs typeface="Times New Roman" panose="02020603050405020304" pitchFamily="18" charset="0"/>
              </a:rPr>
              <a:t>systems </a:t>
            </a:r>
            <a:r>
              <a:rPr lang="en-US" sz="1800" kern="100" dirty="0">
                <a:effectLst/>
                <a:latin typeface="Aptos" panose="020B0004020202020204" pitchFamily="34" charset="0"/>
                <a:ea typeface="DengXian" panose="02010600030101010101" pitchFamily="2" charset="-122"/>
                <a:cs typeface="Times New Roman" panose="02020603050405020304" pitchFamily="18" charset="0"/>
              </a:rPr>
              <a:t>formed and </a:t>
            </a:r>
            <a:r>
              <a:rPr lang="en-CN" sz="1800" kern="100">
                <a:effectLst/>
                <a:latin typeface="Aptos" panose="020B0004020202020204" pitchFamily="34" charset="0"/>
                <a:ea typeface="DengXian" panose="02010600030101010101" pitchFamily="2" charset="-122"/>
                <a:cs typeface="Times New Roman" panose="02020603050405020304" pitchFamily="18" charset="0"/>
              </a:rPr>
              <a:t>evolve. </a:t>
            </a:r>
            <a:endParaRPr lang="en-CN" sz="1800" kern="100" dirty="0">
              <a:effectLst/>
              <a:latin typeface="Aptos" panose="020B0004020202020204" pitchFamily="34" charset="0"/>
              <a:ea typeface="DengXian" panose="02010600030101010101" pitchFamily="2" charset="-122"/>
              <a:cs typeface="Times New Roman" panose="02020603050405020304" pitchFamily="18" charset="0"/>
            </a:endParaRPr>
          </a:p>
        </p:txBody>
      </p:sp>
      <p:sp>
        <p:nvSpPr>
          <p:cNvPr id="4" name="幻灯片编号占位符 3"/>
          <p:cNvSpPr>
            <a:spLocks noGrp="1"/>
          </p:cNvSpPr>
          <p:nvPr>
            <p:ph type="sldNum" sz="quarter" idx="10"/>
          </p:nvPr>
        </p:nvSpPr>
        <p:spPr/>
        <p:txBody>
          <a:bodyPr/>
          <a:lstStyle/>
          <a:p>
            <a:fld id="{A88C4743-900F-42F5-ADE8-CA8C4740F7E6}" type="slidenum">
              <a:rPr lang="zh-CN" altLang="en-US" smtClean="0"/>
              <a:pPr/>
              <a:t>17</a:t>
            </a:fld>
            <a:endParaRPr lang="zh-CN" altLang="en-US"/>
          </a:p>
        </p:txBody>
      </p:sp>
    </p:spTree>
    <p:extLst>
      <p:ext uri="{BB962C8B-B14F-4D97-AF65-F5344CB8AC3E}">
        <p14:creationId xmlns:p14="http://schemas.microsoft.com/office/powerpoint/2010/main" val="32806819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A2AA1A-7D44-D628-3410-AB764E0AA0BA}"/>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C7EDEC2E-2C07-8C10-C9B2-021E92C3F693}"/>
              </a:ext>
            </a:extLst>
          </p:cNvPr>
          <p:cNvSpPr>
            <a:spLocks noGrp="1" noRot="1" noChangeAspect="1"/>
          </p:cNvSpPr>
          <p:nvPr>
            <p:ph type="sldImg"/>
          </p:nvPr>
        </p:nvSpPr>
        <p:spPr>
          <a:xfrm>
            <a:off x="685800" y="1143000"/>
            <a:ext cx="5486400" cy="3086100"/>
          </a:xfrm>
        </p:spPr>
      </p:sp>
      <p:sp>
        <p:nvSpPr>
          <p:cNvPr id="3" name="备注占位符 2">
            <a:extLst>
              <a:ext uri="{FF2B5EF4-FFF2-40B4-BE49-F238E27FC236}">
                <a16:creationId xmlns:a16="http://schemas.microsoft.com/office/drawing/2014/main" id="{6124F66A-00AC-1590-6D56-F411DDCA009D}"/>
              </a:ext>
            </a:extLst>
          </p:cNvPr>
          <p:cNvSpPr>
            <a:spLocks noGrp="1"/>
          </p:cNvSpPr>
          <p:nvPr>
            <p:ph type="body" idx="1"/>
          </p:nvPr>
        </p:nvSpPr>
        <p:spPr/>
        <p:txBody>
          <a:bodyPr/>
          <a:lstStyle/>
          <a:p>
            <a:r>
              <a:rPr lang="en" altLang="zh-CN" b="0" i="0" u="none" strike="noStrike" dirty="0">
                <a:solidFill>
                  <a:srgbClr val="05073B"/>
                </a:solidFill>
                <a:effectLst/>
                <a:latin typeface="-apple-system"/>
              </a:rPr>
              <a:t>Now, the key is to derive the age of star. However, estimating age is not an easy task. The age estimates provided by commonly used stellar evolution models often have large errors for main-sequence stars, which are the majority of planet host stars. For instance, the median age error for most exoplanet host stars reaches 56%.</a:t>
            </a:r>
            <a:endParaRPr lang="zh-CN" altLang="zh-CN" sz="1200" kern="1200" dirty="0">
              <a:solidFill>
                <a:schemeClr val="tx1"/>
              </a:solidFill>
              <a:effectLst/>
              <a:latin typeface="+mn-lt"/>
              <a:ea typeface="+mn-ea"/>
              <a:cs typeface="+mn-cs"/>
            </a:endParaRPr>
          </a:p>
        </p:txBody>
      </p:sp>
      <p:sp>
        <p:nvSpPr>
          <p:cNvPr id="4" name="幻灯片编号占位符 3">
            <a:extLst>
              <a:ext uri="{FF2B5EF4-FFF2-40B4-BE49-F238E27FC236}">
                <a16:creationId xmlns:a16="http://schemas.microsoft.com/office/drawing/2014/main" id="{8C74788A-786C-C640-62A4-73FF2E1F0884}"/>
              </a:ext>
            </a:extLst>
          </p:cNvPr>
          <p:cNvSpPr>
            <a:spLocks noGrp="1"/>
          </p:cNvSpPr>
          <p:nvPr>
            <p:ph type="sldNum" sz="quarter" idx="10"/>
          </p:nvPr>
        </p:nvSpPr>
        <p:spPr/>
        <p:txBody>
          <a:bodyPr/>
          <a:lstStyle/>
          <a:p>
            <a:fld id="{A88C4743-900F-42F5-ADE8-CA8C4740F7E6}" type="slidenum">
              <a:rPr lang="zh-CN" altLang="en-US" smtClean="0"/>
              <a:pPr/>
              <a:t>18</a:t>
            </a:fld>
            <a:endParaRPr lang="zh-CN" altLang="en-US"/>
          </a:p>
        </p:txBody>
      </p:sp>
    </p:spTree>
    <p:extLst>
      <p:ext uri="{BB962C8B-B14F-4D97-AF65-F5344CB8AC3E}">
        <p14:creationId xmlns:p14="http://schemas.microsoft.com/office/powerpoint/2010/main" val="35110039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D45899-D82D-5C43-0660-4514A62A2D85}"/>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0CAC5650-E00D-90F9-4145-CB72C13BED2F}"/>
              </a:ext>
            </a:extLst>
          </p:cNvPr>
          <p:cNvSpPr>
            <a:spLocks noGrp="1" noRot="1" noChangeAspect="1"/>
          </p:cNvSpPr>
          <p:nvPr>
            <p:ph type="sldImg"/>
          </p:nvPr>
        </p:nvSpPr>
        <p:spPr>
          <a:xfrm>
            <a:off x="685800" y="1143000"/>
            <a:ext cx="5486400" cy="3086100"/>
          </a:xfrm>
        </p:spPr>
      </p:sp>
      <p:sp>
        <p:nvSpPr>
          <p:cNvPr id="3" name="备注占位符 2">
            <a:extLst>
              <a:ext uri="{FF2B5EF4-FFF2-40B4-BE49-F238E27FC236}">
                <a16:creationId xmlns:a16="http://schemas.microsoft.com/office/drawing/2014/main" id="{DB72E027-E6C1-5E66-17FB-D9F1CCC0D53A}"/>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 altLang="zh-CN" b="0" i="0" u="none" strike="noStrike" dirty="0">
                <a:solidFill>
                  <a:srgbClr val="05073B"/>
                </a:solidFill>
                <a:effectLst/>
                <a:latin typeface="-apple-system"/>
              </a:rPr>
              <a:t>To overcome this difficulty, we took a different approach and used stellar motion to estimate stellar ages. </a:t>
            </a:r>
            <a:r>
              <a:rPr lang="en-CN" sz="1800" kern="100">
                <a:effectLst/>
                <a:latin typeface="Aptos" panose="020B0004020202020204" pitchFamily="34" charset="0"/>
                <a:ea typeface="DengXian" panose="02010600030101010101" pitchFamily="2" charset="-122"/>
                <a:cs typeface="Times New Roman" panose="02020603050405020304" pitchFamily="18" charset="0"/>
              </a:rPr>
              <a:t>Using </a:t>
            </a:r>
            <a:r>
              <a:rPr lang="en-US" sz="1800" kern="100" dirty="0">
                <a:effectLst/>
                <a:latin typeface="Aptos" panose="020B0004020202020204" pitchFamily="34" charset="0"/>
                <a:ea typeface="DengXian" panose="02010600030101010101" pitchFamily="2" charset="-122"/>
                <a:cs typeface="Times New Roman" panose="02020603050405020304" pitchFamily="18" charset="0"/>
              </a:rPr>
              <a:t>large</a:t>
            </a:r>
            <a:r>
              <a:rPr lang="en-CN" sz="1800" kern="100">
                <a:effectLst/>
                <a:latin typeface="Aptos" panose="020B0004020202020204" pitchFamily="34" charset="0"/>
                <a:ea typeface="DengXian" panose="02010600030101010101" pitchFamily="2" charset="-122"/>
                <a:cs typeface="Times New Roman" panose="02020603050405020304" pitchFamily="18" charset="0"/>
              </a:rPr>
              <a:t> </a:t>
            </a:r>
            <a:r>
              <a:rPr lang="en-CN" sz="1800" kern="100" dirty="0">
                <a:effectLst/>
                <a:latin typeface="Aptos" panose="020B0004020202020204" pitchFamily="34" charset="0"/>
                <a:ea typeface="DengXian" panose="02010600030101010101" pitchFamily="2" charset="-122"/>
                <a:cs typeface="Times New Roman" panose="02020603050405020304" pitchFamily="18" charset="0"/>
              </a:rPr>
              <a:t>samples from LAMOST and Gaia, we recalibrated the relationship between velocity dispersion and age, reducing the error to about 15%. This gave us a much better foundation to study how planets change over billions of years.</a:t>
            </a:r>
          </a:p>
          <a:p>
            <a:endParaRPr lang="zh-CN" altLang="zh-CN" sz="1200" kern="1200" dirty="0">
              <a:solidFill>
                <a:schemeClr val="tx1"/>
              </a:solidFill>
              <a:effectLst/>
              <a:latin typeface="+mn-lt"/>
              <a:ea typeface="+mn-ea"/>
              <a:cs typeface="+mn-cs"/>
            </a:endParaRPr>
          </a:p>
        </p:txBody>
      </p:sp>
      <p:sp>
        <p:nvSpPr>
          <p:cNvPr id="4" name="幻灯片编号占位符 3">
            <a:extLst>
              <a:ext uri="{FF2B5EF4-FFF2-40B4-BE49-F238E27FC236}">
                <a16:creationId xmlns:a16="http://schemas.microsoft.com/office/drawing/2014/main" id="{C8B06DB0-2AB4-D84F-A240-BA7AE28C50C5}"/>
              </a:ext>
            </a:extLst>
          </p:cNvPr>
          <p:cNvSpPr>
            <a:spLocks noGrp="1"/>
          </p:cNvSpPr>
          <p:nvPr>
            <p:ph type="sldNum" sz="quarter" idx="10"/>
          </p:nvPr>
        </p:nvSpPr>
        <p:spPr/>
        <p:txBody>
          <a:bodyPr/>
          <a:lstStyle/>
          <a:p>
            <a:fld id="{A88C4743-900F-42F5-ADE8-CA8C4740F7E6}" type="slidenum">
              <a:rPr lang="zh-CN" altLang="en-US" smtClean="0"/>
              <a:pPr/>
              <a:t>19</a:t>
            </a:fld>
            <a:endParaRPr lang="zh-CN" altLang="en-US"/>
          </a:p>
        </p:txBody>
      </p:sp>
    </p:spTree>
    <p:extLst>
      <p:ext uri="{BB962C8B-B14F-4D97-AF65-F5344CB8AC3E}">
        <p14:creationId xmlns:p14="http://schemas.microsoft.com/office/powerpoint/2010/main" val="14599994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just">
              <a:lnSpc>
                <a:spcPct val="115000"/>
              </a:lnSpc>
              <a:spcAft>
                <a:spcPts val="800"/>
              </a:spcAft>
            </a:pPr>
            <a:r>
              <a:rPr lang="en-CN" sz="1800" kern="100">
                <a:effectLst/>
                <a:latin typeface="Aptos" panose="020B0004020202020204" pitchFamily="34" charset="0"/>
                <a:ea typeface="DengXian" panose="02010600030101010101" pitchFamily="2" charset="-122"/>
                <a:cs typeface="Times New Roman" panose="02020603050405020304" pitchFamily="18" charset="0"/>
              </a:rPr>
              <a:t>Here’s </a:t>
            </a:r>
            <a:r>
              <a:rPr lang="en-US" sz="1800" kern="100" dirty="0">
                <a:effectLst/>
                <a:latin typeface="Aptos" panose="020B0004020202020204" pitchFamily="34" charset="0"/>
                <a:ea typeface="DengXian" panose="02010600030101010101" pitchFamily="2" charset="-122"/>
                <a:cs typeface="Times New Roman" panose="02020603050405020304" pitchFamily="18" charset="0"/>
              </a:rPr>
              <a:t>my</a:t>
            </a:r>
            <a:r>
              <a:rPr lang="en-CN" sz="1800" kern="100">
                <a:effectLst/>
                <a:latin typeface="Aptos" panose="020B0004020202020204" pitchFamily="34" charset="0"/>
                <a:ea typeface="DengXian" panose="02010600030101010101" pitchFamily="2" charset="-122"/>
                <a:cs typeface="Times New Roman" panose="02020603050405020304" pitchFamily="18" charset="0"/>
              </a:rPr>
              <a:t> outlin</a:t>
            </a:r>
            <a:r>
              <a:rPr lang="en-US" sz="1800" kern="100" dirty="0">
                <a:effectLst/>
                <a:latin typeface="Aptos" panose="020B0004020202020204" pitchFamily="34" charset="0"/>
                <a:ea typeface="DengXian" panose="02010600030101010101" pitchFamily="2" charset="-122"/>
                <a:cs typeface="Times New Roman" panose="02020603050405020304" pitchFamily="18" charset="0"/>
              </a:rPr>
              <a:t>e. In the first part, I just want to emphasize a common sense</a:t>
            </a:r>
            <a:r>
              <a:rPr lang="zh-CN" altLang="en-US" sz="1800" kern="100" dirty="0">
                <a:effectLst/>
                <a:latin typeface="Aptos" panose="020B0004020202020204" pitchFamily="34" charset="0"/>
                <a:ea typeface="DengXian" panose="02010600030101010101" pitchFamily="2" charset="-122"/>
                <a:cs typeface="Times New Roman" panose="02020603050405020304" pitchFamily="18" charset="0"/>
              </a:rPr>
              <a:t>：</a:t>
            </a:r>
            <a:r>
              <a:rPr lang="en-US" sz="1800" kern="100" dirty="0">
                <a:effectLst/>
                <a:latin typeface="Aptos" panose="020B0004020202020204" pitchFamily="34" charset="0"/>
                <a:ea typeface="DengXian" panose="02010600030101010101" pitchFamily="2" charset="-122"/>
                <a:cs typeface="Times New Roman" panose="02020603050405020304" pitchFamily="18" charset="0"/>
              </a:rPr>
              <a:t> planetary statistics is very important.</a:t>
            </a:r>
            <a:endParaRPr lang="en-CN" sz="1800" kern="100" dirty="0">
              <a:effectLst/>
              <a:latin typeface="Aptos" panose="020B0004020202020204" pitchFamily="34" charset="0"/>
              <a:ea typeface="DengXian" panose="02010600030101010101" pitchFamily="2" charset="-122"/>
              <a:cs typeface="Times New Roman" panose="02020603050405020304" pitchFamily="18" charset="0"/>
            </a:endParaRPr>
          </a:p>
        </p:txBody>
      </p:sp>
      <p:sp>
        <p:nvSpPr>
          <p:cNvPr id="4" name="灯片编号占位符 3"/>
          <p:cNvSpPr>
            <a:spLocks noGrp="1"/>
          </p:cNvSpPr>
          <p:nvPr>
            <p:ph type="sldNum" sz="quarter" idx="5"/>
          </p:nvPr>
        </p:nvSpPr>
        <p:spPr/>
        <p:txBody>
          <a:bodyPr/>
          <a:lstStyle/>
          <a:p>
            <a:fld id="{3A4C0D15-622F-AE4C-8604-B514214E45D9}" type="slidenum">
              <a:rPr kumimoji="1" lang="zh-CN" altLang="en-US" smtClean="0"/>
              <a:t>2</a:t>
            </a:fld>
            <a:endParaRPr kumimoji="1" lang="zh-CN" altLang="en-US" dirty="0"/>
          </a:p>
        </p:txBody>
      </p:sp>
    </p:spTree>
    <p:extLst>
      <p:ext uri="{BB962C8B-B14F-4D97-AF65-F5344CB8AC3E}">
        <p14:creationId xmlns:p14="http://schemas.microsoft.com/office/powerpoint/2010/main" val="418709495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pPr algn="just">
              <a:lnSpc>
                <a:spcPct val="115000"/>
              </a:lnSpc>
              <a:spcAft>
                <a:spcPts val="800"/>
              </a:spcAft>
            </a:pPr>
            <a:r>
              <a:rPr lang="en-US" sz="1800" kern="100" dirty="0">
                <a:effectLst/>
                <a:latin typeface="Aptos" panose="020B0004020202020204" pitchFamily="34" charset="0"/>
                <a:ea typeface="DengXian" panose="02010600030101010101" pitchFamily="2" charset="-122"/>
                <a:cs typeface="Times New Roman" panose="02020603050405020304" pitchFamily="18" charset="0"/>
              </a:rPr>
              <a:t>The plan of PAST is, first we revise the method and build the catalog.</a:t>
            </a:r>
          </a:p>
          <a:p>
            <a:pPr algn="just">
              <a:lnSpc>
                <a:spcPct val="115000"/>
              </a:lnSpc>
              <a:spcAft>
                <a:spcPts val="800"/>
              </a:spcAft>
            </a:pPr>
            <a:r>
              <a:rPr lang="en-US" sz="1800" kern="100" dirty="0">
                <a:effectLst/>
                <a:latin typeface="Aptos" panose="020B0004020202020204" pitchFamily="34" charset="0"/>
                <a:ea typeface="DengXian" panose="02010600030101010101" pitchFamily="2" charset="-122"/>
                <a:cs typeface="Times New Roman" panose="02020603050405020304" pitchFamily="18" charset="0"/>
              </a:rPr>
              <a:t>Because different populations of planets may have different formation and evolution paths, different people will apply to different populations of planets.</a:t>
            </a:r>
            <a:endParaRPr lang="en-CN" sz="1800" kern="100" dirty="0">
              <a:effectLst/>
              <a:latin typeface="Aptos" panose="020B0004020202020204" pitchFamily="34" charset="0"/>
              <a:ea typeface="DengXian" panose="02010600030101010101" pitchFamily="2" charset="-122"/>
              <a:cs typeface="Times New Roman" panose="02020603050405020304" pitchFamily="18" charset="0"/>
            </a:endParaRPr>
          </a:p>
          <a:p>
            <a:endParaRPr lang="zh-CN" altLang="zh-CN" sz="1200" kern="1200" dirty="0">
              <a:solidFill>
                <a:schemeClr val="tx1"/>
              </a:solidFill>
              <a:effectLst/>
              <a:latin typeface="+mn-lt"/>
              <a:ea typeface="+mn-ea"/>
              <a:cs typeface="+mn-cs"/>
            </a:endParaRPr>
          </a:p>
        </p:txBody>
      </p:sp>
      <p:sp>
        <p:nvSpPr>
          <p:cNvPr id="4" name="幻灯片编号占位符 3"/>
          <p:cNvSpPr>
            <a:spLocks noGrp="1"/>
          </p:cNvSpPr>
          <p:nvPr>
            <p:ph type="sldNum" sz="quarter" idx="10"/>
          </p:nvPr>
        </p:nvSpPr>
        <p:spPr/>
        <p:txBody>
          <a:bodyPr/>
          <a:lstStyle/>
          <a:p>
            <a:fld id="{A88C4743-900F-42F5-ADE8-CA8C4740F7E6}" type="slidenum">
              <a:rPr lang="zh-CN" altLang="en-US" smtClean="0"/>
              <a:pPr/>
              <a:t>20</a:t>
            </a:fld>
            <a:endParaRPr lang="zh-CN" altLang="en-US"/>
          </a:p>
        </p:txBody>
      </p:sp>
    </p:spTree>
    <p:extLst>
      <p:ext uri="{BB962C8B-B14F-4D97-AF65-F5344CB8AC3E}">
        <p14:creationId xmlns:p14="http://schemas.microsoft.com/office/powerpoint/2010/main" val="291155613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pPr algn="just">
              <a:lnSpc>
                <a:spcPct val="115000"/>
              </a:lnSpc>
              <a:spcAft>
                <a:spcPts val="800"/>
              </a:spcAft>
            </a:pPr>
            <a:r>
              <a:rPr lang="en-US" sz="1800" kern="100" dirty="0">
                <a:effectLst/>
                <a:latin typeface="Aptos" panose="020B0004020202020204" pitchFamily="34" charset="0"/>
                <a:ea typeface="DengXian" panose="02010600030101010101" pitchFamily="2" charset="-122"/>
                <a:cs typeface="Times New Roman" panose="02020603050405020304" pitchFamily="18" charset="0"/>
              </a:rPr>
              <a:t>For Hot </a:t>
            </a:r>
            <a:r>
              <a:rPr lang="en-US" sz="1800" kern="100" dirty="0" err="1">
                <a:effectLst/>
                <a:latin typeface="Aptos" panose="020B0004020202020204" pitchFamily="34" charset="0"/>
                <a:ea typeface="DengXian" panose="02010600030101010101" pitchFamily="2" charset="-122"/>
                <a:cs typeface="Times New Roman" panose="02020603050405020304" pitchFamily="18" charset="0"/>
              </a:rPr>
              <a:t>Jupiters</a:t>
            </a:r>
            <a:r>
              <a:rPr lang="en-US" sz="1800" kern="100" dirty="0">
                <a:effectLst/>
                <a:latin typeface="Aptos" panose="020B0004020202020204" pitchFamily="34" charset="0"/>
                <a:ea typeface="DengXian" panose="02010600030101010101" pitchFamily="2" charset="-122"/>
                <a:cs typeface="Times New Roman" panose="02020603050405020304" pitchFamily="18" charset="0"/>
              </a:rPr>
              <a:t>.</a:t>
            </a:r>
            <a:endParaRPr lang="en-CN" sz="1800" kern="100" dirty="0">
              <a:effectLst/>
              <a:latin typeface="Aptos" panose="020B0004020202020204" pitchFamily="34" charset="0"/>
              <a:ea typeface="DengXian" panose="02010600030101010101" pitchFamily="2" charset="-122"/>
              <a:cs typeface="Times New Roman" panose="02020603050405020304" pitchFamily="18" charset="0"/>
            </a:endParaRPr>
          </a:p>
        </p:txBody>
      </p:sp>
      <p:sp>
        <p:nvSpPr>
          <p:cNvPr id="4" name="幻灯片编号占位符 3"/>
          <p:cNvSpPr>
            <a:spLocks noGrp="1"/>
          </p:cNvSpPr>
          <p:nvPr>
            <p:ph type="sldNum" sz="quarter" idx="10"/>
          </p:nvPr>
        </p:nvSpPr>
        <p:spPr/>
        <p:txBody>
          <a:bodyPr/>
          <a:lstStyle/>
          <a:p>
            <a:fld id="{A88C4743-900F-42F5-ADE8-CA8C4740F7E6}" type="slidenum">
              <a:rPr lang="zh-CN" altLang="en-US" smtClean="0"/>
              <a:pPr/>
              <a:t>21</a:t>
            </a:fld>
            <a:endParaRPr lang="zh-CN" altLang="en-US"/>
          </a:p>
        </p:txBody>
      </p:sp>
    </p:spTree>
    <p:extLst>
      <p:ext uri="{BB962C8B-B14F-4D97-AF65-F5344CB8AC3E}">
        <p14:creationId xmlns:p14="http://schemas.microsoft.com/office/powerpoint/2010/main" val="51416387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pPr algn="just">
              <a:lnSpc>
                <a:spcPct val="115000"/>
              </a:lnSpc>
              <a:spcAft>
                <a:spcPts val="800"/>
              </a:spcAft>
            </a:pPr>
            <a:r>
              <a:rPr lang="en-US" sz="1800" kern="100" dirty="0">
                <a:effectLst/>
                <a:latin typeface="Aptos" panose="020B0004020202020204" pitchFamily="34" charset="0"/>
                <a:ea typeface="DengXian" panose="02010600030101010101" pitchFamily="2" charset="-122"/>
                <a:cs typeface="Times New Roman" panose="02020603050405020304" pitchFamily="18" charset="0"/>
              </a:rPr>
              <a:t>We found </a:t>
            </a:r>
            <a:r>
              <a:rPr lang="en-CN" sz="1800" kern="100">
                <a:effectLst/>
                <a:latin typeface="Aptos" panose="020B0004020202020204" pitchFamily="34" charset="0"/>
                <a:ea typeface="DengXian" panose="02010600030101010101" pitchFamily="2" charset="-122"/>
                <a:cs typeface="Times New Roman" panose="02020603050405020304" pitchFamily="18" charset="0"/>
              </a:rPr>
              <a:t>the </a:t>
            </a:r>
            <a:r>
              <a:rPr lang="en-CN" sz="1800" kern="100" dirty="0">
                <a:effectLst/>
                <a:latin typeface="Aptos" panose="020B0004020202020204" pitchFamily="34" charset="0"/>
                <a:ea typeface="DengXian" panose="02010600030101010101" pitchFamily="2" charset="-122"/>
                <a:cs typeface="Times New Roman" panose="02020603050405020304" pitchFamily="18" charset="0"/>
              </a:rPr>
              <a:t>occurrence rate of hot Jupiters drops significantly with </a:t>
            </a:r>
            <a:r>
              <a:rPr lang="en-CN" sz="1800" kern="100">
                <a:effectLst/>
                <a:latin typeface="Aptos" panose="020B0004020202020204" pitchFamily="34" charset="0"/>
                <a:ea typeface="DengXian" panose="02010600030101010101" pitchFamily="2" charset="-122"/>
                <a:cs typeface="Times New Roman" panose="02020603050405020304" pitchFamily="18" charset="0"/>
              </a:rPr>
              <a:t>age,</a:t>
            </a:r>
            <a:r>
              <a:rPr lang="en-US" sz="1800" kern="100" dirty="0" err="1">
                <a:effectLst/>
                <a:latin typeface="Aptos" panose="020B0004020202020204" pitchFamily="34" charset="0"/>
                <a:ea typeface="DengXian" panose="02010600030101010101" pitchFamily="2" charset="-122"/>
                <a:cs typeface="Times New Roman" panose="02020603050405020304" pitchFamily="18" charset="0"/>
              </a:rPr>
              <a:t>i</a:t>
            </a:r>
            <a:r>
              <a:rPr lang="en-CN" sz="1800" kern="100">
                <a:effectLst/>
                <a:latin typeface="Aptos" panose="020B0004020202020204" pitchFamily="34" charset="0"/>
                <a:ea typeface="DengXian" panose="02010600030101010101" pitchFamily="2" charset="-122"/>
                <a:cs typeface="Times New Roman" panose="02020603050405020304" pitchFamily="18" charset="0"/>
              </a:rPr>
              <a:t>n </a:t>
            </a:r>
            <a:r>
              <a:rPr lang="en-CN" sz="1800" kern="100" dirty="0">
                <a:effectLst/>
                <a:latin typeface="Aptos" panose="020B0004020202020204" pitchFamily="34" charset="0"/>
                <a:ea typeface="DengXian" panose="02010600030101010101" pitchFamily="2" charset="-122"/>
                <a:cs typeface="Times New Roman" panose="02020603050405020304" pitchFamily="18" charset="0"/>
              </a:rPr>
              <a:t>contrast, the occurrence rate of </a:t>
            </a:r>
            <a:r>
              <a:rPr lang="en-CN" sz="1800" kern="100">
                <a:effectLst/>
                <a:latin typeface="Aptos" panose="020B0004020202020204" pitchFamily="34" charset="0"/>
                <a:ea typeface="DengXian" panose="02010600030101010101" pitchFamily="2" charset="-122"/>
                <a:cs typeface="Times New Roman" panose="02020603050405020304" pitchFamily="18" charset="0"/>
              </a:rPr>
              <a:t>cold Jupiters</a:t>
            </a:r>
            <a:r>
              <a:rPr lang="en-US" sz="1800" kern="100" dirty="0">
                <a:effectLst/>
                <a:latin typeface="Aptos" panose="020B0004020202020204" pitchFamily="34" charset="0"/>
                <a:ea typeface="DengXian" panose="02010600030101010101" pitchFamily="2" charset="-122"/>
                <a:cs typeface="Times New Roman" panose="02020603050405020304" pitchFamily="18" charset="0"/>
              </a:rPr>
              <a:t> </a:t>
            </a:r>
            <a:r>
              <a:rPr lang="en-CN" sz="1800" kern="100">
                <a:effectLst/>
                <a:latin typeface="Aptos" panose="020B0004020202020204" pitchFamily="34" charset="0"/>
                <a:ea typeface="DengXian" panose="02010600030101010101" pitchFamily="2" charset="-122"/>
                <a:cs typeface="Times New Roman" panose="02020603050405020304" pitchFamily="18" charset="0"/>
              </a:rPr>
              <a:t>stays </a:t>
            </a:r>
            <a:r>
              <a:rPr lang="en-CN" sz="1800" kern="100" dirty="0">
                <a:effectLst/>
                <a:latin typeface="Aptos" panose="020B0004020202020204" pitchFamily="34" charset="0"/>
                <a:ea typeface="DengXian" panose="02010600030101010101" pitchFamily="2" charset="-122"/>
                <a:cs typeface="Times New Roman" panose="02020603050405020304" pitchFamily="18" charset="0"/>
              </a:rPr>
              <a:t>pretty constant with age.</a:t>
            </a:r>
          </a:p>
          <a:p>
            <a:endParaRPr lang="zh-CN" altLang="zh-CN" sz="1200" kern="1200" dirty="0">
              <a:solidFill>
                <a:schemeClr val="tx1"/>
              </a:solidFill>
              <a:effectLst/>
              <a:latin typeface="+mn-lt"/>
              <a:ea typeface="+mn-ea"/>
              <a:cs typeface="+mn-cs"/>
            </a:endParaRPr>
          </a:p>
        </p:txBody>
      </p:sp>
      <p:sp>
        <p:nvSpPr>
          <p:cNvPr id="4" name="幻灯片编号占位符 3"/>
          <p:cNvSpPr>
            <a:spLocks noGrp="1"/>
          </p:cNvSpPr>
          <p:nvPr>
            <p:ph type="sldNum" sz="quarter" idx="10"/>
          </p:nvPr>
        </p:nvSpPr>
        <p:spPr/>
        <p:txBody>
          <a:bodyPr/>
          <a:lstStyle/>
          <a:p>
            <a:fld id="{A88C4743-900F-42F5-ADE8-CA8C4740F7E6}" type="slidenum">
              <a:rPr lang="zh-CN" altLang="en-US" smtClean="0"/>
              <a:pPr/>
              <a:t>22</a:t>
            </a:fld>
            <a:endParaRPr lang="zh-CN" altLang="en-US"/>
          </a:p>
        </p:txBody>
      </p:sp>
    </p:spTree>
    <p:extLst>
      <p:ext uri="{BB962C8B-B14F-4D97-AF65-F5344CB8AC3E}">
        <p14:creationId xmlns:p14="http://schemas.microsoft.com/office/powerpoint/2010/main" val="234606323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24AB7D-25ED-76F2-E2D8-C74FB5086794}"/>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20941567-BCC0-954C-3A86-984CAC48DDB2}"/>
              </a:ext>
            </a:extLst>
          </p:cNvPr>
          <p:cNvSpPr>
            <a:spLocks noGrp="1" noRot="1" noChangeAspect="1"/>
          </p:cNvSpPr>
          <p:nvPr>
            <p:ph type="sldImg"/>
          </p:nvPr>
        </p:nvSpPr>
        <p:spPr>
          <a:xfrm>
            <a:off x="685800" y="1143000"/>
            <a:ext cx="5486400" cy="3086100"/>
          </a:xfrm>
        </p:spPr>
      </p:sp>
      <p:sp>
        <p:nvSpPr>
          <p:cNvPr id="3" name="备注占位符 2">
            <a:extLst>
              <a:ext uri="{FF2B5EF4-FFF2-40B4-BE49-F238E27FC236}">
                <a16:creationId xmlns:a16="http://schemas.microsoft.com/office/drawing/2014/main" id="{7BC4B2B9-15C4-E3D1-6957-12426ED5592A}"/>
              </a:ext>
            </a:extLst>
          </p:cNvPr>
          <p:cNvSpPr>
            <a:spLocks noGrp="1"/>
          </p:cNvSpPr>
          <p:nvPr>
            <p:ph type="body" idx="1"/>
          </p:nvPr>
        </p:nvSpPr>
        <p:spPr/>
        <p:txBody>
          <a:bodyPr/>
          <a:lstStyle/>
          <a:p>
            <a:r>
              <a:rPr lang="en-US" altLang="zh-CN" sz="1200" kern="1200" dirty="0">
                <a:solidFill>
                  <a:schemeClr val="tx1"/>
                </a:solidFill>
                <a:effectLst/>
                <a:latin typeface="+mn-lt"/>
                <a:ea typeface="+mn-ea"/>
                <a:cs typeface="+mn-cs"/>
              </a:rPr>
              <a:t>More recently, using a larger sample, we found the decreasing trend for hot Jupiter is not straight but prefer a broken relation.</a:t>
            </a:r>
          </a:p>
          <a:p>
            <a:r>
              <a:rPr lang="en-US" altLang="zh-CN" sz="1200" kern="1200" dirty="0">
                <a:solidFill>
                  <a:schemeClr val="tx1"/>
                </a:solidFill>
                <a:effectLst/>
                <a:latin typeface="+mn-lt"/>
                <a:ea typeface="+mn-ea"/>
                <a:cs typeface="+mn-cs"/>
              </a:rPr>
              <a:t>And using such a broken age-frequency relation, we can constrain the relative contributions of different HJ formation models and the stellar tidal factor at the same time. </a:t>
            </a:r>
          </a:p>
        </p:txBody>
      </p:sp>
      <p:sp>
        <p:nvSpPr>
          <p:cNvPr id="4" name="幻灯片编号占位符 3">
            <a:extLst>
              <a:ext uri="{FF2B5EF4-FFF2-40B4-BE49-F238E27FC236}">
                <a16:creationId xmlns:a16="http://schemas.microsoft.com/office/drawing/2014/main" id="{D4569560-EE79-1FCD-8661-136F4BC151B9}"/>
              </a:ext>
            </a:extLst>
          </p:cNvPr>
          <p:cNvSpPr>
            <a:spLocks noGrp="1"/>
          </p:cNvSpPr>
          <p:nvPr>
            <p:ph type="sldNum" sz="quarter" idx="10"/>
          </p:nvPr>
        </p:nvSpPr>
        <p:spPr/>
        <p:txBody>
          <a:bodyPr/>
          <a:lstStyle/>
          <a:p>
            <a:fld id="{A88C4743-900F-42F5-ADE8-CA8C4740F7E6}" type="slidenum">
              <a:rPr lang="zh-CN" altLang="en-US" smtClean="0"/>
              <a:pPr/>
              <a:t>23</a:t>
            </a:fld>
            <a:endParaRPr lang="zh-CN" altLang="en-US"/>
          </a:p>
        </p:txBody>
      </p:sp>
    </p:spTree>
    <p:extLst>
      <p:ext uri="{BB962C8B-B14F-4D97-AF65-F5344CB8AC3E}">
        <p14:creationId xmlns:p14="http://schemas.microsoft.com/office/powerpoint/2010/main" val="419426333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pPr marL="0" marR="0" lvl="0" indent="0" algn="just" defTabSz="914400" rtl="0" eaLnBrk="1" fontAlgn="auto" latinLnBrk="0" hangingPunct="1">
              <a:lnSpc>
                <a:spcPct val="115000"/>
              </a:lnSpc>
              <a:spcBef>
                <a:spcPts val="0"/>
              </a:spcBef>
              <a:spcAft>
                <a:spcPts val="800"/>
              </a:spcAft>
              <a:buClrTx/>
              <a:buSzTx/>
              <a:buFontTx/>
              <a:buNone/>
              <a:tabLst/>
              <a:defRPr/>
            </a:pPr>
            <a:r>
              <a:rPr lang="en-CN" altLang="zh-CN" sz="1800" kern="100">
                <a:effectLst/>
                <a:latin typeface="Aptos" panose="020B0004020202020204" pitchFamily="34" charset="0"/>
                <a:ea typeface="DengXian" panose="02010600030101010101" pitchFamily="2" charset="-122"/>
                <a:cs typeface="Times New Roman" panose="02020603050405020304" pitchFamily="18" charset="0"/>
              </a:rPr>
              <a:t>Finally, let's look at Ultra-Short-Period Planets, or USPs. These are a special group with orbital periods of less than 24 hours. They're so close to their stars that their surfaces can be hotter than 2000K—they are real Lava worlds</a:t>
            </a:r>
            <a:r>
              <a:rPr lang="en-US" altLang="zh-CN" sz="1800" kern="100" dirty="0">
                <a:effectLst/>
                <a:latin typeface="Aptos" panose="020B0004020202020204" pitchFamily="34" charset="0"/>
                <a:ea typeface="DengXian" panose="02010600030101010101" pitchFamily="2" charset="-122"/>
                <a:cs typeface="Times New Roman" panose="02020603050405020304" pitchFamily="18" charset="0"/>
              </a:rPr>
              <a:t> and their origins are mysterious.</a:t>
            </a:r>
            <a:endParaRPr lang="en-CN" altLang="zh-CN" sz="1800" kern="100">
              <a:effectLst/>
              <a:latin typeface="Aptos" panose="020B0004020202020204" pitchFamily="34" charset="0"/>
              <a:ea typeface="DengXian" panose="02010600030101010101" pitchFamily="2" charset="-122"/>
              <a:cs typeface="Times New Roman" panose="02020603050405020304" pitchFamily="18" charset="0"/>
            </a:endParaRPr>
          </a:p>
          <a:p>
            <a:pPr algn="just">
              <a:lnSpc>
                <a:spcPct val="115000"/>
              </a:lnSpc>
              <a:spcAft>
                <a:spcPts val="800"/>
              </a:spcAft>
            </a:pPr>
            <a:endParaRPr lang="en-CN" sz="1800" kern="100" dirty="0">
              <a:effectLst/>
              <a:latin typeface="Aptos" panose="020B0004020202020204" pitchFamily="34" charset="0"/>
              <a:ea typeface="DengXian" panose="02010600030101010101" pitchFamily="2" charset="-122"/>
              <a:cs typeface="Times New Roman" panose="02020603050405020304" pitchFamily="18" charset="0"/>
            </a:endParaRPr>
          </a:p>
        </p:txBody>
      </p:sp>
      <p:sp>
        <p:nvSpPr>
          <p:cNvPr id="4" name="幻灯片编号占位符 3"/>
          <p:cNvSpPr>
            <a:spLocks noGrp="1"/>
          </p:cNvSpPr>
          <p:nvPr>
            <p:ph type="sldNum" sz="quarter" idx="10"/>
          </p:nvPr>
        </p:nvSpPr>
        <p:spPr/>
        <p:txBody>
          <a:bodyPr/>
          <a:lstStyle/>
          <a:p>
            <a:fld id="{A88C4743-900F-42F5-ADE8-CA8C4740F7E6}" type="slidenum">
              <a:rPr lang="zh-CN" altLang="en-US" smtClean="0"/>
              <a:pPr/>
              <a:t>24</a:t>
            </a:fld>
            <a:endParaRPr lang="zh-CN" altLang="en-US"/>
          </a:p>
        </p:txBody>
      </p:sp>
    </p:spTree>
    <p:extLst>
      <p:ext uri="{BB962C8B-B14F-4D97-AF65-F5344CB8AC3E}">
        <p14:creationId xmlns:p14="http://schemas.microsoft.com/office/powerpoint/2010/main" val="361829337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buNone/>
            </a:pPr>
            <a:r>
              <a:rPr lang="en" altLang="zh-CN" dirty="0"/>
              <a:t>Several models have been proposed, but </a:t>
            </a:r>
            <a:r>
              <a:rPr lang="en" altLang="zh-CN" dirty="0" err="1"/>
              <a:t>whic</a:t>
            </a:r>
            <a:r>
              <a:rPr lang="en-US" altLang="zh-CN" dirty="0"/>
              <a:t>h</a:t>
            </a:r>
            <a:r>
              <a:rPr lang="en" altLang="zh-CN" dirty="0"/>
              <a:t> model is correct/or </a:t>
            </a:r>
            <a:r>
              <a:rPr lang="en" altLang="zh-CN" dirty="0" err="1"/>
              <a:t>domi</a:t>
            </a:r>
            <a:r>
              <a:rPr lang="en-US" altLang="zh-CN" dirty="0"/>
              <a:t>n</a:t>
            </a:r>
            <a:r>
              <a:rPr lang="en" altLang="zh-CN" dirty="0" err="1"/>
              <a:t>ated</a:t>
            </a:r>
            <a:r>
              <a:rPr lang="en" altLang="zh-CN" dirty="0"/>
              <a:t> is in debate. One way to constrain these models is to study the age dependence of USP planets because diff</a:t>
            </a:r>
            <a:r>
              <a:rPr lang="en-US" altLang="zh-CN" dirty="0"/>
              <a:t>e</a:t>
            </a:r>
            <a:r>
              <a:rPr lang="en" altLang="zh-CN" dirty="0"/>
              <a:t>rent models operate on different timescales and produce different architectures.</a:t>
            </a:r>
          </a:p>
          <a:p>
            <a:endParaRPr lang="en" altLang="zh-CN" dirty="0"/>
          </a:p>
        </p:txBody>
      </p:sp>
      <p:sp>
        <p:nvSpPr>
          <p:cNvPr id="4" name="灯片编号占位符 3"/>
          <p:cNvSpPr>
            <a:spLocks noGrp="1"/>
          </p:cNvSpPr>
          <p:nvPr>
            <p:ph type="sldNum" sz="quarter" idx="5"/>
          </p:nvPr>
        </p:nvSpPr>
        <p:spPr/>
        <p:txBody>
          <a:bodyPr/>
          <a:lstStyle/>
          <a:p>
            <a:fld id="{652088E0-A299-3B49-9FFF-57CB815023BF}" type="slidenum">
              <a:rPr kumimoji="1" lang="zh-CN" altLang="en-US" smtClean="0"/>
              <a:t>25</a:t>
            </a:fld>
            <a:endParaRPr kumimoji="1" lang="zh-CN" altLang="en-US"/>
          </a:p>
        </p:txBody>
      </p:sp>
    </p:spTree>
    <p:extLst>
      <p:ext uri="{BB962C8B-B14F-4D97-AF65-F5344CB8AC3E}">
        <p14:creationId xmlns:p14="http://schemas.microsoft.com/office/powerpoint/2010/main" val="386602670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en-CN" sz="1800" dirty="0">
                <a:effectLst/>
                <a:latin typeface="Aptos" panose="020B0004020202020204" pitchFamily="34" charset="0"/>
                <a:ea typeface="DengXian" panose="02010600030101010101" pitchFamily="2" charset="-122"/>
                <a:cs typeface="Times New Roman" panose="02020603050405020304" pitchFamily="18" charset="0"/>
              </a:rPr>
              <a:t>Our sixth PAST paper</a:t>
            </a:r>
            <a:r>
              <a:rPr lang="en-CN" sz="1800">
                <a:effectLst/>
                <a:latin typeface="Aptos" panose="020B0004020202020204" pitchFamily="34" charset="0"/>
                <a:ea typeface="DengXian" panose="02010600030101010101" pitchFamily="2" charset="-122"/>
                <a:cs typeface="Times New Roman" panose="02020603050405020304" pitchFamily="18" charset="0"/>
              </a:rPr>
              <a:t>, focused </a:t>
            </a:r>
            <a:r>
              <a:rPr lang="en-CN" sz="1800" dirty="0">
                <a:effectLst/>
                <a:latin typeface="Aptos" panose="020B0004020202020204" pitchFamily="34" charset="0"/>
                <a:ea typeface="DengXian" panose="02010600030101010101" pitchFamily="2" charset="-122"/>
                <a:cs typeface="Times New Roman" panose="02020603050405020304" pitchFamily="18" charset="0"/>
              </a:rPr>
              <a:t>on USPs. Using data from LAMOST, combined with Gaia and Kepler, </a:t>
            </a:r>
            <a:r>
              <a:rPr lang="en-CN" sz="1800">
                <a:effectLst/>
                <a:latin typeface="Aptos" panose="020B0004020202020204" pitchFamily="34" charset="0"/>
                <a:ea typeface="DengXian" panose="02010600030101010101" pitchFamily="2" charset="-122"/>
                <a:cs typeface="Times New Roman" panose="02020603050405020304" pitchFamily="18" charset="0"/>
              </a:rPr>
              <a:t>we figured </a:t>
            </a:r>
            <a:r>
              <a:rPr lang="en-CN" sz="1800" dirty="0">
                <a:effectLst/>
                <a:latin typeface="Aptos" panose="020B0004020202020204" pitchFamily="34" charset="0"/>
                <a:ea typeface="DengXian" panose="02010600030101010101" pitchFamily="2" charset="-122"/>
                <a:cs typeface="Times New Roman" panose="02020603050405020304" pitchFamily="18" charset="0"/>
              </a:rPr>
              <a:t>out their age distribution and how their </a:t>
            </a:r>
            <a:r>
              <a:rPr lang="en-CN" sz="1800">
                <a:effectLst/>
                <a:latin typeface="Aptos" panose="020B0004020202020204" pitchFamily="34" charset="0"/>
                <a:ea typeface="DengXian" panose="02010600030101010101" pitchFamily="2" charset="-122"/>
                <a:cs typeface="Times New Roman" panose="02020603050405020304" pitchFamily="18" charset="0"/>
              </a:rPr>
              <a:t>occurrence rate</a:t>
            </a:r>
            <a:r>
              <a:rPr lang="en-US" sz="1800" dirty="0">
                <a:effectLst/>
                <a:latin typeface="Aptos" panose="020B0004020202020204" pitchFamily="34" charset="0"/>
                <a:ea typeface="DengXian" panose="02010600030101010101" pitchFamily="2" charset="-122"/>
                <a:cs typeface="Times New Roman" panose="02020603050405020304" pitchFamily="18" charset="0"/>
              </a:rPr>
              <a:t> and orbital architecture </a:t>
            </a:r>
            <a:r>
              <a:rPr lang="en-CN" sz="1800">
                <a:effectLst/>
                <a:latin typeface="Aptos" panose="020B0004020202020204" pitchFamily="34" charset="0"/>
                <a:ea typeface="DengXian" panose="02010600030101010101" pitchFamily="2" charset="-122"/>
                <a:cs typeface="Times New Roman" panose="02020603050405020304" pitchFamily="18" charset="0"/>
              </a:rPr>
              <a:t> </a:t>
            </a:r>
            <a:r>
              <a:rPr lang="en-CN" sz="1800" dirty="0">
                <a:effectLst/>
                <a:latin typeface="Aptos" panose="020B0004020202020204" pitchFamily="34" charset="0"/>
                <a:ea typeface="DengXian" panose="02010600030101010101" pitchFamily="2" charset="-122"/>
                <a:cs typeface="Times New Roman" panose="02020603050405020304" pitchFamily="18" charset="0"/>
              </a:rPr>
              <a:t>changes </a:t>
            </a:r>
            <a:r>
              <a:rPr lang="en-CN" sz="1800">
                <a:effectLst/>
                <a:latin typeface="Aptos" panose="020B0004020202020204" pitchFamily="34" charset="0"/>
                <a:ea typeface="DengXian" panose="02010600030101010101" pitchFamily="2" charset="-122"/>
                <a:cs typeface="Times New Roman" panose="02020603050405020304" pitchFamily="18" charset="0"/>
              </a:rPr>
              <a:t>over time</a:t>
            </a:r>
            <a:r>
              <a:rPr lang="en-US" sz="1800" dirty="0">
                <a:effectLst/>
                <a:latin typeface="Aptos" panose="020B0004020202020204" pitchFamily="34" charset="0"/>
                <a:ea typeface="DengXian" panose="02010600030101010101" pitchFamily="2" charset="-122"/>
                <a:cs typeface="Times New Roman" panose="02020603050405020304" pitchFamily="18" charset="0"/>
              </a:rPr>
              <a:t>, which put important constraint to their formation and migration.</a:t>
            </a:r>
          </a:p>
          <a:p>
            <a:endParaRPr lang="en-US" altLang="zh-CN" sz="1800" dirty="0">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幻灯片编号占位符 3"/>
          <p:cNvSpPr>
            <a:spLocks noGrp="1"/>
          </p:cNvSpPr>
          <p:nvPr>
            <p:ph type="sldNum" sz="quarter" idx="10"/>
          </p:nvPr>
        </p:nvSpPr>
        <p:spPr/>
        <p:txBody>
          <a:bodyPr/>
          <a:lstStyle/>
          <a:p>
            <a:fld id="{A88C4743-900F-42F5-ADE8-CA8C4740F7E6}" type="slidenum">
              <a:rPr lang="zh-CN" altLang="en-US" smtClean="0"/>
              <a:pPr/>
              <a:t>26</a:t>
            </a:fld>
            <a:endParaRPr lang="zh-CN" altLang="en-US"/>
          </a:p>
        </p:txBody>
      </p:sp>
    </p:spTree>
    <p:extLst>
      <p:ext uri="{BB962C8B-B14F-4D97-AF65-F5344CB8AC3E}">
        <p14:creationId xmlns:p14="http://schemas.microsoft.com/office/powerpoint/2010/main" val="176020163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92C744-F748-BA99-372B-7504C0D9A5D4}"/>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3EC0460A-993C-02A8-41FB-1EA3452A26FF}"/>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ABA7CF39-5DB8-4710-3D46-C9DAD562B423}"/>
              </a:ext>
            </a:extLst>
          </p:cNvPr>
          <p:cNvSpPr>
            <a:spLocks noGrp="1"/>
          </p:cNvSpPr>
          <p:nvPr>
            <p:ph type="body" idx="1"/>
          </p:nvPr>
        </p:nvSpPr>
        <p:spPr/>
        <p:txBody>
          <a:bodyPr/>
          <a:lstStyle/>
          <a:p>
            <a:pPr algn="just">
              <a:lnSpc>
                <a:spcPct val="115000"/>
              </a:lnSpc>
              <a:spcAft>
                <a:spcPts val="800"/>
              </a:spcAft>
            </a:pPr>
            <a:r>
              <a:rPr lang="en-US" sz="1800" kern="100" dirty="0">
                <a:effectLst/>
                <a:latin typeface="Aptos" panose="020B0004020202020204" pitchFamily="34" charset="0"/>
                <a:ea typeface="DengXian" panose="02010600030101010101" pitchFamily="2" charset="-122"/>
                <a:cs typeface="Times New Roman" panose="02020603050405020304" pitchFamily="18" charset="0"/>
              </a:rPr>
              <a:t>For </a:t>
            </a:r>
            <a:r>
              <a:rPr lang="en-CN" sz="1800" kern="100">
                <a:effectLst/>
                <a:latin typeface="Aptos" panose="020B0004020202020204" pitchFamily="34" charset="0"/>
                <a:ea typeface="DengXian" panose="02010600030101010101" pitchFamily="2" charset="-122"/>
                <a:cs typeface="Times New Roman" panose="02020603050405020304" pitchFamily="18" charset="0"/>
              </a:rPr>
              <a:t>future outloo</a:t>
            </a:r>
            <a:r>
              <a:rPr lang="en-US" sz="1800" kern="100" dirty="0">
                <a:effectLst/>
                <a:latin typeface="Aptos" panose="020B0004020202020204" pitchFamily="34" charset="0"/>
                <a:ea typeface="DengXian" panose="02010600030101010101" pitchFamily="2" charset="-122"/>
                <a:cs typeface="Times New Roman" panose="02020603050405020304" pitchFamily="18" charset="0"/>
              </a:rPr>
              <a:t>k</a:t>
            </a:r>
            <a:endParaRPr lang="en-CN" sz="1800" kern="100" dirty="0">
              <a:effectLst/>
              <a:latin typeface="Aptos" panose="020B0004020202020204" pitchFamily="34" charset="0"/>
              <a:ea typeface="DengXian" panose="02010600030101010101" pitchFamily="2" charset="-122"/>
              <a:cs typeface="Times New Roman" panose="02020603050405020304" pitchFamily="18" charset="0"/>
            </a:endParaRPr>
          </a:p>
        </p:txBody>
      </p:sp>
      <p:sp>
        <p:nvSpPr>
          <p:cNvPr id="4" name="灯片编号占位符 3">
            <a:extLst>
              <a:ext uri="{FF2B5EF4-FFF2-40B4-BE49-F238E27FC236}">
                <a16:creationId xmlns:a16="http://schemas.microsoft.com/office/drawing/2014/main" id="{C292EC9D-3E71-AE0D-FC9C-FB3FDEC4BB1D}"/>
              </a:ext>
            </a:extLst>
          </p:cNvPr>
          <p:cNvSpPr>
            <a:spLocks noGrp="1"/>
          </p:cNvSpPr>
          <p:nvPr>
            <p:ph type="sldNum" sz="quarter" idx="5"/>
          </p:nvPr>
        </p:nvSpPr>
        <p:spPr/>
        <p:txBody>
          <a:bodyPr/>
          <a:lstStyle/>
          <a:p>
            <a:fld id="{3A4C0D15-622F-AE4C-8604-B514214E45D9}" type="slidenum">
              <a:rPr kumimoji="1" lang="zh-CN" altLang="en-US" smtClean="0"/>
              <a:t>27</a:t>
            </a:fld>
            <a:endParaRPr kumimoji="1" lang="zh-CN" altLang="en-US" dirty="0"/>
          </a:p>
        </p:txBody>
      </p:sp>
    </p:spTree>
    <p:extLst>
      <p:ext uri="{BB962C8B-B14F-4D97-AF65-F5344CB8AC3E}">
        <p14:creationId xmlns:p14="http://schemas.microsoft.com/office/powerpoint/2010/main" val="402160464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just">
              <a:lnSpc>
                <a:spcPct val="115000"/>
              </a:lnSpc>
              <a:spcAft>
                <a:spcPts val="800"/>
              </a:spcAft>
            </a:pPr>
            <a:r>
              <a:rPr lang="en-CN" sz="1800" kern="100" dirty="0">
                <a:effectLst/>
                <a:latin typeface="Aptos" panose="020B0004020202020204" pitchFamily="34" charset="0"/>
                <a:ea typeface="DengXian" panose="02010600030101010101" pitchFamily="2" charset="-122"/>
                <a:cs typeface="Times New Roman" panose="02020603050405020304" pitchFamily="18" charset="0"/>
              </a:rPr>
              <a:t>First, the future of exoplanet statistics is bright</a:t>
            </a:r>
            <a:r>
              <a:rPr lang="en-CN" sz="1800" kern="100">
                <a:effectLst/>
                <a:latin typeface="Aptos" panose="020B0004020202020204" pitchFamily="34" charset="0"/>
                <a:ea typeface="DengXian" panose="02010600030101010101" pitchFamily="2" charset="-122"/>
                <a:cs typeface="Times New Roman" panose="02020603050405020304" pitchFamily="18" charset="0"/>
              </a:rPr>
              <a:t>. Based </a:t>
            </a:r>
            <a:r>
              <a:rPr lang="en-CN" sz="1800" kern="100" dirty="0">
                <a:effectLst/>
                <a:latin typeface="Aptos" panose="020B0004020202020204" pitchFamily="34" charset="0"/>
                <a:ea typeface="DengXian" panose="02010600030101010101" pitchFamily="2" charset="-122"/>
                <a:cs typeface="Times New Roman" panose="02020603050405020304" pitchFamily="18" charset="0"/>
              </a:rPr>
              <a:t>on current and planned missions, we expect over 100,000 discoveries by 2030—more than an order of magnitude increase from today. This will allow us  to explore a much wider range of planetary properties.</a:t>
            </a:r>
          </a:p>
        </p:txBody>
      </p:sp>
      <p:sp>
        <p:nvSpPr>
          <p:cNvPr id="4" name="灯片编号占位符 3"/>
          <p:cNvSpPr>
            <a:spLocks noGrp="1"/>
          </p:cNvSpPr>
          <p:nvPr>
            <p:ph type="sldNum" sz="quarter" idx="5"/>
          </p:nvPr>
        </p:nvSpPr>
        <p:spPr/>
        <p:txBody>
          <a:bodyPr/>
          <a:lstStyle/>
          <a:p>
            <a:fld id="{3A4C0D15-622F-AE4C-8604-B514214E45D9}" type="slidenum">
              <a:rPr kumimoji="1" lang="zh-CN" altLang="en-US" smtClean="0"/>
              <a:t>28</a:t>
            </a:fld>
            <a:endParaRPr kumimoji="1" lang="zh-CN" altLang="en-US"/>
          </a:p>
        </p:txBody>
      </p:sp>
    </p:spTree>
    <p:extLst>
      <p:ext uri="{BB962C8B-B14F-4D97-AF65-F5344CB8AC3E}">
        <p14:creationId xmlns:p14="http://schemas.microsoft.com/office/powerpoint/2010/main" val="246123165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33FA6F-F08F-383B-7DF0-186F6900CE41}"/>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2D04D86E-BC48-B6D1-2125-48BAC4389248}"/>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B8F15A99-F5F4-F341-A9E8-05775E0A0202}"/>
              </a:ext>
            </a:extLst>
          </p:cNvPr>
          <p:cNvSpPr>
            <a:spLocks noGrp="1"/>
          </p:cNvSpPr>
          <p:nvPr>
            <p:ph type="body" idx="1"/>
          </p:nvPr>
        </p:nvSpPr>
        <p:spPr/>
        <p:txBody>
          <a:bodyPr/>
          <a:lstStyle/>
          <a:p>
            <a:pPr algn="just">
              <a:lnSpc>
                <a:spcPct val="115000"/>
              </a:lnSpc>
              <a:spcAft>
                <a:spcPts val="800"/>
              </a:spcAft>
            </a:pPr>
            <a:r>
              <a:rPr lang="en-US" sz="1800" kern="100" dirty="0">
                <a:effectLst/>
                <a:latin typeface="Aptos" panose="020B0004020202020204" pitchFamily="34" charset="0"/>
                <a:ea typeface="DengXian" panose="02010600030101010101" pitchFamily="2" charset="-122"/>
                <a:cs typeface="Times New Roman" panose="02020603050405020304" pitchFamily="18" charset="0"/>
              </a:rPr>
              <a:t>And furthermore, </a:t>
            </a:r>
            <a:r>
              <a:rPr lang="en-US" altLang="zh-CN" sz="1800" b="0" i="0" u="none" strike="noStrike" dirty="0">
                <a:solidFill>
                  <a:srgbClr val="FF0000"/>
                </a:solidFill>
                <a:effectLst/>
                <a:latin typeface="Microsoft YaHei" panose="020B0503020204020204" pitchFamily="34" charset="-122"/>
                <a:ea typeface="Microsoft YaHei" panose="020B0503020204020204" pitchFamily="34" charset="-122"/>
              </a:rPr>
              <a:t>"ESST”, </a:t>
            </a:r>
            <a:r>
              <a:rPr lang="en-US" sz="1800" kern="100" dirty="0">
                <a:effectLst/>
                <a:latin typeface="Aptos" panose="020B0004020202020204" pitchFamily="34" charset="0"/>
                <a:ea typeface="DengXian" panose="02010600030101010101" pitchFamily="2" charset="-122"/>
                <a:cs typeface="Times New Roman" panose="02020603050405020304" pitchFamily="18" charset="0"/>
              </a:rPr>
              <a:t>the </a:t>
            </a:r>
            <a:r>
              <a:rPr lang="en-US" altLang="zh-CN" sz="1800" b="0" i="0" u="none" strike="noStrike" dirty="0">
                <a:solidFill>
                  <a:srgbClr val="FF0000"/>
                </a:solidFill>
                <a:effectLst/>
                <a:latin typeface="Microsoft YaHei" panose="020B0503020204020204" pitchFamily="34" charset="-122"/>
                <a:ea typeface="Microsoft YaHei" panose="020B0503020204020204" pitchFamily="34" charset="-122"/>
              </a:rPr>
              <a:t>"Successor" to the LAMOST Telescope —will boost the power of collecting stellar spectra by an order of magnitude,</a:t>
            </a:r>
            <a:r>
              <a:rPr lang="en-US" altLang="zh-CN" sz="2800" b="0" i="0" u="none" strike="noStrike" dirty="0">
                <a:solidFill>
                  <a:srgbClr val="F9FAFB"/>
                </a:solidFill>
                <a:effectLst/>
                <a:latin typeface="quote-cjk-patch"/>
              </a:rPr>
              <a:t> thereby dramatically advancing our capacity to conduct large-scale exoplanet census studies.</a:t>
            </a:r>
            <a:r>
              <a:rPr lang="en-US" altLang="zh-CN" sz="1800" b="0" i="0" u="none" strike="noStrike" dirty="0">
                <a:solidFill>
                  <a:srgbClr val="FF0000"/>
                </a:solidFill>
                <a:effectLst/>
                <a:latin typeface="Microsoft YaHei" panose="020B0503020204020204" pitchFamily="34" charset="-122"/>
                <a:ea typeface="Microsoft YaHei" panose="020B0503020204020204" pitchFamily="34" charset="-122"/>
              </a:rPr>
              <a:t>  </a:t>
            </a:r>
            <a:endParaRPr lang="en-CN" sz="1800" kern="100" dirty="0">
              <a:effectLst/>
              <a:latin typeface="Aptos" panose="020B0004020202020204" pitchFamily="34" charset="0"/>
              <a:ea typeface="DengXian" panose="02010600030101010101" pitchFamily="2" charset="-122"/>
              <a:cs typeface="Times New Roman" panose="02020603050405020304" pitchFamily="18" charset="0"/>
            </a:endParaRPr>
          </a:p>
        </p:txBody>
      </p:sp>
      <p:sp>
        <p:nvSpPr>
          <p:cNvPr id="4" name="灯片编号占位符 3">
            <a:extLst>
              <a:ext uri="{FF2B5EF4-FFF2-40B4-BE49-F238E27FC236}">
                <a16:creationId xmlns:a16="http://schemas.microsoft.com/office/drawing/2014/main" id="{0004BFD3-16F5-5801-2228-8EB2CA9F37A2}"/>
              </a:ext>
            </a:extLst>
          </p:cNvPr>
          <p:cNvSpPr>
            <a:spLocks noGrp="1"/>
          </p:cNvSpPr>
          <p:nvPr>
            <p:ph type="sldNum" sz="quarter" idx="5"/>
          </p:nvPr>
        </p:nvSpPr>
        <p:spPr/>
        <p:txBody>
          <a:bodyPr/>
          <a:lstStyle/>
          <a:p>
            <a:fld id="{3A4C0D15-622F-AE4C-8604-B514214E45D9}" type="slidenum">
              <a:rPr kumimoji="1" lang="zh-CN" altLang="en-US" smtClean="0"/>
              <a:t>29</a:t>
            </a:fld>
            <a:endParaRPr kumimoji="1" lang="zh-CN" altLang="en-US"/>
          </a:p>
        </p:txBody>
      </p:sp>
    </p:spTree>
    <p:extLst>
      <p:ext uri="{BB962C8B-B14F-4D97-AF65-F5344CB8AC3E}">
        <p14:creationId xmlns:p14="http://schemas.microsoft.com/office/powerpoint/2010/main" val="12413070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15C51D-7FEE-926C-13AD-1C2A5BF4439F}"/>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80DA71DC-BD15-9CE1-66D7-5B647713CCD5}"/>
              </a:ext>
            </a:extLst>
          </p:cNvPr>
          <p:cNvSpPr>
            <a:spLocks noGrp="1" noRot="1" noChangeAspect="1"/>
          </p:cNvSpPr>
          <p:nvPr>
            <p:ph type="sldImg"/>
          </p:nvPr>
        </p:nvSpPr>
        <p:spPr>
          <a:xfrm>
            <a:off x="685800" y="1143000"/>
            <a:ext cx="5486400" cy="3086100"/>
          </a:xfrm>
        </p:spPr>
      </p:sp>
      <p:sp>
        <p:nvSpPr>
          <p:cNvPr id="3" name="备注占位符 2">
            <a:extLst>
              <a:ext uri="{FF2B5EF4-FFF2-40B4-BE49-F238E27FC236}">
                <a16:creationId xmlns:a16="http://schemas.microsoft.com/office/drawing/2014/main" id="{FECB3895-2192-79A1-C07E-8018B171388A}"/>
              </a:ext>
            </a:extLst>
          </p:cNvPr>
          <p:cNvSpPr>
            <a:spLocks noGrp="1"/>
          </p:cNvSpPr>
          <p:nvPr>
            <p:ph type="body" idx="1"/>
          </p:nvPr>
        </p:nvSpPr>
        <p:spPr/>
        <p:txBody>
          <a:bodyPr/>
          <a:lstStyle/>
          <a:p>
            <a:pPr algn="just">
              <a:lnSpc>
                <a:spcPct val="115000"/>
              </a:lnSpc>
              <a:spcAft>
                <a:spcPts val="800"/>
              </a:spcAft>
            </a:pPr>
            <a:r>
              <a:rPr lang="en-US" sz="1800" kern="100" dirty="0">
                <a:effectLst/>
                <a:latin typeface="Aptos" panose="020B0004020202020204" pitchFamily="34" charset="0"/>
                <a:ea typeface="DengXian" panose="02010600030101010101" pitchFamily="2" charset="-122"/>
                <a:cs typeface="Times New Roman" panose="02020603050405020304" pitchFamily="18" charset="0"/>
              </a:rPr>
              <a:t>The</a:t>
            </a:r>
            <a:r>
              <a:rPr lang="zh-CN" altLang="en-US" sz="1800" kern="100" dirty="0">
                <a:effectLst/>
                <a:latin typeface="Aptos" panose="020B0004020202020204" pitchFamily="34" charset="0"/>
                <a:ea typeface="DengXian" panose="02010600030101010101" pitchFamily="2" charset="-122"/>
                <a:cs typeface="Times New Roman" panose="02020603050405020304" pitchFamily="18" charset="0"/>
              </a:rPr>
              <a:t> </a:t>
            </a:r>
            <a:r>
              <a:rPr lang="en-US" altLang="zh-CN" sz="1800" kern="100" dirty="0">
                <a:effectLst/>
                <a:latin typeface="Aptos" panose="020B0004020202020204" pitchFamily="34" charset="0"/>
                <a:ea typeface="DengXian" panose="02010600030101010101" pitchFamily="2" charset="-122"/>
                <a:cs typeface="Times New Roman" panose="02020603050405020304" pitchFamily="18" charset="0"/>
              </a:rPr>
              <a:t>importance has been well demonstrated 400 years ago</a:t>
            </a:r>
            <a:r>
              <a:rPr lang="zh-CN" altLang="en-US" sz="1800" kern="100" dirty="0">
                <a:effectLst/>
                <a:latin typeface="Aptos" panose="020B0004020202020204" pitchFamily="34" charset="0"/>
                <a:ea typeface="DengXian" panose="02010600030101010101" pitchFamily="2" charset="-122"/>
                <a:cs typeface="Times New Roman" panose="02020603050405020304" pitchFamily="18" charset="0"/>
              </a:rPr>
              <a:t> </a:t>
            </a:r>
            <a:r>
              <a:rPr lang="en-US" altLang="zh-CN" sz="1800" kern="100" dirty="0">
                <a:effectLst/>
                <a:latin typeface="Aptos" panose="020B0004020202020204" pitchFamily="34" charset="0"/>
                <a:ea typeface="DengXian" panose="02010600030101010101" pitchFamily="2" charset="-122"/>
                <a:cs typeface="Times New Roman" panose="02020603050405020304" pitchFamily="18" charset="0"/>
              </a:rPr>
              <a:t>by Kepler using only 6 planets in our solar systems. The Kepler law revealed by the statistics of these 6 planets is the foundation of our physics and astronomy today.</a:t>
            </a:r>
            <a:endParaRPr lang="en-CN" sz="1800" kern="100" dirty="0">
              <a:effectLst/>
              <a:latin typeface="Aptos" panose="020B0004020202020204" pitchFamily="34" charset="0"/>
              <a:ea typeface="DengXian" panose="02010600030101010101" pitchFamily="2" charset="-122"/>
              <a:cs typeface="Times New Roman" panose="02020603050405020304" pitchFamily="18" charset="0"/>
            </a:endParaRPr>
          </a:p>
        </p:txBody>
      </p:sp>
      <p:sp>
        <p:nvSpPr>
          <p:cNvPr id="4" name="幻灯片编号占位符 3">
            <a:extLst>
              <a:ext uri="{FF2B5EF4-FFF2-40B4-BE49-F238E27FC236}">
                <a16:creationId xmlns:a16="http://schemas.microsoft.com/office/drawing/2014/main" id="{71FAA682-AA0F-FAE9-DE72-A5D1FD4C2DFE}"/>
              </a:ext>
            </a:extLst>
          </p:cNvPr>
          <p:cNvSpPr>
            <a:spLocks noGrp="1"/>
          </p:cNvSpPr>
          <p:nvPr>
            <p:ph type="sldNum" sz="quarter" idx="10"/>
          </p:nvPr>
        </p:nvSpPr>
        <p:spPr/>
        <p:txBody>
          <a:bodyPr/>
          <a:lstStyle/>
          <a:p>
            <a:fld id="{A88C4743-900F-42F5-ADE8-CA8C4740F7E6}" type="slidenum">
              <a:rPr lang="zh-CN" altLang="en-US" smtClean="0"/>
              <a:pPr/>
              <a:t>3</a:t>
            </a:fld>
            <a:endParaRPr lang="zh-CN" altLang="en-US" dirty="0"/>
          </a:p>
        </p:txBody>
      </p:sp>
    </p:spTree>
    <p:extLst>
      <p:ext uri="{BB962C8B-B14F-4D97-AF65-F5344CB8AC3E}">
        <p14:creationId xmlns:p14="http://schemas.microsoft.com/office/powerpoint/2010/main" val="149387293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89DF45-469E-22BE-FFDF-0244C7FDEDC2}"/>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65C6B003-0E4A-13C9-C521-F28F2AD7800B}"/>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FB72D6F3-61C4-9B86-3319-625461BB3094}"/>
              </a:ext>
            </a:extLst>
          </p:cNvPr>
          <p:cNvSpPr>
            <a:spLocks noGrp="1"/>
          </p:cNvSpPr>
          <p:nvPr>
            <p:ph type="body" idx="1"/>
          </p:nvPr>
        </p:nvSpPr>
        <p:spPr/>
        <p:txBody>
          <a:bodyPr/>
          <a:lstStyle/>
          <a:p>
            <a:pPr algn="just">
              <a:lnSpc>
                <a:spcPct val="115000"/>
              </a:lnSpc>
              <a:spcAft>
                <a:spcPts val="800"/>
              </a:spcAft>
            </a:pPr>
            <a:r>
              <a:rPr lang="en-US" sz="1800" kern="100" dirty="0">
                <a:effectLst/>
                <a:latin typeface="Aptos" panose="020B0004020202020204" pitchFamily="34" charset="0"/>
                <a:ea typeface="DengXian" panose="02010600030101010101" pitchFamily="2" charset="-122"/>
                <a:cs typeface="Times New Roman" panose="02020603050405020304" pitchFamily="18" charset="0"/>
              </a:rPr>
              <a:t>This is similar to what have already happened in the field of galaxy</a:t>
            </a:r>
            <a:r>
              <a:rPr lang="en-CN" sz="1800" kern="100">
                <a:effectLst/>
                <a:latin typeface="Aptos" panose="020B0004020202020204" pitchFamily="34" charset="0"/>
                <a:ea typeface="DengXian" panose="02010600030101010101" pitchFamily="2" charset="-122"/>
                <a:cs typeface="Times New Roman" panose="02020603050405020304" pitchFamily="18" charset="0"/>
              </a:rPr>
              <a:t>. </a:t>
            </a:r>
            <a:r>
              <a:rPr lang="en-CN" sz="1800" kern="100" dirty="0">
                <a:effectLst/>
                <a:latin typeface="Aptos" panose="020B0004020202020204" pitchFamily="34" charset="0"/>
                <a:ea typeface="DengXian" panose="02010600030101010101" pitchFamily="2" charset="-122"/>
                <a:cs typeface="Times New Roman" panose="02020603050405020304" pitchFamily="18" charset="0"/>
              </a:rPr>
              <a:t>Over the past decades, large spectroscopic galaxy surveys revolutionized our understanding of the universe. Comparing these trends, we can expect a similar boom </a:t>
            </a:r>
            <a:r>
              <a:rPr lang="en-CN" sz="1800" kern="100">
                <a:effectLst/>
                <a:latin typeface="Aptos" panose="020B0004020202020204" pitchFamily="34" charset="0"/>
                <a:ea typeface="DengXian" panose="02010600030101010101" pitchFamily="2" charset="-122"/>
                <a:cs typeface="Times New Roman" panose="02020603050405020304" pitchFamily="18" charset="0"/>
              </a:rPr>
              <a:t>in </a:t>
            </a:r>
            <a:r>
              <a:rPr lang="en-US" sz="1800" kern="100" dirty="0">
                <a:effectLst/>
                <a:latin typeface="Aptos" panose="020B0004020202020204" pitchFamily="34" charset="0"/>
                <a:ea typeface="DengXian" panose="02010600030101010101" pitchFamily="2" charset="-122"/>
                <a:cs typeface="Times New Roman" panose="02020603050405020304" pitchFamily="18" charset="0"/>
              </a:rPr>
              <a:t>the </a:t>
            </a:r>
            <a:r>
              <a:rPr lang="en-CN" sz="1800" kern="100">
                <a:effectLst/>
                <a:latin typeface="Aptos" panose="020B0004020202020204" pitchFamily="34" charset="0"/>
                <a:ea typeface="DengXian" panose="02010600030101010101" pitchFamily="2" charset="-122"/>
                <a:cs typeface="Times New Roman" panose="02020603050405020304" pitchFamily="18" charset="0"/>
              </a:rPr>
              <a:t>exoplanet </a:t>
            </a:r>
            <a:r>
              <a:rPr lang="en-US" sz="1800" kern="100" dirty="0">
                <a:effectLst/>
                <a:latin typeface="Aptos" panose="020B0004020202020204" pitchFamily="34" charset="0"/>
                <a:ea typeface="DengXian" panose="02010600030101010101" pitchFamily="2" charset="-122"/>
                <a:cs typeface="Times New Roman" panose="02020603050405020304" pitchFamily="18" charset="0"/>
              </a:rPr>
              <a:t>field</a:t>
            </a:r>
            <a:r>
              <a:rPr lang="en-CN" sz="1800" kern="100">
                <a:effectLst/>
                <a:latin typeface="Aptos" panose="020B0004020202020204" pitchFamily="34" charset="0"/>
                <a:ea typeface="DengXian" panose="02010600030101010101" pitchFamily="2" charset="-122"/>
                <a:cs typeface="Times New Roman" panose="02020603050405020304" pitchFamily="18" charset="0"/>
              </a:rPr>
              <a:t>, </a:t>
            </a:r>
            <a:r>
              <a:rPr lang="en-CN" sz="1800" kern="100" dirty="0">
                <a:effectLst/>
                <a:latin typeface="Aptos" panose="020B0004020202020204" pitchFamily="34" charset="0"/>
                <a:ea typeface="DengXian" panose="02010600030101010101" pitchFamily="2" charset="-122"/>
                <a:cs typeface="Times New Roman" panose="02020603050405020304" pitchFamily="18" charset="0"/>
              </a:rPr>
              <a:t>profoundly advancing our knowledge of how planetary systems, including our own, form and evolve.</a:t>
            </a:r>
          </a:p>
        </p:txBody>
      </p:sp>
      <p:sp>
        <p:nvSpPr>
          <p:cNvPr id="4" name="灯片编号占位符 3">
            <a:extLst>
              <a:ext uri="{FF2B5EF4-FFF2-40B4-BE49-F238E27FC236}">
                <a16:creationId xmlns:a16="http://schemas.microsoft.com/office/drawing/2014/main" id="{97051A74-76B1-97BC-1B4D-9D9B300DBDB9}"/>
              </a:ext>
            </a:extLst>
          </p:cNvPr>
          <p:cNvSpPr>
            <a:spLocks noGrp="1"/>
          </p:cNvSpPr>
          <p:nvPr>
            <p:ph type="sldNum" sz="quarter" idx="5"/>
          </p:nvPr>
        </p:nvSpPr>
        <p:spPr/>
        <p:txBody>
          <a:bodyPr/>
          <a:lstStyle/>
          <a:p>
            <a:fld id="{3A4C0D15-622F-AE4C-8604-B514214E45D9}" type="slidenum">
              <a:rPr kumimoji="1" lang="zh-CN" altLang="en-US" smtClean="0"/>
              <a:t>30</a:t>
            </a:fld>
            <a:endParaRPr kumimoji="1" lang="zh-CN" altLang="en-US"/>
          </a:p>
        </p:txBody>
      </p:sp>
    </p:spTree>
    <p:extLst>
      <p:ext uri="{BB962C8B-B14F-4D97-AF65-F5344CB8AC3E}">
        <p14:creationId xmlns:p14="http://schemas.microsoft.com/office/powerpoint/2010/main" val="288852509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B9F0F5-69EE-622A-8FF8-C20A0D889234}"/>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EE79EBDB-A87D-9187-CDB3-1907A3F86D6C}"/>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C079500A-4B63-60B9-42D6-2A6120AA071A}"/>
              </a:ext>
            </a:extLst>
          </p:cNvPr>
          <p:cNvSpPr>
            <a:spLocks noGrp="1"/>
          </p:cNvSpPr>
          <p:nvPr>
            <p:ph type="body" idx="1"/>
          </p:nvPr>
        </p:nvSpPr>
        <p:spPr/>
        <p:txBody>
          <a:bodyPr/>
          <a:lstStyle/>
          <a:p>
            <a:pPr algn="just">
              <a:lnSpc>
                <a:spcPct val="115000"/>
              </a:lnSpc>
              <a:spcAft>
                <a:spcPts val="800"/>
              </a:spcAft>
            </a:pPr>
            <a:r>
              <a:rPr lang="en-CN" sz="1800" kern="100" dirty="0">
                <a:effectLst/>
                <a:latin typeface="Aptos" panose="020B0004020202020204" pitchFamily="34" charset="0"/>
                <a:ea typeface="DengXian" panose="02010600030101010101" pitchFamily="2" charset="-122"/>
                <a:cs typeface="Times New Roman" panose="02020603050405020304" pitchFamily="18" charset="0"/>
              </a:rPr>
              <a:t>From a statistics viewpoint, a major achievement </a:t>
            </a:r>
            <a:r>
              <a:rPr lang="en-CN" sz="1800" kern="100">
                <a:effectLst/>
                <a:latin typeface="Aptos" panose="020B0004020202020204" pitchFamily="34" charset="0"/>
                <a:ea typeface="DengXian" panose="02010600030101010101" pitchFamily="2" charset="-122"/>
                <a:cs typeface="Times New Roman" panose="02020603050405020304" pitchFamily="18" charset="0"/>
              </a:rPr>
              <a:t>in </a:t>
            </a:r>
            <a:r>
              <a:rPr lang="en-US" sz="1800" kern="100" dirty="0">
                <a:effectLst/>
                <a:latin typeface="Aptos" panose="020B0004020202020204" pitchFamily="34" charset="0"/>
                <a:ea typeface="DengXian" panose="02010600030101010101" pitchFamily="2" charset="-122"/>
                <a:cs typeface="Times New Roman" panose="02020603050405020304" pitchFamily="18" charset="0"/>
              </a:rPr>
              <a:t>the early stage of </a:t>
            </a:r>
            <a:r>
              <a:rPr lang="en-CN" sz="1800" kern="100">
                <a:effectLst/>
                <a:latin typeface="Aptos" panose="020B0004020202020204" pitchFamily="34" charset="0"/>
                <a:ea typeface="DengXian" panose="02010600030101010101" pitchFamily="2" charset="-122"/>
                <a:cs typeface="Times New Roman" panose="02020603050405020304" pitchFamily="18" charset="0"/>
              </a:rPr>
              <a:t>extragalactic </a:t>
            </a:r>
            <a:r>
              <a:rPr lang="en-CN" sz="1800" kern="100" dirty="0">
                <a:effectLst/>
                <a:latin typeface="Aptos" panose="020B0004020202020204" pitchFamily="34" charset="0"/>
                <a:ea typeface="DengXian" panose="02010600030101010101" pitchFamily="2" charset="-122"/>
                <a:cs typeface="Times New Roman" panose="02020603050405020304" pitchFamily="18" charset="0"/>
              </a:rPr>
              <a:t>astronomy is the Hubble classification scheme for galaxies. Will we find a similar classification for exoplanets? As the number of known planets grows, we will find our </a:t>
            </a:r>
            <a:r>
              <a:rPr lang="en-CN" sz="1800" kern="100">
                <a:effectLst/>
                <a:latin typeface="Aptos" panose="020B0004020202020204" pitchFamily="34" charset="0"/>
                <a:ea typeface="DengXian" panose="02010600030101010101" pitchFamily="2" charset="-122"/>
                <a:cs typeface="Times New Roman" panose="02020603050405020304" pitchFamily="18" charset="0"/>
              </a:rPr>
              <a:t>way </a:t>
            </a:r>
            <a:r>
              <a:rPr lang="en-US" altLang="zh-CN" sz="1800" kern="100" dirty="0">
                <a:effectLst/>
                <a:latin typeface="Aptos" panose="020B0004020202020204" pitchFamily="34" charset="0"/>
                <a:ea typeface="DengXian" panose="02010600030101010101" pitchFamily="2" charset="-122"/>
                <a:cs typeface="Times New Roman" panose="02020603050405020304" pitchFamily="18" charset="0"/>
              </a:rPr>
              <a:t>to</a:t>
            </a:r>
            <a:r>
              <a:rPr lang="en-CN" sz="1800" kern="100">
                <a:effectLst/>
                <a:latin typeface="Aptos" panose="020B0004020202020204" pitchFamily="34" charset="0"/>
                <a:ea typeface="DengXian" panose="02010600030101010101" pitchFamily="2" charset="-122"/>
                <a:cs typeface="Times New Roman" panose="02020603050405020304" pitchFamily="18" charset="0"/>
              </a:rPr>
              <a:t> </a:t>
            </a:r>
            <a:r>
              <a:rPr lang="en-US" sz="1800" kern="100" dirty="0">
                <a:effectLst/>
                <a:latin typeface="Aptos" panose="020B0004020202020204" pitchFamily="34" charset="0"/>
                <a:ea typeface="DengXian" panose="02010600030101010101" pitchFamily="2" charset="-122"/>
                <a:cs typeface="Times New Roman" panose="02020603050405020304" pitchFamily="18" charset="0"/>
              </a:rPr>
              <a:t>classify</a:t>
            </a:r>
            <a:r>
              <a:rPr lang="en-CN" sz="1800" kern="100">
                <a:effectLst/>
                <a:latin typeface="Aptos" panose="020B0004020202020204" pitchFamily="34" charset="0"/>
                <a:ea typeface="DengXian" panose="02010600030101010101" pitchFamily="2" charset="-122"/>
                <a:cs typeface="Times New Roman" panose="02020603050405020304" pitchFamily="18" charset="0"/>
              </a:rPr>
              <a:t> </a:t>
            </a:r>
            <a:r>
              <a:rPr lang="en-CN" sz="1800" kern="100" dirty="0">
                <a:effectLst/>
                <a:latin typeface="Aptos" panose="020B0004020202020204" pitchFamily="34" charset="0"/>
                <a:ea typeface="DengXian" panose="02010600030101010101" pitchFamily="2" charset="-122"/>
                <a:cs typeface="Times New Roman" panose="02020603050405020304" pitchFamily="18" charset="0"/>
              </a:rPr>
              <a:t>planets.</a:t>
            </a:r>
          </a:p>
        </p:txBody>
      </p:sp>
      <p:sp>
        <p:nvSpPr>
          <p:cNvPr id="4" name="灯片编号占位符 3">
            <a:extLst>
              <a:ext uri="{FF2B5EF4-FFF2-40B4-BE49-F238E27FC236}">
                <a16:creationId xmlns:a16="http://schemas.microsoft.com/office/drawing/2014/main" id="{074A68F6-897D-CB2F-B27E-063CE1892401}"/>
              </a:ext>
            </a:extLst>
          </p:cNvPr>
          <p:cNvSpPr>
            <a:spLocks noGrp="1"/>
          </p:cNvSpPr>
          <p:nvPr>
            <p:ph type="sldNum" sz="quarter" idx="5"/>
          </p:nvPr>
        </p:nvSpPr>
        <p:spPr/>
        <p:txBody>
          <a:bodyPr/>
          <a:lstStyle/>
          <a:p>
            <a:fld id="{3A4C0D15-622F-AE4C-8604-B514214E45D9}" type="slidenum">
              <a:rPr kumimoji="1" lang="zh-CN" altLang="en-US" smtClean="0"/>
              <a:t>31</a:t>
            </a:fld>
            <a:endParaRPr kumimoji="1" lang="zh-CN" altLang="en-US"/>
          </a:p>
        </p:txBody>
      </p:sp>
    </p:spTree>
    <p:extLst>
      <p:ext uri="{BB962C8B-B14F-4D97-AF65-F5344CB8AC3E}">
        <p14:creationId xmlns:p14="http://schemas.microsoft.com/office/powerpoint/2010/main" val="353035423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pPr algn="just">
              <a:lnSpc>
                <a:spcPct val="115000"/>
              </a:lnSpc>
              <a:spcAft>
                <a:spcPts val="800"/>
              </a:spcAft>
            </a:pPr>
            <a:r>
              <a:rPr lang="en-US" sz="1800" kern="100" dirty="0">
                <a:effectLst/>
                <a:latin typeface="Aptos" panose="020B0004020202020204" pitchFamily="34" charset="0"/>
                <a:ea typeface="DengXian" panose="02010600030101010101" pitchFamily="2" charset="-122"/>
                <a:cs typeface="Times New Roman" panose="02020603050405020304" pitchFamily="18" charset="0"/>
              </a:rPr>
              <a:t>Finaly, I want to summary my talk with three sentences.</a:t>
            </a:r>
          </a:p>
          <a:p>
            <a:pPr algn="just">
              <a:lnSpc>
                <a:spcPct val="115000"/>
              </a:lnSpc>
              <a:spcAft>
                <a:spcPts val="800"/>
              </a:spcAft>
            </a:pPr>
            <a:r>
              <a:rPr lang="en-CN" sz="1800" kern="100">
                <a:effectLst/>
                <a:latin typeface="Aptos" panose="020B0004020202020204" pitchFamily="34" charset="0"/>
                <a:ea typeface="DengXian" panose="02010600030101010101" pitchFamily="2" charset="-122"/>
                <a:cs typeface="Times New Roman" panose="02020603050405020304" pitchFamily="18" charset="0"/>
              </a:rPr>
              <a:t>1</a:t>
            </a:r>
            <a:r>
              <a:rPr lang="en-CN" sz="1800" kern="100" dirty="0">
                <a:effectLst/>
                <a:latin typeface="Aptos" panose="020B0004020202020204" pitchFamily="34" charset="0"/>
                <a:ea typeface="DengXian" panose="02010600030101010101" pitchFamily="2" charset="-122"/>
                <a:cs typeface="Times New Roman" panose="02020603050405020304" pitchFamily="18" charset="0"/>
              </a:rPr>
              <a:t>.  The future of exoplanet census statistics is very promising.</a:t>
            </a:r>
          </a:p>
          <a:p>
            <a:pPr algn="just">
              <a:lnSpc>
                <a:spcPct val="115000"/>
              </a:lnSpc>
              <a:spcAft>
                <a:spcPts val="800"/>
              </a:spcAft>
            </a:pPr>
            <a:r>
              <a:rPr lang="en-CN" sz="1800" kern="100" dirty="0">
                <a:effectLst/>
                <a:latin typeface="Aptos" panose="020B0004020202020204" pitchFamily="34" charset="0"/>
                <a:ea typeface="DengXian" panose="02010600030101010101" pitchFamily="2" charset="-122"/>
                <a:cs typeface="Times New Roman" panose="02020603050405020304" pitchFamily="18" charset="0"/>
              </a:rPr>
              <a:t>2.  Large stellar surveys like LAMOST are essential.</a:t>
            </a:r>
          </a:p>
          <a:p>
            <a:pPr marL="342900" indent="-342900" algn="just">
              <a:lnSpc>
                <a:spcPct val="115000"/>
              </a:lnSpc>
              <a:spcAft>
                <a:spcPts val="800"/>
              </a:spcAft>
              <a:buAutoNum type="arabicPeriod" startAt="3"/>
            </a:pPr>
            <a:r>
              <a:rPr lang="en-CN" sz="1800" kern="100" dirty="0">
                <a:effectLst/>
                <a:latin typeface="Aptos" panose="020B0004020202020204" pitchFamily="34" charset="0"/>
                <a:ea typeface="DengXian" panose="02010600030101010101" pitchFamily="2" charset="-122"/>
                <a:cs typeface="Times New Roman" panose="02020603050405020304" pitchFamily="18" charset="0"/>
              </a:rPr>
              <a:t>Exploring the time dimension—stellar age—</a:t>
            </a:r>
            <a:r>
              <a:rPr lang="en-CN" sz="1800" kern="100">
                <a:effectLst/>
                <a:latin typeface="Aptos" panose="020B0004020202020204" pitchFamily="34" charset="0"/>
                <a:ea typeface="DengXian" panose="02010600030101010101" pitchFamily="2" charset="-122"/>
                <a:cs typeface="Times New Roman" panose="02020603050405020304" pitchFamily="18" charset="0"/>
              </a:rPr>
              <a:t>is crucial</a:t>
            </a:r>
            <a:r>
              <a:rPr lang="en-US" sz="1800" kern="100" dirty="0">
                <a:effectLst/>
                <a:latin typeface="Aptos" panose="020B0004020202020204" pitchFamily="34" charset="0"/>
                <a:ea typeface="DengXian" panose="02010600030101010101" pitchFamily="2" charset="-122"/>
                <a:cs typeface="Times New Roman" panose="02020603050405020304" pitchFamily="18" charset="0"/>
              </a:rPr>
              <a:t>, because </a:t>
            </a:r>
            <a:r>
              <a:rPr kumimoji="1" lang="en-US" altLang="zh-CN" sz="1800" b="1" dirty="0">
                <a:latin typeface="Times New Roman" panose="02020603050405020304" pitchFamily="18" charset="0"/>
                <a:cs typeface="Times New Roman" panose="02020603050405020304" pitchFamily="18" charset="0"/>
              </a:rPr>
              <a:t>PAST</a:t>
            </a:r>
            <a:r>
              <a:rPr kumimoji="1" lang="zh-CN" altLang="en-US" sz="1800" b="1" dirty="0">
                <a:latin typeface="Times New Roman" panose="02020603050405020304" pitchFamily="18" charset="0"/>
                <a:cs typeface="Times New Roman" panose="02020603050405020304" pitchFamily="18" charset="0"/>
              </a:rPr>
              <a:t> </a:t>
            </a:r>
            <a:r>
              <a:rPr kumimoji="1" lang="en-US" altLang="zh-CN" sz="1800" dirty="0">
                <a:latin typeface="Times New Roman" panose="02020603050405020304" pitchFamily="18" charset="0"/>
                <a:cs typeface="Times New Roman" panose="02020603050405020304" pitchFamily="18" charset="0"/>
              </a:rPr>
              <a:t>is important for </a:t>
            </a:r>
            <a:r>
              <a:rPr kumimoji="1" lang="en-US" altLang="zh-CN" sz="1800" b="1" dirty="0">
                <a:latin typeface="Times New Roman" panose="02020603050405020304" pitchFamily="18" charset="0"/>
                <a:cs typeface="Times New Roman" panose="02020603050405020304" pitchFamily="18" charset="0"/>
              </a:rPr>
              <a:t>Future</a:t>
            </a:r>
            <a:endParaRPr kumimoji="1" lang="en-US" sz="1800" b="1" kern="100" dirty="0">
              <a:effectLst/>
              <a:latin typeface="Aptos" panose="020B0004020202020204" pitchFamily="34" charset="0"/>
              <a:ea typeface="DengXian" panose="02010600030101010101" pitchFamily="2" charset="-122"/>
              <a:cs typeface="Times New Roman" panose="02020603050405020304" pitchFamily="18" charset="0"/>
            </a:endParaRPr>
          </a:p>
          <a:p>
            <a:pPr marL="0" indent="0" algn="just">
              <a:lnSpc>
                <a:spcPct val="115000"/>
              </a:lnSpc>
              <a:spcAft>
                <a:spcPts val="800"/>
              </a:spcAft>
              <a:buFontTx/>
              <a:buNone/>
            </a:pPr>
            <a:r>
              <a:rPr lang="en-CN" sz="1800" kern="100">
                <a:effectLst/>
                <a:latin typeface="Aptos" panose="020B0004020202020204" pitchFamily="34" charset="0"/>
                <a:ea typeface="DengXian" panose="02010600030101010101" pitchFamily="2" charset="-122"/>
                <a:cs typeface="Times New Roman" panose="02020603050405020304" pitchFamily="18" charset="0"/>
              </a:rPr>
              <a:t>Thank </a:t>
            </a:r>
            <a:r>
              <a:rPr lang="en-CN" sz="1800" kern="100" dirty="0">
                <a:effectLst/>
                <a:latin typeface="Aptos" panose="020B0004020202020204" pitchFamily="34" charset="0"/>
                <a:ea typeface="DengXian" panose="02010600030101010101" pitchFamily="2" charset="-122"/>
                <a:cs typeface="Times New Roman" panose="02020603050405020304" pitchFamily="18" charset="0"/>
              </a:rPr>
              <a:t>you!</a:t>
            </a:r>
          </a:p>
          <a:p>
            <a:pPr marL="342900" indent="-342900" algn="just">
              <a:lnSpc>
                <a:spcPct val="115000"/>
              </a:lnSpc>
              <a:spcAft>
                <a:spcPts val="800"/>
              </a:spcAft>
              <a:buAutoNum type="arabicPeriod" startAt="3"/>
            </a:pPr>
            <a:endParaRPr lang="en-CN" sz="1800" kern="100" dirty="0">
              <a:effectLst/>
              <a:latin typeface="Aptos" panose="020B0004020202020204" pitchFamily="34" charset="0"/>
              <a:ea typeface="DengXian" panose="02010600030101010101" pitchFamily="2" charset="-122"/>
              <a:cs typeface="Times New Roman" panose="02020603050405020304" pitchFamily="18" charset="0"/>
            </a:endParaRPr>
          </a:p>
        </p:txBody>
      </p:sp>
      <p:sp>
        <p:nvSpPr>
          <p:cNvPr id="4" name="灯片编号占位符 3"/>
          <p:cNvSpPr>
            <a:spLocks noGrp="1"/>
          </p:cNvSpPr>
          <p:nvPr>
            <p:ph type="sldNum" sz="quarter" idx="5"/>
          </p:nvPr>
        </p:nvSpPr>
        <p:spPr/>
        <p:txBody>
          <a:bodyPr/>
          <a:lstStyle/>
          <a:p>
            <a:fld id="{2A308A5D-26EA-7E43-B36F-DA5AC437F0CA}" type="slidenum">
              <a:rPr kumimoji="1" lang="zh-CN" altLang="en-US" smtClean="0"/>
              <a:t>32</a:t>
            </a:fld>
            <a:endParaRPr kumimoji="1" lang="zh-CN" altLang="en-US"/>
          </a:p>
        </p:txBody>
      </p:sp>
    </p:spTree>
    <p:extLst>
      <p:ext uri="{BB962C8B-B14F-4D97-AF65-F5344CB8AC3E}">
        <p14:creationId xmlns:p14="http://schemas.microsoft.com/office/powerpoint/2010/main" val="27031481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03EB45-A3E7-AF20-2711-1AFFFCBCF109}"/>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3A45F858-F842-D7CD-38ED-D4EA6CBF6AFB}"/>
              </a:ext>
            </a:extLst>
          </p:cNvPr>
          <p:cNvSpPr>
            <a:spLocks noGrp="1" noRot="1" noChangeAspect="1"/>
          </p:cNvSpPr>
          <p:nvPr>
            <p:ph type="sldImg"/>
          </p:nvPr>
        </p:nvSpPr>
        <p:spPr>
          <a:xfrm>
            <a:off x="685800" y="1143000"/>
            <a:ext cx="5486400" cy="3086100"/>
          </a:xfrm>
        </p:spPr>
      </p:sp>
      <p:sp>
        <p:nvSpPr>
          <p:cNvPr id="3" name="备注占位符 2">
            <a:extLst>
              <a:ext uri="{FF2B5EF4-FFF2-40B4-BE49-F238E27FC236}">
                <a16:creationId xmlns:a16="http://schemas.microsoft.com/office/drawing/2014/main" id="{873FADCC-A970-4BAB-C7B3-14FA860E2188}"/>
              </a:ext>
            </a:extLst>
          </p:cNvPr>
          <p:cNvSpPr>
            <a:spLocks noGrp="1"/>
          </p:cNvSpPr>
          <p:nvPr>
            <p:ph type="body" idx="1"/>
          </p:nvPr>
        </p:nvSpPr>
        <p:spPr/>
        <p:txBody>
          <a:bodyPr/>
          <a:lstStyle/>
          <a:p>
            <a:pPr marL="0" marR="0" lvl="0" indent="0" algn="just" defTabSz="914400" rtl="0" eaLnBrk="1" fontAlgn="auto" latinLnBrk="0" hangingPunct="1">
              <a:lnSpc>
                <a:spcPct val="115000"/>
              </a:lnSpc>
              <a:spcBef>
                <a:spcPts val="0"/>
              </a:spcBef>
              <a:spcAft>
                <a:spcPts val="800"/>
              </a:spcAft>
              <a:buClrTx/>
              <a:buSzTx/>
              <a:buFontTx/>
              <a:buNone/>
              <a:tabLst/>
              <a:defRPr/>
            </a:pPr>
            <a:r>
              <a:rPr lang="en-US" altLang="zh-CN" sz="1800" kern="100" dirty="0">
                <a:effectLst/>
                <a:latin typeface="Aptos" panose="020B0004020202020204" pitchFamily="34" charset="0"/>
                <a:ea typeface="DengXian" panose="02010600030101010101" pitchFamily="2" charset="-122"/>
                <a:cs typeface="Times New Roman" panose="02020603050405020304" pitchFamily="18" charset="0"/>
              </a:rPr>
              <a:t>Since 1995, important progresses of Planetary Statistics have been made beyond the solar system. For example, the well known giant planets - stellar metallicity correlation was established in the first half of exoplanet era, which is the observational basis for the current standard model of planet formation.</a:t>
            </a:r>
            <a:endParaRPr lang="en-CN" sz="1800" kern="100" dirty="0">
              <a:effectLst/>
              <a:latin typeface="Aptos" panose="020B0004020202020204" pitchFamily="34" charset="0"/>
              <a:ea typeface="DengXian" panose="02010600030101010101" pitchFamily="2" charset="-122"/>
              <a:cs typeface="Times New Roman" panose="02020603050405020304" pitchFamily="18" charset="0"/>
            </a:endParaRPr>
          </a:p>
        </p:txBody>
      </p:sp>
      <p:sp>
        <p:nvSpPr>
          <p:cNvPr id="4" name="幻灯片编号占位符 3">
            <a:extLst>
              <a:ext uri="{FF2B5EF4-FFF2-40B4-BE49-F238E27FC236}">
                <a16:creationId xmlns:a16="http://schemas.microsoft.com/office/drawing/2014/main" id="{5F379A0B-DAE8-0382-388E-E6CFDE46BC91}"/>
              </a:ext>
            </a:extLst>
          </p:cNvPr>
          <p:cNvSpPr>
            <a:spLocks noGrp="1"/>
          </p:cNvSpPr>
          <p:nvPr>
            <p:ph type="sldNum" sz="quarter" idx="10"/>
          </p:nvPr>
        </p:nvSpPr>
        <p:spPr/>
        <p:txBody>
          <a:bodyPr/>
          <a:lstStyle/>
          <a:p>
            <a:fld id="{A88C4743-900F-42F5-ADE8-CA8C4740F7E6}" type="slidenum">
              <a:rPr lang="zh-CN" altLang="en-US" smtClean="0"/>
              <a:pPr/>
              <a:t>4</a:t>
            </a:fld>
            <a:endParaRPr lang="zh-CN" altLang="en-US" dirty="0"/>
          </a:p>
        </p:txBody>
      </p:sp>
    </p:spTree>
    <p:extLst>
      <p:ext uri="{BB962C8B-B14F-4D97-AF65-F5344CB8AC3E}">
        <p14:creationId xmlns:p14="http://schemas.microsoft.com/office/powerpoint/2010/main" val="3586386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2FDBD6-25A8-ACED-C5A8-CAE8FAB40836}"/>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D8B2F13A-4FEC-E5F6-A634-402E9415F17A}"/>
              </a:ext>
            </a:extLst>
          </p:cNvPr>
          <p:cNvSpPr>
            <a:spLocks noGrp="1" noRot="1" noChangeAspect="1"/>
          </p:cNvSpPr>
          <p:nvPr>
            <p:ph type="sldImg"/>
          </p:nvPr>
        </p:nvSpPr>
        <p:spPr>
          <a:xfrm>
            <a:off x="685800" y="1143000"/>
            <a:ext cx="5486400" cy="3086100"/>
          </a:xfrm>
        </p:spPr>
      </p:sp>
      <p:sp>
        <p:nvSpPr>
          <p:cNvPr id="3" name="备注占位符 2">
            <a:extLst>
              <a:ext uri="{FF2B5EF4-FFF2-40B4-BE49-F238E27FC236}">
                <a16:creationId xmlns:a16="http://schemas.microsoft.com/office/drawing/2014/main" id="{E0E45D05-6C93-022E-E954-AFA6478F9B08}"/>
              </a:ext>
            </a:extLst>
          </p:cNvPr>
          <p:cNvSpPr>
            <a:spLocks noGrp="1"/>
          </p:cNvSpPr>
          <p:nvPr>
            <p:ph type="body" idx="1"/>
          </p:nvPr>
        </p:nvSpPr>
        <p:spPr/>
        <p:txBody>
          <a:bodyPr/>
          <a:lstStyle/>
          <a:p>
            <a:pPr algn="just">
              <a:lnSpc>
                <a:spcPct val="115000"/>
              </a:lnSpc>
              <a:spcAft>
                <a:spcPts val="800"/>
              </a:spcAft>
            </a:pPr>
            <a:r>
              <a:rPr lang="en-US" sz="1800" kern="100" dirty="0">
                <a:effectLst/>
                <a:latin typeface="Aptos" panose="020B0004020202020204" pitchFamily="34" charset="0"/>
                <a:ea typeface="DengXian" panose="02010600030101010101" pitchFamily="2" charset="-122"/>
                <a:cs typeface="Times New Roman" panose="02020603050405020304" pitchFamily="18" charset="0"/>
              </a:rPr>
              <a:t>Another example is the well know radius valley established in the second half of exoplanet era,</a:t>
            </a:r>
            <a:r>
              <a:rPr lang="en-CN" altLang="zh-CN" sz="1800" kern="100">
                <a:effectLst/>
                <a:latin typeface="Aptos" panose="020B0004020202020204" pitchFamily="34" charset="0"/>
                <a:ea typeface="DengXian" panose="02010600030101010101" pitchFamily="2" charset="-122"/>
                <a:cs typeface="Times New Roman" panose="02020603050405020304" pitchFamily="18" charset="0"/>
              </a:rPr>
              <a:t> </a:t>
            </a:r>
            <a:r>
              <a:rPr lang="en-US" altLang="zh-CN" sz="1800" kern="100" dirty="0">
                <a:effectLst/>
                <a:latin typeface="Aptos" panose="020B0004020202020204" pitchFamily="34" charset="0"/>
                <a:ea typeface="DengXian" panose="02010600030101010101" pitchFamily="2" charset="-122"/>
                <a:cs typeface="Times New Roman" panose="02020603050405020304" pitchFamily="18" charset="0"/>
              </a:rPr>
              <a:t>which </a:t>
            </a:r>
            <a:r>
              <a:rPr lang="en-CN" altLang="zh-CN" sz="1800" kern="100">
                <a:effectLst/>
                <a:latin typeface="Aptos" panose="020B0004020202020204" pitchFamily="34" charset="0"/>
                <a:ea typeface="DengXian" panose="02010600030101010101" pitchFamily="2" charset="-122"/>
                <a:cs typeface="Times New Roman" panose="02020603050405020304" pitchFamily="18" charset="0"/>
              </a:rPr>
              <a:t>tells us a lot about the diversity in how small planets form and evolve.</a:t>
            </a:r>
            <a:endParaRPr lang="en-CN" sz="1800" kern="100" dirty="0">
              <a:effectLst/>
              <a:latin typeface="Aptos" panose="020B0004020202020204" pitchFamily="34" charset="0"/>
              <a:ea typeface="DengXian" panose="02010600030101010101" pitchFamily="2" charset="-122"/>
              <a:cs typeface="Times New Roman" panose="02020603050405020304" pitchFamily="18" charset="0"/>
            </a:endParaRPr>
          </a:p>
        </p:txBody>
      </p:sp>
      <p:sp>
        <p:nvSpPr>
          <p:cNvPr id="4" name="幻灯片编号占位符 3">
            <a:extLst>
              <a:ext uri="{FF2B5EF4-FFF2-40B4-BE49-F238E27FC236}">
                <a16:creationId xmlns:a16="http://schemas.microsoft.com/office/drawing/2014/main" id="{C6BC161F-B771-A930-CF0A-BC79885E6974}"/>
              </a:ext>
            </a:extLst>
          </p:cNvPr>
          <p:cNvSpPr>
            <a:spLocks noGrp="1"/>
          </p:cNvSpPr>
          <p:nvPr>
            <p:ph type="sldNum" sz="quarter" idx="10"/>
          </p:nvPr>
        </p:nvSpPr>
        <p:spPr/>
        <p:txBody>
          <a:bodyPr/>
          <a:lstStyle/>
          <a:p>
            <a:fld id="{A88C4743-900F-42F5-ADE8-CA8C4740F7E6}" type="slidenum">
              <a:rPr lang="zh-CN" altLang="en-US" smtClean="0"/>
              <a:pPr/>
              <a:t>5</a:t>
            </a:fld>
            <a:endParaRPr lang="zh-CN" altLang="en-US" dirty="0"/>
          </a:p>
        </p:txBody>
      </p:sp>
    </p:spTree>
    <p:extLst>
      <p:ext uri="{BB962C8B-B14F-4D97-AF65-F5344CB8AC3E}">
        <p14:creationId xmlns:p14="http://schemas.microsoft.com/office/powerpoint/2010/main" val="40048811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pPr algn="just">
              <a:lnSpc>
                <a:spcPct val="115000"/>
              </a:lnSpc>
              <a:spcAft>
                <a:spcPts val="800"/>
              </a:spcAft>
            </a:pPr>
            <a:r>
              <a:rPr lang="en-CN" sz="1800" kern="100" dirty="0">
                <a:effectLst/>
                <a:latin typeface="Aptos" panose="020B0004020202020204" pitchFamily="34" charset="0"/>
                <a:ea typeface="DengXian" panose="02010600030101010101" pitchFamily="2" charset="-122"/>
                <a:cs typeface="Times New Roman" panose="02020603050405020304" pitchFamily="18" charset="0"/>
              </a:rPr>
              <a:t>So, in a word</a:t>
            </a:r>
            <a:r>
              <a:rPr lang="en-CN" sz="1800" kern="100">
                <a:effectLst/>
                <a:latin typeface="Aptos" panose="020B0004020202020204" pitchFamily="34" charset="0"/>
                <a:ea typeface="DengXian" panose="02010600030101010101" pitchFamily="2" charset="-122"/>
                <a:cs typeface="Times New Roman" panose="02020603050405020304" pitchFamily="18" charset="0"/>
              </a:rPr>
              <a:t>, </a:t>
            </a:r>
            <a:r>
              <a:rPr lang="en-US" sz="1800" kern="100" dirty="0">
                <a:effectLst/>
                <a:latin typeface="Aptos" panose="020B0004020202020204" pitchFamily="34" charset="0"/>
                <a:ea typeface="DengXian" panose="02010600030101010101" pitchFamily="2" charset="-122"/>
                <a:cs typeface="Times New Roman" panose="02020603050405020304" pitchFamily="18" charset="0"/>
              </a:rPr>
              <a:t>Planetary statistical studies are important, and we are in the good time by finding thousands of exoplanets.</a:t>
            </a:r>
            <a:endParaRPr lang="zh-CN" altLang="zh-CN" sz="1200" kern="1200" dirty="0">
              <a:solidFill>
                <a:schemeClr val="tx1"/>
              </a:solidFill>
              <a:effectLst/>
              <a:latin typeface="+mn-lt"/>
              <a:ea typeface="+mn-ea"/>
              <a:cs typeface="+mn-cs"/>
            </a:endParaRPr>
          </a:p>
        </p:txBody>
      </p:sp>
      <p:sp>
        <p:nvSpPr>
          <p:cNvPr id="4" name="幻灯片编号占位符 3"/>
          <p:cNvSpPr>
            <a:spLocks noGrp="1"/>
          </p:cNvSpPr>
          <p:nvPr>
            <p:ph type="sldNum" sz="quarter" idx="10"/>
          </p:nvPr>
        </p:nvSpPr>
        <p:spPr/>
        <p:txBody>
          <a:bodyPr/>
          <a:lstStyle/>
          <a:p>
            <a:fld id="{A88C4743-900F-42F5-ADE8-CA8C4740F7E6}" type="slidenum">
              <a:rPr lang="zh-CN" altLang="en-US" smtClean="0"/>
              <a:pPr/>
              <a:t>6</a:t>
            </a:fld>
            <a:endParaRPr lang="zh-CN" altLang="en-US"/>
          </a:p>
        </p:txBody>
      </p:sp>
    </p:spTree>
    <p:extLst>
      <p:ext uri="{BB962C8B-B14F-4D97-AF65-F5344CB8AC3E}">
        <p14:creationId xmlns:p14="http://schemas.microsoft.com/office/powerpoint/2010/main" val="1644959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0D7ADA-BAFA-4EFD-1131-2C63065CA628}"/>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96D8424F-8A6D-241C-5744-08435ED6A5AA}"/>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9BAF71E5-AAA1-1D2B-D8F7-EEF29B193541}"/>
              </a:ext>
            </a:extLst>
          </p:cNvPr>
          <p:cNvSpPr>
            <a:spLocks noGrp="1"/>
          </p:cNvSpPr>
          <p:nvPr>
            <p:ph type="body" idx="1"/>
          </p:nvPr>
        </p:nvSpPr>
        <p:spPr/>
        <p:txBody>
          <a:bodyPr/>
          <a:lstStyle/>
          <a:p>
            <a:pPr marL="0" marR="0" lvl="0" indent="0" algn="just" defTabSz="914400" rtl="0" eaLnBrk="1" fontAlgn="auto" latinLnBrk="0" hangingPunct="1">
              <a:lnSpc>
                <a:spcPct val="115000"/>
              </a:lnSpc>
              <a:spcBef>
                <a:spcPts val="0"/>
              </a:spcBef>
              <a:spcAft>
                <a:spcPts val="800"/>
              </a:spcAft>
              <a:buClrTx/>
              <a:buSzTx/>
              <a:buFontTx/>
              <a:buNone/>
              <a:tabLst/>
              <a:defRPr/>
            </a:pPr>
            <a:r>
              <a:rPr lang="en-US" sz="1800" kern="100" dirty="0">
                <a:effectLst/>
                <a:latin typeface="Aptos" panose="020B0004020202020204" pitchFamily="34" charset="0"/>
                <a:ea typeface="DengXian" panose="02010600030101010101" pitchFamily="2" charset="-122"/>
                <a:cs typeface="Times New Roman" panose="02020603050405020304" pitchFamily="18" charset="0"/>
              </a:rPr>
              <a:t>Then, in the second part, I will introduce our </a:t>
            </a:r>
            <a:r>
              <a:rPr lang="en-US" altLang="zh-CN" sz="1800" b="1" i="0" u="none" strike="noStrike" dirty="0">
                <a:solidFill>
                  <a:srgbClr val="0F1115"/>
                </a:solidFill>
                <a:effectLst/>
                <a:latin typeface="quote-cjk-patch"/>
              </a:rPr>
              <a:t>Exoplanet Statistical Research Based on LAMOST</a:t>
            </a:r>
            <a:r>
              <a:rPr lang="en-CN" sz="1800" kern="100">
                <a:effectLst/>
                <a:latin typeface="Aptos" panose="020B0004020202020204" pitchFamily="34" charset="0"/>
                <a:ea typeface="DengXian" panose="02010600030101010101" pitchFamily="2" charset="-122"/>
                <a:cs typeface="Times New Roman" panose="02020603050405020304" pitchFamily="18" charset="0"/>
              </a:rPr>
              <a:t>.</a:t>
            </a:r>
            <a:endParaRPr lang="en-CN" sz="1800" kern="100" dirty="0">
              <a:effectLst/>
              <a:latin typeface="Aptos" panose="020B0004020202020204" pitchFamily="34" charset="0"/>
              <a:ea typeface="DengXian" panose="02010600030101010101" pitchFamily="2" charset="-122"/>
              <a:cs typeface="Times New Roman" panose="02020603050405020304" pitchFamily="18" charset="0"/>
            </a:endParaRPr>
          </a:p>
        </p:txBody>
      </p:sp>
      <p:sp>
        <p:nvSpPr>
          <p:cNvPr id="4" name="灯片编号占位符 3">
            <a:extLst>
              <a:ext uri="{FF2B5EF4-FFF2-40B4-BE49-F238E27FC236}">
                <a16:creationId xmlns:a16="http://schemas.microsoft.com/office/drawing/2014/main" id="{89FD85DE-08BC-EE06-CF94-55B7DA34C091}"/>
              </a:ext>
            </a:extLst>
          </p:cNvPr>
          <p:cNvSpPr>
            <a:spLocks noGrp="1"/>
          </p:cNvSpPr>
          <p:nvPr>
            <p:ph type="sldNum" sz="quarter" idx="5"/>
          </p:nvPr>
        </p:nvSpPr>
        <p:spPr/>
        <p:txBody>
          <a:bodyPr/>
          <a:lstStyle/>
          <a:p>
            <a:fld id="{3A4C0D15-622F-AE4C-8604-B514214E45D9}" type="slidenum">
              <a:rPr kumimoji="1" lang="zh-CN" altLang="en-US" smtClean="0"/>
              <a:t>7</a:t>
            </a:fld>
            <a:endParaRPr kumimoji="1" lang="zh-CN" altLang="en-US" dirty="0"/>
          </a:p>
        </p:txBody>
      </p:sp>
    </p:spTree>
    <p:extLst>
      <p:ext uri="{BB962C8B-B14F-4D97-AF65-F5344CB8AC3E}">
        <p14:creationId xmlns:p14="http://schemas.microsoft.com/office/powerpoint/2010/main" val="37436039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pPr marL="0" marR="0" lvl="0" indent="0" algn="just" defTabSz="914400" rtl="0" eaLnBrk="1" fontAlgn="auto" latinLnBrk="0" hangingPunct="1">
              <a:lnSpc>
                <a:spcPct val="115000"/>
              </a:lnSpc>
              <a:spcBef>
                <a:spcPts val="0"/>
              </a:spcBef>
              <a:spcAft>
                <a:spcPts val="800"/>
              </a:spcAft>
              <a:buClrTx/>
              <a:buSzTx/>
              <a:buFontTx/>
              <a:buNone/>
              <a:tabLst/>
              <a:defRPr/>
            </a:pPr>
            <a:r>
              <a:rPr lang="en-CN" sz="1800" kern="100" dirty="0">
                <a:effectLst/>
                <a:latin typeface="Aptos" panose="020B0004020202020204" pitchFamily="34" charset="0"/>
                <a:ea typeface="DengXian" panose="02010600030101010101" pitchFamily="2" charset="-122"/>
                <a:cs typeface="Times New Roman" panose="02020603050405020304" pitchFamily="18" charset="0"/>
              </a:rPr>
              <a:t>The Full name of LAMOST is </a:t>
            </a:r>
            <a:r>
              <a:rPr lang="en-US" altLang="zh-CN" sz="1800" b="1" dirty="0">
                <a:solidFill>
                  <a:srgbClr val="FF0000"/>
                </a:solidFill>
              </a:rPr>
              <a:t>L</a:t>
            </a:r>
            <a:r>
              <a:rPr lang="en-US" altLang="zh-CN" sz="1800" dirty="0"/>
              <a:t>arge sky </a:t>
            </a:r>
            <a:r>
              <a:rPr lang="en-US" altLang="zh-CN" sz="1800" b="1" dirty="0">
                <a:solidFill>
                  <a:srgbClr val="FF0000"/>
                </a:solidFill>
              </a:rPr>
              <a:t>A</a:t>
            </a:r>
            <a:r>
              <a:rPr lang="en-US" altLang="zh-CN" sz="1800" dirty="0"/>
              <a:t>rea </a:t>
            </a:r>
            <a:r>
              <a:rPr lang="en-US" altLang="zh-CN" sz="1800" b="1" dirty="0">
                <a:solidFill>
                  <a:srgbClr val="FF0000"/>
                </a:solidFill>
              </a:rPr>
              <a:t>M</a:t>
            </a:r>
            <a:r>
              <a:rPr lang="en-US" altLang="zh-CN" sz="1800" dirty="0"/>
              <a:t>ulti-</a:t>
            </a:r>
            <a:r>
              <a:rPr lang="en-US" altLang="zh-CN" sz="1800" b="1" dirty="0">
                <a:solidFill>
                  <a:srgbClr val="FF0000"/>
                </a:solidFill>
              </a:rPr>
              <a:t>O</a:t>
            </a:r>
            <a:r>
              <a:rPr lang="en-US" altLang="zh-CN" sz="1800" dirty="0"/>
              <a:t>bject Fiber </a:t>
            </a:r>
            <a:r>
              <a:rPr lang="en-US" altLang="zh-CN" sz="1800" b="1" dirty="0">
                <a:solidFill>
                  <a:srgbClr val="FF0000"/>
                </a:solidFill>
              </a:rPr>
              <a:t>S</a:t>
            </a:r>
            <a:r>
              <a:rPr lang="en-US" altLang="zh-CN" sz="1800" dirty="0"/>
              <a:t>pectroscopy </a:t>
            </a:r>
            <a:r>
              <a:rPr lang="en-US" altLang="zh-CN" sz="1800" b="1" dirty="0">
                <a:solidFill>
                  <a:srgbClr val="FF0000"/>
                </a:solidFill>
              </a:rPr>
              <a:t>T</a:t>
            </a:r>
            <a:r>
              <a:rPr lang="en-US" altLang="zh-CN" sz="1800" dirty="0"/>
              <a:t>elescope</a:t>
            </a:r>
            <a:r>
              <a:rPr lang="en-CN" sz="1800" kern="100">
                <a:effectLst/>
                <a:latin typeface="Aptos" panose="020B0004020202020204" pitchFamily="34" charset="0"/>
                <a:ea typeface="DengXian" panose="02010600030101010101" pitchFamily="2" charset="-122"/>
                <a:cs typeface="Times New Roman" panose="02020603050405020304" pitchFamily="18" charset="0"/>
              </a:rPr>
              <a:t>. The </a:t>
            </a:r>
            <a:r>
              <a:rPr lang="en-CN" sz="1800" kern="100" dirty="0">
                <a:effectLst/>
                <a:latin typeface="Aptos" panose="020B0004020202020204" pitchFamily="34" charset="0"/>
                <a:ea typeface="DengXian" panose="02010600030101010101" pitchFamily="2" charset="-122"/>
                <a:cs typeface="Times New Roman" panose="02020603050405020304" pitchFamily="18" charset="0"/>
              </a:rPr>
              <a:t>key features are the large field </a:t>
            </a:r>
            <a:r>
              <a:rPr lang="en-CN" sz="1800" kern="100">
                <a:effectLst/>
                <a:latin typeface="Aptos" panose="020B0004020202020204" pitchFamily="34" charset="0"/>
                <a:ea typeface="DengXian" panose="02010600030101010101" pitchFamily="2" charset="-122"/>
                <a:cs typeface="Times New Roman" panose="02020603050405020304" pitchFamily="18" charset="0"/>
              </a:rPr>
              <a:t>of view</a:t>
            </a:r>
            <a:r>
              <a:rPr lang="en-US" sz="1800" kern="100" dirty="0">
                <a:effectLst/>
                <a:latin typeface="Aptos" panose="020B0004020202020204" pitchFamily="34" charset="0"/>
                <a:ea typeface="DengXian" panose="02010600030101010101" pitchFamily="2" charset="-122"/>
                <a:cs typeface="Times New Roman" panose="02020603050405020304" pitchFamily="18" charset="0"/>
              </a:rPr>
              <a:t> </a:t>
            </a:r>
            <a:r>
              <a:rPr lang="en-CN" sz="1800" kern="100">
                <a:effectLst/>
                <a:latin typeface="Aptos" panose="020B0004020202020204" pitchFamily="34" charset="0"/>
                <a:ea typeface="DengXian" panose="02010600030101010101" pitchFamily="2" charset="-122"/>
                <a:cs typeface="Times New Roman" panose="02020603050405020304" pitchFamily="18" charset="0"/>
              </a:rPr>
              <a:t>and </a:t>
            </a:r>
            <a:r>
              <a:rPr lang="en-CN" sz="1800" kern="100" dirty="0">
                <a:effectLst/>
                <a:latin typeface="Aptos" panose="020B0004020202020204" pitchFamily="34" charset="0"/>
                <a:ea typeface="DengXian" panose="02010600030101010101" pitchFamily="2" charset="-122"/>
                <a:cs typeface="Times New Roman" panose="02020603050405020304" pitchFamily="18" charset="0"/>
              </a:rPr>
              <a:t>the </a:t>
            </a:r>
            <a:r>
              <a:rPr lang="en-CN" sz="1800" kern="100">
                <a:effectLst/>
                <a:latin typeface="Aptos" panose="020B0004020202020204" pitchFamily="34" charset="0"/>
                <a:ea typeface="DengXian" panose="02010600030101010101" pitchFamily="2" charset="-122"/>
                <a:cs typeface="Times New Roman" panose="02020603050405020304" pitchFamily="18" charset="0"/>
              </a:rPr>
              <a:t>4,000 fibers</a:t>
            </a:r>
            <a:r>
              <a:rPr lang="en-US" sz="1800" kern="100" dirty="0">
                <a:effectLst/>
                <a:latin typeface="Aptos" panose="020B0004020202020204" pitchFamily="34" charset="0"/>
                <a:ea typeface="DengXian" panose="02010600030101010101" pitchFamily="2" charset="-122"/>
                <a:cs typeface="Times New Roman" panose="02020603050405020304" pitchFamily="18" charset="0"/>
              </a:rPr>
              <a:t>. LAMOST</a:t>
            </a:r>
            <a:r>
              <a:rPr lang="en-CN" sz="1800" kern="100">
                <a:effectLst/>
                <a:latin typeface="Aptos" panose="020B0004020202020204" pitchFamily="34" charset="0"/>
                <a:ea typeface="DengXian" panose="02010600030101010101" pitchFamily="2" charset="-122"/>
                <a:cs typeface="Times New Roman" panose="02020603050405020304" pitchFamily="18" charset="0"/>
              </a:rPr>
              <a:t> </a:t>
            </a:r>
            <a:r>
              <a:rPr lang="en-CN" sz="1800" kern="100" dirty="0">
                <a:effectLst/>
                <a:latin typeface="Aptos" panose="020B0004020202020204" pitchFamily="34" charset="0"/>
                <a:ea typeface="DengXian" panose="02010600030101010101" pitchFamily="2" charset="-122"/>
                <a:cs typeface="Times New Roman" panose="02020603050405020304" pitchFamily="18" charset="0"/>
              </a:rPr>
              <a:t>provides us with a large sample of stars with well-measured parameters, which is crucial for exoplanet statistics.</a:t>
            </a:r>
          </a:p>
        </p:txBody>
      </p:sp>
      <p:sp>
        <p:nvSpPr>
          <p:cNvPr id="4" name="幻灯片编号占位符 3"/>
          <p:cNvSpPr>
            <a:spLocks noGrp="1"/>
          </p:cNvSpPr>
          <p:nvPr>
            <p:ph type="sldNum" sz="quarter" idx="10"/>
          </p:nvPr>
        </p:nvSpPr>
        <p:spPr/>
        <p:txBody>
          <a:bodyPr/>
          <a:lstStyle/>
          <a:p>
            <a:fld id="{A88C4743-900F-42F5-ADE8-CA8C4740F7E6}" type="slidenum">
              <a:rPr lang="zh-CN" altLang="en-US" smtClean="0"/>
              <a:pPr/>
              <a:t>8</a:t>
            </a:fld>
            <a:endParaRPr lang="zh-CN" altLang="en-US" dirty="0"/>
          </a:p>
        </p:txBody>
      </p:sp>
    </p:spTree>
    <p:extLst>
      <p:ext uri="{BB962C8B-B14F-4D97-AF65-F5344CB8AC3E}">
        <p14:creationId xmlns:p14="http://schemas.microsoft.com/office/powerpoint/2010/main" val="12185042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200" kern="1200" dirty="0">
                <a:solidFill>
                  <a:schemeClr val="tx1"/>
                </a:solidFill>
                <a:effectLst/>
                <a:latin typeface="+mn-lt"/>
                <a:ea typeface="+mn-ea"/>
                <a:cs typeface="+mn-cs"/>
              </a:rPr>
              <a:t>Why LAMOST is important for exoplanet statistical studies.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200" kern="1200" dirty="0">
                <a:solidFill>
                  <a:schemeClr val="tx1"/>
                </a:solidFill>
                <a:effectLst/>
                <a:latin typeface="+mn-lt"/>
                <a:ea typeface="+mn-ea"/>
                <a:cs typeface="+mn-cs"/>
              </a:rPr>
              <a:t>Because, planet census needs not only to know lots of planets but also to know lots of stars.</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zh-CN" dirty="0">
                <a:solidFill>
                  <a:srgbClr val="0432FF"/>
                </a:solidFill>
              </a:rPr>
              <a:t>As the saying goes “Know thy star, know thy planet.”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zh-CN" dirty="0">
                <a:solidFill>
                  <a:srgbClr val="0432FF"/>
                </a:solidFill>
              </a:rPr>
              <a:t>Planet survey like Kepler is a photometry survey, which alone provides limited information.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zh-CN" dirty="0">
                <a:solidFill>
                  <a:srgbClr val="0432FF"/>
                </a:solidFill>
              </a:rPr>
              <a:t>By combining with stellar spectroscopy survey, like </a:t>
            </a:r>
            <a:r>
              <a:rPr kumimoji="1" lang="en-US" altLang="zh-CN" dirty="0" err="1">
                <a:solidFill>
                  <a:srgbClr val="0432FF"/>
                </a:solidFill>
              </a:rPr>
              <a:t>Lamost</a:t>
            </a:r>
            <a:r>
              <a:rPr kumimoji="1" lang="en-US" altLang="zh-CN" dirty="0">
                <a:solidFill>
                  <a:srgbClr val="0432FF"/>
                </a:solidFill>
              </a:rPr>
              <a:t>, and Astrometry survey like </a:t>
            </a:r>
            <a:r>
              <a:rPr kumimoji="1" lang="en-US" altLang="zh-CN" dirty="0" err="1">
                <a:solidFill>
                  <a:srgbClr val="0432FF"/>
                </a:solidFill>
              </a:rPr>
              <a:t>gaia</a:t>
            </a:r>
            <a:r>
              <a:rPr kumimoji="1" lang="en-US" altLang="zh-CN" dirty="0">
                <a:solidFill>
                  <a:srgbClr val="0432FF"/>
                </a:solidFill>
              </a:rPr>
              <a:t>, we can </a:t>
            </a:r>
            <a:r>
              <a:rPr kumimoji="1" lang="en-US" altLang="zh-CN" dirty="0"/>
              <a:t>accurately characterize the properties of planets and study their relations to stars, which can provide more constraints to planet formation and evolution. </a:t>
            </a:r>
            <a:r>
              <a:rPr kumimoji="1" lang="zh-CN" altLang="en-US" dirty="0"/>
              <a:t> </a:t>
            </a:r>
            <a:endParaRPr kumimoji="1" lang="en-US" altLang="zh-CN" dirty="0"/>
          </a:p>
        </p:txBody>
      </p:sp>
      <p:sp>
        <p:nvSpPr>
          <p:cNvPr id="4" name="幻灯片编号占位符 3"/>
          <p:cNvSpPr>
            <a:spLocks noGrp="1"/>
          </p:cNvSpPr>
          <p:nvPr>
            <p:ph type="sldNum" sz="quarter" idx="10"/>
          </p:nvPr>
        </p:nvSpPr>
        <p:spPr/>
        <p:txBody>
          <a:bodyPr/>
          <a:lstStyle/>
          <a:p>
            <a:fld id="{A88C4743-900F-42F5-ADE8-CA8C4740F7E6}" type="slidenum">
              <a:rPr lang="zh-CN" altLang="en-US" smtClean="0"/>
              <a:pPr/>
              <a:t>9</a:t>
            </a:fld>
            <a:endParaRPr lang="zh-CN" altLang="en-US" dirty="0"/>
          </a:p>
        </p:txBody>
      </p:sp>
    </p:spTree>
    <p:extLst>
      <p:ext uri="{BB962C8B-B14F-4D97-AF65-F5344CB8AC3E}">
        <p14:creationId xmlns:p14="http://schemas.microsoft.com/office/powerpoint/2010/main" val="30103648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33491E0-AD2C-A141-B228-2BAF96740C7E}"/>
              </a:ext>
            </a:extLst>
          </p:cNvPr>
          <p:cNvSpPr>
            <a:spLocks noGrp="1"/>
          </p:cNvSpPr>
          <p:nvPr>
            <p:ph type="ctrTitle"/>
          </p:nvPr>
        </p:nvSpPr>
        <p:spPr>
          <a:xfrm>
            <a:off x="1524000" y="1122363"/>
            <a:ext cx="9144000" cy="2387600"/>
          </a:xfrm>
        </p:spPr>
        <p:txBody>
          <a:bodyPr anchor="b"/>
          <a:lstStyle>
            <a:lvl1pPr algn="ctr">
              <a:defRPr sz="6000" b="0" i="0">
                <a:latin typeface="Microsoft YaHei" panose="020B0503020204020204" pitchFamily="34" charset="-122"/>
                <a:ea typeface="Microsoft YaHei" panose="020B0503020204020204" pitchFamily="34" charset="-122"/>
              </a:defRPr>
            </a:lvl1pPr>
          </a:lstStyle>
          <a:p>
            <a:r>
              <a:rPr kumimoji="1" lang="zh-CN" altLang="en-US" dirty="0"/>
              <a:t>单击此处编辑母版标题样式</a:t>
            </a:r>
          </a:p>
        </p:txBody>
      </p:sp>
      <p:sp>
        <p:nvSpPr>
          <p:cNvPr id="3" name="副标题 2">
            <a:extLst>
              <a:ext uri="{FF2B5EF4-FFF2-40B4-BE49-F238E27FC236}">
                <a16:creationId xmlns:a16="http://schemas.microsoft.com/office/drawing/2014/main" id="{3774B2A1-89E8-E34A-A510-FA6F869F0E4F}"/>
              </a:ext>
            </a:extLst>
          </p:cNvPr>
          <p:cNvSpPr>
            <a:spLocks noGrp="1"/>
          </p:cNvSpPr>
          <p:nvPr>
            <p:ph type="subTitle" idx="1"/>
          </p:nvPr>
        </p:nvSpPr>
        <p:spPr>
          <a:xfrm>
            <a:off x="1524000" y="3602038"/>
            <a:ext cx="9144000" cy="1655762"/>
          </a:xfrm>
        </p:spPr>
        <p:txBody>
          <a:bodyPr/>
          <a:lstStyle>
            <a:lvl1pPr marL="0" indent="0" algn="ctr">
              <a:buNone/>
              <a:defRPr sz="2400" b="0" i="0">
                <a:latin typeface="Microsoft YaHei" panose="020B0503020204020204" pitchFamily="34" charset="-122"/>
                <a:ea typeface="Microsoft YaHei" panose="020B0503020204020204" pitchFamily="34" charset="-122"/>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zh-CN" altLang="en-US" dirty="0"/>
              <a:t>单击此处编辑母版副标题样式</a:t>
            </a:r>
          </a:p>
        </p:txBody>
      </p:sp>
      <p:sp>
        <p:nvSpPr>
          <p:cNvPr id="4" name="日期占位符 3">
            <a:extLst>
              <a:ext uri="{FF2B5EF4-FFF2-40B4-BE49-F238E27FC236}">
                <a16:creationId xmlns:a16="http://schemas.microsoft.com/office/drawing/2014/main" id="{D877539E-C925-F549-8D30-FBCF79B65145}"/>
              </a:ext>
            </a:extLst>
          </p:cNvPr>
          <p:cNvSpPr>
            <a:spLocks noGrp="1"/>
          </p:cNvSpPr>
          <p:nvPr>
            <p:ph type="dt" sz="half" idx="10"/>
          </p:nvPr>
        </p:nvSpPr>
        <p:spPr/>
        <p:txBody>
          <a:bodyPr/>
          <a:lstStyle>
            <a:lvl1pPr>
              <a:defRPr b="0" i="0">
                <a:latin typeface="Microsoft YaHei" panose="020B0503020204020204" pitchFamily="34" charset="-122"/>
                <a:ea typeface="Microsoft YaHei" panose="020B0503020204020204" pitchFamily="34" charset="-122"/>
              </a:defRPr>
            </a:lvl1pPr>
          </a:lstStyle>
          <a:p>
            <a:fld id="{140F81CD-9AFF-D241-A177-4321C2B50723}" type="datetimeFigureOut">
              <a:rPr kumimoji="1" lang="zh-CN" altLang="en-US" smtClean="0"/>
              <a:pPr/>
              <a:t>2026/1/8</a:t>
            </a:fld>
            <a:endParaRPr kumimoji="1" lang="zh-CN" altLang="en-US" dirty="0"/>
          </a:p>
        </p:txBody>
      </p:sp>
      <p:sp>
        <p:nvSpPr>
          <p:cNvPr id="5" name="页脚占位符 4">
            <a:extLst>
              <a:ext uri="{FF2B5EF4-FFF2-40B4-BE49-F238E27FC236}">
                <a16:creationId xmlns:a16="http://schemas.microsoft.com/office/drawing/2014/main" id="{0BDA6C18-5BC1-904B-BEED-B85EEBA77EBB}"/>
              </a:ext>
            </a:extLst>
          </p:cNvPr>
          <p:cNvSpPr>
            <a:spLocks noGrp="1"/>
          </p:cNvSpPr>
          <p:nvPr>
            <p:ph type="ftr" sz="quarter" idx="11"/>
          </p:nvPr>
        </p:nvSpPr>
        <p:spPr/>
        <p:txBody>
          <a:bodyPr/>
          <a:lstStyle>
            <a:lvl1pPr>
              <a:defRPr b="0" i="0">
                <a:latin typeface="Microsoft YaHei" panose="020B0503020204020204" pitchFamily="34" charset="-122"/>
                <a:ea typeface="Microsoft YaHei" panose="020B0503020204020204" pitchFamily="34" charset="-122"/>
              </a:defRPr>
            </a:lvl1pPr>
          </a:lstStyle>
          <a:p>
            <a:endParaRPr kumimoji="1" lang="zh-CN" altLang="en-US" dirty="0"/>
          </a:p>
        </p:txBody>
      </p:sp>
      <p:sp>
        <p:nvSpPr>
          <p:cNvPr id="6" name="灯片编号占位符 5">
            <a:extLst>
              <a:ext uri="{FF2B5EF4-FFF2-40B4-BE49-F238E27FC236}">
                <a16:creationId xmlns:a16="http://schemas.microsoft.com/office/drawing/2014/main" id="{BC093AB3-8F72-5244-B2D0-9C0BD710607A}"/>
              </a:ext>
            </a:extLst>
          </p:cNvPr>
          <p:cNvSpPr>
            <a:spLocks noGrp="1"/>
          </p:cNvSpPr>
          <p:nvPr>
            <p:ph type="sldNum" sz="quarter" idx="12"/>
          </p:nvPr>
        </p:nvSpPr>
        <p:spPr/>
        <p:txBody>
          <a:bodyPr/>
          <a:lstStyle>
            <a:lvl1pPr>
              <a:defRPr b="0" i="0">
                <a:latin typeface="Microsoft YaHei" panose="020B0503020204020204" pitchFamily="34" charset="-122"/>
                <a:ea typeface="Microsoft YaHei" panose="020B0503020204020204" pitchFamily="34" charset="-122"/>
              </a:defRPr>
            </a:lvl1pPr>
          </a:lstStyle>
          <a:p>
            <a:fld id="{505BF657-4A31-B446-AD02-D5649064F27E}" type="slidenum">
              <a:rPr kumimoji="1" lang="zh-CN" altLang="en-US" smtClean="0"/>
              <a:pPr/>
              <a:t>‹#›</a:t>
            </a:fld>
            <a:endParaRPr kumimoji="1" lang="zh-CN" altLang="en-US" dirty="0"/>
          </a:p>
        </p:txBody>
      </p:sp>
    </p:spTree>
    <p:extLst>
      <p:ext uri="{BB962C8B-B14F-4D97-AF65-F5344CB8AC3E}">
        <p14:creationId xmlns:p14="http://schemas.microsoft.com/office/powerpoint/2010/main" val="20781049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5F2DA58-2D79-934A-8318-BAC82F01165D}"/>
              </a:ext>
            </a:extLst>
          </p:cNvPr>
          <p:cNvSpPr>
            <a:spLocks noGrp="1"/>
          </p:cNvSpPr>
          <p:nvPr>
            <p:ph type="title"/>
          </p:nvPr>
        </p:nvSpPr>
        <p:spPr/>
        <p:txBody>
          <a:bodyPr/>
          <a:lstStyle>
            <a:lvl1pPr>
              <a:defRPr b="0" i="0">
                <a:latin typeface="Microsoft YaHei" panose="020B0503020204020204" pitchFamily="34" charset="-122"/>
                <a:ea typeface="Microsoft YaHei" panose="020B0503020204020204" pitchFamily="34" charset="-122"/>
              </a:defRPr>
            </a:lvl1pPr>
          </a:lstStyle>
          <a:p>
            <a:r>
              <a:rPr kumimoji="1" lang="zh-CN" altLang="en-US" dirty="0"/>
              <a:t>单击此处编辑母版标题样式</a:t>
            </a:r>
          </a:p>
        </p:txBody>
      </p:sp>
      <p:sp>
        <p:nvSpPr>
          <p:cNvPr id="3" name="竖排文字占位符 2">
            <a:extLst>
              <a:ext uri="{FF2B5EF4-FFF2-40B4-BE49-F238E27FC236}">
                <a16:creationId xmlns:a16="http://schemas.microsoft.com/office/drawing/2014/main" id="{4BFED112-E304-0D47-8C1D-E2E77C8EB7F4}"/>
              </a:ext>
            </a:extLst>
          </p:cNvPr>
          <p:cNvSpPr>
            <a:spLocks noGrp="1"/>
          </p:cNvSpPr>
          <p:nvPr>
            <p:ph type="body" orient="vert" idx="1"/>
          </p:nvPr>
        </p:nvSpPr>
        <p:spPr/>
        <p:txBody>
          <a:bodyPr vert="eaVert"/>
          <a:lstStyle>
            <a:lvl1pPr>
              <a:defRPr b="0" i="0">
                <a:latin typeface="Microsoft YaHei" panose="020B0503020204020204" pitchFamily="34" charset="-122"/>
                <a:ea typeface="Microsoft YaHei" panose="020B0503020204020204" pitchFamily="34" charset="-122"/>
              </a:defRPr>
            </a:lvl1pPr>
            <a:lvl2pPr>
              <a:defRPr b="0" i="0">
                <a:latin typeface="Microsoft YaHei" panose="020B0503020204020204" pitchFamily="34" charset="-122"/>
                <a:ea typeface="Microsoft YaHei" panose="020B0503020204020204" pitchFamily="34" charset="-122"/>
              </a:defRPr>
            </a:lvl2pPr>
            <a:lvl3pPr>
              <a:defRPr b="0" i="0">
                <a:latin typeface="Microsoft YaHei" panose="020B0503020204020204" pitchFamily="34" charset="-122"/>
                <a:ea typeface="Microsoft YaHei" panose="020B0503020204020204" pitchFamily="34" charset="-122"/>
              </a:defRPr>
            </a:lvl3pPr>
            <a:lvl4pPr>
              <a:defRPr b="0" i="0">
                <a:latin typeface="Microsoft YaHei" panose="020B0503020204020204" pitchFamily="34" charset="-122"/>
                <a:ea typeface="Microsoft YaHei" panose="020B0503020204020204" pitchFamily="34" charset="-122"/>
              </a:defRPr>
            </a:lvl4pPr>
            <a:lvl5pPr>
              <a:defRPr b="0" i="0">
                <a:latin typeface="Microsoft YaHei" panose="020B0503020204020204" pitchFamily="34" charset="-122"/>
                <a:ea typeface="Microsoft YaHei" panose="020B0503020204020204" pitchFamily="34" charset="-122"/>
              </a:defRPr>
            </a:lvl5pPr>
          </a:lstStyle>
          <a:p>
            <a:pPr lvl="0"/>
            <a:r>
              <a:rPr kumimoji="1" lang="zh-CN" altLang="en-US" dirty="0"/>
              <a:t>单击此处编辑母版文本样式</a:t>
            </a:r>
          </a:p>
          <a:p>
            <a:pPr lvl="1"/>
            <a:r>
              <a:rPr kumimoji="1" lang="zh-CN" altLang="en-US" dirty="0"/>
              <a:t>二级</a:t>
            </a:r>
          </a:p>
          <a:p>
            <a:pPr lvl="2"/>
            <a:r>
              <a:rPr kumimoji="1" lang="zh-CN" altLang="en-US" dirty="0"/>
              <a:t>三级</a:t>
            </a:r>
          </a:p>
          <a:p>
            <a:pPr lvl="3"/>
            <a:r>
              <a:rPr kumimoji="1" lang="zh-CN" altLang="en-US" dirty="0"/>
              <a:t>四级</a:t>
            </a:r>
          </a:p>
          <a:p>
            <a:pPr lvl="4"/>
            <a:r>
              <a:rPr kumimoji="1" lang="zh-CN" altLang="en-US" dirty="0"/>
              <a:t>五级</a:t>
            </a:r>
          </a:p>
        </p:txBody>
      </p:sp>
      <p:sp>
        <p:nvSpPr>
          <p:cNvPr id="4" name="日期占位符 3">
            <a:extLst>
              <a:ext uri="{FF2B5EF4-FFF2-40B4-BE49-F238E27FC236}">
                <a16:creationId xmlns:a16="http://schemas.microsoft.com/office/drawing/2014/main" id="{777274B3-4780-3242-B9B9-C7DA1AE67548}"/>
              </a:ext>
            </a:extLst>
          </p:cNvPr>
          <p:cNvSpPr>
            <a:spLocks noGrp="1"/>
          </p:cNvSpPr>
          <p:nvPr>
            <p:ph type="dt" sz="half" idx="10"/>
          </p:nvPr>
        </p:nvSpPr>
        <p:spPr/>
        <p:txBody>
          <a:bodyPr/>
          <a:lstStyle>
            <a:lvl1pPr>
              <a:defRPr b="0" i="0">
                <a:latin typeface="Microsoft YaHei" panose="020B0503020204020204" pitchFamily="34" charset="-122"/>
                <a:ea typeface="Microsoft YaHei" panose="020B0503020204020204" pitchFamily="34" charset="-122"/>
              </a:defRPr>
            </a:lvl1pPr>
          </a:lstStyle>
          <a:p>
            <a:fld id="{140F81CD-9AFF-D241-A177-4321C2B50723}" type="datetimeFigureOut">
              <a:rPr kumimoji="1" lang="zh-CN" altLang="en-US" smtClean="0"/>
              <a:pPr/>
              <a:t>2026/1/8</a:t>
            </a:fld>
            <a:endParaRPr kumimoji="1" lang="zh-CN" altLang="en-US" dirty="0"/>
          </a:p>
        </p:txBody>
      </p:sp>
      <p:sp>
        <p:nvSpPr>
          <p:cNvPr id="5" name="页脚占位符 4">
            <a:extLst>
              <a:ext uri="{FF2B5EF4-FFF2-40B4-BE49-F238E27FC236}">
                <a16:creationId xmlns:a16="http://schemas.microsoft.com/office/drawing/2014/main" id="{C143475C-319A-0049-9B6E-BCE15DF48F72}"/>
              </a:ext>
            </a:extLst>
          </p:cNvPr>
          <p:cNvSpPr>
            <a:spLocks noGrp="1"/>
          </p:cNvSpPr>
          <p:nvPr>
            <p:ph type="ftr" sz="quarter" idx="11"/>
          </p:nvPr>
        </p:nvSpPr>
        <p:spPr/>
        <p:txBody>
          <a:bodyPr/>
          <a:lstStyle>
            <a:lvl1pPr>
              <a:defRPr b="0" i="0">
                <a:latin typeface="Microsoft YaHei" panose="020B0503020204020204" pitchFamily="34" charset="-122"/>
                <a:ea typeface="Microsoft YaHei" panose="020B0503020204020204" pitchFamily="34" charset="-122"/>
              </a:defRPr>
            </a:lvl1pPr>
          </a:lstStyle>
          <a:p>
            <a:endParaRPr kumimoji="1" lang="zh-CN" altLang="en-US" dirty="0"/>
          </a:p>
        </p:txBody>
      </p:sp>
      <p:sp>
        <p:nvSpPr>
          <p:cNvPr id="6" name="灯片编号占位符 5">
            <a:extLst>
              <a:ext uri="{FF2B5EF4-FFF2-40B4-BE49-F238E27FC236}">
                <a16:creationId xmlns:a16="http://schemas.microsoft.com/office/drawing/2014/main" id="{EE562262-FB19-A54B-AE1D-36AB6C719BA9}"/>
              </a:ext>
            </a:extLst>
          </p:cNvPr>
          <p:cNvSpPr>
            <a:spLocks noGrp="1"/>
          </p:cNvSpPr>
          <p:nvPr>
            <p:ph type="sldNum" sz="quarter" idx="12"/>
          </p:nvPr>
        </p:nvSpPr>
        <p:spPr/>
        <p:txBody>
          <a:bodyPr/>
          <a:lstStyle>
            <a:lvl1pPr>
              <a:defRPr b="0" i="0">
                <a:latin typeface="Microsoft YaHei" panose="020B0503020204020204" pitchFamily="34" charset="-122"/>
                <a:ea typeface="Microsoft YaHei" panose="020B0503020204020204" pitchFamily="34" charset="-122"/>
              </a:defRPr>
            </a:lvl1pPr>
          </a:lstStyle>
          <a:p>
            <a:fld id="{505BF657-4A31-B446-AD02-D5649064F27E}" type="slidenum">
              <a:rPr kumimoji="1" lang="zh-CN" altLang="en-US" smtClean="0"/>
              <a:pPr/>
              <a:t>‹#›</a:t>
            </a:fld>
            <a:endParaRPr kumimoji="1" lang="zh-CN" altLang="en-US" dirty="0"/>
          </a:p>
        </p:txBody>
      </p:sp>
    </p:spTree>
    <p:extLst>
      <p:ext uri="{BB962C8B-B14F-4D97-AF65-F5344CB8AC3E}">
        <p14:creationId xmlns:p14="http://schemas.microsoft.com/office/powerpoint/2010/main" val="15745484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9370B8CD-F3E5-9F4B-BCE5-EF0988E3CB9A}"/>
              </a:ext>
            </a:extLst>
          </p:cNvPr>
          <p:cNvSpPr>
            <a:spLocks noGrp="1"/>
          </p:cNvSpPr>
          <p:nvPr>
            <p:ph type="title" orient="vert"/>
          </p:nvPr>
        </p:nvSpPr>
        <p:spPr>
          <a:xfrm>
            <a:off x="8724900" y="365125"/>
            <a:ext cx="2628900" cy="5811838"/>
          </a:xfrm>
        </p:spPr>
        <p:txBody>
          <a:bodyPr vert="eaVert"/>
          <a:lstStyle>
            <a:lvl1pPr>
              <a:defRPr b="0" i="0">
                <a:latin typeface="Microsoft YaHei" panose="020B0503020204020204" pitchFamily="34" charset="-122"/>
                <a:ea typeface="Microsoft YaHei" panose="020B0503020204020204" pitchFamily="34" charset="-122"/>
              </a:defRPr>
            </a:lvl1pPr>
          </a:lstStyle>
          <a:p>
            <a:r>
              <a:rPr kumimoji="1" lang="zh-CN" altLang="en-US" dirty="0"/>
              <a:t>单击此处编辑母版标题样式</a:t>
            </a:r>
          </a:p>
        </p:txBody>
      </p:sp>
      <p:sp>
        <p:nvSpPr>
          <p:cNvPr id="3" name="竖排文字占位符 2">
            <a:extLst>
              <a:ext uri="{FF2B5EF4-FFF2-40B4-BE49-F238E27FC236}">
                <a16:creationId xmlns:a16="http://schemas.microsoft.com/office/drawing/2014/main" id="{C27F7179-78DE-9040-8087-E8A25C5890D3}"/>
              </a:ext>
            </a:extLst>
          </p:cNvPr>
          <p:cNvSpPr>
            <a:spLocks noGrp="1"/>
          </p:cNvSpPr>
          <p:nvPr>
            <p:ph type="body" orient="vert" idx="1"/>
          </p:nvPr>
        </p:nvSpPr>
        <p:spPr>
          <a:xfrm>
            <a:off x="838200" y="365125"/>
            <a:ext cx="7734300" cy="5811838"/>
          </a:xfrm>
        </p:spPr>
        <p:txBody>
          <a:bodyPr vert="eaVert"/>
          <a:lstStyle>
            <a:lvl1pPr>
              <a:defRPr b="0" i="0">
                <a:latin typeface="Microsoft YaHei" panose="020B0503020204020204" pitchFamily="34" charset="-122"/>
                <a:ea typeface="Microsoft YaHei" panose="020B0503020204020204" pitchFamily="34" charset="-122"/>
              </a:defRPr>
            </a:lvl1pPr>
            <a:lvl2pPr>
              <a:defRPr b="0" i="0">
                <a:latin typeface="Microsoft YaHei" panose="020B0503020204020204" pitchFamily="34" charset="-122"/>
                <a:ea typeface="Microsoft YaHei" panose="020B0503020204020204" pitchFamily="34" charset="-122"/>
              </a:defRPr>
            </a:lvl2pPr>
            <a:lvl3pPr>
              <a:defRPr b="0" i="0">
                <a:latin typeface="Microsoft YaHei" panose="020B0503020204020204" pitchFamily="34" charset="-122"/>
                <a:ea typeface="Microsoft YaHei" panose="020B0503020204020204" pitchFamily="34" charset="-122"/>
              </a:defRPr>
            </a:lvl3pPr>
            <a:lvl4pPr>
              <a:defRPr b="0" i="0">
                <a:latin typeface="Microsoft YaHei" panose="020B0503020204020204" pitchFamily="34" charset="-122"/>
                <a:ea typeface="Microsoft YaHei" panose="020B0503020204020204" pitchFamily="34" charset="-122"/>
              </a:defRPr>
            </a:lvl4pPr>
            <a:lvl5pPr>
              <a:defRPr b="0" i="0">
                <a:latin typeface="Microsoft YaHei" panose="020B0503020204020204" pitchFamily="34" charset="-122"/>
                <a:ea typeface="Microsoft YaHei" panose="020B0503020204020204" pitchFamily="34" charset="-122"/>
              </a:defRPr>
            </a:lvl5pPr>
          </a:lstStyle>
          <a:p>
            <a:pPr lvl="0"/>
            <a:r>
              <a:rPr kumimoji="1" lang="zh-CN" altLang="en-US" dirty="0"/>
              <a:t>单击此处编辑母版文本样式</a:t>
            </a:r>
          </a:p>
          <a:p>
            <a:pPr lvl="1"/>
            <a:r>
              <a:rPr kumimoji="1" lang="zh-CN" altLang="en-US" dirty="0"/>
              <a:t>二级</a:t>
            </a:r>
          </a:p>
          <a:p>
            <a:pPr lvl="2"/>
            <a:r>
              <a:rPr kumimoji="1" lang="zh-CN" altLang="en-US" dirty="0"/>
              <a:t>三级</a:t>
            </a:r>
          </a:p>
          <a:p>
            <a:pPr lvl="3"/>
            <a:r>
              <a:rPr kumimoji="1" lang="zh-CN" altLang="en-US" dirty="0"/>
              <a:t>四级</a:t>
            </a:r>
          </a:p>
          <a:p>
            <a:pPr lvl="4"/>
            <a:r>
              <a:rPr kumimoji="1" lang="zh-CN" altLang="en-US" dirty="0"/>
              <a:t>五级</a:t>
            </a:r>
          </a:p>
        </p:txBody>
      </p:sp>
      <p:sp>
        <p:nvSpPr>
          <p:cNvPr id="4" name="日期占位符 3">
            <a:extLst>
              <a:ext uri="{FF2B5EF4-FFF2-40B4-BE49-F238E27FC236}">
                <a16:creationId xmlns:a16="http://schemas.microsoft.com/office/drawing/2014/main" id="{782C56F1-5DD7-0E48-8919-C04DE54CA36C}"/>
              </a:ext>
            </a:extLst>
          </p:cNvPr>
          <p:cNvSpPr>
            <a:spLocks noGrp="1"/>
          </p:cNvSpPr>
          <p:nvPr>
            <p:ph type="dt" sz="half" idx="10"/>
          </p:nvPr>
        </p:nvSpPr>
        <p:spPr/>
        <p:txBody>
          <a:bodyPr/>
          <a:lstStyle>
            <a:lvl1pPr>
              <a:defRPr b="0" i="0">
                <a:latin typeface="Microsoft YaHei" panose="020B0503020204020204" pitchFamily="34" charset="-122"/>
                <a:ea typeface="Microsoft YaHei" panose="020B0503020204020204" pitchFamily="34" charset="-122"/>
              </a:defRPr>
            </a:lvl1pPr>
          </a:lstStyle>
          <a:p>
            <a:fld id="{140F81CD-9AFF-D241-A177-4321C2B50723}" type="datetimeFigureOut">
              <a:rPr kumimoji="1" lang="zh-CN" altLang="en-US" smtClean="0"/>
              <a:pPr/>
              <a:t>2026/1/8</a:t>
            </a:fld>
            <a:endParaRPr kumimoji="1" lang="zh-CN" altLang="en-US" dirty="0"/>
          </a:p>
        </p:txBody>
      </p:sp>
      <p:sp>
        <p:nvSpPr>
          <p:cNvPr id="5" name="页脚占位符 4">
            <a:extLst>
              <a:ext uri="{FF2B5EF4-FFF2-40B4-BE49-F238E27FC236}">
                <a16:creationId xmlns:a16="http://schemas.microsoft.com/office/drawing/2014/main" id="{90BA7736-E0B6-6E43-B01A-AA1D883FE718}"/>
              </a:ext>
            </a:extLst>
          </p:cNvPr>
          <p:cNvSpPr>
            <a:spLocks noGrp="1"/>
          </p:cNvSpPr>
          <p:nvPr>
            <p:ph type="ftr" sz="quarter" idx="11"/>
          </p:nvPr>
        </p:nvSpPr>
        <p:spPr/>
        <p:txBody>
          <a:bodyPr/>
          <a:lstStyle>
            <a:lvl1pPr>
              <a:defRPr b="0" i="0">
                <a:latin typeface="Microsoft YaHei" panose="020B0503020204020204" pitchFamily="34" charset="-122"/>
                <a:ea typeface="Microsoft YaHei" panose="020B0503020204020204" pitchFamily="34" charset="-122"/>
              </a:defRPr>
            </a:lvl1pPr>
          </a:lstStyle>
          <a:p>
            <a:endParaRPr kumimoji="1" lang="zh-CN" altLang="en-US" dirty="0"/>
          </a:p>
        </p:txBody>
      </p:sp>
      <p:sp>
        <p:nvSpPr>
          <p:cNvPr id="6" name="灯片编号占位符 5">
            <a:extLst>
              <a:ext uri="{FF2B5EF4-FFF2-40B4-BE49-F238E27FC236}">
                <a16:creationId xmlns:a16="http://schemas.microsoft.com/office/drawing/2014/main" id="{A93386AF-E857-7344-9088-ABA0D95F0B08}"/>
              </a:ext>
            </a:extLst>
          </p:cNvPr>
          <p:cNvSpPr>
            <a:spLocks noGrp="1"/>
          </p:cNvSpPr>
          <p:nvPr>
            <p:ph type="sldNum" sz="quarter" idx="12"/>
          </p:nvPr>
        </p:nvSpPr>
        <p:spPr/>
        <p:txBody>
          <a:bodyPr/>
          <a:lstStyle>
            <a:lvl1pPr>
              <a:defRPr b="0" i="0">
                <a:latin typeface="Microsoft YaHei" panose="020B0503020204020204" pitchFamily="34" charset="-122"/>
                <a:ea typeface="Microsoft YaHei" panose="020B0503020204020204" pitchFamily="34" charset="-122"/>
              </a:defRPr>
            </a:lvl1pPr>
          </a:lstStyle>
          <a:p>
            <a:fld id="{505BF657-4A31-B446-AD02-D5649064F27E}" type="slidenum">
              <a:rPr kumimoji="1" lang="zh-CN" altLang="en-US" smtClean="0"/>
              <a:pPr/>
              <a:t>‹#›</a:t>
            </a:fld>
            <a:endParaRPr kumimoji="1" lang="zh-CN" altLang="en-US" dirty="0"/>
          </a:p>
        </p:txBody>
      </p:sp>
    </p:spTree>
    <p:extLst>
      <p:ext uri="{BB962C8B-B14F-4D97-AF65-F5344CB8AC3E}">
        <p14:creationId xmlns:p14="http://schemas.microsoft.com/office/powerpoint/2010/main" val="7715776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A10D4E0-52ED-984E-A2F1-B3E1D49292BA}"/>
              </a:ext>
            </a:extLst>
          </p:cNvPr>
          <p:cNvSpPr>
            <a:spLocks noGrp="1"/>
          </p:cNvSpPr>
          <p:nvPr>
            <p:ph type="title"/>
          </p:nvPr>
        </p:nvSpPr>
        <p:spPr/>
        <p:txBody>
          <a:bodyPr/>
          <a:lstStyle>
            <a:lvl1pPr>
              <a:defRPr b="0" i="0">
                <a:latin typeface="Microsoft YaHei" panose="020B0503020204020204" pitchFamily="34" charset="-122"/>
                <a:ea typeface="Microsoft YaHei" panose="020B0503020204020204" pitchFamily="34" charset="-122"/>
              </a:defRPr>
            </a:lvl1pPr>
          </a:lstStyle>
          <a:p>
            <a:r>
              <a:rPr kumimoji="1" lang="zh-CN" altLang="en-US" dirty="0"/>
              <a:t>单击此处编辑母版标题样式</a:t>
            </a:r>
          </a:p>
        </p:txBody>
      </p:sp>
      <p:sp>
        <p:nvSpPr>
          <p:cNvPr id="3" name="内容占位符 2">
            <a:extLst>
              <a:ext uri="{FF2B5EF4-FFF2-40B4-BE49-F238E27FC236}">
                <a16:creationId xmlns:a16="http://schemas.microsoft.com/office/drawing/2014/main" id="{A8BC1E34-8B7F-8945-BA34-648D708E2F8A}"/>
              </a:ext>
            </a:extLst>
          </p:cNvPr>
          <p:cNvSpPr>
            <a:spLocks noGrp="1"/>
          </p:cNvSpPr>
          <p:nvPr>
            <p:ph idx="1"/>
          </p:nvPr>
        </p:nvSpPr>
        <p:spPr/>
        <p:txBody>
          <a:bodyPr/>
          <a:lstStyle>
            <a:lvl1pPr>
              <a:defRPr b="0" i="0">
                <a:latin typeface="Microsoft YaHei" panose="020B0503020204020204" pitchFamily="34" charset="-122"/>
                <a:ea typeface="Microsoft YaHei" panose="020B0503020204020204" pitchFamily="34" charset="-122"/>
              </a:defRPr>
            </a:lvl1pPr>
            <a:lvl2pPr>
              <a:defRPr b="0" i="0">
                <a:latin typeface="Microsoft YaHei" panose="020B0503020204020204" pitchFamily="34" charset="-122"/>
                <a:ea typeface="Microsoft YaHei" panose="020B0503020204020204" pitchFamily="34" charset="-122"/>
              </a:defRPr>
            </a:lvl2pPr>
            <a:lvl3pPr>
              <a:defRPr b="0" i="0">
                <a:latin typeface="Microsoft YaHei" panose="020B0503020204020204" pitchFamily="34" charset="-122"/>
                <a:ea typeface="Microsoft YaHei" panose="020B0503020204020204" pitchFamily="34" charset="-122"/>
              </a:defRPr>
            </a:lvl3pPr>
            <a:lvl4pPr>
              <a:defRPr b="0" i="0">
                <a:latin typeface="Microsoft YaHei" panose="020B0503020204020204" pitchFamily="34" charset="-122"/>
                <a:ea typeface="Microsoft YaHei" panose="020B0503020204020204" pitchFamily="34" charset="-122"/>
              </a:defRPr>
            </a:lvl4pPr>
            <a:lvl5pPr>
              <a:defRPr b="0" i="0">
                <a:latin typeface="Microsoft YaHei" panose="020B0503020204020204" pitchFamily="34" charset="-122"/>
                <a:ea typeface="Microsoft YaHei" panose="020B0503020204020204" pitchFamily="34" charset="-122"/>
              </a:defRPr>
            </a:lvl5pPr>
          </a:lstStyle>
          <a:p>
            <a:pPr lvl="0"/>
            <a:r>
              <a:rPr kumimoji="1" lang="zh-CN" altLang="en-US" dirty="0"/>
              <a:t>单击此处编辑母版文本样式</a:t>
            </a:r>
          </a:p>
          <a:p>
            <a:pPr lvl="1"/>
            <a:r>
              <a:rPr kumimoji="1" lang="zh-CN" altLang="en-US" dirty="0"/>
              <a:t>二级</a:t>
            </a:r>
          </a:p>
          <a:p>
            <a:pPr lvl="2"/>
            <a:r>
              <a:rPr kumimoji="1" lang="zh-CN" altLang="en-US" dirty="0"/>
              <a:t>三级</a:t>
            </a:r>
          </a:p>
          <a:p>
            <a:pPr lvl="3"/>
            <a:r>
              <a:rPr kumimoji="1" lang="zh-CN" altLang="en-US" dirty="0"/>
              <a:t>四级</a:t>
            </a:r>
          </a:p>
          <a:p>
            <a:pPr lvl="4"/>
            <a:r>
              <a:rPr kumimoji="1" lang="zh-CN" altLang="en-US" dirty="0"/>
              <a:t>五级</a:t>
            </a:r>
          </a:p>
        </p:txBody>
      </p:sp>
      <p:sp>
        <p:nvSpPr>
          <p:cNvPr id="4" name="日期占位符 3">
            <a:extLst>
              <a:ext uri="{FF2B5EF4-FFF2-40B4-BE49-F238E27FC236}">
                <a16:creationId xmlns:a16="http://schemas.microsoft.com/office/drawing/2014/main" id="{1A2CC188-E01F-1A43-94E7-1A8D99018C20}"/>
              </a:ext>
            </a:extLst>
          </p:cNvPr>
          <p:cNvSpPr>
            <a:spLocks noGrp="1"/>
          </p:cNvSpPr>
          <p:nvPr>
            <p:ph type="dt" sz="half" idx="10"/>
          </p:nvPr>
        </p:nvSpPr>
        <p:spPr/>
        <p:txBody>
          <a:bodyPr/>
          <a:lstStyle>
            <a:lvl1pPr>
              <a:defRPr b="0" i="0">
                <a:latin typeface="Microsoft YaHei" panose="020B0503020204020204" pitchFamily="34" charset="-122"/>
                <a:ea typeface="Microsoft YaHei" panose="020B0503020204020204" pitchFamily="34" charset="-122"/>
              </a:defRPr>
            </a:lvl1pPr>
          </a:lstStyle>
          <a:p>
            <a:fld id="{140F81CD-9AFF-D241-A177-4321C2B50723}" type="datetimeFigureOut">
              <a:rPr kumimoji="1" lang="zh-CN" altLang="en-US" smtClean="0"/>
              <a:pPr/>
              <a:t>2026/1/8</a:t>
            </a:fld>
            <a:endParaRPr kumimoji="1" lang="zh-CN" altLang="en-US" dirty="0"/>
          </a:p>
        </p:txBody>
      </p:sp>
      <p:sp>
        <p:nvSpPr>
          <p:cNvPr id="5" name="页脚占位符 4">
            <a:extLst>
              <a:ext uri="{FF2B5EF4-FFF2-40B4-BE49-F238E27FC236}">
                <a16:creationId xmlns:a16="http://schemas.microsoft.com/office/drawing/2014/main" id="{B1442A47-7B8A-E54A-B891-F683B2C48203}"/>
              </a:ext>
            </a:extLst>
          </p:cNvPr>
          <p:cNvSpPr>
            <a:spLocks noGrp="1"/>
          </p:cNvSpPr>
          <p:nvPr>
            <p:ph type="ftr" sz="quarter" idx="11"/>
          </p:nvPr>
        </p:nvSpPr>
        <p:spPr/>
        <p:txBody>
          <a:bodyPr/>
          <a:lstStyle>
            <a:lvl1pPr>
              <a:defRPr b="0" i="0">
                <a:latin typeface="Microsoft YaHei" panose="020B0503020204020204" pitchFamily="34" charset="-122"/>
                <a:ea typeface="Microsoft YaHei" panose="020B0503020204020204" pitchFamily="34" charset="-122"/>
              </a:defRPr>
            </a:lvl1pPr>
          </a:lstStyle>
          <a:p>
            <a:endParaRPr kumimoji="1" lang="zh-CN" altLang="en-US" dirty="0"/>
          </a:p>
        </p:txBody>
      </p:sp>
      <p:sp>
        <p:nvSpPr>
          <p:cNvPr id="6" name="灯片编号占位符 5">
            <a:extLst>
              <a:ext uri="{FF2B5EF4-FFF2-40B4-BE49-F238E27FC236}">
                <a16:creationId xmlns:a16="http://schemas.microsoft.com/office/drawing/2014/main" id="{A6AE72C5-43B3-2D4B-A0CB-CF336C6C7F89}"/>
              </a:ext>
            </a:extLst>
          </p:cNvPr>
          <p:cNvSpPr>
            <a:spLocks noGrp="1"/>
          </p:cNvSpPr>
          <p:nvPr>
            <p:ph type="sldNum" sz="quarter" idx="12"/>
          </p:nvPr>
        </p:nvSpPr>
        <p:spPr/>
        <p:txBody>
          <a:bodyPr/>
          <a:lstStyle>
            <a:lvl1pPr>
              <a:defRPr b="0" i="0">
                <a:latin typeface="Microsoft YaHei" panose="020B0503020204020204" pitchFamily="34" charset="-122"/>
                <a:ea typeface="Microsoft YaHei" panose="020B0503020204020204" pitchFamily="34" charset="-122"/>
              </a:defRPr>
            </a:lvl1pPr>
          </a:lstStyle>
          <a:p>
            <a:fld id="{505BF657-4A31-B446-AD02-D5649064F27E}" type="slidenum">
              <a:rPr kumimoji="1" lang="zh-CN" altLang="en-US" smtClean="0"/>
              <a:pPr/>
              <a:t>‹#›</a:t>
            </a:fld>
            <a:endParaRPr kumimoji="1" lang="zh-CN" altLang="en-US" dirty="0"/>
          </a:p>
        </p:txBody>
      </p:sp>
    </p:spTree>
    <p:extLst>
      <p:ext uri="{BB962C8B-B14F-4D97-AF65-F5344CB8AC3E}">
        <p14:creationId xmlns:p14="http://schemas.microsoft.com/office/powerpoint/2010/main" val="7597116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096E8F3-4C46-F344-9696-196ECE0F1EAE}"/>
              </a:ext>
            </a:extLst>
          </p:cNvPr>
          <p:cNvSpPr>
            <a:spLocks noGrp="1"/>
          </p:cNvSpPr>
          <p:nvPr>
            <p:ph type="title"/>
          </p:nvPr>
        </p:nvSpPr>
        <p:spPr>
          <a:xfrm>
            <a:off x="831850" y="1709738"/>
            <a:ext cx="10515600" cy="2852737"/>
          </a:xfrm>
        </p:spPr>
        <p:txBody>
          <a:bodyPr anchor="b"/>
          <a:lstStyle>
            <a:lvl1pPr>
              <a:defRPr sz="6000" b="0" i="0">
                <a:latin typeface="Microsoft YaHei" panose="020B0503020204020204" pitchFamily="34" charset="-122"/>
                <a:ea typeface="Microsoft YaHei" panose="020B0503020204020204" pitchFamily="34" charset="-122"/>
              </a:defRPr>
            </a:lvl1pPr>
          </a:lstStyle>
          <a:p>
            <a:r>
              <a:rPr kumimoji="1" lang="zh-CN" altLang="en-US" dirty="0"/>
              <a:t>单击此处编辑母版标题样式</a:t>
            </a:r>
          </a:p>
        </p:txBody>
      </p:sp>
      <p:sp>
        <p:nvSpPr>
          <p:cNvPr id="3" name="文本占位符 2">
            <a:extLst>
              <a:ext uri="{FF2B5EF4-FFF2-40B4-BE49-F238E27FC236}">
                <a16:creationId xmlns:a16="http://schemas.microsoft.com/office/drawing/2014/main" id="{FF5C9786-7F08-9E45-B8D6-422966DC2D53}"/>
              </a:ext>
            </a:extLst>
          </p:cNvPr>
          <p:cNvSpPr>
            <a:spLocks noGrp="1"/>
          </p:cNvSpPr>
          <p:nvPr>
            <p:ph type="body" idx="1"/>
          </p:nvPr>
        </p:nvSpPr>
        <p:spPr>
          <a:xfrm>
            <a:off x="831850" y="4589463"/>
            <a:ext cx="10515600" cy="1500187"/>
          </a:xfrm>
        </p:spPr>
        <p:txBody>
          <a:bodyPr/>
          <a:lstStyle>
            <a:lvl1pPr marL="0" indent="0">
              <a:buNone/>
              <a:defRPr sz="2400" b="0" i="0">
                <a:solidFill>
                  <a:schemeClr val="tx1">
                    <a:tint val="75000"/>
                  </a:schemeClr>
                </a:solidFill>
                <a:latin typeface="Microsoft YaHei" panose="020B0503020204020204" pitchFamily="34" charset="-122"/>
                <a:ea typeface="Microsoft YaHei" panose="020B0503020204020204" pitchFamily="34" charset="-122"/>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zh-CN" altLang="en-US" dirty="0"/>
              <a:t>单击此处编辑母版文本样式</a:t>
            </a:r>
          </a:p>
        </p:txBody>
      </p:sp>
      <p:sp>
        <p:nvSpPr>
          <p:cNvPr id="4" name="日期占位符 3">
            <a:extLst>
              <a:ext uri="{FF2B5EF4-FFF2-40B4-BE49-F238E27FC236}">
                <a16:creationId xmlns:a16="http://schemas.microsoft.com/office/drawing/2014/main" id="{7D1B0E9E-07D4-0B4C-975C-264A88D5724F}"/>
              </a:ext>
            </a:extLst>
          </p:cNvPr>
          <p:cNvSpPr>
            <a:spLocks noGrp="1"/>
          </p:cNvSpPr>
          <p:nvPr>
            <p:ph type="dt" sz="half" idx="10"/>
          </p:nvPr>
        </p:nvSpPr>
        <p:spPr/>
        <p:txBody>
          <a:bodyPr/>
          <a:lstStyle>
            <a:lvl1pPr>
              <a:defRPr b="0" i="0">
                <a:latin typeface="Microsoft YaHei" panose="020B0503020204020204" pitchFamily="34" charset="-122"/>
                <a:ea typeface="Microsoft YaHei" panose="020B0503020204020204" pitchFamily="34" charset="-122"/>
              </a:defRPr>
            </a:lvl1pPr>
          </a:lstStyle>
          <a:p>
            <a:fld id="{140F81CD-9AFF-D241-A177-4321C2B50723}" type="datetimeFigureOut">
              <a:rPr kumimoji="1" lang="zh-CN" altLang="en-US" smtClean="0"/>
              <a:pPr/>
              <a:t>2026/1/8</a:t>
            </a:fld>
            <a:endParaRPr kumimoji="1" lang="zh-CN" altLang="en-US" dirty="0"/>
          </a:p>
        </p:txBody>
      </p:sp>
      <p:sp>
        <p:nvSpPr>
          <p:cNvPr id="5" name="页脚占位符 4">
            <a:extLst>
              <a:ext uri="{FF2B5EF4-FFF2-40B4-BE49-F238E27FC236}">
                <a16:creationId xmlns:a16="http://schemas.microsoft.com/office/drawing/2014/main" id="{1D47F6E4-60AC-5E49-BAB8-ABB037D187E2}"/>
              </a:ext>
            </a:extLst>
          </p:cNvPr>
          <p:cNvSpPr>
            <a:spLocks noGrp="1"/>
          </p:cNvSpPr>
          <p:nvPr>
            <p:ph type="ftr" sz="quarter" idx="11"/>
          </p:nvPr>
        </p:nvSpPr>
        <p:spPr/>
        <p:txBody>
          <a:bodyPr/>
          <a:lstStyle>
            <a:lvl1pPr>
              <a:defRPr b="0" i="0">
                <a:latin typeface="Microsoft YaHei" panose="020B0503020204020204" pitchFamily="34" charset="-122"/>
                <a:ea typeface="Microsoft YaHei" panose="020B0503020204020204" pitchFamily="34" charset="-122"/>
              </a:defRPr>
            </a:lvl1pPr>
          </a:lstStyle>
          <a:p>
            <a:endParaRPr kumimoji="1" lang="zh-CN" altLang="en-US" dirty="0"/>
          </a:p>
        </p:txBody>
      </p:sp>
      <p:sp>
        <p:nvSpPr>
          <p:cNvPr id="6" name="灯片编号占位符 5">
            <a:extLst>
              <a:ext uri="{FF2B5EF4-FFF2-40B4-BE49-F238E27FC236}">
                <a16:creationId xmlns:a16="http://schemas.microsoft.com/office/drawing/2014/main" id="{5785DA53-F48B-CA4A-84CD-896BDCF42A4E}"/>
              </a:ext>
            </a:extLst>
          </p:cNvPr>
          <p:cNvSpPr>
            <a:spLocks noGrp="1"/>
          </p:cNvSpPr>
          <p:nvPr>
            <p:ph type="sldNum" sz="quarter" idx="12"/>
          </p:nvPr>
        </p:nvSpPr>
        <p:spPr/>
        <p:txBody>
          <a:bodyPr/>
          <a:lstStyle>
            <a:lvl1pPr>
              <a:defRPr b="0" i="0">
                <a:latin typeface="Microsoft YaHei" panose="020B0503020204020204" pitchFamily="34" charset="-122"/>
                <a:ea typeface="Microsoft YaHei" panose="020B0503020204020204" pitchFamily="34" charset="-122"/>
              </a:defRPr>
            </a:lvl1pPr>
          </a:lstStyle>
          <a:p>
            <a:fld id="{505BF657-4A31-B446-AD02-D5649064F27E}" type="slidenum">
              <a:rPr kumimoji="1" lang="zh-CN" altLang="en-US" smtClean="0"/>
              <a:pPr/>
              <a:t>‹#›</a:t>
            </a:fld>
            <a:endParaRPr kumimoji="1" lang="zh-CN" altLang="en-US" dirty="0"/>
          </a:p>
        </p:txBody>
      </p:sp>
    </p:spTree>
    <p:extLst>
      <p:ext uri="{BB962C8B-B14F-4D97-AF65-F5344CB8AC3E}">
        <p14:creationId xmlns:p14="http://schemas.microsoft.com/office/powerpoint/2010/main" val="25845235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090C71A-3F83-6346-A1D3-5239EC2B6ED2}"/>
              </a:ext>
            </a:extLst>
          </p:cNvPr>
          <p:cNvSpPr>
            <a:spLocks noGrp="1"/>
          </p:cNvSpPr>
          <p:nvPr>
            <p:ph type="title"/>
          </p:nvPr>
        </p:nvSpPr>
        <p:spPr/>
        <p:txBody>
          <a:bodyPr/>
          <a:lstStyle>
            <a:lvl1pPr>
              <a:defRPr b="0" i="0">
                <a:latin typeface="Microsoft YaHei" panose="020B0503020204020204" pitchFamily="34" charset="-122"/>
                <a:ea typeface="Microsoft YaHei" panose="020B0503020204020204" pitchFamily="34" charset="-122"/>
              </a:defRPr>
            </a:lvl1pPr>
          </a:lstStyle>
          <a:p>
            <a:r>
              <a:rPr kumimoji="1" lang="zh-CN" altLang="en-US" dirty="0"/>
              <a:t>单击此处编辑母版标题样式</a:t>
            </a:r>
          </a:p>
        </p:txBody>
      </p:sp>
      <p:sp>
        <p:nvSpPr>
          <p:cNvPr id="3" name="内容占位符 2">
            <a:extLst>
              <a:ext uri="{FF2B5EF4-FFF2-40B4-BE49-F238E27FC236}">
                <a16:creationId xmlns:a16="http://schemas.microsoft.com/office/drawing/2014/main" id="{AC31C1C4-4364-9842-95FF-78DD28E4ABF2}"/>
              </a:ext>
            </a:extLst>
          </p:cNvPr>
          <p:cNvSpPr>
            <a:spLocks noGrp="1"/>
          </p:cNvSpPr>
          <p:nvPr>
            <p:ph sz="half" idx="1"/>
          </p:nvPr>
        </p:nvSpPr>
        <p:spPr>
          <a:xfrm>
            <a:off x="838200" y="1825625"/>
            <a:ext cx="5181600" cy="4351338"/>
          </a:xfrm>
        </p:spPr>
        <p:txBody>
          <a:bodyPr/>
          <a:lstStyle>
            <a:lvl1pPr>
              <a:defRPr b="0" i="0">
                <a:latin typeface="Microsoft YaHei" panose="020B0503020204020204" pitchFamily="34" charset="-122"/>
                <a:ea typeface="Microsoft YaHei" panose="020B0503020204020204" pitchFamily="34" charset="-122"/>
              </a:defRPr>
            </a:lvl1pPr>
            <a:lvl2pPr>
              <a:defRPr b="0" i="0">
                <a:latin typeface="Microsoft YaHei" panose="020B0503020204020204" pitchFamily="34" charset="-122"/>
                <a:ea typeface="Microsoft YaHei" panose="020B0503020204020204" pitchFamily="34" charset="-122"/>
              </a:defRPr>
            </a:lvl2pPr>
            <a:lvl3pPr>
              <a:defRPr b="0" i="0">
                <a:latin typeface="Microsoft YaHei" panose="020B0503020204020204" pitchFamily="34" charset="-122"/>
                <a:ea typeface="Microsoft YaHei" panose="020B0503020204020204" pitchFamily="34" charset="-122"/>
              </a:defRPr>
            </a:lvl3pPr>
            <a:lvl4pPr>
              <a:defRPr b="0" i="0">
                <a:latin typeface="Microsoft YaHei" panose="020B0503020204020204" pitchFamily="34" charset="-122"/>
                <a:ea typeface="Microsoft YaHei" panose="020B0503020204020204" pitchFamily="34" charset="-122"/>
              </a:defRPr>
            </a:lvl4pPr>
            <a:lvl5pPr>
              <a:defRPr b="0" i="0">
                <a:latin typeface="Microsoft YaHei" panose="020B0503020204020204" pitchFamily="34" charset="-122"/>
                <a:ea typeface="Microsoft YaHei" panose="020B0503020204020204" pitchFamily="34" charset="-122"/>
              </a:defRPr>
            </a:lvl5pPr>
          </a:lstStyle>
          <a:p>
            <a:pPr lvl="0"/>
            <a:r>
              <a:rPr kumimoji="1" lang="zh-CN" altLang="en-US" dirty="0"/>
              <a:t>单击此处编辑母版文本样式</a:t>
            </a:r>
          </a:p>
          <a:p>
            <a:pPr lvl="1"/>
            <a:r>
              <a:rPr kumimoji="1" lang="zh-CN" altLang="en-US" dirty="0"/>
              <a:t>二级</a:t>
            </a:r>
          </a:p>
          <a:p>
            <a:pPr lvl="2"/>
            <a:r>
              <a:rPr kumimoji="1" lang="zh-CN" altLang="en-US" dirty="0"/>
              <a:t>三级</a:t>
            </a:r>
          </a:p>
          <a:p>
            <a:pPr lvl="3"/>
            <a:r>
              <a:rPr kumimoji="1" lang="zh-CN" altLang="en-US" dirty="0"/>
              <a:t>四级</a:t>
            </a:r>
          </a:p>
          <a:p>
            <a:pPr lvl="4"/>
            <a:r>
              <a:rPr kumimoji="1" lang="zh-CN" altLang="en-US" dirty="0"/>
              <a:t>五级</a:t>
            </a:r>
          </a:p>
        </p:txBody>
      </p:sp>
      <p:sp>
        <p:nvSpPr>
          <p:cNvPr id="4" name="内容占位符 3">
            <a:extLst>
              <a:ext uri="{FF2B5EF4-FFF2-40B4-BE49-F238E27FC236}">
                <a16:creationId xmlns:a16="http://schemas.microsoft.com/office/drawing/2014/main" id="{76824DC3-512F-AC4C-BCBC-F5F1D93C0B60}"/>
              </a:ext>
            </a:extLst>
          </p:cNvPr>
          <p:cNvSpPr>
            <a:spLocks noGrp="1"/>
          </p:cNvSpPr>
          <p:nvPr>
            <p:ph sz="half" idx="2"/>
          </p:nvPr>
        </p:nvSpPr>
        <p:spPr>
          <a:xfrm>
            <a:off x="6172200" y="1825625"/>
            <a:ext cx="5181600" cy="4351338"/>
          </a:xfrm>
        </p:spPr>
        <p:txBody>
          <a:bodyPr/>
          <a:lstStyle>
            <a:lvl1pPr>
              <a:defRPr b="0" i="0">
                <a:latin typeface="Microsoft YaHei" panose="020B0503020204020204" pitchFamily="34" charset="-122"/>
                <a:ea typeface="Microsoft YaHei" panose="020B0503020204020204" pitchFamily="34" charset="-122"/>
              </a:defRPr>
            </a:lvl1pPr>
            <a:lvl2pPr>
              <a:defRPr b="0" i="0">
                <a:latin typeface="Microsoft YaHei" panose="020B0503020204020204" pitchFamily="34" charset="-122"/>
                <a:ea typeface="Microsoft YaHei" panose="020B0503020204020204" pitchFamily="34" charset="-122"/>
              </a:defRPr>
            </a:lvl2pPr>
            <a:lvl3pPr>
              <a:defRPr b="0" i="0">
                <a:latin typeface="Microsoft YaHei" panose="020B0503020204020204" pitchFamily="34" charset="-122"/>
                <a:ea typeface="Microsoft YaHei" panose="020B0503020204020204" pitchFamily="34" charset="-122"/>
              </a:defRPr>
            </a:lvl3pPr>
            <a:lvl4pPr>
              <a:defRPr b="0" i="0">
                <a:latin typeface="Microsoft YaHei" panose="020B0503020204020204" pitchFamily="34" charset="-122"/>
                <a:ea typeface="Microsoft YaHei" panose="020B0503020204020204" pitchFamily="34" charset="-122"/>
              </a:defRPr>
            </a:lvl4pPr>
            <a:lvl5pPr>
              <a:defRPr b="0" i="0">
                <a:latin typeface="Microsoft YaHei" panose="020B0503020204020204" pitchFamily="34" charset="-122"/>
                <a:ea typeface="Microsoft YaHei" panose="020B0503020204020204" pitchFamily="34" charset="-122"/>
              </a:defRPr>
            </a:lvl5pPr>
          </a:lstStyle>
          <a:p>
            <a:pPr lvl="0"/>
            <a:r>
              <a:rPr kumimoji="1" lang="zh-CN" altLang="en-US" dirty="0"/>
              <a:t>单击此处编辑母版文本样式</a:t>
            </a:r>
          </a:p>
          <a:p>
            <a:pPr lvl="1"/>
            <a:r>
              <a:rPr kumimoji="1" lang="zh-CN" altLang="en-US" dirty="0"/>
              <a:t>二级</a:t>
            </a:r>
          </a:p>
          <a:p>
            <a:pPr lvl="2"/>
            <a:r>
              <a:rPr kumimoji="1" lang="zh-CN" altLang="en-US" dirty="0"/>
              <a:t>三级</a:t>
            </a:r>
          </a:p>
          <a:p>
            <a:pPr lvl="3"/>
            <a:r>
              <a:rPr kumimoji="1" lang="zh-CN" altLang="en-US" dirty="0"/>
              <a:t>四级</a:t>
            </a:r>
          </a:p>
          <a:p>
            <a:pPr lvl="4"/>
            <a:r>
              <a:rPr kumimoji="1" lang="zh-CN" altLang="en-US" dirty="0"/>
              <a:t>五级</a:t>
            </a:r>
          </a:p>
        </p:txBody>
      </p:sp>
      <p:sp>
        <p:nvSpPr>
          <p:cNvPr id="5" name="日期占位符 4">
            <a:extLst>
              <a:ext uri="{FF2B5EF4-FFF2-40B4-BE49-F238E27FC236}">
                <a16:creationId xmlns:a16="http://schemas.microsoft.com/office/drawing/2014/main" id="{FABF1F6E-4D11-2B4B-BC30-AE4FCF744C61}"/>
              </a:ext>
            </a:extLst>
          </p:cNvPr>
          <p:cNvSpPr>
            <a:spLocks noGrp="1"/>
          </p:cNvSpPr>
          <p:nvPr>
            <p:ph type="dt" sz="half" idx="10"/>
          </p:nvPr>
        </p:nvSpPr>
        <p:spPr/>
        <p:txBody>
          <a:bodyPr/>
          <a:lstStyle>
            <a:lvl1pPr>
              <a:defRPr b="0" i="0">
                <a:latin typeface="Microsoft YaHei" panose="020B0503020204020204" pitchFamily="34" charset="-122"/>
                <a:ea typeface="Microsoft YaHei" panose="020B0503020204020204" pitchFamily="34" charset="-122"/>
              </a:defRPr>
            </a:lvl1pPr>
          </a:lstStyle>
          <a:p>
            <a:fld id="{140F81CD-9AFF-D241-A177-4321C2B50723}" type="datetimeFigureOut">
              <a:rPr kumimoji="1" lang="zh-CN" altLang="en-US" smtClean="0"/>
              <a:pPr/>
              <a:t>2026/1/8</a:t>
            </a:fld>
            <a:endParaRPr kumimoji="1" lang="zh-CN" altLang="en-US" dirty="0"/>
          </a:p>
        </p:txBody>
      </p:sp>
      <p:sp>
        <p:nvSpPr>
          <p:cNvPr id="6" name="页脚占位符 5">
            <a:extLst>
              <a:ext uri="{FF2B5EF4-FFF2-40B4-BE49-F238E27FC236}">
                <a16:creationId xmlns:a16="http://schemas.microsoft.com/office/drawing/2014/main" id="{FCDBEFC7-7BFF-4743-B205-5E6E9D381B68}"/>
              </a:ext>
            </a:extLst>
          </p:cNvPr>
          <p:cNvSpPr>
            <a:spLocks noGrp="1"/>
          </p:cNvSpPr>
          <p:nvPr>
            <p:ph type="ftr" sz="quarter" idx="11"/>
          </p:nvPr>
        </p:nvSpPr>
        <p:spPr/>
        <p:txBody>
          <a:bodyPr/>
          <a:lstStyle>
            <a:lvl1pPr>
              <a:defRPr b="0" i="0">
                <a:latin typeface="Microsoft YaHei" panose="020B0503020204020204" pitchFamily="34" charset="-122"/>
                <a:ea typeface="Microsoft YaHei" panose="020B0503020204020204" pitchFamily="34" charset="-122"/>
              </a:defRPr>
            </a:lvl1pPr>
          </a:lstStyle>
          <a:p>
            <a:endParaRPr kumimoji="1" lang="zh-CN" altLang="en-US" dirty="0"/>
          </a:p>
        </p:txBody>
      </p:sp>
      <p:sp>
        <p:nvSpPr>
          <p:cNvPr id="7" name="灯片编号占位符 6">
            <a:extLst>
              <a:ext uri="{FF2B5EF4-FFF2-40B4-BE49-F238E27FC236}">
                <a16:creationId xmlns:a16="http://schemas.microsoft.com/office/drawing/2014/main" id="{B15A2BA0-51C4-ED4B-BEE1-D7B3247056D1}"/>
              </a:ext>
            </a:extLst>
          </p:cNvPr>
          <p:cNvSpPr>
            <a:spLocks noGrp="1"/>
          </p:cNvSpPr>
          <p:nvPr>
            <p:ph type="sldNum" sz="quarter" idx="12"/>
          </p:nvPr>
        </p:nvSpPr>
        <p:spPr/>
        <p:txBody>
          <a:bodyPr/>
          <a:lstStyle>
            <a:lvl1pPr>
              <a:defRPr b="0" i="0">
                <a:latin typeface="Microsoft YaHei" panose="020B0503020204020204" pitchFamily="34" charset="-122"/>
                <a:ea typeface="Microsoft YaHei" panose="020B0503020204020204" pitchFamily="34" charset="-122"/>
              </a:defRPr>
            </a:lvl1pPr>
          </a:lstStyle>
          <a:p>
            <a:fld id="{505BF657-4A31-B446-AD02-D5649064F27E}" type="slidenum">
              <a:rPr kumimoji="1" lang="zh-CN" altLang="en-US" smtClean="0"/>
              <a:pPr/>
              <a:t>‹#›</a:t>
            </a:fld>
            <a:endParaRPr kumimoji="1" lang="zh-CN" altLang="en-US" dirty="0"/>
          </a:p>
        </p:txBody>
      </p:sp>
    </p:spTree>
    <p:extLst>
      <p:ext uri="{BB962C8B-B14F-4D97-AF65-F5344CB8AC3E}">
        <p14:creationId xmlns:p14="http://schemas.microsoft.com/office/powerpoint/2010/main" val="28999078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72F2F08-E6F8-AE47-BB20-240640CE7EB8}"/>
              </a:ext>
            </a:extLst>
          </p:cNvPr>
          <p:cNvSpPr>
            <a:spLocks noGrp="1"/>
          </p:cNvSpPr>
          <p:nvPr>
            <p:ph type="title"/>
          </p:nvPr>
        </p:nvSpPr>
        <p:spPr>
          <a:xfrm>
            <a:off x="839788" y="365125"/>
            <a:ext cx="10515600" cy="1325563"/>
          </a:xfrm>
        </p:spPr>
        <p:txBody>
          <a:bodyPr/>
          <a:lstStyle>
            <a:lvl1pPr>
              <a:defRPr b="0" i="0">
                <a:latin typeface="Microsoft YaHei" panose="020B0503020204020204" pitchFamily="34" charset="-122"/>
                <a:ea typeface="Microsoft YaHei" panose="020B0503020204020204" pitchFamily="34" charset="-122"/>
              </a:defRPr>
            </a:lvl1pPr>
          </a:lstStyle>
          <a:p>
            <a:r>
              <a:rPr kumimoji="1" lang="zh-CN" altLang="en-US" dirty="0"/>
              <a:t>单击此处编辑母版标题样式</a:t>
            </a:r>
          </a:p>
        </p:txBody>
      </p:sp>
      <p:sp>
        <p:nvSpPr>
          <p:cNvPr id="3" name="文本占位符 2">
            <a:extLst>
              <a:ext uri="{FF2B5EF4-FFF2-40B4-BE49-F238E27FC236}">
                <a16:creationId xmlns:a16="http://schemas.microsoft.com/office/drawing/2014/main" id="{C5DE79E8-B72F-9D4C-B414-909FD27A5F57}"/>
              </a:ext>
            </a:extLst>
          </p:cNvPr>
          <p:cNvSpPr>
            <a:spLocks noGrp="1"/>
          </p:cNvSpPr>
          <p:nvPr>
            <p:ph type="body" idx="1"/>
          </p:nvPr>
        </p:nvSpPr>
        <p:spPr>
          <a:xfrm>
            <a:off x="839788" y="1681163"/>
            <a:ext cx="5157787" cy="823912"/>
          </a:xfrm>
        </p:spPr>
        <p:txBody>
          <a:bodyPr anchor="b"/>
          <a:lstStyle>
            <a:lvl1pPr marL="0" indent="0">
              <a:buNone/>
              <a:defRPr sz="2400" b="0" i="0">
                <a:latin typeface="Microsoft YaHei" panose="020B0503020204020204" pitchFamily="34" charset="-122"/>
                <a:ea typeface="Microsoft YaHei"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dirty="0"/>
              <a:t>单击此处编辑母版文本样式</a:t>
            </a:r>
          </a:p>
        </p:txBody>
      </p:sp>
      <p:sp>
        <p:nvSpPr>
          <p:cNvPr id="4" name="内容占位符 3">
            <a:extLst>
              <a:ext uri="{FF2B5EF4-FFF2-40B4-BE49-F238E27FC236}">
                <a16:creationId xmlns:a16="http://schemas.microsoft.com/office/drawing/2014/main" id="{D8ABCC46-E075-4A4A-836D-45EC00EB6A30}"/>
              </a:ext>
            </a:extLst>
          </p:cNvPr>
          <p:cNvSpPr>
            <a:spLocks noGrp="1"/>
          </p:cNvSpPr>
          <p:nvPr>
            <p:ph sz="half" idx="2"/>
          </p:nvPr>
        </p:nvSpPr>
        <p:spPr>
          <a:xfrm>
            <a:off x="839788" y="2505075"/>
            <a:ext cx="5157787" cy="3684588"/>
          </a:xfrm>
        </p:spPr>
        <p:txBody>
          <a:bodyPr/>
          <a:lstStyle>
            <a:lvl1pPr>
              <a:defRPr b="0" i="0">
                <a:latin typeface="Microsoft YaHei" panose="020B0503020204020204" pitchFamily="34" charset="-122"/>
                <a:ea typeface="Microsoft YaHei" panose="020B0503020204020204" pitchFamily="34" charset="-122"/>
              </a:defRPr>
            </a:lvl1pPr>
            <a:lvl2pPr>
              <a:defRPr b="0" i="0">
                <a:latin typeface="Microsoft YaHei" panose="020B0503020204020204" pitchFamily="34" charset="-122"/>
                <a:ea typeface="Microsoft YaHei" panose="020B0503020204020204" pitchFamily="34" charset="-122"/>
              </a:defRPr>
            </a:lvl2pPr>
            <a:lvl3pPr>
              <a:defRPr b="0" i="0">
                <a:latin typeface="Microsoft YaHei" panose="020B0503020204020204" pitchFamily="34" charset="-122"/>
                <a:ea typeface="Microsoft YaHei" panose="020B0503020204020204" pitchFamily="34" charset="-122"/>
              </a:defRPr>
            </a:lvl3pPr>
            <a:lvl4pPr>
              <a:defRPr b="0" i="0">
                <a:latin typeface="Microsoft YaHei" panose="020B0503020204020204" pitchFamily="34" charset="-122"/>
                <a:ea typeface="Microsoft YaHei" panose="020B0503020204020204" pitchFamily="34" charset="-122"/>
              </a:defRPr>
            </a:lvl4pPr>
            <a:lvl5pPr>
              <a:defRPr b="0" i="0">
                <a:latin typeface="Microsoft YaHei" panose="020B0503020204020204" pitchFamily="34" charset="-122"/>
                <a:ea typeface="Microsoft YaHei" panose="020B0503020204020204" pitchFamily="34" charset="-122"/>
              </a:defRPr>
            </a:lvl5pPr>
          </a:lstStyle>
          <a:p>
            <a:pPr lvl="0"/>
            <a:r>
              <a:rPr kumimoji="1" lang="zh-CN" altLang="en-US" dirty="0"/>
              <a:t>单击此处编辑母版文本样式</a:t>
            </a:r>
          </a:p>
          <a:p>
            <a:pPr lvl="1"/>
            <a:r>
              <a:rPr kumimoji="1" lang="zh-CN" altLang="en-US" dirty="0"/>
              <a:t>二级</a:t>
            </a:r>
          </a:p>
          <a:p>
            <a:pPr lvl="2"/>
            <a:r>
              <a:rPr kumimoji="1" lang="zh-CN" altLang="en-US" dirty="0"/>
              <a:t>三级</a:t>
            </a:r>
          </a:p>
          <a:p>
            <a:pPr lvl="3"/>
            <a:r>
              <a:rPr kumimoji="1" lang="zh-CN" altLang="en-US" dirty="0"/>
              <a:t>四级</a:t>
            </a:r>
          </a:p>
          <a:p>
            <a:pPr lvl="4"/>
            <a:r>
              <a:rPr kumimoji="1" lang="zh-CN" altLang="en-US" dirty="0"/>
              <a:t>五级</a:t>
            </a:r>
          </a:p>
        </p:txBody>
      </p:sp>
      <p:sp>
        <p:nvSpPr>
          <p:cNvPr id="5" name="文本占位符 4">
            <a:extLst>
              <a:ext uri="{FF2B5EF4-FFF2-40B4-BE49-F238E27FC236}">
                <a16:creationId xmlns:a16="http://schemas.microsoft.com/office/drawing/2014/main" id="{9861BCE5-448F-F642-AA1E-2A8E6ACFF4D7}"/>
              </a:ext>
            </a:extLst>
          </p:cNvPr>
          <p:cNvSpPr>
            <a:spLocks noGrp="1"/>
          </p:cNvSpPr>
          <p:nvPr>
            <p:ph type="body" sz="quarter" idx="3"/>
          </p:nvPr>
        </p:nvSpPr>
        <p:spPr>
          <a:xfrm>
            <a:off x="6172200" y="1681163"/>
            <a:ext cx="5183188" cy="823912"/>
          </a:xfrm>
        </p:spPr>
        <p:txBody>
          <a:bodyPr anchor="b"/>
          <a:lstStyle>
            <a:lvl1pPr marL="0" indent="0">
              <a:buNone/>
              <a:defRPr sz="2400" b="0" i="0">
                <a:latin typeface="Microsoft YaHei" panose="020B0503020204020204" pitchFamily="34" charset="-122"/>
                <a:ea typeface="Microsoft YaHei"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dirty="0"/>
              <a:t>单击此处编辑母版文本样式</a:t>
            </a:r>
          </a:p>
        </p:txBody>
      </p:sp>
      <p:sp>
        <p:nvSpPr>
          <p:cNvPr id="6" name="内容占位符 5">
            <a:extLst>
              <a:ext uri="{FF2B5EF4-FFF2-40B4-BE49-F238E27FC236}">
                <a16:creationId xmlns:a16="http://schemas.microsoft.com/office/drawing/2014/main" id="{2483C0C0-EA88-0C4E-A90C-F55952A9049C}"/>
              </a:ext>
            </a:extLst>
          </p:cNvPr>
          <p:cNvSpPr>
            <a:spLocks noGrp="1"/>
          </p:cNvSpPr>
          <p:nvPr>
            <p:ph sz="quarter" idx="4"/>
          </p:nvPr>
        </p:nvSpPr>
        <p:spPr>
          <a:xfrm>
            <a:off x="6172200" y="2505075"/>
            <a:ext cx="5183188" cy="3684588"/>
          </a:xfrm>
        </p:spPr>
        <p:txBody>
          <a:bodyPr/>
          <a:lstStyle>
            <a:lvl1pPr>
              <a:defRPr b="0" i="0">
                <a:latin typeface="Microsoft YaHei" panose="020B0503020204020204" pitchFamily="34" charset="-122"/>
                <a:ea typeface="Microsoft YaHei" panose="020B0503020204020204" pitchFamily="34" charset="-122"/>
              </a:defRPr>
            </a:lvl1pPr>
            <a:lvl2pPr>
              <a:defRPr b="0" i="0">
                <a:latin typeface="Microsoft YaHei" panose="020B0503020204020204" pitchFamily="34" charset="-122"/>
                <a:ea typeface="Microsoft YaHei" panose="020B0503020204020204" pitchFamily="34" charset="-122"/>
              </a:defRPr>
            </a:lvl2pPr>
            <a:lvl3pPr>
              <a:defRPr b="0" i="0">
                <a:latin typeface="Microsoft YaHei" panose="020B0503020204020204" pitchFamily="34" charset="-122"/>
                <a:ea typeface="Microsoft YaHei" panose="020B0503020204020204" pitchFamily="34" charset="-122"/>
              </a:defRPr>
            </a:lvl3pPr>
            <a:lvl4pPr>
              <a:defRPr b="0" i="0">
                <a:latin typeface="Microsoft YaHei" panose="020B0503020204020204" pitchFamily="34" charset="-122"/>
                <a:ea typeface="Microsoft YaHei" panose="020B0503020204020204" pitchFamily="34" charset="-122"/>
              </a:defRPr>
            </a:lvl4pPr>
            <a:lvl5pPr>
              <a:defRPr b="0" i="0">
                <a:latin typeface="Microsoft YaHei" panose="020B0503020204020204" pitchFamily="34" charset="-122"/>
                <a:ea typeface="Microsoft YaHei" panose="020B0503020204020204" pitchFamily="34" charset="-122"/>
              </a:defRPr>
            </a:lvl5pPr>
          </a:lstStyle>
          <a:p>
            <a:pPr lvl="0"/>
            <a:r>
              <a:rPr kumimoji="1" lang="zh-CN" altLang="en-US" dirty="0"/>
              <a:t>单击此处编辑母版文本样式</a:t>
            </a:r>
          </a:p>
          <a:p>
            <a:pPr lvl="1"/>
            <a:r>
              <a:rPr kumimoji="1" lang="zh-CN" altLang="en-US" dirty="0"/>
              <a:t>二级</a:t>
            </a:r>
          </a:p>
          <a:p>
            <a:pPr lvl="2"/>
            <a:r>
              <a:rPr kumimoji="1" lang="zh-CN" altLang="en-US" dirty="0"/>
              <a:t>三级</a:t>
            </a:r>
          </a:p>
          <a:p>
            <a:pPr lvl="3"/>
            <a:r>
              <a:rPr kumimoji="1" lang="zh-CN" altLang="en-US" dirty="0"/>
              <a:t>四级</a:t>
            </a:r>
          </a:p>
          <a:p>
            <a:pPr lvl="4"/>
            <a:r>
              <a:rPr kumimoji="1" lang="zh-CN" altLang="en-US" dirty="0"/>
              <a:t>五级</a:t>
            </a:r>
          </a:p>
        </p:txBody>
      </p:sp>
      <p:sp>
        <p:nvSpPr>
          <p:cNvPr id="7" name="日期占位符 6">
            <a:extLst>
              <a:ext uri="{FF2B5EF4-FFF2-40B4-BE49-F238E27FC236}">
                <a16:creationId xmlns:a16="http://schemas.microsoft.com/office/drawing/2014/main" id="{64DE8E7D-DE76-AA44-906D-B6D103F4FCE8}"/>
              </a:ext>
            </a:extLst>
          </p:cNvPr>
          <p:cNvSpPr>
            <a:spLocks noGrp="1"/>
          </p:cNvSpPr>
          <p:nvPr>
            <p:ph type="dt" sz="half" idx="10"/>
          </p:nvPr>
        </p:nvSpPr>
        <p:spPr/>
        <p:txBody>
          <a:bodyPr/>
          <a:lstStyle>
            <a:lvl1pPr>
              <a:defRPr b="0" i="0">
                <a:latin typeface="Microsoft YaHei" panose="020B0503020204020204" pitchFamily="34" charset="-122"/>
                <a:ea typeface="Microsoft YaHei" panose="020B0503020204020204" pitchFamily="34" charset="-122"/>
              </a:defRPr>
            </a:lvl1pPr>
          </a:lstStyle>
          <a:p>
            <a:fld id="{140F81CD-9AFF-D241-A177-4321C2B50723}" type="datetimeFigureOut">
              <a:rPr kumimoji="1" lang="zh-CN" altLang="en-US" smtClean="0"/>
              <a:pPr/>
              <a:t>2026/1/8</a:t>
            </a:fld>
            <a:endParaRPr kumimoji="1" lang="zh-CN" altLang="en-US" dirty="0"/>
          </a:p>
        </p:txBody>
      </p:sp>
      <p:sp>
        <p:nvSpPr>
          <p:cNvPr id="8" name="页脚占位符 7">
            <a:extLst>
              <a:ext uri="{FF2B5EF4-FFF2-40B4-BE49-F238E27FC236}">
                <a16:creationId xmlns:a16="http://schemas.microsoft.com/office/drawing/2014/main" id="{E1694BEA-020C-604C-928B-DEF688E7CBAF}"/>
              </a:ext>
            </a:extLst>
          </p:cNvPr>
          <p:cNvSpPr>
            <a:spLocks noGrp="1"/>
          </p:cNvSpPr>
          <p:nvPr>
            <p:ph type="ftr" sz="quarter" idx="11"/>
          </p:nvPr>
        </p:nvSpPr>
        <p:spPr/>
        <p:txBody>
          <a:bodyPr/>
          <a:lstStyle>
            <a:lvl1pPr>
              <a:defRPr b="0" i="0">
                <a:latin typeface="Microsoft YaHei" panose="020B0503020204020204" pitchFamily="34" charset="-122"/>
                <a:ea typeface="Microsoft YaHei" panose="020B0503020204020204" pitchFamily="34" charset="-122"/>
              </a:defRPr>
            </a:lvl1pPr>
          </a:lstStyle>
          <a:p>
            <a:endParaRPr kumimoji="1" lang="zh-CN" altLang="en-US" dirty="0"/>
          </a:p>
        </p:txBody>
      </p:sp>
      <p:sp>
        <p:nvSpPr>
          <p:cNvPr id="9" name="灯片编号占位符 8">
            <a:extLst>
              <a:ext uri="{FF2B5EF4-FFF2-40B4-BE49-F238E27FC236}">
                <a16:creationId xmlns:a16="http://schemas.microsoft.com/office/drawing/2014/main" id="{5958D9EF-EFF6-EC40-934B-F92B071A6997}"/>
              </a:ext>
            </a:extLst>
          </p:cNvPr>
          <p:cNvSpPr>
            <a:spLocks noGrp="1"/>
          </p:cNvSpPr>
          <p:nvPr>
            <p:ph type="sldNum" sz="quarter" idx="12"/>
          </p:nvPr>
        </p:nvSpPr>
        <p:spPr/>
        <p:txBody>
          <a:bodyPr/>
          <a:lstStyle>
            <a:lvl1pPr>
              <a:defRPr b="0" i="0">
                <a:latin typeface="Microsoft YaHei" panose="020B0503020204020204" pitchFamily="34" charset="-122"/>
                <a:ea typeface="Microsoft YaHei" panose="020B0503020204020204" pitchFamily="34" charset="-122"/>
              </a:defRPr>
            </a:lvl1pPr>
          </a:lstStyle>
          <a:p>
            <a:fld id="{505BF657-4A31-B446-AD02-D5649064F27E}" type="slidenum">
              <a:rPr kumimoji="1" lang="zh-CN" altLang="en-US" smtClean="0"/>
              <a:pPr/>
              <a:t>‹#›</a:t>
            </a:fld>
            <a:endParaRPr kumimoji="1" lang="zh-CN" altLang="en-US" dirty="0"/>
          </a:p>
        </p:txBody>
      </p:sp>
    </p:spTree>
    <p:extLst>
      <p:ext uri="{BB962C8B-B14F-4D97-AF65-F5344CB8AC3E}">
        <p14:creationId xmlns:p14="http://schemas.microsoft.com/office/powerpoint/2010/main" val="38989489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CCE779C-51BC-EA4D-BFFC-9F1ACA39F04C}"/>
              </a:ext>
            </a:extLst>
          </p:cNvPr>
          <p:cNvSpPr>
            <a:spLocks noGrp="1"/>
          </p:cNvSpPr>
          <p:nvPr>
            <p:ph type="title"/>
          </p:nvPr>
        </p:nvSpPr>
        <p:spPr/>
        <p:txBody>
          <a:bodyPr/>
          <a:lstStyle>
            <a:lvl1pPr>
              <a:defRPr b="0" i="0">
                <a:latin typeface="Microsoft YaHei" panose="020B0503020204020204" pitchFamily="34" charset="-122"/>
                <a:ea typeface="Microsoft YaHei" panose="020B0503020204020204" pitchFamily="34" charset="-122"/>
              </a:defRPr>
            </a:lvl1pPr>
          </a:lstStyle>
          <a:p>
            <a:r>
              <a:rPr kumimoji="1" lang="zh-CN" altLang="en-US" dirty="0"/>
              <a:t>单击此处编辑母版标题样式</a:t>
            </a:r>
          </a:p>
        </p:txBody>
      </p:sp>
      <p:sp>
        <p:nvSpPr>
          <p:cNvPr id="3" name="日期占位符 2">
            <a:extLst>
              <a:ext uri="{FF2B5EF4-FFF2-40B4-BE49-F238E27FC236}">
                <a16:creationId xmlns:a16="http://schemas.microsoft.com/office/drawing/2014/main" id="{4A6BB44E-C8AB-B546-B70D-8BEBC6598AF4}"/>
              </a:ext>
            </a:extLst>
          </p:cNvPr>
          <p:cNvSpPr>
            <a:spLocks noGrp="1"/>
          </p:cNvSpPr>
          <p:nvPr>
            <p:ph type="dt" sz="half" idx="10"/>
          </p:nvPr>
        </p:nvSpPr>
        <p:spPr/>
        <p:txBody>
          <a:bodyPr/>
          <a:lstStyle>
            <a:lvl1pPr>
              <a:defRPr b="0" i="0">
                <a:latin typeface="Microsoft YaHei" panose="020B0503020204020204" pitchFamily="34" charset="-122"/>
                <a:ea typeface="Microsoft YaHei" panose="020B0503020204020204" pitchFamily="34" charset="-122"/>
              </a:defRPr>
            </a:lvl1pPr>
          </a:lstStyle>
          <a:p>
            <a:fld id="{140F81CD-9AFF-D241-A177-4321C2B50723}" type="datetimeFigureOut">
              <a:rPr kumimoji="1" lang="zh-CN" altLang="en-US" smtClean="0"/>
              <a:pPr/>
              <a:t>2026/1/8</a:t>
            </a:fld>
            <a:endParaRPr kumimoji="1" lang="zh-CN" altLang="en-US" dirty="0"/>
          </a:p>
        </p:txBody>
      </p:sp>
      <p:sp>
        <p:nvSpPr>
          <p:cNvPr id="4" name="页脚占位符 3">
            <a:extLst>
              <a:ext uri="{FF2B5EF4-FFF2-40B4-BE49-F238E27FC236}">
                <a16:creationId xmlns:a16="http://schemas.microsoft.com/office/drawing/2014/main" id="{F3E1339B-3D1F-3B4C-82C0-73EDB7F2D8DC}"/>
              </a:ext>
            </a:extLst>
          </p:cNvPr>
          <p:cNvSpPr>
            <a:spLocks noGrp="1"/>
          </p:cNvSpPr>
          <p:nvPr>
            <p:ph type="ftr" sz="quarter" idx="11"/>
          </p:nvPr>
        </p:nvSpPr>
        <p:spPr/>
        <p:txBody>
          <a:bodyPr/>
          <a:lstStyle>
            <a:lvl1pPr>
              <a:defRPr b="0" i="0">
                <a:latin typeface="Microsoft YaHei" panose="020B0503020204020204" pitchFamily="34" charset="-122"/>
                <a:ea typeface="Microsoft YaHei" panose="020B0503020204020204" pitchFamily="34" charset="-122"/>
              </a:defRPr>
            </a:lvl1pPr>
          </a:lstStyle>
          <a:p>
            <a:endParaRPr kumimoji="1" lang="zh-CN" altLang="en-US" dirty="0"/>
          </a:p>
        </p:txBody>
      </p:sp>
      <p:sp>
        <p:nvSpPr>
          <p:cNvPr id="5" name="灯片编号占位符 4">
            <a:extLst>
              <a:ext uri="{FF2B5EF4-FFF2-40B4-BE49-F238E27FC236}">
                <a16:creationId xmlns:a16="http://schemas.microsoft.com/office/drawing/2014/main" id="{FC36C779-ED25-2040-A0AE-939784DA0496}"/>
              </a:ext>
            </a:extLst>
          </p:cNvPr>
          <p:cNvSpPr>
            <a:spLocks noGrp="1"/>
          </p:cNvSpPr>
          <p:nvPr>
            <p:ph type="sldNum" sz="quarter" idx="12"/>
          </p:nvPr>
        </p:nvSpPr>
        <p:spPr/>
        <p:txBody>
          <a:bodyPr/>
          <a:lstStyle>
            <a:lvl1pPr>
              <a:defRPr b="0" i="0">
                <a:latin typeface="Microsoft YaHei" panose="020B0503020204020204" pitchFamily="34" charset="-122"/>
                <a:ea typeface="Microsoft YaHei" panose="020B0503020204020204" pitchFamily="34" charset="-122"/>
              </a:defRPr>
            </a:lvl1pPr>
          </a:lstStyle>
          <a:p>
            <a:fld id="{505BF657-4A31-B446-AD02-D5649064F27E}" type="slidenum">
              <a:rPr kumimoji="1" lang="zh-CN" altLang="en-US" smtClean="0"/>
              <a:pPr/>
              <a:t>‹#›</a:t>
            </a:fld>
            <a:endParaRPr kumimoji="1" lang="zh-CN" altLang="en-US" dirty="0"/>
          </a:p>
        </p:txBody>
      </p:sp>
    </p:spTree>
    <p:extLst>
      <p:ext uri="{BB962C8B-B14F-4D97-AF65-F5344CB8AC3E}">
        <p14:creationId xmlns:p14="http://schemas.microsoft.com/office/powerpoint/2010/main" val="40312575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BC6F563C-1761-4C47-9B28-6A1D3C95E30A}"/>
              </a:ext>
            </a:extLst>
          </p:cNvPr>
          <p:cNvSpPr>
            <a:spLocks noGrp="1"/>
          </p:cNvSpPr>
          <p:nvPr>
            <p:ph type="dt" sz="half" idx="10"/>
          </p:nvPr>
        </p:nvSpPr>
        <p:spPr/>
        <p:txBody>
          <a:bodyPr/>
          <a:lstStyle>
            <a:lvl1pPr>
              <a:defRPr b="0" i="0">
                <a:latin typeface="Microsoft YaHei" panose="020B0503020204020204" pitchFamily="34" charset="-122"/>
                <a:ea typeface="Microsoft YaHei" panose="020B0503020204020204" pitchFamily="34" charset="-122"/>
              </a:defRPr>
            </a:lvl1pPr>
          </a:lstStyle>
          <a:p>
            <a:fld id="{140F81CD-9AFF-D241-A177-4321C2B50723}" type="datetimeFigureOut">
              <a:rPr kumimoji="1" lang="zh-CN" altLang="en-US" smtClean="0"/>
              <a:pPr/>
              <a:t>2026/1/8</a:t>
            </a:fld>
            <a:endParaRPr kumimoji="1" lang="zh-CN" altLang="en-US" dirty="0"/>
          </a:p>
        </p:txBody>
      </p:sp>
      <p:sp>
        <p:nvSpPr>
          <p:cNvPr id="3" name="页脚占位符 2">
            <a:extLst>
              <a:ext uri="{FF2B5EF4-FFF2-40B4-BE49-F238E27FC236}">
                <a16:creationId xmlns:a16="http://schemas.microsoft.com/office/drawing/2014/main" id="{57FE6013-541C-F141-AE28-94410C230F35}"/>
              </a:ext>
            </a:extLst>
          </p:cNvPr>
          <p:cNvSpPr>
            <a:spLocks noGrp="1"/>
          </p:cNvSpPr>
          <p:nvPr>
            <p:ph type="ftr" sz="quarter" idx="11"/>
          </p:nvPr>
        </p:nvSpPr>
        <p:spPr/>
        <p:txBody>
          <a:bodyPr/>
          <a:lstStyle>
            <a:lvl1pPr>
              <a:defRPr b="0" i="0">
                <a:latin typeface="Microsoft YaHei" panose="020B0503020204020204" pitchFamily="34" charset="-122"/>
                <a:ea typeface="Microsoft YaHei" panose="020B0503020204020204" pitchFamily="34" charset="-122"/>
              </a:defRPr>
            </a:lvl1pPr>
          </a:lstStyle>
          <a:p>
            <a:endParaRPr kumimoji="1" lang="zh-CN" altLang="en-US" dirty="0"/>
          </a:p>
        </p:txBody>
      </p:sp>
      <p:sp>
        <p:nvSpPr>
          <p:cNvPr id="4" name="灯片编号占位符 3">
            <a:extLst>
              <a:ext uri="{FF2B5EF4-FFF2-40B4-BE49-F238E27FC236}">
                <a16:creationId xmlns:a16="http://schemas.microsoft.com/office/drawing/2014/main" id="{94ACFBB7-5E4F-4442-BB28-91B7092445FE}"/>
              </a:ext>
            </a:extLst>
          </p:cNvPr>
          <p:cNvSpPr>
            <a:spLocks noGrp="1"/>
          </p:cNvSpPr>
          <p:nvPr>
            <p:ph type="sldNum" sz="quarter" idx="12"/>
          </p:nvPr>
        </p:nvSpPr>
        <p:spPr/>
        <p:txBody>
          <a:bodyPr/>
          <a:lstStyle>
            <a:lvl1pPr>
              <a:defRPr b="0" i="0">
                <a:latin typeface="Microsoft YaHei" panose="020B0503020204020204" pitchFamily="34" charset="-122"/>
                <a:ea typeface="Microsoft YaHei" panose="020B0503020204020204" pitchFamily="34" charset="-122"/>
              </a:defRPr>
            </a:lvl1pPr>
          </a:lstStyle>
          <a:p>
            <a:fld id="{505BF657-4A31-B446-AD02-D5649064F27E}" type="slidenum">
              <a:rPr kumimoji="1" lang="zh-CN" altLang="en-US" smtClean="0"/>
              <a:pPr/>
              <a:t>‹#›</a:t>
            </a:fld>
            <a:endParaRPr kumimoji="1" lang="zh-CN" altLang="en-US" dirty="0"/>
          </a:p>
        </p:txBody>
      </p:sp>
    </p:spTree>
    <p:extLst>
      <p:ext uri="{BB962C8B-B14F-4D97-AF65-F5344CB8AC3E}">
        <p14:creationId xmlns:p14="http://schemas.microsoft.com/office/powerpoint/2010/main" val="33195286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B6A5DA4-03B6-6F44-845D-269CF8FA1ED5}"/>
              </a:ext>
            </a:extLst>
          </p:cNvPr>
          <p:cNvSpPr>
            <a:spLocks noGrp="1"/>
          </p:cNvSpPr>
          <p:nvPr>
            <p:ph type="title"/>
          </p:nvPr>
        </p:nvSpPr>
        <p:spPr>
          <a:xfrm>
            <a:off x="839788" y="457200"/>
            <a:ext cx="3932237" cy="1600200"/>
          </a:xfrm>
        </p:spPr>
        <p:txBody>
          <a:bodyPr anchor="b"/>
          <a:lstStyle>
            <a:lvl1pPr>
              <a:defRPr sz="3200" b="0" i="0">
                <a:latin typeface="Microsoft YaHei" panose="020B0503020204020204" pitchFamily="34" charset="-122"/>
                <a:ea typeface="Microsoft YaHei" panose="020B0503020204020204" pitchFamily="34" charset="-122"/>
              </a:defRPr>
            </a:lvl1pPr>
          </a:lstStyle>
          <a:p>
            <a:r>
              <a:rPr kumimoji="1" lang="zh-CN" altLang="en-US" dirty="0"/>
              <a:t>单击此处编辑母版标题样式</a:t>
            </a:r>
          </a:p>
        </p:txBody>
      </p:sp>
      <p:sp>
        <p:nvSpPr>
          <p:cNvPr id="3" name="内容占位符 2">
            <a:extLst>
              <a:ext uri="{FF2B5EF4-FFF2-40B4-BE49-F238E27FC236}">
                <a16:creationId xmlns:a16="http://schemas.microsoft.com/office/drawing/2014/main" id="{25EA4EA9-DB17-5D4B-895E-34F4704E20BE}"/>
              </a:ext>
            </a:extLst>
          </p:cNvPr>
          <p:cNvSpPr>
            <a:spLocks noGrp="1"/>
          </p:cNvSpPr>
          <p:nvPr>
            <p:ph idx="1"/>
          </p:nvPr>
        </p:nvSpPr>
        <p:spPr>
          <a:xfrm>
            <a:off x="5183188" y="987425"/>
            <a:ext cx="6172200" cy="4873625"/>
          </a:xfrm>
        </p:spPr>
        <p:txBody>
          <a:bodyPr/>
          <a:lstStyle>
            <a:lvl1pPr>
              <a:defRPr sz="3200" b="0" i="0">
                <a:latin typeface="Microsoft YaHei" panose="020B0503020204020204" pitchFamily="34" charset="-122"/>
                <a:ea typeface="Microsoft YaHei" panose="020B0503020204020204" pitchFamily="34" charset="-122"/>
              </a:defRPr>
            </a:lvl1pPr>
            <a:lvl2pPr>
              <a:defRPr sz="2800" b="0" i="0">
                <a:latin typeface="Microsoft YaHei" panose="020B0503020204020204" pitchFamily="34" charset="-122"/>
                <a:ea typeface="Microsoft YaHei" panose="020B0503020204020204" pitchFamily="34" charset="-122"/>
              </a:defRPr>
            </a:lvl2pPr>
            <a:lvl3pPr>
              <a:defRPr sz="2400" b="0" i="0">
                <a:latin typeface="Microsoft YaHei" panose="020B0503020204020204" pitchFamily="34" charset="-122"/>
                <a:ea typeface="Microsoft YaHei" panose="020B0503020204020204" pitchFamily="34" charset="-122"/>
              </a:defRPr>
            </a:lvl3pPr>
            <a:lvl4pPr>
              <a:defRPr sz="2000" b="0" i="0">
                <a:latin typeface="Microsoft YaHei" panose="020B0503020204020204" pitchFamily="34" charset="-122"/>
                <a:ea typeface="Microsoft YaHei" panose="020B0503020204020204" pitchFamily="34" charset="-122"/>
              </a:defRPr>
            </a:lvl4pPr>
            <a:lvl5pPr>
              <a:defRPr sz="2000" b="0" i="0">
                <a:latin typeface="Microsoft YaHei" panose="020B0503020204020204" pitchFamily="34" charset="-122"/>
                <a:ea typeface="Microsoft YaHei" panose="020B0503020204020204" pitchFamily="34" charset="-122"/>
              </a:defRPr>
            </a:lvl5pPr>
            <a:lvl6pPr>
              <a:defRPr sz="2000"/>
            </a:lvl6pPr>
            <a:lvl7pPr>
              <a:defRPr sz="2000"/>
            </a:lvl7pPr>
            <a:lvl8pPr>
              <a:defRPr sz="2000"/>
            </a:lvl8pPr>
            <a:lvl9pPr>
              <a:defRPr sz="2000"/>
            </a:lvl9pPr>
          </a:lstStyle>
          <a:p>
            <a:pPr lvl="0"/>
            <a:r>
              <a:rPr kumimoji="1" lang="zh-CN" altLang="en-US" dirty="0"/>
              <a:t>单击此处编辑母版文本样式</a:t>
            </a:r>
          </a:p>
          <a:p>
            <a:pPr lvl="1"/>
            <a:r>
              <a:rPr kumimoji="1" lang="zh-CN" altLang="en-US" dirty="0"/>
              <a:t>二级</a:t>
            </a:r>
          </a:p>
          <a:p>
            <a:pPr lvl="2"/>
            <a:r>
              <a:rPr kumimoji="1" lang="zh-CN" altLang="en-US" dirty="0"/>
              <a:t>三级</a:t>
            </a:r>
          </a:p>
          <a:p>
            <a:pPr lvl="3"/>
            <a:r>
              <a:rPr kumimoji="1" lang="zh-CN" altLang="en-US" dirty="0"/>
              <a:t>四级</a:t>
            </a:r>
          </a:p>
          <a:p>
            <a:pPr lvl="4"/>
            <a:r>
              <a:rPr kumimoji="1" lang="zh-CN" altLang="en-US" dirty="0"/>
              <a:t>五级</a:t>
            </a:r>
          </a:p>
        </p:txBody>
      </p:sp>
      <p:sp>
        <p:nvSpPr>
          <p:cNvPr id="4" name="文本占位符 3">
            <a:extLst>
              <a:ext uri="{FF2B5EF4-FFF2-40B4-BE49-F238E27FC236}">
                <a16:creationId xmlns:a16="http://schemas.microsoft.com/office/drawing/2014/main" id="{435C660E-4733-504E-A77F-3C322B989239}"/>
              </a:ext>
            </a:extLst>
          </p:cNvPr>
          <p:cNvSpPr>
            <a:spLocks noGrp="1"/>
          </p:cNvSpPr>
          <p:nvPr>
            <p:ph type="body" sz="half" idx="2"/>
          </p:nvPr>
        </p:nvSpPr>
        <p:spPr>
          <a:xfrm>
            <a:off x="839788" y="2057400"/>
            <a:ext cx="3932237" cy="3811588"/>
          </a:xfrm>
        </p:spPr>
        <p:txBody>
          <a:bodyPr/>
          <a:lstStyle>
            <a:lvl1pPr marL="0" indent="0">
              <a:buNone/>
              <a:defRPr sz="1600" b="0" i="0">
                <a:latin typeface="Microsoft YaHei" panose="020B0503020204020204" pitchFamily="34" charset="-122"/>
                <a:ea typeface="Microsoft YaHei" panose="020B0503020204020204" pitchFamily="34"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dirty="0"/>
              <a:t>单击此处编辑母版文本样式</a:t>
            </a:r>
          </a:p>
        </p:txBody>
      </p:sp>
      <p:sp>
        <p:nvSpPr>
          <p:cNvPr id="5" name="日期占位符 4">
            <a:extLst>
              <a:ext uri="{FF2B5EF4-FFF2-40B4-BE49-F238E27FC236}">
                <a16:creationId xmlns:a16="http://schemas.microsoft.com/office/drawing/2014/main" id="{CD707BCB-13AE-2F41-96CA-3404AA58C76A}"/>
              </a:ext>
            </a:extLst>
          </p:cNvPr>
          <p:cNvSpPr>
            <a:spLocks noGrp="1"/>
          </p:cNvSpPr>
          <p:nvPr>
            <p:ph type="dt" sz="half" idx="10"/>
          </p:nvPr>
        </p:nvSpPr>
        <p:spPr/>
        <p:txBody>
          <a:bodyPr/>
          <a:lstStyle>
            <a:lvl1pPr>
              <a:defRPr b="0" i="0">
                <a:latin typeface="Microsoft YaHei" panose="020B0503020204020204" pitchFamily="34" charset="-122"/>
                <a:ea typeface="Microsoft YaHei" panose="020B0503020204020204" pitchFamily="34" charset="-122"/>
              </a:defRPr>
            </a:lvl1pPr>
          </a:lstStyle>
          <a:p>
            <a:fld id="{140F81CD-9AFF-D241-A177-4321C2B50723}" type="datetimeFigureOut">
              <a:rPr kumimoji="1" lang="zh-CN" altLang="en-US" smtClean="0"/>
              <a:pPr/>
              <a:t>2026/1/8</a:t>
            </a:fld>
            <a:endParaRPr kumimoji="1" lang="zh-CN" altLang="en-US" dirty="0"/>
          </a:p>
        </p:txBody>
      </p:sp>
      <p:sp>
        <p:nvSpPr>
          <p:cNvPr id="6" name="页脚占位符 5">
            <a:extLst>
              <a:ext uri="{FF2B5EF4-FFF2-40B4-BE49-F238E27FC236}">
                <a16:creationId xmlns:a16="http://schemas.microsoft.com/office/drawing/2014/main" id="{A592C5EC-0FC2-D747-A5D1-0273C8889D7F}"/>
              </a:ext>
            </a:extLst>
          </p:cNvPr>
          <p:cNvSpPr>
            <a:spLocks noGrp="1"/>
          </p:cNvSpPr>
          <p:nvPr>
            <p:ph type="ftr" sz="quarter" idx="11"/>
          </p:nvPr>
        </p:nvSpPr>
        <p:spPr/>
        <p:txBody>
          <a:bodyPr/>
          <a:lstStyle>
            <a:lvl1pPr>
              <a:defRPr b="0" i="0">
                <a:latin typeface="Microsoft YaHei" panose="020B0503020204020204" pitchFamily="34" charset="-122"/>
                <a:ea typeface="Microsoft YaHei" panose="020B0503020204020204" pitchFamily="34" charset="-122"/>
              </a:defRPr>
            </a:lvl1pPr>
          </a:lstStyle>
          <a:p>
            <a:endParaRPr kumimoji="1" lang="zh-CN" altLang="en-US" dirty="0"/>
          </a:p>
        </p:txBody>
      </p:sp>
      <p:sp>
        <p:nvSpPr>
          <p:cNvPr id="7" name="灯片编号占位符 6">
            <a:extLst>
              <a:ext uri="{FF2B5EF4-FFF2-40B4-BE49-F238E27FC236}">
                <a16:creationId xmlns:a16="http://schemas.microsoft.com/office/drawing/2014/main" id="{1852BA2C-401E-E444-8306-2C717A24A5CA}"/>
              </a:ext>
            </a:extLst>
          </p:cNvPr>
          <p:cNvSpPr>
            <a:spLocks noGrp="1"/>
          </p:cNvSpPr>
          <p:nvPr>
            <p:ph type="sldNum" sz="quarter" idx="12"/>
          </p:nvPr>
        </p:nvSpPr>
        <p:spPr/>
        <p:txBody>
          <a:bodyPr/>
          <a:lstStyle>
            <a:lvl1pPr>
              <a:defRPr b="0" i="0">
                <a:latin typeface="Microsoft YaHei" panose="020B0503020204020204" pitchFamily="34" charset="-122"/>
                <a:ea typeface="Microsoft YaHei" panose="020B0503020204020204" pitchFamily="34" charset="-122"/>
              </a:defRPr>
            </a:lvl1pPr>
          </a:lstStyle>
          <a:p>
            <a:fld id="{505BF657-4A31-B446-AD02-D5649064F27E}" type="slidenum">
              <a:rPr kumimoji="1" lang="zh-CN" altLang="en-US" smtClean="0"/>
              <a:pPr/>
              <a:t>‹#›</a:t>
            </a:fld>
            <a:endParaRPr kumimoji="1" lang="zh-CN" altLang="en-US" dirty="0"/>
          </a:p>
        </p:txBody>
      </p:sp>
    </p:spTree>
    <p:extLst>
      <p:ext uri="{BB962C8B-B14F-4D97-AF65-F5344CB8AC3E}">
        <p14:creationId xmlns:p14="http://schemas.microsoft.com/office/powerpoint/2010/main" val="10369052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20D607B-7FA0-FE4F-9250-3F646AEC4D8D}"/>
              </a:ext>
            </a:extLst>
          </p:cNvPr>
          <p:cNvSpPr>
            <a:spLocks noGrp="1"/>
          </p:cNvSpPr>
          <p:nvPr>
            <p:ph type="title"/>
          </p:nvPr>
        </p:nvSpPr>
        <p:spPr>
          <a:xfrm>
            <a:off x="839788" y="457200"/>
            <a:ext cx="3932237" cy="1600200"/>
          </a:xfrm>
        </p:spPr>
        <p:txBody>
          <a:bodyPr anchor="b"/>
          <a:lstStyle>
            <a:lvl1pPr>
              <a:defRPr sz="3200" b="0" i="0">
                <a:latin typeface="Microsoft YaHei" panose="020B0503020204020204" pitchFamily="34" charset="-122"/>
                <a:ea typeface="Microsoft YaHei" panose="020B0503020204020204" pitchFamily="34" charset="-122"/>
              </a:defRPr>
            </a:lvl1pPr>
          </a:lstStyle>
          <a:p>
            <a:r>
              <a:rPr kumimoji="1" lang="zh-CN" altLang="en-US" dirty="0"/>
              <a:t>单击此处编辑母版标题样式</a:t>
            </a:r>
          </a:p>
        </p:txBody>
      </p:sp>
      <p:sp>
        <p:nvSpPr>
          <p:cNvPr id="3" name="图片占位符 2">
            <a:extLst>
              <a:ext uri="{FF2B5EF4-FFF2-40B4-BE49-F238E27FC236}">
                <a16:creationId xmlns:a16="http://schemas.microsoft.com/office/drawing/2014/main" id="{65C63575-9961-6244-A3FC-F5EDF4AB15E6}"/>
              </a:ext>
            </a:extLst>
          </p:cNvPr>
          <p:cNvSpPr>
            <a:spLocks noGrp="1"/>
          </p:cNvSpPr>
          <p:nvPr>
            <p:ph type="pic" idx="1"/>
          </p:nvPr>
        </p:nvSpPr>
        <p:spPr>
          <a:xfrm>
            <a:off x="5183188" y="987425"/>
            <a:ext cx="6172200" cy="4873625"/>
          </a:xfrm>
        </p:spPr>
        <p:txBody>
          <a:bodyPr/>
          <a:lstStyle>
            <a:lvl1pPr marL="0" indent="0">
              <a:buNone/>
              <a:defRPr sz="3200" b="0" i="0">
                <a:latin typeface="Microsoft YaHei" panose="020B0503020204020204" pitchFamily="34" charset="-122"/>
                <a:ea typeface="Microsoft YaHei" panose="020B0503020204020204" pitchFamily="34" charset="-122"/>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zh-CN" altLang="en-US" dirty="0"/>
          </a:p>
        </p:txBody>
      </p:sp>
      <p:sp>
        <p:nvSpPr>
          <p:cNvPr id="4" name="文本占位符 3">
            <a:extLst>
              <a:ext uri="{FF2B5EF4-FFF2-40B4-BE49-F238E27FC236}">
                <a16:creationId xmlns:a16="http://schemas.microsoft.com/office/drawing/2014/main" id="{A4E40A80-E712-184D-B7F5-7DD5A1F33567}"/>
              </a:ext>
            </a:extLst>
          </p:cNvPr>
          <p:cNvSpPr>
            <a:spLocks noGrp="1"/>
          </p:cNvSpPr>
          <p:nvPr>
            <p:ph type="body" sz="half" idx="2"/>
          </p:nvPr>
        </p:nvSpPr>
        <p:spPr>
          <a:xfrm>
            <a:off x="839788" y="2057400"/>
            <a:ext cx="3932237" cy="3811588"/>
          </a:xfrm>
        </p:spPr>
        <p:txBody>
          <a:bodyPr/>
          <a:lstStyle>
            <a:lvl1pPr marL="0" indent="0">
              <a:buNone/>
              <a:defRPr sz="1600" b="0" i="0">
                <a:latin typeface="Microsoft YaHei" panose="020B0503020204020204" pitchFamily="34" charset="-122"/>
                <a:ea typeface="Microsoft YaHei" panose="020B0503020204020204" pitchFamily="34"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dirty="0"/>
              <a:t>单击此处编辑母版文本样式</a:t>
            </a:r>
          </a:p>
        </p:txBody>
      </p:sp>
      <p:sp>
        <p:nvSpPr>
          <p:cNvPr id="5" name="日期占位符 4">
            <a:extLst>
              <a:ext uri="{FF2B5EF4-FFF2-40B4-BE49-F238E27FC236}">
                <a16:creationId xmlns:a16="http://schemas.microsoft.com/office/drawing/2014/main" id="{3A24EF21-C5BF-4246-B036-9B53B53DD48E}"/>
              </a:ext>
            </a:extLst>
          </p:cNvPr>
          <p:cNvSpPr>
            <a:spLocks noGrp="1"/>
          </p:cNvSpPr>
          <p:nvPr>
            <p:ph type="dt" sz="half" idx="10"/>
          </p:nvPr>
        </p:nvSpPr>
        <p:spPr/>
        <p:txBody>
          <a:bodyPr/>
          <a:lstStyle>
            <a:lvl1pPr>
              <a:defRPr b="0" i="0">
                <a:latin typeface="Microsoft YaHei" panose="020B0503020204020204" pitchFamily="34" charset="-122"/>
                <a:ea typeface="Microsoft YaHei" panose="020B0503020204020204" pitchFamily="34" charset="-122"/>
              </a:defRPr>
            </a:lvl1pPr>
          </a:lstStyle>
          <a:p>
            <a:fld id="{140F81CD-9AFF-D241-A177-4321C2B50723}" type="datetimeFigureOut">
              <a:rPr kumimoji="1" lang="zh-CN" altLang="en-US" smtClean="0"/>
              <a:pPr/>
              <a:t>2026/1/8</a:t>
            </a:fld>
            <a:endParaRPr kumimoji="1" lang="zh-CN" altLang="en-US" dirty="0"/>
          </a:p>
        </p:txBody>
      </p:sp>
      <p:sp>
        <p:nvSpPr>
          <p:cNvPr id="6" name="页脚占位符 5">
            <a:extLst>
              <a:ext uri="{FF2B5EF4-FFF2-40B4-BE49-F238E27FC236}">
                <a16:creationId xmlns:a16="http://schemas.microsoft.com/office/drawing/2014/main" id="{62EAF3FE-7A46-994F-B2AA-FD7EF7EBA466}"/>
              </a:ext>
            </a:extLst>
          </p:cNvPr>
          <p:cNvSpPr>
            <a:spLocks noGrp="1"/>
          </p:cNvSpPr>
          <p:nvPr>
            <p:ph type="ftr" sz="quarter" idx="11"/>
          </p:nvPr>
        </p:nvSpPr>
        <p:spPr/>
        <p:txBody>
          <a:bodyPr/>
          <a:lstStyle>
            <a:lvl1pPr>
              <a:defRPr b="0" i="0">
                <a:latin typeface="Microsoft YaHei" panose="020B0503020204020204" pitchFamily="34" charset="-122"/>
                <a:ea typeface="Microsoft YaHei" panose="020B0503020204020204" pitchFamily="34" charset="-122"/>
              </a:defRPr>
            </a:lvl1pPr>
          </a:lstStyle>
          <a:p>
            <a:endParaRPr kumimoji="1" lang="zh-CN" altLang="en-US" dirty="0"/>
          </a:p>
        </p:txBody>
      </p:sp>
      <p:sp>
        <p:nvSpPr>
          <p:cNvPr id="7" name="灯片编号占位符 6">
            <a:extLst>
              <a:ext uri="{FF2B5EF4-FFF2-40B4-BE49-F238E27FC236}">
                <a16:creationId xmlns:a16="http://schemas.microsoft.com/office/drawing/2014/main" id="{511B3E0A-400E-FA46-BD92-827E5A9E1789}"/>
              </a:ext>
            </a:extLst>
          </p:cNvPr>
          <p:cNvSpPr>
            <a:spLocks noGrp="1"/>
          </p:cNvSpPr>
          <p:nvPr>
            <p:ph type="sldNum" sz="quarter" idx="12"/>
          </p:nvPr>
        </p:nvSpPr>
        <p:spPr/>
        <p:txBody>
          <a:bodyPr/>
          <a:lstStyle>
            <a:lvl1pPr>
              <a:defRPr b="0" i="0">
                <a:latin typeface="Microsoft YaHei" panose="020B0503020204020204" pitchFamily="34" charset="-122"/>
                <a:ea typeface="Microsoft YaHei" panose="020B0503020204020204" pitchFamily="34" charset="-122"/>
              </a:defRPr>
            </a:lvl1pPr>
          </a:lstStyle>
          <a:p>
            <a:fld id="{505BF657-4A31-B446-AD02-D5649064F27E}" type="slidenum">
              <a:rPr kumimoji="1" lang="zh-CN" altLang="en-US" smtClean="0"/>
              <a:pPr/>
              <a:t>‹#›</a:t>
            </a:fld>
            <a:endParaRPr kumimoji="1" lang="zh-CN" altLang="en-US" dirty="0"/>
          </a:p>
        </p:txBody>
      </p:sp>
    </p:spTree>
    <p:extLst>
      <p:ext uri="{BB962C8B-B14F-4D97-AF65-F5344CB8AC3E}">
        <p14:creationId xmlns:p14="http://schemas.microsoft.com/office/powerpoint/2010/main" val="2915545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89AE1773-5DB5-464F-B601-C5377C1C6BA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zh-CN" altLang="en-US" dirty="0"/>
              <a:t>单击此处编辑母版标题样式</a:t>
            </a:r>
          </a:p>
        </p:txBody>
      </p:sp>
      <p:sp>
        <p:nvSpPr>
          <p:cNvPr id="3" name="文本占位符 2">
            <a:extLst>
              <a:ext uri="{FF2B5EF4-FFF2-40B4-BE49-F238E27FC236}">
                <a16:creationId xmlns:a16="http://schemas.microsoft.com/office/drawing/2014/main" id="{55C8D747-F7D1-774B-99C1-7C140DACD50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zh-CN" altLang="en-US" dirty="0"/>
              <a:t>单击此处编辑母版文本样式</a:t>
            </a:r>
          </a:p>
          <a:p>
            <a:pPr lvl="1"/>
            <a:r>
              <a:rPr kumimoji="1" lang="zh-CN" altLang="en-US" dirty="0"/>
              <a:t>二级</a:t>
            </a:r>
          </a:p>
          <a:p>
            <a:pPr lvl="2"/>
            <a:r>
              <a:rPr kumimoji="1" lang="zh-CN" altLang="en-US" dirty="0"/>
              <a:t>三级</a:t>
            </a:r>
          </a:p>
          <a:p>
            <a:pPr lvl="3"/>
            <a:r>
              <a:rPr kumimoji="1" lang="zh-CN" altLang="en-US" dirty="0"/>
              <a:t>四级</a:t>
            </a:r>
          </a:p>
          <a:p>
            <a:pPr lvl="4"/>
            <a:r>
              <a:rPr kumimoji="1" lang="zh-CN" altLang="en-US" dirty="0"/>
              <a:t>五级</a:t>
            </a:r>
          </a:p>
        </p:txBody>
      </p:sp>
      <p:sp>
        <p:nvSpPr>
          <p:cNvPr id="4" name="日期占位符 3">
            <a:extLst>
              <a:ext uri="{FF2B5EF4-FFF2-40B4-BE49-F238E27FC236}">
                <a16:creationId xmlns:a16="http://schemas.microsoft.com/office/drawing/2014/main" id="{16AEF81F-5B4A-AF4F-AF7C-1AAFE1D8B35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b="0" i="0">
                <a:solidFill>
                  <a:schemeClr val="tx1">
                    <a:tint val="75000"/>
                  </a:schemeClr>
                </a:solidFill>
                <a:latin typeface="Microsoft YaHei" panose="020B0503020204020204" pitchFamily="34" charset="-122"/>
                <a:ea typeface="Microsoft YaHei" panose="020B0503020204020204" pitchFamily="34" charset="-122"/>
              </a:defRPr>
            </a:lvl1pPr>
          </a:lstStyle>
          <a:p>
            <a:fld id="{140F81CD-9AFF-D241-A177-4321C2B50723}" type="datetimeFigureOut">
              <a:rPr kumimoji="1" lang="zh-CN" altLang="en-US" smtClean="0"/>
              <a:pPr/>
              <a:t>2026/1/8</a:t>
            </a:fld>
            <a:endParaRPr kumimoji="1" lang="zh-CN" altLang="en-US" dirty="0"/>
          </a:p>
        </p:txBody>
      </p:sp>
      <p:sp>
        <p:nvSpPr>
          <p:cNvPr id="5" name="页脚占位符 4">
            <a:extLst>
              <a:ext uri="{FF2B5EF4-FFF2-40B4-BE49-F238E27FC236}">
                <a16:creationId xmlns:a16="http://schemas.microsoft.com/office/drawing/2014/main" id="{1F9D36FF-5106-7E48-8B9C-79564F8146D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b="0" i="0">
                <a:solidFill>
                  <a:schemeClr val="tx1">
                    <a:tint val="75000"/>
                  </a:schemeClr>
                </a:solidFill>
                <a:latin typeface="Microsoft YaHei" panose="020B0503020204020204" pitchFamily="34" charset="-122"/>
                <a:ea typeface="Microsoft YaHei" panose="020B0503020204020204" pitchFamily="34" charset="-122"/>
              </a:defRPr>
            </a:lvl1pPr>
          </a:lstStyle>
          <a:p>
            <a:endParaRPr kumimoji="1" lang="zh-CN" altLang="en-US" dirty="0"/>
          </a:p>
        </p:txBody>
      </p:sp>
      <p:sp>
        <p:nvSpPr>
          <p:cNvPr id="6" name="灯片编号占位符 5">
            <a:extLst>
              <a:ext uri="{FF2B5EF4-FFF2-40B4-BE49-F238E27FC236}">
                <a16:creationId xmlns:a16="http://schemas.microsoft.com/office/drawing/2014/main" id="{F00E7703-37B0-854A-B051-0C5A1011ADE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0" i="0">
                <a:solidFill>
                  <a:schemeClr val="tx1">
                    <a:tint val="75000"/>
                  </a:schemeClr>
                </a:solidFill>
                <a:latin typeface="Microsoft YaHei" panose="020B0503020204020204" pitchFamily="34" charset="-122"/>
                <a:ea typeface="Microsoft YaHei" panose="020B0503020204020204" pitchFamily="34" charset="-122"/>
              </a:defRPr>
            </a:lvl1pPr>
          </a:lstStyle>
          <a:p>
            <a:fld id="{505BF657-4A31-B446-AD02-D5649064F27E}" type="slidenum">
              <a:rPr kumimoji="1" lang="zh-CN" altLang="en-US" smtClean="0"/>
              <a:pPr/>
              <a:t>‹#›</a:t>
            </a:fld>
            <a:endParaRPr kumimoji="1" lang="zh-CN" altLang="en-US" dirty="0"/>
          </a:p>
        </p:txBody>
      </p:sp>
    </p:spTree>
    <p:extLst>
      <p:ext uri="{BB962C8B-B14F-4D97-AF65-F5344CB8AC3E}">
        <p14:creationId xmlns:p14="http://schemas.microsoft.com/office/powerpoint/2010/main" val="1307155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b="0" i="0" kern="1200">
          <a:solidFill>
            <a:schemeClr val="tx1"/>
          </a:solidFill>
          <a:latin typeface="Microsoft YaHei" panose="020B0503020204020204" pitchFamily="34" charset="-122"/>
          <a:ea typeface="Microsoft YaHei" panose="020B0503020204020204" pitchFamily="34"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Microsoft YaHei" panose="020B0503020204020204" pitchFamily="34" charset="-122"/>
          <a:ea typeface="Microsoft YaHei"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Microsoft YaHei" panose="020B0503020204020204" pitchFamily="34" charset="-122"/>
          <a:ea typeface="Microsoft YaHei" panose="020B0503020204020204"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Microsoft YaHei" panose="020B0503020204020204" pitchFamily="34" charset="-122"/>
          <a:ea typeface="Microsoft YaHei" panose="020B0503020204020204"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Microsoft YaHei" panose="020B0503020204020204" pitchFamily="34" charset="-122"/>
          <a:ea typeface="Microsoft YaHei" panose="020B0503020204020204" pitchFamily="3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Microsoft YaHei" panose="020B0503020204020204" pitchFamily="34" charset="-122"/>
          <a:ea typeface="Microsoft YaHei"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png"/><Relationship Id="rId7" Type="http://schemas.openxmlformats.org/officeDocument/2006/relationships/image" Target="../media/image20.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10" Type="http://schemas.openxmlformats.org/officeDocument/2006/relationships/image" Target="../media/image23.jpeg"/><Relationship Id="rId4" Type="http://schemas.openxmlformats.org/officeDocument/2006/relationships/image" Target="../media/image5.png"/><Relationship Id="rId9" Type="http://schemas.openxmlformats.org/officeDocument/2006/relationships/image" Target="../media/image22.pn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24.pn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29.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28.tiff"/><Relationship Id="rId5" Type="http://schemas.openxmlformats.org/officeDocument/2006/relationships/image" Target="../media/image27.tiff"/><Relationship Id="rId4" Type="http://schemas.openxmlformats.org/officeDocument/2006/relationships/image" Target="../media/image26.png"/></Relationships>
</file>

<file path=ppt/slides/_rels/slide16.xml.rels><?xml version="1.0" encoding="UTF-8" standalone="yes"?>
<Relationships xmlns="http://schemas.openxmlformats.org/package/2006/relationships"><Relationship Id="rId8" Type="http://schemas.microsoft.com/office/2007/relationships/diagramDrawing" Target="../diagrams/drawing1.xml"/><Relationship Id="rId13" Type="http://schemas.openxmlformats.org/officeDocument/2006/relationships/image" Target="../media/image35.png"/><Relationship Id="rId18" Type="http://schemas.openxmlformats.org/officeDocument/2006/relationships/image" Target="../media/image40.png"/><Relationship Id="rId3" Type="http://schemas.openxmlformats.org/officeDocument/2006/relationships/image" Target="../media/image1.png"/><Relationship Id="rId7" Type="http://schemas.openxmlformats.org/officeDocument/2006/relationships/diagramColors" Target="../diagrams/colors1.xml"/><Relationship Id="rId12" Type="http://schemas.openxmlformats.org/officeDocument/2006/relationships/image" Target="../media/image34.png"/><Relationship Id="rId17" Type="http://schemas.openxmlformats.org/officeDocument/2006/relationships/image" Target="../media/image39.png"/><Relationship Id="rId2" Type="http://schemas.openxmlformats.org/officeDocument/2006/relationships/notesSlide" Target="../notesSlides/notesSlide16.xml"/><Relationship Id="rId16" Type="http://schemas.openxmlformats.org/officeDocument/2006/relationships/image" Target="../media/image38.png"/><Relationship Id="rId1" Type="http://schemas.openxmlformats.org/officeDocument/2006/relationships/slideLayout" Target="../slideLayouts/slideLayout2.xml"/><Relationship Id="rId6" Type="http://schemas.openxmlformats.org/officeDocument/2006/relationships/diagramQuickStyle" Target="../diagrams/quickStyle1.xml"/><Relationship Id="rId11" Type="http://schemas.openxmlformats.org/officeDocument/2006/relationships/image" Target="../media/image33.png"/><Relationship Id="rId5" Type="http://schemas.openxmlformats.org/officeDocument/2006/relationships/diagramLayout" Target="../diagrams/layout1.xml"/><Relationship Id="rId15" Type="http://schemas.openxmlformats.org/officeDocument/2006/relationships/image" Target="../media/image37.png"/><Relationship Id="rId10" Type="http://schemas.openxmlformats.org/officeDocument/2006/relationships/image" Target="../media/image32.png"/><Relationship Id="rId4" Type="http://schemas.openxmlformats.org/officeDocument/2006/relationships/diagramData" Target="../diagrams/data1.xml"/><Relationship Id="rId9" Type="http://schemas.openxmlformats.org/officeDocument/2006/relationships/image" Target="../media/image31.png"/><Relationship Id="rId14" Type="http://schemas.openxmlformats.org/officeDocument/2006/relationships/image" Target="../media/image36.jpg"/></Relationships>
</file>

<file path=ppt/slides/_rels/slide17.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image" Target="../media/image1.png"/><Relationship Id="rId7" Type="http://schemas.openxmlformats.org/officeDocument/2006/relationships/image" Target="../media/image41.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35.png"/><Relationship Id="rId5" Type="http://schemas.openxmlformats.org/officeDocument/2006/relationships/image" Target="../media/image34.png"/><Relationship Id="rId10" Type="http://schemas.openxmlformats.org/officeDocument/2006/relationships/image" Target="../media/image36.jpg"/><Relationship Id="rId4" Type="http://schemas.openxmlformats.org/officeDocument/2006/relationships/image" Target="../media/image33.png"/><Relationship Id="rId9" Type="http://schemas.openxmlformats.org/officeDocument/2006/relationships/image" Target="../media/image43.pn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45.png"/><Relationship Id="rId4" Type="http://schemas.openxmlformats.org/officeDocument/2006/relationships/image" Target="../media/image44.pn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47.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46.png"/><Relationship Id="rId5" Type="http://schemas.openxmlformats.org/officeDocument/2006/relationships/image" Target="../media/image26.png"/><Relationship Id="rId4" Type="http://schemas.openxmlformats.org/officeDocument/2006/relationships/image" Target="../media/image27.tiff"/></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image" Target="../media/image48.png"/><Relationship Id="rId7" Type="http://schemas.openxmlformats.org/officeDocument/2006/relationships/image" Target="../media/image51.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1.png"/></Relationships>
</file>

<file path=ppt/slides/_rels/slide21.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53.jpeg"/><Relationship Id="rId5" Type="http://schemas.openxmlformats.org/officeDocument/2006/relationships/image" Target="../media/image52.png"/><Relationship Id="rId4" Type="http://schemas.openxmlformats.org/officeDocument/2006/relationships/image" Target="../media/image1.png"/></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55.png"/><Relationship Id="rId4" Type="http://schemas.openxmlformats.org/officeDocument/2006/relationships/image" Target="../media/image54.png"/></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57.png"/><Relationship Id="rId5" Type="http://schemas.openxmlformats.org/officeDocument/2006/relationships/image" Target="../media/image480.png"/><Relationship Id="rId4" Type="http://schemas.openxmlformats.org/officeDocument/2006/relationships/image" Target="../media/image56.png"/></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50.png"/><Relationship Id="rId5" Type="http://schemas.openxmlformats.org/officeDocument/2006/relationships/image" Target="../media/image59.png"/><Relationship Id="rId4" Type="http://schemas.openxmlformats.org/officeDocument/2006/relationships/image" Target="../media/image58.jpeg"/></Relationships>
</file>

<file path=ppt/slides/_rels/slide25.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image" Target="../media/image60.png"/><Relationship Id="rId7" Type="http://schemas.openxmlformats.org/officeDocument/2006/relationships/image" Target="../media/image63.pn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62.png"/><Relationship Id="rId5" Type="http://schemas.openxmlformats.org/officeDocument/2006/relationships/image" Target="../media/image61.png"/><Relationship Id="rId4" Type="http://schemas.openxmlformats.org/officeDocument/2006/relationships/image" Target="../media/image300.png"/></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image" Target="../media/image66.png"/><Relationship Id="rId5" Type="http://schemas.openxmlformats.org/officeDocument/2006/relationships/image" Target="../media/image65.png"/><Relationship Id="rId4" Type="http://schemas.openxmlformats.org/officeDocument/2006/relationships/image" Target="../media/image64.jpeg"/></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8.xml"/><Relationship Id="rId1" Type="http://schemas.openxmlformats.org/officeDocument/2006/relationships/slideLayout" Target="../slideLayouts/slideLayout2.xml"/><Relationship Id="rId5" Type="http://schemas.openxmlformats.org/officeDocument/2006/relationships/image" Target="../media/image68.png"/><Relationship Id="rId4" Type="http://schemas.openxmlformats.org/officeDocument/2006/relationships/image" Target="../media/image67.png"/></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9.xml"/><Relationship Id="rId1" Type="http://schemas.openxmlformats.org/officeDocument/2006/relationships/slideLayout" Target="../slideLayouts/slideLayout2.xml"/><Relationship Id="rId5" Type="http://schemas.openxmlformats.org/officeDocument/2006/relationships/image" Target="../media/image69.png"/><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0.xml"/><Relationship Id="rId1" Type="http://schemas.openxmlformats.org/officeDocument/2006/relationships/slideLayout" Target="../slideLayouts/slideLayout2.xml"/><Relationship Id="rId6" Type="http://schemas.openxmlformats.org/officeDocument/2006/relationships/image" Target="../media/image70.png"/><Relationship Id="rId5" Type="http://schemas.openxmlformats.org/officeDocument/2006/relationships/image" Target="../media/image68.png"/><Relationship Id="rId4" Type="http://schemas.openxmlformats.org/officeDocument/2006/relationships/image" Target="../media/image67.png"/></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73.png"/><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image" Target="../media/image72.png"/><Relationship Id="rId5" Type="http://schemas.openxmlformats.org/officeDocument/2006/relationships/hyperlink" Target="https://hubblesite.org/contents/media/images/1999/34/890-Image.html?news=true" TargetMode="External"/><Relationship Id="rId4" Type="http://schemas.openxmlformats.org/officeDocument/2006/relationships/image" Target="../media/image71.jpeg"/></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jpeg"/><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83C858E-6DEA-714B-A022-9B0969A76945}"/>
              </a:ext>
            </a:extLst>
          </p:cNvPr>
          <p:cNvSpPr>
            <a:spLocks noGrp="1"/>
          </p:cNvSpPr>
          <p:nvPr>
            <p:ph type="ctrTitle"/>
          </p:nvPr>
        </p:nvSpPr>
        <p:spPr>
          <a:xfrm>
            <a:off x="0" y="940313"/>
            <a:ext cx="12192000" cy="882912"/>
          </a:xfrm>
        </p:spPr>
        <p:txBody>
          <a:bodyPr>
            <a:noAutofit/>
          </a:bodyPr>
          <a:lstStyle/>
          <a:p>
            <a:pPr>
              <a:lnSpc>
                <a:spcPct val="150000"/>
              </a:lnSpc>
            </a:pPr>
            <a:r>
              <a:rPr kumimoji="1" lang="en-US" altLang="zh-CN" sz="4000" b="1" dirty="0">
                <a:solidFill>
                  <a:srgbClr val="7030A0"/>
                </a:solidFill>
                <a:latin typeface="Microsoft YaHei" panose="020B0503020204020204" pitchFamily="34" charset="-122"/>
                <a:ea typeface="Microsoft YaHei" panose="020B0503020204020204" pitchFamily="34" charset="-122"/>
              </a:rPr>
              <a:t>Statistical Studies of Exoplanets with LAMOST </a:t>
            </a:r>
            <a:br>
              <a:rPr kumimoji="1" lang="en-US" altLang="zh-CN" sz="4000" b="1" dirty="0">
                <a:solidFill>
                  <a:srgbClr val="7030A0"/>
                </a:solidFill>
                <a:latin typeface="Microsoft YaHei" panose="020B0503020204020204" pitchFamily="34" charset="-122"/>
                <a:ea typeface="Microsoft YaHei" panose="020B0503020204020204" pitchFamily="34" charset="-122"/>
              </a:rPr>
            </a:br>
            <a:r>
              <a:rPr kumimoji="1" lang="en-US" altLang="zh-CN" sz="4000" b="1" dirty="0">
                <a:solidFill>
                  <a:srgbClr val="7030A0"/>
                </a:solidFill>
                <a:latin typeface="Microsoft YaHei" panose="020B0503020204020204" pitchFamily="34" charset="-122"/>
                <a:ea typeface="Microsoft YaHei" panose="020B0503020204020204" pitchFamily="34" charset="-122"/>
              </a:rPr>
              <a:t>and Future Prospects with ESST</a:t>
            </a:r>
            <a:endParaRPr kumimoji="1" lang="zh-CN" altLang="en-US" sz="4400" b="1" dirty="0">
              <a:solidFill>
                <a:srgbClr val="7030A0"/>
              </a:solidFill>
              <a:latin typeface="Microsoft YaHei" panose="020B0503020204020204" pitchFamily="34" charset="-122"/>
              <a:ea typeface="Microsoft YaHei" panose="020B0503020204020204" pitchFamily="34" charset="-122"/>
            </a:endParaRPr>
          </a:p>
        </p:txBody>
      </p:sp>
      <p:sp>
        <p:nvSpPr>
          <p:cNvPr id="3" name="副标题 2">
            <a:extLst>
              <a:ext uri="{FF2B5EF4-FFF2-40B4-BE49-F238E27FC236}">
                <a16:creationId xmlns:a16="http://schemas.microsoft.com/office/drawing/2014/main" id="{AE584AFF-3B96-F046-8AB0-2999A685A041}"/>
              </a:ext>
            </a:extLst>
          </p:cNvPr>
          <p:cNvSpPr>
            <a:spLocks noGrp="1"/>
          </p:cNvSpPr>
          <p:nvPr>
            <p:ph type="subTitle" idx="1"/>
          </p:nvPr>
        </p:nvSpPr>
        <p:spPr>
          <a:xfrm>
            <a:off x="1524000" y="3037825"/>
            <a:ext cx="9144000" cy="3342728"/>
          </a:xfrm>
        </p:spPr>
        <p:txBody>
          <a:bodyPr>
            <a:noAutofit/>
          </a:bodyPr>
          <a:lstStyle/>
          <a:p>
            <a:r>
              <a:rPr kumimoji="1" lang="en-CN" altLang="zh-CN" sz="4000" dirty="0"/>
              <a:t>Ji-Wei XIE  (</a:t>
            </a:r>
            <a:r>
              <a:rPr kumimoji="1" lang="zh-CN" altLang="en-US" sz="4000" dirty="0"/>
              <a:t>謝基偉）</a:t>
            </a:r>
            <a:endParaRPr kumimoji="1" lang="en-US" altLang="zh-CN" sz="4000" dirty="0"/>
          </a:p>
          <a:p>
            <a:endParaRPr kumimoji="1" lang="en-US" altLang="zh-CN" sz="4000" dirty="0"/>
          </a:p>
          <a:p>
            <a:r>
              <a:rPr kumimoji="1" lang="en-CN" altLang="zh-CN" sz="3200" dirty="0"/>
              <a:t>Nanjing</a:t>
            </a:r>
            <a:r>
              <a:rPr kumimoji="1" lang="zh-CN" altLang="en-US" sz="3200" dirty="0"/>
              <a:t> </a:t>
            </a:r>
            <a:r>
              <a:rPr kumimoji="1" lang="en-US" altLang="zh-CN" sz="3200" dirty="0"/>
              <a:t>University</a:t>
            </a:r>
            <a:r>
              <a:rPr kumimoji="1" lang="zh-CN" altLang="en-US" sz="3200" dirty="0"/>
              <a:t> （南京大學）</a:t>
            </a:r>
            <a:endParaRPr kumimoji="1" lang="en-US" altLang="zh-CN" sz="3200" dirty="0"/>
          </a:p>
          <a:p>
            <a:endParaRPr kumimoji="1" lang="en-US" altLang="zh-CN" sz="3200" dirty="0"/>
          </a:p>
          <a:p>
            <a:r>
              <a:rPr kumimoji="1" lang="en-US" altLang="zh-CN" sz="2800" dirty="0"/>
              <a:t>2026-01-08</a:t>
            </a:r>
            <a:r>
              <a:rPr kumimoji="1" lang="zh-CN" altLang="en-US" sz="2800" dirty="0"/>
              <a:t>，</a:t>
            </a:r>
            <a:r>
              <a:rPr kumimoji="1" lang="en-US" altLang="zh-CN" sz="2800" dirty="0" err="1"/>
              <a:t>HongKong</a:t>
            </a:r>
            <a:r>
              <a:rPr kumimoji="1" lang="zh-CN" altLang="en-US" sz="2800" dirty="0"/>
              <a:t> （香港）</a:t>
            </a:r>
            <a:endParaRPr kumimoji="1" lang="en-US" altLang="zh-CN" sz="2800" dirty="0"/>
          </a:p>
        </p:txBody>
      </p:sp>
      <p:pic>
        <p:nvPicPr>
          <p:cNvPr id="4" name="图片 3">
            <a:extLst>
              <a:ext uri="{FF2B5EF4-FFF2-40B4-BE49-F238E27FC236}">
                <a16:creationId xmlns:a16="http://schemas.microsoft.com/office/drawing/2014/main" id="{D830DDBF-30B5-AA44-95A3-C83D3BF6DDC5}"/>
              </a:ext>
            </a:extLst>
          </p:cNvPr>
          <p:cNvPicPr>
            <a:picLocks noChangeAspect="1"/>
          </p:cNvPicPr>
          <p:nvPr/>
        </p:nvPicPr>
        <p:blipFill>
          <a:blip r:embed="rId3"/>
          <a:stretch>
            <a:fillRect/>
          </a:stretch>
        </p:blipFill>
        <p:spPr>
          <a:xfrm>
            <a:off x="0" y="2315279"/>
            <a:ext cx="12192000" cy="321559"/>
          </a:xfrm>
          <a:prstGeom prst="rect">
            <a:avLst/>
          </a:prstGeom>
        </p:spPr>
      </p:pic>
    </p:spTree>
    <p:extLst>
      <p:ext uri="{BB962C8B-B14F-4D97-AF65-F5344CB8AC3E}">
        <p14:creationId xmlns:p14="http://schemas.microsoft.com/office/powerpoint/2010/main" val="30586372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a:extLst>
              <a:ext uri="{FF2B5EF4-FFF2-40B4-BE49-F238E27FC236}">
                <a16:creationId xmlns:a16="http://schemas.microsoft.com/office/drawing/2014/main" id="{13F236D1-03A9-664F-98C4-E7CC2DD898B2}"/>
              </a:ext>
            </a:extLst>
          </p:cNvPr>
          <p:cNvSpPr/>
          <p:nvPr/>
        </p:nvSpPr>
        <p:spPr>
          <a:xfrm>
            <a:off x="1700112" y="23199"/>
            <a:ext cx="8791775" cy="900118"/>
          </a:xfrm>
          <a:prstGeom prst="rect">
            <a:avLst/>
          </a:prstGeom>
        </p:spPr>
        <p:txBody>
          <a:bodyPr wrap="square">
            <a:spAutoFit/>
          </a:bodyPr>
          <a:lstStyle/>
          <a:p>
            <a:pPr algn="ctr">
              <a:lnSpc>
                <a:spcPct val="150000"/>
              </a:lnSpc>
            </a:pPr>
            <a:r>
              <a:rPr lang="en-US" altLang="zh-CN" sz="4000" dirty="0">
                <a:solidFill>
                  <a:srgbClr val="7030A0"/>
                </a:solidFill>
                <a:latin typeface="Microsoft YaHei" panose="020B0503020204020204" pitchFamily="34" charset="-122"/>
                <a:ea typeface="Microsoft YaHei" panose="020B0503020204020204" pitchFamily="34" charset="-122"/>
              </a:rPr>
              <a:t>LAMOST-Kepler</a:t>
            </a:r>
            <a:r>
              <a:rPr lang="zh-CN" altLang="en-US" sz="4000" dirty="0">
                <a:solidFill>
                  <a:srgbClr val="7030A0"/>
                </a:solidFill>
                <a:latin typeface="Microsoft YaHei" panose="020B0503020204020204" pitchFamily="34" charset="-122"/>
                <a:ea typeface="Microsoft YaHei" panose="020B0503020204020204" pitchFamily="34" charset="-122"/>
              </a:rPr>
              <a:t> </a:t>
            </a:r>
            <a:r>
              <a:rPr lang="en-US" altLang="zh-CN" sz="4000" dirty="0">
                <a:solidFill>
                  <a:srgbClr val="7030A0"/>
                </a:solidFill>
                <a:latin typeface="Microsoft YaHei" panose="020B0503020204020204" pitchFamily="34" charset="-122"/>
                <a:ea typeface="Microsoft YaHei" panose="020B0503020204020204" pitchFamily="34" charset="-122"/>
              </a:rPr>
              <a:t>Synergy</a:t>
            </a:r>
            <a:r>
              <a:rPr lang="zh-CN" altLang="en-US" sz="4000" dirty="0">
                <a:solidFill>
                  <a:srgbClr val="7030A0"/>
                </a:solidFill>
                <a:latin typeface="Microsoft YaHei" panose="020B0503020204020204" pitchFamily="34" charset="-122"/>
                <a:ea typeface="Microsoft YaHei" panose="020B0503020204020204" pitchFamily="34" charset="-122"/>
              </a:rPr>
              <a:t> </a:t>
            </a:r>
            <a:endParaRPr lang="en-US" altLang="zh-CN" sz="4000" dirty="0">
              <a:solidFill>
                <a:srgbClr val="7030A0"/>
              </a:solidFill>
              <a:latin typeface="Microsoft YaHei" panose="020B0503020204020204" pitchFamily="34" charset="-122"/>
              <a:ea typeface="Microsoft YaHei" panose="020B0503020204020204" pitchFamily="34" charset="-122"/>
            </a:endParaRPr>
          </a:p>
        </p:txBody>
      </p:sp>
      <p:pic>
        <p:nvPicPr>
          <p:cNvPr id="16" name="图片 15">
            <a:extLst>
              <a:ext uri="{FF2B5EF4-FFF2-40B4-BE49-F238E27FC236}">
                <a16:creationId xmlns:a16="http://schemas.microsoft.com/office/drawing/2014/main" id="{1EA49FF2-D527-534D-81C7-D5BB1B1033D3}"/>
              </a:ext>
            </a:extLst>
          </p:cNvPr>
          <p:cNvPicPr>
            <a:picLocks noChangeAspect="1"/>
          </p:cNvPicPr>
          <p:nvPr/>
        </p:nvPicPr>
        <p:blipFill>
          <a:blip r:embed="rId3"/>
          <a:stretch>
            <a:fillRect/>
          </a:stretch>
        </p:blipFill>
        <p:spPr>
          <a:xfrm>
            <a:off x="0" y="1009170"/>
            <a:ext cx="12192000" cy="128113"/>
          </a:xfrm>
          <a:prstGeom prst="rect">
            <a:avLst/>
          </a:prstGeom>
        </p:spPr>
      </p:pic>
      <p:pic>
        <p:nvPicPr>
          <p:cNvPr id="2" name="图片 1">
            <a:extLst>
              <a:ext uri="{FF2B5EF4-FFF2-40B4-BE49-F238E27FC236}">
                <a16:creationId xmlns:a16="http://schemas.microsoft.com/office/drawing/2014/main" id="{81367FE4-E52F-C9EC-1D52-8856BACCB711}"/>
              </a:ext>
            </a:extLst>
          </p:cNvPr>
          <p:cNvPicPr>
            <a:picLocks noChangeAspect="1"/>
          </p:cNvPicPr>
          <p:nvPr/>
        </p:nvPicPr>
        <p:blipFill>
          <a:blip r:embed="rId4"/>
          <a:stretch>
            <a:fillRect/>
          </a:stretch>
        </p:blipFill>
        <p:spPr>
          <a:xfrm>
            <a:off x="1942899" y="1387120"/>
            <a:ext cx="8796032" cy="5267680"/>
          </a:xfrm>
          <a:prstGeom prst="rect">
            <a:avLst/>
          </a:prstGeom>
        </p:spPr>
      </p:pic>
      <p:sp>
        <p:nvSpPr>
          <p:cNvPr id="3" name="文本框 2">
            <a:extLst>
              <a:ext uri="{FF2B5EF4-FFF2-40B4-BE49-F238E27FC236}">
                <a16:creationId xmlns:a16="http://schemas.microsoft.com/office/drawing/2014/main" id="{2655D6F7-88EC-4305-AD7C-52F0DA7B2202}"/>
              </a:ext>
            </a:extLst>
          </p:cNvPr>
          <p:cNvSpPr txBox="1"/>
          <p:nvPr/>
        </p:nvSpPr>
        <p:spPr>
          <a:xfrm>
            <a:off x="7811912" y="2071347"/>
            <a:ext cx="4380088" cy="379656"/>
          </a:xfrm>
          <a:prstGeom prst="rect">
            <a:avLst/>
          </a:prstGeom>
          <a:noFill/>
        </p:spPr>
        <p:txBody>
          <a:bodyPr wrap="square" rtlCol="0">
            <a:spAutoFit/>
          </a:bodyPr>
          <a:lstStyle/>
          <a:p>
            <a:r>
              <a:rPr kumimoji="1" lang="en-US" altLang="zh-CN" sz="1867" dirty="0">
                <a:solidFill>
                  <a:srgbClr val="0432FF"/>
                </a:solidFill>
                <a:latin typeface="Microsoft YaHei" panose="020B0503020204020204" pitchFamily="34" charset="-122"/>
                <a:ea typeface="Microsoft YaHei" panose="020B0503020204020204" pitchFamily="34" charset="-122"/>
              </a:rPr>
              <a:t>De Cat, Fu, Yang et al., 2015 </a:t>
            </a:r>
            <a:endParaRPr kumimoji="1" lang="zh-CN" altLang="en-US" sz="1867" dirty="0">
              <a:solidFill>
                <a:srgbClr val="0432FF"/>
              </a:solidFill>
              <a:latin typeface="Microsoft YaHei" panose="020B0503020204020204" pitchFamily="34" charset="-122"/>
              <a:ea typeface="Microsoft YaHei" panose="020B0503020204020204" pitchFamily="34" charset="-122"/>
            </a:endParaRPr>
          </a:p>
        </p:txBody>
      </p:sp>
    </p:spTree>
    <p:extLst>
      <p:ext uri="{BB962C8B-B14F-4D97-AF65-F5344CB8AC3E}">
        <p14:creationId xmlns:p14="http://schemas.microsoft.com/office/powerpoint/2010/main" val="29634535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3E2702-17FA-E871-F35A-EB635AE207FB}"/>
            </a:ext>
          </a:extLst>
        </p:cNvPr>
        <p:cNvGrpSpPr/>
        <p:nvPr/>
      </p:nvGrpSpPr>
      <p:grpSpPr>
        <a:xfrm>
          <a:off x="0" y="0"/>
          <a:ext cx="0" cy="0"/>
          <a:chOff x="0" y="0"/>
          <a:chExt cx="0" cy="0"/>
        </a:xfrm>
      </p:grpSpPr>
      <p:sp>
        <p:nvSpPr>
          <p:cNvPr id="12" name="矩形 11">
            <a:extLst>
              <a:ext uri="{FF2B5EF4-FFF2-40B4-BE49-F238E27FC236}">
                <a16:creationId xmlns:a16="http://schemas.microsoft.com/office/drawing/2014/main" id="{A32653BD-27A7-3A09-D94A-94A460E185B8}"/>
              </a:ext>
            </a:extLst>
          </p:cNvPr>
          <p:cNvSpPr/>
          <p:nvPr/>
        </p:nvSpPr>
        <p:spPr>
          <a:xfrm>
            <a:off x="0" y="175942"/>
            <a:ext cx="11826240" cy="707886"/>
          </a:xfrm>
          <a:prstGeom prst="rect">
            <a:avLst/>
          </a:prstGeom>
        </p:spPr>
        <p:txBody>
          <a:bodyPr wrap="square">
            <a:spAutoFit/>
          </a:bodyPr>
          <a:lstStyle/>
          <a:p>
            <a:pPr algn="ctr">
              <a:spcBef>
                <a:spcPct val="0"/>
              </a:spcBef>
              <a:buClrTx/>
              <a:buSzTx/>
              <a:buFontTx/>
              <a:buNone/>
            </a:pPr>
            <a:r>
              <a:rPr lang="en-US" altLang="zh-CN" sz="4000" dirty="0">
                <a:solidFill>
                  <a:srgbClr val="7030A0"/>
                </a:solidFill>
                <a:latin typeface="Microsoft YaHei" panose="020B0503020204020204" pitchFamily="34" charset="-122"/>
                <a:ea typeface="Microsoft YaHei" panose="020B0503020204020204" pitchFamily="34" charset="-122"/>
              </a:rPr>
              <a:t>Revealing the orbital patterns of exoplanets</a:t>
            </a:r>
            <a:endParaRPr lang="zh-CN" altLang="en-US" sz="4000" dirty="0">
              <a:solidFill>
                <a:srgbClr val="7030A0"/>
              </a:solidFill>
              <a:latin typeface="Microsoft YaHei" panose="020B0503020204020204" pitchFamily="34" charset="-122"/>
              <a:ea typeface="Microsoft YaHei" panose="020B0503020204020204" pitchFamily="34" charset="-122"/>
            </a:endParaRPr>
          </a:p>
        </p:txBody>
      </p:sp>
      <p:pic>
        <p:nvPicPr>
          <p:cNvPr id="16" name="图片 15">
            <a:extLst>
              <a:ext uri="{FF2B5EF4-FFF2-40B4-BE49-F238E27FC236}">
                <a16:creationId xmlns:a16="http://schemas.microsoft.com/office/drawing/2014/main" id="{CFE9B17C-5448-6F25-E1C4-2EC0DDCD092B}"/>
              </a:ext>
            </a:extLst>
          </p:cNvPr>
          <p:cNvPicPr>
            <a:picLocks noChangeAspect="1"/>
          </p:cNvPicPr>
          <p:nvPr/>
        </p:nvPicPr>
        <p:blipFill>
          <a:blip r:embed="rId3"/>
          <a:stretch>
            <a:fillRect/>
          </a:stretch>
        </p:blipFill>
        <p:spPr>
          <a:xfrm>
            <a:off x="0" y="1009170"/>
            <a:ext cx="12192000" cy="128113"/>
          </a:xfrm>
          <a:prstGeom prst="rect">
            <a:avLst/>
          </a:prstGeom>
        </p:spPr>
      </p:pic>
      <p:pic>
        <p:nvPicPr>
          <p:cNvPr id="3" name="图片 2">
            <a:extLst>
              <a:ext uri="{FF2B5EF4-FFF2-40B4-BE49-F238E27FC236}">
                <a16:creationId xmlns:a16="http://schemas.microsoft.com/office/drawing/2014/main" id="{E4EE9631-9B5D-62F3-88D5-B331947EF244}"/>
              </a:ext>
            </a:extLst>
          </p:cNvPr>
          <p:cNvPicPr>
            <a:picLocks noChangeAspect="1"/>
          </p:cNvPicPr>
          <p:nvPr/>
        </p:nvPicPr>
        <p:blipFill>
          <a:blip r:embed="rId4"/>
          <a:stretch>
            <a:fillRect/>
          </a:stretch>
        </p:blipFill>
        <p:spPr>
          <a:xfrm>
            <a:off x="6548582" y="2672873"/>
            <a:ext cx="4159522" cy="2770242"/>
          </a:xfrm>
          <a:prstGeom prst="rect">
            <a:avLst/>
          </a:prstGeom>
        </p:spPr>
      </p:pic>
      <p:pic>
        <p:nvPicPr>
          <p:cNvPr id="4" name="图片 3">
            <a:extLst>
              <a:ext uri="{FF2B5EF4-FFF2-40B4-BE49-F238E27FC236}">
                <a16:creationId xmlns:a16="http://schemas.microsoft.com/office/drawing/2014/main" id="{8273A0A5-5EC3-530A-7F7D-FAB04BCBA0BC}"/>
              </a:ext>
            </a:extLst>
          </p:cNvPr>
          <p:cNvPicPr>
            <a:picLocks noChangeAspect="1"/>
          </p:cNvPicPr>
          <p:nvPr/>
        </p:nvPicPr>
        <p:blipFill>
          <a:blip r:embed="rId5"/>
          <a:stretch>
            <a:fillRect/>
          </a:stretch>
        </p:blipFill>
        <p:spPr>
          <a:xfrm>
            <a:off x="1564104" y="2672873"/>
            <a:ext cx="4147106" cy="2793266"/>
          </a:xfrm>
          <a:prstGeom prst="rect">
            <a:avLst/>
          </a:prstGeom>
        </p:spPr>
      </p:pic>
      <p:sp>
        <p:nvSpPr>
          <p:cNvPr id="5" name="文本框 4">
            <a:extLst>
              <a:ext uri="{FF2B5EF4-FFF2-40B4-BE49-F238E27FC236}">
                <a16:creationId xmlns:a16="http://schemas.microsoft.com/office/drawing/2014/main" id="{473C8D62-733B-9945-8859-80B8808598A2}"/>
              </a:ext>
            </a:extLst>
          </p:cNvPr>
          <p:cNvSpPr txBox="1"/>
          <p:nvPr/>
        </p:nvSpPr>
        <p:spPr>
          <a:xfrm>
            <a:off x="1564104" y="1873983"/>
            <a:ext cx="4147106" cy="461665"/>
          </a:xfrm>
          <a:prstGeom prst="rect">
            <a:avLst/>
          </a:prstGeom>
          <a:solidFill>
            <a:schemeClr val="accent1">
              <a:lumMod val="20000"/>
              <a:lumOff val="80000"/>
            </a:schemeClr>
          </a:solidFill>
        </p:spPr>
        <p:txBody>
          <a:bodyPr wrap="square" rtlCol="0">
            <a:spAutoFit/>
          </a:bodyPr>
          <a:lstStyle/>
          <a:p>
            <a:r>
              <a:rPr lang="en-US" sz="2400" b="0" i="0" u="none" strike="noStrike" dirty="0">
                <a:solidFill>
                  <a:srgbClr val="C00000"/>
                </a:solidFill>
                <a:effectLst/>
                <a:latin typeface="quote-cjk-patch"/>
              </a:rPr>
              <a:t>(1) Nearly Coplanar</a:t>
            </a:r>
            <a:endParaRPr kumimoji="1" lang="zh-CN" altLang="en-US" sz="2400" b="1" dirty="0">
              <a:solidFill>
                <a:srgbClr val="C00000"/>
              </a:solidFill>
              <a:latin typeface="黑体"/>
              <a:ea typeface="黑体"/>
              <a:cs typeface="黑体"/>
            </a:endParaRPr>
          </a:p>
        </p:txBody>
      </p:sp>
      <p:sp>
        <p:nvSpPr>
          <p:cNvPr id="6" name="文本框 5">
            <a:extLst>
              <a:ext uri="{FF2B5EF4-FFF2-40B4-BE49-F238E27FC236}">
                <a16:creationId xmlns:a16="http://schemas.microsoft.com/office/drawing/2014/main" id="{A38CC4FC-802C-3B34-A1FF-64655E848199}"/>
              </a:ext>
            </a:extLst>
          </p:cNvPr>
          <p:cNvSpPr txBox="1"/>
          <p:nvPr/>
        </p:nvSpPr>
        <p:spPr>
          <a:xfrm>
            <a:off x="6548582" y="1873983"/>
            <a:ext cx="4147105" cy="461665"/>
          </a:xfrm>
          <a:prstGeom prst="rect">
            <a:avLst/>
          </a:prstGeom>
          <a:solidFill>
            <a:schemeClr val="accent1">
              <a:lumMod val="20000"/>
              <a:lumOff val="80000"/>
            </a:schemeClr>
          </a:solidFill>
        </p:spPr>
        <p:txBody>
          <a:bodyPr wrap="square" rtlCol="0">
            <a:spAutoFit/>
          </a:bodyPr>
          <a:lstStyle/>
          <a:p>
            <a:r>
              <a:rPr lang="en-US" sz="2400" b="0" i="0" u="none" strike="noStrike" dirty="0">
                <a:solidFill>
                  <a:srgbClr val="C00000"/>
                </a:solidFill>
                <a:effectLst/>
                <a:latin typeface="quote-cjk-patch"/>
              </a:rPr>
              <a:t>(2) Nearly Circular</a:t>
            </a:r>
            <a:endParaRPr kumimoji="1" lang="zh-CN" altLang="en-US" sz="2400" b="1" dirty="0">
              <a:solidFill>
                <a:srgbClr val="C00000"/>
              </a:solidFill>
              <a:latin typeface="黑体"/>
              <a:ea typeface="黑体"/>
              <a:cs typeface="黑体"/>
            </a:endParaRPr>
          </a:p>
        </p:txBody>
      </p:sp>
      <p:sp>
        <p:nvSpPr>
          <p:cNvPr id="7" name="文本框 6">
            <a:extLst>
              <a:ext uri="{FF2B5EF4-FFF2-40B4-BE49-F238E27FC236}">
                <a16:creationId xmlns:a16="http://schemas.microsoft.com/office/drawing/2014/main" id="{D23D7C7D-7A1A-0E61-7DBD-F6BD645EEC1E}"/>
              </a:ext>
            </a:extLst>
          </p:cNvPr>
          <p:cNvSpPr txBox="1"/>
          <p:nvPr/>
        </p:nvSpPr>
        <p:spPr>
          <a:xfrm>
            <a:off x="-94343" y="5641698"/>
            <a:ext cx="12530226" cy="830997"/>
          </a:xfrm>
          <a:prstGeom prst="rect">
            <a:avLst/>
          </a:prstGeom>
          <a:noFill/>
          <a:ln>
            <a:solidFill>
              <a:srgbClr val="BF9000"/>
            </a:solidFill>
          </a:ln>
        </p:spPr>
        <p:txBody>
          <a:bodyPr wrap="none" rtlCol="0">
            <a:spAutoFit/>
          </a:bodyPr>
          <a:lstStyle/>
          <a:p>
            <a:pPr algn="ctr"/>
            <a:r>
              <a:rPr kumimoji="1" lang="en-US" altLang="zh-CN" sz="2400" b="1" dirty="0">
                <a:solidFill>
                  <a:srgbClr val="C00000"/>
                </a:solidFill>
                <a:latin typeface="Times New Roman" panose="02020603050405020304" pitchFamily="18" charset="0"/>
                <a:ea typeface="黑体"/>
                <a:cs typeface="Times New Roman" panose="02020603050405020304" pitchFamily="18" charset="0"/>
              </a:rPr>
              <a:t>Scientific Question: </a:t>
            </a:r>
            <a:r>
              <a:rPr kumimoji="1" lang="en-US" altLang="zh-CN" sz="2400" b="1" dirty="0">
                <a:latin typeface="Times New Roman" panose="02020603050405020304" pitchFamily="18" charset="0"/>
                <a:ea typeface="黑体"/>
                <a:cs typeface="Times New Roman" panose="02020603050405020304" pitchFamily="18" charset="0"/>
              </a:rPr>
              <a:t>Is this nearly "perfect" orbital configuration of the Solar System unique? </a:t>
            </a:r>
          </a:p>
          <a:p>
            <a:pPr algn="ctr"/>
            <a:r>
              <a:rPr kumimoji="1" lang="en-US" altLang="zh-CN" sz="2400" b="1" dirty="0">
                <a:latin typeface="Times New Roman" panose="02020603050405020304" pitchFamily="18" charset="0"/>
                <a:ea typeface="黑体"/>
                <a:cs typeface="Times New Roman" panose="02020603050405020304" pitchFamily="18" charset="0"/>
              </a:rPr>
              <a:t>What about the orbits of exoplanets?</a:t>
            </a:r>
          </a:p>
        </p:txBody>
      </p:sp>
      <p:sp>
        <p:nvSpPr>
          <p:cNvPr id="9" name="文本框 8">
            <a:extLst>
              <a:ext uri="{FF2B5EF4-FFF2-40B4-BE49-F238E27FC236}">
                <a16:creationId xmlns:a16="http://schemas.microsoft.com/office/drawing/2014/main" id="{07420EDD-89E1-447B-5A1B-4C8A3DFB5100}"/>
              </a:ext>
            </a:extLst>
          </p:cNvPr>
          <p:cNvSpPr txBox="1"/>
          <p:nvPr/>
        </p:nvSpPr>
        <p:spPr>
          <a:xfrm>
            <a:off x="805408" y="1216302"/>
            <a:ext cx="10840452" cy="584775"/>
          </a:xfrm>
          <a:prstGeom prst="rect">
            <a:avLst/>
          </a:prstGeom>
          <a:noFill/>
        </p:spPr>
        <p:txBody>
          <a:bodyPr wrap="square" rtlCol="0">
            <a:spAutoFit/>
          </a:bodyPr>
          <a:lstStyle/>
          <a:p>
            <a:pPr algn="ctr"/>
            <a:r>
              <a:rPr lang="en-US" sz="3200" b="0" i="0" u="none" strike="noStrike" dirty="0">
                <a:solidFill>
                  <a:srgbClr val="7030A0"/>
                </a:solidFill>
                <a:effectLst/>
                <a:latin typeface="quote-cjk-patch"/>
              </a:rPr>
              <a:t>Two basic observational facts of the Solar System.</a:t>
            </a:r>
            <a:endParaRPr kumimoji="1" lang="zh-CN" altLang="en-US" sz="3200" dirty="0">
              <a:solidFill>
                <a:srgbClr val="7030A0"/>
              </a:solidFill>
              <a:latin typeface="黑体"/>
              <a:ea typeface="黑体"/>
              <a:cs typeface="黑体"/>
            </a:endParaRPr>
          </a:p>
        </p:txBody>
      </p:sp>
    </p:spTree>
    <p:extLst>
      <p:ext uri="{BB962C8B-B14F-4D97-AF65-F5344CB8AC3E}">
        <p14:creationId xmlns:p14="http://schemas.microsoft.com/office/powerpoint/2010/main" val="904834467"/>
      </p:ext>
    </p:extLst>
  </p:cSld>
  <p:clrMapOvr>
    <a:masterClrMapping/>
  </p:clrMapOvr>
  <mc:AlternateContent xmlns:mc="http://schemas.openxmlformats.org/markup-compatibility/2006" xmlns:p14="http://schemas.microsoft.com/office/powerpoint/2010/main">
    <mc:Choice Requires="p14">
      <p:transition spd="slow" p14:dur="2000" advTm="68621"/>
    </mc:Choice>
    <mc:Fallback xmlns="">
      <p:transition spd="slow" advTm="68621"/>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5F15E6-4570-3D60-3629-A8BA49D7428D}"/>
            </a:ext>
          </a:extLst>
        </p:cNvPr>
        <p:cNvGrpSpPr/>
        <p:nvPr/>
      </p:nvGrpSpPr>
      <p:grpSpPr>
        <a:xfrm>
          <a:off x="0" y="0"/>
          <a:ext cx="0" cy="0"/>
          <a:chOff x="0" y="0"/>
          <a:chExt cx="0" cy="0"/>
        </a:xfrm>
      </p:grpSpPr>
      <p:sp>
        <p:nvSpPr>
          <p:cNvPr id="12" name="矩形 11">
            <a:extLst>
              <a:ext uri="{FF2B5EF4-FFF2-40B4-BE49-F238E27FC236}">
                <a16:creationId xmlns:a16="http://schemas.microsoft.com/office/drawing/2014/main" id="{7D32D43F-45B0-FA79-FABD-CD92CFB6A0DB}"/>
              </a:ext>
            </a:extLst>
          </p:cNvPr>
          <p:cNvSpPr/>
          <p:nvPr/>
        </p:nvSpPr>
        <p:spPr>
          <a:xfrm>
            <a:off x="4319651" y="2541504"/>
            <a:ext cx="10137466" cy="954107"/>
          </a:xfrm>
          <a:prstGeom prst="rect">
            <a:avLst/>
          </a:prstGeom>
        </p:spPr>
        <p:txBody>
          <a:bodyPr wrap="square">
            <a:spAutoFit/>
          </a:bodyPr>
          <a:lstStyle/>
          <a:p>
            <a:pPr algn="ctr">
              <a:spcBef>
                <a:spcPct val="0"/>
              </a:spcBef>
              <a:buClrTx/>
              <a:buSzTx/>
              <a:buFontTx/>
              <a:buNone/>
            </a:pPr>
            <a:r>
              <a:rPr kumimoji="1" lang="en-US" altLang="zh-CN" sz="3200" dirty="0">
                <a:solidFill>
                  <a:srgbClr val="FF0000"/>
                </a:solidFill>
              </a:rPr>
              <a:t>A common pattern </a:t>
            </a:r>
            <a:br>
              <a:rPr kumimoji="1" lang="en-US" altLang="zh-CN" sz="2400" dirty="0">
                <a:solidFill>
                  <a:srgbClr val="FF0000"/>
                </a:solidFill>
              </a:rPr>
            </a:br>
            <a:r>
              <a:rPr kumimoji="1" lang="en-US" altLang="zh-CN" sz="2400" dirty="0">
                <a:solidFill>
                  <a:srgbClr val="FF0000"/>
                </a:solidFill>
              </a:rPr>
              <a:t>inside and outside the Solar System</a:t>
            </a:r>
            <a:endParaRPr lang="zh-CN" altLang="en-US" sz="2400" dirty="0">
              <a:latin typeface="Microsoft YaHei" panose="020B0503020204020204" pitchFamily="34" charset="-122"/>
              <a:ea typeface="Microsoft YaHei" panose="020B0503020204020204" pitchFamily="34" charset="-122"/>
            </a:endParaRPr>
          </a:p>
        </p:txBody>
      </p:sp>
      <p:pic>
        <p:nvPicPr>
          <p:cNvPr id="16" name="图片 15">
            <a:extLst>
              <a:ext uri="{FF2B5EF4-FFF2-40B4-BE49-F238E27FC236}">
                <a16:creationId xmlns:a16="http://schemas.microsoft.com/office/drawing/2014/main" id="{B7320269-D9E2-BCFA-59D9-FF188A60A953}"/>
              </a:ext>
            </a:extLst>
          </p:cNvPr>
          <p:cNvPicPr>
            <a:picLocks noChangeAspect="1"/>
          </p:cNvPicPr>
          <p:nvPr/>
        </p:nvPicPr>
        <p:blipFill>
          <a:blip r:embed="rId3"/>
          <a:stretch>
            <a:fillRect/>
          </a:stretch>
        </p:blipFill>
        <p:spPr>
          <a:xfrm>
            <a:off x="0" y="1009170"/>
            <a:ext cx="12192000" cy="128113"/>
          </a:xfrm>
          <a:prstGeom prst="rect">
            <a:avLst/>
          </a:prstGeom>
        </p:spPr>
      </p:pic>
      <p:pic>
        <p:nvPicPr>
          <p:cNvPr id="2" name="图片 1">
            <a:extLst>
              <a:ext uri="{FF2B5EF4-FFF2-40B4-BE49-F238E27FC236}">
                <a16:creationId xmlns:a16="http://schemas.microsoft.com/office/drawing/2014/main" id="{BC41042A-EAC9-FE4B-9181-812E087C2B2B}"/>
              </a:ext>
            </a:extLst>
          </p:cNvPr>
          <p:cNvPicPr>
            <a:picLocks noChangeAspect="1"/>
          </p:cNvPicPr>
          <p:nvPr/>
        </p:nvPicPr>
        <p:blipFill>
          <a:blip r:embed="rId4"/>
          <a:stretch>
            <a:fillRect/>
          </a:stretch>
        </p:blipFill>
        <p:spPr>
          <a:xfrm>
            <a:off x="375747" y="1380653"/>
            <a:ext cx="6284928" cy="5157216"/>
          </a:xfrm>
          <a:prstGeom prst="rect">
            <a:avLst/>
          </a:prstGeom>
        </p:spPr>
      </p:pic>
      <p:sp>
        <p:nvSpPr>
          <p:cNvPr id="4" name="文本框 7">
            <a:extLst>
              <a:ext uri="{FF2B5EF4-FFF2-40B4-BE49-F238E27FC236}">
                <a16:creationId xmlns:a16="http://schemas.microsoft.com/office/drawing/2014/main" id="{1946882D-D29A-8306-F3AD-F7331ABC65B9}"/>
              </a:ext>
            </a:extLst>
          </p:cNvPr>
          <p:cNvSpPr txBox="1"/>
          <p:nvPr/>
        </p:nvSpPr>
        <p:spPr>
          <a:xfrm>
            <a:off x="7289698" y="4367111"/>
            <a:ext cx="4526555" cy="1077218"/>
          </a:xfrm>
          <a:prstGeom prst="rect">
            <a:avLst/>
          </a:prstGeom>
          <a:noFill/>
        </p:spPr>
        <p:txBody>
          <a:bodyPr wrap="square" rtlCol="0">
            <a:spAutoFit/>
          </a:bodyPr>
          <a:lstStyle/>
          <a:p>
            <a:r>
              <a:rPr kumimoji="1" lang="en-US" altLang="zh-CN" sz="3200" dirty="0"/>
              <a:t>The Solar system is </a:t>
            </a:r>
            <a:r>
              <a:rPr kumimoji="1" lang="en-US" altLang="zh-CN" sz="3200" dirty="0">
                <a:solidFill>
                  <a:srgbClr val="FF0000"/>
                </a:solidFill>
              </a:rPr>
              <a:t>not</a:t>
            </a:r>
            <a:r>
              <a:rPr kumimoji="1" lang="en-US" altLang="zh-CN" sz="3200" dirty="0"/>
              <a:t> </a:t>
            </a:r>
            <a:r>
              <a:rPr kumimoji="1" lang="en-US" altLang="zh-CN" sz="3200" dirty="0">
                <a:solidFill>
                  <a:srgbClr val="FF0000"/>
                </a:solidFill>
              </a:rPr>
              <a:t>special </a:t>
            </a:r>
            <a:r>
              <a:rPr kumimoji="1" lang="en-US" altLang="zh-CN" sz="3200" dirty="0"/>
              <a:t>in this regard.</a:t>
            </a:r>
            <a:endParaRPr kumimoji="1" lang="zh-CN" altLang="en-US" sz="3200" dirty="0"/>
          </a:p>
        </p:txBody>
      </p:sp>
      <p:sp>
        <p:nvSpPr>
          <p:cNvPr id="3" name="矩形 11">
            <a:extLst>
              <a:ext uri="{FF2B5EF4-FFF2-40B4-BE49-F238E27FC236}">
                <a16:creationId xmlns:a16="http://schemas.microsoft.com/office/drawing/2014/main" id="{CB348988-2AC7-3498-0131-5E35820A7351}"/>
              </a:ext>
            </a:extLst>
          </p:cNvPr>
          <p:cNvSpPr/>
          <p:nvPr/>
        </p:nvSpPr>
        <p:spPr>
          <a:xfrm>
            <a:off x="0" y="175942"/>
            <a:ext cx="11826240" cy="707886"/>
          </a:xfrm>
          <a:prstGeom prst="rect">
            <a:avLst/>
          </a:prstGeom>
        </p:spPr>
        <p:txBody>
          <a:bodyPr wrap="square">
            <a:spAutoFit/>
          </a:bodyPr>
          <a:lstStyle/>
          <a:p>
            <a:pPr algn="ctr">
              <a:spcBef>
                <a:spcPct val="0"/>
              </a:spcBef>
              <a:buClrTx/>
              <a:buSzTx/>
              <a:buFontTx/>
              <a:buNone/>
            </a:pPr>
            <a:r>
              <a:rPr lang="en-US" altLang="zh-CN" sz="4000" dirty="0">
                <a:solidFill>
                  <a:srgbClr val="7030A0"/>
                </a:solidFill>
                <a:latin typeface="Microsoft YaHei" panose="020B0503020204020204" pitchFamily="34" charset="-122"/>
                <a:ea typeface="Microsoft YaHei" panose="020B0503020204020204" pitchFamily="34" charset="-122"/>
              </a:rPr>
              <a:t>Revealing the orbital patterns of exoplanets</a:t>
            </a:r>
            <a:endParaRPr lang="zh-CN" altLang="en-US" sz="4000" dirty="0">
              <a:solidFill>
                <a:srgbClr val="7030A0"/>
              </a:solidFill>
              <a:latin typeface="Microsoft YaHei" panose="020B0503020204020204" pitchFamily="34" charset="-122"/>
              <a:ea typeface="Microsoft YaHei" panose="020B0503020204020204" pitchFamily="34" charset="-122"/>
            </a:endParaRPr>
          </a:p>
        </p:txBody>
      </p:sp>
      <p:sp>
        <p:nvSpPr>
          <p:cNvPr id="5" name="文本框 4">
            <a:extLst>
              <a:ext uri="{FF2B5EF4-FFF2-40B4-BE49-F238E27FC236}">
                <a16:creationId xmlns:a16="http://schemas.microsoft.com/office/drawing/2014/main" id="{97D5BE42-A90E-5402-9444-0056850D119C}"/>
              </a:ext>
            </a:extLst>
          </p:cNvPr>
          <p:cNvSpPr txBox="1"/>
          <p:nvPr/>
        </p:nvSpPr>
        <p:spPr>
          <a:xfrm>
            <a:off x="2798504" y="5664164"/>
            <a:ext cx="3655168" cy="369332"/>
          </a:xfrm>
          <a:prstGeom prst="rect">
            <a:avLst/>
          </a:prstGeom>
          <a:solidFill>
            <a:srgbClr val="F4F4C6"/>
          </a:solidFill>
        </p:spPr>
        <p:txBody>
          <a:bodyPr wrap="none" rtlCol="0">
            <a:spAutoFit/>
          </a:bodyPr>
          <a:lstStyle/>
          <a:p>
            <a:pPr algn="l"/>
            <a:r>
              <a:rPr kumimoji="1" lang="en-US" altLang="zh-CN" b="1" dirty="0">
                <a:latin typeface="Microsoft YaHei" panose="020B0503020204020204" pitchFamily="34" charset="-122"/>
                <a:ea typeface="Microsoft YaHei" panose="020B0503020204020204" pitchFamily="34" charset="-122"/>
              </a:rPr>
              <a:t>Xie</a:t>
            </a:r>
            <a:r>
              <a:rPr kumimoji="1" lang="en-US" altLang="zh-CN" b="1" baseline="30000" dirty="0">
                <a:latin typeface="Microsoft YaHei" panose="020B0503020204020204" pitchFamily="34" charset="-122"/>
                <a:ea typeface="Microsoft YaHei" panose="020B0503020204020204" pitchFamily="34" charset="-122"/>
              </a:rPr>
              <a:t>*</a:t>
            </a:r>
            <a:r>
              <a:rPr kumimoji="1" lang="en-US" altLang="zh-CN" dirty="0">
                <a:latin typeface="Microsoft YaHei" panose="020B0503020204020204" pitchFamily="34" charset="-122"/>
                <a:ea typeface="Microsoft YaHei" panose="020B0503020204020204" pitchFamily="34" charset="-122"/>
              </a:rPr>
              <a:t> &amp;</a:t>
            </a:r>
            <a:r>
              <a:rPr kumimoji="1" lang="zh-CN" altLang="en-US" dirty="0">
                <a:latin typeface="Microsoft YaHei" panose="020B0503020204020204" pitchFamily="34" charset="-122"/>
                <a:ea typeface="Microsoft YaHei" panose="020B0503020204020204" pitchFamily="34" charset="-122"/>
              </a:rPr>
              <a:t> </a:t>
            </a:r>
            <a:r>
              <a:rPr kumimoji="1" lang="en-US" altLang="zh-CN" dirty="0">
                <a:latin typeface="Microsoft YaHei" panose="020B0503020204020204" pitchFamily="34" charset="-122"/>
                <a:ea typeface="Microsoft YaHei" panose="020B0503020204020204" pitchFamily="34" charset="-122"/>
              </a:rPr>
              <a:t>Dong</a:t>
            </a:r>
            <a:r>
              <a:rPr kumimoji="1" lang="en-US" altLang="zh-CN" baseline="30000" dirty="0">
                <a:latin typeface="Microsoft YaHei" panose="020B0503020204020204" pitchFamily="34" charset="-122"/>
                <a:ea typeface="Microsoft YaHei" panose="020B0503020204020204" pitchFamily="34" charset="-122"/>
              </a:rPr>
              <a:t>*</a:t>
            </a:r>
            <a:r>
              <a:rPr kumimoji="1" lang="en-US" altLang="zh-CN" dirty="0">
                <a:latin typeface="Microsoft YaHei" panose="020B0503020204020204" pitchFamily="34" charset="-122"/>
                <a:ea typeface="Microsoft YaHei" panose="020B0503020204020204" pitchFamily="34" charset="-122"/>
              </a:rPr>
              <a:t>  et al. 2018 </a:t>
            </a:r>
            <a:r>
              <a:rPr kumimoji="1" lang="en-US" altLang="zh-CN" b="1" dirty="0">
                <a:latin typeface="Microsoft YaHei" panose="020B0503020204020204" pitchFamily="34" charset="-122"/>
                <a:ea typeface="Microsoft YaHei" panose="020B0503020204020204" pitchFamily="34" charset="-122"/>
              </a:rPr>
              <a:t>PNAS</a:t>
            </a:r>
            <a:endParaRPr kumimoji="1" lang="zh-CN" altLang="en-US" b="1" dirty="0">
              <a:latin typeface="Microsoft YaHei" panose="020B0503020204020204" pitchFamily="34" charset="-122"/>
              <a:ea typeface="Microsoft YaHei" panose="020B0503020204020204" pitchFamily="34" charset="-122"/>
            </a:endParaRPr>
          </a:p>
        </p:txBody>
      </p:sp>
    </p:spTree>
    <p:extLst>
      <p:ext uri="{BB962C8B-B14F-4D97-AF65-F5344CB8AC3E}">
        <p14:creationId xmlns:p14="http://schemas.microsoft.com/office/powerpoint/2010/main" val="38526120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a:extLst>
              <a:ext uri="{FF2B5EF4-FFF2-40B4-BE49-F238E27FC236}">
                <a16:creationId xmlns:a16="http://schemas.microsoft.com/office/drawing/2014/main" id="{1EA49FF2-D527-534D-81C7-D5BB1B1033D3}"/>
              </a:ext>
            </a:extLst>
          </p:cNvPr>
          <p:cNvPicPr>
            <a:picLocks noChangeAspect="1"/>
          </p:cNvPicPr>
          <p:nvPr/>
        </p:nvPicPr>
        <p:blipFill>
          <a:blip r:embed="rId3"/>
          <a:stretch>
            <a:fillRect/>
          </a:stretch>
        </p:blipFill>
        <p:spPr>
          <a:xfrm>
            <a:off x="0" y="1009170"/>
            <a:ext cx="12192000" cy="128113"/>
          </a:xfrm>
          <a:prstGeom prst="rect">
            <a:avLst/>
          </a:prstGeom>
        </p:spPr>
      </p:pic>
      <p:pic>
        <p:nvPicPr>
          <p:cNvPr id="2" name="图片 1">
            <a:extLst>
              <a:ext uri="{FF2B5EF4-FFF2-40B4-BE49-F238E27FC236}">
                <a16:creationId xmlns:a16="http://schemas.microsoft.com/office/drawing/2014/main" id="{61A298DC-508A-A06A-2C36-E28E5E27D295}"/>
              </a:ext>
            </a:extLst>
          </p:cNvPr>
          <p:cNvPicPr>
            <a:picLocks noChangeAspect="1"/>
          </p:cNvPicPr>
          <p:nvPr/>
        </p:nvPicPr>
        <p:blipFill>
          <a:blip r:embed="rId4"/>
          <a:stretch>
            <a:fillRect/>
          </a:stretch>
        </p:blipFill>
        <p:spPr>
          <a:xfrm>
            <a:off x="428046" y="3723968"/>
            <a:ext cx="4127179" cy="2934977"/>
          </a:xfrm>
          <a:prstGeom prst="rect">
            <a:avLst/>
          </a:prstGeom>
          <a:ln>
            <a:noFill/>
          </a:ln>
        </p:spPr>
      </p:pic>
      <p:sp>
        <p:nvSpPr>
          <p:cNvPr id="3" name="文本框 2">
            <a:extLst>
              <a:ext uri="{FF2B5EF4-FFF2-40B4-BE49-F238E27FC236}">
                <a16:creationId xmlns:a16="http://schemas.microsoft.com/office/drawing/2014/main" id="{4619FB46-D605-2520-64A3-D1EB43BC85F2}"/>
              </a:ext>
            </a:extLst>
          </p:cNvPr>
          <p:cNvSpPr txBox="1"/>
          <p:nvPr/>
        </p:nvSpPr>
        <p:spPr>
          <a:xfrm>
            <a:off x="1062103" y="3762652"/>
            <a:ext cx="2560494" cy="369332"/>
          </a:xfrm>
          <a:prstGeom prst="rect">
            <a:avLst/>
          </a:prstGeom>
          <a:noFill/>
        </p:spPr>
        <p:txBody>
          <a:bodyPr wrap="square" rtlCol="0">
            <a:spAutoFit/>
          </a:bodyPr>
          <a:lstStyle/>
          <a:p>
            <a:r>
              <a:rPr kumimoji="1" lang="en-US" altLang="zh-CN" dirty="0"/>
              <a:t>Fischer &amp; </a:t>
            </a:r>
            <a:r>
              <a:rPr kumimoji="1" lang="en-US" altLang="zh-CN" dirty="0" err="1"/>
              <a:t>Valenti</a:t>
            </a:r>
            <a:r>
              <a:rPr kumimoji="1" lang="en-US" altLang="zh-CN" dirty="0"/>
              <a:t> 2005</a:t>
            </a:r>
            <a:endParaRPr kumimoji="1" lang="zh-CN" altLang="en-US" dirty="0"/>
          </a:p>
        </p:txBody>
      </p:sp>
      <p:sp>
        <p:nvSpPr>
          <p:cNvPr id="4" name="文本框 3">
            <a:extLst>
              <a:ext uri="{FF2B5EF4-FFF2-40B4-BE49-F238E27FC236}">
                <a16:creationId xmlns:a16="http://schemas.microsoft.com/office/drawing/2014/main" id="{4B05CCF9-2198-8E89-3F7D-1349CEF32FDE}"/>
              </a:ext>
            </a:extLst>
          </p:cNvPr>
          <p:cNvSpPr txBox="1"/>
          <p:nvPr/>
        </p:nvSpPr>
        <p:spPr>
          <a:xfrm>
            <a:off x="1169985" y="4171381"/>
            <a:ext cx="1424805" cy="1323439"/>
          </a:xfrm>
          <a:prstGeom prst="rect">
            <a:avLst/>
          </a:prstGeom>
          <a:noFill/>
          <a:ln>
            <a:noFill/>
          </a:ln>
        </p:spPr>
        <p:txBody>
          <a:bodyPr wrap="square" rtlCol="0">
            <a:spAutoFit/>
          </a:bodyPr>
          <a:lstStyle/>
          <a:p>
            <a:r>
              <a:rPr kumimoji="1" lang="en-US" altLang="zh-CN" sz="1600" dirty="0"/>
              <a:t>Also see </a:t>
            </a:r>
          </a:p>
          <a:p>
            <a:r>
              <a:rPr kumimoji="1" lang="en-US" altLang="zh-CN" sz="1600" dirty="0" err="1"/>
              <a:t>Gonzalex</a:t>
            </a:r>
            <a:r>
              <a:rPr kumimoji="1" lang="en-US" altLang="zh-CN" sz="1600" dirty="0"/>
              <a:t> 1998</a:t>
            </a:r>
          </a:p>
          <a:p>
            <a:r>
              <a:rPr kumimoji="1" lang="en-US" altLang="zh-CN" sz="1600" dirty="0"/>
              <a:t>Santos+2001</a:t>
            </a:r>
          </a:p>
          <a:p>
            <a:r>
              <a:rPr kumimoji="1" lang="en-US" altLang="zh-CN" sz="1600" dirty="0"/>
              <a:t>Santos+2004</a:t>
            </a:r>
            <a:endParaRPr kumimoji="1" lang="zh-CN" altLang="en-US" sz="1600" dirty="0"/>
          </a:p>
        </p:txBody>
      </p:sp>
      <p:pic>
        <p:nvPicPr>
          <p:cNvPr id="5" name="图片 4">
            <a:extLst>
              <a:ext uri="{FF2B5EF4-FFF2-40B4-BE49-F238E27FC236}">
                <a16:creationId xmlns:a16="http://schemas.microsoft.com/office/drawing/2014/main" id="{FA5DDAF3-124F-9DD6-8E42-0F7FCC15F884}"/>
              </a:ext>
            </a:extLst>
          </p:cNvPr>
          <p:cNvPicPr>
            <a:picLocks noChangeAspect="1"/>
          </p:cNvPicPr>
          <p:nvPr/>
        </p:nvPicPr>
        <p:blipFill>
          <a:blip r:embed="rId5"/>
          <a:stretch>
            <a:fillRect/>
          </a:stretch>
        </p:blipFill>
        <p:spPr>
          <a:xfrm>
            <a:off x="6918222" y="4153026"/>
            <a:ext cx="4014617" cy="2505919"/>
          </a:xfrm>
          <a:prstGeom prst="rect">
            <a:avLst/>
          </a:prstGeom>
          <a:ln>
            <a:noFill/>
          </a:ln>
        </p:spPr>
      </p:pic>
      <p:sp>
        <p:nvSpPr>
          <p:cNvPr id="6" name="文本框 5">
            <a:extLst>
              <a:ext uri="{FF2B5EF4-FFF2-40B4-BE49-F238E27FC236}">
                <a16:creationId xmlns:a16="http://schemas.microsoft.com/office/drawing/2014/main" id="{286F5675-D657-2AD2-A17B-6F70ACAC83F8}"/>
              </a:ext>
            </a:extLst>
          </p:cNvPr>
          <p:cNvSpPr txBox="1"/>
          <p:nvPr/>
        </p:nvSpPr>
        <p:spPr>
          <a:xfrm>
            <a:off x="7370663" y="4153026"/>
            <a:ext cx="1541522" cy="369332"/>
          </a:xfrm>
          <a:prstGeom prst="rect">
            <a:avLst/>
          </a:prstGeom>
          <a:noFill/>
        </p:spPr>
        <p:txBody>
          <a:bodyPr wrap="square" rtlCol="0">
            <a:spAutoFit/>
          </a:bodyPr>
          <a:lstStyle/>
          <a:p>
            <a:r>
              <a:rPr kumimoji="1" lang="en-US" altLang="zh-CN" dirty="0"/>
              <a:t>Steffen+2012</a:t>
            </a:r>
            <a:endParaRPr kumimoji="1" lang="zh-CN" altLang="en-US" dirty="0"/>
          </a:p>
        </p:txBody>
      </p:sp>
      <p:sp>
        <p:nvSpPr>
          <p:cNvPr id="7" name="文本框 6">
            <a:extLst>
              <a:ext uri="{FF2B5EF4-FFF2-40B4-BE49-F238E27FC236}">
                <a16:creationId xmlns:a16="http://schemas.microsoft.com/office/drawing/2014/main" id="{E4D64A7B-79B8-0939-5C46-9763C45FDF5F}"/>
              </a:ext>
            </a:extLst>
          </p:cNvPr>
          <p:cNvSpPr txBox="1"/>
          <p:nvPr/>
        </p:nvSpPr>
        <p:spPr>
          <a:xfrm>
            <a:off x="8690803" y="6023209"/>
            <a:ext cx="2354723" cy="338554"/>
          </a:xfrm>
          <a:prstGeom prst="rect">
            <a:avLst/>
          </a:prstGeom>
          <a:noFill/>
          <a:ln>
            <a:noFill/>
          </a:ln>
        </p:spPr>
        <p:txBody>
          <a:bodyPr wrap="square" rtlCol="0">
            <a:spAutoFit/>
          </a:bodyPr>
          <a:lstStyle/>
          <a:p>
            <a:r>
              <a:rPr kumimoji="1" lang="en-US" altLang="zh-CN" sz="1600" dirty="0"/>
              <a:t>See also Huang+2016</a:t>
            </a:r>
            <a:endParaRPr kumimoji="1" lang="zh-CN" altLang="en-US" sz="1600" dirty="0"/>
          </a:p>
        </p:txBody>
      </p:sp>
      <p:pic>
        <p:nvPicPr>
          <p:cNvPr id="8" name="图片 7">
            <a:extLst>
              <a:ext uri="{FF2B5EF4-FFF2-40B4-BE49-F238E27FC236}">
                <a16:creationId xmlns:a16="http://schemas.microsoft.com/office/drawing/2014/main" id="{DCB68068-3984-42B0-6DD0-1B99249118F6}"/>
              </a:ext>
            </a:extLst>
          </p:cNvPr>
          <p:cNvPicPr>
            <a:picLocks noChangeAspect="1"/>
          </p:cNvPicPr>
          <p:nvPr/>
        </p:nvPicPr>
        <p:blipFill>
          <a:blip r:embed="rId6"/>
          <a:stretch>
            <a:fillRect/>
          </a:stretch>
        </p:blipFill>
        <p:spPr>
          <a:xfrm>
            <a:off x="8882636" y="1509949"/>
            <a:ext cx="1946027" cy="2631019"/>
          </a:xfrm>
          <a:prstGeom prst="rect">
            <a:avLst/>
          </a:prstGeom>
        </p:spPr>
      </p:pic>
      <p:pic>
        <p:nvPicPr>
          <p:cNvPr id="9" name="图片 8">
            <a:extLst>
              <a:ext uri="{FF2B5EF4-FFF2-40B4-BE49-F238E27FC236}">
                <a16:creationId xmlns:a16="http://schemas.microsoft.com/office/drawing/2014/main" id="{46C32B15-86F9-C1A3-ECCC-A35A41BE32BB}"/>
              </a:ext>
            </a:extLst>
          </p:cNvPr>
          <p:cNvPicPr>
            <a:picLocks noChangeAspect="1"/>
          </p:cNvPicPr>
          <p:nvPr/>
        </p:nvPicPr>
        <p:blipFill>
          <a:blip r:embed="rId7"/>
          <a:stretch>
            <a:fillRect/>
          </a:stretch>
        </p:blipFill>
        <p:spPr>
          <a:xfrm>
            <a:off x="1539499" y="1961858"/>
            <a:ext cx="1727200" cy="1727200"/>
          </a:xfrm>
          <a:prstGeom prst="rect">
            <a:avLst/>
          </a:prstGeom>
        </p:spPr>
      </p:pic>
      <p:sp>
        <p:nvSpPr>
          <p:cNvPr id="10" name="文本框 9">
            <a:extLst>
              <a:ext uri="{FF2B5EF4-FFF2-40B4-BE49-F238E27FC236}">
                <a16:creationId xmlns:a16="http://schemas.microsoft.com/office/drawing/2014/main" id="{0216A1EF-6F57-8957-D672-9880A393C3F3}"/>
              </a:ext>
            </a:extLst>
          </p:cNvPr>
          <p:cNvSpPr txBox="1"/>
          <p:nvPr/>
        </p:nvSpPr>
        <p:spPr>
          <a:xfrm>
            <a:off x="3681358" y="2934143"/>
            <a:ext cx="4445448" cy="1200329"/>
          </a:xfrm>
          <a:prstGeom prst="rect">
            <a:avLst/>
          </a:prstGeom>
          <a:noFill/>
        </p:spPr>
        <p:txBody>
          <a:bodyPr wrap="none" rtlCol="0">
            <a:spAutoFit/>
          </a:bodyPr>
          <a:lstStyle/>
          <a:p>
            <a:pPr algn="ctr"/>
            <a:r>
              <a:rPr kumimoji="1" lang="en-US" altLang="zh-CN" sz="2400" b="1" dirty="0"/>
              <a:t>Hot </a:t>
            </a:r>
            <a:r>
              <a:rPr kumimoji="1" lang="en-US" altLang="zh-CN" sz="2400" b="1" dirty="0" err="1"/>
              <a:t>Jupiters</a:t>
            </a:r>
            <a:r>
              <a:rPr kumimoji="1" lang="en-US" altLang="zh-CN" sz="2400" b="1" dirty="0"/>
              <a:t> prefer in </a:t>
            </a:r>
          </a:p>
          <a:p>
            <a:pPr algn="ctr"/>
            <a:r>
              <a:rPr kumimoji="1" lang="en-US" altLang="zh-CN" sz="2400" b="1" dirty="0">
                <a:solidFill>
                  <a:srgbClr val="C00000"/>
                </a:solidFill>
              </a:rPr>
              <a:t>(metal-) “rich”   “single-child” </a:t>
            </a:r>
          </a:p>
          <a:p>
            <a:pPr algn="ctr"/>
            <a:r>
              <a:rPr kumimoji="1" lang="en-US" altLang="zh-CN" sz="2400" b="1" dirty="0"/>
              <a:t>family</a:t>
            </a:r>
            <a:endParaRPr kumimoji="1" lang="zh-CN" altLang="en-US" sz="2400" b="1" dirty="0"/>
          </a:p>
        </p:txBody>
      </p:sp>
      <p:cxnSp>
        <p:nvCxnSpPr>
          <p:cNvPr id="11" name="直线箭头连接符 10">
            <a:extLst>
              <a:ext uri="{FF2B5EF4-FFF2-40B4-BE49-F238E27FC236}">
                <a16:creationId xmlns:a16="http://schemas.microsoft.com/office/drawing/2014/main" id="{88F3A7AA-09C6-9A82-12BB-956D559F9FEA}"/>
              </a:ext>
            </a:extLst>
          </p:cNvPr>
          <p:cNvCxnSpPr>
            <a:cxnSpLocks/>
          </p:cNvCxnSpPr>
          <p:nvPr/>
        </p:nvCxnSpPr>
        <p:spPr>
          <a:xfrm>
            <a:off x="6805535" y="3762652"/>
            <a:ext cx="359710" cy="635007"/>
          </a:xfrm>
          <a:prstGeom prst="straightConnector1">
            <a:avLst/>
          </a:prstGeom>
          <a:ln w="50800">
            <a:tailEnd type="triangle"/>
          </a:ln>
        </p:spPr>
        <p:style>
          <a:lnRef idx="1">
            <a:schemeClr val="accent1"/>
          </a:lnRef>
          <a:fillRef idx="0">
            <a:schemeClr val="accent1"/>
          </a:fillRef>
          <a:effectRef idx="0">
            <a:schemeClr val="accent1"/>
          </a:effectRef>
          <a:fontRef idx="minor">
            <a:schemeClr val="tx1"/>
          </a:fontRef>
        </p:style>
      </p:cxnSp>
      <p:cxnSp>
        <p:nvCxnSpPr>
          <p:cNvPr id="12" name="直线箭头连接符 11">
            <a:extLst>
              <a:ext uri="{FF2B5EF4-FFF2-40B4-BE49-F238E27FC236}">
                <a16:creationId xmlns:a16="http://schemas.microsoft.com/office/drawing/2014/main" id="{F2D19C7A-497D-8519-5A8B-7C569F7BBB9E}"/>
              </a:ext>
            </a:extLst>
          </p:cNvPr>
          <p:cNvCxnSpPr>
            <a:cxnSpLocks/>
          </p:cNvCxnSpPr>
          <p:nvPr/>
        </p:nvCxnSpPr>
        <p:spPr>
          <a:xfrm flipH="1">
            <a:off x="4442129" y="3762652"/>
            <a:ext cx="338665" cy="612429"/>
          </a:xfrm>
          <a:prstGeom prst="straightConnector1">
            <a:avLst/>
          </a:prstGeom>
          <a:ln w="50800">
            <a:tailEnd type="triangle"/>
          </a:ln>
        </p:spPr>
        <p:style>
          <a:lnRef idx="1">
            <a:schemeClr val="accent1"/>
          </a:lnRef>
          <a:fillRef idx="0">
            <a:schemeClr val="accent1"/>
          </a:fillRef>
          <a:effectRef idx="0">
            <a:schemeClr val="accent1"/>
          </a:effectRef>
          <a:fontRef idx="minor">
            <a:schemeClr val="tx1"/>
          </a:fontRef>
        </p:style>
      </p:cxnSp>
      <p:pic>
        <p:nvPicPr>
          <p:cNvPr id="17" name="图片 16">
            <a:extLst>
              <a:ext uri="{FF2B5EF4-FFF2-40B4-BE49-F238E27FC236}">
                <a16:creationId xmlns:a16="http://schemas.microsoft.com/office/drawing/2014/main" id="{7380BD38-6EE2-6468-8DB6-1DEA7A2CCC03}"/>
              </a:ext>
            </a:extLst>
          </p:cNvPr>
          <p:cNvPicPr>
            <a:picLocks noChangeAspect="1"/>
          </p:cNvPicPr>
          <p:nvPr/>
        </p:nvPicPr>
        <p:blipFill>
          <a:blip r:embed="rId8"/>
          <a:stretch>
            <a:fillRect/>
          </a:stretch>
        </p:blipFill>
        <p:spPr>
          <a:xfrm>
            <a:off x="4277650" y="1155907"/>
            <a:ext cx="3079333" cy="1123328"/>
          </a:xfrm>
          <a:prstGeom prst="rect">
            <a:avLst/>
          </a:prstGeom>
        </p:spPr>
      </p:pic>
      <p:pic>
        <p:nvPicPr>
          <p:cNvPr id="18" name="图片 17">
            <a:extLst>
              <a:ext uri="{FF2B5EF4-FFF2-40B4-BE49-F238E27FC236}">
                <a16:creationId xmlns:a16="http://schemas.microsoft.com/office/drawing/2014/main" id="{A10C2C1F-A09C-1B68-F502-7EF52D8AAE1A}"/>
              </a:ext>
            </a:extLst>
          </p:cNvPr>
          <p:cNvPicPr>
            <a:picLocks noChangeAspect="1"/>
          </p:cNvPicPr>
          <p:nvPr/>
        </p:nvPicPr>
        <p:blipFill>
          <a:blip r:embed="rId9"/>
          <a:stretch>
            <a:fillRect/>
          </a:stretch>
        </p:blipFill>
        <p:spPr>
          <a:xfrm>
            <a:off x="5112179" y="1151892"/>
            <a:ext cx="1276178" cy="1107272"/>
          </a:xfrm>
          <a:prstGeom prst="rect">
            <a:avLst/>
          </a:prstGeom>
        </p:spPr>
      </p:pic>
      <p:pic>
        <p:nvPicPr>
          <p:cNvPr id="19" name="Picture 2">
            <a:extLst>
              <a:ext uri="{FF2B5EF4-FFF2-40B4-BE49-F238E27FC236}">
                <a16:creationId xmlns:a16="http://schemas.microsoft.com/office/drawing/2014/main" id="{87899C1E-2892-CD10-21B5-A676C83A6A7D}"/>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352176" y="1146742"/>
            <a:ext cx="1099905" cy="1044449"/>
          </a:xfrm>
          <a:prstGeom prst="rect">
            <a:avLst/>
          </a:prstGeom>
          <a:noFill/>
          <a:extLst>
            <a:ext uri="{909E8E84-426E-40DD-AFC4-6F175D3DCCD1}">
              <a14:hiddenFill xmlns:a14="http://schemas.microsoft.com/office/drawing/2010/main">
                <a:solidFill>
                  <a:srgbClr val="FFFFFF"/>
                </a:solidFill>
              </a14:hiddenFill>
            </a:ext>
          </a:extLst>
        </p:spPr>
      </p:pic>
      <p:sp>
        <p:nvSpPr>
          <p:cNvPr id="21" name="文本框 20">
            <a:extLst>
              <a:ext uri="{FF2B5EF4-FFF2-40B4-BE49-F238E27FC236}">
                <a16:creationId xmlns:a16="http://schemas.microsoft.com/office/drawing/2014/main" id="{D6CD51A7-EDA1-D255-1C0F-39696D90788A}"/>
              </a:ext>
            </a:extLst>
          </p:cNvPr>
          <p:cNvSpPr txBox="1"/>
          <p:nvPr/>
        </p:nvSpPr>
        <p:spPr>
          <a:xfrm>
            <a:off x="3362808" y="2191191"/>
            <a:ext cx="5390111" cy="830997"/>
          </a:xfrm>
          <a:prstGeom prst="rect">
            <a:avLst/>
          </a:prstGeom>
          <a:solidFill>
            <a:schemeClr val="tx1">
              <a:lumMod val="25000"/>
              <a:lumOff val="75000"/>
            </a:schemeClr>
          </a:solidFill>
        </p:spPr>
        <p:txBody>
          <a:bodyPr wrap="square" rtlCol="0">
            <a:spAutoFit/>
          </a:bodyPr>
          <a:lstStyle/>
          <a:p>
            <a:pPr algn="ctr"/>
            <a:r>
              <a:rPr kumimoji="1" lang="zh-CN" altLang="en-US" sz="2400" dirty="0">
                <a:solidFill>
                  <a:srgbClr val="C00000"/>
                </a:solidFill>
                <a:latin typeface="黑体"/>
                <a:ea typeface="黑体"/>
                <a:cs typeface="黑体"/>
              </a:rPr>
              <a:t>研究背景</a:t>
            </a:r>
            <a:r>
              <a:rPr kumimoji="1" lang="en-US" altLang="zh-CN" sz="2400" dirty="0">
                <a:solidFill>
                  <a:srgbClr val="C00000"/>
                </a:solidFill>
                <a:latin typeface="黑体"/>
                <a:ea typeface="黑体"/>
                <a:cs typeface="黑体"/>
              </a:rPr>
              <a:t>:</a:t>
            </a:r>
          </a:p>
          <a:p>
            <a:pPr algn="ctr"/>
            <a:r>
              <a:rPr kumimoji="1" lang="zh-CN" altLang="en-US" sz="2400" dirty="0">
                <a:solidFill>
                  <a:srgbClr val="FF0000"/>
                </a:solidFill>
                <a:latin typeface="Microsoft YaHei" panose="020B0503020204020204" pitchFamily="34" charset="-122"/>
                <a:ea typeface="Microsoft YaHei" panose="020B0503020204020204" pitchFamily="34" charset="-122"/>
              </a:rPr>
              <a:t>热木星</a:t>
            </a:r>
            <a:r>
              <a:rPr kumimoji="1" lang="zh-CN" altLang="en-US" sz="2400" dirty="0">
                <a:latin typeface="Microsoft YaHei" panose="020B0503020204020204" pitchFamily="34" charset="-122"/>
                <a:ea typeface="Microsoft YaHei" panose="020B0503020204020204" pitchFamily="34" charset="-122"/>
              </a:rPr>
              <a:t>倾向于出生</a:t>
            </a:r>
            <a:r>
              <a:rPr kumimoji="1" lang="zh-CN" altLang="en-US" sz="2400" dirty="0">
                <a:solidFill>
                  <a:srgbClr val="FF0000"/>
                </a:solidFill>
                <a:latin typeface="Microsoft YaHei" panose="020B0503020204020204" pitchFamily="34" charset="-122"/>
                <a:ea typeface="Microsoft YaHei" panose="020B0503020204020204" pitchFamily="34" charset="-122"/>
              </a:rPr>
              <a:t>富贵</a:t>
            </a:r>
            <a:r>
              <a:rPr kumimoji="1" lang="zh-CN" altLang="en-US" sz="2400" dirty="0">
                <a:latin typeface="Microsoft YaHei" panose="020B0503020204020204" pitchFamily="34" charset="-122"/>
                <a:ea typeface="Microsoft YaHei" panose="020B0503020204020204" pitchFamily="34" charset="-122"/>
              </a:rPr>
              <a:t>的</a:t>
            </a:r>
            <a:r>
              <a:rPr kumimoji="1" lang="zh-CN" altLang="en-US" sz="2400" dirty="0">
                <a:solidFill>
                  <a:srgbClr val="FF0000"/>
                </a:solidFill>
                <a:latin typeface="Microsoft YaHei" panose="020B0503020204020204" pitchFamily="34" charset="-122"/>
                <a:ea typeface="Microsoft YaHei" panose="020B0503020204020204" pitchFamily="34" charset="-122"/>
              </a:rPr>
              <a:t>独生</a:t>
            </a:r>
            <a:r>
              <a:rPr kumimoji="1" lang="zh-CN" altLang="en-US" sz="2400" dirty="0">
                <a:latin typeface="Microsoft YaHei" panose="020B0503020204020204" pitchFamily="34" charset="-122"/>
                <a:ea typeface="Microsoft YaHei" panose="020B0503020204020204" pitchFamily="34" charset="-122"/>
              </a:rPr>
              <a:t>子女家庭</a:t>
            </a:r>
          </a:p>
        </p:txBody>
      </p:sp>
      <p:sp>
        <p:nvSpPr>
          <p:cNvPr id="13" name="矩形 23">
            <a:extLst>
              <a:ext uri="{FF2B5EF4-FFF2-40B4-BE49-F238E27FC236}">
                <a16:creationId xmlns:a16="http://schemas.microsoft.com/office/drawing/2014/main" id="{430EF111-23E0-F2B8-6756-543F4C119B64}"/>
              </a:ext>
            </a:extLst>
          </p:cNvPr>
          <p:cNvSpPr/>
          <p:nvPr/>
        </p:nvSpPr>
        <p:spPr>
          <a:xfrm>
            <a:off x="0" y="20386"/>
            <a:ext cx="12191999" cy="906851"/>
          </a:xfrm>
          <a:prstGeom prst="rect">
            <a:avLst/>
          </a:prstGeom>
        </p:spPr>
        <p:txBody>
          <a:bodyPr wrap="square">
            <a:spAutoFit/>
          </a:bodyPr>
          <a:lstStyle/>
          <a:p>
            <a:pPr algn="ctr">
              <a:lnSpc>
                <a:spcPct val="150000"/>
              </a:lnSpc>
            </a:pPr>
            <a:r>
              <a:rPr lang="en-US" altLang="zh-CN" sz="4000" dirty="0">
                <a:solidFill>
                  <a:srgbClr val="7030A0"/>
                </a:solidFill>
                <a:latin typeface="Microsoft YaHei" panose="020B0503020204020204" pitchFamily="34" charset="-122"/>
                <a:ea typeface="Microsoft YaHei" panose="020B0503020204020204" pitchFamily="34" charset="-122"/>
              </a:rPr>
              <a:t>Discovering a new planet population</a:t>
            </a:r>
          </a:p>
        </p:txBody>
      </p:sp>
    </p:spTree>
    <p:extLst>
      <p:ext uri="{BB962C8B-B14F-4D97-AF65-F5344CB8AC3E}">
        <p14:creationId xmlns:p14="http://schemas.microsoft.com/office/powerpoint/2010/main" val="273070823"/>
      </p:ext>
    </p:extLst>
  </p:cSld>
  <p:clrMapOvr>
    <a:masterClrMapping/>
  </p:clrMapOvr>
  <mc:AlternateContent xmlns:mc="http://schemas.openxmlformats.org/markup-compatibility/2006" xmlns:p14="http://schemas.microsoft.com/office/powerpoint/2010/main">
    <mc:Choice Requires="p14">
      <p:transition spd="slow" p14:dur="2000" advTm="59523"/>
    </mc:Choice>
    <mc:Fallback xmlns="">
      <p:transition spd="slow" advTm="59523"/>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2E8E1C-AF69-1B32-484C-91B663BE0522}"/>
            </a:ext>
          </a:extLst>
        </p:cNvPr>
        <p:cNvGrpSpPr/>
        <p:nvPr/>
      </p:nvGrpSpPr>
      <p:grpSpPr>
        <a:xfrm>
          <a:off x="0" y="0"/>
          <a:ext cx="0" cy="0"/>
          <a:chOff x="0" y="0"/>
          <a:chExt cx="0" cy="0"/>
        </a:xfrm>
      </p:grpSpPr>
      <p:pic>
        <p:nvPicPr>
          <p:cNvPr id="16" name="图片 15">
            <a:extLst>
              <a:ext uri="{FF2B5EF4-FFF2-40B4-BE49-F238E27FC236}">
                <a16:creationId xmlns:a16="http://schemas.microsoft.com/office/drawing/2014/main" id="{9663134B-D6BA-5801-606F-56E73737E6D1}"/>
              </a:ext>
            </a:extLst>
          </p:cNvPr>
          <p:cNvPicPr>
            <a:picLocks noChangeAspect="1"/>
          </p:cNvPicPr>
          <p:nvPr/>
        </p:nvPicPr>
        <p:blipFill>
          <a:blip r:embed="rId3"/>
          <a:stretch>
            <a:fillRect/>
          </a:stretch>
        </p:blipFill>
        <p:spPr>
          <a:xfrm>
            <a:off x="0" y="1009170"/>
            <a:ext cx="12192000" cy="128113"/>
          </a:xfrm>
          <a:prstGeom prst="rect">
            <a:avLst/>
          </a:prstGeom>
        </p:spPr>
      </p:pic>
      <p:pic>
        <p:nvPicPr>
          <p:cNvPr id="23" name="图片 22">
            <a:extLst>
              <a:ext uri="{FF2B5EF4-FFF2-40B4-BE49-F238E27FC236}">
                <a16:creationId xmlns:a16="http://schemas.microsoft.com/office/drawing/2014/main" id="{50085F9F-9EC1-DD27-C8A3-4F148713DD16}"/>
              </a:ext>
            </a:extLst>
          </p:cNvPr>
          <p:cNvPicPr>
            <a:picLocks noChangeAspect="1"/>
          </p:cNvPicPr>
          <p:nvPr/>
        </p:nvPicPr>
        <p:blipFill>
          <a:blip r:embed="rId4"/>
          <a:stretch>
            <a:fillRect/>
          </a:stretch>
        </p:blipFill>
        <p:spPr>
          <a:xfrm>
            <a:off x="-103632" y="1566582"/>
            <a:ext cx="7774829" cy="4679662"/>
          </a:xfrm>
          <a:prstGeom prst="rect">
            <a:avLst/>
          </a:prstGeom>
        </p:spPr>
      </p:pic>
      <p:pic>
        <p:nvPicPr>
          <p:cNvPr id="5" name="图片 4">
            <a:extLst>
              <a:ext uri="{FF2B5EF4-FFF2-40B4-BE49-F238E27FC236}">
                <a16:creationId xmlns:a16="http://schemas.microsoft.com/office/drawing/2014/main" id="{57B30660-5687-1092-F61B-A7A6A79A040D}"/>
              </a:ext>
            </a:extLst>
          </p:cNvPr>
          <p:cNvPicPr>
            <a:picLocks noChangeAspect="1"/>
          </p:cNvPicPr>
          <p:nvPr/>
        </p:nvPicPr>
        <p:blipFill>
          <a:blip r:embed="rId5"/>
          <a:stretch>
            <a:fillRect/>
          </a:stretch>
        </p:blipFill>
        <p:spPr>
          <a:xfrm>
            <a:off x="7143888" y="1632555"/>
            <a:ext cx="4942034" cy="4216275"/>
          </a:xfrm>
          <a:prstGeom prst="rect">
            <a:avLst/>
          </a:prstGeom>
          <a:ln>
            <a:solidFill>
              <a:schemeClr val="bg2">
                <a:lumMod val="90000"/>
              </a:schemeClr>
            </a:solidFill>
          </a:ln>
        </p:spPr>
      </p:pic>
      <p:sp>
        <p:nvSpPr>
          <p:cNvPr id="4" name="文本框 3">
            <a:extLst>
              <a:ext uri="{FF2B5EF4-FFF2-40B4-BE49-F238E27FC236}">
                <a16:creationId xmlns:a16="http://schemas.microsoft.com/office/drawing/2014/main" id="{59EECE47-1B97-D87E-A48B-90D839A5F2A6}"/>
              </a:ext>
            </a:extLst>
          </p:cNvPr>
          <p:cNvSpPr txBox="1"/>
          <p:nvPr/>
        </p:nvSpPr>
        <p:spPr>
          <a:xfrm>
            <a:off x="197544" y="5764676"/>
            <a:ext cx="3586238" cy="369332"/>
          </a:xfrm>
          <a:prstGeom prst="rect">
            <a:avLst/>
          </a:prstGeom>
          <a:solidFill>
            <a:srgbClr val="F4F4C6"/>
          </a:solidFill>
        </p:spPr>
        <p:txBody>
          <a:bodyPr wrap="none" rtlCol="0">
            <a:spAutoFit/>
          </a:bodyPr>
          <a:lstStyle/>
          <a:p>
            <a:pPr algn="l"/>
            <a:r>
              <a:rPr kumimoji="1" lang="en-US" altLang="zh-CN" dirty="0">
                <a:latin typeface="Microsoft YaHei" panose="020B0503020204020204" pitchFamily="34" charset="-122"/>
                <a:ea typeface="Microsoft YaHei" panose="020B0503020204020204" pitchFamily="34" charset="-122"/>
              </a:rPr>
              <a:t>Dong</a:t>
            </a:r>
            <a:r>
              <a:rPr kumimoji="1" lang="en-US" altLang="zh-CN" baseline="30000" dirty="0">
                <a:latin typeface="Microsoft YaHei" panose="020B0503020204020204" pitchFamily="34" charset="-122"/>
                <a:ea typeface="Microsoft YaHei" panose="020B0503020204020204" pitchFamily="34" charset="-122"/>
              </a:rPr>
              <a:t>*</a:t>
            </a:r>
            <a:r>
              <a:rPr kumimoji="1" lang="en-US" altLang="zh-CN" dirty="0">
                <a:latin typeface="Microsoft YaHei" panose="020B0503020204020204" pitchFamily="34" charset="-122"/>
                <a:ea typeface="Microsoft YaHei" panose="020B0503020204020204" pitchFamily="34" charset="-122"/>
              </a:rPr>
              <a:t> &amp; </a:t>
            </a:r>
            <a:r>
              <a:rPr kumimoji="1" lang="en-US" altLang="zh-CN" b="1" dirty="0">
                <a:latin typeface="Microsoft YaHei" panose="020B0503020204020204" pitchFamily="34" charset="-122"/>
                <a:ea typeface="Microsoft YaHei" panose="020B0503020204020204" pitchFamily="34" charset="-122"/>
              </a:rPr>
              <a:t>Xie</a:t>
            </a:r>
            <a:r>
              <a:rPr kumimoji="1" lang="en-US" altLang="zh-CN" b="1" baseline="30000" dirty="0">
                <a:latin typeface="Microsoft YaHei" panose="020B0503020204020204" pitchFamily="34" charset="-122"/>
                <a:ea typeface="Microsoft YaHei" panose="020B0503020204020204" pitchFamily="34" charset="-122"/>
              </a:rPr>
              <a:t>*</a:t>
            </a:r>
            <a:r>
              <a:rPr kumimoji="1" lang="en-US" altLang="zh-CN" dirty="0">
                <a:latin typeface="Microsoft YaHei" panose="020B0503020204020204" pitchFamily="34" charset="-122"/>
                <a:ea typeface="Microsoft YaHei" panose="020B0503020204020204" pitchFamily="34" charset="-122"/>
              </a:rPr>
              <a:t> et al. 2018 </a:t>
            </a:r>
            <a:r>
              <a:rPr kumimoji="1" lang="en-US" altLang="zh-CN" b="1" dirty="0">
                <a:latin typeface="Microsoft YaHei" panose="020B0503020204020204" pitchFamily="34" charset="-122"/>
                <a:ea typeface="Microsoft YaHei" panose="020B0503020204020204" pitchFamily="34" charset="-122"/>
              </a:rPr>
              <a:t>PNAS</a:t>
            </a:r>
            <a:endParaRPr kumimoji="1" lang="zh-CN" altLang="en-US" b="1" dirty="0">
              <a:latin typeface="Microsoft YaHei" panose="020B0503020204020204" pitchFamily="34" charset="-122"/>
              <a:ea typeface="Microsoft YaHei" panose="020B0503020204020204" pitchFamily="34" charset="-122"/>
            </a:endParaRPr>
          </a:p>
        </p:txBody>
      </p:sp>
      <p:sp>
        <p:nvSpPr>
          <p:cNvPr id="2" name="矩形 23">
            <a:extLst>
              <a:ext uri="{FF2B5EF4-FFF2-40B4-BE49-F238E27FC236}">
                <a16:creationId xmlns:a16="http://schemas.microsoft.com/office/drawing/2014/main" id="{58DA19CC-8D72-F2B5-24C6-BD7834843909}"/>
              </a:ext>
            </a:extLst>
          </p:cNvPr>
          <p:cNvSpPr/>
          <p:nvPr/>
        </p:nvSpPr>
        <p:spPr>
          <a:xfrm>
            <a:off x="0" y="20386"/>
            <a:ext cx="12191999" cy="906851"/>
          </a:xfrm>
          <a:prstGeom prst="rect">
            <a:avLst/>
          </a:prstGeom>
        </p:spPr>
        <p:txBody>
          <a:bodyPr wrap="square">
            <a:spAutoFit/>
          </a:bodyPr>
          <a:lstStyle/>
          <a:p>
            <a:pPr algn="ctr">
              <a:lnSpc>
                <a:spcPct val="150000"/>
              </a:lnSpc>
            </a:pPr>
            <a:r>
              <a:rPr lang="en-US" altLang="zh-CN" sz="4000" dirty="0">
                <a:solidFill>
                  <a:srgbClr val="7030A0"/>
                </a:solidFill>
                <a:latin typeface="Microsoft YaHei" panose="020B0503020204020204" pitchFamily="34" charset="-122"/>
                <a:ea typeface="Microsoft YaHei" panose="020B0503020204020204" pitchFamily="34" charset="-122"/>
              </a:rPr>
              <a:t>Discovering a new planet population</a:t>
            </a:r>
          </a:p>
        </p:txBody>
      </p:sp>
    </p:spTree>
    <p:extLst>
      <p:ext uri="{BB962C8B-B14F-4D97-AF65-F5344CB8AC3E}">
        <p14:creationId xmlns:p14="http://schemas.microsoft.com/office/powerpoint/2010/main" val="600660996"/>
      </p:ext>
    </p:extLst>
  </p:cSld>
  <p:clrMapOvr>
    <a:masterClrMapping/>
  </p:clrMapOvr>
  <mc:AlternateContent xmlns:mc="http://schemas.openxmlformats.org/markup-compatibility/2006" xmlns:p14="http://schemas.microsoft.com/office/powerpoint/2010/main">
    <mc:Choice Requires="p14">
      <p:transition spd="slow" p14:dur="2000" advTm="64396"/>
    </mc:Choice>
    <mc:Fallback xmlns="">
      <p:transition spd="slow" advTm="64396"/>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a:extLst>
              <a:ext uri="{FF2B5EF4-FFF2-40B4-BE49-F238E27FC236}">
                <a16:creationId xmlns:a16="http://schemas.microsoft.com/office/drawing/2014/main" id="{7BA4261A-DC43-2146-9175-46A03404546F}"/>
              </a:ext>
            </a:extLst>
          </p:cNvPr>
          <p:cNvPicPr>
            <a:picLocks noChangeAspect="1"/>
          </p:cNvPicPr>
          <p:nvPr/>
        </p:nvPicPr>
        <p:blipFill>
          <a:blip r:embed="rId3"/>
          <a:stretch>
            <a:fillRect/>
          </a:stretch>
        </p:blipFill>
        <p:spPr>
          <a:xfrm>
            <a:off x="0" y="1009172"/>
            <a:ext cx="12192000" cy="128113"/>
          </a:xfrm>
          <a:prstGeom prst="rect">
            <a:avLst/>
          </a:prstGeom>
        </p:spPr>
      </p:pic>
      <p:pic>
        <p:nvPicPr>
          <p:cNvPr id="10" name="图片 5">
            <a:extLst>
              <a:ext uri="{FF2B5EF4-FFF2-40B4-BE49-F238E27FC236}">
                <a16:creationId xmlns:a16="http://schemas.microsoft.com/office/drawing/2014/main" id="{0A1647EE-BFEB-CF46-98A5-E8D72AA68B2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3293" y="1897830"/>
            <a:ext cx="1970609" cy="1138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图片 10">
            <a:extLst>
              <a:ext uri="{FF2B5EF4-FFF2-40B4-BE49-F238E27FC236}">
                <a16:creationId xmlns:a16="http://schemas.microsoft.com/office/drawing/2014/main" id="{8020C38D-C74C-6545-81AA-B89ABD5CD295}"/>
              </a:ext>
            </a:extLst>
          </p:cNvPr>
          <p:cNvPicPr>
            <a:picLocks noChangeAspect="1"/>
          </p:cNvPicPr>
          <p:nvPr/>
        </p:nvPicPr>
        <p:blipFill>
          <a:blip r:embed="rId5"/>
          <a:stretch>
            <a:fillRect/>
          </a:stretch>
        </p:blipFill>
        <p:spPr>
          <a:xfrm>
            <a:off x="9826862" y="1775017"/>
            <a:ext cx="2047895" cy="1219991"/>
          </a:xfrm>
          <a:prstGeom prst="rect">
            <a:avLst/>
          </a:prstGeom>
        </p:spPr>
      </p:pic>
      <p:sp>
        <p:nvSpPr>
          <p:cNvPr id="16" name="文本框 15">
            <a:extLst>
              <a:ext uri="{FF2B5EF4-FFF2-40B4-BE49-F238E27FC236}">
                <a16:creationId xmlns:a16="http://schemas.microsoft.com/office/drawing/2014/main" id="{890411A1-80E7-CE45-B671-3386D8D5E8C8}"/>
              </a:ext>
            </a:extLst>
          </p:cNvPr>
          <p:cNvSpPr txBox="1"/>
          <p:nvPr/>
        </p:nvSpPr>
        <p:spPr>
          <a:xfrm>
            <a:off x="4981053" y="1370843"/>
            <a:ext cx="2448106" cy="461665"/>
          </a:xfrm>
          <a:prstGeom prst="rect">
            <a:avLst/>
          </a:prstGeom>
          <a:noFill/>
        </p:spPr>
        <p:txBody>
          <a:bodyPr wrap="none" rtlCol="0">
            <a:spAutoFit/>
          </a:bodyPr>
          <a:lstStyle/>
          <a:p>
            <a:r>
              <a:rPr kumimoji="1" lang="zh-CN" altLang="en-US" sz="2400" dirty="0">
                <a:solidFill>
                  <a:srgbClr val="7030A0"/>
                </a:solidFill>
                <a:latin typeface="Microsoft YaHei" panose="020B0503020204020204" pitchFamily="34" charset="-122"/>
                <a:ea typeface="Microsoft YaHei" panose="020B0503020204020204" pitchFamily="34" charset="-122"/>
              </a:rPr>
              <a:t>测光 </a:t>
            </a:r>
            <a:r>
              <a:rPr kumimoji="1" lang="en-US" altLang="zh-CN" sz="2133" dirty="0">
                <a:solidFill>
                  <a:srgbClr val="7030A0"/>
                </a:solidFill>
                <a:latin typeface="Microsoft YaHei" panose="020B0503020204020204" pitchFamily="34" charset="-122"/>
                <a:ea typeface="Microsoft YaHei" panose="020B0503020204020204" pitchFamily="34" charset="-122"/>
              </a:rPr>
              <a:t>Photometry</a:t>
            </a:r>
            <a:endParaRPr kumimoji="1" lang="zh-CN" altLang="en-US" sz="2400" dirty="0">
              <a:solidFill>
                <a:srgbClr val="7030A0"/>
              </a:solidFill>
              <a:latin typeface="Microsoft YaHei" panose="020B0503020204020204" pitchFamily="34" charset="-122"/>
              <a:ea typeface="Microsoft YaHei" panose="020B0503020204020204" pitchFamily="34" charset="-122"/>
            </a:endParaRPr>
          </a:p>
        </p:txBody>
      </p:sp>
      <p:pic>
        <p:nvPicPr>
          <p:cNvPr id="17" name="图片 16">
            <a:extLst>
              <a:ext uri="{FF2B5EF4-FFF2-40B4-BE49-F238E27FC236}">
                <a16:creationId xmlns:a16="http://schemas.microsoft.com/office/drawing/2014/main" id="{1FA8E2E6-1569-3144-AD4C-8E14468B6A0B}"/>
              </a:ext>
            </a:extLst>
          </p:cNvPr>
          <p:cNvPicPr>
            <a:picLocks noChangeAspect="1"/>
          </p:cNvPicPr>
          <p:nvPr/>
        </p:nvPicPr>
        <p:blipFill>
          <a:blip r:embed="rId6"/>
          <a:stretch>
            <a:fillRect/>
          </a:stretch>
        </p:blipFill>
        <p:spPr>
          <a:xfrm>
            <a:off x="4594984" y="1837011"/>
            <a:ext cx="3354032" cy="1234957"/>
          </a:xfrm>
          <a:prstGeom prst="rect">
            <a:avLst/>
          </a:prstGeom>
        </p:spPr>
      </p:pic>
      <p:sp>
        <p:nvSpPr>
          <p:cNvPr id="18" name="文本框 17">
            <a:extLst>
              <a:ext uri="{FF2B5EF4-FFF2-40B4-BE49-F238E27FC236}">
                <a16:creationId xmlns:a16="http://schemas.microsoft.com/office/drawing/2014/main" id="{65E39AD0-2E7C-5B4F-95C1-5307545AB974}"/>
              </a:ext>
            </a:extLst>
          </p:cNvPr>
          <p:cNvSpPr txBox="1"/>
          <p:nvPr/>
        </p:nvSpPr>
        <p:spPr>
          <a:xfrm>
            <a:off x="525120" y="1457143"/>
            <a:ext cx="2557110" cy="420564"/>
          </a:xfrm>
          <a:prstGeom prst="rect">
            <a:avLst/>
          </a:prstGeom>
          <a:noFill/>
        </p:spPr>
        <p:txBody>
          <a:bodyPr wrap="none" rtlCol="0">
            <a:spAutoFit/>
          </a:bodyPr>
          <a:lstStyle/>
          <a:p>
            <a:r>
              <a:rPr kumimoji="1" lang="zh-CN" altLang="en-US" sz="2133" dirty="0">
                <a:solidFill>
                  <a:srgbClr val="7030A0"/>
                </a:solidFill>
                <a:latin typeface="Microsoft YaHei" panose="020B0503020204020204" pitchFamily="34" charset="-122"/>
                <a:ea typeface="Microsoft YaHei" panose="020B0503020204020204" pitchFamily="34" charset="-122"/>
              </a:rPr>
              <a:t>光谱</a:t>
            </a:r>
            <a:r>
              <a:rPr kumimoji="1" lang="en-US" altLang="zh-CN" sz="2133" dirty="0">
                <a:solidFill>
                  <a:srgbClr val="7030A0"/>
                </a:solidFill>
                <a:latin typeface="Microsoft YaHei" panose="020B0503020204020204" pitchFamily="34" charset="-122"/>
                <a:ea typeface="Microsoft YaHei" panose="020B0503020204020204" pitchFamily="34" charset="-122"/>
              </a:rPr>
              <a:t>Spectroscopy</a:t>
            </a:r>
            <a:endParaRPr kumimoji="1" lang="zh-CN" altLang="en-US" sz="2133" dirty="0">
              <a:solidFill>
                <a:srgbClr val="7030A0"/>
              </a:solidFill>
              <a:latin typeface="Microsoft YaHei" panose="020B0503020204020204" pitchFamily="34" charset="-122"/>
              <a:ea typeface="Microsoft YaHei" panose="020B0503020204020204" pitchFamily="34" charset="-122"/>
            </a:endParaRPr>
          </a:p>
        </p:txBody>
      </p:sp>
      <p:sp>
        <p:nvSpPr>
          <p:cNvPr id="19" name="文本框 18">
            <a:extLst>
              <a:ext uri="{FF2B5EF4-FFF2-40B4-BE49-F238E27FC236}">
                <a16:creationId xmlns:a16="http://schemas.microsoft.com/office/drawing/2014/main" id="{7B325BF0-AE7F-3B4A-B9F6-E9CF4788DF0A}"/>
              </a:ext>
            </a:extLst>
          </p:cNvPr>
          <p:cNvSpPr txBox="1"/>
          <p:nvPr/>
        </p:nvSpPr>
        <p:spPr>
          <a:xfrm>
            <a:off x="826136" y="1858955"/>
            <a:ext cx="1082348" cy="379656"/>
          </a:xfrm>
          <a:prstGeom prst="rect">
            <a:avLst/>
          </a:prstGeom>
          <a:noFill/>
        </p:spPr>
        <p:txBody>
          <a:bodyPr wrap="none" rtlCol="0">
            <a:spAutoFit/>
          </a:bodyPr>
          <a:lstStyle/>
          <a:p>
            <a:r>
              <a:rPr kumimoji="1" lang="en-US" altLang="zh-CN" sz="1867" dirty="0">
                <a:solidFill>
                  <a:srgbClr val="FFFF00"/>
                </a:solidFill>
              </a:rPr>
              <a:t>LAMOST</a:t>
            </a:r>
            <a:endParaRPr kumimoji="1" lang="zh-CN" altLang="en-US" sz="1867" dirty="0">
              <a:solidFill>
                <a:srgbClr val="FFFF00"/>
              </a:solidFill>
            </a:endParaRPr>
          </a:p>
        </p:txBody>
      </p:sp>
      <p:sp>
        <p:nvSpPr>
          <p:cNvPr id="20" name="文本框 19">
            <a:extLst>
              <a:ext uri="{FF2B5EF4-FFF2-40B4-BE49-F238E27FC236}">
                <a16:creationId xmlns:a16="http://schemas.microsoft.com/office/drawing/2014/main" id="{53EF0897-85F1-2042-8BDB-0EE71F0A11A6}"/>
              </a:ext>
            </a:extLst>
          </p:cNvPr>
          <p:cNvSpPr txBox="1"/>
          <p:nvPr/>
        </p:nvSpPr>
        <p:spPr>
          <a:xfrm>
            <a:off x="4575037" y="1812563"/>
            <a:ext cx="837089" cy="379656"/>
          </a:xfrm>
          <a:prstGeom prst="rect">
            <a:avLst/>
          </a:prstGeom>
          <a:noFill/>
        </p:spPr>
        <p:txBody>
          <a:bodyPr wrap="none" rtlCol="0">
            <a:spAutoFit/>
          </a:bodyPr>
          <a:lstStyle/>
          <a:p>
            <a:r>
              <a:rPr kumimoji="1" lang="en-US" altLang="zh-CN" sz="1867" dirty="0">
                <a:solidFill>
                  <a:srgbClr val="FFFF00"/>
                </a:solidFill>
              </a:rPr>
              <a:t>Kepler</a:t>
            </a:r>
            <a:endParaRPr kumimoji="1" lang="zh-CN" altLang="en-US" sz="1867" dirty="0">
              <a:solidFill>
                <a:srgbClr val="FFFF00"/>
              </a:solidFill>
            </a:endParaRPr>
          </a:p>
        </p:txBody>
      </p:sp>
      <p:sp>
        <p:nvSpPr>
          <p:cNvPr id="21" name="文本框 20">
            <a:extLst>
              <a:ext uri="{FF2B5EF4-FFF2-40B4-BE49-F238E27FC236}">
                <a16:creationId xmlns:a16="http://schemas.microsoft.com/office/drawing/2014/main" id="{6BF1E535-5BC2-4C4D-BB57-7BC15684B0C0}"/>
              </a:ext>
            </a:extLst>
          </p:cNvPr>
          <p:cNvSpPr txBox="1"/>
          <p:nvPr/>
        </p:nvSpPr>
        <p:spPr>
          <a:xfrm>
            <a:off x="6198182" y="1775015"/>
            <a:ext cx="964367" cy="379656"/>
          </a:xfrm>
          <a:prstGeom prst="rect">
            <a:avLst/>
          </a:prstGeom>
          <a:noFill/>
        </p:spPr>
        <p:txBody>
          <a:bodyPr wrap="square" rtlCol="0">
            <a:spAutoFit/>
          </a:bodyPr>
          <a:lstStyle/>
          <a:p>
            <a:r>
              <a:rPr kumimoji="1" lang="en-US" altLang="zh-CN" sz="1867" dirty="0">
                <a:solidFill>
                  <a:schemeClr val="bg2">
                    <a:lumMod val="75000"/>
                  </a:schemeClr>
                </a:solidFill>
              </a:rPr>
              <a:t>TESS</a:t>
            </a:r>
            <a:endParaRPr kumimoji="1" lang="zh-CN" altLang="en-US" sz="1867" dirty="0">
              <a:solidFill>
                <a:schemeClr val="bg2">
                  <a:lumMod val="75000"/>
                </a:schemeClr>
              </a:solidFill>
            </a:endParaRPr>
          </a:p>
        </p:txBody>
      </p:sp>
      <p:sp>
        <p:nvSpPr>
          <p:cNvPr id="22" name="文本框 21">
            <a:extLst>
              <a:ext uri="{FF2B5EF4-FFF2-40B4-BE49-F238E27FC236}">
                <a16:creationId xmlns:a16="http://schemas.microsoft.com/office/drawing/2014/main" id="{E3B8B6FF-46F8-6340-9181-2CEAA2FAF403}"/>
              </a:ext>
            </a:extLst>
          </p:cNvPr>
          <p:cNvSpPr txBox="1"/>
          <p:nvPr/>
        </p:nvSpPr>
        <p:spPr>
          <a:xfrm>
            <a:off x="11273786" y="1712879"/>
            <a:ext cx="639919" cy="379656"/>
          </a:xfrm>
          <a:prstGeom prst="rect">
            <a:avLst/>
          </a:prstGeom>
          <a:noFill/>
        </p:spPr>
        <p:txBody>
          <a:bodyPr wrap="none" rtlCol="0">
            <a:spAutoFit/>
          </a:bodyPr>
          <a:lstStyle/>
          <a:p>
            <a:r>
              <a:rPr kumimoji="1" lang="en-US" altLang="zh-CN" sz="1867" dirty="0">
                <a:solidFill>
                  <a:srgbClr val="FFFF00"/>
                </a:solidFill>
              </a:rPr>
              <a:t>Gaia</a:t>
            </a:r>
            <a:endParaRPr kumimoji="1" lang="zh-CN" altLang="en-US" sz="1867" dirty="0">
              <a:solidFill>
                <a:srgbClr val="FFFF00"/>
              </a:solidFill>
            </a:endParaRPr>
          </a:p>
        </p:txBody>
      </p:sp>
      <p:sp>
        <p:nvSpPr>
          <p:cNvPr id="25" name="文本框 24">
            <a:extLst>
              <a:ext uri="{FF2B5EF4-FFF2-40B4-BE49-F238E27FC236}">
                <a16:creationId xmlns:a16="http://schemas.microsoft.com/office/drawing/2014/main" id="{79924C61-81EF-DF4C-9773-70148EE6B8DD}"/>
              </a:ext>
            </a:extLst>
          </p:cNvPr>
          <p:cNvSpPr txBox="1"/>
          <p:nvPr/>
        </p:nvSpPr>
        <p:spPr>
          <a:xfrm>
            <a:off x="9743452" y="1391275"/>
            <a:ext cx="2202847" cy="420564"/>
          </a:xfrm>
          <a:prstGeom prst="rect">
            <a:avLst/>
          </a:prstGeom>
          <a:noFill/>
        </p:spPr>
        <p:txBody>
          <a:bodyPr wrap="none" rtlCol="0">
            <a:spAutoFit/>
          </a:bodyPr>
          <a:lstStyle/>
          <a:p>
            <a:r>
              <a:rPr kumimoji="1" lang="zh-CN" altLang="en-US" sz="2133" dirty="0">
                <a:solidFill>
                  <a:srgbClr val="7030A0"/>
                </a:solidFill>
                <a:latin typeface="Microsoft YaHei" panose="020B0503020204020204" pitchFamily="34" charset="-122"/>
                <a:ea typeface="Microsoft YaHei" panose="020B0503020204020204" pitchFamily="34" charset="-122"/>
              </a:rPr>
              <a:t>天测</a:t>
            </a:r>
            <a:r>
              <a:rPr kumimoji="1" lang="en-US" altLang="zh-CN" sz="2133" dirty="0">
                <a:solidFill>
                  <a:srgbClr val="7030A0"/>
                </a:solidFill>
                <a:latin typeface="Microsoft YaHei" panose="020B0503020204020204" pitchFamily="34" charset="-122"/>
                <a:ea typeface="Microsoft YaHei" panose="020B0503020204020204" pitchFamily="34" charset="-122"/>
              </a:rPr>
              <a:t>Astrometry</a:t>
            </a:r>
            <a:endParaRPr kumimoji="1" lang="zh-CN" altLang="en-US" sz="2133" dirty="0">
              <a:solidFill>
                <a:srgbClr val="7030A0"/>
              </a:solidFill>
              <a:latin typeface="Microsoft YaHei" panose="020B0503020204020204" pitchFamily="34" charset="-122"/>
              <a:ea typeface="Microsoft YaHei" panose="020B0503020204020204" pitchFamily="34" charset="-122"/>
            </a:endParaRPr>
          </a:p>
        </p:txBody>
      </p:sp>
      <p:sp>
        <p:nvSpPr>
          <p:cNvPr id="26" name="右大括号 25">
            <a:extLst>
              <a:ext uri="{FF2B5EF4-FFF2-40B4-BE49-F238E27FC236}">
                <a16:creationId xmlns:a16="http://schemas.microsoft.com/office/drawing/2014/main" id="{A3F6FEB7-CAAC-844A-B5C1-F464705C9F25}"/>
              </a:ext>
            </a:extLst>
          </p:cNvPr>
          <p:cNvSpPr/>
          <p:nvPr/>
        </p:nvSpPr>
        <p:spPr>
          <a:xfrm rot="5400000">
            <a:off x="5854523" y="-842927"/>
            <a:ext cx="869468" cy="8462948"/>
          </a:xfrm>
          <a:prstGeom prst="rightBrace">
            <a:avLst>
              <a:gd name="adj1" fmla="val 8333"/>
              <a:gd name="adj2" fmla="val 50152"/>
            </a:avLst>
          </a:prstGeom>
          <a:ln w="44450"/>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zh-CN" altLang="en-US" sz="2400"/>
          </a:p>
        </p:txBody>
      </p:sp>
      <p:pic>
        <p:nvPicPr>
          <p:cNvPr id="27" name="图片 26">
            <a:extLst>
              <a:ext uri="{FF2B5EF4-FFF2-40B4-BE49-F238E27FC236}">
                <a16:creationId xmlns:a16="http://schemas.microsoft.com/office/drawing/2014/main" id="{78A0AC7D-6F6B-7140-B272-8681CACB27AF}"/>
              </a:ext>
            </a:extLst>
          </p:cNvPr>
          <p:cNvPicPr>
            <a:picLocks noChangeAspect="1"/>
          </p:cNvPicPr>
          <p:nvPr/>
        </p:nvPicPr>
        <p:blipFill>
          <a:blip r:embed="rId7"/>
          <a:stretch>
            <a:fillRect/>
          </a:stretch>
        </p:blipFill>
        <p:spPr>
          <a:xfrm>
            <a:off x="4534057" y="3671866"/>
            <a:ext cx="3639435" cy="1710812"/>
          </a:xfrm>
          <a:prstGeom prst="rect">
            <a:avLst/>
          </a:prstGeom>
        </p:spPr>
      </p:pic>
      <p:sp>
        <p:nvSpPr>
          <p:cNvPr id="28" name="灯片编号占位符 4">
            <a:extLst>
              <a:ext uri="{FF2B5EF4-FFF2-40B4-BE49-F238E27FC236}">
                <a16:creationId xmlns:a16="http://schemas.microsoft.com/office/drawing/2014/main" id="{3B97F284-D67E-F841-85D8-675B280FA37B}"/>
              </a:ext>
            </a:extLst>
          </p:cNvPr>
          <p:cNvSpPr>
            <a:spLocks noGrp="1"/>
          </p:cNvSpPr>
          <p:nvPr>
            <p:ph type="sldNum" sz="quarter" idx="12"/>
          </p:nvPr>
        </p:nvSpPr>
        <p:spPr>
          <a:xfrm>
            <a:off x="8585960" y="8249768"/>
            <a:ext cx="2743200" cy="486833"/>
          </a:xfrm>
        </p:spPr>
        <p:txBody>
          <a:bodyPr/>
          <a:lstStyle/>
          <a:p>
            <a:fld id="{4BE3B2A8-70B1-584D-9E6E-7B70FCEF2E81}" type="slidenum">
              <a:rPr lang="en-US" altLang="zh-CN" smtClean="0"/>
              <a:pPr/>
              <a:t>15</a:t>
            </a:fld>
            <a:endParaRPr lang="en-US" altLang="zh-CN"/>
          </a:p>
        </p:txBody>
      </p:sp>
      <p:sp>
        <p:nvSpPr>
          <p:cNvPr id="29" name="文本框 28">
            <a:extLst>
              <a:ext uri="{FF2B5EF4-FFF2-40B4-BE49-F238E27FC236}">
                <a16:creationId xmlns:a16="http://schemas.microsoft.com/office/drawing/2014/main" id="{48179523-57F6-5641-A861-904D54A1DDCB}"/>
              </a:ext>
            </a:extLst>
          </p:cNvPr>
          <p:cNvSpPr txBox="1"/>
          <p:nvPr/>
        </p:nvSpPr>
        <p:spPr>
          <a:xfrm>
            <a:off x="8925658" y="3939122"/>
            <a:ext cx="2916183" cy="913199"/>
          </a:xfrm>
          <a:prstGeom prst="rect">
            <a:avLst/>
          </a:prstGeom>
          <a:noFill/>
        </p:spPr>
        <p:txBody>
          <a:bodyPr wrap="none" rtlCol="0">
            <a:spAutoFit/>
          </a:bodyPr>
          <a:lstStyle/>
          <a:p>
            <a:pPr algn="ctr"/>
            <a:r>
              <a:rPr kumimoji="1" lang="zh-CN" altLang="en-US" sz="2667" dirty="0">
                <a:solidFill>
                  <a:srgbClr val="FF0000"/>
                </a:solidFill>
                <a:latin typeface="Microsoft YaHei" panose="020B0503020204020204" pitchFamily="34" charset="-122"/>
                <a:ea typeface="Microsoft YaHei" panose="020B0503020204020204" pitchFamily="34" charset="-122"/>
              </a:rPr>
              <a:t>银河系的大背景下</a:t>
            </a:r>
            <a:endParaRPr kumimoji="1" lang="en-US" altLang="zh-CN" sz="2667" dirty="0">
              <a:solidFill>
                <a:srgbClr val="FF0000"/>
              </a:solidFill>
              <a:latin typeface="Microsoft YaHei" panose="020B0503020204020204" pitchFamily="34" charset="-122"/>
              <a:ea typeface="Microsoft YaHei" panose="020B0503020204020204" pitchFamily="34" charset="-122"/>
            </a:endParaRPr>
          </a:p>
          <a:p>
            <a:pPr algn="ctr"/>
            <a:r>
              <a:rPr kumimoji="1" lang="zh-CN" altLang="en-US" sz="2667" dirty="0">
                <a:solidFill>
                  <a:srgbClr val="FF0000"/>
                </a:solidFill>
                <a:latin typeface="Microsoft YaHei" panose="020B0503020204020204" pitchFamily="34" charset="-122"/>
                <a:ea typeface="Microsoft YaHei" panose="020B0503020204020204" pitchFamily="34" charset="-122"/>
              </a:rPr>
              <a:t>行星普查</a:t>
            </a:r>
          </a:p>
        </p:txBody>
      </p:sp>
      <p:sp>
        <p:nvSpPr>
          <p:cNvPr id="30" name="文本框 29">
            <a:extLst>
              <a:ext uri="{FF2B5EF4-FFF2-40B4-BE49-F238E27FC236}">
                <a16:creationId xmlns:a16="http://schemas.microsoft.com/office/drawing/2014/main" id="{88FE8974-60D1-2644-9D65-C79CF8335003}"/>
              </a:ext>
            </a:extLst>
          </p:cNvPr>
          <p:cNvSpPr txBox="1"/>
          <p:nvPr/>
        </p:nvSpPr>
        <p:spPr>
          <a:xfrm>
            <a:off x="4615817" y="3616227"/>
            <a:ext cx="3567002" cy="379656"/>
          </a:xfrm>
          <a:prstGeom prst="rect">
            <a:avLst/>
          </a:prstGeom>
          <a:noFill/>
        </p:spPr>
        <p:txBody>
          <a:bodyPr wrap="none" rtlCol="0">
            <a:spAutoFit/>
          </a:bodyPr>
          <a:lstStyle/>
          <a:p>
            <a:r>
              <a:rPr kumimoji="1" lang="en-US" altLang="zh-CN" sz="1867" dirty="0">
                <a:solidFill>
                  <a:srgbClr val="FFFF00"/>
                </a:solidFill>
              </a:rPr>
              <a:t>Exoplanet in the Galactic Context</a:t>
            </a:r>
            <a:endParaRPr kumimoji="1" lang="zh-CN" altLang="en-US" sz="1867" dirty="0">
              <a:solidFill>
                <a:srgbClr val="FFFF00"/>
              </a:solidFill>
            </a:endParaRPr>
          </a:p>
        </p:txBody>
      </p:sp>
      <p:sp>
        <p:nvSpPr>
          <p:cNvPr id="31" name="左大括号 30">
            <a:extLst>
              <a:ext uri="{FF2B5EF4-FFF2-40B4-BE49-F238E27FC236}">
                <a16:creationId xmlns:a16="http://schemas.microsoft.com/office/drawing/2014/main" id="{4A0D853B-0199-8E48-9B1D-3D5B5FDEED1E}"/>
              </a:ext>
            </a:extLst>
          </p:cNvPr>
          <p:cNvSpPr/>
          <p:nvPr/>
        </p:nvSpPr>
        <p:spPr>
          <a:xfrm>
            <a:off x="111325" y="5315560"/>
            <a:ext cx="576880" cy="1062384"/>
          </a:xfrm>
          <a:prstGeom prst="lef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zh-CN" altLang="en-US" sz="2400"/>
          </a:p>
        </p:txBody>
      </p:sp>
      <p:cxnSp>
        <p:nvCxnSpPr>
          <p:cNvPr id="32" name="直线连接符 31">
            <a:extLst>
              <a:ext uri="{FF2B5EF4-FFF2-40B4-BE49-F238E27FC236}">
                <a16:creationId xmlns:a16="http://schemas.microsoft.com/office/drawing/2014/main" id="{7E0DDCEC-3CF6-834A-AEEA-B92A7F978DB0}"/>
              </a:ext>
            </a:extLst>
          </p:cNvPr>
          <p:cNvCxnSpPr>
            <a:cxnSpLocks/>
          </p:cNvCxnSpPr>
          <p:nvPr/>
        </p:nvCxnSpPr>
        <p:spPr>
          <a:xfrm flipV="1">
            <a:off x="112748" y="4852323"/>
            <a:ext cx="0" cy="975081"/>
          </a:xfrm>
          <a:prstGeom prst="line">
            <a:avLst/>
          </a:prstGeom>
          <a:ln w="317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3" name="直线连接符 32">
            <a:extLst>
              <a:ext uri="{FF2B5EF4-FFF2-40B4-BE49-F238E27FC236}">
                <a16:creationId xmlns:a16="http://schemas.microsoft.com/office/drawing/2014/main" id="{E7C2F43F-245D-6844-AAC4-CEE53777D7AD}"/>
              </a:ext>
            </a:extLst>
          </p:cNvPr>
          <p:cNvCxnSpPr>
            <a:cxnSpLocks/>
          </p:cNvCxnSpPr>
          <p:nvPr/>
        </p:nvCxnSpPr>
        <p:spPr>
          <a:xfrm flipV="1">
            <a:off x="88109" y="4851245"/>
            <a:ext cx="4491851" cy="6679"/>
          </a:xfrm>
          <a:prstGeom prst="line">
            <a:avLst/>
          </a:prstGeom>
          <a:ln w="317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4" name="文本框 33">
            <a:extLst>
              <a:ext uri="{FF2B5EF4-FFF2-40B4-BE49-F238E27FC236}">
                <a16:creationId xmlns:a16="http://schemas.microsoft.com/office/drawing/2014/main" id="{65F966B3-CE8A-7E42-B66F-B18CB3C80099}"/>
              </a:ext>
            </a:extLst>
          </p:cNvPr>
          <p:cNvSpPr txBox="1"/>
          <p:nvPr/>
        </p:nvSpPr>
        <p:spPr>
          <a:xfrm>
            <a:off x="431695" y="5391369"/>
            <a:ext cx="11949105" cy="830997"/>
          </a:xfrm>
          <a:prstGeom prst="rect">
            <a:avLst/>
          </a:prstGeom>
          <a:noFill/>
        </p:spPr>
        <p:txBody>
          <a:bodyPr wrap="none" rtlCol="0">
            <a:spAutoFit/>
          </a:bodyPr>
          <a:lstStyle/>
          <a:p>
            <a:pPr marL="380981" indent="-380981">
              <a:buFont typeface="Arial" panose="020B0604020202020204" pitchFamily="34" charset="0"/>
              <a:buChar char="•"/>
            </a:pPr>
            <a:r>
              <a:rPr kumimoji="1" lang="en-US" altLang="zh-CN" sz="2400" dirty="0"/>
              <a:t>Planetary Properties as functions of Galactic Environments (e.g., Thin/Thick disks)</a:t>
            </a:r>
          </a:p>
          <a:p>
            <a:pPr marL="380981" indent="-380981">
              <a:buFont typeface="Arial" panose="020B0604020202020204" pitchFamily="34" charset="0"/>
              <a:buChar char="•"/>
            </a:pPr>
            <a:r>
              <a:rPr kumimoji="1" lang="en-US" altLang="zh-CN" sz="2400" dirty="0"/>
              <a:t>Planetary Properties as functions of Time (Kinematic age, Isochrone age, Rotation age)</a:t>
            </a:r>
            <a:endParaRPr kumimoji="1" lang="zh-CN" altLang="en-US" sz="2400" dirty="0"/>
          </a:p>
        </p:txBody>
      </p:sp>
      <p:sp>
        <p:nvSpPr>
          <p:cNvPr id="7" name="文本框 6">
            <a:extLst>
              <a:ext uri="{FF2B5EF4-FFF2-40B4-BE49-F238E27FC236}">
                <a16:creationId xmlns:a16="http://schemas.microsoft.com/office/drawing/2014/main" id="{B6808D18-1AF7-7840-BE4C-9D7E8E9111BD}"/>
              </a:ext>
            </a:extLst>
          </p:cNvPr>
          <p:cNvSpPr txBox="1"/>
          <p:nvPr/>
        </p:nvSpPr>
        <p:spPr>
          <a:xfrm>
            <a:off x="2857777" y="1729545"/>
            <a:ext cx="744114" cy="1528945"/>
          </a:xfrm>
          <a:prstGeom prst="rect">
            <a:avLst/>
          </a:prstGeom>
          <a:noFill/>
        </p:spPr>
        <p:txBody>
          <a:bodyPr wrap="none" rtlCol="0">
            <a:spAutoFit/>
          </a:bodyPr>
          <a:lstStyle/>
          <a:p>
            <a:r>
              <a:rPr kumimoji="1" lang="en-US" altLang="zh-CN" sz="1867" dirty="0"/>
              <a:t>Teff,</a:t>
            </a:r>
          </a:p>
          <a:p>
            <a:r>
              <a:rPr kumimoji="1" lang="en-US" altLang="zh-CN" sz="1867" dirty="0" err="1"/>
              <a:t>logg</a:t>
            </a:r>
            <a:r>
              <a:rPr kumimoji="1" lang="en-US" altLang="zh-CN" sz="1867" dirty="0"/>
              <a:t>,</a:t>
            </a:r>
          </a:p>
          <a:p>
            <a:r>
              <a:rPr kumimoji="1" lang="en-US" altLang="zh-CN" sz="1867" dirty="0"/>
              <a:t>RV, </a:t>
            </a:r>
          </a:p>
          <a:p>
            <a:r>
              <a:rPr kumimoji="1" lang="en-US" altLang="zh-CN" sz="1867" dirty="0"/>
              <a:t>Fe/H </a:t>
            </a:r>
          </a:p>
          <a:p>
            <a:r>
              <a:rPr kumimoji="1" lang="en-US" altLang="zh-CN" sz="1867" dirty="0"/>
              <a:t>… </a:t>
            </a:r>
            <a:endParaRPr kumimoji="1" lang="zh-CN" altLang="en-US" sz="1867" dirty="0"/>
          </a:p>
        </p:txBody>
      </p:sp>
      <p:sp>
        <p:nvSpPr>
          <p:cNvPr id="36" name="文本框 35">
            <a:extLst>
              <a:ext uri="{FF2B5EF4-FFF2-40B4-BE49-F238E27FC236}">
                <a16:creationId xmlns:a16="http://schemas.microsoft.com/office/drawing/2014/main" id="{6F407175-D84A-7E41-B17F-FD7AD559EF64}"/>
              </a:ext>
            </a:extLst>
          </p:cNvPr>
          <p:cNvSpPr txBox="1"/>
          <p:nvPr/>
        </p:nvSpPr>
        <p:spPr>
          <a:xfrm>
            <a:off x="8673646" y="1836699"/>
            <a:ext cx="1112805" cy="1241622"/>
          </a:xfrm>
          <a:prstGeom prst="rect">
            <a:avLst/>
          </a:prstGeom>
          <a:noFill/>
        </p:spPr>
        <p:txBody>
          <a:bodyPr wrap="none" rtlCol="0">
            <a:spAutoFit/>
          </a:bodyPr>
          <a:lstStyle/>
          <a:p>
            <a:r>
              <a:rPr kumimoji="1" lang="en-US" altLang="zh-CN" sz="1867" dirty="0"/>
              <a:t>Distance,</a:t>
            </a:r>
          </a:p>
          <a:p>
            <a:r>
              <a:rPr kumimoji="1" lang="en-US" altLang="zh-CN" sz="1867" dirty="0"/>
              <a:t>Proper</a:t>
            </a:r>
          </a:p>
          <a:p>
            <a:r>
              <a:rPr kumimoji="1" lang="en-US" altLang="zh-CN" sz="1867" dirty="0"/>
              <a:t>Motion</a:t>
            </a:r>
          </a:p>
          <a:p>
            <a:r>
              <a:rPr kumimoji="1" lang="en-US" altLang="zh-CN" sz="1867" dirty="0"/>
              <a:t>…</a:t>
            </a:r>
            <a:endParaRPr kumimoji="1" lang="zh-CN" altLang="en-US" sz="1867" dirty="0"/>
          </a:p>
        </p:txBody>
      </p:sp>
      <p:sp>
        <p:nvSpPr>
          <p:cNvPr id="37" name="矩形 36">
            <a:extLst>
              <a:ext uri="{FF2B5EF4-FFF2-40B4-BE49-F238E27FC236}">
                <a16:creationId xmlns:a16="http://schemas.microsoft.com/office/drawing/2014/main" id="{C0C48DD9-10A4-0B45-8A67-8681A44C469B}"/>
              </a:ext>
            </a:extLst>
          </p:cNvPr>
          <p:cNvSpPr/>
          <p:nvPr/>
        </p:nvSpPr>
        <p:spPr>
          <a:xfrm>
            <a:off x="189083" y="117381"/>
            <a:ext cx="11813836" cy="707886"/>
          </a:xfrm>
          <a:prstGeom prst="rect">
            <a:avLst/>
          </a:prstGeom>
        </p:spPr>
        <p:txBody>
          <a:bodyPr wrap="square">
            <a:spAutoFit/>
          </a:bodyPr>
          <a:lstStyle/>
          <a:p>
            <a:pPr algn="ctr">
              <a:defRPr/>
            </a:pPr>
            <a:r>
              <a:rPr kumimoji="1" lang="en-US" altLang="zh-CN" sz="4000" dirty="0">
                <a:solidFill>
                  <a:srgbClr val="7030A0"/>
                </a:solidFill>
                <a:latin typeface="Microsoft YaHei" panose="020B0503020204020204" pitchFamily="34" charset="-122"/>
                <a:ea typeface="Microsoft YaHei" panose="020B0503020204020204" pitchFamily="34" charset="-122"/>
                <a:cs typeface="黑体"/>
              </a:rPr>
              <a:t>LAMOST – Kepler– Gaia Synergy</a:t>
            </a:r>
          </a:p>
        </p:txBody>
      </p:sp>
      <p:sp>
        <p:nvSpPr>
          <p:cNvPr id="3" name="文本框 2">
            <a:extLst>
              <a:ext uri="{FF2B5EF4-FFF2-40B4-BE49-F238E27FC236}">
                <a16:creationId xmlns:a16="http://schemas.microsoft.com/office/drawing/2014/main" id="{EF09658D-60E6-F64E-B15A-4AC19CF82BF0}"/>
              </a:ext>
            </a:extLst>
          </p:cNvPr>
          <p:cNvSpPr txBox="1"/>
          <p:nvPr/>
        </p:nvSpPr>
        <p:spPr>
          <a:xfrm>
            <a:off x="690506" y="3888446"/>
            <a:ext cx="2704394" cy="954107"/>
          </a:xfrm>
          <a:prstGeom prst="rect">
            <a:avLst/>
          </a:prstGeom>
          <a:noFill/>
        </p:spPr>
        <p:txBody>
          <a:bodyPr wrap="none" rtlCol="0">
            <a:spAutoFit/>
          </a:bodyPr>
          <a:lstStyle/>
          <a:p>
            <a:pPr algn="ctr"/>
            <a:r>
              <a:rPr lang="en" altLang="zh-CN" sz="2800" b="1" dirty="0">
                <a:solidFill>
                  <a:srgbClr val="FF0000"/>
                </a:solidFill>
                <a:latin typeface="-apple-system"/>
              </a:rPr>
              <a:t>Planet</a:t>
            </a:r>
            <a:r>
              <a:rPr lang="zh-CN" altLang="en-US" sz="2800" b="1" dirty="0">
                <a:solidFill>
                  <a:srgbClr val="FF0000"/>
                </a:solidFill>
                <a:latin typeface="-apple-system"/>
              </a:rPr>
              <a:t> </a:t>
            </a:r>
            <a:r>
              <a:rPr lang="en" altLang="zh-CN" sz="2800" b="1" dirty="0">
                <a:solidFill>
                  <a:srgbClr val="FF0000"/>
                </a:solidFill>
                <a:latin typeface="-apple-system"/>
              </a:rPr>
              <a:t>Census </a:t>
            </a:r>
          </a:p>
          <a:p>
            <a:pPr algn="ctr"/>
            <a:r>
              <a:rPr lang="en" altLang="zh-CN" sz="2800" b="1" dirty="0">
                <a:solidFill>
                  <a:srgbClr val="FF0000"/>
                </a:solidFill>
                <a:latin typeface="-apple-system"/>
              </a:rPr>
              <a:t>In the Milky Way</a:t>
            </a:r>
            <a:endParaRPr kumimoji="1" lang="zh-CN" altLang="en-US" sz="2800" b="1" dirty="0">
              <a:solidFill>
                <a:srgbClr val="FF0000"/>
              </a:solidFill>
            </a:endParaRPr>
          </a:p>
        </p:txBody>
      </p:sp>
    </p:spTree>
    <p:extLst>
      <p:ext uri="{BB962C8B-B14F-4D97-AF65-F5344CB8AC3E}">
        <p14:creationId xmlns:p14="http://schemas.microsoft.com/office/powerpoint/2010/main" val="41193054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C54BC7-A07A-912A-642D-451D2CE81AE6}"/>
            </a:ext>
          </a:extLst>
        </p:cNvPr>
        <p:cNvGrpSpPr/>
        <p:nvPr/>
      </p:nvGrpSpPr>
      <p:grpSpPr>
        <a:xfrm>
          <a:off x="0" y="0"/>
          <a:ext cx="0" cy="0"/>
          <a:chOff x="0" y="0"/>
          <a:chExt cx="0" cy="0"/>
        </a:xfrm>
      </p:grpSpPr>
      <p:pic>
        <p:nvPicPr>
          <p:cNvPr id="16" name="图片 15">
            <a:extLst>
              <a:ext uri="{FF2B5EF4-FFF2-40B4-BE49-F238E27FC236}">
                <a16:creationId xmlns:a16="http://schemas.microsoft.com/office/drawing/2014/main" id="{360C87A6-4CEC-4CDD-8BB9-00D26C9A2F99}"/>
              </a:ext>
            </a:extLst>
          </p:cNvPr>
          <p:cNvPicPr>
            <a:picLocks noChangeAspect="1"/>
          </p:cNvPicPr>
          <p:nvPr/>
        </p:nvPicPr>
        <p:blipFill>
          <a:blip r:embed="rId3"/>
          <a:stretch>
            <a:fillRect/>
          </a:stretch>
        </p:blipFill>
        <p:spPr>
          <a:xfrm>
            <a:off x="0" y="1009172"/>
            <a:ext cx="12192000" cy="128113"/>
          </a:xfrm>
          <a:prstGeom prst="rect">
            <a:avLst/>
          </a:prstGeom>
        </p:spPr>
      </p:pic>
      <p:sp>
        <p:nvSpPr>
          <p:cNvPr id="3" name="矩形 2">
            <a:extLst>
              <a:ext uri="{FF2B5EF4-FFF2-40B4-BE49-F238E27FC236}">
                <a16:creationId xmlns:a16="http://schemas.microsoft.com/office/drawing/2014/main" id="{4870E4CB-C52B-1CC3-F3A4-185F6A17A6F4}"/>
              </a:ext>
            </a:extLst>
          </p:cNvPr>
          <p:cNvSpPr/>
          <p:nvPr/>
        </p:nvSpPr>
        <p:spPr>
          <a:xfrm>
            <a:off x="56448" y="3098241"/>
            <a:ext cx="1722586" cy="830997"/>
          </a:xfrm>
          <a:prstGeom prst="rect">
            <a:avLst/>
          </a:prstGeom>
        </p:spPr>
        <p:txBody>
          <a:bodyPr wrap="none">
            <a:spAutoFit/>
          </a:bodyPr>
          <a:lstStyle/>
          <a:p>
            <a:pPr algn="ctr"/>
            <a:r>
              <a:rPr lang="en-US" altLang="zh-CN" sz="2400" dirty="0">
                <a:solidFill>
                  <a:srgbClr val="7030A0"/>
                </a:solidFill>
                <a:latin typeface="Microsoft YaHei" panose="020B0503020204020204" pitchFamily="34" charset="-122"/>
                <a:ea typeface="Microsoft YaHei" panose="020B0503020204020204" pitchFamily="34" charset="-122"/>
                <a:cs typeface="黑体"/>
              </a:rPr>
              <a:t>Exoplanet </a:t>
            </a:r>
          </a:p>
          <a:p>
            <a:pPr algn="ctr"/>
            <a:r>
              <a:rPr lang="en-US" altLang="zh-CN" sz="2400" dirty="0">
                <a:solidFill>
                  <a:srgbClr val="7030A0"/>
                </a:solidFill>
                <a:latin typeface="Microsoft YaHei" panose="020B0503020204020204" pitchFamily="34" charset="-122"/>
                <a:ea typeface="Microsoft YaHei" panose="020B0503020204020204" pitchFamily="34" charset="-122"/>
                <a:cs typeface="黑体"/>
              </a:rPr>
              <a:t>census</a:t>
            </a:r>
          </a:p>
        </p:txBody>
      </p:sp>
      <p:graphicFrame>
        <p:nvGraphicFramePr>
          <p:cNvPr id="5" name="图示 4">
            <a:extLst>
              <a:ext uri="{FF2B5EF4-FFF2-40B4-BE49-F238E27FC236}">
                <a16:creationId xmlns:a16="http://schemas.microsoft.com/office/drawing/2014/main" id="{47F6ECC2-3B1C-0198-BEF2-639473D89B19}"/>
              </a:ext>
            </a:extLst>
          </p:cNvPr>
          <p:cNvGraphicFramePr/>
          <p:nvPr/>
        </p:nvGraphicFramePr>
        <p:xfrm>
          <a:off x="-1919187" y="2449930"/>
          <a:ext cx="8527381" cy="409908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6" name="文本框 5">
            <a:extLst>
              <a:ext uri="{FF2B5EF4-FFF2-40B4-BE49-F238E27FC236}">
                <a16:creationId xmlns:a16="http://schemas.microsoft.com/office/drawing/2014/main" id="{80D00626-3ACD-1276-6212-D066EBB944F0}"/>
              </a:ext>
            </a:extLst>
          </p:cNvPr>
          <p:cNvSpPr txBox="1"/>
          <p:nvPr/>
        </p:nvSpPr>
        <p:spPr>
          <a:xfrm>
            <a:off x="2497524" y="2586553"/>
            <a:ext cx="4440639" cy="400110"/>
          </a:xfrm>
          <a:prstGeom prst="rect">
            <a:avLst/>
          </a:prstGeom>
          <a:noFill/>
        </p:spPr>
        <p:txBody>
          <a:bodyPr wrap="none" rtlCol="0">
            <a:spAutoFit/>
          </a:bodyPr>
          <a:lstStyle/>
          <a:p>
            <a:r>
              <a:rPr kumimoji="1" lang="en-US" altLang="zh-CN" sz="2000" b="1" dirty="0">
                <a:solidFill>
                  <a:srgbClr val="C00000"/>
                </a:solidFill>
              </a:rPr>
              <a:t>P</a:t>
            </a:r>
            <a:r>
              <a:rPr kumimoji="1" lang="en-US" altLang="zh-CN" sz="2000" dirty="0"/>
              <a:t>lanets </a:t>
            </a:r>
            <a:r>
              <a:rPr kumimoji="1" lang="en-US" altLang="zh-CN" sz="2000" b="1" dirty="0">
                <a:solidFill>
                  <a:srgbClr val="C00000"/>
                </a:solidFill>
              </a:rPr>
              <a:t>A</a:t>
            </a:r>
            <a:r>
              <a:rPr kumimoji="1" lang="en-US" altLang="zh-CN" sz="2000" dirty="0"/>
              <a:t>cross </a:t>
            </a:r>
            <a:r>
              <a:rPr kumimoji="1" lang="en-US" altLang="zh-CN" sz="2000" b="1" dirty="0">
                <a:solidFill>
                  <a:srgbClr val="C00000"/>
                </a:solidFill>
              </a:rPr>
              <a:t>S</a:t>
            </a:r>
            <a:r>
              <a:rPr kumimoji="1" lang="en-US" altLang="zh-CN" sz="2000" dirty="0"/>
              <a:t>pace and </a:t>
            </a:r>
            <a:r>
              <a:rPr kumimoji="1" lang="en-US" altLang="zh-CN" sz="2000" b="1" dirty="0">
                <a:solidFill>
                  <a:srgbClr val="C00000"/>
                </a:solidFill>
              </a:rPr>
              <a:t>T</a:t>
            </a:r>
            <a:r>
              <a:rPr kumimoji="1" lang="en-US" altLang="zh-CN" sz="2000" dirty="0"/>
              <a:t>ime (</a:t>
            </a:r>
            <a:r>
              <a:rPr kumimoji="1" lang="en-US" altLang="zh-CN" sz="2000" b="1" dirty="0">
                <a:solidFill>
                  <a:srgbClr val="C00000"/>
                </a:solidFill>
              </a:rPr>
              <a:t>PAST</a:t>
            </a:r>
            <a:r>
              <a:rPr kumimoji="1" lang="en-US" altLang="zh-CN" sz="2000" dirty="0"/>
              <a:t>)</a:t>
            </a:r>
            <a:endParaRPr kumimoji="1" lang="zh-CN" altLang="en-US" sz="2000" dirty="0"/>
          </a:p>
        </p:txBody>
      </p:sp>
      <p:sp>
        <p:nvSpPr>
          <p:cNvPr id="7" name="文本框 6">
            <a:extLst>
              <a:ext uri="{FF2B5EF4-FFF2-40B4-BE49-F238E27FC236}">
                <a16:creationId xmlns:a16="http://schemas.microsoft.com/office/drawing/2014/main" id="{9AA63DC2-8BF4-4A05-F9F5-25349557AF86}"/>
              </a:ext>
            </a:extLst>
          </p:cNvPr>
          <p:cNvSpPr txBox="1"/>
          <p:nvPr/>
        </p:nvSpPr>
        <p:spPr>
          <a:xfrm>
            <a:off x="3074936" y="3363683"/>
            <a:ext cx="3671198" cy="400110"/>
          </a:xfrm>
          <a:prstGeom prst="rect">
            <a:avLst/>
          </a:prstGeom>
          <a:noFill/>
        </p:spPr>
        <p:txBody>
          <a:bodyPr wrap="none" rtlCol="0">
            <a:spAutoFit/>
          </a:bodyPr>
          <a:lstStyle/>
          <a:p>
            <a:r>
              <a:rPr lang="en" altLang="zh-CN" sz="2000" b="1" dirty="0">
                <a:solidFill>
                  <a:srgbClr val="FF9300"/>
                </a:solidFill>
              </a:rPr>
              <a:t>P</a:t>
            </a:r>
            <a:r>
              <a:rPr lang="en" altLang="zh-CN" sz="2000" dirty="0"/>
              <a:t>lanetary</a:t>
            </a:r>
            <a:r>
              <a:rPr lang="zh-CN" altLang="en-US" sz="2000" dirty="0"/>
              <a:t> </a:t>
            </a:r>
            <a:r>
              <a:rPr lang="en-US" altLang="zh-CN" sz="2000" b="1" dirty="0">
                <a:solidFill>
                  <a:srgbClr val="FF9300"/>
                </a:solidFill>
              </a:rPr>
              <a:t>E</a:t>
            </a:r>
            <a:r>
              <a:rPr lang="en-US" altLang="zh-CN" sz="2000" dirty="0"/>
              <a:t>dge</a:t>
            </a:r>
            <a:r>
              <a:rPr lang="zh-CN" altLang="en-US" sz="2000" dirty="0"/>
              <a:t> </a:t>
            </a:r>
            <a:r>
              <a:rPr lang="en-US" altLang="zh-CN" sz="2000" b="1" dirty="0">
                <a:solidFill>
                  <a:srgbClr val="FF9300"/>
                </a:solidFill>
              </a:rPr>
              <a:t>T</a:t>
            </a:r>
            <a:r>
              <a:rPr lang="en-US" altLang="zh-CN" sz="2000" dirty="0"/>
              <a:t>rends</a:t>
            </a:r>
            <a:r>
              <a:rPr lang="zh-CN" altLang="en-US" sz="2000" dirty="0"/>
              <a:t> （</a:t>
            </a:r>
            <a:r>
              <a:rPr lang="en-US" altLang="zh-CN" sz="2000" b="1" dirty="0">
                <a:solidFill>
                  <a:srgbClr val="FF9300"/>
                </a:solidFill>
              </a:rPr>
              <a:t>PET</a:t>
            </a:r>
            <a:r>
              <a:rPr lang="zh-CN" altLang="en-US" sz="2000" dirty="0"/>
              <a:t>）</a:t>
            </a:r>
            <a:endParaRPr lang="en" altLang="zh-CN" sz="2000" dirty="0"/>
          </a:p>
        </p:txBody>
      </p:sp>
      <p:sp>
        <p:nvSpPr>
          <p:cNvPr id="8" name="文本框 7">
            <a:extLst>
              <a:ext uri="{FF2B5EF4-FFF2-40B4-BE49-F238E27FC236}">
                <a16:creationId xmlns:a16="http://schemas.microsoft.com/office/drawing/2014/main" id="{51B68B28-6859-84E7-3427-35C9087A8627}"/>
              </a:ext>
            </a:extLst>
          </p:cNvPr>
          <p:cNvSpPr txBox="1"/>
          <p:nvPr/>
        </p:nvSpPr>
        <p:spPr>
          <a:xfrm>
            <a:off x="3216232" y="4259375"/>
            <a:ext cx="5004896" cy="400110"/>
          </a:xfrm>
          <a:prstGeom prst="rect">
            <a:avLst/>
          </a:prstGeom>
          <a:noFill/>
        </p:spPr>
        <p:txBody>
          <a:bodyPr wrap="none" rtlCol="0">
            <a:spAutoFit/>
          </a:bodyPr>
          <a:lstStyle/>
          <a:p>
            <a:r>
              <a:rPr lang="en" altLang="zh-CN" sz="2000" b="1" dirty="0">
                <a:solidFill>
                  <a:srgbClr val="00B050"/>
                </a:solidFill>
              </a:rPr>
              <a:t>P</a:t>
            </a:r>
            <a:r>
              <a:rPr lang="en" altLang="zh-CN" sz="2000" dirty="0"/>
              <a:t>lanetary </a:t>
            </a:r>
            <a:r>
              <a:rPr lang="en-US" altLang="zh-CN" sz="2000" b="1" dirty="0">
                <a:solidFill>
                  <a:srgbClr val="00B050"/>
                </a:solidFill>
              </a:rPr>
              <a:t>O</a:t>
            </a:r>
            <a:r>
              <a:rPr lang="en-US" altLang="zh-CN" sz="2000" dirty="0"/>
              <a:t>rbital </a:t>
            </a:r>
            <a:r>
              <a:rPr lang="en" altLang="zh-CN" sz="2000" b="1" dirty="0">
                <a:solidFill>
                  <a:srgbClr val="00B050"/>
                </a:solidFill>
              </a:rPr>
              <a:t>E</a:t>
            </a:r>
            <a:r>
              <a:rPr lang="en" altLang="zh-CN" sz="2000" dirty="0"/>
              <a:t>ccentricity </a:t>
            </a:r>
            <a:r>
              <a:rPr lang="en" altLang="zh-CN" sz="2000" b="1" dirty="0">
                <a:solidFill>
                  <a:srgbClr val="00B050"/>
                </a:solidFill>
              </a:rPr>
              <a:t>T</a:t>
            </a:r>
            <a:r>
              <a:rPr lang="en" altLang="zh-CN" sz="2000" dirty="0"/>
              <a:t>rends (</a:t>
            </a:r>
            <a:r>
              <a:rPr lang="en" altLang="zh-CN" sz="2000" b="1" dirty="0">
                <a:solidFill>
                  <a:srgbClr val="00B050"/>
                </a:solidFill>
              </a:rPr>
              <a:t>P</a:t>
            </a:r>
            <a:r>
              <a:rPr lang="en-US" altLang="zh-CN" sz="2000" b="1" dirty="0">
                <a:solidFill>
                  <a:srgbClr val="00B050"/>
                </a:solidFill>
              </a:rPr>
              <a:t>O</a:t>
            </a:r>
            <a:r>
              <a:rPr lang="en" altLang="zh-CN" sz="2000" b="1" dirty="0">
                <a:solidFill>
                  <a:srgbClr val="00B050"/>
                </a:solidFill>
              </a:rPr>
              <a:t>ET</a:t>
            </a:r>
            <a:r>
              <a:rPr lang="en" altLang="zh-CN" sz="2000" dirty="0"/>
              <a:t>)</a:t>
            </a:r>
          </a:p>
        </p:txBody>
      </p:sp>
      <p:sp>
        <p:nvSpPr>
          <p:cNvPr id="9" name="文本框 8">
            <a:extLst>
              <a:ext uri="{FF2B5EF4-FFF2-40B4-BE49-F238E27FC236}">
                <a16:creationId xmlns:a16="http://schemas.microsoft.com/office/drawing/2014/main" id="{62125169-56E1-FD5B-334A-9254046F23FD}"/>
              </a:ext>
            </a:extLst>
          </p:cNvPr>
          <p:cNvSpPr txBox="1"/>
          <p:nvPr/>
        </p:nvSpPr>
        <p:spPr>
          <a:xfrm>
            <a:off x="6843685" y="2621362"/>
            <a:ext cx="1579277" cy="400110"/>
          </a:xfrm>
          <a:prstGeom prst="rect">
            <a:avLst/>
          </a:prstGeom>
          <a:noFill/>
          <a:ln>
            <a:solidFill>
              <a:srgbClr val="C00000"/>
            </a:solidFill>
          </a:ln>
        </p:spPr>
        <p:txBody>
          <a:bodyPr wrap="square" rtlCol="0">
            <a:spAutoFit/>
          </a:bodyPr>
          <a:lstStyle/>
          <a:p>
            <a:r>
              <a:rPr kumimoji="1" lang="zh-CN" altLang="en-US" sz="2000" dirty="0">
                <a:solidFill>
                  <a:srgbClr val="C00000"/>
                </a:solidFill>
              </a:rPr>
              <a:t>“穿越”系列</a:t>
            </a:r>
          </a:p>
        </p:txBody>
      </p:sp>
      <p:sp>
        <p:nvSpPr>
          <p:cNvPr id="10" name="文本框 9">
            <a:extLst>
              <a:ext uri="{FF2B5EF4-FFF2-40B4-BE49-F238E27FC236}">
                <a16:creationId xmlns:a16="http://schemas.microsoft.com/office/drawing/2014/main" id="{92F06C4A-D584-7FD8-0F7B-3E83E76ECEAF}"/>
              </a:ext>
            </a:extLst>
          </p:cNvPr>
          <p:cNvSpPr txBox="1"/>
          <p:nvPr/>
        </p:nvSpPr>
        <p:spPr>
          <a:xfrm>
            <a:off x="6561062" y="3363683"/>
            <a:ext cx="1635141" cy="400110"/>
          </a:xfrm>
          <a:prstGeom prst="rect">
            <a:avLst/>
          </a:prstGeom>
          <a:noFill/>
          <a:ln>
            <a:solidFill>
              <a:srgbClr val="FF9300"/>
            </a:solidFill>
          </a:ln>
        </p:spPr>
        <p:txBody>
          <a:bodyPr wrap="square" rtlCol="0">
            <a:spAutoFit/>
          </a:bodyPr>
          <a:lstStyle/>
          <a:p>
            <a:r>
              <a:rPr kumimoji="1" lang="zh-CN" altLang="en-US" sz="2000" dirty="0">
                <a:solidFill>
                  <a:schemeClr val="accent2"/>
                </a:solidFill>
              </a:rPr>
              <a:t>“宠物”系列</a:t>
            </a:r>
          </a:p>
        </p:txBody>
      </p:sp>
      <p:sp>
        <p:nvSpPr>
          <p:cNvPr id="14" name="文本框 13">
            <a:extLst>
              <a:ext uri="{FF2B5EF4-FFF2-40B4-BE49-F238E27FC236}">
                <a16:creationId xmlns:a16="http://schemas.microsoft.com/office/drawing/2014/main" id="{8C930F30-1121-6670-9F65-9D59F9B803DC}"/>
              </a:ext>
            </a:extLst>
          </p:cNvPr>
          <p:cNvSpPr txBox="1"/>
          <p:nvPr/>
        </p:nvSpPr>
        <p:spPr>
          <a:xfrm>
            <a:off x="8081600" y="4289162"/>
            <a:ext cx="1405417" cy="400110"/>
          </a:xfrm>
          <a:prstGeom prst="rect">
            <a:avLst/>
          </a:prstGeom>
          <a:noFill/>
          <a:ln>
            <a:solidFill>
              <a:srgbClr val="00B050"/>
            </a:solidFill>
          </a:ln>
        </p:spPr>
        <p:txBody>
          <a:bodyPr wrap="square" rtlCol="0">
            <a:spAutoFit/>
          </a:bodyPr>
          <a:lstStyle/>
          <a:p>
            <a:r>
              <a:rPr kumimoji="1" lang="zh-CN" altLang="en-US" sz="2000" dirty="0">
                <a:solidFill>
                  <a:srgbClr val="00B050"/>
                </a:solidFill>
              </a:rPr>
              <a:t>“诗人”系列</a:t>
            </a:r>
          </a:p>
        </p:txBody>
      </p:sp>
      <p:pic>
        <p:nvPicPr>
          <p:cNvPr id="19" name="图片 18">
            <a:extLst>
              <a:ext uri="{FF2B5EF4-FFF2-40B4-BE49-F238E27FC236}">
                <a16:creationId xmlns:a16="http://schemas.microsoft.com/office/drawing/2014/main" id="{906EE698-DDC6-B5DE-F23D-101BCE08C064}"/>
              </a:ext>
            </a:extLst>
          </p:cNvPr>
          <p:cNvPicPr>
            <a:picLocks noChangeAspect="1"/>
          </p:cNvPicPr>
          <p:nvPr/>
        </p:nvPicPr>
        <p:blipFill>
          <a:blip r:embed="rId9"/>
          <a:stretch>
            <a:fillRect/>
          </a:stretch>
        </p:blipFill>
        <p:spPr>
          <a:xfrm>
            <a:off x="9936603" y="5124093"/>
            <a:ext cx="1079353" cy="1477685"/>
          </a:xfrm>
          <a:prstGeom prst="rect">
            <a:avLst/>
          </a:prstGeom>
        </p:spPr>
      </p:pic>
      <p:pic>
        <p:nvPicPr>
          <p:cNvPr id="20" name="图片 19">
            <a:extLst>
              <a:ext uri="{FF2B5EF4-FFF2-40B4-BE49-F238E27FC236}">
                <a16:creationId xmlns:a16="http://schemas.microsoft.com/office/drawing/2014/main" id="{3A4EDDF5-9E5F-F33C-8B31-4484F30E20B1}"/>
              </a:ext>
            </a:extLst>
          </p:cNvPr>
          <p:cNvPicPr>
            <a:picLocks noChangeAspect="1"/>
          </p:cNvPicPr>
          <p:nvPr/>
        </p:nvPicPr>
        <p:blipFill>
          <a:blip r:embed="rId10"/>
          <a:stretch>
            <a:fillRect/>
          </a:stretch>
        </p:blipFill>
        <p:spPr>
          <a:xfrm>
            <a:off x="11077509" y="5109988"/>
            <a:ext cx="1079352" cy="1477685"/>
          </a:xfrm>
          <a:prstGeom prst="rect">
            <a:avLst/>
          </a:prstGeom>
        </p:spPr>
      </p:pic>
      <p:sp>
        <p:nvSpPr>
          <p:cNvPr id="21" name="矩形 20">
            <a:extLst>
              <a:ext uri="{FF2B5EF4-FFF2-40B4-BE49-F238E27FC236}">
                <a16:creationId xmlns:a16="http://schemas.microsoft.com/office/drawing/2014/main" id="{E050845B-9589-F00C-F787-2C8DF17C3138}"/>
              </a:ext>
            </a:extLst>
          </p:cNvPr>
          <p:cNvSpPr/>
          <p:nvPr/>
        </p:nvSpPr>
        <p:spPr>
          <a:xfrm>
            <a:off x="9846924" y="4511917"/>
            <a:ext cx="1136850" cy="543867"/>
          </a:xfrm>
          <a:prstGeom prst="rect">
            <a:avLst/>
          </a:prstGeom>
        </p:spPr>
        <p:txBody>
          <a:bodyPr wrap="none">
            <a:spAutoFit/>
          </a:bodyPr>
          <a:lstStyle/>
          <a:p>
            <a:r>
              <a:rPr kumimoji="1" lang="en-US" altLang="zh-CN" sz="1467" dirty="0" err="1">
                <a:solidFill>
                  <a:srgbClr val="7030A0"/>
                </a:solidFill>
              </a:rPr>
              <a:t>Ke</a:t>
            </a:r>
            <a:r>
              <a:rPr kumimoji="1" lang="en-US" altLang="zh-CN" sz="1467" dirty="0">
                <a:solidFill>
                  <a:srgbClr val="7030A0"/>
                </a:solidFill>
              </a:rPr>
              <a:t>-Ting Xin</a:t>
            </a:r>
          </a:p>
          <a:p>
            <a:r>
              <a:rPr kumimoji="1" lang="zh-CN" altLang="en-US" sz="1467" dirty="0">
                <a:solidFill>
                  <a:srgbClr val="7030A0"/>
                </a:solidFill>
              </a:rPr>
              <a:t>辛科霆</a:t>
            </a:r>
            <a:endParaRPr kumimoji="1" lang="en-US" altLang="zh-CN" sz="1467" dirty="0">
              <a:solidFill>
                <a:srgbClr val="7030A0"/>
              </a:solidFill>
            </a:endParaRPr>
          </a:p>
        </p:txBody>
      </p:sp>
      <p:sp>
        <p:nvSpPr>
          <p:cNvPr id="22" name="矩形 21">
            <a:extLst>
              <a:ext uri="{FF2B5EF4-FFF2-40B4-BE49-F238E27FC236}">
                <a16:creationId xmlns:a16="http://schemas.microsoft.com/office/drawing/2014/main" id="{E73A2462-B13E-0BB2-FD1F-3E1FA772E25B}"/>
              </a:ext>
            </a:extLst>
          </p:cNvPr>
          <p:cNvSpPr/>
          <p:nvPr/>
        </p:nvSpPr>
        <p:spPr>
          <a:xfrm>
            <a:off x="10862365" y="4488359"/>
            <a:ext cx="1404551" cy="543867"/>
          </a:xfrm>
          <a:prstGeom prst="rect">
            <a:avLst/>
          </a:prstGeom>
        </p:spPr>
        <p:txBody>
          <a:bodyPr wrap="none">
            <a:spAutoFit/>
          </a:bodyPr>
          <a:lstStyle/>
          <a:p>
            <a:pPr algn="ctr"/>
            <a:r>
              <a:rPr kumimoji="1" lang="en-US" altLang="zh-CN" sz="1467" dirty="0">
                <a:solidFill>
                  <a:srgbClr val="7030A0"/>
                </a:solidFill>
              </a:rPr>
              <a:t>Dong-Shen An</a:t>
            </a:r>
          </a:p>
          <a:p>
            <a:pPr algn="ctr"/>
            <a:r>
              <a:rPr kumimoji="1" lang="zh-CN" altLang="en-US" sz="1467" dirty="0">
                <a:solidFill>
                  <a:srgbClr val="7030A0"/>
                </a:solidFill>
              </a:rPr>
              <a:t>安东升</a:t>
            </a:r>
            <a:endParaRPr kumimoji="1" lang="en-US" altLang="zh-CN" sz="1467" dirty="0">
              <a:solidFill>
                <a:srgbClr val="7030A0"/>
              </a:solidFill>
            </a:endParaRPr>
          </a:p>
        </p:txBody>
      </p:sp>
      <p:sp>
        <p:nvSpPr>
          <p:cNvPr id="27" name="文本框 26">
            <a:extLst>
              <a:ext uri="{FF2B5EF4-FFF2-40B4-BE49-F238E27FC236}">
                <a16:creationId xmlns:a16="http://schemas.microsoft.com/office/drawing/2014/main" id="{83E4AA4D-9B65-D2C2-7531-4205971FE12E}"/>
              </a:ext>
            </a:extLst>
          </p:cNvPr>
          <p:cNvSpPr txBox="1"/>
          <p:nvPr/>
        </p:nvSpPr>
        <p:spPr>
          <a:xfrm>
            <a:off x="2452192" y="1179544"/>
            <a:ext cx="1558440" cy="543867"/>
          </a:xfrm>
          <a:prstGeom prst="rect">
            <a:avLst/>
          </a:prstGeom>
          <a:noFill/>
        </p:spPr>
        <p:txBody>
          <a:bodyPr wrap="none" rtlCol="0">
            <a:spAutoFit/>
          </a:bodyPr>
          <a:lstStyle/>
          <a:p>
            <a:r>
              <a:rPr kumimoji="1" lang="en-US" altLang="zh-CN" sz="1467" dirty="0">
                <a:solidFill>
                  <a:srgbClr val="7030A0"/>
                </a:solidFill>
              </a:rPr>
              <a:t>Di-Chang CHEN</a:t>
            </a:r>
            <a:r>
              <a:rPr kumimoji="1" lang="zh-CN" altLang="en-US" sz="1467" dirty="0">
                <a:solidFill>
                  <a:srgbClr val="7030A0"/>
                </a:solidFill>
              </a:rPr>
              <a:t> </a:t>
            </a:r>
            <a:endParaRPr kumimoji="1" lang="en-US" altLang="zh-CN" sz="1467" dirty="0">
              <a:solidFill>
                <a:srgbClr val="7030A0"/>
              </a:solidFill>
            </a:endParaRPr>
          </a:p>
          <a:p>
            <a:r>
              <a:rPr kumimoji="1" lang="zh-CN" altLang="en-US" sz="1467" dirty="0">
                <a:solidFill>
                  <a:srgbClr val="7030A0"/>
                </a:solidFill>
              </a:rPr>
              <a:t>陈迪昌</a:t>
            </a:r>
            <a:r>
              <a:rPr kumimoji="1" lang="en-US" altLang="zh-CN" sz="1467" dirty="0">
                <a:solidFill>
                  <a:srgbClr val="7030A0"/>
                </a:solidFill>
              </a:rPr>
              <a:t> </a:t>
            </a:r>
            <a:endParaRPr kumimoji="1" lang="zh-CN" altLang="en-US" sz="1467" dirty="0">
              <a:solidFill>
                <a:srgbClr val="7030A0"/>
              </a:solidFill>
            </a:endParaRPr>
          </a:p>
        </p:txBody>
      </p:sp>
      <p:sp>
        <p:nvSpPr>
          <p:cNvPr id="28" name="文本框 27">
            <a:extLst>
              <a:ext uri="{FF2B5EF4-FFF2-40B4-BE49-F238E27FC236}">
                <a16:creationId xmlns:a16="http://schemas.microsoft.com/office/drawing/2014/main" id="{B2EEE794-E6E6-211A-3743-7F3C303B908B}"/>
              </a:ext>
            </a:extLst>
          </p:cNvPr>
          <p:cNvSpPr txBox="1"/>
          <p:nvPr/>
        </p:nvSpPr>
        <p:spPr>
          <a:xfrm>
            <a:off x="5193761" y="1206829"/>
            <a:ext cx="1212191" cy="543867"/>
          </a:xfrm>
          <a:prstGeom prst="rect">
            <a:avLst/>
          </a:prstGeom>
          <a:noFill/>
        </p:spPr>
        <p:txBody>
          <a:bodyPr wrap="none" rtlCol="0">
            <a:spAutoFit/>
          </a:bodyPr>
          <a:lstStyle/>
          <a:p>
            <a:r>
              <a:rPr kumimoji="1" lang="en-US" altLang="zh-CN" sz="1467" dirty="0">
                <a:solidFill>
                  <a:srgbClr val="7030A0"/>
                </a:solidFill>
              </a:rPr>
              <a:t>Jia-Yi</a:t>
            </a:r>
            <a:r>
              <a:rPr kumimoji="1" lang="zh-CN" altLang="en-US" sz="1467" dirty="0">
                <a:solidFill>
                  <a:srgbClr val="7030A0"/>
                </a:solidFill>
              </a:rPr>
              <a:t> </a:t>
            </a:r>
            <a:r>
              <a:rPr kumimoji="1" lang="en-US" altLang="zh-CN" sz="1467" dirty="0">
                <a:solidFill>
                  <a:srgbClr val="7030A0"/>
                </a:solidFill>
              </a:rPr>
              <a:t>YANG</a:t>
            </a:r>
            <a:r>
              <a:rPr kumimoji="1" lang="zh-CN" altLang="en-US" sz="1467" dirty="0">
                <a:solidFill>
                  <a:srgbClr val="7030A0"/>
                </a:solidFill>
              </a:rPr>
              <a:t> </a:t>
            </a:r>
            <a:endParaRPr kumimoji="1" lang="en-US" altLang="zh-CN" sz="1467" dirty="0">
              <a:solidFill>
                <a:srgbClr val="7030A0"/>
              </a:solidFill>
            </a:endParaRPr>
          </a:p>
          <a:p>
            <a:r>
              <a:rPr kumimoji="1" lang="zh-CN" altLang="en-US" sz="1467" dirty="0">
                <a:solidFill>
                  <a:srgbClr val="7030A0"/>
                </a:solidFill>
              </a:rPr>
              <a:t>杨佳祎</a:t>
            </a:r>
            <a:r>
              <a:rPr kumimoji="1" lang="en-US" altLang="zh-CN" sz="1467" dirty="0">
                <a:solidFill>
                  <a:srgbClr val="7030A0"/>
                </a:solidFill>
              </a:rPr>
              <a:t> </a:t>
            </a:r>
            <a:endParaRPr kumimoji="1" lang="zh-CN" altLang="en-US" sz="1467" dirty="0">
              <a:solidFill>
                <a:srgbClr val="7030A0"/>
              </a:solidFill>
            </a:endParaRPr>
          </a:p>
        </p:txBody>
      </p:sp>
      <p:pic>
        <p:nvPicPr>
          <p:cNvPr id="29" name="图片 28">
            <a:extLst>
              <a:ext uri="{FF2B5EF4-FFF2-40B4-BE49-F238E27FC236}">
                <a16:creationId xmlns:a16="http://schemas.microsoft.com/office/drawing/2014/main" id="{FAFE07E0-EA17-011B-7379-EECF46527622}"/>
              </a:ext>
            </a:extLst>
          </p:cNvPr>
          <p:cNvPicPr>
            <a:picLocks noChangeAspect="1"/>
          </p:cNvPicPr>
          <p:nvPr/>
        </p:nvPicPr>
        <p:blipFill>
          <a:blip r:embed="rId11"/>
          <a:stretch>
            <a:fillRect/>
          </a:stretch>
        </p:blipFill>
        <p:spPr>
          <a:xfrm>
            <a:off x="3953035" y="1168257"/>
            <a:ext cx="1250984" cy="1184137"/>
          </a:xfrm>
          <a:prstGeom prst="rect">
            <a:avLst/>
          </a:prstGeom>
        </p:spPr>
      </p:pic>
      <p:pic>
        <p:nvPicPr>
          <p:cNvPr id="30" name="图片 29">
            <a:extLst>
              <a:ext uri="{FF2B5EF4-FFF2-40B4-BE49-F238E27FC236}">
                <a16:creationId xmlns:a16="http://schemas.microsoft.com/office/drawing/2014/main" id="{6CE473F8-CFDF-B7F8-C4D1-808E2041E37B}"/>
              </a:ext>
            </a:extLst>
          </p:cNvPr>
          <p:cNvPicPr>
            <a:picLocks noChangeAspect="1"/>
          </p:cNvPicPr>
          <p:nvPr/>
        </p:nvPicPr>
        <p:blipFill>
          <a:blip r:embed="rId12"/>
          <a:stretch>
            <a:fillRect/>
          </a:stretch>
        </p:blipFill>
        <p:spPr>
          <a:xfrm>
            <a:off x="6248592" y="1171985"/>
            <a:ext cx="1077192" cy="1184089"/>
          </a:xfrm>
          <a:prstGeom prst="rect">
            <a:avLst/>
          </a:prstGeom>
        </p:spPr>
      </p:pic>
      <p:pic>
        <p:nvPicPr>
          <p:cNvPr id="31" name="图片 30">
            <a:extLst>
              <a:ext uri="{FF2B5EF4-FFF2-40B4-BE49-F238E27FC236}">
                <a16:creationId xmlns:a16="http://schemas.microsoft.com/office/drawing/2014/main" id="{544396BA-F8D3-2897-E796-BDC7AC5C7665}"/>
              </a:ext>
            </a:extLst>
          </p:cNvPr>
          <p:cNvPicPr>
            <a:picLocks noChangeAspect="1"/>
          </p:cNvPicPr>
          <p:nvPr/>
        </p:nvPicPr>
        <p:blipFill>
          <a:blip r:embed="rId13"/>
          <a:stretch>
            <a:fillRect/>
          </a:stretch>
        </p:blipFill>
        <p:spPr>
          <a:xfrm>
            <a:off x="8949635" y="1153571"/>
            <a:ext cx="1167707" cy="1143876"/>
          </a:xfrm>
          <a:prstGeom prst="rect">
            <a:avLst/>
          </a:prstGeom>
        </p:spPr>
      </p:pic>
      <p:sp>
        <p:nvSpPr>
          <p:cNvPr id="32" name="文本框 31">
            <a:extLst>
              <a:ext uri="{FF2B5EF4-FFF2-40B4-BE49-F238E27FC236}">
                <a16:creationId xmlns:a16="http://schemas.microsoft.com/office/drawing/2014/main" id="{303E3A0A-CD32-A475-221B-62E96ABC4AE7}"/>
              </a:ext>
            </a:extLst>
          </p:cNvPr>
          <p:cNvSpPr txBox="1"/>
          <p:nvPr/>
        </p:nvSpPr>
        <p:spPr>
          <a:xfrm>
            <a:off x="7793549" y="1179544"/>
            <a:ext cx="1156086" cy="543867"/>
          </a:xfrm>
          <a:prstGeom prst="rect">
            <a:avLst/>
          </a:prstGeom>
          <a:noFill/>
        </p:spPr>
        <p:txBody>
          <a:bodyPr wrap="none" rtlCol="0">
            <a:spAutoFit/>
          </a:bodyPr>
          <a:lstStyle/>
          <a:p>
            <a:r>
              <a:rPr kumimoji="1" lang="en-US" altLang="zh-CN" sz="1467" dirty="0">
                <a:solidFill>
                  <a:srgbClr val="7030A0"/>
                </a:solidFill>
              </a:rPr>
              <a:t>Pei-Wei</a:t>
            </a:r>
            <a:r>
              <a:rPr kumimoji="1" lang="zh-CN" altLang="en-US" sz="1467" dirty="0">
                <a:solidFill>
                  <a:srgbClr val="7030A0"/>
                </a:solidFill>
              </a:rPr>
              <a:t> </a:t>
            </a:r>
            <a:r>
              <a:rPr kumimoji="1" lang="en-US" altLang="zh-CN" sz="1467" dirty="0">
                <a:solidFill>
                  <a:srgbClr val="7030A0"/>
                </a:solidFill>
              </a:rPr>
              <a:t>TU</a:t>
            </a:r>
            <a:r>
              <a:rPr kumimoji="1" lang="zh-CN" altLang="en-US" sz="1467" dirty="0">
                <a:solidFill>
                  <a:srgbClr val="7030A0"/>
                </a:solidFill>
              </a:rPr>
              <a:t> </a:t>
            </a:r>
            <a:endParaRPr kumimoji="1" lang="en-US" altLang="zh-CN" sz="1467" dirty="0">
              <a:solidFill>
                <a:srgbClr val="7030A0"/>
              </a:solidFill>
            </a:endParaRPr>
          </a:p>
          <a:p>
            <a:r>
              <a:rPr kumimoji="1" lang="zh-CN" altLang="en-US" sz="1467" dirty="0">
                <a:solidFill>
                  <a:srgbClr val="7030A0"/>
                </a:solidFill>
              </a:rPr>
              <a:t>涂培玮</a:t>
            </a:r>
            <a:r>
              <a:rPr kumimoji="1" lang="en-US" altLang="zh-CN" sz="1467" dirty="0">
                <a:solidFill>
                  <a:srgbClr val="7030A0"/>
                </a:solidFill>
              </a:rPr>
              <a:t> </a:t>
            </a:r>
            <a:endParaRPr kumimoji="1" lang="zh-CN" altLang="en-US" sz="1467" dirty="0">
              <a:solidFill>
                <a:srgbClr val="7030A0"/>
              </a:solidFill>
            </a:endParaRPr>
          </a:p>
        </p:txBody>
      </p:sp>
      <p:sp>
        <p:nvSpPr>
          <p:cNvPr id="35" name="文本框 34">
            <a:extLst>
              <a:ext uri="{FF2B5EF4-FFF2-40B4-BE49-F238E27FC236}">
                <a16:creationId xmlns:a16="http://schemas.microsoft.com/office/drawing/2014/main" id="{83BCA71C-55A4-53D5-E2FE-F2EDAA129884}"/>
              </a:ext>
            </a:extLst>
          </p:cNvPr>
          <p:cNvSpPr txBox="1"/>
          <p:nvPr/>
        </p:nvSpPr>
        <p:spPr>
          <a:xfrm>
            <a:off x="10374418" y="1113866"/>
            <a:ext cx="704039" cy="543867"/>
          </a:xfrm>
          <a:prstGeom prst="rect">
            <a:avLst/>
          </a:prstGeom>
          <a:noFill/>
        </p:spPr>
        <p:txBody>
          <a:bodyPr wrap="none" rtlCol="0">
            <a:spAutoFit/>
          </a:bodyPr>
          <a:lstStyle/>
          <a:p>
            <a:r>
              <a:rPr kumimoji="1" lang="en-US" altLang="zh-CN" sz="1467" dirty="0">
                <a:solidFill>
                  <a:srgbClr val="7030A0"/>
                </a:solidFill>
              </a:rPr>
              <a:t>Di WU</a:t>
            </a:r>
          </a:p>
          <a:p>
            <a:r>
              <a:rPr kumimoji="1" lang="zh-CN" altLang="en-US" sz="1467" dirty="0">
                <a:solidFill>
                  <a:srgbClr val="7030A0"/>
                </a:solidFill>
              </a:rPr>
              <a:t>武迪</a:t>
            </a:r>
            <a:r>
              <a:rPr kumimoji="1" lang="en-US" altLang="zh-CN" sz="1467" dirty="0">
                <a:solidFill>
                  <a:srgbClr val="7030A0"/>
                </a:solidFill>
              </a:rPr>
              <a:t> </a:t>
            </a:r>
            <a:endParaRPr kumimoji="1" lang="zh-CN" altLang="en-US" sz="1467" dirty="0">
              <a:solidFill>
                <a:srgbClr val="7030A0"/>
              </a:solidFill>
            </a:endParaRPr>
          </a:p>
        </p:txBody>
      </p:sp>
      <p:sp>
        <p:nvSpPr>
          <p:cNvPr id="37" name="矩形 36">
            <a:extLst>
              <a:ext uri="{FF2B5EF4-FFF2-40B4-BE49-F238E27FC236}">
                <a16:creationId xmlns:a16="http://schemas.microsoft.com/office/drawing/2014/main" id="{1BFB1A04-64EF-CEFA-53D2-AE49D8F9E535}"/>
              </a:ext>
            </a:extLst>
          </p:cNvPr>
          <p:cNvSpPr/>
          <p:nvPr/>
        </p:nvSpPr>
        <p:spPr>
          <a:xfrm>
            <a:off x="181652" y="177997"/>
            <a:ext cx="12192000" cy="646331"/>
          </a:xfrm>
          <a:prstGeom prst="rect">
            <a:avLst/>
          </a:prstGeom>
        </p:spPr>
        <p:txBody>
          <a:bodyPr wrap="square">
            <a:spAutoFit/>
          </a:bodyPr>
          <a:lstStyle/>
          <a:p>
            <a:pPr algn="ctr"/>
            <a:r>
              <a:rPr kumimoji="1" lang="en-US" altLang="zh-CN" sz="3600" dirty="0">
                <a:solidFill>
                  <a:srgbClr val="7030A0"/>
                </a:solidFill>
                <a:latin typeface="Microsoft YaHei" panose="020B0503020204020204" pitchFamily="34" charset="-122"/>
                <a:ea typeface="Microsoft YaHei" panose="020B0503020204020204" pitchFamily="34" charset="-122"/>
              </a:rPr>
              <a:t>NJU Exoplanet Census Team</a:t>
            </a:r>
            <a:endParaRPr kumimoji="1" lang="zh-CN" altLang="en-US" sz="3600" dirty="0">
              <a:solidFill>
                <a:srgbClr val="7030A0"/>
              </a:solidFill>
              <a:latin typeface="Microsoft YaHei" panose="020B0503020204020204" pitchFamily="34" charset="-122"/>
              <a:ea typeface="Microsoft YaHei" panose="020B0503020204020204" pitchFamily="34" charset="-122"/>
            </a:endParaRPr>
          </a:p>
        </p:txBody>
      </p:sp>
      <p:pic>
        <p:nvPicPr>
          <p:cNvPr id="4" name="图片 3" descr="男人戴着眼镜&#10;&#10;描述已自动生成">
            <a:extLst>
              <a:ext uri="{FF2B5EF4-FFF2-40B4-BE49-F238E27FC236}">
                <a16:creationId xmlns:a16="http://schemas.microsoft.com/office/drawing/2014/main" id="{ECDBEB82-763C-68A3-FF96-EB12141932D5}"/>
              </a:ext>
            </a:extLst>
          </p:cNvPr>
          <p:cNvPicPr>
            <a:picLocks noChangeAspect="1"/>
          </p:cNvPicPr>
          <p:nvPr/>
        </p:nvPicPr>
        <p:blipFill>
          <a:blip r:embed="rId14"/>
          <a:stretch>
            <a:fillRect/>
          </a:stretch>
        </p:blipFill>
        <p:spPr>
          <a:xfrm>
            <a:off x="11112183" y="1183082"/>
            <a:ext cx="998775" cy="1450489"/>
          </a:xfrm>
          <a:prstGeom prst="rect">
            <a:avLst/>
          </a:prstGeom>
        </p:spPr>
      </p:pic>
      <p:pic>
        <p:nvPicPr>
          <p:cNvPr id="11" name="图片 10">
            <a:extLst>
              <a:ext uri="{FF2B5EF4-FFF2-40B4-BE49-F238E27FC236}">
                <a16:creationId xmlns:a16="http://schemas.microsoft.com/office/drawing/2014/main" id="{B7CA185C-8289-D7F5-8A69-D46CB8F9DD0B}"/>
              </a:ext>
            </a:extLst>
          </p:cNvPr>
          <p:cNvPicPr>
            <a:picLocks noChangeAspect="1"/>
          </p:cNvPicPr>
          <p:nvPr/>
        </p:nvPicPr>
        <p:blipFill>
          <a:blip r:embed="rId15"/>
          <a:stretch>
            <a:fillRect/>
          </a:stretch>
        </p:blipFill>
        <p:spPr>
          <a:xfrm>
            <a:off x="9734766" y="3280008"/>
            <a:ext cx="1028592" cy="1219467"/>
          </a:xfrm>
          <a:prstGeom prst="rect">
            <a:avLst/>
          </a:prstGeom>
        </p:spPr>
      </p:pic>
      <p:sp>
        <p:nvSpPr>
          <p:cNvPr id="12" name="文本框 11">
            <a:extLst>
              <a:ext uri="{FF2B5EF4-FFF2-40B4-BE49-F238E27FC236}">
                <a16:creationId xmlns:a16="http://schemas.microsoft.com/office/drawing/2014/main" id="{7434E84E-C3F9-A953-B94B-A4CFD2069DBC}"/>
              </a:ext>
            </a:extLst>
          </p:cNvPr>
          <p:cNvSpPr txBox="1"/>
          <p:nvPr/>
        </p:nvSpPr>
        <p:spPr>
          <a:xfrm>
            <a:off x="9323388" y="2695719"/>
            <a:ext cx="1579278" cy="523220"/>
          </a:xfrm>
          <a:prstGeom prst="rect">
            <a:avLst/>
          </a:prstGeom>
          <a:noFill/>
        </p:spPr>
        <p:txBody>
          <a:bodyPr wrap="none" rtlCol="0">
            <a:spAutoFit/>
          </a:bodyPr>
          <a:lstStyle/>
          <a:p>
            <a:pPr algn="ctr"/>
            <a:r>
              <a:rPr kumimoji="1" lang="en-US" altLang="zh-CN" sz="1400" dirty="0">
                <a:solidFill>
                  <a:srgbClr val="7030A0"/>
                </a:solidFill>
              </a:rPr>
              <a:t>Chao-Feng JIANG</a:t>
            </a:r>
          </a:p>
          <a:p>
            <a:pPr algn="ctr"/>
            <a:r>
              <a:rPr kumimoji="1" lang="zh-CN" altLang="en-US" sz="1400" dirty="0">
                <a:solidFill>
                  <a:srgbClr val="7030A0"/>
                </a:solidFill>
              </a:rPr>
              <a:t>姜朝峰</a:t>
            </a:r>
          </a:p>
        </p:txBody>
      </p:sp>
      <p:pic>
        <p:nvPicPr>
          <p:cNvPr id="18" name="图片 17">
            <a:extLst>
              <a:ext uri="{FF2B5EF4-FFF2-40B4-BE49-F238E27FC236}">
                <a16:creationId xmlns:a16="http://schemas.microsoft.com/office/drawing/2014/main" id="{818D4906-88AD-940A-D1DF-3234C2229616}"/>
              </a:ext>
            </a:extLst>
          </p:cNvPr>
          <p:cNvPicPr>
            <a:picLocks noChangeAspect="1"/>
          </p:cNvPicPr>
          <p:nvPr/>
        </p:nvPicPr>
        <p:blipFill>
          <a:blip r:embed="rId16"/>
          <a:stretch>
            <a:fillRect/>
          </a:stretch>
        </p:blipFill>
        <p:spPr>
          <a:xfrm>
            <a:off x="10932566" y="3163975"/>
            <a:ext cx="1111984" cy="1324464"/>
          </a:xfrm>
          <a:prstGeom prst="rect">
            <a:avLst/>
          </a:prstGeom>
        </p:spPr>
      </p:pic>
      <p:sp>
        <p:nvSpPr>
          <p:cNvPr id="24" name="文本框 23">
            <a:extLst>
              <a:ext uri="{FF2B5EF4-FFF2-40B4-BE49-F238E27FC236}">
                <a16:creationId xmlns:a16="http://schemas.microsoft.com/office/drawing/2014/main" id="{7D5654F7-4A52-3491-5831-22C93C392407}"/>
              </a:ext>
            </a:extLst>
          </p:cNvPr>
          <p:cNvSpPr txBox="1"/>
          <p:nvPr/>
        </p:nvSpPr>
        <p:spPr>
          <a:xfrm>
            <a:off x="10854774" y="2687658"/>
            <a:ext cx="1337226" cy="523220"/>
          </a:xfrm>
          <a:prstGeom prst="rect">
            <a:avLst/>
          </a:prstGeom>
          <a:noFill/>
        </p:spPr>
        <p:txBody>
          <a:bodyPr wrap="none" rtlCol="0">
            <a:spAutoFit/>
          </a:bodyPr>
          <a:lstStyle/>
          <a:p>
            <a:pPr algn="ctr"/>
            <a:r>
              <a:rPr kumimoji="1" lang="en-US" altLang="zh-CN" sz="1400" dirty="0">
                <a:solidFill>
                  <a:srgbClr val="7030A0"/>
                </a:solidFill>
              </a:rPr>
              <a:t>Meng-Fei SUN</a:t>
            </a:r>
          </a:p>
          <a:p>
            <a:pPr algn="ctr"/>
            <a:r>
              <a:rPr kumimoji="1" lang="zh-CN" altLang="en-US" sz="1400" dirty="0">
                <a:solidFill>
                  <a:srgbClr val="7030A0"/>
                </a:solidFill>
              </a:rPr>
              <a:t>孙梦菲</a:t>
            </a:r>
          </a:p>
        </p:txBody>
      </p:sp>
      <p:pic>
        <p:nvPicPr>
          <p:cNvPr id="15" name="图片 14">
            <a:extLst>
              <a:ext uri="{FF2B5EF4-FFF2-40B4-BE49-F238E27FC236}">
                <a16:creationId xmlns:a16="http://schemas.microsoft.com/office/drawing/2014/main" id="{B53679A4-E469-E3B6-CA0F-309F3D098303}"/>
              </a:ext>
            </a:extLst>
          </p:cNvPr>
          <p:cNvPicPr>
            <a:picLocks noChangeAspect="1"/>
          </p:cNvPicPr>
          <p:nvPr/>
        </p:nvPicPr>
        <p:blipFill>
          <a:blip r:embed="rId17"/>
          <a:stretch>
            <a:fillRect/>
          </a:stretch>
        </p:blipFill>
        <p:spPr>
          <a:xfrm>
            <a:off x="181652" y="1704780"/>
            <a:ext cx="1321031" cy="1450489"/>
          </a:xfrm>
          <a:prstGeom prst="rect">
            <a:avLst/>
          </a:prstGeom>
        </p:spPr>
      </p:pic>
      <p:sp>
        <p:nvSpPr>
          <p:cNvPr id="2" name="文本框 1">
            <a:extLst>
              <a:ext uri="{FF2B5EF4-FFF2-40B4-BE49-F238E27FC236}">
                <a16:creationId xmlns:a16="http://schemas.microsoft.com/office/drawing/2014/main" id="{D51CAA96-5814-849C-D340-EE3045AD298D}"/>
              </a:ext>
            </a:extLst>
          </p:cNvPr>
          <p:cNvSpPr txBox="1"/>
          <p:nvPr/>
        </p:nvSpPr>
        <p:spPr>
          <a:xfrm>
            <a:off x="3018930" y="5184958"/>
            <a:ext cx="5307863" cy="400110"/>
          </a:xfrm>
          <a:prstGeom prst="rect">
            <a:avLst/>
          </a:prstGeom>
          <a:noFill/>
        </p:spPr>
        <p:txBody>
          <a:bodyPr wrap="none" rtlCol="0">
            <a:spAutoFit/>
          </a:bodyPr>
          <a:lstStyle/>
          <a:p>
            <a:r>
              <a:rPr lang="en" altLang="zh-CN" sz="2000" b="1" dirty="0">
                <a:solidFill>
                  <a:schemeClr val="accent1">
                    <a:lumMod val="75000"/>
                  </a:schemeClr>
                </a:solidFill>
              </a:rPr>
              <a:t>D</a:t>
            </a:r>
            <a:r>
              <a:rPr lang="en" altLang="zh-CN" sz="2000" dirty="0"/>
              <a:t>emographics of </a:t>
            </a:r>
            <a:r>
              <a:rPr lang="en" altLang="zh-CN" sz="2000" b="1" dirty="0">
                <a:solidFill>
                  <a:schemeClr val="accent1">
                    <a:lumMod val="75000"/>
                  </a:schemeClr>
                </a:solidFill>
              </a:rPr>
              <a:t>E</a:t>
            </a:r>
            <a:r>
              <a:rPr lang="en" altLang="zh-CN" sz="2000" dirty="0"/>
              <a:t>xoplanets in  </a:t>
            </a:r>
            <a:r>
              <a:rPr lang="en" altLang="zh-CN" sz="2000" b="1" dirty="0">
                <a:solidFill>
                  <a:schemeClr val="accent1">
                    <a:lumMod val="75000"/>
                  </a:schemeClr>
                </a:solidFill>
              </a:rPr>
              <a:t>B</a:t>
            </a:r>
            <a:r>
              <a:rPr lang="en" altLang="zh-CN" sz="2000" dirty="0"/>
              <a:t>inaries (</a:t>
            </a:r>
            <a:r>
              <a:rPr lang="en" altLang="zh-CN" sz="2000" b="1" dirty="0">
                <a:solidFill>
                  <a:schemeClr val="accent1">
                    <a:lumMod val="75000"/>
                  </a:schemeClr>
                </a:solidFill>
              </a:rPr>
              <a:t>DEB</a:t>
            </a:r>
            <a:r>
              <a:rPr lang="en" altLang="zh-CN" sz="2000" dirty="0"/>
              <a:t>)</a:t>
            </a:r>
          </a:p>
        </p:txBody>
      </p:sp>
      <p:sp>
        <p:nvSpPr>
          <p:cNvPr id="13" name="文本框 12">
            <a:extLst>
              <a:ext uri="{FF2B5EF4-FFF2-40B4-BE49-F238E27FC236}">
                <a16:creationId xmlns:a16="http://schemas.microsoft.com/office/drawing/2014/main" id="{A4BBBC46-2432-AFE2-6406-971ABEF7437D}"/>
              </a:ext>
            </a:extLst>
          </p:cNvPr>
          <p:cNvSpPr txBox="1"/>
          <p:nvPr/>
        </p:nvSpPr>
        <p:spPr>
          <a:xfrm>
            <a:off x="8197566" y="5184958"/>
            <a:ext cx="1405417" cy="400110"/>
          </a:xfrm>
          <a:prstGeom prst="rect">
            <a:avLst/>
          </a:prstGeom>
          <a:noFill/>
          <a:ln>
            <a:solidFill>
              <a:schemeClr val="accent1"/>
            </a:solidFill>
          </a:ln>
        </p:spPr>
        <p:txBody>
          <a:bodyPr wrap="square" rtlCol="0">
            <a:spAutoFit/>
          </a:bodyPr>
          <a:lstStyle/>
          <a:p>
            <a:r>
              <a:rPr kumimoji="1" lang="zh-CN" altLang="en-US" sz="2000" dirty="0">
                <a:solidFill>
                  <a:schemeClr val="accent1">
                    <a:lumMod val="75000"/>
                  </a:schemeClr>
                </a:solidFill>
              </a:rPr>
              <a:t>“新秀”系列</a:t>
            </a:r>
          </a:p>
        </p:txBody>
      </p:sp>
      <p:sp>
        <p:nvSpPr>
          <p:cNvPr id="17" name="文本框 16">
            <a:extLst>
              <a:ext uri="{FF2B5EF4-FFF2-40B4-BE49-F238E27FC236}">
                <a16:creationId xmlns:a16="http://schemas.microsoft.com/office/drawing/2014/main" id="{5D19814D-EB9D-B1EC-D0A0-1A11E78B2C7A}"/>
              </a:ext>
            </a:extLst>
          </p:cNvPr>
          <p:cNvSpPr txBox="1"/>
          <p:nvPr/>
        </p:nvSpPr>
        <p:spPr>
          <a:xfrm>
            <a:off x="2581733" y="5978371"/>
            <a:ext cx="5028941" cy="400110"/>
          </a:xfrm>
          <a:prstGeom prst="rect">
            <a:avLst/>
          </a:prstGeom>
          <a:noFill/>
        </p:spPr>
        <p:txBody>
          <a:bodyPr wrap="none" rtlCol="0">
            <a:spAutoFit/>
          </a:bodyPr>
          <a:lstStyle/>
          <a:p>
            <a:r>
              <a:rPr lang="en" altLang="zh-CN" sz="2000" b="1" dirty="0">
                <a:solidFill>
                  <a:srgbClr val="7030A0"/>
                </a:solidFill>
              </a:rPr>
              <a:t>C</a:t>
            </a:r>
            <a:r>
              <a:rPr lang="en" altLang="zh-CN" sz="2000" dirty="0"/>
              <a:t>hemical </a:t>
            </a:r>
            <a:r>
              <a:rPr lang="en" altLang="zh-CN" sz="2000" b="1" dirty="0">
                <a:solidFill>
                  <a:srgbClr val="7030A0"/>
                </a:solidFill>
              </a:rPr>
              <a:t>A</a:t>
            </a:r>
            <a:r>
              <a:rPr lang="en" altLang="zh-CN" sz="2000" dirty="0"/>
              <a:t>bundance </a:t>
            </a:r>
            <a:r>
              <a:rPr lang="en" altLang="zh-CN" sz="2000" b="1" dirty="0">
                <a:solidFill>
                  <a:srgbClr val="7030A0"/>
                </a:solidFill>
              </a:rPr>
              <a:t>S</a:t>
            </a:r>
            <a:r>
              <a:rPr lang="en" altLang="zh-CN" sz="2000" dirty="0"/>
              <a:t>hapes </a:t>
            </a:r>
            <a:r>
              <a:rPr lang="en" altLang="zh-CN" sz="2000" b="1" dirty="0">
                <a:solidFill>
                  <a:srgbClr val="7030A0"/>
                </a:solidFill>
              </a:rPr>
              <a:t>H</a:t>
            </a:r>
            <a:r>
              <a:rPr lang="en" altLang="zh-CN" sz="2000" dirty="0"/>
              <a:t>istory(</a:t>
            </a:r>
            <a:r>
              <a:rPr lang="en" altLang="zh-CN" sz="2000" b="1" dirty="0">
                <a:solidFill>
                  <a:srgbClr val="7030A0"/>
                </a:solidFill>
              </a:rPr>
              <a:t>CASH</a:t>
            </a:r>
            <a:r>
              <a:rPr lang="en" altLang="zh-CN" sz="2000" dirty="0"/>
              <a:t>)</a:t>
            </a:r>
          </a:p>
        </p:txBody>
      </p:sp>
      <p:sp>
        <p:nvSpPr>
          <p:cNvPr id="23" name="文本框 22">
            <a:extLst>
              <a:ext uri="{FF2B5EF4-FFF2-40B4-BE49-F238E27FC236}">
                <a16:creationId xmlns:a16="http://schemas.microsoft.com/office/drawing/2014/main" id="{70429C37-1D42-CD10-3C99-C790AD0DA036}"/>
              </a:ext>
            </a:extLst>
          </p:cNvPr>
          <p:cNvSpPr txBox="1"/>
          <p:nvPr/>
        </p:nvSpPr>
        <p:spPr>
          <a:xfrm>
            <a:off x="7834700" y="5978371"/>
            <a:ext cx="1405417" cy="400110"/>
          </a:xfrm>
          <a:prstGeom prst="rect">
            <a:avLst/>
          </a:prstGeom>
          <a:noFill/>
          <a:ln>
            <a:solidFill>
              <a:srgbClr val="7030A0"/>
            </a:solidFill>
          </a:ln>
        </p:spPr>
        <p:txBody>
          <a:bodyPr wrap="square" rtlCol="0">
            <a:spAutoFit/>
          </a:bodyPr>
          <a:lstStyle/>
          <a:p>
            <a:r>
              <a:rPr kumimoji="1" lang="zh-CN" altLang="en-US" sz="2000" dirty="0">
                <a:solidFill>
                  <a:srgbClr val="7030A0"/>
                </a:solidFill>
              </a:rPr>
              <a:t>“现金”系列</a:t>
            </a:r>
          </a:p>
        </p:txBody>
      </p:sp>
      <p:pic>
        <p:nvPicPr>
          <p:cNvPr id="25" name="图片 24">
            <a:extLst>
              <a:ext uri="{FF2B5EF4-FFF2-40B4-BE49-F238E27FC236}">
                <a16:creationId xmlns:a16="http://schemas.microsoft.com/office/drawing/2014/main" id="{ED092FAA-8F31-E6E2-E86B-FA77B5E6783D}"/>
              </a:ext>
            </a:extLst>
          </p:cNvPr>
          <p:cNvPicPr>
            <a:picLocks noChangeAspect="1"/>
          </p:cNvPicPr>
          <p:nvPr/>
        </p:nvPicPr>
        <p:blipFill>
          <a:blip r:embed="rId18"/>
          <a:stretch>
            <a:fillRect/>
          </a:stretch>
        </p:blipFill>
        <p:spPr>
          <a:xfrm>
            <a:off x="8437972" y="3056281"/>
            <a:ext cx="1186584" cy="1178363"/>
          </a:xfrm>
          <a:prstGeom prst="rect">
            <a:avLst/>
          </a:prstGeom>
        </p:spPr>
      </p:pic>
      <p:sp>
        <p:nvSpPr>
          <p:cNvPr id="26" name="文本框 25">
            <a:extLst>
              <a:ext uri="{FF2B5EF4-FFF2-40B4-BE49-F238E27FC236}">
                <a16:creationId xmlns:a16="http://schemas.microsoft.com/office/drawing/2014/main" id="{326468FF-A993-4C23-7B3C-C1F810AA81DB}"/>
              </a:ext>
            </a:extLst>
          </p:cNvPr>
          <p:cNvSpPr txBox="1"/>
          <p:nvPr/>
        </p:nvSpPr>
        <p:spPr>
          <a:xfrm>
            <a:off x="8346720" y="2480502"/>
            <a:ext cx="1713931" cy="543867"/>
          </a:xfrm>
          <a:prstGeom prst="rect">
            <a:avLst/>
          </a:prstGeom>
          <a:noFill/>
        </p:spPr>
        <p:txBody>
          <a:bodyPr wrap="none" rtlCol="0">
            <a:spAutoFit/>
          </a:bodyPr>
          <a:lstStyle/>
          <a:p>
            <a:r>
              <a:rPr kumimoji="1" lang="en-US" altLang="zh-CN" sz="1467" dirty="0">
                <a:solidFill>
                  <a:srgbClr val="7030A0"/>
                </a:solidFill>
              </a:rPr>
              <a:t>Rui-Sheng ZHANG</a:t>
            </a:r>
          </a:p>
          <a:p>
            <a:r>
              <a:rPr kumimoji="1" lang="zh-CN" altLang="en-US" sz="1467" dirty="0">
                <a:solidFill>
                  <a:srgbClr val="7030A0"/>
                </a:solidFill>
              </a:rPr>
              <a:t>张睿晟</a:t>
            </a:r>
            <a:r>
              <a:rPr kumimoji="1" lang="en-US" altLang="zh-CN" sz="1467" dirty="0">
                <a:solidFill>
                  <a:srgbClr val="7030A0"/>
                </a:solidFill>
              </a:rPr>
              <a:t> </a:t>
            </a:r>
            <a:endParaRPr kumimoji="1" lang="zh-CN" altLang="en-US" sz="1467" dirty="0">
              <a:solidFill>
                <a:srgbClr val="7030A0"/>
              </a:solidFill>
            </a:endParaRPr>
          </a:p>
        </p:txBody>
      </p:sp>
      <p:sp>
        <p:nvSpPr>
          <p:cNvPr id="33" name="文本框 32">
            <a:extLst>
              <a:ext uri="{FF2B5EF4-FFF2-40B4-BE49-F238E27FC236}">
                <a16:creationId xmlns:a16="http://schemas.microsoft.com/office/drawing/2014/main" id="{995746DA-E655-ADA3-0785-B2415D28323D}"/>
              </a:ext>
            </a:extLst>
          </p:cNvPr>
          <p:cNvSpPr txBox="1"/>
          <p:nvPr/>
        </p:nvSpPr>
        <p:spPr>
          <a:xfrm>
            <a:off x="328595" y="1173945"/>
            <a:ext cx="1047082" cy="543867"/>
          </a:xfrm>
          <a:prstGeom prst="rect">
            <a:avLst/>
          </a:prstGeom>
          <a:noFill/>
        </p:spPr>
        <p:txBody>
          <a:bodyPr wrap="none" rtlCol="0">
            <a:spAutoFit/>
          </a:bodyPr>
          <a:lstStyle/>
          <a:p>
            <a:pPr algn="ctr"/>
            <a:r>
              <a:rPr kumimoji="1" lang="en-US" altLang="zh-CN" sz="1467" dirty="0">
                <a:solidFill>
                  <a:srgbClr val="7030A0"/>
                </a:solidFill>
              </a:rPr>
              <a:t>Ji-Wei XIE</a:t>
            </a:r>
            <a:r>
              <a:rPr kumimoji="1" lang="zh-CN" altLang="en-US" sz="1467" dirty="0">
                <a:solidFill>
                  <a:srgbClr val="7030A0"/>
                </a:solidFill>
              </a:rPr>
              <a:t> </a:t>
            </a:r>
            <a:endParaRPr kumimoji="1" lang="en-US" altLang="zh-CN" sz="1467" dirty="0">
              <a:solidFill>
                <a:srgbClr val="7030A0"/>
              </a:solidFill>
            </a:endParaRPr>
          </a:p>
          <a:p>
            <a:pPr algn="ctr"/>
            <a:r>
              <a:rPr kumimoji="1" lang="zh-CN" altLang="en-US" sz="1467" dirty="0">
                <a:solidFill>
                  <a:srgbClr val="7030A0"/>
                </a:solidFill>
              </a:rPr>
              <a:t>谢基伟</a:t>
            </a:r>
            <a:r>
              <a:rPr kumimoji="1" lang="en-US" altLang="zh-CN" sz="1467" dirty="0">
                <a:solidFill>
                  <a:srgbClr val="7030A0"/>
                </a:solidFill>
              </a:rPr>
              <a:t> </a:t>
            </a:r>
            <a:endParaRPr kumimoji="1" lang="zh-CN" altLang="en-US" sz="1467" dirty="0">
              <a:solidFill>
                <a:srgbClr val="7030A0"/>
              </a:solidFill>
            </a:endParaRPr>
          </a:p>
        </p:txBody>
      </p:sp>
    </p:spTree>
    <p:extLst>
      <p:ext uri="{BB962C8B-B14F-4D97-AF65-F5344CB8AC3E}">
        <p14:creationId xmlns:p14="http://schemas.microsoft.com/office/powerpoint/2010/main" val="36128511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a:extLst>
              <a:ext uri="{FF2B5EF4-FFF2-40B4-BE49-F238E27FC236}">
                <a16:creationId xmlns:a16="http://schemas.microsoft.com/office/drawing/2014/main" id="{13F236D1-03A9-664F-98C4-E7CC2DD898B2}"/>
              </a:ext>
            </a:extLst>
          </p:cNvPr>
          <p:cNvSpPr/>
          <p:nvPr/>
        </p:nvSpPr>
        <p:spPr>
          <a:xfrm>
            <a:off x="589266" y="154289"/>
            <a:ext cx="11282699" cy="707886"/>
          </a:xfrm>
          <a:prstGeom prst="rect">
            <a:avLst/>
          </a:prstGeom>
        </p:spPr>
        <p:txBody>
          <a:bodyPr wrap="square">
            <a:spAutoFit/>
          </a:bodyPr>
          <a:lstStyle/>
          <a:p>
            <a:r>
              <a:rPr kumimoji="1" lang="en-US" altLang="zh-CN" sz="4000" dirty="0">
                <a:solidFill>
                  <a:srgbClr val="7030A0"/>
                </a:solidFill>
                <a:latin typeface="Microsoft YaHei" panose="020B0503020204020204" pitchFamily="34" charset="-122"/>
                <a:ea typeface="Microsoft YaHei" panose="020B0503020204020204" pitchFamily="34" charset="-122"/>
              </a:rPr>
              <a:t>NJU Exoplanet Census Team: "PAST" Group</a:t>
            </a:r>
            <a:endParaRPr kumimoji="1" lang="zh-CN" altLang="en-US" sz="4000" dirty="0">
              <a:solidFill>
                <a:srgbClr val="7030A0"/>
              </a:solidFill>
              <a:latin typeface="Microsoft YaHei" panose="020B0503020204020204" pitchFamily="34" charset="-122"/>
              <a:ea typeface="Microsoft YaHei" panose="020B0503020204020204" pitchFamily="34" charset="-122"/>
            </a:endParaRPr>
          </a:p>
        </p:txBody>
      </p:sp>
      <p:pic>
        <p:nvPicPr>
          <p:cNvPr id="16" name="图片 15">
            <a:extLst>
              <a:ext uri="{FF2B5EF4-FFF2-40B4-BE49-F238E27FC236}">
                <a16:creationId xmlns:a16="http://schemas.microsoft.com/office/drawing/2014/main" id="{1EA49FF2-D527-534D-81C7-D5BB1B1033D3}"/>
              </a:ext>
            </a:extLst>
          </p:cNvPr>
          <p:cNvPicPr>
            <a:picLocks noChangeAspect="1"/>
          </p:cNvPicPr>
          <p:nvPr/>
        </p:nvPicPr>
        <p:blipFill>
          <a:blip r:embed="rId3"/>
          <a:stretch>
            <a:fillRect/>
          </a:stretch>
        </p:blipFill>
        <p:spPr>
          <a:xfrm>
            <a:off x="0" y="1009172"/>
            <a:ext cx="12192000" cy="128113"/>
          </a:xfrm>
          <a:prstGeom prst="rect">
            <a:avLst/>
          </a:prstGeom>
        </p:spPr>
      </p:pic>
      <p:sp>
        <p:nvSpPr>
          <p:cNvPr id="6" name="文本框 5">
            <a:extLst>
              <a:ext uri="{FF2B5EF4-FFF2-40B4-BE49-F238E27FC236}">
                <a16:creationId xmlns:a16="http://schemas.microsoft.com/office/drawing/2014/main" id="{58F0543B-5967-9611-3F68-B03A70B236B1}"/>
              </a:ext>
            </a:extLst>
          </p:cNvPr>
          <p:cNvSpPr txBox="1"/>
          <p:nvPr/>
        </p:nvSpPr>
        <p:spPr>
          <a:xfrm>
            <a:off x="4887362" y="3261861"/>
            <a:ext cx="5298245" cy="461665"/>
          </a:xfrm>
          <a:prstGeom prst="rect">
            <a:avLst/>
          </a:prstGeom>
          <a:noFill/>
        </p:spPr>
        <p:txBody>
          <a:bodyPr wrap="none" rtlCol="0">
            <a:spAutoFit/>
          </a:bodyPr>
          <a:lstStyle/>
          <a:p>
            <a:r>
              <a:rPr kumimoji="1" lang="en-US" altLang="zh-CN" sz="2400" b="1" dirty="0">
                <a:solidFill>
                  <a:srgbClr val="C00000"/>
                </a:solidFill>
              </a:rPr>
              <a:t>P</a:t>
            </a:r>
            <a:r>
              <a:rPr kumimoji="1" lang="en-US" altLang="zh-CN" sz="2400" dirty="0"/>
              <a:t>lanets </a:t>
            </a:r>
            <a:r>
              <a:rPr kumimoji="1" lang="en-US" altLang="zh-CN" sz="2400" b="1" dirty="0">
                <a:solidFill>
                  <a:srgbClr val="C00000"/>
                </a:solidFill>
              </a:rPr>
              <a:t>A</a:t>
            </a:r>
            <a:r>
              <a:rPr kumimoji="1" lang="en-US" altLang="zh-CN" sz="2400" dirty="0"/>
              <a:t>cross </a:t>
            </a:r>
            <a:r>
              <a:rPr kumimoji="1" lang="en-US" altLang="zh-CN" sz="2400" b="1" dirty="0">
                <a:solidFill>
                  <a:srgbClr val="C00000"/>
                </a:solidFill>
              </a:rPr>
              <a:t>S</a:t>
            </a:r>
            <a:r>
              <a:rPr kumimoji="1" lang="en-US" altLang="zh-CN" sz="2400" dirty="0"/>
              <a:t>pace and </a:t>
            </a:r>
            <a:r>
              <a:rPr kumimoji="1" lang="en-US" altLang="zh-CN" sz="2400" b="1" dirty="0">
                <a:solidFill>
                  <a:srgbClr val="C00000"/>
                </a:solidFill>
              </a:rPr>
              <a:t>T</a:t>
            </a:r>
            <a:r>
              <a:rPr kumimoji="1" lang="en-US" altLang="zh-CN" sz="2400" dirty="0"/>
              <a:t>ime (</a:t>
            </a:r>
            <a:r>
              <a:rPr kumimoji="1" lang="en-US" altLang="zh-CN" sz="2400" b="1" dirty="0">
                <a:solidFill>
                  <a:srgbClr val="C00000"/>
                </a:solidFill>
              </a:rPr>
              <a:t>PAST</a:t>
            </a:r>
            <a:r>
              <a:rPr kumimoji="1" lang="en-US" altLang="zh-CN" sz="2400" dirty="0"/>
              <a:t>)</a:t>
            </a:r>
            <a:endParaRPr kumimoji="1" lang="zh-CN" altLang="en-US" sz="2400" dirty="0"/>
          </a:p>
        </p:txBody>
      </p:sp>
      <p:sp>
        <p:nvSpPr>
          <p:cNvPr id="9" name="文本框 8">
            <a:extLst>
              <a:ext uri="{FF2B5EF4-FFF2-40B4-BE49-F238E27FC236}">
                <a16:creationId xmlns:a16="http://schemas.microsoft.com/office/drawing/2014/main" id="{3E9A631C-FB52-DD26-57E5-ED294B4EB546}"/>
              </a:ext>
            </a:extLst>
          </p:cNvPr>
          <p:cNvSpPr txBox="1"/>
          <p:nvPr/>
        </p:nvSpPr>
        <p:spPr>
          <a:xfrm>
            <a:off x="2632358" y="3258601"/>
            <a:ext cx="2031325" cy="461665"/>
          </a:xfrm>
          <a:prstGeom prst="rect">
            <a:avLst/>
          </a:prstGeom>
          <a:noFill/>
          <a:ln>
            <a:solidFill>
              <a:srgbClr val="C00000"/>
            </a:solidFill>
          </a:ln>
        </p:spPr>
        <p:txBody>
          <a:bodyPr wrap="none" rtlCol="0">
            <a:spAutoFit/>
          </a:bodyPr>
          <a:lstStyle/>
          <a:p>
            <a:r>
              <a:rPr kumimoji="1" lang="zh-CN" altLang="en-US" sz="2400" dirty="0">
                <a:solidFill>
                  <a:srgbClr val="C00000"/>
                </a:solidFill>
              </a:rPr>
              <a:t>“穿越”系列</a:t>
            </a:r>
          </a:p>
        </p:txBody>
      </p:sp>
      <p:sp>
        <p:nvSpPr>
          <p:cNvPr id="27" name="文本框 26">
            <a:extLst>
              <a:ext uri="{FF2B5EF4-FFF2-40B4-BE49-F238E27FC236}">
                <a16:creationId xmlns:a16="http://schemas.microsoft.com/office/drawing/2014/main" id="{9BE3FAC9-DA8B-1582-F13F-F5DB2071FDD7}"/>
              </a:ext>
            </a:extLst>
          </p:cNvPr>
          <p:cNvSpPr txBox="1"/>
          <p:nvPr/>
        </p:nvSpPr>
        <p:spPr>
          <a:xfrm>
            <a:off x="1268881" y="1898475"/>
            <a:ext cx="1558440" cy="543867"/>
          </a:xfrm>
          <a:prstGeom prst="rect">
            <a:avLst/>
          </a:prstGeom>
          <a:noFill/>
        </p:spPr>
        <p:txBody>
          <a:bodyPr wrap="none" rtlCol="0">
            <a:spAutoFit/>
          </a:bodyPr>
          <a:lstStyle/>
          <a:p>
            <a:r>
              <a:rPr kumimoji="1" lang="en-US" altLang="zh-CN" sz="1467" dirty="0">
                <a:solidFill>
                  <a:srgbClr val="7030A0"/>
                </a:solidFill>
              </a:rPr>
              <a:t>Di-Chang CHEN</a:t>
            </a:r>
            <a:r>
              <a:rPr kumimoji="1" lang="zh-CN" altLang="en-US" sz="1467" dirty="0">
                <a:solidFill>
                  <a:srgbClr val="7030A0"/>
                </a:solidFill>
              </a:rPr>
              <a:t> </a:t>
            </a:r>
            <a:endParaRPr kumimoji="1" lang="en-US" altLang="zh-CN" sz="1467" dirty="0">
              <a:solidFill>
                <a:srgbClr val="7030A0"/>
              </a:solidFill>
            </a:endParaRPr>
          </a:p>
          <a:p>
            <a:r>
              <a:rPr kumimoji="1" lang="zh-CN" altLang="en-US" sz="1467" dirty="0">
                <a:solidFill>
                  <a:srgbClr val="7030A0"/>
                </a:solidFill>
              </a:rPr>
              <a:t>陈迪昌</a:t>
            </a:r>
            <a:r>
              <a:rPr kumimoji="1" lang="en-US" altLang="zh-CN" sz="1467" dirty="0">
                <a:solidFill>
                  <a:srgbClr val="7030A0"/>
                </a:solidFill>
              </a:rPr>
              <a:t> </a:t>
            </a:r>
            <a:endParaRPr kumimoji="1" lang="zh-CN" altLang="en-US" sz="1467" dirty="0">
              <a:solidFill>
                <a:srgbClr val="7030A0"/>
              </a:solidFill>
            </a:endParaRPr>
          </a:p>
        </p:txBody>
      </p:sp>
      <p:sp>
        <p:nvSpPr>
          <p:cNvPr id="28" name="文本框 27">
            <a:extLst>
              <a:ext uri="{FF2B5EF4-FFF2-40B4-BE49-F238E27FC236}">
                <a16:creationId xmlns:a16="http://schemas.microsoft.com/office/drawing/2014/main" id="{B1AFEEB5-38DB-20AD-1B16-0E02BDA9EA1E}"/>
              </a:ext>
            </a:extLst>
          </p:cNvPr>
          <p:cNvSpPr txBox="1"/>
          <p:nvPr/>
        </p:nvSpPr>
        <p:spPr>
          <a:xfrm>
            <a:off x="3889601" y="1853382"/>
            <a:ext cx="1212191" cy="543867"/>
          </a:xfrm>
          <a:prstGeom prst="rect">
            <a:avLst/>
          </a:prstGeom>
          <a:noFill/>
        </p:spPr>
        <p:txBody>
          <a:bodyPr wrap="none" rtlCol="0">
            <a:spAutoFit/>
          </a:bodyPr>
          <a:lstStyle/>
          <a:p>
            <a:r>
              <a:rPr kumimoji="1" lang="en-US" altLang="zh-CN" sz="1467" dirty="0">
                <a:solidFill>
                  <a:srgbClr val="7030A0"/>
                </a:solidFill>
              </a:rPr>
              <a:t>Jia-Yi</a:t>
            </a:r>
            <a:r>
              <a:rPr kumimoji="1" lang="zh-CN" altLang="en-US" sz="1467" dirty="0">
                <a:solidFill>
                  <a:srgbClr val="7030A0"/>
                </a:solidFill>
              </a:rPr>
              <a:t> </a:t>
            </a:r>
            <a:r>
              <a:rPr kumimoji="1" lang="en-US" altLang="zh-CN" sz="1467" dirty="0">
                <a:solidFill>
                  <a:srgbClr val="7030A0"/>
                </a:solidFill>
              </a:rPr>
              <a:t>YANG</a:t>
            </a:r>
            <a:r>
              <a:rPr kumimoji="1" lang="zh-CN" altLang="en-US" sz="1467" dirty="0">
                <a:solidFill>
                  <a:srgbClr val="7030A0"/>
                </a:solidFill>
              </a:rPr>
              <a:t> </a:t>
            </a:r>
            <a:endParaRPr kumimoji="1" lang="en-US" altLang="zh-CN" sz="1467" dirty="0">
              <a:solidFill>
                <a:srgbClr val="7030A0"/>
              </a:solidFill>
            </a:endParaRPr>
          </a:p>
          <a:p>
            <a:r>
              <a:rPr kumimoji="1" lang="zh-CN" altLang="en-US" sz="1467" dirty="0">
                <a:solidFill>
                  <a:srgbClr val="7030A0"/>
                </a:solidFill>
              </a:rPr>
              <a:t>杨佳祎</a:t>
            </a:r>
            <a:r>
              <a:rPr kumimoji="1" lang="en-US" altLang="zh-CN" sz="1467" dirty="0">
                <a:solidFill>
                  <a:srgbClr val="7030A0"/>
                </a:solidFill>
              </a:rPr>
              <a:t> </a:t>
            </a:r>
            <a:endParaRPr kumimoji="1" lang="zh-CN" altLang="en-US" sz="1467" dirty="0">
              <a:solidFill>
                <a:srgbClr val="7030A0"/>
              </a:solidFill>
            </a:endParaRPr>
          </a:p>
        </p:txBody>
      </p:sp>
      <p:pic>
        <p:nvPicPr>
          <p:cNvPr id="29" name="图片 28">
            <a:extLst>
              <a:ext uri="{FF2B5EF4-FFF2-40B4-BE49-F238E27FC236}">
                <a16:creationId xmlns:a16="http://schemas.microsoft.com/office/drawing/2014/main" id="{DA8A6F87-9050-FA13-4E3A-77549FC23042}"/>
              </a:ext>
            </a:extLst>
          </p:cNvPr>
          <p:cNvPicPr>
            <a:picLocks noChangeAspect="1"/>
          </p:cNvPicPr>
          <p:nvPr/>
        </p:nvPicPr>
        <p:blipFill>
          <a:blip r:embed="rId4"/>
          <a:stretch>
            <a:fillRect/>
          </a:stretch>
        </p:blipFill>
        <p:spPr>
          <a:xfrm>
            <a:off x="2673589" y="1814810"/>
            <a:ext cx="1250984" cy="1184137"/>
          </a:xfrm>
          <a:prstGeom prst="rect">
            <a:avLst/>
          </a:prstGeom>
        </p:spPr>
      </p:pic>
      <p:pic>
        <p:nvPicPr>
          <p:cNvPr id="30" name="图片 29">
            <a:extLst>
              <a:ext uri="{FF2B5EF4-FFF2-40B4-BE49-F238E27FC236}">
                <a16:creationId xmlns:a16="http://schemas.microsoft.com/office/drawing/2014/main" id="{415ED2D7-AF9C-597B-7D62-67C63FAC0C76}"/>
              </a:ext>
            </a:extLst>
          </p:cNvPr>
          <p:cNvPicPr>
            <a:picLocks noChangeAspect="1"/>
          </p:cNvPicPr>
          <p:nvPr/>
        </p:nvPicPr>
        <p:blipFill>
          <a:blip r:embed="rId5"/>
          <a:stretch>
            <a:fillRect/>
          </a:stretch>
        </p:blipFill>
        <p:spPr>
          <a:xfrm>
            <a:off x="4954656" y="1818214"/>
            <a:ext cx="1077192" cy="1184089"/>
          </a:xfrm>
          <a:prstGeom prst="rect">
            <a:avLst/>
          </a:prstGeom>
        </p:spPr>
      </p:pic>
      <p:pic>
        <p:nvPicPr>
          <p:cNvPr id="31" name="图片 30">
            <a:extLst>
              <a:ext uri="{FF2B5EF4-FFF2-40B4-BE49-F238E27FC236}">
                <a16:creationId xmlns:a16="http://schemas.microsoft.com/office/drawing/2014/main" id="{6CEB4B23-A2A0-F039-070B-056EFAC0BC35}"/>
              </a:ext>
            </a:extLst>
          </p:cNvPr>
          <p:cNvPicPr>
            <a:picLocks noChangeAspect="1"/>
          </p:cNvPicPr>
          <p:nvPr/>
        </p:nvPicPr>
        <p:blipFill>
          <a:blip r:embed="rId6"/>
          <a:stretch>
            <a:fillRect/>
          </a:stretch>
        </p:blipFill>
        <p:spPr>
          <a:xfrm>
            <a:off x="6967268" y="1850933"/>
            <a:ext cx="1167707" cy="1143876"/>
          </a:xfrm>
          <a:prstGeom prst="rect">
            <a:avLst/>
          </a:prstGeom>
        </p:spPr>
      </p:pic>
      <p:sp>
        <p:nvSpPr>
          <p:cNvPr id="32" name="文本框 31">
            <a:extLst>
              <a:ext uri="{FF2B5EF4-FFF2-40B4-BE49-F238E27FC236}">
                <a16:creationId xmlns:a16="http://schemas.microsoft.com/office/drawing/2014/main" id="{2DFEE860-A516-FD76-1C92-89EFB72CBF35}"/>
              </a:ext>
            </a:extLst>
          </p:cNvPr>
          <p:cNvSpPr txBox="1"/>
          <p:nvPr/>
        </p:nvSpPr>
        <p:spPr>
          <a:xfrm>
            <a:off x="5957941" y="1863111"/>
            <a:ext cx="1156086" cy="543867"/>
          </a:xfrm>
          <a:prstGeom prst="rect">
            <a:avLst/>
          </a:prstGeom>
          <a:noFill/>
        </p:spPr>
        <p:txBody>
          <a:bodyPr wrap="none" rtlCol="0">
            <a:spAutoFit/>
          </a:bodyPr>
          <a:lstStyle/>
          <a:p>
            <a:r>
              <a:rPr kumimoji="1" lang="en-US" altLang="zh-CN" sz="1467" dirty="0">
                <a:solidFill>
                  <a:srgbClr val="7030A0"/>
                </a:solidFill>
              </a:rPr>
              <a:t>Pei-Wei</a:t>
            </a:r>
            <a:r>
              <a:rPr kumimoji="1" lang="zh-CN" altLang="en-US" sz="1467" dirty="0">
                <a:solidFill>
                  <a:srgbClr val="7030A0"/>
                </a:solidFill>
              </a:rPr>
              <a:t> </a:t>
            </a:r>
            <a:r>
              <a:rPr kumimoji="1" lang="en-US" altLang="zh-CN" sz="1467" dirty="0">
                <a:solidFill>
                  <a:srgbClr val="7030A0"/>
                </a:solidFill>
              </a:rPr>
              <a:t>TU</a:t>
            </a:r>
            <a:r>
              <a:rPr kumimoji="1" lang="zh-CN" altLang="en-US" sz="1467" dirty="0">
                <a:solidFill>
                  <a:srgbClr val="7030A0"/>
                </a:solidFill>
              </a:rPr>
              <a:t> </a:t>
            </a:r>
            <a:endParaRPr kumimoji="1" lang="en-US" altLang="zh-CN" sz="1467" dirty="0">
              <a:solidFill>
                <a:srgbClr val="7030A0"/>
              </a:solidFill>
            </a:endParaRPr>
          </a:p>
          <a:p>
            <a:r>
              <a:rPr kumimoji="1" lang="zh-CN" altLang="en-US" sz="1467" dirty="0">
                <a:solidFill>
                  <a:srgbClr val="7030A0"/>
                </a:solidFill>
              </a:rPr>
              <a:t>涂培玮</a:t>
            </a:r>
            <a:r>
              <a:rPr kumimoji="1" lang="en-US" altLang="zh-CN" sz="1467" dirty="0">
                <a:solidFill>
                  <a:srgbClr val="7030A0"/>
                </a:solidFill>
              </a:rPr>
              <a:t> </a:t>
            </a:r>
            <a:endParaRPr kumimoji="1" lang="zh-CN" altLang="en-US" sz="1467" dirty="0">
              <a:solidFill>
                <a:srgbClr val="7030A0"/>
              </a:solidFill>
            </a:endParaRPr>
          </a:p>
        </p:txBody>
      </p:sp>
      <p:sp>
        <p:nvSpPr>
          <p:cNvPr id="33" name="右箭头 32">
            <a:extLst>
              <a:ext uri="{FF2B5EF4-FFF2-40B4-BE49-F238E27FC236}">
                <a16:creationId xmlns:a16="http://schemas.microsoft.com/office/drawing/2014/main" id="{E1110A7E-9607-E145-9F00-3421E7B432B6}"/>
              </a:ext>
            </a:extLst>
          </p:cNvPr>
          <p:cNvSpPr/>
          <p:nvPr/>
        </p:nvSpPr>
        <p:spPr>
          <a:xfrm>
            <a:off x="2513865" y="5522139"/>
            <a:ext cx="7433503" cy="34773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37" name="图片 36">
            <a:extLst>
              <a:ext uri="{FF2B5EF4-FFF2-40B4-BE49-F238E27FC236}">
                <a16:creationId xmlns:a16="http://schemas.microsoft.com/office/drawing/2014/main" id="{C6B47C03-37D4-D84F-ACF5-A8F98CB95EAD}"/>
              </a:ext>
            </a:extLst>
          </p:cNvPr>
          <p:cNvPicPr>
            <a:picLocks noChangeAspect="1"/>
          </p:cNvPicPr>
          <p:nvPr/>
        </p:nvPicPr>
        <p:blipFill>
          <a:blip r:embed="rId7"/>
          <a:stretch>
            <a:fillRect/>
          </a:stretch>
        </p:blipFill>
        <p:spPr>
          <a:xfrm>
            <a:off x="7256288" y="4663579"/>
            <a:ext cx="2371243" cy="831035"/>
          </a:xfrm>
          <a:prstGeom prst="rect">
            <a:avLst/>
          </a:prstGeom>
        </p:spPr>
      </p:pic>
      <p:pic>
        <p:nvPicPr>
          <p:cNvPr id="38" name="图片 37">
            <a:extLst>
              <a:ext uri="{FF2B5EF4-FFF2-40B4-BE49-F238E27FC236}">
                <a16:creationId xmlns:a16="http://schemas.microsoft.com/office/drawing/2014/main" id="{CDEF6448-73D2-A647-9811-CC6D215A0D26}"/>
              </a:ext>
            </a:extLst>
          </p:cNvPr>
          <p:cNvPicPr>
            <a:picLocks noChangeAspect="1"/>
          </p:cNvPicPr>
          <p:nvPr/>
        </p:nvPicPr>
        <p:blipFill>
          <a:blip r:embed="rId8"/>
          <a:stretch>
            <a:fillRect/>
          </a:stretch>
        </p:blipFill>
        <p:spPr>
          <a:xfrm>
            <a:off x="4724175" y="4657667"/>
            <a:ext cx="2192923" cy="828031"/>
          </a:xfrm>
          <a:prstGeom prst="rect">
            <a:avLst/>
          </a:prstGeom>
        </p:spPr>
      </p:pic>
      <p:pic>
        <p:nvPicPr>
          <p:cNvPr id="39" name="图片 38">
            <a:extLst>
              <a:ext uri="{FF2B5EF4-FFF2-40B4-BE49-F238E27FC236}">
                <a16:creationId xmlns:a16="http://schemas.microsoft.com/office/drawing/2014/main" id="{9F1D3B88-A9C0-544F-85AF-65C7D8B816C1}"/>
              </a:ext>
            </a:extLst>
          </p:cNvPr>
          <p:cNvPicPr>
            <a:picLocks noChangeAspect="1"/>
          </p:cNvPicPr>
          <p:nvPr/>
        </p:nvPicPr>
        <p:blipFill>
          <a:blip r:embed="rId9"/>
          <a:stretch>
            <a:fillRect/>
          </a:stretch>
        </p:blipFill>
        <p:spPr>
          <a:xfrm>
            <a:off x="2538213" y="4665491"/>
            <a:ext cx="1845023" cy="828031"/>
          </a:xfrm>
          <a:prstGeom prst="rect">
            <a:avLst/>
          </a:prstGeom>
        </p:spPr>
      </p:pic>
      <p:sp>
        <p:nvSpPr>
          <p:cNvPr id="40" name="矩形 39">
            <a:extLst>
              <a:ext uri="{FF2B5EF4-FFF2-40B4-BE49-F238E27FC236}">
                <a16:creationId xmlns:a16="http://schemas.microsoft.com/office/drawing/2014/main" id="{AD966F94-C2BB-B246-AF5A-8B61DB8FBBF5}"/>
              </a:ext>
            </a:extLst>
          </p:cNvPr>
          <p:cNvSpPr/>
          <p:nvPr/>
        </p:nvSpPr>
        <p:spPr>
          <a:xfrm>
            <a:off x="4387977" y="5794283"/>
            <a:ext cx="90152" cy="2699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41" name="矩形 40">
            <a:extLst>
              <a:ext uri="{FF2B5EF4-FFF2-40B4-BE49-F238E27FC236}">
                <a16:creationId xmlns:a16="http://schemas.microsoft.com/office/drawing/2014/main" id="{E8630BC1-FD31-4849-98A7-8C31C2C653C4}"/>
              </a:ext>
            </a:extLst>
          </p:cNvPr>
          <p:cNvSpPr/>
          <p:nvPr/>
        </p:nvSpPr>
        <p:spPr>
          <a:xfrm>
            <a:off x="8577864" y="5776508"/>
            <a:ext cx="90152" cy="2699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42" name="矩形 41">
            <a:extLst>
              <a:ext uri="{FF2B5EF4-FFF2-40B4-BE49-F238E27FC236}">
                <a16:creationId xmlns:a16="http://schemas.microsoft.com/office/drawing/2014/main" id="{FA2F6541-3DE9-2C42-B262-96C23CC243B1}"/>
              </a:ext>
            </a:extLst>
          </p:cNvPr>
          <p:cNvSpPr/>
          <p:nvPr/>
        </p:nvSpPr>
        <p:spPr>
          <a:xfrm>
            <a:off x="6496339" y="5794283"/>
            <a:ext cx="90152" cy="2699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43" name="文本框 42">
            <a:extLst>
              <a:ext uri="{FF2B5EF4-FFF2-40B4-BE49-F238E27FC236}">
                <a16:creationId xmlns:a16="http://schemas.microsoft.com/office/drawing/2014/main" id="{BF50BAC1-F9DE-F641-B2F0-90B1A9A5A9CC}"/>
              </a:ext>
            </a:extLst>
          </p:cNvPr>
          <p:cNvSpPr txBox="1"/>
          <p:nvPr/>
        </p:nvSpPr>
        <p:spPr>
          <a:xfrm>
            <a:off x="3899859" y="6180523"/>
            <a:ext cx="1151790" cy="369332"/>
          </a:xfrm>
          <a:prstGeom prst="rect">
            <a:avLst/>
          </a:prstGeom>
          <a:noFill/>
        </p:spPr>
        <p:txBody>
          <a:bodyPr wrap="none" rtlCol="0">
            <a:spAutoFit/>
          </a:bodyPr>
          <a:lstStyle/>
          <a:p>
            <a:r>
              <a:rPr kumimoji="1" lang="en-US" altLang="zh-CN" b="1" dirty="0">
                <a:latin typeface="Microsoft YaHei" panose="020B0503020204020204" pitchFamily="34" charset="-122"/>
                <a:ea typeface="Microsoft YaHei" panose="020B0503020204020204" pitchFamily="34" charset="-122"/>
              </a:rPr>
              <a:t>0.01 </a:t>
            </a:r>
            <a:r>
              <a:rPr kumimoji="1" lang="en-US" altLang="zh-CN" b="1" dirty="0" err="1">
                <a:latin typeface="Microsoft YaHei" panose="020B0503020204020204" pitchFamily="34" charset="-122"/>
                <a:ea typeface="Microsoft YaHei" panose="020B0503020204020204" pitchFamily="34" charset="-122"/>
              </a:rPr>
              <a:t>Gyr</a:t>
            </a:r>
            <a:endParaRPr kumimoji="1" lang="zh-CN" altLang="en-US" b="1" dirty="0">
              <a:latin typeface="Microsoft YaHei" panose="020B0503020204020204" pitchFamily="34" charset="-122"/>
              <a:ea typeface="Microsoft YaHei" panose="020B0503020204020204" pitchFamily="34" charset="-122"/>
            </a:endParaRPr>
          </a:p>
        </p:txBody>
      </p:sp>
      <p:sp>
        <p:nvSpPr>
          <p:cNvPr id="44" name="文本框 43">
            <a:extLst>
              <a:ext uri="{FF2B5EF4-FFF2-40B4-BE49-F238E27FC236}">
                <a16:creationId xmlns:a16="http://schemas.microsoft.com/office/drawing/2014/main" id="{4F84C592-9C8B-EB4E-9011-422529048986}"/>
              </a:ext>
            </a:extLst>
          </p:cNvPr>
          <p:cNvSpPr txBox="1"/>
          <p:nvPr/>
        </p:nvSpPr>
        <p:spPr>
          <a:xfrm>
            <a:off x="6134939" y="6180523"/>
            <a:ext cx="1009122" cy="369332"/>
          </a:xfrm>
          <a:prstGeom prst="rect">
            <a:avLst/>
          </a:prstGeom>
          <a:noFill/>
        </p:spPr>
        <p:txBody>
          <a:bodyPr wrap="none" rtlCol="0">
            <a:spAutoFit/>
          </a:bodyPr>
          <a:lstStyle/>
          <a:p>
            <a:r>
              <a:rPr kumimoji="1" lang="en-US" altLang="zh-CN" b="1" dirty="0">
                <a:latin typeface="Microsoft YaHei" panose="020B0503020204020204" pitchFamily="34" charset="-122"/>
                <a:ea typeface="Microsoft YaHei" panose="020B0503020204020204" pitchFamily="34" charset="-122"/>
              </a:rPr>
              <a:t>0.1 </a:t>
            </a:r>
            <a:r>
              <a:rPr kumimoji="1" lang="en-US" altLang="zh-CN" b="1" dirty="0" err="1">
                <a:latin typeface="Microsoft YaHei" panose="020B0503020204020204" pitchFamily="34" charset="-122"/>
                <a:ea typeface="Microsoft YaHei" panose="020B0503020204020204" pitchFamily="34" charset="-122"/>
              </a:rPr>
              <a:t>Gyr</a:t>
            </a:r>
            <a:endParaRPr kumimoji="1" lang="zh-CN" altLang="en-US" b="1" dirty="0">
              <a:latin typeface="Microsoft YaHei" panose="020B0503020204020204" pitchFamily="34" charset="-122"/>
              <a:ea typeface="Microsoft YaHei" panose="020B0503020204020204" pitchFamily="34" charset="-122"/>
            </a:endParaRPr>
          </a:p>
        </p:txBody>
      </p:sp>
      <p:sp>
        <p:nvSpPr>
          <p:cNvPr id="45" name="文本框 44">
            <a:extLst>
              <a:ext uri="{FF2B5EF4-FFF2-40B4-BE49-F238E27FC236}">
                <a16:creationId xmlns:a16="http://schemas.microsoft.com/office/drawing/2014/main" id="{F2518E27-E380-BA45-8A5B-90CE276432FE}"/>
              </a:ext>
            </a:extLst>
          </p:cNvPr>
          <p:cNvSpPr txBox="1"/>
          <p:nvPr/>
        </p:nvSpPr>
        <p:spPr>
          <a:xfrm>
            <a:off x="8163455" y="6180523"/>
            <a:ext cx="800732" cy="369332"/>
          </a:xfrm>
          <a:prstGeom prst="rect">
            <a:avLst/>
          </a:prstGeom>
          <a:noFill/>
        </p:spPr>
        <p:txBody>
          <a:bodyPr wrap="none" rtlCol="0">
            <a:spAutoFit/>
          </a:bodyPr>
          <a:lstStyle/>
          <a:p>
            <a:r>
              <a:rPr kumimoji="1" lang="en-US" altLang="zh-CN" b="1" dirty="0">
                <a:latin typeface="Microsoft YaHei" panose="020B0503020204020204" pitchFamily="34" charset="-122"/>
                <a:ea typeface="Microsoft YaHei" panose="020B0503020204020204" pitchFamily="34" charset="-122"/>
              </a:rPr>
              <a:t>1 </a:t>
            </a:r>
            <a:r>
              <a:rPr kumimoji="1" lang="en-US" altLang="zh-CN" b="1" dirty="0" err="1">
                <a:latin typeface="Microsoft YaHei" panose="020B0503020204020204" pitchFamily="34" charset="-122"/>
                <a:ea typeface="Microsoft YaHei" panose="020B0503020204020204" pitchFamily="34" charset="-122"/>
              </a:rPr>
              <a:t>Gyr</a:t>
            </a:r>
            <a:endParaRPr kumimoji="1" lang="zh-CN" altLang="en-US" b="1" dirty="0">
              <a:latin typeface="Microsoft YaHei" panose="020B0503020204020204" pitchFamily="34" charset="-122"/>
              <a:ea typeface="Microsoft YaHei" panose="020B0503020204020204" pitchFamily="34" charset="-122"/>
            </a:endParaRPr>
          </a:p>
        </p:txBody>
      </p:sp>
      <p:sp>
        <p:nvSpPr>
          <p:cNvPr id="11" name="文本框 10">
            <a:extLst>
              <a:ext uri="{FF2B5EF4-FFF2-40B4-BE49-F238E27FC236}">
                <a16:creationId xmlns:a16="http://schemas.microsoft.com/office/drawing/2014/main" id="{892D3B77-6F61-464A-8646-8CBC79EE49CA}"/>
              </a:ext>
            </a:extLst>
          </p:cNvPr>
          <p:cNvSpPr txBox="1"/>
          <p:nvPr/>
        </p:nvSpPr>
        <p:spPr>
          <a:xfrm>
            <a:off x="1232959" y="3951349"/>
            <a:ext cx="9656426" cy="461665"/>
          </a:xfrm>
          <a:prstGeom prst="rect">
            <a:avLst/>
          </a:prstGeom>
          <a:noFill/>
        </p:spPr>
        <p:txBody>
          <a:bodyPr wrap="none" rtlCol="0">
            <a:spAutoFit/>
          </a:bodyPr>
          <a:lstStyle/>
          <a:p>
            <a:r>
              <a:rPr kumimoji="1" lang="en-US" altLang="zh-CN" sz="2400" b="1" dirty="0">
                <a:latin typeface="Microsoft YaHei" panose="020B0503020204020204" pitchFamily="34" charset="-122"/>
                <a:ea typeface="Microsoft YaHei" panose="020B0503020204020204" pitchFamily="34" charset="-122"/>
              </a:rPr>
              <a:t>To Reveal the Observational Evidences of Planetary Evolution</a:t>
            </a:r>
            <a:endParaRPr kumimoji="1" lang="zh-CN" altLang="en-US" sz="2400" b="1" dirty="0">
              <a:latin typeface="Microsoft YaHei" panose="020B0503020204020204" pitchFamily="34" charset="-122"/>
              <a:ea typeface="Microsoft YaHei" panose="020B0503020204020204" pitchFamily="34" charset="-122"/>
            </a:endParaRPr>
          </a:p>
        </p:txBody>
      </p:sp>
      <p:sp>
        <p:nvSpPr>
          <p:cNvPr id="2" name="文本框 1">
            <a:extLst>
              <a:ext uri="{FF2B5EF4-FFF2-40B4-BE49-F238E27FC236}">
                <a16:creationId xmlns:a16="http://schemas.microsoft.com/office/drawing/2014/main" id="{D3B18764-9490-CFC9-95AD-C4E8DD38BC0E}"/>
              </a:ext>
            </a:extLst>
          </p:cNvPr>
          <p:cNvSpPr txBox="1"/>
          <p:nvPr/>
        </p:nvSpPr>
        <p:spPr>
          <a:xfrm>
            <a:off x="8506486" y="1724959"/>
            <a:ext cx="704039" cy="543867"/>
          </a:xfrm>
          <a:prstGeom prst="rect">
            <a:avLst/>
          </a:prstGeom>
          <a:noFill/>
        </p:spPr>
        <p:txBody>
          <a:bodyPr wrap="none" rtlCol="0">
            <a:spAutoFit/>
          </a:bodyPr>
          <a:lstStyle/>
          <a:p>
            <a:r>
              <a:rPr kumimoji="1" lang="en-US" altLang="zh-CN" sz="1467" dirty="0">
                <a:solidFill>
                  <a:srgbClr val="7030A0"/>
                </a:solidFill>
              </a:rPr>
              <a:t>Di WU</a:t>
            </a:r>
          </a:p>
          <a:p>
            <a:r>
              <a:rPr kumimoji="1" lang="zh-CN" altLang="en-US" sz="1467" dirty="0">
                <a:solidFill>
                  <a:srgbClr val="7030A0"/>
                </a:solidFill>
              </a:rPr>
              <a:t>武迪</a:t>
            </a:r>
            <a:r>
              <a:rPr kumimoji="1" lang="en-US" altLang="zh-CN" sz="1467" dirty="0">
                <a:solidFill>
                  <a:srgbClr val="7030A0"/>
                </a:solidFill>
              </a:rPr>
              <a:t> </a:t>
            </a:r>
            <a:endParaRPr kumimoji="1" lang="zh-CN" altLang="en-US" sz="1467" dirty="0">
              <a:solidFill>
                <a:srgbClr val="7030A0"/>
              </a:solidFill>
            </a:endParaRPr>
          </a:p>
        </p:txBody>
      </p:sp>
      <p:pic>
        <p:nvPicPr>
          <p:cNvPr id="3" name="图片 2" descr="男人戴着眼镜&#10;&#10;描述已自动生成">
            <a:extLst>
              <a:ext uri="{FF2B5EF4-FFF2-40B4-BE49-F238E27FC236}">
                <a16:creationId xmlns:a16="http://schemas.microsoft.com/office/drawing/2014/main" id="{F2BE9262-6546-8F98-6CEE-3EEF91C522DE}"/>
              </a:ext>
            </a:extLst>
          </p:cNvPr>
          <p:cNvPicPr>
            <a:picLocks noChangeAspect="1"/>
          </p:cNvPicPr>
          <p:nvPr/>
        </p:nvPicPr>
        <p:blipFill>
          <a:blip r:embed="rId10"/>
          <a:stretch>
            <a:fillRect/>
          </a:stretch>
        </p:blipFill>
        <p:spPr>
          <a:xfrm>
            <a:off x="9244251" y="1794175"/>
            <a:ext cx="998775" cy="1450489"/>
          </a:xfrm>
          <a:prstGeom prst="rect">
            <a:avLst/>
          </a:prstGeom>
        </p:spPr>
      </p:pic>
      <p:sp>
        <p:nvSpPr>
          <p:cNvPr id="8" name="文本框 7">
            <a:extLst>
              <a:ext uri="{FF2B5EF4-FFF2-40B4-BE49-F238E27FC236}">
                <a16:creationId xmlns:a16="http://schemas.microsoft.com/office/drawing/2014/main" id="{825E3044-B3B3-A4E8-EC51-3B59273F81D2}"/>
              </a:ext>
            </a:extLst>
          </p:cNvPr>
          <p:cNvSpPr txBox="1"/>
          <p:nvPr/>
        </p:nvSpPr>
        <p:spPr>
          <a:xfrm>
            <a:off x="59469" y="1224528"/>
            <a:ext cx="3921073" cy="707886"/>
          </a:xfrm>
          <a:prstGeom prst="rect">
            <a:avLst/>
          </a:prstGeom>
          <a:noFill/>
        </p:spPr>
        <p:txBody>
          <a:bodyPr wrap="none" rtlCol="0">
            <a:spAutoFit/>
          </a:bodyPr>
          <a:lstStyle/>
          <a:p>
            <a:pPr algn="l"/>
            <a:r>
              <a:rPr kumimoji="1" lang="en-US" altLang="zh-CN" sz="2000" dirty="0">
                <a:solidFill>
                  <a:srgbClr val="FF0000"/>
                </a:solidFill>
                <a:latin typeface="Microsoft YaHei" panose="020B0503020204020204" pitchFamily="34" charset="-122"/>
                <a:ea typeface="Microsoft YaHei" panose="020B0503020204020204" pitchFamily="34" charset="-122"/>
              </a:rPr>
              <a:t>Di-Chang Joined the faculty of</a:t>
            </a:r>
          </a:p>
          <a:p>
            <a:pPr algn="l"/>
            <a:r>
              <a:rPr kumimoji="1" lang="en-US" altLang="zh-CN" sz="2000" dirty="0">
                <a:solidFill>
                  <a:srgbClr val="FF0000"/>
                </a:solidFill>
                <a:latin typeface="Microsoft YaHei" panose="020B0503020204020204" pitchFamily="34" charset="-122"/>
                <a:ea typeface="Microsoft YaHei" panose="020B0503020204020204" pitchFamily="34" charset="-122"/>
              </a:rPr>
              <a:t>SYSU</a:t>
            </a:r>
            <a:r>
              <a:rPr kumimoji="1" lang="zh-CN" altLang="en-US" sz="2000" dirty="0">
                <a:solidFill>
                  <a:srgbClr val="FF0000"/>
                </a:solidFill>
                <a:latin typeface="Microsoft YaHei" panose="020B0503020204020204" pitchFamily="34" charset="-122"/>
                <a:ea typeface="Microsoft YaHei" panose="020B0503020204020204" pitchFamily="34" charset="-122"/>
              </a:rPr>
              <a:t> </a:t>
            </a:r>
            <a:r>
              <a:rPr kumimoji="1" lang="en-US" altLang="zh-CN" sz="2000" dirty="0">
                <a:solidFill>
                  <a:srgbClr val="FF0000"/>
                </a:solidFill>
                <a:latin typeface="Microsoft YaHei" panose="020B0503020204020204" pitchFamily="34" charset="-122"/>
                <a:ea typeface="Microsoft YaHei" panose="020B0503020204020204" pitchFamily="34" charset="-122"/>
              </a:rPr>
              <a:t>this summer</a:t>
            </a:r>
            <a:endParaRPr kumimoji="1" lang="zh-CN" altLang="en-US" sz="2000" dirty="0">
              <a:solidFill>
                <a:srgbClr val="FF0000"/>
              </a:solidFill>
              <a:latin typeface="Microsoft YaHei" panose="020B0503020204020204" pitchFamily="34" charset="-122"/>
              <a:ea typeface="Microsoft YaHei" panose="020B0503020204020204" pitchFamily="34" charset="-122"/>
            </a:endParaRPr>
          </a:p>
        </p:txBody>
      </p:sp>
    </p:spTree>
    <p:extLst>
      <p:ext uri="{BB962C8B-B14F-4D97-AF65-F5344CB8AC3E}">
        <p14:creationId xmlns:p14="http://schemas.microsoft.com/office/powerpoint/2010/main" val="34424330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77AB88-236D-10EB-AD48-FAD863B9998A}"/>
            </a:ext>
          </a:extLst>
        </p:cNvPr>
        <p:cNvGrpSpPr/>
        <p:nvPr/>
      </p:nvGrpSpPr>
      <p:grpSpPr>
        <a:xfrm>
          <a:off x="0" y="0"/>
          <a:ext cx="0" cy="0"/>
          <a:chOff x="0" y="0"/>
          <a:chExt cx="0" cy="0"/>
        </a:xfrm>
      </p:grpSpPr>
      <p:pic>
        <p:nvPicPr>
          <p:cNvPr id="13" name="图片 12">
            <a:extLst>
              <a:ext uri="{FF2B5EF4-FFF2-40B4-BE49-F238E27FC236}">
                <a16:creationId xmlns:a16="http://schemas.microsoft.com/office/drawing/2014/main" id="{AFE0CB4E-78E8-5ECF-C3BE-C5E580DEAF79}"/>
              </a:ext>
            </a:extLst>
          </p:cNvPr>
          <p:cNvPicPr>
            <a:picLocks noChangeAspect="1"/>
          </p:cNvPicPr>
          <p:nvPr/>
        </p:nvPicPr>
        <p:blipFill>
          <a:blip r:embed="rId3"/>
          <a:stretch>
            <a:fillRect/>
          </a:stretch>
        </p:blipFill>
        <p:spPr>
          <a:xfrm>
            <a:off x="0" y="1009173"/>
            <a:ext cx="12192000" cy="128113"/>
          </a:xfrm>
          <a:prstGeom prst="rect">
            <a:avLst/>
          </a:prstGeom>
        </p:spPr>
      </p:pic>
      <p:sp>
        <p:nvSpPr>
          <p:cNvPr id="57" name="矩形 56">
            <a:extLst>
              <a:ext uri="{FF2B5EF4-FFF2-40B4-BE49-F238E27FC236}">
                <a16:creationId xmlns:a16="http://schemas.microsoft.com/office/drawing/2014/main" id="{A863A611-CD6A-7C48-0176-0CEE3B5A6FCD}"/>
              </a:ext>
            </a:extLst>
          </p:cNvPr>
          <p:cNvSpPr/>
          <p:nvPr/>
        </p:nvSpPr>
        <p:spPr>
          <a:xfrm>
            <a:off x="-144206" y="12328"/>
            <a:ext cx="12192000" cy="871008"/>
          </a:xfrm>
          <a:prstGeom prst="rect">
            <a:avLst/>
          </a:prstGeom>
        </p:spPr>
        <p:txBody>
          <a:bodyPr wrap="square">
            <a:spAutoFit/>
          </a:bodyPr>
          <a:lstStyle/>
          <a:p>
            <a:pPr algn="ctr">
              <a:lnSpc>
                <a:spcPct val="150000"/>
              </a:lnSpc>
            </a:pPr>
            <a:r>
              <a:rPr lang="en" altLang="zh-CN" sz="4000" b="1" i="0" u="none" strike="noStrike" dirty="0">
                <a:solidFill>
                  <a:srgbClr val="7030A0"/>
                </a:solidFill>
                <a:effectLst/>
                <a:latin typeface="HEITI SC MEDIUM" pitchFamily="2" charset="-128"/>
                <a:ea typeface="HEITI SC MEDIUM" pitchFamily="2" charset="-128"/>
              </a:rPr>
              <a:t>Challenges of the Research</a:t>
            </a:r>
            <a:endParaRPr lang="en-US" altLang="zh-CN" sz="4000" b="1" dirty="0">
              <a:solidFill>
                <a:srgbClr val="7030A0"/>
              </a:solidFill>
              <a:latin typeface="HEITI SC MEDIUM" pitchFamily="2" charset="-128"/>
              <a:ea typeface="HEITI SC MEDIUM" pitchFamily="2" charset="-128"/>
            </a:endParaRPr>
          </a:p>
        </p:txBody>
      </p:sp>
      <p:sp>
        <p:nvSpPr>
          <p:cNvPr id="3" name="文本框 2">
            <a:extLst>
              <a:ext uri="{FF2B5EF4-FFF2-40B4-BE49-F238E27FC236}">
                <a16:creationId xmlns:a16="http://schemas.microsoft.com/office/drawing/2014/main" id="{3600F9FA-D6CF-F553-7FA6-95E357CC69B4}"/>
              </a:ext>
            </a:extLst>
          </p:cNvPr>
          <p:cNvSpPr txBox="1"/>
          <p:nvPr/>
        </p:nvSpPr>
        <p:spPr>
          <a:xfrm>
            <a:off x="681317" y="1251901"/>
            <a:ext cx="11932484" cy="1077218"/>
          </a:xfrm>
          <a:prstGeom prst="rect">
            <a:avLst/>
          </a:prstGeom>
          <a:noFill/>
        </p:spPr>
        <p:txBody>
          <a:bodyPr wrap="square" rtlCol="0">
            <a:spAutoFit/>
          </a:bodyPr>
          <a:lstStyle/>
          <a:p>
            <a:r>
              <a:rPr lang="en" altLang="zh-CN" sz="3200" b="0" i="0" u="none" strike="noStrike" dirty="0">
                <a:effectLst/>
                <a:latin typeface="Microsoft YaHei" panose="020B0503020204020204" pitchFamily="34" charset="-122"/>
                <a:ea typeface="Microsoft YaHei" panose="020B0503020204020204" pitchFamily="34" charset="-122"/>
              </a:rPr>
              <a:t>Age is crucial, but estimating age, especially the age of exoplanet host stars</a:t>
            </a:r>
            <a:r>
              <a:rPr lang="zh-CN" altLang="en-US" sz="3200" b="0" i="0" u="none" strike="noStrike" dirty="0">
                <a:effectLst/>
                <a:latin typeface="Microsoft YaHei" panose="020B0503020204020204" pitchFamily="34" charset="-122"/>
                <a:ea typeface="Microsoft YaHei" panose="020B0503020204020204" pitchFamily="34" charset="-122"/>
              </a:rPr>
              <a:t> </a:t>
            </a:r>
            <a:r>
              <a:rPr lang="en-US" altLang="zh-CN" sz="3200" b="0" i="0" u="none" strike="noStrike" dirty="0">
                <a:effectLst/>
                <a:latin typeface="Microsoft YaHei" panose="020B0503020204020204" pitchFamily="34" charset="-122"/>
                <a:ea typeface="Microsoft YaHei" panose="020B0503020204020204" pitchFamily="34" charset="-122"/>
              </a:rPr>
              <a:t>(main sequency)</a:t>
            </a:r>
            <a:r>
              <a:rPr lang="en" altLang="zh-CN" sz="3200" b="0" i="0" u="none" strike="noStrike" dirty="0">
                <a:effectLst/>
                <a:latin typeface="Microsoft YaHei" panose="020B0503020204020204" pitchFamily="34" charset="-122"/>
                <a:ea typeface="Microsoft YaHei" panose="020B0503020204020204" pitchFamily="34" charset="-122"/>
              </a:rPr>
              <a:t>, is not an easy task.</a:t>
            </a:r>
            <a:endParaRPr kumimoji="1" lang="zh-CN" altLang="en-US" sz="3200" b="1" dirty="0">
              <a:latin typeface="Microsoft YaHei" panose="020B0503020204020204" pitchFamily="34" charset="-122"/>
              <a:ea typeface="Microsoft YaHei" panose="020B0503020204020204" pitchFamily="34" charset="-122"/>
            </a:endParaRPr>
          </a:p>
        </p:txBody>
      </p:sp>
      <p:pic>
        <p:nvPicPr>
          <p:cNvPr id="4" name="图片 3">
            <a:extLst>
              <a:ext uri="{FF2B5EF4-FFF2-40B4-BE49-F238E27FC236}">
                <a16:creationId xmlns:a16="http://schemas.microsoft.com/office/drawing/2014/main" id="{7A37E3A0-C132-682E-A2ED-0547C728EE9D}"/>
              </a:ext>
            </a:extLst>
          </p:cNvPr>
          <p:cNvPicPr>
            <a:picLocks noChangeAspect="1"/>
          </p:cNvPicPr>
          <p:nvPr/>
        </p:nvPicPr>
        <p:blipFill>
          <a:blip r:embed="rId4"/>
          <a:stretch>
            <a:fillRect/>
          </a:stretch>
        </p:blipFill>
        <p:spPr>
          <a:xfrm>
            <a:off x="6385568" y="2745426"/>
            <a:ext cx="5145305" cy="3554548"/>
          </a:xfrm>
          <a:prstGeom prst="rect">
            <a:avLst/>
          </a:prstGeom>
        </p:spPr>
      </p:pic>
      <p:pic>
        <p:nvPicPr>
          <p:cNvPr id="10" name="图片 9">
            <a:extLst>
              <a:ext uri="{FF2B5EF4-FFF2-40B4-BE49-F238E27FC236}">
                <a16:creationId xmlns:a16="http://schemas.microsoft.com/office/drawing/2014/main" id="{C4EA2D1D-28B2-93D2-E3B1-6AD07A80F631}"/>
              </a:ext>
            </a:extLst>
          </p:cNvPr>
          <p:cNvPicPr>
            <a:picLocks noChangeAspect="1"/>
          </p:cNvPicPr>
          <p:nvPr/>
        </p:nvPicPr>
        <p:blipFill>
          <a:blip r:embed="rId5"/>
          <a:stretch>
            <a:fillRect/>
          </a:stretch>
        </p:blipFill>
        <p:spPr>
          <a:xfrm>
            <a:off x="353963" y="2745425"/>
            <a:ext cx="5597831" cy="3789203"/>
          </a:xfrm>
          <a:prstGeom prst="rect">
            <a:avLst/>
          </a:prstGeom>
        </p:spPr>
      </p:pic>
      <p:sp>
        <p:nvSpPr>
          <p:cNvPr id="20" name="文本框 19">
            <a:extLst>
              <a:ext uri="{FF2B5EF4-FFF2-40B4-BE49-F238E27FC236}">
                <a16:creationId xmlns:a16="http://schemas.microsoft.com/office/drawing/2014/main" id="{0323D231-E685-8C2A-E333-0475AEE07D90}"/>
              </a:ext>
            </a:extLst>
          </p:cNvPr>
          <p:cNvSpPr txBox="1"/>
          <p:nvPr/>
        </p:nvSpPr>
        <p:spPr>
          <a:xfrm>
            <a:off x="8481512" y="2360377"/>
            <a:ext cx="3049361" cy="461665"/>
          </a:xfrm>
          <a:prstGeom prst="rect">
            <a:avLst/>
          </a:prstGeom>
          <a:noFill/>
        </p:spPr>
        <p:txBody>
          <a:bodyPr wrap="none" rtlCol="0">
            <a:spAutoFit/>
          </a:bodyPr>
          <a:lstStyle/>
          <a:p>
            <a:r>
              <a:rPr kumimoji="1" lang="en-US" altLang="zh-CN" sz="2400" b="1" dirty="0">
                <a:solidFill>
                  <a:srgbClr val="FF0000"/>
                </a:solidFill>
                <a:latin typeface="Microsoft YaHei" panose="020B0503020204020204" pitchFamily="34" charset="-122"/>
                <a:ea typeface="Microsoft YaHei" panose="020B0503020204020204" pitchFamily="34" charset="-122"/>
              </a:rPr>
              <a:t>median</a:t>
            </a:r>
            <a:r>
              <a:rPr kumimoji="1" lang="zh-CN" altLang="en-US" sz="2400" b="1" dirty="0">
                <a:solidFill>
                  <a:srgbClr val="FF0000"/>
                </a:solidFill>
                <a:latin typeface="Microsoft YaHei" panose="020B0503020204020204" pitchFamily="34" charset="-122"/>
                <a:ea typeface="Microsoft YaHei" panose="020B0503020204020204" pitchFamily="34" charset="-122"/>
              </a:rPr>
              <a:t> </a:t>
            </a:r>
            <a:r>
              <a:rPr kumimoji="1" lang="en-US" altLang="zh-CN" sz="2400" b="1" dirty="0">
                <a:solidFill>
                  <a:srgbClr val="FF0000"/>
                </a:solidFill>
                <a:latin typeface="Microsoft YaHei" panose="020B0503020204020204" pitchFamily="34" charset="-122"/>
                <a:ea typeface="Microsoft YaHei" panose="020B0503020204020204" pitchFamily="34" charset="-122"/>
              </a:rPr>
              <a:t>error</a:t>
            </a:r>
            <a:r>
              <a:rPr kumimoji="1" lang="zh-CN" altLang="en-US" sz="2400" b="1" dirty="0">
                <a:solidFill>
                  <a:srgbClr val="FF0000"/>
                </a:solidFill>
                <a:latin typeface="Microsoft YaHei" panose="020B0503020204020204" pitchFamily="34" charset="-122"/>
                <a:ea typeface="Microsoft YaHei" panose="020B0503020204020204" pitchFamily="34" charset="-122"/>
              </a:rPr>
              <a:t> </a:t>
            </a:r>
            <a:r>
              <a:rPr kumimoji="1" lang="en-US" altLang="zh-CN" sz="2400" b="1" dirty="0">
                <a:solidFill>
                  <a:srgbClr val="FF0000"/>
                </a:solidFill>
                <a:latin typeface="Microsoft YaHei" panose="020B0503020204020204" pitchFamily="34" charset="-122"/>
                <a:ea typeface="Microsoft YaHei" panose="020B0503020204020204" pitchFamily="34" charset="-122"/>
              </a:rPr>
              <a:t>56%</a:t>
            </a:r>
            <a:r>
              <a:rPr kumimoji="1" lang="zh-CN" altLang="en-US" sz="2400" b="1" dirty="0">
                <a:solidFill>
                  <a:srgbClr val="FF0000"/>
                </a:solidFill>
                <a:latin typeface="Microsoft YaHei" panose="020B0503020204020204" pitchFamily="34" charset="-122"/>
                <a:ea typeface="Microsoft YaHei" panose="020B0503020204020204" pitchFamily="34" charset="-122"/>
              </a:rPr>
              <a:t> </a:t>
            </a:r>
            <a:endParaRPr kumimoji="1" lang="en-US" altLang="zh-CN" sz="2400" b="1" dirty="0">
              <a:solidFill>
                <a:srgbClr val="FF0000"/>
              </a:solidFill>
              <a:latin typeface="Microsoft YaHei" panose="020B0503020204020204" pitchFamily="34" charset="-122"/>
              <a:ea typeface="Microsoft YaHei" panose="020B0503020204020204" pitchFamily="34" charset="-122"/>
            </a:endParaRPr>
          </a:p>
        </p:txBody>
      </p:sp>
      <p:sp>
        <p:nvSpPr>
          <p:cNvPr id="19" name="文本框 18">
            <a:extLst>
              <a:ext uri="{FF2B5EF4-FFF2-40B4-BE49-F238E27FC236}">
                <a16:creationId xmlns:a16="http://schemas.microsoft.com/office/drawing/2014/main" id="{B9462A8C-6DF9-D9D9-33A4-842F3233A027}"/>
              </a:ext>
            </a:extLst>
          </p:cNvPr>
          <p:cNvSpPr txBox="1"/>
          <p:nvPr/>
        </p:nvSpPr>
        <p:spPr>
          <a:xfrm>
            <a:off x="5011541" y="6223358"/>
            <a:ext cx="2507418" cy="461665"/>
          </a:xfrm>
          <a:prstGeom prst="rect">
            <a:avLst/>
          </a:prstGeom>
          <a:noFill/>
        </p:spPr>
        <p:txBody>
          <a:bodyPr wrap="none" rtlCol="0">
            <a:spAutoFit/>
          </a:bodyPr>
          <a:lstStyle/>
          <a:p>
            <a:r>
              <a:rPr kumimoji="1" lang="en-US" altLang="zh-CN" sz="2400" dirty="0"/>
              <a:t>Berger</a:t>
            </a:r>
            <a:r>
              <a:rPr kumimoji="1" lang="zh-CN" altLang="en-US" sz="2400" dirty="0"/>
              <a:t> </a:t>
            </a:r>
            <a:r>
              <a:rPr kumimoji="1" lang="en-US" altLang="zh-CN" sz="2400" dirty="0"/>
              <a:t>et al. 2020</a:t>
            </a:r>
            <a:endParaRPr kumimoji="1" lang="zh-CN" altLang="en-US" sz="2400" dirty="0"/>
          </a:p>
        </p:txBody>
      </p:sp>
    </p:spTree>
    <p:extLst>
      <p:ext uri="{BB962C8B-B14F-4D97-AF65-F5344CB8AC3E}">
        <p14:creationId xmlns:p14="http://schemas.microsoft.com/office/powerpoint/2010/main" val="38537886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1DDDF6-0116-11DF-9FF2-B2439D14065A}"/>
            </a:ext>
          </a:extLst>
        </p:cNvPr>
        <p:cNvGrpSpPr/>
        <p:nvPr/>
      </p:nvGrpSpPr>
      <p:grpSpPr>
        <a:xfrm>
          <a:off x="0" y="0"/>
          <a:ext cx="0" cy="0"/>
          <a:chOff x="0" y="0"/>
          <a:chExt cx="0" cy="0"/>
        </a:xfrm>
      </p:grpSpPr>
      <p:pic>
        <p:nvPicPr>
          <p:cNvPr id="13" name="图片 12">
            <a:extLst>
              <a:ext uri="{FF2B5EF4-FFF2-40B4-BE49-F238E27FC236}">
                <a16:creationId xmlns:a16="http://schemas.microsoft.com/office/drawing/2014/main" id="{90A4E354-27F3-5B91-A620-63049AFE64C8}"/>
              </a:ext>
            </a:extLst>
          </p:cNvPr>
          <p:cNvPicPr>
            <a:picLocks noChangeAspect="1"/>
          </p:cNvPicPr>
          <p:nvPr/>
        </p:nvPicPr>
        <p:blipFill>
          <a:blip r:embed="rId3"/>
          <a:stretch>
            <a:fillRect/>
          </a:stretch>
        </p:blipFill>
        <p:spPr>
          <a:xfrm>
            <a:off x="0" y="1009173"/>
            <a:ext cx="12192000" cy="128113"/>
          </a:xfrm>
          <a:prstGeom prst="rect">
            <a:avLst/>
          </a:prstGeom>
        </p:spPr>
      </p:pic>
      <p:sp>
        <p:nvSpPr>
          <p:cNvPr id="57" name="矩形 56">
            <a:extLst>
              <a:ext uri="{FF2B5EF4-FFF2-40B4-BE49-F238E27FC236}">
                <a16:creationId xmlns:a16="http://schemas.microsoft.com/office/drawing/2014/main" id="{7D41F712-4F4D-C02E-0528-E3DB62B3EE58}"/>
              </a:ext>
            </a:extLst>
          </p:cNvPr>
          <p:cNvSpPr/>
          <p:nvPr/>
        </p:nvSpPr>
        <p:spPr>
          <a:xfrm>
            <a:off x="0" y="-37560"/>
            <a:ext cx="12192000" cy="923073"/>
          </a:xfrm>
          <a:prstGeom prst="rect">
            <a:avLst/>
          </a:prstGeom>
        </p:spPr>
        <p:txBody>
          <a:bodyPr wrap="square">
            <a:spAutoFit/>
          </a:bodyPr>
          <a:lstStyle/>
          <a:p>
            <a:pPr algn="ctr">
              <a:lnSpc>
                <a:spcPct val="150000"/>
              </a:lnSpc>
            </a:pPr>
            <a:r>
              <a:rPr lang="en-US" altLang="zh-CN" sz="4267" b="1" dirty="0">
                <a:solidFill>
                  <a:srgbClr val="7030A0"/>
                </a:solidFill>
                <a:latin typeface="Heiti SC Medium" pitchFamily="2" charset="-128"/>
                <a:ea typeface="Heiti SC Medium" pitchFamily="2" charset="-128"/>
              </a:rPr>
              <a:t>PAST Approach: Kinematic Age</a:t>
            </a:r>
            <a:endParaRPr lang="en-US" altLang="zh-CN" sz="4800" b="1" dirty="0">
              <a:solidFill>
                <a:srgbClr val="7030A0"/>
              </a:solidFill>
              <a:latin typeface="Heiti SC Medium" pitchFamily="2" charset="-128"/>
              <a:ea typeface="Heiti SC Medium" pitchFamily="2" charset="-128"/>
            </a:endParaRPr>
          </a:p>
        </p:txBody>
      </p:sp>
      <p:sp>
        <p:nvSpPr>
          <p:cNvPr id="3" name="文本框 2">
            <a:extLst>
              <a:ext uri="{FF2B5EF4-FFF2-40B4-BE49-F238E27FC236}">
                <a16:creationId xmlns:a16="http://schemas.microsoft.com/office/drawing/2014/main" id="{027604BE-9DE8-D1CB-E72D-4BCB8D8DCE4E}"/>
              </a:ext>
            </a:extLst>
          </p:cNvPr>
          <p:cNvSpPr txBox="1"/>
          <p:nvPr/>
        </p:nvSpPr>
        <p:spPr>
          <a:xfrm>
            <a:off x="173216" y="1472696"/>
            <a:ext cx="11862735" cy="502766"/>
          </a:xfrm>
          <a:prstGeom prst="rect">
            <a:avLst/>
          </a:prstGeom>
          <a:noFill/>
        </p:spPr>
        <p:txBody>
          <a:bodyPr wrap="none" rtlCol="0">
            <a:spAutoFit/>
          </a:bodyPr>
          <a:lstStyle/>
          <a:p>
            <a:r>
              <a:rPr kumimoji="1" lang="en-US" altLang="zh-CN" sz="2667" b="1" dirty="0">
                <a:latin typeface="Microsoft YaHei" panose="020B0503020204020204" pitchFamily="34" charset="-122"/>
                <a:ea typeface="Microsoft YaHei" panose="020B0503020204020204" pitchFamily="34" charset="-122"/>
              </a:rPr>
              <a:t>A Well Calibrated Age-Velocity Relation based on LAMOST and Gaia</a:t>
            </a:r>
            <a:endParaRPr kumimoji="1" lang="zh-CN" altLang="en-US" sz="2667" b="1" dirty="0">
              <a:latin typeface="Microsoft YaHei" panose="020B0503020204020204" pitchFamily="34" charset="-122"/>
              <a:ea typeface="Microsoft YaHei" panose="020B0503020204020204" pitchFamily="34" charset="-122"/>
            </a:endParaRPr>
          </a:p>
        </p:txBody>
      </p:sp>
      <p:pic>
        <p:nvPicPr>
          <p:cNvPr id="9" name="图片 8">
            <a:extLst>
              <a:ext uri="{FF2B5EF4-FFF2-40B4-BE49-F238E27FC236}">
                <a16:creationId xmlns:a16="http://schemas.microsoft.com/office/drawing/2014/main" id="{7FB1EB02-6BFB-629E-AB7F-A94872632168}"/>
              </a:ext>
            </a:extLst>
          </p:cNvPr>
          <p:cNvPicPr>
            <a:picLocks noChangeAspect="1"/>
          </p:cNvPicPr>
          <p:nvPr/>
        </p:nvPicPr>
        <p:blipFill>
          <a:blip r:embed="rId4"/>
          <a:stretch>
            <a:fillRect/>
          </a:stretch>
        </p:blipFill>
        <p:spPr>
          <a:xfrm>
            <a:off x="4601545" y="4769984"/>
            <a:ext cx="3161499" cy="1934912"/>
          </a:xfrm>
          <a:prstGeom prst="rect">
            <a:avLst/>
          </a:prstGeom>
        </p:spPr>
      </p:pic>
      <p:pic>
        <p:nvPicPr>
          <p:cNvPr id="11" name="图片 5">
            <a:extLst>
              <a:ext uri="{FF2B5EF4-FFF2-40B4-BE49-F238E27FC236}">
                <a16:creationId xmlns:a16="http://schemas.microsoft.com/office/drawing/2014/main" id="{FDB6F697-765E-4D1E-1877-3CBDB3DD3BE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35727" y="3034844"/>
            <a:ext cx="3101099" cy="1791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图片 11">
            <a:extLst>
              <a:ext uri="{FF2B5EF4-FFF2-40B4-BE49-F238E27FC236}">
                <a16:creationId xmlns:a16="http://schemas.microsoft.com/office/drawing/2014/main" id="{3C030746-C459-83C2-A1F4-C11BDC637FB8}"/>
              </a:ext>
            </a:extLst>
          </p:cNvPr>
          <p:cNvPicPr>
            <a:picLocks noChangeAspect="1"/>
          </p:cNvPicPr>
          <p:nvPr/>
        </p:nvPicPr>
        <p:blipFill>
          <a:blip r:embed="rId6"/>
          <a:stretch>
            <a:fillRect/>
          </a:stretch>
        </p:blipFill>
        <p:spPr>
          <a:xfrm>
            <a:off x="13109" y="3254713"/>
            <a:ext cx="4360496" cy="3030545"/>
          </a:xfrm>
          <a:prstGeom prst="rect">
            <a:avLst/>
          </a:prstGeom>
        </p:spPr>
      </p:pic>
      <p:pic>
        <p:nvPicPr>
          <p:cNvPr id="2" name="图片 1">
            <a:extLst>
              <a:ext uri="{FF2B5EF4-FFF2-40B4-BE49-F238E27FC236}">
                <a16:creationId xmlns:a16="http://schemas.microsoft.com/office/drawing/2014/main" id="{E87B307F-29AA-3617-1880-014701C0B839}"/>
              </a:ext>
            </a:extLst>
          </p:cNvPr>
          <p:cNvPicPr>
            <a:picLocks noChangeAspect="1"/>
          </p:cNvPicPr>
          <p:nvPr/>
        </p:nvPicPr>
        <p:blipFill>
          <a:blip r:embed="rId7"/>
          <a:stretch>
            <a:fillRect/>
          </a:stretch>
        </p:blipFill>
        <p:spPr>
          <a:xfrm>
            <a:off x="8075688" y="3034175"/>
            <a:ext cx="3763929" cy="3251083"/>
          </a:xfrm>
          <a:prstGeom prst="rect">
            <a:avLst/>
          </a:prstGeom>
        </p:spPr>
      </p:pic>
      <p:sp>
        <p:nvSpPr>
          <p:cNvPr id="5" name="文本框 4">
            <a:extLst>
              <a:ext uri="{FF2B5EF4-FFF2-40B4-BE49-F238E27FC236}">
                <a16:creationId xmlns:a16="http://schemas.microsoft.com/office/drawing/2014/main" id="{C28A4BE0-BEB8-F134-172A-C7B17E120F6F}"/>
              </a:ext>
            </a:extLst>
          </p:cNvPr>
          <p:cNvSpPr txBox="1"/>
          <p:nvPr/>
        </p:nvSpPr>
        <p:spPr>
          <a:xfrm>
            <a:off x="1472258" y="2272937"/>
            <a:ext cx="9769149" cy="523220"/>
          </a:xfrm>
          <a:prstGeom prst="rect">
            <a:avLst/>
          </a:prstGeom>
          <a:noFill/>
        </p:spPr>
        <p:txBody>
          <a:bodyPr wrap="none" rtlCol="0">
            <a:spAutoFit/>
          </a:bodyPr>
          <a:lstStyle/>
          <a:p>
            <a:r>
              <a:rPr lang="en" altLang="zh-CN" sz="2800" b="0" i="0" u="none" strike="noStrike" dirty="0">
                <a:solidFill>
                  <a:srgbClr val="FF0000"/>
                </a:solidFill>
                <a:effectLst/>
                <a:latin typeface="Microsoft YaHei" panose="020B0503020204020204" pitchFamily="34" charset="-122"/>
                <a:ea typeface="Microsoft YaHei" panose="020B0503020204020204" pitchFamily="34" charset="-122"/>
              </a:rPr>
              <a:t>Reducing the age error from approximately 50% to 15%</a:t>
            </a:r>
            <a:endParaRPr kumimoji="1" lang="zh-CN" altLang="en-US" sz="2800" b="1" dirty="0">
              <a:solidFill>
                <a:srgbClr val="FF0000"/>
              </a:solidFill>
              <a:highlight>
                <a:srgbClr val="FFFF00"/>
              </a:highlight>
              <a:latin typeface="Microsoft YaHei" panose="020B0503020204020204" pitchFamily="34" charset="-122"/>
              <a:ea typeface="Microsoft YaHei" panose="020B0503020204020204" pitchFamily="34" charset="-122"/>
            </a:endParaRPr>
          </a:p>
        </p:txBody>
      </p:sp>
      <p:sp>
        <p:nvSpPr>
          <p:cNvPr id="14" name="文本框 13">
            <a:extLst>
              <a:ext uri="{FF2B5EF4-FFF2-40B4-BE49-F238E27FC236}">
                <a16:creationId xmlns:a16="http://schemas.microsoft.com/office/drawing/2014/main" id="{3132756A-5363-1444-82E4-67C2EA785DB4}"/>
              </a:ext>
            </a:extLst>
          </p:cNvPr>
          <p:cNvSpPr txBox="1"/>
          <p:nvPr/>
        </p:nvSpPr>
        <p:spPr>
          <a:xfrm>
            <a:off x="430152" y="6285258"/>
            <a:ext cx="2430474" cy="400110"/>
          </a:xfrm>
          <a:prstGeom prst="rect">
            <a:avLst/>
          </a:prstGeom>
          <a:noFill/>
        </p:spPr>
        <p:txBody>
          <a:bodyPr wrap="none" rtlCol="0">
            <a:spAutoFit/>
          </a:bodyPr>
          <a:lstStyle/>
          <a:p>
            <a:r>
              <a:rPr kumimoji="1" lang="en-US" altLang="zh-CN" sz="2000" dirty="0"/>
              <a:t>Chen et al. 2021 </a:t>
            </a:r>
            <a:r>
              <a:rPr kumimoji="1" lang="en-US" altLang="zh-CN" sz="2000" dirty="0" err="1"/>
              <a:t>ApJ</a:t>
            </a:r>
            <a:endParaRPr kumimoji="1" lang="zh-CN" altLang="en-US" sz="2000" dirty="0"/>
          </a:p>
        </p:txBody>
      </p:sp>
    </p:spTree>
    <p:extLst>
      <p:ext uri="{BB962C8B-B14F-4D97-AF65-F5344CB8AC3E}">
        <p14:creationId xmlns:p14="http://schemas.microsoft.com/office/powerpoint/2010/main" val="20784550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2FFC184-B9D0-F2FC-A1E3-4BEEBF2C7D57}"/>
              </a:ext>
            </a:extLst>
          </p:cNvPr>
          <p:cNvSpPr>
            <a:spLocks noGrp="1"/>
          </p:cNvSpPr>
          <p:nvPr>
            <p:ph type="title"/>
          </p:nvPr>
        </p:nvSpPr>
        <p:spPr>
          <a:xfrm>
            <a:off x="636722" y="-74509"/>
            <a:ext cx="10515600" cy="1325563"/>
          </a:xfrm>
        </p:spPr>
        <p:txBody>
          <a:bodyPr>
            <a:normAutofit/>
          </a:bodyPr>
          <a:lstStyle/>
          <a:p>
            <a:pPr algn="ctr"/>
            <a:r>
              <a:rPr kumimoji="1" lang="en-US" altLang="zh-CN" sz="4000" dirty="0">
                <a:solidFill>
                  <a:srgbClr val="7030A0"/>
                </a:solidFill>
              </a:rPr>
              <a:t>Outline</a:t>
            </a:r>
            <a:endParaRPr kumimoji="1" lang="zh-CN" altLang="en-US" sz="4000" dirty="0">
              <a:solidFill>
                <a:srgbClr val="7030A0"/>
              </a:solidFill>
            </a:endParaRPr>
          </a:p>
        </p:txBody>
      </p:sp>
      <p:sp>
        <p:nvSpPr>
          <p:cNvPr id="3" name="内容占位符 2">
            <a:extLst>
              <a:ext uri="{FF2B5EF4-FFF2-40B4-BE49-F238E27FC236}">
                <a16:creationId xmlns:a16="http://schemas.microsoft.com/office/drawing/2014/main" id="{CB731BE4-4B82-F29E-0F68-71769ECF87DD}"/>
              </a:ext>
            </a:extLst>
          </p:cNvPr>
          <p:cNvSpPr>
            <a:spLocks noGrp="1"/>
          </p:cNvSpPr>
          <p:nvPr>
            <p:ph idx="1"/>
          </p:nvPr>
        </p:nvSpPr>
        <p:spPr>
          <a:xfrm>
            <a:off x="0" y="1251054"/>
            <a:ext cx="12051792" cy="5389231"/>
          </a:xfrm>
        </p:spPr>
        <p:txBody>
          <a:bodyPr>
            <a:normAutofit/>
          </a:bodyPr>
          <a:lstStyle/>
          <a:p>
            <a:pPr marL="514350" indent="-514350" algn="l">
              <a:lnSpc>
                <a:spcPct val="130000"/>
              </a:lnSpc>
              <a:buFont typeface="+mj-lt"/>
              <a:buAutoNum type="arabicPeriod"/>
            </a:pPr>
            <a:r>
              <a:rPr lang="en-US" sz="3600" b="1" i="0" u="none" strike="noStrike" dirty="0">
                <a:solidFill>
                  <a:srgbClr val="0F1115"/>
                </a:solidFill>
                <a:effectLst/>
                <a:latin typeface="quote-cjk-patch"/>
              </a:rPr>
              <a:t>Research Background</a:t>
            </a:r>
            <a:endParaRPr lang="en-US" sz="3600" b="0" i="0" u="none" strike="noStrike" dirty="0">
              <a:solidFill>
                <a:srgbClr val="0F1115"/>
              </a:solidFill>
              <a:effectLst/>
              <a:latin typeface="quote-cjk-patch"/>
            </a:endParaRPr>
          </a:p>
          <a:p>
            <a:pPr marL="457200" lvl="1" indent="0" algn="l">
              <a:lnSpc>
                <a:spcPct val="130000"/>
              </a:lnSpc>
              <a:buNone/>
            </a:pPr>
            <a:r>
              <a:rPr lang="en-US" sz="3200" b="0" i="0" u="none" strike="noStrike" dirty="0">
                <a:solidFill>
                  <a:srgbClr val="0F1115"/>
                </a:solidFill>
                <a:effectLst/>
                <a:latin typeface="quote-cjk-patch"/>
              </a:rPr>
              <a:t>Importance and Important Progresses of Planetary Statistics</a:t>
            </a:r>
          </a:p>
          <a:p>
            <a:pPr marL="514350" indent="-514350" algn="l">
              <a:lnSpc>
                <a:spcPct val="130000"/>
              </a:lnSpc>
              <a:buFont typeface="+mj-lt"/>
              <a:buAutoNum type="arabicPeriod"/>
            </a:pPr>
            <a:r>
              <a:rPr lang="en-US" sz="3600" b="1" i="0" u="none" strike="noStrike" dirty="0">
                <a:solidFill>
                  <a:schemeClr val="bg2">
                    <a:lumMod val="75000"/>
                  </a:schemeClr>
                </a:solidFill>
                <a:effectLst/>
                <a:latin typeface="quote-cjk-patch"/>
              </a:rPr>
              <a:t>Exoplanet Statistical Research Based on LAMOST</a:t>
            </a:r>
            <a:endParaRPr lang="en-US" sz="3600" b="0" i="0" u="none" strike="noStrike" dirty="0">
              <a:solidFill>
                <a:schemeClr val="bg2">
                  <a:lumMod val="75000"/>
                </a:schemeClr>
              </a:solidFill>
              <a:effectLst/>
              <a:latin typeface="quote-cjk-patch"/>
            </a:endParaRPr>
          </a:p>
          <a:p>
            <a:pPr marL="457200" lvl="1" indent="0" algn="l">
              <a:lnSpc>
                <a:spcPct val="130000"/>
              </a:lnSpc>
              <a:buNone/>
            </a:pPr>
            <a:r>
              <a:rPr lang="en-US" sz="3200" b="0" i="0" u="none" strike="noStrike" dirty="0">
                <a:solidFill>
                  <a:schemeClr val="bg2">
                    <a:lumMod val="75000"/>
                  </a:schemeClr>
                </a:solidFill>
                <a:effectLst/>
                <a:latin typeface="quote-cjk-patch"/>
              </a:rPr>
              <a:t>2.1 Progress from </a:t>
            </a:r>
            <a:r>
              <a:rPr lang="en-US" sz="3200" b="0" i="1" u="none" strike="noStrike" dirty="0" err="1">
                <a:solidFill>
                  <a:schemeClr val="bg2">
                    <a:lumMod val="75000"/>
                  </a:schemeClr>
                </a:solidFill>
                <a:effectLst/>
                <a:latin typeface="quote-cjk-patch"/>
              </a:rPr>
              <a:t>LAMOST+Kepler</a:t>
            </a:r>
            <a:r>
              <a:rPr lang="en-US" sz="3200" b="0" i="0" u="none" strike="noStrike" dirty="0">
                <a:solidFill>
                  <a:schemeClr val="bg2">
                    <a:lumMod val="75000"/>
                  </a:schemeClr>
                </a:solidFill>
                <a:effectLst/>
                <a:latin typeface="quote-cjk-patch"/>
              </a:rPr>
              <a:t> Synergy</a:t>
            </a:r>
          </a:p>
          <a:p>
            <a:pPr marL="457200" lvl="1" indent="0" algn="l">
              <a:lnSpc>
                <a:spcPct val="130000"/>
              </a:lnSpc>
              <a:buNone/>
            </a:pPr>
            <a:r>
              <a:rPr lang="en-US" sz="3200" b="0" i="0" u="none" strike="noStrike" dirty="0">
                <a:solidFill>
                  <a:schemeClr val="bg2">
                    <a:lumMod val="75000"/>
                  </a:schemeClr>
                </a:solidFill>
                <a:effectLst/>
                <a:latin typeface="quote-cjk-patch"/>
              </a:rPr>
              <a:t>2.2 Progress from </a:t>
            </a:r>
            <a:r>
              <a:rPr lang="en-US" sz="3200" b="0" i="1" u="none" strike="noStrike" dirty="0" err="1">
                <a:solidFill>
                  <a:schemeClr val="bg2">
                    <a:lumMod val="75000"/>
                  </a:schemeClr>
                </a:solidFill>
                <a:effectLst/>
                <a:latin typeface="quote-cjk-patch"/>
              </a:rPr>
              <a:t>LAMOST+Gaia+Kepler</a:t>
            </a:r>
            <a:r>
              <a:rPr lang="en-US" sz="3200" b="0" i="1" u="none" strike="noStrike" dirty="0">
                <a:solidFill>
                  <a:schemeClr val="bg2">
                    <a:lumMod val="75000"/>
                  </a:schemeClr>
                </a:solidFill>
                <a:effectLst/>
                <a:latin typeface="quote-cjk-patch"/>
              </a:rPr>
              <a:t>/TESS </a:t>
            </a:r>
            <a:r>
              <a:rPr lang="en-US" sz="3200" b="0" i="0" u="none" strike="noStrike" dirty="0">
                <a:solidFill>
                  <a:schemeClr val="bg2">
                    <a:lumMod val="75000"/>
                  </a:schemeClr>
                </a:solidFill>
                <a:effectLst/>
                <a:latin typeface="quote-cjk-patch"/>
              </a:rPr>
              <a:t>Synergy </a:t>
            </a:r>
          </a:p>
          <a:p>
            <a:pPr marL="457200" lvl="1" indent="0" algn="l">
              <a:lnSpc>
                <a:spcPct val="130000"/>
              </a:lnSpc>
              <a:buNone/>
            </a:pPr>
            <a:r>
              <a:rPr lang="en-US" sz="3200" b="0" i="0" u="none" strike="noStrike" dirty="0">
                <a:solidFill>
                  <a:schemeClr val="bg2">
                    <a:lumMod val="75000"/>
                  </a:schemeClr>
                </a:solidFill>
                <a:effectLst/>
                <a:latin typeface="quote-cjk-patch"/>
              </a:rPr>
              <a:t>(</a:t>
            </a:r>
            <a:r>
              <a:rPr lang="en-US" sz="3200" dirty="0">
                <a:solidFill>
                  <a:schemeClr val="bg2">
                    <a:lumMod val="75000"/>
                  </a:schemeClr>
                </a:solidFill>
                <a:latin typeface="quote-cjk-patch"/>
              </a:rPr>
              <a:t>the </a:t>
            </a:r>
            <a:r>
              <a:rPr lang="en-US" sz="3200" b="1" dirty="0">
                <a:solidFill>
                  <a:schemeClr val="bg2">
                    <a:lumMod val="75000"/>
                  </a:schemeClr>
                </a:solidFill>
                <a:latin typeface="quote-cjk-patch"/>
              </a:rPr>
              <a:t>“</a:t>
            </a:r>
            <a:r>
              <a:rPr lang="en-US" sz="3200" b="1" i="0" u="none" strike="noStrike" dirty="0">
                <a:solidFill>
                  <a:schemeClr val="bg2">
                    <a:lumMod val="75000"/>
                  </a:schemeClr>
                </a:solidFill>
                <a:effectLst/>
                <a:latin typeface="quote-cjk-patch"/>
              </a:rPr>
              <a:t>PAST</a:t>
            </a:r>
            <a:r>
              <a:rPr lang="zh-CN" altLang="en-US" sz="3200" b="1" i="0" u="none" strike="noStrike" dirty="0">
                <a:solidFill>
                  <a:schemeClr val="bg2">
                    <a:lumMod val="75000"/>
                  </a:schemeClr>
                </a:solidFill>
                <a:effectLst/>
                <a:latin typeface="quote-cjk-patch"/>
              </a:rPr>
              <a:t>”</a:t>
            </a:r>
            <a:r>
              <a:rPr lang="en-US" sz="3200" b="0" i="0" u="none" strike="noStrike" dirty="0">
                <a:solidFill>
                  <a:schemeClr val="bg2">
                    <a:lumMod val="75000"/>
                  </a:schemeClr>
                </a:solidFill>
                <a:effectLst/>
                <a:latin typeface="quote-cjk-patch"/>
              </a:rPr>
              <a:t>Series)</a:t>
            </a:r>
          </a:p>
          <a:p>
            <a:pPr marL="514350" indent="-514350" algn="l">
              <a:lnSpc>
                <a:spcPct val="130000"/>
              </a:lnSpc>
              <a:buFont typeface="+mj-lt"/>
              <a:buAutoNum type="arabicPeriod"/>
            </a:pPr>
            <a:r>
              <a:rPr lang="en-US" sz="3600" b="1" i="0" u="none" strike="noStrike" dirty="0">
                <a:solidFill>
                  <a:schemeClr val="bg2">
                    <a:lumMod val="75000"/>
                  </a:schemeClr>
                </a:solidFill>
                <a:effectLst/>
                <a:latin typeface="quote-cjk-patch"/>
              </a:rPr>
              <a:t>Prospects and Summary</a:t>
            </a:r>
            <a:endParaRPr lang="en-US" sz="3600" b="0" i="0" u="none" strike="noStrike" dirty="0">
              <a:solidFill>
                <a:schemeClr val="bg2">
                  <a:lumMod val="75000"/>
                </a:schemeClr>
              </a:solidFill>
              <a:effectLst/>
              <a:latin typeface="quote-cjk-patch"/>
            </a:endParaRPr>
          </a:p>
        </p:txBody>
      </p:sp>
      <p:pic>
        <p:nvPicPr>
          <p:cNvPr id="6" name="图片 5">
            <a:extLst>
              <a:ext uri="{FF2B5EF4-FFF2-40B4-BE49-F238E27FC236}">
                <a16:creationId xmlns:a16="http://schemas.microsoft.com/office/drawing/2014/main" id="{C86F99BF-4076-5D44-8B87-9C58A977C5CD}"/>
              </a:ext>
            </a:extLst>
          </p:cNvPr>
          <p:cNvPicPr>
            <a:picLocks noChangeAspect="1"/>
          </p:cNvPicPr>
          <p:nvPr/>
        </p:nvPicPr>
        <p:blipFill>
          <a:blip r:embed="rId3"/>
          <a:stretch>
            <a:fillRect/>
          </a:stretch>
        </p:blipFill>
        <p:spPr>
          <a:xfrm>
            <a:off x="0" y="1060722"/>
            <a:ext cx="12192000" cy="128113"/>
          </a:xfrm>
          <a:prstGeom prst="rect">
            <a:avLst/>
          </a:prstGeom>
        </p:spPr>
      </p:pic>
    </p:spTree>
    <p:extLst>
      <p:ext uri="{BB962C8B-B14F-4D97-AF65-F5344CB8AC3E}">
        <p14:creationId xmlns:p14="http://schemas.microsoft.com/office/powerpoint/2010/main" val="375588144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 name="图片 66">
            <a:extLst>
              <a:ext uri="{FF2B5EF4-FFF2-40B4-BE49-F238E27FC236}">
                <a16:creationId xmlns:a16="http://schemas.microsoft.com/office/drawing/2014/main" id="{AE3B295E-1EF9-B5AB-E018-9FD497E135E6}"/>
              </a:ext>
            </a:extLst>
          </p:cNvPr>
          <p:cNvPicPr>
            <a:picLocks noChangeAspect="1"/>
          </p:cNvPicPr>
          <p:nvPr/>
        </p:nvPicPr>
        <p:blipFill>
          <a:blip r:embed="rId3"/>
          <a:stretch>
            <a:fillRect/>
          </a:stretch>
        </p:blipFill>
        <p:spPr>
          <a:xfrm>
            <a:off x="0" y="1110195"/>
            <a:ext cx="10341429" cy="4468139"/>
          </a:xfrm>
          <a:prstGeom prst="rect">
            <a:avLst/>
          </a:prstGeom>
        </p:spPr>
      </p:pic>
      <p:pic>
        <p:nvPicPr>
          <p:cNvPr id="13" name="图片 12">
            <a:extLst>
              <a:ext uri="{FF2B5EF4-FFF2-40B4-BE49-F238E27FC236}">
                <a16:creationId xmlns:a16="http://schemas.microsoft.com/office/drawing/2014/main" id="{7BA4261A-DC43-2146-9175-46A03404546F}"/>
              </a:ext>
            </a:extLst>
          </p:cNvPr>
          <p:cNvPicPr>
            <a:picLocks noChangeAspect="1"/>
          </p:cNvPicPr>
          <p:nvPr/>
        </p:nvPicPr>
        <p:blipFill>
          <a:blip r:embed="rId4"/>
          <a:stretch>
            <a:fillRect/>
          </a:stretch>
        </p:blipFill>
        <p:spPr>
          <a:xfrm>
            <a:off x="0" y="1009170"/>
            <a:ext cx="12192000" cy="128113"/>
          </a:xfrm>
          <a:prstGeom prst="rect">
            <a:avLst/>
          </a:prstGeom>
        </p:spPr>
      </p:pic>
      <p:pic>
        <p:nvPicPr>
          <p:cNvPr id="59" name="图片 58">
            <a:extLst>
              <a:ext uri="{FF2B5EF4-FFF2-40B4-BE49-F238E27FC236}">
                <a16:creationId xmlns:a16="http://schemas.microsoft.com/office/drawing/2014/main" id="{CCD14ACE-0A0D-C81C-47F9-F8931105AE44}"/>
              </a:ext>
            </a:extLst>
          </p:cNvPr>
          <p:cNvPicPr>
            <a:picLocks noChangeAspect="1"/>
          </p:cNvPicPr>
          <p:nvPr/>
        </p:nvPicPr>
        <p:blipFill>
          <a:blip r:embed="rId5"/>
          <a:stretch>
            <a:fillRect/>
          </a:stretch>
        </p:blipFill>
        <p:spPr>
          <a:xfrm>
            <a:off x="5454235" y="1448736"/>
            <a:ext cx="6647772" cy="3858669"/>
          </a:xfrm>
          <a:prstGeom prst="rect">
            <a:avLst/>
          </a:prstGeom>
          <a:noFill/>
        </p:spPr>
      </p:pic>
      <p:pic>
        <p:nvPicPr>
          <p:cNvPr id="63" name="图片 62">
            <a:extLst>
              <a:ext uri="{FF2B5EF4-FFF2-40B4-BE49-F238E27FC236}">
                <a16:creationId xmlns:a16="http://schemas.microsoft.com/office/drawing/2014/main" id="{1E16F54A-4651-AA5C-5C35-BB2558A752D2}"/>
              </a:ext>
            </a:extLst>
          </p:cNvPr>
          <p:cNvPicPr>
            <a:picLocks noChangeAspect="1"/>
          </p:cNvPicPr>
          <p:nvPr/>
        </p:nvPicPr>
        <p:blipFill>
          <a:blip r:embed="rId6"/>
          <a:stretch>
            <a:fillRect/>
          </a:stretch>
        </p:blipFill>
        <p:spPr>
          <a:xfrm>
            <a:off x="5811678" y="2184468"/>
            <a:ext cx="1040675" cy="1467983"/>
          </a:xfrm>
          <a:prstGeom prst="rect">
            <a:avLst/>
          </a:prstGeom>
        </p:spPr>
      </p:pic>
      <p:pic>
        <p:nvPicPr>
          <p:cNvPr id="64" name="图片 63">
            <a:extLst>
              <a:ext uri="{FF2B5EF4-FFF2-40B4-BE49-F238E27FC236}">
                <a16:creationId xmlns:a16="http://schemas.microsoft.com/office/drawing/2014/main" id="{1A5BF84B-F3BA-A7EE-28FA-4C5953590D34}"/>
              </a:ext>
            </a:extLst>
          </p:cNvPr>
          <p:cNvPicPr>
            <a:picLocks noChangeAspect="1"/>
          </p:cNvPicPr>
          <p:nvPr/>
        </p:nvPicPr>
        <p:blipFill>
          <a:blip r:embed="rId7"/>
          <a:stretch>
            <a:fillRect/>
          </a:stretch>
        </p:blipFill>
        <p:spPr>
          <a:xfrm>
            <a:off x="10698518" y="2761767"/>
            <a:ext cx="774504" cy="1287352"/>
          </a:xfrm>
          <a:prstGeom prst="rect">
            <a:avLst/>
          </a:prstGeom>
        </p:spPr>
      </p:pic>
      <p:pic>
        <p:nvPicPr>
          <p:cNvPr id="65" name="图片 64">
            <a:extLst>
              <a:ext uri="{FF2B5EF4-FFF2-40B4-BE49-F238E27FC236}">
                <a16:creationId xmlns:a16="http://schemas.microsoft.com/office/drawing/2014/main" id="{6209A4E7-F76C-30F7-EEC7-4F6C2E780F4E}"/>
              </a:ext>
            </a:extLst>
          </p:cNvPr>
          <p:cNvPicPr>
            <a:picLocks noChangeAspect="1"/>
          </p:cNvPicPr>
          <p:nvPr/>
        </p:nvPicPr>
        <p:blipFill>
          <a:blip r:embed="rId8"/>
          <a:stretch>
            <a:fillRect/>
          </a:stretch>
        </p:blipFill>
        <p:spPr>
          <a:xfrm>
            <a:off x="8269368" y="1496037"/>
            <a:ext cx="1218795" cy="1469722"/>
          </a:xfrm>
          <a:prstGeom prst="rect">
            <a:avLst/>
          </a:prstGeom>
        </p:spPr>
      </p:pic>
      <p:sp>
        <p:nvSpPr>
          <p:cNvPr id="10" name="矩形 9">
            <a:extLst>
              <a:ext uri="{FF2B5EF4-FFF2-40B4-BE49-F238E27FC236}">
                <a16:creationId xmlns:a16="http://schemas.microsoft.com/office/drawing/2014/main" id="{25F9CC43-4390-0541-8B1F-2BD99ADFFAB6}"/>
              </a:ext>
            </a:extLst>
          </p:cNvPr>
          <p:cNvSpPr/>
          <p:nvPr/>
        </p:nvSpPr>
        <p:spPr>
          <a:xfrm>
            <a:off x="378165" y="68514"/>
            <a:ext cx="11118892" cy="819070"/>
          </a:xfrm>
          <a:prstGeom prst="rect">
            <a:avLst/>
          </a:prstGeom>
        </p:spPr>
        <p:txBody>
          <a:bodyPr wrap="square">
            <a:spAutoFit/>
          </a:bodyPr>
          <a:lstStyle/>
          <a:p>
            <a:pPr algn="ctr">
              <a:lnSpc>
                <a:spcPct val="150000"/>
              </a:lnSpc>
            </a:pPr>
            <a:r>
              <a:rPr lang="en" altLang="zh-CN" sz="3600" b="1" dirty="0">
                <a:solidFill>
                  <a:srgbClr val="7030A0"/>
                </a:solidFill>
                <a:latin typeface="Heiti SC Medium" pitchFamily="2" charset="-128"/>
                <a:ea typeface="Heiti SC Medium" pitchFamily="2" charset="-128"/>
              </a:rPr>
              <a:t>Plan of the PAST</a:t>
            </a:r>
            <a:endParaRPr lang="en-US" altLang="zh-CN" sz="3600" b="1" dirty="0">
              <a:solidFill>
                <a:srgbClr val="7030A0"/>
              </a:solidFill>
              <a:latin typeface="Heiti SC Medium" pitchFamily="2" charset="-128"/>
              <a:ea typeface="Heiti SC Medium" pitchFamily="2" charset="-128"/>
            </a:endParaRPr>
          </a:p>
        </p:txBody>
      </p:sp>
      <p:sp>
        <p:nvSpPr>
          <p:cNvPr id="4" name="文本框 3">
            <a:extLst>
              <a:ext uri="{FF2B5EF4-FFF2-40B4-BE49-F238E27FC236}">
                <a16:creationId xmlns:a16="http://schemas.microsoft.com/office/drawing/2014/main" id="{4B799B60-2F68-E971-EAC0-2C0857F10A86}"/>
              </a:ext>
            </a:extLst>
          </p:cNvPr>
          <p:cNvSpPr txBox="1"/>
          <p:nvPr/>
        </p:nvSpPr>
        <p:spPr>
          <a:xfrm>
            <a:off x="89993" y="5349320"/>
            <a:ext cx="12012014" cy="1477328"/>
          </a:xfrm>
          <a:prstGeom prst="rect">
            <a:avLst/>
          </a:prstGeom>
          <a:solidFill>
            <a:schemeClr val="bg1"/>
          </a:solidFill>
          <a:ln w="57150">
            <a:solidFill>
              <a:schemeClr val="accent1"/>
            </a:solidFill>
          </a:ln>
        </p:spPr>
        <p:txBody>
          <a:bodyPr wrap="square" rtlCol="0">
            <a:spAutoFit/>
          </a:bodyPr>
          <a:lstStyle/>
          <a:p>
            <a:pPr>
              <a:lnSpc>
                <a:spcPct val="120000"/>
              </a:lnSpc>
            </a:pPr>
            <a:r>
              <a:rPr kumimoji="1" lang="en-US" altLang="zh-CN" sz="2000" b="1" dirty="0">
                <a:latin typeface="Microsoft YaHei" panose="020B0503020204020204" pitchFamily="34" charset="-122"/>
                <a:ea typeface="Microsoft YaHei" panose="020B0503020204020204" pitchFamily="34" charset="-122"/>
              </a:rPr>
              <a:t>PAST-3 &amp; 4: </a:t>
            </a:r>
            <a:r>
              <a:rPr kumimoji="1" lang="en-US" altLang="zh-CN" sz="2000" dirty="0">
                <a:latin typeface="Microsoft YaHei" panose="020B0503020204020204" pitchFamily="34" charset="-122"/>
                <a:ea typeface="Microsoft YaHei" panose="020B0503020204020204" pitchFamily="34" charset="-122"/>
              </a:rPr>
              <a:t>Applications to </a:t>
            </a:r>
            <a:r>
              <a:rPr kumimoji="1" lang="en-US" altLang="zh-CN" sz="2000" b="1" dirty="0">
                <a:solidFill>
                  <a:srgbClr val="0432FF"/>
                </a:solidFill>
                <a:latin typeface="Microsoft YaHei" panose="020B0503020204020204" pitchFamily="34" charset="-122"/>
                <a:ea typeface="Microsoft YaHei" panose="020B0503020204020204" pitchFamily="34" charset="-122"/>
              </a:rPr>
              <a:t>Super-Earths &amp; Sub-</a:t>
            </a:r>
            <a:r>
              <a:rPr kumimoji="1" lang="en-US" altLang="zh-CN" sz="2000" b="1" dirty="0" err="1">
                <a:solidFill>
                  <a:srgbClr val="0432FF"/>
                </a:solidFill>
                <a:latin typeface="Microsoft YaHei" panose="020B0503020204020204" pitchFamily="34" charset="-122"/>
                <a:ea typeface="Microsoft YaHei" panose="020B0503020204020204" pitchFamily="34" charset="-122"/>
              </a:rPr>
              <a:t>neptunes</a:t>
            </a:r>
            <a:r>
              <a:rPr kumimoji="1" lang="en-US" altLang="zh-CN" sz="2000" dirty="0">
                <a:solidFill>
                  <a:srgbClr val="0432FF"/>
                </a:solidFill>
                <a:latin typeface="Microsoft YaHei" panose="020B0503020204020204" pitchFamily="34" charset="-122"/>
                <a:ea typeface="Microsoft YaHei" panose="020B0503020204020204" pitchFamily="34" charset="-122"/>
              </a:rPr>
              <a:t>; </a:t>
            </a:r>
            <a:r>
              <a:rPr kumimoji="1" lang="en-US" altLang="zh-CN" sz="2000" dirty="0">
                <a:solidFill>
                  <a:srgbClr val="7030A0"/>
                </a:solidFill>
                <a:latin typeface="Microsoft YaHei" panose="020B0503020204020204" pitchFamily="34" charset="-122"/>
                <a:ea typeface="Microsoft YaHei" panose="020B0503020204020204" pitchFamily="34" charset="-122"/>
              </a:rPr>
              <a:t>(Chen+2022 </a:t>
            </a:r>
            <a:r>
              <a:rPr kumimoji="1" lang="en-US" altLang="zh-CN" sz="2000" b="1" dirty="0">
                <a:solidFill>
                  <a:srgbClr val="7030A0"/>
                </a:solidFill>
                <a:latin typeface="Microsoft YaHei" panose="020B0503020204020204" pitchFamily="34" charset="-122"/>
                <a:ea typeface="Microsoft YaHei" panose="020B0503020204020204" pitchFamily="34" charset="-122"/>
              </a:rPr>
              <a:t>AJ</a:t>
            </a:r>
            <a:r>
              <a:rPr kumimoji="1" lang="en-US" altLang="zh-CN" sz="2000" dirty="0">
                <a:solidFill>
                  <a:srgbClr val="7030A0"/>
                </a:solidFill>
                <a:latin typeface="Microsoft YaHei" panose="020B0503020204020204" pitchFamily="34" charset="-122"/>
                <a:ea typeface="Microsoft YaHei" panose="020B0503020204020204" pitchFamily="34" charset="-122"/>
              </a:rPr>
              <a:t>, Yang+2023 </a:t>
            </a:r>
            <a:r>
              <a:rPr kumimoji="1" lang="en-US" altLang="zh-CN" sz="2000" b="1" dirty="0">
                <a:solidFill>
                  <a:srgbClr val="7030A0"/>
                </a:solidFill>
                <a:latin typeface="Microsoft YaHei" panose="020B0503020204020204" pitchFamily="34" charset="-122"/>
                <a:ea typeface="Microsoft YaHei" panose="020B0503020204020204" pitchFamily="34" charset="-122"/>
              </a:rPr>
              <a:t>AJ</a:t>
            </a:r>
            <a:r>
              <a:rPr kumimoji="1" lang="en-US" altLang="zh-CN" sz="2000" dirty="0">
                <a:solidFill>
                  <a:srgbClr val="7030A0"/>
                </a:solidFill>
                <a:latin typeface="Microsoft YaHei" panose="020B0503020204020204" pitchFamily="34" charset="-122"/>
                <a:ea typeface="Microsoft YaHei" panose="020B0503020204020204" pitchFamily="34" charset="-122"/>
              </a:rPr>
              <a:t>)</a:t>
            </a:r>
            <a:endParaRPr kumimoji="1" lang="en-US" altLang="zh-CN" sz="2000" b="1" dirty="0">
              <a:solidFill>
                <a:srgbClr val="7030A0"/>
              </a:solidFill>
              <a:latin typeface="Microsoft YaHei" panose="020B0503020204020204" pitchFamily="34" charset="-122"/>
              <a:ea typeface="Microsoft YaHei" panose="020B0503020204020204" pitchFamily="34" charset="-122"/>
            </a:endParaRPr>
          </a:p>
          <a:p>
            <a:pPr>
              <a:lnSpc>
                <a:spcPct val="120000"/>
              </a:lnSpc>
            </a:pPr>
            <a:r>
              <a:rPr kumimoji="1" lang="en-US" altLang="zh-CN" sz="2000" b="1" dirty="0">
                <a:latin typeface="Microsoft YaHei" panose="020B0503020204020204" pitchFamily="34" charset="-122"/>
                <a:ea typeface="Microsoft YaHei" panose="020B0503020204020204" pitchFamily="34" charset="-122"/>
              </a:rPr>
              <a:t>PAST-5 &amp; 7: </a:t>
            </a:r>
            <a:r>
              <a:rPr kumimoji="1" lang="en-US" altLang="zh-CN" sz="2000" dirty="0">
                <a:latin typeface="Microsoft YaHei" panose="020B0503020204020204" pitchFamily="34" charset="-122"/>
                <a:ea typeface="Microsoft YaHei" panose="020B0503020204020204" pitchFamily="34" charset="-122"/>
              </a:rPr>
              <a:t>Applications to </a:t>
            </a:r>
            <a:r>
              <a:rPr kumimoji="1" lang="en-US" altLang="zh-CN" sz="2000" b="1" dirty="0">
                <a:solidFill>
                  <a:srgbClr val="FF40FF"/>
                </a:solidFill>
                <a:latin typeface="Microsoft YaHei" panose="020B0503020204020204" pitchFamily="34" charset="-122"/>
                <a:ea typeface="Microsoft YaHei" panose="020B0503020204020204" pitchFamily="34" charset="-122"/>
              </a:rPr>
              <a:t>Hot </a:t>
            </a:r>
            <a:r>
              <a:rPr kumimoji="1" lang="en-US" altLang="zh-CN" sz="2000" b="1" dirty="0" err="1">
                <a:solidFill>
                  <a:srgbClr val="FF40FF"/>
                </a:solidFill>
                <a:latin typeface="Microsoft YaHei" panose="020B0503020204020204" pitchFamily="34" charset="-122"/>
                <a:ea typeface="Microsoft YaHei" panose="020B0503020204020204" pitchFamily="34" charset="-122"/>
              </a:rPr>
              <a:t>Jupiters</a:t>
            </a:r>
            <a:r>
              <a:rPr kumimoji="1" lang="en-US" altLang="zh-CN" sz="2000" dirty="0">
                <a:solidFill>
                  <a:srgbClr val="FF40FF"/>
                </a:solidFill>
                <a:latin typeface="Microsoft YaHei" panose="020B0503020204020204" pitchFamily="34" charset="-122"/>
                <a:ea typeface="Microsoft YaHei" panose="020B0503020204020204" pitchFamily="34" charset="-122"/>
              </a:rPr>
              <a:t>; </a:t>
            </a:r>
            <a:r>
              <a:rPr kumimoji="1" lang="en-US" altLang="zh-CN" sz="2000" dirty="0">
                <a:solidFill>
                  <a:srgbClr val="7030A0"/>
                </a:solidFill>
                <a:latin typeface="Microsoft YaHei" panose="020B0503020204020204" pitchFamily="34" charset="-122"/>
                <a:ea typeface="Microsoft YaHei" panose="020B0503020204020204" pitchFamily="34" charset="-122"/>
              </a:rPr>
              <a:t>(Chen+2023 </a:t>
            </a:r>
            <a:r>
              <a:rPr kumimoji="1" lang="en-US" altLang="zh-CN" sz="2000" b="1" dirty="0">
                <a:solidFill>
                  <a:srgbClr val="7030A0"/>
                </a:solidFill>
                <a:latin typeface="Microsoft YaHei" panose="020B0503020204020204" pitchFamily="34" charset="-122"/>
                <a:ea typeface="Microsoft YaHei" panose="020B0503020204020204" pitchFamily="34" charset="-122"/>
              </a:rPr>
              <a:t>PNAS</a:t>
            </a:r>
            <a:r>
              <a:rPr kumimoji="1" lang="en-US" altLang="zh-CN" sz="2000" dirty="0">
                <a:solidFill>
                  <a:srgbClr val="7030A0"/>
                </a:solidFill>
                <a:latin typeface="Microsoft YaHei" panose="020B0503020204020204" pitchFamily="34" charset="-122"/>
                <a:ea typeface="Microsoft YaHei" panose="020B0503020204020204" pitchFamily="34" charset="-122"/>
              </a:rPr>
              <a:t>, Chen+2025 </a:t>
            </a:r>
            <a:r>
              <a:rPr kumimoji="1" lang="en-US" altLang="zh-CN" sz="2000" b="1" dirty="0">
                <a:solidFill>
                  <a:srgbClr val="7030A0"/>
                </a:solidFill>
                <a:latin typeface="Microsoft YaHei" panose="020B0503020204020204" pitchFamily="34" charset="-122"/>
                <a:ea typeface="Microsoft YaHei" panose="020B0503020204020204" pitchFamily="34" charset="-122"/>
              </a:rPr>
              <a:t>Nature Astronomy</a:t>
            </a:r>
            <a:r>
              <a:rPr kumimoji="1" lang="en-US" altLang="zh-CN" sz="2000" dirty="0">
                <a:solidFill>
                  <a:srgbClr val="7030A0"/>
                </a:solidFill>
                <a:latin typeface="Microsoft YaHei" panose="020B0503020204020204" pitchFamily="34" charset="-122"/>
                <a:ea typeface="Microsoft YaHei" panose="020B0503020204020204" pitchFamily="34" charset="-122"/>
              </a:rPr>
              <a:t>)</a:t>
            </a:r>
            <a:endParaRPr kumimoji="1" lang="en-US" altLang="zh-CN" sz="2000" dirty="0">
              <a:solidFill>
                <a:srgbClr val="FF40FF"/>
              </a:solidFill>
              <a:latin typeface="Microsoft YaHei" panose="020B0503020204020204" pitchFamily="34" charset="-122"/>
              <a:ea typeface="Microsoft YaHei" panose="020B0503020204020204" pitchFamily="34" charset="-122"/>
            </a:endParaRPr>
          </a:p>
          <a:p>
            <a:pPr>
              <a:lnSpc>
                <a:spcPct val="120000"/>
              </a:lnSpc>
            </a:pPr>
            <a:r>
              <a:rPr kumimoji="1" lang="en-US" altLang="zh-CN" sz="2000" b="1" dirty="0">
                <a:latin typeface="Microsoft YaHei" panose="020B0503020204020204" pitchFamily="34" charset="-122"/>
                <a:ea typeface="Microsoft YaHei" panose="020B0503020204020204" pitchFamily="34" charset="-122"/>
              </a:rPr>
              <a:t>PAST-6: </a:t>
            </a:r>
            <a:r>
              <a:rPr kumimoji="1" lang="en-US" altLang="zh-CN" sz="2000" dirty="0">
                <a:latin typeface="Microsoft YaHei" panose="020B0503020204020204" pitchFamily="34" charset="-122"/>
                <a:ea typeface="Microsoft YaHei" panose="020B0503020204020204" pitchFamily="34" charset="-122"/>
              </a:rPr>
              <a:t>Application to </a:t>
            </a:r>
            <a:r>
              <a:rPr kumimoji="1" lang="en-US" altLang="zh-CN" sz="2000" b="1" dirty="0">
                <a:solidFill>
                  <a:srgbClr val="00B050"/>
                </a:solidFill>
                <a:latin typeface="Microsoft YaHei" panose="020B0503020204020204" pitchFamily="34" charset="-122"/>
                <a:ea typeface="Microsoft YaHei" panose="020B0503020204020204" pitchFamily="34" charset="-122"/>
              </a:rPr>
              <a:t>USP planets </a:t>
            </a:r>
            <a:r>
              <a:rPr kumimoji="1" lang="en-US" altLang="zh-CN" sz="2000" dirty="0">
                <a:solidFill>
                  <a:srgbClr val="7030A0"/>
                </a:solidFill>
                <a:latin typeface="Microsoft YaHei" panose="020B0503020204020204" pitchFamily="34" charset="-122"/>
                <a:ea typeface="Microsoft YaHei" panose="020B0503020204020204" pitchFamily="34" charset="-122"/>
              </a:rPr>
              <a:t>(Tu+2025 </a:t>
            </a:r>
            <a:r>
              <a:rPr kumimoji="1" lang="en-US" altLang="zh-CN" sz="2000" b="1" dirty="0">
                <a:solidFill>
                  <a:srgbClr val="7030A0"/>
                </a:solidFill>
                <a:latin typeface="Microsoft YaHei" panose="020B0503020204020204" pitchFamily="34" charset="-122"/>
                <a:ea typeface="Microsoft YaHei" panose="020B0503020204020204" pitchFamily="34" charset="-122"/>
              </a:rPr>
              <a:t>Nature Astronomy</a:t>
            </a:r>
            <a:r>
              <a:rPr kumimoji="1" lang="en-US" altLang="zh-CN" sz="2000" dirty="0">
                <a:solidFill>
                  <a:srgbClr val="7030A0"/>
                </a:solidFill>
                <a:latin typeface="Microsoft YaHei" panose="020B0503020204020204" pitchFamily="34" charset="-122"/>
                <a:ea typeface="Microsoft YaHei" panose="020B0503020204020204" pitchFamily="34" charset="-122"/>
              </a:rPr>
              <a:t>)</a:t>
            </a:r>
          </a:p>
          <a:p>
            <a:endParaRPr kumimoji="1" lang="en-US" altLang="zh-CN" b="1" dirty="0">
              <a:solidFill>
                <a:srgbClr val="7030A0"/>
              </a:solidFill>
              <a:latin typeface="Microsoft YaHei" panose="020B0503020204020204" pitchFamily="34" charset="-122"/>
              <a:ea typeface="Microsoft YaHei" panose="020B0503020204020204" pitchFamily="34" charset="-122"/>
            </a:endParaRPr>
          </a:p>
        </p:txBody>
      </p:sp>
    </p:spTree>
    <p:extLst>
      <p:ext uri="{BB962C8B-B14F-4D97-AF65-F5344CB8AC3E}">
        <p14:creationId xmlns:p14="http://schemas.microsoft.com/office/powerpoint/2010/main" val="226028229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id="{A5D2706F-3A3A-1440-9D91-4E38ABE7932E}"/>
              </a:ext>
            </a:extLst>
          </p:cNvPr>
          <p:cNvPicPr>
            <a:picLocks noChangeAspect="1"/>
          </p:cNvPicPr>
          <p:nvPr/>
        </p:nvPicPr>
        <p:blipFill>
          <a:blip r:embed="rId3"/>
          <a:stretch>
            <a:fillRect/>
          </a:stretch>
        </p:blipFill>
        <p:spPr>
          <a:xfrm>
            <a:off x="2568532" y="1488951"/>
            <a:ext cx="7872160" cy="4869009"/>
          </a:xfrm>
          <a:prstGeom prst="rect">
            <a:avLst/>
          </a:prstGeom>
          <a:noFill/>
        </p:spPr>
      </p:pic>
      <p:pic>
        <p:nvPicPr>
          <p:cNvPr id="16" name="图片 15">
            <a:extLst>
              <a:ext uri="{FF2B5EF4-FFF2-40B4-BE49-F238E27FC236}">
                <a16:creationId xmlns:a16="http://schemas.microsoft.com/office/drawing/2014/main" id="{1EA49FF2-D527-534D-81C7-D5BB1B1033D3}"/>
              </a:ext>
            </a:extLst>
          </p:cNvPr>
          <p:cNvPicPr>
            <a:picLocks noChangeAspect="1"/>
          </p:cNvPicPr>
          <p:nvPr/>
        </p:nvPicPr>
        <p:blipFill>
          <a:blip r:embed="rId4"/>
          <a:stretch>
            <a:fillRect/>
          </a:stretch>
        </p:blipFill>
        <p:spPr>
          <a:xfrm>
            <a:off x="0" y="1009172"/>
            <a:ext cx="12192000" cy="128113"/>
          </a:xfrm>
          <a:prstGeom prst="rect">
            <a:avLst/>
          </a:prstGeom>
        </p:spPr>
      </p:pic>
      <p:sp>
        <p:nvSpPr>
          <p:cNvPr id="6" name="标题 1">
            <a:extLst>
              <a:ext uri="{FF2B5EF4-FFF2-40B4-BE49-F238E27FC236}">
                <a16:creationId xmlns:a16="http://schemas.microsoft.com/office/drawing/2014/main" id="{43DD09EA-2B75-7F42-A319-67A977A98714}"/>
              </a:ext>
            </a:extLst>
          </p:cNvPr>
          <p:cNvSpPr>
            <a:spLocks noGrp="1"/>
          </p:cNvSpPr>
          <p:nvPr>
            <p:ph type="title"/>
          </p:nvPr>
        </p:nvSpPr>
        <p:spPr>
          <a:xfrm>
            <a:off x="838200" y="-87760"/>
            <a:ext cx="11353800" cy="1325563"/>
          </a:xfrm>
        </p:spPr>
        <p:txBody>
          <a:bodyPr>
            <a:normAutofit/>
          </a:bodyPr>
          <a:lstStyle/>
          <a:p>
            <a:pPr algn="ctr"/>
            <a:r>
              <a:rPr kumimoji="1" lang="en-US" altLang="zh-CN" sz="4000" dirty="0">
                <a:solidFill>
                  <a:srgbClr val="7030A0"/>
                </a:solidFill>
              </a:rPr>
              <a:t>Hot </a:t>
            </a:r>
            <a:r>
              <a:rPr kumimoji="1" lang="en-US" altLang="zh-CN" sz="4000" dirty="0" err="1">
                <a:solidFill>
                  <a:srgbClr val="7030A0"/>
                </a:solidFill>
              </a:rPr>
              <a:t>Jupiters</a:t>
            </a:r>
            <a:r>
              <a:rPr kumimoji="1" lang="en-US" altLang="zh-CN" sz="4000" dirty="0">
                <a:solidFill>
                  <a:srgbClr val="7030A0"/>
                </a:solidFill>
              </a:rPr>
              <a:t> </a:t>
            </a:r>
            <a:endParaRPr kumimoji="1" lang="zh-CN" altLang="en-US" sz="4000" dirty="0">
              <a:solidFill>
                <a:srgbClr val="7030A0"/>
              </a:solidFill>
            </a:endParaRPr>
          </a:p>
        </p:txBody>
      </p:sp>
      <p:sp>
        <p:nvSpPr>
          <p:cNvPr id="2" name="文本框 1">
            <a:extLst>
              <a:ext uri="{FF2B5EF4-FFF2-40B4-BE49-F238E27FC236}">
                <a16:creationId xmlns:a16="http://schemas.microsoft.com/office/drawing/2014/main" id="{BE15C86D-8A33-5140-9AC2-3AFA1A6CF18D}"/>
              </a:ext>
            </a:extLst>
          </p:cNvPr>
          <p:cNvSpPr txBox="1"/>
          <p:nvPr/>
        </p:nvSpPr>
        <p:spPr>
          <a:xfrm>
            <a:off x="3743255" y="1857638"/>
            <a:ext cx="2754869" cy="1477328"/>
          </a:xfrm>
          <a:prstGeom prst="rect">
            <a:avLst/>
          </a:prstGeom>
          <a:noFill/>
          <a:ln w="76200">
            <a:solidFill>
              <a:srgbClr val="FF0000"/>
            </a:solidFill>
          </a:ln>
        </p:spPr>
        <p:txBody>
          <a:bodyPr wrap="square" rtlCol="0">
            <a:spAutoFit/>
          </a:bodyPr>
          <a:lstStyle/>
          <a:p>
            <a:endParaRPr kumimoji="1" lang="en-US" altLang="zh-CN" dirty="0"/>
          </a:p>
          <a:p>
            <a:endParaRPr kumimoji="1" lang="en-US" altLang="zh-CN" dirty="0"/>
          </a:p>
          <a:p>
            <a:endParaRPr kumimoji="1" lang="en-US" altLang="zh-CN" dirty="0"/>
          </a:p>
          <a:p>
            <a:endParaRPr kumimoji="1" lang="en-US" altLang="zh-CN" dirty="0"/>
          </a:p>
          <a:p>
            <a:endParaRPr kumimoji="1" lang="zh-CN" altLang="en-US" dirty="0"/>
          </a:p>
        </p:txBody>
      </p:sp>
      <p:pic>
        <p:nvPicPr>
          <p:cNvPr id="10" name="图片 9">
            <a:extLst>
              <a:ext uri="{FF2B5EF4-FFF2-40B4-BE49-F238E27FC236}">
                <a16:creationId xmlns:a16="http://schemas.microsoft.com/office/drawing/2014/main" id="{07419159-3BC5-BF4D-A849-81B9323AF10C}"/>
              </a:ext>
            </a:extLst>
          </p:cNvPr>
          <p:cNvPicPr>
            <a:picLocks noChangeAspect="1"/>
          </p:cNvPicPr>
          <p:nvPr/>
        </p:nvPicPr>
        <p:blipFill>
          <a:blip r:embed="rId5"/>
          <a:stretch>
            <a:fillRect/>
          </a:stretch>
        </p:blipFill>
        <p:spPr>
          <a:xfrm>
            <a:off x="280965" y="1328434"/>
            <a:ext cx="1741935" cy="2100567"/>
          </a:xfrm>
          <a:prstGeom prst="rect">
            <a:avLst/>
          </a:prstGeom>
        </p:spPr>
      </p:pic>
      <p:cxnSp>
        <p:nvCxnSpPr>
          <p:cNvPr id="11" name="直线箭头连接符 10">
            <a:extLst>
              <a:ext uri="{FF2B5EF4-FFF2-40B4-BE49-F238E27FC236}">
                <a16:creationId xmlns:a16="http://schemas.microsoft.com/office/drawing/2014/main" id="{CC4ED278-6578-7D44-86D2-A5BD54877964}"/>
              </a:ext>
            </a:extLst>
          </p:cNvPr>
          <p:cNvCxnSpPr>
            <a:cxnSpLocks/>
          </p:cNvCxnSpPr>
          <p:nvPr/>
        </p:nvCxnSpPr>
        <p:spPr>
          <a:xfrm>
            <a:off x="1751308" y="2278058"/>
            <a:ext cx="1828800" cy="0"/>
          </a:xfrm>
          <a:prstGeom prst="straightConnector1">
            <a:avLst/>
          </a:prstGeom>
          <a:ln w="6350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1026" name="Picture 2" descr="Image result for hot jupiter">
            <a:extLst>
              <a:ext uri="{FF2B5EF4-FFF2-40B4-BE49-F238E27FC236}">
                <a16:creationId xmlns:a16="http://schemas.microsoft.com/office/drawing/2014/main" id="{0E5D375E-1479-2C4B-BB7E-A6154707C74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7457" y="4021160"/>
            <a:ext cx="2336800" cy="2336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5790887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a:extLst>
              <a:ext uri="{FF2B5EF4-FFF2-40B4-BE49-F238E27FC236}">
                <a16:creationId xmlns:a16="http://schemas.microsoft.com/office/drawing/2014/main" id="{7BA4261A-DC43-2146-9175-46A03404546F}"/>
              </a:ext>
            </a:extLst>
          </p:cNvPr>
          <p:cNvPicPr>
            <a:picLocks noChangeAspect="1"/>
          </p:cNvPicPr>
          <p:nvPr/>
        </p:nvPicPr>
        <p:blipFill>
          <a:blip r:embed="rId3"/>
          <a:stretch>
            <a:fillRect/>
          </a:stretch>
        </p:blipFill>
        <p:spPr>
          <a:xfrm>
            <a:off x="0" y="1009173"/>
            <a:ext cx="12192000" cy="128113"/>
          </a:xfrm>
          <a:prstGeom prst="rect">
            <a:avLst/>
          </a:prstGeom>
        </p:spPr>
      </p:pic>
      <p:sp>
        <p:nvSpPr>
          <p:cNvPr id="57" name="矩形 56">
            <a:extLst>
              <a:ext uri="{FF2B5EF4-FFF2-40B4-BE49-F238E27FC236}">
                <a16:creationId xmlns:a16="http://schemas.microsoft.com/office/drawing/2014/main" id="{EED58526-4DDB-4E90-47AD-1E44F9C90AD9}"/>
              </a:ext>
            </a:extLst>
          </p:cNvPr>
          <p:cNvSpPr/>
          <p:nvPr/>
        </p:nvSpPr>
        <p:spPr>
          <a:xfrm>
            <a:off x="0" y="-79025"/>
            <a:ext cx="12192000" cy="906851"/>
          </a:xfrm>
          <a:prstGeom prst="rect">
            <a:avLst/>
          </a:prstGeom>
        </p:spPr>
        <p:txBody>
          <a:bodyPr wrap="square">
            <a:spAutoFit/>
          </a:bodyPr>
          <a:lstStyle/>
          <a:p>
            <a:pPr algn="ctr">
              <a:lnSpc>
                <a:spcPct val="150000"/>
              </a:lnSpc>
            </a:pPr>
            <a:r>
              <a:rPr lang="en-US" altLang="zh-CN" sz="4000" dirty="0">
                <a:solidFill>
                  <a:srgbClr val="7030A0"/>
                </a:solidFill>
                <a:latin typeface="Microsoft YaHei" panose="020B0503020204020204" pitchFamily="34" charset="-122"/>
                <a:ea typeface="Microsoft YaHei" panose="020B0503020204020204" pitchFamily="34" charset="-122"/>
              </a:rPr>
              <a:t>Evolution of Hot </a:t>
            </a:r>
            <a:r>
              <a:rPr lang="en-US" altLang="zh-CN" sz="4000" dirty="0" err="1">
                <a:solidFill>
                  <a:srgbClr val="7030A0"/>
                </a:solidFill>
                <a:latin typeface="Microsoft YaHei" panose="020B0503020204020204" pitchFamily="34" charset="-122"/>
                <a:ea typeface="Microsoft YaHei" panose="020B0503020204020204" pitchFamily="34" charset="-122"/>
              </a:rPr>
              <a:t>Jupiters</a:t>
            </a:r>
            <a:endParaRPr lang="en-US" altLang="zh-CN" sz="4400" dirty="0">
              <a:solidFill>
                <a:srgbClr val="7030A0"/>
              </a:solidFill>
              <a:latin typeface="Microsoft YaHei" panose="020B0503020204020204" pitchFamily="34" charset="-122"/>
              <a:ea typeface="Microsoft YaHei" panose="020B0503020204020204" pitchFamily="34" charset="-122"/>
            </a:endParaRPr>
          </a:p>
        </p:txBody>
      </p:sp>
      <p:pic>
        <p:nvPicPr>
          <p:cNvPr id="4" name="图片 3">
            <a:extLst>
              <a:ext uri="{FF2B5EF4-FFF2-40B4-BE49-F238E27FC236}">
                <a16:creationId xmlns:a16="http://schemas.microsoft.com/office/drawing/2014/main" id="{18727D6F-9847-DA4E-A31E-57F6BCFBFBEC}"/>
              </a:ext>
            </a:extLst>
          </p:cNvPr>
          <p:cNvPicPr>
            <a:picLocks noChangeAspect="1"/>
          </p:cNvPicPr>
          <p:nvPr/>
        </p:nvPicPr>
        <p:blipFill>
          <a:blip r:embed="rId4"/>
          <a:stretch>
            <a:fillRect/>
          </a:stretch>
        </p:blipFill>
        <p:spPr>
          <a:xfrm>
            <a:off x="0" y="1273382"/>
            <a:ext cx="7665896" cy="4866737"/>
          </a:xfrm>
          <a:prstGeom prst="rect">
            <a:avLst/>
          </a:prstGeom>
        </p:spPr>
      </p:pic>
      <p:pic>
        <p:nvPicPr>
          <p:cNvPr id="6" name="图片 5">
            <a:extLst>
              <a:ext uri="{FF2B5EF4-FFF2-40B4-BE49-F238E27FC236}">
                <a16:creationId xmlns:a16="http://schemas.microsoft.com/office/drawing/2014/main" id="{2F0EA237-D5CC-D345-A539-7CBD858DD838}"/>
              </a:ext>
            </a:extLst>
          </p:cNvPr>
          <p:cNvPicPr>
            <a:picLocks noChangeAspect="1"/>
          </p:cNvPicPr>
          <p:nvPr/>
        </p:nvPicPr>
        <p:blipFill>
          <a:blip r:embed="rId5"/>
          <a:stretch>
            <a:fillRect/>
          </a:stretch>
        </p:blipFill>
        <p:spPr>
          <a:xfrm>
            <a:off x="5246592" y="4127293"/>
            <a:ext cx="6897789" cy="1743124"/>
          </a:xfrm>
          <a:prstGeom prst="rect">
            <a:avLst/>
          </a:prstGeom>
          <a:ln w="38100">
            <a:solidFill>
              <a:srgbClr val="FF0000"/>
            </a:solidFill>
          </a:ln>
        </p:spPr>
      </p:pic>
      <p:sp>
        <p:nvSpPr>
          <p:cNvPr id="3" name="文本框 2">
            <a:extLst>
              <a:ext uri="{FF2B5EF4-FFF2-40B4-BE49-F238E27FC236}">
                <a16:creationId xmlns:a16="http://schemas.microsoft.com/office/drawing/2014/main" id="{EB696599-FF10-1841-8047-46C2AF17DE6F}"/>
              </a:ext>
            </a:extLst>
          </p:cNvPr>
          <p:cNvSpPr txBox="1"/>
          <p:nvPr/>
        </p:nvSpPr>
        <p:spPr>
          <a:xfrm>
            <a:off x="1453745" y="2074327"/>
            <a:ext cx="2089483" cy="461665"/>
          </a:xfrm>
          <a:prstGeom prst="rect">
            <a:avLst/>
          </a:prstGeom>
          <a:noFill/>
        </p:spPr>
        <p:txBody>
          <a:bodyPr wrap="none" rtlCol="0">
            <a:spAutoFit/>
          </a:bodyPr>
          <a:lstStyle/>
          <a:p>
            <a:r>
              <a:rPr kumimoji="1" lang="en-US" altLang="zh-CN" sz="2400" b="1" dirty="0">
                <a:solidFill>
                  <a:srgbClr val="FF0000"/>
                </a:solidFill>
                <a:latin typeface="Microsoft YaHei" panose="020B0503020204020204" pitchFamily="34" charset="-122"/>
                <a:ea typeface="Microsoft YaHei" panose="020B0503020204020204" pitchFamily="34" charset="-122"/>
              </a:rPr>
              <a:t>Hot </a:t>
            </a:r>
            <a:r>
              <a:rPr kumimoji="1" lang="en-US" altLang="zh-CN" sz="2400" b="1" dirty="0" err="1">
                <a:solidFill>
                  <a:srgbClr val="FF0000"/>
                </a:solidFill>
                <a:latin typeface="Microsoft YaHei" panose="020B0503020204020204" pitchFamily="34" charset="-122"/>
                <a:ea typeface="Microsoft YaHei" panose="020B0503020204020204" pitchFamily="34" charset="-122"/>
              </a:rPr>
              <a:t>Jupiters</a:t>
            </a:r>
            <a:endParaRPr kumimoji="1" lang="zh-CN" altLang="en-US" sz="2400" b="1" dirty="0">
              <a:solidFill>
                <a:srgbClr val="FF0000"/>
              </a:solidFill>
              <a:latin typeface="Microsoft YaHei" panose="020B0503020204020204" pitchFamily="34" charset="-122"/>
              <a:ea typeface="Microsoft YaHei" panose="020B0503020204020204" pitchFamily="34" charset="-122"/>
            </a:endParaRPr>
          </a:p>
        </p:txBody>
      </p:sp>
      <p:sp>
        <p:nvSpPr>
          <p:cNvPr id="9" name="文本框 8">
            <a:extLst>
              <a:ext uri="{FF2B5EF4-FFF2-40B4-BE49-F238E27FC236}">
                <a16:creationId xmlns:a16="http://schemas.microsoft.com/office/drawing/2014/main" id="{BF7EE0E7-DBC3-1A4D-B6FF-8C82E0C87CAF}"/>
              </a:ext>
            </a:extLst>
          </p:cNvPr>
          <p:cNvSpPr txBox="1"/>
          <p:nvPr/>
        </p:nvSpPr>
        <p:spPr>
          <a:xfrm>
            <a:off x="1453745" y="4069295"/>
            <a:ext cx="2211311" cy="461665"/>
          </a:xfrm>
          <a:prstGeom prst="rect">
            <a:avLst/>
          </a:prstGeom>
          <a:noFill/>
        </p:spPr>
        <p:txBody>
          <a:bodyPr wrap="none" rtlCol="0">
            <a:spAutoFit/>
          </a:bodyPr>
          <a:lstStyle/>
          <a:p>
            <a:r>
              <a:rPr kumimoji="1" lang="en-US" altLang="zh-CN" sz="2400" b="1" dirty="0">
                <a:solidFill>
                  <a:srgbClr val="0432FF"/>
                </a:solidFill>
                <a:latin typeface="Microsoft YaHei" panose="020B0503020204020204" pitchFamily="34" charset="-122"/>
                <a:ea typeface="Microsoft YaHei" panose="020B0503020204020204" pitchFamily="34" charset="-122"/>
              </a:rPr>
              <a:t>Cold </a:t>
            </a:r>
            <a:r>
              <a:rPr kumimoji="1" lang="en-US" altLang="zh-CN" sz="2400" b="1" dirty="0" err="1">
                <a:solidFill>
                  <a:srgbClr val="0432FF"/>
                </a:solidFill>
                <a:latin typeface="Microsoft YaHei" panose="020B0503020204020204" pitchFamily="34" charset="-122"/>
                <a:ea typeface="Microsoft YaHei" panose="020B0503020204020204" pitchFamily="34" charset="-122"/>
              </a:rPr>
              <a:t>Jupiters</a:t>
            </a:r>
            <a:endParaRPr kumimoji="1" lang="zh-CN" altLang="en-US" sz="2400" b="1" dirty="0">
              <a:solidFill>
                <a:srgbClr val="0432FF"/>
              </a:solidFill>
              <a:latin typeface="Microsoft YaHei" panose="020B0503020204020204" pitchFamily="34" charset="-122"/>
              <a:ea typeface="Microsoft YaHei" panose="020B0503020204020204" pitchFamily="34" charset="-122"/>
            </a:endParaRPr>
          </a:p>
        </p:txBody>
      </p:sp>
      <p:sp>
        <p:nvSpPr>
          <p:cNvPr id="7" name="文本框 6">
            <a:extLst>
              <a:ext uri="{FF2B5EF4-FFF2-40B4-BE49-F238E27FC236}">
                <a16:creationId xmlns:a16="http://schemas.microsoft.com/office/drawing/2014/main" id="{ADD89750-2354-EB43-A514-185892AFB9B8}"/>
              </a:ext>
            </a:extLst>
          </p:cNvPr>
          <p:cNvSpPr txBox="1"/>
          <p:nvPr/>
        </p:nvSpPr>
        <p:spPr>
          <a:xfrm>
            <a:off x="7900134" y="2045677"/>
            <a:ext cx="4322850" cy="830997"/>
          </a:xfrm>
          <a:prstGeom prst="rect">
            <a:avLst/>
          </a:prstGeom>
          <a:noFill/>
        </p:spPr>
        <p:txBody>
          <a:bodyPr wrap="none" rtlCol="0">
            <a:spAutoFit/>
          </a:bodyPr>
          <a:lstStyle/>
          <a:p>
            <a:r>
              <a:rPr lang="en-US" altLang="zh-CN" sz="2400" b="1" i="0" u="none" strike="noStrike" dirty="0">
                <a:solidFill>
                  <a:srgbClr val="FF0000"/>
                </a:solidFill>
                <a:effectLst/>
                <a:latin typeface="Times New Roman" panose="02020603050405020304" pitchFamily="18" charset="0"/>
                <a:cs typeface="Times New Roman" panose="02020603050405020304" pitchFamily="18" charset="0"/>
              </a:rPr>
              <a:t>Hot Jupiter </a:t>
            </a:r>
            <a:r>
              <a:rPr lang="en-US" altLang="zh-CN" sz="2400" b="0" i="0" u="none" strike="noStrike" dirty="0">
                <a:solidFill>
                  <a:srgbClr val="000000"/>
                </a:solidFill>
                <a:effectLst/>
                <a:latin typeface="Times New Roman" panose="02020603050405020304" pitchFamily="18" charset="0"/>
                <a:cs typeface="Times New Roman" panose="02020603050405020304" pitchFamily="18" charset="0"/>
              </a:rPr>
              <a:t>(not </a:t>
            </a:r>
            <a:r>
              <a:rPr lang="en-US" altLang="zh-CN" sz="2400" b="1" i="0" u="none" strike="noStrike" dirty="0">
                <a:solidFill>
                  <a:srgbClr val="0432FF"/>
                </a:solidFill>
                <a:effectLst/>
                <a:latin typeface="Times New Roman" panose="02020603050405020304" pitchFamily="18" charset="0"/>
                <a:cs typeface="Times New Roman" panose="02020603050405020304" pitchFamily="18" charset="0"/>
              </a:rPr>
              <a:t>cold </a:t>
            </a:r>
            <a:r>
              <a:rPr lang="en-US" altLang="zh-CN" sz="2400" b="1" i="0" u="none" strike="noStrike" dirty="0" err="1">
                <a:solidFill>
                  <a:srgbClr val="0432FF"/>
                </a:solidFill>
                <a:effectLst/>
                <a:latin typeface="Times New Roman" panose="02020603050405020304" pitchFamily="18" charset="0"/>
                <a:cs typeface="Times New Roman" panose="02020603050405020304" pitchFamily="18" charset="0"/>
              </a:rPr>
              <a:t>Jupiters</a:t>
            </a:r>
            <a:r>
              <a:rPr lang="en-US" altLang="zh-CN" sz="2400" b="0" i="0" u="none" strike="noStrike" dirty="0">
                <a:solidFill>
                  <a:srgbClr val="000000"/>
                </a:solidFill>
                <a:effectLst/>
                <a:latin typeface="Times New Roman" panose="02020603050405020304" pitchFamily="18" charset="0"/>
                <a:cs typeface="Times New Roman" panose="02020603050405020304" pitchFamily="18" charset="0"/>
              </a:rPr>
              <a:t>): </a:t>
            </a:r>
          </a:p>
          <a:p>
            <a:r>
              <a:rPr lang="en-US" altLang="zh-CN" sz="2400" dirty="0">
                <a:solidFill>
                  <a:srgbClr val="000000"/>
                </a:solidFill>
                <a:latin typeface="Times New Roman" panose="02020603050405020304" pitchFamily="18" charset="0"/>
                <a:cs typeface="Times New Roman" panose="02020603050405020304" pitchFamily="18" charset="0"/>
              </a:rPr>
              <a:t>O</a:t>
            </a:r>
            <a:r>
              <a:rPr lang="en-US" altLang="zh-CN" sz="2400" b="0" i="0" u="none" strike="noStrike" dirty="0">
                <a:solidFill>
                  <a:srgbClr val="000000"/>
                </a:solidFill>
                <a:effectLst/>
                <a:latin typeface="Times New Roman" panose="02020603050405020304" pitchFamily="18" charset="0"/>
                <a:cs typeface="Times New Roman" panose="02020603050405020304" pitchFamily="18" charset="0"/>
              </a:rPr>
              <a:t>ccurrence decreases with age</a:t>
            </a:r>
            <a:endParaRPr kumimoji="1" lang="zh-CN" altLang="en-US" sz="2400" b="1" dirty="0">
              <a:latin typeface="Times New Roman" panose="02020603050405020304" pitchFamily="18" charset="0"/>
              <a:ea typeface="Microsoft YaHei" panose="020B0503020204020204" pitchFamily="34" charset="-122"/>
              <a:cs typeface="Times New Roman" panose="02020603050405020304" pitchFamily="18" charset="0"/>
            </a:endParaRPr>
          </a:p>
        </p:txBody>
      </p:sp>
      <p:sp>
        <p:nvSpPr>
          <p:cNvPr id="12" name="文本框 11">
            <a:extLst>
              <a:ext uri="{FF2B5EF4-FFF2-40B4-BE49-F238E27FC236}">
                <a16:creationId xmlns:a16="http://schemas.microsoft.com/office/drawing/2014/main" id="{B6EA024D-FB7F-D74B-AC0D-F5ECC6888724}"/>
              </a:ext>
            </a:extLst>
          </p:cNvPr>
          <p:cNvSpPr txBox="1"/>
          <p:nvPr/>
        </p:nvSpPr>
        <p:spPr>
          <a:xfrm>
            <a:off x="6532002" y="4201682"/>
            <a:ext cx="5690982" cy="420564"/>
          </a:xfrm>
          <a:prstGeom prst="rect">
            <a:avLst/>
          </a:prstGeom>
          <a:solidFill>
            <a:srgbClr val="F4F4C6"/>
          </a:solidFill>
        </p:spPr>
        <p:txBody>
          <a:bodyPr wrap="none" rtlCol="0">
            <a:spAutoFit/>
          </a:bodyPr>
          <a:lstStyle/>
          <a:p>
            <a:r>
              <a:rPr kumimoji="1" lang="en-US" altLang="zh-CN" sz="2133" b="1" dirty="0"/>
              <a:t>PAST-5: </a:t>
            </a:r>
            <a:r>
              <a:rPr kumimoji="1" lang="en-US" altLang="zh-CN" sz="2133" dirty="0"/>
              <a:t>Chen </a:t>
            </a:r>
            <a:r>
              <a:rPr kumimoji="1" lang="en-US" altLang="zh-CN" sz="2133" b="1" dirty="0"/>
              <a:t>, Xie</a:t>
            </a:r>
            <a:r>
              <a:rPr kumimoji="1" lang="en-US" altLang="zh-CN" sz="2400" b="1" baseline="30000" dirty="0"/>
              <a:t>*</a:t>
            </a:r>
            <a:r>
              <a:rPr kumimoji="1" lang="en-US" altLang="zh-CN" sz="2133" b="1" dirty="0"/>
              <a:t> </a:t>
            </a:r>
            <a:r>
              <a:rPr kumimoji="1" lang="en-US" altLang="zh-CN" sz="2133" dirty="0"/>
              <a:t>&amp; Zhou</a:t>
            </a:r>
            <a:r>
              <a:rPr kumimoji="1" lang="en-US" altLang="zh-CN" sz="2400" b="1" baseline="30000" dirty="0"/>
              <a:t>*</a:t>
            </a:r>
            <a:r>
              <a:rPr kumimoji="1" lang="en-US" altLang="zh-CN" sz="2133" dirty="0"/>
              <a:t> et al. 2023 </a:t>
            </a:r>
            <a:r>
              <a:rPr kumimoji="1" lang="en-US" altLang="zh-CN" sz="2133" b="1" dirty="0"/>
              <a:t>PNAS</a:t>
            </a:r>
            <a:endParaRPr kumimoji="1" lang="zh-CN" altLang="en-US" sz="2133" b="1" dirty="0"/>
          </a:p>
        </p:txBody>
      </p:sp>
    </p:spTree>
    <p:extLst>
      <p:ext uri="{BB962C8B-B14F-4D97-AF65-F5344CB8AC3E}">
        <p14:creationId xmlns:p14="http://schemas.microsoft.com/office/powerpoint/2010/main" val="339846926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8BCB39-867A-A048-7293-EA4C89CA6550}"/>
            </a:ext>
          </a:extLst>
        </p:cNvPr>
        <p:cNvGrpSpPr/>
        <p:nvPr/>
      </p:nvGrpSpPr>
      <p:grpSpPr>
        <a:xfrm>
          <a:off x="0" y="0"/>
          <a:ext cx="0" cy="0"/>
          <a:chOff x="0" y="0"/>
          <a:chExt cx="0" cy="0"/>
        </a:xfrm>
      </p:grpSpPr>
      <p:pic>
        <p:nvPicPr>
          <p:cNvPr id="13" name="图片 12">
            <a:extLst>
              <a:ext uri="{FF2B5EF4-FFF2-40B4-BE49-F238E27FC236}">
                <a16:creationId xmlns:a16="http://schemas.microsoft.com/office/drawing/2014/main" id="{7ADAAC46-C63F-DFEC-290F-B5E35C816893}"/>
              </a:ext>
            </a:extLst>
          </p:cNvPr>
          <p:cNvPicPr>
            <a:picLocks noChangeAspect="1"/>
          </p:cNvPicPr>
          <p:nvPr/>
        </p:nvPicPr>
        <p:blipFill>
          <a:blip r:embed="rId3"/>
          <a:stretch>
            <a:fillRect/>
          </a:stretch>
        </p:blipFill>
        <p:spPr>
          <a:xfrm>
            <a:off x="0" y="1009173"/>
            <a:ext cx="12192000" cy="128113"/>
          </a:xfrm>
          <a:prstGeom prst="rect">
            <a:avLst/>
          </a:prstGeom>
        </p:spPr>
      </p:pic>
      <p:pic>
        <p:nvPicPr>
          <p:cNvPr id="4" name="图片 3">
            <a:extLst>
              <a:ext uri="{FF2B5EF4-FFF2-40B4-BE49-F238E27FC236}">
                <a16:creationId xmlns:a16="http://schemas.microsoft.com/office/drawing/2014/main" id="{F54C531A-5233-5345-35CA-2BFB3AA22DB8}"/>
              </a:ext>
            </a:extLst>
          </p:cNvPr>
          <p:cNvPicPr>
            <a:picLocks noChangeAspect="1"/>
          </p:cNvPicPr>
          <p:nvPr/>
        </p:nvPicPr>
        <p:blipFill>
          <a:blip r:embed="rId4"/>
          <a:stretch>
            <a:fillRect/>
          </a:stretch>
        </p:blipFill>
        <p:spPr>
          <a:xfrm>
            <a:off x="219176" y="3121899"/>
            <a:ext cx="7470317" cy="3550858"/>
          </a:xfrm>
          <a:prstGeom prst="rect">
            <a:avLst/>
          </a:prstGeom>
        </p:spPr>
      </p:pic>
      <p:sp>
        <p:nvSpPr>
          <p:cNvPr id="8" name="文本框 7">
            <a:extLst>
              <a:ext uri="{FF2B5EF4-FFF2-40B4-BE49-F238E27FC236}">
                <a16:creationId xmlns:a16="http://schemas.microsoft.com/office/drawing/2014/main" id="{24A0CC3B-83F1-5C52-3F41-8B562FFC112F}"/>
              </a:ext>
            </a:extLst>
          </p:cNvPr>
          <p:cNvSpPr txBox="1"/>
          <p:nvPr/>
        </p:nvSpPr>
        <p:spPr>
          <a:xfrm>
            <a:off x="8313484" y="2129592"/>
            <a:ext cx="3309387" cy="2539157"/>
          </a:xfrm>
          <a:prstGeom prst="rect">
            <a:avLst/>
          </a:prstGeom>
          <a:noFill/>
        </p:spPr>
        <p:txBody>
          <a:bodyPr wrap="square" rtlCol="0">
            <a:spAutoFit/>
          </a:bodyPr>
          <a:lstStyle/>
          <a:p>
            <a:r>
              <a:rPr lang="en-US" altLang="zh-CN" sz="2100" dirty="0">
                <a:solidFill>
                  <a:srgbClr val="FF0000"/>
                </a:solidFill>
                <a:latin typeface="Times New Roman" panose="02020603050405020304" pitchFamily="18" charset="0"/>
                <a:cs typeface="Times New Roman" panose="02020603050405020304" pitchFamily="18" charset="0"/>
              </a:rPr>
              <a:t>Quick model: ~ 60%</a:t>
            </a:r>
          </a:p>
          <a:p>
            <a:r>
              <a:rPr lang="en-US" altLang="zh-CN" sz="2100" dirty="0">
                <a:latin typeface="Times New Roman" panose="02020603050405020304" pitchFamily="18" charset="0"/>
                <a:cs typeface="Times New Roman" panose="02020603050405020304" pitchFamily="18" charset="0"/>
              </a:rPr>
              <a:t>Timescale within &lt; 0.1 </a:t>
            </a:r>
            <a:r>
              <a:rPr lang="en-US" altLang="zh-CN" sz="2100" dirty="0" err="1">
                <a:latin typeface="Times New Roman" panose="02020603050405020304" pitchFamily="18" charset="0"/>
                <a:cs typeface="Times New Roman" panose="02020603050405020304" pitchFamily="18" charset="0"/>
              </a:rPr>
              <a:t>Gyr</a:t>
            </a:r>
            <a:br>
              <a:rPr lang="en-US" altLang="zh-CN" sz="2100" dirty="0">
                <a:latin typeface="Times New Roman" panose="02020603050405020304" pitchFamily="18" charset="0"/>
                <a:cs typeface="Times New Roman" panose="02020603050405020304" pitchFamily="18" charset="0"/>
              </a:rPr>
            </a:br>
            <a:r>
              <a:rPr lang="en-US" altLang="zh-CN" dirty="0">
                <a:latin typeface="Times New Roman" panose="02020603050405020304" pitchFamily="18" charset="0"/>
                <a:cs typeface="Times New Roman" panose="02020603050405020304" pitchFamily="18" charset="0"/>
              </a:rPr>
              <a:t>In-situ formation, disk </a:t>
            </a:r>
            <a:r>
              <a:rPr lang="en-US" altLang="zh-CN" dirty="0" err="1">
                <a:latin typeface="Times New Roman" panose="02020603050405020304" pitchFamily="18" charset="0"/>
                <a:cs typeface="Times New Roman" panose="02020603050405020304" pitchFamily="18" charset="0"/>
              </a:rPr>
              <a:t>migrarion</a:t>
            </a:r>
            <a:endParaRPr lang="en-US" altLang="zh-CN" dirty="0">
              <a:latin typeface="Times New Roman" panose="02020603050405020304" pitchFamily="18" charset="0"/>
              <a:cs typeface="Times New Roman" panose="02020603050405020304" pitchFamily="18" charset="0"/>
            </a:endParaRPr>
          </a:p>
          <a:p>
            <a:r>
              <a:rPr lang="en-US" altLang="zh-CN" dirty="0">
                <a:latin typeface="Times New Roman" panose="02020603050405020304" pitchFamily="18" charset="0"/>
                <a:cs typeface="Times New Roman" panose="02020603050405020304" pitchFamily="18" charset="0"/>
              </a:rPr>
              <a:t>planet scattering/</a:t>
            </a:r>
            <a:r>
              <a:rPr lang="de-CH" altLang="zh-CN" dirty="0" err="1">
                <a:effectLst/>
                <a:latin typeface="Times New Roman" panose="02020603050405020304" pitchFamily="18" charset="0"/>
                <a:cs typeface="Times New Roman" panose="02020603050405020304" pitchFamily="18" charset="0"/>
              </a:rPr>
              <a:t>Kozai-Lidov</a:t>
            </a:r>
            <a:endParaRPr lang="de-CH" altLang="zh-CN" dirty="0">
              <a:effectLst/>
              <a:latin typeface="Times New Roman" panose="02020603050405020304" pitchFamily="18" charset="0"/>
              <a:cs typeface="Times New Roman" panose="02020603050405020304" pitchFamily="18" charset="0"/>
            </a:endParaRPr>
          </a:p>
          <a:p>
            <a:endParaRPr lang="en-US" altLang="zh-CN" sz="2100" dirty="0">
              <a:latin typeface="Times New Roman" panose="02020603050405020304" pitchFamily="18" charset="0"/>
              <a:cs typeface="Times New Roman" panose="02020603050405020304" pitchFamily="18" charset="0"/>
            </a:endParaRPr>
          </a:p>
          <a:p>
            <a:pPr algn="just"/>
            <a:r>
              <a:rPr lang="en-US" altLang="zh-CN" sz="2100" dirty="0">
                <a:solidFill>
                  <a:srgbClr val="FF0000"/>
                </a:solidFill>
                <a:latin typeface="Times New Roman" panose="02020603050405020304" pitchFamily="18" charset="0"/>
                <a:cs typeface="Times New Roman" panose="02020603050405020304" pitchFamily="18" charset="0"/>
              </a:rPr>
              <a:t>Slow model: ~40%</a:t>
            </a:r>
          </a:p>
          <a:p>
            <a:pPr algn="just"/>
            <a:r>
              <a:rPr lang="en-US" altLang="zh-CN" sz="2100" dirty="0">
                <a:latin typeface="Times New Roman" panose="02020603050405020304" pitchFamily="18" charset="0"/>
                <a:cs typeface="Times New Roman" panose="02020603050405020304" pitchFamily="18" charset="0"/>
              </a:rPr>
              <a:t>Timescale from ~0.1-10 </a:t>
            </a:r>
            <a:r>
              <a:rPr lang="en-US" altLang="zh-CN" sz="2100" dirty="0" err="1">
                <a:latin typeface="Times New Roman" panose="02020603050405020304" pitchFamily="18" charset="0"/>
                <a:cs typeface="Times New Roman" panose="02020603050405020304" pitchFamily="18" charset="0"/>
              </a:rPr>
              <a:t>Gyr</a:t>
            </a:r>
            <a:endParaRPr lang="en-US" altLang="zh-CN" sz="2100" dirty="0">
              <a:latin typeface="Times New Roman" panose="02020603050405020304" pitchFamily="18" charset="0"/>
              <a:cs typeface="Times New Roman" panose="02020603050405020304" pitchFamily="18" charset="0"/>
            </a:endParaRPr>
          </a:p>
          <a:p>
            <a:pPr algn="just"/>
            <a:r>
              <a:rPr lang="en-US" altLang="zh-CN" dirty="0">
                <a:latin typeface="Times New Roman" panose="02020603050405020304" pitchFamily="18" charset="0"/>
                <a:cs typeface="Times New Roman" panose="02020603050405020304" pitchFamily="18" charset="0"/>
              </a:rPr>
              <a:t>Secular chaos in multiple systems</a:t>
            </a:r>
          </a:p>
        </p:txBody>
      </p:sp>
      <mc:AlternateContent xmlns:mc="http://schemas.openxmlformats.org/markup-compatibility/2006" xmlns:a14="http://schemas.microsoft.com/office/drawing/2010/main">
        <mc:Choice Requires="a14">
          <p:sp>
            <p:nvSpPr>
              <p:cNvPr id="11" name="文本框 10">
                <a:extLst>
                  <a:ext uri="{FF2B5EF4-FFF2-40B4-BE49-F238E27FC236}">
                    <a16:creationId xmlns:a16="http://schemas.microsoft.com/office/drawing/2014/main" id="{0E065118-F9A1-250F-262D-8F16FEB1767D}"/>
                  </a:ext>
                </a:extLst>
              </p:cNvPr>
              <p:cNvSpPr txBox="1"/>
              <p:nvPr/>
            </p:nvSpPr>
            <p:spPr>
              <a:xfrm>
                <a:off x="7963533" y="5104844"/>
                <a:ext cx="4009291" cy="389915"/>
              </a:xfrm>
              <a:prstGeom prst="rect">
                <a:avLst/>
              </a:prstGeom>
              <a:noFill/>
            </p:spPr>
            <p:txBody>
              <a:bodyPr wrap="square">
                <a:spAutoFit/>
              </a:bodyPr>
              <a:lstStyle/>
              <a:p>
                <a:r>
                  <a:rPr lang="en-US" altLang="zh-CN" sz="1800" b="1" dirty="0">
                    <a:solidFill>
                      <a:srgbClr val="FF0000"/>
                    </a:solidFill>
                    <a:cs typeface="Cambria Math" panose="02040503050406030204" charset="0"/>
                  </a:rPr>
                  <a:t>Stellar tidal factor: </a:t>
                </a:r>
                <a14:m>
                  <m:oMath xmlns:m="http://schemas.openxmlformats.org/officeDocument/2006/math">
                    <m:r>
                      <a:rPr lang="en-US" altLang="zh-CN" sz="1800" b="1" i="1" smtClean="0">
                        <a:solidFill>
                          <a:srgbClr val="FF0000"/>
                        </a:solidFill>
                        <a:latin typeface="Cambria Math" panose="02040503050406030204" charset="0"/>
                        <a:cs typeface="Cambria Math" panose="02040503050406030204" charset="0"/>
                      </a:rPr>
                      <m:t>𝐥𝐨𝐠</m:t>
                    </m:r>
                    <m:r>
                      <a:rPr lang="en-US" altLang="zh-CN" sz="1800" b="1" i="1">
                        <a:solidFill>
                          <a:srgbClr val="FF0000"/>
                        </a:solidFill>
                        <a:latin typeface="Cambria Math" panose="02040503050406030204" charset="0"/>
                        <a:cs typeface="Cambria Math" panose="02040503050406030204" charset="0"/>
                      </a:rPr>
                      <m:t> </m:t>
                    </m:r>
                    <m:sSubSup>
                      <m:sSubSupPr>
                        <m:ctrlPr>
                          <a:rPr lang="en-US" altLang="zh-CN" sz="1800" b="1" i="1">
                            <a:solidFill>
                              <a:srgbClr val="FF0000"/>
                            </a:solidFill>
                            <a:latin typeface="Cambria Math" panose="02040503050406030204" pitchFamily="18" charset="0"/>
                            <a:cs typeface="Cambria Math" panose="02040503050406030204" charset="0"/>
                          </a:rPr>
                        </m:ctrlPr>
                      </m:sSubSupPr>
                      <m:e>
                        <m:r>
                          <a:rPr lang="en-US" altLang="zh-CN" sz="1800" b="1" i="1">
                            <a:solidFill>
                              <a:srgbClr val="FF0000"/>
                            </a:solidFill>
                            <a:latin typeface="Cambria Math" panose="02040503050406030204" charset="0"/>
                            <a:cs typeface="Cambria Math" panose="02040503050406030204" charset="0"/>
                          </a:rPr>
                          <m:t>𝑸</m:t>
                        </m:r>
                      </m:e>
                      <m:sub>
                        <m:r>
                          <a:rPr lang="en-US" altLang="zh-CN" sz="1800" b="1" i="1">
                            <a:solidFill>
                              <a:srgbClr val="FF0000"/>
                            </a:solidFill>
                            <a:latin typeface="Cambria Math" panose="02040503050406030204" charset="0"/>
                            <a:cs typeface="Cambria Math" panose="02040503050406030204" charset="0"/>
                          </a:rPr>
                          <m:t>∗</m:t>
                        </m:r>
                      </m:sub>
                      <m:sup>
                        <m:r>
                          <a:rPr lang="en-US" altLang="zh-CN" sz="1800" b="1" i="1">
                            <a:solidFill>
                              <a:srgbClr val="FF0000"/>
                            </a:solidFill>
                            <a:latin typeface="Cambria Math" panose="02040503050406030204" charset="0"/>
                            <a:cs typeface="Cambria Math" panose="02040503050406030204" charset="0"/>
                          </a:rPr>
                          <m:t>’</m:t>
                        </m:r>
                      </m:sup>
                    </m:sSubSup>
                    <m:r>
                      <a:rPr lang="en-US" altLang="zh-CN" sz="1800" b="1" i="1">
                        <a:solidFill>
                          <a:srgbClr val="FF0000"/>
                        </a:solidFill>
                        <a:latin typeface="Cambria Math" panose="02040503050406030204" charset="0"/>
                        <a:cs typeface="Cambria Math" panose="02040503050406030204" charset="0"/>
                      </a:rPr>
                      <m:t> = </m:t>
                    </m:r>
                    <m:sSubSup>
                      <m:sSubSupPr>
                        <m:ctrlPr>
                          <a:rPr lang="en-US" altLang="zh-CN" sz="1800" b="1" i="1">
                            <a:solidFill>
                              <a:srgbClr val="FF0000"/>
                            </a:solidFill>
                            <a:latin typeface="Cambria Math" panose="02040503050406030204" pitchFamily="18" charset="0"/>
                            <a:cs typeface="Cambria Math" panose="02040503050406030204" charset="0"/>
                          </a:rPr>
                        </m:ctrlPr>
                      </m:sSubSupPr>
                      <m:e>
                        <m:r>
                          <a:rPr lang="en-US" altLang="zh-CN" sz="1800" b="1" i="1">
                            <a:solidFill>
                              <a:srgbClr val="FF0000"/>
                            </a:solidFill>
                            <a:latin typeface="Cambria Math" panose="02040503050406030204" charset="0"/>
                            <a:cs typeface="Cambria Math" panose="02040503050406030204" charset="0"/>
                          </a:rPr>
                          <m:t>𝟓</m:t>
                        </m:r>
                        <m:r>
                          <a:rPr lang="en-US" altLang="zh-CN" sz="1800" b="1" i="1">
                            <a:solidFill>
                              <a:srgbClr val="FF0000"/>
                            </a:solidFill>
                            <a:latin typeface="Cambria Math" panose="02040503050406030204" charset="0"/>
                            <a:cs typeface="Cambria Math" panose="02040503050406030204" charset="0"/>
                          </a:rPr>
                          <m:t>.</m:t>
                        </m:r>
                        <m:r>
                          <a:rPr lang="en-US" altLang="zh-CN" sz="1800" b="1" i="1">
                            <a:solidFill>
                              <a:srgbClr val="FF0000"/>
                            </a:solidFill>
                            <a:latin typeface="Cambria Math" panose="02040503050406030204" charset="0"/>
                            <a:cs typeface="Cambria Math" panose="02040503050406030204" charset="0"/>
                          </a:rPr>
                          <m:t>𝟕</m:t>
                        </m:r>
                      </m:e>
                      <m:sub>
                        <m:r>
                          <a:rPr lang="en-US" altLang="zh-CN" sz="1800" b="1" i="1">
                            <a:solidFill>
                              <a:srgbClr val="FF0000"/>
                            </a:solidFill>
                            <a:latin typeface="Cambria Math" panose="02040503050406030204" charset="0"/>
                            <a:cs typeface="Cambria Math" panose="02040503050406030204" charset="0"/>
                          </a:rPr>
                          <m:t>−</m:t>
                        </m:r>
                        <m:r>
                          <a:rPr lang="en-US" altLang="zh-CN" sz="1800" b="1" i="1">
                            <a:solidFill>
                              <a:srgbClr val="FF0000"/>
                            </a:solidFill>
                            <a:latin typeface="Cambria Math" panose="02040503050406030204" charset="0"/>
                            <a:cs typeface="Cambria Math" panose="02040503050406030204" charset="0"/>
                          </a:rPr>
                          <m:t>𝟎</m:t>
                        </m:r>
                        <m:r>
                          <a:rPr lang="en-US" altLang="zh-CN" sz="1800" b="1" i="1">
                            <a:solidFill>
                              <a:srgbClr val="FF0000"/>
                            </a:solidFill>
                            <a:latin typeface="Cambria Math" panose="02040503050406030204" charset="0"/>
                            <a:cs typeface="Cambria Math" panose="02040503050406030204" charset="0"/>
                          </a:rPr>
                          <m:t>.</m:t>
                        </m:r>
                        <m:r>
                          <a:rPr lang="en-US" altLang="zh-CN" sz="1800" b="1" i="1">
                            <a:solidFill>
                              <a:srgbClr val="FF0000"/>
                            </a:solidFill>
                            <a:latin typeface="Cambria Math" panose="02040503050406030204" charset="0"/>
                            <a:cs typeface="Cambria Math" panose="02040503050406030204" charset="0"/>
                          </a:rPr>
                          <m:t>𝟑</m:t>
                        </m:r>
                      </m:sub>
                      <m:sup>
                        <m:r>
                          <a:rPr lang="en-US" altLang="zh-CN" sz="1800" b="1" i="1">
                            <a:solidFill>
                              <a:srgbClr val="FF0000"/>
                            </a:solidFill>
                            <a:latin typeface="Cambria Math" panose="02040503050406030204" charset="0"/>
                            <a:cs typeface="Cambria Math" panose="02040503050406030204" charset="0"/>
                          </a:rPr>
                          <m:t>+</m:t>
                        </m:r>
                        <m:r>
                          <a:rPr lang="en-US" altLang="zh-CN" sz="1800" b="1" i="1">
                            <a:solidFill>
                              <a:srgbClr val="FF0000"/>
                            </a:solidFill>
                            <a:latin typeface="Cambria Math" panose="02040503050406030204" charset="0"/>
                            <a:cs typeface="Cambria Math" panose="02040503050406030204" charset="0"/>
                          </a:rPr>
                          <m:t>𝟎</m:t>
                        </m:r>
                        <m:r>
                          <a:rPr lang="en-US" altLang="zh-CN" sz="1800" b="1" i="1">
                            <a:solidFill>
                              <a:srgbClr val="FF0000"/>
                            </a:solidFill>
                            <a:latin typeface="Cambria Math" panose="02040503050406030204" charset="0"/>
                            <a:cs typeface="Cambria Math" panose="02040503050406030204" charset="0"/>
                          </a:rPr>
                          <m:t>.</m:t>
                        </m:r>
                        <m:r>
                          <a:rPr lang="en-US" altLang="zh-CN" sz="1800" b="1" i="1">
                            <a:solidFill>
                              <a:srgbClr val="FF0000"/>
                            </a:solidFill>
                            <a:latin typeface="Cambria Math" panose="02040503050406030204" charset="0"/>
                            <a:cs typeface="Cambria Math" panose="02040503050406030204" charset="0"/>
                          </a:rPr>
                          <m:t>𝟒</m:t>
                        </m:r>
                      </m:sup>
                    </m:sSubSup>
                  </m:oMath>
                </a14:m>
                <a:endParaRPr lang="zh-CN" altLang="en-US" b="1" dirty="0"/>
              </a:p>
            </p:txBody>
          </p:sp>
        </mc:Choice>
        <mc:Fallback xmlns="">
          <p:sp>
            <p:nvSpPr>
              <p:cNvPr id="11" name="文本框 10">
                <a:extLst>
                  <a:ext uri="{FF2B5EF4-FFF2-40B4-BE49-F238E27FC236}">
                    <a16:creationId xmlns:a16="http://schemas.microsoft.com/office/drawing/2014/main" id="{0E065118-F9A1-250F-262D-8F16FEB1767D}"/>
                  </a:ext>
                </a:extLst>
              </p:cNvPr>
              <p:cNvSpPr txBox="1">
                <a:spLocks noRot="1" noChangeAspect="1" noMove="1" noResize="1" noEditPoints="1" noAdjustHandles="1" noChangeArrowheads="1" noChangeShapeType="1" noTextEdit="1"/>
              </p:cNvSpPr>
              <p:nvPr/>
            </p:nvSpPr>
            <p:spPr>
              <a:xfrm>
                <a:off x="7963533" y="5104844"/>
                <a:ext cx="4009291" cy="389915"/>
              </a:xfrm>
              <a:prstGeom prst="rect">
                <a:avLst/>
              </a:prstGeom>
              <a:blipFill>
                <a:blip r:embed="rId5"/>
                <a:stretch>
                  <a:fillRect l="-946" t="-3125" b="-21875"/>
                </a:stretch>
              </a:blipFill>
            </p:spPr>
            <p:txBody>
              <a:bodyPr/>
              <a:lstStyle/>
              <a:p>
                <a:r>
                  <a:rPr lang="zh-CN" altLang="en-US">
                    <a:noFill/>
                  </a:rPr>
                  <a:t> </a:t>
                </a:r>
              </a:p>
            </p:txBody>
          </p:sp>
        </mc:Fallback>
      </mc:AlternateContent>
      <p:sp>
        <p:nvSpPr>
          <p:cNvPr id="3" name="矩形 2">
            <a:extLst>
              <a:ext uri="{FF2B5EF4-FFF2-40B4-BE49-F238E27FC236}">
                <a16:creationId xmlns:a16="http://schemas.microsoft.com/office/drawing/2014/main" id="{0593D27E-46F5-8912-8B64-D711E1FF7D0A}"/>
              </a:ext>
            </a:extLst>
          </p:cNvPr>
          <p:cNvSpPr/>
          <p:nvPr/>
        </p:nvSpPr>
        <p:spPr>
          <a:xfrm>
            <a:off x="3836206" y="101342"/>
            <a:ext cx="3562129" cy="707886"/>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4000" i="0" u="none" strike="noStrike" kern="1200" cap="none" spc="0" normalizeH="0" baseline="0" noProof="0" dirty="0">
                <a:ln>
                  <a:noFill/>
                </a:ln>
                <a:effectLst/>
                <a:uLnTx/>
                <a:uFillTx/>
                <a:latin typeface="Microsoft YaHei" panose="020B0503020204020204" pitchFamily="34" charset="-122"/>
                <a:ea typeface="Microsoft YaHei" panose="020B0503020204020204" pitchFamily="34" charset="-122"/>
              </a:rPr>
              <a:t>New Progress</a:t>
            </a:r>
            <a:endParaRPr kumimoji="0" lang="zh-CN" altLang="en-US" sz="4000" i="0" strike="noStrike" kern="1200" cap="none" spc="0" normalizeH="0" baseline="0" noProof="0" dirty="0">
              <a:ln>
                <a:noFill/>
              </a:ln>
              <a:effectLst/>
              <a:uLnTx/>
              <a:uFillTx/>
              <a:latin typeface="Microsoft YaHei" panose="020B0503020204020204" pitchFamily="34" charset="-122"/>
              <a:ea typeface="Microsoft YaHei" panose="020B0503020204020204" pitchFamily="34" charset="-122"/>
            </a:endParaRPr>
          </a:p>
        </p:txBody>
      </p:sp>
      <p:pic>
        <p:nvPicPr>
          <p:cNvPr id="2" name="图片 1">
            <a:extLst>
              <a:ext uri="{FF2B5EF4-FFF2-40B4-BE49-F238E27FC236}">
                <a16:creationId xmlns:a16="http://schemas.microsoft.com/office/drawing/2014/main" id="{940CF4E5-7728-44DE-00A5-54282FAF84CC}"/>
              </a:ext>
            </a:extLst>
          </p:cNvPr>
          <p:cNvPicPr>
            <a:picLocks noChangeAspect="1"/>
          </p:cNvPicPr>
          <p:nvPr/>
        </p:nvPicPr>
        <p:blipFill>
          <a:blip r:embed="rId6"/>
          <a:stretch>
            <a:fillRect/>
          </a:stretch>
        </p:blipFill>
        <p:spPr>
          <a:xfrm>
            <a:off x="219176" y="1264792"/>
            <a:ext cx="6047509" cy="1729600"/>
          </a:xfrm>
          <a:prstGeom prst="rect">
            <a:avLst/>
          </a:prstGeom>
          <a:ln>
            <a:solidFill>
              <a:schemeClr val="accent1"/>
            </a:solidFill>
          </a:ln>
        </p:spPr>
      </p:pic>
      <p:sp>
        <p:nvSpPr>
          <p:cNvPr id="6" name="文本框 5">
            <a:extLst>
              <a:ext uri="{FF2B5EF4-FFF2-40B4-BE49-F238E27FC236}">
                <a16:creationId xmlns:a16="http://schemas.microsoft.com/office/drawing/2014/main" id="{46A21E50-CD94-46A3-AB00-81430078270F}"/>
              </a:ext>
            </a:extLst>
          </p:cNvPr>
          <p:cNvSpPr txBox="1"/>
          <p:nvPr/>
        </p:nvSpPr>
        <p:spPr>
          <a:xfrm>
            <a:off x="6408983" y="1264792"/>
            <a:ext cx="5783017" cy="369332"/>
          </a:xfrm>
          <a:prstGeom prst="rect">
            <a:avLst/>
          </a:prstGeom>
          <a:solidFill>
            <a:srgbClr val="F4F4C6"/>
          </a:solidFill>
        </p:spPr>
        <p:txBody>
          <a:bodyPr wrap="square" rtlCol="0">
            <a:spAutoFit/>
          </a:bodyPr>
          <a:lstStyle/>
          <a:p>
            <a:r>
              <a:rPr kumimoji="1" lang="en-US" altLang="zh-CN" b="1" dirty="0"/>
              <a:t>PAST-7: </a:t>
            </a:r>
            <a:r>
              <a:rPr kumimoji="1" lang="en-US" altLang="zh-CN" dirty="0"/>
              <a:t>Chen, </a:t>
            </a:r>
            <a:r>
              <a:rPr kumimoji="1" lang="en-US" altLang="zh-CN" b="1" dirty="0"/>
              <a:t>Xie</a:t>
            </a:r>
            <a:r>
              <a:rPr kumimoji="1" lang="en-US" altLang="zh-CN" b="1" baseline="30000" dirty="0"/>
              <a:t>*</a:t>
            </a:r>
            <a:r>
              <a:rPr kumimoji="1" lang="en-US" altLang="zh-CN" dirty="0"/>
              <a:t>, Zhou et al. 2025 </a:t>
            </a:r>
            <a:r>
              <a:rPr kumimoji="1" lang="en-US" altLang="zh-CN" b="1" dirty="0"/>
              <a:t>Nature Astronomy</a:t>
            </a:r>
            <a:endParaRPr kumimoji="1" lang="zh-CN" altLang="en-US" dirty="0"/>
          </a:p>
        </p:txBody>
      </p:sp>
    </p:spTree>
    <p:extLst>
      <p:ext uri="{BB962C8B-B14F-4D97-AF65-F5344CB8AC3E}">
        <p14:creationId xmlns:p14="http://schemas.microsoft.com/office/powerpoint/2010/main" val="77121302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a:extLst>
              <a:ext uri="{FF2B5EF4-FFF2-40B4-BE49-F238E27FC236}">
                <a16:creationId xmlns:a16="http://schemas.microsoft.com/office/drawing/2014/main" id="{1EA49FF2-D527-534D-81C7-D5BB1B1033D3}"/>
              </a:ext>
            </a:extLst>
          </p:cNvPr>
          <p:cNvPicPr>
            <a:picLocks noChangeAspect="1"/>
          </p:cNvPicPr>
          <p:nvPr/>
        </p:nvPicPr>
        <p:blipFill>
          <a:blip r:embed="rId3"/>
          <a:stretch>
            <a:fillRect/>
          </a:stretch>
        </p:blipFill>
        <p:spPr>
          <a:xfrm>
            <a:off x="0" y="1009170"/>
            <a:ext cx="12192000" cy="128113"/>
          </a:xfrm>
          <a:prstGeom prst="rect">
            <a:avLst/>
          </a:prstGeom>
        </p:spPr>
      </p:pic>
      <p:pic>
        <p:nvPicPr>
          <p:cNvPr id="3" name="Picture 2" descr="Exoplanet Populations">
            <a:extLst>
              <a:ext uri="{FF2B5EF4-FFF2-40B4-BE49-F238E27FC236}">
                <a16:creationId xmlns:a16="http://schemas.microsoft.com/office/drawing/2014/main" id="{B3440841-814B-3217-B64E-0B75E6E0D6E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9303" y="1765999"/>
            <a:ext cx="10713395" cy="4485652"/>
          </a:xfrm>
          <a:prstGeom prst="rect">
            <a:avLst/>
          </a:prstGeom>
          <a:noFill/>
          <a:extLst>
            <a:ext uri="{909E8E84-426E-40DD-AFC4-6F175D3DCCD1}">
              <a14:hiddenFill xmlns:a14="http://schemas.microsoft.com/office/drawing/2010/main">
                <a:solidFill>
                  <a:srgbClr val="FFFFFF"/>
                </a:solidFill>
              </a14:hiddenFill>
            </a:ext>
          </a:extLst>
        </p:spPr>
      </p:pic>
      <p:sp>
        <p:nvSpPr>
          <p:cNvPr id="6" name="标题 1">
            <a:extLst>
              <a:ext uri="{FF2B5EF4-FFF2-40B4-BE49-F238E27FC236}">
                <a16:creationId xmlns:a16="http://schemas.microsoft.com/office/drawing/2014/main" id="{43DD09EA-2B75-7F42-A319-67A977A98714}"/>
              </a:ext>
            </a:extLst>
          </p:cNvPr>
          <p:cNvSpPr>
            <a:spLocks noGrp="1"/>
          </p:cNvSpPr>
          <p:nvPr>
            <p:ph type="title"/>
          </p:nvPr>
        </p:nvSpPr>
        <p:spPr>
          <a:xfrm>
            <a:off x="0" y="-87761"/>
            <a:ext cx="12192000" cy="1325563"/>
          </a:xfrm>
        </p:spPr>
        <p:txBody>
          <a:bodyPr>
            <a:normAutofit/>
          </a:bodyPr>
          <a:lstStyle/>
          <a:p>
            <a:pPr algn="ctr"/>
            <a:r>
              <a:rPr kumimoji="1" lang="en-US" altLang="zh-CN" sz="4000" dirty="0">
                <a:solidFill>
                  <a:srgbClr val="7030A0"/>
                </a:solidFill>
              </a:rPr>
              <a:t>Ultra Short Period (USP)</a:t>
            </a:r>
            <a:r>
              <a:rPr kumimoji="1" lang="zh-CN" altLang="en-US" sz="4000" dirty="0">
                <a:solidFill>
                  <a:srgbClr val="7030A0"/>
                </a:solidFill>
              </a:rPr>
              <a:t> </a:t>
            </a:r>
            <a:r>
              <a:rPr kumimoji="1" lang="en-US" altLang="zh-CN" sz="4000" dirty="0">
                <a:solidFill>
                  <a:srgbClr val="7030A0"/>
                </a:solidFill>
              </a:rPr>
              <a:t>planets</a:t>
            </a:r>
            <a:endParaRPr kumimoji="1" lang="zh-CN" altLang="en-US" sz="4800" dirty="0">
              <a:solidFill>
                <a:srgbClr val="7030A0"/>
              </a:solidFill>
            </a:endParaRPr>
          </a:p>
        </p:txBody>
      </p:sp>
      <p:sp>
        <p:nvSpPr>
          <p:cNvPr id="2" name="文本框 1">
            <a:extLst>
              <a:ext uri="{FF2B5EF4-FFF2-40B4-BE49-F238E27FC236}">
                <a16:creationId xmlns:a16="http://schemas.microsoft.com/office/drawing/2014/main" id="{BE15C86D-8A33-5140-9AC2-3AFA1A6CF18D}"/>
              </a:ext>
            </a:extLst>
          </p:cNvPr>
          <p:cNvSpPr txBox="1"/>
          <p:nvPr/>
        </p:nvSpPr>
        <p:spPr>
          <a:xfrm>
            <a:off x="3760873" y="4242816"/>
            <a:ext cx="1012295" cy="1326060"/>
          </a:xfrm>
          <a:prstGeom prst="rect">
            <a:avLst/>
          </a:prstGeom>
          <a:noFill/>
          <a:ln w="76200">
            <a:solidFill>
              <a:srgbClr val="FF0000"/>
            </a:solidFill>
          </a:ln>
        </p:spPr>
        <p:txBody>
          <a:bodyPr wrap="square" rtlCol="0">
            <a:spAutoFit/>
          </a:bodyPr>
          <a:lstStyle/>
          <a:p>
            <a:endParaRPr kumimoji="1" lang="zh-CN" altLang="en-US" dirty="0"/>
          </a:p>
        </p:txBody>
      </p:sp>
      <p:pic>
        <p:nvPicPr>
          <p:cNvPr id="4" name="图片 3">
            <a:extLst>
              <a:ext uri="{FF2B5EF4-FFF2-40B4-BE49-F238E27FC236}">
                <a16:creationId xmlns:a16="http://schemas.microsoft.com/office/drawing/2014/main" id="{C70722E7-F573-C54D-8624-D3DAD8D7E211}"/>
              </a:ext>
            </a:extLst>
          </p:cNvPr>
          <p:cNvPicPr>
            <a:picLocks noChangeAspect="1"/>
          </p:cNvPicPr>
          <p:nvPr/>
        </p:nvPicPr>
        <p:blipFill>
          <a:blip r:embed="rId5"/>
          <a:stretch>
            <a:fillRect/>
          </a:stretch>
        </p:blipFill>
        <p:spPr>
          <a:xfrm>
            <a:off x="0" y="3975811"/>
            <a:ext cx="3369425" cy="2275840"/>
          </a:xfrm>
          <a:prstGeom prst="rect">
            <a:avLst/>
          </a:prstGeom>
        </p:spPr>
      </p:pic>
      <p:pic>
        <p:nvPicPr>
          <p:cNvPr id="7" name="图片 6">
            <a:extLst>
              <a:ext uri="{FF2B5EF4-FFF2-40B4-BE49-F238E27FC236}">
                <a16:creationId xmlns:a16="http://schemas.microsoft.com/office/drawing/2014/main" id="{B7845EA6-82A8-E84E-8844-64F93E9260A9}"/>
              </a:ext>
            </a:extLst>
          </p:cNvPr>
          <p:cNvPicPr>
            <a:picLocks noChangeAspect="1"/>
          </p:cNvPicPr>
          <p:nvPr/>
        </p:nvPicPr>
        <p:blipFill>
          <a:blip r:embed="rId6"/>
          <a:stretch>
            <a:fillRect/>
          </a:stretch>
        </p:blipFill>
        <p:spPr>
          <a:xfrm>
            <a:off x="966354" y="1822270"/>
            <a:ext cx="1436715" cy="2097271"/>
          </a:xfrm>
          <a:prstGeom prst="rect">
            <a:avLst/>
          </a:prstGeom>
        </p:spPr>
      </p:pic>
    </p:spTree>
    <p:extLst>
      <p:ext uri="{BB962C8B-B14F-4D97-AF65-F5344CB8AC3E}">
        <p14:creationId xmlns:p14="http://schemas.microsoft.com/office/powerpoint/2010/main" val="121355125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58520F-F4AE-7F40-7BF8-A49926D950D6}"/>
            </a:ext>
          </a:extLst>
        </p:cNvPr>
        <p:cNvGrpSpPr/>
        <p:nvPr/>
      </p:nvGrpSpPr>
      <p:grpSpPr>
        <a:xfrm>
          <a:off x="0" y="0"/>
          <a:ext cx="0" cy="0"/>
          <a:chOff x="0" y="0"/>
          <a:chExt cx="0" cy="0"/>
        </a:xfrm>
      </p:grpSpPr>
      <p:pic>
        <p:nvPicPr>
          <p:cNvPr id="16" name="图片 15">
            <a:extLst>
              <a:ext uri="{FF2B5EF4-FFF2-40B4-BE49-F238E27FC236}">
                <a16:creationId xmlns:a16="http://schemas.microsoft.com/office/drawing/2014/main" id="{7EA30845-1B55-B514-6886-A4FF88DB4960}"/>
              </a:ext>
            </a:extLst>
          </p:cNvPr>
          <p:cNvPicPr>
            <a:picLocks noChangeAspect="1"/>
          </p:cNvPicPr>
          <p:nvPr/>
        </p:nvPicPr>
        <p:blipFill>
          <a:blip r:embed="rId3"/>
          <a:stretch>
            <a:fillRect/>
          </a:stretch>
        </p:blipFill>
        <p:spPr>
          <a:xfrm>
            <a:off x="5606617" y="3836916"/>
            <a:ext cx="2645062" cy="1495342"/>
          </a:xfrm>
          <a:prstGeom prst="rect">
            <a:avLst/>
          </a:prstGeom>
        </p:spPr>
      </p:pic>
      <p:sp>
        <p:nvSpPr>
          <p:cNvPr id="3" name="文本框 2">
            <a:extLst>
              <a:ext uri="{FF2B5EF4-FFF2-40B4-BE49-F238E27FC236}">
                <a16:creationId xmlns:a16="http://schemas.microsoft.com/office/drawing/2014/main" id="{5E5BB2C9-2CFD-D3B6-D95A-FE62CA4736C7}"/>
              </a:ext>
            </a:extLst>
          </p:cNvPr>
          <p:cNvSpPr txBox="1"/>
          <p:nvPr/>
        </p:nvSpPr>
        <p:spPr>
          <a:xfrm>
            <a:off x="141515" y="98362"/>
            <a:ext cx="11943393" cy="707886"/>
          </a:xfrm>
          <a:prstGeom prst="rect">
            <a:avLst/>
          </a:prstGeom>
          <a:noFill/>
        </p:spPr>
        <p:txBody>
          <a:bodyPr wrap="square">
            <a:spAutoFit/>
          </a:bodyPr>
          <a:lstStyle/>
          <a:p>
            <a:pPr algn="ctr"/>
            <a:r>
              <a:rPr lang="zh-CN" altLang="en-US" sz="4000" dirty="0">
                <a:solidFill>
                  <a:srgbClr val="942092"/>
                </a:solidFill>
                <a:latin typeface="Microsoft YaHei" panose="020B0503020204020204" pitchFamily="34" charset="-122"/>
                <a:ea typeface="Microsoft YaHei" panose="020B0503020204020204" pitchFamily="34" charset="-122"/>
                <a:cs typeface="Times New Roman" panose="02020603050405020304" pitchFamily="18" charset="0"/>
              </a:rPr>
              <a:t>USP planets' origins remain enigmatic</a:t>
            </a:r>
          </a:p>
        </p:txBody>
      </p:sp>
      <p:sp>
        <p:nvSpPr>
          <p:cNvPr id="5" name="文本框 4">
            <a:extLst>
              <a:ext uri="{FF2B5EF4-FFF2-40B4-BE49-F238E27FC236}">
                <a16:creationId xmlns:a16="http://schemas.microsoft.com/office/drawing/2014/main" id="{3A1F412F-C974-B92C-4482-6738D32E6E5B}"/>
              </a:ext>
            </a:extLst>
          </p:cNvPr>
          <p:cNvSpPr txBox="1"/>
          <p:nvPr/>
        </p:nvSpPr>
        <p:spPr>
          <a:xfrm>
            <a:off x="4201826" y="881108"/>
            <a:ext cx="3788346" cy="400110"/>
          </a:xfrm>
          <a:prstGeom prst="rect">
            <a:avLst/>
          </a:prstGeom>
          <a:noFill/>
        </p:spPr>
        <p:txBody>
          <a:bodyPr wrap="none" rtlCol="0">
            <a:spAutoFit/>
          </a:bodyPr>
          <a:lstStyle/>
          <a:p>
            <a:pPr algn="ctr"/>
            <a:r>
              <a:rPr kumimoji="1" lang="en-US" altLang="zh-CN" sz="2000" b="1" dirty="0">
                <a:latin typeface="Arial" panose="020B0604020202020204" pitchFamily="34" charset="0"/>
                <a:cs typeface="Arial" panose="020B0604020202020204" pitchFamily="34" charset="0"/>
              </a:rPr>
              <a:t>Arrival time at the USP’s</a:t>
            </a:r>
            <a:r>
              <a:rPr kumimoji="1" lang="zh-CN" altLang="en-US" sz="2000" b="1" dirty="0">
                <a:latin typeface="Arial" panose="020B0604020202020204" pitchFamily="34" charset="0"/>
                <a:cs typeface="Arial" panose="020B0604020202020204" pitchFamily="34" charset="0"/>
              </a:rPr>
              <a:t> </a:t>
            </a:r>
            <a:r>
              <a:rPr kumimoji="1" lang="en-US" altLang="zh-CN" sz="2000" b="1" dirty="0">
                <a:latin typeface="Arial" panose="020B0604020202020204" pitchFamily="34" charset="0"/>
                <a:cs typeface="Arial" panose="020B0604020202020204" pitchFamily="34" charset="0"/>
              </a:rPr>
              <a:t>orbit</a:t>
            </a:r>
          </a:p>
        </p:txBody>
      </p:sp>
      <p:sp>
        <p:nvSpPr>
          <p:cNvPr id="6" name="右箭头 5">
            <a:extLst>
              <a:ext uri="{FF2B5EF4-FFF2-40B4-BE49-F238E27FC236}">
                <a16:creationId xmlns:a16="http://schemas.microsoft.com/office/drawing/2014/main" id="{465D7A53-AF86-BA2C-CF6C-97DCFC68F5C1}"/>
              </a:ext>
            </a:extLst>
          </p:cNvPr>
          <p:cNvSpPr/>
          <p:nvPr/>
        </p:nvSpPr>
        <p:spPr>
          <a:xfrm>
            <a:off x="616806" y="1142683"/>
            <a:ext cx="10958384" cy="383059"/>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Arial" panose="020B060402020202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7" name="文本框 6">
                <a:extLst>
                  <a:ext uri="{FF2B5EF4-FFF2-40B4-BE49-F238E27FC236}">
                    <a16:creationId xmlns:a16="http://schemas.microsoft.com/office/drawing/2014/main" id="{0CB9D10A-8585-6AD3-89E3-47F54C1905FD}"/>
                  </a:ext>
                </a:extLst>
              </p:cNvPr>
              <p:cNvSpPr txBox="1"/>
              <p:nvPr/>
            </p:nvSpPr>
            <p:spPr>
              <a:xfrm>
                <a:off x="1603430" y="1525742"/>
                <a:ext cx="1595309" cy="461665"/>
              </a:xfrm>
              <a:prstGeom prst="rect">
                <a:avLst/>
              </a:prstGeom>
              <a:noFill/>
            </p:spPr>
            <p:txBody>
              <a:bodyPr wrap="none" rtlCol="0">
                <a:spAutoFit/>
              </a:bodyPr>
              <a:lstStyle/>
              <a:p>
                <a14:m>
                  <m:oMath xmlns:m="http://schemas.openxmlformats.org/officeDocument/2006/math">
                    <m:r>
                      <a:rPr kumimoji="1" lang="en-US" altLang="zh-CN" sz="2400" b="1" i="1" smtClean="0">
                        <a:solidFill>
                          <a:schemeClr val="tx1"/>
                        </a:solidFill>
                        <a:latin typeface="Cambria Math" panose="02040503050406030204" pitchFamily="18" charset="0"/>
                        <a:ea typeface="Cambria Math" panose="02040503050406030204" pitchFamily="18" charset="0"/>
                        <a:cs typeface="Times New Roman" panose="02020603050405020304" pitchFamily="18" charset="0"/>
                      </a:rPr>
                      <m:t>≪</m:t>
                    </m:r>
                  </m:oMath>
                </a14:m>
                <a:r>
                  <a:rPr kumimoji="1" lang="zh-CN" altLang="en-US" sz="2400" b="1" dirty="0">
                    <a:solidFill>
                      <a:schemeClr val="tx1"/>
                    </a:solidFill>
                    <a:latin typeface="Arial" panose="020B0604020202020204" pitchFamily="34" charset="0"/>
                    <a:cs typeface="Arial" panose="020B0604020202020204" pitchFamily="34" charset="0"/>
                  </a:rPr>
                  <a:t> </a:t>
                </a:r>
                <a:r>
                  <a:rPr kumimoji="1" lang="en-US" altLang="zh-CN" sz="2400" b="1" dirty="0">
                    <a:solidFill>
                      <a:schemeClr val="tx1"/>
                    </a:solidFill>
                    <a:latin typeface="Arial" panose="020B0604020202020204" pitchFamily="34" charset="0"/>
                    <a:cs typeface="Arial" panose="020B0604020202020204" pitchFamily="34" charset="0"/>
                  </a:rPr>
                  <a:t>~</a:t>
                </a:r>
                <a:r>
                  <a:rPr kumimoji="1" lang="zh-CN" altLang="en-US" sz="2400" b="1" dirty="0">
                    <a:solidFill>
                      <a:schemeClr val="tx1"/>
                    </a:solidFill>
                    <a:latin typeface="Arial" panose="020B0604020202020204" pitchFamily="34" charset="0"/>
                    <a:cs typeface="Arial" panose="020B0604020202020204" pitchFamily="34" charset="0"/>
                  </a:rPr>
                  <a:t> </a:t>
                </a:r>
                <a:r>
                  <a:rPr kumimoji="1" lang="en-US" altLang="zh-CN" sz="2400" b="1" dirty="0">
                    <a:solidFill>
                      <a:schemeClr val="tx1"/>
                    </a:solidFill>
                    <a:latin typeface="Arial" panose="020B0604020202020204" pitchFamily="34" charset="0"/>
                    <a:cs typeface="Arial" panose="020B0604020202020204" pitchFamily="34" charset="0"/>
                  </a:rPr>
                  <a:t>1</a:t>
                </a:r>
                <a:r>
                  <a:rPr kumimoji="1" lang="zh-CN" altLang="en-US" sz="2400" b="1" dirty="0">
                    <a:solidFill>
                      <a:schemeClr val="tx1"/>
                    </a:solidFill>
                    <a:latin typeface="Arial" panose="020B0604020202020204" pitchFamily="34" charset="0"/>
                    <a:cs typeface="Arial" panose="020B0604020202020204" pitchFamily="34" charset="0"/>
                  </a:rPr>
                  <a:t> </a:t>
                </a:r>
                <a:r>
                  <a:rPr kumimoji="1" lang="en-US" altLang="zh-CN" sz="2400" b="1" dirty="0" err="1">
                    <a:solidFill>
                      <a:schemeClr val="tx1"/>
                    </a:solidFill>
                    <a:latin typeface="Arial" panose="020B0604020202020204" pitchFamily="34" charset="0"/>
                    <a:cs typeface="Arial" panose="020B0604020202020204" pitchFamily="34" charset="0"/>
                  </a:rPr>
                  <a:t>Gyr</a:t>
                </a:r>
                <a:endParaRPr kumimoji="1" lang="zh-CN" altLang="en-US" sz="2400" b="1" dirty="0">
                  <a:solidFill>
                    <a:schemeClr val="tx1"/>
                  </a:solidFill>
                  <a:latin typeface="Arial" panose="020B0604020202020204" pitchFamily="34" charset="0"/>
                  <a:cs typeface="Arial" panose="020B0604020202020204" pitchFamily="34" charset="0"/>
                </a:endParaRPr>
              </a:p>
            </p:txBody>
          </p:sp>
        </mc:Choice>
        <mc:Fallback xmlns="">
          <p:sp>
            <p:nvSpPr>
              <p:cNvPr id="7" name="文本框 6">
                <a:extLst>
                  <a:ext uri="{FF2B5EF4-FFF2-40B4-BE49-F238E27FC236}">
                    <a16:creationId xmlns:a16="http://schemas.microsoft.com/office/drawing/2014/main" id="{0CB9D10A-8585-6AD3-89E3-47F54C1905FD}"/>
                  </a:ext>
                </a:extLst>
              </p:cNvPr>
              <p:cNvSpPr txBox="1">
                <a:spLocks noRot="1" noChangeAspect="1" noMove="1" noResize="1" noEditPoints="1" noAdjustHandles="1" noChangeArrowheads="1" noChangeShapeType="1" noTextEdit="1"/>
              </p:cNvSpPr>
              <p:nvPr/>
            </p:nvSpPr>
            <p:spPr>
              <a:xfrm>
                <a:off x="1603430" y="1525742"/>
                <a:ext cx="1595309" cy="461665"/>
              </a:xfrm>
              <a:prstGeom prst="rect">
                <a:avLst/>
              </a:prstGeom>
              <a:blipFill>
                <a:blip r:embed="rId4"/>
                <a:stretch>
                  <a:fillRect l="-787" t="-10811" r="-4724" b="-27027"/>
                </a:stretch>
              </a:blipFill>
            </p:spPr>
            <p:txBody>
              <a:bodyPr/>
              <a:lstStyle/>
              <a:p>
                <a:r>
                  <a:rPr lang="zh-CN" altLang="en-US">
                    <a:noFill/>
                  </a:rPr>
                  <a:t> </a:t>
                </a:r>
              </a:p>
            </p:txBody>
          </p:sp>
        </mc:Fallback>
      </mc:AlternateContent>
      <p:pic>
        <p:nvPicPr>
          <p:cNvPr id="8" name="图片 7">
            <a:extLst>
              <a:ext uri="{FF2B5EF4-FFF2-40B4-BE49-F238E27FC236}">
                <a16:creationId xmlns:a16="http://schemas.microsoft.com/office/drawing/2014/main" id="{EAC6479F-8B87-795E-37C4-4E63DFB4DF55}"/>
              </a:ext>
            </a:extLst>
          </p:cNvPr>
          <p:cNvPicPr>
            <a:picLocks noChangeAspect="1"/>
          </p:cNvPicPr>
          <p:nvPr/>
        </p:nvPicPr>
        <p:blipFill>
          <a:blip r:embed="rId5"/>
          <a:stretch>
            <a:fillRect/>
          </a:stretch>
        </p:blipFill>
        <p:spPr>
          <a:xfrm>
            <a:off x="263647" y="2081146"/>
            <a:ext cx="2128574" cy="1596431"/>
          </a:xfrm>
          <a:prstGeom prst="rect">
            <a:avLst/>
          </a:prstGeom>
        </p:spPr>
      </p:pic>
      <p:sp>
        <p:nvSpPr>
          <p:cNvPr id="9" name="文本框 8">
            <a:extLst>
              <a:ext uri="{FF2B5EF4-FFF2-40B4-BE49-F238E27FC236}">
                <a16:creationId xmlns:a16="http://schemas.microsoft.com/office/drawing/2014/main" id="{22E87A3E-72F6-AB37-58F9-573DFF6B7022}"/>
              </a:ext>
            </a:extLst>
          </p:cNvPr>
          <p:cNvSpPr txBox="1"/>
          <p:nvPr/>
        </p:nvSpPr>
        <p:spPr>
          <a:xfrm>
            <a:off x="1578497" y="2370466"/>
            <a:ext cx="3942056" cy="461665"/>
          </a:xfrm>
          <a:prstGeom prst="rect">
            <a:avLst/>
          </a:prstGeom>
          <a:noFill/>
        </p:spPr>
        <p:txBody>
          <a:bodyPr wrap="square">
            <a:spAutoFit/>
          </a:bodyPr>
          <a:lstStyle/>
          <a:p>
            <a:pPr algn="ctr"/>
            <a:r>
              <a:rPr lang="en" altLang="zh-CN" sz="2400" dirty="0">
                <a:latin typeface="Arial" panose="020B0604020202020204" pitchFamily="34" charset="0"/>
                <a:cs typeface="Arial" panose="020B0604020202020204" pitchFamily="34" charset="0"/>
              </a:rPr>
              <a:t>disk migration</a:t>
            </a:r>
            <a:endParaRPr lang="zh-CN" altLang="en-US" sz="2400" dirty="0">
              <a:latin typeface="Arial" panose="020B0604020202020204" pitchFamily="34" charset="0"/>
              <a:cs typeface="Arial" panose="020B0604020202020204" pitchFamily="34" charset="0"/>
            </a:endParaRPr>
          </a:p>
        </p:txBody>
      </p:sp>
      <p:sp>
        <p:nvSpPr>
          <p:cNvPr id="10" name="文本框 9">
            <a:extLst>
              <a:ext uri="{FF2B5EF4-FFF2-40B4-BE49-F238E27FC236}">
                <a16:creationId xmlns:a16="http://schemas.microsoft.com/office/drawing/2014/main" id="{73C8A95D-0181-B9B8-4BFF-62E6E7316A51}"/>
              </a:ext>
            </a:extLst>
          </p:cNvPr>
          <p:cNvSpPr txBox="1"/>
          <p:nvPr/>
        </p:nvSpPr>
        <p:spPr>
          <a:xfrm>
            <a:off x="2262486" y="2832131"/>
            <a:ext cx="2889170" cy="276999"/>
          </a:xfrm>
          <a:prstGeom prst="rect">
            <a:avLst/>
          </a:prstGeom>
          <a:noFill/>
        </p:spPr>
        <p:txBody>
          <a:bodyPr wrap="square">
            <a:spAutoFit/>
          </a:bodyPr>
          <a:lstStyle/>
          <a:p>
            <a:pPr algn="ctr"/>
            <a:r>
              <a:rPr lang="en" altLang="zh-CN" sz="1200" dirty="0">
                <a:latin typeface="Arial" panose="020B0604020202020204" pitchFamily="34" charset="0"/>
                <a:cs typeface="Arial" panose="020B0604020202020204" pitchFamily="34" charset="0"/>
              </a:rPr>
              <a:t>Becker</a:t>
            </a:r>
            <a:r>
              <a:rPr lang="zh-CN" altLang="en-US" sz="1200" dirty="0">
                <a:latin typeface="Arial" panose="020B0604020202020204" pitchFamily="34" charset="0"/>
                <a:cs typeface="Arial" panose="020B0604020202020204" pitchFamily="34" charset="0"/>
              </a:rPr>
              <a:t> </a:t>
            </a:r>
            <a:r>
              <a:rPr lang="en-US" altLang="zh-CN" sz="1200" dirty="0">
                <a:latin typeface="Arial" panose="020B0604020202020204" pitchFamily="34" charset="0"/>
                <a:cs typeface="Arial" panose="020B0604020202020204" pitchFamily="34" charset="0"/>
              </a:rPr>
              <a:t>et</a:t>
            </a:r>
            <a:r>
              <a:rPr lang="zh-CN" altLang="en-US" sz="1200" dirty="0">
                <a:latin typeface="Arial" panose="020B0604020202020204" pitchFamily="34" charset="0"/>
                <a:cs typeface="Arial" panose="020B0604020202020204" pitchFamily="34" charset="0"/>
              </a:rPr>
              <a:t> </a:t>
            </a:r>
            <a:r>
              <a:rPr lang="en-US" altLang="zh-CN" sz="1200" dirty="0">
                <a:latin typeface="Arial" panose="020B0604020202020204" pitchFamily="34" charset="0"/>
                <a:cs typeface="Arial" panose="020B0604020202020204" pitchFamily="34" charset="0"/>
              </a:rPr>
              <a:t>al.</a:t>
            </a:r>
            <a:r>
              <a:rPr lang="zh-CN" altLang="en-US" sz="1200" dirty="0">
                <a:latin typeface="Arial" panose="020B0604020202020204" pitchFamily="34" charset="0"/>
                <a:cs typeface="Arial" panose="020B0604020202020204" pitchFamily="34" charset="0"/>
              </a:rPr>
              <a:t> </a:t>
            </a:r>
            <a:r>
              <a:rPr lang="en-US" altLang="zh-CN" sz="1200" dirty="0">
                <a:latin typeface="Arial" panose="020B0604020202020204" pitchFamily="34" charset="0"/>
                <a:cs typeface="Arial" panose="020B0604020202020204" pitchFamily="34" charset="0"/>
              </a:rPr>
              <a:t>2021,</a:t>
            </a:r>
            <a:r>
              <a:rPr lang="zh-CN" altLang="en-US" sz="1200" dirty="0">
                <a:latin typeface="Arial" panose="020B0604020202020204" pitchFamily="34" charset="0"/>
                <a:cs typeface="Arial" panose="020B0604020202020204" pitchFamily="34" charset="0"/>
              </a:rPr>
              <a:t> </a:t>
            </a:r>
            <a:r>
              <a:rPr lang="en" altLang="zh-CN" sz="1200" dirty="0">
                <a:latin typeface="Arial" panose="020B0604020202020204" pitchFamily="34" charset="0"/>
                <a:cs typeface="Arial" panose="020B0604020202020204" pitchFamily="34" charset="0"/>
              </a:rPr>
              <a:t>Lee</a:t>
            </a:r>
            <a:r>
              <a:rPr lang="zh-CN" altLang="en-US" sz="1200" dirty="0">
                <a:latin typeface="Arial" panose="020B0604020202020204" pitchFamily="34" charset="0"/>
                <a:cs typeface="Arial" panose="020B0604020202020204" pitchFamily="34" charset="0"/>
              </a:rPr>
              <a:t> </a:t>
            </a:r>
            <a:r>
              <a:rPr lang="en-US" altLang="zh-CN" sz="1200" dirty="0">
                <a:latin typeface="Arial" panose="020B0604020202020204" pitchFamily="34" charset="0"/>
                <a:cs typeface="Arial" panose="020B0604020202020204" pitchFamily="34" charset="0"/>
              </a:rPr>
              <a:t>&amp;</a:t>
            </a:r>
            <a:r>
              <a:rPr lang="zh-CN" altLang="en-US" sz="1200" dirty="0">
                <a:latin typeface="Arial" panose="020B0604020202020204" pitchFamily="34" charset="0"/>
                <a:cs typeface="Arial" panose="020B0604020202020204" pitchFamily="34" charset="0"/>
              </a:rPr>
              <a:t> </a:t>
            </a:r>
            <a:r>
              <a:rPr lang="en" altLang="zh-CN" sz="1200" dirty="0">
                <a:latin typeface="Arial" panose="020B0604020202020204" pitchFamily="34" charset="0"/>
                <a:cs typeface="Arial" panose="020B0604020202020204" pitchFamily="34" charset="0"/>
              </a:rPr>
              <a:t>Chiang</a:t>
            </a:r>
            <a:r>
              <a:rPr lang="zh-CN" altLang="en-US" sz="1200" dirty="0">
                <a:latin typeface="Arial" panose="020B0604020202020204" pitchFamily="34" charset="0"/>
                <a:cs typeface="Arial" panose="020B0604020202020204" pitchFamily="34" charset="0"/>
              </a:rPr>
              <a:t> </a:t>
            </a:r>
            <a:r>
              <a:rPr lang="en-US" altLang="zh-CN" sz="1200" dirty="0">
                <a:latin typeface="Arial" panose="020B0604020202020204" pitchFamily="34" charset="0"/>
                <a:cs typeface="Arial" panose="020B0604020202020204" pitchFamily="34" charset="0"/>
              </a:rPr>
              <a:t>2017</a:t>
            </a:r>
            <a:endParaRPr lang="zh-CN" altLang="en-US" sz="1200" dirty="0">
              <a:latin typeface="Arial" panose="020B0604020202020204" pitchFamily="34" charset="0"/>
              <a:cs typeface="Arial" panose="020B0604020202020204" pitchFamily="34" charset="0"/>
            </a:endParaRPr>
          </a:p>
        </p:txBody>
      </p:sp>
      <p:sp>
        <p:nvSpPr>
          <p:cNvPr id="11" name="文本框 10">
            <a:extLst>
              <a:ext uri="{FF2B5EF4-FFF2-40B4-BE49-F238E27FC236}">
                <a16:creationId xmlns:a16="http://schemas.microsoft.com/office/drawing/2014/main" id="{1FA7D4AD-1E36-4A3C-BED7-417D0D03631F}"/>
              </a:ext>
            </a:extLst>
          </p:cNvPr>
          <p:cNvSpPr txBox="1"/>
          <p:nvPr/>
        </p:nvSpPr>
        <p:spPr>
          <a:xfrm>
            <a:off x="5094404" y="1536485"/>
            <a:ext cx="6314549" cy="461665"/>
          </a:xfrm>
          <a:prstGeom prst="rect">
            <a:avLst/>
          </a:prstGeom>
          <a:noFill/>
        </p:spPr>
        <p:txBody>
          <a:bodyPr wrap="none" rtlCol="0">
            <a:spAutoFit/>
          </a:bodyPr>
          <a:lstStyle/>
          <a:p>
            <a:pPr algn="ctr"/>
            <a:r>
              <a:rPr kumimoji="1" lang="en-US" altLang="zh-CN" sz="2400" b="1" dirty="0" err="1">
                <a:solidFill>
                  <a:schemeClr val="tx1"/>
                </a:solidFill>
                <a:latin typeface="Arial" panose="020B0604020202020204" pitchFamily="34" charset="0"/>
                <a:cs typeface="Arial" panose="020B0604020202020204" pitchFamily="34" charset="0"/>
              </a:rPr>
              <a:t>Myrs</a:t>
            </a:r>
            <a:r>
              <a:rPr kumimoji="1" lang="zh-CN" altLang="en-US" sz="2400" b="1" dirty="0">
                <a:solidFill>
                  <a:schemeClr val="tx1"/>
                </a:solidFill>
                <a:latin typeface="Arial" panose="020B0604020202020204" pitchFamily="34" charset="0"/>
                <a:cs typeface="Arial" panose="020B0604020202020204" pitchFamily="34" charset="0"/>
              </a:rPr>
              <a:t> </a:t>
            </a:r>
            <a:r>
              <a:rPr kumimoji="1" lang="en-US" altLang="zh-CN" sz="2400" b="1" dirty="0">
                <a:solidFill>
                  <a:schemeClr val="tx1"/>
                </a:solidFill>
                <a:latin typeface="Arial" panose="020B0604020202020204" pitchFamily="34" charset="0"/>
                <a:cs typeface="Arial" panose="020B0604020202020204" pitchFamily="34" charset="0"/>
              </a:rPr>
              <a:t>to</a:t>
            </a:r>
            <a:r>
              <a:rPr kumimoji="1" lang="zh-CN" altLang="en-US" sz="2400" b="1" dirty="0">
                <a:solidFill>
                  <a:schemeClr val="tx1"/>
                </a:solidFill>
                <a:latin typeface="Arial" panose="020B0604020202020204" pitchFamily="34" charset="0"/>
                <a:cs typeface="Arial" panose="020B0604020202020204" pitchFamily="34" charset="0"/>
              </a:rPr>
              <a:t> </a:t>
            </a:r>
            <a:r>
              <a:rPr kumimoji="1" lang="en-US" altLang="zh-CN" sz="2400" b="1" dirty="0" err="1">
                <a:solidFill>
                  <a:schemeClr val="tx1"/>
                </a:solidFill>
                <a:latin typeface="Arial" panose="020B0604020202020204" pitchFamily="34" charset="0"/>
                <a:cs typeface="Arial" panose="020B0604020202020204" pitchFamily="34" charset="0"/>
              </a:rPr>
              <a:t>Gyrs</a:t>
            </a:r>
            <a:r>
              <a:rPr kumimoji="1" lang="en-US" altLang="zh-CN" sz="2400" b="1" dirty="0">
                <a:solidFill>
                  <a:schemeClr val="tx1"/>
                </a:solidFill>
                <a:latin typeface="Arial" panose="020B0604020202020204" pitchFamily="34" charset="0"/>
                <a:cs typeface="Arial" panose="020B0604020202020204" pitchFamily="34" charset="0"/>
              </a:rPr>
              <a:t>,</a:t>
            </a:r>
            <a:r>
              <a:rPr kumimoji="1" lang="zh-CN" altLang="en-US" sz="2400" b="1" dirty="0">
                <a:solidFill>
                  <a:schemeClr val="tx1"/>
                </a:solidFill>
                <a:latin typeface="Arial" panose="020B0604020202020204" pitchFamily="34" charset="0"/>
                <a:cs typeface="Arial" panose="020B0604020202020204" pitchFamily="34" charset="0"/>
              </a:rPr>
              <a:t> </a:t>
            </a:r>
            <a:r>
              <a:rPr kumimoji="1" lang="en" altLang="zh-CN" sz="2400" b="1" dirty="0">
                <a:solidFill>
                  <a:schemeClr val="tx1"/>
                </a:solidFill>
                <a:latin typeface="Arial" panose="020B0604020202020204" pitchFamily="34" charset="0"/>
                <a:cs typeface="Arial" panose="020B0604020202020204" pitchFamily="34" charset="0"/>
              </a:rPr>
              <a:t>depend on</a:t>
            </a:r>
            <a:r>
              <a:rPr kumimoji="1" lang="zh-CN" altLang="en-US" sz="2400" b="1" dirty="0">
                <a:solidFill>
                  <a:schemeClr val="tx1"/>
                </a:solidFill>
                <a:latin typeface="Arial" panose="020B0604020202020204" pitchFamily="34" charset="0"/>
                <a:cs typeface="Arial" panose="020B0604020202020204" pitchFamily="34" charset="0"/>
              </a:rPr>
              <a:t> </a:t>
            </a:r>
            <a:r>
              <a:rPr kumimoji="1" lang="en" altLang="zh-CN" sz="2400" b="1" dirty="0">
                <a:solidFill>
                  <a:schemeClr val="tx1"/>
                </a:solidFill>
                <a:latin typeface="Arial" panose="020B0604020202020204" pitchFamily="34" charset="0"/>
                <a:cs typeface="Arial" panose="020B0604020202020204" pitchFamily="34" charset="0"/>
              </a:rPr>
              <a:t>initial conditions</a:t>
            </a:r>
            <a:endParaRPr kumimoji="1" lang="zh-CN" altLang="en-US" sz="2400" b="1" dirty="0">
              <a:solidFill>
                <a:schemeClr val="tx1"/>
              </a:solidFill>
              <a:latin typeface="Arial" panose="020B0604020202020204" pitchFamily="34" charset="0"/>
              <a:cs typeface="Arial" panose="020B0604020202020204" pitchFamily="34" charset="0"/>
            </a:endParaRPr>
          </a:p>
        </p:txBody>
      </p:sp>
      <p:cxnSp>
        <p:nvCxnSpPr>
          <p:cNvPr id="12" name="直线连接符 11">
            <a:extLst>
              <a:ext uri="{FF2B5EF4-FFF2-40B4-BE49-F238E27FC236}">
                <a16:creationId xmlns:a16="http://schemas.microsoft.com/office/drawing/2014/main" id="{34E22C57-B1A9-3DDE-322D-05315A15D29B}"/>
              </a:ext>
            </a:extLst>
          </p:cNvPr>
          <p:cNvCxnSpPr>
            <a:cxnSpLocks/>
          </p:cNvCxnSpPr>
          <p:nvPr/>
        </p:nvCxnSpPr>
        <p:spPr>
          <a:xfrm>
            <a:off x="5094404" y="1548841"/>
            <a:ext cx="0" cy="4002105"/>
          </a:xfrm>
          <a:prstGeom prst="line">
            <a:avLst/>
          </a:prstGeom>
          <a:ln w="25400">
            <a:prstDash val="sysDot"/>
          </a:ln>
        </p:spPr>
        <p:style>
          <a:lnRef idx="1">
            <a:schemeClr val="accent1"/>
          </a:lnRef>
          <a:fillRef idx="0">
            <a:schemeClr val="accent1"/>
          </a:fillRef>
          <a:effectRef idx="0">
            <a:schemeClr val="accent1"/>
          </a:effectRef>
          <a:fontRef idx="minor">
            <a:schemeClr val="tx1"/>
          </a:fontRef>
        </p:style>
      </p:cxnSp>
      <p:pic>
        <p:nvPicPr>
          <p:cNvPr id="13" name="图片 12">
            <a:extLst>
              <a:ext uri="{FF2B5EF4-FFF2-40B4-BE49-F238E27FC236}">
                <a16:creationId xmlns:a16="http://schemas.microsoft.com/office/drawing/2014/main" id="{1C9CCF89-34B2-A035-5B13-F14EB64EDBE1}"/>
              </a:ext>
            </a:extLst>
          </p:cNvPr>
          <p:cNvPicPr>
            <a:picLocks noChangeAspect="1"/>
          </p:cNvPicPr>
          <p:nvPr/>
        </p:nvPicPr>
        <p:blipFill>
          <a:blip r:embed="rId6"/>
          <a:stretch>
            <a:fillRect/>
          </a:stretch>
        </p:blipFill>
        <p:spPr>
          <a:xfrm>
            <a:off x="5564122" y="2166524"/>
            <a:ext cx="3098800" cy="1117600"/>
          </a:xfrm>
          <a:prstGeom prst="rect">
            <a:avLst/>
          </a:prstGeom>
        </p:spPr>
      </p:pic>
      <p:sp>
        <p:nvSpPr>
          <p:cNvPr id="14" name="文本框 13">
            <a:extLst>
              <a:ext uri="{FF2B5EF4-FFF2-40B4-BE49-F238E27FC236}">
                <a16:creationId xmlns:a16="http://schemas.microsoft.com/office/drawing/2014/main" id="{6CCF21D4-1ADD-8BE1-644F-89AA0810FC60}"/>
              </a:ext>
            </a:extLst>
          </p:cNvPr>
          <p:cNvSpPr txBox="1"/>
          <p:nvPr/>
        </p:nvSpPr>
        <p:spPr>
          <a:xfrm>
            <a:off x="7706862" y="2454277"/>
            <a:ext cx="4566883" cy="646331"/>
          </a:xfrm>
          <a:prstGeom prst="rect">
            <a:avLst/>
          </a:prstGeom>
          <a:noFill/>
        </p:spPr>
        <p:txBody>
          <a:bodyPr wrap="square">
            <a:spAutoFit/>
          </a:bodyPr>
          <a:lstStyle/>
          <a:p>
            <a:pPr algn="ctr"/>
            <a:r>
              <a:rPr lang="en-US" altLang="zh-CN" sz="2400" b="0" i="0" dirty="0">
                <a:effectLst/>
                <a:latin typeface="Arial" panose="020B0604020202020204" pitchFamily="34" charset="0"/>
                <a:cs typeface="Arial" panose="020B0604020202020204" pitchFamily="34" charset="0"/>
              </a:rPr>
              <a:t>s</a:t>
            </a:r>
            <a:r>
              <a:rPr lang="en" altLang="zh-CN" sz="2400" b="0" i="0" dirty="0" err="1">
                <a:effectLst/>
                <a:latin typeface="Arial" panose="020B0604020202020204" pitchFamily="34" charset="0"/>
                <a:cs typeface="Arial" panose="020B0604020202020204" pitchFamily="34" charset="0"/>
              </a:rPr>
              <a:t>tellar</a:t>
            </a:r>
            <a:r>
              <a:rPr lang="zh-CN" altLang="en-US" sz="2400" b="0" i="0" dirty="0">
                <a:effectLst/>
                <a:latin typeface="Arial" panose="020B0604020202020204" pitchFamily="34" charset="0"/>
                <a:cs typeface="Arial" panose="020B0604020202020204" pitchFamily="34" charset="0"/>
              </a:rPr>
              <a:t> </a:t>
            </a:r>
            <a:r>
              <a:rPr lang="en" altLang="zh-CN" sz="2400" b="0" i="0" dirty="0">
                <a:effectLst/>
                <a:latin typeface="Arial" panose="020B0604020202020204" pitchFamily="34" charset="0"/>
                <a:cs typeface="Arial" panose="020B0604020202020204" pitchFamily="34" charset="0"/>
              </a:rPr>
              <a:t>tides</a:t>
            </a:r>
            <a:r>
              <a:rPr lang="zh-CN" altLang="en-US" b="0" i="0" dirty="0">
                <a:effectLst/>
                <a:latin typeface="Arial" panose="020B0604020202020204" pitchFamily="34" charset="0"/>
                <a:cs typeface="Arial" panose="020B0604020202020204" pitchFamily="34" charset="0"/>
              </a:rPr>
              <a:t> </a:t>
            </a:r>
            <a:endParaRPr lang="en-US" altLang="zh-CN" b="0" i="0" dirty="0">
              <a:effectLst/>
              <a:latin typeface="Arial" panose="020B0604020202020204" pitchFamily="34" charset="0"/>
              <a:cs typeface="Arial" panose="020B0604020202020204" pitchFamily="34" charset="0"/>
            </a:endParaRPr>
          </a:p>
          <a:p>
            <a:pPr algn="ctr"/>
            <a:r>
              <a:rPr lang="en" altLang="zh-CN" sz="1200" i="0" dirty="0" err="1">
                <a:effectLst/>
                <a:latin typeface="Arial" panose="020B0604020202020204" pitchFamily="34" charset="0"/>
                <a:cs typeface="Arial" panose="020B0604020202020204" pitchFamily="34" charset="0"/>
              </a:rPr>
              <a:t>Schlaufman</a:t>
            </a:r>
            <a:r>
              <a:rPr lang="zh-CN" altLang="en-US" sz="1200" i="0" dirty="0">
                <a:effectLst/>
                <a:latin typeface="Arial" panose="020B0604020202020204" pitchFamily="34" charset="0"/>
                <a:cs typeface="Arial" panose="020B0604020202020204" pitchFamily="34" charset="0"/>
              </a:rPr>
              <a:t> </a:t>
            </a:r>
            <a:r>
              <a:rPr lang="en-US" altLang="zh-CN" sz="1200" i="0" dirty="0">
                <a:effectLst/>
                <a:latin typeface="Arial" panose="020B0604020202020204" pitchFamily="34" charset="0"/>
                <a:cs typeface="Arial" panose="020B0604020202020204" pitchFamily="34" charset="0"/>
              </a:rPr>
              <a:t>et</a:t>
            </a:r>
            <a:r>
              <a:rPr lang="zh-CN" altLang="en-US" sz="1200" i="0" dirty="0">
                <a:effectLst/>
                <a:latin typeface="Arial" panose="020B0604020202020204" pitchFamily="34" charset="0"/>
                <a:cs typeface="Arial" panose="020B0604020202020204" pitchFamily="34" charset="0"/>
              </a:rPr>
              <a:t> </a:t>
            </a:r>
            <a:r>
              <a:rPr lang="en-US" altLang="zh-CN" sz="1200" i="0" dirty="0">
                <a:effectLst/>
                <a:latin typeface="Arial" panose="020B0604020202020204" pitchFamily="34" charset="0"/>
                <a:cs typeface="Arial" panose="020B0604020202020204" pitchFamily="34" charset="0"/>
              </a:rPr>
              <a:t>al.</a:t>
            </a:r>
            <a:r>
              <a:rPr lang="zh-CN" altLang="en-US" sz="1200" i="0" dirty="0">
                <a:effectLst/>
                <a:latin typeface="Arial" panose="020B0604020202020204" pitchFamily="34" charset="0"/>
                <a:cs typeface="Arial" panose="020B0604020202020204" pitchFamily="34" charset="0"/>
              </a:rPr>
              <a:t> </a:t>
            </a:r>
            <a:r>
              <a:rPr lang="en-US" altLang="zh-CN" sz="1200" i="0" dirty="0">
                <a:effectLst/>
                <a:latin typeface="Arial" panose="020B0604020202020204" pitchFamily="34" charset="0"/>
                <a:cs typeface="Arial" panose="020B0604020202020204" pitchFamily="34" charset="0"/>
              </a:rPr>
              <a:t>2010</a:t>
            </a:r>
            <a:r>
              <a:rPr lang="en-US" altLang="zh-CN" sz="1200" dirty="0">
                <a:latin typeface="Arial" panose="020B0604020202020204" pitchFamily="34" charset="0"/>
                <a:cs typeface="Arial" panose="020B0604020202020204" pitchFamily="34" charset="0"/>
              </a:rPr>
              <a:t>,</a:t>
            </a:r>
            <a:r>
              <a:rPr lang="zh-CN" altLang="en-US" sz="1200" dirty="0">
                <a:latin typeface="Arial" panose="020B0604020202020204" pitchFamily="34" charset="0"/>
                <a:cs typeface="Arial" panose="020B0604020202020204" pitchFamily="34" charset="0"/>
              </a:rPr>
              <a:t> </a:t>
            </a:r>
            <a:r>
              <a:rPr lang="en" altLang="zh-CN" sz="1200" dirty="0">
                <a:latin typeface="Arial" panose="020B0604020202020204" pitchFamily="34" charset="0"/>
                <a:cs typeface="Arial" panose="020B0604020202020204" pitchFamily="34" charset="0"/>
              </a:rPr>
              <a:t>Lee</a:t>
            </a:r>
            <a:r>
              <a:rPr lang="zh-CN" altLang="en-US" sz="1200" dirty="0">
                <a:latin typeface="Arial" panose="020B0604020202020204" pitchFamily="34" charset="0"/>
                <a:cs typeface="Arial" panose="020B0604020202020204" pitchFamily="34" charset="0"/>
              </a:rPr>
              <a:t> </a:t>
            </a:r>
            <a:r>
              <a:rPr lang="en-US" altLang="zh-CN" sz="1200" dirty="0">
                <a:latin typeface="Arial" panose="020B0604020202020204" pitchFamily="34" charset="0"/>
                <a:cs typeface="Arial" panose="020B0604020202020204" pitchFamily="34" charset="0"/>
              </a:rPr>
              <a:t>&amp;</a:t>
            </a:r>
            <a:r>
              <a:rPr lang="zh-CN" altLang="en-US" sz="1200" dirty="0">
                <a:latin typeface="Arial" panose="020B0604020202020204" pitchFamily="34" charset="0"/>
                <a:cs typeface="Arial" panose="020B0604020202020204" pitchFamily="34" charset="0"/>
              </a:rPr>
              <a:t> </a:t>
            </a:r>
            <a:r>
              <a:rPr lang="en" altLang="zh-CN" sz="1200" dirty="0">
                <a:latin typeface="Arial" panose="020B0604020202020204" pitchFamily="34" charset="0"/>
                <a:cs typeface="Arial" panose="020B0604020202020204" pitchFamily="34" charset="0"/>
              </a:rPr>
              <a:t>Chiang</a:t>
            </a:r>
            <a:r>
              <a:rPr lang="zh-CN" altLang="en-US" sz="1200" dirty="0">
                <a:latin typeface="Arial" panose="020B0604020202020204" pitchFamily="34" charset="0"/>
                <a:cs typeface="Arial" panose="020B0604020202020204" pitchFamily="34" charset="0"/>
              </a:rPr>
              <a:t> </a:t>
            </a:r>
            <a:r>
              <a:rPr lang="en-US" altLang="zh-CN" sz="1200" dirty="0">
                <a:latin typeface="Arial" panose="020B0604020202020204" pitchFamily="34" charset="0"/>
                <a:cs typeface="Arial" panose="020B0604020202020204" pitchFamily="34" charset="0"/>
              </a:rPr>
              <a:t>2017</a:t>
            </a:r>
            <a:endParaRPr lang="zh-CN" altLang="en-US" dirty="0">
              <a:latin typeface="Arial" panose="020B0604020202020204" pitchFamily="34" charset="0"/>
              <a:cs typeface="Arial" panose="020B0604020202020204" pitchFamily="34" charset="0"/>
            </a:endParaRPr>
          </a:p>
        </p:txBody>
      </p:sp>
      <p:sp>
        <p:nvSpPr>
          <p:cNvPr id="15" name="文本框 14">
            <a:extLst>
              <a:ext uri="{FF2B5EF4-FFF2-40B4-BE49-F238E27FC236}">
                <a16:creationId xmlns:a16="http://schemas.microsoft.com/office/drawing/2014/main" id="{D867E8E7-46C1-CAF3-B926-16D089A9F8D7}"/>
              </a:ext>
            </a:extLst>
          </p:cNvPr>
          <p:cNvSpPr txBox="1"/>
          <p:nvPr/>
        </p:nvSpPr>
        <p:spPr>
          <a:xfrm>
            <a:off x="7895668" y="3832994"/>
            <a:ext cx="3848792" cy="646331"/>
          </a:xfrm>
          <a:prstGeom prst="rect">
            <a:avLst/>
          </a:prstGeom>
          <a:noFill/>
        </p:spPr>
        <p:txBody>
          <a:bodyPr wrap="square">
            <a:spAutoFit/>
          </a:bodyPr>
          <a:lstStyle/>
          <a:p>
            <a:pPr algn="ctr"/>
            <a:r>
              <a:rPr lang="en" altLang="zh-CN" sz="2400" b="0" i="0" dirty="0">
                <a:effectLst/>
                <a:latin typeface="Arial" panose="020B0604020202020204" pitchFamily="34" charset="0"/>
                <a:cs typeface="Arial" panose="020B0604020202020204" pitchFamily="34" charset="0"/>
              </a:rPr>
              <a:t>planetary eccentricity tides</a:t>
            </a:r>
          </a:p>
          <a:p>
            <a:pPr algn="ctr"/>
            <a:r>
              <a:rPr lang="en" altLang="zh-CN" sz="1200" dirty="0" err="1">
                <a:latin typeface="Arial" panose="020B0604020202020204" pitchFamily="34" charset="0"/>
                <a:cs typeface="Arial" panose="020B0604020202020204" pitchFamily="34" charset="0"/>
              </a:rPr>
              <a:t>Petrovich</a:t>
            </a:r>
            <a:r>
              <a:rPr lang="en" altLang="zh-CN" sz="1200" dirty="0">
                <a:latin typeface="Arial" panose="020B0604020202020204" pitchFamily="34" charset="0"/>
                <a:cs typeface="Arial" panose="020B0604020202020204" pitchFamily="34" charset="0"/>
              </a:rPr>
              <a:t> et al 201</a:t>
            </a:r>
            <a:r>
              <a:rPr lang="en-US" altLang="zh-CN" sz="1200" dirty="0">
                <a:latin typeface="Arial" panose="020B0604020202020204" pitchFamily="34" charset="0"/>
                <a:cs typeface="Arial" panose="020B0604020202020204" pitchFamily="34" charset="0"/>
              </a:rPr>
              <a:t>9,</a:t>
            </a:r>
            <a:r>
              <a:rPr lang="zh-CN" altLang="en-US" sz="1200" dirty="0">
                <a:latin typeface="Arial" panose="020B0604020202020204" pitchFamily="34" charset="0"/>
                <a:cs typeface="Arial" panose="020B0604020202020204" pitchFamily="34" charset="0"/>
              </a:rPr>
              <a:t> </a:t>
            </a:r>
            <a:r>
              <a:rPr lang="en" altLang="zh-CN" sz="1200" dirty="0">
                <a:latin typeface="Arial" panose="020B0604020202020204" pitchFamily="34" charset="0"/>
                <a:cs typeface="Arial" panose="020B0604020202020204" pitchFamily="34" charset="0"/>
              </a:rPr>
              <a:t>Pu &amp; Lai 2019</a:t>
            </a:r>
          </a:p>
        </p:txBody>
      </p:sp>
      <p:sp>
        <p:nvSpPr>
          <p:cNvPr id="17" name="文本框 16">
            <a:extLst>
              <a:ext uri="{FF2B5EF4-FFF2-40B4-BE49-F238E27FC236}">
                <a16:creationId xmlns:a16="http://schemas.microsoft.com/office/drawing/2014/main" id="{7463FC64-57CC-88F2-52FA-F2B54D8FE11D}"/>
              </a:ext>
            </a:extLst>
          </p:cNvPr>
          <p:cNvSpPr txBox="1"/>
          <p:nvPr/>
        </p:nvSpPr>
        <p:spPr>
          <a:xfrm>
            <a:off x="8150687" y="5012767"/>
            <a:ext cx="3490666" cy="646331"/>
          </a:xfrm>
          <a:prstGeom prst="rect">
            <a:avLst/>
          </a:prstGeom>
          <a:noFill/>
        </p:spPr>
        <p:txBody>
          <a:bodyPr wrap="square">
            <a:spAutoFit/>
          </a:bodyPr>
          <a:lstStyle/>
          <a:p>
            <a:pPr algn="ctr"/>
            <a:r>
              <a:rPr lang="en" altLang="zh-CN" sz="2400" b="0" i="0" dirty="0">
                <a:effectLst/>
                <a:latin typeface="Arial" panose="020B0604020202020204" pitchFamily="34" charset="0"/>
                <a:cs typeface="Arial" panose="020B0604020202020204" pitchFamily="34" charset="0"/>
              </a:rPr>
              <a:t>planetary obliquity tides</a:t>
            </a:r>
            <a:endParaRPr lang="en" altLang="zh-CN" b="0" i="0" dirty="0">
              <a:effectLst/>
              <a:latin typeface="Arial" panose="020B0604020202020204" pitchFamily="34" charset="0"/>
              <a:cs typeface="Arial" panose="020B0604020202020204" pitchFamily="34" charset="0"/>
            </a:endParaRPr>
          </a:p>
          <a:p>
            <a:pPr algn="ctr"/>
            <a:r>
              <a:rPr lang="en" altLang="zh-CN" sz="1200" dirty="0" err="1">
                <a:latin typeface="Arial" panose="020B0604020202020204" pitchFamily="34" charset="0"/>
                <a:cs typeface="Arial" panose="020B0604020202020204" pitchFamily="34" charset="0"/>
              </a:rPr>
              <a:t>Millholland</a:t>
            </a:r>
            <a:r>
              <a:rPr lang="zh-CN" altLang="en-US" sz="1200" dirty="0">
                <a:latin typeface="Arial" panose="020B0604020202020204" pitchFamily="34" charset="0"/>
                <a:cs typeface="Arial" panose="020B0604020202020204" pitchFamily="34" charset="0"/>
              </a:rPr>
              <a:t> </a:t>
            </a:r>
            <a:r>
              <a:rPr lang="en-US" altLang="zh-CN" sz="1200" dirty="0">
                <a:latin typeface="Arial" panose="020B0604020202020204" pitchFamily="34" charset="0"/>
                <a:cs typeface="Arial" panose="020B0604020202020204" pitchFamily="34" charset="0"/>
              </a:rPr>
              <a:t>&amp;</a:t>
            </a:r>
            <a:r>
              <a:rPr lang="zh-CN" altLang="en-US" sz="1200" dirty="0">
                <a:latin typeface="Arial" panose="020B0604020202020204" pitchFamily="34" charset="0"/>
                <a:cs typeface="Arial" panose="020B0604020202020204" pitchFamily="34" charset="0"/>
              </a:rPr>
              <a:t> </a:t>
            </a:r>
            <a:r>
              <a:rPr lang="en" altLang="zh-CN" sz="1200" dirty="0">
                <a:latin typeface="Arial" panose="020B0604020202020204" pitchFamily="34" charset="0"/>
                <a:cs typeface="Arial" panose="020B0604020202020204" pitchFamily="34" charset="0"/>
              </a:rPr>
              <a:t>Spalding</a:t>
            </a:r>
            <a:r>
              <a:rPr lang="zh-CN" altLang="en-US" sz="1200" dirty="0">
                <a:latin typeface="Arial" panose="020B0604020202020204" pitchFamily="34" charset="0"/>
                <a:cs typeface="Arial" panose="020B0604020202020204" pitchFamily="34" charset="0"/>
              </a:rPr>
              <a:t> </a:t>
            </a:r>
            <a:r>
              <a:rPr lang="en-US" altLang="zh-CN" sz="1200" dirty="0">
                <a:latin typeface="Arial" panose="020B0604020202020204" pitchFamily="34" charset="0"/>
                <a:cs typeface="Arial" panose="020B0604020202020204" pitchFamily="34" charset="0"/>
              </a:rPr>
              <a:t>2020</a:t>
            </a:r>
            <a:endParaRPr lang="zh-CN" altLang="en-US" sz="1200" dirty="0">
              <a:latin typeface="Arial" panose="020B0604020202020204" pitchFamily="34" charset="0"/>
              <a:cs typeface="Arial" panose="020B0604020202020204" pitchFamily="34" charset="0"/>
            </a:endParaRPr>
          </a:p>
        </p:txBody>
      </p:sp>
      <p:sp>
        <p:nvSpPr>
          <p:cNvPr id="18" name="文本框 17">
            <a:extLst>
              <a:ext uri="{FF2B5EF4-FFF2-40B4-BE49-F238E27FC236}">
                <a16:creationId xmlns:a16="http://schemas.microsoft.com/office/drawing/2014/main" id="{AD380318-64DC-C6CB-6B15-AC4159B1D304}"/>
              </a:ext>
            </a:extLst>
          </p:cNvPr>
          <p:cNvSpPr txBox="1"/>
          <p:nvPr/>
        </p:nvSpPr>
        <p:spPr>
          <a:xfrm>
            <a:off x="1423629" y="4348401"/>
            <a:ext cx="4566883" cy="830997"/>
          </a:xfrm>
          <a:prstGeom prst="rect">
            <a:avLst/>
          </a:prstGeom>
          <a:noFill/>
        </p:spPr>
        <p:txBody>
          <a:bodyPr wrap="square">
            <a:spAutoFit/>
          </a:bodyPr>
          <a:lstStyle/>
          <a:p>
            <a:pPr algn="ctr"/>
            <a:r>
              <a:rPr lang="en-US" altLang="zh-CN" sz="2400" b="0" i="0" dirty="0">
                <a:effectLst/>
                <a:latin typeface="Arial" panose="020B0604020202020204" pitchFamily="34" charset="0"/>
                <a:cs typeface="Arial" panose="020B0604020202020204" pitchFamily="34" charset="0"/>
              </a:rPr>
              <a:t>magnetic effects</a:t>
            </a:r>
            <a:r>
              <a:rPr lang="zh-CN" altLang="en-US" b="0" i="0" dirty="0">
                <a:effectLst/>
                <a:latin typeface="Arial" panose="020B0604020202020204" pitchFamily="34" charset="0"/>
                <a:cs typeface="Arial" panose="020B0604020202020204" pitchFamily="34" charset="0"/>
              </a:rPr>
              <a:t> </a:t>
            </a:r>
            <a:endParaRPr lang="en-US" altLang="zh-CN" b="0" i="0" dirty="0">
              <a:effectLst/>
              <a:latin typeface="Arial" panose="020B0604020202020204" pitchFamily="34" charset="0"/>
              <a:cs typeface="Arial" panose="020B0604020202020204" pitchFamily="34" charset="0"/>
            </a:endParaRPr>
          </a:p>
          <a:p>
            <a:pPr algn="ctr"/>
            <a:r>
              <a:rPr lang="en" altLang="zh-CN" sz="1200" dirty="0" err="1">
                <a:solidFill>
                  <a:srgbClr val="000000"/>
                </a:solidFill>
                <a:effectLst/>
                <a:latin typeface="Arial" panose="020B0604020202020204" pitchFamily="34" charset="0"/>
                <a:cs typeface="Arial" panose="020B0604020202020204" pitchFamily="34" charset="0"/>
              </a:rPr>
              <a:t>Strugarek</a:t>
            </a:r>
            <a:r>
              <a:rPr lang="en" altLang="zh-CN" sz="1200" dirty="0">
                <a:solidFill>
                  <a:srgbClr val="000000"/>
                </a:solidFill>
                <a:effectLst/>
                <a:latin typeface="Arial" panose="020B0604020202020204" pitchFamily="34" charset="0"/>
                <a:cs typeface="Arial" panose="020B0604020202020204" pitchFamily="34" charset="0"/>
              </a:rPr>
              <a:t> et al.</a:t>
            </a:r>
            <a:r>
              <a:rPr lang="zh-CN" altLang="en-US" sz="1200" dirty="0">
                <a:latin typeface="Arial" panose="020B0604020202020204" pitchFamily="34" charset="0"/>
                <a:cs typeface="Arial" panose="020B0604020202020204" pitchFamily="34" charset="0"/>
              </a:rPr>
              <a:t> </a:t>
            </a:r>
            <a:r>
              <a:rPr lang="en-US" altLang="zh-CN" sz="1200" dirty="0">
                <a:latin typeface="Arial" panose="020B0604020202020204" pitchFamily="34" charset="0"/>
                <a:cs typeface="Arial" panose="020B0604020202020204" pitchFamily="34" charset="0"/>
              </a:rPr>
              <a:t>2017,</a:t>
            </a:r>
            <a:r>
              <a:rPr lang="zh-CN" altLang="en-US" sz="1200" dirty="0">
                <a:latin typeface="Arial" panose="020B0604020202020204" pitchFamily="34" charset="0"/>
                <a:cs typeface="Arial" panose="020B0604020202020204" pitchFamily="34" charset="0"/>
              </a:rPr>
              <a:t> </a:t>
            </a:r>
            <a:r>
              <a:rPr lang="en-US" altLang="zh-CN" sz="1200" dirty="0">
                <a:latin typeface="Arial" panose="020B0604020202020204" pitchFamily="34" charset="0"/>
                <a:cs typeface="Arial" panose="020B0604020202020204" pitchFamily="34" charset="0"/>
              </a:rPr>
              <a:t>2025</a:t>
            </a:r>
          </a:p>
          <a:p>
            <a:pPr algn="ctr"/>
            <a:r>
              <a:rPr lang="en" altLang="zh-CN" sz="1200" dirty="0">
                <a:solidFill>
                  <a:srgbClr val="000000"/>
                </a:solidFill>
                <a:latin typeface="Arial" panose="020B0604020202020204" pitchFamily="34" charset="0"/>
                <a:cs typeface="Arial" panose="020B0604020202020204" pitchFamily="34" charset="0"/>
              </a:rPr>
              <a:t>Colle</a:t>
            </a:r>
            <a:r>
              <a:rPr lang="zh-CN" altLang="en-US" sz="1200" dirty="0">
                <a:solidFill>
                  <a:srgbClr val="000000"/>
                </a:solidFill>
                <a:latin typeface="Arial" panose="020B0604020202020204" pitchFamily="34" charset="0"/>
                <a:cs typeface="Arial" panose="020B0604020202020204" pitchFamily="34" charset="0"/>
              </a:rPr>
              <a:t> </a:t>
            </a:r>
            <a:r>
              <a:rPr lang="en" altLang="zh-CN" sz="1200" dirty="0">
                <a:solidFill>
                  <a:srgbClr val="000000"/>
                </a:solidFill>
                <a:latin typeface="Arial" panose="020B0604020202020204" pitchFamily="34" charset="0"/>
                <a:cs typeface="Arial" panose="020B0604020202020204" pitchFamily="34" charset="0"/>
              </a:rPr>
              <a:t>et al.</a:t>
            </a:r>
            <a:r>
              <a:rPr lang="zh-CN" altLang="en-US" sz="1200" dirty="0">
                <a:solidFill>
                  <a:srgbClr val="000000"/>
                </a:solidFill>
                <a:latin typeface="Arial" panose="020B0604020202020204" pitchFamily="34" charset="0"/>
                <a:cs typeface="Arial" panose="020B0604020202020204" pitchFamily="34" charset="0"/>
              </a:rPr>
              <a:t> </a:t>
            </a:r>
            <a:r>
              <a:rPr lang="en-US" altLang="zh-CN" sz="1200" dirty="0">
                <a:solidFill>
                  <a:srgbClr val="000000"/>
                </a:solidFill>
                <a:latin typeface="Arial" panose="020B0604020202020204" pitchFamily="34" charset="0"/>
                <a:cs typeface="Arial" panose="020B0604020202020204" pitchFamily="34" charset="0"/>
              </a:rPr>
              <a:t>2025</a:t>
            </a:r>
            <a:r>
              <a:rPr lang="zh-CN" altLang="en-US" sz="1200" dirty="0">
                <a:solidFill>
                  <a:srgbClr val="000000"/>
                </a:solidFill>
                <a:latin typeface="Arial" panose="020B0604020202020204" pitchFamily="34" charset="0"/>
                <a:cs typeface="Arial" panose="020B0604020202020204" pitchFamily="34" charset="0"/>
              </a:rPr>
              <a:t> </a:t>
            </a:r>
            <a:r>
              <a:rPr lang="en" altLang="zh-CN" sz="1200" dirty="0">
                <a:latin typeface="Arial" panose="020B0604020202020204" pitchFamily="34" charset="0"/>
                <a:cs typeface="Arial" panose="020B0604020202020204" pitchFamily="34" charset="0"/>
              </a:rPr>
              <a:t>Lee</a:t>
            </a:r>
            <a:r>
              <a:rPr lang="zh-CN" altLang="en-US" sz="1200" dirty="0">
                <a:latin typeface="Arial" panose="020B0604020202020204" pitchFamily="34" charset="0"/>
                <a:cs typeface="Arial" panose="020B0604020202020204" pitchFamily="34" charset="0"/>
              </a:rPr>
              <a:t> </a:t>
            </a:r>
            <a:r>
              <a:rPr lang="en-US" altLang="zh-CN" sz="1200" dirty="0">
                <a:latin typeface="Arial" panose="020B0604020202020204" pitchFamily="34" charset="0"/>
                <a:cs typeface="Arial" panose="020B0604020202020204" pitchFamily="34" charset="0"/>
              </a:rPr>
              <a:t>&amp;</a:t>
            </a:r>
            <a:r>
              <a:rPr lang="zh-CN" altLang="en-US" sz="1200" dirty="0">
                <a:latin typeface="Arial" panose="020B0604020202020204" pitchFamily="34" charset="0"/>
                <a:cs typeface="Arial" panose="020B0604020202020204" pitchFamily="34" charset="0"/>
              </a:rPr>
              <a:t> </a:t>
            </a:r>
            <a:r>
              <a:rPr lang="en-US" altLang="zh-CN" sz="1200" dirty="0">
                <a:latin typeface="Arial" panose="020B0604020202020204" pitchFamily="34" charset="0"/>
                <a:cs typeface="Arial" panose="020B0604020202020204" pitchFamily="34" charset="0"/>
              </a:rPr>
              <a:t>Owen</a:t>
            </a:r>
            <a:r>
              <a:rPr lang="zh-CN" altLang="en-US" sz="1200" dirty="0">
                <a:latin typeface="Arial" panose="020B0604020202020204" pitchFamily="34" charset="0"/>
                <a:cs typeface="Arial" panose="020B0604020202020204" pitchFamily="34" charset="0"/>
              </a:rPr>
              <a:t> </a:t>
            </a:r>
            <a:r>
              <a:rPr lang="en-US" altLang="zh-CN" sz="1200" dirty="0">
                <a:latin typeface="Arial" panose="020B0604020202020204" pitchFamily="34" charset="0"/>
                <a:cs typeface="Arial" panose="020B0604020202020204" pitchFamily="34" charset="0"/>
              </a:rPr>
              <a:t>2025</a:t>
            </a:r>
            <a:endParaRPr lang="zh-CN" altLang="en-US" sz="1200" dirty="0">
              <a:solidFill>
                <a:srgbClr val="000000"/>
              </a:solidFill>
              <a:latin typeface="Arial" panose="020B0604020202020204" pitchFamily="34" charset="0"/>
              <a:cs typeface="Arial" panose="020B0604020202020204" pitchFamily="34" charset="0"/>
            </a:endParaRPr>
          </a:p>
        </p:txBody>
      </p:sp>
      <p:pic>
        <p:nvPicPr>
          <p:cNvPr id="19" name="图片 18">
            <a:extLst>
              <a:ext uri="{FF2B5EF4-FFF2-40B4-BE49-F238E27FC236}">
                <a16:creationId xmlns:a16="http://schemas.microsoft.com/office/drawing/2014/main" id="{59708966-F39F-44E8-83BF-88B08027DE08}"/>
              </a:ext>
            </a:extLst>
          </p:cNvPr>
          <p:cNvPicPr>
            <a:picLocks noChangeAspect="1"/>
          </p:cNvPicPr>
          <p:nvPr/>
        </p:nvPicPr>
        <p:blipFill>
          <a:blip r:embed="rId7"/>
          <a:stretch>
            <a:fillRect/>
          </a:stretch>
        </p:blipFill>
        <p:spPr>
          <a:xfrm>
            <a:off x="351368" y="3966897"/>
            <a:ext cx="2040853" cy="1171476"/>
          </a:xfrm>
          <a:prstGeom prst="rect">
            <a:avLst/>
          </a:prstGeom>
        </p:spPr>
      </p:pic>
      <p:sp>
        <p:nvSpPr>
          <p:cNvPr id="21" name="文本框 20">
            <a:extLst>
              <a:ext uri="{FF2B5EF4-FFF2-40B4-BE49-F238E27FC236}">
                <a16:creationId xmlns:a16="http://schemas.microsoft.com/office/drawing/2014/main" id="{312786E5-EC2C-DA0E-9E27-5590E04BB9A8}"/>
              </a:ext>
            </a:extLst>
          </p:cNvPr>
          <p:cNvSpPr txBox="1"/>
          <p:nvPr/>
        </p:nvSpPr>
        <p:spPr>
          <a:xfrm>
            <a:off x="141515" y="5321515"/>
            <a:ext cx="5064020" cy="307777"/>
          </a:xfrm>
          <a:prstGeom prst="rect">
            <a:avLst/>
          </a:prstGeom>
          <a:noFill/>
        </p:spPr>
        <p:txBody>
          <a:bodyPr wrap="square">
            <a:spAutoFit/>
          </a:bodyPr>
          <a:lstStyle/>
          <a:p>
            <a:pPr algn="ctr"/>
            <a:r>
              <a:rPr lang="zh-CN" altLang="en-US" sz="1400" dirty="0">
                <a:latin typeface="Arial" panose="020B0604020202020204" pitchFamily="34" charset="0"/>
                <a:cs typeface="Arial" panose="020B0604020202020204" pitchFamily="34" charset="0"/>
              </a:rPr>
              <a:t>See also Eve J. Lee and Douglas Lin’s talk on April 23</a:t>
            </a:r>
          </a:p>
        </p:txBody>
      </p:sp>
      <p:pic>
        <p:nvPicPr>
          <p:cNvPr id="2" name="图片 1">
            <a:extLst>
              <a:ext uri="{FF2B5EF4-FFF2-40B4-BE49-F238E27FC236}">
                <a16:creationId xmlns:a16="http://schemas.microsoft.com/office/drawing/2014/main" id="{240529BC-EFB6-F258-FA73-830C58DA69BA}"/>
              </a:ext>
            </a:extLst>
          </p:cNvPr>
          <p:cNvPicPr>
            <a:picLocks noChangeAspect="1"/>
          </p:cNvPicPr>
          <p:nvPr/>
        </p:nvPicPr>
        <p:blipFill>
          <a:blip r:embed="rId8"/>
          <a:stretch>
            <a:fillRect/>
          </a:stretch>
        </p:blipFill>
        <p:spPr>
          <a:xfrm>
            <a:off x="0" y="784954"/>
            <a:ext cx="12192000" cy="128113"/>
          </a:xfrm>
          <a:prstGeom prst="rect">
            <a:avLst/>
          </a:prstGeom>
        </p:spPr>
      </p:pic>
    </p:spTree>
    <p:extLst>
      <p:ext uri="{BB962C8B-B14F-4D97-AF65-F5344CB8AC3E}">
        <p14:creationId xmlns:p14="http://schemas.microsoft.com/office/powerpoint/2010/main" val="253216117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a:extLst>
              <a:ext uri="{FF2B5EF4-FFF2-40B4-BE49-F238E27FC236}">
                <a16:creationId xmlns:a16="http://schemas.microsoft.com/office/drawing/2014/main" id="{4B0F3325-8E15-6A45-89CE-A314B72AF429}"/>
              </a:ext>
            </a:extLst>
          </p:cNvPr>
          <p:cNvPicPr>
            <a:picLocks noChangeAspect="1"/>
          </p:cNvPicPr>
          <p:nvPr/>
        </p:nvPicPr>
        <p:blipFill>
          <a:blip r:embed="rId3"/>
          <a:stretch>
            <a:fillRect/>
          </a:stretch>
        </p:blipFill>
        <p:spPr>
          <a:xfrm>
            <a:off x="0" y="1009173"/>
            <a:ext cx="12192000" cy="128113"/>
          </a:xfrm>
          <a:prstGeom prst="rect">
            <a:avLst/>
          </a:prstGeom>
        </p:spPr>
      </p:pic>
      <p:pic>
        <p:nvPicPr>
          <p:cNvPr id="17" name="图片 16">
            <a:extLst>
              <a:ext uri="{FF2B5EF4-FFF2-40B4-BE49-F238E27FC236}">
                <a16:creationId xmlns:a16="http://schemas.microsoft.com/office/drawing/2014/main" id="{78440035-2BBB-FC4F-B326-414E25554241}"/>
              </a:ext>
            </a:extLst>
          </p:cNvPr>
          <p:cNvPicPr>
            <a:picLocks noChangeAspect="1"/>
          </p:cNvPicPr>
          <p:nvPr/>
        </p:nvPicPr>
        <p:blipFill>
          <a:blip r:embed="rId3"/>
          <a:stretch>
            <a:fillRect/>
          </a:stretch>
        </p:blipFill>
        <p:spPr>
          <a:xfrm>
            <a:off x="0" y="1018459"/>
            <a:ext cx="12192000" cy="155019"/>
          </a:xfrm>
          <a:prstGeom prst="rect">
            <a:avLst/>
          </a:prstGeom>
        </p:spPr>
      </p:pic>
      <p:pic>
        <p:nvPicPr>
          <p:cNvPr id="3" name="图片 2">
            <a:extLst>
              <a:ext uri="{FF2B5EF4-FFF2-40B4-BE49-F238E27FC236}">
                <a16:creationId xmlns:a16="http://schemas.microsoft.com/office/drawing/2014/main" id="{78981654-D5D7-5D4C-9F76-03185B93558E}"/>
              </a:ext>
            </a:extLst>
          </p:cNvPr>
          <p:cNvPicPr>
            <a:picLocks noChangeAspect="1"/>
          </p:cNvPicPr>
          <p:nvPr/>
        </p:nvPicPr>
        <p:blipFill>
          <a:blip r:embed="rId4"/>
          <a:stretch>
            <a:fillRect/>
          </a:stretch>
        </p:blipFill>
        <p:spPr>
          <a:xfrm>
            <a:off x="249027" y="1346199"/>
            <a:ext cx="4354503" cy="2519505"/>
          </a:xfrm>
          <a:prstGeom prst="rect">
            <a:avLst/>
          </a:prstGeom>
          <a:ln w="25400">
            <a:solidFill>
              <a:srgbClr val="FF0000"/>
            </a:solidFill>
          </a:ln>
        </p:spPr>
      </p:pic>
      <p:pic>
        <p:nvPicPr>
          <p:cNvPr id="10" name="图片 9">
            <a:extLst>
              <a:ext uri="{FF2B5EF4-FFF2-40B4-BE49-F238E27FC236}">
                <a16:creationId xmlns:a16="http://schemas.microsoft.com/office/drawing/2014/main" id="{68BD741A-5402-B343-A0C7-D2160AE206E8}"/>
              </a:ext>
            </a:extLst>
          </p:cNvPr>
          <p:cNvPicPr>
            <a:picLocks noChangeAspect="1"/>
          </p:cNvPicPr>
          <p:nvPr/>
        </p:nvPicPr>
        <p:blipFill>
          <a:blip r:embed="rId5"/>
          <a:stretch>
            <a:fillRect/>
          </a:stretch>
        </p:blipFill>
        <p:spPr>
          <a:xfrm>
            <a:off x="249028" y="4133183"/>
            <a:ext cx="3163320" cy="2512048"/>
          </a:xfrm>
          <a:prstGeom prst="rect">
            <a:avLst/>
          </a:prstGeom>
        </p:spPr>
      </p:pic>
      <p:pic>
        <p:nvPicPr>
          <p:cNvPr id="13" name="图片 12">
            <a:extLst>
              <a:ext uri="{FF2B5EF4-FFF2-40B4-BE49-F238E27FC236}">
                <a16:creationId xmlns:a16="http://schemas.microsoft.com/office/drawing/2014/main" id="{09E806FA-514F-4E4C-922E-44E99F70F44E}"/>
              </a:ext>
            </a:extLst>
          </p:cNvPr>
          <p:cNvPicPr>
            <a:picLocks noChangeAspect="1"/>
          </p:cNvPicPr>
          <p:nvPr/>
        </p:nvPicPr>
        <p:blipFill>
          <a:blip r:embed="rId6"/>
          <a:stretch>
            <a:fillRect/>
          </a:stretch>
        </p:blipFill>
        <p:spPr>
          <a:xfrm>
            <a:off x="3519431" y="4038306"/>
            <a:ext cx="8493783" cy="2468781"/>
          </a:xfrm>
          <a:prstGeom prst="rect">
            <a:avLst/>
          </a:prstGeom>
        </p:spPr>
      </p:pic>
      <p:sp>
        <p:nvSpPr>
          <p:cNvPr id="14" name="文本框 13">
            <a:extLst>
              <a:ext uri="{FF2B5EF4-FFF2-40B4-BE49-F238E27FC236}">
                <a16:creationId xmlns:a16="http://schemas.microsoft.com/office/drawing/2014/main" id="{72D62315-D2A9-4D44-837C-84DB9A0CB39C}"/>
              </a:ext>
            </a:extLst>
          </p:cNvPr>
          <p:cNvSpPr txBox="1"/>
          <p:nvPr/>
        </p:nvSpPr>
        <p:spPr>
          <a:xfrm>
            <a:off x="5318390" y="1415557"/>
            <a:ext cx="6624583" cy="2678234"/>
          </a:xfrm>
          <a:prstGeom prst="rect">
            <a:avLst/>
          </a:prstGeom>
          <a:solidFill>
            <a:schemeClr val="bg1"/>
          </a:solidFill>
          <a:ln w="25400">
            <a:noFill/>
          </a:ln>
        </p:spPr>
        <p:txBody>
          <a:bodyPr wrap="square" rtlCol="0">
            <a:spAutoFit/>
          </a:bodyPr>
          <a:lstStyle/>
          <a:p>
            <a:pPr algn="ctr"/>
            <a:endParaRPr kumimoji="1" lang="en-US" altLang="zh-CN" sz="1867" b="1" dirty="0">
              <a:solidFill>
                <a:srgbClr val="FF0000"/>
              </a:solidFill>
              <a:highlight>
                <a:srgbClr val="FFFF00"/>
              </a:highlight>
              <a:latin typeface="Times" pitchFamily="2" charset="0"/>
            </a:endParaRPr>
          </a:p>
          <a:p>
            <a:pPr algn="just"/>
            <a:r>
              <a:rPr kumimoji="1" lang="en-US" altLang="zh-CN" sz="1867" dirty="0">
                <a:latin typeface="Microsoft YaHei" panose="020B0503020204020204" pitchFamily="34" charset="-122"/>
                <a:ea typeface="Microsoft YaHei" panose="020B0503020204020204" pitchFamily="34" charset="-122"/>
              </a:rPr>
              <a:t>USP migration formation spans billions of years, formation rate increases over time.</a:t>
            </a:r>
          </a:p>
          <a:p>
            <a:pPr algn="just"/>
            <a:endParaRPr kumimoji="1" lang="en-US" altLang="zh-CN" sz="1867" dirty="0">
              <a:latin typeface="Microsoft YaHei" panose="020B0503020204020204" pitchFamily="34" charset="-122"/>
              <a:ea typeface="Microsoft YaHei" panose="020B0503020204020204" pitchFamily="34" charset="-122"/>
            </a:endParaRPr>
          </a:p>
          <a:p>
            <a:pPr algn="just"/>
            <a:r>
              <a:rPr kumimoji="1" lang="en-US" altLang="zh-CN" sz="1867" dirty="0">
                <a:solidFill>
                  <a:srgbClr val="FF0000"/>
                </a:solidFill>
                <a:latin typeface="Microsoft YaHei" panose="020B0503020204020204" pitchFamily="34" charset="-122"/>
                <a:ea typeface="Microsoft YaHei" panose="020B0503020204020204" pitchFamily="34" charset="-122"/>
              </a:rPr>
              <a:t>Early-formed (≲ 1 </a:t>
            </a:r>
            <a:r>
              <a:rPr kumimoji="1" lang="en-US" altLang="zh-CN" sz="1867" dirty="0" err="1">
                <a:solidFill>
                  <a:srgbClr val="FF0000"/>
                </a:solidFill>
                <a:latin typeface="Microsoft YaHei" panose="020B0503020204020204" pitchFamily="34" charset="-122"/>
                <a:ea typeface="Microsoft YaHei" panose="020B0503020204020204" pitchFamily="34" charset="-122"/>
              </a:rPr>
              <a:t>Gyr</a:t>
            </a:r>
            <a:r>
              <a:rPr kumimoji="1" lang="en-US" altLang="zh-CN" sz="1867" dirty="0">
                <a:solidFill>
                  <a:srgbClr val="FF0000"/>
                </a:solidFill>
                <a:latin typeface="Microsoft YaHei" panose="020B0503020204020204" pitchFamily="34" charset="-122"/>
                <a:ea typeface="Microsoft YaHei" panose="020B0503020204020204" pitchFamily="34" charset="-122"/>
              </a:rPr>
              <a:t>) USPs have larger orbital inclinations =&gt; violent formation process.</a:t>
            </a:r>
          </a:p>
          <a:p>
            <a:pPr algn="just"/>
            <a:endParaRPr kumimoji="1" lang="en-US" altLang="zh-CN" sz="1867" dirty="0">
              <a:latin typeface="Microsoft YaHei" panose="020B0503020204020204" pitchFamily="34" charset="-122"/>
              <a:ea typeface="Microsoft YaHei" panose="020B0503020204020204" pitchFamily="34" charset="-122"/>
            </a:endParaRPr>
          </a:p>
          <a:p>
            <a:pPr algn="just"/>
            <a:r>
              <a:rPr kumimoji="1" lang="en-US" altLang="zh-CN" sz="1867" dirty="0">
                <a:solidFill>
                  <a:srgbClr val="0432FF"/>
                </a:solidFill>
                <a:latin typeface="Microsoft YaHei" panose="020B0503020204020204" pitchFamily="34" charset="-122"/>
                <a:ea typeface="Microsoft YaHei" panose="020B0503020204020204" pitchFamily="34" charset="-122"/>
              </a:rPr>
              <a:t>Late-formed (≳ 1 </a:t>
            </a:r>
            <a:r>
              <a:rPr kumimoji="1" lang="en-US" altLang="zh-CN" sz="1867" dirty="0" err="1">
                <a:solidFill>
                  <a:srgbClr val="0432FF"/>
                </a:solidFill>
                <a:latin typeface="Microsoft YaHei" panose="020B0503020204020204" pitchFamily="34" charset="-122"/>
                <a:ea typeface="Microsoft YaHei" panose="020B0503020204020204" pitchFamily="34" charset="-122"/>
              </a:rPr>
              <a:t>Gyr</a:t>
            </a:r>
            <a:r>
              <a:rPr kumimoji="1" lang="en-US" altLang="zh-CN" sz="1867" dirty="0">
                <a:solidFill>
                  <a:srgbClr val="0432FF"/>
                </a:solidFill>
                <a:latin typeface="Microsoft YaHei" panose="020B0503020204020204" pitchFamily="34" charset="-122"/>
                <a:ea typeface="Microsoft YaHei" panose="020B0503020204020204" pitchFamily="34" charset="-122"/>
              </a:rPr>
              <a:t>) USPs have smaller orbital inclinations =&gt; quiet formation process.</a:t>
            </a:r>
          </a:p>
        </p:txBody>
      </p:sp>
      <p:sp>
        <p:nvSpPr>
          <p:cNvPr id="2" name="左大括号 1">
            <a:extLst>
              <a:ext uri="{FF2B5EF4-FFF2-40B4-BE49-F238E27FC236}">
                <a16:creationId xmlns:a16="http://schemas.microsoft.com/office/drawing/2014/main" id="{7F5FD7A1-BBFC-DFC0-B8C2-338BF8BAB8FE}"/>
              </a:ext>
            </a:extLst>
          </p:cNvPr>
          <p:cNvSpPr/>
          <p:nvPr/>
        </p:nvSpPr>
        <p:spPr>
          <a:xfrm>
            <a:off x="4666736" y="1887310"/>
            <a:ext cx="709448" cy="1986455"/>
          </a:xfrm>
          <a:prstGeom prst="leftBrace">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zh-CN" altLang="en-US" dirty="0"/>
          </a:p>
        </p:txBody>
      </p:sp>
      <p:sp>
        <p:nvSpPr>
          <p:cNvPr id="4" name="文本框 3">
            <a:extLst>
              <a:ext uri="{FF2B5EF4-FFF2-40B4-BE49-F238E27FC236}">
                <a16:creationId xmlns:a16="http://schemas.microsoft.com/office/drawing/2014/main" id="{5F413B13-C6D3-3E1E-6F08-FCDDF4FAC00D}"/>
              </a:ext>
            </a:extLst>
          </p:cNvPr>
          <p:cNvSpPr txBox="1"/>
          <p:nvPr/>
        </p:nvSpPr>
        <p:spPr>
          <a:xfrm>
            <a:off x="6096000" y="1230891"/>
            <a:ext cx="5043368" cy="369332"/>
          </a:xfrm>
          <a:prstGeom prst="rect">
            <a:avLst/>
          </a:prstGeom>
          <a:solidFill>
            <a:srgbClr val="F4F4C6"/>
          </a:solidFill>
        </p:spPr>
        <p:txBody>
          <a:bodyPr wrap="none" rtlCol="0">
            <a:spAutoFit/>
          </a:bodyPr>
          <a:lstStyle/>
          <a:p>
            <a:r>
              <a:rPr kumimoji="1" lang="en-US" altLang="zh-CN" b="1" dirty="0"/>
              <a:t>PAST-6</a:t>
            </a:r>
            <a:r>
              <a:rPr kumimoji="1" lang="en-US" altLang="zh-CN" dirty="0"/>
              <a:t>: Tu, </a:t>
            </a:r>
            <a:r>
              <a:rPr kumimoji="1" lang="en-US" altLang="zh-CN" b="1" dirty="0"/>
              <a:t>Xie</a:t>
            </a:r>
            <a:r>
              <a:rPr kumimoji="1" lang="en-US" altLang="zh-CN" b="1" baseline="30000" dirty="0"/>
              <a:t>*</a:t>
            </a:r>
            <a:r>
              <a:rPr kumimoji="1" lang="en-US" altLang="zh-CN" dirty="0"/>
              <a:t>,  et al. 2025 </a:t>
            </a:r>
            <a:r>
              <a:rPr kumimoji="1" lang="en-US" altLang="zh-CN" b="1" dirty="0"/>
              <a:t>Nature Astronomy</a:t>
            </a:r>
            <a:endParaRPr kumimoji="1" lang="zh-CN" altLang="en-US" b="1" dirty="0"/>
          </a:p>
        </p:txBody>
      </p:sp>
      <p:sp>
        <p:nvSpPr>
          <p:cNvPr id="5" name="矩形 8">
            <a:extLst>
              <a:ext uri="{FF2B5EF4-FFF2-40B4-BE49-F238E27FC236}">
                <a16:creationId xmlns:a16="http://schemas.microsoft.com/office/drawing/2014/main" id="{DF626C90-1A96-4ED8-899A-6E26A953264D}"/>
              </a:ext>
            </a:extLst>
          </p:cNvPr>
          <p:cNvSpPr/>
          <p:nvPr/>
        </p:nvSpPr>
        <p:spPr>
          <a:xfrm>
            <a:off x="89604" y="20043"/>
            <a:ext cx="12192000" cy="825419"/>
          </a:xfrm>
          <a:prstGeom prst="rect">
            <a:avLst/>
          </a:prstGeom>
        </p:spPr>
        <p:txBody>
          <a:bodyPr wrap="square">
            <a:spAutoFit/>
          </a:bodyPr>
          <a:lstStyle/>
          <a:p>
            <a:pPr algn="ctr">
              <a:lnSpc>
                <a:spcPct val="150000"/>
              </a:lnSpc>
            </a:pPr>
            <a:r>
              <a:rPr lang="en-US" altLang="zh-CN" sz="3600" dirty="0">
                <a:solidFill>
                  <a:srgbClr val="7030A0"/>
                </a:solidFill>
                <a:latin typeface="Microsoft YaHei" panose="020B0503020204020204" pitchFamily="34" charset="-122"/>
                <a:ea typeface="Microsoft YaHei" panose="020B0503020204020204" pitchFamily="34" charset="-122"/>
              </a:rPr>
              <a:t>Evolution of USP Occurrence Rate and Architecture</a:t>
            </a:r>
            <a:endParaRPr lang="en-US" altLang="zh-CN" sz="3733" dirty="0">
              <a:solidFill>
                <a:srgbClr val="7030A0"/>
              </a:solidFill>
              <a:latin typeface="Microsoft YaHei" panose="020B0503020204020204" pitchFamily="34" charset="-122"/>
              <a:ea typeface="Microsoft YaHei" panose="020B0503020204020204" pitchFamily="34" charset="-122"/>
            </a:endParaRPr>
          </a:p>
        </p:txBody>
      </p:sp>
    </p:spTree>
    <p:extLst>
      <p:ext uri="{BB962C8B-B14F-4D97-AF65-F5344CB8AC3E}">
        <p14:creationId xmlns:p14="http://schemas.microsoft.com/office/powerpoint/2010/main" val="2845631722"/>
      </p:ext>
    </p:extLst>
  </p:cSld>
  <p:clrMapOvr>
    <a:masterClrMapping/>
  </p:clrMapOvr>
  <mc:AlternateContent xmlns:mc="http://schemas.openxmlformats.org/markup-compatibility/2006" xmlns:p14="http://schemas.microsoft.com/office/powerpoint/2010/main">
    <mc:Choice Requires="p14">
      <p:transition spd="slow" p14:dur="2000" advTm="320911"/>
    </mc:Choice>
    <mc:Fallback xmlns="">
      <p:transition spd="slow" advTm="320911"/>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140C36-C686-E90C-4F1F-5E4A96E8C4C0}"/>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48B15BD3-2059-3821-8779-A04EE364CF71}"/>
              </a:ext>
            </a:extLst>
          </p:cNvPr>
          <p:cNvSpPr>
            <a:spLocks noGrp="1"/>
          </p:cNvSpPr>
          <p:nvPr>
            <p:ph type="title"/>
          </p:nvPr>
        </p:nvSpPr>
        <p:spPr>
          <a:xfrm>
            <a:off x="636722" y="-74509"/>
            <a:ext cx="10515600" cy="1325563"/>
          </a:xfrm>
        </p:spPr>
        <p:txBody>
          <a:bodyPr>
            <a:normAutofit/>
          </a:bodyPr>
          <a:lstStyle/>
          <a:p>
            <a:pPr algn="ctr"/>
            <a:r>
              <a:rPr kumimoji="1" lang="en-US" altLang="zh-CN" sz="4000" dirty="0">
                <a:solidFill>
                  <a:srgbClr val="7030A0"/>
                </a:solidFill>
              </a:rPr>
              <a:t>Outline</a:t>
            </a:r>
            <a:endParaRPr kumimoji="1" lang="zh-CN" altLang="en-US" sz="4000" dirty="0">
              <a:solidFill>
                <a:srgbClr val="7030A0"/>
              </a:solidFill>
            </a:endParaRPr>
          </a:p>
        </p:txBody>
      </p:sp>
      <p:sp>
        <p:nvSpPr>
          <p:cNvPr id="3" name="内容占位符 2">
            <a:extLst>
              <a:ext uri="{FF2B5EF4-FFF2-40B4-BE49-F238E27FC236}">
                <a16:creationId xmlns:a16="http://schemas.microsoft.com/office/drawing/2014/main" id="{F34F8BFC-14DE-7B2D-3329-06F290FDE104}"/>
              </a:ext>
            </a:extLst>
          </p:cNvPr>
          <p:cNvSpPr>
            <a:spLocks noGrp="1"/>
          </p:cNvSpPr>
          <p:nvPr>
            <p:ph idx="1"/>
          </p:nvPr>
        </p:nvSpPr>
        <p:spPr>
          <a:xfrm>
            <a:off x="0" y="1251054"/>
            <a:ext cx="12192000" cy="5389231"/>
          </a:xfrm>
        </p:spPr>
        <p:txBody>
          <a:bodyPr>
            <a:normAutofit/>
          </a:bodyPr>
          <a:lstStyle/>
          <a:p>
            <a:pPr marL="514350" indent="-514350" algn="l">
              <a:lnSpc>
                <a:spcPct val="130000"/>
              </a:lnSpc>
              <a:buFont typeface="+mj-lt"/>
              <a:buAutoNum type="arabicPeriod"/>
            </a:pPr>
            <a:r>
              <a:rPr lang="en-US" sz="3600" b="1" i="0" u="none" strike="noStrike" dirty="0">
                <a:solidFill>
                  <a:schemeClr val="bg2">
                    <a:lumMod val="75000"/>
                  </a:schemeClr>
                </a:solidFill>
                <a:effectLst/>
                <a:latin typeface="quote-cjk-patch"/>
              </a:rPr>
              <a:t>Research Background</a:t>
            </a:r>
            <a:endParaRPr lang="en-US" sz="3600" b="0" i="0" u="none" strike="noStrike" dirty="0">
              <a:solidFill>
                <a:schemeClr val="bg2">
                  <a:lumMod val="75000"/>
                </a:schemeClr>
              </a:solidFill>
              <a:effectLst/>
              <a:latin typeface="quote-cjk-patch"/>
            </a:endParaRPr>
          </a:p>
          <a:p>
            <a:pPr marL="457200" lvl="1" indent="0" algn="l">
              <a:lnSpc>
                <a:spcPct val="130000"/>
              </a:lnSpc>
              <a:buNone/>
            </a:pPr>
            <a:r>
              <a:rPr lang="en-US" sz="3200" b="0" i="0" u="none" strike="noStrike" dirty="0">
                <a:solidFill>
                  <a:schemeClr val="bg2">
                    <a:lumMod val="75000"/>
                  </a:schemeClr>
                </a:solidFill>
                <a:effectLst/>
                <a:latin typeface="quote-cjk-patch"/>
              </a:rPr>
              <a:t>Importance and Important Progresses of Planetary Statistics</a:t>
            </a:r>
          </a:p>
          <a:p>
            <a:pPr marL="514350" indent="-514350" algn="l">
              <a:lnSpc>
                <a:spcPct val="130000"/>
              </a:lnSpc>
              <a:buFont typeface="+mj-lt"/>
              <a:buAutoNum type="arabicPeriod"/>
            </a:pPr>
            <a:r>
              <a:rPr lang="en-US" sz="3600" b="1" i="0" u="none" strike="noStrike" dirty="0">
                <a:solidFill>
                  <a:schemeClr val="bg2">
                    <a:lumMod val="75000"/>
                  </a:schemeClr>
                </a:solidFill>
                <a:effectLst/>
                <a:latin typeface="quote-cjk-patch"/>
              </a:rPr>
              <a:t>Exoplanet Statistical Research Based on LAMOST</a:t>
            </a:r>
            <a:endParaRPr lang="en-US" sz="3600" b="0" i="0" u="none" strike="noStrike" dirty="0">
              <a:solidFill>
                <a:schemeClr val="bg2">
                  <a:lumMod val="75000"/>
                </a:schemeClr>
              </a:solidFill>
              <a:effectLst/>
              <a:latin typeface="quote-cjk-patch"/>
            </a:endParaRPr>
          </a:p>
          <a:p>
            <a:pPr marL="457200" lvl="1" indent="0" algn="l">
              <a:lnSpc>
                <a:spcPct val="130000"/>
              </a:lnSpc>
              <a:buNone/>
            </a:pPr>
            <a:r>
              <a:rPr lang="en-US" sz="3200" b="0" i="0" u="none" strike="noStrike" dirty="0">
                <a:solidFill>
                  <a:schemeClr val="bg2">
                    <a:lumMod val="75000"/>
                  </a:schemeClr>
                </a:solidFill>
                <a:effectLst/>
                <a:latin typeface="quote-cjk-patch"/>
              </a:rPr>
              <a:t>2.1 Progress from </a:t>
            </a:r>
            <a:r>
              <a:rPr lang="en-US" sz="3200" b="0" i="0" u="none" strike="noStrike" dirty="0" err="1">
                <a:solidFill>
                  <a:schemeClr val="bg2">
                    <a:lumMod val="75000"/>
                  </a:schemeClr>
                </a:solidFill>
                <a:effectLst/>
                <a:latin typeface="quote-cjk-patch"/>
              </a:rPr>
              <a:t>LAMOST+Kepler</a:t>
            </a:r>
            <a:r>
              <a:rPr lang="en-US" sz="3200" b="0" i="0" u="none" strike="noStrike" dirty="0">
                <a:solidFill>
                  <a:schemeClr val="bg2">
                    <a:lumMod val="75000"/>
                  </a:schemeClr>
                </a:solidFill>
                <a:effectLst/>
                <a:latin typeface="quote-cjk-patch"/>
              </a:rPr>
              <a:t> Synergy</a:t>
            </a:r>
          </a:p>
          <a:p>
            <a:pPr marL="457200" lvl="1" indent="0" algn="l">
              <a:lnSpc>
                <a:spcPct val="130000"/>
              </a:lnSpc>
              <a:buNone/>
            </a:pPr>
            <a:r>
              <a:rPr lang="en-US" sz="3200" b="0" i="0" u="none" strike="noStrike" dirty="0">
                <a:solidFill>
                  <a:schemeClr val="bg2">
                    <a:lumMod val="75000"/>
                  </a:schemeClr>
                </a:solidFill>
                <a:effectLst/>
                <a:latin typeface="quote-cjk-patch"/>
              </a:rPr>
              <a:t>2.2 Progress from </a:t>
            </a:r>
            <a:r>
              <a:rPr lang="en-US" sz="3200" b="0" i="0" u="none" strike="noStrike" dirty="0" err="1">
                <a:solidFill>
                  <a:schemeClr val="bg2">
                    <a:lumMod val="75000"/>
                  </a:schemeClr>
                </a:solidFill>
                <a:effectLst/>
                <a:latin typeface="quote-cjk-patch"/>
              </a:rPr>
              <a:t>LAMOST+Gaia+Kepler</a:t>
            </a:r>
            <a:r>
              <a:rPr lang="en-US" sz="3200" b="0" i="0" u="none" strike="noStrike" dirty="0">
                <a:solidFill>
                  <a:schemeClr val="bg2">
                    <a:lumMod val="75000"/>
                  </a:schemeClr>
                </a:solidFill>
                <a:effectLst/>
                <a:latin typeface="quote-cjk-patch"/>
              </a:rPr>
              <a:t>/TESS Synergy (</a:t>
            </a:r>
            <a:r>
              <a:rPr lang="en-US" sz="3200" dirty="0">
                <a:solidFill>
                  <a:schemeClr val="bg2">
                    <a:lumMod val="75000"/>
                  </a:schemeClr>
                </a:solidFill>
                <a:latin typeface="quote-cjk-patch"/>
              </a:rPr>
              <a:t>“</a:t>
            </a:r>
            <a:r>
              <a:rPr lang="en-US" sz="3200" b="0" i="0" u="none" strike="noStrike" dirty="0">
                <a:solidFill>
                  <a:schemeClr val="bg2">
                    <a:lumMod val="75000"/>
                  </a:schemeClr>
                </a:solidFill>
                <a:effectLst/>
                <a:latin typeface="quote-cjk-patch"/>
              </a:rPr>
              <a:t>PAST</a:t>
            </a:r>
            <a:r>
              <a:rPr lang="zh-CN" altLang="en-US" sz="3200" b="0" i="0" u="none" strike="noStrike" dirty="0">
                <a:solidFill>
                  <a:schemeClr val="bg2">
                    <a:lumMod val="75000"/>
                  </a:schemeClr>
                </a:solidFill>
                <a:effectLst/>
                <a:latin typeface="quote-cjk-patch"/>
              </a:rPr>
              <a:t>”</a:t>
            </a:r>
            <a:r>
              <a:rPr lang="en-US" sz="3200" b="0" i="0" u="none" strike="noStrike" dirty="0">
                <a:solidFill>
                  <a:schemeClr val="bg2">
                    <a:lumMod val="75000"/>
                  </a:schemeClr>
                </a:solidFill>
                <a:effectLst/>
                <a:latin typeface="quote-cjk-patch"/>
              </a:rPr>
              <a:t>Series)</a:t>
            </a:r>
          </a:p>
          <a:p>
            <a:pPr marL="514350" indent="-514350" algn="l">
              <a:lnSpc>
                <a:spcPct val="130000"/>
              </a:lnSpc>
              <a:buFont typeface="+mj-lt"/>
              <a:buAutoNum type="arabicPeriod"/>
            </a:pPr>
            <a:r>
              <a:rPr lang="en-US" sz="3600" b="1" i="0" u="none" strike="noStrike" dirty="0">
                <a:solidFill>
                  <a:srgbClr val="0F1115"/>
                </a:solidFill>
                <a:effectLst/>
                <a:latin typeface="quote-cjk-patch"/>
              </a:rPr>
              <a:t>Prospects and Summary</a:t>
            </a:r>
            <a:endParaRPr lang="en-US" sz="3600" b="0" i="0" u="none" strike="noStrike" dirty="0">
              <a:solidFill>
                <a:srgbClr val="0F1115"/>
              </a:solidFill>
              <a:effectLst/>
              <a:latin typeface="quote-cjk-patch"/>
            </a:endParaRPr>
          </a:p>
        </p:txBody>
      </p:sp>
      <p:pic>
        <p:nvPicPr>
          <p:cNvPr id="6" name="图片 5">
            <a:extLst>
              <a:ext uri="{FF2B5EF4-FFF2-40B4-BE49-F238E27FC236}">
                <a16:creationId xmlns:a16="http://schemas.microsoft.com/office/drawing/2014/main" id="{40F730AC-3D88-1092-393D-BC2CE8FA6A26}"/>
              </a:ext>
            </a:extLst>
          </p:cNvPr>
          <p:cNvPicPr>
            <a:picLocks noChangeAspect="1"/>
          </p:cNvPicPr>
          <p:nvPr/>
        </p:nvPicPr>
        <p:blipFill>
          <a:blip r:embed="rId3"/>
          <a:stretch>
            <a:fillRect/>
          </a:stretch>
        </p:blipFill>
        <p:spPr>
          <a:xfrm>
            <a:off x="0" y="1060722"/>
            <a:ext cx="12192000" cy="128113"/>
          </a:xfrm>
          <a:prstGeom prst="rect">
            <a:avLst/>
          </a:prstGeom>
        </p:spPr>
      </p:pic>
    </p:spTree>
    <p:extLst>
      <p:ext uri="{BB962C8B-B14F-4D97-AF65-F5344CB8AC3E}">
        <p14:creationId xmlns:p14="http://schemas.microsoft.com/office/powerpoint/2010/main" val="2110002009"/>
      </p:ext>
    </p:extLst>
  </p:cSld>
  <p:clrMapOvr>
    <a:masterClrMapping/>
  </p:clrMapOvr>
  <mc:AlternateContent xmlns:mc="http://schemas.openxmlformats.org/markup-compatibility/2006" xmlns:p14="http://schemas.microsoft.com/office/powerpoint/2010/main">
    <mc:Choice Requires="p14">
      <p:transition spd="slow" p14:dur="2000" advTm="305"/>
    </mc:Choice>
    <mc:Fallback xmlns="">
      <p:transition spd="slow" advTm="305"/>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0AFABF2-8BD9-23E2-A3BC-F728E8EC7AD7}"/>
              </a:ext>
            </a:extLst>
          </p:cNvPr>
          <p:cNvSpPr>
            <a:spLocks noGrp="1"/>
          </p:cNvSpPr>
          <p:nvPr>
            <p:ph type="title"/>
          </p:nvPr>
        </p:nvSpPr>
        <p:spPr>
          <a:xfrm>
            <a:off x="771493" y="-79997"/>
            <a:ext cx="10515600" cy="1325563"/>
          </a:xfrm>
        </p:spPr>
        <p:txBody>
          <a:bodyPr>
            <a:normAutofit/>
          </a:bodyPr>
          <a:lstStyle/>
          <a:p>
            <a:pPr algn="ctr"/>
            <a:r>
              <a:rPr kumimoji="1" lang="en-US" altLang="zh-CN" sz="4000" dirty="0">
                <a:solidFill>
                  <a:srgbClr val="7030A0"/>
                </a:solidFill>
              </a:rPr>
              <a:t>Bright Future of Exoplanet Statistics</a:t>
            </a:r>
          </a:p>
        </p:txBody>
      </p:sp>
      <p:pic>
        <p:nvPicPr>
          <p:cNvPr id="5" name="图片 4">
            <a:extLst>
              <a:ext uri="{FF2B5EF4-FFF2-40B4-BE49-F238E27FC236}">
                <a16:creationId xmlns:a16="http://schemas.microsoft.com/office/drawing/2014/main" id="{EC690F1D-5283-E840-BDD0-BB195CAE960A}"/>
              </a:ext>
            </a:extLst>
          </p:cNvPr>
          <p:cNvPicPr>
            <a:picLocks noChangeAspect="1"/>
          </p:cNvPicPr>
          <p:nvPr/>
        </p:nvPicPr>
        <p:blipFill>
          <a:blip r:embed="rId3"/>
          <a:stretch>
            <a:fillRect/>
          </a:stretch>
        </p:blipFill>
        <p:spPr>
          <a:xfrm>
            <a:off x="0" y="1060724"/>
            <a:ext cx="12192000" cy="128113"/>
          </a:xfrm>
          <a:prstGeom prst="rect">
            <a:avLst/>
          </a:prstGeom>
        </p:spPr>
      </p:pic>
      <p:pic>
        <p:nvPicPr>
          <p:cNvPr id="17" name="图片 16">
            <a:extLst>
              <a:ext uri="{FF2B5EF4-FFF2-40B4-BE49-F238E27FC236}">
                <a16:creationId xmlns:a16="http://schemas.microsoft.com/office/drawing/2014/main" id="{E965F2B3-E1D1-374A-9820-ACD860ACAAD8}"/>
              </a:ext>
            </a:extLst>
          </p:cNvPr>
          <p:cNvPicPr>
            <a:picLocks noChangeAspect="1"/>
          </p:cNvPicPr>
          <p:nvPr/>
        </p:nvPicPr>
        <p:blipFill>
          <a:blip r:embed="rId4"/>
          <a:stretch>
            <a:fillRect/>
          </a:stretch>
        </p:blipFill>
        <p:spPr>
          <a:xfrm>
            <a:off x="72924" y="1878107"/>
            <a:ext cx="5903180" cy="4979893"/>
          </a:xfrm>
          <a:prstGeom prst="rect">
            <a:avLst/>
          </a:prstGeom>
        </p:spPr>
      </p:pic>
      <p:pic>
        <p:nvPicPr>
          <p:cNvPr id="18" name="图片 17">
            <a:extLst>
              <a:ext uri="{FF2B5EF4-FFF2-40B4-BE49-F238E27FC236}">
                <a16:creationId xmlns:a16="http://schemas.microsoft.com/office/drawing/2014/main" id="{0373ECE8-FD44-9244-8F25-BF74F063E3E3}"/>
              </a:ext>
            </a:extLst>
          </p:cNvPr>
          <p:cNvPicPr>
            <a:picLocks noChangeAspect="1"/>
          </p:cNvPicPr>
          <p:nvPr/>
        </p:nvPicPr>
        <p:blipFill>
          <a:blip r:embed="rId5"/>
          <a:stretch>
            <a:fillRect/>
          </a:stretch>
        </p:blipFill>
        <p:spPr>
          <a:xfrm>
            <a:off x="3509319" y="5536045"/>
            <a:ext cx="1993886" cy="522462"/>
          </a:xfrm>
          <a:prstGeom prst="rect">
            <a:avLst/>
          </a:prstGeom>
        </p:spPr>
      </p:pic>
      <p:sp>
        <p:nvSpPr>
          <p:cNvPr id="8" name="文本框 7">
            <a:extLst>
              <a:ext uri="{FF2B5EF4-FFF2-40B4-BE49-F238E27FC236}">
                <a16:creationId xmlns:a16="http://schemas.microsoft.com/office/drawing/2014/main" id="{77715C8F-6F9A-2941-BD29-31DA1CB2856E}"/>
              </a:ext>
            </a:extLst>
          </p:cNvPr>
          <p:cNvSpPr txBox="1"/>
          <p:nvPr/>
        </p:nvSpPr>
        <p:spPr>
          <a:xfrm>
            <a:off x="2417147" y="1691843"/>
            <a:ext cx="1870448" cy="461665"/>
          </a:xfrm>
          <a:prstGeom prst="rect">
            <a:avLst/>
          </a:prstGeom>
          <a:noFill/>
        </p:spPr>
        <p:txBody>
          <a:bodyPr wrap="none" rtlCol="0">
            <a:spAutoFit/>
          </a:bodyPr>
          <a:lstStyle/>
          <a:p>
            <a:r>
              <a:rPr kumimoji="1" lang="en-US" altLang="zh-CN" sz="2400" b="1" dirty="0">
                <a:latin typeface="Microsoft YaHei" panose="020B0503020204020204" pitchFamily="34" charset="-122"/>
                <a:ea typeface="Microsoft YaHei" panose="020B0503020204020204" pitchFamily="34" charset="-122"/>
              </a:rPr>
              <a:t>Exoplanets</a:t>
            </a:r>
            <a:endParaRPr kumimoji="1" lang="zh-CN" altLang="en-US" sz="2400" b="1" dirty="0">
              <a:latin typeface="Microsoft YaHei" panose="020B0503020204020204" pitchFamily="34" charset="-122"/>
              <a:ea typeface="Microsoft YaHei" panose="020B0503020204020204" pitchFamily="34" charset="-122"/>
            </a:endParaRPr>
          </a:p>
        </p:txBody>
      </p:sp>
      <p:sp>
        <p:nvSpPr>
          <p:cNvPr id="21" name="文本框 20">
            <a:extLst>
              <a:ext uri="{FF2B5EF4-FFF2-40B4-BE49-F238E27FC236}">
                <a16:creationId xmlns:a16="http://schemas.microsoft.com/office/drawing/2014/main" id="{049600FD-9146-5946-B278-678E2F8CDF8E}"/>
              </a:ext>
            </a:extLst>
          </p:cNvPr>
          <p:cNvSpPr txBox="1"/>
          <p:nvPr/>
        </p:nvSpPr>
        <p:spPr>
          <a:xfrm>
            <a:off x="2028932" y="1261272"/>
            <a:ext cx="2646878" cy="461665"/>
          </a:xfrm>
          <a:prstGeom prst="rect">
            <a:avLst/>
          </a:prstGeom>
          <a:noFill/>
        </p:spPr>
        <p:txBody>
          <a:bodyPr wrap="none" rtlCol="0">
            <a:spAutoFit/>
          </a:bodyPr>
          <a:lstStyle/>
          <a:p>
            <a:r>
              <a:rPr kumimoji="1" lang="zh-CN" altLang="en-US" sz="2400" b="1" dirty="0"/>
              <a:t>太阳系外行星系统</a:t>
            </a:r>
          </a:p>
        </p:txBody>
      </p:sp>
    </p:spTree>
    <p:extLst>
      <p:ext uri="{BB962C8B-B14F-4D97-AF65-F5344CB8AC3E}">
        <p14:creationId xmlns:p14="http://schemas.microsoft.com/office/powerpoint/2010/main" val="579884247"/>
      </p:ext>
    </p:extLst>
  </p:cSld>
  <p:clrMapOvr>
    <a:masterClrMapping/>
  </p:clrMapOvr>
  <mc:AlternateContent xmlns:mc="http://schemas.openxmlformats.org/markup-compatibility/2006" xmlns:p14="http://schemas.microsoft.com/office/powerpoint/2010/main">
    <mc:Choice Requires="p14">
      <p:transition spd="slow" p14:dur="2000" advTm="894"/>
    </mc:Choice>
    <mc:Fallback xmlns="">
      <p:transition spd="slow" advTm="894"/>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4D8039-E0BA-BDC3-688B-BE5A37D3379E}"/>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7D5361ED-F60A-1014-0A4A-DF55A66E773E}"/>
              </a:ext>
            </a:extLst>
          </p:cNvPr>
          <p:cNvSpPr>
            <a:spLocks noGrp="1"/>
          </p:cNvSpPr>
          <p:nvPr>
            <p:ph type="title"/>
          </p:nvPr>
        </p:nvSpPr>
        <p:spPr>
          <a:xfrm>
            <a:off x="771493" y="-79997"/>
            <a:ext cx="10515600" cy="1325563"/>
          </a:xfrm>
        </p:spPr>
        <p:txBody>
          <a:bodyPr>
            <a:normAutofit/>
          </a:bodyPr>
          <a:lstStyle/>
          <a:p>
            <a:pPr algn="ctr"/>
            <a:r>
              <a:rPr kumimoji="1" lang="en-US" altLang="zh-CN" sz="4000" dirty="0">
                <a:solidFill>
                  <a:srgbClr val="7030A0"/>
                </a:solidFill>
              </a:rPr>
              <a:t>Bright Future of Exoplanet Statistics</a:t>
            </a:r>
          </a:p>
        </p:txBody>
      </p:sp>
      <p:pic>
        <p:nvPicPr>
          <p:cNvPr id="5" name="图片 4">
            <a:extLst>
              <a:ext uri="{FF2B5EF4-FFF2-40B4-BE49-F238E27FC236}">
                <a16:creationId xmlns:a16="http://schemas.microsoft.com/office/drawing/2014/main" id="{FBE00DC3-BE8F-3A8E-7C43-A941619487DA}"/>
              </a:ext>
            </a:extLst>
          </p:cNvPr>
          <p:cNvPicPr>
            <a:picLocks noChangeAspect="1"/>
          </p:cNvPicPr>
          <p:nvPr/>
        </p:nvPicPr>
        <p:blipFill>
          <a:blip r:embed="rId3"/>
          <a:stretch>
            <a:fillRect/>
          </a:stretch>
        </p:blipFill>
        <p:spPr>
          <a:xfrm>
            <a:off x="0" y="1060724"/>
            <a:ext cx="12192000" cy="128113"/>
          </a:xfrm>
          <a:prstGeom prst="rect">
            <a:avLst/>
          </a:prstGeom>
        </p:spPr>
      </p:pic>
      <p:sp>
        <p:nvSpPr>
          <p:cNvPr id="6" name="文本框 5">
            <a:extLst>
              <a:ext uri="{FF2B5EF4-FFF2-40B4-BE49-F238E27FC236}">
                <a16:creationId xmlns:a16="http://schemas.microsoft.com/office/drawing/2014/main" id="{502599B5-E73C-37FF-7179-8D92DE9807DB}"/>
              </a:ext>
            </a:extLst>
          </p:cNvPr>
          <p:cNvSpPr txBox="1"/>
          <p:nvPr/>
        </p:nvSpPr>
        <p:spPr>
          <a:xfrm>
            <a:off x="2095558" y="1278467"/>
            <a:ext cx="8223595" cy="461665"/>
          </a:xfrm>
          <a:prstGeom prst="rect">
            <a:avLst/>
          </a:prstGeom>
          <a:noFill/>
        </p:spPr>
        <p:txBody>
          <a:bodyPr wrap="square">
            <a:spAutoFit/>
          </a:bodyPr>
          <a:lstStyle/>
          <a:p>
            <a:r>
              <a:rPr lang="en-US" altLang="zh-CN" sz="2400" b="0" i="0" u="none" strike="noStrike" dirty="0">
                <a:solidFill>
                  <a:srgbClr val="FF0000"/>
                </a:solidFill>
                <a:effectLst/>
                <a:latin typeface="Microsoft YaHei" panose="020B0503020204020204" pitchFamily="34" charset="-122"/>
                <a:ea typeface="Microsoft YaHei" panose="020B0503020204020204" pitchFamily="34" charset="-122"/>
              </a:rPr>
              <a:t>The "Successor" to the LAMOST Telescope — "ESST"</a:t>
            </a:r>
            <a:endParaRPr lang="zh-CN" altLang="en-US" sz="2400" dirty="0">
              <a:solidFill>
                <a:srgbClr val="FF0000"/>
              </a:solidFill>
              <a:latin typeface="Microsoft YaHei" panose="020B0503020204020204" pitchFamily="34" charset="-122"/>
              <a:ea typeface="Microsoft YaHei" panose="020B0503020204020204" pitchFamily="34" charset="-122"/>
            </a:endParaRPr>
          </a:p>
        </p:txBody>
      </p:sp>
      <p:pic>
        <p:nvPicPr>
          <p:cNvPr id="7" name="图片 5">
            <a:extLst>
              <a:ext uri="{FF2B5EF4-FFF2-40B4-BE49-F238E27FC236}">
                <a16:creationId xmlns:a16="http://schemas.microsoft.com/office/drawing/2014/main" id="{B6940438-5422-DB07-73E1-513D19E0C27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2514" y="3405347"/>
            <a:ext cx="4119373" cy="30675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右箭头 9">
            <a:extLst>
              <a:ext uri="{FF2B5EF4-FFF2-40B4-BE49-F238E27FC236}">
                <a16:creationId xmlns:a16="http://schemas.microsoft.com/office/drawing/2014/main" id="{5785482C-DC3F-6CE1-333B-95A643ED902B}"/>
              </a:ext>
            </a:extLst>
          </p:cNvPr>
          <p:cNvSpPr/>
          <p:nvPr/>
        </p:nvSpPr>
        <p:spPr>
          <a:xfrm>
            <a:off x="5211314" y="3689989"/>
            <a:ext cx="1992085" cy="832757"/>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2" name="文本框 11">
            <a:extLst>
              <a:ext uri="{FF2B5EF4-FFF2-40B4-BE49-F238E27FC236}">
                <a16:creationId xmlns:a16="http://schemas.microsoft.com/office/drawing/2014/main" id="{0D4C3544-1C67-B202-AB11-E9FF216C6ECD}"/>
              </a:ext>
            </a:extLst>
          </p:cNvPr>
          <p:cNvSpPr txBox="1"/>
          <p:nvPr/>
        </p:nvSpPr>
        <p:spPr>
          <a:xfrm>
            <a:off x="8021820" y="1855075"/>
            <a:ext cx="3439016" cy="646331"/>
          </a:xfrm>
          <a:prstGeom prst="rect">
            <a:avLst/>
          </a:prstGeom>
          <a:noFill/>
        </p:spPr>
        <p:txBody>
          <a:bodyPr wrap="square">
            <a:spAutoFit/>
          </a:bodyPr>
          <a:lstStyle/>
          <a:p>
            <a:r>
              <a:rPr lang="en-US" altLang="zh-CN" dirty="0">
                <a:solidFill>
                  <a:srgbClr val="FF0000"/>
                </a:solidFill>
                <a:effectLst/>
                <a:latin typeface="Helvetica" pitchFamily="2" charset="0"/>
              </a:rPr>
              <a:t>E</a:t>
            </a:r>
            <a:r>
              <a:rPr lang="en-US" altLang="zh-CN" dirty="0">
                <a:effectLst/>
                <a:latin typeface="Helvetica" pitchFamily="2" charset="0"/>
              </a:rPr>
              <a:t>xtremely large </a:t>
            </a:r>
            <a:r>
              <a:rPr lang="en-US" altLang="zh-CN" dirty="0">
                <a:solidFill>
                  <a:srgbClr val="FF0000"/>
                </a:solidFill>
                <a:effectLst/>
                <a:latin typeface="Helvetica" pitchFamily="2" charset="0"/>
              </a:rPr>
              <a:t>S</a:t>
            </a:r>
            <a:r>
              <a:rPr lang="en-US" altLang="zh-CN" dirty="0">
                <a:effectLst/>
                <a:latin typeface="Helvetica" pitchFamily="2" charset="0"/>
              </a:rPr>
              <a:t>pectroscopic </a:t>
            </a:r>
          </a:p>
          <a:p>
            <a:r>
              <a:rPr lang="en-US" altLang="zh-CN" dirty="0">
                <a:solidFill>
                  <a:srgbClr val="FF0000"/>
                </a:solidFill>
                <a:effectLst/>
                <a:latin typeface="Helvetica" pitchFamily="2" charset="0"/>
              </a:rPr>
              <a:t>S</a:t>
            </a:r>
            <a:r>
              <a:rPr lang="en-US" altLang="zh-CN" dirty="0">
                <a:effectLst/>
                <a:latin typeface="Helvetica" pitchFamily="2" charset="0"/>
              </a:rPr>
              <a:t>urvey</a:t>
            </a:r>
            <a:r>
              <a:rPr lang="zh-CN" altLang="en-US" dirty="0">
                <a:latin typeface="Helvetica" pitchFamily="2" charset="0"/>
              </a:rPr>
              <a:t> </a:t>
            </a:r>
            <a:r>
              <a:rPr lang="en-US" altLang="zh-CN" dirty="0">
                <a:solidFill>
                  <a:srgbClr val="FF0000"/>
                </a:solidFill>
                <a:effectLst/>
                <a:latin typeface="Helvetica" pitchFamily="2" charset="0"/>
              </a:rPr>
              <a:t>T</a:t>
            </a:r>
            <a:r>
              <a:rPr lang="en-US" altLang="zh-CN" dirty="0">
                <a:effectLst/>
                <a:latin typeface="Helvetica" pitchFamily="2" charset="0"/>
              </a:rPr>
              <a:t>elescope</a:t>
            </a:r>
            <a:r>
              <a:rPr lang="zh-CN" altLang="en-US" dirty="0">
                <a:effectLst/>
                <a:latin typeface="Helvetica" pitchFamily="2" charset="0"/>
              </a:rPr>
              <a:t> （</a:t>
            </a:r>
            <a:r>
              <a:rPr lang="en-US" altLang="zh-CN" dirty="0">
                <a:effectLst/>
                <a:latin typeface="Helvetica" pitchFamily="2" charset="0"/>
              </a:rPr>
              <a:t>ESST</a:t>
            </a:r>
            <a:r>
              <a:rPr lang="zh-CN" altLang="en-US" dirty="0">
                <a:effectLst/>
                <a:latin typeface="Helvetica" pitchFamily="2" charset="0"/>
              </a:rPr>
              <a:t>）</a:t>
            </a:r>
            <a:endParaRPr lang="en-US" altLang="zh-CN" dirty="0">
              <a:effectLst/>
              <a:latin typeface="Helvetica" pitchFamily="2" charset="0"/>
            </a:endParaRPr>
          </a:p>
        </p:txBody>
      </p:sp>
      <p:sp>
        <p:nvSpPr>
          <p:cNvPr id="13" name="文本框 12">
            <a:extLst>
              <a:ext uri="{FF2B5EF4-FFF2-40B4-BE49-F238E27FC236}">
                <a16:creationId xmlns:a16="http://schemas.microsoft.com/office/drawing/2014/main" id="{9128E7CD-F1C1-37F4-6B6C-7A86C90DAA48}"/>
              </a:ext>
            </a:extLst>
          </p:cNvPr>
          <p:cNvSpPr txBox="1"/>
          <p:nvPr/>
        </p:nvSpPr>
        <p:spPr>
          <a:xfrm>
            <a:off x="524056" y="2948508"/>
            <a:ext cx="4427815" cy="400110"/>
          </a:xfrm>
          <a:prstGeom prst="rect">
            <a:avLst/>
          </a:prstGeom>
          <a:noFill/>
        </p:spPr>
        <p:txBody>
          <a:bodyPr wrap="none" rtlCol="0">
            <a:spAutoFit/>
          </a:bodyPr>
          <a:lstStyle/>
          <a:p>
            <a:pPr algn="l"/>
            <a:r>
              <a:rPr kumimoji="1" lang="en-US" altLang="zh-CN" sz="2000" dirty="0">
                <a:latin typeface="Microsoft YaHei" panose="020B0503020204020204" pitchFamily="34" charset="-122"/>
                <a:ea typeface="Microsoft YaHei" panose="020B0503020204020204" pitchFamily="34" charset="-122"/>
              </a:rPr>
              <a:t>4</a:t>
            </a:r>
            <a:r>
              <a:rPr kumimoji="1" lang="zh-CN" altLang="en-US" sz="2000" dirty="0">
                <a:latin typeface="Microsoft YaHei" panose="020B0503020204020204" pitchFamily="34" charset="-122"/>
                <a:ea typeface="Microsoft YaHei" panose="020B0503020204020204" pitchFamily="34" charset="-122"/>
              </a:rPr>
              <a:t> </a:t>
            </a:r>
            <a:r>
              <a:rPr kumimoji="1" lang="en-US" altLang="zh-CN" sz="2000" dirty="0">
                <a:latin typeface="Microsoft YaHei" panose="020B0503020204020204" pitchFamily="34" charset="-122"/>
                <a:ea typeface="Microsoft YaHei" panose="020B0503020204020204" pitchFamily="34" charset="-122"/>
              </a:rPr>
              <a:t>Meters</a:t>
            </a:r>
            <a:r>
              <a:rPr kumimoji="1" lang="zh-CN" altLang="en-US" sz="2000" dirty="0">
                <a:latin typeface="Microsoft YaHei" panose="020B0503020204020204" pitchFamily="34" charset="-122"/>
                <a:ea typeface="Microsoft YaHei" panose="020B0503020204020204" pitchFamily="34" charset="-122"/>
              </a:rPr>
              <a:t>，</a:t>
            </a:r>
            <a:r>
              <a:rPr kumimoji="1" lang="en-US" altLang="zh-CN" sz="2000" dirty="0">
                <a:latin typeface="Microsoft YaHei" panose="020B0503020204020204" pitchFamily="34" charset="-122"/>
                <a:ea typeface="Microsoft YaHei" panose="020B0503020204020204" pitchFamily="34" charset="-122"/>
              </a:rPr>
              <a:t>4000</a:t>
            </a:r>
            <a:r>
              <a:rPr kumimoji="1" lang="zh-CN" altLang="en-US" sz="2000" dirty="0">
                <a:latin typeface="Microsoft YaHei" panose="020B0503020204020204" pitchFamily="34" charset="-122"/>
                <a:ea typeface="Microsoft YaHei" panose="020B0503020204020204" pitchFamily="34" charset="-122"/>
              </a:rPr>
              <a:t> </a:t>
            </a:r>
            <a:r>
              <a:rPr kumimoji="1" lang="en-US" altLang="zh-CN" sz="2000" dirty="0">
                <a:latin typeface="Microsoft YaHei" panose="020B0503020204020204" pitchFamily="34" charset="-122"/>
                <a:ea typeface="Microsoft YaHei" panose="020B0503020204020204" pitchFamily="34" charset="-122"/>
              </a:rPr>
              <a:t>fibers (since 2011)</a:t>
            </a:r>
            <a:endParaRPr kumimoji="1" lang="zh-CN" altLang="en-US" sz="2000" dirty="0">
              <a:latin typeface="Microsoft YaHei" panose="020B0503020204020204" pitchFamily="34" charset="-122"/>
              <a:ea typeface="Microsoft YaHei" panose="020B0503020204020204" pitchFamily="34" charset="-122"/>
            </a:endParaRPr>
          </a:p>
        </p:txBody>
      </p:sp>
      <p:sp>
        <p:nvSpPr>
          <p:cNvPr id="15" name="文本框 14">
            <a:extLst>
              <a:ext uri="{FF2B5EF4-FFF2-40B4-BE49-F238E27FC236}">
                <a16:creationId xmlns:a16="http://schemas.microsoft.com/office/drawing/2014/main" id="{79987FA9-6593-553B-FF5F-8C6EF28F2F29}"/>
              </a:ext>
            </a:extLst>
          </p:cNvPr>
          <p:cNvSpPr txBox="1"/>
          <p:nvPr/>
        </p:nvSpPr>
        <p:spPr>
          <a:xfrm>
            <a:off x="771493" y="2040860"/>
            <a:ext cx="3892671" cy="646331"/>
          </a:xfrm>
          <a:prstGeom prst="rect">
            <a:avLst/>
          </a:prstGeom>
          <a:noFill/>
        </p:spPr>
        <p:txBody>
          <a:bodyPr wrap="square">
            <a:spAutoFit/>
          </a:bodyPr>
          <a:lstStyle/>
          <a:p>
            <a:r>
              <a:rPr lang="en-US" altLang="zh-CN" sz="1800" b="1" dirty="0">
                <a:solidFill>
                  <a:srgbClr val="FF0000"/>
                </a:solidFill>
              </a:rPr>
              <a:t>L</a:t>
            </a:r>
            <a:r>
              <a:rPr lang="en-US" altLang="zh-CN" sz="1800" dirty="0"/>
              <a:t>arge sky </a:t>
            </a:r>
            <a:r>
              <a:rPr lang="en-US" altLang="zh-CN" sz="1800" b="1" dirty="0">
                <a:solidFill>
                  <a:srgbClr val="FF0000"/>
                </a:solidFill>
              </a:rPr>
              <a:t>A</a:t>
            </a:r>
            <a:r>
              <a:rPr lang="en-US" altLang="zh-CN" sz="1800" dirty="0"/>
              <a:t>rea </a:t>
            </a:r>
            <a:r>
              <a:rPr lang="en-US" altLang="zh-CN" sz="1800" b="1" dirty="0">
                <a:solidFill>
                  <a:srgbClr val="FF0000"/>
                </a:solidFill>
              </a:rPr>
              <a:t>M</a:t>
            </a:r>
            <a:r>
              <a:rPr lang="en-US" altLang="zh-CN" sz="1800" dirty="0"/>
              <a:t>ulti-</a:t>
            </a:r>
            <a:r>
              <a:rPr lang="en-US" altLang="zh-CN" sz="1800" b="1" dirty="0">
                <a:solidFill>
                  <a:srgbClr val="FF0000"/>
                </a:solidFill>
              </a:rPr>
              <a:t>O</a:t>
            </a:r>
            <a:r>
              <a:rPr lang="en-US" altLang="zh-CN" sz="1800" dirty="0"/>
              <a:t>bject Fiber </a:t>
            </a:r>
            <a:r>
              <a:rPr lang="en-US" altLang="zh-CN" sz="1800" b="1" dirty="0">
                <a:solidFill>
                  <a:srgbClr val="FF0000"/>
                </a:solidFill>
              </a:rPr>
              <a:t>S</a:t>
            </a:r>
            <a:r>
              <a:rPr lang="en-US" altLang="zh-CN" sz="1800" dirty="0"/>
              <a:t>pectroscopy </a:t>
            </a:r>
            <a:r>
              <a:rPr lang="en-US" altLang="zh-CN" sz="1800" b="1" dirty="0">
                <a:solidFill>
                  <a:srgbClr val="FF0000"/>
                </a:solidFill>
              </a:rPr>
              <a:t>T</a:t>
            </a:r>
            <a:r>
              <a:rPr lang="en-US" altLang="zh-CN" sz="1800" dirty="0"/>
              <a:t>elescope</a:t>
            </a:r>
            <a:r>
              <a:rPr lang="zh-CN" altLang="en-US" sz="1800" dirty="0"/>
              <a:t> （</a:t>
            </a:r>
            <a:r>
              <a:rPr lang="en-US" altLang="zh-CN" sz="1800" dirty="0"/>
              <a:t>LAMOST</a:t>
            </a:r>
            <a:r>
              <a:rPr lang="zh-CN" altLang="en-US" dirty="0"/>
              <a:t>）</a:t>
            </a:r>
            <a:endParaRPr lang="zh-CN" altLang="en-US" sz="1800" dirty="0"/>
          </a:p>
        </p:txBody>
      </p:sp>
      <p:sp>
        <p:nvSpPr>
          <p:cNvPr id="16" name="文本框 15">
            <a:extLst>
              <a:ext uri="{FF2B5EF4-FFF2-40B4-BE49-F238E27FC236}">
                <a16:creationId xmlns:a16="http://schemas.microsoft.com/office/drawing/2014/main" id="{20218CD7-BBD2-4AE0-3ABA-1CE9C1518604}"/>
              </a:ext>
            </a:extLst>
          </p:cNvPr>
          <p:cNvSpPr txBox="1"/>
          <p:nvPr/>
        </p:nvSpPr>
        <p:spPr>
          <a:xfrm>
            <a:off x="7034819" y="2587469"/>
            <a:ext cx="5157181" cy="400110"/>
          </a:xfrm>
          <a:prstGeom prst="rect">
            <a:avLst/>
          </a:prstGeom>
          <a:noFill/>
        </p:spPr>
        <p:txBody>
          <a:bodyPr wrap="none" rtlCol="0">
            <a:spAutoFit/>
          </a:bodyPr>
          <a:lstStyle/>
          <a:p>
            <a:pPr algn="l"/>
            <a:r>
              <a:rPr kumimoji="1" lang="en-US" altLang="zh-CN" sz="2000" dirty="0">
                <a:latin typeface="Microsoft YaHei" panose="020B0503020204020204" pitchFamily="34" charset="-122"/>
                <a:ea typeface="Microsoft YaHei" panose="020B0503020204020204" pitchFamily="34" charset="-122"/>
              </a:rPr>
              <a:t>12</a:t>
            </a:r>
            <a:r>
              <a:rPr kumimoji="1" lang="zh-CN" altLang="en-US" sz="2000" dirty="0">
                <a:latin typeface="Microsoft YaHei" panose="020B0503020204020204" pitchFamily="34" charset="-122"/>
                <a:ea typeface="Microsoft YaHei" panose="020B0503020204020204" pitchFamily="34" charset="-122"/>
              </a:rPr>
              <a:t> </a:t>
            </a:r>
            <a:r>
              <a:rPr kumimoji="1" lang="en-US" altLang="zh-CN" sz="2000" dirty="0">
                <a:latin typeface="Microsoft YaHei" panose="020B0503020204020204" pitchFamily="34" charset="-122"/>
                <a:ea typeface="Microsoft YaHei" panose="020B0503020204020204" pitchFamily="34" charset="-122"/>
              </a:rPr>
              <a:t>Meters</a:t>
            </a:r>
            <a:r>
              <a:rPr kumimoji="1" lang="zh-CN" altLang="en-US" sz="2000" dirty="0">
                <a:latin typeface="Microsoft YaHei" panose="020B0503020204020204" pitchFamily="34" charset="-122"/>
                <a:ea typeface="Microsoft YaHei" panose="020B0503020204020204" pitchFamily="34" charset="-122"/>
              </a:rPr>
              <a:t>，</a:t>
            </a:r>
            <a:r>
              <a:rPr kumimoji="1" lang="en-US" altLang="zh-CN" sz="2000" dirty="0">
                <a:latin typeface="Microsoft YaHei" panose="020B0503020204020204" pitchFamily="34" charset="-122"/>
                <a:ea typeface="Microsoft YaHei" panose="020B0503020204020204" pitchFamily="34" charset="-122"/>
              </a:rPr>
              <a:t> 30, 000</a:t>
            </a:r>
            <a:r>
              <a:rPr kumimoji="1" lang="zh-CN" altLang="en-US" sz="2000" dirty="0">
                <a:latin typeface="Microsoft YaHei" panose="020B0503020204020204" pitchFamily="34" charset="-122"/>
                <a:ea typeface="Microsoft YaHei" panose="020B0503020204020204" pitchFamily="34" charset="-122"/>
              </a:rPr>
              <a:t> </a:t>
            </a:r>
            <a:r>
              <a:rPr kumimoji="1" lang="en-US" altLang="zh-CN" sz="2000" dirty="0">
                <a:latin typeface="Microsoft YaHei" panose="020B0503020204020204" pitchFamily="34" charset="-122"/>
                <a:ea typeface="Microsoft YaHei" panose="020B0503020204020204" pitchFamily="34" charset="-122"/>
              </a:rPr>
              <a:t>fibers (plan in 2030)</a:t>
            </a:r>
            <a:endParaRPr kumimoji="1" lang="zh-CN" altLang="en-US" sz="2000" dirty="0">
              <a:latin typeface="Microsoft YaHei" panose="020B0503020204020204" pitchFamily="34" charset="-122"/>
              <a:ea typeface="Microsoft YaHei" panose="020B0503020204020204" pitchFamily="34" charset="-122"/>
            </a:endParaRPr>
          </a:p>
        </p:txBody>
      </p:sp>
      <p:pic>
        <p:nvPicPr>
          <p:cNvPr id="3" name="Picture 4">
            <a:extLst>
              <a:ext uri="{FF2B5EF4-FFF2-40B4-BE49-F238E27FC236}">
                <a16:creationId xmlns:a16="http://schemas.microsoft.com/office/drawing/2014/main" id="{C7286629-2CA8-CA6E-3159-A4DF404C771A}"/>
              </a:ext>
            </a:extLst>
          </p:cNvPr>
          <p:cNvPicPr>
            <a:picLocks noChangeAspect="1"/>
          </p:cNvPicPr>
          <p:nvPr/>
        </p:nvPicPr>
        <p:blipFill>
          <a:blip r:embed="rId5"/>
          <a:stretch>
            <a:fillRect/>
          </a:stretch>
        </p:blipFill>
        <p:spPr>
          <a:xfrm>
            <a:off x="7772826" y="3008277"/>
            <a:ext cx="3265288" cy="3755886"/>
          </a:xfrm>
          <a:prstGeom prst="rect">
            <a:avLst/>
          </a:prstGeom>
        </p:spPr>
      </p:pic>
    </p:spTree>
    <p:extLst>
      <p:ext uri="{BB962C8B-B14F-4D97-AF65-F5344CB8AC3E}">
        <p14:creationId xmlns:p14="http://schemas.microsoft.com/office/powerpoint/2010/main" val="3461467746"/>
      </p:ext>
    </p:extLst>
  </p:cSld>
  <p:clrMapOvr>
    <a:masterClrMapping/>
  </p:clrMapOvr>
  <mc:AlternateContent xmlns:mc="http://schemas.openxmlformats.org/markup-compatibility/2006" xmlns:p14="http://schemas.microsoft.com/office/powerpoint/2010/main">
    <mc:Choice Requires="p14">
      <p:transition spd="slow" p14:dur="2000" advTm="894"/>
    </mc:Choice>
    <mc:Fallback xmlns="">
      <p:transition spd="slow" advTm="894"/>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DD3637-6B44-C5B6-F581-96F7120A7C2A}"/>
            </a:ext>
          </a:extLst>
        </p:cNvPr>
        <p:cNvGrpSpPr/>
        <p:nvPr/>
      </p:nvGrpSpPr>
      <p:grpSpPr>
        <a:xfrm>
          <a:off x="0" y="0"/>
          <a:ext cx="0" cy="0"/>
          <a:chOff x="0" y="0"/>
          <a:chExt cx="0" cy="0"/>
        </a:xfrm>
      </p:grpSpPr>
      <p:sp>
        <p:nvSpPr>
          <p:cNvPr id="12" name="矩形 11">
            <a:extLst>
              <a:ext uri="{FF2B5EF4-FFF2-40B4-BE49-F238E27FC236}">
                <a16:creationId xmlns:a16="http://schemas.microsoft.com/office/drawing/2014/main" id="{71F50763-D16C-BFF6-8B52-B84BA5A76D88}"/>
              </a:ext>
            </a:extLst>
          </p:cNvPr>
          <p:cNvSpPr/>
          <p:nvPr/>
        </p:nvSpPr>
        <p:spPr>
          <a:xfrm>
            <a:off x="-112776" y="245323"/>
            <a:ext cx="12417551" cy="707886"/>
          </a:xfrm>
          <a:prstGeom prst="rect">
            <a:avLst/>
          </a:prstGeom>
        </p:spPr>
        <p:txBody>
          <a:bodyPr wrap="square">
            <a:spAutoFit/>
          </a:bodyPr>
          <a:lstStyle/>
          <a:p>
            <a:pPr algn="ctr">
              <a:spcBef>
                <a:spcPct val="0"/>
              </a:spcBef>
              <a:buClrTx/>
              <a:buSzTx/>
              <a:buFontTx/>
              <a:buNone/>
            </a:pPr>
            <a:r>
              <a:rPr lang="en-US" altLang="zh-CN" sz="4000" dirty="0">
                <a:solidFill>
                  <a:srgbClr val="7030A0"/>
                </a:solidFill>
                <a:latin typeface="Microsoft YaHei" panose="020B0503020204020204" pitchFamily="34" charset="-122"/>
                <a:ea typeface="Microsoft YaHei" panose="020B0503020204020204" pitchFamily="34" charset="-122"/>
              </a:rPr>
              <a:t>Important Progresses of Planetary Statistics</a:t>
            </a:r>
            <a:endParaRPr lang="zh-CN" altLang="en-US" sz="4000" dirty="0">
              <a:solidFill>
                <a:srgbClr val="7030A0"/>
              </a:solidFill>
              <a:latin typeface="Microsoft YaHei" panose="020B0503020204020204" pitchFamily="34" charset="-122"/>
              <a:ea typeface="Microsoft YaHei" panose="020B0503020204020204" pitchFamily="34" charset="-122"/>
            </a:endParaRPr>
          </a:p>
        </p:txBody>
      </p:sp>
      <p:pic>
        <p:nvPicPr>
          <p:cNvPr id="16" name="图片 15">
            <a:extLst>
              <a:ext uri="{FF2B5EF4-FFF2-40B4-BE49-F238E27FC236}">
                <a16:creationId xmlns:a16="http://schemas.microsoft.com/office/drawing/2014/main" id="{F394B8B9-02D1-8011-805C-CFE54A286A75}"/>
              </a:ext>
            </a:extLst>
          </p:cNvPr>
          <p:cNvPicPr>
            <a:picLocks noChangeAspect="1"/>
          </p:cNvPicPr>
          <p:nvPr/>
        </p:nvPicPr>
        <p:blipFill>
          <a:blip r:embed="rId3"/>
          <a:stretch>
            <a:fillRect/>
          </a:stretch>
        </p:blipFill>
        <p:spPr>
          <a:xfrm>
            <a:off x="0" y="1009170"/>
            <a:ext cx="12192000" cy="128113"/>
          </a:xfrm>
          <a:prstGeom prst="rect">
            <a:avLst/>
          </a:prstGeom>
        </p:spPr>
      </p:pic>
      <p:pic>
        <p:nvPicPr>
          <p:cNvPr id="2" name="图片 1">
            <a:extLst>
              <a:ext uri="{FF2B5EF4-FFF2-40B4-BE49-F238E27FC236}">
                <a16:creationId xmlns:a16="http://schemas.microsoft.com/office/drawing/2014/main" id="{5136E8CA-EEF0-4B95-2DC0-1B71C4C7C57F}"/>
              </a:ext>
            </a:extLst>
          </p:cNvPr>
          <p:cNvPicPr>
            <a:picLocks noChangeAspect="1"/>
          </p:cNvPicPr>
          <p:nvPr/>
        </p:nvPicPr>
        <p:blipFill>
          <a:blip r:embed="rId4"/>
          <a:stretch>
            <a:fillRect/>
          </a:stretch>
        </p:blipFill>
        <p:spPr>
          <a:xfrm>
            <a:off x="4951315" y="2421835"/>
            <a:ext cx="7067326" cy="3256513"/>
          </a:xfrm>
          <a:prstGeom prst="rect">
            <a:avLst/>
          </a:prstGeom>
          <a:ln>
            <a:solidFill>
              <a:schemeClr val="tx1">
                <a:lumMod val="50000"/>
                <a:lumOff val="50000"/>
              </a:schemeClr>
            </a:solidFill>
          </a:ln>
        </p:spPr>
      </p:pic>
      <p:sp>
        <p:nvSpPr>
          <p:cNvPr id="7" name="文本框 6">
            <a:extLst>
              <a:ext uri="{FF2B5EF4-FFF2-40B4-BE49-F238E27FC236}">
                <a16:creationId xmlns:a16="http://schemas.microsoft.com/office/drawing/2014/main" id="{77477B44-D979-700C-FBFF-9A3C72744B98}"/>
              </a:ext>
            </a:extLst>
          </p:cNvPr>
          <p:cNvSpPr txBox="1"/>
          <p:nvPr/>
        </p:nvSpPr>
        <p:spPr>
          <a:xfrm>
            <a:off x="0" y="1470131"/>
            <a:ext cx="6811288" cy="461665"/>
          </a:xfrm>
          <a:prstGeom prst="rect">
            <a:avLst/>
          </a:prstGeom>
          <a:noFill/>
        </p:spPr>
        <p:txBody>
          <a:bodyPr wrap="none" rtlCol="0">
            <a:spAutoFit/>
          </a:bodyPr>
          <a:lstStyle/>
          <a:p>
            <a:pPr algn="ctr"/>
            <a:r>
              <a:rPr kumimoji="1" lang="en-US" altLang="zh-CN" sz="2400" b="1" dirty="0">
                <a:solidFill>
                  <a:srgbClr val="FF0000"/>
                </a:solidFill>
                <a:latin typeface="Microsoft YaHei" panose="020B0503020204020204" pitchFamily="34" charset="-122"/>
                <a:ea typeface="Microsoft YaHei" panose="020B0503020204020204" pitchFamily="34" charset="-122"/>
              </a:rPr>
              <a:t>Era of the Solar System</a:t>
            </a:r>
            <a:r>
              <a:rPr kumimoji="1" lang="zh-CN" altLang="en-US" sz="2400" b="1" dirty="0">
                <a:solidFill>
                  <a:srgbClr val="FF0000"/>
                </a:solidFill>
                <a:latin typeface="Microsoft YaHei" panose="020B0503020204020204" pitchFamily="34" charset="-122"/>
                <a:ea typeface="Microsoft YaHei" panose="020B0503020204020204" pitchFamily="34" charset="-122"/>
              </a:rPr>
              <a:t> </a:t>
            </a:r>
            <a:r>
              <a:rPr kumimoji="1" lang="en-US" altLang="zh-CN" sz="2400" b="1" dirty="0">
                <a:solidFill>
                  <a:srgbClr val="FF0000"/>
                </a:solidFill>
                <a:latin typeface="Microsoft YaHei" panose="020B0503020204020204" pitchFamily="34" charset="-122"/>
                <a:ea typeface="Microsoft YaHei" panose="020B0503020204020204" pitchFamily="34" charset="-122"/>
              </a:rPr>
              <a:t>Planets  (Pre-1995)</a:t>
            </a:r>
          </a:p>
        </p:txBody>
      </p:sp>
      <p:pic>
        <p:nvPicPr>
          <p:cNvPr id="8" name="图片 7">
            <a:extLst>
              <a:ext uri="{FF2B5EF4-FFF2-40B4-BE49-F238E27FC236}">
                <a16:creationId xmlns:a16="http://schemas.microsoft.com/office/drawing/2014/main" id="{12745C9A-2B8D-38CE-349E-C024E7A52B06}"/>
              </a:ext>
            </a:extLst>
          </p:cNvPr>
          <p:cNvPicPr>
            <a:picLocks noChangeAspect="1"/>
          </p:cNvPicPr>
          <p:nvPr/>
        </p:nvPicPr>
        <p:blipFill>
          <a:blip r:embed="rId5"/>
          <a:stretch>
            <a:fillRect/>
          </a:stretch>
        </p:blipFill>
        <p:spPr>
          <a:xfrm>
            <a:off x="1566" y="2448718"/>
            <a:ext cx="4895140" cy="3256513"/>
          </a:xfrm>
          <a:prstGeom prst="rect">
            <a:avLst/>
          </a:prstGeom>
        </p:spPr>
      </p:pic>
      <p:sp>
        <p:nvSpPr>
          <p:cNvPr id="10" name="文本框 9">
            <a:extLst>
              <a:ext uri="{FF2B5EF4-FFF2-40B4-BE49-F238E27FC236}">
                <a16:creationId xmlns:a16="http://schemas.microsoft.com/office/drawing/2014/main" id="{22B73470-1B43-ADF0-AEF5-3D24A548E908}"/>
              </a:ext>
            </a:extLst>
          </p:cNvPr>
          <p:cNvSpPr txBox="1"/>
          <p:nvPr/>
        </p:nvSpPr>
        <p:spPr>
          <a:xfrm>
            <a:off x="1522705" y="2040462"/>
            <a:ext cx="2210348" cy="400110"/>
          </a:xfrm>
          <a:prstGeom prst="rect">
            <a:avLst/>
          </a:prstGeom>
          <a:noFill/>
        </p:spPr>
        <p:txBody>
          <a:bodyPr wrap="square">
            <a:spAutoFit/>
          </a:bodyPr>
          <a:lstStyle/>
          <a:p>
            <a:pPr algn="ctr"/>
            <a:r>
              <a:rPr kumimoji="1" lang="en-US" altLang="zh-CN" sz="2000" dirty="0">
                <a:solidFill>
                  <a:srgbClr val="7030A0"/>
                </a:solidFill>
                <a:latin typeface="Microsoft YaHei" panose="020B0503020204020204" pitchFamily="34" charset="-122"/>
                <a:ea typeface="Microsoft YaHei" panose="020B0503020204020204" pitchFamily="34" charset="-122"/>
              </a:rPr>
              <a:t>Before 1995</a:t>
            </a:r>
          </a:p>
        </p:txBody>
      </p:sp>
    </p:spTree>
    <p:extLst>
      <p:ext uri="{BB962C8B-B14F-4D97-AF65-F5344CB8AC3E}">
        <p14:creationId xmlns:p14="http://schemas.microsoft.com/office/powerpoint/2010/main" val="52722491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B2ACF0-0DD7-4738-B489-EE3FAC259AC4}"/>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DE4B8FEF-CE39-9207-36C1-9ADDFB9BDE4C}"/>
              </a:ext>
            </a:extLst>
          </p:cNvPr>
          <p:cNvSpPr>
            <a:spLocks noGrp="1"/>
          </p:cNvSpPr>
          <p:nvPr>
            <p:ph type="title"/>
          </p:nvPr>
        </p:nvSpPr>
        <p:spPr>
          <a:xfrm>
            <a:off x="771493" y="-79997"/>
            <a:ext cx="10515600" cy="1325563"/>
          </a:xfrm>
        </p:spPr>
        <p:txBody>
          <a:bodyPr>
            <a:normAutofit/>
          </a:bodyPr>
          <a:lstStyle/>
          <a:p>
            <a:pPr algn="ctr"/>
            <a:r>
              <a:rPr kumimoji="1" lang="en-US" altLang="zh-CN" sz="4000" dirty="0">
                <a:solidFill>
                  <a:srgbClr val="7030A0"/>
                </a:solidFill>
              </a:rPr>
              <a:t>Exoplanets vs. Galaxies</a:t>
            </a:r>
          </a:p>
        </p:txBody>
      </p:sp>
      <p:pic>
        <p:nvPicPr>
          <p:cNvPr id="5" name="图片 4">
            <a:extLst>
              <a:ext uri="{FF2B5EF4-FFF2-40B4-BE49-F238E27FC236}">
                <a16:creationId xmlns:a16="http://schemas.microsoft.com/office/drawing/2014/main" id="{252A8F52-513C-B096-B638-477F63923790}"/>
              </a:ext>
            </a:extLst>
          </p:cNvPr>
          <p:cNvPicPr>
            <a:picLocks noChangeAspect="1"/>
          </p:cNvPicPr>
          <p:nvPr/>
        </p:nvPicPr>
        <p:blipFill>
          <a:blip r:embed="rId3"/>
          <a:stretch>
            <a:fillRect/>
          </a:stretch>
        </p:blipFill>
        <p:spPr>
          <a:xfrm>
            <a:off x="0" y="1060724"/>
            <a:ext cx="12192000" cy="128113"/>
          </a:xfrm>
          <a:prstGeom prst="rect">
            <a:avLst/>
          </a:prstGeom>
        </p:spPr>
      </p:pic>
      <p:pic>
        <p:nvPicPr>
          <p:cNvPr id="17" name="图片 16">
            <a:extLst>
              <a:ext uri="{FF2B5EF4-FFF2-40B4-BE49-F238E27FC236}">
                <a16:creationId xmlns:a16="http://schemas.microsoft.com/office/drawing/2014/main" id="{8F2D40D1-2D5D-7779-0484-758DD4EEE2D0}"/>
              </a:ext>
            </a:extLst>
          </p:cNvPr>
          <p:cNvPicPr>
            <a:picLocks noChangeAspect="1"/>
          </p:cNvPicPr>
          <p:nvPr/>
        </p:nvPicPr>
        <p:blipFill>
          <a:blip r:embed="rId4"/>
          <a:stretch>
            <a:fillRect/>
          </a:stretch>
        </p:blipFill>
        <p:spPr>
          <a:xfrm>
            <a:off x="72924" y="1878107"/>
            <a:ext cx="5903180" cy="4979893"/>
          </a:xfrm>
          <a:prstGeom prst="rect">
            <a:avLst/>
          </a:prstGeom>
        </p:spPr>
      </p:pic>
      <p:pic>
        <p:nvPicPr>
          <p:cNvPr id="18" name="图片 17">
            <a:extLst>
              <a:ext uri="{FF2B5EF4-FFF2-40B4-BE49-F238E27FC236}">
                <a16:creationId xmlns:a16="http://schemas.microsoft.com/office/drawing/2014/main" id="{91BC0039-AFFA-F40C-DC37-2540DF990B08}"/>
              </a:ext>
            </a:extLst>
          </p:cNvPr>
          <p:cNvPicPr>
            <a:picLocks noChangeAspect="1"/>
          </p:cNvPicPr>
          <p:nvPr/>
        </p:nvPicPr>
        <p:blipFill>
          <a:blip r:embed="rId5"/>
          <a:stretch>
            <a:fillRect/>
          </a:stretch>
        </p:blipFill>
        <p:spPr>
          <a:xfrm>
            <a:off x="3509319" y="5536045"/>
            <a:ext cx="1993886" cy="522462"/>
          </a:xfrm>
          <a:prstGeom prst="rect">
            <a:avLst/>
          </a:prstGeom>
        </p:spPr>
      </p:pic>
      <p:pic>
        <p:nvPicPr>
          <p:cNvPr id="7" name="图片 6">
            <a:extLst>
              <a:ext uri="{FF2B5EF4-FFF2-40B4-BE49-F238E27FC236}">
                <a16:creationId xmlns:a16="http://schemas.microsoft.com/office/drawing/2014/main" id="{ACD10E7F-2701-A815-8293-518C8B8B9C6C}"/>
              </a:ext>
            </a:extLst>
          </p:cNvPr>
          <p:cNvPicPr>
            <a:picLocks noChangeAspect="1"/>
          </p:cNvPicPr>
          <p:nvPr/>
        </p:nvPicPr>
        <p:blipFill>
          <a:blip r:embed="rId6"/>
          <a:stretch>
            <a:fillRect/>
          </a:stretch>
        </p:blipFill>
        <p:spPr>
          <a:xfrm>
            <a:off x="6696142" y="1878107"/>
            <a:ext cx="5550178" cy="4851779"/>
          </a:xfrm>
          <a:prstGeom prst="rect">
            <a:avLst/>
          </a:prstGeom>
        </p:spPr>
      </p:pic>
      <p:sp>
        <p:nvSpPr>
          <p:cNvPr id="8" name="文本框 7">
            <a:extLst>
              <a:ext uri="{FF2B5EF4-FFF2-40B4-BE49-F238E27FC236}">
                <a16:creationId xmlns:a16="http://schemas.microsoft.com/office/drawing/2014/main" id="{C9D168D8-030C-13FD-59EF-462B5DE5F4CB}"/>
              </a:ext>
            </a:extLst>
          </p:cNvPr>
          <p:cNvSpPr txBox="1"/>
          <p:nvPr/>
        </p:nvSpPr>
        <p:spPr>
          <a:xfrm>
            <a:off x="2417147" y="1691843"/>
            <a:ext cx="1870448" cy="461665"/>
          </a:xfrm>
          <a:prstGeom prst="rect">
            <a:avLst/>
          </a:prstGeom>
          <a:noFill/>
        </p:spPr>
        <p:txBody>
          <a:bodyPr wrap="none" rtlCol="0">
            <a:spAutoFit/>
          </a:bodyPr>
          <a:lstStyle/>
          <a:p>
            <a:r>
              <a:rPr kumimoji="1" lang="en-US" altLang="zh-CN" sz="2400" b="1" dirty="0">
                <a:latin typeface="Microsoft YaHei" panose="020B0503020204020204" pitchFamily="34" charset="-122"/>
                <a:ea typeface="Microsoft YaHei" panose="020B0503020204020204" pitchFamily="34" charset="-122"/>
              </a:rPr>
              <a:t>Exoplanets</a:t>
            </a:r>
            <a:endParaRPr kumimoji="1" lang="zh-CN" altLang="en-US" sz="2400" b="1" dirty="0">
              <a:latin typeface="Microsoft YaHei" panose="020B0503020204020204" pitchFamily="34" charset="-122"/>
              <a:ea typeface="Microsoft YaHei" panose="020B0503020204020204" pitchFamily="34" charset="-122"/>
            </a:endParaRPr>
          </a:p>
        </p:txBody>
      </p:sp>
      <p:sp>
        <p:nvSpPr>
          <p:cNvPr id="19" name="文本框 18">
            <a:extLst>
              <a:ext uri="{FF2B5EF4-FFF2-40B4-BE49-F238E27FC236}">
                <a16:creationId xmlns:a16="http://schemas.microsoft.com/office/drawing/2014/main" id="{A6D97D19-DE98-1F7D-F753-247D03575AD4}"/>
              </a:ext>
            </a:extLst>
          </p:cNvPr>
          <p:cNvSpPr txBox="1"/>
          <p:nvPr/>
        </p:nvSpPr>
        <p:spPr>
          <a:xfrm>
            <a:off x="8839630" y="1590545"/>
            <a:ext cx="1470274" cy="461665"/>
          </a:xfrm>
          <a:prstGeom prst="rect">
            <a:avLst/>
          </a:prstGeom>
          <a:noFill/>
        </p:spPr>
        <p:txBody>
          <a:bodyPr wrap="none" rtlCol="0">
            <a:spAutoFit/>
          </a:bodyPr>
          <a:lstStyle/>
          <a:p>
            <a:r>
              <a:rPr kumimoji="1" lang="en-US" altLang="zh-CN" sz="2400" b="1" dirty="0">
                <a:latin typeface="Microsoft YaHei" panose="020B0503020204020204" pitchFamily="34" charset="-122"/>
                <a:ea typeface="Microsoft YaHei" panose="020B0503020204020204" pitchFamily="34" charset="-122"/>
              </a:rPr>
              <a:t>Galaxies</a:t>
            </a:r>
            <a:endParaRPr kumimoji="1" lang="zh-CN" altLang="en-US" sz="2400" b="1" dirty="0">
              <a:latin typeface="Microsoft YaHei" panose="020B0503020204020204" pitchFamily="34" charset="-122"/>
              <a:ea typeface="Microsoft YaHei" panose="020B0503020204020204" pitchFamily="34" charset="-122"/>
            </a:endParaRPr>
          </a:p>
        </p:txBody>
      </p:sp>
      <p:sp>
        <p:nvSpPr>
          <p:cNvPr id="20" name="文本框 19">
            <a:extLst>
              <a:ext uri="{FF2B5EF4-FFF2-40B4-BE49-F238E27FC236}">
                <a16:creationId xmlns:a16="http://schemas.microsoft.com/office/drawing/2014/main" id="{34BA89D1-F00C-7199-2047-47A61A2FF38C}"/>
              </a:ext>
            </a:extLst>
          </p:cNvPr>
          <p:cNvSpPr txBox="1"/>
          <p:nvPr/>
        </p:nvSpPr>
        <p:spPr>
          <a:xfrm>
            <a:off x="5862205" y="3780776"/>
            <a:ext cx="615874" cy="523220"/>
          </a:xfrm>
          <a:prstGeom prst="rect">
            <a:avLst/>
          </a:prstGeom>
          <a:noFill/>
        </p:spPr>
        <p:txBody>
          <a:bodyPr wrap="none" rtlCol="0">
            <a:spAutoFit/>
          </a:bodyPr>
          <a:lstStyle/>
          <a:p>
            <a:r>
              <a:rPr kumimoji="1" lang="en-US" altLang="zh-CN" sz="2800" b="1" dirty="0">
                <a:latin typeface="HEITI SC MEDIUM" pitchFamily="2" charset="-128"/>
                <a:ea typeface="HEITI SC MEDIUM" pitchFamily="2" charset="-128"/>
              </a:rPr>
              <a:t>VS</a:t>
            </a:r>
            <a:endParaRPr kumimoji="1" lang="zh-CN" altLang="en-US" sz="2800" b="1" dirty="0">
              <a:latin typeface="HEITI SC MEDIUM" pitchFamily="2" charset="-128"/>
              <a:ea typeface="HEITI SC MEDIUM" pitchFamily="2" charset="-128"/>
            </a:endParaRPr>
          </a:p>
        </p:txBody>
      </p:sp>
      <p:sp>
        <p:nvSpPr>
          <p:cNvPr id="21" name="文本框 20">
            <a:extLst>
              <a:ext uri="{FF2B5EF4-FFF2-40B4-BE49-F238E27FC236}">
                <a16:creationId xmlns:a16="http://schemas.microsoft.com/office/drawing/2014/main" id="{5A4E23CC-B8DA-94F2-9E92-46CE1C930072}"/>
              </a:ext>
            </a:extLst>
          </p:cNvPr>
          <p:cNvSpPr txBox="1"/>
          <p:nvPr/>
        </p:nvSpPr>
        <p:spPr>
          <a:xfrm>
            <a:off x="2028932" y="1261272"/>
            <a:ext cx="2646878" cy="461665"/>
          </a:xfrm>
          <a:prstGeom prst="rect">
            <a:avLst/>
          </a:prstGeom>
          <a:noFill/>
        </p:spPr>
        <p:txBody>
          <a:bodyPr wrap="none" rtlCol="0">
            <a:spAutoFit/>
          </a:bodyPr>
          <a:lstStyle/>
          <a:p>
            <a:r>
              <a:rPr kumimoji="1" lang="zh-CN" altLang="en-US" sz="2400" b="1" dirty="0"/>
              <a:t>太阳系外行星系统</a:t>
            </a:r>
          </a:p>
        </p:txBody>
      </p:sp>
      <p:sp>
        <p:nvSpPr>
          <p:cNvPr id="22" name="文本框 21">
            <a:extLst>
              <a:ext uri="{FF2B5EF4-FFF2-40B4-BE49-F238E27FC236}">
                <a16:creationId xmlns:a16="http://schemas.microsoft.com/office/drawing/2014/main" id="{6FE5F5C9-5BF2-7AE7-3755-0D518E1C56AF}"/>
              </a:ext>
            </a:extLst>
          </p:cNvPr>
          <p:cNvSpPr txBox="1"/>
          <p:nvPr/>
        </p:nvSpPr>
        <p:spPr>
          <a:xfrm>
            <a:off x="8164725" y="1236529"/>
            <a:ext cx="2646878" cy="461665"/>
          </a:xfrm>
          <a:prstGeom prst="rect">
            <a:avLst/>
          </a:prstGeom>
          <a:noFill/>
        </p:spPr>
        <p:txBody>
          <a:bodyPr wrap="none" rtlCol="0">
            <a:spAutoFit/>
          </a:bodyPr>
          <a:lstStyle/>
          <a:p>
            <a:r>
              <a:rPr kumimoji="1" lang="zh-CN" altLang="en-US" sz="2400" b="1" dirty="0"/>
              <a:t>银河系外恒星系统</a:t>
            </a:r>
          </a:p>
        </p:txBody>
      </p:sp>
    </p:spTree>
    <p:extLst>
      <p:ext uri="{BB962C8B-B14F-4D97-AF65-F5344CB8AC3E}">
        <p14:creationId xmlns:p14="http://schemas.microsoft.com/office/powerpoint/2010/main" val="1389529750"/>
      </p:ext>
    </p:extLst>
  </p:cSld>
  <p:clrMapOvr>
    <a:masterClrMapping/>
  </p:clrMapOvr>
  <mc:AlternateContent xmlns:mc="http://schemas.openxmlformats.org/markup-compatibility/2006" xmlns:p14="http://schemas.microsoft.com/office/powerpoint/2010/main">
    <mc:Choice Requires="p14">
      <p:transition spd="slow" p14:dur="2000" advTm="640"/>
    </mc:Choice>
    <mc:Fallback xmlns="">
      <p:transition spd="slow" advTm="640"/>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3BFDA7-373F-AA7A-2BFC-2BA9A41D43AC}"/>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099F7C5C-20AB-D8A4-A599-93ED7AE29B9E}"/>
              </a:ext>
            </a:extLst>
          </p:cNvPr>
          <p:cNvSpPr>
            <a:spLocks noGrp="1"/>
          </p:cNvSpPr>
          <p:nvPr>
            <p:ph type="title"/>
          </p:nvPr>
        </p:nvSpPr>
        <p:spPr>
          <a:xfrm>
            <a:off x="771493" y="-79997"/>
            <a:ext cx="10515600" cy="1325563"/>
          </a:xfrm>
        </p:spPr>
        <p:txBody>
          <a:bodyPr>
            <a:normAutofit/>
          </a:bodyPr>
          <a:lstStyle/>
          <a:p>
            <a:pPr algn="ctr"/>
            <a:r>
              <a:rPr kumimoji="1" lang="en-US" altLang="zh-CN" sz="4000" dirty="0">
                <a:solidFill>
                  <a:srgbClr val="7030A0"/>
                </a:solidFill>
              </a:rPr>
              <a:t>Lessons from the extragalactic astronomy</a:t>
            </a:r>
          </a:p>
        </p:txBody>
      </p:sp>
      <p:pic>
        <p:nvPicPr>
          <p:cNvPr id="5" name="图片 4">
            <a:extLst>
              <a:ext uri="{FF2B5EF4-FFF2-40B4-BE49-F238E27FC236}">
                <a16:creationId xmlns:a16="http://schemas.microsoft.com/office/drawing/2014/main" id="{44E6BA5D-36E6-867F-963D-A550067F41F9}"/>
              </a:ext>
            </a:extLst>
          </p:cNvPr>
          <p:cNvPicPr>
            <a:picLocks noChangeAspect="1"/>
          </p:cNvPicPr>
          <p:nvPr/>
        </p:nvPicPr>
        <p:blipFill>
          <a:blip r:embed="rId3"/>
          <a:stretch>
            <a:fillRect/>
          </a:stretch>
        </p:blipFill>
        <p:spPr>
          <a:xfrm>
            <a:off x="0" y="1060724"/>
            <a:ext cx="12192000" cy="128113"/>
          </a:xfrm>
          <a:prstGeom prst="rect">
            <a:avLst/>
          </a:prstGeom>
        </p:spPr>
      </p:pic>
      <p:sp>
        <p:nvSpPr>
          <p:cNvPr id="8" name="文本框 7">
            <a:extLst>
              <a:ext uri="{FF2B5EF4-FFF2-40B4-BE49-F238E27FC236}">
                <a16:creationId xmlns:a16="http://schemas.microsoft.com/office/drawing/2014/main" id="{7AA6BC33-8060-C378-D19B-68C5A8B2ADA6}"/>
              </a:ext>
            </a:extLst>
          </p:cNvPr>
          <p:cNvSpPr txBox="1"/>
          <p:nvPr/>
        </p:nvSpPr>
        <p:spPr>
          <a:xfrm>
            <a:off x="2417147" y="1691843"/>
            <a:ext cx="1870448" cy="461665"/>
          </a:xfrm>
          <a:prstGeom prst="rect">
            <a:avLst/>
          </a:prstGeom>
          <a:noFill/>
        </p:spPr>
        <p:txBody>
          <a:bodyPr wrap="none" rtlCol="0">
            <a:spAutoFit/>
          </a:bodyPr>
          <a:lstStyle/>
          <a:p>
            <a:r>
              <a:rPr kumimoji="1" lang="en-US" altLang="zh-CN" sz="2400" b="1" dirty="0">
                <a:solidFill>
                  <a:srgbClr val="FF0000"/>
                </a:solidFill>
                <a:latin typeface="Microsoft YaHei" panose="020B0503020204020204" pitchFamily="34" charset="-122"/>
                <a:ea typeface="Microsoft YaHei" panose="020B0503020204020204" pitchFamily="34" charset="-122"/>
              </a:rPr>
              <a:t>Exoplanets</a:t>
            </a:r>
            <a:endParaRPr kumimoji="1" lang="zh-CN" altLang="en-US" sz="2400" b="1" dirty="0">
              <a:solidFill>
                <a:srgbClr val="FF0000"/>
              </a:solidFill>
              <a:latin typeface="Microsoft YaHei" panose="020B0503020204020204" pitchFamily="34" charset="-122"/>
              <a:ea typeface="Microsoft YaHei" panose="020B0503020204020204" pitchFamily="34" charset="-122"/>
            </a:endParaRPr>
          </a:p>
        </p:txBody>
      </p:sp>
      <p:sp>
        <p:nvSpPr>
          <p:cNvPr id="19" name="文本框 18">
            <a:extLst>
              <a:ext uri="{FF2B5EF4-FFF2-40B4-BE49-F238E27FC236}">
                <a16:creationId xmlns:a16="http://schemas.microsoft.com/office/drawing/2014/main" id="{07FF9AAA-7C31-9DE4-7727-0EC7AB2BABE7}"/>
              </a:ext>
            </a:extLst>
          </p:cNvPr>
          <p:cNvSpPr txBox="1"/>
          <p:nvPr/>
        </p:nvSpPr>
        <p:spPr>
          <a:xfrm>
            <a:off x="8839630" y="1590545"/>
            <a:ext cx="1470274" cy="461665"/>
          </a:xfrm>
          <a:prstGeom prst="rect">
            <a:avLst/>
          </a:prstGeom>
          <a:noFill/>
        </p:spPr>
        <p:txBody>
          <a:bodyPr wrap="none" rtlCol="0">
            <a:spAutoFit/>
          </a:bodyPr>
          <a:lstStyle/>
          <a:p>
            <a:r>
              <a:rPr kumimoji="1" lang="en-US" altLang="zh-CN" sz="2400" b="1" dirty="0">
                <a:solidFill>
                  <a:srgbClr val="0432FF"/>
                </a:solidFill>
                <a:latin typeface="Microsoft YaHei" panose="020B0503020204020204" pitchFamily="34" charset="-122"/>
                <a:ea typeface="Microsoft YaHei" panose="020B0503020204020204" pitchFamily="34" charset="-122"/>
              </a:rPr>
              <a:t>Galaxies</a:t>
            </a:r>
            <a:endParaRPr kumimoji="1" lang="zh-CN" altLang="en-US" sz="2400" b="1" dirty="0">
              <a:solidFill>
                <a:srgbClr val="0432FF"/>
              </a:solidFill>
              <a:latin typeface="Microsoft YaHei" panose="020B0503020204020204" pitchFamily="34" charset="-122"/>
              <a:ea typeface="Microsoft YaHei" panose="020B0503020204020204" pitchFamily="34" charset="-122"/>
            </a:endParaRPr>
          </a:p>
        </p:txBody>
      </p:sp>
      <p:sp>
        <p:nvSpPr>
          <p:cNvPr id="21" name="文本框 20">
            <a:extLst>
              <a:ext uri="{FF2B5EF4-FFF2-40B4-BE49-F238E27FC236}">
                <a16:creationId xmlns:a16="http://schemas.microsoft.com/office/drawing/2014/main" id="{5A94D589-0151-0D1D-B57B-AED6D8476819}"/>
              </a:ext>
            </a:extLst>
          </p:cNvPr>
          <p:cNvSpPr txBox="1"/>
          <p:nvPr/>
        </p:nvSpPr>
        <p:spPr>
          <a:xfrm>
            <a:off x="2028932" y="1261272"/>
            <a:ext cx="2646878" cy="461665"/>
          </a:xfrm>
          <a:prstGeom prst="rect">
            <a:avLst/>
          </a:prstGeom>
          <a:noFill/>
        </p:spPr>
        <p:txBody>
          <a:bodyPr wrap="none" rtlCol="0">
            <a:spAutoFit/>
          </a:bodyPr>
          <a:lstStyle/>
          <a:p>
            <a:r>
              <a:rPr kumimoji="1" lang="zh-CN" altLang="en-US" sz="2400" b="1" dirty="0">
                <a:solidFill>
                  <a:srgbClr val="FF0000"/>
                </a:solidFill>
              </a:rPr>
              <a:t>太阳系外行星系统</a:t>
            </a:r>
          </a:p>
        </p:txBody>
      </p:sp>
      <p:sp>
        <p:nvSpPr>
          <p:cNvPr id="22" name="文本框 21">
            <a:extLst>
              <a:ext uri="{FF2B5EF4-FFF2-40B4-BE49-F238E27FC236}">
                <a16:creationId xmlns:a16="http://schemas.microsoft.com/office/drawing/2014/main" id="{270725F1-E1E4-459B-BB2E-7FC1508FC079}"/>
              </a:ext>
            </a:extLst>
          </p:cNvPr>
          <p:cNvSpPr txBox="1"/>
          <p:nvPr/>
        </p:nvSpPr>
        <p:spPr>
          <a:xfrm>
            <a:off x="8164725" y="1236529"/>
            <a:ext cx="2646878" cy="461665"/>
          </a:xfrm>
          <a:prstGeom prst="rect">
            <a:avLst/>
          </a:prstGeom>
          <a:noFill/>
        </p:spPr>
        <p:txBody>
          <a:bodyPr wrap="none" rtlCol="0">
            <a:spAutoFit/>
          </a:bodyPr>
          <a:lstStyle/>
          <a:p>
            <a:r>
              <a:rPr kumimoji="1" lang="zh-CN" altLang="en-US" sz="2400" b="1" dirty="0">
                <a:solidFill>
                  <a:srgbClr val="0432FF"/>
                </a:solidFill>
              </a:rPr>
              <a:t>银河系外恒星系统</a:t>
            </a:r>
          </a:p>
        </p:txBody>
      </p:sp>
      <p:pic>
        <p:nvPicPr>
          <p:cNvPr id="1026" name="Picture 2" descr="The Hubble Tuning Fork – Classification of Galaxies | HubbleSite">
            <a:extLst>
              <a:ext uri="{FF2B5EF4-FFF2-40B4-BE49-F238E27FC236}">
                <a16:creationId xmlns:a16="http://schemas.microsoft.com/office/drawing/2014/main" id="{4A23A1C3-AAA9-5A3A-AB0D-CA2C5325660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63454" y="2522479"/>
            <a:ext cx="7200080" cy="4050045"/>
          </a:xfrm>
          <a:prstGeom prst="rect">
            <a:avLst/>
          </a:prstGeom>
          <a:noFill/>
          <a:extLst>
            <a:ext uri="{909E8E84-426E-40DD-AFC4-6F175D3DCCD1}">
              <a14:hiddenFill xmlns:a14="http://schemas.microsoft.com/office/drawing/2010/main">
                <a:solidFill>
                  <a:srgbClr val="FFFFFF"/>
                </a:solidFill>
              </a14:hiddenFill>
            </a:ext>
          </a:extLst>
        </p:spPr>
      </p:pic>
      <p:sp>
        <p:nvSpPr>
          <p:cNvPr id="20" name="文本框 19">
            <a:extLst>
              <a:ext uri="{FF2B5EF4-FFF2-40B4-BE49-F238E27FC236}">
                <a16:creationId xmlns:a16="http://schemas.microsoft.com/office/drawing/2014/main" id="{FB4164DE-4CC2-224D-492E-D527CDA6F915}"/>
              </a:ext>
            </a:extLst>
          </p:cNvPr>
          <p:cNvSpPr txBox="1"/>
          <p:nvPr/>
        </p:nvSpPr>
        <p:spPr>
          <a:xfrm>
            <a:off x="5862205" y="3904346"/>
            <a:ext cx="630301" cy="523220"/>
          </a:xfrm>
          <a:prstGeom prst="rect">
            <a:avLst/>
          </a:prstGeom>
          <a:noFill/>
        </p:spPr>
        <p:txBody>
          <a:bodyPr wrap="none" rtlCol="0">
            <a:spAutoFit/>
          </a:bodyPr>
          <a:lstStyle/>
          <a:p>
            <a:r>
              <a:rPr kumimoji="1" lang="en-US" altLang="zh-CN" sz="2800" b="1" dirty="0">
                <a:latin typeface="HEITI SC MEDIUM" pitchFamily="2" charset="-128"/>
                <a:ea typeface="HEITI SC MEDIUM" pitchFamily="2" charset="-128"/>
              </a:rPr>
              <a:t>VS</a:t>
            </a:r>
            <a:endParaRPr kumimoji="1" lang="zh-CN" altLang="en-US" sz="2800" b="1" dirty="0">
              <a:latin typeface="HEITI SC MEDIUM" pitchFamily="2" charset="-128"/>
              <a:ea typeface="HEITI SC MEDIUM" pitchFamily="2" charset="-128"/>
            </a:endParaRPr>
          </a:p>
        </p:txBody>
      </p:sp>
      <p:sp>
        <p:nvSpPr>
          <p:cNvPr id="6" name="文本框 5">
            <a:extLst>
              <a:ext uri="{FF2B5EF4-FFF2-40B4-BE49-F238E27FC236}">
                <a16:creationId xmlns:a16="http://schemas.microsoft.com/office/drawing/2014/main" id="{C43360CA-9B5F-2BA4-2873-F252A8421271}"/>
              </a:ext>
            </a:extLst>
          </p:cNvPr>
          <p:cNvSpPr txBox="1"/>
          <p:nvPr/>
        </p:nvSpPr>
        <p:spPr>
          <a:xfrm>
            <a:off x="7402716" y="6099236"/>
            <a:ext cx="2873827" cy="369332"/>
          </a:xfrm>
          <a:prstGeom prst="rect">
            <a:avLst/>
          </a:prstGeom>
          <a:noFill/>
        </p:spPr>
        <p:txBody>
          <a:bodyPr wrap="square">
            <a:spAutoFit/>
          </a:bodyPr>
          <a:lstStyle/>
          <a:p>
            <a:r>
              <a:rPr lang="en" altLang="zh-CN" b="0" i="0" u="none" strike="noStrike" dirty="0">
                <a:solidFill>
                  <a:srgbClr val="9EC3AE"/>
                </a:solidFill>
                <a:effectLst/>
                <a:latin typeface="system-ui"/>
                <a:hlinkClick r:id="rId5" tooltip="View page"/>
              </a:rPr>
              <a:t>hubblesite.org</a:t>
            </a:r>
            <a:endParaRPr lang="zh-CN" altLang="en-US" dirty="0"/>
          </a:p>
        </p:txBody>
      </p:sp>
      <p:sp>
        <p:nvSpPr>
          <p:cNvPr id="10" name="文本框 9">
            <a:extLst>
              <a:ext uri="{FF2B5EF4-FFF2-40B4-BE49-F238E27FC236}">
                <a16:creationId xmlns:a16="http://schemas.microsoft.com/office/drawing/2014/main" id="{9F36EF52-BE69-73A7-93AD-94828BBE09AC}"/>
              </a:ext>
            </a:extLst>
          </p:cNvPr>
          <p:cNvSpPr txBox="1"/>
          <p:nvPr/>
        </p:nvSpPr>
        <p:spPr>
          <a:xfrm>
            <a:off x="567619" y="2129503"/>
            <a:ext cx="10923348" cy="400110"/>
          </a:xfrm>
          <a:prstGeom prst="rect">
            <a:avLst/>
          </a:prstGeom>
          <a:solidFill>
            <a:schemeClr val="bg2"/>
          </a:solidFill>
          <a:ln>
            <a:noFill/>
          </a:ln>
        </p:spPr>
        <p:txBody>
          <a:bodyPr wrap="square" rtlCol="0">
            <a:spAutoFit/>
          </a:bodyPr>
          <a:lstStyle/>
          <a:p>
            <a:r>
              <a:rPr kumimoji="1" lang="en-US" altLang="zh-CN" sz="2000" b="1" dirty="0"/>
              <a:t>See the</a:t>
            </a:r>
            <a:r>
              <a:rPr kumimoji="1" lang="zh-CN" altLang="en-US" sz="2000" b="1" dirty="0"/>
              <a:t> </a:t>
            </a:r>
            <a:r>
              <a:rPr kumimoji="1" lang="en-US" altLang="zh-CN" sz="2000" b="1" dirty="0"/>
              <a:t>    </a:t>
            </a:r>
            <a:r>
              <a:rPr kumimoji="1" lang="en-US" altLang="zh-CN" sz="2000" b="1" dirty="0">
                <a:solidFill>
                  <a:srgbClr val="FF0000"/>
                </a:solidFill>
              </a:rPr>
              <a:t>future of the exoplanet </a:t>
            </a:r>
            <a:r>
              <a:rPr kumimoji="1" lang="en-US" altLang="zh-CN" sz="2000" b="1" dirty="0"/>
              <a:t>field              from                   the </a:t>
            </a:r>
            <a:r>
              <a:rPr kumimoji="1" lang="en-US" altLang="zh-CN" sz="2000" b="1" dirty="0">
                <a:solidFill>
                  <a:srgbClr val="0432FF"/>
                </a:solidFill>
              </a:rPr>
              <a:t>past of the galaxy </a:t>
            </a:r>
            <a:r>
              <a:rPr kumimoji="1" lang="en-US" altLang="zh-CN" sz="2000" b="1" dirty="0"/>
              <a:t>field </a:t>
            </a:r>
            <a:endParaRPr kumimoji="1" lang="zh-CN" altLang="en-US" sz="2000" b="1" dirty="0"/>
          </a:p>
        </p:txBody>
      </p:sp>
      <p:sp>
        <p:nvSpPr>
          <p:cNvPr id="11" name="文本框 10">
            <a:extLst>
              <a:ext uri="{FF2B5EF4-FFF2-40B4-BE49-F238E27FC236}">
                <a16:creationId xmlns:a16="http://schemas.microsoft.com/office/drawing/2014/main" id="{D442B2A7-F17B-F9E0-8A9E-9C4B7A101BE3}"/>
              </a:ext>
            </a:extLst>
          </p:cNvPr>
          <p:cNvSpPr txBox="1"/>
          <p:nvPr/>
        </p:nvSpPr>
        <p:spPr>
          <a:xfrm>
            <a:off x="1064708" y="5984043"/>
            <a:ext cx="4328685" cy="461665"/>
          </a:xfrm>
          <a:prstGeom prst="rect">
            <a:avLst/>
          </a:prstGeom>
          <a:noFill/>
        </p:spPr>
        <p:txBody>
          <a:bodyPr wrap="none" rtlCol="0">
            <a:spAutoFit/>
          </a:bodyPr>
          <a:lstStyle/>
          <a:p>
            <a:r>
              <a:rPr kumimoji="1" lang="en-US" altLang="zh-CN" sz="2400" dirty="0">
                <a:solidFill>
                  <a:srgbClr val="FF0000"/>
                </a:solidFill>
                <a:latin typeface="Microsoft YaHei" panose="020B0503020204020204" pitchFamily="34" charset="-122"/>
                <a:ea typeface="Microsoft YaHei" panose="020B0503020204020204" pitchFamily="34" charset="-122"/>
              </a:rPr>
              <a:t>How to classify exoplanets ?</a:t>
            </a:r>
            <a:endParaRPr kumimoji="1" lang="zh-CN" altLang="en-US" sz="2400" dirty="0">
              <a:solidFill>
                <a:srgbClr val="FF0000"/>
              </a:solidFill>
              <a:latin typeface="Microsoft YaHei" panose="020B0503020204020204" pitchFamily="34" charset="-122"/>
              <a:ea typeface="Microsoft YaHei" panose="020B0503020204020204" pitchFamily="34" charset="-122"/>
            </a:endParaRPr>
          </a:p>
        </p:txBody>
      </p:sp>
      <p:pic>
        <p:nvPicPr>
          <p:cNvPr id="3" name="图片 2">
            <a:extLst>
              <a:ext uri="{FF2B5EF4-FFF2-40B4-BE49-F238E27FC236}">
                <a16:creationId xmlns:a16="http://schemas.microsoft.com/office/drawing/2014/main" id="{740592CB-0DB1-7544-B717-DD601D00ED0D}"/>
              </a:ext>
            </a:extLst>
          </p:cNvPr>
          <p:cNvPicPr>
            <a:picLocks noChangeAspect="1"/>
          </p:cNvPicPr>
          <p:nvPr/>
        </p:nvPicPr>
        <p:blipFill>
          <a:blip r:embed="rId6"/>
          <a:stretch>
            <a:fillRect/>
          </a:stretch>
        </p:blipFill>
        <p:spPr>
          <a:xfrm>
            <a:off x="5590190" y="5346571"/>
            <a:ext cx="1081344" cy="1081344"/>
          </a:xfrm>
          <a:prstGeom prst="rect">
            <a:avLst/>
          </a:prstGeom>
        </p:spPr>
      </p:pic>
      <p:pic>
        <p:nvPicPr>
          <p:cNvPr id="7" name="Picture 2" descr="Exoplanet Orbital Architecture and Dynamical Evolution: A Deep Dive ...">
            <a:extLst>
              <a:ext uri="{FF2B5EF4-FFF2-40B4-BE49-F238E27FC236}">
                <a16:creationId xmlns:a16="http://schemas.microsoft.com/office/drawing/2014/main" id="{F8C46486-7F60-D94B-8418-FDC26EFF3D6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98234" y="2671898"/>
            <a:ext cx="4822234" cy="31853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94208128"/>
      </p:ext>
    </p:extLst>
  </p:cSld>
  <p:clrMapOvr>
    <a:masterClrMapping/>
  </p:clrMapOvr>
  <mc:AlternateContent xmlns:mc="http://schemas.openxmlformats.org/markup-compatibility/2006" xmlns:p14="http://schemas.microsoft.com/office/powerpoint/2010/main">
    <mc:Choice Requires="p14">
      <p:transition spd="slow" p14:dur="2000" advTm="352"/>
    </mc:Choice>
    <mc:Fallback xmlns="">
      <p:transition spd="slow" advTm="352"/>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id="{991AB8A8-4B40-D940-B207-FD4EC815EA62}"/>
              </a:ext>
            </a:extLst>
          </p:cNvPr>
          <p:cNvPicPr>
            <a:picLocks noChangeAspect="1"/>
          </p:cNvPicPr>
          <p:nvPr/>
        </p:nvPicPr>
        <p:blipFill>
          <a:blip r:embed="rId3"/>
          <a:stretch>
            <a:fillRect/>
          </a:stretch>
        </p:blipFill>
        <p:spPr>
          <a:xfrm>
            <a:off x="0" y="921822"/>
            <a:ext cx="12192000" cy="128113"/>
          </a:xfrm>
          <a:prstGeom prst="rect">
            <a:avLst/>
          </a:prstGeom>
        </p:spPr>
      </p:pic>
      <p:sp>
        <p:nvSpPr>
          <p:cNvPr id="7" name="文本框 6">
            <a:extLst>
              <a:ext uri="{FF2B5EF4-FFF2-40B4-BE49-F238E27FC236}">
                <a16:creationId xmlns:a16="http://schemas.microsoft.com/office/drawing/2014/main" id="{F0841B01-885E-26F1-8BC1-A52F8041AD9B}"/>
              </a:ext>
            </a:extLst>
          </p:cNvPr>
          <p:cNvSpPr txBox="1"/>
          <p:nvPr/>
        </p:nvSpPr>
        <p:spPr>
          <a:xfrm>
            <a:off x="0" y="1157961"/>
            <a:ext cx="12192000" cy="4690515"/>
          </a:xfrm>
          <a:prstGeom prst="rect">
            <a:avLst/>
          </a:prstGeom>
          <a:noFill/>
        </p:spPr>
        <p:txBody>
          <a:bodyPr wrap="square" rtlCol="0">
            <a:spAutoFit/>
          </a:bodyPr>
          <a:lstStyle/>
          <a:p>
            <a:pPr marL="457189" indent="-457189">
              <a:lnSpc>
                <a:spcPct val="130000"/>
              </a:lnSpc>
              <a:buFont typeface="Arial" panose="020B0604020202020204" pitchFamily="34" charset="0"/>
              <a:buChar char="•"/>
            </a:pPr>
            <a:r>
              <a:rPr kumimoji="1" lang="en-US" altLang="zh-CN" sz="3600" dirty="0">
                <a:latin typeface="Times New Roman" panose="02020603050405020304" pitchFamily="18" charset="0"/>
                <a:cs typeface="Times New Roman" panose="02020603050405020304" pitchFamily="18" charset="0"/>
              </a:rPr>
              <a:t>The Future for </a:t>
            </a:r>
            <a:r>
              <a:rPr kumimoji="1" lang="en-US" altLang="zh-CN" sz="3600" b="1" dirty="0">
                <a:latin typeface="Times New Roman" panose="02020603050405020304" pitchFamily="18" charset="0"/>
                <a:cs typeface="Times New Roman" panose="02020603050405020304" pitchFamily="18" charset="0"/>
              </a:rPr>
              <a:t>Exoplanet Census </a:t>
            </a:r>
            <a:r>
              <a:rPr kumimoji="1" lang="en-US" altLang="zh-CN" sz="3600" dirty="0">
                <a:latin typeface="Times New Roman" panose="02020603050405020304" pitchFamily="18" charset="0"/>
                <a:cs typeface="Times New Roman" panose="02020603050405020304" pitchFamily="18" charset="0"/>
              </a:rPr>
              <a:t>is bright</a:t>
            </a:r>
          </a:p>
          <a:p>
            <a:pPr>
              <a:lnSpc>
                <a:spcPct val="130000"/>
              </a:lnSpc>
            </a:pPr>
            <a:endParaRPr kumimoji="1" lang="en-US" altLang="zh-CN" sz="3200" dirty="0">
              <a:latin typeface="Times New Roman" panose="02020603050405020304" pitchFamily="18" charset="0"/>
              <a:cs typeface="Times New Roman" panose="02020603050405020304" pitchFamily="18" charset="0"/>
            </a:endParaRPr>
          </a:p>
          <a:p>
            <a:pPr marL="457189" indent="-457189">
              <a:lnSpc>
                <a:spcPct val="130000"/>
              </a:lnSpc>
              <a:buFont typeface="Arial" panose="020B0604020202020204" pitchFamily="34" charset="0"/>
              <a:buChar char="•"/>
            </a:pPr>
            <a:r>
              <a:rPr kumimoji="1" lang="en-US" altLang="zh-CN" sz="3600" b="1" dirty="0">
                <a:latin typeface="Times New Roman" panose="02020603050405020304" pitchFamily="18" charset="0"/>
                <a:cs typeface="Times New Roman" panose="02020603050405020304" pitchFamily="18" charset="0"/>
              </a:rPr>
              <a:t>Star survey</a:t>
            </a:r>
            <a:r>
              <a:rPr kumimoji="1" lang="zh-CN" altLang="en-US" sz="3600" b="1" dirty="0">
                <a:latin typeface="Times New Roman" panose="02020603050405020304" pitchFamily="18" charset="0"/>
                <a:cs typeface="Times New Roman" panose="02020603050405020304" pitchFamily="18" charset="0"/>
              </a:rPr>
              <a:t>（</a:t>
            </a:r>
            <a:r>
              <a:rPr kumimoji="1" lang="en-US" altLang="zh-CN" sz="3600" b="1" dirty="0">
                <a:latin typeface="Times New Roman" panose="02020603050405020304" pitchFamily="18" charset="0"/>
                <a:cs typeface="Times New Roman" panose="02020603050405020304" pitchFamily="18" charset="0"/>
              </a:rPr>
              <a:t>e.g., LAMOST</a:t>
            </a:r>
            <a:r>
              <a:rPr kumimoji="1" lang="zh-CN" altLang="en-US" sz="3600" b="1" dirty="0">
                <a:latin typeface="Times New Roman" panose="02020603050405020304" pitchFamily="18" charset="0"/>
                <a:cs typeface="Times New Roman" panose="02020603050405020304" pitchFamily="18" charset="0"/>
              </a:rPr>
              <a:t>）</a:t>
            </a:r>
            <a:r>
              <a:rPr kumimoji="1" lang="en-US" altLang="zh-CN" sz="3600" dirty="0">
                <a:latin typeface="Times New Roman" panose="02020603050405020304" pitchFamily="18" charset="0"/>
                <a:cs typeface="Times New Roman" panose="02020603050405020304" pitchFamily="18" charset="0"/>
              </a:rPr>
              <a:t>is</a:t>
            </a:r>
            <a:r>
              <a:rPr kumimoji="1" lang="en-US" altLang="zh-CN" sz="3600" b="1" dirty="0">
                <a:latin typeface="Times New Roman" panose="02020603050405020304" pitchFamily="18" charset="0"/>
                <a:cs typeface="Times New Roman" panose="02020603050405020304" pitchFamily="18" charset="0"/>
              </a:rPr>
              <a:t> essential </a:t>
            </a:r>
            <a:r>
              <a:rPr kumimoji="1" lang="en-US" altLang="zh-CN" sz="3600" dirty="0">
                <a:latin typeface="Times New Roman" panose="02020603050405020304" pitchFamily="18" charset="0"/>
                <a:cs typeface="Times New Roman" panose="02020603050405020304" pitchFamily="18" charset="0"/>
              </a:rPr>
              <a:t>for </a:t>
            </a:r>
            <a:r>
              <a:rPr kumimoji="1" lang="en-US" altLang="zh-CN" sz="3600" b="1" dirty="0">
                <a:latin typeface="Times New Roman" panose="02020603050405020304" pitchFamily="18" charset="0"/>
                <a:cs typeface="Times New Roman" panose="02020603050405020304" pitchFamily="18" charset="0"/>
              </a:rPr>
              <a:t>planet census</a:t>
            </a:r>
            <a:endParaRPr kumimoji="1" lang="en-US" altLang="zh-CN" sz="3600" dirty="0">
              <a:latin typeface="Times New Roman" panose="02020603050405020304" pitchFamily="18" charset="0"/>
              <a:cs typeface="Times New Roman" panose="02020603050405020304" pitchFamily="18" charset="0"/>
            </a:endParaRPr>
          </a:p>
          <a:p>
            <a:pPr>
              <a:lnSpc>
                <a:spcPct val="130000"/>
              </a:lnSpc>
            </a:pPr>
            <a:endParaRPr kumimoji="1" lang="en-US" altLang="zh-CN" sz="3200" dirty="0">
              <a:latin typeface="Times New Roman" panose="02020603050405020304" pitchFamily="18" charset="0"/>
              <a:cs typeface="Times New Roman" panose="02020603050405020304" pitchFamily="18" charset="0"/>
            </a:endParaRPr>
          </a:p>
          <a:p>
            <a:pPr marL="457189" indent="-457189">
              <a:lnSpc>
                <a:spcPct val="130000"/>
              </a:lnSpc>
              <a:buFont typeface="Arial" panose="020B0604020202020204" pitchFamily="34" charset="0"/>
              <a:buChar char="•"/>
            </a:pPr>
            <a:r>
              <a:rPr kumimoji="1" lang="en-US" altLang="zh-CN" sz="3600" b="1" dirty="0">
                <a:latin typeface="Times New Roman" panose="02020603050405020304" pitchFamily="18" charset="0"/>
                <a:cs typeface="Times New Roman" panose="02020603050405020304" pitchFamily="18" charset="0"/>
              </a:rPr>
              <a:t>Time (or Age) </a:t>
            </a:r>
            <a:r>
              <a:rPr kumimoji="1" lang="en-US" altLang="zh-CN" sz="3600" dirty="0">
                <a:latin typeface="Times New Roman" panose="02020603050405020304" pitchFamily="18" charset="0"/>
                <a:cs typeface="Times New Roman" panose="02020603050405020304" pitchFamily="18" charset="0"/>
              </a:rPr>
              <a:t>is an important dimension to explore </a:t>
            </a:r>
          </a:p>
          <a:p>
            <a:pPr>
              <a:lnSpc>
                <a:spcPct val="120000"/>
              </a:lnSpc>
            </a:pPr>
            <a:r>
              <a:rPr kumimoji="1" lang="en-US" altLang="zh-CN" sz="3600" b="1" dirty="0">
                <a:latin typeface="Times New Roman" panose="02020603050405020304" pitchFamily="18" charset="0"/>
                <a:cs typeface="Times New Roman" panose="02020603050405020304" pitchFamily="18" charset="0"/>
              </a:rPr>
              <a:t>               (PAST</a:t>
            </a:r>
            <a:r>
              <a:rPr kumimoji="1" lang="zh-CN" altLang="en-US" sz="3600" b="1" dirty="0">
                <a:latin typeface="Times New Roman" panose="02020603050405020304" pitchFamily="18" charset="0"/>
                <a:cs typeface="Times New Roman" panose="02020603050405020304" pitchFamily="18" charset="0"/>
              </a:rPr>
              <a:t> </a:t>
            </a:r>
            <a:r>
              <a:rPr kumimoji="1" lang="en-US" altLang="zh-CN" sz="3600" dirty="0">
                <a:latin typeface="Times New Roman" panose="02020603050405020304" pitchFamily="18" charset="0"/>
                <a:cs typeface="Times New Roman" panose="02020603050405020304" pitchFamily="18" charset="0"/>
              </a:rPr>
              <a:t>is important for </a:t>
            </a:r>
            <a:r>
              <a:rPr kumimoji="1" lang="en-US" altLang="zh-CN" sz="3600" b="1" dirty="0">
                <a:latin typeface="Times New Roman" panose="02020603050405020304" pitchFamily="18" charset="0"/>
                <a:cs typeface="Times New Roman" panose="02020603050405020304" pitchFamily="18" charset="0"/>
              </a:rPr>
              <a:t>Future)</a:t>
            </a:r>
          </a:p>
          <a:p>
            <a:pPr marL="457189" indent="-457189">
              <a:buFont typeface="Arial" panose="020B0604020202020204" pitchFamily="34" charset="0"/>
              <a:buChar char="•"/>
            </a:pPr>
            <a:endParaRPr kumimoji="1" lang="en-US" altLang="zh-CN" sz="3200" dirty="0">
              <a:highlight>
                <a:srgbClr val="FFFF00"/>
              </a:highlight>
            </a:endParaRPr>
          </a:p>
        </p:txBody>
      </p:sp>
      <p:sp>
        <p:nvSpPr>
          <p:cNvPr id="8" name="标题 1">
            <a:extLst>
              <a:ext uri="{FF2B5EF4-FFF2-40B4-BE49-F238E27FC236}">
                <a16:creationId xmlns:a16="http://schemas.microsoft.com/office/drawing/2014/main" id="{570EC391-EE53-5B4B-B767-8F91C5526ABC}"/>
              </a:ext>
            </a:extLst>
          </p:cNvPr>
          <p:cNvSpPr txBox="1">
            <a:spLocks/>
          </p:cNvSpPr>
          <p:nvPr/>
        </p:nvSpPr>
        <p:spPr>
          <a:xfrm>
            <a:off x="838200" y="-511767"/>
            <a:ext cx="10515600" cy="132556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kumimoji="1" lang="en-US" altLang="zh-CN" sz="4000" dirty="0">
                <a:solidFill>
                  <a:srgbClr val="7030A0"/>
                </a:solidFill>
                <a:latin typeface="Microsoft YaHei" panose="020B0503020204020204" pitchFamily="34" charset="-122"/>
                <a:ea typeface="Microsoft YaHei" panose="020B0503020204020204" pitchFamily="34" charset="-122"/>
              </a:rPr>
              <a:t>Summary</a:t>
            </a:r>
          </a:p>
        </p:txBody>
      </p:sp>
      <p:sp>
        <p:nvSpPr>
          <p:cNvPr id="2" name="文本框 1">
            <a:extLst>
              <a:ext uri="{FF2B5EF4-FFF2-40B4-BE49-F238E27FC236}">
                <a16:creationId xmlns:a16="http://schemas.microsoft.com/office/drawing/2014/main" id="{3601DA9A-A54A-B2BE-51BC-BAD214DCAC3D}"/>
              </a:ext>
            </a:extLst>
          </p:cNvPr>
          <p:cNvSpPr txBox="1"/>
          <p:nvPr/>
        </p:nvSpPr>
        <p:spPr>
          <a:xfrm>
            <a:off x="2552383" y="1770086"/>
            <a:ext cx="4493538" cy="523220"/>
          </a:xfrm>
          <a:prstGeom prst="rect">
            <a:avLst/>
          </a:prstGeom>
          <a:noFill/>
        </p:spPr>
        <p:txBody>
          <a:bodyPr wrap="none" rtlCol="0">
            <a:spAutoFit/>
          </a:bodyPr>
          <a:lstStyle/>
          <a:p>
            <a:pPr algn="l"/>
            <a:r>
              <a:rPr kumimoji="1" lang="zh-CN" altLang="en-US" sz="2800" dirty="0">
                <a:solidFill>
                  <a:srgbClr val="0432FF"/>
                </a:solidFill>
                <a:latin typeface="Microsoft YaHei" panose="020B0503020204020204" pitchFamily="34" charset="-122"/>
                <a:ea typeface="Microsoft YaHei" panose="020B0503020204020204" pitchFamily="34" charset="-122"/>
              </a:rPr>
              <a:t>系外行星普查统计前途光明</a:t>
            </a:r>
          </a:p>
        </p:txBody>
      </p:sp>
      <p:sp>
        <p:nvSpPr>
          <p:cNvPr id="3" name="文本框 2">
            <a:extLst>
              <a:ext uri="{FF2B5EF4-FFF2-40B4-BE49-F238E27FC236}">
                <a16:creationId xmlns:a16="http://schemas.microsoft.com/office/drawing/2014/main" id="{6FE458D1-DD0A-060A-8829-11101831EADB}"/>
              </a:ext>
            </a:extLst>
          </p:cNvPr>
          <p:cNvSpPr txBox="1"/>
          <p:nvPr/>
        </p:nvSpPr>
        <p:spPr>
          <a:xfrm>
            <a:off x="1854558" y="3138740"/>
            <a:ext cx="7075976" cy="523220"/>
          </a:xfrm>
          <a:prstGeom prst="rect">
            <a:avLst/>
          </a:prstGeom>
          <a:noFill/>
        </p:spPr>
        <p:txBody>
          <a:bodyPr wrap="none" rtlCol="0">
            <a:spAutoFit/>
          </a:bodyPr>
          <a:lstStyle/>
          <a:p>
            <a:pPr algn="l"/>
            <a:r>
              <a:rPr kumimoji="1" lang="zh-CN" altLang="en-US" sz="2800" dirty="0">
                <a:solidFill>
                  <a:srgbClr val="0432FF"/>
                </a:solidFill>
                <a:latin typeface="Microsoft YaHei" panose="020B0503020204020204" pitchFamily="34" charset="-122"/>
                <a:ea typeface="Microsoft YaHei" panose="020B0503020204020204" pitchFamily="34" charset="-122"/>
              </a:rPr>
              <a:t>大型恒星巡天（如</a:t>
            </a:r>
            <a:r>
              <a:rPr kumimoji="1" lang="en-US" altLang="zh-CN" sz="2800" dirty="0">
                <a:solidFill>
                  <a:srgbClr val="0432FF"/>
                </a:solidFill>
                <a:latin typeface="Microsoft YaHei" panose="020B0503020204020204" pitchFamily="34" charset="-122"/>
                <a:ea typeface="Microsoft YaHei" panose="020B0503020204020204" pitchFamily="34" charset="-122"/>
              </a:rPr>
              <a:t>LAMOST</a:t>
            </a:r>
            <a:r>
              <a:rPr kumimoji="1" lang="zh-CN" altLang="en-US" sz="2800" dirty="0">
                <a:solidFill>
                  <a:srgbClr val="0432FF"/>
                </a:solidFill>
                <a:latin typeface="Microsoft YaHei" panose="020B0503020204020204" pitchFamily="34" charset="-122"/>
                <a:ea typeface="Microsoft YaHei" panose="020B0503020204020204" pitchFamily="34" charset="-122"/>
              </a:rPr>
              <a:t>）是非常必要的</a:t>
            </a:r>
          </a:p>
        </p:txBody>
      </p:sp>
      <p:sp>
        <p:nvSpPr>
          <p:cNvPr id="4" name="文本框 3">
            <a:extLst>
              <a:ext uri="{FF2B5EF4-FFF2-40B4-BE49-F238E27FC236}">
                <a16:creationId xmlns:a16="http://schemas.microsoft.com/office/drawing/2014/main" id="{9FEE00CB-924A-9B4D-5432-6F68FF376378}"/>
              </a:ext>
            </a:extLst>
          </p:cNvPr>
          <p:cNvSpPr txBox="1"/>
          <p:nvPr/>
        </p:nvSpPr>
        <p:spPr>
          <a:xfrm>
            <a:off x="1996798" y="5141470"/>
            <a:ext cx="5929828" cy="523220"/>
          </a:xfrm>
          <a:prstGeom prst="rect">
            <a:avLst/>
          </a:prstGeom>
          <a:noFill/>
        </p:spPr>
        <p:txBody>
          <a:bodyPr wrap="none" rtlCol="0">
            <a:spAutoFit/>
          </a:bodyPr>
          <a:lstStyle/>
          <a:p>
            <a:pPr algn="l"/>
            <a:r>
              <a:rPr kumimoji="1" lang="zh-CN" altLang="en-US" sz="2800" dirty="0">
                <a:solidFill>
                  <a:srgbClr val="0432FF"/>
                </a:solidFill>
                <a:latin typeface="Microsoft YaHei" panose="020B0503020204020204" pitchFamily="34" charset="-122"/>
                <a:ea typeface="Microsoft YaHei" panose="020B0503020204020204" pitchFamily="34" charset="-122"/>
              </a:rPr>
              <a:t>时间（年龄）维度方面的探索是关键</a:t>
            </a:r>
          </a:p>
        </p:txBody>
      </p:sp>
    </p:spTree>
    <p:extLst>
      <p:ext uri="{BB962C8B-B14F-4D97-AF65-F5344CB8AC3E}">
        <p14:creationId xmlns:p14="http://schemas.microsoft.com/office/powerpoint/2010/main" val="10679662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3E22E6-B093-EDB9-51AC-BEF906F6BDC3}"/>
            </a:ext>
          </a:extLst>
        </p:cNvPr>
        <p:cNvGrpSpPr/>
        <p:nvPr/>
      </p:nvGrpSpPr>
      <p:grpSpPr>
        <a:xfrm>
          <a:off x="0" y="0"/>
          <a:ext cx="0" cy="0"/>
          <a:chOff x="0" y="0"/>
          <a:chExt cx="0" cy="0"/>
        </a:xfrm>
      </p:grpSpPr>
      <p:pic>
        <p:nvPicPr>
          <p:cNvPr id="16" name="图片 15">
            <a:extLst>
              <a:ext uri="{FF2B5EF4-FFF2-40B4-BE49-F238E27FC236}">
                <a16:creationId xmlns:a16="http://schemas.microsoft.com/office/drawing/2014/main" id="{084FAD58-4A6B-1646-2D06-7BCA34D5CAD8}"/>
              </a:ext>
            </a:extLst>
          </p:cNvPr>
          <p:cNvPicPr>
            <a:picLocks noChangeAspect="1"/>
          </p:cNvPicPr>
          <p:nvPr/>
        </p:nvPicPr>
        <p:blipFill>
          <a:blip r:embed="rId3"/>
          <a:stretch>
            <a:fillRect/>
          </a:stretch>
        </p:blipFill>
        <p:spPr>
          <a:xfrm>
            <a:off x="0" y="1009170"/>
            <a:ext cx="12192000" cy="128113"/>
          </a:xfrm>
          <a:prstGeom prst="rect">
            <a:avLst/>
          </a:prstGeom>
        </p:spPr>
      </p:pic>
      <p:sp>
        <p:nvSpPr>
          <p:cNvPr id="7" name="文本框 6">
            <a:extLst>
              <a:ext uri="{FF2B5EF4-FFF2-40B4-BE49-F238E27FC236}">
                <a16:creationId xmlns:a16="http://schemas.microsoft.com/office/drawing/2014/main" id="{B08B4AF7-2806-E765-E30D-1BA178EDFE8B}"/>
              </a:ext>
            </a:extLst>
          </p:cNvPr>
          <p:cNvSpPr txBox="1"/>
          <p:nvPr/>
        </p:nvSpPr>
        <p:spPr>
          <a:xfrm>
            <a:off x="669413" y="1311573"/>
            <a:ext cx="4082272" cy="461665"/>
          </a:xfrm>
          <a:prstGeom prst="rect">
            <a:avLst/>
          </a:prstGeom>
          <a:noFill/>
        </p:spPr>
        <p:txBody>
          <a:bodyPr wrap="none" rtlCol="0">
            <a:spAutoFit/>
          </a:bodyPr>
          <a:lstStyle/>
          <a:p>
            <a:pPr algn="ctr"/>
            <a:r>
              <a:rPr kumimoji="1" lang="en-US" altLang="zh-CN" sz="2400" b="1" dirty="0">
                <a:solidFill>
                  <a:srgbClr val="FF0000"/>
                </a:solidFill>
                <a:latin typeface="Microsoft YaHei" panose="020B0503020204020204" pitchFamily="34" charset="-122"/>
                <a:ea typeface="Microsoft YaHei" panose="020B0503020204020204" pitchFamily="34" charset="-122"/>
              </a:rPr>
              <a:t>Era of Exoplanets (1995-)</a:t>
            </a:r>
          </a:p>
        </p:txBody>
      </p:sp>
      <p:sp>
        <p:nvSpPr>
          <p:cNvPr id="10" name="文本框 9">
            <a:extLst>
              <a:ext uri="{FF2B5EF4-FFF2-40B4-BE49-F238E27FC236}">
                <a16:creationId xmlns:a16="http://schemas.microsoft.com/office/drawing/2014/main" id="{4E3EF6F8-D349-D426-CE6A-F15E11D6181A}"/>
              </a:ext>
            </a:extLst>
          </p:cNvPr>
          <p:cNvSpPr txBox="1"/>
          <p:nvPr/>
        </p:nvSpPr>
        <p:spPr>
          <a:xfrm>
            <a:off x="778257" y="2669646"/>
            <a:ext cx="3700753" cy="400110"/>
          </a:xfrm>
          <a:prstGeom prst="rect">
            <a:avLst/>
          </a:prstGeom>
          <a:noFill/>
        </p:spPr>
        <p:txBody>
          <a:bodyPr wrap="square">
            <a:spAutoFit/>
          </a:bodyPr>
          <a:lstStyle/>
          <a:p>
            <a:pPr algn="ctr"/>
            <a:r>
              <a:rPr kumimoji="1" lang="en-US" altLang="zh-CN" sz="2000" dirty="0">
                <a:solidFill>
                  <a:srgbClr val="7030A0"/>
                </a:solidFill>
                <a:latin typeface="Microsoft YaHei" panose="020B0503020204020204" pitchFamily="34" charset="-122"/>
                <a:ea typeface="Microsoft YaHei" panose="020B0503020204020204" pitchFamily="34" charset="-122"/>
              </a:rPr>
              <a:t>First Half:1995-2010</a:t>
            </a:r>
            <a:r>
              <a:rPr kumimoji="1" lang="zh-CN" altLang="en-US" sz="2000" dirty="0">
                <a:solidFill>
                  <a:srgbClr val="7030A0"/>
                </a:solidFill>
                <a:latin typeface="Microsoft YaHei" panose="020B0503020204020204" pitchFamily="34" charset="-122"/>
                <a:ea typeface="Microsoft YaHei" panose="020B0503020204020204" pitchFamily="34" charset="-122"/>
              </a:rPr>
              <a:t> </a:t>
            </a:r>
            <a:endParaRPr kumimoji="1" lang="en-US" altLang="zh-CN" sz="2000" dirty="0">
              <a:solidFill>
                <a:srgbClr val="7030A0"/>
              </a:solidFill>
              <a:latin typeface="Microsoft YaHei" panose="020B0503020204020204" pitchFamily="34" charset="-122"/>
              <a:ea typeface="Microsoft YaHei" panose="020B0503020204020204" pitchFamily="34" charset="-122"/>
            </a:endParaRPr>
          </a:p>
        </p:txBody>
      </p:sp>
      <p:sp>
        <p:nvSpPr>
          <p:cNvPr id="9" name="文本框 8">
            <a:extLst>
              <a:ext uri="{FF2B5EF4-FFF2-40B4-BE49-F238E27FC236}">
                <a16:creationId xmlns:a16="http://schemas.microsoft.com/office/drawing/2014/main" id="{D2A43A02-C1D6-1BAF-947A-C826CBF8CBDA}"/>
              </a:ext>
            </a:extLst>
          </p:cNvPr>
          <p:cNvSpPr txBox="1"/>
          <p:nvPr/>
        </p:nvSpPr>
        <p:spPr>
          <a:xfrm>
            <a:off x="486699" y="1777723"/>
            <a:ext cx="4306885" cy="830997"/>
          </a:xfrm>
          <a:prstGeom prst="rect">
            <a:avLst/>
          </a:prstGeom>
          <a:noFill/>
        </p:spPr>
        <p:txBody>
          <a:bodyPr wrap="none" rtlCol="0">
            <a:spAutoFit/>
          </a:bodyPr>
          <a:lstStyle/>
          <a:p>
            <a:pPr algn="l"/>
            <a:r>
              <a:rPr kumimoji="1" lang="en-US" altLang="zh-CN" sz="2400" dirty="0">
                <a:solidFill>
                  <a:srgbClr val="FF0000"/>
                </a:solidFill>
                <a:latin typeface="Microsoft YaHei" panose="020B0503020204020204" pitchFamily="34" charset="-122"/>
                <a:ea typeface="Microsoft YaHei" panose="020B0503020204020204" pitchFamily="34" charset="-122"/>
              </a:rPr>
              <a:t>       Jupiter-like Planets</a:t>
            </a:r>
          </a:p>
          <a:p>
            <a:pPr algn="l"/>
            <a:r>
              <a:rPr kumimoji="1" lang="en-US" altLang="zh-CN" sz="2400" dirty="0">
                <a:latin typeface="Microsoft YaHei" panose="020B0503020204020204" pitchFamily="34" charset="-122"/>
                <a:ea typeface="Microsoft YaHei" panose="020B0503020204020204" pitchFamily="34" charset="-122"/>
              </a:rPr>
              <a:t>mainly by </a:t>
            </a:r>
            <a:r>
              <a:rPr kumimoji="1" lang="en-US" altLang="zh-CN" sz="2400" dirty="0">
                <a:solidFill>
                  <a:srgbClr val="FF0000"/>
                </a:solidFill>
                <a:latin typeface="Microsoft YaHei" panose="020B0503020204020204" pitchFamily="34" charset="-122"/>
                <a:ea typeface="Microsoft YaHei" panose="020B0503020204020204" pitchFamily="34" charset="-122"/>
              </a:rPr>
              <a:t>ground</a:t>
            </a:r>
            <a:r>
              <a:rPr kumimoji="1" lang="en-US" altLang="zh-CN" sz="2400" dirty="0">
                <a:latin typeface="Microsoft YaHei" panose="020B0503020204020204" pitchFamily="34" charset="-122"/>
                <a:ea typeface="Microsoft YaHei" panose="020B0503020204020204" pitchFamily="34" charset="-122"/>
              </a:rPr>
              <a:t>-based </a:t>
            </a:r>
            <a:r>
              <a:rPr kumimoji="1" lang="en-US" altLang="zh-CN" sz="2400" dirty="0">
                <a:solidFill>
                  <a:srgbClr val="FF0000"/>
                </a:solidFill>
                <a:latin typeface="Microsoft YaHei" panose="020B0503020204020204" pitchFamily="34" charset="-122"/>
                <a:ea typeface="Microsoft YaHei" panose="020B0503020204020204" pitchFamily="34" charset="-122"/>
              </a:rPr>
              <a:t>RV</a:t>
            </a:r>
            <a:endParaRPr kumimoji="1" lang="zh-CN" altLang="en-US" sz="2400" dirty="0">
              <a:solidFill>
                <a:srgbClr val="FF0000"/>
              </a:solidFill>
              <a:latin typeface="Microsoft YaHei" panose="020B0503020204020204" pitchFamily="34" charset="-122"/>
              <a:ea typeface="Microsoft YaHei" panose="020B0503020204020204" pitchFamily="34" charset="-122"/>
            </a:endParaRPr>
          </a:p>
        </p:txBody>
      </p:sp>
      <p:pic>
        <p:nvPicPr>
          <p:cNvPr id="11" name="图片 10">
            <a:extLst>
              <a:ext uri="{FF2B5EF4-FFF2-40B4-BE49-F238E27FC236}">
                <a16:creationId xmlns:a16="http://schemas.microsoft.com/office/drawing/2014/main" id="{003A565C-2B28-524D-4094-D8EEA37045BD}"/>
              </a:ext>
            </a:extLst>
          </p:cNvPr>
          <p:cNvPicPr>
            <a:picLocks noChangeAspect="1"/>
          </p:cNvPicPr>
          <p:nvPr/>
        </p:nvPicPr>
        <p:blipFill>
          <a:blip r:embed="rId4"/>
          <a:stretch>
            <a:fillRect/>
          </a:stretch>
        </p:blipFill>
        <p:spPr>
          <a:xfrm>
            <a:off x="376009" y="3059668"/>
            <a:ext cx="4605781" cy="3066614"/>
          </a:xfrm>
          <a:prstGeom prst="rect">
            <a:avLst/>
          </a:prstGeom>
        </p:spPr>
      </p:pic>
      <p:pic>
        <p:nvPicPr>
          <p:cNvPr id="13" name="图片 12">
            <a:extLst>
              <a:ext uri="{FF2B5EF4-FFF2-40B4-BE49-F238E27FC236}">
                <a16:creationId xmlns:a16="http://schemas.microsoft.com/office/drawing/2014/main" id="{AEE530CE-FC84-C3A7-7637-7F2233025C02}"/>
              </a:ext>
            </a:extLst>
          </p:cNvPr>
          <p:cNvPicPr>
            <a:picLocks noChangeAspect="1"/>
          </p:cNvPicPr>
          <p:nvPr/>
        </p:nvPicPr>
        <p:blipFill>
          <a:blip r:embed="rId5"/>
          <a:stretch>
            <a:fillRect/>
          </a:stretch>
        </p:blipFill>
        <p:spPr>
          <a:xfrm>
            <a:off x="5484571" y="2892957"/>
            <a:ext cx="6600190" cy="3779113"/>
          </a:xfrm>
          <a:prstGeom prst="rect">
            <a:avLst/>
          </a:prstGeom>
          <a:ln>
            <a:noFill/>
          </a:ln>
        </p:spPr>
      </p:pic>
      <p:sp>
        <p:nvSpPr>
          <p:cNvPr id="14" name="文本框 13">
            <a:extLst>
              <a:ext uri="{FF2B5EF4-FFF2-40B4-BE49-F238E27FC236}">
                <a16:creationId xmlns:a16="http://schemas.microsoft.com/office/drawing/2014/main" id="{242DCD6B-6676-05C9-BE04-73CC719B5507}"/>
              </a:ext>
            </a:extLst>
          </p:cNvPr>
          <p:cNvSpPr txBox="1"/>
          <p:nvPr/>
        </p:nvSpPr>
        <p:spPr>
          <a:xfrm>
            <a:off x="6777683" y="3595711"/>
            <a:ext cx="1949973" cy="1200329"/>
          </a:xfrm>
          <a:prstGeom prst="rect">
            <a:avLst/>
          </a:prstGeom>
          <a:noFill/>
          <a:ln>
            <a:solidFill>
              <a:schemeClr val="tx1"/>
            </a:solidFill>
          </a:ln>
        </p:spPr>
        <p:txBody>
          <a:bodyPr wrap="square" rtlCol="0">
            <a:spAutoFit/>
          </a:bodyPr>
          <a:lstStyle/>
          <a:p>
            <a:r>
              <a:rPr kumimoji="1" lang="en-US" altLang="zh-CN" dirty="0"/>
              <a:t>Also see </a:t>
            </a:r>
          </a:p>
          <a:p>
            <a:r>
              <a:rPr kumimoji="1" lang="en-US" altLang="zh-CN" dirty="0" err="1"/>
              <a:t>Gonzalex</a:t>
            </a:r>
            <a:r>
              <a:rPr kumimoji="1" lang="en-US" altLang="zh-CN" dirty="0"/>
              <a:t> 1998</a:t>
            </a:r>
          </a:p>
          <a:p>
            <a:r>
              <a:rPr kumimoji="1" lang="en-US" altLang="zh-CN" dirty="0"/>
              <a:t>Santos+2001</a:t>
            </a:r>
          </a:p>
          <a:p>
            <a:r>
              <a:rPr kumimoji="1" lang="en-US" altLang="zh-CN" dirty="0"/>
              <a:t>Santos+2004</a:t>
            </a:r>
            <a:endParaRPr kumimoji="1" lang="zh-CN" altLang="en-US" dirty="0"/>
          </a:p>
        </p:txBody>
      </p:sp>
      <p:sp>
        <p:nvSpPr>
          <p:cNvPr id="15" name="文本框 14">
            <a:extLst>
              <a:ext uri="{FF2B5EF4-FFF2-40B4-BE49-F238E27FC236}">
                <a16:creationId xmlns:a16="http://schemas.microsoft.com/office/drawing/2014/main" id="{EDD35BD1-AF75-1FC3-E8BA-8795A33229C9}"/>
              </a:ext>
            </a:extLst>
          </p:cNvPr>
          <p:cNvSpPr txBox="1"/>
          <p:nvPr/>
        </p:nvSpPr>
        <p:spPr>
          <a:xfrm>
            <a:off x="6607953" y="3059668"/>
            <a:ext cx="2289434" cy="369332"/>
          </a:xfrm>
          <a:prstGeom prst="rect">
            <a:avLst/>
          </a:prstGeom>
          <a:noFill/>
        </p:spPr>
        <p:txBody>
          <a:bodyPr wrap="none" rtlCol="0">
            <a:spAutoFit/>
          </a:bodyPr>
          <a:lstStyle/>
          <a:p>
            <a:r>
              <a:rPr kumimoji="1" lang="en-US" altLang="zh-CN" dirty="0"/>
              <a:t>Fischer &amp; </a:t>
            </a:r>
            <a:r>
              <a:rPr kumimoji="1" lang="en-US" altLang="zh-CN" dirty="0" err="1"/>
              <a:t>Valenti</a:t>
            </a:r>
            <a:r>
              <a:rPr kumimoji="1" lang="en-US" altLang="zh-CN" dirty="0"/>
              <a:t> 2005</a:t>
            </a:r>
            <a:endParaRPr kumimoji="1" lang="zh-CN" altLang="en-US" dirty="0"/>
          </a:p>
        </p:txBody>
      </p:sp>
      <p:sp>
        <p:nvSpPr>
          <p:cNvPr id="17" name="文本框 16">
            <a:extLst>
              <a:ext uri="{FF2B5EF4-FFF2-40B4-BE49-F238E27FC236}">
                <a16:creationId xmlns:a16="http://schemas.microsoft.com/office/drawing/2014/main" id="{9538936C-15DE-1252-AEF4-248039B5B8EF}"/>
              </a:ext>
            </a:extLst>
          </p:cNvPr>
          <p:cNvSpPr txBox="1"/>
          <p:nvPr/>
        </p:nvSpPr>
        <p:spPr>
          <a:xfrm>
            <a:off x="5234672" y="1374414"/>
            <a:ext cx="6904495" cy="1077218"/>
          </a:xfrm>
          <a:prstGeom prst="rect">
            <a:avLst/>
          </a:prstGeom>
          <a:noFill/>
        </p:spPr>
        <p:txBody>
          <a:bodyPr wrap="square">
            <a:spAutoFit/>
          </a:bodyPr>
          <a:lstStyle/>
          <a:p>
            <a:pPr algn="just"/>
            <a:r>
              <a:rPr kumimoji="1" lang="en-US" altLang="zh-CN" sz="2400" dirty="0">
                <a:solidFill>
                  <a:srgbClr val="FF0000"/>
                </a:solidFill>
                <a:latin typeface="Microsoft YaHei" panose="020B0503020204020204" pitchFamily="34" charset="-122"/>
                <a:ea typeface="Microsoft YaHei" panose="020B0503020204020204" pitchFamily="34" charset="-122"/>
              </a:rPr>
              <a:t>    giant planets - stellar metallicity correlation</a:t>
            </a:r>
          </a:p>
          <a:p>
            <a:pPr marL="342900" indent="-342900" algn="just">
              <a:buFont typeface="Arial" panose="020B0604020202020204" pitchFamily="34" charset="0"/>
              <a:buChar char="•"/>
            </a:pPr>
            <a:r>
              <a:rPr lang="en-US" sz="2000" b="0" i="0" u="none" strike="noStrike" dirty="0">
                <a:effectLst/>
                <a:latin typeface="Microsoft YaHei" panose="020B0503020204020204" pitchFamily="34" charset="-122"/>
                <a:ea typeface="Microsoft YaHei" panose="020B0503020204020204" pitchFamily="34" charset="-122"/>
              </a:rPr>
              <a:t>observational foundation for the theory of planet formation (Core Accretion)</a:t>
            </a:r>
          </a:p>
        </p:txBody>
      </p:sp>
      <p:sp>
        <p:nvSpPr>
          <p:cNvPr id="2" name="矩形 11">
            <a:extLst>
              <a:ext uri="{FF2B5EF4-FFF2-40B4-BE49-F238E27FC236}">
                <a16:creationId xmlns:a16="http://schemas.microsoft.com/office/drawing/2014/main" id="{7BDA727C-F978-52CB-1B85-F77892BF7EB3}"/>
              </a:ext>
            </a:extLst>
          </p:cNvPr>
          <p:cNvSpPr/>
          <p:nvPr/>
        </p:nvSpPr>
        <p:spPr>
          <a:xfrm>
            <a:off x="-112776" y="245323"/>
            <a:ext cx="12417551" cy="707886"/>
          </a:xfrm>
          <a:prstGeom prst="rect">
            <a:avLst/>
          </a:prstGeom>
        </p:spPr>
        <p:txBody>
          <a:bodyPr wrap="square">
            <a:spAutoFit/>
          </a:bodyPr>
          <a:lstStyle/>
          <a:p>
            <a:pPr algn="ctr">
              <a:spcBef>
                <a:spcPct val="0"/>
              </a:spcBef>
              <a:buClrTx/>
              <a:buSzTx/>
              <a:buFontTx/>
              <a:buNone/>
            </a:pPr>
            <a:r>
              <a:rPr lang="en-US" altLang="zh-CN" sz="4000" dirty="0">
                <a:solidFill>
                  <a:srgbClr val="7030A0"/>
                </a:solidFill>
                <a:latin typeface="Microsoft YaHei" panose="020B0503020204020204" pitchFamily="34" charset="-122"/>
                <a:ea typeface="Microsoft YaHei" panose="020B0503020204020204" pitchFamily="34" charset="-122"/>
              </a:rPr>
              <a:t>Important Progresses of Planetary Statistics</a:t>
            </a:r>
            <a:endParaRPr lang="zh-CN" altLang="en-US" sz="4000" dirty="0">
              <a:solidFill>
                <a:srgbClr val="7030A0"/>
              </a:solidFill>
              <a:latin typeface="Microsoft YaHei" panose="020B0503020204020204" pitchFamily="34" charset="-122"/>
              <a:ea typeface="Microsoft YaHei" panose="020B0503020204020204" pitchFamily="34" charset="-122"/>
            </a:endParaRPr>
          </a:p>
        </p:txBody>
      </p:sp>
    </p:spTree>
    <p:extLst>
      <p:ext uri="{BB962C8B-B14F-4D97-AF65-F5344CB8AC3E}">
        <p14:creationId xmlns:p14="http://schemas.microsoft.com/office/powerpoint/2010/main" val="5307091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B587F4-21FB-2E3B-97C3-1A29A4885D5A}"/>
            </a:ext>
          </a:extLst>
        </p:cNvPr>
        <p:cNvGrpSpPr/>
        <p:nvPr/>
      </p:nvGrpSpPr>
      <p:grpSpPr>
        <a:xfrm>
          <a:off x="0" y="0"/>
          <a:ext cx="0" cy="0"/>
          <a:chOff x="0" y="0"/>
          <a:chExt cx="0" cy="0"/>
        </a:xfrm>
      </p:grpSpPr>
      <p:pic>
        <p:nvPicPr>
          <p:cNvPr id="16" name="图片 15">
            <a:extLst>
              <a:ext uri="{FF2B5EF4-FFF2-40B4-BE49-F238E27FC236}">
                <a16:creationId xmlns:a16="http://schemas.microsoft.com/office/drawing/2014/main" id="{246EA2F1-F63B-D631-DA94-4943134600E8}"/>
              </a:ext>
            </a:extLst>
          </p:cNvPr>
          <p:cNvPicPr>
            <a:picLocks noChangeAspect="1"/>
          </p:cNvPicPr>
          <p:nvPr/>
        </p:nvPicPr>
        <p:blipFill>
          <a:blip r:embed="rId3"/>
          <a:stretch>
            <a:fillRect/>
          </a:stretch>
        </p:blipFill>
        <p:spPr>
          <a:xfrm>
            <a:off x="0" y="1009170"/>
            <a:ext cx="12192000" cy="128113"/>
          </a:xfrm>
          <a:prstGeom prst="rect">
            <a:avLst/>
          </a:prstGeom>
        </p:spPr>
      </p:pic>
      <p:sp>
        <p:nvSpPr>
          <p:cNvPr id="4" name="文本框 3">
            <a:extLst>
              <a:ext uri="{FF2B5EF4-FFF2-40B4-BE49-F238E27FC236}">
                <a16:creationId xmlns:a16="http://schemas.microsoft.com/office/drawing/2014/main" id="{7A0D636B-E807-B7B4-953A-7884E8BF0DF9}"/>
              </a:ext>
            </a:extLst>
          </p:cNvPr>
          <p:cNvSpPr txBox="1"/>
          <p:nvPr/>
        </p:nvSpPr>
        <p:spPr>
          <a:xfrm>
            <a:off x="5664970" y="1786974"/>
            <a:ext cx="6464832" cy="830997"/>
          </a:xfrm>
          <a:prstGeom prst="rect">
            <a:avLst/>
          </a:prstGeom>
          <a:noFill/>
        </p:spPr>
        <p:txBody>
          <a:bodyPr wrap="square" rtlCol="0">
            <a:spAutoFit/>
          </a:bodyPr>
          <a:lstStyle/>
          <a:p>
            <a:pPr marL="342900" indent="-342900" algn="l">
              <a:buFont typeface="Arial" panose="020B0604020202020204" pitchFamily="34" charset="0"/>
              <a:buChar char="•"/>
            </a:pPr>
            <a:r>
              <a:rPr lang="en-US" sz="2400" b="0" i="0" u="none" strike="noStrike" dirty="0">
                <a:effectLst/>
                <a:latin typeface="quote-cjk-patch"/>
              </a:rPr>
              <a:t>Revealing the formation and evolution of different planet populations</a:t>
            </a:r>
            <a:endParaRPr kumimoji="1" lang="zh-CN" altLang="en-US" sz="2400" dirty="0">
              <a:latin typeface="Microsoft YaHei" panose="020B0503020204020204" pitchFamily="34" charset="-122"/>
              <a:ea typeface="Microsoft YaHei" panose="020B0503020204020204" pitchFamily="34" charset="-122"/>
            </a:endParaRPr>
          </a:p>
        </p:txBody>
      </p:sp>
      <p:sp>
        <p:nvSpPr>
          <p:cNvPr id="17" name="文本框 16">
            <a:extLst>
              <a:ext uri="{FF2B5EF4-FFF2-40B4-BE49-F238E27FC236}">
                <a16:creationId xmlns:a16="http://schemas.microsoft.com/office/drawing/2014/main" id="{372F3B2B-2384-5EF2-50F4-09CBFC074D00}"/>
              </a:ext>
            </a:extLst>
          </p:cNvPr>
          <p:cNvSpPr txBox="1"/>
          <p:nvPr/>
        </p:nvSpPr>
        <p:spPr>
          <a:xfrm>
            <a:off x="6182762" y="1361265"/>
            <a:ext cx="5429249" cy="461665"/>
          </a:xfrm>
          <a:prstGeom prst="rect">
            <a:avLst/>
          </a:prstGeom>
          <a:noFill/>
        </p:spPr>
        <p:txBody>
          <a:bodyPr wrap="square">
            <a:spAutoFit/>
          </a:bodyPr>
          <a:lstStyle/>
          <a:p>
            <a:pPr algn="ctr"/>
            <a:r>
              <a:rPr kumimoji="1" lang="en-US" altLang="zh-CN" sz="2400" dirty="0">
                <a:solidFill>
                  <a:srgbClr val="FF0000"/>
                </a:solidFill>
                <a:latin typeface="Microsoft YaHei" panose="020B0503020204020204" pitchFamily="34" charset="-122"/>
                <a:ea typeface="Microsoft YaHei" panose="020B0503020204020204" pitchFamily="34" charset="-122"/>
              </a:rPr>
              <a:t>the Planet Radius Valley</a:t>
            </a:r>
          </a:p>
        </p:txBody>
      </p:sp>
      <p:pic>
        <p:nvPicPr>
          <p:cNvPr id="20" name="图片 19">
            <a:extLst>
              <a:ext uri="{FF2B5EF4-FFF2-40B4-BE49-F238E27FC236}">
                <a16:creationId xmlns:a16="http://schemas.microsoft.com/office/drawing/2014/main" id="{F1B5253D-EE1C-B119-26D8-D80038A080C6}"/>
              </a:ext>
            </a:extLst>
          </p:cNvPr>
          <p:cNvPicPr>
            <a:picLocks noChangeAspect="1"/>
          </p:cNvPicPr>
          <p:nvPr/>
        </p:nvPicPr>
        <p:blipFill>
          <a:blip r:embed="rId4"/>
          <a:stretch>
            <a:fillRect/>
          </a:stretch>
        </p:blipFill>
        <p:spPr>
          <a:xfrm>
            <a:off x="285996" y="3091749"/>
            <a:ext cx="4733858" cy="3151890"/>
          </a:xfrm>
          <a:prstGeom prst="rect">
            <a:avLst/>
          </a:prstGeom>
        </p:spPr>
      </p:pic>
      <p:pic>
        <p:nvPicPr>
          <p:cNvPr id="21" name="Picture 2" descr="Looking for life in all the wrong places: How one project is flipping the  script on the search for habitable worlds | Earth &amp; Planets Laboratory">
            <a:extLst>
              <a:ext uri="{FF2B5EF4-FFF2-40B4-BE49-F238E27FC236}">
                <a16:creationId xmlns:a16="http://schemas.microsoft.com/office/drawing/2014/main" id="{13DB5F9A-7F01-199D-8590-0C24ADEF377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78259" y="2680853"/>
            <a:ext cx="5933752" cy="4038248"/>
          </a:xfrm>
          <a:prstGeom prst="rect">
            <a:avLst/>
          </a:prstGeom>
          <a:noFill/>
          <a:extLst>
            <a:ext uri="{909E8E84-426E-40DD-AFC4-6F175D3DCCD1}">
              <a14:hiddenFill xmlns:a14="http://schemas.microsoft.com/office/drawing/2010/main">
                <a:solidFill>
                  <a:srgbClr val="FFFFFF"/>
                </a:solidFill>
              </a14:hiddenFill>
            </a:ext>
          </a:extLst>
        </p:spPr>
      </p:pic>
      <p:sp>
        <p:nvSpPr>
          <p:cNvPr id="23" name="文本框 22">
            <a:extLst>
              <a:ext uri="{FF2B5EF4-FFF2-40B4-BE49-F238E27FC236}">
                <a16:creationId xmlns:a16="http://schemas.microsoft.com/office/drawing/2014/main" id="{1D37DBA9-3F96-0134-5AC8-AC6E1E0B944F}"/>
              </a:ext>
            </a:extLst>
          </p:cNvPr>
          <p:cNvSpPr txBox="1"/>
          <p:nvPr/>
        </p:nvSpPr>
        <p:spPr>
          <a:xfrm>
            <a:off x="9043990" y="2913493"/>
            <a:ext cx="2278066" cy="1200329"/>
          </a:xfrm>
          <a:prstGeom prst="rect">
            <a:avLst/>
          </a:prstGeom>
          <a:solidFill>
            <a:schemeClr val="bg1"/>
          </a:solidFill>
          <a:ln>
            <a:solidFill>
              <a:schemeClr val="tx1"/>
            </a:solidFill>
          </a:ln>
        </p:spPr>
        <p:txBody>
          <a:bodyPr wrap="square" rtlCol="0">
            <a:spAutoFit/>
          </a:bodyPr>
          <a:lstStyle/>
          <a:p>
            <a:r>
              <a:rPr kumimoji="1" lang="en-US" altLang="zh-CN" dirty="0"/>
              <a:t>Fulton</a:t>
            </a:r>
            <a:r>
              <a:rPr kumimoji="1" lang="zh-CN" altLang="en-US" dirty="0"/>
              <a:t> </a:t>
            </a:r>
            <a:r>
              <a:rPr kumimoji="1" lang="en-US" altLang="zh-CN" dirty="0"/>
              <a:t>et al. 2017</a:t>
            </a:r>
          </a:p>
          <a:p>
            <a:r>
              <a:rPr kumimoji="1" lang="en-US" altLang="zh-CN" dirty="0"/>
              <a:t>Also see </a:t>
            </a:r>
          </a:p>
          <a:p>
            <a:r>
              <a:rPr kumimoji="1" lang="en-US" altLang="zh-CN" dirty="0"/>
              <a:t>Owen &amp; Wu 2013</a:t>
            </a:r>
          </a:p>
          <a:p>
            <a:r>
              <a:rPr kumimoji="1" lang="en-US" altLang="zh-CN" dirty="0"/>
              <a:t>Van </a:t>
            </a:r>
            <a:r>
              <a:rPr kumimoji="1" lang="en-US" altLang="zh-CN" dirty="0" err="1"/>
              <a:t>Eylen</a:t>
            </a:r>
            <a:r>
              <a:rPr kumimoji="1" lang="en-US" altLang="zh-CN" dirty="0"/>
              <a:t> et al. 2018</a:t>
            </a:r>
          </a:p>
        </p:txBody>
      </p:sp>
      <p:sp>
        <p:nvSpPr>
          <p:cNvPr id="2" name="矩形 11">
            <a:extLst>
              <a:ext uri="{FF2B5EF4-FFF2-40B4-BE49-F238E27FC236}">
                <a16:creationId xmlns:a16="http://schemas.microsoft.com/office/drawing/2014/main" id="{12180087-26F5-16A7-47C5-1774E9B3B847}"/>
              </a:ext>
            </a:extLst>
          </p:cNvPr>
          <p:cNvSpPr/>
          <p:nvPr/>
        </p:nvSpPr>
        <p:spPr>
          <a:xfrm>
            <a:off x="-112776" y="245323"/>
            <a:ext cx="12417551" cy="707886"/>
          </a:xfrm>
          <a:prstGeom prst="rect">
            <a:avLst/>
          </a:prstGeom>
        </p:spPr>
        <p:txBody>
          <a:bodyPr wrap="square">
            <a:spAutoFit/>
          </a:bodyPr>
          <a:lstStyle/>
          <a:p>
            <a:pPr algn="ctr">
              <a:spcBef>
                <a:spcPct val="0"/>
              </a:spcBef>
              <a:buClrTx/>
              <a:buSzTx/>
              <a:buFontTx/>
              <a:buNone/>
            </a:pPr>
            <a:r>
              <a:rPr lang="en-US" altLang="zh-CN" sz="4000" dirty="0">
                <a:solidFill>
                  <a:srgbClr val="7030A0"/>
                </a:solidFill>
                <a:latin typeface="Microsoft YaHei" panose="020B0503020204020204" pitchFamily="34" charset="-122"/>
                <a:ea typeface="Microsoft YaHei" panose="020B0503020204020204" pitchFamily="34" charset="-122"/>
              </a:rPr>
              <a:t>Important Progresses of Planetary Statistics</a:t>
            </a:r>
            <a:endParaRPr lang="zh-CN" altLang="en-US" sz="4000" dirty="0">
              <a:solidFill>
                <a:srgbClr val="7030A0"/>
              </a:solidFill>
              <a:latin typeface="Microsoft YaHei" panose="020B0503020204020204" pitchFamily="34" charset="-122"/>
              <a:ea typeface="Microsoft YaHei" panose="020B0503020204020204" pitchFamily="34" charset="-122"/>
            </a:endParaRPr>
          </a:p>
        </p:txBody>
      </p:sp>
      <p:sp>
        <p:nvSpPr>
          <p:cNvPr id="3" name="文本框 6">
            <a:extLst>
              <a:ext uri="{FF2B5EF4-FFF2-40B4-BE49-F238E27FC236}">
                <a16:creationId xmlns:a16="http://schemas.microsoft.com/office/drawing/2014/main" id="{9498C463-B6D8-9CC2-9B98-D0A37D8D5D4D}"/>
              </a:ext>
            </a:extLst>
          </p:cNvPr>
          <p:cNvSpPr txBox="1"/>
          <p:nvPr/>
        </p:nvSpPr>
        <p:spPr>
          <a:xfrm>
            <a:off x="669413" y="1311573"/>
            <a:ext cx="4082272" cy="461665"/>
          </a:xfrm>
          <a:prstGeom prst="rect">
            <a:avLst/>
          </a:prstGeom>
          <a:noFill/>
        </p:spPr>
        <p:txBody>
          <a:bodyPr wrap="none" rtlCol="0">
            <a:spAutoFit/>
          </a:bodyPr>
          <a:lstStyle/>
          <a:p>
            <a:pPr algn="ctr"/>
            <a:r>
              <a:rPr kumimoji="1" lang="en-US" altLang="zh-CN" sz="2400" b="1" dirty="0">
                <a:solidFill>
                  <a:srgbClr val="FF0000"/>
                </a:solidFill>
                <a:latin typeface="Microsoft YaHei" panose="020B0503020204020204" pitchFamily="34" charset="-122"/>
                <a:ea typeface="Microsoft YaHei" panose="020B0503020204020204" pitchFamily="34" charset="-122"/>
              </a:rPr>
              <a:t>Era of Exoplanets (1995-)</a:t>
            </a:r>
          </a:p>
        </p:txBody>
      </p:sp>
      <p:sp>
        <p:nvSpPr>
          <p:cNvPr id="5" name="文本框 9">
            <a:extLst>
              <a:ext uri="{FF2B5EF4-FFF2-40B4-BE49-F238E27FC236}">
                <a16:creationId xmlns:a16="http://schemas.microsoft.com/office/drawing/2014/main" id="{AE0742FA-40E3-EC8E-260E-34D0FB837D4E}"/>
              </a:ext>
            </a:extLst>
          </p:cNvPr>
          <p:cNvSpPr txBox="1"/>
          <p:nvPr/>
        </p:nvSpPr>
        <p:spPr>
          <a:xfrm>
            <a:off x="940395" y="2707620"/>
            <a:ext cx="3277584" cy="400110"/>
          </a:xfrm>
          <a:prstGeom prst="rect">
            <a:avLst/>
          </a:prstGeom>
          <a:noFill/>
        </p:spPr>
        <p:txBody>
          <a:bodyPr wrap="square">
            <a:spAutoFit/>
          </a:bodyPr>
          <a:lstStyle/>
          <a:p>
            <a:pPr algn="ctr"/>
            <a:r>
              <a:rPr kumimoji="1" lang="en-US" altLang="zh-CN" sz="2000" dirty="0">
                <a:solidFill>
                  <a:srgbClr val="7030A0"/>
                </a:solidFill>
                <a:latin typeface="Microsoft YaHei" panose="020B0503020204020204" pitchFamily="34" charset="-122"/>
                <a:ea typeface="Microsoft YaHei" panose="020B0503020204020204" pitchFamily="34" charset="-122"/>
              </a:rPr>
              <a:t>Second Half: 2010-2025</a:t>
            </a:r>
            <a:r>
              <a:rPr kumimoji="1" lang="zh-CN" altLang="en-US" sz="2000" dirty="0">
                <a:solidFill>
                  <a:srgbClr val="7030A0"/>
                </a:solidFill>
                <a:latin typeface="Microsoft YaHei" panose="020B0503020204020204" pitchFamily="34" charset="-122"/>
                <a:ea typeface="Microsoft YaHei" panose="020B0503020204020204" pitchFamily="34" charset="-122"/>
              </a:rPr>
              <a:t> </a:t>
            </a:r>
            <a:endParaRPr kumimoji="1" lang="en-US" altLang="zh-CN" sz="2000" dirty="0">
              <a:solidFill>
                <a:srgbClr val="7030A0"/>
              </a:solidFill>
              <a:latin typeface="Microsoft YaHei" panose="020B0503020204020204" pitchFamily="34" charset="-122"/>
              <a:ea typeface="Microsoft YaHei" panose="020B0503020204020204" pitchFamily="34" charset="-122"/>
            </a:endParaRPr>
          </a:p>
        </p:txBody>
      </p:sp>
      <p:sp>
        <p:nvSpPr>
          <p:cNvPr id="6" name="文本框 8">
            <a:extLst>
              <a:ext uri="{FF2B5EF4-FFF2-40B4-BE49-F238E27FC236}">
                <a16:creationId xmlns:a16="http://schemas.microsoft.com/office/drawing/2014/main" id="{B8F243B8-C05E-B87C-8AD4-2824FC9BD869}"/>
              </a:ext>
            </a:extLst>
          </p:cNvPr>
          <p:cNvSpPr txBox="1"/>
          <p:nvPr/>
        </p:nvSpPr>
        <p:spPr>
          <a:xfrm>
            <a:off x="379707" y="1757586"/>
            <a:ext cx="4601837" cy="830997"/>
          </a:xfrm>
          <a:prstGeom prst="rect">
            <a:avLst/>
          </a:prstGeom>
          <a:noFill/>
        </p:spPr>
        <p:txBody>
          <a:bodyPr wrap="none" rtlCol="0">
            <a:spAutoFit/>
          </a:bodyPr>
          <a:lstStyle/>
          <a:p>
            <a:pPr algn="l"/>
            <a:r>
              <a:rPr kumimoji="1" lang="en-US" altLang="zh-CN" sz="2400" dirty="0">
                <a:solidFill>
                  <a:srgbClr val="FF0000"/>
                </a:solidFill>
                <a:latin typeface="Microsoft YaHei" panose="020B0503020204020204" pitchFamily="34" charset="-122"/>
                <a:ea typeface="Microsoft YaHei" panose="020B0503020204020204" pitchFamily="34" charset="-122"/>
              </a:rPr>
              <a:t> Super Earths/Sub-</a:t>
            </a:r>
            <a:r>
              <a:rPr kumimoji="1" lang="en-US" altLang="zh-CN" sz="2400" dirty="0" err="1">
                <a:solidFill>
                  <a:srgbClr val="FF0000"/>
                </a:solidFill>
                <a:latin typeface="Microsoft YaHei" panose="020B0503020204020204" pitchFamily="34" charset="-122"/>
                <a:ea typeface="Microsoft YaHei" panose="020B0503020204020204" pitchFamily="34" charset="-122"/>
              </a:rPr>
              <a:t>Neptunes</a:t>
            </a:r>
            <a:endParaRPr kumimoji="1" lang="en-US" altLang="zh-CN" sz="2400" dirty="0">
              <a:solidFill>
                <a:srgbClr val="FF0000"/>
              </a:solidFill>
              <a:latin typeface="Microsoft YaHei" panose="020B0503020204020204" pitchFamily="34" charset="-122"/>
              <a:ea typeface="Microsoft YaHei" panose="020B0503020204020204" pitchFamily="34" charset="-122"/>
            </a:endParaRPr>
          </a:p>
          <a:p>
            <a:r>
              <a:rPr kumimoji="1" lang="en-US" altLang="zh-CN" sz="2400" dirty="0">
                <a:latin typeface="Microsoft YaHei" panose="020B0503020204020204" pitchFamily="34" charset="-122"/>
                <a:ea typeface="Microsoft YaHei" panose="020B0503020204020204" pitchFamily="34" charset="-122"/>
              </a:rPr>
              <a:t>mainly by </a:t>
            </a:r>
            <a:r>
              <a:rPr kumimoji="1" lang="en-US" altLang="zh-CN" sz="2400" dirty="0">
                <a:solidFill>
                  <a:srgbClr val="FF0000"/>
                </a:solidFill>
                <a:latin typeface="Microsoft YaHei" panose="020B0503020204020204" pitchFamily="34" charset="-122"/>
                <a:ea typeface="Microsoft YaHei" panose="020B0503020204020204" pitchFamily="34" charset="-122"/>
              </a:rPr>
              <a:t>space</a:t>
            </a:r>
            <a:r>
              <a:rPr kumimoji="1" lang="en-US" altLang="zh-CN" sz="2400" dirty="0">
                <a:latin typeface="Microsoft YaHei" panose="020B0503020204020204" pitchFamily="34" charset="-122"/>
                <a:ea typeface="Microsoft YaHei" panose="020B0503020204020204" pitchFamily="34" charset="-122"/>
              </a:rPr>
              <a:t>-based </a:t>
            </a:r>
            <a:r>
              <a:rPr kumimoji="1" lang="en-US" altLang="zh-CN" sz="2400" dirty="0">
                <a:solidFill>
                  <a:srgbClr val="FF0000"/>
                </a:solidFill>
                <a:latin typeface="Microsoft YaHei" panose="020B0503020204020204" pitchFamily="34" charset="-122"/>
                <a:ea typeface="Microsoft YaHei" panose="020B0503020204020204" pitchFamily="34" charset="-122"/>
              </a:rPr>
              <a:t>Transit</a:t>
            </a:r>
            <a:endParaRPr kumimoji="1" lang="zh-CN" altLang="en-US" sz="2400" dirty="0">
              <a:solidFill>
                <a:srgbClr val="FF0000"/>
              </a:solidFill>
              <a:latin typeface="Microsoft YaHei" panose="020B0503020204020204" pitchFamily="34" charset="-122"/>
              <a:ea typeface="Microsoft YaHei" panose="020B0503020204020204" pitchFamily="34" charset="-122"/>
            </a:endParaRPr>
          </a:p>
        </p:txBody>
      </p:sp>
    </p:spTree>
    <p:extLst>
      <p:ext uri="{BB962C8B-B14F-4D97-AF65-F5344CB8AC3E}">
        <p14:creationId xmlns:p14="http://schemas.microsoft.com/office/powerpoint/2010/main" val="27685174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lick to enlarge">
            <a:extLst>
              <a:ext uri="{FF2B5EF4-FFF2-40B4-BE49-F238E27FC236}">
                <a16:creationId xmlns:a16="http://schemas.microsoft.com/office/drawing/2014/main" id="{39D14F54-E09D-4EE6-E09E-E28C0C08B4A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1514" y="2106617"/>
            <a:ext cx="12050486" cy="4751384"/>
          </a:xfrm>
          <a:prstGeom prst="rect">
            <a:avLst/>
          </a:prstGeom>
          <a:noFill/>
          <a:extLst>
            <a:ext uri="{909E8E84-426E-40DD-AFC4-6F175D3DCCD1}">
              <a14:hiddenFill xmlns:a14="http://schemas.microsoft.com/office/drawing/2010/main">
                <a:solidFill>
                  <a:srgbClr val="FFFFFF"/>
                </a:solidFill>
              </a14:hiddenFill>
            </a:ext>
          </a:extLst>
        </p:spPr>
      </p:pic>
      <p:sp>
        <p:nvSpPr>
          <p:cNvPr id="14" name="文本框 13">
            <a:extLst>
              <a:ext uri="{FF2B5EF4-FFF2-40B4-BE49-F238E27FC236}">
                <a16:creationId xmlns:a16="http://schemas.microsoft.com/office/drawing/2014/main" id="{EEA77FCB-D34C-F242-8740-D3ACE2A4F800}"/>
              </a:ext>
            </a:extLst>
          </p:cNvPr>
          <p:cNvSpPr txBox="1"/>
          <p:nvPr/>
        </p:nvSpPr>
        <p:spPr>
          <a:xfrm>
            <a:off x="1337962" y="1193417"/>
            <a:ext cx="10348070" cy="913199"/>
          </a:xfrm>
          <a:prstGeom prst="rect">
            <a:avLst/>
          </a:prstGeom>
          <a:solidFill>
            <a:schemeClr val="bg1"/>
          </a:solidFill>
        </p:spPr>
        <p:txBody>
          <a:bodyPr wrap="square" rtlCol="0">
            <a:spAutoFit/>
          </a:bodyPr>
          <a:lstStyle/>
          <a:p>
            <a:r>
              <a:rPr kumimoji="1" lang="en-US" altLang="zh-CN" sz="2667" b="1" dirty="0">
                <a:latin typeface="Heiti SC Medium" pitchFamily="2" charset="-128"/>
                <a:ea typeface="Heiti SC Medium" pitchFamily="2" charset="-128"/>
              </a:rPr>
              <a:t>By finding thousands of planets</a:t>
            </a:r>
            <a:r>
              <a:rPr kumimoji="1" lang="en-US" altLang="zh-CN" sz="2667" b="1" dirty="0">
                <a:solidFill>
                  <a:srgbClr val="FF0000"/>
                </a:solidFill>
                <a:latin typeface="Heiti SC Medium" pitchFamily="2" charset="-128"/>
                <a:ea typeface="Heiti SC Medium" pitchFamily="2" charset="-128"/>
              </a:rPr>
              <a:t>, exoplanet field  has been revolutionized and </a:t>
            </a:r>
            <a:r>
              <a:rPr kumimoji="1" lang="en-US" altLang="zh-CN" sz="2667" b="1" dirty="0">
                <a:latin typeface="Heiti SC Medium" pitchFamily="2" charset="-128"/>
                <a:ea typeface="Heiti SC Medium" pitchFamily="2" charset="-128"/>
              </a:rPr>
              <a:t>entered</a:t>
            </a:r>
            <a:r>
              <a:rPr kumimoji="1" lang="en-US" altLang="zh-CN" sz="2667" b="1" dirty="0">
                <a:solidFill>
                  <a:srgbClr val="FF0000"/>
                </a:solidFill>
                <a:latin typeface="Heiti SC Medium" pitchFamily="2" charset="-128"/>
                <a:ea typeface="Heiti SC Medium" pitchFamily="2" charset="-128"/>
              </a:rPr>
              <a:t> a new era of exoplanet census. </a:t>
            </a:r>
            <a:endParaRPr kumimoji="1" lang="zh-CN" altLang="en-US" sz="2667" b="1" dirty="0">
              <a:solidFill>
                <a:srgbClr val="FF0000"/>
              </a:solidFill>
              <a:latin typeface="Heiti SC Medium" pitchFamily="2" charset="-128"/>
              <a:ea typeface="Heiti SC Medium" pitchFamily="2" charset="-128"/>
            </a:endParaRPr>
          </a:p>
        </p:txBody>
      </p:sp>
      <p:pic>
        <p:nvPicPr>
          <p:cNvPr id="16" name="图片 15">
            <a:extLst>
              <a:ext uri="{FF2B5EF4-FFF2-40B4-BE49-F238E27FC236}">
                <a16:creationId xmlns:a16="http://schemas.microsoft.com/office/drawing/2014/main" id="{1EA49FF2-D527-534D-81C7-D5BB1B1033D3}"/>
              </a:ext>
            </a:extLst>
          </p:cNvPr>
          <p:cNvPicPr>
            <a:picLocks noChangeAspect="1"/>
          </p:cNvPicPr>
          <p:nvPr/>
        </p:nvPicPr>
        <p:blipFill>
          <a:blip r:embed="rId4"/>
          <a:stretch>
            <a:fillRect/>
          </a:stretch>
        </p:blipFill>
        <p:spPr>
          <a:xfrm>
            <a:off x="0" y="1009170"/>
            <a:ext cx="12192000" cy="128113"/>
          </a:xfrm>
          <a:prstGeom prst="rect">
            <a:avLst/>
          </a:prstGeom>
        </p:spPr>
      </p:pic>
      <p:pic>
        <p:nvPicPr>
          <p:cNvPr id="6" name="Picture 2" descr="Infographic of exoplanet types">
            <a:extLst>
              <a:ext uri="{FF2B5EF4-FFF2-40B4-BE49-F238E27FC236}">
                <a16:creationId xmlns:a16="http://schemas.microsoft.com/office/drawing/2014/main" id="{B821A73A-D1A8-0C46-A32A-E51CB7DE367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62017" y="2474407"/>
            <a:ext cx="3647197" cy="1823599"/>
          </a:xfrm>
          <a:prstGeom prst="rect">
            <a:avLst/>
          </a:prstGeom>
          <a:noFill/>
          <a:extLst>
            <a:ext uri="{909E8E84-426E-40DD-AFC4-6F175D3DCCD1}">
              <a14:hiddenFill xmlns:a14="http://schemas.microsoft.com/office/drawing/2010/main">
                <a:solidFill>
                  <a:srgbClr val="FFFFFF"/>
                </a:solidFill>
              </a14:hiddenFill>
            </a:ext>
          </a:extLst>
        </p:spPr>
      </p:pic>
      <p:sp>
        <p:nvSpPr>
          <p:cNvPr id="7" name="标题 1">
            <a:extLst>
              <a:ext uri="{FF2B5EF4-FFF2-40B4-BE49-F238E27FC236}">
                <a16:creationId xmlns:a16="http://schemas.microsoft.com/office/drawing/2014/main" id="{C732903B-545C-2F40-9A94-9A402A55AB3F}"/>
              </a:ext>
            </a:extLst>
          </p:cNvPr>
          <p:cNvSpPr>
            <a:spLocks noGrp="1"/>
          </p:cNvSpPr>
          <p:nvPr>
            <p:ph type="title"/>
          </p:nvPr>
        </p:nvSpPr>
        <p:spPr>
          <a:xfrm>
            <a:off x="838200" y="-87761"/>
            <a:ext cx="11353800" cy="1325563"/>
          </a:xfrm>
        </p:spPr>
        <p:txBody>
          <a:bodyPr>
            <a:normAutofit/>
          </a:bodyPr>
          <a:lstStyle/>
          <a:p>
            <a:pPr algn="ctr"/>
            <a:r>
              <a:rPr kumimoji="1" lang="en" altLang="zh-CN" sz="4000" dirty="0">
                <a:solidFill>
                  <a:srgbClr val="7030A0"/>
                </a:solidFill>
              </a:rPr>
              <a:t>Exoplanets: the Era of Planet Census</a:t>
            </a:r>
            <a:endParaRPr kumimoji="1" lang="zh-CN" altLang="en-US" sz="4800" dirty="0">
              <a:solidFill>
                <a:srgbClr val="7030A0"/>
              </a:solidFill>
            </a:endParaRPr>
          </a:p>
        </p:txBody>
      </p:sp>
      <p:pic>
        <p:nvPicPr>
          <p:cNvPr id="2" name="图片 1">
            <a:extLst>
              <a:ext uri="{FF2B5EF4-FFF2-40B4-BE49-F238E27FC236}">
                <a16:creationId xmlns:a16="http://schemas.microsoft.com/office/drawing/2014/main" id="{1253EC17-C0AF-213E-5276-805F3D7F53C8}"/>
              </a:ext>
            </a:extLst>
          </p:cNvPr>
          <p:cNvPicPr>
            <a:picLocks noChangeAspect="1"/>
          </p:cNvPicPr>
          <p:nvPr/>
        </p:nvPicPr>
        <p:blipFill>
          <a:blip r:embed="rId6"/>
          <a:stretch>
            <a:fillRect/>
          </a:stretch>
        </p:blipFill>
        <p:spPr>
          <a:xfrm>
            <a:off x="1414941" y="4061534"/>
            <a:ext cx="1834445" cy="2148911"/>
          </a:xfrm>
          <a:prstGeom prst="rect">
            <a:avLst/>
          </a:prstGeom>
        </p:spPr>
      </p:pic>
      <p:pic>
        <p:nvPicPr>
          <p:cNvPr id="3" name="图片 2">
            <a:extLst>
              <a:ext uri="{FF2B5EF4-FFF2-40B4-BE49-F238E27FC236}">
                <a16:creationId xmlns:a16="http://schemas.microsoft.com/office/drawing/2014/main" id="{219AF4A2-9981-754F-4A0C-88A2068119B2}"/>
              </a:ext>
            </a:extLst>
          </p:cNvPr>
          <p:cNvPicPr>
            <a:picLocks noChangeAspect="1"/>
          </p:cNvPicPr>
          <p:nvPr/>
        </p:nvPicPr>
        <p:blipFill>
          <a:blip r:embed="rId7"/>
          <a:stretch>
            <a:fillRect/>
          </a:stretch>
        </p:blipFill>
        <p:spPr>
          <a:xfrm>
            <a:off x="5710464" y="4334605"/>
            <a:ext cx="1879600" cy="1676400"/>
          </a:xfrm>
          <a:prstGeom prst="rect">
            <a:avLst/>
          </a:prstGeom>
        </p:spPr>
      </p:pic>
    </p:spTree>
    <p:extLst>
      <p:ext uri="{BB962C8B-B14F-4D97-AF65-F5344CB8AC3E}">
        <p14:creationId xmlns:p14="http://schemas.microsoft.com/office/powerpoint/2010/main" val="3929652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7BB08D-75B5-63D7-2B72-FDC60283BB67}"/>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465D4F7A-BBB3-51C8-1789-E443A7EC4BA1}"/>
              </a:ext>
            </a:extLst>
          </p:cNvPr>
          <p:cNvSpPr>
            <a:spLocks noGrp="1"/>
          </p:cNvSpPr>
          <p:nvPr>
            <p:ph type="title"/>
          </p:nvPr>
        </p:nvSpPr>
        <p:spPr>
          <a:xfrm>
            <a:off x="636722" y="-74509"/>
            <a:ext cx="10515600" cy="1325563"/>
          </a:xfrm>
        </p:spPr>
        <p:txBody>
          <a:bodyPr>
            <a:normAutofit/>
          </a:bodyPr>
          <a:lstStyle/>
          <a:p>
            <a:pPr algn="ctr"/>
            <a:r>
              <a:rPr kumimoji="1" lang="en-US" altLang="zh-CN" sz="4000" dirty="0">
                <a:solidFill>
                  <a:srgbClr val="7030A0"/>
                </a:solidFill>
              </a:rPr>
              <a:t>Outline</a:t>
            </a:r>
            <a:endParaRPr kumimoji="1" lang="zh-CN" altLang="en-US" sz="4000" dirty="0">
              <a:solidFill>
                <a:srgbClr val="7030A0"/>
              </a:solidFill>
            </a:endParaRPr>
          </a:p>
        </p:txBody>
      </p:sp>
      <p:sp>
        <p:nvSpPr>
          <p:cNvPr id="3" name="内容占位符 2">
            <a:extLst>
              <a:ext uri="{FF2B5EF4-FFF2-40B4-BE49-F238E27FC236}">
                <a16:creationId xmlns:a16="http://schemas.microsoft.com/office/drawing/2014/main" id="{9FE4C911-DEE3-94B8-6C89-8D1FC5099E81}"/>
              </a:ext>
            </a:extLst>
          </p:cNvPr>
          <p:cNvSpPr>
            <a:spLocks noGrp="1"/>
          </p:cNvSpPr>
          <p:nvPr>
            <p:ph idx="1"/>
          </p:nvPr>
        </p:nvSpPr>
        <p:spPr>
          <a:xfrm>
            <a:off x="0" y="1251054"/>
            <a:ext cx="12192000" cy="5389231"/>
          </a:xfrm>
        </p:spPr>
        <p:txBody>
          <a:bodyPr>
            <a:normAutofit/>
          </a:bodyPr>
          <a:lstStyle/>
          <a:p>
            <a:pPr marL="514350" indent="-514350" algn="l">
              <a:lnSpc>
                <a:spcPct val="130000"/>
              </a:lnSpc>
              <a:buFont typeface="+mj-lt"/>
              <a:buAutoNum type="arabicPeriod"/>
            </a:pPr>
            <a:r>
              <a:rPr lang="en-US" sz="3600" b="1" i="0" u="none" strike="noStrike" dirty="0">
                <a:solidFill>
                  <a:schemeClr val="bg2">
                    <a:lumMod val="90000"/>
                  </a:schemeClr>
                </a:solidFill>
                <a:effectLst/>
                <a:latin typeface="quote-cjk-patch"/>
              </a:rPr>
              <a:t>Research Background</a:t>
            </a:r>
            <a:endParaRPr lang="en-US" sz="3600" b="0" i="0" u="none" strike="noStrike" dirty="0">
              <a:solidFill>
                <a:schemeClr val="bg2">
                  <a:lumMod val="90000"/>
                </a:schemeClr>
              </a:solidFill>
              <a:effectLst/>
              <a:latin typeface="quote-cjk-patch"/>
            </a:endParaRPr>
          </a:p>
          <a:p>
            <a:pPr marL="457200" lvl="1" indent="0" algn="l">
              <a:lnSpc>
                <a:spcPct val="130000"/>
              </a:lnSpc>
              <a:buNone/>
            </a:pPr>
            <a:r>
              <a:rPr lang="en-US" sz="3200" b="0" i="0" u="none" strike="noStrike" dirty="0">
                <a:solidFill>
                  <a:schemeClr val="bg2">
                    <a:lumMod val="90000"/>
                  </a:schemeClr>
                </a:solidFill>
                <a:effectLst/>
                <a:latin typeface="quote-cjk-patch"/>
              </a:rPr>
              <a:t>Importance and Important Progresses of Planetary Statistics</a:t>
            </a:r>
          </a:p>
          <a:p>
            <a:pPr marL="514350" indent="-514350" algn="l">
              <a:lnSpc>
                <a:spcPct val="130000"/>
              </a:lnSpc>
              <a:buFont typeface="+mj-lt"/>
              <a:buAutoNum type="arabicPeriod"/>
            </a:pPr>
            <a:r>
              <a:rPr lang="en-US" sz="3600" b="1" i="0" u="none" strike="noStrike" dirty="0">
                <a:solidFill>
                  <a:srgbClr val="0F1115"/>
                </a:solidFill>
                <a:effectLst/>
                <a:latin typeface="quote-cjk-patch"/>
              </a:rPr>
              <a:t>Exoplanet Statistical Research Based on LAMOST</a:t>
            </a:r>
            <a:endParaRPr lang="en-US" sz="3600" b="0" i="0" u="none" strike="noStrike" dirty="0">
              <a:solidFill>
                <a:srgbClr val="0F1115"/>
              </a:solidFill>
              <a:effectLst/>
              <a:latin typeface="quote-cjk-patch"/>
            </a:endParaRPr>
          </a:p>
          <a:p>
            <a:pPr marL="457200" lvl="1" indent="0" algn="l">
              <a:lnSpc>
                <a:spcPct val="130000"/>
              </a:lnSpc>
              <a:buNone/>
            </a:pPr>
            <a:r>
              <a:rPr lang="en-US" sz="3200" b="0" i="0" u="none" strike="noStrike" dirty="0">
                <a:solidFill>
                  <a:srgbClr val="0F1115"/>
                </a:solidFill>
                <a:effectLst/>
                <a:latin typeface="quote-cjk-patch"/>
              </a:rPr>
              <a:t>2.1 Progress from </a:t>
            </a:r>
            <a:r>
              <a:rPr lang="en-US" sz="3200" b="0" i="0" u="none" strike="noStrike" dirty="0" err="1">
                <a:solidFill>
                  <a:srgbClr val="0F1115"/>
                </a:solidFill>
                <a:effectLst/>
                <a:latin typeface="quote-cjk-patch"/>
              </a:rPr>
              <a:t>LAMOST+Kepler</a:t>
            </a:r>
            <a:r>
              <a:rPr lang="en-US" sz="3200" b="0" i="0" u="none" strike="noStrike" dirty="0">
                <a:solidFill>
                  <a:srgbClr val="0F1115"/>
                </a:solidFill>
                <a:effectLst/>
                <a:latin typeface="quote-cjk-patch"/>
              </a:rPr>
              <a:t> Synergy</a:t>
            </a:r>
          </a:p>
          <a:p>
            <a:pPr marL="457200" lvl="1" indent="0" algn="l">
              <a:lnSpc>
                <a:spcPct val="130000"/>
              </a:lnSpc>
              <a:buNone/>
            </a:pPr>
            <a:r>
              <a:rPr lang="en-US" sz="3200" b="0" i="0" u="none" strike="noStrike" dirty="0">
                <a:solidFill>
                  <a:srgbClr val="0F1115"/>
                </a:solidFill>
                <a:effectLst/>
                <a:latin typeface="quote-cjk-patch"/>
              </a:rPr>
              <a:t>2.2 Progress from </a:t>
            </a:r>
            <a:r>
              <a:rPr lang="en-US" sz="3200" b="0" i="0" u="none" strike="noStrike" dirty="0" err="1">
                <a:solidFill>
                  <a:srgbClr val="0F1115"/>
                </a:solidFill>
                <a:effectLst/>
                <a:latin typeface="quote-cjk-patch"/>
              </a:rPr>
              <a:t>LAMOST+Gaia+Kepler</a:t>
            </a:r>
            <a:r>
              <a:rPr lang="en-US" sz="3200" b="0" i="0" u="none" strike="noStrike" dirty="0">
                <a:solidFill>
                  <a:srgbClr val="0F1115"/>
                </a:solidFill>
                <a:effectLst/>
                <a:latin typeface="quote-cjk-patch"/>
              </a:rPr>
              <a:t>/TESS Synergy (</a:t>
            </a:r>
            <a:r>
              <a:rPr lang="en-US" sz="3200" dirty="0">
                <a:solidFill>
                  <a:srgbClr val="0F1115"/>
                </a:solidFill>
                <a:latin typeface="quote-cjk-patch"/>
              </a:rPr>
              <a:t>“</a:t>
            </a:r>
            <a:r>
              <a:rPr lang="en-US" sz="3200" b="0" i="0" u="none" strike="noStrike" dirty="0">
                <a:solidFill>
                  <a:srgbClr val="0F1115"/>
                </a:solidFill>
                <a:effectLst/>
                <a:latin typeface="quote-cjk-patch"/>
              </a:rPr>
              <a:t>PAST</a:t>
            </a:r>
            <a:r>
              <a:rPr lang="zh-CN" altLang="en-US" sz="3200" b="0" i="0" u="none" strike="noStrike" dirty="0">
                <a:solidFill>
                  <a:srgbClr val="0F1115"/>
                </a:solidFill>
                <a:effectLst/>
                <a:latin typeface="quote-cjk-patch"/>
              </a:rPr>
              <a:t>”</a:t>
            </a:r>
            <a:r>
              <a:rPr lang="en-US" sz="3200" b="0" i="0" u="none" strike="noStrike" dirty="0">
                <a:solidFill>
                  <a:srgbClr val="0F1115"/>
                </a:solidFill>
                <a:effectLst/>
                <a:latin typeface="quote-cjk-patch"/>
              </a:rPr>
              <a:t>Series)</a:t>
            </a:r>
          </a:p>
          <a:p>
            <a:pPr marL="514350" indent="-514350" algn="l">
              <a:lnSpc>
                <a:spcPct val="130000"/>
              </a:lnSpc>
              <a:buFont typeface="+mj-lt"/>
              <a:buAutoNum type="arabicPeriod"/>
            </a:pPr>
            <a:r>
              <a:rPr lang="en-US" sz="3600" b="1" i="0" u="none" strike="noStrike" dirty="0">
                <a:solidFill>
                  <a:schemeClr val="bg2">
                    <a:lumMod val="90000"/>
                  </a:schemeClr>
                </a:solidFill>
                <a:effectLst/>
                <a:latin typeface="quote-cjk-patch"/>
              </a:rPr>
              <a:t>Prospects and Summary</a:t>
            </a:r>
            <a:endParaRPr lang="en-US" sz="3600" b="0" i="0" u="none" strike="noStrike" dirty="0">
              <a:solidFill>
                <a:schemeClr val="bg2">
                  <a:lumMod val="90000"/>
                </a:schemeClr>
              </a:solidFill>
              <a:effectLst/>
              <a:latin typeface="quote-cjk-patch"/>
            </a:endParaRPr>
          </a:p>
        </p:txBody>
      </p:sp>
      <p:pic>
        <p:nvPicPr>
          <p:cNvPr id="6" name="图片 5">
            <a:extLst>
              <a:ext uri="{FF2B5EF4-FFF2-40B4-BE49-F238E27FC236}">
                <a16:creationId xmlns:a16="http://schemas.microsoft.com/office/drawing/2014/main" id="{47AB1260-6F26-A79B-E3C1-7EC1A7F5E1FC}"/>
              </a:ext>
            </a:extLst>
          </p:cNvPr>
          <p:cNvPicPr>
            <a:picLocks noChangeAspect="1"/>
          </p:cNvPicPr>
          <p:nvPr/>
        </p:nvPicPr>
        <p:blipFill>
          <a:blip r:embed="rId3"/>
          <a:stretch>
            <a:fillRect/>
          </a:stretch>
        </p:blipFill>
        <p:spPr>
          <a:xfrm>
            <a:off x="0" y="1060722"/>
            <a:ext cx="12192000" cy="128113"/>
          </a:xfrm>
          <a:prstGeom prst="rect">
            <a:avLst/>
          </a:prstGeom>
        </p:spPr>
      </p:pic>
    </p:spTree>
    <p:extLst>
      <p:ext uri="{BB962C8B-B14F-4D97-AF65-F5344CB8AC3E}">
        <p14:creationId xmlns:p14="http://schemas.microsoft.com/office/powerpoint/2010/main" val="7556685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a:extLst>
              <a:ext uri="{FF2B5EF4-FFF2-40B4-BE49-F238E27FC236}">
                <a16:creationId xmlns:a16="http://schemas.microsoft.com/office/drawing/2014/main" id="{13F236D1-03A9-664F-98C4-E7CC2DD898B2}"/>
              </a:ext>
            </a:extLst>
          </p:cNvPr>
          <p:cNvSpPr/>
          <p:nvPr/>
        </p:nvSpPr>
        <p:spPr>
          <a:xfrm>
            <a:off x="1182995" y="185930"/>
            <a:ext cx="9826009" cy="707886"/>
          </a:xfrm>
          <a:prstGeom prst="rect">
            <a:avLst/>
          </a:prstGeom>
        </p:spPr>
        <p:txBody>
          <a:bodyPr wrap="square">
            <a:spAutoFit/>
          </a:bodyPr>
          <a:lstStyle/>
          <a:p>
            <a:pPr algn="ctr">
              <a:spcBef>
                <a:spcPct val="0"/>
              </a:spcBef>
              <a:buClrTx/>
              <a:buSzTx/>
              <a:buFontTx/>
              <a:buNone/>
            </a:pPr>
            <a:r>
              <a:rPr lang="en-US" altLang="zh-CN" sz="4000" dirty="0">
                <a:solidFill>
                  <a:srgbClr val="7030A0"/>
                </a:solidFill>
                <a:latin typeface="Microsoft YaHei" panose="020B0503020204020204" pitchFamily="34" charset="-122"/>
                <a:ea typeface="Microsoft YaHei" panose="020B0503020204020204" pitchFamily="34" charset="-122"/>
              </a:rPr>
              <a:t> LAMOST</a:t>
            </a:r>
            <a:endParaRPr lang="zh-CN" altLang="en-US" sz="4000" dirty="0">
              <a:solidFill>
                <a:srgbClr val="7030A0"/>
              </a:solidFill>
              <a:latin typeface="Microsoft YaHei" panose="020B0503020204020204" pitchFamily="34" charset="-122"/>
              <a:ea typeface="Microsoft YaHei" panose="020B0503020204020204" pitchFamily="34" charset="-122"/>
            </a:endParaRPr>
          </a:p>
        </p:txBody>
      </p:sp>
      <p:pic>
        <p:nvPicPr>
          <p:cNvPr id="16" name="图片 15">
            <a:extLst>
              <a:ext uri="{FF2B5EF4-FFF2-40B4-BE49-F238E27FC236}">
                <a16:creationId xmlns:a16="http://schemas.microsoft.com/office/drawing/2014/main" id="{1EA49FF2-D527-534D-81C7-D5BB1B1033D3}"/>
              </a:ext>
            </a:extLst>
          </p:cNvPr>
          <p:cNvPicPr>
            <a:picLocks noChangeAspect="1"/>
          </p:cNvPicPr>
          <p:nvPr/>
        </p:nvPicPr>
        <p:blipFill>
          <a:blip r:embed="rId3"/>
          <a:stretch>
            <a:fillRect/>
          </a:stretch>
        </p:blipFill>
        <p:spPr>
          <a:xfrm>
            <a:off x="0" y="1009170"/>
            <a:ext cx="12192000" cy="128113"/>
          </a:xfrm>
          <a:prstGeom prst="rect">
            <a:avLst/>
          </a:prstGeom>
        </p:spPr>
      </p:pic>
      <p:pic>
        <p:nvPicPr>
          <p:cNvPr id="4" name="图片 5">
            <a:extLst>
              <a:ext uri="{FF2B5EF4-FFF2-40B4-BE49-F238E27FC236}">
                <a16:creationId xmlns:a16="http://schemas.microsoft.com/office/drawing/2014/main" id="{38F779ED-A50D-7941-A0B1-B22BC68A439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977" y="1841502"/>
            <a:ext cx="5765896" cy="4293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文本框 4">
            <a:extLst>
              <a:ext uri="{FF2B5EF4-FFF2-40B4-BE49-F238E27FC236}">
                <a16:creationId xmlns:a16="http://schemas.microsoft.com/office/drawing/2014/main" id="{6287E3D9-3215-724A-8233-680BE4905AFE}"/>
              </a:ext>
            </a:extLst>
          </p:cNvPr>
          <p:cNvSpPr txBox="1"/>
          <p:nvPr/>
        </p:nvSpPr>
        <p:spPr>
          <a:xfrm>
            <a:off x="5381847" y="2161199"/>
            <a:ext cx="6742176" cy="3654270"/>
          </a:xfrm>
          <a:prstGeom prst="rect">
            <a:avLst/>
          </a:prstGeom>
          <a:solidFill>
            <a:schemeClr val="bg1"/>
          </a:solidFill>
          <a:ln>
            <a:solidFill>
              <a:srgbClr val="997300"/>
            </a:solidFill>
          </a:ln>
        </p:spPr>
        <p:txBody>
          <a:bodyPr wrap="square">
            <a:spAutoFit/>
          </a:bodyPr>
          <a:lstStyle/>
          <a:p>
            <a:pPr marL="285750" indent="-285750" eaLnBrk="1" hangingPunct="1">
              <a:lnSpc>
                <a:spcPct val="130000"/>
              </a:lnSpc>
              <a:buFont typeface="Arial"/>
              <a:buChar char="•"/>
              <a:defRPr/>
            </a:pPr>
            <a:r>
              <a:rPr lang="en-US" altLang="zh-CN" sz="2000" dirty="0">
                <a:latin typeface="Microsoft YaHei" panose="020B0503020204020204" pitchFamily="34" charset="-122"/>
                <a:ea typeface="Microsoft YaHei" panose="020B0503020204020204" pitchFamily="34" charset="-122"/>
                <a:cs typeface="黑体"/>
              </a:rPr>
              <a:t>Features: Large field of view (</a:t>
            </a:r>
            <a:r>
              <a:rPr lang="en-US" altLang="zh-CN" sz="2000" dirty="0">
                <a:solidFill>
                  <a:srgbClr val="FF0000"/>
                </a:solidFill>
                <a:latin typeface="Microsoft YaHei" panose="020B0503020204020204" pitchFamily="34" charset="-122"/>
                <a:ea typeface="Microsoft YaHei" panose="020B0503020204020204" pitchFamily="34" charset="-122"/>
                <a:cs typeface="黑体"/>
              </a:rPr>
              <a:t>20 square degrees</a:t>
            </a:r>
            <a:r>
              <a:rPr lang="en-US" altLang="zh-CN" sz="2000" dirty="0">
                <a:latin typeface="Microsoft YaHei" panose="020B0503020204020204" pitchFamily="34" charset="-122"/>
                <a:ea typeface="Microsoft YaHei" panose="020B0503020204020204" pitchFamily="34" charset="-122"/>
                <a:cs typeface="黑体"/>
              </a:rPr>
              <a:t>), Multi-object (</a:t>
            </a:r>
            <a:r>
              <a:rPr lang="en-US" altLang="zh-CN" sz="2000" dirty="0">
                <a:solidFill>
                  <a:srgbClr val="FF0000"/>
                </a:solidFill>
                <a:latin typeface="Microsoft YaHei" panose="020B0503020204020204" pitchFamily="34" charset="-122"/>
                <a:ea typeface="Microsoft YaHei" panose="020B0503020204020204" pitchFamily="34" charset="-122"/>
                <a:cs typeface="黑体"/>
              </a:rPr>
              <a:t>4000 fibers</a:t>
            </a:r>
            <a:r>
              <a:rPr lang="en-US" altLang="zh-CN" sz="2000" dirty="0">
                <a:latin typeface="Microsoft YaHei" panose="020B0503020204020204" pitchFamily="34" charset="-122"/>
                <a:ea typeface="Microsoft YaHei" panose="020B0503020204020204" pitchFamily="34" charset="-122"/>
                <a:cs typeface="黑体"/>
              </a:rPr>
              <a:t>).</a:t>
            </a:r>
          </a:p>
          <a:p>
            <a:pPr marL="285750" indent="-285750" eaLnBrk="1" hangingPunct="1">
              <a:lnSpc>
                <a:spcPct val="130000"/>
              </a:lnSpc>
              <a:buFont typeface="Arial"/>
              <a:buChar char="•"/>
              <a:defRPr/>
            </a:pPr>
            <a:endParaRPr lang="en-US" altLang="zh-CN" sz="2000" dirty="0">
              <a:latin typeface="Microsoft YaHei" panose="020B0503020204020204" pitchFamily="34" charset="-122"/>
              <a:ea typeface="Microsoft YaHei" panose="020B0503020204020204" pitchFamily="34" charset="-122"/>
              <a:cs typeface="黑体"/>
            </a:endParaRPr>
          </a:p>
          <a:p>
            <a:pPr marL="285750" indent="-285750" eaLnBrk="1" hangingPunct="1">
              <a:lnSpc>
                <a:spcPct val="130000"/>
              </a:lnSpc>
              <a:buFont typeface="Arial"/>
              <a:buChar char="•"/>
              <a:defRPr/>
            </a:pPr>
            <a:r>
              <a:rPr lang="en-US" altLang="zh-CN" sz="2000" dirty="0">
                <a:latin typeface="Microsoft YaHei" panose="020B0503020204020204" pitchFamily="34" charset="-122"/>
                <a:ea typeface="Microsoft YaHei" panose="020B0503020204020204" pitchFamily="34" charset="-122"/>
                <a:cs typeface="黑体"/>
              </a:rPr>
              <a:t>over </a:t>
            </a:r>
            <a:r>
              <a:rPr lang="en-US" altLang="zh-CN" sz="2000" dirty="0">
                <a:solidFill>
                  <a:srgbClr val="FF0000"/>
                </a:solidFill>
                <a:latin typeface="Microsoft YaHei" panose="020B0503020204020204" pitchFamily="34" charset="-122"/>
                <a:ea typeface="Microsoft YaHei" panose="020B0503020204020204" pitchFamily="34" charset="-122"/>
                <a:cs typeface="黑体"/>
              </a:rPr>
              <a:t>20 million </a:t>
            </a:r>
            <a:r>
              <a:rPr lang="en-US" altLang="zh-CN" sz="2000" dirty="0">
                <a:latin typeface="Microsoft YaHei" panose="020B0503020204020204" pitchFamily="34" charset="-122"/>
                <a:ea typeface="Microsoft YaHei" panose="020B0503020204020204" pitchFamily="34" charset="-122"/>
                <a:cs typeface="黑体"/>
              </a:rPr>
              <a:t>spectra, nearly </a:t>
            </a:r>
            <a:r>
              <a:rPr lang="en-US" altLang="zh-CN" sz="2000" dirty="0">
                <a:solidFill>
                  <a:srgbClr val="FF0000"/>
                </a:solidFill>
                <a:latin typeface="Microsoft YaHei" panose="020B0503020204020204" pitchFamily="34" charset="-122"/>
                <a:ea typeface="Microsoft YaHei" panose="020B0503020204020204" pitchFamily="34" charset="-122"/>
                <a:cs typeface="黑体"/>
              </a:rPr>
              <a:t>3 times </a:t>
            </a:r>
            <a:r>
              <a:rPr lang="en-US" altLang="zh-CN" sz="2000" dirty="0">
                <a:latin typeface="Microsoft YaHei" panose="020B0503020204020204" pitchFamily="34" charset="-122"/>
                <a:ea typeface="Microsoft YaHei" panose="020B0503020204020204" pitchFamily="34" charset="-122"/>
                <a:cs typeface="黑体"/>
              </a:rPr>
              <a:t>the sum of other international survey telescopes).</a:t>
            </a:r>
          </a:p>
          <a:p>
            <a:pPr marL="285750" indent="-285750" eaLnBrk="1" hangingPunct="1">
              <a:lnSpc>
                <a:spcPct val="130000"/>
              </a:lnSpc>
              <a:buFont typeface="Arial"/>
              <a:buChar char="•"/>
              <a:defRPr/>
            </a:pPr>
            <a:endParaRPr lang="en-US" altLang="zh-CN" sz="2000" dirty="0">
              <a:latin typeface="Microsoft YaHei" panose="020B0503020204020204" pitchFamily="34" charset="-122"/>
              <a:ea typeface="Microsoft YaHei" panose="020B0503020204020204" pitchFamily="34" charset="-122"/>
              <a:cs typeface="黑体"/>
            </a:endParaRPr>
          </a:p>
          <a:p>
            <a:pPr marL="285750" indent="-285750" eaLnBrk="1" hangingPunct="1">
              <a:lnSpc>
                <a:spcPct val="130000"/>
              </a:lnSpc>
              <a:buFont typeface="Arial"/>
              <a:buChar char="•"/>
              <a:defRPr/>
            </a:pPr>
            <a:r>
              <a:rPr lang="en-US" altLang="zh-CN" sz="2000" dirty="0">
                <a:latin typeface="Microsoft YaHei" panose="020B0503020204020204" pitchFamily="34" charset="-122"/>
                <a:ea typeface="Microsoft YaHei" panose="020B0503020204020204" pitchFamily="34" charset="-122"/>
                <a:cs typeface="黑体"/>
              </a:rPr>
              <a:t>2012-2017: </a:t>
            </a:r>
            <a:r>
              <a:rPr lang="en-US" altLang="zh-CN" sz="2000" dirty="0">
                <a:solidFill>
                  <a:srgbClr val="FF0000"/>
                </a:solidFill>
                <a:latin typeface="Microsoft YaHei" panose="020B0503020204020204" pitchFamily="34" charset="-122"/>
                <a:ea typeface="Microsoft YaHei" panose="020B0503020204020204" pitchFamily="34" charset="-122"/>
                <a:cs typeface="黑体"/>
              </a:rPr>
              <a:t>first phase </a:t>
            </a:r>
            <a:r>
              <a:rPr lang="en-US" altLang="zh-CN" sz="2000" dirty="0">
                <a:latin typeface="Microsoft YaHei" panose="020B0503020204020204" pitchFamily="34" charset="-122"/>
                <a:ea typeface="Microsoft YaHei" panose="020B0503020204020204" pitchFamily="34" charset="-122"/>
                <a:cs typeface="黑体"/>
              </a:rPr>
              <a:t>of scientific observations.</a:t>
            </a:r>
          </a:p>
          <a:p>
            <a:pPr marL="285750" indent="-285750" eaLnBrk="1" hangingPunct="1">
              <a:lnSpc>
                <a:spcPct val="130000"/>
              </a:lnSpc>
              <a:buFont typeface="Arial"/>
              <a:buChar char="•"/>
              <a:defRPr/>
            </a:pPr>
            <a:r>
              <a:rPr lang="en-US" altLang="zh-CN" sz="2000" dirty="0">
                <a:latin typeface="Microsoft YaHei" panose="020B0503020204020204" pitchFamily="34" charset="-122"/>
                <a:ea typeface="Microsoft YaHei" panose="020B0503020204020204" pitchFamily="34" charset="-122"/>
                <a:cs typeface="黑体"/>
              </a:rPr>
              <a:t>2018-2023: </a:t>
            </a:r>
            <a:r>
              <a:rPr lang="en-US" altLang="zh-CN" sz="2000" dirty="0">
                <a:solidFill>
                  <a:srgbClr val="FF0000"/>
                </a:solidFill>
                <a:latin typeface="Microsoft YaHei" panose="020B0503020204020204" pitchFamily="34" charset="-122"/>
                <a:ea typeface="Microsoft YaHei" panose="020B0503020204020204" pitchFamily="34" charset="-122"/>
                <a:cs typeface="黑体"/>
              </a:rPr>
              <a:t>second phase</a:t>
            </a:r>
            <a:r>
              <a:rPr lang="en-US" altLang="zh-CN" sz="2000" dirty="0">
                <a:latin typeface="Microsoft YaHei" panose="020B0503020204020204" pitchFamily="34" charset="-122"/>
                <a:ea typeface="Microsoft YaHei" panose="020B0503020204020204" pitchFamily="34" charset="-122"/>
                <a:cs typeface="黑体"/>
              </a:rPr>
              <a:t> of scientific observations.</a:t>
            </a:r>
          </a:p>
          <a:p>
            <a:pPr marL="285750" indent="-285750" eaLnBrk="1" hangingPunct="1">
              <a:lnSpc>
                <a:spcPct val="130000"/>
              </a:lnSpc>
              <a:buFont typeface="Arial"/>
              <a:buChar char="•"/>
              <a:defRPr/>
            </a:pPr>
            <a:r>
              <a:rPr lang="en-US" altLang="zh-CN" sz="2000" dirty="0">
                <a:latin typeface="Microsoft YaHei" panose="020B0503020204020204" pitchFamily="34" charset="-122"/>
                <a:ea typeface="Microsoft YaHei" panose="020B0503020204020204" pitchFamily="34" charset="-122"/>
                <a:cs typeface="黑体"/>
              </a:rPr>
              <a:t>2024- : </a:t>
            </a:r>
            <a:r>
              <a:rPr lang="en-US" altLang="zh-CN" sz="2000" dirty="0">
                <a:solidFill>
                  <a:srgbClr val="FF0000"/>
                </a:solidFill>
                <a:latin typeface="Microsoft YaHei" panose="020B0503020204020204" pitchFamily="34" charset="-122"/>
                <a:ea typeface="Microsoft YaHei" panose="020B0503020204020204" pitchFamily="34" charset="-122"/>
                <a:cs typeface="黑体"/>
              </a:rPr>
              <a:t>third phase </a:t>
            </a:r>
            <a:r>
              <a:rPr lang="en-US" altLang="zh-CN" sz="2000" dirty="0">
                <a:latin typeface="Microsoft YaHei" panose="020B0503020204020204" pitchFamily="34" charset="-122"/>
                <a:ea typeface="Microsoft YaHei" panose="020B0503020204020204" pitchFamily="34" charset="-122"/>
                <a:cs typeface="黑体"/>
              </a:rPr>
              <a:t>of scientific observations.</a:t>
            </a:r>
          </a:p>
        </p:txBody>
      </p:sp>
      <p:sp>
        <p:nvSpPr>
          <p:cNvPr id="3" name="TextBox 2">
            <a:extLst>
              <a:ext uri="{FF2B5EF4-FFF2-40B4-BE49-F238E27FC236}">
                <a16:creationId xmlns:a16="http://schemas.microsoft.com/office/drawing/2014/main" id="{E3A6033E-05F0-B18F-3676-A7A2C8B53057}"/>
              </a:ext>
            </a:extLst>
          </p:cNvPr>
          <p:cNvSpPr txBox="1"/>
          <p:nvPr/>
        </p:nvSpPr>
        <p:spPr>
          <a:xfrm>
            <a:off x="1421288" y="1227782"/>
            <a:ext cx="10374472" cy="523220"/>
          </a:xfrm>
          <a:prstGeom prst="rect">
            <a:avLst/>
          </a:prstGeom>
          <a:noFill/>
        </p:spPr>
        <p:txBody>
          <a:bodyPr wrap="square">
            <a:spAutoFit/>
          </a:bodyPr>
          <a:lstStyle/>
          <a:p>
            <a:r>
              <a:rPr lang="en-US" altLang="zh-CN" sz="2800" b="1" dirty="0">
                <a:solidFill>
                  <a:srgbClr val="FF0000"/>
                </a:solidFill>
              </a:rPr>
              <a:t>L</a:t>
            </a:r>
            <a:r>
              <a:rPr lang="en-US" altLang="zh-CN" sz="2800" dirty="0"/>
              <a:t>arge sky </a:t>
            </a:r>
            <a:r>
              <a:rPr lang="en-US" altLang="zh-CN" sz="2800" b="1" dirty="0">
                <a:solidFill>
                  <a:srgbClr val="FF0000"/>
                </a:solidFill>
              </a:rPr>
              <a:t>A</a:t>
            </a:r>
            <a:r>
              <a:rPr lang="en-US" altLang="zh-CN" sz="2800" dirty="0"/>
              <a:t>rea </a:t>
            </a:r>
            <a:r>
              <a:rPr lang="en-US" altLang="zh-CN" sz="2800" b="1" dirty="0">
                <a:solidFill>
                  <a:srgbClr val="FF0000"/>
                </a:solidFill>
              </a:rPr>
              <a:t>M</a:t>
            </a:r>
            <a:r>
              <a:rPr lang="en-US" altLang="zh-CN" sz="2800" dirty="0"/>
              <a:t>ulti-</a:t>
            </a:r>
            <a:r>
              <a:rPr lang="en-US" altLang="zh-CN" sz="2800" b="1" dirty="0">
                <a:solidFill>
                  <a:srgbClr val="FF0000"/>
                </a:solidFill>
              </a:rPr>
              <a:t>O</a:t>
            </a:r>
            <a:r>
              <a:rPr lang="en-US" altLang="zh-CN" sz="2800" dirty="0"/>
              <a:t>bject Fiber </a:t>
            </a:r>
            <a:r>
              <a:rPr lang="en-US" altLang="zh-CN" sz="2800" b="1" dirty="0">
                <a:solidFill>
                  <a:srgbClr val="FF0000"/>
                </a:solidFill>
              </a:rPr>
              <a:t>S</a:t>
            </a:r>
            <a:r>
              <a:rPr lang="en-US" altLang="zh-CN" sz="2800" dirty="0"/>
              <a:t>pectroscopy </a:t>
            </a:r>
            <a:r>
              <a:rPr lang="en-US" altLang="zh-CN" sz="2800" b="1" dirty="0">
                <a:solidFill>
                  <a:srgbClr val="FF0000"/>
                </a:solidFill>
              </a:rPr>
              <a:t>T</a:t>
            </a:r>
            <a:r>
              <a:rPr lang="en-US" altLang="zh-CN" sz="2800" dirty="0"/>
              <a:t>elescope</a:t>
            </a:r>
            <a:endParaRPr lang="zh-CN" altLang="en-US" sz="2800" dirty="0"/>
          </a:p>
        </p:txBody>
      </p:sp>
    </p:spTree>
    <p:extLst>
      <p:ext uri="{BB962C8B-B14F-4D97-AF65-F5344CB8AC3E}">
        <p14:creationId xmlns:p14="http://schemas.microsoft.com/office/powerpoint/2010/main" val="14129101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a:extLst>
              <a:ext uri="{FF2B5EF4-FFF2-40B4-BE49-F238E27FC236}">
                <a16:creationId xmlns:a16="http://schemas.microsoft.com/office/drawing/2014/main" id="{13F236D1-03A9-664F-98C4-E7CC2DD898B2}"/>
              </a:ext>
            </a:extLst>
          </p:cNvPr>
          <p:cNvSpPr/>
          <p:nvPr/>
        </p:nvSpPr>
        <p:spPr>
          <a:xfrm>
            <a:off x="0" y="0"/>
            <a:ext cx="12192000" cy="906851"/>
          </a:xfrm>
          <a:prstGeom prst="rect">
            <a:avLst/>
          </a:prstGeom>
        </p:spPr>
        <p:txBody>
          <a:bodyPr wrap="square">
            <a:spAutoFit/>
          </a:bodyPr>
          <a:lstStyle/>
          <a:p>
            <a:pPr algn="ctr">
              <a:lnSpc>
                <a:spcPct val="150000"/>
              </a:lnSpc>
            </a:pPr>
            <a:r>
              <a:rPr kumimoji="1" lang="en-US" altLang="zh-CN" sz="4000" dirty="0">
                <a:solidFill>
                  <a:srgbClr val="7030A0"/>
                </a:solidFill>
                <a:latin typeface="Microsoft YaHei" panose="020B0503020204020204" pitchFamily="34" charset="-122"/>
                <a:ea typeface="Microsoft YaHei" panose="020B0503020204020204" pitchFamily="34" charset="-122"/>
              </a:rPr>
              <a:t>Why LAMOST ?</a:t>
            </a:r>
            <a:endParaRPr lang="en-US" altLang="zh-CN" sz="4000" dirty="0">
              <a:solidFill>
                <a:srgbClr val="7030A0"/>
              </a:solidFill>
              <a:latin typeface="Microsoft YaHei" panose="020B0503020204020204" pitchFamily="34" charset="-122"/>
              <a:ea typeface="Microsoft YaHei" panose="020B0503020204020204" pitchFamily="34" charset="-122"/>
            </a:endParaRPr>
          </a:p>
        </p:txBody>
      </p:sp>
      <p:pic>
        <p:nvPicPr>
          <p:cNvPr id="16" name="图片 15">
            <a:extLst>
              <a:ext uri="{FF2B5EF4-FFF2-40B4-BE49-F238E27FC236}">
                <a16:creationId xmlns:a16="http://schemas.microsoft.com/office/drawing/2014/main" id="{1EA49FF2-D527-534D-81C7-D5BB1B1033D3}"/>
              </a:ext>
            </a:extLst>
          </p:cNvPr>
          <p:cNvPicPr>
            <a:picLocks noChangeAspect="1"/>
          </p:cNvPicPr>
          <p:nvPr/>
        </p:nvPicPr>
        <p:blipFill>
          <a:blip r:embed="rId3"/>
          <a:stretch>
            <a:fillRect/>
          </a:stretch>
        </p:blipFill>
        <p:spPr>
          <a:xfrm>
            <a:off x="0" y="1009170"/>
            <a:ext cx="12192000" cy="128113"/>
          </a:xfrm>
          <a:prstGeom prst="rect">
            <a:avLst/>
          </a:prstGeom>
        </p:spPr>
      </p:pic>
      <p:sp>
        <p:nvSpPr>
          <p:cNvPr id="4" name="文本框 3">
            <a:extLst>
              <a:ext uri="{FF2B5EF4-FFF2-40B4-BE49-F238E27FC236}">
                <a16:creationId xmlns:a16="http://schemas.microsoft.com/office/drawing/2014/main" id="{2D2DD170-1FA5-6887-B613-AB1616251C70}"/>
              </a:ext>
            </a:extLst>
          </p:cNvPr>
          <p:cNvSpPr txBox="1"/>
          <p:nvPr/>
        </p:nvSpPr>
        <p:spPr>
          <a:xfrm>
            <a:off x="2711282" y="1180643"/>
            <a:ext cx="6458657" cy="502766"/>
          </a:xfrm>
          <a:prstGeom prst="rect">
            <a:avLst/>
          </a:prstGeom>
          <a:solidFill>
            <a:schemeClr val="bg1"/>
          </a:solidFill>
        </p:spPr>
        <p:txBody>
          <a:bodyPr wrap="square" rtlCol="0">
            <a:spAutoFit/>
          </a:bodyPr>
          <a:lstStyle/>
          <a:p>
            <a:r>
              <a:rPr kumimoji="1" lang="en-US" altLang="zh-CN" sz="2667" dirty="0">
                <a:solidFill>
                  <a:srgbClr val="FF0000"/>
                </a:solidFill>
                <a:highlight>
                  <a:srgbClr val="FFFF00"/>
                </a:highlight>
                <a:latin typeface="Microsoft YaHei" panose="020B0503020204020204" pitchFamily="34" charset="-122"/>
                <a:ea typeface="Microsoft YaHei" panose="020B0503020204020204" pitchFamily="34" charset="-122"/>
              </a:rPr>
              <a:t>Exoplanet census</a:t>
            </a:r>
            <a:r>
              <a:rPr kumimoji="1" lang="zh-CN" altLang="en-US" sz="2667" dirty="0">
                <a:solidFill>
                  <a:srgbClr val="FF0000"/>
                </a:solidFill>
                <a:highlight>
                  <a:srgbClr val="FFFF00"/>
                </a:highlight>
                <a:latin typeface="Microsoft YaHei" panose="020B0503020204020204" pitchFamily="34" charset="-122"/>
                <a:ea typeface="Microsoft YaHei" panose="020B0503020204020204" pitchFamily="34" charset="-122"/>
              </a:rPr>
              <a:t> </a:t>
            </a:r>
            <a:r>
              <a:rPr kumimoji="1" lang="en-US" altLang="zh-CN" sz="2667" dirty="0">
                <a:highlight>
                  <a:srgbClr val="FFFF00"/>
                </a:highlight>
                <a:latin typeface="Microsoft YaHei" panose="020B0503020204020204" pitchFamily="34" charset="-122"/>
                <a:ea typeface="Microsoft YaHei" panose="020B0503020204020204" pitchFamily="34" charset="-122"/>
              </a:rPr>
              <a:t>needs</a:t>
            </a:r>
            <a:r>
              <a:rPr kumimoji="1" lang="en-US" altLang="zh-CN" sz="2667" dirty="0">
                <a:solidFill>
                  <a:srgbClr val="FF0000"/>
                </a:solidFill>
                <a:highlight>
                  <a:srgbClr val="FFFF00"/>
                </a:highlight>
                <a:latin typeface="Microsoft YaHei" panose="020B0503020204020204" pitchFamily="34" charset="-122"/>
                <a:ea typeface="Microsoft YaHei" panose="020B0503020204020204" pitchFamily="34" charset="-122"/>
              </a:rPr>
              <a:t> star census </a:t>
            </a:r>
            <a:endParaRPr kumimoji="1" lang="zh-CN" altLang="en-US" sz="2667" dirty="0">
              <a:solidFill>
                <a:srgbClr val="FF0000"/>
              </a:solidFill>
              <a:highlight>
                <a:srgbClr val="FFFF00"/>
              </a:highlight>
              <a:latin typeface="Microsoft YaHei" panose="020B0503020204020204" pitchFamily="34" charset="-122"/>
              <a:ea typeface="Microsoft YaHei" panose="020B0503020204020204" pitchFamily="34" charset="-122"/>
            </a:endParaRPr>
          </a:p>
        </p:txBody>
      </p:sp>
      <p:sp>
        <p:nvSpPr>
          <p:cNvPr id="5" name="文本框 4">
            <a:extLst>
              <a:ext uri="{FF2B5EF4-FFF2-40B4-BE49-F238E27FC236}">
                <a16:creationId xmlns:a16="http://schemas.microsoft.com/office/drawing/2014/main" id="{2BA00937-470C-D862-2FC7-3B2EA20FD460}"/>
              </a:ext>
            </a:extLst>
          </p:cNvPr>
          <p:cNvSpPr txBox="1"/>
          <p:nvPr/>
        </p:nvSpPr>
        <p:spPr>
          <a:xfrm>
            <a:off x="673768" y="2167497"/>
            <a:ext cx="11273590" cy="461665"/>
          </a:xfrm>
          <a:prstGeom prst="rect">
            <a:avLst/>
          </a:prstGeom>
          <a:noFill/>
        </p:spPr>
        <p:txBody>
          <a:bodyPr wrap="square" rtlCol="0">
            <a:spAutoFit/>
          </a:bodyPr>
          <a:lstStyle/>
          <a:p>
            <a:pPr marL="457189" indent="-457189">
              <a:buAutoNum type="arabicParenBoth"/>
            </a:pPr>
            <a:r>
              <a:rPr kumimoji="1" lang="en-US" altLang="zh-CN" sz="2400" dirty="0">
                <a:latin typeface="Microsoft YaHei" panose="020B0503020204020204" pitchFamily="34" charset="-122"/>
                <a:ea typeface="Microsoft YaHei" panose="020B0503020204020204" pitchFamily="34" charset="-122"/>
              </a:rPr>
              <a:t>To accurately characterize planets</a:t>
            </a:r>
            <a:r>
              <a:rPr kumimoji="1" lang="zh-CN" altLang="en-US" sz="2400" dirty="0">
                <a:latin typeface="Microsoft YaHei" panose="020B0503020204020204" pitchFamily="34" charset="-122"/>
                <a:ea typeface="Microsoft YaHei" panose="020B0503020204020204" pitchFamily="34" charset="-122"/>
              </a:rPr>
              <a:t>   </a:t>
            </a:r>
            <a:r>
              <a:rPr kumimoji="1" lang="en-US" altLang="zh-CN" sz="2400" dirty="0">
                <a:latin typeface="Microsoft YaHei" panose="020B0503020204020204" pitchFamily="34" charset="-122"/>
                <a:ea typeface="Microsoft YaHei" panose="020B0503020204020204" pitchFamily="34" charset="-122"/>
              </a:rPr>
              <a:t>(2) To reveal the star-planet relations</a:t>
            </a:r>
          </a:p>
        </p:txBody>
      </p:sp>
      <p:sp>
        <p:nvSpPr>
          <p:cNvPr id="6" name="文本框 5">
            <a:extLst>
              <a:ext uri="{FF2B5EF4-FFF2-40B4-BE49-F238E27FC236}">
                <a16:creationId xmlns:a16="http://schemas.microsoft.com/office/drawing/2014/main" id="{D0DA8E8D-D21E-801B-52D7-572894FB4B6A}"/>
              </a:ext>
            </a:extLst>
          </p:cNvPr>
          <p:cNvSpPr txBox="1"/>
          <p:nvPr/>
        </p:nvSpPr>
        <p:spPr>
          <a:xfrm>
            <a:off x="3893039" y="1689676"/>
            <a:ext cx="4719497" cy="461665"/>
          </a:xfrm>
          <a:prstGeom prst="rect">
            <a:avLst/>
          </a:prstGeom>
          <a:noFill/>
        </p:spPr>
        <p:txBody>
          <a:bodyPr wrap="none" rtlCol="0">
            <a:spAutoFit/>
          </a:bodyPr>
          <a:lstStyle/>
          <a:p>
            <a:r>
              <a:rPr kumimoji="1" lang="en-US" altLang="zh-CN" sz="2400" dirty="0">
                <a:solidFill>
                  <a:srgbClr val="0432FF"/>
                </a:solidFill>
                <a:latin typeface="Microsoft YaHei" panose="020B0503020204020204" pitchFamily="34" charset="-122"/>
                <a:ea typeface="Microsoft YaHei" panose="020B0503020204020204" pitchFamily="34" charset="-122"/>
              </a:rPr>
              <a:t>Know thy star, know thy planet</a:t>
            </a:r>
            <a:endParaRPr kumimoji="1" lang="zh-CN" altLang="en-US" sz="2400" dirty="0">
              <a:solidFill>
                <a:srgbClr val="0432FF"/>
              </a:solidFill>
              <a:latin typeface="Microsoft YaHei" panose="020B0503020204020204" pitchFamily="34" charset="-122"/>
              <a:ea typeface="Microsoft YaHei" panose="020B0503020204020204" pitchFamily="34" charset="-122"/>
            </a:endParaRPr>
          </a:p>
        </p:txBody>
      </p:sp>
      <p:pic>
        <p:nvPicPr>
          <p:cNvPr id="22" name="图片 21">
            <a:extLst>
              <a:ext uri="{FF2B5EF4-FFF2-40B4-BE49-F238E27FC236}">
                <a16:creationId xmlns:a16="http://schemas.microsoft.com/office/drawing/2014/main" id="{993984B5-26AB-9A6E-3FA8-9AE56DC0D884}"/>
              </a:ext>
            </a:extLst>
          </p:cNvPr>
          <p:cNvPicPr>
            <a:picLocks noChangeAspect="1"/>
          </p:cNvPicPr>
          <p:nvPr/>
        </p:nvPicPr>
        <p:blipFill>
          <a:blip r:embed="rId4"/>
          <a:stretch>
            <a:fillRect/>
          </a:stretch>
        </p:blipFill>
        <p:spPr>
          <a:xfrm>
            <a:off x="1223466" y="2881713"/>
            <a:ext cx="9434287" cy="3594535"/>
          </a:xfrm>
          <a:prstGeom prst="rect">
            <a:avLst/>
          </a:prstGeom>
          <a:noFill/>
          <a:ln>
            <a:solidFill>
              <a:schemeClr val="bg2">
                <a:lumMod val="75000"/>
              </a:schemeClr>
            </a:solidFill>
          </a:ln>
        </p:spPr>
      </p:pic>
    </p:spTree>
    <p:extLst>
      <p:ext uri="{BB962C8B-B14F-4D97-AF65-F5344CB8AC3E}">
        <p14:creationId xmlns:p14="http://schemas.microsoft.com/office/powerpoint/2010/main" val="2162090652"/>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none" rtlCol="0">
        <a:spAutoFit/>
      </a:bodyPr>
      <a:lstStyle>
        <a:defPPr algn="l">
          <a:defRPr kumimoji="1" sz="2000" dirty="0" smtClean="0">
            <a:solidFill>
              <a:srgbClr val="FF0000"/>
            </a:solidFill>
            <a:latin typeface="Microsoft YaHei" panose="020B0503020204020204" pitchFamily="34" charset="-122"/>
            <a:ea typeface="Microsoft YaHei" panose="020B0503020204020204" pitchFamily="34" charset="-122"/>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2013 - 2022">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76279</TotalTime>
  <Words>2947</Words>
  <Application>Microsoft Macintosh PowerPoint</Application>
  <PresentationFormat>宽屏</PresentationFormat>
  <Paragraphs>342</Paragraphs>
  <Slides>32</Slides>
  <Notes>32</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32</vt:i4>
      </vt:variant>
    </vt:vector>
  </HeadingPairs>
  <TitlesOfParts>
    <vt:vector size="47" baseType="lpstr">
      <vt:lpstr>-apple-system</vt:lpstr>
      <vt:lpstr>黑体</vt:lpstr>
      <vt:lpstr>Microsoft YaHei</vt:lpstr>
      <vt:lpstr>HEITI SC MEDIUM</vt:lpstr>
      <vt:lpstr>HEITI SC MEDIUM</vt:lpstr>
      <vt:lpstr>quote-cjk-patch</vt:lpstr>
      <vt:lpstr>Segoe UI Web (West European)</vt:lpstr>
      <vt:lpstr>system-ui</vt:lpstr>
      <vt:lpstr>Times</vt:lpstr>
      <vt:lpstr>Aptos</vt:lpstr>
      <vt:lpstr>Arial</vt:lpstr>
      <vt:lpstr>Cambria Math</vt:lpstr>
      <vt:lpstr>Helvetica</vt:lpstr>
      <vt:lpstr>Times New Roman</vt:lpstr>
      <vt:lpstr>Office 主题​​</vt:lpstr>
      <vt:lpstr>Statistical Studies of Exoplanets with LAMOST  and Future Prospects with ESST</vt:lpstr>
      <vt:lpstr>Outline</vt:lpstr>
      <vt:lpstr>PowerPoint 演示文稿</vt:lpstr>
      <vt:lpstr>PowerPoint 演示文稿</vt:lpstr>
      <vt:lpstr>PowerPoint 演示文稿</vt:lpstr>
      <vt:lpstr>Exoplanets: the Era of Planet Census</vt:lpstr>
      <vt:lpstr>Outline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Hot Jupiters </vt:lpstr>
      <vt:lpstr>PowerPoint 演示文稿</vt:lpstr>
      <vt:lpstr>PowerPoint 演示文稿</vt:lpstr>
      <vt:lpstr>Ultra Short Period (USP) planets</vt:lpstr>
      <vt:lpstr>PowerPoint 演示文稿</vt:lpstr>
      <vt:lpstr>PowerPoint 演示文稿</vt:lpstr>
      <vt:lpstr>Outline</vt:lpstr>
      <vt:lpstr>Bright Future of Exoplanet Statistics</vt:lpstr>
      <vt:lpstr>Bright Future of Exoplanet Statistics</vt:lpstr>
      <vt:lpstr>Exoplanets vs. Galaxies</vt:lpstr>
      <vt:lpstr>Lessons from the extragalactic astronomy</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LAMOST &amp; Gaia Help ET Select Targets</dc:title>
  <dc:creator>Jiwei Xie</dc:creator>
  <cp:lastModifiedBy>谢基伟</cp:lastModifiedBy>
  <cp:revision>302</cp:revision>
  <dcterms:created xsi:type="dcterms:W3CDTF">2021-07-01T09:44:02Z</dcterms:created>
  <dcterms:modified xsi:type="dcterms:W3CDTF">2026-01-08T02:11:25Z</dcterms:modified>
</cp:coreProperties>
</file>