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media/image12.jpg" ContentType="image/png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651" r:id="rId2"/>
    <p:sldId id="655" r:id="rId3"/>
    <p:sldId id="665" r:id="rId4"/>
    <p:sldId id="657" r:id="rId5"/>
    <p:sldId id="659" r:id="rId6"/>
    <p:sldId id="689" r:id="rId7"/>
    <p:sldId id="690" r:id="rId8"/>
    <p:sldId id="666" r:id="rId9"/>
    <p:sldId id="682" r:id="rId10"/>
    <p:sldId id="667" r:id="rId11"/>
    <p:sldId id="720" r:id="rId12"/>
    <p:sldId id="724" r:id="rId13"/>
    <p:sldId id="669" r:id="rId14"/>
    <p:sldId id="721" r:id="rId15"/>
    <p:sldId id="680" r:id="rId16"/>
    <p:sldId id="718" r:id="rId17"/>
    <p:sldId id="726" r:id="rId18"/>
    <p:sldId id="727" r:id="rId19"/>
    <p:sldId id="662" r:id="rId20"/>
    <p:sldId id="676" r:id="rId21"/>
    <p:sldId id="731" r:id="rId22"/>
    <p:sldId id="683" r:id="rId23"/>
    <p:sldId id="685" r:id="rId24"/>
    <p:sldId id="730" r:id="rId25"/>
    <p:sldId id="732" r:id="rId26"/>
    <p:sldId id="687" r:id="rId27"/>
    <p:sldId id="729" r:id="rId28"/>
    <p:sldId id="733" r:id="rId29"/>
  </p:sldIdLst>
  <p:sldSz cx="12192000" cy="6858000"/>
  <p:notesSz cx="6858000" cy="9144000"/>
  <p:embeddedFontLst>
    <p:embeddedFont>
      <p:font typeface="等线" panose="02010600030101010101" pitchFamily="2" charset="-122"/>
      <p:regular r:id="rId30"/>
      <p:bold r:id="rId31"/>
    </p:embeddedFont>
    <p:embeddedFont>
      <p:font typeface="等线 Light" panose="02010600030101010101" pitchFamily="2" charset="-122"/>
      <p:regular r:id="rId32"/>
    </p:embeddedFont>
    <p:embeddedFont>
      <p:font typeface="Cambria Math" panose="02040503050406030204" pitchFamily="18" charset="0"/>
      <p:regular r:id="rId33"/>
    </p:embeddedFont>
    <p:embeddedFont>
      <p:font typeface="Segoe UI" panose="020B0502040204020203" pitchFamily="34" charset="0"/>
      <p:regular r:id="rId34"/>
      <p:bold r:id="rId35"/>
      <p:italic r:id="rId36"/>
      <p:boldItalic r:id="rId3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69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1"/>
    <p:restoredTop sz="94694"/>
  </p:normalViewPr>
  <p:slideViewPr>
    <p:cSldViewPr snapToGrid="0">
      <p:cViewPr varScale="1">
        <p:scale>
          <a:sx n="121" d="100"/>
          <a:sy n="121" d="100"/>
        </p:scale>
        <p:origin x="8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C84666-79A2-76BD-157B-5657E55B6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4CD37F5-71BE-9567-7F57-F46BD05F1B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6E5D27-FCB8-6E37-4011-B191EDAF9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F0FF7E-E684-BD5F-1749-E14C732E1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6731586-5787-3156-C2BB-47325844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9086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DF780C-99B6-6EB0-04F4-0316A0503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03DA845-ECA4-6DE0-7378-790645645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CF500E9-6161-F491-7AA8-8E72A7EB4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75DE303-62B4-529B-9948-963933CF8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E77B87B-FC9E-00C1-8EF2-814E694D5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8535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0527AC6-7766-95E8-F6D3-409E8DF488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29537DB-BDED-BE42-A68A-8ADE3DA9E8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D3B6399-16BD-5867-90CC-75F74E63B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54720E-9CFA-5C81-22C2-025ED13F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5B4DD31-C72D-F91D-C7A3-6286D4836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067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536337-2D61-3106-CFD0-1209F3A9B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A2A584B-BE1B-D0DF-ABC5-B765D985E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5EC6DA-7805-84EB-BB02-2DCB69ACA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C3E14C-E3EC-E41B-30E4-57623110F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972119-43E0-3803-B9EB-1AD234D5A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5799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606395-266D-5412-E65A-9F5E6C60B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E24ED59-10A9-B3D0-0520-95A0A5181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576F41-C25D-48BD-929E-C3F816BC7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352C27E-AD5D-0A4A-AF7A-126F520C9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A5A287-C825-15AC-C48C-9C62B607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7933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2B42F6-449C-ACCB-4739-D5C7A8199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16B579-4E08-59A7-DE14-CE522AA6AC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14D609E-1358-8663-B76F-3A5CF4BA7C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8BBDEAA-D902-07B2-444E-60FA2985C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DFE492F-1336-F771-CD11-429320DA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2D37A44-39AD-B199-FD3A-314FFFF8A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4910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783B30-482B-2C0C-591E-45EEFAB49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CA289FE-90D9-6C4D-4EEA-3117A3DDF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2D9F70A-F955-7363-B240-B3A110FC1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92301DD-158E-C287-4B91-FAD7839854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57227D9-79EC-B3F2-17C1-DAB8069257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482DC0F-71C4-D35F-39E4-4808DDECE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AA9FEDA-3093-4FC0-0FE2-C8FA7B27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5705414-714D-F083-52FD-BABF67525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7780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2D3B9C-E95E-5E4C-11DE-343BF0670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8A1B765-3D22-80E9-CA75-1D79F9DF8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BC9D6CD-5986-BBF7-519C-75EE6E1BB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6BF51CF-AB57-50C0-5385-BC1B4B502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71671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F5AF089-E4FF-FA87-4EE0-5DF96A234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80B9683-AC1B-7B3F-85CF-AA32181C7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96497BB-2B8E-6753-DCD9-403BDFD17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8298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D22004-8F98-BB3C-6CAD-AAF97E632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D131B4-179D-BB0F-7694-1A66D3BF1D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2EE63AB-161E-9C91-1339-BD0654F516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39CDA36-0728-7FF1-186B-537C5A1A7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C42CA1-6CE0-B2AE-95CE-1B4A29000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B905094-8782-1FFD-5993-AAA354610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422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B3030B-63D2-DFAF-D958-3BC261ED8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C72CC84-A646-111C-CD32-DAE236698B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DC024A0-6758-E325-0964-7BCF0F71E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F16372F-EC75-EC5C-A3C5-74312EC7E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BFCC108-691D-ABF6-6E16-BAB9299DF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032FF85-D4E0-DF55-733B-D7E6F918D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09262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1A04C4A-6146-4172-0B4D-AE95FCA63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7B2D1EA-FD5A-11A2-4EBB-6E00C21F9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9D3470-658F-620C-E356-C5705085F1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2DAD0-2643-0042-BF2C-1C6BE724EEB0}" type="datetimeFigureOut">
              <a:rPr kumimoji="1" lang="zh-CN" altLang="en-US" smtClean="0"/>
              <a:t>2026/1/7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157F51-EDB0-B2B3-BB62-16B6BFE62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B8F448D-C52A-FF49-E715-79BAF5177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E92D4-1F9F-0B4F-A61B-982AEA16514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1140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4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0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4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21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22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4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2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26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26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8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2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2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3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2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3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3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3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image" Target="../media/image3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6.jpe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3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0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jp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1.g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1.g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40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40.png"/><Relationship Id="rId5" Type="http://schemas.openxmlformats.org/officeDocument/2006/relationships/image" Target="../media/image3.png"/><Relationship Id="rId10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F5224C1C-6308-D8CE-8092-81077D90AD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858"/>
          <a:stretch/>
        </p:blipFill>
        <p:spPr>
          <a:xfrm>
            <a:off x="0" y="0"/>
            <a:ext cx="9252848" cy="67469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074627-C5C5-287D-76D8-EA0D458DD7E2}"/>
              </a:ext>
            </a:extLst>
          </p:cNvPr>
          <p:cNvSpPr txBox="1"/>
          <p:nvPr/>
        </p:nvSpPr>
        <p:spPr>
          <a:xfrm>
            <a:off x="606543" y="1683635"/>
            <a:ext cx="10978914" cy="820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Are AU Mic b and c on Mutually Inclined Orbits?</a:t>
            </a:r>
            <a:endParaRPr lang="zh-CN" altLang="en-US" sz="3600" b="1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457D5B-6838-B0BC-7DC1-82F780C9D0FF}"/>
              </a:ext>
            </a:extLst>
          </p:cNvPr>
          <p:cNvSpPr txBox="1"/>
          <p:nvPr/>
        </p:nvSpPr>
        <p:spPr>
          <a:xfrm>
            <a:off x="140236" y="6377632"/>
            <a:ext cx="4278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N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© NASA, ESA, Joseph Olmsted (STScI)</a:t>
            </a:r>
            <a:endParaRPr kumimoji="0" lang="en-CN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6E1F972-3E38-EDEC-60C4-B02F6D8938C7}"/>
              </a:ext>
            </a:extLst>
          </p:cNvPr>
          <p:cNvSpPr txBox="1"/>
          <p:nvPr/>
        </p:nvSpPr>
        <p:spPr>
          <a:xfrm>
            <a:off x="4606133" y="3009521"/>
            <a:ext cx="749298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err="1">
                <a:solidFill>
                  <a:schemeClr val="bg1"/>
                </a:solidFill>
              </a:rPr>
              <a:t>Zitao</a:t>
            </a:r>
            <a:r>
              <a:rPr lang="en-US" altLang="zh-CN" sz="2800" dirty="0">
                <a:solidFill>
                  <a:schemeClr val="bg1"/>
                </a:solidFill>
              </a:rPr>
              <a:t> Lin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(</a:t>
            </a:r>
            <a:r>
              <a:rPr lang="zh-CN" altLang="en-US" sz="2800" dirty="0">
                <a:solidFill>
                  <a:schemeClr val="bg1"/>
                </a:solidFill>
              </a:rPr>
              <a:t>林子滔</a:t>
            </a:r>
            <a:r>
              <a:rPr lang="en-US" altLang="zh-CN" sz="2800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Department of Astronomy, Tsinghua University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D3C6A13-815E-D147-B14F-6976F5CE5516}"/>
              </a:ext>
            </a:extLst>
          </p:cNvPr>
          <p:cNvSpPr txBox="1"/>
          <p:nvPr/>
        </p:nvSpPr>
        <p:spPr>
          <a:xfrm>
            <a:off x="4772404" y="4469418"/>
            <a:ext cx="71604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Sharon Wang, Zhen Guo, Krzysztof Zieliński, the CHEOPS team, and the PFS team</a:t>
            </a:r>
          </a:p>
        </p:txBody>
      </p:sp>
    </p:spTree>
    <p:extLst>
      <p:ext uri="{BB962C8B-B14F-4D97-AF65-F5344CB8AC3E}">
        <p14:creationId xmlns:p14="http://schemas.microsoft.com/office/powerpoint/2010/main" val="4193466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099B6-730E-98E5-D164-CB5DFD00F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8453F858-8B88-5977-9022-3625DD9451C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15E12A86-3AAB-8882-47EC-18C9F3ACB8C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4CD1E55A-6CB2-6C89-DF73-5ADDEB048F1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82A74154-6207-9AFF-2F62-04A989604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10</a:t>
            </a:fld>
            <a:endParaRPr lang="en-US" sz="32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A4C7E39-971A-2D98-0A51-0660379C010F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1529586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 Mic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970B05C-0847-D07B-1293-513A5ADBF18F}"/>
              </a:ext>
            </a:extLst>
          </p:cNvPr>
          <p:cNvSpPr txBox="1">
            <a:spLocks/>
          </p:cNvSpPr>
          <p:nvPr/>
        </p:nvSpPr>
        <p:spPr>
          <a:xfrm>
            <a:off x="809124" y="1437871"/>
            <a:ext cx="339688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~ 20 Myr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89CBBC5-5721-1C92-A3BE-B73D32FA9395}"/>
              </a:ext>
            </a:extLst>
          </p:cNvPr>
          <p:cNvSpPr txBox="1">
            <a:spLocks/>
          </p:cNvSpPr>
          <p:nvPr/>
        </p:nvSpPr>
        <p:spPr>
          <a:xfrm>
            <a:off x="809123" y="2254300"/>
            <a:ext cx="339688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~ 9.7 pc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0FE008A8-1FAA-F5A0-F4F2-82688234B8F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9123" y="3070729"/>
                <a:ext cx="3396889" cy="453147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</m:ctrlPr>
                      </m:sSubPr>
                      <m:e>
                        <m: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sz="2800" cap="none" dirty="0">
                    <a:solidFill>
                      <a:srgbClr val="00206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  <a:cs typeface="Helvetica Neue" panose="02000503000000020004" pitchFamily="2" charset="0"/>
                  </a:rPr>
                  <a:t> ~ 3600 K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0FE008A8-1FAA-F5A0-F4F2-82688234B8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123" y="3070729"/>
                <a:ext cx="3396889" cy="453147"/>
              </a:xfrm>
              <a:prstGeom prst="rect">
                <a:avLst/>
              </a:prstGeom>
              <a:blipFill>
                <a:blip r:embed="rId6"/>
                <a:stretch>
                  <a:fillRect l="-2974" t="-32432" b="-324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95AA4C59-72BF-2CBE-40AC-36CACE2D6758}"/>
              </a:ext>
            </a:extLst>
          </p:cNvPr>
          <p:cNvSpPr txBox="1">
            <a:spLocks/>
          </p:cNvSpPr>
          <p:nvPr/>
        </p:nvSpPr>
        <p:spPr>
          <a:xfrm>
            <a:off x="809123" y="3887158"/>
            <a:ext cx="489911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Debris disk (aligned)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866A36A-CA20-275A-6788-A8F86FE138B0}"/>
              </a:ext>
            </a:extLst>
          </p:cNvPr>
          <p:cNvSpPr txBox="1">
            <a:spLocks/>
          </p:cNvSpPr>
          <p:nvPr/>
        </p:nvSpPr>
        <p:spPr>
          <a:xfrm>
            <a:off x="809123" y="4703587"/>
            <a:ext cx="489911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2 transiting planets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96718C80-69D3-76F9-7EC8-E0B755B4E9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2654" y="1252285"/>
            <a:ext cx="7237572" cy="4636885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B751516E-B485-3CE1-87EB-B134BCE46FD0}"/>
              </a:ext>
            </a:extLst>
          </p:cNvPr>
          <p:cNvSpPr txBox="1">
            <a:spLocks/>
          </p:cNvSpPr>
          <p:nvPr/>
        </p:nvSpPr>
        <p:spPr>
          <a:xfrm>
            <a:off x="1339648" y="5254112"/>
            <a:ext cx="489911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b: aligned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A7D5A8C-EBBB-E784-C082-183848A1D9D5}"/>
              </a:ext>
            </a:extLst>
          </p:cNvPr>
          <p:cNvSpPr txBox="1">
            <a:spLocks/>
          </p:cNvSpPr>
          <p:nvPr/>
        </p:nvSpPr>
        <p:spPr>
          <a:xfrm>
            <a:off x="10221568" y="5778474"/>
            <a:ext cx="1755014" cy="36512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(Palle et al. 2020)</a:t>
            </a:r>
          </a:p>
        </p:txBody>
      </p:sp>
    </p:spTree>
    <p:extLst>
      <p:ext uri="{BB962C8B-B14F-4D97-AF65-F5344CB8AC3E}">
        <p14:creationId xmlns:p14="http://schemas.microsoft.com/office/powerpoint/2010/main" val="2277597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25D4A-EC83-3248-0631-549E9F766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09BB1E0D-C80B-2DC7-BCF8-F045CC3F8CE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1351B938-6155-E03C-986D-67EBBCEAD80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DCB79622-DDCB-36D8-63AC-D584CEF5D7A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6B1D2E89-DECF-3411-FCA0-DA1FD2CE4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11</a:t>
            </a:fld>
            <a:endParaRPr lang="en-US" sz="32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987D49C-7867-85C1-4844-2039E4C23915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1529586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 Mic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53D7805-2830-1B1F-8CF1-C8C372DEF281}"/>
              </a:ext>
            </a:extLst>
          </p:cNvPr>
          <p:cNvSpPr txBox="1">
            <a:spLocks/>
          </p:cNvSpPr>
          <p:nvPr/>
        </p:nvSpPr>
        <p:spPr>
          <a:xfrm>
            <a:off x="809124" y="1437871"/>
            <a:ext cx="339688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~ 20 Myr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7C4DF2F-0BF0-BCC5-8D05-2632EC7CDEB7}"/>
              </a:ext>
            </a:extLst>
          </p:cNvPr>
          <p:cNvSpPr txBox="1">
            <a:spLocks/>
          </p:cNvSpPr>
          <p:nvPr/>
        </p:nvSpPr>
        <p:spPr>
          <a:xfrm>
            <a:off x="809123" y="2254300"/>
            <a:ext cx="339688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~ 9.7 pc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F26129B3-39E2-5278-EE00-AA9DF601BCE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9123" y="3070729"/>
                <a:ext cx="3396889" cy="453147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</m:ctrlPr>
                      </m:sSubPr>
                      <m:e>
                        <m: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sz="2800" cap="none" dirty="0">
                    <a:solidFill>
                      <a:srgbClr val="00206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  <a:cs typeface="Helvetica Neue" panose="02000503000000020004" pitchFamily="2" charset="0"/>
                  </a:rPr>
                  <a:t> ~ 3600 K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0FE008A8-1FAA-F5A0-F4F2-82688234B8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123" y="3070729"/>
                <a:ext cx="3396889" cy="453147"/>
              </a:xfrm>
              <a:prstGeom prst="rect">
                <a:avLst/>
              </a:prstGeom>
              <a:blipFill>
                <a:blip r:embed="rId6"/>
                <a:stretch>
                  <a:fillRect l="-2974" t="-32432" b="-324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B86169B7-1810-117D-ABD8-06B3D8EF03BA}"/>
              </a:ext>
            </a:extLst>
          </p:cNvPr>
          <p:cNvSpPr txBox="1">
            <a:spLocks/>
          </p:cNvSpPr>
          <p:nvPr/>
        </p:nvSpPr>
        <p:spPr>
          <a:xfrm>
            <a:off x="809123" y="3887158"/>
            <a:ext cx="489911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Debris disk (aligned)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B95FABB-0BD0-99E7-1115-436FB96FCDB7}"/>
              </a:ext>
            </a:extLst>
          </p:cNvPr>
          <p:cNvSpPr txBox="1">
            <a:spLocks/>
          </p:cNvSpPr>
          <p:nvPr/>
        </p:nvSpPr>
        <p:spPr>
          <a:xfrm>
            <a:off x="809123" y="4703587"/>
            <a:ext cx="489911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2 transiting planets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EFD6252-F9DB-96BE-E2CD-1B4A649FE101}"/>
              </a:ext>
            </a:extLst>
          </p:cNvPr>
          <p:cNvSpPr txBox="1">
            <a:spLocks/>
          </p:cNvSpPr>
          <p:nvPr/>
        </p:nvSpPr>
        <p:spPr>
          <a:xfrm>
            <a:off x="1339648" y="5254112"/>
            <a:ext cx="489911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b: aligned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5989D87-1DC7-F6A5-9F60-AB8333D7B9AB}"/>
              </a:ext>
            </a:extLst>
          </p:cNvPr>
          <p:cNvSpPr txBox="1">
            <a:spLocks/>
          </p:cNvSpPr>
          <p:nvPr/>
        </p:nvSpPr>
        <p:spPr>
          <a:xfrm>
            <a:off x="1329405" y="5803448"/>
            <a:ext cx="489911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FF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c: misaligned?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64E09CD-A25C-8BEF-3CB7-3EC9E2DAD2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3611" y="1487228"/>
            <a:ext cx="5623675" cy="499343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3FD7210-D5C3-949B-6C05-30A87934AC49}"/>
              </a:ext>
            </a:extLst>
          </p:cNvPr>
          <p:cNvSpPr txBox="1">
            <a:spLocks/>
          </p:cNvSpPr>
          <p:nvPr/>
        </p:nvSpPr>
        <p:spPr>
          <a:xfrm>
            <a:off x="9854854" y="5845631"/>
            <a:ext cx="2121727" cy="36512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ESPRESSO data</a:t>
            </a:r>
          </a:p>
          <a:p>
            <a:r>
              <a:rPr lang="en-US" sz="20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(Yu et al. 2025)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17E01BD4-1649-8558-38C8-15448A02BC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50655" y="1194890"/>
                <a:ext cx="3317399" cy="369326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</m:ctrlPr>
                        </m:sSubPr>
                        <m:e>
                          <m:r>
                            <a:rPr lang="en-US" altLang="zh-CN" sz="240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𝑐</m:t>
                          </m:r>
                        </m:sub>
                      </m:sSub>
                      <m:r>
                        <a:rPr lang="en-US" altLang="zh-CN" sz="2400" b="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=67.8</m:t>
                      </m:r>
                      <m:sSubSup>
                        <m:sSubSupPr>
                          <m:ctrlP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</m:ctrlPr>
                        </m:sSubSupPr>
                        <m:e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°</m:t>
                          </m:r>
                        </m:e>
                        <m:sub>
                          <m:r>
                            <a:rPr lang="en-US" altLang="zh-CN" sz="2400" i="1" cap="none" dirty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−49.0°</m:t>
                          </m:r>
                        </m:sub>
                        <m:sup>
                          <m:r>
                            <a:rPr lang="en-US" altLang="zh-CN" sz="2400" i="1" cap="none" dirty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+31.7°</m:t>
                          </m:r>
                        </m:sup>
                      </m:sSubSup>
                    </m:oMath>
                  </m:oMathPara>
                </a14:m>
                <a:endParaRPr lang="en-US" sz="2400" cap="none" dirty="0">
                  <a:solidFill>
                    <a:srgbClr val="00206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17E01BD4-1649-8558-38C8-15448A02BC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0655" y="1194890"/>
                <a:ext cx="3317399" cy="369326"/>
              </a:xfrm>
              <a:prstGeom prst="rect">
                <a:avLst/>
              </a:prstGeom>
              <a:blipFill>
                <a:blip r:embed="rId8"/>
                <a:stretch>
                  <a:fillRect t="-10000" b="-1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7372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E13B5-CA9D-4E39-C00A-B054B0CF9A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B2D81FCF-C26F-6F2F-C8CA-76382E9587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599BD96E-5077-B670-65E9-248C3F7C483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BA5417AC-47DE-2B10-1A87-5EDB4CBF55A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719F29A3-6D33-D4E6-9052-91C5FDF31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12</a:t>
            </a:fld>
            <a:endParaRPr lang="en-US" sz="32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F99096A-AF76-C412-092C-A80DECDAC7AD}"/>
              </a:ext>
            </a:extLst>
          </p:cNvPr>
          <p:cNvSpPr txBox="1">
            <a:spLocks/>
          </p:cNvSpPr>
          <p:nvPr/>
        </p:nvSpPr>
        <p:spPr>
          <a:xfrm>
            <a:off x="483642" y="1241630"/>
            <a:ext cx="10057962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Instrument: Planet Finder Spectrograph (PFS) on Magellan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7F2081E-7E0F-B95D-946A-76CD1ECE2501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3163045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RM Observation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606CB553-F177-122E-EA5F-A104EF3FC5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397" y="2122260"/>
            <a:ext cx="9713240" cy="425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689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E13B5-CA9D-4E39-C00A-B054B0CF9A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B2D81FCF-C26F-6F2F-C8CA-76382E9587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599BD96E-5077-B670-65E9-248C3F7C483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BA5417AC-47DE-2B10-1A87-5EDB4CBF55A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719F29A3-6D33-D4E6-9052-91C5FDF31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13</a:t>
            </a:fld>
            <a:endParaRPr lang="en-US" sz="32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F99096A-AF76-C412-092C-A80DECDAC7AD}"/>
              </a:ext>
            </a:extLst>
          </p:cNvPr>
          <p:cNvSpPr txBox="1">
            <a:spLocks/>
          </p:cNvSpPr>
          <p:nvPr/>
        </p:nvSpPr>
        <p:spPr>
          <a:xfrm>
            <a:off x="765581" y="1305873"/>
            <a:ext cx="4513990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Magellan Planet Finder Spectrograph (PFS)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7F2081E-7E0F-B95D-946A-76CD1ECE2501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3163045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RM Observation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9BB2BA7-5EA6-8DDB-F548-5F3DAD7964C2}"/>
              </a:ext>
            </a:extLst>
          </p:cNvPr>
          <p:cNvSpPr txBox="1">
            <a:spLocks/>
          </p:cNvSpPr>
          <p:nvPr/>
        </p:nvSpPr>
        <p:spPr>
          <a:xfrm>
            <a:off x="6535011" y="1305873"/>
            <a:ext cx="3980590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2 transits in </a:t>
            </a:r>
          </a:p>
          <a:p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    2 consecutive nights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BACE748-93DF-E70A-EC6E-CD1CFB4F8B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3675" y="2038439"/>
            <a:ext cx="8915592" cy="473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0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4361F-FC6C-4CD8-2DED-67156A5D4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F2403F08-D44A-B4EE-8972-76748298A1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560" y="2489615"/>
            <a:ext cx="6181360" cy="362493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C52E367-C929-EDB6-8346-48335FF1568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4B143690-F024-63FF-8B5F-8CC36B2F250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59605D63-7843-9D89-597A-63A1E99A683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040CC540-4944-66A1-47FF-6EE7EBD67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14</a:t>
            </a:fld>
            <a:endParaRPr lang="en-US" sz="32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5321D77-C760-9012-837C-64A36B4666AF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3163045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RM Observation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E10E8B69-D040-77F9-9514-EA17FA31E6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54" y="2505879"/>
            <a:ext cx="6024096" cy="3534261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E97A84D6-472E-913C-30C1-92911B0B7D58}"/>
              </a:ext>
            </a:extLst>
          </p:cNvPr>
          <p:cNvSpPr txBox="1">
            <a:spLocks/>
          </p:cNvSpPr>
          <p:nvPr/>
        </p:nvSpPr>
        <p:spPr>
          <a:xfrm>
            <a:off x="2488545" y="1918057"/>
            <a:ext cx="1839395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First night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47629C5-EAB2-B5BB-3F03-C7B6983FFD37}"/>
              </a:ext>
            </a:extLst>
          </p:cNvPr>
          <p:cNvSpPr txBox="1">
            <a:spLocks/>
          </p:cNvSpPr>
          <p:nvPr/>
        </p:nvSpPr>
        <p:spPr>
          <a:xfrm>
            <a:off x="8326282" y="1918057"/>
            <a:ext cx="2377477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Second night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814B4881-260A-BD77-DF35-D44A46928240}"/>
              </a:ext>
            </a:extLst>
          </p:cNvPr>
          <p:cNvSpPr txBox="1">
            <a:spLocks/>
          </p:cNvSpPr>
          <p:nvPr/>
        </p:nvSpPr>
        <p:spPr>
          <a:xfrm>
            <a:off x="648623" y="1316932"/>
            <a:ext cx="9175862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An unexpected stellar</a:t>
            </a:r>
            <a:r>
              <a:rPr lang="zh-CN" alt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activity occurred in the transit of planet c and obscured expected RM signal.</a:t>
            </a:r>
          </a:p>
        </p:txBody>
      </p:sp>
    </p:spTree>
    <p:extLst>
      <p:ext uri="{BB962C8B-B14F-4D97-AF65-F5344CB8AC3E}">
        <p14:creationId xmlns:p14="http://schemas.microsoft.com/office/powerpoint/2010/main" val="34450626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89ABB9-D27D-5E2B-6369-B2B8F8748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6E1D24C-7FC7-AC80-1B6C-6914BD14A8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FC2E61CF-D118-3648-670A-9AAA7F7BD9A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C176E073-F0F3-15F2-DF7B-E5FCE8E51EC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6D470DE2-0EDC-EFD8-F568-C9B226C78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15</a:t>
            </a:fld>
            <a:endParaRPr lang="en-US" sz="32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6AF171-6AD2-B46F-6D54-6074D13C5E02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8145351" cy="53553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Transits Fitting on Photometry Data</a:t>
            </a:r>
            <a:endParaRPr lang="en-US" sz="3200" cap="none" dirty="0">
              <a:solidFill>
                <a:srgbClr val="00206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D08F3C5-CFD8-B7CF-4006-8974DAE3D0A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7442" r="50863" b="50000"/>
          <a:stretch>
            <a:fillRect/>
          </a:stretch>
        </p:blipFill>
        <p:spPr>
          <a:xfrm>
            <a:off x="600601" y="1863299"/>
            <a:ext cx="4892215" cy="471302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F72914F-7D33-140C-60F0-6DEA3484A8C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83" t="57044" r="50580" b="7"/>
          <a:stretch>
            <a:fillRect/>
          </a:stretch>
        </p:blipFill>
        <p:spPr>
          <a:xfrm>
            <a:off x="6208971" y="1863300"/>
            <a:ext cx="4847666" cy="471302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DC29CA3-413F-0B42-2502-01C6D6ADBCF8}"/>
              </a:ext>
            </a:extLst>
          </p:cNvPr>
          <p:cNvSpPr txBox="1">
            <a:spLocks/>
          </p:cNvSpPr>
          <p:nvPr/>
        </p:nvSpPr>
        <p:spPr>
          <a:xfrm>
            <a:off x="2499210" y="1201034"/>
            <a:ext cx="1839395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First night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9564E40-A161-AB64-7FCE-F098BF6B802E}"/>
              </a:ext>
            </a:extLst>
          </p:cNvPr>
          <p:cNvSpPr txBox="1">
            <a:spLocks/>
          </p:cNvSpPr>
          <p:nvPr/>
        </p:nvSpPr>
        <p:spPr>
          <a:xfrm>
            <a:off x="7824632" y="1201034"/>
            <a:ext cx="2377477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Second night</a:t>
            </a:r>
          </a:p>
        </p:txBody>
      </p:sp>
    </p:spTree>
    <p:extLst>
      <p:ext uri="{BB962C8B-B14F-4D97-AF65-F5344CB8AC3E}">
        <p14:creationId xmlns:p14="http://schemas.microsoft.com/office/powerpoint/2010/main" val="4209335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2356B-C7F4-94D2-2BEE-C031630BE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697AF5F9-80FA-024D-A75B-1B52AC697A6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DC6B11E3-0C98-B34C-3EAF-25F5584A9D8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6585A1A1-9F7B-5BAE-0A36-55CB4BAA1E9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8C12C94-BC63-50DB-38CF-A22ADD40002D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3611886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Fiducial RM Fitting</a:t>
            </a:r>
          </a:p>
        </p:txBody>
      </p:sp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31F9F206-F11E-6EFA-CF77-50463ED75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16</a:t>
            </a:fld>
            <a:endParaRPr lang="en-US" sz="3200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ECBA5B8F-C14D-C0A5-9F73-E2DC3006CAD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4066" b="58772"/>
          <a:stretch>
            <a:fillRect/>
          </a:stretch>
        </p:blipFill>
        <p:spPr>
          <a:xfrm>
            <a:off x="542367" y="1383007"/>
            <a:ext cx="11107266" cy="49275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CB7D2EFF-0B16-D8E4-C709-5A1C86DAE34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99857" y="1937597"/>
                <a:ext cx="2360853" cy="369326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</m:ctrlPr>
                        </m:sSubPr>
                        <m:e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𝑏</m:t>
                          </m:r>
                        </m:sub>
                      </m:sSub>
                      <m:r>
                        <a:rPr lang="en-US" altLang="zh-CN" sz="2400" b="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=−2</m:t>
                      </m:r>
                      <m:r>
                        <a:rPr lang="en-US" altLang="zh-CN" sz="2400" i="1" cap="none" dirty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°</m:t>
                      </m:r>
                      <m:r>
                        <a:rPr lang="en-US" altLang="zh-CN" sz="240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±</m:t>
                      </m:r>
                      <m:r>
                        <a:rPr lang="en-US" altLang="zh-CN" sz="2400" b="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15°</m:t>
                      </m:r>
                    </m:oMath>
                  </m:oMathPara>
                </a14:m>
                <a:endParaRPr lang="en-US" sz="2400" cap="none" dirty="0">
                  <a:solidFill>
                    <a:srgbClr val="00206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CB7D2EFF-0B16-D8E4-C709-5A1C86DAE3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9857" y="1937597"/>
                <a:ext cx="2360853" cy="369326"/>
              </a:xfrm>
              <a:prstGeom prst="rect">
                <a:avLst/>
              </a:prstGeom>
              <a:blipFill>
                <a:blip r:embed="rId8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B7583128-D5F6-8C0D-B3A1-6A27FBE90A0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1489" y="1731473"/>
                <a:ext cx="3031572" cy="369326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</m:ctrlPr>
                        </m:sSubPr>
                        <m:e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𝑐</m:t>
                          </m:r>
                        </m:sub>
                      </m:sSub>
                      <m:r>
                        <a:rPr lang="en-US" altLang="zh-CN" sz="2400" i="1" cap="none" dirty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=85°</m:t>
                      </m:r>
                      <m:r>
                        <a:rPr lang="en-US" altLang="zh-CN" sz="240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±</m:t>
                      </m:r>
                      <m:r>
                        <a:rPr lang="en-US" altLang="zh-CN" sz="2400" b="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10°</m:t>
                      </m:r>
                    </m:oMath>
                  </m:oMathPara>
                </a14:m>
                <a:endParaRPr lang="en-US" sz="2400" cap="none" dirty="0">
                  <a:solidFill>
                    <a:srgbClr val="00206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  <a:cs typeface="Helvetica Neue" panose="02000503000000020004" pitchFamily="2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         </m:t>
                      </m:r>
                      <m:r>
                        <a:rPr lang="en-US" altLang="zh-CN" sz="2400" i="1" cap="none" dirty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=−2</m:t>
                      </m:r>
                      <m:r>
                        <a:rPr lang="en-US" altLang="zh-CN" sz="2400" b="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3</m:t>
                      </m:r>
                      <m:r>
                        <a:rPr lang="en-US" altLang="zh-CN" sz="2400" i="1" cap="none" dirty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°±</m:t>
                      </m:r>
                      <m:r>
                        <a:rPr lang="en-US" altLang="zh-CN" sz="2400" b="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2</m:t>
                      </m:r>
                      <m:r>
                        <a:rPr lang="en-US" altLang="zh-CN" sz="2400" i="1" cap="none" dirty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5°</m:t>
                      </m:r>
                    </m:oMath>
                  </m:oMathPara>
                </a14:m>
                <a:endParaRPr lang="en-US" altLang="zh-CN" sz="2400" cap="none" dirty="0">
                  <a:solidFill>
                    <a:srgbClr val="00206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B7583128-D5F6-8C0D-B3A1-6A27FBE90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1489" y="1731473"/>
                <a:ext cx="3031572" cy="369326"/>
              </a:xfrm>
              <a:prstGeom prst="rect">
                <a:avLst/>
              </a:prstGeom>
              <a:blipFill>
                <a:blip r:embed="rId9"/>
                <a:stretch>
                  <a:fillRect t="-40000" b="-8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8920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DA07B4-8F91-7DA8-AE1B-3167EAC2E0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487DFA83-F91D-92C4-230C-6D36ED1728B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36081D6F-F8C1-87E3-DC36-75596D1B699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8C7D5722-22F3-E3A8-0A65-3101EA0D50C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F8B55FC-6848-41AF-2DA0-F3CEC96C2CEC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3642344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RM Fitting with GP</a:t>
            </a:r>
          </a:p>
        </p:txBody>
      </p:sp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1CAD1A9A-6066-7BD2-C11A-DB93E22A3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17</a:t>
            </a:fld>
            <a:endParaRPr lang="en-US" sz="3200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DBFBC231-5D68-B537-AEF9-DF1305ABEC5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45088"/>
          <a:stretch>
            <a:fillRect/>
          </a:stretch>
        </p:blipFill>
        <p:spPr>
          <a:xfrm>
            <a:off x="1805776" y="1150357"/>
            <a:ext cx="8580448" cy="56246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DB493E94-F5AA-4CB7-E7D1-7A5C2CD94F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45559" y="1696229"/>
                <a:ext cx="2360853" cy="369326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</m:ctrlPr>
                        </m:sSubPr>
                        <m:e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𝑏</m:t>
                          </m:r>
                        </m:sub>
                      </m:sSub>
                      <m:r>
                        <a:rPr lang="en-US" altLang="zh-CN" sz="2400" i="1" cap="none" dirty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=−1°</m:t>
                      </m:r>
                      <m:r>
                        <a:rPr lang="en-US" altLang="zh-CN" sz="240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±</m:t>
                      </m:r>
                      <m:r>
                        <a:rPr lang="en-US" altLang="zh-CN" sz="2400" b="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20°</m:t>
                      </m:r>
                    </m:oMath>
                  </m:oMathPara>
                </a14:m>
                <a:endParaRPr lang="en-US" sz="2400" cap="none" dirty="0">
                  <a:solidFill>
                    <a:srgbClr val="00206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DB493E94-F5AA-4CB7-E7D1-7A5C2CD94F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5559" y="1696229"/>
                <a:ext cx="2360853" cy="369326"/>
              </a:xfrm>
              <a:prstGeom prst="rect">
                <a:avLst/>
              </a:prstGeom>
              <a:blipFill>
                <a:blip r:embed="rId8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B1AB4E6C-557C-6AC1-CEC3-7C3A4349AF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76273" y="1318837"/>
                <a:ext cx="2360853" cy="369326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</m:ctrlPr>
                        </m:sSubPr>
                        <m:e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𝑐</m:t>
                          </m:r>
                        </m:sub>
                      </m:sSub>
                      <m:r>
                        <a:rPr lang="en-US" altLang="zh-CN" sz="2400" i="1" cap="none" dirty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=</m:t>
                      </m:r>
                      <m:r>
                        <a:rPr lang="en-US" altLang="zh-CN" sz="2400" b="0" i="1" cap="none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Helvetica Neue" panose="02000503000000020004" pitchFamily="2" charset="0"/>
                        </a:rPr>
                        <m:t>78</m:t>
                      </m:r>
                      <m:sSubSup>
                        <m:sSubSupPr>
                          <m:ctrlP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</m:ctrlPr>
                        </m:sSubSupPr>
                        <m:e>
                          <m:r>
                            <a:rPr lang="en-US" altLang="zh-CN" sz="2400" i="1" cap="none" dirty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°</m:t>
                          </m:r>
                        </m:e>
                        <m:sub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−65</m:t>
                          </m:r>
                          <m:r>
                            <a:rPr lang="en-US" altLang="zh-CN" sz="2400" i="1" cap="none" dirty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°</m:t>
                          </m:r>
                        </m:sub>
                        <m:sup>
                          <m:r>
                            <a:rPr lang="en-US" altLang="zh-CN" sz="2400" b="0" i="1" cap="none" dirty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+21</m:t>
                          </m:r>
                          <m:r>
                            <a:rPr lang="en-US" altLang="zh-CN" sz="2400" i="1" cap="none" dirty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Helvetica Neue" panose="02000503000000020004" pitchFamily="2" charset="0"/>
                            </a:rPr>
                            <m:t>°</m:t>
                          </m:r>
                        </m:sup>
                      </m:sSubSup>
                    </m:oMath>
                  </m:oMathPara>
                </a14:m>
                <a:endParaRPr lang="en-US" sz="2400" cap="none" dirty="0">
                  <a:solidFill>
                    <a:srgbClr val="00206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B1AB4E6C-557C-6AC1-CEC3-7C3A4349AF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273" y="1318837"/>
                <a:ext cx="2360853" cy="369326"/>
              </a:xfrm>
              <a:prstGeom prst="rect">
                <a:avLst/>
              </a:prstGeom>
              <a:blipFill>
                <a:blip r:embed="rId9"/>
                <a:stretch>
                  <a:fillRect t="-6667" b="-2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50292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9577D-8DBF-2DC5-D3DD-8AE0EAA86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267175F6-A613-1B64-E163-DDA330C2566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27A99EB6-3275-D1D3-50C7-F8356E51A79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1D1E3A1F-C666-B622-8911-C6EB42460F8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A3AEAF2-5118-A991-9972-A70A8ED13D7D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9395201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Similar Posterior from Independent Measurements</a:t>
            </a:r>
          </a:p>
        </p:txBody>
      </p:sp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3C93182F-9C3B-6FB9-5F38-3C3962486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18</a:t>
            </a:fld>
            <a:endParaRPr lang="en-US" sz="32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60DEEA9-A5F4-5E69-4DC9-7931F0AA59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5201" y="2074381"/>
            <a:ext cx="4387403" cy="458618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6A14124-5109-74CF-35A4-DC01D78E45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5080" y="1990560"/>
            <a:ext cx="4066568" cy="466743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23C45241-54E3-6E6C-4046-2ED53A496A04}"/>
              </a:ext>
            </a:extLst>
          </p:cNvPr>
          <p:cNvSpPr txBox="1">
            <a:spLocks/>
          </p:cNvSpPr>
          <p:nvPr/>
        </p:nvSpPr>
        <p:spPr>
          <a:xfrm>
            <a:off x="1318964" y="1539685"/>
            <a:ext cx="4387403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Our results (Magellan PFS)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DAE5BCE-C9CA-EBAE-CA1F-3C2F4680A5E5}"/>
              </a:ext>
            </a:extLst>
          </p:cNvPr>
          <p:cNvSpPr txBox="1">
            <a:spLocks/>
          </p:cNvSpPr>
          <p:nvPr/>
        </p:nvSpPr>
        <p:spPr>
          <a:xfrm>
            <a:off x="6758843" y="1620388"/>
            <a:ext cx="3929674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VLT ESPRESSO results</a:t>
            </a:r>
          </a:p>
          <a:p>
            <a:pPr algn="ctr"/>
            <a:r>
              <a:rPr lang="en-US" altLang="zh-CN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(Yu et al. 2025)</a:t>
            </a:r>
          </a:p>
        </p:txBody>
      </p:sp>
    </p:spTree>
    <p:extLst>
      <p:ext uri="{BB962C8B-B14F-4D97-AF65-F5344CB8AC3E}">
        <p14:creationId xmlns:p14="http://schemas.microsoft.com/office/powerpoint/2010/main" val="1438252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49E0B1-AF65-B656-0E9B-C89ADFB5D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D759B1F4-9E15-C5D1-D63B-9AB57331BAF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335B1D37-537F-DA2F-6881-0F3371BBAC2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FC47A9A5-4C37-0543-592F-2EAFE81A847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76920B80-745A-AB80-8106-B285F1EBE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19</a:t>
            </a:fld>
            <a:endParaRPr lang="en-US" sz="32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4C1B181-B89C-2F1F-1102-2235557677C6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3973908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VLT</a:t>
            </a:r>
            <a:r>
              <a:rPr lang="zh-CN" alt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ESPRESSO RVs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E784C48C-080D-BD0C-E49C-BE4A668EB9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2421" y="1221307"/>
            <a:ext cx="8402493" cy="4846381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89DCC3C-5AD9-9395-145F-657618E79D49}"/>
              </a:ext>
            </a:extLst>
          </p:cNvPr>
          <p:cNvSpPr txBox="1">
            <a:spLocks/>
          </p:cNvSpPr>
          <p:nvPr/>
        </p:nvSpPr>
        <p:spPr>
          <a:xfrm>
            <a:off x="9024565" y="6067688"/>
            <a:ext cx="1755014" cy="36512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(Yu et al. 2025)</a:t>
            </a:r>
          </a:p>
        </p:txBody>
      </p:sp>
    </p:spTree>
    <p:extLst>
      <p:ext uri="{BB962C8B-B14F-4D97-AF65-F5344CB8AC3E}">
        <p14:creationId xmlns:p14="http://schemas.microsoft.com/office/powerpoint/2010/main" val="3962527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8958F0-5B88-6557-522E-993F033C74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C4B1290-699A-BBA7-FDC8-284627D821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829BE80-42CE-F3B6-78F0-1948DBCA8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2</a:t>
            </a:fld>
            <a:endParaRPr lang="en-US" sz="3200" dirty="0"/>
          </a:p>
        </p:txBody>
      </p:sp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BBACBD67-E6E4-68FD-6FE1-0704B34BB75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F7F2BA43-DDFD-C70B-6C1A-E42E00FAA08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0C17E54-3640-679C-10BE-AEEABADDFC1E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3203121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Stellar</a:t>
            </a:r>
            <a:r>
              <a:rPr lang="zh-CN" alt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US" altLang="zh-CN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Obliquity </a:t>
            </a:r>
            <a:endParaRPr lang="en-US" sz="3200" cap="none" dirty="0">
              <a:solidFill>
                <a:srgbClr val="00206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pSp>
        <p:nvGrpSpPr>
          <p:cNvPr id="16" name="Group 60">
            <a:extLst>
              <a:ext uri="{FF2B5EF4-FFF2-40B4-BE49-F238E27FC236}">
                <a16:creationId xmlns:a16="http://schemas.microsoft.com/office/drawing/2014/main" id="{8584AEBC-0ECC-B2F8-D48F-233B22CA4925}"/>
              </a:ext>
            </a:extLst>
          </p:cNvPr>
          <p:cNvGrpSpPr/>
          <p:nvPr/>
        </p:nvGrpSpPr>
        <p:grpSpPr>
          <a:xfrm>
            <a:off x="1453949" y="1733550"/>
            <a:ext cx="3633057" cy="2845975"/>
            <a:chOff x="9137360" y="3880926"/>
            <a:chExt cx="2605500" cy="1859800"/>
          </a:xfrm>
        </p:grpSpPr>
        <p:pic>
          <p:nvPicPr>
            <p:cNvPr id="17" name="Picture 55">
              <a:extLst>
                <a:ext uri="{FF2B5EF4-FFF2-40B4-BE49-F238E27FC236}">
                  <a16:creationId xmlns:a16="http://schemas.microsoft.com/office/drawing/2014/main" id="{0E1F5DE2-E930-9BC3-1D9C-621168D78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58534" y="4041771"/>
              <a:ext cx="642457" cy="315520"/>
            </a:xfrm>
            <a:prstGeom prst="rect">
              <a:avLst/>
            </a:prstGeom>
          </p:spPr>
        </p:pic>
        <p:cxnSp>
          <p:nvCxnSpPr>
            <p:cNvPr id="18" name="直线箭头连接符 38">
              <a:extLst>
                <a:ext uri="{FF2B5EF4-FFF2-40B4-BE49-F238E27FC236}">
                  <a16:creationId xmlns:a16="http://schemas.microsoft.com/office/drawing/2014/main" id="{91402F11-CC0F-C724-AE0D-3A0BBCDD97F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07149" y="4175552"/>
              <a:ext cx="755999" cy="1085848"/>
            </a:xfrm>
            <a:prstGeom prst="straightConnector1">
              <a:avLst/>
            </a:prstGeom>
            <a:ln w="44450">
              <a:solidFill>
                <a:srgbClr val="9AD6E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箭头连接符 41">
              <a:extLst>
                <a:ext uri="{FF2B5EF4-FFF2-40B4-BE49-F238E27FC236}">
                  <a16:creationId xmlns:a16="http://schemas.microsoft.com/office/drawing/2014/main" id="{5C3A808A-6F73-4283-E7E1-907AB9BD45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63149" y="3880926"/>
              <a:ext cx="0" cy="1359243"/>
            </a:xfrm>
            <a:prstGeom prst="straightConnector1">
              <a:avLst/>
            </a:prstGeom>
            <a:ln w="44450">
              <a:solidFill>
                <a:srgbClr val="FEE59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42">
              <a:extLst>
                <a:ext uri="{FF2B5EF4-FFF2-40B4-BE49-F238E27FC236}">
                  <a16:creationId xmlns:a16="http://schemas.microsoft.com/office/drawing/2014/main" id="{97D66A4B-36E8-2571-9ACF-62DAA085A928}"/>
                </a:ext>
              </a:extLst>
            </p:cNvPr>
            <p:cNvSpPr/>
            <p:nvPr/>
          </p:nvSpPr>
          <p:spPr>
            <a:xfrm rot="19710496">
              <a:off x="9137360" y="4887910"/>
              <a:ext cx="2605500" cy="852816"/>
            </a:xfrm>
            <a:prstGeom prst="ellipse">
              <a:avLst/>
            </a:prstGeom>
            <a:noFill/>
            <a:ln w="44450">
              <a:solidFill>
                <a:srgbClr val="9AD6E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椭圆 43">
              <a:extLst>
                <a:ext uri="{FF2B5EF4-FFF2-40B4-BE49-F238E27FC236}">
                  <a16:creationId xmlns:a16="http://schemas.microsoft.com/office/drawing/2014/main" id="{F96FA6C1-6AE8-CABC-5D4C-C958F6D3E8BE}"/>
                </a:ext>
              </a:extLst>
            </p:cNvPr>
            <p:cNvSpPr/>
            <p:nvPr/>
          </p:nvSpPr>
          <p:spPr>
            <a:xfrm>
              <a:off x="11399638" y="4481280"/>
              <a:ext cx="276252" cy="251999"/>
            </a:xfrm>
            <a:prstGeom prst="ellipse">
              <a:avLst/>
            </a:prstGeom>
            <a:solidFill>
              <a:srgbClr val="2EAFC7"/>
            </a:solidFill>
            <a:ln>
              <a:solidFill>
                <a:srgbClr val="1F7F9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五角星 21">
              <a:extLst>
                <a:ext uri="{FF2B5EF4-FFF2-40B4-BE49-F238E27FC236}">
                  <a16:creationId xmlns:a16="http://schemas.microsoft.com/office/drawing/2014/main" id="{7C689B69-A63E-59FF-7EF8-BB5A11E8D356}"/>
                </a:ext>
              </a:extLst>
            </p:cNvPr>
            <p:cNvSpPr/>
            <p:nvPr/>
          </p:nvSpPr>
          <p:spPr>
            <a:xfrm>
              <a:off x="10283149" y="5081400"/>
              <a:ext cx="360000" cy="360000"/>
            </a:xfrm>
            <a:prstGeom prst="star5">
              <a:avLst/>
            </a:prstGeom>
            <a:solidFill>
              <a:srgbClr val="FDC516"/>
            </a:solidFill>
            <a:ln>
              <a:solidFill>
                <a:srgbClr val="D7AA1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3" name="弧 17">
            <a:extLst>
              <a:ext uri="{FF2B5EF4-FFF2-40B4-BE49-F238E27FC236}">
                <a16:creationId xmlns:a16="http://schemas.microsoft.com/office/drawing/2014/main" id="{36ADA711-9EDF-1F22-D63B-B1F353FE6136}"/>
              </a:ext>
            </a:extLst>
          </p:cNvPr>
          <p:cNvSpPr/>
          <p:nvPr/>
        </p:nvSpPr>
        <p:spPr>
          <a:xfrm rot="17837446">
            <a:off x="2745723" y="2760527"/>
            <a:ext cx="791836" cy="875015"/>
          </a:xfrm>
          <a:prstGeom prst="arc">
            <a:avLst/>
          </a:prstGeom>
          <a:ln w="38100">
            <a:solidFill>
              <a:srgbClr val="2EAF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18">
                <a:extLst>
                  <a:ext uri="{FF2B5EF4-FFF2-40B4-BE49-F238E27FC236}">
                    <a16:creationId xmlns:a16="http://schemas.microsoft.com/office/drawing/2014/main" id="{67715664-8C90-4C69-FD41-714F5581A787}"/>
                  </a:ext>
                </a:extLst>
              </p:cNvPr>
              <p:cNvSpPr txBox="1"/>
              <p:nvPr/>
            </p:nvSpPr>
            <p:spPr>
              <a:xfrm>
                <a:off x="2647495" y="2268649"/>
                <a:ext cx="6920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zh-CN" altLang="en-US" sz="2400" b="1" i="1" smtClean="0">
                          <a:solidFill>
                            <a:srgbClr val="2EAFC7"/>
                          </a:solidFill>
                          <a:latin typeface="Cambria Math" panose="02040503050406030204" pitchFamily="18" charset="0"/>
                        </a:rPr>
                        <m:t>𝝍</m:t>
                      </m:r>
                    </m:oMath>
                  </m:oMathPara>
                </a14:m>
                <a:endParaRPr kumimoji="1" lang="zh-CN" altLang="en-US" sz="2400" b="1" i="1" dirty="0">
                  <a:solidFill>
                    <a:srgbClr val="2EAFC7"/>
                  </a:solidFill>
                </a:endParaRPr>
              </a:p>
            </p:txBody>
          </p:sp>
        </mc:Choice>
        <mc:Fallback xmlns="">
          <p:sp>
            <p:nvSpPr>
              <p:cNvPr id="24" name="文本框 18">
                <a:extLst>
                  <a:ext uri="{FF2B5EF4-FFF2-40B4-BE49-F238E27FC236}">
                    <a16:creationId xmlns:a16="http://schemas.microsoft.com/office/drawing/2014/main" id="{67715664-8C90-4C69-FD41-714F5581A7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7495" y="2268649"/>
                <a:ext cx="692052" cy="461665"/>
              </a:xfrm>
              <a:prstGeom prst="rect">
                <a:avLst/>
              </a:prstGeom>
              <a:blipFill>
                <a:blip r:embed="rId9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33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1D553-863D-050E-1855-B51DBEDFB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AA71DFC1-BF4D-E4E3-F967-E0796DA407C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E0081EB9-42AE-F217-1A1A-52348FC0B75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638979C5-F04E-28CA-A22C-29FBAB7F278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CC5E496B-88D1-BDB2-175F-A2B1B9DFB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20</a:t>
            </a:fld>
            <a:endParaRPr lang="en-US" sz="32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651B6AD-552F-D498-4AEE-DF1F8B0F38FC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4064895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Take-Home Message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923E633-8074-8730-6F64-B980281108F4}"/>
              </a:ext>
            </a:extLst>
          </p:cNvPr>
          <p:cNvSpPr txBox="1">
            <a:spLocks/>
          </p:cNvSpPr>
          <p:nvPr/>
        </p:nvSpPr>
        <p:spPr>
          <a:xfrm>
            <a:off x="813044" y="1955364"/>
            <a:ext cx="10810886" cy="1421928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We conducted RM observations on a ~20-Myr planetary system AU Mic using Magellan PFS. Results favor a polar orbit of AU Mic c, but cannot rule out an aligned orbit.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99E2064-D728-7734-7876-2430867A2AB1}"/>
              </a:ext>
            </a:extLst>
          </p:cNvPr>
          <p:cNvSpPr txBox="1">
            <a:spLocks/>
          </p:cNvSpPr>
          <p:nvPr/>
        </p:nvSpPr>
        <p:spPr>
          <a:xfrm>
            <a:off x="803045" y="4106954"/>
            <a:ext cx="10701383" cy="978729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Stellar activities are major challenge for studies of young systems like AU Mic.</a:t>
            </a:r>
          </a:p>
        </p:txBody>
      </p:sp>
    </p:spTree>
    <p:extLst>
      <p:ext uri="{BB962C8B-B14F-4D97-AF65-F5344CB8AC3E}">
        <p14:creationId xmlns:p14="http://schemas.microsoft.com/office/powerpoint/2010/main" val="2481396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AB30E-61EE-5281-4858-A9B759229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45A5E0DD-15D6-97BF-152D-D64E90DD6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21</a:t>
            </a:fld>
            <a:endParaRPr lang="en-US" sz="32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8FB204B-8F73-9169-17F1-5115F4444A95}"/>
              </a:ext>
            </a:extLst>
          </p:cNvPr>
          <p:cNvSpPr txBox="1">
            <a:spLocks/>
          </p:cNvSpPr>
          <p:nvPr/>
        </p:nvSpPr>
        <p:spPr>
          <a:xfrm>
            <a:off x="3379551" y="2967335"/>
            <a:ext cx="5432898" cy="923330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Back-up Slides</a:t>
            </a:r>
          </a:p>
        </p:txBody>
      </p:sp>
    </p:spTree>
    <p:extLst>
      <p:ext uri="{BB962C8B-B14F-4D97-AF65-F5344CB8AC3E}">
        <p14:creationId xmlns:p14="http://schemas.microsoft.com/office/powerpoint/2010/main" val="3030659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BA876-2441-DD9E-E97D-C94175BF57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00F76087-1E81-8C49-3207-8D3E8B343B5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5CC5FE8B-2EDD-1CE7-B6ED-2D67BD55A11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BBE17182-0523-3035-CC84-ADCE41A7560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3FB9B08E-0FF5-539B-C152-3395E04EA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22</a:t>
            </a:fld>
            <a:endParaRPr lang="en-US" sz="32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70075C6-E1EB-0EE2-80F0-5CB45FB2F6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642" y="1320404"/>
            <a:ext cx="11070771" cy="49901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CAB9F42-84E2-4AFB-EF7D-F0E86DDE63A7}"/>
              </a:ext>
            </a:extLst>
          </p:cNvPr>
          <p:cNvSpPr txBox="1">
            <a:spLocks/>
          </p:cNvSpPr>
          <p:nvPr/>
        </p:nvSpPr>
        <p:spPr>
          <a:xfrm>
            <a:off x="9437778" y="6138536"/>
            <a:ext cx="1997092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(Albrecht et al. 2022)</a:t>
            </a:r>
          </a:p>
        </p:txBody>
      </p:sp>
    </p:spTree>
    <p:extLst>
      <p:ext uri="{BB962C8B-B14F-4D97-AF65-F5344CB8AC3E}">
        <p14:creationId xmlns:p14="http://schemas.microsoft.com/office/powerpoint/2010/main" val="7389245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AB30E-61EE-5281-4858-A9B759229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EA2E48A4-7DD8-9A6E-65D8-7562453BD40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C3DDBB55-ECFF-3EBF-2EA7-7FD4A0FD817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96A20012-C43F-0CCB-51F0-EE8C45E7B09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45A5E0DD-15D6-97BF-152D-D64E90DD6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23</a:t>
            </a:fld>
            <a:endParaRPr lang="en-US" sz="32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80356FA-FB00-B395-1F0D-63A1481B9045}"/>
              </a:ext>
            </a:extLst>
          </p:cNvPr>
          <p:cNvSpPr txBox="1">
            <a:spLocks/>
          </p:cNvSpPr>
          <p:nvPr/>
        </p:nvSpPr>
        <p:spPr>
          <a:xfrm>
            <a:off x="9437778" y="6138536"/>
            <a:ext cx="1997092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(Albrecht et al. 2022)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D34AF8E-AC4A-5585-ADEC-1D912EAF8D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000" y="1537607"/>
            <a:ext cx="4368954" cy="393836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89E5747B-8E41-6837-2898-475CBD8081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7565" y="1648517"/>
            <a:ext cx="5808435" cy="367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113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58C22A-6EC0-18E7-A3AF-499B1B312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9593B380-08AC-CDB3-DDDA-FC976BA3DB0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4AC2A45A-7C5F-5A9D-C165-DB43FB2CDD3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B0AE0DA6-EBC4-D94B-DE1D-03E83B78A26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8648B22E-B7C8-23DB-C364-21B8D056D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24</a:t>
            </a:fld>
            <a:endParaRPr lang="en-US" sz="32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C87E6F2-00E6-6F9C-CC31-B3C9BDD2C8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8094" y="261644"/>
            <a:ext cx="7256963" cy="652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127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6DF0A-F455-3296-D7D7-19F854F79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CA66ED70-C5CC-7CBB-2E78-22C8CEF4E25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12792D8C-A404-E716-F67F-98D1E1E5BF9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C50C2043-221C-2B5C-91C9-2E07C5C689B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3E7A4AEB-769F-4E95-7E1F-8C1FA33B5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25</a:t>
            </a:fld>
            <a:endParaRPr lang="en-US" sz="32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C041469-7414-4356-A33E-37D17536F4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981" y="1212627"/>
            <a:ext cx="10430475" cy="501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8661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41235A-E1BB-3685-C47B-8B23B4E62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3874575D-6E00-7BB7-4430-E931B2667D0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379C35BC-0491-C9C1-54A9-5751A648496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43C1D9BB-B5B3-1D31-C973-42D062A7413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8D3D9406-DF2E-4E1D-F402-267C5C638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26</a:t>
            </a:fld>
            <a:endParaRPr lang="en-US" sz="320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5FDABA96-5108-BAB5-8D9C-E3682A6FDA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2091" y="86949"/>
            <a:ext cx="7772400" cy="668410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7CF8E666-02A1-BB9A-9969-829E24A4C9AB}"/>
              </a:ext>
            </a:extLst>
          </p:cNvPr>
          <p:cNvSpPr txBox="1">
            <a:spLocks/>
          </p:cNvSpPr>
          <p:nvPr/>
        </p:nvSpPr>
        <p:spPr>
          <a:xfrm>
            <a:off x="9488142" y="6310511"/>
            <a:ext cx="1755014" cy="36512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(Yu et al. 2025)</a:t>
            </a:r>
          </a:p>
        </p:txBody>
      </p:sp>
    </p:spTree>
    <p:extLst>
      <p:ext uri="{BB962C8B-B14F-4D97-AF65-F5344CB8AC3E}">
        <p14:creationId xmlns:p14="http://schemas.microsoft.com/office/powerpoint/2010/main" val="5569013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F766C-4B5D-EB10-AC31-1803C2CA9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线连接符 77">
            <a:extLst>
              <a:ext uri="{FF2B5EF4-FFF2-40B4-BE49-F238E27FC236}">
                <a16:creationId xmlns:a16="http://schemas.microsoft.com/office/drawing/2014/main" id="{035208C9-831A-58BF-2651-8C79F530FCCE}"/>
              </a:ext>
            </a:extLst>
          </p:cNvPr>
          <p:cNvCxnSpPr>
            <a:cxnSpLocks/>
            <a:endCxn id="47" idx="3"/>
          </p:cNvCxnSpPr>
          <p:nvPr/>
        </p:nvCxnSpPr>
        <p:spPr>
          <a:xfrm>
            <a:off x="2713469" y="4322393"/>
            <a:ext cx="1427087" cy="1055048"/>
          </a:xfrm>
          <a:prstGeom prst="line">
            <a:avLst/>
          </a:prstGeom>
          <a:ln w="38100">
            <a:solidFill>
              <a:srgbClr val="9AD6E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>
            <a:extLst>
              <a:ext uri="{FF2B5EF4-FFF2-40B4-BE49-F238E27FC236}">
                <a16:creationId xmlns:a16="http://schemas.microsoft.com/office/drawing/2014/main" id="{051B2B0B-A5DE-4CC8-31E2-A7D04BC3505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913938F9-55C5-E504-2A2A-987D9234711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8159731A-5756-6DD4-E4F3-F9AF0554170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AFDAF9CC-D792-6584-3BE0-E29AA6F09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27</a:t>
            </a:fld>
            <a:endParaRPr lang="en-US" sz="32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0FC1E50-9A9C-AD68-D9F5-406C1CF8E1DE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5957721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Problems of Misalignment of c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9413A55-6B04-BDDB-9C86-2EF138AF01AD}"/>
              </a:ext>
            </a:extLst>
          </p:cNvPr>
          <p:cNvSpPr txBox="1">
            <a:spLocks/>
          </p:cNvSpPr>
          <p:nvPr/>
        </p:nvSpPr>
        <p:spPr>
          <a:xfrm>
            <a:off x="803048" y="1211298"/>
            <a:ext cx="4513990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Transit probability?</a:t>
            </a:r>
          </a:p>
        </p:txBody>
      </p:sp>
      <p:grpSp>
        <p:nvGrpSpPr>
          <p:cNvPr id="4" name="Group 56">
            <a:extLst>
              <a:ext uri="{FF2B5EF4-FFF2-40B4-BE49-F238E27FC236}">
                <a16:creationId xmlns:a16="http://schemas.microsoft.com/office/drawing/2014/main" id="{CDA108A7-E85A-95C2-93FE-1CE2485AD01C}"/>
              </a:ext>
            </a:extLst>
          </p:cNvPr>
          <p:cNvGrpSpPr/>
          <p:nvPr/>
        </p:nvGrpSpPr>
        <p:grpSpPr>
          <a:xfrm>
            <a:off x="976518" y="2309182"/>
            <a:ext cx="5370255" cy="2669471"/>
            <a:chOff x="6730046" y="3795181"/>
            <a:chExt cx="4050723" cy="1859800"/>
          </a:xfrm>
        </p:grpSpPr>
        <p:grpSp>
          <p:nvGrpSpPr>
            <p:cNvPr id="5" name="Group 33">
              <a:extLst>
                <a:ext uri="{FF2B5EF4-FFF2-40B4-BE49-F238E27FC236}">
                  <a16:creationId xmlns:a16="http://schemas.microsoft.com/office/drawing/2014/main" id="{0AF656D1-A337-A65A-2D26-C3BBF215F5EC}"/>
                </a:ext>
              </a:extLst>
            </p:cNvPr>
            <p:cNvGrpSpPr/>
            <p:nvPr/>
          </p:nvGrpSpPr>
          <p:grpSpPr>
            <a:xfrm>
              <a:off x="6730046" y="3795181"/>
              <a:ext cx="3431102" cy="1859800"/>
              <a:chOff x="9137360" y="3880926"/>
              <a:chExt cx="3431102" cy="1859800"/>
            </a:xfrm>
          </p:grpSpPr>
          <p:cxnSp>
            <p:nvCxnSpPr>
              <p:cNvPr id="14" name="直线连接符 77">
                <a:extLst>
                  <a:ext uri="{FF2B5EF4-FFF2-40B4-BE49-F238E27FC236}">
                    <a16:creationId xmlns:a16="http://schemas.microsoft.com/office/drawing/2014/main" id="{D5200060-A888-00FF-96BB-4CCC3405F0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47524" y="4988170"/>
                <a:ext cx="2120938" cy="315692"/>
              </a:xfrm>
              <a:prstGeom prst="line">
                <a:avLst/>
              </a:prstGeom>
              <a:ln w="38100">
                <a:solidFill>
                  <a:srgbClr val="9AD6E3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6" name="Picture 34">
                <a:extLst>
                  <a:ext uri="{FF2B5EF4-FFF2-40B4-BE49-F238E27FC236}">
                    <a16:creationId xmlns:a16="http://schemas.microsoft.com/office/drawing/2014/main" id="{3A5D0064-8875-4FE8-7B89-2E2579B98B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158534" y="4041771"/>
                <a:ext cx="642457" cy="315520"/>
              </a:xfrm>
              <a:prstGeom prst="rect">
                <a:avLst/>
              </a:prstGeom>
            </p:spPr>
          </p:pic>
          <p:cxnSp>
            <p:nvCxnSpPr>
              <p:cNvPr id="18" name="直线箭头连接符 41">
                <a:extLst>
                  <a:ext uri="{FF2B5EF4-FFF2-40B4-BE49-F238E27FC236}">
                    <a16:creationId xmlns:a16="http://schemas.microsoft.com/office/drawing/2014/main" id="{E9CE9F1B-68B2-90E9-C788-C6F88E56800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63149" y="3880926"/>
                <a:ext cx="0" cy="1359243"/>
              </a:xfrm>
              <a:prstGeom prst="straightConnector1">
                <a:avLst/>
              </a:prstGeom>
              <a:ln w="44450">
                <a:solidFill>
                  <a:srgbClr val="FEE59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椭圆 42">
                <a:extLst>
                  <a:ext uri="{FF2B5EF4-FFF2-40B4-BE49-F238E27FC236}">
                    <a16:creationId xmlns:a16="http://schemas.microsoft.com/office/drawing/2014/main" id="{2F6D0127-8E99-9420-AF7F-40950F711511}"/>
                  </a:ext>
                </a:extLst>
              </p:cNvPr>
              <p:cNvSpPr/>
              <p:nvPr/>
            </p:nvSpPr>
            <p:spPr>
              <a:xfrm rot="21262004">
                <a:off x="9137360" y="4887910"/>
                <a:ext cx="2605500" cy="852816"/>
              </a:xfrm>
              <a:prstGeom prst="ellipse">
                <a:avLst/>
              </a:prstGeom>
              <a:noFill/>
              <a:ln w="44450">
                <a:solidFill>
                  <a:srgbClr val="9AD6E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" name="椭圆 43">
                <a:extLst>
                  <a:ext uri="{FF2B5EF4-FFF2-40B4-BE49-F238E27FC236}">
                    <a16:creationId xmlns:a16="http://schemas.microsoft.com/office/drawing/2014/main" id="{178A5F25-1D10-D16E-7511-212F0CD0262A}"/>
                  </a:ext>
                </a:extLst>
              </p:cNvPr>
              <p:cNvSpPr/>
              <p:nvPr/>
            </p:nvSpPr>
            <p:spPr>
              <a:xfrm>
                <a:off x="11104378" y="4792889"/>
                <a:ext cx="251999" cy="251999"/>
              </a:xfrm>
              <a:prstGeom prst="ellipse">
                <a:avLst/>
              </a:prstGeom>
              <a:solidFill>
                <a:srgbClr val="2EAFC7"/>
              </a:solidFill>
              <a:ln>
                <a:solidFill>
                  <a:srgbClr val="1F7F9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" name="椭圆 44">
                <a:extLst>
                  <a:ext uri="{FF2B5EF4-FFF2-40B4-BE49-F238E27FC236}">
                    <a16:creationId xmlns:a16="http://schemas.microsoft.com/office/drawing/2014/main" id="{65D6DCA9-C821-5FC6-A3D9-7D4030AA52F1}"/>
                  </a:ext>
                </a:extLst>
              </p:cNvPr>
              <p:cNvSpPr/>
              <p:nvPr/>
            </p:nvSpPr>
            <p:spPr>
              <a:xfrm rot="21259058">
                <a:off x="9814008" y="5035494"/>
                <a:ext cx="1322993" cy="486991"/>
              </a:xfrm>
              <a:prstGeom prst="ellipse">
                <a:avLst/>
              </a:prstGeom>
              <a:noFill/>
              <a:ln w="44450">
                <a:solidFill>
                  <a:srgbClr val="9AD6E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2" name="椭圆 45">
                <a:extLst>
                  <a:ext uri="{FF2B5EF4-FFF2-40B4-BE49-F238E27FC236}">
                    <a16:creationId xmlns:a16="http://schemas.microsoft.com/office/drawing/2014/main" id="{2CD11147-DC79-11D1-43C8-2AFEC09589A8}"/>
                  </a:ext>
                </a:extLst>
              </p:cNvPr>
              <p:cNvSpPr/>
              <p:nvPr/>
            </p:nvSpPr>
            <p:spPr>
              <a:xfrm>
                <a:off x="9703532" y="5240169"/>
                <a:ext cx="251999" cy="251999"/>
              </a:xfrm>
              <a:prstGeom prst="ellipse">
                <a:avLst/>
              </a:prstGeom>
              <a:solidFill>
                <a:srgbClr val="2EAFC7"/>
              </a:solidFill>
              <a:ln>
                <a:solidFill>
                  <a:srgbClr val="1F7F9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3" name="五角星 56">
                <a:extLst>
                  <a:ext uri="{FF2B5EF4-FFF2-40B4-BE49-F238E27FC236}">
                    <a16:creationId xmlns:a16="http://schemas.microsoft.com/office/drawing/2014/main" id="{459364BE-50BC-A863-9EC4-513C02A94D18}"/>
                  </a:ext>
                </a:extLst>
              </p:cNvPr>
              <p:cNvSpPr/>
              <p:nvPr/>
            </p:nvSpPr>
            <p:spPr>
              <a:xfrm>
                <a:off x="10283149" y="5081400"/>
                <a:ext cx="360000" cy="360000"/>
              </a:xfrm>
              <a:prstGeom prst="star5">
                <a:avLst/>
              </a:prstGeom>
              <a:solidFill>
                <a:srgbClr val="FDC516"/>
              </a:solidFill>
              <a:ln>
                <a:solidFill>
                  <a:srgbClr val="D7AA1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12" name="Picture 2" descr="Premium Vector | Looking icon see eye observe vector eye socket full face  view">
              <a:extLst>
                <a:ext uri="{FF2B5EF4-FFF2-40B4-BE49-F238E27FC236}">
                  <a16:creationId xmlns:a16="http://schemas.microsoft.com/office/drawing/2014/main" id="{EF017EA2-D938-9D26-70F6-35CE3441E4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570521">
              <a:off x="10150754" y="4608527"/>
              <a:ext cx="630015" cy="447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Group 56">
            <a:extLst>
              <a:ext uri="{FF2B5EF4-FFF2-40B4-BE49-F238E27FC236}">
                <a16:creationId xmlns:a16="http://schemas.microsoft.com/office/drawing/2014/main" id="{729BA5CC-0998-366B-BEFC-F048F43B4E9B}"/>
              </a:ext>
            </a:extLst>
          </p:cNvPr>
          <p:cNvGrpSpPr/>
          <p:nvPr/>
        </p:nvGrpSpPr>
        <p:grpSpPr>
          <a:xfrm>
            <a:off x="7555600" y="1905720"/>
            <a:ext cx="3538914" cy="3784547"/>
            <a:chOff x="7296218" y="3795181"/>
            <a:chExt cx="2669363" cy="2636665"/>
          </a:xfrm>
        </p:grpSpPr>
        <p:grpSp>
          <p:nvGrpSpPr>
            <p:cNvPr id="28" name="Group 33">
              <a:extLst>
                <a:ext uri="{FF2B5EF4-FFF2-40B4-BE49-F238E27FC236}">
                  <a16:creationId xmlns:a16="http://schemas.microsoft.com/office/drawing/2014/main" id="{C030D817-1BC6-EB6B-E320-A9D48A7D5253}"/>
                </a:ext>
              </a:extLst>
            </p:cNvPr>
            <p:cNvGrpSpPr/>
            <p:nvPr/>
          </p:nvGrpSpPr>
          <p:grpSpPr>
            <a:xfrm>
              <a:off x="7296218" y="3795181"/>
              <a:ext cx="2092863" cy="2636665"/>
              <a:chOff x="9703532" y="3880926"/>
              <a:chExt cx="2092863" cy="2636665"/>
            </a:xfrm>
          </p:grpSpPr>
          <p:cxnSp>
            <p:nvCxnSpPr>
              <p:cNvPr id="30" name="直线连接符 77">
                <a:extLst>
                  <a:ext uri="{FF2B5EF4-FFF2-40B4-BE49-F238E27FC236}">
                    <a16:creationId xmlns:a16="http://schemas.microsoft.com/office/drawing/2014/main" id="{F52E027A-7B25-B0A2-8881-E492854099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40109" y="5272397"/>
                <a:ext cx="1356286" cy="467078"/>
              </a:xfrm>
              <a:prstGeom prst="line">
                <a:avLst/>
              </a:prstGeom>
              <a:ln w="38100">
                <a:solidFill>
                  <a:srgbClr val="9AD6E3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1" name="Picture 34">
                <a:extLst>
                  <a:ext uri="{FF2B5EF4-FFF2-40B4-BE49-F238E27FC236}">
                    <a16:creationId xmlns:a16="http://schemas.microsoft.com/office/drawing/2014/main" id="{869B5A6A-64C2-226E-EAE5-6F29DB824B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158534" y="4041771"/>
                <a:ext cx="642457" cy="315520"/>
              </a:xfrm>
              <a:prstGeom prst="rect">
                <a:avLst/>
              </a:prstGeom>
            </p:spPr>
          </p:pic>
          <p:cxnSp>
            <p:nvCxnSpPr>
              <p:cNvPr id="33" name="直线箭头连接符 41">
                <a:extLst>
                  <a:ext uri="{FF2B5EF4-FFF2-40B4-BE49-F238E27FC236}">
                    <a16:creationId xmlns:a16="http://schemas.microsoft.com/office/drawing/2014/main" id="{5E05AF70-0925-AEFA-958C-3091E5991B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63149" y="3880926"/>
                <a:ext cx="0" cy="1359243"/>
              </a:xfrm>
              <a:prstGeom prst="straightConnector1">
                <a:avLst/>
              </a:prstGeom>
              <a:ln w="44450">
                <a:solidFill>
                  <a:srgbClr val="FEE59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椭圆 42">
                <a:extLst>
                  <a:ext uri="{FF2B5EF4-FFF2-40B4-BE49-F238E27FC236}">
                    <a16:creationId xmlns:a16="http://schemas.microsoft.com/office/drawing/2014/main" id="{06812490-109D-9032-87C9-B2F2597348E3}"/>
                  </a:ext>
                </a:extLst>
              </p:cNvPr>
              <p:cNvSpPr/>
              <p:nvPr/>
            </p:nvSpPr>
            <p:spPr>
              <a:xfrm rot="17914964">
                <a:off x="9236836" y="4852658"/>
                <a:ext cx="2406547" cy="923320"/>
              </a:xfrm>
              <a:prstGeom prst="ellipse">
                <a:avLst/>
              </a:prstGeom>
              <a:noFill/>
              <a:ln w="44450">
                <a:solidFill>
                  <a:srgbClr val="9AD6E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" name="椭圆 43">
                <a:extLst>
                  <a:ext uri="{FF2B5EF4-FFF2-40B4-BE49-F238E27FC236}">
                    <a16:creationId xmlns:a16="http://schemas.microsoft.com/office/drawing/2014/main" id="{5F60762D-0522-5CF6-302B-D5CA3A08859D}"/>
                  </a:ext>
                </a:extLst>
              </p:cNvPr>
              <p:cNvSpPr/>
              <p:nvPr/>
            </p:nvSpPr>
            <p:spPr>
              <a:xfrm>
                <a:off x="11031291" y="4510502"/>
                <a:ext cx="251999" cy="251999"/>
              </a:xfrm>
              <a:prstGeom prst="ellipse">
                <a:avLst/>
              </a:prstGeom>
              <a:solidFill>
                <a:srgbClr val="2EAFC7"/>
              </a:solidFill>
              <a:ln>
                <a:solidFill>
                  <a:srgbClr val="1F7F9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" name="椭圆 44">
                <a:extLst>
                  <a:ext uri="{FF2B5EF4-FFF2-40B4-BE49-F238E27FC236}">
                    <a16:creationId xmlns:a16="http://schemas.microsoft.com/office/drawing/2014/main" id="{630B0D09-6F22-A4A8-81D4-51BED145BC95}"/>
                  </a:ext>
                </a:extLst>
              </p:cNvPr>
              <p:cNvSpPr/>
              <p:nvPr/>
            </p:nvSpPr>
            <p:spPr>
              <a:xfrm rot="21259058">
                <a:off x="9814008" y="5035494"/>
                <a:ext cx="1322993" cy="486991"/>
              </a:xfrm>
              <a:prstGeom prst="ellipse">
                <a:avLst/>
              </a:prstGeom>
              <a:noFill/>
              <a:ln w="44450">
                <a:solidFill>
                  <a:srgbClr val="9AD6E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" name="椭圆 45">
                <a:extLst>
                  <a:ext uri="{FF2B5EF4-FFF2-40B4-BE49-F238E27FC236}">
                    <a16:creationId xmlns:a16="http://schemas.microsoft.com/office/drawing/2014/main" id="{2DED638E-2246-7DC3-C1E5-C203B1EE3C98}"/>
                  </a:ext>
                </a:extLst>
              </p:cNvPr>
              <p:cNvSpPr/>
              <p:nvPr/>
            </p:nvSpPr>
            <p:spPr>
              <a:xfrm>
                <a:off x="9703532" y="5240169"/>
                <a:ext cx="251999" cy="251999"/>
              </a:xfrm>
              <a:prstGeom prst="ellipse">
                <a:avLst/>
              </a:prstGeom>
              <a:solidFill>
                <a:srgbClr val="2EAFC7"/>
              </a:solidFill>
              <a:ln>
                <a:solidFill>
                  <a:srgbClr val="1F7F9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" name="五角星 56">
                <a:extLst>
                  <a:ext uri="{FF2B5EF4-FFF2-40B4-BE49-F238E27FC236}">
                    <a16:creationId xmlns:a16="http://schemas.microsoft.com/office/drawing/2014/main" id="{D0CE2CD1-78F7-5D37-6F40-EC42D042FC04}"/>
                  </a:ext>
                </a:extLst>
              </p:cNvPr>
              <p:cNvSpPr/>
              <p:nvPr/>
            </p:nvSpPr>
            <p:spPr>
              <a:xfrm>
                <a:off x="10283149" y="5081400"/>
                <a:ext cx="360000" cy="360000"/>
              </a:xfrm>
              <a:prstGeom prst="star5">
                <a:avLst/>
              </a:prstGeom>
              <a:solidFill>
                <a:srgbClr val="FDC516"/>
              </a:solidFill>
              <a:ln>
                <a:solidFill>
                  <a:srgbClr val="D7AA1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pic>
          <p:nvPicPr>
            <p:cNvPr id="29" name="Picture 2" descr="Premium Vector | Looking icon see eye observe vector eye socket full face  view">
              <a:extLst>
                <a:ext uri="{FF2B5EF4-FFF2-40B4-BE49-F238E27FC236}">
                  <a16:creationId xmlns:a16="http://schemas.microsoft.com/office/drawing/2014/main" id="{F827136C-D3F8-DD1F-22EB-32D5D4C856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281287">
              <a:off x="9335566" y="5526775"/>
              <a:ext cx="630015" cy="447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7" name="Picture 2" descr="Premium Vector | Looking icon see eye observe vector eye socket full face  view">
            <a:extLst>
              <a:ext uri="{FF2B5EF4-FFF2-40B4-BE49-F238E27FC236}">
                <a16:creationId xmlns:a16="http://schemas.microsoft.com/office/drawing/2014/main" id="{F220003C-C34A-B4ED-DE1C-5FB6F9F0C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24067">
            <a:off x="4024687" y="5344777"/>
            <a:ext cx="835244" cy="64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0391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B9191-26F6-CC8B-4C7D-38B74767A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53BC749B-933B-C625-8DEC-6B82BDD600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A107D28E-8BA1-0DAD-771E-FB715E06A11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5E17C9B6-4E9C-C7F6-AEBE-142CBD5A507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4A68E314-D629-2278-2AFD-91128B944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28</a:t>
            </a:fld>
            <a:endParaRPr lang="en-US" sz="32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51EB26B-0DF0-329F-6495-D33A8E2A17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8529" y="512651"/>
            <a:ext cx="5827882" cy="616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442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4D749-4496-2ABB-F97A-A0557CA7D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B65CFF57-84B2-3257-DDE1-C16707A1B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639" y="1358177"/>
            <a:ext cx="3932155" cy="5220658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7FD58B7C-0E0F-0395-96BA-528A5EC57B5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230E28D-84CC-4256-C3DC-E1BD334C1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3</a:t>
            </a:fld>
            <a:endParaRPr lang="en-US" sz="3200" dirty="0"/>
          </a:p>
        </p:txBody>
      </p:sp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815D475A-5CD6-DD5F-E0EA-56334300379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870DB392-405E-2DB3-4247-89B5868CE06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grpSp>
        <p:nvGrpSpPr>
          <p:cNvPr id="16" name="Group 60">
            <a:extLst>
              <a:ext uri="{FF2B5EF4-FFF2-40B4-BE49-F238E27FC236}">
                <a16:creationId xmlns:a16="http://schemas.microsoft.com/office/drawing/2014/main" id="{AF88FA11-3CDF-23FF-FAAD-D03B707F092D}"/>
              </a:ext>
            </a:extLst>
          </p:cNvPr>
          <p:cNvGrpSpPr/>
          <p:nvPr/>
        </p:nvGrpSpPr>
        <p:grpSpPr>
          <a:xfrm>
            <a:off x="1563767" y="2122260"/>
            <a:ext cx="3633057" cy="2845975"/>
            <a:chOff x="9137360" y="3880926"/>
            <a:chExt cx="2605500" cy="1859800"/>
          </a:xfrm>
        </p:grpSpPr>
        <p:pic>
          <p:nvPicPr>
            <p:cNvPr id="17" name="Picture 55">
              <a:extLst>
                <a:ext uri="{FF2B5EF4-FFF2-40B4-BE49-F238E27FC236}">
                  <a16:creationId xmlns:a16="http://schemas.microsoft.com/office/drawing/2014/main" id="{A5E7A556-BCB5-67E6-33CF-D76E58685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58534" y="4041771"/>
              <a:ext cx="642457" cy="315520"/>
            </a:xfrm>
            <a:prstGeom prst="rect">
              <a:avLst/>
            </a:prstGeom>
          </p:spPr>
        </p:pic>
        <p:cxnSp>
          <p:nvCxnSpPr>
            <p:cNvPr id="18" name="直线箭头连接符 38">
              <a:extLst>
                <a:ext uri="{FF2B5EF4-FFF2-40B4-BE49-F238E27FC236}">
                  <a16:creationId xmlns:a16="http://schemas.microsoft.com/office/drawing/2014/main" id="{CD67BE38-4C3A-DB97-A07D-8297E98DAF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218220" y="4107825"/>
              <a:ext cx="244928" cy="1153575"/>
            </a:xfrm>
            <a:prstGeom prst="straightConnector1">
              <a:avLst/>
            </a:prstGeom>
            <a:ln w="44450">
              <a:solidFill>
                <a:srgbClr val="9AD6E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箭头连接符 41">
              <a:extLst>
                <a:ext uri="{FF2B5EF4-FFF2-40B4-BE49-F238E27FC236}">
                  <a16:creationId xmlns:a16="http://schemas.microsoft.com/office/drawing/2014/main" id="{AFC863BD-FA1B-7826-9400-9F7BD48B66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63149" y="3880926"/>
              <a:ext cx="0" cy="1359243"/>
            </a:xfrm>
            <a:prstGeom prst="straightConnector1">
              <a:avLst/>
            </a:prstGeom>
            <a:ln w="44450">
              <a:solidFill>
                <a:srgbClr val="FEE59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42">
              <a:extLst>
                <a:ext uri="{FF2B5EF4-FFF2-40B4-BE49-F238E27FC236}">
                  <a16:creationId xmlns:a16="http://schemas.microsoft.com/office/drawing/2014/main" id="{B9C734DA-1B03-8230-8D22-96F95717AE3B}"/>
                </a:ext>
              </a:extLst>
            </p:cNvPr>
            <p:cNvSpPr/>
            <p:nvPr/>
          </p:nvSpPr>
          <p:spPr>
            <a:xfrm rot="21241546">
              <a:off x="9137360" y="4887910"/>
              <a:ext cx="2605500" cy="852816"/>
            </a:xfrm>
            <a:prstGeom prst="ellipse">
              <a:avLst/>
            </a:prstGeom>
            <a:noFill/>
            <a:ln w="44450">
              <a:solidFill>
                <a:srgbClr val="9AD6E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3" name="弧 17">
            <a:extLst>
              <a:ext uri="{FF2B5EF4-FFF2-40B4-BE49-F238E27FC236}">
                <a16:creationId xmlns:a16="http://schemas.microsoft.com/office/drawing/2014/main" id="{817C97D4-37BA-7583-EB21-EEAA5952E853}"/>
              </a:ext>
            </a:extLst>
          </p:cNvPr>
          <p:cNvSpPr/>
          <p:nvPr/>
        </p:nvSpPr>
        <p:spPr>
          <a:xfrm rot="19039371">
            <a:off x="3155370" y="3181960"/>
            <a:ext cx="308038" cy="236588"/>
          </a:xfrm>
          <a:prstGeom prst="arc">
            <a:avLst/>
          </a:prstGeom>
          <a:ln w="38100">
            <a:solidFill>
              <a:srgbClr val="2EAF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18">
                <a:extLst>
                  <a:ext uri="{FF2B5EF4-FFF2-40B4-BE49-F238E27FC236}">
                    <a16:creationId xmlns:a16="http://schemas.microsoft.com/office/drawing/2014/main" id="{824B84FD-6D5D-5767-D126-B41C2E1BDF87}"/>
                  </a:ext>
                </a:extLst>
              </p:cNvPr>
              <p:cNvSpPr txBox="1"/>
              <p:nvPr/>
            </p:nvSpPr>
            <p:spPr>
              <a:xfrm>
                <a:off x="2527834" y="2952301"/>
                <a:ext cx="6920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2400" b="1" i="1" smtClean="0">
                          <a:solidFill>
                            <a:srgbClr val="2EAFC7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kumimoji="1" lang="en-US" altLang="zh-CN" sz="2400" b="1" i="1" smtClean="0">
                          <a:solidFill>
                            <a:srgbClr val="2EAFC7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kumimoji="1" lang="en-US" altLang="zh-CN" sz="2400" b="1" i="1" smtClean="0">
                          <a:solidFill>
                            <a:srgbClr val="2EAFC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kumimoji="1" lang="zh-CN" altLang="en-US" sz="2400" b="1" i="1" dirty="0">
                  <a:solidFill>
                    <a:srgbClr val="2EAFC7"/>
                  </a:solidFill>
                </a:endParaRPr>
              </a:p>
            </p:txBody>
          </p:sp>
        </mc:Choice>
        <mc:Fallback xmlns="">
          <p:sp>
            <p:nvSpPr>
              <p:cNvPr id="24" name="文本框 18">
                <a:extLst>
                  <a:ext uri="{FF2B5EF4-FFF2-40B4-BE49-F238E27FC236}">
                    <a16:creationId xmlns:a16="http://schemas.microsoft.com/office/drawing/2014/main" id="{824B84FD-6D5D-5767-D126-B41C2E1BD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834" y="2952301"/>
                <a:ext cx="692052" cy="461665"/>
              </a:xfrm>
              <a:prstGeom prst="rect">
                <a:avLst/>
              </a:prstGeom>
              <a:blipFill>
                <a:blip r:embed="rId8"/>
                <a:stretch>
                  <a:fillRect r="-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1">
            <a:extLst>
              <a:ext uri="{FF2B5EF4-FFF2-40B4-BE49-F238E27FC236}">
                <a16:creationId xmlns:a16="http://schemas.microsoft.com/office/drawing/2014/main" id="{7C704D49-2396-85D3-9AA5-63EDFDFFCC89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3203121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Stellar</a:t>
            </a:r>
            <a:r>
              <a:rPr lang="zh-CN" alt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US" altLang="zh-CN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Obliquity </a:t>
            </a:r>
            <a:endParaRPr lang="en-US" sz="3200" cap="none" dirty="0">
              <a:solidFill>
                <a:srgbClr val="00206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B9C4E355-ABD6-0A59-5C95-106A0E7D8AF8}"/>
              </a:ext>
            </a:extLst>
          </p:cNvPr>
          <p:cNvSpPr/>
          <p:nvPr/>
        </p:nvSpPr>
        <p:spPr>
          <a:xfrm>
            <a:off x="4805408" y="3693429"/>
            <a:ext cx="468000" cy="468000"/>
          </a:xfrm>
          <a:prstGeom prst="ellipse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02F99CB6-9A64-350A-F7FB-4AF7A4021108}"/>
              </a:ext>
            </a:extLst>
          </p:cNvPr>
          <p:cNvSpPr/>
          <p:nvPr/>
        </p:nvSpPr>
        <p:spPr>
          <a:xfrm>
            <a:off x="3086009" y="3955544"/>
            <a:ext cx="648000" cy="648000"/>
          </a:xfrm>
          <a:prstGeom prst="ellipse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4F1E306-7466-79FF-273A-9F966E294844}"/>
              </a:ext>
            </a:extLst>
          </p:cNvPr>
          <p:cNvSpPr txBox="1">
            <a:spLocks/>
          </p:cNvSpPr>
          <p:nvPr/>
        </p:nvSpPr>
        <p:spPr>
          <a:xfrm>
            <a:off x="2160347" y="1156799"/>
            <a:ext cx="2590633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Solar System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F5D12C3-3EA8-4894-EEB9-D3061B12470B}"/>
              </a:ext>
            </a:extLst>
          </p:cNvPr>
          <p:cNvSpPr txBox="1">
            <a:spLocks/>
          </p:cNvSpPr>
          <p:nvPr/>
        </p:nvSpPr>
        <p:spPr>
          <a:xfrm>
            <a:off x="6506169" y="1007573"/>
            <a:ext cx="4169470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Exoplanetary Systems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1B0CD12-329B-9545-10A1-298567068D9E}"/>
              </a:ext>
            </a:extLst>
          </p:cNvPr>
          <p:cNvSpPr txBox="1">
            <a:spLocks/>
          </p:cNvSpPr>
          <p:nvPr/>
        </p:nvSpPr>
        <p:spPr>
          <a:xfrm>
            <a:off x="9612777" y="6449063"/>
            <a:ext cx="1997092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(Albrecht et al. 2022)</a:t>
            </a:r>
          </a:p>
        </p:txBody>
      </p:sp>
    </p:spTree>
    <p:extLst>
      <p:ext uri="{BB962C8B-B14F-4D97-AF65-F5344CB8AC3E}">
        <p14:creationId xmlns:p14="http://schemas.microsoft.com/office/powerpoint/2010/main" val="197524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92781-974C-0486-FDE2-3C8D8C6C1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FD171ECF-A681-D4AA-6F73-97BBC2F377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7A0A81D1-46D0-C032-F0B7-7B0A0E2FC6A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30203376-BB52-DBAF-3718-09ABA09EC79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F5056E0-1D4A-A66F-AF2A-CC223E4C4B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393" y="1217295"/>
            <a:ext cx="11151476" cy="5295831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BBDC8873-E9AD-56FA-5FA5-7248F08E2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4</a:t>
            </a:fld>
            <a:endParaRPr lang="en-US" sz="32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ED3C012-F9C7-6F89-74DE-11E8FD5FE7B5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5766322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All Young Planets are Aligned?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A88245-E2B7-68F5-D0B0-A284A5C3BD49}"/>
              </a:ext>
            </a:extLst>
          </p:cNvPr>
          <p:cNvSpPr txBox="1">
            <a:spLocks/>
          </p:cNvSpPr>
          <p:nvPr/>
        </p:nvSpPr>
        <p:spPr>
          <a:xfrm>
            <a:off x="9677093" y="6141234"/>
            <a:ext cx="1997092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(Teng et al. 2024)</a:t>
            </a:r>
          </a:p>
        </p:txBody>
      </p:sp>
    </p:spTree>
    <p:extLst>
      <p:ext uri="{BB962C8B-B14F-4D97-AF65-F5344CB8AC3E}">
        <p14:creationId xmlns:p14="http://schemas.microsoft.com/office/powerpoint/2010/main" val="2223963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676A88-8E96-3BE2-CA22-0EB0FF312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A38081BD-78F7-8A9E-98B3-40058DF5497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D253623C-5FE7-D631-FE3C-1B1452CA35F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D8BF1A45-5E3C-4A49-F28C-100A32E581D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F3FD378E-69C9-F3CD-A582-650063A1A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5</a:t>
            </a:fld>
            <a:endParaRPr lang="en-US" sz="32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6D1E392-3057-97FA-87E9-5890FD9533C6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7987187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Measuring Obliquities of Transiting Planets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82CF5244-9DD5-BDF3-77C7-9AF4123B587D}"/>
              </a:ext>
            </a:extLst>
          </p:cNvPr>
          <p:cNvSpPr txBox="1"/>
          <p:nvPr/>
        </p:nvSpPr>
        <p:spPr>
          <a:xfrm>
            <a:off x="140236" y="6377632"/>
            <a:ext cx="1675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kumimoji="0" lang="en-CN" sz="1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© NASA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 Ames</a:t>
            </a:r>
            <a:endParaRPr kumimoji="0" lang="en-CN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9061E672-278A-1CC1-6014-993F9C5C03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591" y="1708541"/>
            <a:ext cx="10256817" cy="435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97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18938E-882D-41F3-072F-AE7D3B129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BC33D0A7-0CED-2E88-FF23-7CB23C4576B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4FB488ED-89F6-EB0F-DC5D-35DEF4A7F0F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FE05C78B-5AD4-6043-2CF1-B4A24F3C0F1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05A151BD-73FF-B8BE-C7FA-4A5A739A9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6</a:t>
            </a:fld>
            <a:endParaRPr lang="en-US" sz="32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4DE5FB8-64EE-745D-58CE-4EB561CB0C81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6151684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Rossiter–McLaughlin</a:t>
            </a:r>
            <a:r>
              <a:rPr lang="zh-CN" alt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US" altLang="zh-CN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(RM)</a:t>
            </a:r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Effect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8F74703-09A1-79FC-0F13-78CFF225A7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366" y="1270476"/>
            <a:ext cx="3423295" cy="436877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24F2CAA-CE39-7EF1-4A18-C0DD19F3A1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0305" y="1270476"/>
            <a:ext cx="7736606" cy="379190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555BA92-8C65-F8F9-916E-229A9F413095}"/>
              </a:ext>
            </a:extLst>
          </p:cNvPr>
          <p:cNvSpPr txBox="1">
            <a:spLocks/>
          </p:cNvSpPr>
          <p:nvPr/>
        </p:nvSpPr>
        <p:spPr>
          <a:xfrm>
            <a:off x="2699721" y="5736569"/>
            <a:ext cx="1295335" cy="303372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(Wikipedia)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63F6427-EC9D-F5ED-9039-263FF1E574DF}"/>
              </a:ext>
            </a:extLst>
          </p:cNvPr>
          <p:cNvSpPr txBox="1">
            <a:spLocks/>
          </p:cNvSpPr>
          <p:nvPr/>
        </p:nvSpPr>
        <p:spPr>
          <a:xfrm>
            <a:off x="10675639" y="5058100"/>
            <a:ext cx="1547024" cy="36512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(Winn 2011)</a:t>
            </a:r>
          </a:p>
        </p:txBody>
      </p:sp>
    </p:spTree>
    <p:extLst>
      <p:ext uri="{BB962C8B-B14F-4D97-AF65-F5344CB8AC3E}">
        <p14:creationId xmlns:p14="http://schemas.microsoft.com/office/powerpoint/2010/main" val="973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3ACD9-08F5-F1FD-F9D5-E4267FFD1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0E996E77-9079-6D61-220D-F880DD47B15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B493ECAA-0D7C-302C-A1A7-6EDBC0C2AC8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F6033795-428F-FBAB-CF37-971C6886440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CCC56910-1871-D7A6-08F5-151FB6C98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7</a:t>
            </a:fld>
            <a:endParaRPr lang="en-US" sz="32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AD5DDB2-CDEA-971D-E4EC-617F790364C0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6151684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Rossiter–McLaughlin</a:t>
            </a:r>
            <a:r>
              <a:rPr lang="zh-CN" alt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US" altLang="zh-CN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(RM)</a:t>
            </a:r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Effect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689A66-EF08-7827-AA7A-E91CEC4810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366" y="1270476"/>
            <a:ext cx="3423295" cy="436877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ABCF927-4FBE-916D-7D78-7E67B2AEF169}"/>
              </a:ext>
            </a:extLst>
          </p:cNvPr>
          <p:cNvSpPr txBox="1">
            <a:spLocks/>
          </p:cNvSpPr>
          <p:nvPr/>
        </p:nvSpPr>
        <p:spPr>
          <a:xfrm>
            <a:off x="2699721" y="5736569"/>
            <a:ext cx="1295335" cy="303372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(Wikipedia)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C64868A-AB96-24AA-14DA-C5596017EFA1}"/>
              </a:ext>
            </a:extLst>
          </p:cNvPr>
          <p:cNvSpPr txBox="1">
            <a:spLocks/>
          </p:cNvSpPr>
          <p:nvPr/>
        </p:nvSpPr>
        <p:spPr>
          <a:xfrm>
            <a:off x="10644976" y="5274128"/>
            <a:ext cx="1547024" cy="36512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(Winn 2011)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39A8FE8-AA51-EAB7-8A7E-FBEF1BD043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3661" y="1615820"/>
            <a:ext cx="8137552" cy="360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27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2EC8E9-3E91-3AC8-0B52-AEA20F3C4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17750473-35C7-20EA-4C0E-71772EB6F1E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FC3AFEA7-BF48-66FB-4DE9-9700C53796D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B27E6395-9145-DAD6-8A55-6EE7D626A6A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A6C7D876-E19A-EB4E-FE4A-2BD74D308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8</a:t>
            </a:fld>
            <a:endParaRPr lang="en-US" sz="3200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7EBD65F-5662-F434-8AFB-D2C174BF75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6892" y="1267705"/>
            <a:ext cx="8021942" cy="4512342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DEB86494-C354-095F-D045-BE65CB3A09EA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1529586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 Mic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3D8028-D120-8F93-032A-9DBD5278073B}"/>
              </a:ext>
            </a:extLst>
          </p:cNvPr>
          <p:cNvSpPr txBox="1">
            <a:spLocks/>
          </p:cNvSpPr>
          <p:nvPr/>
        </p:nvSpPr>
        <p:spPr>
          <a:xfrm>
            <a:off x="809124" y="1437871"/>
            <a:ext cx="339688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~ 20 Myr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417822C-CE2C-E9E9-A544-7E1879B0274F}"/>
              </a:ext>
            </a:extLst>
          </p:cNvPr>
          <p:cNvSpPr txBox="1">
            <a:spLocks/>
          </p:cNvSpPr>
          <p:nvPr/>
        </p:nvSpPr>
        <p:spPr>
          <a:xfrm>
            <a:off x="809123" y="2254300"/>
            <a:ext cx="339688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~ 9.7 pc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5DCE3758-8CEB-BF05-1182-93BCF5BCC61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9123" y="3070729"/>
                <a:ext cx="3396889" cy="453147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</m:ctrlPr>
                      </m:sSubPr>
                      <m:e>
                        <m: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sz="2800" cap="none" dirty="0">
                    <a:solidFill>
                      <a:srgbClr val="00206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  <a:cs typeface="Helvetica Neue" panose="02000503000000020004" pitchFamily="2" charset="0"/>
                  </a:rPr>
                  <a:t> ~ 3600 K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5DCE3758-8CEB-BF05-1182-93BCF5BCC6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123" y="3070729"/>
                <a:ext cx="3396889" cy="453147"/>
              </a:xfrm>
              <a:prstGeom prst="rect">
                <a:avLst/>
              </a:prstGeom>
              <a:blipFill>
                <a:blip r:embed="rId7"/>
                <a:stretch>
                  <a:fillRect l="-2974" t="-32432" b="-324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F7A5AC91-C172-417E-44EB-73E5C7DB7482}"/>
              </a:ext>
            </a:extLst>
          </p:cNvPr>
          <p:cNvSpPr txBox="1">
            <a:spLocks/>
          </p:cNvSpPr>
          <p:nvPr/>
        </p:nvSpPr>
        <p:spPr>
          <a:xfrm>
            <a:off x="809123" y="3887158"/>
            <a:ext cx="489911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Debris disk (aligned)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FB0D78D-63AE-B071-7A6A-68CEEAD3ADDE}"/>
              </a:ext>
            </a:extLst>
          </p:cNvPr>
          <p:cNvSpPr txBox="1">
            <a:spLocks/>
          </p:cNvSpPr>
          <p:nvPr/>
        </p:nvSpPr>
        <p:spPr>
          <a:xfrm>
            <a:off x="6087974" y="5947045"/>
            <a:ext cx="4759777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JWST Image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© NASA, ESA, CSA, and K. Lawson, A. Pagan</a:t>
            </a:r>
          </a:p>
          <a:p>
            <a:endParaRPr lang="en-US" sz="2400" cap="none" dirty="0">
              <a:solidFill>
                <a:srgbClr val="00206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57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2CA2D9-F325-843B-350B-2BA1CF834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A30D0D23-1A16-BF8B-21CB-91A49B56E8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768" r="6150"/>
          <a:stretch/>
        </p:blipFill>
        <p:spPr>
          <a:xfrm>
            <a:off x="9325057" y="0"/>
            <a:ext cx="2701164" cy="2122260"/>
          </a:xfrm>
          <a:prstGeom prst="rect">
            <a:avLst/>
          </a:prstGeom>
        </p:spPr>
      </p:pic>
      <p:pic>
        <p:nvPicPr>
          <p:cNvPr id="7" name="图片 6" descr="a_bg_Hydro.015af75a.">
            <a:extLst>
              <a:ext uri="{FF2B5EF4-FFF2-40B4-BE49-F238E27FC236}">
                <a16:creationId xmlns:a16="http://schemas.microsoft.com/office/drawing/2014/main" id="{F32A3C5A-C281-FE30-AC50-0941B7EB6F3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-10000" b="5824"/>
          <a:stretch>
            <a:fillRect/>
          </a:stretch>
        </p:blipFill>
        <p:spPr>
          <a:xfrm rot="5400000">
            <a:off x="4918800" y="-3644845"/>
            <a:ext cx="83820" cy="8954135"/>
          </a:xfrm>
          <a:prstGeom prst="rect">
            <a:avLst/>
          </a:prstGeom>
        </p:spPr>
      </p:pic>
      <p:pic>
        <p:nvPicPr>
          <p:cNvPr id="8" name="图片 7" descr="a_bg_Hydro.015af75a.">
            <a:extLst>
              <a:ext uri="{FF2B5EF4-FFF2-40B4-BE49-F238E27FC236}">
                <a16:creationId xmlns:a16="http://schemas.microsoft.com/office/drawing/2014/main" id="{D452D233-58A5-7787-2591-DF79D43B8FD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r="29167" b="12612"/>
          <a:stretch>
            <a:fillRect/>
          </a:stretch>
        </p:blipFill>
        <p:spPr>
          <a:xfrm rot="5400000" flipH="1">
            <a:off x="2317840" y="-848940"/>
            <a:ext cx="53975" cy="3722370"/>
          </a:xfrm>
          <a:prstGeom prst="rect">
            <a:avLst/>
          </a:prstGeom>
        </p:spPr>
      </p:pic>
      <p:sp>
        <p:nvSpPr>
          <p:cNvPr id="2" name="Slide Number Placeholder 10">
            <a:extLst>
              <a:ext uri="{FF2B5EF4-FFF2-40B4-BE49-F238E27FC236}">
                <a16:creationId xmlns:a16="http://schemas.microsoft.com/office/drawing/2014/main" id="{BADE0C15-0420-2BD5-1CA9-76EC62B07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3156" y="6310512"/>
            <a:ext cx="733426" cy="365125"/>
          </a:xfrm>
        </p:spPr>
        <p:txBody>
          <a:bodyPr/>
          <a:lstStyle/>
          <a:p>
            <a:fld id="{B5CEABB6-07DC-46E8-9B57-56EC44A396E5}" type="slidenum">
              <a:rPr lang="en-US" sz="3200" smtClean="0"/>
              <a:pPr/>
              <a:t>9</a:t>
            </a:fld>
            <a:endParaRPr lang="en-US" sz="32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4547C41-D3D5-6E64-8F07-D55C8A68EE57}"/>
              </a:ext>
            </a:extLst>
          </p:cNvPr>
          <p:cNvSpPr txBox="1">
            <a:spLocks/>
          </p:cNvSpPr>
          <p:nvPr/>
        </p:nvSpPr>
        <p:spPr>
          <a:xfrm>
            <a:off x="483642" y="195004"/>
            <a:ext cx="1529586" cy="535531"/>
          </a:xfrm>
          <a:prstGeom prst="rect">
            <a:avLst/>
          </a:prstGeom>
        </p:spPr>
        <p:txBody>
          <a:bodyPr wrap="none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 Mic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F292EA8-19F7-83E5-C105-05C9BBE8890C}"/>
              </a:ext>
            </a:extLst>
          </p:cNvPr>
          <p:cNvSpPr txBox="1">
            <a:spLocks/>
          </p:cNvSpPr>
          <p:nvPr/>
        </p:nvSpPr>
        <p:spPr>
          <a:xfrm>
            <a:off x="809124" y="1437871"/>
            <a:ext cx="339688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~ 20 Myr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30D7F1F-D9BD-C6D7-D975-72DC3E2A54D8}"/>
              </a:ext>
            </a:extLst>
          </p:cNvPr>
          <p:cNvSpPr txBox="1">
            <a:spLocks/>
          </p:cNvSpPr>
          <p:nvPr/>
        </p:nvSpPr>
        <p:spPr>
          <a:xfrm>
            <a:off x="809123" y="2254300"/>
            <a:ext cx="339688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~ 9.7 pc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89E7660A-ACA7-FE91-7747-55F08751BA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9123" y="3070729"/>
                <a:ext cx="3396889" cy="453147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</m:ctrlPr>
                      </m:sSubPr>
                      <m:e>
                        <m: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cap="none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  <a:cs typeface="Helvetica Neue" panose="02000503000000020004" pitchFamily="2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sz="2800" cap="none" dirty="0">
                    <a:solidFill>
                      <a:srgbClr val="00206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  <a:cs typeface="Helvetica Neue" panose="02000503000000020004" pitchFamily="2" charset="0"/>
                  </a:rPr>
                  <a:t> ~ 3600 K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89E7660A-ACA7-FE91-7747-55F08751B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123" y="3070729"/>
                <a:ext cx="3396889" cy="453147"/>
              </a:xfrm>
              <a:prstGeom prst="rect">
                <a:avLst/>
              </a:prstGeom>
              <a:blipFill>
                <a:blip r:embed="rId6"/>
                <a:stretch>
                  <a:fillRect l="-2974" t="-32432" b="-324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051C8A17-D0D7-CC99-D10E-862D7B40BB1A}"/>
              </a:ext>
            </a:extLst>
          </p:cNvPr>
          <p:cNvSpPr txBox="1">
            <a:spLocks/>
          </p:cNvSpPr>
          <p:nvPr/>
        </p:nvSpPr>
        <p:spPr>
          <a:xfrm>
            <a:off x="809123" y="3887158"/>
            <a:ext cx="489911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Debris disk (aligned)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4473B4D-4349-303A-3973-C7B17C3771EF}"/>
              </a:ext>
            </a:extLst>
          </p:cNvPr>
          <p:cNvSpPr txBox="1">
            <a:spLocks/>
          </p:cNvSpPr>
          <p:nvPr/>
        </p:nvSpPr>
        <p:spPr>
          <a:xfrm>
            <a:off x="809123" y="4703587"/>
            <a:ext cx="489911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cap="none" dirty="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2 transiting planets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0C49497-C089-6E16-E622-317532A639E9}"/>
              </a:ext>
            </a:extLst>
          </p:cNvPr>
          <p:cNvSpPr txBox="1">
            <a:spLocks/>
          </p:cNvSpPr>
          <p:nvPr/>
        </p:nvSpPr>
        <p:spPr>
          <a:xfrm>
            <a:off x="6752001" y="1891018"/>
            <a:ext cx="50876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</a:t>
            </a:r>
          </a:p>
        </p:txBody>
      </p:sp>
      <p:sp>
        <p:nvSpPr>
          <p:cNvPr id="11" name="椭圆 43">
            <a:extLst>
              <a:ext uri="{FF2B5EF4-FFF2-40B4-BE49-F238E27FC236}">
                <a16:creationId xmlns:a16="http://schemas.microsoft.com/office/drawing/2014/main" id="{2C5E8B12-BC5E-C7BC-B9E1-FB51FF4E35FB}"/>
              </a:ext>
            </a:extLst>
          </p:cNvPr>
          <p:cNvSpPr/>
          <p:nvPr/>
        </p:nvSpPr>
        <p:spPr>
          <a:xfrm>
            <a:off x="9564541" y="2750873"/>
            <a:ext cx="900000" cy="900000"/>
          </a:xfrm>
          <a:prstGeom prst="ellipse">
            <a:avLst/>
          </a:prstGeom>
          <a:solidFill>
            <a:srgbClr val="2EAFC7"/>
          </a:solidFill>
          <a:ln>
            <a:solidFill>
              <a:srgbClr val="1F7F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椭圆 43">
            <a:extLst>
              <a:ext uri="{FF2B5EF4-FFF2-40B4-BE49-F238E27FC236}">
                <a16:creationId xmlns:a16="http://schemas.microsoft.com/office/drawing/2014/main" id="{9E72EE15-777D-5311-DF4E-36F2FA41791F}"/>
              </a:ext>
            </a:extLst>
          </p:cNvPr>
          <p:cNvSpPr/>
          <p:nvPr/>
        </p:nvSpPr>
        <p:spPr>
          <a:xfrm>
            <a:off x="6286385" y="2480873"/>
            <a:ext cx="1440000" cy="1440000"/>
          </a:xfrm>
          <a:prstGeom prst="ellipse">
            <a:avLst/>
          </a:prstGeom>
          <a:solidFill>
            <a:srgbClr val="2EAFC7"/>
          </a:solidFill>
          <a:ln>
            <a:solidFill>
              <a:srgbClr val="1F7F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0DA9E14-1257-C383-9A80-84286B71C9DD}"/>
              </a:ext>
            </a:extLst>
          </p:cNvPr>
          <p:cNvSpPr txBox="1">
            <a:spLocks/>
          </p:cNvSpPr>
          <p:nvPr/>
        </p:nvSpPr>
        <p:spPr>
          <a:xfrm>
            <a:off x="9760156" y="1891018"/>
            <a:ext cx="508769" cy="45314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cap="none" dirty="0">
                <a:solidFill>
                  <a:srgbClr val="00206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itle 1">
                <a:extLst>
                  <a:ext uri="{FF2B5EF4-FFF2-40B4-BE49-F238E27FC236}">
                    <a16:creationId xmlns:a16="http://schemas.microsoft.com/office/drawing/2014/main" id="{EFC0B164-483E-156A-36A3-57A10A7EDA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385" y="4136461"/>
                <a:ext cx="1520420" cy="453147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0" cap="none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Helvetica Neue Light" panose="02000403000000020004" pitchFamily="2" charset="0"/>
                          <a:cs typeface="Helvetica Neue" panose="02000503000000020004" pitchFamily="2" charset="0"/>
                        </a:rPr>
                        <m:t>~4 </m:t>
                      </m:r>
                      <m:sSub>
                        <m:sSubPr>
                          <m:ctrlPr>
                            <a:rPr lang="en-US" sz="2800" b="0" i="1" cap="none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Helvetica Neue Light" panose="02000403000000020004" pitchFamily="2" charset="0"/>
                              <a:cs typeface="Helvetica Neue" panose="02000503000000020004" pitchFamily="2" charset="0"/>
                            </a:rPr>
                          </m:ctrlPr>
                        </m:sSubPr>
                        <m:e>
                          <m:r>
                            <a:rPr lang="en-US" sz="2800" b="0" i="1" cap="none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Helvetica Neue Light" panose="02000403000000020004" pitchFamily="2" charset="0"/>
                              <a:cs typeface="Helvetica Neue" panose="02000503000000020004" pitchFamily="2" charset="0"/>
                            </a:rPr>
                            <m:t>𝑅</m:t>
                          </m:r>
                        </m:e>
                        <m:sub>
                          <m:r>
                            <a:rPr lang="en-US" sz="2800" i="1" cap="none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Helvetica Neue Light" panose="02000403000000020004" pitchFamily="2" charset="0"/>
                              <a:cs typeface="Helvetica Neue" panose="02000503000000020004" pitchFamily="2" charset="0"/>
                            </a:rPr>
                            <m:t>⨁</m:t>
                          </m:r>
                        </m:sub>
                      </m:sSub>
                    </m:oMath>
                  </m:oMathPara>
                </a14:m>
                <a:endParaRPr lang="en-US" sz="2800" cap="none" dirty="0">
                  <a:solidFill>
                    <a:srgbClr val="00206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18" name="Title 1">
                <a:extLst>
                  <a:ext uri="{FF2B5EF4-FFF2-40B4-BE49-F238E27FC236}">
                    <a16:creationId xmlns:a16="http://schemas.microsoft.com/office/drawing/2014/main" id="{EFC0B164-483E-156A-36A3-57A10A7EDA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385" y="4136461"/>
                <a:ext cx="1520420" cy="453147"/>
              </a:xfrm>
              <a:prstGeom prst="rect">
                <a:avLst/>
              </a:prstGeom>
              <a:blipFill>
                <a:blip r:embed="rId7"/>
                <a:stretch>
                  <a:fillRect t="-8108" b="-270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itle 1">
                <a:extLst>
                  <a:ext uri="{FF2B5EF4-FFF2-40B4-BE49-F238E27FC236}">
                    <a16:creationId xmlns:a16="http://schemas.microsoft.com/office/drawing/2014/main" id="{11A4C741-B028-B60C-4749-C461159C9B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71573" y="4805196"/>
                <a:ext cx="2150044" cy="453147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cap="none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Helvetica Neue Light" panose="02000403000000020004" pitchFamily="2" charset="0"/>
                          <a:cs typeface="Helvetica Neue" panose="02000503000000020004" pitchFamily="2" charset="0"/>
                        </a:rPr>
                        <m:t>P</m:t>
                      </m:r>
                      <m:r>
                        <a:rPr lang="en-US" sz="2800" b="0" i="0" cap="none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Helvetica Neue Light" panose="02000403000000020004" pitchFamily="2" charset="0"/>
                          <a:cs typeface="Helvetica Neue" panose="02000503000000020004" pitchFamily="2" charset="0"/>
                        </a:rPr>
                        <m:t>=8.46 </m:t>
                      </m:r>
                      <m:r>
                        <m:rPr>
                          <m:sty m:val="p"/>
                        </m:rPr>
                        <a:rPr lang="en-US" sz="2800" b="0" i="0" cap="none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Helvetica Neue Light" panose="02000403000000020004" pitchFamily="2" charset="0"/>
                          <a:cs typeface="Helvetica Neue" panose="02000503000000020004" pitchFamily="2" charset="0"/>
                        </a:rPr>
                        <m:t>day</m:t>
                      </m:r>
                    </m:oMath>
                  </m:oMathPara>
                </a14:m>
                <a:endParaRPr lang="en-US" sz="2800" cap="none" dirty="0">
                  <a:solidFill>
                    <a:srgbClr val="00206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19" name="Title 1">
                <a:extLst>
                  <a:ext uri="{FF2B5EF4-FFF2-40B4-BE49-F238E27FC236}">
                    <a16:creationId xmlns:a16="http://schemas.microsoft.com/office/drawing/2014/main" id="{11A4C741-B028-B60C-4749-C461159C9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1573" y="4805196"/>
                <a:ext cx="2150044" cy="453147"/>
              </a:xfrm>
              <a:prstGeom prst="rect">
                <a:avLst/>
              </a:prstGeom>
              <a:blipFill>
                <a:blip r:embed="rId8"/>
                <a:stretch>
                  <a:fillRect l="-1176" t="-8108" r="-2941" b="-297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itle 1">
                <a:extLst>
                  <a:ext uri="{FF2B5EF4-FFF2-40B4-BE49-F238E27FC236}">
                    <a16:creationId xmlns:a16="http://schemas.microsoft.com/office/drawing/2014/main" id="{742DBAB2-20D1-0668-AA51-CD45962AE3F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01728" y="4135392"/>
                <a:ext cx="1520420" cy="453147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0" cap="none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Helvetica Neue Light" panose="02000403000000020004" pitchFamily="2" charset="0"/>
                          <a:cs typeface="Helvetica Neue" panose="02000503000000020004" pitchFamily="2" charset="0"/>
                        </a:rPr>
                        <m:t>~2.5 </m:t>
                      </m:r>
                      <m:sSub>
                        <m:sSubPr>
                          <m:ctrlPr>
                            <a:rPr lang="en-US" sz="2800" b="0" i="1" cap="none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Helvetica Neue Light" panose="02000403000000020004" pitchFamily="2" charset="0"/>
                              <a:cs typeface="Helvetica Neue" panose="02000503000000020004" pitchFamily="2" charset="0"/>
                            </a:rPr>
                          </m:ctrlPr>
                        </m:sSubPr>
                        <m:e>
                          <m:r>
                            <a:rPr lang="en-US" sz="2800" b="0" i="1" cap="none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Helvetica Neue Light" panose="02000403000000020004" pitchFamily="2" charset="0"/>
                              <a:cs typeface="Helvetica Neue" panose="02000503000000020004" pitchFamily="2" charset="0"/>
                            </a:rPr>
                            <m:t>𝑅</m:t>
                          </m:r>
                        </m:e>
                        <m:sub>
                          <m:r>
                            <a:rPr lang="en-US" sz="2800" i="1" cap="none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Helvetica Neue Light" panose="02000403000000020004" pitchFamily="2" charset="0"/>
                              <a:cs typeface="Helvetica Neue" panose="02000503000000020004" pitchFamily="2" charset="0"/>
                            </a:rPr>
                            <m:t>⨁</m:t>
                          </m:r>
                        </m:sub>
                      </m:sSub>
                    </m:oMath>
                  </m:oMathPara>
                </a14:m>
                <a:endParaRPr lang="en-US" sz="2800" cap="none" dirty="0">
                  <a:solidFill>
                    <a:srgbClr val="00206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22" name="Title 1">
                <a:extLst>
                  <a:ext uri="{FF2B5EF4-FFF2-40B4-BE49-F238E27FC236}">
                    <a16:creationId xmlns:a16="http://schemas.microsoft.com/office/drawing/2014/main" id="{742DBAB2-20D1-0668-AA51-CD45962AE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1728" y="4135392"/>
                <a:ext cx="1520420" cy="453147"/>
              </a:xfrm>
              <a:prstGeom prst="rect">
                <a:avLst/>
              </a:prstGeom>
              <a:blipFill>
                <a:blip r:embed="rId9"/>
                <a:stretch>
                  <a:fillRect t="-8108" b="-270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itle 1">
                <a:extLst>
                  <a:ext uri="{FF2B5EF4-FFF2-40B4-BE49-F238E27FC236}">
                    <a16:creationId xmlns:a16="http://schemas.microsoft.com/office/drawing/2014/main" id="{A27B48F9-9505-FE10-FA9A-210A90BE99F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986915" y="4804127"/>
                <a:ext cx="2395961" cy="453147"/>
              </a:xfrm>
              <a:prstGeom prst="rect">
                <a:avLst/>
              </a:prstGeom>
            </p:spPr>
            <p:txBody>
              <a:bodyPr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 cap="all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cap="none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Helvetica Neue Light" panose="02000403000000020004" pitchFamily="2" charset="0"/>
                          <a:cs typeface="Helvetica Neue" panose="02000503000000020004" pitchFamily="2" charset="0"/>
                        </a:rPr>
                        <m:t>P</m:t>
                      </m:r>
                      <m:r>
                        <a:rPr lang="en-US" sz="2800" b="0" i="0" cap="none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Helvetica Neue Light" panose="02000403000000020004" pitchFamily="2" charset="0"/>
                          <a:cs typeface="Helvetica Neue" panose="02000503000000020004" pitchFamily="2" charset="0"/>
                        </a:rPr>
                        <m:t>=18.86 </m:t>
                      </m:r>
                      <m:r>
                        <m:rPr>
                          <m:sty m:val="p"/>
                        </m:rPr>
                        <a:rPr lang="en-US" sz="2800" b="0" i="0" cap="none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Helvetica Neue Light" panose="02000403000000020004" pitchFamily="2" charset="0"/>
                          <a:cs typeface="Helvetica Neue" panose="02000503000000020004" pitchFamily="2" charset="0"/>
                        </a:rPr>
                        <m:t>day</m:t>
                      </m:r>
                    </m:oMath>
                  </m:oMathPara>
                </a14:m>
                <a:endParaRPr lang="en-US" sz="2800" cap="none" dirty="0">
                  <a:solidFill>
                    <a:srgbClr val="00206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  <a:cs typeface="Helvetica Neue" panose="02000503000000020004" pitchFamily="2" charset="0"/>
                </a:endParaRPr>
              </a:p>
            </p:txBody>
          </p:sp>
        </mc:Choice>
        <mc:Fallback xmlns="">
          <p:sp>
            <p:nvSpPr>
              <p:cNvPr id="23" name="Title 1">
                <a:extLst>
                  <a:ext uri="{FF2B5EF4-FFF2-40B4-BE49-F238E27FC236}">
                    <a16:creationId xmlns:a16="http://schemas.microsoft.com/office/drawing/2014/main" id="{A27B48F9-9505-FE10-FA9A-210A90BE99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6915" y="4804127"/>
                <a:ext cx="2395961" cy="453147"/>
              </a:xfrm>
              <a:prstGeom prst="rect">
                <a:avLst/>
              </a:prstGeom>
              <a:blipFill>
                <a:blip r:embed="rId10"/>
                <a:stretch>
                  <a:fillRect t="-8333" r="-1579" b="-3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45765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9863</TotalTime>
  <Words>495</Words>
  <Application>Microsoft Macintosh PowerPoint</Application>
  <PresentationFormat>宽屏</PresentationFormat>
  <Paragraphs>122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Arial</vt:lpstr>
      <vt:lpstr>Helvetica</vt:lpstr>
      <vt:lpstr>Cambria Math</vt:lpstr>
      <vt:lpstr>Helvetica Neue</vt:lpstr>
      <vt:lpstr>Segoe UI</vt:lpstr>
      <vt:lpstr>Helvetica Neue Light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子滔 林</dc:creator>
  <cp:lastModifiedBy>子滔 林</cp:lastModifiedBy>
  <cp:revision>43</cp:revision>
  <dcterms:created xsi:type="dcterms:W3CDTF">2025-04-02T13:31:11Z</dcterms:created>
  <dcterms:modified xsi:type="dcterms:W3CDTF">2026-01-07T07:59:59Z</dcterms:modified>
</cp:coreProperties>
</file>