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sldIdLst>
    <p:sldId id="467" r:id="rId2"/>
    <p:sldId id="435" r:id="rId3"/>
    <p:sldId id="469" r:id="rId4"/>
    <p:sldId id="446" r:id="rId5"/>
    <p:sldId id="375" r:id="rId6"/>
    <p:sldId id="381" r:id="rId7"/>
    <p:sldId id="320" r:id="rId8"/>
    <p:sldId id="484" r:id="rId9"/>
    <p:sldId id="413" r:id="rId10"/>
    <p:sldId id="433" r:id="rId11"/>
    <p:sldId id="449" r:id="rId12"/>
    <p:sldId id="456" r:id="rId13"/>
    <p:sldId id="442" r:id="rId14"/>
    <p:sldId id="458" r:id="rId15"/>
    <p:sldId id="322" r:id="rId16"/>
    <p:sldId id="455" r:id="rId17"/>
    <p:sldId id="471" r:id="rId18"/>
    <p:sldId id="490" r:id="rId19"/>
    <p:sldId id="382" r:id="rId20"/>
    <p:sldId id="491" r:id="rId21"/>
    <p:sldId id="266" r:id="rId22"/>
    <p:sldId id="489" r:id="rId23"/>
    <p:sldId id="432" r:id="rId24"/>
    <p:sldId id="492" r:id="rId25"/>
    <p:sldId id="493" r:id="rId26"/>
    <p:sldId id="48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F3575"/>
    <a:srgbClr val="5F001F"/>
    <a:srgbClr val="FFFFFF"/>
    <a:srgbClr val="3A0706"/>
    <a:srgbClr val="FFF9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760"/>
    <p:restoredTop sz="95801"/>
  </p:normalViewPr>
  <p:slideViewPr>
    <p:cSldViewPr snapToGrid="0">
      <p:cViewPr>
        <p:scale>
          <a:sx n="87" d="100"/>
          <a:sy n="87" d="100"/>
        </p:scale>
        <p:origin x="896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9885D-D5DE-C942-9164-B537BA4DA3E2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6FD98-F83E-384B-84A1-F60829D758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635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86749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9954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1152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13789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8AC49-1010-9E31-F552-E0EE35E38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C7E5EE5-F720-F6AE-F211-02E6C783B7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6EB4B872-8DEB-7B21-BB83-BD02A77B18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9EE3D5B-5157-2E36-7DE5-DB82BF7289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73693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AE5F0-9B50-BD35-3ED4-B920E9291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24CC0AC-1991-404C-E05E-A798F0D065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1F3AB8C-1AE8-F767-BF66-44C3D09264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zh-CN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0BDD7FE-DF98-5D3D-F860-6698C35C9F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0550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EC508-F987-B341-8F2F-267C77B8B874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61305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446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36080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26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2723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7246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79624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5220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Hot DOG</a:t>
            </a:r>
            <a:r>
              <a:rPr kumimoji="1" lang="zh-CN" altLang="en-US" dirty="0"/>
              <a:t>中恒星形成率通常在什么范围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2476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01840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8709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9568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6FD98-F83E-384B-84A1-F60829D75876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0919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6501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0653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8290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7365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6580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1953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723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824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0835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8008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9561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F7BD85C7-60D8-F64B-86B0-D100482468FD}" type="datetimeFigureOut">
              <a:rPr kumimoji="1" lang="zh-CN" altLang="en-US" smtClean="0"/>
              <a:t>2026/1/5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AE804AF2-0C73-114C-AA4E-E19F46284E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03854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9496" y="521287"/>
            <a:ext cx="10668000" cy="1922536"/>
          </a:xfrm>
        </p:spPr>
        <p:txBody>
          <a:bodyPr>
            <a:noAutofit/>
          </a:bodyPr>
          <a:lstStyle/>
          <a:p>
            <a:r>
              <a:rPr kumimoji="1" lang="en-US" altLang="zh-CN" sz="4400" dirty="0">
                <a:latin typeface="Futura Medium" panose="020B0602020204020303" pitchFamily="34" charset="-79"/>
                <a:ea typeface="Baoli SC" panose="02010600040101010101" pitchFamily="2" charset="-122"/>
                <a:cs typeface="Futura Medium" panose="020B0602020204020303" pitchFamily="34" charset="-79"/>
              </a:rPr>
              <a:t>The </a:t>
            </a:r>
            <a:r>
              <a:rPr kumimoji="1" lang="en-US" altLang="zh-CN" sz="4400" dirty="0" err="1">
                <a:latin typeface="Futura Medium" panose="020B0602020204020303" pitchFamily="34" charset="-79"/>
                <a:ea typeface="Baoli SC" panose="02010600040101010101" pitchFamily="2" charset="-122"/>
                <a:cs typeface="Futura Medium" panose="020B0602020204020303" pitchFamily="34" charset="-79"/>
              </a:rPr>
              <a:t>Hyperluminous</a:t>
            </a:r>
            <a:r>
              <a:rPr kumimoji="1" lang="en-US" altLang="zh-CN" sz="4400" dirty="0">
                <a:latin typeface="Futura Medium" panose="020B0602020204020303" pitchFamily="34" charset="-79"/>
                <a:ea typeface="Baoli SC" panose="02010600040101010101" pitchFamily="2" charset="-122"/>
                <a:cs typeface="Futura Medium" panose="020B0602020204020303" pitchFamily="34" charset="-79"/>
              </a:rPr>
              <a:t>, Dust-obscured Quasar W2246-0526: ALMA High-Resolution [CII] Imaging</a:t>
            </a:r>
            <a:endParaRPr kumimoji="1" lang="zh-CN" altLang="en-US" sz="4800" dirty="0">
              <a:latin typeface="Futura Medium" panose="020B0602020204020303" pitchFamily="34" charset="-79"/>
              <a:ea typeface="Baoli SC" panose="02010600040101010101" pitchFamily="2" charset="-122"/>
              <a:cs typeface="Futura Medium" panose="020B0602020204020303" pitchFamily="34" charset="-79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0D9AC3A-94A3-5274-2CD0-4C91A9B876B0}"/>
              </a:ext>
            </a:extLst>
          </p:cNvPr>
          <p:cNvSpPr txBox="1"/>
          <p:nvPr/>
        </p:nvSpPr>
        <p:spPr>
          <a:xfrm>
            <a:off x="0" y="2744156"/>
            <a:ext cx="1209173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Mai Liao </a:t>
            </a:r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(Rubin/LSST-Chile postdoc, UDP/Chile) </a:t>
            </a:r>
            <a:endParaRPr kumimoji="1" lang="en-US" altLang="zh-CN" sz="28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algn="ctr"/>
            <a:r>
              <a:rPr kumimoji="1" lang="en-US" altLang="zh-CN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Roberto Assef </a:t>
            </a:r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(UDP/Chile), </a:t>
            </a:r>
            <a:r>
              <a:rPr kumimoji="1" lang="en-US" altLang="zh-CN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Chao-Wei Tsai </a:t>
            </a:r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(NAOC/China)</a:t>
            </a:r>
          </a:p>
          <a:p>
            <a:pPr algn="ctr"/>
            <a:endParaRPr kumimoji="1" lang="en-US" altLang="zh-CN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kumimoji="1" lang="en-US" altLang="zh-CN" sz="2400" i="1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Hot DOG fans group: </a:t>
            </a:r>
            <a:r>
              <a:rPr kumimoji="1" lang="en" altLang="zh-CN" sz="2400" i="1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Peter Eisenhardt (NASA/JPL), Daniel Stern (NASA/JPL), Andrey Vayner (NASA/JPL), Andrew W. Blain (UOL/UK), </a:t>
            </a:r>
            <a:r>
              <a:rPr kumimoji="1" lang="en" altLang="zh-CN" sz="2400" i="1" dirty="0" err="1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Tanio</a:t>
            </a:r>
            <a:r>
              <a:rPr kumimoji="1" lang="en" altLang="zh-CN" sz="2400" i="1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" altLang="zh-CN" sz="2400" i="1" dirty="0" err="1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Dıaz</a:t>
            </a:r>
            <a:r>
              <a:rPr kumimoji="1" lang="en" altLang="zh-CN" sz="2400" i="1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-Santos (FORTH), </a:t>
            </a:r>
            <a:r>
              <a:rPr kumimoji="1" lang="en" altLang="zh-CN" sz="2400" i="1" dirty="0" err="1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Hyunsung</a:t>
            </a:r>
            <a:r>
              <a:rPr kumimoji="1" lang="en" altLang="zh-CN" sz="2400" i="1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D. Jun (CIOT/ US), Roman Fernandez Aranda (UOC/Greece), </a:t>
            </a:r>
            <a:r>
              <a:rPr kumimoji="1" lang="en" altLang="zh-CN" sz="2400" i="1" dirty="0" err="1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Jingwen</a:t>
            </a:r>
            <a:r>
              <a:rPr kumimoji="1" lang="en" altLang="zh-CN" sz="2400" i="1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Wu (NAOC/China), </a:t>
            </a:r>
            <a:r>
              <a:rPr kumimoji="1" lang="en" altLang="zh-CN" sz="2400" i="1" dirty="0" err="1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Guodong</a:t>
            </a:r>
            <a:r>
              <a:rPr kumimoji="1" lang="en" altLang="zh-CN" sz="2400" i="1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Li (KIAA/China), Devika Shobhana (UDP/Chile), Dejene Zewdie (NWU/South Africa) </a:t>
            </a:r>
          </a:p>
          <a:p>
            <a:pPr algn="ctr"/>
            <a:endParaRPr kumimoji="1" lang="en-US" altLang="zh-CN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316E5BA-6468-C4A0-A87C-57C49798DE2D}"/>
              </a:ext>
            </a:extLst>
          </p:cNvPr>
          <p:cNvSpPr txBox="1"/>
          <p:nvPr/>
        </p:nvSpPr>
        <p:spPr>
          <a:xfrm>
            <a:off x="4606754" y="6245365"/>
            <a:ext cx="7699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2800" dirty="0">
                <a:solidFill>
                  <a:srgbClr val="00B0F0"/>
                </a:solidFill>
              </a:rPr>
              <a:t> </a:t>
            </a:r>
            <a:r>
              <a:rPr lang="en" altLang="zh-CN" sz="20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China-Chile Bilateral Astronomy Conference; </a:t>
            </a:r>
            <a:r>
              <a:rPr kumimoji="1" lang="en-US" altLang="zh-CN" sz="20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Hongkong; 2026  </a:t>
            </a:r>
            <a:endParaRPr kumimoji="1" lang="zh-CN" altLang="en-US" sz="2800" i="1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473"/>
    </mc:Choice>
    <mc:Fallback>
      <p:transition spd="slow" advTm="2947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D30C1-C64F-B561-171E-4C2270411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46371"/>
            <a:ext cx="11776363" cy="1325563"/>
          </a:xfrm>
        </p:spPr>
        <p:txBody>
          <a:bodyPr>
            <a:normAutofit/>
          </a:bodyPr>
          <a:lstStyle/>
          <a:p>
            <a:r>
              <a:rPr lang="en-CN" altLang="zh-CN" sz="3600">
                <a:latin typeface="Futura Medium" panose="020B0602020204020303" pitchFamily="34" charset="-79"/>
                <a:cs typeface="Futura Medium" panose="020B0602020204020303" pitchFamily="34" charset="-79"/>
              </a:rPr>
              <a:t>High-resolution</a:t>
            </a:r>
            <a:r>
              <a:rPr lang="en-US" altLang="zh-CN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altLang="zh-CN" sz="3600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(0.07”/450pc beam)</a:t>
            </a:r>
            <a:r>
              <a:rPr lang="en-CN" altLang="zh-CN" sz="360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CN" altLang="zh-CN" sz="3600">
                <a:latin typeface="Futura Medium" panose="020B0602020204020303" pitchFamily="34" charset="-79"/>
                <a:cs typeface="Futura Medium" panose="020B0602020204020303" pitchFamily="34" charset="-79"/>
              </a:rPr>
              <a:t>[CII] kinematics</a:t>
            </a:r>
            <a:r>
              <a:rPr lang="en-US" altLang="zh-CN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for W2246-0526</a:t>
            </a:r>
            <a:endParaRPr lang="en-CN" sz="36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3FFB7-83E9-FEE0-8739-17A10FF53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862" y="1773382"/>
            <a:ext cx="11138941" cy="48382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N" sz="320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0" indent="0">
              <a:buNone/>
            </a:pPr>
            <a:r>
              <a:rPr lang="en-US" altLang="zh-CN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Nuclear AGN cold o</a:t>
            </a:r>
            <a:r>
              <a:rPr lang="en-CN" altLang="zh-CN" sz="3600">
                <a:latin typeface="Futura Medium" panose="020B0602020204020303" pitchFamily="34" charset="-79"/>
                <a:cs typeface="Futura Medium" panose="020B0602020204020303" pitchFamily="34" charset="-79"/>
              </a:rPr>
              <a:t>utflows</a:t>
            </a:r>
            <a:r>
              <a:rPr lang="en-US" altLang="zh-CN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properties</a:t>
            </a:r>
          </a:p>
          <a:p>
            <a:pPr marL="0" indent="0">
              <a:buNone/>
            </a:pPr>
            <a:r>
              <a:rPr lang="en-US" altLang="zh-CN" sz="2400" b="1" i="1" dirty="0">
                <a:solidFill>
                  <a:srgbClr val="2216FF"/>
                </a:solidFill>
              </a:rPr>
              <a:t>   </a:t>
            </a:r>
            <a:r>
              <a:rPr lang="en-US" altLang="zh-CN" sz="2400" b="1" i="1" dirty="0">
                <a:solidFill>
                  <a:srgbClr val="00B0F0"/>
                </a:solidFill>
              </a:rPr>
              <a:t> Liao, RJA, Tsai et al. 2026 (ready for submission)</a:t>
            </a:r>
          </a:p>
          <a:p>
            <a:pPr marL="0" indent="0">
              <a:buNone/>
            </a:pPr>
            <a:endParaRPr lang="en-US" altLang="zh-CN" sz="2400" b="1" i="1" dirty="0">
              <a:solidFill>
                <a:srgbClr val="2216FF"/>
              </a:solidFill>
            </a:endParaRPr>
          </a:p>
          <a:p>
            <a:pPr marL="0" indent="0">
              <a:buNone/>
            </a:pPr>
            <a:endParaRPr lang="en-US" altLang="zh-CN" sz="2400" b="1" i="1" dirty="0">
              <a:solidFill>
                <a:srgbClr val="2216FF"/>
              </a:solidFill>
            </a:endParaRPr>
          </a:p>
          <a:p>
            <a:pPr marL="0" indent="0">
              <a:buNone/>
            </a:pPr>
            <a:r>
              <a:rPr lang="en-US" altLang="zh-CN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Dynamically measure central SMBH mass</a:t>
            </a:r>
            <a:r>
              <a:rPr lang="zh-CN" altLang="en-US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endParaRPr lang="en-US" altLang="zh-CN" sz="36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0" indent="0">
              <a:buNone/>
            </a:pPr>
            <a:r>
              <a:rPr lang="en-US" altLang="zh-CN" sz="2400" b="1" i="1" dirty="0">
                <a:solidFill>
                  <a:srgbClr val="00B0F0"/>
                </a:solidFill>
              </a:rPr>
              <a:t>    Liao, RJA, Tsai et al. 2025 (under review, a</a:t>
            </a:r>
            <a:r>
              <a:rPr lang="en" altLang="zh-CN" sz="2400" b="1" i="1" dirty="0">
                <a:solidFill>
                  <a:srgbClr val="00B0F0"/>
                </a:solidFill>
              </a:rPr>
              <a:t>rXiv:2504.13409v1</a:t>
            </a:r>
            <a:r>
              <a:rPr lang="en-US" altLang="zh-CN" sz="2400" b="1" i="1" dirty="0">
                <a:solidFill>
                  <a:srgbClr val="00B0F0"/>
                </a:solidFill>
              </a:rPr>
              <a:t>)</a:t>
            </a:r>
          </a:p>
          <a:p>
            <a:pPr marL="0" indent="0">
              <a:buNone/>
            </a:pP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53236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437"/>
    </mc:Choice>
    <mc:Fallback>
      <p:transition spd="slow" advTm="2243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F20C2-F6C1-72DD-2D30-743AD1E16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49AACC-FE57-8532-A44A-FC6C3CBD2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8896" y="1204500"/>
            <a:ext cx="4671275" cy="1325563"/>
          </a:xfrm>
        </p:spPr>
        <p:txBody>
          <a:bodyPr>
            <a:noAutofit/>
          </a:bodyPr>
          <a:lstStyle/>
          <a:p>
            <a:r>
              <a:rPr kumimoji="1" lang="en" altLang="zh-CN" sz="3600" i="1" dirty="0"/>
              <a:t>Isolated nuclear [CII] outflows in W2246-0526 </a:t>
            </a:r>
            <a:br>
              <a:rPr kumimoji="1" lang="en" altLang="zh-CN" sz="3200" dirty="0"/>
            </a:br>
            <a:endParaRPr kumimoji="1" lang="zh-CN" altLang="en-US" sz="3200" dirty="0">
              <a:solidFill>
                <a:srgbClr val="00B0F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44B3DA2-85C0-849D-2CE9-393B38F7E581}"/>
              </a:ext>
            </a:extLst>
          </p:cNvPr>
          <p:cNvSpPr txBox="1"/>
          <p:nvPr/>
        </p:nvSpPr>
        <p:spPr>
          <a:xfrm>
            <a:off x="8214904" y="4163507"/>
            <a:ext cx="390782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4400" dirty="0">
                <a:solidFill>
                  <a:srgbClr val="00B0F0"/>
                </a:solidFill>
              </a:rPr>
              <a:t>A</a:t>
            </a:r>
            <a:r>
              <a:rPr lang="en-US" altLang="zh-CN" sz="4400" dirty="0">
                <a:solidFill>
                  <a:srgbClr val="00B0F0"/>
                </a:solidFill>
              </a:rPr>
              <a:t>symmetric</a:t>
            </a:r>
            <a:endParaRPr lang="zh-CN" altLang="en-US" sz="4400" dirty="0">
              <a:solidFill>
                <a:srgbClr val="00B0F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AEAD109-3A5E-6EFD-4CF2-C210FE4DC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9405"/>
            <a:ext cx="7772400" cy="354859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3C6CCEF-D692-E7F9-98FF-404356039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1165" y="24456"/>
            <a:ext cx="4134835" cy="328494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F8C4218-71A8-623E-4DF6-CEA5034DE583}"/>
              </a:ext>
            </a:extLst>
          </p:cNvPr>
          <p:cNvSpPr txBox="1"/>
          <p:nvPr/>
        </p:nvSpPr>
        <p:spPr>
          <a:xfrm>
            <a:off x="7841674" y="6027003"/>
            <a:ext cx="43503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i="1" dirty="0">
                <a:solidFill>
                  <a:schemeClr val="accent2">
                    <a:lumMod val="75000"/>
                  </a:schemeClr>
                </a:solidFill>
              </a:rPr>
              <a:t>Liao, RJA, Tsai et al. 2026 </a:t>
            </a:r>
          </a:p>
          <a:p>
            <a:r>
              <a:rPr lang="en-US" altLang="zh-CN" sz="2400" b="1" i="1" dirty="0">
                <a:solidFill>
                  <a:schemeClr val="accent2">
                    <a:lumMod val="75000"/>
                  </a:schemeClr>
                </a:solidFill>
              </a:rPr>
              <a:t>(to be submitted) </a:t>
            </a:r>
            <a:endParaRPr lang="zh-CN" alt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1576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958"/>
    </mc:Choice>
    <mc:Fallback>
      <p:transition spd="slow" advTm="349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F8F64-7955-6BB5-91F1-71B9F9EBA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202D183-2B1B-154C-C79A-A030BAD9C4F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16278" y="1350432"/>
                <a:ext cx="3707441" cy="1186449"/>
              </a:xfrm>
            </p:spPr>
            <p:txBody>
              <a:bodyPr>
                <a:no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Vout</m:t>
                    </m:r>
                    <m:r>
                      <a:rPr lang="en-US" altLang="zh-CN" sz="2800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:400−800 </m:t>
                    </m:r>
                    <m:r>
                      <m:rPr>
                        <m:sty m:val="p"/>
                      </m:rPr>
                      <a:rPr lang="en-US" altLang="zh-CN" sz="2800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km</m:t>
                    </m:r>
                    <m:r>
                      <a:rPr lang="en-US" altLang="zh-CN" sz="2800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n-US" altLang="zh-CN" sz="2800" dirty="0">
                    <a:solidFill>
                      <a:srgbClr val="00B0F0"/>
                    </a:solidFill>
                  </a:rPr>
                  <a:t> </a:t>
                </a:r>
                <a:br>
                  <a:rPr lang="en-US" altLang="zh-CN" sz="2800" dirty="0">
                    <a:solidFill>
                      <a:srgbClr val="00B0F0"/>
                    </a:solidFill>
                  </a:rPr>
                </a:br>
                <a:r>
                  <a:rPr lang="en-US" altLang="zh-CN" sz="2800" dirty="0">
                    <a:solidFill>
                      <a:srgbClr val="00B0F0"/>
                    </a:solidFill>
                  </a:rPr>
                  <a:t>median 590 km/s</a:t>
                </a:r>
                <a:endParaRPr kumimoji="1" lang="zh-CN" altLang="en-US" sz="2800" dirty="0"/>
              </a:p>
            </p:txBody>
          </p:sp>
        </mc:Choice>
        <mc:Fallback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202D183-2B1B-154C-C79A-A030BAD9C4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6278" y="1350432"/>
                <a:ext cx="3707441" cy="1186449"/>
              </a:xfrm>
              <a:blipFill>
                <a:blip r:embed="rId3"/>
                <a:stretch>
                  <a:fillRect l="-3061" b="-21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3BFFBF05-5F86-78A1-02B5-870BA6A8A3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271" y="1743275"/>
            <a:ext cx="6715145" cy="489797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78DCA59-587B-818D-F153-DDF4FFFABF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90" y="1127624"/>
            <a:ext cx="4704005" cy="44561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196C819-98F0-8F82-EC60-EED2B76110D6}"/>
              </a:ext>
            </a:extLst>
          </p:cNvPr>
          <p:cNvSpPr txBox="1"/>
          <p:nvPr/>
        </p:nvSpPr>
        <p:spPr>
          <a:xfrm>
            <a:off x="216278" y="3648426"/>
            <a:ext cx="25135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800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Not fast</a:t>
            </a:r>
            <a:endParaRPr lang="zh-CN" altLang="en-US" sz="4800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F8CACED-0F16-7A63-C7EF-8CEF91C36716}"/>
              </a:ext>
            </a:extLst>
          </p:cNvPr>
          <p:cNvSpPr txBox="1"/>
          <p:nvPr/>
        </p:nvSpPr>
        <p:spPr>
          <a:xfrm>
            <a:off x="1151621" y="5980283"/>
            <a:ext cx="43503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i="1" dirty="0">
                <a:solidFill>
                  <a:schemeClr val="accent2">
                    <a:lumMod val="75000"/>
                  </a:schemeClr>
                </a:solidFill>
              </a:rPr>
              <a:t>Liao, RJA, Tsai et al. 2026 </a:t>
            </a:r>
          </a:p>
          <a:p>
            <a:r>
              <a:rPr lang="en-US" altLang="zh-CN" sz="2400" b="1" i="1" dirty="0">
                <a:solidFill>
                  <a:schemeClr val="accent2">
                    <a:lumMod val="75000"/>
                  </a:schemeClr>
                </a:solidFill>
              </a:rPr>
              <a:t>(to be submitted) </a:t>
            </a:r>
            <a:endParaRPr lang="zh-CN" alt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8B39EDC0-96E6-197F-76DB-8D008E1DDB89}"/>
              </a:ext>
            </a:extLst>
          </p:cNvPr>
          <p:cNvSpPr txBox="1">
            <a:spLocks/>
          </p:cNvSpPr>
          <p:nvPr/>
        </p:nvSpPr>
        <p:spPr>
          <a:xfrm>
            <a:off x="0" y="309313"/>
            <a:ext cx="52191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" altLang="zh-CN" sz="3600" i="1" dirty="0"/>
              <a:t>Isolated nuclear [CII] outflows in W2246-0526 </a:t>
            </a:r>
            <a:br>
              <a:rPr kumimoji="1" lang="en" altLang="zh-CN" sz="3200" dirty="0"/>
            </a:br>
            <a:endParaRPr kumimoji="1" lang="zh-CN" altLang="en-US" sz="3200" dirty="0">
              <a:solidFill>
                <a:srgbClr val="00B0F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435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39"/>
    </mc:Choice>
    <mc:Fallback>
      <p:transition spd="slow" advTm="91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FED306B-D545-13CD-FCD9-5A7BF32AC63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67554" y="790832"/>
                <a:ext cx="6332100" cy="494270"/>
              </a:xfrm>
            </p:spPr>
            <p:txBody>
              <a:bodyPr>
                <a:normAutofit fontScale="90000"/>
              </a:bodyPr>
              <a:lstStyle/>
              <a:p>
                <a:r>
                  <a:rPr kumimoji="1" lang="en" altLang="zh-CN" sz="3600" i="1" dirty="0"/>
                  <a:t>Nuclear [C II] Outflows in </a:t>
                </a:r>
                <a:br>
                  <a:rPr kumimoji="1" lang="en" altLang="zh-CN" sz="3600" i="1" dirty="0"/>
                </a:br>
                <a:r>
                  <a:rPr kumimoji="1" lang="en" altLang="zh-CN" sz="3600" i="1" dirty="0"/>
                  <a:t>W2246-0526</a:t>
                </a:r>
                <a:br>
                  <a:rPr lang="en-US" altLang="zh-CN" sz="3600" dirty="0">
                    <a:solidFill>
                      <a:srgbClr val="00B0F0"/>
                    </a:solidFill>
                  </a:rPr>
                </a:br>
                <a:br>
                  <a:rPr kumimoji="1" lang="en" altLang="zh-CN" sz="3600" dirty="0"/>
                </a:br>
                <a:r>
                  <a:rPr kumimoji="1" lang="en" altLang="zh-CN" sz="27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Kinematic energy</a:t>
                </a:r>
                <a:r>
                  <a:rPr lang="en-US" altLang="zh-CN" sz="2700" b="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700" b="0" i="1" smtClean="0">
                        <a:latin typeface="Cambria Math" panose="02040503050406030204" pitchFamily="18" charset="0"/>
                      </a:rPr>
                      <m:t>~0.01%</m:t>
                    </m:r>
                  </m:oMath>
                </a14:m>
                <a:r>
                  <a:rPr lang="en-US" altLang="zh-CN" sz="27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7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700" b="0" i="0" smtClean="0">
                            <a:latin typeface="Cambria Math" panose="02040503050406030204" pitchFamily="18" charset="0"/>
                          </a:rPr>
                          <m:t>Bol</m:t>
                        </m:r>
                      </m:sub>
                    </m:sSub>
                  </m:oMath>
                </a14:m>
                <a:endParaRPr kumimoji="1" lang="zh-CN" altLang="en-US" sz="3600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FED306B-D545-13CD-FCD9-5A7BF32AC6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7554" y="790832"/>
                <a:ext cx="6332100" cy="494270"/>
              </a:xfrm>
              <a:blipFill>
                <a:blip r:embed="rId4"/>
                <a:stretch>
                  <a:fillRect l="-2400" t="-147500" b="-1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6AD13E1D-8A90-EB7A-DDB7-E34B981FDEEB}"/>
              </a:ext>
            </a:extLst>
          </p:cNvPr>
          <p:cNvSpPr txBox="1"/>
          <p:nvPr/>
        </p:nvSpPr>
        <p:spPr>
          <a:xfrm>
            <a:off x="167554" y="1860894"/>
            <a:ext cx="572481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altLang="zh-CN" sz="1800" dirty="0"/>
            </a:br>
            <a:r>
              <a:rPr lang="en-US" altLang="zh-CN" sz="2400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some of the most powerful outflows known to date</a:t>
            </a:r>
            <a:endParaRPr lang="zh-CN" altLang="en-US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10" name="图片 9" descr="图表, 散点图&#10;&#10;AI 生成的内容可能不正确。">
            <a:extLst>
              <a:ext uri="{FF2B5EF4-FFF2-40B4-BE49-F238E27FC236}">
                <a16:creationId xmlns:a16="http://schemas.microsoft.com/office/drawing/2014/main" id="{FDCA8076-3BF8-2D3B-311F-2A0F96398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8783" y="157911"/>
            <a:ext cx="4923217" cy="3187961"/>
          </a:xfrm>
          <a:prstGeom prst="rect">
            <a:avLst/>
          </a:prstGeom>
        </p:spPr>
      </p:pic>
      <p:pic>
        <p:nvPicPr>
          <p:cNvPr id="12" name="图片 11" descr="图表, 散点图&#10;&#10;AI 生成的内容可能不正确。">
            <a:extLst>
              <a:ext uri="{FF2B5EF4-FFF2-40B4-BE49-F238E27FC236}">
                <a16:creationId xmlns:a16="http://schemas.microsoft.com/office/drawing/2014/main" id="{1E0132B4-1241-5484-9871-E6C6C8495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0768" y="3355488"/>
            <a:ext cx="5308886" cy="3335205"/>
          </a:xfrm>
          <a:prstGeom prst="rect">
            <a:avLst/>
          </a:prstGeom>
        </p:spPr>
      </p:pic>
      <p:pic>
        <p:nvPicPr>
          <p:cNvPr id="14" name="图片 13" descr="图表, 散点图&#10;&#10;AI 生成的内容可能不正确。">
            <a:extLst>
              <a:ext uri="{FF2B5EF4-FFF2-40B4-BE49-F238E27FC236}">
                <a16:creationId xmlns:a16="http://schemas.microsoft.com/office/drawing/2014/main" id="{0E55BEAC-17A1-D302-1107-14999430FD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9131" y="3355488"/>
            <a:ext cx="5722869" cy="332558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00B90F0-CB3C-98C7-8B65-43EB8494D2CF}"/>
              </a:ext>
            </a:extLst>
          </p:cNvPr>
          <p:cNvSpPr txBox="1"/>
          <p:nvPr/>
        </p:nvSpPr>
        <p:spPr>
          <a:xfrm>
            <a:off x="5126609" y="5859696"/>
            <a:ext cx="43503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i="1" dirty="0">
                <a:solidFill>
                  <a:schemeClr val="accent2">
                    <a:lumMod val="75000"/>
                  </a:schemeClr>
                </a:solidFill>
              </a:rPr>
              <a:t>Liao, RJA, Tsai et al. 2026 </a:t>
            </a:r>
          </a:p>
          <a:p>
            <a:r>
              <a:rPr lang="en-US" altLang="zh-CN" sz="2400" b="1" i="1" dirty="0">
                <a:solidFill>
                  <a:schemeClr val="accent2">
                    <a:lumMod val="75000"/>
                  </a:schemeClr>
                </a:solidFill>
              </a:rPr>
              <a:t>(to be submitted) </a:t>
            </a:r>
            <a:endParaRPr lang="zh-CN" alt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2578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755"/>
    </mc:Choice>
    <mc:Fallback>
      <p:transition spd="slow" advTm="407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F20C2-F6C1-72DD-2D30-743AD1E16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49AACC-FE57-8532-A44A-FC6C3CBD2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441" y="298218"/>
            <a:ext cx="11759036" cy="1325563"/>
          </a:xfrm>
        </p:spPr>
        <p:txBody>
          <a:bodyPr>
            <a:normAutofit/>
          </a:bodyPr>
          <a:lstStyle/>
          <a:p>
            <a:r>
              <a:rPr kumimoji="1" lang="en-US" altLang="zh-CN" sz="3200" i="1" dirty="0">
                <a:latin typeface="Futura Medium" panose="020B0602020204020303" pitchFamily="34" charset="-79"/>
                <a:cs typeface="Futura Medium" panose="020B0602020204020303" pitchFamily="34" charset="-79"/>
              </a:rPr>
              <a:t>Implications for the</a:t>
            </a:r>
            <a:r>
              <a:rPr kumimoji="1" lang="en-US" altLang="zh-CN" sz="3200" i="1" dirty="0">
                <a:solidFill>
                  <a:srgbClr val="FFFF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-US" altLang="zh-CN" sz="32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asymmetric, powerful but not fast </a:t>
            </a:r>
            <a:r>
              <a:rPr kumimoji="1" lang="en" altLang="zh-CN" sz="3200" i="1" dirty="0">
                <a:latin typeface="Futura Medium" panose="020B0602020204020303" pitchFamily="34" charset="-79"/>
                <a:cs typeface="Futura Medium" panose="020B0602020204020303" pitchFamily="34" charset="-79"/>
              </a:rPr>
              <a:t>nuclear [CII]</a:t>
            </a:r>
            <a:r>
              <a:rPr kumimoji="1" lang="en-US" altLang="zh-CN" sz="3200" i="1" dirty="0">
                <a:latin typeface="Futura Medium" panose="020B0602020204020303" pitchFamily="34" charset="-79"/>
                <a:cs typeface="Futura Medium" panose="020B0602020204020303" pitchFamily="34" charset="-79"/>
              </a:rPr>
              <a:t> outflows in W2246-0526</a:t>
            </a:r>
            <a:endParaRPr kumimoji="1" lang="zh-CN" altLang="en-US" sz="3200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FD2BB1A-52D4-46EF-8AE3-16F44751D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440" y="2399241"/>
            <a:ext cx="11759036" cy="1853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Scenario: nuclear [CII] outflows are interacting with dense ISM</a:t>
            </a:r>
          </a:p>
          <a:p>
            <a:pPr lvl="1"/>
            <a:r>
              <a:rPr lang="en-US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outflows are trapped and slowed down</a:t>
            </a:r>
          </a:p>
          <a:p>
            <a:pPr lvl="1"/>
            <a:r>
              <a:rPr lang="en-US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Transfer their energy to the ISM </a:t>
            </a:r>
          </a:p>
          <a:p>
            <a:pPr lvl="1"/>
            <a:r>
              <a:rPr lang="en-US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Power galaxy-scale high turbulence kinematics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1E15729-72BB-C4AD-1333-75966C540A04}"/>
              </a:ext>
            </a:extLst>
          </p:cNvPr>
          <p:cNvSpPr txBox="1"/>
          <p:nvPr/>
        </p:nvSpPr>
        <p:spPr>
          <a:xfrm>
            <a:off x="300440" y="5274314"/>
            <a:ext cx="117590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8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Combining the deep low-resolution (0.35”/2.3kpc beam) [C II] data to</a:t>
            </a:r>
            <a:r>
              <a:rPr kumimoji="1" lang="zh-CN" altLang="en-US" sz="28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-US" altLang="zh-CN" sz="28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map the whole</a:t>
            </a:r>
            <a:r>
              <a:rPr kumimoji="1" lang="zh-CN" altLang="en-US" sz="28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-US" altLang="zh-CN" sz="28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[CII] outflows structures from the inner to outer region  </a:t>
            </a:r>
            <a:endParaRPr kumimoji="1" lang="zh-CN" altLang="en-US" sz="2800" i="1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373111A-AA6D-048F-9A7B-A64168621E46}"/>
              </a:ext>
            </a:extLst>
          </p:cNvPr>
          <p:cNvSpPr txBox="1"/>
          <p:nvPr/>
        </p:nvSpPr>
        <p:spPr>
          <a:xfrm>
            <a:off x="-123568" y="44237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095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620"/>
    </mc:Choice>
    <mc:Fallback>
      <p:transition spd="slow" advTm="4662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A69A1254-5B0A-CB2A-4B04-1F3AEC7BF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48972"/>
            <a:ext cx="6153264" cy="5409028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AD55B910-72BD-5E7C-7836-E0C07D6D4FBB}"/>
              </a:ext>
            </a:extLst>
          </p:cNvPr>
          <p:cNvSpPr txBox="1"/>
          <p:nvPr/>
        </p:nvSpPr>
        <p:spPr>
          <a:xfrm>
            <a:off x="0" y="95442"/>
            <a:ext cx="1193662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Dynamical SMBH mass measurement by resolving the black hole sphere of influence (</a:t>
            </a:r>
            <a:r>
              <a:rPr kumimoji="1" lang="en-US" altLang="zh-CN" sz="3200" i="1" dirty="0" err="1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SoI</a:t>
            </a:r>
            <a:r>
              <a:rPr kumimoji="1" lang="en-US" altLang="zh-CN" sz="32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) at redshift of 4.6</a:t>
            </a:r>
          </a:p>
          <a:p>
            <a:pPr algn="ctr"/>
            <a:endParaRPr kumimoji="1" lang="en-US" altLang="zh-CN" sz="2800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0A08010-97A5-88C0-9DDC-F1A291D5AE83}"/>
              </a:ext>
            </a:extLst>
          </p:cNvPr>
          <p:cNvSpPr txBox="1"/>
          <p:nvPr/>
        </p:nvSpPr>
        <p:spPr>
          <a:xfrm>
            <a:off x="6250816" y="4927735"/>
            <a:ext cx="5908110" cy="107721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Additional centrally concentrated host components (stars or gas) in center to dominate over the BH gravity, are very unlikely!!!</a:t>
            </a:r>
            <a:r>
              <a:rPr lang="en-US" altLang="zh-CN" sz="2400" b="1" i="1" dirty="0">
                <a:solidFill>
                  <a:srgbClr val="2216FF"/>
                </a:solidFill>
              </a:rPr>
              <a:t> </a:t>
            </a:r>
            <a:endParaRPr kumimoji="1" lang="en-US" altLang="zh-CN" sz="20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884EA3E-B68E-6D4D-E8FE-13A1A5F9177F}"/>
                  </a:ext>
                </a:extLst>
              </p:cNvPr>
              <p:cNvSpPr txBox="1"/>
              <p:nvPr/>
            </p:nvSpPr>
            <p:spPr>
              <a:xfrm>
                <a:off x="6810949" y="3922083"/>
                <a:ext cx="4467992" cy="521938"/>
              </a:xfrm>
              <a:prstGeom prst="rect">
                <a:avLst/>
              </a:prstGeom>
              <a:noFill/>
              <a:ln w="15875">
                <a:solidFill>
                  <a:srgbClr val="FFC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kumimoji="1" lang="en-US" altLang="zh-CN" sz="2400" i="1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M</a:t>
                </a:r>
                <a:r>
                  <a:rPr kumimoji="1" lang="en-US" altLang="zh-CN" sz="2400" baseline="-250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BH</a:t>
                </a:r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:  6.16 </a:t>
                </a:r>
                <a14:m>
                  <m:oMath xmlns:m="http://schemas.openxmlformats.org/officeDocument/2006/math">
                    <m:r>
                      <a:rPr kumimoji="1"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Futura Medium" panose="020B0602020204020303" pitchFamily="34" charset="-79"/>
                      </a:rPr>
                      <m:t>±</m:t>
                    </m:r>
                  </m:oMath>
                </a14:m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 0.29 </a:t>
                </a:r>
                <a14:m>
                  <m:oMath xmlns:m="http://schemas.openxmlformats.org/officeDocument/2006/math">
                    <m:r>
                      <a:rPr kumimoji="1" lang="en-US" altLang="zh-CN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Futura Medium" panose="020B0602020204020303" pitchFamily="34" charset="-79"/>
                      </a:rPr>
                      <m:t>×</m:t>
                    </m:r>
                    <m:r>
                      <a:rPr kumimoji="1" lang="en-US" altLang="zh-CN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Futura Medium" panose="020B0602020204020303" pitchFamily="34" charset="-79"/>
                      </a:rPr>
                      <m:t> </m:t>
                    </m:r>
                    <m:sSup>
                      <m:sSupPr>
                        <m:ctrlPr>
                          <a:rPr kumimoji="1" lang="en-US" altLang="zh-CN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Futura Medium" panose="020B0602020204020303" pitchFamily="34" charset="-79"/>
                          </a:rPr>
                        </m:ctrlPr>
                      </m:sSupPr>
                      <m:e>
                        <m:r>
                          <a:rPr kumimoji="1" lang="en-US" altLang="zh-CN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Futura Medium" panose="020B0602020204020303" pitchFamily="34" charset="-79"/>
                          </a:rPr>
                          <m:t>10</m:t>
                        </m:r>
                      </m:e>
                      <m:sup>
                        <m:r>
                          <a:rPr kumimoji="1" lang="en-US" altLang="zh-CN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Futura Medium" panose="020B0602020204020303" pitchFamily="34" charset="-79"/>
                          </a:rPr>
                          <m:t>9</m:t>
                        </m:r>
                      </m:sup>
                    </m:sSup>
                  </m:oMath>
                </a14:m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Msun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884EA3E-B68E-6D4D-E8FE-13A1A5F91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949" y="3922083"/>
                <a:ext cx="4467992" cy="521938"/>
              </a:xfrm>
              <a:prstGeom prst="rect">
                <a:avLst/>
              </a:prstGeom>
              <a:blipFill>
                <a:blip r:embed="rId5"/>
                <a:stretch>
                  <a:fillRect l="-1977" r="-1412" b="-20930"/>
                </a:stretch>
              </a:blipFill>
              <a:ln w="15875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D1C43230-703B-3223-D113-653C094EC255}"/>
              </a:ext>
            </a:extLst>
          </p:cNvPr>
          <p:cNvSpPr txBox="1"/>
          <p:nvPr/>
        </p:nvSpPr>
        <p:spPr>
          <a:xfrm>
            <a:off x="6492569" y="2095988"/>
            <a:ext cx="5424605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Dispersion total model: </a:t>
            </a:r>
          </a:p>
          <a:p>
            <a:endParaRPr kumimoji="1" lang="en-US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SMBH </a:t>
            </a:r>
            <a:r>
              <a:rPr kumimoji="1" lang="en-US" altLang="zh-CN" sz="24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mass+Host</a:t>
            </a:r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mass (</a:t>
            </a:r>
            <a:r>
              <a:rPr kumimoji="1" lang="en-US" altLang="zh-CN" sz="24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Sersic</a:t>
            </a:r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profile)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17FF359-FCE9-F60E-4E06-E1B8492D796D}"/>
              </a:ext>
            </a:extLst>
          </p:cNvPr>
          <p:cNvSpPr txBox="1"/>
          <p:nvPr/>
        </p:nvSpPr>
        <p:spPr>
          <a:xfrm>
            <a:off x="6250816" y="6393226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i="1" dirty="0">
                <a:solidFill>
                  <a:srgbClr val="FF0000"/>
                </a:solidFill>
              </a:rPr>
              <a:t>Liao, RJA, Tsai et al. 2025 (a</a:t>
            </a:r>
            <a:r>
              <a:rPr lang="en" altLang="zh-CN" sz="1800" b="1" i="1" dirty="0">
                <a:solidFill>
                  <a:srgbClr val="FF0000"/>
                </a:solidFill>
              </a:rPr>
              <a:t>rXiv:2504.13409v1)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712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57084"/>
    </mc:Choice>
    <mc:Fallback>
      <p:transition advTm="5708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E0B93-CA50-251F-AAD5-A3C47EB4D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CE4C5CB-D3BF-770A-78A2-1E1CF7A35F8E}"/>
                  </a:ext>
                </a:extLst>
              </p:cNvPr>
              <p:cNvSpPr txBox="1"/>
              <p:nvPr/>
            </p:nvSpPr>
            <p:spPr>
              <a:xfrm>
                <a:off x="7012801" y="3716586"/>
                <a:ext cx="4452257" cy="965521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28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SoI diameter: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zh-CN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2.3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7</m:t>
                        </m:r>
                      </m:e>
                      <m:sub>
                        <m:r>
                          <a:rPr lang="zh-CN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US" altLang="zh-CN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0.52</m:t>
                        </m:r>
                      </m:sub>
                      <m:sup>
                        <m:r>
                          <a:rPr lang="zh-CN" altLang="zh-CN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1.18</m:t>
                        </m:r>
                      </m:sup>
                    </m:sSubSup>
                  </m:oMath>
                </a14:m>
                <a:r>
                  <a:rPr kumimoji="1" lang="en-US" altLang="zh-CN" sz="28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 kpc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0.3</m:t>
                        </m:r>
                        <m:r>
                          <a:rPr lang="en-US" altLang="zh-CN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6</m:t>
                        </m:r>
                        <m:r>
                          <a:rPr lang="en-US" altLang="zh-CN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e>
                      <m:sub>
                        <m:r>
                          <a:rPr lang="zh-CN" alt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zh-CN" altLang="zh-CN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0.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8</m:t>
                        </m:r>
                      </m:sub>
                      <m:sup>
                        <m:r>
                          <a:rPr lang="zh-CN" altLang="zh-CN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+0.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8</m:t>
                        </m:r>
                      </m:sup>
                    </m:sSubSup>
                    <m:r>
                      <a:rPr lang="en-US" altLang="zh-CN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”</m:t>
                    </m:r>
                  </m:oMath>
                </a14:m>
                <a:r>
                  <a:rPr lang="zh-CN" altLang="zh-CN" sz="2800" dirty="0"/>
                  <a:t> </a:t>
                </a:r>
                <a:r>
                  <a:rPr kumimoji="1" lang="en-US" altLang="zh-CN" sz="28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)</a:t>
                </a:r>
                <a:endParaRPr kumimoji="1" lang="en-US" altLang="zh-CN" sz="3200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</p:txBody>
          </p:sp>
        </mc:Choice>
        <mc:Fallback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CE4C5CB-D3BF-770A-78A2-1E1CF7A35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2801" y="3716586"/>
                <a:ext cx="4452257" cy="965521"/>
              </a:xfrm>
              <a:prstGeom prst="rect">
                <a:avLst/>
              </a:prstGeom>
              <a:blipFill>
                <a:blip r:embed="rId4"/>
                <a:stretch>
                  <a:fillRect l="-2833" t="-6410" r="-850" b="-15385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5">
            <a:extLst>
              <a:ext uri="{FF2B5EF4-FFF2-40B4-BE49-F238E27FC236}">
                <a16:creationId xmlns:a16="http://schemas.microsoft.com/office/drawing/2014/main" id="{7C52AD6C-2816-9875-E10E-AC925EA25714}"/>
              </a:ext>
            </a:extLst>
          </p:cNvPr>
          <p:cNvSpPr txBox="1"/>
          <p:nvPr/>
        </p:nvSpPr>
        <p:spPr>
          <a:xfrm>
            <a:off x="0" y="95442"/>
            <a:ext cx="1193662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Dynamical SMBH mass measurement by resolving the black hole sphere of influence at redshift of 4.6</a:t>
            </a:r>
          </a:p>
          <a:p>
            <a:pPr algn="ctr"/>
            <a:endParaRPr kumimoji="1" lang="en-US" altLang="zh-CN" sz="2800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76DF7DC-8F5F-D9F3-06FF-031E03971A00}"/>
              </a:ext>
            </a:extLst>
          </p:cNvPr>
          <p:cNvSpPr txBox="1"/>
          <p:nvPr/>
        </p:nvSpPr>
        <p:spPr>
          <a:xfrm>
            <a:off x="6541233" y="6249486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i="1" dirty="0">
                <a:solidFill>
                  <a:srgbClr val="FF0000"/>
                </a:solidFill>
              </a:rPr>
              <a:t>Liao, RJA, Tsai et al. 2025 (a</a:t>
            </a:r>
            <a:r>
              <a:rPr lang="en" altLang="zh-CN" sz="2000" b="1" i="1" dirty="0">
                <a:solidFill>
                  <a:srgbClr val="FF0000"/>
                </a:solidFill>
              </a:rPr>
              <a:t>rXiv:2504.13409v1)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5" name="图片 4" descr="图表&#10;&#10;AI 生成的内容可能不正确。">
            <a:extLst>
              <a:ext uri="{FF2B5EF4-FFF2-40B4-BE49-F238E27FC236}">
                <a16:creationId xmlns:a16="http://schemas.microsoft.com/office/drawing/2014/main" id="{7F1EC3A5-FA22-5683-74F6-5F03EFA74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04257"/>
            <a:ext cx="6541233" cy="53808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6403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714"/>
    </mc:Choice>
    <mc:Fallback>
      <p:transition spd="slow" advTm="1871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156EA-408E-3047-DC81-5DD7EE041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212470-EFAC-4D04-2711-B2FC08C8E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77" y="275662"/>
            <a:ext cx="10515600" cy="964151"/>
          </a:xfrm>
        </p:spPr>
        <p:txBody>
          <a:bodyPr/>
          <a:lstStyle/>
          <a:p>
            <a:r>
              <a:rPr kumimoji="1" lang="en-US" altLang="zh-CN" b="1" i="1" dirty="0">
                <a:latin typeface="FUTURA MEDIUM" panose="020B0602020204020303" pitchFamily="34" charset="-79"/>
                <a:cs typeface="FUTURA MEDIUM" panose="020B0602020204020303" pitchFamily="34" charset="-79"/>
              </a:rPr>
              <a:t>Implications for black hole part</a:t>
            </a:r>
            <a:endParaRPr kumimoji="1" lang="zh-CN" altLang="en-US" b="1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F5D0F37-C544-46F8-831C-C7C0ABDCEBE2}"/>
              </a:ext>
            </a:extLst>
          </p:cNvPr>
          <p:cNvSpPr txBox="1"/>
          <p:nvPr/>
        </p:nvSpPr>
        <p:spPr>
          <a:xfrm>
            <a:off x="416324" y="3065443"/>
            <a:ext cx="1162770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" altLang="zh-CN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lang="en" altLang="zh-CN" sz="28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he obscured quasars may be :</a:t>
            </a:r>
          </a:p>
          <a:p>
            <a:pPr marL="0" indent="0">
              <a:buNone/>
            </a:pPr>
            <a:endParaRPr lang="en" altLang="zh-CN" sz="2800" dirty="0">
              <a:effectLst/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>
              <a:buSzPct val="50000"/>
              <a:buFont typeface="Wingdings" pitchFamily="2" charset="2"/>
              <a:buChar char="l"/>
            </a:pPr>
            <a:r>
              <a:rPr lang="en" altLang="zh-CN" sz="28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key to allow [C</a:t>
            </a:r>
            <a:r>
              <a:rPr lang="zh-CN" altLang="en-US" sz="28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" altLang="zh-CN" sz="28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II] survivability in the inner regions </a:t>
            </a:r>
            <a:r>
              <a:rPr lang="en" altLang="zh-CN" sz="2800" dirty="0">
                <a:solidFill>
                  <a:srgbClr val="FF0000"/>
                </a:solidFill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through the heavy obscuration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to </a:t>
            </a:r>
            <a:r>
              <a:rPr lang="en-US" altLang="zh-CN" sz="2800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avoid over ionization</a:t>
            </a:r>
          </a:p>
          <a:p>
            <a:pPr>
              <a:buSzPct val="50000"/>
            </a:pPr>
            <a:endParaRPr lang="en" altLang="zh-CN" sz="28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>
              <a:buSzPct val="50000"/>
              <a:buFont typeface="Wingdings" pitchFamily="2" charset="2"/>
              <a:buChar char="l"/>
            </a:pPr>
            <a:r>
              <a:rPr lang="en" altLang="zh-CN" sz="28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the primary targets for increasing dynamical SMBH mass estimates </a:t>
            </a:r>
            <a:r>
              <a:rPr lang="en" altLang="zh-CN" sz="28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in the early Universe</a:t>
            </a:r>
            <a:r>
              <a:rPr lang="en" altLang="zh-CN" sz="28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8DE10C7C-340E-31E0-9711-8694E807FE47}"/>
              </a:ext>
            </a:extLst>
          </p:cNvPr>
          <p:cNvSpPr txBox="1">
            <a:spLocks/>
          </p:cNvSpPr>
          <p:nvPr/>
        </p:nvSpPr>
        <p:spPr>
          <a:xfrm>
            <a:off x="268356" y="1545788"/>
            <a:ext cx="11476954" cy="6784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" altLang="zh-CN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W2246-0526: first successful dynamical SMBH mass measurement at z &gt; 2 by using ALMA high-resolution [CII] emission line through resolving </a:t>
            </a:r>
            <a:r>
              <a:rPr lang="en" altLang="zh-CN" dirty="0" err="1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SoI</a:t>
            </a:r>
            <a:endParaRPr lang="en" altLang="zh-CN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" altLang="zh-CN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" altLang="zh-CN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3194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288"/>
    </mc:Choice>
    <mc:Fallback>
      <p:transition spd="slow" advTm="5728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74CFCD-DCE2-3674-0B5C-108C42C63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31" y="8561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latin typeface="Futura Medium" panose="020B0602020204020303" pitchFamily="34" charset="-79"/>
                <a:cs typeface="Futura Medium" panose="020B0602020204020303" pitchFamily="34" charset="-79"/>
              </a:rPr>
              <a:t>Summary</a:t>
            </a:r>
            <a:endParaRPr kumimoji="1" lang="zh-CN" altLang="en-US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6FA181E-2AEB-9904-EC64-FE17E4DA3F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4931" y="1692033"/>
                <a:ext cx="11782269" cy="463657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By using the ALMA high-resolution [C II] imaging, we disentangle the effect of AGN feedback that yielded the high turbulence ISM system in W2246-0526, and find</a:t>
                </a:r>
              </a:p>
              <a:p>
                <a:pPr marL="514350" indent="-514350">
                  <a:buAutoNum type="arabicParenBoth"/>
                </a:pPr>
                <a:endParaRPr kumimoji="1" lang="en-US" altLang="zh-CN" sz="2400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  <a:p>
                <a:pPr marL="514350" indent="-514350">
                  <a:buAutoNum type="arabicParenBoth"/>
                </a:pPr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The spatial resolved AGN [C II] outflows:</a:t>
                </a:r>
              </a:p>
              <a:p>
                <a:pPr marL="514350" indent="-514350">
                  <a:buAutoNum type="alphaLcParenR"/>
                </a:pPr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are asymmetric and in slow velocity (vout:400-800 km/s)</a:t>
                </a:r>
              </a:p>
              <a:p>
                <a:pPr marL="514350" indent="-514350">
                  <a:buFont typeface="Arial" panose="020B0604020202020204" pitchFamily="34" charset="0"/>
                  <a:buAutoNum type="alphaLcParenR"/>
                </a:pPr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have some of the most powerful outflows known to date</a:t>
                </a:r>
              </a:p>
              <a:p>
                <a:pPr marL="0" indent="0">
                  <a:buNone/>
                </a:pPr>
                <a:endParaRPr kumimoji="1" lang="en-US" altLang="zh-CN" sz="2400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  <a:p>
                <a:pPr marL="0" indent="0">
                  <a:buNone/>
                </a:pPr>
                <a:endParaRPr kumimoji="1" lang="en-US" altLang="zh-CN" sz="2400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  <a:p>
                <a:pPr marL="0" indent="0">
                  <a:buNone/>
                </a:pPr>
                <a:endParaRPr kumimoji="1" lang="en-US" altLang="zh-CN" sz="2400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  <a:p>
                <a:pPr marL="0" indent="0">
                  <a:buNone/>
                </a:pPr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(2) The outflow-free host dispersion profile requires the presence of an SMBH with a mass of 6 </a:t>
                </a:r>
                <a14:m>
                  <m:oMath xmlns:m="http://schemas.openxmlformats.org/officeDocument/2006/math">
                    <m:r>
                      <a:rPr kumimoji="1" lang="en-US" altLang="zh-CN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Futura Medium" panose="020B0602020204020303" pitchFamily="34" charset="-79"/>
                      </a:rPr>
                      <m:t>× </m:t>
                    </m:r>
                    <m:sSup>
                      <m:sSup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Futura Medium" panose="020B0602020204020303" pitchFamily="34" charset="-79"/>
                          </a:rPr>
                        </m:ctrlPr>
                      </m:sSupPr>
                      <m:e>
                        <m:r>
                          <a:rPr kumimoji="1" lang="en-US" altLang="zh-CN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Futura Medium" panose="020B0602020204020303" pitchFamily="34" charset="-79"/>
                          </a:rPr>
                          <m:t>10</m:t>
                        </m:r>
                      </m:e>
                      <m:sup>
                        <m:r>
                          <a:rPr kumimoji="1" lang="en-US" altLang="zh-CN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Futura Medium" panose="020B0602020204020303" pitchFamily="34" charset="-79"/>
                          </a:rPr>
                          <m:t>9</m:t>
                        </m:r>
                      </m:sup>
                    </m:sSup>
                  </m:oMath>
                </a14:m>
                <a:r>
                  <a:rPr kumimoji="1" lang="en-US" altLang="zh-CN" sz="2400" dirty="0">
                    <a:latin typeface="Futura Medium" panose="020B0602020204020303" pitchFamily="34" charset="-79"/>
                    <a:cs typeface="Futura Medium" panose="020B0602020204020303" pitchFamily="34" charset="-79"/>
                  </a:rPr>
                  <a:t>Msun</a:t>
                </a:r>
              </a:p>
              <a:p>
                <a:pPr marL="514350" indent="-514350">
                  <a:buFont typeface="Arial" panose="020B0604020202020204" pitchFamily="34" charset="0"/>
                  <a:buAutoNum type="alphaLcParenR"/>
                </a:pPr>
                <a:endParaRPr kumimoji="1" lang="en-US" altLang="zh-CN" sz="2400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  <a:p>
                <a:pPr marL="0" indent="0">
                  <a:buNone/>
                </a:pPr>
                <a:endParaRPr kumimoji="1" lang="en-US" altLang="zh-CN" dirty="0">
                  <a:latin typeface="Futura Medium" panose="020B0602020204020303" pitchFamily="34" charset="-79"/>
                  <a:cs typeface="Futura Medium" panose="020B0602020204020303" pitchFamily="34" charset="-79"/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6FA181E-2AEB-9904-EC64-FE17E4DA3F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931" y="1692033"/>
                <a:ext cx="11782269" cy="4636577"/>
              </a:xfrm>
              <a:blipFill>
                <a:blip r:embed="rId2"/>
                <a:stretch>
                  <a:fillRect l="-969" t="-2732" r="-1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0686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34"/>
    </mc:Choice>
    <mc:Fallback>
      <p:transition spd="slow" advTm="313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F3B5D6-93AD-E8E9-4515-519879BCB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928" y="575587"/>
            <a:ext cx="9950558" cy="872674"/>
          </a:xfrm>
        </p:spPr>
        <p:txBody>
          <a:bodyPr>
            <a:noAutofit/>
          </a:bodyPr>
          <a:lstStyle/>
          <a:p>
            <a:pPr algn="just"/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ALMA high-resolution [CII] observations for </a:t>
            </a:r>
            <a:r>
              <a:rPr kumimoji="1" lang="en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Hot DOGs</a:t>
            </a:r>
            <a:endParaRPr kumimoji="1"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A7CA8B-AD98-C4C4-97EC-2F8C7575B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656" y="1511067"/>
            <a:ext cx="11341097" cy="40584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The most luminous, Hot DOG W2246 at z = 4.6</a:t>
            </a: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Powerful, asymmetric</a:t>
            </a:r>
            <a:r>
              <a:rPr kumimoji="1" lang="zh-CN" alt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outflows; dynamically measure black hole mass</a:t>
            </a:r>
          </a:p>
          <a:p>
            <a:pPr marL="0" indent="0">
              <a:buNone/>
            </a:pPr>
            <a:endParaRPr kumimoji="1"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arenR" startAt="2"/>
            </a:pPr>
            <a:r>
              <a:rPr kumimoji="1" lang="en-US" altLang="zh-CN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three EL Hot DOGs</a:t>
            </a:r>
            <a:r>
              <a:rPr kumimoji="1" lang="zh-CN" alt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(W0220, W0134, W0410, under progress) 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High-resolution: 0.05”-0.02” at ALMA Band 8 (PI: Mai Liao) 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increase the number of dynamical SMBH mass in the early Universe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their nuclear [C II] outflows and AGN feedback, and help to understand how unique is W2246-0526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r>
              <a:rPr kumimoji="1"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3) EL Hot DOG W0831: merger activity (under progress)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multiple-peaked [CII] spectrum, multiple narrow components on channel maps</a:t>
            </a:r>
            <a:endParaRPr kumimoji="1" lang="zh-CN" altLang="en-US" sz="2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6EDC57F-0B01-D91C-BCAA-8CDEE94A9078}"/>
              </a:ext>
            </a:extLst>
          </p:cNvPr>
          <p:cNvSpPr txBox="1"/>
          <p:nvPr/>
        </p:nvSpPr>
        <p:spPr>
          <a:xfrm>
            <a:off x="0" y="0"/>
            <a:ext cx="1673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i="1" dirty="0">
                <a:solidFill>
                  <a:srgbClr val="00B0F0"/>
                </a:solidFill>
              </a:rPr>
              <a:t>Plans</a:t>
            </a:r>
            <a:endParaRPr kumimoji="1" lang="zh-CN" altLang="en-US" sz="48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076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942"/>
    </mc:Choice>
    <mc:Fallback>
      <p:transition spd="slow" advTm="2194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>
            <a:extLst>
              <a:ext uri="{FF2B5EF4-FFF2-40B4-BE49-F238E27FC236}">
                <a16:creationId xmlns:a16="http://schemas.microsoft.com/office/drawing/2014/main" id="{BB271F70-FEBA-657F-DC7E-0B5AC1844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828" y="3639702"/>
            <a:ext cx="3768432" cy="31912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10FF07-30A4-F95F-E125-54CEE7893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332" y="1548842"/>
            <a:ext cx="4185908" cy="174120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CN" sz="3600" i="1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W2246-0526</a:t>
            </a:r>
            <a:r>
              <a:rPr lang="en-US" sz="36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br>
              <a:rPr lang="en-US" sz="36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36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most luminous Hot dust obscured galaxy (Hot DOG) ever</a:t>
            </a:r>
            <a:br>
              <a:rPr lang="en-US" sz="36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altLang="zh-CN" sz="3100" i="1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most powerful, obscured quasars in the Universe</a:t>
            </a:r>
            <a:br>
              <a:rPr lang="en-US" sz="3600" i="1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br>
              <a:rPr lang="en-US" sz="40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endParaRPr lang="en-CN" sz="4000" i="1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AAF7BB-597B-6E37-A0E5-AF014BCAD31E}"/>
              </a:ext>
            </a:extLst>
          </p:cNvPr>
          <p:cNvSpPr txBox="1"/>
          <p:nvPr/>
        </p:nvSpPr>
        <p:spPr>
          <a:xfrm>
            <a:off x="210313" y="3788796"/>
            <a:ext cx="3722619" cy="28931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400" i="1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z</a:t>
            </a:r>
            <a:r>
              <a:rPr lang="en-US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= 4.602</a:t>
            </a:r>
            <a:r>
              <a:rPr lang="zh-CN" altLang="en-US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endParaRPr lang="en-US" altLang="zh-CN" sz="2400" dirty="0">
              <a:effectLst/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lang="en-US" altLang="zh-CN" sz="2400" dirty="0">
              <a:effectLst/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-US" sz="2400" dirty="0" err="1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Lbol</a:t>
            </a:r>
            <a:r>
              <a:rPr lang="en-US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: </a:t>
            </a:r>
            <a:r>
              <a:rPr lang="en-US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3.6</a:t>
            </a:r>
            <a:r>
              <a:rPr lang="en-US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x 10</a:t>
            </a:r>
            <a:r>
              <a:rPr lang="en-US" sz="2400" baseline="300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14</a:t>
            </a:r>
            <a:r>
              <a:rPr lang="en-US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4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Lsun</a:t>
            </a:r>
            <a:endParaRPr lang="en-US" sz="2400" dirty="0">
              <a:effectLst/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lang="en-US" sz="2400" dirty="0">
              <a:effectLst/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-US" sz="2400" dirty="0" err="1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Mbh</a:t>
            </a:r>
            <a:r>
              <a:rPr lang="en-US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(Mg II): 10</a:t>
            </a:r>
            <a:r>
              <a:rPr lang="en-US" sz="2400" baseline="300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9.6</a:t>
            </a:r>
            <a:r>
              <a:rPr lang="en-US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400" dirty="0" err="1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Msun</a:t>
            </a:r>
            <a:endParaRPr lang="en-US" sz="2400" dirty="0">
              <a:effectLst/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lang="en-US" sz="2400" dirty="0">
              <a:effectLst/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-US" sz="2000" i="1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R</a:t>
            </a:r>
            <a:r>
              <a:rPr lang="en-US" sz="2000" baseline="-250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edd</a:t>
            </a:r>
            <a:r>
              <a:rPr lang="en-US" sz="20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= 2.8</a:t>
            </a:r>
          </a:p>
          <a:p>
            <a:endParaRPr lang="en-US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grpSp>
        <p:nvGrpSpPr>
          <p:cNvPr id="13" name="Group 11">
            <a:extLst>
              <a:ext uri="{FF2B5EF4-FFF2-40B4-BE49-F238E27FC236}">
                <a16:creationId xmlns:a16="http://schemas.microsoft.com/office/drawing/2014/main" id="{A41613FE-C033-A027-4A66-0C0D533CA1FE}"/>
              </a:ext>
            </a:extLst>
          </p:cNvPr>
          <p:cNvGrpSpPr>
            <a:grpSpLocks noChangeAspect="1"/>
          </p:cNvGrpSpPr>
          <p:nvPr/>
        </p:nvGrpSpPr>
        <p:grpSpPr>
          <a:xfrm>
            <a:off x="4238571" y="8838"/>
            <a:ext cx="3490500" cy="3559119"/>
            <a:chOff x="4038600" y="1154282"/>
            <a:chExt cx="4607852" cy="4549436"/>
          </a:xfrm>
        </p:grpSpPr>
        <p:grpSp>
          <p:nvGrpSpPr>
            <p:cNvPr id="14" name="Group 12">
              <a:extLst>
                <a:ext uri="{FF2B5EF4-FFF2-40B4-BE49-F238E27FC236}">
                  <a16:creationId xmlns:a16="http://schemas.microsoft.com/office/drawing/2014/main" id="{BA606562-C464-2FBD-DF75-33A43C173DAF}"/>
                </a:ext>
              </a:extLst>
            </p:cNvPr>
            <p:cNvGrpSpPr/>
            <p:nvPr/>
          </p:nvGrpSpPr>
          <p:grpSpPr>
            <a:xfrm>
              <a:off x="4038600" y="1154282"/>
              <a:ext cx="4607852" cy="4549435"/>
              <a:chOff x="7206959" y="1525203"/>
              <a:chExt cx="4607852" cy="4549435"/>
            </a:xfrm>
          </p:grpSpPr>
          <p:pic>
            <p:nvPicPr>
              <p:cNvPr id="18" name="Imagen 6">
                <a:extLst>
                  <a:ext uri="{FF2B5EF4-FFF2-40B4-BE49-F238E27FC236}">
                    <a16:creationId xmlns:a16="http://schemas.microsoft.com/office/drawing/2014/main" id="{1E3897B1-9A10-7DD0-9284-C60A520E37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000" b="50000"/>
              <a:stretch/>
            </p:blipFill>
            <p:spPr>
              <a:xfrm>
                <a:off x="7206959" y="1525203"/>
                <a:ext cx="4572000" cy="2313250"/>
              </a:xfrm>
              <a:prstGeom prst="rect">
                <a:avLst/>
              </a:prstGeom>
            </p:spPr>
          </p:pic>
          <p:pic>
            <p:nvPicPr>
              <p:cNvPr id="19" name="Imagen 6">
                <a:extLst>
                  <a:ext uri="{FF2B5EF4-FFF2-40B4-BE49-F238E27FC236}">
                    <a16:creationId xmlns:a16="http://schemas.microsoft.com/office/drawing/2014/main" id="{7019ABAE-B660-E1B9-9C51-DA75F52D3D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186" t="1666" b="50000"/>
              <a:stretch/>
            </p:blipFill>
            <p:spPr>
              <a:xfrm>
                <a:off x="7259782" y="3838453"/>
                <a:ext cx="4555029" cy="2236185"/>
              </a:xfrm>
              <a:prstGeom prst="rect">
                <a:avLst/>
              </a:prstGeom>
            </p:spPr>
          </p:pic>
        </p:grp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E486F293-0BEF-DBB7-6324-6DC058AEB34D}"/>
                </a:ext>
              </a:extLst>
            </p:cNvPr>
            <p:cNvSpPr/>
            <p:nvPr/>
          </p:nvSpPr>
          <p:spPr>
            <a:xfrm>
              <a:off x="4091423" y="1214799"/>
              <a:ext cx="4519177" cy="4488919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4">
              <a:extLst>
                <a:ext uri="{FF2B5EF4-FFF2-40B4-BE49-F238E27FC236}">
                  <a16:creationId xmlns:a16="http://schemas.microsoft.com/office/drawing/2014/main" id="{C3A47CFA-F363-7DD7-1DF2-AE0F898C6D38}"/>
                </a:ext>
              </a:extLst>
            </p:cNvPr>
            <p:cNvCxnSpPr>
              <a:stCxn id="15" idx="0"/>
              <a:endCxn id="15" idx="2"/>
            </p:cNvCxnSpPr>
            <p:nvPr/>
          </p:nvCxnSpPr>
          <p:spPr>
            <a:xfrm>
              <a:off x="6351012" y="1214799"/>
              <a:ext cx="0" cy="44889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5">
              <a:extLst>
                <a:ext uri="{FF2B5EF4-FFF2-40B4-BE49-F238E27FC236}">
                  <a16:creationId xmlns:a16="http://schemas.microsoft.com/office/drawing/2014/main" id="{9E13824D-57C0-7189-5D69-14004973BA7E}"/>
                </a:ext>
              </a:extLst>
            </p:cNvPr>
            <p:cNvCxnSpPr>
              <a:stCxn id="15" idx="1"/>
              <a:endCxn id="15" idx="3"/>
            </p:cNvCxnSpPr>
            <p:nvPr/>
          </p:nvCxnSpPr>
          <p:spPr>
            <a:xfrm>
              <a:off x="4091423" y="3459259"/>
              <a:ext cx="451917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Imagen 6">
            <a:extLst>
              <a:ext uri="{FF2B5EF4-FFF2-40B4-BE49-F238E27FC236}">
                <a16:creationId xmlns:a16="http://schemas.microsoft.com/office/drawing/2014/main" id="{1F09CE99-CB67-D7ED-3B94-7A7B33476CF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"/>
          <a:stretch/>
        </p:blipFill>
        <p:spPr>
          <a:xfrm>
            <a:off x="7881162" y="56182"/>
            <a:ext cx="3768432" cy="3425927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DA1C8E53-5386-4391-AF33-873680B93441}"/>
              </a:ext>
            </a:extLst>
          </p:cNvPr>
          <p:cNvSpPr txBox="1"/>
          <p:nvPr/>
        </p:nvSpPr>
        <p:spPr>
          <a:xfrm rot="964954">
            <a:off x="5371783" y="2069397"/>
            <a:ext cx="4363887" cy="83099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Hot DOGs</a:t>
            </a:r>
            <a:endParaRPr kumimoji="1" lang="zh-CN" altLang="en-US" sz="48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00257E4-3ED1-FB76-06EE-8991E6D1A3C0}"/>
              </a:ext>
            </a:extLst>
          </p:cNvPr>
          <p:cNvSpPr txBox="1"/>
          <p:nvPr/>
        </p:nvSpPr>
        <p:spPr>
          <a:xfrm>
            <a:off x="4305980" y="142032"/>
            <a:ext cx="1672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WISE Survey</a:t>
            </a:r>
            <a:endParaRPr kumimoji="1" lang="zh-CN" altLang="en-US" sz="2000" i="1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39798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835"/>
    </mc:Choice>
    <mc:Fallback>
      <p:transition spd="slow" advTm="70835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70DE88-C213-6E38-693F-5EA583E8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44" y="-35701"/>
            <a:ext cx="11745310" cy="1138278"/>
          </a:xfrm>
        </p:spPr>
        <p:txBody>
          <a:bodyPr>
            <a:normAutofit/>
          </a:bodyPr>
          <a:lstStyle/>
          <a:p>
            <a:r>
              <a:rPr kumimoji="1" lang="en-US" altLang="zh-CN" sz="2800" i="1" dirty="0">
                <a:latin typeface="Futura Medium" panose="020B0602020204020303" pitchFamily="34" charset="-79"/>
                <a:cs typeface="Futura Medium" panose="020B0602020204020303" pitchFamily="34" charset="-79"/>
              </a:rPr>
              <a:t>Painting the comprehensive picture for the AGN outflows in W2246-0526—shocked heated host</a:t>
            </a:r>
            <a:endParaRPr kumimoji="1" lang="zh-CN" altLang="en-US" sz="2800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5F6B229-2DFA-B09E-AB1A-8FCCFE828D0C}"/>
              </a:ext>
            </a:extLst>
          </p:cNvPr>
          <p:cNvSpPr txBox="1"/>
          <p:nvPr/>
        </p:nvSpPr>
        <p:spPr>
          <a:xfrm>
            <a:off x="147144" y="1102577"/>
            <a:ext cx="5827987" cy="286232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000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1) </a:t>
            </a:r>
            <a:r>
              <a:rPr kumimoji="1" lang="en-US" altLang="zh-CN" sz="20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JWST/</a:t>
            </a:r>
            <a:r>
              <a:rPr kumimoji="1" lang="en-US" altLang="zh-CN" sz="2000" i="1" dirty="0" err="1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NIRSpec</a:t>
            </a:r>
            <a:r>
              <a:rPr kumimoji="1" lang="en-US" altLang="zh-CN" sz="20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: powerful [O III] outflows</a:t>
            </a:r>
            <a:r>
              <a:rPr kumimoji="1" lang="en-US" altLang="zh-CN" sz="20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-US" altLang="zh-CN" sz="20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likely the </a:t>
            </a:r>
            <a:r>
              <a:rPr kumimoji="1" lang="en-US" altLang="zh-CN" sz="20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primary driver of the radiative shocks on the ISM and CGM </a:t>
            </a:r>
          </a:p>
          <a:p>
            <a:endParaRPr kumimoji="1" lang="en-US" altLang="zh-CN" sz="20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20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2) High-resolution [CII] observations</a:t>
            </a:r>
            <a:r>
              <a:rPr kumimoji="1" lang="en-US" altLang="zh-CN" sz="20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: nuclear powerful, asymmetric [CII] outflows</a:t>
            </a:r>
          </a:p>
          <a:p>
            <a:r>
              <a:rPr kumimoji="1" lang="en-US" altLang="zh-CN" sz="2000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ISM-quasar feedback interaction, powering the turbulent motion, injecting energy into the ISM</a:t>
            </a:r>
          </a:p>
          <a:p>
            <a:endParaRPr kumimoji="1" lang="en-US" altLang="zh-CN" sz="20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6" name="图片 5" descr="图形用户界面, 图表&#10;&#10;AI 生成的内容可能不正确。">
            <a:extLst>
              <a:ext uri="{FF2B5EF4-FFF2-40B4-BE49-F238E27FC236}">
                <a16:creationId xmlns:a16="http://schemas.microsoft.com/office/drawing/2014/main" id="{5B98D897-9FDB-51D3-183B-84C38908A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102577"/>
            <a:ext cx="6096000" cy="571961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C905752C-B09A-021B-F943-7BA489EC09AC}"/>
              </a:ext>
            </a:extLst>
          </p:cNvPr>
          <p:cNvSpPr txBox="1"/>
          <p:nvPr/>
        </p:nvSpPr>
        <p:spPr>
          <a:xfrm>
            <a:off x="147144" y="4114911"/>
            <a:ext cx="5827986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zh-CN" sz="18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3) CO SED (2–1, 5–4, 7–6, 12–11, 17–16), peaking at CO (12-11) , the temperature ratio between the CO molecular gas kinematics and the dust, is ∼ 3.9</a:t>
            </a:r>
          </a:p>
          <a:p>
            <a:r>
              <a:rPr kumimoji="1" lang="en-US" altLang="zh-CN" sz="1800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consistent with shocking heating</a:t>
            </a:r>
          </a:p>
          <a:p>
            <a:endParaRPr kumimoji="1" lang="en-US" altLang="zh-CN" sz="18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1800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High-resolution CO(12-11) </a:t>
            </a:r>
            <a:r>
              <a:rPr kumimoji="1" lang="en-US" altLang="zh-CN" sz="1800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(0.07”, PI: Mai Liao) </a:t>
            </a:r>
          </a:p>
          <a:p>
            <a:r>
              <a:rPr kumimoji="1" lang="en-US" altLang="zh-CN" sz="1800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mapping CO (12–11) outflow in the nuclear region, tracing the strongest AGN feedback </a:t>
            </a:r>
            <a:r>
              <a:rPr kumimoji="1" lang="en-US" altLang="zh-CN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from</a:t>
            </a:r>
            <a:r>
              <a:rPr kumimoji="1" lang="en-US" altLang="zh-CN" sz="1800" dirty="0">
                <a:solidFill>
                  <a:schemeClr val="tx1">
                    <a:lumMod val="6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molecular outflows </a:t>
            </a:r>
            <a:endParaRPr kumimoji="1" lang="zh-CN" altLang="en-US" sz="1800" dirty="0">
              <a:solidFill>
                <a:schemeClr val="tx1">
                  <a:lumMod val="65000"/>
                </a:schemeClr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6EAC7D4-1FDA-8E97-84F9-0DAD5E7B5D13}"/>
              </a:ext>
            </a:extLst>
          </p:cNvPr>
          <p:cNvSpPr txBox="1"/>
          <p:nvPr/>
        </p:nvSpPr>
        <p:spPr>
          <a:xfrm>
            <a:off x="6437587" y="533438"/>
            <a:ext cx="6101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 SED </a:t>
            </a:r>
            <a:r>
              <a:rPr kumimoji="1" lang="en-US" altLang="zh-CN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and M0, M1, M2 maps for CO (12-11) at 0.5”/3.3 kpc 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73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320"/>
    </mc:Choice>
    <mc:Fallback>
      <p:transition spd="slow" advTm="3232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AEB4B3A1-E18D-0E36-0BB2-49021012A5E5}"/>
              </a:ext>
            </a:extLst>
          </p:cNvPr>
          <p:cNvSpPr txBox="1"/>
          <p:nvPr/>
        </p:nvSpPr>
        <p:spPr>
          <a:xfrm>
            <a:off x="2354438" y="2487407"/>
            <a:ext cx="69820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1" lang="en-GB" altLang="zh-CN" sz="4800" i="1" dirty="0">
                <a:latin typeface="Arial" panose="020B0604020202020204" pitchFamily="34" charset="0"/>
                <a:cs typeface="Arial" panose="020B0604020202020204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6868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8"/>
    </mc:Choice>
    <mc:Fallback xmlns="">
      <p:transition spd="slow" advTm="2218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26AC0-D75D-BC98-E264-9E1EE36B6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9E3DBD-6D2A-D7E4-2F6F-3B71A8654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64" y="76030"/>
            <a:ext cx="11714205" cy="869794"/>
          </a:xfrm>
        </p:spPr>
        <p:txBody>
          <a:bodyPr>
            <a:normAutofit/>
          </a:bodyPr>
          <a:lstStyle/>
          <a:p>
            <a:r>
              <a:rPr kumimoji="1" lang="en-US" altLang="zh-CN" sz="32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W2246-0526: powerful dusty outflows (JWST/MIRI)</a:t>
            </a:r>
            <a:endParaRPr kumimoji="1" lang="zh-CN" altLang="en-US" sz="3200" i="1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grpSp>
        <p:nvGrpSpPr>
          <p:cNvPr id="6" name="Group 13">
            <a:extLst>
              <a:ext uri="{FF2B5EF4-FFF2-40B4-BE49-F238E27FC236}">
                <a16:creationId xmlns:a16="http://schemas.microsoft.com/office/drawing/2014/main" id="{6E7BC58C-00D8-3B57-A8F3-0F2A580BCC6B}"/>
              </a:ext>
            </a:extLst>
          </p:cNvPr>
          <p:cNvGrpSpPr>
            <a:grpSpLocks noChangeAspect="1"/>
          </p:cNvGrpSpPr>
          <p:nvPr/>
        </p:nvGrpSpPr>
        <p:grpSpPr>
          <a:xfrm>
            <a:off x="1425383" y="911223"/>
            <a:ext cx="7286447" cy="5443684"/>
            <a:chOff x="5865608" y="1159618"/>
            <a:chExt cx="6123170" cy="3765618"/>
          </a:xfrm>
        </p:grpSpPr>
        <p:pic>
          <p:nvPicPr>
            <p:cNvPr id="7" name="Picture 10" descr="A graph of a waveform&#10;&#10;AI-generated content may be incorrect.">
              <a:extLst>
                <a:ext uri="{FF2B5EF4-FFF2-40B4-BE49-F238E27FC236}">
                  <a16:creationId xmlns:a16="http://schemas.microsoft.com/office/drawing/2014/main" id="{14956511-EF7E-EE55-85C8-EE4EE4DF7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-1" b="34199"/>
            <a:stretch>
              <a:fillRect/>
            </a:stretch>
          </p:blipFill>
          <p:spPr>
            <a:xfrm>
              <a:off x="5866169" y="1159618"/>
              <a:ext cx="6122609" cy="3296268"/>
            </a:xfrm>
            <a:prstGeom prst="rect">
              <a:avLst/>
            </a:prstGeom>
          </p:spPr>
        </p:pic>
        <p:pic>
          <p:nvPicPr>
            <p:cNvPr id="8" name="Picture 11" descr="A graph of a waveform&#10;&#10;AI-generated content may be incorrect.">
              <a:extLst>
                <a:ext uri="{FF2B5EF4-FFF2-40B4-BE49-F238E27FC236}">
                  <a16:creationId xmlns:a16="http://schemas.microsoft.com/office/drawing/2014/main" id="{B71BF07E-1CD4-8DE3-875D-6799C162A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90018"/>
            <a:stretch>
              <a:fillRect/>
            </a:stretch>
          </p:blipFill>
          <p:spPr>
            <a:xfrm>
              <a:off x="5865608" y="4425205"/>
              <a:ext cx="6122609" cy="500031"/>
            </a:xfrm>
            <a:prstGeom prst="rect">
              <a:avLst/>
            </a:prstGeom>
          </p:spPr>
        </p:pic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6652A6E6-E5D7-D3AD-694C-EF32197CB142}"/>
                </a:ext>
              </a:extLst>
            </p:cNvPr>
            <p:cNvSpPr/>
            <p:nvPr/>
          </p:nvSpPr>
          <p:spPr>
            <a:xfrm>
              <a:off x="6270171" y="4352635"/>
              <a:ext cx="420915" cy="250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17">
            <a:extLst>
              <a:ext uri="{FF2B5EF4-FFF2-40B4-BE49-F238E27FC236}">
                <a16:creationId xmlns:a16="http://schemas.microsoft.com/office/drawing/2014/main" id="{6CF86BF7-0EB3-35AC-42BC-6B826755ABFE}"/>
              </a:ext>
            </a:extLst>
          </p:cNvPr>
          <p:cNvSpPr txBox="1"/>
          <p:nvPr/>
        </p:nvSpPr>
        <p:spPr>
          <a:xfrm>
            <a:off x="5068607" y="6320305"/>
            <a:ext cx="6321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Vayner et al. (submitted, arXiv:2510.09870)</a:t>
            </a:r>
          </a:p>
        </p:txBody>
      </p:sp>
    </p:spTree>
    <p:extLst>
      <p:ext uri="{BB962C8B-B14F-4D97-AF65-F5344CB8AC3E}">
        <p14:creationId xmlns:p14="http://schemas.microsoft.com/office/powerpoint/2010/main" val="37435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"/>
    </mc:Choice>
    <mc:Fallback xmlns="">
      <p:transition spd="slow" advTm="785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8BAB3A2F-5403-8EA9-555B-C4DBA4273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67" y="1429185"/>
            <a:ext cx="7772400" cy="52761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D09869-613A-4EA0-8A50-A94A619D3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49226"/>
            <a:ext cx="12083638" cy="1037024"/>
          </a:xfrm>
        </p:spPr>
        <p:txBody>
          <a:bodyPr>
            <a:normAutofit fontScale="90000"/>
          </a:bodyPr>
          <a:lstStyle/>
          <a:p>
            <a:r>
              <a:rPr lang="en-CN" sz="3600">
                <a:latin typeface="Futura Medium" panose="020B0602020204020303" pitchFamily="34" charset="-79"/>
                <a:cs typeface="Futura Medium" panose="020B0602020204020303" pitchFamily="34" charset="-79"/>
              </a:rPr>
              <a:t>SMBH-galaxy </a:t>
            </a:r>
            <a:r>
              <a:rPr lang="en-US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co-</a:t>
            </a:r>
            <a:r>
              <a:rPr lang="en-CN" sz="3600">
                <a:latin typeface="Futura Medium" panose="020B0602020204020303" pitchFamily="34" charset="-79"/>
                <a:cs typeface="Futura Medium" panose="020B0602020204020303" pitchFamily="34" charset="-79"/>
              </a:rPr>
              <a:t>evolution</a:t>
            </a:r>
            <a:r>
              <a:rPr lang="en-US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: </a:t>
            </a:r>
            <a:r>
              <a:rPr lang="en-US" sz="3600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black holes are over-massive for Hot DOGs</a:t>
            </a:r>
            <a:endParaRPr lang="en-CN" sz="3600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248F256-390A-8601-5FC7-54B45F38CEEA}"/>
              </a:ext>
            </a:extLst>
          </p:cNvPr>
          <p:cNvSpPr txBox="1"/>
          <p:nvPr/>
        </p:nvSpPr>
        <p:spPr>
          <a:xfrm>
            <a:off x="8078482" y="911394"/>
            <a:ext cx="3976651" cy="30469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1) Hosts would grow faster than the SMBHs?</a:t>
            </a:r>
          </a:p>
          <a:p>
            <a:endParaRPr kumimoji="1" lang="en-US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AGN feedback must be insufficient to stop star-formation</a:t>
            </a:r>
          </a:p>
          <a:p>
            <a:endParaRPr kumimoji="1" lang="en-US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2) Outliers?</a:t>
            </a:r>
            <a:endParaRPr kumimoji="1" lang="zh-CN" altLang="en-US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91B416C-78B9-30AB-7EC3-90871C4B5FA5}"/>
              </a:ext>
            </a:extLst>
          </p:cNvPr>
          <p:cNvSpPr txBox="1"/>
          <p:nvPr/>
        </p:nvSpPr>
        <p:spPr>
          <a:xfrm>
            <a:off x="706765" y="5428815"/>
            <a:ext cx="6997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W2246-0526 ([CII] black hole mass) and other Hot DOGs (Mg II based Black hole mass)</a:t>
            </a:r>
            <a:endParaRPr kumimoji="1" lang="zh-CN" altLang="en-US" sz="2000" dirty="0">
              <a:solidFill>
                <a:schemeClr val="tx1">
                  <a:lumMod val="50000"/>
                </a:schemeClr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EC971F8-A8D5-4E24-580B-ADEE50A56BF4}"/>
              </a:ext>
            </a:extLst>
          </p:cNvPr>
          <p:cNvSpPr txBox="1"/>
          <p:nvPr/>
        </p:nvSpPr>
        <p:spPr>
          <a:xfrm>
            <a:off x="8010048" y="4413152"/>
            <a:ext cx="4113518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Stellar mass of W2246-0526:</a:t>
            </a:r>
          </a:p>
          <a:p>
            <a:r>
              <a:rPr kumimoji="1" lang="en-US" altLang="zh-CN" sz="18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Largely unconstrained </a:t>
            </a:r>
          </a:p>
          <a:p>
            <a:r>
              <a:rPr kumimoji="1" lang="en-US" altLang="zh-CN" sz="18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 range between JWST  estimates(young stellar population dominates) and previous SED fitting estimates (old stellar population dominates ) 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24A00E0-240B-A8FD-1F58-29108D7D51C0}"/>
              </a:ext>
            </a:extLst>
          </p:cNvPr>
          <p:cNvSpPr txBox="1"/>
          <p:nvPr/>
        </p:nvSpPr>
        <p:spPr>
          <a:xfrm>
            <a:off x="6484963" y="6444477"/>
            <a:ext cx="60212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i="1" dirty="0">
                <a:solidFill>
                  <a:srgbClr val="FF0000"/>
                </a:solidFill>
              </a:rPr>
              <a:t>Liao, RJA, Tsai et al. 2025 (a</a:t>
            </a:r>
            <a:r>
              <a:rPr lang="en" altLang="zh-CN" sz="2000" b="1" i="1" dirty="0">
                <a:solidFill>
                  <a:srgbClr val="FF0000"/>
                </a:solidFill>
              </a:rPr>
              <a:t>rXiv:2504.13409v1)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2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9"/>
    </mc:Choice>
    <mc:Fallback xmlns="">
      <p:transition spd="slow" advTm="429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A89BB-6908-1BCC-7E4D-5801479DE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16" y="124493"/>
            <a:ext cx="10515600" cy="1325563"/>
          </a:xfrm>
        </p:spPr>
        <p:txBody>
          <a:bodyPr/>
          <a:lstStyle/>
          <a:p>
            <a:pPr algn="ctr"/>
            <a:r>
              <a:rPr kumimoji="1" lang="en-US" altLang="zh-CN" dirty="0"/>
              <a:t>JWST SED fitting</a:t>
            </a:r>
            <a:endParaRPr kumimoji="1" lang="zh-CN" altLang="en-US" dirty="0"/>
          </a:p>
        </p:txBody>
      </p:sp>
      <p:pic>
        <p:nvPicPr>
          <p:cNvPr id="5" name="内容占位符 4" descr="图片包含 图表&#10;&#10;AI 生成的内容可能不正确。">
            <a:extLst>
              <a:ext uri="{FF2B5EF4-FFF2-40B4-BE49-F238E27FC236}">
                <a16:creationId xmlns:a16="http://schemas.microsoft.com/office/drawing/2014/main" id="{43AB6F02-F54F-6203-DD86-A7935D80D2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7309" y="1450056"/>
            <a:ext cx="9797381" cy="4765916"/>
          </a:xfrm>
        </p:spPr>
      </p:pic>
    </p:spTree>
    <p:extLst>
      <p:ext uri="{BB962C8B-B14F-4D97-AF65-F5344CB8AC3E}">
        <p14:creationId xmlns:p14="http://schemas.microsoft.com/office/powerpoint/2010/main" val="8464044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1D1C15-F1B7-7B9F-5C99-A093A0FFF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43884"/>
            <a:ext cx="10515600" cy="1325563"/>
          </a:xfrm>
        </p:spPr>
        <p:txBody>
          <a:bodyPr/>
          <a:lstStyle/>
          <a:p>
            <a:pPr algn="ctr"/>
            <a:r>
              <a:rPr kumimoji="1" lang="en-US" altLang="zh-CN" dirty="0"/>
              <a:t>Dust-based gas mass</a:t>
            </a:r>
            <a:endParaRPr kumimoji="1" lang="zh-CN" altLang="en-US" dirty="0"/>
          </a:p>
        </p:txBody>
      </p:sp>
      <p:pic>
        <p:nvPicPr>
          <p:cNvPr id="5" name="内容占位符 4" descr="图表, 箱线图&#10;&#10;AI 生成的内容可能不正确。">
            <a:extLst>
              <a:ext uri="{FF2B5EF4-FFF2-40B4-BE49-F238E27FC236}">
                <a16:creationId xmlns:a16="http://schemas.microsoft.com/office/drawing/2014/main" id="{3D0872C1-B8CF-F5D4-00C0-FC887912D9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2589" y="1569447"/>
            <a:ext cx="8026821" cy="4923428"/>
          </a:xfrm>
        </p:spPr>
      </p:pic>
    </p:spTree>
    <p:extLst>
      <p:ext uri="{BB962C8B-B14F-4D97-AF65-F5344CB8AC3E}">
        <p14:creationId xmlns:p14="http://schemas.microsoft.com/office/powerpoint/2010/main" val="7151585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A61B4B-E39A-8EE0-5C06-3CF0F2981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874"/>
            <a:ext cx="10515600" cy="630918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zh-CN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Measuring SMBH mass</a:t>
            </a:r>
            <a:r>
              <a:rPr kumimoji="1" lang="zh-CN" altLang="en-US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-US" altLang="zh-CN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is challenging</a:t>
            </a:r>
            <a:endParaRPr kumimoji="1" lang="zh-CN" altLang="en-US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27167CE-8388-83FB-2273-1A4F9997FA19}"/>
              </a:ext>
            </a:extLst>
          </p:cNvPr>
          <p:cNvSpPr txBox="1"/>
          <p:nvPr/>
        </p:nvSpPr>
        <p:spPr>
          <a:xfrm>
            <a:off x="463923" y="894718"/>
            <a:ext cx="11264153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" altLang="zh-CN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The most direct and robust way (dynamical): </a:t>
            </a:r>
          </a:p>
          <a:p>
            <a:pPr>
              <a:buNone/>
            </a:pPr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O</a:t>
            </a:r>
            <a:r>
              <a:rPr lang="en" altLang="zh-CN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bserving </a:t>
            </a:r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BH</a:t>
            </a:r>
            <a:r>
              <a:rPr lang="en" altLang="zh-CN" sz="2400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gravitational effects on matter within blac</a:t>
            </a:r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k hole sphere of influence </a:t>
            </a:r>
          </a:p>
          <a:p>
            <a:pPr>
              <a:buNone/>
            </a:pPr>
            <a:r>
              <a:rPr lang="en" altLang="zh-CN" sz="24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Needing high spatial resolution to resolve </a:t>
            </a:r>
            <a:r>
              <a:rPr lang="en" altLang="zh-CN" sz="2400" dirty="0" err="1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SoI</a:t>
            </a:r>
            <a:r>
              <a:rPr lang="en" altLang="zh-CN" sz="24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for high-redshift AGN, with high SNR tracers</a:t>
            </a:r>
          </a:p>
          <a:p>
            <a:pPr>
              <a:buNone/>
            </a:pPr>
            <a:endParaRPr lang="en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>
              <a:buNone/>
            </a:pPr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Indirect way: </a:t>
            </a:r>
          </a:p>
          <a:p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Reverberation mapping (RM): deriving the BLR radius by measuring time lag between variations in continuum flux and variations in broad-line luminosity </a:t>
            </a:r>
            <a:endParaRPr lang="en" altLang="zh-CN" sz="2400" dirty="0">
              <a:solidFill>
                <a:schemeClr val="tx1">
                  <a:lumMod val="50000"/>
                </a:schemeClr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" altLang="zh-CN" sz="24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RM requires decades, to map the time lag due to cosmological time dilation for high-redshift AGN  </a:t>
            </a:r>
          </a:p>
          <a:p>
            <a:endParaRPr lang="en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>
              <a:buNone/>
            </a:pPr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Single-epoch spectrum method:</a:t>
            </a:r>
          </a:p>
          <a:p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Based on RM to derive R-L relation in local Universe</a:t>
            </a:r>
          </a:p>
          <a:p>
            <a:r>
              <a:rPr lang="en" altLang="zh-CN" sz="24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local single-epoch method may not fit for high-redshift AGN, testing its reliability in the early Universe is highly demanded </a:t>
            </a:r>
          </a:p>
          <a:p>
            <a:endParaRPr lang="en" altLang="zh-CN" sz="24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670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8"/>
    </mc:Choice>
    <mc:Fallback xmlns="">
      <p:transition spd="slow" advTm="18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629309-E176-4B3D-C0CB-79F5DD0B0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168"/>
            <a:ext cx="12192000" cy="114751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kumimoji="1" lang="zh-CN" altLang="en-US" i="1" dirty="0">
                <a:solidFill>
                  <a:srgbClr val="00B0F0"/>
                </a:solidFill>
              </a:rPr>
              <a:t> </a:t>
            </a:r>
            <a:r>
              <a:rPr kumimoji="1" lang="en-US" altLang="zh-CN" i="1" dirty="0">
                <a:solidFill>
                  <a:srgbClr val="00B0F0"/>
                </a:solidFill>
              </a:rPr>
              <a:t>Why</a:t>
            </a:r>
            <a:r>
              <a:rPr kumimoji="1" lang="zh-CN" altLang="en-US" i="1" dirty="0">
                <a:solidFill>
                  <a:srgbClr val="00B0F0"/>
                </a:solidFill>
              </a:rPr>
              <a:t> </a:t>
            </a:r>
            <a:r>
              <a:rPr kumimoji="1" lang="en-US" altLang="zh-CN" i="1" dirty="0">
                <a:solidFill>
                  <a:srgbClr val="00B0F0"/>
                </a:solidFill>
              </a:rPr>
              <a:t>Hot DOGs </a:t>
            </a:r>
            <a:br>
              <a:rPr kumimoji="1" lang="en-US" altLang="zh-CN" i="1" dirty="0">
                <a:solidFill>
                  <a:srgbClr val="00B0F0"/>
                </a:solidFill>
              </a:rPr>
            </a:br>
            <a:r>
              <a:rPr kumimoji="1" lang="en-US" altLang="zh-CN" i="1" dirty="0">
                <a:solidFill>
                  <a:srgbClr val="00B0F0"/>
                </a:solidFill>
              </a:rPr>
              <a:t>are so important?</a:t>
            </a:r>
            <a:endParaRPr kumimoji="1" lang="zh-CN" altLang="en-US" i="1" dirty="0">
              <a:solidFill>
                <a:srgbClr val="00B0F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77AC9E-B092-3ECC-ED8C-12E6C6E49CD5}"/>
              </a:ext>
            </a:extLst>
          </p:cNvPr>
          <p:cNvSpPr txBox="1"/>
          <p:nvPr/>
        </p:nvSpPr>
        <p:spPr>
          <a:xfrm>
            <a:off x="37784" y="1544028"/>
            <a:ext cx="495833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2400" b="0" i="0" u="none" strike="noStrike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AGN blowing-out </a:t>
            </a:r>
            <a:r>
              <a:rPr lang="en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phase</a:t>
            </a:r>
          </a:p>
          <a:p>
            <a:r>
              <a:rPr lang="en" altLang="zh-CN" sz="20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Obscured AGN to unobscured AGN</a:t>
            </a:r>
            <a:endParaRPr lang="zh-CN" alt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D5471A9-F11A-BF7F-1896-04C8E2F144F9}"/>
              </a:ext>
            </a:extLst>
          </p:cNvPr>
          <p:cNvSpPr txBox="1"/>
          <p:nvPr/>
        </p:nvSpPr>
        <p:spPr>
          <a:xfrm>
            <a:off x="37784" y="2965660"/>
            <a:ext cx="444771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2400" b="0" i="0" u="none" strike="noStrike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Strong AGN feedback (outflows)</a:t>
            </a:r>
          </a:p>
          <a:p>
            <a:r>
              <a:rPr lang="en" altLang="zh-CN" sz="2000" b="0" i="0" u="none" strike="noStrike" dirty="0">
                <a:solidFill>
                  <a:schemeClr val="tx1">
                    <a:lumMod val="50000"/>
                  </a:schemeClr>
                </a:solidFill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Heat/clear out </a:t>
            </a:r>
            <a:r>
              <a:rPr lang="en" altLang="zh-CN" sz="20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</a:t>
            </a:r>
            <a:r>
              <a:rPr lang="en" altLang="zh-CN" sz="2000" b="0" i="0" u="none" strike="noStrike" dirty="0">
                <a:solidFill>
                  <a:schemeClr val="tx1">
                    <a:lumMod val="50000"/>
                  </a:schemeClr>
                </a:solidFill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 surrounding medium and potent</a:t>
            </a:r>
            <a:r>
              <a:rPr lang="en" altLang="zh-CN" sz="2000" dirty="0">
                <a:solidFill>
                  <a:schemeClr val="tx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ially </a:t>
            </a:r>
            <a:r>
              <a:rPr lang="en" altLang="zh-CN" sz="2000" b="0" i="0" u="none" strike="noStrike" dirty="0">
                <a:solidFill>
                  <a:schemeClr val="tx1">
                    <a:lumMod val="50000"/>
                  </a:schemeClr>
                </a:solidFill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shut down star-formation of the host galaxies</a:t>
            </a:r>
            <a:endParaRPr lang="zh-CN" alt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4DFBA4F-6768-B3A8-DFC6-703C064302F6}"/>
              </a:ext>
            </a:extLst>
          </p:cNvPr>
          <p:cNvSpPr txBox="1"/>
          <p:nvPr/>
        </p:nvSpPr>
        <p:spPr>
          <a:xfrm>
            <a:off x="-1" y="5054719"/>
            <a:ext cx="43047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2400" b="0" i="0" u="none" strike="noStrike" dirty="0"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  <a:t>Probing a key stage of SMBH-galaxies co-evolution</a:t>
            </a:r>
            <a:br>
              <a:rPr lang="en" altLang="zh-CN" sz="2400" b="0" i="0" u="none" strike="noStrike" dirty="0">
                <a:solidFill>
                  <a:srgbClr val="FFFF00"/>
                </a:solidFill>
                <a:effectLst/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endParaRPr lang="zh-CN" altLang="en-US" sz="2400" dirty="0"/>
          </a:p>
        </p:txBody>
      </p:sp>
      <p:pic>
        <p:nvPicPr>
          <p:cNvPr id="10" name="图片 9" descr="图形用户界面&#10;&#10;AI 生成的内容可能不正确。">
            <a:extLst>
              <a:ext uri="{FF2B5EF4-FFF2-40B4-BE49-F238E27FC236}">
                <a16:creationId xmlns:a16="http://schemas.microsoft.com/office/drawing/2014/main" id="{87790562-B8E6-64BD-272D-EDEDF4603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3590" y="0"/>
            <a:ext cx="7780626" cy="6837901"/>
          </a:xfrm>
          <a:prstGeom prst="rect">
            <a:avLst/>
          </a:prstGeom>
        </p:spPr>
      </p:pic>
      <p:cxnSp>
        <p:nvCxnSpPr>
          <p:cNvPr id="12" name="直线箭头连接符 11">
            <a:extLst>
              <a:ext uri="{FF2B5EF4-FFF2-40B4-BE49-F238E27FC236}">
                <a16:creationId xmlns:a16="http://schemas.microsoft.com/office/drawing/2014/main" id="{D411B8E3-AFAE-623F-0DD5-0079FB7E576D}"/>
              </a:ext>
            </a:extLst>
          </p:cNvPr>
          <p:cNvCxnSpPr>
            <a:cxnSpLocks/>
          </p:cNvCxnSpPr>
          <p:nvPr/>
        </p:nvCxnSpPr>
        <p:spPr>
          <a:xfrm>
            <a:off x="3781884" y="470631"/>
            <a:ext cx="1331669" cy="1323439"/>
          </a:xfrm>
          <a:prstGeom prst="straightConnector1">
            <a:avLst/>
          </a:prstGeom>
          <a:ln w="698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753391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481"/>
    </mc:Choice>
    <mc:Fallback>
      <p:transition spd="slow" advTm="604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1451D1-2F35-A466-DD68-7D3E55225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92" y="77387"/>
            <a:ext cx="11947860" cy="1325563"/>
          </a:xfrm>
        </p:spPr>
        <p:txBody>
          <a:bodyPr>
            <a:normAutofit/>
          </a:bodyPr>
          <a:lstStyle/>
          <a:p>
            <a:r>
              <a:rPr kumimoji="1" lang="en-US" altLang="zh-CN" sz="28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W2246-0526: powerful [OIII] </a:t>
            </a:r>
            <a:r>
              <a:rPr lang="en-US" altLang="zh-CN" sz="2800" i="1" dirty="0" err="1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blueshifted</a:t>
            </a:r>
            <a:r>
              <a:rPr kumimoji="1" lang="en-US" altLang="zh-CN" sz="28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outflows (JWST/</a:t>
            </a:r>
            <a:r>
              <a:rPr kumimoji="1" lang="en-US" altLang="zh-CN" sz="2800" i="1" dirty="0" err="1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NIRspec</a:t>
            </a:r>
            <a:r>
              <a:rPr kumimoji="1" lang="en-US" altLang="zh-CN" sz="28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)</a:t>
            </a:r>
            <a:r>
              <a:rPr lang="en-US" altLang="zh-CN" sz="2800" dirty="0"/>
              <a:t> </a:t>
            </a:r>
            <a:endParaRPr kumimoji="1" lang="zh-CN" altLang="en-US" sz="2800" i="1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9" name="内容占位符 8" descr="图表, 直方图&#10;&#10;AI 生成的内容可能不正确。">
            <a:extLst>
              <a:ext uri="{FF2B5EF4-FFF2-40B4-BE49-F238E27FC236}">
                <a16:creationId xmlns:a16="http://schemas.microsoft.com/office/drawing/2014/main" id="{AD33FC14-DAD9-7D37-0F81-A6B54B66D0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461904"/>
            <a:ext cx="7572827" cy="5396096"/>
          </a:xfr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A4CBC8C-9FE6-E3B0-C95A-112BEB247C60}"/>
              </a:ext>
            </a:extLst>
          </p:cNvPr>
          <p:cNvSpPr txBox="1"/>
          <p:nvPr/>
        </p:nvSpPr>
        <p:spPr>
          <a:xfrm>
            <a:off x="7716119" y="6318947"/>
            <a:ext cx="4586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>
                <a:solidFill>
                  <a:srgbClr val="FF0000"/>
                </a:solidFill>
              </a:rPr>
              <a:t>Vayner et al. (2025, </a:t>
            </a:r>
            <a:r>
              <a:rPr lang="en-US" altLang="zh-CN" sz="2400" i="1" dirty="0" err="1">
                <a:solidFill>
                  <a:srgbClr val="FF0000"/>
                </a:solidFill>
              </a:rPr>
              <a:t>ApJ</a:t>
            </a:r>
            <a:r>
              <a:rPr lang="en-US" altLang="zh-CN" sz="2400" i="1" dirty="0">
                <a:solidFill>
                  <a:srgbClr val="FF0000"/>
                </a:solidFill>
              </a:rPr>
              <a:t>, 989, 230)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A8C896B-FBB9-F0FB-B74E-BCED6BEDB865}"/>
              </a:ext>
            </a:extLst>
          </p:cNvPr>
          <p:cNvSpPr txBox="1"/>
          <p:nvPr/>
        </p:nvSpPr>
        <p:spPr>
          <a:xfrm>
            <a:off x="7716119" y="1584915"/>
            <a:ext cx="4279438" cy="415498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Mass outflowing rate:</a:t>
            </a:r>
          </a:p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2000 </a:t>
            </a:r>
            <a:r>
              <a:rPr lang="zh-CN" altLang="en-US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M⨀/yr</a:t>
            </a:r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  <a:p>
            <a:endParaRPr kumimoji="1" lang="en-US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Kinematic energy:</a:t>
            </a:r>
          </a:p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5% </a:t>
            </a:r>
            <a:r>
              <a:rPr kumimoji="1" lang="en-US" altLang="zh-CN" sz="24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Lbol</a:t>
            </a:r>
            <a:endParaRPr kumimoji="1" lang="en-US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kumimoji="1" lang="en-US" altLang="zh-CN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[O III] outflows are confined in 0.18”/1.2kpc central beam, </a:t>
            </a:r>
            <a:r>
              <a:rPr kumimoji="1" lang="en-US" altLang="zh-CN" sz="24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but</a:t>
            </a:r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-US" altLang="zh-CN" sz="24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likely power shocked heated gas in Ha</a:t>
            </a:r>
            <a:r>
              <a:rPr kumimoji="1" lang="zh-CN" altLang="en-US" sz="24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kumimoji="1" lang="en-US" altLang="zh-CN" sz="24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(extending to a few tens kpc)</a:t>
            </a:r>
            <a:endParaRPr kumimoji="1" lang="zh-CN" altLang="en-US" sz="2400" i="1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28029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273"/>
    </mc:Choice>
    <mc:Fallback>
      <p:transition spd="slow" advTm="6227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示&#10;&#10;低可信度描述已自动生成">
            <a:extLst>
              <a:ext uri="{FF2B5EF4-FFF2-40B4-BE49-F238E27FC236}">
                <a16:creationId xmlns:a16="http://schemas.microsoft.com/office/drawing/2014/main" id="{FBF49F7B-C996-FBAA-A6D2-A9BD1D006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1393" y="910080"/>
            <a:ext cx="7712783" cy="5569051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BEDE20DF-D583-D7F8-4B21-DCECE4793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95" y="552660"/>
            <a:ext cx="12079705" cy="714840"/>
          </a:xfrm>
        </p:spPr>
        <p:txBody>
          <a:bodyPr>
            <a:normAutofit fontScale="90000"/>
          </a:bodyPr>
          <a:lstStyle/>
          <a:p>
            <a:r>
              <a:rPr kumimoji="1" lang="en-US" altLang="zh-CN" sz="31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W2246-0526: </a:t>
            </a:r>
            <a:r>
              <a:rPr kumimoji="1" lang="en-US" altLang="zh-CN" sz="3100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multiple merger system observed by </a:t>
            </a:r>
            <a:r>
              <a:rPr kumimoji="1" lang="en-US" altLang="zh-CN" sz="31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dust continuum at 212 um at ALMA 0.5”/3.3kpc beam</a:t>
            </a:r>
            <a:br>
              <a:rPr kumimoji="1" lang="en-US" altLang="zh-CN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br>
              <a:rPr kumimoji="1" lang="en-US" altLang="zh-CN" sz="3600" i="1" dirty="0"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endParaRPr kumimoji="1" lang="zh-CN" altLang="en-US" sz="3600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18F7B74-815D-017E-A8B5-A9D0650C5EDC}"/>
              </a:ext>
            </a:extLst>
          </p:cNvPr>
          <p:cNvSpPr txBox="1"/>
          <p:nvPr/>
        </p:nvSpPr>
        <p:spPr>
          <a:xfrm>
            <a:off x="6828584" y="6457890"/>
            <a:ext cx="50800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0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Diaz-Santos et al.(2018, Science)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0390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727"/>
    </mc:Choice>
    <mc:Fallback>
      <p:transition spd="slow" advTm="4472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表&#10;&#10;描述已自动生成">
            <a:extLst>
              <a:ext uri="{FF2B5EF4-FFF2-40B4-BE49-F238E27FC236}">
                <a16:creationId xmlns:a16="http://schemas.microsoft.com/office/drawing/2014/main" id="{796FE68E-87EE-C026-DC73-133648D2E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089" y="1465661"/>
            <a:ext cx="5290012" cy="430442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83595786-84E0-555E-5104-5B1874481BB0}"/>
              </a:ext>
            </a:extLst>
          </p:cNvPr>
          <p:cNvSpPr txBox="1"/>
          <p:nvPr/>
        </p:nvSpPr>
        <p:spPr>
          <a:xfrm>
            <a:off x="130222" y="286948"/>
            <a:ext cx="1219200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en-US" altLang="zh-CN" sz="28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Highly turbulent ISM </a:t>
            </a:r>
            <a:r>
              <a:rPr kumimoji="1" lang="en-US" altLang="zh-CN" sz="2800" i="1" dirty="0">
                <a:latin typeface="Futura Medium" panose="020B0602020204020303" pitchFamily="34" charset="-79"/>
                <a:cs typeface="Futura Medium" panose="020B0602020204020303" pitchFamily="34" charset="-79"/>
              </a:rPr>
              <a:t>in low-resolution [CII] observations (0.35”/2.3kpc beam) suggesting AGN outflows in W2246-0526 </a:t>
            </a:r>
          </a:p>
        </p:txBody>
      </p:sp>
      <p:pic>
        <p:nvPicPr>
          <p:cNvPr id="9" name="图片 8" descr="图示&#10;&#10;描述已自动生成">
            <a:extLst>
              <a:ext uri="{FF2B5EF4-FFF2-40B4-BE49-F238E27FC236}">
                <a16:creationId xmlns:a16="http://schemas.microsoft.com/office/drawing/2014/main" id="{BC71BE4F-AA46-6F64-6611-027ABF591D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338" y="1465661"/>
            <a:ext cx="5868662" cy="427391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2F9B26CD-58D4-AD02-2003-2D4124C9E9B6}"/>
              </a:ext>
            </a:extLst>
          </p:cNvPr>
          <p:cNvSpPr txBox="1"/>
          <p:nvPr/>
        </p:nvSpPr>
        <p:spPr>
          <a:xfrm>
            <a:off x="7607239" y="5994688"/>
            <a:ext cx="32781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0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Diaz-Santos+2016 (</a:t>
            </a:r>
            <a:r>
              <a:rPr kumimoji="1" lang="en-US" altLang="zh-CN" sz="2000" i="1" dirty="0" err="1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ApJL</a:t>
            </a:r>
            <a:r>
              <a:rPr kumimoji="1" lang="en-US" altLang="zh-CN" sz="2000" i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)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646584-5E06-52E7-A0F9-4A3FE0C42D31}"/>
              </a:ext>
            </a:extLst>
          </p:cNvPr>
          <p:cNvSpPr txBox="1"/>
          <p:nvPr/>
        </p:nvSpPr>
        <p:spPr>
          <a:xfrm>
            <a:off x="1297460" y="1890322"/>
            <a:ext cx="2039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Velocity field: M1</a:t>
            </a:r>
            <a:endParaRPr kumimoji="1" lang="zh-CN" altLang="en-US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96BF974-6DFA-D125-2A55-441D8F096B24}"/>
              </a:ext>
            </a:extLst>
          </p:cNvPr>
          <p:cNvSpPr txBox="1"/>
          <p:nvPr/>
        </p:nvSpPr>
        <p:spPr>
          <a:xfrm>
            <a:off x="7192052" y="1890322"/>
            <a:ext cx="3693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Velocity dispersion field: M2 </a:t>
            </a:r>
            <a:r>
              <a:rPr kumimoji="1" lang="en-US" altLang="zh-CN" dirty="0">
                <a:latin typeface="Futura Medium" panose="020B0602020204020303" pitchFamily="34" charset="-79"/>
                <a:cs typeface="Futura Medium" panose="020B0602020204020303" pitchFamily="34" charset="-79"/>
              </a:rPr>
              <a:t>field</a:t>
            </a:r>
            <a:endParaRPr kumimoji="1" lang="zh-CN" altLang="en-US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67585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088"/>
    </mc:Choice>
    <mc:Fallback>
      <p:transition spd="slow" advTm="4908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8A37A-1462-9EC1-7BAB-8F204483F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1" y="316984"/>
            <a:ext cx="12009266" cy="1635052"/>
          </a:xfrm>
        </p:spPr>
        <p:txBody>
          <a:bodyPr>
            <a:normAutofit fontScale="90000"/>
          </a:bodyPr>
          <a:lstStyle/>
          <a:p>
            <a:r>
              <a:rPr lang="en-US" sz="36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ALMA high-resolution [CII]: resolving the AGN nuclear outflows</a:t>
            </a:r>
            <a:br>
              <a:rPr lang="en-US" sz="3600" dirty="0"/>
            </a:br>
            <a:r>
              <a:rPr lang="en-US" sz="3600" dirty="0"/>
              <a:t>  </a:t>
            </a:r>
            <a:br>
              <a:rPr lang="en-US" dirty="0"/>
            </a:br>
            <a:r>
              <a:rPr lang="en-US" altLang="zh-CN" sz="2400" dirty="0">
                <a:solidFill>
                  <a:schemeClr val="tx1">
                    <a:lumMod val="9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0.1” / 650 pc beam (natural-weighting cube)</a:t>
            </a:r>
            <a:br>
              <a:rPr lang="en-US" altLang="zh-CN" sz="2400" dirty="0">
                <a:solidFill>
                  <a:schemeClr val="tx1">
                    <a:lumMod val="9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0.069” / 450 pc beam </a:t>
            </a:r>
            <a:r>
              <a:rPr lang="en-US" altLang="zh-CN" sz="2400" dirty="0">
                <a:solidFill>
                  <a:schemeClr val="tx1">
                    <a:lumMod val="9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(uniform-weighting cube)</a:t>
            </a:r>
            <a:endParaRPr lang="en-US" sz="3200" dirty="0">
              <a:solidFill>
                <a:schemeClr val="tx1">
                  <a:lumMod val="95000"/>
                </a:schemeClr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2FC98D3-4F7C-00EF-11C7-0CE9B949C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15" y="2134197"/>
            <a:ext cx="11984618" cy="360512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3EB705F-A9DD-6F73-144D-915ED76DB132}"/>
              </a:ext>
            </a:extLst>
          </p:cNvPr>
          <p:cNvSpPr txBox="1"/>
          <p:nvPr/>
        </p:nvSpPr>
        <p:spPr>
          <a:xfrm>
            <a:off x="9323911" y="5921487"/>
            <a:ext cx="2776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[CII] emission map</a:t>
            </a:r>
            <a:endParaRPr kumimoji="1" lang="zh-CN" altLang="en-US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92635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814"/>
    </mc:Choice>
    <mc:Fallback>
      <p:transition spd="slow" advTm="4581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8A37A-1462-9EC1-7BAB-8F204483F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82" y="157259"/>
            <a:ext cx="11634006" cy="935688"/>
          </a:xfrm>
        </p:spPr>
        <p:txBody>
          <a:bodyPr>
            <a:normAutofit fontScale="90000"/>
          </a:bodyPr>
          <a:lstStyle/>
          <a:p>
            <a:r>
              <a:rPr lang="en-US" altLang="zh-CN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ALMA high-resolution [CII]: high turbulent ISM </a:t>
            </a:r>
            <a:endParaRPr lang="en-US" sz="3200" dirty="0">
              <a:solidFill>
                <a:srgbClr val="00B0F0"/>
              </a:solidFill>
            </a:endParaRPr>
          </a:p>
        </p:txBody>
      </p:sp>
      <p:pic>
        <p:nvPicPr>
          <p:cNvPr id="8" name="Content Placeholder 7" descr="A graph of a bird&#10;&#10;Description automatically generated with medium confidence">
            <a:extLst>
              <a:ext uri="{FF2B5EF4-FFF2-40B4-BE49-F238E27FC236}">
                <a16:creationId xmlns:a16="http://schemas.microsoft.com/office/drawing/2014/main" id="{EA535B1E-EC1C-D0AD-EB62-5A0E519B2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57" y="2326424"/>
            <a:ext cx="4537570" cy="37683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F9F2983-121D-17FC-D841-28EB2BA17EAF}"/>
              </a:ext>
            </a:extLst>
          </p:cNvPr>
          <p:cNvSpPr/>
          <p:nvPr/>
        </p:nvSpPr>
        <p:spPr>
          <a:xfrm>
            <a:off x="1830282" y="3779594"/>
            <a:ext cx="1029830" cy="98901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7F8B60-0123-5354-3983-DED33F87DD19}"/>
              </a:ext>
            </a:extLst>
          </p:cNvPr>
          <p:cNvCxnSpPr>
            <a:cxnSpLocks/>
          </p:cNvCxnSpPr>
          <p:nvPr/>
        </p:nvCxnSpPr>
        <p:spPr>
          <a:xfrm flipV="1">
            <a:off x="1830282" y="1231912"/>
            <a:ext cx="2330905" cy="254768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E973B9B-864A-B90F-8584-EF9BC7B895F7}"/>
              </a:ext>
            </a:extLst>
          </p:cNvPr>
          <p:cNvCxnSpPr>
            <a:cxnSpLocks/>
          </p:cNvCxnSpPr>
          <p:nvPr/>
        </p:nvCxnSpPr>
        <p:spPr>
          <a:xfrm flipV="1">
            <a:off x="2860112" y="1248636"/>
            <a:ext cx="4319291" cy="2530957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82DAED8-8093-7605-5D3E-E5006D5A4A7E}"/>
              </a:ext>
            </a:extLst>
          </p:cNvPr>
          <p:cNvCxnSpPr>
            <a:cxnSpLocks/>
          </p:cNvCxnSpPr>
          <p:nvPr/>
        </p:nvCxnSpPr>
        <p:spPr>
          <a:xfrm flipV="1">
            <a:off x="1830282" y="4256913"/>
            <a:ext cx="2368184" cy="523486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4BEF68-54E5-9CFD-D255-E264225E7488}"/>
              </a:ext>
            </a:extLst>
          </p:cNvPr>
          <p:cNvCxnSpPr>
            <a:cxnSpLocks/>
          </p:cNvCxnSpPr>
          <p:nvPr/>
        </p:nvCxnSpPr>
        <p:spPr>
          <a:xfrm flipV="1">
            <a:off x="2879809" y="4263273"/>
            <a:ext cx="4299594" cy="50533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Content Placeholder 7" descr="A graph with a red and yellow cloud&#10;&#10;Description automatically generated with medium confidence">
            <a:extLst>
              <a:ext uri="{FF2B5EF4-FFF2-40B4-BE49-F238E27FC236}">
                <a16:creationId xmlns:a16="http://schemas.microsoft.com/office/drawing/2014/main" id="{03540E66-A550-35EF-A3F5-1DB74C9540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603" t="1122" b="22700"/>
          <a:stretch/>
        </p:blipFill>
        <p:spPr>
          <a:xfrm>
            <a:off x="4161187" y="1202403"/>
            <a:ext cx="4168196" cy="305451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3651111B-F2AF-14BB-9FED-DC628E61C061}"/>
              </a:ext>
            </a:extLst>
          </p:cNvPr>
          <p:cNvSpPr/>
          <p:nvPr/>
        </p:nvSpPr>
        <p:spPr>
          <a:xfrm>
            <a:off x="5299770" y="2358171"/>
            <a:ext cx="757950" cy="76989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2C47CB9-DA64-B50C-E289-675D1BAE4AF6}"/>
              </a:ext>
            </a:extLst>
          </p:cNvPr>
          <p:cNvCxnSpPr>
            <a:cxnSpLocks/>
          </p:cNvCxnSpPr>
          <p:nvPr/>
        </p:nvCxnSpPr>
        <p:spPr>
          <a:xfrm>
            <a:off x="5299770" y="2358171"/>
            <a:ext cx="2390191" cy="90099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91D1D00-D7B2-0624-5696-D8F92B4BB557}"/>
              </a:ext>
            </a:extLst>
          </p:cNvPr>
          <p:cNvCxnSpPr>
            <a:cxnSpLocks/>
          </p:cNvCxnSpPr>
          <p:nvPr/>
        </p:nvCxnSpPr>
        <p:spPr>
          <a:xfrm>
            <a:off x="6057720" y="2349809"/>
            <a:ext cx="4444670" cy="875369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7C50225-DB8C-8EEF-42E2-57157D997863}"/>
              </a:ext>
            </a:extLst>
          </p:cNvPr>
          <p:cNvCxnSpPr>
            <a:cxnSpLocks/>
          </p:cNvCxnSpPr>
          <p:nvPr/>
        </p:nvCxnSpPr>
        <p:spPr>
          <a:xfrm>
            <a:off x="5299770" y="3134423"/>
            <a:ext cx="2438832" cy="300301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Connector 9218">
            <a:extLst>
              <a:ext uri="{FF2B5EF4-FFF2-40B4-BE49-F238E27FC236}">
                <a16:creationId xmlns:a16="http://schemas.microsoft.com/office/drawing/2014/main" id="{2820ED39-A8E4-8431-622B-2628A84C1928}"/>
              </a:ext>
            </a:extLst>
          </p:cNvPr>
          <p:cNvCxnSpPr>
            <a:cxnSpLocks/>
          </p:cNvCxnSpPr>
          <p:nvPr/>
        </p:nvCxnSpPr>
        <p:spPr>
          <a:xfrm>
            <a:off x="6076404" y="3128063"/>
            <a:ext cx="4487450" cy="2966686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map of a country&#10;&#10;Description automatically generated with medium confidence">
            <a:extLst>
              <a:ext uri="{FF2B5EF4-FFF2-40B4-BE49-F238E27FC236}">
                <a16:creationId xmlns:a16="http://schemas.microsoft.com/office/drawing/2014/main" id="{07A17159-1AD4-146A-2D76-C4A91F15B19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855" t="1825" r="-1" b="18676"/>
          <a:stretch/>
        </p:blipFill>
        <p:spPr>
          <a:xfrm>
            <a:off x="7689961" y="3259170"/>
            <a:ext cx="3857760" cy="287826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8482868-2CB2-0666-1D5B-A9BC3C1B16AE}"/>
              </a:ext>
            </a:extLst>
          </p:cNvPr>
          <p:cNvSpPr txBox="1"/>
          <p:nvPr/>
        </p:nvSpPr>
        <p:spPr>
          <a:xfrm>
            <a:off x="5299770" y="6277659"/>
            <a:ext cx="552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[CII] emission: velocity dispersion map</a:t>
            </a:r>
            <a:endParaRPr kumimoji="1" lang="zh-CN" altLang="en-US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9933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090"/>
    </mc:Choice>
    <mc:Fallback>
      <p:transition spd="slow" advTm="430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AA3BFC-3AF0-8BDB-C9D9-0BEB0A099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6826"/>
            <a:ext cx="7030913" cy="556117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548DE25-6494-9A00-A82C-A4179D2C02D4}"/>
              </a:ext>
            </a:extLst>
          </p:cNvPr>
          <p:cNvSpPr txBox="1"/>
          <p:nvPr/>
        </p:nvSpPr>
        <p:spPr>
          <a:xfrm>
            <a:off x="7224457" y="2369253"/>
            <a:ext cx="4806462" cy="34163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zh-CN" sz="2400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Blue contours: [-660,-420] km/s</a:t>
            </a:r>
          </a:p>
          <a:p>
            <a:r>
              <a:rPr kumimoji="1" lang="en-US" altLang="zh-CN" sz="2400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green contours: [240,720] km/s</a:t>
            </a:r>
          </a:p>
          <a:p>
            <a:endParaRPr kumimoji="1" lang="en-US" altLang="zh-CN" sz="24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kumimoji="1" lang="en-US" altLang="zh-CN" sz="24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kumimoji="1" lang="en-US" altLang="zh-CN" sz="24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kumimoji="1" lang="en-US" altLang="zh-CN" sz="2400" dirty="0">
              <a:solidFill>
                <a:srgbClr val="FF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kumimoji="1" lang="en-US" altLang="zh-CN" sz="2400" i="1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Decomposing [C II] outflows with ring and pixel by pixel spectrum fitting</a:t>
            </a:r>
            <a:endParaRPr kumimoji="1" lang="zh-CN" altLang="en-US" sz="1600" i="1" dirty="0">
              <a:solidFill>
                <a:srgbClr val="FFFFFF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63F8C06-E31D-7A20-1F56-BDE635361646}"/>
              </a:ext>
            </a:extLst>
          </p:cNvPr>
          <p:cNvSpPr txBox="1"/>
          <p:nvPr/>
        </p:nvSpPr>
        <p:spPr>
          <a:xfrm>
            <a:off x="284287" y="156353"/>
            <a:ext cx="117466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800" i="1" dirty="0">
                <a:solidFill>
                  <a:srgbClr val="00B0F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structures on the velocity field are dominated by AGN outflows (the high-velocity gas)</a:t>
            </a:r>
            <a:endParaRPr kumimoji="1" lang="en-US" altLang="zh-CN" sz="2400" i="1" dirty="0">
              <a:solidFill>
                <a:srgbClr val="00B0F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042FB5-63DE-3D80-65FB-B94AD3E3D6A4}"/>
              </a:ext>
            </a:extLst>
          </p:cNvPr>
          <p:cNvSpPr txBox="1"/>
          <p:nvPr/>
        </p:nvSpPr>
        <p:spPr>
          <a:xfrm>
            <a:off x="2373868" y="5323908"/>
            <a:ext cx="1259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Natural</a:t>
            </a:r>
            <a:endParaRPr kumimoji="1" lang="zh-CN" altLang="en-US" sz="2400" dirty="0">
              <a:solidFill>
                <a:srgbClr val="00000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32157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759"/>
    </mc:Choice>
    <mc:Fallback>
      <p:transition spd="slow" advTm="3175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|0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9|44.4|18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2|0.3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7.3|5.1|27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|9.8|24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0.8|17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2.4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主题​​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94658</TotalTime>
  <Words>1544</Words>
  <Application>Microsoft Macintosh PowerPoint</Application>
  <PresentationFormat>宽屏</PresentationFormat>
  <Paragraphs>175</Paragraphs>
  <Slides>26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等线</vt:lpstr>
      <vt:lpstr>Aptos</vt:lpstr>
      <vt:lpstr>Aptos Display</vt:lpstr>
      <vt:lpstr>Arial</vt:lpstr>
      <vt:lpstr>Calibri</vt:lpstr>
      <vt:lpstr>Cambria Math</vt:lpstr>
      <vt:lpstr>Futura Medium</vt:lpstr>
      <vt:lpstr>Futura Medium</vt:lpstr>
      <vt:lpstr>Wingdings</vt:lpstr>
      <vt:lpstr>Office 主题​​</vt:lpstr>
      <vt:lpstr>The Hyperluminous, Dust-obscured Quasar W2246-0526: ALMA High-Resolution [CII] Imaging</vt:lpstr>
      <vt:lpstr>W2246-0526  the most luminous Hot dust obscured galaxy (Hot DOG) ever the most powerful, obscured quasars in the Universe  </vt:lpstr>
      <vt:lpstr> Why Hot DOGs  are so important?</vt:lpstr>
      <vt:lpstr>W2246-0526: powerful [OIII] blueshifted outflows (JWST/NIRspec) </vt:lpstr>
      <vt:lpstr>W2246-0526: multiple merger system observed by dust continuum at 212 um at ALMA 0.5”/3.3kpc beam  </vt:lpstr>
      <vt:lpstr>PowerPoint 演示文稿</vt:lpstr>
      <vt:lpstr>ALMA high-resolution [CII]: resolving the AGN nuclear outflows    0.1” / 650 pc beam (natural-weighting cube) 0.069” / 450 pc beam (uniform-weighting cube)</vt:lpstr>
      <vt:lpstr>ALMA high-resolution [CII]: high turbulent ISM </vt:lpstr>
      <vt:lpstr>PowerPoint 演示文稿</vt:lpstr>
      <vt:lpstr>High-resolution (0.07”/450pc beam) [CII] kinematics for W2246-0526</vt:lpstr>
      <vt:lpstr>Isolated nuclear [CII] outflows in W2246-0526  </vt:lpstr>
      <vt:lpstr>Vout:400-800 km/  median 590 km/s</vt:lpstr>
      <vt:lpstr>Nuclear [C II] Outflows in  W2246-0526  Kinematic energy: ~0.01% of L_Bol</vt:lpstr>
      <vt:lpstr>Implications for the asymmetric, powerful but not fast nuclear [CII] outflows in W2246-0526</vt:lpstr>
      <vt:lpstr>PowerPoint 演示文稿</vt:lpstr>
      <vt:lpstr>PowerPoint 演示文稿</vt:lpstr>
      <vt:lpstr>Implications for black hole part</vt:lpstr>
      <vt:lpstr>Summary</vt:lpstr>
      <vt:lpstr>ALMA high-resolution [CII] observations for Hot DOGs</vt:lpstr>
      <vt:lpstr>Painting the comprehensive picture for the AGN outflows in W2246-0526—shocked heated host</vt:lpstr>
      <vt:lpstr>PowerPoint 演示文稿</vt:lpstr>
      <vt:lpstr>W2246-0526: powerful dusty outflows (JWST/MIRI)</vt:lpstr>
      <vt:lpstr>SMBH-galaxy co-evolution: black holes are over-massive for Hot DOGs</vt:lpstr>
      <vt:lpstr>JWST SED fitting</vt:lpstr>
      <vt:lpstr>Dust-based gas mass</vt:lpstr>
      <vt:lpstr>Measuring SMBH mass is challenging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W2246-0526 [CII] high-resolution imaging at 0.1”</dc:title>
  <dc:creator>迈 廖</dc:creator>
  <cp:lastModifiedBy>迈 廖</cp:lastModifiedBy>
  <cp:revision>2247</cp:revision>
  <dcterms:created xsi:type="dcterms:W3CDTF">2024-03-11T22:20:47Z</dcterms:created>
  <dcterms:modified xsi:type="dcterms:W3CDTF">2026-01-05T23:55:16Z</dcterms:modified>
</cp:coreProperties>
</file>