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7.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8.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9.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10.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1.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84" r:id="rId4"/>
    <p:sldMasterId id="2147483686" r:id="rId5"/>
    <p:sldMasterId id="2147483698" r:id="rId6"/>
    <p:sldMasterId id="2147483710" r:id="rId7"/>
    <p:sldMasterId id="2147483722" r:id="rId8"/>
    <p:sldMasterId id="2147483734" r:id="rId9"/>
    <p:sldMasterId id="2147483760" r:id="rId10"/>
    <p:sldMasterId id="2147483772" r:id="rId11"/>
    <p:sldMasterId id="2147483800" r:id="rId12"/>
  </p:sldMasterIdLst>
  <p:notesMasterIdLst>
    <p:notesMasterId r:id="rId56"/>
  </p:notesMasterIdLst>
  <p:sldIdLst>
    <p:sldId id="256" r:id="rId13"/>
    <p:sldId id="258" r:id="rId14"/>
    <p:sldId id="263" r:id="rId15"/>
    <p:sldId id="967" r:id="rId16"/>
    <p:sldId id="889" r:id="rId17"/>
    <p:sldId id="968" r:id="rId18"/>
    <p:sldId id="973" r:id="rId19"/>
    <p:sldId id="974" r:id="rId20"/>
    <p:sldId id="950" r:id="rId21"/>
    <p:sldId id="977" r:id="rId22"/>
    <p:sldId id="979" r:id="rId23"/>
    <p:sldId id="981" r:id="rId24"/>
    <p:sldId id="983" r:id="rId25"/>
    <p:sldId id="984" r:id="rId26"/>
    <p:sldId id="945" r:id="rId27"/>
    <p:sldId id="366" r:id="rId28"/>
    <p:sldId id="948" r:id="rId29"/>
    <p:sldId id="956" r:id="rId30"/>
    <p:sldId id="990" r:id="rId31"/>
    <p:sldId id="989" r:id="rId32"/>
    <p:sldId id="969" r:id="rId33"/>
    <p:sldId id="970" r:id="rId34"/>
    <p:sldId id="971" r:id="rId35"/>
    <p:sldId id="972" r:id="rId36"/>
    <p:sldId id="978" r:id="rId37"/>
    <p:sldId id="980" r:id="rId38"/>
    <p:sldId id="952" r:id="rId39"/>
    <p:sldId id="957" r:id="rId40"/>
    <p:sldId id="958" r:id="rId41"/>
    <p:sldId id="951" r:id="rId42"/>
    <p:sldId id="953" r:id="rId43"/>
    <p:sldId id="954" r:id="rId44"/>
    <p:sldId id="982" r:id="rId45"/>
    <p:sldId id="922" r:id="rId46"/>
    <p:sldId id="985" r:id="rId47"/>
    <p:sldId id="955" r:id="rId48"/>
    <p:sldId id="327" r:id="rId49"/>
    <p:sldId id="329" r:id="rId50"/>
    <p:sldId id="321" r:id="rId51"/>
    <p:sldId id="322" r:id="rId52"/>
    <p:sldId id="323" r:id="rId53"/>
    <p:sldId id="324" r:id="rId54"/>
    <p:sldId id="325"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97"/>
    <p:restoredTop sz="81361"/>
  </p:normalViewPr>
  <p:slideViewPr>
    <p:cSldViewPr snapToGrid="0">
      <p:cViewPr>
        <p:scale>
          <a:sx n="100" d="100"/>
          <a:sy n="100" d="100"/>
        </p:scale>
        <p:origin x="1032" y="23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slide" Target="slides/slide43.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viewProps" Target="viewProps.xml"/><Relationship Id="rId5" Type="http://schemas.openxmlformats.org/officeDocument/2006/relationships/slideMaster" Target="slideMasters/slideMaster5.xml"/><Relationship Id="rId19" Type="http://schemas.openxmlformats.org/officeDocument/2006/relationships/slide" Target="slides/slide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39.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theme" Target="theme/theme1.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presProps" Target="presProps.xml"/><Relationship Id="rId10" Type="http://schemas.openxmlformats.org/officeDocument/2006/relationships/slideMaster" Target="slideMasters/slideMaster10.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4455F9-8D8F-6E4F-BE81-F11D35DA9937}" type="datetimeFigureOut">
              <a:rPr lang="en-US" smtClean="0"/>
              <a:t>12/30/25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2951CD-5E97-1345-A887-F963C50C42D0}" type="slidenum">
              <a:rPr lang="en-US" smtClean="0"/>
              <a:t>‹#›</a:t>
            </a:fld>
            <a:endParaRPr lang="en-US"/>
          </a:p>
        </p:txBody>
      </p:sp>
    </p:spTree>
    <p:extLst>
      <p:ext uri="{BB962C8B-B14F-4D97-AF65-F5344CB8AC3E}">
        <p14:creationId xmlns:p14="http://schemas.microsoft.com/office/powerpoint/2010/main" val="2501978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SLIDE 1: Title Slide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TIME: 0:00-0:30 (30 sec)</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[As audience settles]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"Thank you for the introduction. I'm excited to be here at CCBC for the first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time, and especially excited about spending the next month at NAOC after this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meeting.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Today I'll share recent results on finding and feeding close-separation dual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AGN—work that relies heavily on ALMA and addresses fundamental questions about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how supermassive black holes grow during galaxy mergers.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This is truly collaborative work—you can see the team here, including colleagues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at PKU and NAOC with whom we've been working for several years."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2951CD-5E97-1345-A887-F963C50C42D0}" type="slidenum">
              <a:rPr lang="en-US" smtClean="0"/>
              <a:t>1</a:t>
            </a:fld>
            <a:endParaRPr lang="en-US"/>
          </a:p>
        </p:txBody>
      </p:sp>
    </p:spTree>
    <p:extLst>
      <p:ext uri="{BB962C8B-B14F-4D97-AF65-F5344CB8AC3E}">
        <p14:creationId xmlns:p14="http://schemas.microsoft.com/office/powerpoint/2010/main" val="3587601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C1B083-57A6-18AB-EF76-FE0FDE8176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84A851-65B7-C12B-7FCC-7ACDC61FDE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AA2CB6-94FF-A55D-F3E5-E00BC711BCEB}"/>
              </a:ext>
            </a:extLst>
          </p:cNvPr>
          <p:cNvSpPr>
            <a:spLocks noGrp="1"/>
          </p:cNvSpPr>
          <p:nvPr>
            <p:ph type="body" idx="1"/>
          </p:nvPr>
        </p:nvSpPr>
        <p:spPr/>
        <p:txBody>
          <a:bodyPr/>
          <a:lstStyle/>
          <a:p>
            <a:r>
              <a:rPr lang="en-US" dirty="0"/>
              <a:t>--------------------------------------------------------------------------------</a:t>
            </a:r>
          </a:p>
          <a:p>
            <a:r>
              <a:rPr lang="en-US" dirty="0"/>
              <a:t>SLIDE 10: Molecular Gas in Known Dual AGN - CO Maps</a:t>
            </a:r>
          </a:p>
          <a:p>
            <a:r>
              <a:rPr lang="en-US" dirty="0"/>
              <a:t>TIME: 9:00-10:00 (1 min)</a:t>
            </a:r>
          </a:p>
          <a:p>
            <a:r>
              <a:rPr lang="en-US" dirty="0"/>
              <a:t>--------------------------------------------------------------------------------</a:t>
            </a:r>
          </a:p>
          <a:p>
            <a:endParaRPr lang="en-US" dirty="0"/>
          </a:p>
          <a:p>
            <a:r>
              <a:rPr lang="en-US" dirty="0"/>
              <a:t>"We obtained ALMA Cycle 8-10 observations of CO in these systems. This is work </a:t>
            </a:r>
          </a:p>
          <a:p>
            <a:r>
              <a:rPr lang="en-US" dirty="0"/>
              <a:t>led by Makoto Johnstone, who was a Fulbright visiting PhD student with us and </a:t>
            </a:r>
          </a:p>
          <a:p>
            <a:r>
              <a:rPr lang="en-US" dirty="0"/>
              <a:t>is now finishing at UVa.</a:t>
            </a:r>
          </a:p>
          <a:p>
            <a:endParaRPr lang="en-US" dirty="0"/>
          </a:p>
          <a:p>
            <a:r>
              <a:rPr lang="en-US" dirty="0"/>
              <a:t>These maps show the molecular gas distribution traced by CO 2-1 or CO 1-0.</a:t>
            </a:r>
          </a:p>
          <a:p>
            <a:endParaRPr lang="en-US" dirty="0"/>
          </a:p>
          <a:p>
            <a:r>
              <a:rPr lang="en-US" dirty="0"/>
              <a:t>What's immediately striking: large concentrated reservoirs of molecular gas in </a:t>
            </a:r>
          </a:p>
          <a:p>
            <a:r>
              <a:rPr lang="en-US" dirty="0"/>
              <a:t>all systems. The cyan circles mark the AGN positions—you can see gas is clearly </a:t>
            </a:r>
          </a:p>
          <a:p>
            <a:r>
              <a:rPr lang="en-US" dirty="0"/>
              <a:t>available to feed both black holes in most cases.</a:t>
            </a:r>
          </a:p>
          <a:p>
            <a:endParaRPr lang="en-US" dirty="0"/>
          </a:p>
          <a:p>
            <a:r>
              <a:rPr lang="en-US" dirty="0"/>
              <a:t>This result was just featured in an NRAO and ALMA press release last month."</a:t>
            </a:r>
          </a:p>
        </p:txBody>
      </p:sp>
      <p:sp>
        <p:nvSpPr>
          <p:cNvPr id="4" name="Slide Number Placeholder 3">
            <a:extLst>
              <a:ext uri="{FF2B5EF4-FFF2-40B4-BE49-F238E27FC236}">
                <a16:creationId xmlns:a16="http://schemas.microsoft.com/office/drawing/2014/main" id="{91C34A14-4580-6F97-FD1B-6EBC9516868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DC54A5B-92E6-8C43-BC3E-BB7675DB5E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75688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6A8DDA-A076-E228-A32F-CEFE0335CF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CA1E88-946B-3C5B-3628-89ECBB4C77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D05D9A-8FBC-C65E-3FF9-70CE4307DD5F}"/>
              </a:ext>
            </a:extLst>
          </p:cNvPr>
          <p:cNvSpPr>
            <a:spLocks noGrp="1"/>
          </p:cNvSpPr>
          <p:nvPr>
            <p:ph type="body" idx="1"/>
          </p:nvPr>
        </p:nvSpPr>
        <p:spPr/>
        <p:txBody>
          <a:bodyPr/>
          <a:lstStyle/>
          <a:p>
            <a:r>
              <a:rPr lang="en-US" dirty="0"/>
              <a:t>--------------------------------------------------------------------------------</a:t>
            </a:r>
          </a:p>
          <a:p>
            <a:r>
              <a:rPr lang="en-US" dirty="0"/>
              <a:t>SLIDE 11: Molecular Gas Results - Concentration</a:t>
            </a:r>
          </a:p>
          <a:p>
            <a:r>
              <a:rPr lang="en-US" dirty="0"/>
              <a:t>TIME: 10:00-11:00 (1 min)</a:t>
            </a:r>
          </a:p>
          <a:p>
            <a:r>
              <a:rPr lang="en-US" dirty="0"/>
              <a:t>--------------------------------------------------------------------------------</a:t>
            </a:r>
          </a:p>
          <a:p>
            <a:endParaRPr lang="en-US" dirty="0"/>
          </a:p>
          <a:p>
            <a:r>
              <a:rPr lang="en-US" dirty="0"/>
              <a:t>"Here's the quantitative result.</a:t>
            </a:r>
          </a:p>
          <a:p>
            <a:endParaRPr lang="en-US" dirty="0"/>
          </a:p>
          <a:p>
            <a:r>
              <a:rPr lang="en-US" dirty="0"/>
              <a:t>Left panel: global molecular gas mass versus nuclear separation. The total gas </a:t>
            </a:r>
          </a:p>
          <a:p>
            <a:r>
              <a:rPr lang="en-US" dirty="0"/>
              <a:t>content is roughly constant—mergers aren't running out of fuel.</a:t>
            </a:r>
          </a:p>
          <a:p>
            <a:endParaRPr lang="en-US" dirty="0"/>
          </a:p>
          <a:p>
            <a:r>
              <a:rPr lang="en-US" dirty="0"/>
              <a:t>Right panel is the key: the fraction of gas within the black hole's sphere of </a:t>
            </a:r>
          </a:p>
          <a:p>
            <a:r>
              <a:rPr lang="en-US" dirty="0"/>
              <a:t>influence—where its gravity dominates—increases dramatically at smaller </a:t>
            </a:r>
          </a:p>
          <a:p>
            <a:r>
              <a:rPr lang="en-US" dirty="0"/>
              <a:t>separations.</a:t>
            </a:r>
          </a:p>
          <a:p>
            <a:endParaRPr lang="en-US" dirty="0"/>
          </a:p>
          <a:p>
            <a:r>
              <a:rPr lang="en-US" dirty="0"/>
              <a:t>The gas distribution becomes more centrally concentrated as the merger </a:t>
            </a:r>
          </a:p>
          <a:p>
            <a:r>
              <a:rPr lang="en-US" dirty="0"/>
              <a:t>progresses. Mergers are very efficient at delivering gas to the doorstep of </a:t>
            </a:r>
          </a:p>
          <a:p>
            <a:r>
              <a:rPr lang="en-US" dirty="0"/>
              <a:t>the black holes."</a:t>
            </a:r>
          </a:p>
          <a:p>
            <a:endParaRPr lang="en-US" dirty="0"/>
          </a:p>
        </p:txBody>
      </p:sp>
      <p:sp>
        <p:nvSpPr>
          <p:cNvPr id="4" name="Slide Number Placeholder 3">
            <a:extLst>
              <a:ext uri="{FF2B5EF4-FFF2-40B4-BE49-F238E27FC236}">
                <a16:creationId xmlns:a16="http://schemas.microsoft.com/office/drawing/2014/main" id="{1DCBB3D6-491C-624A-1232-44BE91AEB73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DC54A5B-92E6-8C43-BC3E-BB7675DB5E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4882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4CA73E-CD3A-1A4F-0B56-AE71482521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E7E365-7275-8F75-FBC9-72EDA2A480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96433C-9963-1710-E6E0-4B5D30503FC1}"/>
              </a:ext>
            </a:extLst>
          </p:cNvPr>
          <p:cNvSpPr>
            <a:spLocks noGrp="1"/>
          </p:cNvSpPr>
          <p:nvPr>
            <p:ph type="body" idx="1"/>
          </p:nvPr>
        </p:nvSpPr>
        <p:spPr/>
        <p:txBody>
          <a:bodyPr/>
          <a:lstStyle/>
          <a:p>
            <a:r>
              <a:rPr lang="en-US" dirty="0"/>
              <a:t>--------------------------------------------------------------------------------</a:t>
            </a:r>
          </a:p>
          <a:p>
            <a:r>
              <a:rPr lang="en-US" dirty="0"/>
              <a:t>SLIDE 12: Same Gas Supply → Variability</a:t>
            </a:r>
          </a:p>
          <a:p>
            <a:r>
              <a:rPr lang="en-US" dirty="0"/>
              <a:t>TIME: 11:00-12:00 (1 min)</a:t>
            </a:r>
          </a:p>
          <a:p>
            <a:r>
              <a:rPr lang="en-US" dirty="0"/>
              <a:t>--------------------------------------------------------------------------------</a:t>
            </a:r>
          </a:p>
          <a:p>
            <a:endParaRPr lang="en-US" dirty="0"/>
          </a:p>
          <a:p>
            <a:r>
              <a:rPr lang="en-US" dirty="0"/>
              <a:t>"But here's the puzzle—and the main punchline from the press release.</a:t>
            </a:r>
          </a:p>
          <a:p>
            <a:endParaRPr lang="en-US" dirty="0"/>
          </a:p>
          <a:p>
            <a:r>
              <a:rPr lang="en-US" dirty="0"/>
              <a:t>Left panel: black hole mass versus non-rotating molecular gas mass. Right panel: </a:t>
            </a:r>
          </a:p>
          <a:p>
            <a:r>
              <a:rPr lang="en-US" dirty="0"/>
              <a:t>bolometric luminosity versus non-rotating gas.</a:t>
            </a:r>
          </a:p>
          <a:p>
            <a:endParaRPr lang="en-US" dirty="0"/>
          </a:p>
          <a:p>
            <a:r>
              <a:rPr lang="en-US" dirty="0"/>
              <a:t>Single AGN and dual AGN have essentially the same gas properties. Similar gas </a:t>
            </a:r>
          </a:p>
          <a:p>
            <a:r>
              <a:rPr lang="en-US" dirty="0"/>
              <a:t>supply, but different AGN activity.</a:t>
            </a:r>
          </a:p>
          <a:p>
            <a:endParaRPr lang="en-US" dirty="0"/>
          </a:p>
          <a:p>
            <a:r>
              <a:rPr lang="en-US" dirty="0"/>
              <a:t>The press release called this 'picky eaters'—even with plenty of food nearby, </a:t>
            </a:r>
          </a:p>
          <a:p>
            <a:r>
              <a:rPr lang="en-US" dirty="0"/>
              <a:t>most SMBHs are nibbling rather than gorging.</a:t>
            </a:r>
          </a:p>
          <a:p>
            <a:endParaRPr lang="en-US" dirty="0"/>
          </a:p>
          <a:p>
            <a:r>
              <a:rPr lang="en-US" dirty="0"/>
              <a:t>The implication: AGN variability, not gas availability, determines whether we </a:t>
            </a:r>
          </a:p>
          <a:p>
            <a:r>
              <a:rPr lang="en-US" dirty="0"/>
              <a:t>see dual AGN. The AGN activity is highly episodic, which explains why catching </a:t>
            </a:r>
          </a:p>
          <a:p>
            <a:r>
              <a:rPr lang="en-US" dirty="0"/>
              <a:t>both black holes 'on' simultaneously is so rare."</a:t>
            </a:r>
          </a:p>
          <a:p>
            <a:endParaRPr lang="en-US" dirty="0"/>
          </a:p>
        </p:txBody>
      </p:sp>
      <p:sp>
        <p:nvSpPr>
          <p:cNvPr id="4" name="Slide Number Placeholder 3">
            <a:extLst>
              <a:ext uri="{FF2B5EF4-FFF2-40B4-BE49-F238E27FC236}">
                <a16:creationId xmlns:a16="http://schemas.microsoft.com/office/drawing/2014/main" id="{2CC529BB-ED76-6AC7-4B30-834E70FBC7C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DC54A5B-92E6-8C43-BC3E-BB7675DB5E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90069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a:p>
            <a:r>
              <a:rPr lang="en-US" dirty="0"/>
              <a:t>SLIDE 13: mm Continuum/X-rays Correlation</a:t>
            </a:r>
          </a:p>
          <a:p>
            <a:r>
              <a:rPr lang="en-US" dirty="0"/>
              <a:t>TIME: 12:00-13:15 (1.25 min)</a:t>
            </a:r>
          </a:p>
          <a:p>
            <a:r>
              <a:rPr lang="en-US" dirty="0"/>
              <a:t>--------------------------------------------------------------------------------</a:t>
            </a:r>
          </a:p>
          <a:p>
            <a:endParaRPr lang="en-US" dirty="0"/>
          </a:p>
          <a:p>
            <a:r>
              <a:rPr lang="en-US" dirty="0"/>
              <a:t>"Now to the third question: how do we find heavily obscured dual AGN?</a:t>
            </a:r>
          </a:p>
          <a:p>
            <a:endParaRPr lang="en-US" dirty="0"/>
          </a:p>
          <a:p>
            <a:r>
              <a:rPr lang="en-US" dirty="0"/>
              <a:t>The answer comes from this remarkable correlation between millimeter continuum </a:t>
            </a:r>
          </a:p>
          <a:p>
            <a:r>
              <a:rPr lang="en-US" dirty="0"/>
              <a:t>emission and X-ray luminosity, established by Behar, </a:t>
            </a:r>
            <a:r>
              <a:rPr lang="en-US" dirty="0" err="1"/>
              <a:t>Kawamuro</a:t>
            </a:r>
            <a:r>
              <a:rPr lang="en-US" dirty="0"/>
              <a:t>, and Claudio Ricci.</a:t>
            </a:r>
          </a:p>
          <a:p>
            <a:endParaRPr lang="en-US" dirty="0"/>
          </a:p>
          <a:p>
            <a:r>
              <a:rPr lang="en-US" dirty="0"/>
              <a:t>The mm emission likely comes from self-absorbed synchrotron radiation from a </a:t>
            </a:r>
          </a:p>
          <a:p>
            <a:r>
              <a:rPr lang="en-US" dirty="0"/>
              <a:t>very compact region—just a few gravitational radii from the black hole—peaking </a:t>
            </a:r>
          </a:p>
          <a:p>
            <a:r>
              <a:rPr lang="en-US" dirty="0"/>
              <a:t>around 100 GHz.</a:t>
            </a:r>
          </a:p>
          <a:p>
            <a:endParaRPr lang="en-US" dirty="0"/>
          </a:p>
          <a:p>
            <a:r>
              <a:rPr lang="en-US" dirty="0"/>
              <a:t>Both tracers connect directly to the accretion rate. But crucially, the mm </a:t>
            </a:r>
          </a:p>
          <a:p>
            <a:r>
              <a:rPr lang="en-US" dirty="0"/>
              <a:t>continuum is not affected by obscuration. Even Compton-thick columns are </a:t>
            </a:r>
          </a:p>
          <a:p>
            <a:r>
              <a:rPr lang="en-US" dirty="0"/>
              <a:t>transparent at these wavelengths.</a:t>
            </a:r>
          </a:p>
          <a:p>
            <a:endParaRPr lang="en-US" dirty="0"/>
          </a:p>
          <a:p>
            <a:r>
              <a:rPr lang="en-US" dirty="0"/>
              <a:t>ALMA gives us both the sensitivity and the sub-arcsecond resolution we need."</a:t>
            </a:r>
          </a:p>
        </p:txBody>
      </p:sp>
      <p:sp>
        <p:nvSpPr>
          <p:cNvPr id="4" name="Slide Number Placeholder 3"/>
          <p:cNvSpPr>
            <a:spLocks noGrp="1"/>
          </p:cNvSpPr>
          <p:nvPr>
            <p:ph type="sldNum" sz="quarter" idx="5"/>
          </p:nvPr>
        </p:nvSpPr>
        <p:spPr/>
        <p:txBody>
          <a:bodyPr/>
          <a:lstStyle/>
          <a:p>
            <a:fld id="{492951CD-5E97-1345-A887-F963C50C42D0}" type="slidenum">
              <a:rPr lang="en-US" smtClean="0"/>
              <a:t>13</a:t>
            </a:fld>
            <a:endParaRPr lang="en-US"/>
          </a:p>
        </p:txBody>
      </p:sp>
    </p:spTree>
    <p:extLst>
      <p:ext uri="{BB962C8B-B14F-4D97-AF65-F5344CB8AC3E}">
        <p14:creationId xmlns:p14="http://schemas.microsoft.com/office/powerpoint/2010/main" val="25740781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a:p>
            <a:r>
              <a:rPr lang="en-US" dirty="0"/>
              <a:t>SLIDE 14: Dual AGN on the mm/X-ray Correlation</a:t>
            </a:r>
          </a:p>
          <a:p>
            <a:r>
              <a:rPr lang="en-US" dirty="0"/>
              <a:t>TIME: 13:15-14:15 (1 min)</a:t>
            </a:r>
          </a:p>
          <a:p>
            <a:r>
              <a:rPr lang="en-US" dirty="0"/>
              <a:t>--------------------------------------------------------------------------------</a:t>
            </a:r>
          </a:p>
          <a:p>
            <a:endParaRPr lang="en-US" dirty="0"/>
          </a:p>
          <a:p>
            <a:r>
              <a:rPr lang="en-US" dirty="0"/>
              <a:t>"This is new work from Macarena </a:t>
            </a:r>
            <a:r>
              <a:rPr lang="en-US" dirty="0" err="1"/>
              <a:t>Droguett</a:t>
            </a:r>
            <a:r>
              <a:rPr lang="en-US" dirty="0"/>
              <a:t>, my PhD student, just submitted to </a:t>
            </a:r>
          </a:p>
          <a:p>
            <a:r>
              <a:rPr lang="en-US" dirty="0" err="1"/>
              <a:t>ApJ</a:t>
            </a:r>
            <a:r>
              <a:rPr lang="en-US" dirty="0"/>
              <a:t> Letters.</a:t>
            </a:r>
          </a:p>
          <a:p>
            <a:endParaRPr lang="en-US" dirty="0"/>
          </a:p>
          <a:p>
            <a:r>
              <a:rPr lang="en-US" dirty="0"/>
              <a:t>The question: do dual AGN follow the same correlation as single AGN?</a:t>
            </a:r>
          </a:p>
          <a:p>
            <a:endParaRPr lang="en-US" dirty="0"/>
          </a:p>
          <a:p>
            <a:r>
              <a:rPr lang="en-US" dirty="0"/>
              <a:t>The answer is yes. The colored points are known dual AGN—Mrk 463, NGC 6240, </a:t>
            </a:r>
          </a:p>
          <a:p>
            <a:r>
              <a:rPr lang="en-US" dirty="0"/>
              <a:t>UGC 4211, Arp 220. They all fall within 3-sigma of the single AGN correlation.</a:t>
            </a:r>
          </a:p>
          <a:p>
            <a:endParaRPr lang="en-US" dirty="0"/>
          </a:p>
          <a:p>
            <a:r>
              <a:rPr lang="en-US" dirty="0"/>
              <a:t>This validates that we can use the mm/X-ray correlation to identify AGN </a:t>
            </a:r>
          </a:p>
          <a:p>
            <a:r>
              <a:rPr lang="en-US" dirty="0"/>
              <a:t>activity in both nuclei of a merger."</a:t>
            </a:r>
          </a:p>
        </p:txBody>
      </p:sp>
      <p:sp>
        <p:nvSpPr>
          <p:cNvPr id="4" name="Slide Number Placeholder 3"/>
          <p:cNvSpPr>
            <a:spLocks noGrp="1"/>
          </p:cNvSpPr>
          <p:nvPr>
            <p:ph type="sldNum" sz="quarter" idx="5"/>
          </p:nvPr>
        </p:nvSpPr>
        <p:spPr/>
        <p:txBody>
          <a:bodyPr/>
          <a:lstStyle/>
          <a:p>
            <a:fld id="{492951CD-5E97-1345-A887-F963C50C42D0}" type="slidenum">
              <a:rPr lang="en-US" smtClean="0"/>
              <a:t>14</a:t>
            </a:fld>
            <a:endParaRPr lang="en-US"/>
          </a:p>
        </p:txBody>
      </p:sp>
    </p:spTree>
    <p:extLst>
      <p:ext uri="{BB962C8B-B14F-4D97-AF65-F5344CB8AC3E}">
        <p14:creationId xmlns:p14="http://schemas.microsoft.com/office/powerpoint/2010/main" val="5599922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a:p>
            <a:r>
              <a:rPr lang="en-US" dirty="0"/>
              <a:t>SLIDE 15: mm/X-ray Correlation - Strategy</a:t>
            </a:r>
          </a:p>
          <a:p>
            <a:r>
              <a:rPr lang="en-US" dirty="0"/>
              <a:t>TIME: 14:15-15:00 (45 sec)</a:t>
            </a:r>
          </a:p>
          <a:p>
            <a:r>
              <a:rPr lang="en-US" dirty="0"/>
              <a:t>--------------------------------------------------------------------------------</a:t>
            </a:r>
          </a:p>
          <a:p>
            <a:endParaRPr lang="en-US" dirty="0"/>
          </a:p>
          <a:p>
            <a:r>
              <a:rPr lang="en-US" dirty="0"/>
              <a:t>"The strategy emerges from this plot.</a:t>
            </a:r>
          </a:p>
          <a:p>
            <a:endParaRPr lang="en-US" dirty="0"/>
          </a:p>
          <a:p>
            <a:r>
              <a:rPr lang="en-US" dirty="0"/>
              <a:t>The solid line is the AGN correlation. The separate line at lower mm luminosity </a:t>
            </a:r>
          </a:p>
          <a:p>
            <a:r>
              <a:rPr lang="en-US" dirty="0"/>
              <a:t>is what you'd expect from pure star formation.</a:t>
            </a:r>
          </a:p>
          <a:p>
            <a:endParaRPr lang="en-US" dirty="0"/>
          </a:p>
          <a:p>
            <a:r>
              <a:rPr lang="en-US" dirty="0"/>
              <a:t>By knowing the position relative to both correlations, plus independent SFR </a:t>
            </a:r>
          </a:p>
          <a:p>
            <a:r>
              <a:rPr lang="en-US" dirty="0"/>
              <a:t>constraints, we can separate AGN from star formation contributions.</a:t>
            </a:r>
          </a:p>
          <a:p>
            <a:endParaRPr lang="en-US" dirty="0"/>
          </a:p>
          <a:p>
            <a:r>
              <a:rPr lang="en-US" dirty="0"/>
              <a:t>Systems between the two relations—like these ULIRGs—show significant AGN </a:t>
            </a:r>
          </a:p>
          <a:p>
            <a:r>
              <a:rPr lang="en-US" dirty="0"/>
              <a:t>contribution that may be missed by X-rays alone.</a:t>
            </a:r>
          </a:p>
          <a:p>
            <a:endParaRPr lang="en-US" dirty="0"/>
          </a:p>
          <a:p>
            <a:r>
              <a:rPr lang="en-US" dirty="0"/>
              <a:t>This gives us a method to find heavily obscured dual AGN candidates in ALMA </a:t>
            </a:r>
          </a:p>
          <a:p>
            <a:r>
              <a:rPr lang="en-US" dirty="0"/>
              <a:t>surveys."</a:t>
            </a:r>
          </a:p>
        </p:txBody>
      </p:sp>
      <p:sp>
        <p:nvSpPr>
          <p:cNvPr id="4" name="Slide Number Placeholder 3"/>
          <p:cNvSpPr>
            <a:spLocks noGrp="1"/>
          </p:cNvSpPr>
          <p:nvPr>
            <p:ph type="sldNum" sz="quarter" idx="5"/>
          </p:nvPr>
        </p:nvSpPr>
        <p:spPr/>
        <p:txBody>
          <a:bodyPr/>
          <a:lstStyle/>
          <a:p>
            <a:fld id="{492951CD-5E97-1345-A887-F963C50C42D0}" type="slidenum">
              <a:rPr lang="en-US" smtClean="0"/>
              <a:t>15</a:t>
            </a:fld>
            <a:endParaRPr lang="en-US"/>
          </a:p>
        </p:txBody>
      </p:sp>
    </p:spTree>
    <p:extLst>
      <p:ext uri="{BB962C8B-B14F-4D97-AF65-F5344CB8AC3E}">
        <p14:creationId xmlns:p14="http://schemas.microsoft.com/office/powerpoint/2010/main" val="38490241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t>
            </a:r>
          </a:p>
          <a:p>
            <a:r>
              <a:rPr lang="en-US" dirty="0"/>
              <a:t>SLIDE 16: ALMA Cycles 9-11 Continuum Observations</a:t>
            </a:r>
          </a:p>
          <a:p>
            <a:r>
              <a:rPr lang="en-US" dirty="0"/>
              <a:t>TIME: 15:00-16:15 (1.25 min)</a:t>
            </a:r>
          </a:p>
          <a:p>
            <a:r>
              <a:rPr lang="en-US" dirty="0"/>
              <a:t>--------------------------------------------------------------------------------</a:t>
            </a:r>
          </a:p>
          <a:p>
            <a:endParaRPr lang="en-US" dirty="0"/>
          </a:p>
          <a:p>
            <a:r>
              <a:rPr lang="en-US" dirty="0"/>
              <a:t>"We're now executing this strategy with a major ALMA program spanning Cycles 9 </a:t>
            </a:r>
          </a:p>
          <a:p>
            <a:r>
              <a:rPr lang="en-US" dirty="0"/>
              <a:t>through 11.</a:t>
            </a:r>
          </a:p>
          <a:p>
            <a:endParaRPr lang="en-US" dirty="0"/>
          </a:p>
          <a:p>
            <a:r>
              <a:rPr lang="en-US" dirty="0"/>
              <a:t>35 hours of high-resolution Band 3 observations—that's 100 GHz—targeting </a:t>
            </a:r>
          </a:p>
          <a:p>
            <a:r>
              <a:rPr lang="en-US" dirty="0"/>
              <a:t>nuclear separations from 50 pc to 1 kpc.</a:t>
            </a:r>
          </a:p>
          <a:p>
            <a:endParaRPr lang="en-US" dirty="0"/>
          </a:p>
          <a:p>
            <a:r>
              <a:rPr lang="en-US" dirty="0"/>
              <a:t>Plus 60 hours with the ACA at coarser resolution for wider separations out to </a:t>
            </a:r>
          </a:p>
          <a:p>
            <a:r>
              <a:rPr lang="en-US" dirty="0"/>
              <a:t>30 kpc.</a:t>
            </a:r>
          </a:p>
          <a:p>
            <a:endParaRPr lang="en-US" dirty="0"/>
          </a:p>
          <a:p>
            <a:r>
              <a:rPr lang="en-US" dirty="0"/>
              <a:t>The sample is visually-selected post-mergers confirmed with HST and Keck </a:t>
            </a:r>
          </a:p>
          <a:p>
            <a:r>
              <a:rPr lang="en-US" dirty="0"/>
              <a:t>adaptive optics, all with X-ray detections.</a:t>
            </a:r>
          </a:p>
          <a:p>
            <a:endParaRPr lang="en-US" dirty="0"/>
          </a:p>
          <a:p>
            <a:r>
              <a:rPr lang="en-US" dirty="0"/>
              <a:t>Here are three examples showing the optical morphology, X-ray detection, and </a:t>
            </a:r>
          </a:p>
          <a:p>
            <a:r>
              <a:rPr lang="en-US" dirty="0"/>
              <a:t>our ALMA continuum detections of dual nuclear sources."</a:t>
            </a:r>
          </a:p>
        </p:txBody>
      </p:sp>
      <p:sp>
        <p:nvSpPr>
          <p:cNvPr id="4" name="Slide Number Placeholder 3"/>
          <p:cNvSpPr>
            <a:spLocks noGrp="1"/>
          </p:cNvSpPr>
          <p:nvPr>
            <p:ph type="sldNum" sz="quarter" idx="5"/>
          </p:nvPr>
        </p:nvSpPr>
        <p:spPr/>
        <p:txBody>
          <a:bodyPr/>
          <a:lstStyle/>
          <a:p>
            <a:fld id="{492951CD-5E97-1345-A887-F963C50C42D0}" type="slidenum">
              <a:rPr lang="en-US" smtClean="0"/>
              <a:t>16</a:t>
            </a:fld>
            <a:endParaRPr lang="en-US"/>
          </a:p>
        </p:txBody>
      </p:sp>
    </p:spTree>
    <p:extLst>
      <p:ext uri="{BB962C8B-B14F-4D97-AF65-F5344CB8AC3E}">
        <p14:creationId xmlns:p14="http://schemas.microsoft.com/office/powerpoint/2010/main" val="23464563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D9043-4437-7EDD-630F-9EEC9F880B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D164DC-E5D0-EFED-D0D1-987B9C0C70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837A17-41EE-0BAA-E827-C93E5992FF5D}"/>
              </a:ext>
            </a:extLst>
          </p:cNvPr>
          <p:cNvSpPr>
            <a:spLocks noGrp="1"/>
          </p:cNvSpPr>
          <p:nvPr>
            <p:ph type="body" idx="1"/>
          </p:nvPr>
        </p:nvSpPr>
        <p:spPr/>
        <p:txBody>
          <a:bodyPr/>
          <a:lstStyle/>
          <a:p>
            <a:endParaRPr lang="en-US" dirty="0"/>
          </a:p>
          <a:p>
            <a:r>
              <a:rPr lang="en-US" dirty="0"/>
              <a:t>--------------------------------------------------------------------------------</a:t>
            </a:r>
          </a:p>
          <a:p>
            <a:r>
              <a:rPr lang="en-US" dirty="0"/>
              <a:t>SLIDE 17: Pair AGN Candidates at 10-30 kpc</a:t>
            </a:r>
          </a:p>
          <a:p>
            <a:r>
              <a:rPr lang="en-US" dirty="0"/>
              <a:t>TIME: 16:15-17:15 (1 min)</a:t>
            </a:r>
          </a:p>
          <a:p>
            <a:r>
              <a:rPr lang="en-US" dirty="0"/>
              <a:t>--------------------------------------------------------------------------------</a:t>
            </a:r>
          </a:p>
          <a:p>
            <a:endParaRPr lang="en-US" dirty="0"/>
          </a:p>
          <a:p>
            <a:r>
              <a:rPr lang="en-US" dirty="0"/>
              <a:t>"Results are coming in.</a:t>
            </a:r>
          </a:p>
          <a:p>
            <a:endParaRPr lang="en-US" dirty="0"/>
          </a:p>
          <a:p>
            <a:r>
              <a:rPr lang="en-US" dirty="0"/>
              <a:t>These are newly confirmed pair AGN at separations greater than 10 kpc, </a:t>
            </a:r>
          </a:p>
          <a:p>
            <a:r>
              <a:rPr lang="en-US" dirty="0"/>
              <a:t>identified through our ALMA continuum survey.</a:t>
            </a:r>
          </a:p>
          <a:p>
            <a:endParaRPr lang="en-US" dirty="0"/>
          </a:p>
          <a:p>
            <a:r>
              <a:rPr lang="en-US" dirty="0"/>
              <a:t>What you're seeing: optical image, raw ALMA continuum, and residual after </a:t>
            </a:r>
          </a:p>
          <a:p>
            <a:r>
              <a:rPr lang="en-US" dirty="0"/>
              <a:t>subtracting the primary source—revealing the companion.</a:t>
            </a:r>
          </a:p>
          <a:p>
            <a:endParaRPr lang="en-US" dirty="0"/>
          </a:p>
          <a:p>
            <a:r>
              <a:rPr lang="en-US" dirty="0"/>
              <a:t>This is just Cycle 10 data. Analysis of the fully observed Cycle 11 data is </a:t>
            </a:r>
          </a:p>
          <a:p>
            <a:r>
              <a:rPr lang="en-US" dirty="0"/>
              <a:t>ongoing, and we expect more discoveries."</a:t>
            </a:r>
          </a:p>
        </p:txBody>
      </p:sp>
      <p:sp>
        <p:nvSpPr>
          <p:cNvPr id="4" name="Slide Number Placeholder 3">
            <a:extLst>
              <a:ext uri="{FF2B5EF4-FFF2-40B4-BE49-F238E27FC236}">
                <a16:creationId xmlns:a16="http://schemas.microsoft.com/office/drawing/2014/main" id="{D813CD88-3FB4-63E6-DCD9-F63911AD5BE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DC54A5B-92E6-8C43-BC3E-BB7675DB5E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64676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98299344-6A95-4A30-BA47-0C28192DFEDF}"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sp>
        <p:nvSpPr>
          <p:cNvPr id="66562" name="Placeholder 2"/>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66563" name="Placeholder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dirty="0"/>
          </a:p>
          <a:p>
            <a:r>
              <a:rPr lang="en-US" dirty="0"/>
              <a:t>--------------------------------------------------------------------------------</a:t>
            </a:r>
          </a:p>
          <a:p>
            <a:r>
              <a:rPr lang="en-US" dirty="0"/>
              <a:t>SLIDE 18: Summary</a:t>
            </a:r>
          </a:p>
          <a:p>
            <a:r>
              <a:rPr lang="en-US" dirty="0"/>
              <a:t>TIME: 17:15-18:30 (1.25 min)</a:t>
            </a:r>
          </a:p>
          <a:p>
            <a:r>
              <a:rPr lang="en-US" dirty="0"/>
              <a:t>--------------------------------------------------------------------------------</a:t>
            </a:r>
          </a:p>
          <a:p>
            <a:endParaRPr lang="en-US" dirty="0"/>
          </a:p>
          <a:p>
            <a:r>
              <a:rPr lang="en-US" dirty="0"/>
              <a:t>"Let me summarize.</a:t>
            </a:r>
          </a:p>
          <a:p>
            <a:endParaRPr lang="en-US" dirty="0"/>
          </a:p>
          <a:p>
            <a:r>
              <a:rPr lang="en-US" dirty="0"/>
              <a:t>Dual AGN at kpc scales represent a critical phase of merger-driven SMBH growth, </a:t>
            </a:r>
          </a:p>
          <a:p>
            <a:r>
              <a:rPr lang="en-US" dirty="0"/>
              <a:t>and ALMA provides unprecedented tools to find and characterize them.</a:t>
            </a:r>
          </a:p>
          <a:p>
            <a:endParaRPr lang="en-US" dirty="0"/>
          </a:p>
          <a:p>
            <a:r>
              <a:rPr lang="en-US" dirty="0"/>
              <a:t>On question one: morphological stage drives evolution. Late-stage mergers show </a:t>
            </a:r>
          </a:p>
          <a:p>
            <a:r>
              <a:rPr lang="en-US" dirty="0"/>
              <a:t>5 times higher star formation, 2.4 times higher AGN luminosity, and 2.8 times </a:t>
            </a:r>
          </a:p>
          <a:p>
            <a:r>
              <a:rPr lang="en-US" dirty="0"/>
              <a:t>higher obscuration.</a:t>
            </a:r>
          </a:p>
          <a:p>
            <a:endParaRPr lang="en-US" dirty="0"/>
          </a:p>
          <a:p>
            <a:r>
              <a:rPr lang="en-US" dirty="0"/>
              <a:t>On question two: molecular gas becomes more centrally concentrated at smaller </a:t>
            </a:r>
          </a:p>
          <a:p>
            <a:r>
              <a:rPr lang="en-US" dirty="0"/>
              <a:t>separations. But the similar gas content in single versus dual AGN tells us </a:t>
            </a:r>
          </a:p>
          <a:p>
            <a:r>
              <a:rPr lang="en-US" dirty="0"/>
              <a:t>variability—not gas availability—drives dual AGN occurrence. The 'picky eaters' </a:t>
            </a:r>
          </a:p>
          <a:p>
            <a:r>
              <a:rPr lang="en-US" dirty="0"/>
              <a:t>result.</a:t>
            </a:r>
          </a:p>
          <a:p>
            <a:endParaRPr lang="en-US" dirty="0"/>
          </a:p>
          <a:p>
            <a:r>
              <a:rPr lang="en-US" dirty="0"/>
              <a:t>On question three: the mm/X-ray correlation successfully identifies obscured </a:t>
            </a:r>
          </a:p>
          <a:p>
            <a:r>
              <a:rPr lang="en-US" dirty="0"/>
              <a:t>AGN, unaffected by Compton-thick absorption. Our ALMA continuum observations </a:t>
            </a:r>
          </a:p>
          <a:p>
            <a:r>
              <a:rPr lang="en-US" dirty="0"/>
              <a:t>are revealing new dual AGN candidates at 0.1-1 kpc separations.</a:t>
            </a:r>
          </a:p>
          <a:p>
            <a:endParaRPr lang="en-US" dirty="0"/>
          </a:p>
          <a:p>
            <a:r>
              <a:rPr lang="en-US" dirty="0"/>
              <a:t>These systems are the parent population of LISA gravitational wave sources. </a:t>
            </a:r>
          </a:p>
          <a:p>
            <a:r>
              <a:rPr lang="en-US" dirty="0"/>
              <a:t>Looking ahead, </a:t>
            </a:r>
            <a:r>
              <a:rPr lang="en-US" dirty="0" err="1"/>
              <a:t>ngVLA</a:t>
            </a:r>
            <a:r>
              <a:rPr lang="en-US" dirty="0"/>
              <a:t> and SKA will push to parsec scales."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7E8AE3-7916-5DBC-39C8-20C1383B9635}"/>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2BD5A5A-FE01-9CA2-0B2E-0ABD9D6885ED}"/>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98299344-6A95-4A30-BA47-0C28192DFEDF}"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sp>
        <p:nvSpPr>
          <p:cNvPr id="66562" name="Placeholder 2">
            <a:extLst>
              <a:ext uri="{FF2B5EF4-FFF2-40B4-BE49-F238E27FC236}">
                <a16:creationId xmlns:a16="http://schemas.microsoft.com/office/drawing/2014/main" id="{233E68AE-2BB5-0076-C042-6681FF892088}"/>
              </a:ext>
            </a:extLst>
          </p:cNvPr>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66563" name="Placeholder 3">
            <a:extLst>
              <a:ext uri="{FF2B5EF4-FFF2-40B4-BE49-F238E27FC236}">
                <a16:creationId xmlns:a16="http://schemas.microsoft.com/office/drawing/2014/main" id="{8A682F39-D30D-500F-EF60-4E109586B1A5}"/>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dirty="0"/>
          </a:p>
          <a:p>
            <a:r>
              <a:rPr lang="en-US" dirty="0"/>
              <a:t>--------------------------------------------------------------------------------</a:t>
            </a:r>
          </a:p>
          <a:p>
            <a:r>
              <a:rPr lang="en-US" dirty="0"/>
              <a:t>SLIDE 19: The Future / Collaboration Opportunities</a:t>
            </a:r>
          </a:p>
          <a:p>
            <a:r>
              <a:rPr lang="en-US" dirty="0"/>
              <a:t>TIME: 18:30-20:00 (1.5 min)</a:t>
            </a:r>
          </a:p>
          <a:p>
            <a:r>
              <a:rPr lang="en-US" dirty="0"/>
              <a:t>--------------------------------------------------------------------------------</a:t>
            </a:r>
          </a:p>
          <a:p>
            <a:endParaRPr lang="en-US" dirty="0"/>
          </a:p>
          <a:p>
            <a:r>
              <a:rPr lang="en-US" dirty="0"/>
              <a:t>"Finally, looking forward.</a:t>
            </a:r>
          </a:p>
          <a:p>
            <a:endParaRPr lang="en-US" dirty="0"/>
          </a:p>
          <a:p>
            <a:r>
              <a:rPr lang="en-US" dirty="0"/>
              <a:t>On the left, our ongoing projects—the ALMA continuum survey, high-resolution </a:t>
            </a:r>
          </a:p>
          <a:p>
            <a:r>
              <a:rPr lang="en-US" dirty="0"/>
              <a:t>CO observations, the BASS merger analysis, and VLT/MUSE spectroscopy.</a:t>
            </a:r>
          </a:p>
          <a:p>
            <a:endParaRPr lang="en-US" dirty="0"/>
          </a:p>
          <a:p>
            <a:r>
              <a:rPr lang="en-US" dirty="0"/>
              <a:t>On the right, collaboration opportunities I'm excited to explore.</a:t>
            </a:r>
          </a:p>
          <a:p>
            <a:endParaRPr lang="en-US" dirty="0"/>
          </a:p>
          <a:p>
            <a:r>
              <a:rPr lang="en-US" dirty="0"/>
              <a:t>[MENTION ORALLY - not on slide:] I should note we've been collaborating with </a:t>
            </a:r>
          </a:p>
          <a:p>
            <a:r>
              <a:rPr lang="en-US" dirty="0"/>
              <a:t>Ran Wang and Luis Ho at PKU, and Sophia Dai here at NAOC for several years—so </a:t>
            </a:r>
          </a:p>
          <a:p>
            <a:r>
              <a:rPr lang="en-US" dirty="0"/>
              <a:t>there's already a foundation to build on.</a:t>
            </a:r>
          </a:p>
          <a:p>
            <a:endParaRPr lang="en-US" dirty="0"/>
          </a:p>
          <a:p>
            <a:r>
              <a:rPr lang="en-US" dirty="0"/>
              <a:t>The FAST + ALMA synergy is particularly interesting for this audience. FAST's </a:t>
            </a:r>
          </a:p>
          <a:p>
            <a:r>
              <a:rPr lang="en-US" dirty="0"/>
              <a:t>HI 21cm observations trace the atomic gas reservoirs—the outer fuel supply in </a:t>
            </a:r>
          </a:p>
          <a:p>
            <a:r>
              <a:rPr lang="en-US" dirty="0"/>
              <a:t>early merger stages. Combined with ALMA's CO observations of molecular gas in </a:t>
            </a:r>
          </a:p>
          <a:p>
            <a:r>
              <a:rPr lang="en-US" dirty="0"/>
              <a:t>the nuclear regions, we could trace the complete gas flow from 100 kpc scales </a:t>
            </a:r>
          </a:p>
          <a:p>
            <a:r>
              <a:rPr lang="en-US" dirty="0"/>
              <a:t>down to the feeding zones. This directly tests the 'picky eaters' picture: is </a:t>
            </a:r>
          </a:p>
          <a:p>
            <a:r>
              <a:rPr lang="en-US" dirty="0"/>
              <a:t>the bottleneck in delivering atomic gas, converting it to molecular, or the </a:t>
            </a:r>
          </a:p>
          <a:p>
            <a:r>
              <a:rPr lang="en-US" dirty="0"/>
              <a:t>final accretion step?</a:t>
            </a:r>
          </a:p>
          <a:p>
            <a:endParaRPr lang="en-US" dirty="0"/>
          </a:p>
          <a:p>
            <a:r>
              <a:rPr lang="en-US" dirty="0"/>
              <a:t>Also interested in pushing to higher redshift with JWST observations of </a:t>
            </a:r>
          </a:p>
          <a:p>
            <a:r>
              <a:rPr lang="en-US" dirty="0"/>
              <a:t>obscured AGN—possibly including the Little Red Dots we're working on—and of </a:t>
            </a:r>
          </a:p>
          <a:p>
            <a:r>
              <a:rPr lang="en-US" dirty="0"/>
              <a:t>course simulations to understand the feeding and variability we observe.</a:t>
            </a:r>
          </a:p>
          <a:p>
            <a:endParaRPr lang="en-US" dirty="0"/>
          </a:p>
          <a:p>
            <a:r>
              <a:rPr lang="en-US" dirty="0"/>
              <a:t>I'll be at NAOC until February 7th. Please find me during the conference or </a:t>
            </a:r>
          </a:p>
          <a:p>
            <a:r>
              <a:rPr lang="en-US" dirty="0"/>
              <a:t>email me if you're interested in any of these directions.</a:t>
            </a:r>
          </a:p>
          <a:p>
            <a:endParaRPr lang="en-US" dirty="0"/>
          </a:p>
          <a:p>
            <a:r>
              <a:rPr lang="en-US" dirty="0"/>
              <a:t>Thank you."</a:t>
            </a:r>
          </a:p>
        </p:txBody>
      </p:sp>
    </p:spTree>
    <p:extLst>
      <p:ext uri="{BB962C8B-B14F-4D97-AF65-F5344CB8AC3E}">
        <p14:creationId xmlns:p14="http://schemas.microsoft.com/office/powerpoint/2010/main" val="1714996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SLIDE 2: Major Galaxy Mergers as Drivers of SMBH Growth</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TIME: 0:30-1:30 (1 min)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"Let me start with the big picture. We know major galaxy mergers drive gas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inflows that fuel both star formation and black hole accretion.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On the left, the classic Barnes 1992 simulations showing the merger sequence.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On the right, beautiful Hubble images of real systems at different stages.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key physics: gravitational torques during the interaction efficiently remove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angular momentum from the gas, driving it toward the nuclear regions where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SMBHs reside."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2951CD-5E97-1345-A887-F963C50C42D0}" type="slidenum">
              <a:rPr lang="en-US" smtClean="0"/>
              <a:t>2</a:t>
            </a:fld>
            <a:endParaRPr lang="en-US"/>
          </a:p>
        </p:txBody>
      </p:sp>
    </p:spTree>
    <p:extLst>
      <p:ext uri="{BB962C8B-B14F-4D97-AF65-F5344CB8AC3E}">
        <p14:creationId xmlns:p14="http://schemas.microsoft.com/office/powerpoint/2010/main" val="24090207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5B808-EA5D-DE50-37C0-A51BFD519D05}"/>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33293852-04C1-A2FD-0F57-5CAA0987320E}"/>
              </a:ext>
            </a:extLst>
          </p:cNvPr>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DAE726-19B1-C342-A20C-A5C7C6387EF8}"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506" name="Rectangle 7">
            <a:extLst>
              <a:ext uri="{FF2B5EF4-FFF2-40B4-BE49-F238E27FC236}">
                <a16:creationId xmlns:a16="http://schemas.microsoft.com/office/drawing/2014/main" id="{9BA01ACA-409A-5C1F-C4EC-D723DFDB0E38}"/>
              </a:ext>
            </a:extLst>
          </p:cNvPr>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fld id="{04D294D6-2860-464F-90FF-EA6D29EA464E}" type="slidenum">
              <a:rPr kumimoji="0" lang="en-US" sz="1200" b="0" i="0" u="none" strike="noStrike" kern="1200" cap="none" spc="0" normalizeH="0" baseline="0" noProof="0">
                <a:ln>
                  <a:noFill/>
                </a:ln>
                <a:solidFill>
                  <a:prstClr val="black"/>
                </a:solidFill>
                <a:effectLst/>
                <a:uLnTx/>
                <a:uFillTx/>
                <a:latin typeface="Arial" pitchFamily="-111" charset="0"/>
                <a:ea typeface="ＭＳ Ｐゴシック" pitchFamily="-111" charset="-128"/>
                <a:cs typeface="ＭＳ Ｐゴシック" pitchFamily="-111" charset="-128"/>
              </a:rPr>
              <a:pPr marL="0" marR="0" lvl="0" indent="0" algn="r" defTabSz="914400" rtl="0" eaLnBrk="0" fontAlgn="base" latinLnBrk="0" hangingPunct="0">
                <a:lnSpc>
                  <a:spcPct val="100000"/>
                </a:lnSpc>
                <a:spcBef>
                  <a:spcPct val="0"/>
                </a:spcBef>
                <a:spcAft>
                  <a:spcPct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Arial" pitchFamily="-111" charset="0"/>
              <a:ea typeface="ＭＳ Ｐゴシック" pitchFamily="-111" charset="-128"/>
              <a:cs typeface="ＭＳ Ｐゴシック" pitchFamily="-111" charset="-128"/>
            </a:endParaRPr>
          </a:p>
        </p:txBody>
      </p:sp>
      <p:sp>
        <p:nvSpPr>
          <p:cNvPr id="31746" name="Rectangle 2">
            <a:extLst>
              <a:ext uri="{FF2B5EF4-FFF2-40B4-BE49-F238E27FC236}">
                <a16:creationId xmlns:a16="http://schemas.microsoft.com/office/drawing/2014/main" id="{6E4B531F-9834-3D49-67E5-BA7C9E440963}"/>
              </a:ext>
            </a:extLst>
          </p:cNvPr>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21508" name="Rectangle 3">
            <a:extLst>
              <a:ext uri="{FF2B5EF4-FFF2-40B4-BE49-F238E27FC236}">
                <a16:creationId xmlns:a16="http://schemas.microsoft.com/office/drawing/2014/main" id="{9C31E938-5218-7143-9096-FDF0BFE6D4F7}"/>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dirty="0"/>
              <a:t>Zoom in on the dual AGN phase - separations less than 10 kiloparsecs. Van </a:t>
            </a:r>
            <a:r>
              <a:rPr lang="en-US" dirty="0" err="1"/>
              <a:t>Wassenhove's</a:t>
            </a:r>
            <a:r>
              <a:rPr lang="en-US" dirty="0"/>
              <a:t> simulations show this is where SMBH separation decreases rapidly. Blecha's work shows this phase has the highest SFR and AGN luminosity - lasting only 100-200 million years. But these systems are extremely difficult to find due to heavy obscuration and resolution requirements. Only a handful confirmed in the local universe.</a:t>
            </a:r>
            <a:endParaRPr lang="es-ES_tradnl" dirty="0"/>
          </a:p>
        </p:txBody>
      </p:sp>
    </p:spTree>
    <p:extLst>
      <p:ext uri="{BB962C8B-B14F-4D97-AF65-F5344CB8AC3E}">
        <p14:creationId xmlns:p14="http://schemas.microsoft.com/office/powerpoint/2010/main" val="21125225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1FFCED-1836-382B-B71F-7EB986E84CB6}"/>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7B979593-89A0-9F61-507D-D7E0885814B5}"/>
              </a:ext>
            </a:extLst>
          </p:cNvPr>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417F-DE91-45AD-B662-E0DEDD82ACC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130" name="Rectangle 7">
            <a:extLst>
              <a:ext uri="{FF2B5EF4-FFF2-40B4-BE49-F238E27FC236}">
                <a16:creationId xmlns:a16="http://schemas.microsoft.com/office/drawing/2014/main" id="{13D60BAB-5451-B725-D8B4-5D4F31044CF9}"/>
              </a:ext>
            </a:extLst>
          </p:cNvPr>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BDF6E82-4107-4D5D-B0FA-426E6E25E8AA}"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21</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endParaRPr>
          </a:p>
        </p:txBody>
      </p:sp>
      <p:sp>
        <p:nvSpPr>
          <p:cNvPr id="64514" name="Rectangle 2">
            <a:extLst>
              <a:ext uri="{FF2B5EF4-FFF2-40B4-BE49-F238E27FC236}">
                <a16:creationId xmlns:a16="http://schemas.microsoft.com/office/drawing/2014/main" id="{0F731149-4D48-3046-5855-25D6C42E8A2A}"/>
              </a:ext>
            </a:extLst>
          </p:cNvPr>
          <p:cNvSpPr>
            <a:spLocks noGrp="1" noRot="1" noChangeAspect="1" noChangeArrowheads="1"/>
          </p:cNvSpPr>
          <p:nvPr>
            <p:ph type="sldImg"/>
          </p:nvPr>
        </p:nvSpPr>
        <p:spPr>
          <a:xfrm>
            <a:off x="0" y="0"/>
            <a:ext cx="0" cy="0"/>
          </a:xfrm>
          <a:solidFill>
            <a:srgbClr val="FFFFFF"/>
          </a:solidFill>
          <a:ln/>
          <a:extLst>
            <a:ext uri="{FAA26D3D-D897-4be2-8F04-BA451C77F1D7}">
              <ma14:placeholderFlag xmlns="" xmlns:ma14="http://schemas.microsoft.com/office/mac/drawingml/2011/main" val="1"/>
            </a:ext>
          </a:extLst>
        </p:spPr>
      </p:sp>
      <p:sp>
        <p:nvSpPr>
          <p:cNvPr id="48132" name="Rectangle 3">
            <a:extLst>
              <a:ext uri="{FF2B5EF4-FFF2-40B4-BE49-F238E27FC236}">
                <a16:creationId xmlns:a16="http://schemas.microsoft.com/office/drawing/2014/main" id="{6CD51FBE-A8F3-B2BE-8A2A-26BB03FEAE64}"/>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dirty="0"/>
              <a:t>We studied 71 BASS AGN in mergers. This includes Koss 2018's random sample of 17 late-stage mergers below 10 kpc, plus we added 32 systems at larger separations and used Gemini near-IR adaptive optics for another 22 candidates. Final sample: 8 single nucleus AGN, 8 dual AGN, and 55 single AGN in double nucleus systems - separations from 300 parsecs to 30 kiloparsecs.</a:t>
            </a:r>
          </a:p>
        </p:txBody>
      </p:sp>
    </p:spTree>
    <p:extLst>
      <p:ext uri="{BB962C8B-B14F-4D97-AF65-F5344CB8AC3E}">
        <p14:creationId xmlns:p14="http://schemas.microsoft.com/office/powerpoint/2010/main" val="30473210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121476-C3F4-8C92-62C0-870A7BBAFB10}"/>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8D1ABA51-931B-EFA0-A77C-EABB07632AF3}"/>
              </a:ext>
            </a:extLst>
          </p:cNvPr>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417F-DE91-45AD-B662-E0DEDD82ACC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130" name="Rectangle 7">
            <a:extLst>
              <a:ext uri="{FF2B5EF4-FFF2-40B4-BE49-F238E27FC236}">
                <a16:creationId xmlns:a16="http://schemas.microsoft.com/office/drawing/2014/main" id="{85B8BEF0-31FF-40CD-2BC0-EDE8EBB272FF}"/>
              </a:ext>
            </a:extLst>
          </p:cNvPr>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BDF6E82-4107-4D5D-B0FA-426E6E25E8AA}"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22</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endParaRPr>
          </a:p>
        </p:txBody>
      </p:sp>
      <p:sp>
        <p:nvSpPr>
          <p:cNvPr id="64514" name="Rectangle 2">
            <a:extLst>
              <a:ext uri="{FF2B5EF4-FFF2-40B4-BE49-F238E27FC236}">
                <a16:creationId xmlns:a16="http://schemas.microsoft.com/office/drawing/2014/main" id="{40FF26C8-2676-9FCF-1491-F115A903FC00}"/>
              </a:ext>
            </a:extLst>
          </p:cNvPr>
          <p:cNvSpPr>
            <a:spLocks noGrp="1" noRot="1" noChangeAspect="1" noChangeArrowheads="1"/>
          </p:cNvSpPr>
          <p:nvPr>
            <p:ph type="sldImg"/>
          </p:nvPr>
        </p:nvSpPr>
        <p:spPr>
          <a:xfrm>
            <a:off x="0" y="0"/>
            <a:ext cx="0" cy="0"/>
          </a:xfrm>
          <a:solidFill>
            <a:srgbClr val="FFFFFF"/>
          </a:solidFill>
          <a:ln/>
          <a:extLst>
            <a:ext uri="{FAA26D3D-D897-4be2-8F04-BA451C77F1D7}">
              <ma14:placeholderFlag xmlns="" xmlns:ma14="http://schemas.microsoft.com/office/mac/drawingml/2011/main" val="1"/>
            </a:ext>
          </a:extLst>
        </p:spPr>
      </p:sp>
      <p:sp>
        <p:nvSpPr>
          <p:cNvPr id="48132" name="Rectangle 3">
            <a:extLst>
              <a:ext uri="{FF2B5EF4-FFF2-40B4-BE49-F238E27FC236}">
                <a16:creationId xmlns:a16="http://schemas.microsoft.com/office/drawing/2014/main" id="{ACBB28FA-B7E3-9723-53AC-081A5E2FDBFA}"/>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dirty="0"/>
              <a:t>We built a custom photometry pipeline - PSF-matched, star-masked, 12 arcsecond resolution. Used CIGALE with delayed plus burst star formation histories. For dual AGN, we used two torus components to avoid infrared degeneracy between the two nuclei. This gives us AGN luminosity, star formation rates, and obscuration for each system.</a:t>
            </a:r>
          </a:p>
        </p:txBody>
      </p:sp>
    </p:spTree>
    <p:extLst>
      <p:ext uri="{BB962C8B-B14F-4D97-AF65-F5344CB8AC3E}">
        <p14:creationId xmlns:p14="http://schemas.microsoft.com/office/powerpoint/2010/main" val="38447753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11DB10-5034-7C51-2910-6074AFACD926}"/>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1BF129AF-EEEA-B7D3-1C69-AC32DFD39C32}"/>
              </a:ext>
            </a:extLst>
          </p:cNvPr>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417F-DE91-45AD-B662-E0DEDD82ACC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130" name="Rectangle 7">
            <a:extLst>
              <a:ext uri="{FF2B5EF4-FFF2-40B4-BE49-F238E27FC236}">
                <a16:creationId xmlns:a16="http://schemas.microsoft.com/office/drawing/2014/main" id="{991C1268-A608-45CA-E68E-2B2EE3AD841F}"/>
              </a:ext>
            </a:extLst>
          </p:cNvPr>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BDF6E82-4107-4D5D-B0FA-426E6E25E8AA}"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23</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endParaRPr>
          </a:p>
        </p:txBody>
      </p:sp>
      <p:sp>
        <p:nvSpPr>
          <p:cNvPr id="64514" name="Rectangle 2">
            <a:extLst>
              <a:ext uri="{FF2B5EF4-FFF2-40B4-BE49-F238E27FC236}">
                <a16:creationId xmlns:a16="http://schemas.microsoft.com/office/drawing/2014/main" id="{B3F1614A-9D38-50A9-2126-04868636864A}"/>
              </a:ext>
            </a:extLst>
          </p:cNvPr>
          <p:cNvSpPr>
            <a:spLocks noGrp="1" noRot="1" noChangeAspect="1" noChangeArrowheads="1"/>
          </p:cNvSpPr>
          <p:nvPr>
            <p:ph type="sldImg"/>
          </p:nvPr>
        </p:nvSpPr>
        <p:spPr>
          <a:xfrm>
            <a:off x="0" y="0"/>
            <a:ext cx="0" cy="0"/>
          </a:xfrm>
          <a:solidFill>
            <a:srgbClr val="FFFFFF"/>
          </a:solidFill>
          <a:ln/>
          <a:extLst>
            <a:ext uri="{FAA26D3D-D897-4be2-8F04-BA451C77F1D7}">
              <ma14:placeholderFlag xmlns="" xmlns:ma14="http://schemas.microsoft.com/office/mac/drawingml/2011/main" val="1"/>
            </a:ext>
          </a:extLst>
        </p:spPr>
      </p:sp>
      <p:sp>
        <p:nvSpPr>
          <p:cNvPr id="48132" name="Rectangle 3">
            <a:extLst>
              <a:ext uri="{FF2B5EF4-FFF2-40B4-BE49-F238E27FC236}">
                <a16:creationId xmlns:a16="http://schemas.microsoft.com/office/drawing/2014/main" id="{3C5E86FC-6FC2-B06A-BA2E-4ED7012097FE}"/>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dirty="0"/>
              <a:t>Here's what we found. No correlation between stellar mass and SFR - these sources are OFF the star-forming main sequence. Slight anti-correlation between AGN fraction and SFR. Mild correlation between AGN luminosity and SFR. But critically - no obvious correlation with nuclear separation. This suggests separation alone doesn't tell the story.</a:t>
            </a:r>
          </a:p>
          <a:p>
            <a:endParaRPr lang="en-US" dirty="0"/>
          </a:p>
          <a:p>
            <a:r>
              <a:rPr lang="en-US" dirty="0" err="1"/>
              <a:t>fracAGN</a:t>
            </a:r>
            <a:r>
              <a:rPr lang="en-US" dirty="0"/>
              <a:t> = fraction of total (bolometric) luminosity from the AGN (vs. star formation)</a:t>
            </a:r>
          </a:p>
        </p:txBody>
      </p:sp>
    </p:spTree>
    <p:extLst>
      <p:ext uri="{BB962C8B-B14F-4D97-AF65-F5344CB8AC3E}">
        <p14:creationId xmlns:p14="http://schemas.microsoft.com/office/powerpoint/2010/main" val="795852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C5ECF0-F87B-434F-8442-22CCA6E2E4ED}"/>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754C71DE-E543-958A-D06C-E702C52CEB0B}"/>
              </a:ext>
            </a:extLst>
          </p:cNvPr>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417F-DE91-45AD-B662-E0DEDD82ACC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130" name="Rectangle 7">
            <a:extLst>
              <a:ext uri="{FF2B5EF4-FFF2-40B4-BE49-F238E27FC236}">
                <a16:creationId xmlns:a16="http://schemas.microsoft.com/office/drawing/2014/main" id="{BD915B6A-C6CA-90E8-C619-C4FF2902132D}"/>
              </a:ext>
            </a:extLst>
          </p:cNvPr>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BDF6E82-4107-4D5D-B0FA-426E6E25E8AA}"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24</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endParaRPr>
          </a:p>
        </p:txBody>
      </p:sp>
      <p:sp>
        <p:nvSpPr>
          <p:cNvPr id="64514" name="Rectangle 2">
            <a:extLst>
              <a:ext uri="{FF2B5EF4-FFF2-40B4-BE49-F238E27FC236}">
                <a16:creationId xmlns:a16="http://schemas.microsoft.com/office/drawing/2014/main" id="{B53EDC33-DAAD-9BCE-264A-AD0CDDC5FBED}"/>
              </a:ext>
            </a:extLst>
          </p:cNvPr>
          <p:cNvSpPr>
            <a:spLocks noGrp="1" noRot="1" noChangeAspect="1" noChangeArrowheads="1"/>
          </p:cNvSpPr>
          <p:nvPr>
            <p:ph type="sldImg"/>
          </p:nvPr>
        </p:nvSpPr>
        <p:spPr>
          <a:xfrm>
            <a:off x="0" y="0"/>
            <a:ext cx="0" cy="0"/>
          </a:xfrm>
          <a:solidFill>
            <a:srgbClr val="FFFFFF"/>
          </a:solidFill>
          <a:ln/>
          <a:extLst>
            <a:ext uri="{FAA26D3D-D897-4be2-8F04-BA451C77F1D7}">
              <ma14:placeholderFlag xmlns="" xmlns:ma14="http://schemas.microsoft.com/office/mac/drawingml/2011/main" val="1"/>
            </a:ext>
          </a:extLst>
        </p:spPr>
      </p:sp>
      <p:sp>
        <p:nvSpPr>
          <p:cNvPr id="48132" name="Rectangle 3">
            <a:extLst>
              <a:ext uri="{FF2B5EF4-FFF2-40B4-BE49-F238E27FC236}">
                <a16:creationId xmlns:a16="http://schemas.microsoft.com/office/drawing/2014/main" id="{20B38D46-A302-C289-D9F5-3AD4A0AC24C6}"/>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dirty="0"/>
              <a:t>So instead of using separation, we classified merger stage visually using Stierwalt's criteria. N - isolated, pre-merger. A - first passage with tidal features. B - separated pair. C - ongoing merger, mid-stage with strong distortions. D - late-stage coalescence, single distorted remnant. This morphological approach proved much more informative.</a:t>
            </a:r>
          </a:p>
        </p:txBody>
      </p:sp>
    </p:spTree>
    <p:extLst>
      <p:ext uri="{BB962C8B-B14F-4D97-AF65-F5344CB8AC3E}">
        <p14:creationId xmlns:p14="http://schemas.microsoft.com/office/powerpoint/2010/main" val="4030207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C1FA59-0696-AE6A-7416-49E85F966F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33FA11-097A-84C0-5FB5-B4669DD15E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B925E4-2CE1-5C1F-F5AA-B2F8B0253B87}"/>
              </a:ext>
            </a:extLst>
          </p:cNvPr>
          <p:cNvSpPr>
            <a:spLocks noGrp="1"/>
          </p:cNvSpPr>
          <p:nvPr>
            <p:ph type="body" idx="1"/>
          </p:nvPr>
        </p:nvSpPr>
        <p:spPr/>
        <p:txBody>
          <a:bodyPr/>
          <a:lstStyle/>
          <a:p>
            <a:r>
              <a:rPr lang="en-US" dirty="0"/>
              <a:t>For comparison, we also observed two single AGN in mergers at similar separations - Mrk 975 and NGC 985. This lets us compare: are dual AGN special in their gas content, or are they similar to single AGN at the same stage?</a:t>
            </a:r>
          </a:p>
        </p:txBody>
      </p:sp>
      <p:sp>
        <p:nvSpPr>
          <p:cNvPr id="4" name="Slide Number Placeholder 3">
            <a:extLst>
              <a:ext uri="{FF2B5EF4-FFF2-40B4-BE49-F238E27FC236}">
                <a16:creationId xmlns:a16="http://schemas.microsoft.com/office/drawing/2014/main" id="{5605A56B-9162-E8AB-35AD-AAF21A1C387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DC54A5B-92E6-8C43-BC3E-BB7675DB5E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0526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7FC118-E3E2-E089-6874-5537BC9B81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C54127-4F16-9082-9D8E-028DCE62B4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313B7A-10FE-2832-6F62-8619204118D9}"/>
              </a:ext>
            </a:extLst>
          </p:cNvPr>
          <p:cNvSpPr>
            <a:spLocks noGrp="1"/>
          </p:cNvSpPr>
          <p:nvPr>
            <p:ph type="body" idx="1"/>
          </p:nvPr>
        </p:nvSpPr>
        <p:spPr/>
        <p:txBody>
          <a:bodyPr/>
          <a:lstStyle/>
          <a:p>
            <a:r>
              <a:rPr lang="en-US" dirty="0"/>
              <a:t>Looking at non-rotating gas - available for black hole accretion - more massive black holes have higher surface densities within their spheres of influence. But here's the surprise: this doesn't strongly correlate with AGN bolometric luminosity or Eddington ratio. Gas availability isn't the limiting factor.</a:t>
            </a:r>
          </a:p>
          <a:p>
            <a:endParaRPr lang="en-US" dirty="0"/>
          </a:p>
          <a:p>
            <a:r>
              <a:rPr lang="en-US" dirty="0"/>
              <a:t>Eddington ratio = accretion rate relative to maximum possible for a given black hole mass</a:t>
            </a:r>
          </a:p>
        </p:txBody>
      </p:sp>
      <p:sp>
        <p:nvSpPr>
          <p:cNvPr id="4" name="Slide Number Placeholder 3">
            <a:extLst>
              <a:ext uri="{FF2B5EF4-FFF2-40B4-BE49-F238E27FC236}">
                <a16:creationId xmlns:a16="http://schemas.microsoft.com/office/drawing/2014/main" id="{F231BD55-02C2-6639-E6DF-7CE8EFF1214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DC54A5B-92E6-8C43-BC3E-BB7675DB5E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12585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BE002A-FB74-2CA2-B964-32CDAEE630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B510DC-AB19-7BBD-E1B0-50B3E4813F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8C3383-9B99-6E23-7D10-F25499DEE16E}"/>
              </a:ext>
            </a:extLst>
          </p:cNvPr>
          <p:cNvSpPr>
            <a:spLocks noGrp="1"/>
          </p:cNvSpPr>
          <p:nvPr>
            <p:ph type="body" idx="1"/>
          </p:nvPr>
        </p:nvSpPr>
        <p:spPr/>
        <p:txBody>
          <a:bodyPr/>
          <a:lstStyle/>
          <a:p>
            <a:r>
              <a:rPr lang="en-US" dirty="0"/>
              <a:t>Which brings us to question three. Currently we have very few dual AGN at 1-10 kpc separations - incomplete, biased samples. Hard to find due to obscuration and resolution requirements. But we can obtain more complete samples by combining morphological info from imaging surveys, identifying dual systems with ALMA, and confirming their AGN nature. Let me show you how.</a:t>
            </a:r>
          </a:p>
        </p:txBody>
      </p:sp>
      <p:sp>
        <p:nvSpPr>
          <p:cNvPr id="4" name="Slide Number Placeholder 3">
            <a:extLst>
              <a:ext uri="{FF2B5EF4-FFF2-40B4-BE49-F238E27FC236}">
                <a16:creationId xmlns:a16="http://schemas.microsoft.com/office/drawing/2014/main" id="{59D91AA0-3FE9-80A7-ED05-0DABF5CD13F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2951CD-5E97-1345-A887-F963C50C42D0}"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66201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177DE-8AF8-072D-3232-4312E85368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A39CF9-E30E-3F02-A18A-CCB1E0857C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50A1E4-3FCB-14C1-5FCA-E92C34A4CEEB}"/>
              </a:ext>
            </a:extLst>
          </p:cNvPr>
          <p:cNvSpPr>
            <a:spLocks noGrp="1"/>
          </p:cNvSpPr>
          <p:nvPr>
            <p:ph type="body" idx="1"/>
          </p:nvPr>
        </p:nvSpPr>
        <p:spPr/>
        <p:txBody>
          <a:bodyPr/>
          <a:lstStyle/>
          <a:p>
            <a:r>
              <a:rPr lang="en-US" dirty="0"/>
              <a:t>The key is that radio-quiet AGN show coronal emission in the millimeter - self-absorbed synchrotron radiation from a very compact, few-Schwarzschild-radii region, peaking around 100 GHz. By combining radio and millimeter observations, we can identify this AGN signature separately from jets, star formation, and dust.</a:t>
            </a:r>
          </a:p>
        </p:txBody>
      </p:sp>
      <p:sp>
        <p:nvSpPr>
          <p:cNvPr id="4" name="Slide Number Placeholder 3">
            <a:extLst>
              <a:ext uri="{FF2B5EF4-FFF2-40B4-BE49-F238E27FC236}">
                <a16:creationId xmlns:a16="http://schemas.microsoft.com/office/drawing/2014/main" id="{15A0E571-FA98-EBBA-2B7F-AB12622FE76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2951CD-5E97-1345-A887-F963C50C42D0}"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280612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B539EC-02EF-B83C-2497-900941B269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098E35-8E55-50C5-5F56-9D865D5BA1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8077FE-83A2-618B-0A99-9C9CC3A3036E}"/>
              </a:ext>
            </a:extLst>
          </p:cNvPr>
          <p:cNvSpPr>
            <a:spLocks noGrp="1"/>
          </p:cNvSpPr>
          <p:nvPr>
            <p:ph type="body" idx="1"/>
          </p:nvPr>
        </p:nvSpPr>
        <p:spPr/>
        <p:txBody>
          <a:bodyPr/>
          <a:lstStyle/>
          <a:p>
            <a:r>
              <a:rPr lang="en-US" dirty="0"/>
              <a:t>And we're finding them. Three examples of new dual AGN candidates at approximately 1 kiloparsec separations. Top: 1.5 kpc separation. Middle: 870 parsecs. Bottom: just 120 parsecs - among the closest dual AGN candidates ever found. ALMA continuum clearly resolves both nuclei. These are exactly the systems that were hidden before.</a:t>
            </a:r>
          </a:p>
        </p:txBody>
      </p:sp>
      <p:sp>
        <p:nvSpPr>
          <p:cNvPr id="4" name="Slide Number Placeholder 3">
            <a:extLst>
              <a:ext uri="{FF2B5EF4-FFF2-40B4-BE49-F238E27FC236}">
                <a16:creationId xmlns:a16="http://schemas.microsoft.com/office/drawing/2014/main" id="{1564872F-4EDE-591C-6C5A-B6F5326E28E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DC54A5B-92E6-8C43-BC3E-BB7675DB5E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6430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DF7AB6-462C-6B4C-BDA1-7F3181A93BA4}"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9202" name="Rectangle 7"/>
          <p:cNvSpPr txBox="1">
            <a:spLocks noGrp="1" noChangeArrowheads="1"/>
          </p:cNvSpPr>
          <p:nvPr/>
        </p:nvSpPr>
        <p:spPr bwMode="auto">
          <a:xfrm>
            <a:off x="3886200" y="8686800"/>
            <a:ext cx="2971800" cy="4572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BCAE5C69-DD31-CC4B-B915-65AF350546BC}"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Arial" charset="0"/>
              <a:ea typeface="ＭＳ Ｐゴシック" charset="0"/>
            </a:endParaRPr>
          </a:p>
        </p:txBody>
      </p:sp>
      <p:sp>
        <p:nvSpPr>
          <p:cNvPr id="103426" name="Rectangle 2"/>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79204"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r>
              <a:rPr lang="en-US" dirty="0"/>
              <a:t>--------------------------------------------------------------------------------</a:t>
            </a:r>
          </a:p>
          <a:p>
            <a:r>
              <a:rPr lang="en-US" dirty="0"/>
              <a:t>SLIDE 3: Hopkins Timeline + Dual AGN Phase</a:t>
            </a:r>
          </a:p>
          <a:p>
            <a:r>
              <a:rPr lang="en-US" dirty="0"/>
              <a:t>TIME: 1:30-3:00 (1.5 min)</a:t>
            </a:r>
          </a:p>
          <a:p>
            <a:r>
              <a:rPr lang="en-US" dirty="0"/>
              <a:t>--------------------------------------------------------------------------------</a:t>
            </a:r>
          </a:p>
          <a:p>
            <a:endParaRPr lang="en-US" dirty="0"/>
          </a:p>
          <a:p>
            <a:r>
              <a:rPr lang="en-US" dirty="0"/>
              <a:t>"This cartoon from Hopkins, building on the Sanders evolutionary sequence, shows </a:t>
            </a:r>
          </a:p>
          <a:p>
            <a:r>
              <a:rPr lang="en-US" dirty="0"/>
              <a:t>what we expect to happen.</a:t>
            </a:r>
          </a:p>
          <a:p>
            <a:endParaRPr lang="en-US" dirty="0"/>
          </a:p>
          <a:p>
            <a:r>
              <a:rPr lang="en-US" dirty="0"/>
              <a:t>The critical point: numerical simulations predict that the dual AGN phase—when </a:t>
            </a:r>
          </a:p>
          <a:p>
            <a:r>
              <a:rPr lang="en-US" dirty="0"/>
              <a:t>the two nuclei are separated by less than 10 kpc—is where most of the SMBH </a:t>
            </a:r>
          </a:p>
          <a:p>
            <a:r>
              <a:rPr lang="en-US" dirty="0"/>
              <a:t>growth occurs. This phase lasts only about 100-200 million years.</a:t>
            </a:r>
          </a:p>
          <a:p>
            <a:endParaRPr lang="en-US" dirty="0"/>
          </a:p>
          <a:p>
            <a:r>
              <a:rPr lang="en-US" dirty="0"/>
              <a:t>From our own work, the heavily obscured phase lasts roughly 100 Myr before the </a:t>
            </a:r>
          </a:p>
          <a:p>
            <a:r>
              <a:rPr lang="en-US" dirty="0"/>
              <a:t>system blows out the dust and becomes a visible quasar.</a:t>
            </a:r>
          </a:p>
          <a:p>
            <a:endParaRPr lang="en-US" dirty="0"/>
          </a:p>
          <a:p>
            <a:r>
              <a:rPr lang="en-US" dirty="0"/>
              <a:t>But here's the challenge: this phase is extremely difficult to observe. Heavy </a:t>
            </a:r>
          </a:p>
          <a:p>
            <a:r>
              <a:rPr lang="en-US" dirty="0"/>
              <a:t>obscuration hides the AGN, and the small separations require high angular </a:t>
            </a:r>
          </a:p>
          <a:p>
            <a:r>
              <a:rPr lang="en-US" dirty="0"/>
              <a:t>resolution. That's why we have only a handful of confirmed systems despite </a:t>
            </a:r>
          </a:p>
          <a:p>
            <a:r>
              <a:rPr lang="en-US" dirty="0"/>
              <a:t>decades of searching."</a:t>
            </a:r>
          </a:p>
        </p:txBody>
      </p:sp>
    </p:spTree>
    <p:extLst>
      <p:ext uri="{BB962C8B-B14F-4D97-AF65-F5344CB8AC3E}">
        <p14:creationId xmlns:p14="http://schemas.microsoft.com/office/powerpoint/2010/main" val="15777403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99E7E-340D-4312-168D-3CCF123309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586C37-FA12-8F97-0ED5-063CAB4492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6EA2C5-9CF5-67FE-491F-65D11F99387E}"/>
              </a:ext>
            </a:extLst>
          </p:cNvPr>
          <p:cNvSpPr>
            <a:spLocks noGrp="1"/>
          </p:cNvSpPr>
          <p:nvPr>
            <p:ph type="body" idx="1"/>
          </p:nvPr>
        </p:nvSpPr>
        <p:spPr/>
        <p:txBody>
          <a:bodyPr/>
          <a:lstStyle/>
          <a:p>
            <a:r>
              <a:rPr lang="en-US" dirty="0"/>
              <a:t>Looking ahead: </a:t>
            </a:r>
            <a:r>
              <a:rPr lang="en-US" dirty="0" err="1"/>
              <a:t>ngVLA</a:t>
            </a:r>
            <a:r>
              <a:rPr lang="en-US" dirty="0"/>
              <a:t> and SKA will let us reach sub-parsec scales up to much higher redshifts. We'll resolve orbital motion directly, measuring binary periods over years. This will complete the census of SMBH pairs from kiloparsecs all the way down to parsec-scale binaries approaching coalescence.</a:t>
            </a:r>
          </a:p>
        </p:txBody>
      </p:sp>
      <p:sp>
        <p:nvSpPr>
          <p:cNvPr id="4" name="Slide Number Placeholder 3">
            <a:extLst>
              <a:ext uri="{FF2B5EF4-FFF2-40B4-BE49-F238E27FC236}">
                <a16:creationId xmlns:a16="http://schemas.microsoft.com/office/drawing/2014/main" id="{681D52D3-AE14-6D55-98FD-8656C9EAF5B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2951CD-5E97-1345-A887-F963C50C42D0}"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2631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g3362434a153_0_2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7" name="Google Shape;777;g3362434a153_0_2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3"/>
        <p:cNvGrpSpPr/>
        <p:nvPr/>
      </p:nvGrpSpPr>
      <p:grpSpPr>
        <a:xfrm>
          <a:off x="0" y="0"/>
          <a:ext cx="0" cy="0"/>
          <a:chOff x="0" y="0"/>
          <a:chExt cx="0" cy="0"/>
        </a:xfrm>
      </p:grpSpPr>
      <p:sp>
        <p:nvSpPr>
          <p:cNvPr id="794" name="Google Shape;794;g3362434a153_0_2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5" name="Google Shape;795;g3362434a153_0_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3362434a153_0_2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5" name="Google Shape;725;g3362434a153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g35d641bcab0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2" name="Google Shape;732;g35d641bcab0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9"/>
        <p:cNvGrpSpPr/>
        <p:nvPr/>
      </p:nvGrpSpPr>
      <p:grpSpPr>
        <a:xfrm>
          <a:off x="0" y="0"/>
          <a:ext cx="0" cy="0"/>
          <a:chOff x="0" y="0"/>
          <a:chExt cx="0" cy="0"/>
        </a:xfrm>
      </p:grpSpPr>
      <p:sp>
        <p:nvSpPr>
          <p:cNvPr id="740" name="Google Shape;740;g35d641bcab0_0_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1" name="Google Shape;741;g35d641bcab0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8"/>
        <p:cNvGrpSpPr/>
        <p:nvPr/>
      </p:nvGrpSpPr>
      <p:grpSpPr>
        <a:xfrm>
          <a:off x="0" y="0"/>
          <a:ext cx="0" cy="0"/>
          <a:chOff x="0" y="0"/>
          <a:chExt cx="0" cy="0"/>
        </a:xfrm>
      </p:grpSpPr>
      <p:sp>
        <p:nvSpPr>
          <p:cNvPr id="749" name="Google Shape;749;g35d641bcab0_0_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0" name="Google Shape;750;g35d641bcab0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7"/>
        <p:cNvGrpSpPr/>
        <p:nvPr/>
      </p:nvGrpSpPr>
      <p:grpSpPr>
        <a:xfrm>
          <a:off x="0" y="0"/>
          <a:ext cx="0" cy="0"/>
          <a:chOff x="0" y="0"/>
          <a:chExt cx="0" cy="0"/>
        </a:xfrm>
      </p:grpSpPr>
      <p:sp>
        <p:nvSpPr>
          <p:cNvPr id="758" name="Google Shape;758;g35d641bcab0_0_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9" name="Google Shape;759;g35d641bcab0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B96DD2-7FFF-7F85-EAA5-8702B168F8C4}"/>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F43714B1-CCA2-6A9A-C799-5C756D794A30}"/>
              </a:ext>
            </a:extLst>
          </p:cNvPr>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49F93E-A0DE-684A-9BB7-20D300E374F0}" type="slidenum">
              <a:rPr kumimoji="0" lang="en-US" altLang="en-US" sz="1200" b="0" i="0" u="none" strike="noStrike" kern="1200" cap="none" spc="0" normalizeH="0" baseline="0" noProof="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4754" name="Rectangle 7">
            <a:extLst>
              <a:ext uri="{FF2B5EF4-FFF2-40B4-BE49-F238E27FC236}">
                <a16:creationId xmlns:a16="http://schemas.microsoft.com/office/drawing/2014/main" id="{6F78CA7A-B674-578F-37DB-600CCC1E3052}"/>
              </a:ext>
            </a:extLst>
          </p:cNvPr>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anchor="b"/>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54748388-694B-244C-9C61-8004E8C99169}" type="slidenum">
              <a:rPr kumimoji="0" lang="en-US" altLang="en-US" sz="1200" b="0"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US" altLang="en-US"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sp>
        <p:nvSpPr>
          <p:cNvPr id="64514" name="Rectangle 2">
            <a:extLst>
              <a:ext uri="{FF2B5EF4-FFF2-40B4-BE49-F238E27FC236}">
                <a16:creationId xmlns:a16="http://schemas.microsoft.com/office/drawing/2014/main" id="{83694903-8DDA-A523-34C7-13DB4F8DC8EA}"/>
              </a:ext>
            </a:extLst>
          </p:cNvPr>
          <p:cNvSpPr>
            <a:spLocks noGrp="1" noRot="1" noChangeAspect="1" noChangeArrowheads="1"/>
          </p:cNvSpPr>
          <p:nvPr>
            <p:ph type="sldImg"/>
          </p:nvPr>
        </p:nvSpPr>
        <p:spPr>
          <a:xfrm>
            <a:off x="0" y="0"/>
            <a:ext cx="0" cy="0"/>
          </a:xfrm>
          <a:solidFill>
            <a:srgbClr val="FFFFFF"/>
          </a:solidFill>
          <a:ln/>
          <a:extLst>
            <a:ext uri="{FAA26D3D-D897-4be2-8F04-BA451C77F1D7}">
              <ma14:placeholderFlag xmlns="" xmlns:ma14="http://schemas.microsoft.com/office/mac/drawingml/2011/main" val="1"/>
            </a:ext>
          </a:extLst>
        </p:spPr>
      </p:sp>
      <p:sp>
        <p:nvSpPr>
          <p:cNvPr id="74756" name="Rectangle 3">
            <a:extLst>
              <a:ext uri="{FF2B5EF4-FFF2-40B4-BE49-F238E27FC236}">
                <a16:creationId xmlns:a16="http://schemas.microsoft.com/office/drawing/2014/main" id="{C1EFBEFD-860F-A443-BDD6-B214668FA714}"/>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dirty="0"/>
              <a:t>--------------------------------------------------------------------------------</a:t>
            </a:r>
          </a:p>
          <a:p>
            <a:r>
              <a:rPr lang="en-US" altLang="en-US" dirty="0"/>
              <a:t>SLIDE 4: SMBH Growth-Galaxy Mergers Observational Connection</a:t>
            </a:r>
          </a:p>
          <a:p>
            <a:r>
              <a:rPr lang="en-US" altLang="en-US" dirty="0"/>
              <a:t>TIME: 3:00-4:15 (1.25 min)</a:t>
            </a:r>
          </a:p>
          <a:p>
            <a:r>
              <a:rPr lang="en-US" altLang="en-US" dirty="0"/>
              <a:t>--------------------------------------------------------------------------------</a:t>
            </a:r>
          </a:p>
          <a:p>
            <a:endParaRPr lang="en-US" altLang="en-US" dirty="0"/>
          </a:p>
          <a:p>
            <a:r>
              <a:rPr lang="en-US" altLang="en-US" dirty="0"/>
              <a:t>"What do the observations tell us?</a:t>
            </a:r>
          </a:p>
          <a:p>
            <a:endParaRPr lang="en-US" altLang="en-US" dirty="0"/>
          </a:p>
          <a:p>
            <a:r>
              <a:rPr lang="en-US" altLang="en-US" dirty="0"/>
              <a:t>Three key results here. Left panel from our 2012 work: the most luminous AGN </a:t>
            </a:r>
          </a:p>
          <a:p>
            <a:r>
              <a:rPr lang="en-US" altLang="en-US" dirty="0"/>
              <a:t>are preferentially found in mergers—the merger fraction increases dramatically </a:t>
            </a:r>
          </a:p>
          <a:p>
            <a:r>
              <a:rPr lang="en-US" altLang="en-US" dirty="0"/>
              <a:t>above 10^46 erg/s.</a:t>
            </a:r>
          </a:p>
          <a:p>
            <a:endParaRPr lang="en-US" altLang="en-US" dirty="0"/>
          </a:p>
          <a:p>
            <a:r>
              <a:rPr lang="en-US" altLang="en-US" dirty="0"/>
              <a:t>Middle panel from Koss: X-ray luminosity increases as nuclear separation </a:t>
            </a:r>
          </a:p>
          <a:p>
            <a:r>
              <a:rPr lang="en-US" altLang="en-US" dirty="0"/>
              <a:t>decreases. The closer the nuclei, the more luminous the AGN.</a:t>
            </a:r>
          </a:p>
          <a:p>
            <a:endParaRPr lang="en-US" altLang="en-US" dirty="0"/>
          </a:p>
          <a:p>
            <a:r>
              <a:rPr lang="en-US" altLang="en-US" dirty="0"/>
              <a:t>And critically, from Claudio Ricci's work on the right: the fraction of </a:t>
            </a:r>
          </a:p>
          <a:p>
            <a:r>
              <a:rPr lang="en-US" altLang="en-US" dirty="0"/>
              <a:t>Compton-thick AGN—those with column densities above 10^24—rises dramatically </a:t>
            </a:r>
          </a:p>
          <a:p>
            <a:r>
              <a:rPr lang="en-US" altLang="en-US" dirty="0"/>
              <a:t>at separations below 10 kpc, reaching 80% at the smallest separations.</a:t>
            </a:r>
          </a:p>
          <a:p>
            <a:endParaRPr lang="en-US" altLang="en-US" dirty="0"/>
          </a:p>
          <a:p>
            <a:r>
              <a:rPr lang="en-US" altLang="en-US" dirty="0"/>
              <a:t>This tells us most of the growth is hidden behind extreme columns of gas and </a:t>
            </a:r>
          </a:p>
          <a:p>
            <a:r>
              <a:rPr lang="en-US" altLang="en-US" dirty="0"/>
              <a:t>dust."</a:t>
            </a:r>
          </a:p>
        </p:txBody>
      </p:sp>
    </p:spTree>
    <p:extLst>
      <p:ext uri="{BB962C8B-B14F-4D97-AF65-F5344CB8AC3E}">
        <p14:creationId xmlns:p14="http://schemas.microsoft.com/office/powerpoint/2010/main" val="1329337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5ED37E1-290E-04FA-E184-AD64E18CD02D}"/>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58919E39-CB6B-524B-938A-AE532081578B}"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7170" name="Rectangle 7">
            <a:extLst>
              <a:ext uri="{FF2B5EF4-FFF2-40B4-BE49-F238E27FC236}">
                <a16:creationId xmlns:a16="http://schemas.microsoft.com/office/drawing/2014/main" id="{C84FA221-986D-B6CB-DE8B-99C18D92784D}"/>
              </a:ext>
            </a:extLst>
          </p:cNvPr>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15294A25-A077-3C48-8116-228FF172E886}"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64514" name="Rectangle 2">
            <a:extLst>
              <a:ext uri="{FF2B5EF4-FFF2-40B4-BE49-F238E27FC236}">
                <a16:creationId xmlns:a16="http://schemas.microsoft.com/office/drawing/2014/main" id="{3EF39761-0261-7015-37B2-2DFE7BDA8EAD}"/>
              </a:ext>
            </a:extLst>
          </p:cNvPr>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7172" name="Rectangle 3">
            <a:extLst>
              <a:ext uri="{FF2B5EF4-FFF2-40B4-BE49-F238E27FC236}">
                <a16:creationId xmlns:a16="http://schemas.microsoft.com/office/drawing/2014/main" id="{5EDB6CAF-3EB9-CFAE-3295-951D1BB60164}"/>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dirty="0"/>
              <a:t>--------------------------------------------------------------------------------</a:t>
            </a:r>
          </a:p>
          <a:p>
            <a:r>
              <a:rPr lang="en-US" altLang="en-US" dirty="0"/>
              <a:t>SLIDE 5: Three Fundamental Questions</a:t>
            </a:r>
          </a:p>
          <a:p>
            <a:r>
              <a:rPr lang="en-US" altLang="en-US" dirty="0"/>
              <a:t>TIME: 4:15-5:00 (45 sec)</a:t>
            </a:r>
          </a:p>
          <a:p>
            <a:r>
              <a:rPr lang="en-US" altLang="en-US" dirty="0"/>
              <a:t>--------------------------------------------------------------------------------</a:t>
            </a:r>
          </a:p>
          <a:p>
            <a:endParaRPr lang="en-US" altLang="en-US" dirty="0"/>
          </a:p>
          <a:p>
            <a:r>
              <a:rPr lang="en-US" altLang="en-US" dirty="0"/>
              <a:t>"So this sets up three fundamental questions I'll address today:</a:t>
            </a:r>
          </a:p>
          <a:p>
            <a:endParaRPr lang="en-US" altLang="en-US" dirty="0"/>
          </a:p>
          <a:p>
            <a:r>
              <a:rPr lang="en-US" altLang="en-US" dirty="0"/>
              <a:t>First, how do AGN activity and star formation evolve through the merger sequence?</a:t>
            </a:r>
          </a:p>
          <a:p>
            <a:endParaRPr lang="en-US" altLang="en-US" dirty="0"/>
          </a:p>
          <a:p>
            <a:r>
              <a:rPr lang="en-US" altLang="en-US" dirty="0"/>
              <a:t>Second, what actually fuels the black hole growth? Is there sufficient molecular </a:t>
            </a:r>
          </a:p>
          <a:p>
            <a:r>
              <a:rPr lang="en-US" altLang="en-US" dirty="0"/>
              <a:t>gas, and how does it get to the nucleus?</a:t>
            </a:r>
          </a:p>
          <a:p>
            <a:endParaRPr lang="en-US" altLang="en-US" dirty="0"/>
          </a:p>
          <a:p>
            <a:r>
              <a:rPr lang="en-US" altLang="en-US" dirty="0"/>
              <a:t>And third—perhaps most practically—how can we systematically find these heavily </a:t>
            </a:r>
          </a:p>
          <a:p>
            <a:r>
              <a:rPr lang="en-US" altLang="en-US" dirty="0"/>
              <a:t>obscured dual AGN at the smallest separations where they're hardest to detect?</a:t>
            </a:r>
          </a:p>
          <a:p>
            <a:endParaRPr lang="en-US" altLang="en-US" dirty="0"/>
          </a:p>
          <a:p>
            <a:r>
              <a:rPr lang="en-US" altLang="en-US" dirty="0"/>
              <a:t>Let me take these one by one."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90B3E4-BA83-8676-B8F9-AB217861B187}"/>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FD35C398-3590-F31C-F306-B79B504123DA}"/>
              </a:ext>
            </a:extLst>
          </p:cNvPr>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417F-DE91-45AD-B662-E0DEDD82ACC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130" name="Rectangle 7">
            <a:extLst>
              <a:ext uri="{FF2B5EF4-FFF2-40B4-BE49-F238E27FC236}">
                <a16:creationId xmlns:a16="http://schemas.microsoft.com/office/drawing/2014/main" id="{71D13780-9695-E3AE-5294-19F296387230}"/>
              </a:ext>
            </a:extLst>
          </p:cNvPr>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BDF6E82-4107-4D5D-B0FA-426E6E25E8AA}"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endParaRPr>
          </a:p>
        </p:txBody>
      </p:sp>
      <p:sp>
        <p:nvSpPr>
          <p:cNvPr id="64514" name="Rectangle 2">
            <a:extLst>
              <a:ext uri="{FF2B5EF4-FFF2-40B4-BE49-F238E27FC236}">
                <a16:creationId xmlns:a16="http://schemas.microsoft.com/office/drawing/2014/main" id="{4988D9E5-EEF5-853D-FE91-69F9BDAA088A}"/>
              </a:ext>
            </a:extLst>
          </p:cNvPr>
          <p:cNvSpPr>
            <a:spLocks noGrp="1" noRot="1" noChangeAspect="1" noChangeArrowheads="1"/>
          </p:cNvSpPr>
          <p:nvPr>
            <p:ph type="sldImg"/>
          </p:nvPr>
        </p:nvSpPr>
        <p:spPr>
          <a:xfrm>
            <a:off x="0" y="0"/>
            <a:ext cx="0" cy="0"/>
          </a:xfrm>
          <a:solidFill>
            <a:srgbClr val="FFFFFF"/>
          </a:solidFill>
          <a:ln/>
          <a:extLst>
            <a:ext uri="{FAA26D3D-D897-4be2-8F04-BA451C77F1D7}">
              <ma14:placeholderFlag xmlns="" xmlns:ma14="http://schemas.microsoft.com/office/mac/drawingml/2011/main" val="1"/>
            </a:ext>
          </a:extLst>
        </p:spPr>
      </p:sp>
      <p:sp>
        <p:nvSpPr>
          <p:cNvPr id="48132" name="Rectangle 3">
            <a:extLst>
              <a:ext uri="{FF2B5EF4-FFF2-40B4-BE49-F238E27FC236}">
                <a16:creationId xmlns:a16="http://schemas.microsoft.com/office/drawing/2014/main" id="{6DDD9801-ACA5-491B-6911-AA16260AF631}"/>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dirty="0"/>
              <a:t>--------------------------------------------------------------------------------</a:t>
            </a:r>
          </a:p>
          <a:p>
            <a:r>
              <a:rPr lang="en-US" dirty="0"/>
              <a:t>SLIDE 6: Swift-BAT Spectroscopic Survey (BASS)</a:t>
            </a:r>
          </a:p>
          <a:p>
            <a:r>
              <a:rPr lang="en-US" dirty="0"/>
              <a:t>TIME: 5:00-6:15 (1.25 min)</a:t>
            </a:r>
          </a:p>
          <a:p>
            <a:r>
              <a:rPr lang="en-US" dirty="0"/>
              <a:t>--------------------------------------------------------------------------------</a:t>
            </a:r>
          </a:p>
          <a:p>
            <a:endParaRPr lang="en-US" dirty="0"/>
          </a:p>
          <a:p>
            <a:r>
              <a:rPr lang="en-US" dirty="0"/>
              <a:t>"To address the first question, we use the Swift-BAT AGN Spectroscopic Survey—</a:t>
            </a:r>
          </a:p>
          <a:p>
            <a:r>
              <a:rPr lang="en-US" dirty="0"/>
              <a:t>BASS.</a:t>
            </a:r>
          </a:p>
          <a:p>
            <a:endParaRPr lang="en-US" dirty="0"/>
          </a:p>
          <a:p>
            <a:r>
              <a:rPr lang="en-US" dirty="0"/>
              <a:t>About 1000 AGN selected in hard X-rays from 14-195 keV. This is crucial because </a:t>
            </a:r>
          </a:p>
          <a:p>
            <a:r>
              <a:rPr lang="en-US" dirty="0"/>
              <a:t>hard X-rays penetrate obscuration much better than optical selection, giving us </a:t>
            </a:r>
          </a:p>
          <a:p>
            <a:r>
              <a:rPr lang="en-US" dirty="0"/>
              <a:t>a relatively unbiased census.</a:t>
            </a:r>
          </a:p>
          <a:p>
            <a:endParaRPr lang="en-US" dirty="0"/>
          </a:p>
          <a:p>
            <a:r>
              <a:rPr lang="en-US" dirty="0"/>
              <a:t>About 20% of these sources are in major mergers—that's our parent sample.</a:t>
            </a:r>
          </a:p>
          <a:p>
            <a:endParaRPr lang="en-US" dirty="0"/>
          </a:p>
          <a:p>
            <a:r>
              <a:rPr lang="en-US" dirty="0"/>
              <a:t>From this, Marco Troncoso—who recently defended his Master's thesis and is now </a:t>
            </a:r>
          </a:p>
          <a:p>
            <a:r>
              <a:rPr lang="en-US" dirty="0"/>
              <a:t>starting his PhD at MPE—selected 71 AGN in major mergers with high-resolution </a:t>
            </a:r>
          </a:p>
          <a:p>
            <a:r>
              <a:rPr lang="en-US" dirty="0"/>
              <a:t>imaging from HST and Keck.</a:t>
            </a:r>
          </a:p>
          <a:p>
            <a:endParaRPr lang="en-US" dirty="0"/>
          </a:p>
          <a:p>
            <a:r>
              <a:rPr lang="en-US" dirty="0"/>
              <a:t>The separations span from 300 pc to 30 kpc. We have 8 confirmed dual AGN, 8 </a:t>
            </a:r>
          </a:p>
          <a:p>
            <a:r>
              <a:rPr lang="en-US" dirty="0"/>
              <a:t>single-nucleus systems, and 55 cases where we see two nuclei but only one </a:t>
            </a:r>
          </a:p>
          <a:p>
            <a:r>
              <a:rPr lang="en-US" dirty="0"/>
              <a:t>confirmed AGN."</a:t>
            </a:r>
          </a:p>
        </p:txBody>
      </p:sp>
    </p:spTree>
    <p:extLst>
      <p:ext uri="{BB962C8B-B14F-4D97-AF65-F5344CB8AC3E}">
        <p14:creationId xmlns:p14="http://schemas.microsoft.com/office/powerpoint/2010/main" val="2304837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E03B7B-9E62-AADB-5B22-BB19E33DAA1E}"/>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04EFAAD8-99F6-D8D2-4515-4222856FA3E0}"/>
              </a:ext>
            </a:extLst>
          </p:cNvPr>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417F-DE91-45AD-B662-E0DEDD82ACC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130" name="Rectangle 7">
            <a:extLst>
              <a:ext uri="{FF2B5EF4-FFF2-40B4-BE49-F238E27FC236}">
                <a16:creationId xmlns:a16="http://schemas.microsoft.com/office/drawing/2014/main" id="{286DB31C-0932-5F73-B701-FA2F95587EA6}"/>
              </a:ext>
            </a:extLst>
          </p:cNvPr>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BDF6E82-4107-4D5D-B0FA-426E6E25E8AA}"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endParaRPr>
          </a:p>
        </p:txBody>
      </p:sp>
      <p:sp>
        <p:nvSpPr>
          <p:cNvPr id="64514" name="Rectangle 2">
            <a:extLst>
              <a:ext uri="{FF2B5EF4-FFF2-40B4-BE49-F238E27FC236}">
                <a16:creationId xmlns:a16="http://schemas.microsoft.com/office/drawing/2014/main" id="{113FC2D3-9F26-6488-BB74-8804F4A25E7B}"/>
              </a:ext>
            </a:extLst>
          </p:cNvPr>
          <p:cNvSpPr>
            <a:spLocks noGrp="1" noRot="1" noChangeAspect="1" noChangeArrowheads="1"/>
          </p:cNvSpPr>
          <p:nvPr>
            <p:ph type="sldImg"/>
          </p:nvPr>
        </p:nvSpPr>
        <p:spPr>
          <a:xfrm>
            <a:off x="0" y="0"/>
            <a:ext cx="0" cy="0"/>
          </a:xfrm>
          <a:solidFill>
            <a:srgbClr val="FFFFFF"/>
          </a:solidFill>
          <a:ln/>
          <a:extLst>
            <a:ext uri="{FAA26D3D-D897-4be2-8F04-BA451C77F1D7}">
              <ma14:placeholderFlag xmlns="" xmlns:ma14="http://schemas.microsoft.com/office/mac/drawingml/2011/main" val="1"/>
            </a:ext>
          </a:extLst>
        </p:spPr>
      </p:sp>
      <p:sp>
        <p:nvSpPr>
          <p:cNvPr id="48132" name="Rectangle 3">
            <a:extLst>
              <a:ext uri="{FF2B5EF4-FFF2-40B4-BE49-F238E27FC236}">
                <a16:creationId xmlns:a16="http://schemas.microsoft.com/office/drawing/2014/main" id="{8B45D191-CC0F-F075-E1F1-55D6771E8313}"/>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dirty="0"/>
              <a:t>--------------------------------------------------------------------------------</a:t>
            </a:r>
          </a:p>
          <a:p>
            <a:r>
              <a:rPr lang="en-US" dirty="0"/>
              <a:t>SLIDE 7: Nuclear Separation and Merger Stage</a:t>
            </a:r>
          </a:p>
          <a:p>
            <a:r>
              <a:rPr lang="en-US" dirty="0"/>
              <a:t>TIME: 6:15-7:00 (45 sec)</a:t>
            </a:r>
          </a:p>
          <a:p>
            <a:r>
              <a:rPr lang="en-US" dirty="0"/>
              <a:t>--------------------------------------------------------------------------------</a:t>
            </a:r>
          </a:p>
          <a:p>
            <a:endParaRPr lang="en-US" dirty="0"/>
          </a:p>
          <a:p>
            <a:r>
              <a:rPr lang="en-US" dirty="0"/>
              <a:t>"First result from Marco's work: morphological merger stage correlates strongly </a:t>
            </a:r>
          </a:p>
          <a:p>
            <a:r>
              <a:rPr lang="en-US" dirty="0"/>
              <a:t>with nuclear separation, as expected.</a:t>
            </a:r>
          </a:p>
          <a:p>
            <a:endParaRPr lang="en-US" dirty="0"/>
          </a:p>
          <a:p>
            <a:r>
              <a:rPr lang="en-US" dirty="0"/>
              <a:t>We classified systems from stage A through D using visual morphology. Stage D </a:t>
            </a:r>
          </a:p>
          <a:p>
            <a:r>
              <a:rPr lang="en-US" dirty="0"/>
              <a:t>systems—the most advanced mergers—cluster at the smallest separations below </a:t>
            </a:r>
          </a:p>
          <a:p>
            <a:r>
              <a:rPr lang="en-US" dirty="0"/>
              <a:t>5 kpc.</a:t>
            </a:r>
          </a:p>
          <a:p>
            <a:endParaRPr lang="en-US" dirty="0"/>
          </a:p>
          <a:p>
            <a:r>
              <a:rPr lang="en-US" dirty="0"/>
              <a:t>This validates that we can use either metric as a proxy for merger progress."</a:t>
            </a:r>
          </a:p>
        </p:txBody>
      </p:sp>
    </p:spTree>
    <p:extLst>
      <p:ext uri="{BB962C8B-B14F-4D97-AF65-F5344CB8AC3E}">
        <p14:creationId xmlns:p14="http://schemas.microsoft.com/office/powerpoint/2010/main" val="839178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34BEEF-B0BA-CC1A-DF21-0BD6CCED1FAC}"/>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141A63C1-799D-8C42-D866-7BFC9A773B7B}"/>
              </a:ext>
            </a:extLst>
          </p:cNvPr>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417F-DE91-45AD-B662-E0DEDD82ACC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130" name="Rectangle 7">
            <a:extLst>
              <a:ext uri="{FF2B5EF4-FFF2-40B4-BE49-F238E27FC236}">
                <a16:creationId xmlns:a16="http://schemas.microsoft.com/office/drawing/2014/main" id="{C6714149-FCB9-F020-5061-52A5E3991139}"/>
              </a:ext>
            </a:extLst>
          </p:cNvPr>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BDF6E82-4107-4D5D-B0FA-426E6E25E8AA}"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endParaRPr>
          </a:p>
        </p:txBody>
      </p:sp>
      <p:sp>
        <p:nvSpPr>
          <p:cNvPr id="64514" name="Rectangle 2">
            <a:extLst>
              <a:ext uri="{FF2B5EF4-FFF2-40B4-BE49-F238E27FC236}">
                <a16:creationId xmlns:a16="http://schemas.microsoft.com/office/drawing/2014/main" id="{B569E996-09BA-19AD-A2B0-0443FE6D7288}"/>
              </a:ext>
            </a:extLst>
          </p:cNvPr>
          <p:cNvSpPr>
            <a:spLocks noGrp="1" noRot="1" noChangeAspect="1" noChangeArrowheads="1"/>
          </p:cNvSpPr>
          <p:nvPr>
            <p:ph type="sldImg"/>
          </p:nvPr>
        </p:nvSpPr>
        <p:spPr>
          <a:xfrm>
            <a:off x="0" y="0"/>
            <a:ext cx="0" cy="0"/>
          </a:xfrm>
          <a:solidFill>
            <a:srgbClr val="FFFFFF"/>
          </a:solidFill>
          <a:ln/>
          <a:extLst>
            <a:ext uri="{FAA26D3D-D897-4be2-8F04-BA451C77F1D7}">
              <ma14:placeholderFlag xmlns="" xmlns:ma14="http://schemas.microsoft.com/office/mac/drawingml/2011/main" val="1"/>
            </a:ext>
          </a:extLst>
        </p:spPr>
      </p:sp>
      <p:sp>
        <p:nvSpPr>
          <p:cNvPr id="48132" name="Rectangle 3">
            <a:extLst>
              <a:ext uri="{FF2B5EF4-FFF2-40B4-BE49-F238E27FC236}">
                <a16:creationId xmlns:a16="http://schemas.microsoft.com/office/drawing/2014/main" id="{7150C24E-7020-4146-FE27-780205407495}"/>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dirty="0"/>
              <a:t>--------------------------------------------------------------------------------</a:t>
            </a:r>
          </a:p>
          <a:p>
            <a:r>
              <a:rPr lang="en-US" dirty="0"/>
              <a:t>SLIDE 8: AGN Luminosity and Obscuration vs. Stage</a:t>
            </a:r>
          </a:p>
          <a:p>
            <a:r>
              <a:rPr lang="en-US" dirty="0"/>
              <a:t>TIME: 7:00-8:00 (1 min)</a:t>
            </a:r>
          </a:p>
          <a:p>
            <a:r>
              <a:rPr lang="en-US" dirty="0"/>
              <a:t>--------------------------------------------------------------------------------</a:t>
            </a:r>
          </a:p>
          <a:p>
            <a:endParaRPr lang="en-US" dirty="0"/>
          </a:p>
          <a:p>
            <a:r>
              <a:rPr lang="en-US" dirty="0"/>
              <a:t>"Now the key result: AGN luminosity and obscuration both increase with merger </a:t>
            </a:r>
          </a:p>
          <a:p>
            <a:r>
              <a:rPr lang="en-US" dirty="0"/>
              <a:t>stage.</a:t>
            </a:r>
          </a:p>
          <a:p>
            <a:endParaRPr lang="en-US" dirty="0"/>
          </a:p>
          <a:p>
            <a:r>
              <a:rPr lang="en-US" dirty="0"/>
              <a:t>Left panel shows intrinsic AGN luminosity. Right panel shows the difference </a:t>
            </a:r>
          </a:p>
          <a:p>
            <a:r>
              <a:rPr lang="en-US" dirty="0"/>
              <a:t>between intrinsic and observed luminosity—a proxy for obscuration.</a:t>
            </a:r>
          </a:p>
          <a:p>
            <a:endParaRPr lang="en-US" dirty="0"/>
          </a:p>
          <a:p>
            <a:r>
              <a:rPr lang="en-US" dirty="0"/>
              <a:t>Late-stage mergers show 2.4 times higher AGN luminosity and 2.8 times higher </a:t>
            </a:r>
          </a:p>
          <a:p>
            <a:r>
              <a:rPr lang="en-US" dirty="0"/>
              <a:t>obscuration compared to early stages. Star formation rates are 5 times higher.</a:t>
            </a:r>
          </a:p>
          <a:p>
            <a:endParaRPr lang="en-US" dirty="0"/>
          </a:p>
          <a:p>
            <a:r>
              <a:rPr lang="en-US" dirty="0"/>
              <a:t>This confirms the evolutionary picture: as mergers progress, more gas reaches </a:t>
            </a:r>
          </a:p>
          <a:p>
            <a:r>
              <a:rPr lang="en-US" dirty="0"/>
              <a:t>the nucleus, fueling both AGN and star formation, while also increasing the </a:t>
            </a:r>
          </a:p>
          <a:p>
            <a:r>
              <a:rPr lang="en-US" dirty="0"/>
              <a:t>obscuration."</a:t>
            </a:r>
          </a:p>
          <a:p>
            <a:endParaRPr lang="en-US" dirty="0"/>
          </a:p>
        </p:txBody>
      </p:sp>
    </p:spTree>
    <p:extLst>
      <p:ext uri="{BB962C8B-B14F-4D97-AF65-F5344CB8AC3E}">
        <p14:creationId xmlns:p14="http://schemas.microsoft.com/office/powerpoint/2010/main" val="1772959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a:p>
            <a:r>
              <a:rPr lang="en-US" dirty="0"/>
              <a:t>SLIDE 9: Known Dual AGN Selected from X-rays</a:t>
            </a:r>
          </a:p>
          <a:p>
            <a:r>
              <a:rPr lang="en-US" dirty="0"/>
              <a:t>TIME: 8:00-9:00 (1 min)</a:t>
            </a:r>
          </a:p>
          <a:p>
            <a:r>
              <a:rPr lang="en-US" dirty="0"/>
              <a:t>--------------------------------------------------------------------------------</a:t>
            </a:r>
          </a:p>
          <a:p>
            <a:endParaRPr lang="en-US" dirty="0"/>
          </a:p>
          <a:p>
            <a:r>
              <a:rPr lang="en-US" dirty="0"/>
              <a:t>"Now let me turn to the molecular gas question. To study what fuels these </a:t>
            </a:r>
          </a:p>
          <a:p>
            <a:r>
              <a:rPr lang="en-US" dirty="0"/>
              <a:t>systems, we focus on the handful of confirmed dual AGN.</a:t>
            </a:r>
          </a:p>
          <a:p>
            <a:endParaRPr lang="en-US" dirty="0"/>
          </a:p>
          <a:p>
            <a:r>
              <a:rPr lang="en-US" dirty="0"/>
              <a:t>Here are four benchmark systems spanning separations from 230 pc in UGC 4211—</a:t>
            </a:r>
          </a:p>
          <a:p>
            <a:r>
              <a:rPr lang="en-US" dirty="0"/>
              <a:t>the closest confirmed dual AGN—up to about 4 kpc in Mrk 463 and Mrk 739.</a:t>
            </a:r>
          </a:p>
          <a:p>
            <a:endParaRPr lang="en-US" dirty="0"/>
          </a:p>
          <a:p>
            <a:r>
              <a:rPr lang="en-US" dirty="0"/>
              <a:t>All were confirmed through X-ray observations, mostly Chandra, which provides </a:t>
            </a:r>
          </a:p>
          <a:p>
            <a:r>
              <a:rPr lang="en-US" dirty="0"/>
              <a:t>the arcsecond resolution needed to separate the nuclei."</a:t>
            </a:r>
          </a:p>
        </p:txBody>
      </p:sp>
      <p:sp>
        <p:nvSpPr>
          <p:cNvPr id="4" name="Slide Number Placeholder 3"/>
          <p:cNvSpPr>
            <a:spLocks noGrp="1"/>
          </p:cNvSpPr>
          <p:nvPr>
            <p:ph type="sldNum" sz="quarter" idx="5"/>
          </p:nvPr>
        </p:nvSpPr>
        <p:spPr/>
        <p:txBody>
          <a:bodyPr/>
          <a:lstStyle/>
          <a:p>
            <a:fld id="{492951CD-5E97-1345-A887-F963C50C42D0}" type="slidenum">
              <a:rPr lang="en-US" smtClean="0"/>
              <a:t>9</a:t>
            </a:fld>
            <a:endParaRPr lang="en-US"/>
          </a:p>
        </p:txBody>
      </p:sp>
    </p:spTree>
    <p:extLst>
      <p:ext uri="{BB962C8B-B14F-4D97-AF65-F5344CB8AC3E}">
        <p14:creationId xmlns:p14="http://schemas.microsoft.com/office/powerpoint/2010/main" val="4029772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jpg"/><Relationship Id="rId1" Type="http://schemas.openxmlformats.org/officeDocument/2006/relationships/slideMaster" Target="../slideMasters/slideMaster1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24795-EED2-AD2B-3BC1-038C3E015C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5FF03D-CEB3-7EE3-BBA7-76949B0DDC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682B6E7-B059-E8EC-319D-391268F9C06B}"/>
              </a:ext>
            </a:extLst>
          </p:cNvPr>
          <p:cNvSpPr>
            <a:spLocks noGrp="1"/>
          </p:cNvSpPr>
          <p:nvPr>
            <p:ph type="dt" sz="half" idx="10"/>
          </p:nvPr>
        </p:nvSpPr>
        <p:spPr/>
        <p:txBody>
          <a:bodyPr/>
          <a:lstStyle/>
          <a:p>
            <a:fld id="{0E028CA0-AA7F-9F4C-A11F-BB6C8400A872}" type="datetimeFigureOut">
              <a:rPr lang="en-US" smtClean="0"/>
              <a:t>12/30/25</a:t>
            </a:fld>
            <a:endParaRPr lang="en-US"/>
          </a:p>
        </p:txBody>
      </p:sp>
      <p:sp>
        <p:nvSpPr>
          <p:cNvPr id="5" name="Footer Placeholder 4">
            <a:extLst>
              <a:ext uri="{FF2B5EF4-FFF2-40B4-BE49-F238E27FC236}">
                <a16:creationId xmlns:a16="http://schemas.microsoft.com/office/drawing/2014/main" id="{4FF4BBB6-ADC8-8D9F-1952-F97B332444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9F5534-10D8-BA6B-369E-67674CF6E9BA}"/>
              </a:ext>
            </a:extLst>
          </p:cNvPr>
          <p:cNvSpPr>
            <a:spLocks noGrp="1"/>
          </p:cNvSpPr>
          <p:nvPr>
            <p:ph type="sldNum" sz="quarter" idx="12"/>
          </p:nvPr>
        </p:nvSpPr>
        <p:spPr/>
        <p:txBody>
          <a:bodyPr/>
          <a:lstStyle/>
          <a:p>
            <a:fld id="{79931DD2-06AC-D84E-8C29-580AF9F44091}" type="slidenum">
              <a:rPr lang="en-US" smtClean="0"/>
              <a:t>‹#›</a:t>
            </a:fld>
            <a:endParaRPr lang="en-US"/>
          </a:p>
        </p:txBody>
      </p:sp>
    </p:spTree>
    <p:extLst>
      <p:ext uri="{BB962C8B-B14F-4D97-AF65-F5344CB8AC3E}">
        <p14:creationId xmlns:p14="http://schemas.microsoft.com/office/powerpoint/2010/main" val="163365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6324A-5C9D-AF5A-274F-EDDA310200A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0AEF10-80D4-88E4-2FBE-C2F7C7F58D8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51FF46-7EDA-7A71-597F-E35B2FA432CD}"/>
              </a:ext>
            </a:extLst>
          </p:cNvPr>
          <p:cNvSpPr>
            <a:spLocks noGrp="1"/>
          </p:cNvSpPr>
          <p:nvPr>
            <p:ph type="dt" sz="half" idx="10"/>
          </p:nvPr>
        </p:nvSpPr>
        <p:spPr/>
        <p:txBody>
          <a:bodyPr/>
          <a:lstStyle/>
          <a:p>
            <a:fld id="{0E028CA0-AA7F-9F4C-A11F-BB6C8400A872}" type="datetimeFigureOut">
              <a:rPr lang="en-US" smtClean="0"/>
              <a:t>12/30/25</a:t>
            </a:fld>
            <a:endParaRPr lang="en-US"/>
          </a:p>
        </p:txBody>
      </p:sp>
      <p:sp>
        <p:nvSpPr>
          <p:cNvPr id="5" name="Footer Placeholder 4">
            <a:extLst>
              <a:ext uri="{FF2B5EF4-FFF2-40B4-BE49-F238E27FC236}">
                <a16:creationId xmlns:a16="http://schemas.microsoft.com/office/drawing/2014/main" id="{0291995A-B553-9447-5B48-567B7BF0A9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AD995D-CBF5-D1C9-0174-448C71FCEF87}"/>
              </a:ext>
            </a:extLst>
          </p:cNvPr>
          <p:cNvSpPr>
            <a:spLocks noGrp="1"/>
          </p:cNvSpPr>
          <p:nvPr>
            <p:ph type="sldNum" sz="quarter" idx="12"/>
          </p:nvPr>
        </p:nvSpPr>
        <p:spPr/>
        <p:txBody>
          <a:bodyPr/>
          <a:lstStyle/>
          <a:p>
            <a:fld id="{79931DD2-06AC-D84E-8C29-580AF9F44091}" type="slidenum">
              <a:rPr lang="en-US" smtClean="0"/>
              <a:t>‹#›</a:t>
            </a:fld>
            <a:endParaRPr lang="en-US"/>
          </a:p>
        </p:txBody>
      </p:sp>
    </p:spTree>
    <p:extLst>
      <p:ext uri="{BB962C8B-B14F-4D97-AF65-F5344CB8AC3E}">
        <p14:creationId xmlns:p14="http://schemas.microsoft.com/office/powerpoint/2010/main" val="163116428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754BC92-2B99-4330-B954-F5A906858246}" type="slidenum">
              <a:rPr lang="en-US"/>
              <a:pPr/>
              <a:t>‹#›</a:t>
            </a:fld>
            <a:endParaRPr lang="en-US"/>
          </a:p>
        </p:txBody>
      </p:sp>
    </p:spTree>
    <p:extLst>
      <p:ext uri="{BB962C8B-B14F-4D97-AF65-F5344CB8AC3E}">
        <p14:creationId xmlns:p14="http://schemas.microsoft.com/office/powerpoint/2010/main" val="130193324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862600" y="1847833"/>
            <a:ext cx="8466800" cy="2590400"/>
          </a:xfrm>
          <a:prstGeom prst="rect">
            <a:avLst/>
          </a:prstGeom>
        </p:spPr>
        <p:txBody>
          <a:bodyPr spcFirstLastPara="1" wrap="square" lIns="91425" tIns="91425" rIns="91425" bIns="91425" anchor="t" anchorCtr="0">
            <a:noAutofit/>
          </a:bodyPr>
          <a:lstStyle>
            <a:lvl1pPr lvl="0" algn="ctr">
              <a:lnSpc>
                <a:spcPct val="80000"/>
              </a:lnSpc>
              <a:spcBef>
                <a:spcPts val="0"/>
              </a:spcBef>
              <a:spcAft>
                <a:spcPts val="0"/>
              </a:spcAft>
              <a:buClr>
                <a:srgbClr val="191919"/>
              </a:buClr>
              <a:buSzPts val="5200"/>
              <a:buNone/>
              <a:defRPr sz="9600"/>
            </a:lvl1pPr>
            <a:lvl2pPr lvl="1" algn="ctr">
              <a:spcBef>
                <a:spcPts val="0"/>
              </a:spcBef>
              <a:spcAft>
                <a:spcPts val="0"/>
              </a:spcAft>
              <a:buClr>
                <a:srgbClr val="191919"/>
              </a:buClr>
              <a:buSzPts val="5200"/>
              <a:buNone/>
              <a:defRPr sz="6933">
                <a:solidFill>
                  <a:srgbClr val="191919"/>
                </a:solidFill>
              </a:defRPr>
            </a:lvl2pPr>
            <a:lvl3pPr lvl="2" algn="ctr">
              <a:spcBef>
                <a:spcPts val="0"/>
              </a:spcBef>
              <a:spcAft>
                <a:spcPts val="0"/>
              </a:spcAft>
              <a:buClr>
                <a:srgbClr val="191919"/>
              </a:buClr>
              <a:buSzPts val="5200"/>
              <a:buNone/>
              <a:defRPr sz="6933">
                <a:solidFill>
                  <a:srgbClr val="191919"/>
                </a:solidFill>
              </a:defRPr>
            </a:lvl3pPr>
            <a:lvl4pPr lvl="3" algn="ctr">
              <a:spcBef>
                <a:spcPts val="0"/>
              </a:spcBef>
              <a:spcAft>
                <a:spcPts val="0"/>
              </a:spcAft>
              <a:buClr>
                <a:srgbClr val="191919"/>
              </a:buClr>
              <a:buSzPts val="5200"/>
              <a:buNone/>
              <a:defRPr sz="6933">
                <a:solidFill>
                  <a:srgbClr val="191919"/>
                </a:solidFill>
              </a:defRPr>
            </a:lvl4pPr>
            <a:lvl5pPr lvl="4" algn="ctr">
              <a:spcBef>
                <a:spcPts val="0"/>
              </a:spcBef>
              <a:spcAft>
                <a:spcPts val="0"/>
              </a:spcAft>
              <a:buClr>
                <a:srgbClr val="191919"/>
              </a:buClr>
              <a:buSzPts val="5200"/>
              <a:buNone/>
              <a:defRPr sz="6933">
                <a:solidFill>
                  <a:srgbClr val="191919"/>
                </a:solidFill>
              </a:defRPr>
            </a:lvl5pPr>
            <a:lvl6pPr lvl="5" algn="ctr">
              <a:spcBef>
                <a:spcPts val="0"/>
              </a:spcBef>
              <a:spcAft>
                <a:spcPts val="0"/>
              </a:spcAft>
              <a:buClr>
                <a:srgbClr val="191919"/>
              </a:buClr>
              <a:buSzPts val="5200"/>
              <a:buNone/>
              <a:defRPr sz="6933">
                <a:solidFill>
                  <a:srgbClr val="191919"/>
                </a:solidFill>
              </a:defRPr>
            </a:lvl6pPr>
            <a:lvl7pPr lvl="6" algn="ctr">
              <a:spcBef>
                <a:spcPts val="0"/>
              </a:spcBef>
              <a:spcAft>
                <a:spcPts val="0"/>
              </a:spcAft>
              <a:buClr>
                <a:srgbClr val="191919"/>
              </a:buClr>
              <a:buSzPts val="5200"/>
              <a:buNone/>
              <a:defRPr sz="6933">
                <a:solidFill>
                  <a:srgbClr val="191919"/>
                </a:solidFill>
              </a:defRPr>
            </a:lvl7pPr>
            <a:lvl8pPr lvl="7" algn="ctr">
              <a:spcBef>
                <a:spcPts val="0"/>
              </a:spcBef>
              <a:spcAft>
                <a:spcPts val="0"/>
              </a:spcAft>
              <a:buClr>
                <a:srgbClr val="191919"/>
              </a:buClr>
              <a:buSzPts val="5200"/>
              <a:buNone/>
              <a:defRPr sz="6933">
                <a:solidFill>
                  <a:srgbClr val="191919"/>
                </a:solidFill>
              </a:defRPr>
            </a:lvl8pPr>
            <a:lvl9pPr lvl="8" algn="ctr">
              <a:spcBef>
                <a:spcPts val="0"/>
              </a:spcBef>
              <a:spcAft>
                <a:spcPts val="0"/>
              </a:spcAft>
              <a:buClr>
                <a:srgbClr val="191919"/>
              </a:buClr>
              <a:buSzPts val="5200"/>
              <a:buNone/>
              <a:defRPr sz="6933">
                <a:solidFill>
                  <a:srgbClr val="191919"/>
                </a:solidFill>
              </a:defRPr>
            </a:lvl9pPr>
          </a:lstStyle>
          <a:p>
            <a:endParaRPr/>
          </a:p>
        </p:txBody>
      </p:sp>
      <p:sp>
        <p:nvSpPr>
          <p:cNvPr id="10" name="Google Shape;10;p2"/>
          <p:cNvSpPr txBox="1">
            <a:spLocks noGrp="1"/>
          </p:cNvSpPr>
          <p:nvPr>
            <p:ph type="subTitle" idx="1"/>
          </p:nvPr>
        </p:nvSpPr>
        <p:spPr>
          <a:xfrm>
            <a:off x="1862600" y="4597167"/>
            <a:ext cx="8466800" cy="6344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2"/>
              </a:buClr>
              <a:buSzPts val="1400"/>
              <a:buNone/>
              <a:defRPr sz="2133">
                <a:solidFill>
                  <a:schemeClr val="lt1"/>
                </a:solidFill>
                <a:latin typeface="Work Sans Medium"/>
                <a:ea typeface="Work Sans Medium"/>
                <a:cs typeface="Work Sans Medium"/>
                <a:sym typeface="Work Sans Medium"/>
              </a:defRPr>
            </a:lvl1pPr>
            <a:lvl2pPr lvl="1" algn="ctr">
              <a:lnSpc>
                <a:spcPct val="100000"/>
              </a:lnSpc>
              <a:spcBef>
                <a:spcPts val="0"/>
              </a:spcBef>
              <a:spcAft>
                <a:spcPts val="0"/>
              </a:spcAft>
              <a:buClr>
                <a:schemeClr val="accent2"/>
              </a:buClr>
              <a:buSzPts val="1800"/>
              <a:buNone/>
              <a:defRPr sz="2400" b="1">
                <a:solidFill>
                  <a:schemeClr val="accent2"/>
                </a:solidFill>
              </a:defRPr>
            </a:lvl2pPr>
            <a:lvl3pPr lvl="2" algn="ctr">
              <a:lnSpc>
                <a:spcPct val="100000"/>
              </a:lnSpc>
              <a:spcBef>
                <a:spcPts val="0"/>
              </a:spcBef>
              <a:spcAft>
                <a:spcPts val="0"/>
              </a:spcAft>
              <a:buClr>
                <a:schemeClr val="accent2"/>
              </a:buClr>
              <a:buSzPts val="1800"/>
              <a:buNone/>
              <a:defRPr sz="2400" b="1">
                <a:solidFill>
                  <a:schemeClr val="accent2"/>
                </a:solidFill>
              </a:defRPr>
            </a:lvl3pPr>
            <a:lvl4pPr lvl="3" algn="ctr">
              <a:lnSpc>
                <a:spcPct val="100000"/>
              </a:lnSpc>
              <a:spcBef>
                <a:spcPts val="0"/>
              </a:spcBef>
              <a:spcAft>
                <a:spcPts val="0"/>
              </a:spcAft>
              <a:buClr>
                <a:schemeClr val="accent2"/>
              </a:buClr>
              <a:buSzPts val="1800"/>
              <a:buNone/>
              <a:defRPr sz="2400" b="1">
                <a:solidFill>
                  <a:schemeClr val="accent2"/>
                </a:solidFill>
              </a:defRPr>
            </a:lvl4pPr>
            <a:lvl5pPr lvl="4" algn="ctr">
              <a:lnSpc>
                <a:spcPct val="100000"/>
              </a:lnSpc>
              <a:spcBef>
                <a:spcPts val="0"/>
              </a:spcBef>
              <a:spcAft>
                <a:spcPts val="0"/>
              </a:spcAft>
              <a:buClr>
                <a:schemeClr val="accent2"/>
              </a:buClr>
              <a:buSzPts val="1800"/>
              <a:buNone/>
              <a:defRPr sz="2400" b="1">
                <a:solidFill>
                  <a:schemeClr val="accent2"/>
                </a:solidFill>
              </a:defRPr>
            </a:lvl5pPr>
            <a:lvl6pPr lvl="5" algn="ctr">
              <a:lnSpc>
                <a:spcPct val="100000"/>
              </a:lnSpc>
              <a:spcBef>
                <a:spcPts val="0"/>
              </a:spcBef>
              <a:spcAft>
                <a:spcPts val="0"/>
              </a:spcAft>
              <a:buClr>
                <a:schemeClr val="accent2"/>
              </a:buClr>
              <a:buSzPts val="1800"/>
              <a:buNone/>
              <a:defRPr sz="2400" b="1">
                <a:solidFill>
                  <a:schemeClr val="accent2"/>
                </a:solidFill>
              </a:defRPr>
            </a:lvl6pPr>
            <a:lvl7pPr lvl="6" algn="ctr">
              <a:lnSpc>
                <a:spcPct val="100000"/>
              </a:lnSpc>
              <a:spcBef>
                <a:spcPts val="0"/>
              </a:spcBef>
              <a:spcAft>
                <a:spcPts val="0"/>
              </a:spcAft>
              <a:buClr>
                <a:schemeClr val="accent2"/>
              </a:buClr>
              <a:buSzPts val="1800"/>
              <a:buNone/>
              <a:defRPr sz="2400" b="1">
                <a:solidFill>
                  <a:schemeClr val="accent2"/>
                </a:solidFill>
              </a:defRPr>
            </a:lvl7pPr>
            <a:lvl8pPr lvl="7" algn="ctr">
              <a:lnSpc>
                <a:spcPct val="100000"/>
              </a:lnSpc>
              <a:spcBef>
                <a:spcPts val="0"/>
              </a:spcBef>
              <a:spcAft>
                <a:spcPts val="0"/>
              </a:spcAft>
              <a:buClr>
                <a:schemeClr val="accent2"/>
              </a:buClr>
              <a:buSzPts val="1800"/>
              <a:buNone/>
              <a:defRPr sz="2400" b="1">
                <a:solidFill>
                  <a:schemeClr val="accent2"/>
                </a:solidFill>
              </a:defRPr>
            </a:lvl8pPr>
            <a:lvl9pPr lvl="8" algn="ctr">
              <a:lnSpc>
                <a:spcPct val="100000"/>
              </a:lnSpc>
              <a:spcBef>
                <a:spcPts val="0"/>
              </a:spcBef>
              <a:spcAft>
                <a:spcPts val="0"/>
              </a:spcAft>
              <a:buClr>
                <a:schemeClr val="accent2"/>
              </a:buClr>
              <a:buSzPts val="1800"/>
              <a:buNone/>
              <a:defRPr sz="2400" b="1">
                <a:solidFill>
                  <a:schemeClr val="accent2"/>
                </a:solidFill>
              </a:defRPr>
            </a:lvl9pPr>
          </a:lstStyle>
          <a:p>
            <a:endParaRPr/>
          </a:p>
        </p:txBody>
      </p:sp>
    </p:spTree>
    <p:extLst>
      <p:ext uri="{BB962C8B-B14F-4D97-AF65-F5344CB8AC3E}">
        <p14:creationId xmlns:p14="http://schemas.microsoft.com/office/powerpoint/2010/main" val="353239919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950967" y="3077400"/>
            <a:ext cx="10290000" cy="112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64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3" name="Google Shape;13;p3"/>
          <p:cNvSpPr txBox="1">
            <a:spLocks noGrp="1"/>
          </p:cNvSpPr>
          <p:nvPr>
            <p:ph type="title" idx="2" hasCustomPrompt="1"/>
          </p:nvPr>
        </p:nvSpPr>
        <p:spPr>
          <a:xfrm>
            <a:off x="5279601" y="1339567"/>
            <a:ext cx="1632800" cy="1122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9733">
                <a:solidFill>
                  <a:schemeClr val="accent2"/>
                </a:solidFill>
                <a:latin typeface="Josefin Sans Medium"/>
                <a:ea typeface="Josefin Sans Medium"/>
                <a:cs typeface="Josefin Sans Medium"/>
                <a:sym typeface="Josefin Sans Medium"/>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
        <p:nvSpPr>
          <p:cNvPr id="14" name="Google Shape;14;p3"/>
          <p:cNvSpPr txBox="1">
            <a:spLocks noGrp="1"/>
          </p:cNvSpPr>
          <p:nvPr>
            <p:ph type="subTitle" idx="1"/>
          </p:nvPr>
        </p:nvSpPr>
        <p:spPr>
          <a:xfrm>
            <a:off x="950967" y="4597700"/>
            <a:ext cx="10290000" cy="50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2133"/>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Tree>
    <p:extLst>
      <p:ext uri="{BB962C8B-B14F-4D97-AF65-F5344CB8AC3E}">
        <p14:creationId xmlns:p14="http://schemas.microsoft.com/office/powerpoint/2010/main" val="32945847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7" name="Google Shape;17;p4"/>
          <p:cNvSpPr txBox="1">
            <a:spLocks noGrp="1"/>
          </p:cNvSpPr>
          <p:nvPr>
            <p:ph type="body" idx="1"/>
          </p:nvPr>
        </p:nvSpPr>
        <p:spPr>
          <a:xfrm>
            <a:off x="960000" y="1621003"/>
            <a:ext cx="10272000" cy="4555200"/>
          </a:xfrm>
          <a:prstGeom prst="rect">
            <a:avLst/>
          </a:prstGeom>
        </p:spPr>
        <p:txBody>
          <a:bodyPr spcFirstLastPara="1" wrap="square" lIns="91425" tIns="91425" rIns="91425" bIns="91425" anchor="t" anchorCtr="0">
            <a:noAutofit/>
          </a:bodyPr>
          <a:lstStyle>
            <a:lvl1pPr marL="609585" lvl="0" indent="-372524" rtl="0">
              <a:lnSpc>
                <a:spcPct val="100000"/>
              </a:lnSpc>
              <a:spcBef>
                <a:spcPts val="0"/>
              </a:spcBef>
              <a:spcAft>
                <a:spcPts val="0"/>
              </a:spcAft>
              <a:buClr>
                <a:srgbClr val="42FFB7"/>
              </a:buClr>
              <a:buSzPts val="800"/>
              <a:buFont typeface="Nunito Light"/>
              <a:buChar char="●"/>
              <a:defRPr sz="1667">
                <a:solidFill>
                  <a:srgbClr val="434343"/>
                </a:solidFill>
              </a:defRPr>
            </a:lvl1pPr>
            <a:lvl2pPr marL="1219170" lvl="1" indent="-406390" rtl="0">
              <a:lnSpc>
                <a:spcPct val="115000"/>
              </a:lnSpc>
              <a:spcBef>
                <a:spcPts val="0"/>
              </a:spcBef>
              <a:spcAft>
                <a:spcPts val="0"/>
              </a:spcAft>
              <a:buClr>
                <a:srgbClr val="FFC800"/>
              </a:buClr>
              <a:buSzPts val="1200"/>
              <a:buFont typeface="Nunito Light"/>
              <a:buChar char="○"/>
              <a:defRPr>
                <a:solidFill>
                  <a:srgbClr val="434343"/>
                </a:solidFill>
              </a:defRPr>
            </a:lvl2pPr>
            <a:lvl3pPr marL="1828754" lvl="2" indent="-406390" rtl="0">
              <a:lnSpc>
                <a:spcPct val="115000"/>
              </a:lnSpc>
              <a:spcBef>
                <a:spcPts val="2133"/>
              </a:spcBef>
              <a:spcAft>
                <a:spcPts val="0"/>
              </a:spcAft>
              <a:buClr>
                <a:srgbClr val="FFC800"/>
              </a:buClr>
              <a:buSzPts val="1200"/>
              <a:buFont typeface="Nunito Light"/>
              <a:buChar char="■"/>
              <a:defRPr>
                <a:solidFill>
                  <a:srgbClr val="434343"/>
                </a:solidFill>
              </a:defRPr>
            </a:lvl3pPr>
            <a:lvl4pPr marL="2438339" lvl="3" indent="-406390" rtl="0">
              <a:lnSpc>
                <a:spcPct val="115000"/>
              </a:lnSpc>
              <a:spcBef>
                <a:spcPts val="2133"/>
              </a:spcBef>
              <a:spcAft>
                <a:spcPts val="0"/>
              </a:spcAft>
              <a:buClr>
                <a:srgbClr val="FFC800"/>
              </a:buClr>
              <a:buSzPts val="1200"/>
              <a:buFont typeface="Nunito Light"/>
              <a:buChar char="●"/>
              <a:defRPr>
                <a:solidFill>
                  <a:srgbClr val="434343"/>
                </a:solidFill>
              </a:defRPr>
            </a:lvl4pPr>
            <a:lvl5pPr marL="3047924" lvl="4" indent="-406390" rtl="0">
              <a:lnSpc>
                <a:spcPct val="115000"/>
              </a:lnSpc>
              <a:spcBef>
                <a:spcPts val="2133"/>
              </a:spcBef>
              <a:spcAft>
                <a:spcPts val="0"/>
              </a:spcAft>
              <a:buClr>
                <a:srgbClr val="434343"/>
              </a:buClr>
              <a:buSzPts val="1200"/>
              <a:buFont typeface="Nunito Light"/>
              <a:buChar char="○"/>
              <a:defRPr>
                <a:solidFill>
                  <a:srgbClr val="434343"/>
                </a:solidFill>
              </a:defRPr>
            </a:lvl5pPr>
            <a:lvl6pPr marL="3657509" lvl="5" indent="-406390" rtl="0">
              <a:lnSpc>
                <a:spcPct val="115000"/>
              </a:lnSpc>
              <a:spcBef>
                <a:spcPts val="2133"/>
              </a:spcBef>
              <a:spcAft>
                <a:spcPts val="0"/>
              </a:spcAft>
              <a:buClr>
                <a:srgbClr val="434343"/>
              </a:buClr>
              <a:buSzPts val="1200"/>
              <a:buFont typeface="Nunito Light"/>
              <a:buChar char="■"/>
              <a:defRPr>
                <a:solidFill>
                  <a:srgbClr val="434343"/>
                </a:solidFill>
              </a:defRPr>
            </a:lvl6pPr>
            <a:lvl7pPr marL="4267093" lvl="6" indent="-406390" rtl="0">
              <a:lnSpc>
                <a:spcPct val="115000"/>
              </a:lnSpc>
              <a:spcBef>
                <a:spcPts val="2133"/>
              </a:spcBef>
              <a:spcAft>
                <a:spcPts val="0"/>
              </a:spcAft>
              <a:buClr>
                <a:srgbClr val="434343"/>
              </a:buClr>
              <a:buSzPts val="1200"/>
              <a:buFont typeface="Nunito Light"/>
              <a:buChar char="●"/>
              <a:defRPr>
                <a:solidFill>
                  <a:srgbClr val="434343"/>
                </a:solidFill>
              </a:defRPr>
            </a:lvl7pPr>
            <a:lvl8pPr marL="4876678" lvl="7" indent="-406390" rtl="0">
              <a:lnSpc>
                <a:spcPct val="115000"/>
              </a:lnSpc>
              <a:spcBef>
                <a:spcPts val="2133"/>
              </a:spcBef>
              <a:spcAft>
                <a:spcPts val="0"/>
              </a:spcAft>
              <a:buClr>
                <a:srgbClr val="434343"/>
              </a:buClr>
              <a:buSzPts val="1200"/>
              <a:buFont typeface="Nunito Light"/>
              <a:buChar char="○"/>
              <a:defRPr>
                <a:solidFill>
                  <a:srgbClr val="434343"/>
                </a:solidFill>
              </a:defRPr>
            </a:lvl8pPr>
            <a:lvl9pPr marL="5486263" lvl="8" indent="-406390" rtl="0">
              <a:lnSpc>
                <a:spcPct val="115000"/>
              </a:lnSpc>
              <a:spcBef>
                <a:spcPts val="2133"/>
              </a:spcBef>
              <a:spcAft>
                <a:spcPts val="2133"/>
              </a:spcAft>
              <a:buClr>
                <a:srgbClr val="434343"/>
              </a:buClr>
              <a:buSzPts val="1200"/>
              <a:buFont typeface="Nunito Light"/>
              <a:buChar char="■"/>
              <a:defRPr>
                <a:solidFill>
                  <a:srgbClr val="434343"/>
                </a:solidFill>
              </a:defRPr>
            </a:lvl9pPr>
          </a:lstStyle>
          <a:p>
            <a:endParaRPr/>
          </a:p>
        </p:txBody>
      </p:sp>
    </p:spTree>
    <p:extLst>
      <p:ext uri="{BB962C8B-B14F-4D97-AF65-F5344CB8AC3E}">
        <p14:creationId xmlns:p14="http://schemas.microsoft.com/office/powerpoint/2010/main" val="387877302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0" name="Google Shape;20;p5"/>
          <p:cNvSpPr txBox="1">
            <a:spLocks noGrp="1"/>
          </p:cNvSpPr>
          <p:nvPr>
            <p:ph type="subTitle" idx="1"/>
          </p:nvPr>
        </p:nvSpPr>
        <p:spPr>
          <a:xfrm>
            <a:off x="6740379" y="4811665"/>
            <a:ext cx="3340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867" b="0"/>
            </a:lvl1pPr>
            <a:lvl2pPr lvl="1" algn="ctr" rtl="0">
              <a:lnSpc>
                <a:spcPct val="100000"/>
              </a:lnSpc>
              <a:spcBef>
                <a:spcPts val="0"/>
              </a:spcBef>
              <a:spcAft>
                <a:spcPts val="0"/>
              </a:spcAft>
              <a:buSzPts val="2800"/>
              <a:buNone/>
              <a:defRPr sz="3733"/>
            </a:lvl2pPr>
            <a:lvl3pPr lvl="2" algn="ctr" rtl="0">
              <a:lnSpc>
                <a:spcPct val="100000"/>
              </a:lnSpc>
              <a:spcBef>
                <a:spcPts val="0"/>
              </a:spcBef>
              <a:spcAft>
                <a:spcPts val="0"/>
              </a:spcAft>
              <a:buSzPts val="2800"/>
              <a:buNone/>
              <a:defRPr sz="3733"/>
            </a:lvl3pPr>
            <a:lvl4pPr lvl="3" algn="ctr" rtl="0">
              <a:lnSpc>
                <a:spcPct val="100000"/>
              </a:lnSpc>
              <a:spcBef>
                <a:spcPts val="0"/>
              </a:spcBef>
              <a:spcAft>
                <a:spcPts val="0"/>
              </a:spcAft>
              <a:buSzPts val="2800"/>
              <a:buNone/>
              <a:defRPr sz="3733"/>
            </a:lvl4pPr>
            <a:lvl5pPr lvl="4" algn="ctr" rtl="0">
              <a:lnSpc>
                <a:spcPct val="100000"/>
              </a:lnSpc>
              <a:spcBef>
                <a:spcPts val="0"/>
              </a:spcBef>
              <a:spcAft>
                <a:spcPts val="0"/>
              </a:spcAft>
              <a:buSzPts val="2800"/>
              <a:buNone/>
              <a:defRPr sz="3733"/>
            </a:lvl5pPr>
            <a:lvl6pPr lvl="5" algn="ctr" rtl="0">
              <a:lnSpc>
                <a:spcPct val="100000"/>
              </a:lnSpc>
              <a:spcBef>
                <a:spcPts val="0"/>
              </a:spcBef>
              <a:spcAft>
                <a:spcPts val="0"/>
              </a:spcAft>
              <a:buSzPts val="2800"/>
              <a:buNone/>
              <a:defRPr sz="3733"/>
            </a:lvl6pPr>
            <a:lvl7pPr lvl="6" algn="ctr" rtl="0">
              <a:lnSpc>
                <a:spcPct val="100000"/>
              </a:lnSpc>
              <a:spcBef>
                <a:spcPts val="0"/>
              </a:spcBef>
              <a:spcAft>
                <a:spcPts val="0"/>
              </a:spcAft>
              <a:buSzPts val="2800"/>
              <a:buNone/>
              <a:defRPr sz="3733"/>
            </a:lvl7pPr>
            <a:lvl8pPr lvl="7" algn="ctr" rtl="0">
              <a:lnSpc>
                <a:spcPct val="100000"/>
              </a:lnSpc>
              <a:spcBef>
                <a:spcPts val="0"/>
              </a:spcBef>
              <a:spcAft>
                <a:spcPts val="0"/>
              </a:spcAft>
              <a:buSzPts val="2800"/>
              <a:buNone/>
              <a:defRPr sz="3733"/>
            </a:lvl8pPr>
            <a:lvl9pPr lvl="8" algn="ctr" rtl="0">
              <a:lnSpc>
                <a:spcPct val="100000"/>
              </a:lnSpc>
              <a:spcBef>
                <a:spcPts val="0"/>
              </a:spcBef>
              <a:spcAft>
                <a:spcPts val="0"/>
              </a:spcAft>
              <a:buSzPts val="2800"/>
              <a:buNone/>
              <a:defRPr sz="3733"/>
            </a:lvl9pPr>
          </a:lstStyle>
          <a:p>
            <a:endParaRPr/>
          </a:p>
        </p:txBody>
      </p:sp>
      <p:sp>
        <p:nvSpPr>
          <p:cNvPr id="21" name="Google Shape;21;p5"/>
          <p:cNvSpPr txBox="1">
            <a:spLocks noGrp="1"/>
          </p:cNvSpPr>
          <p:nvPr>
            <p:ph type="subTitle" idx="2"/>
          </p:nvPr>
        </p:nvSpPr>
        <p:spPr>
          <a:xfrm>
            <a:off x="2111067" y="4811665"/>
            <a:ext cx="3340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867" b="0"/>
            </a:lvl1pPr>
            <a:lvl2pPr lvl="1" algn="ctr" rtl="0">
              <a:lnSpc>
                <a:spcPct val="100000"/>
              </a:lnSpc>
              <a:spcBef>
                <a:spcPts val="0"/>
              </a:spcBef>
              <a:spcAft>
                <a:spcPts val="0"/>
              </a:spcAft>
              <a:buSzPts val="2800"/>
              <a:buNone/>
              <a:defRPr sz="3733"/>
            </a:lvl2pPr>
            <a:lvl3pPr lvl="2" algn="ctr" rtl="0">
              <a:lnSpc>
                <a:spcPct val="100000"/>
              </a:lnSpc>
              <a:spcBef>
                <a:spcPts val="0"/>
              </a:spcBef>
              <a:spcAft>
                <a:spcPts val="0"/>
              </a:spcAft>
              <a:buSzPts val="2800"/>
              <a:buNone/>
              <a:defRPr sz="3733"/>
            </a:lvl3pPr>
            <a:lvl4pPr lvl="3" algn="ctr" rtl="0">
              <a:lnSpc>
                <a:spcPct val="100000"/>
              </a:lnSpc>
              <a:spcBef>
                <a:spcPts val="0"/>
              </a:spcBef>
              <a:spcAft>
                <a:spcPts val="0"/>
              </a:spcAft>
              <a:buSzPts val="2800"/>
              <a:buNone/>
              <a:defRPr sz="3733"/>
            </a:lvl4pPr>
            <a:lvl5pPr lvl="4" algn="ctr" rtl="0">
              <a:lnSpc>
                <a:spcPct val="100000"/>
              </a:lnSpc>
              <a:spcBef>
                <a:spcPts val="0"/>
              </a:spcBef>
              <a:spcAft>
                <a:spcPts val="0"/>
              </a:spcAft>
              <a:buSzPts val="2800"/>
              <a:buNone/>
              <a:defRPr sz="3733"/>
            </a:lvl5pPr>
            <a:lvl6pPr lvl="5" algn="ctr" rtl="0">
              <a:lnSpc>
                <a:spcPct val="100000"/>
              </a:lnSpc>
              <a:spcBef>
                <a:spcPts val="0"/>
              </a:spcBef>
              <a:spcAft>
                <a:spcPts val="0"/>
              </a:spcAft>
              <a:buSzPts val="2800"/>
              <a:buNone/>
              <a:defRPr sz="3733"/>
            </a:lvl6pPr>
            <a:lvl7pPr lvl="6" algn="ctr" rtl="0">
              <a:lnSpc>
                <a:spcPct val="100000"/>
              </a:lnSpc>
              <a:spcBef>
                <a:spcPts val="0"/>
              </a:spcBef>
              <a:spcAft>
                <a:spcPts val="0"/>
              </a:spcAft>
              <a:buSzPts val="2800"/>
              <a:buNone/>
              <a:defRPr sz="3733"/>
            </a:lvl7pPr>
            <a:lvl8pPr lvl="7" algn="ctr" rtl="0">
              <a:lnSpc>
                <a:spcPct val="100000"/>
              </a:lnSpc>
              <a:spcBef>
                <a:spcPts val="0"/>
              </a:spcBef>
              <a:spcAft>
                <a:spcPts val="0"/>
              </a:spcAft>
              <a:buSzPts val="2800"/>
              <a:buNone/>
              <a:defRPr sz="3733"/>
            </a:lvl8pPr>
            <a:lvl9pPr lvl="8" algn="ctr" rtl="0">
              <a:lnSpc>
                <a:spcPct val="100000"/>
              </a:lnSpc>
              <a:spcBef>
                <a:spcPts val="0"/>
              </a:spcBef>
              <a:spcAft>
                <a:spcPts val="0"/>
              </a:spcAft>
              <a:buSzPts val="2800"/>
              <a:buNone/>
              <a:defRPr sz="3733"/>
            </a:lvl9pPr>
          </a:lstStyle>
          <a:p>
            <a:endParaRPr/>
          </a:p>
        </p:txBody>
      </p:sp>
      <p:sp>
        <p:nvSpPr>
          <p:cNvPr id="22" name="Google Shape;22;p5"/>
          <p:cNvSpPr txBox="1">
            <a:spLocks noGrp="1"/>
          </p:cNvSpPr>
          <p:nvPr>
            <p:ph type="subTitle" idx="3"/>
          </p:nvPr>
        </p:nvSpPr>
        <p:spPr>
          <a:xfrm>
            <a:off x="6740367" y="4400967"/>
            <a:ext cx="3340800" cy="5260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3067">
                <a:solidFill>
                  <a:schemeClr val="dk1"/>
                </a:solidFill>
                <a:latin typeface="Work Sans SemiBold"/>
                <a:ea typeface="Work Sans SemiBold"/>
                <a:cs typeface="Work Sans SemiBold"/>
                <a:sym typeface="Work Sans SemiBold"/>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endParaRPr/>
          </a:p>
        </p:txBody>
      </p:sp>
      <p:sp>
        <p:nvSpPr>
          <p:cNvPr id="23" name="Google Shape;23;p5"/>
          <p:cNvSpPr txBox="1">
            <a:spLocks noGrp="1"/>
          </p:cNvSpPr>
          <p:nvPr>
            <p:ph type="subTitle" idx="4"/>
          </p:nvPr>
        </p:nvSpPr>
        <p:spPr>
          <a:xfrm>
            <a:off x="2111067" y="4400967"/>
            <a:ext cx="3340800" cy="5260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3067">
                <a:solidFill>
                  <a:schemeClr val="dk1"/>
                </a:solidFill>
                <a:latin typeface="Work Sans SemiBold"/>
                <a:ea typeface="Work Sans SemiBold"/>
                <a:cs typeface="Work Sans SemiBold"/>
                <a:sym typeface="Work Sans SemiBold"/>
              </a:defRPr>
            </a:lvl1pPr>
            <a:lvl2pPr lvl="1" algn="ctr" rtl="0">
              <a:lnSpc>
                <a:spcPct val="100000"/>
              </a:lnSpc>
              <a:spcBef>
                <a:spcPts val="0"/>
              </a:spcBef>
              <a:spcAft>
                <a:spcPts val="0"/>
              </a:spcAft>
              <a:buSzPts val="2400"/>
              <a:buFont typeface="Bebas Neue"/>
              <a:buNone/>
              <a:defRPr sz="32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2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2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2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2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2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2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200">
                <a:latin typeface="Bebas Neue"/>
                <a:ea typeface="Bebas Neue"/>
                <a:cs typeface="Bebas Neue"/>
                <a:sym typeface="Bebas Neue"/>
              </a:defRPr>
            </a:lvl9pPr>
          </a:lstStyle>
          <a:p>
            <a:endParaRPr/>
          </a:p>
        </p:txBody>
      </p:sp>
    </p:spTree>
    <p:extLst>
      <p:ext uri="{BB962C8B-B14F-4D97-AF65-F5344CB8AC3E}">
        <p14:creationId xmlns:p14="http://schemas.microsoft.com/office/powerpoint/2010/main" val="276737805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206700365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6"/>
        <p:cNvGrpSpPr/>
        <p:nvPr/>
      </p:nvGrpSpPr>
      <p:grpSpPr>
        <a:xfrm>
          <a:off x="0" y="0"/>
          <a:ext cx="0" cy="0"/>
          <a:chOff x="0" y="0"/>
          <a:chExt cx="0" cy="0"/>
        </a:xfrm>
      </p:grpSpPr>
      <p:sp>
        <p:nvSpPr>
          <p:cNvPr id="27" name="Google Shape;27;p7"/>
          <p:cNvSpPr txBox="1">
            <a:spLocks noGrp="1"/>
          </p:cNvSpPr>
          <p:nvPr>
            <p:ph type="title"/>
          </p:nvPr>
        </p:nvSpPr>
        <p:spPr>
          <a:xfrm>
            <a:off x="960000" y="593367"/>
            <a:ext cx="102812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 name="Google Shape;28;p7"/>
          <p:cNvSpPr txBox="1">
            <a:spLocks noGrp="1"/>
          </p:cNvSpPr>
          <p:nvPr>
            <p:ph type="subTitle" idx="1"/>
          </p:nvPr>
        </p:nvSpPr>
        <p:spPr>
          <a:xfrm>
            <a:off x="960000" y="2397733"/>
            <a:ext cx="5726400" cy="306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Font typeface="Nunito Light"/>
              <a:buChar char="●"/>
              <a:defRPr/>
            </a:lvl1pPr>
            <a:lvl2pPr lvl="1" algn="ctr" rtl="0">
              <a:lnSpc>
                <a:spcPct val="100000"/>
              </a:lnSpc>
              <a:spcBef>
                <a:spcPts val="0"/>
              </a:spcBef>
              <a:spcAft>
                <a:spcPts val="0"/>
              </a:spcAft>
              <a:buClr>
                <a:srgbClr val="E76A28"/>
              </a:buClr>
              <a:buSzPts val="1600"/>
              <a:buFont typeface="Nunito Light"/>
              <a:buChar char="○"/>
              <a:defRPr/>
            </a:lvl2pPr>
            <a:lvl3pPr lvl="2" algn="ctr" rtl="0">
              <a:lnSpc>
                <a:spcPct val="100000"/>
              </a:lnSpc>
              <a:spcBef>
                <a:spcPts val="2133"/>
              </a:spcBef>
              <a:spcAft>
                <a:spcPts val="0"/>
              </a:spcAft>
              <a:buClr>
                <a:srgbClr val="E76A28"/>
              </a:buClr>
              <a:buSzPts val="1500"/>
              <a:buFont typeface="Nunito Light"/>
              <a:buChar char="■"/>
              <a:defRPr/>
            </a:lvl3pPr>
            <a:lvl4pPr lvl="3" algn="ctr" rtl="0">
              <a:lnSpc>
                <a:spcPct val="100000"/>
              </a:lnSpc>
              <a:spcBef>
                <a:spcPts val="2133"/>
              </a:spcBef>
              <a:spcAft>
                <a:spcPts val="0"/>
              </a:spcAft>
              <a:buClr>
                <a:srgbClr val="E76A28"/>
              </a:buClr>
              <a:buSzPts val="1500"/>
              <a:buFont typeface="Nunito Light"/>
              <a:buChar char="●"/>
              <a:defRPr/>
            </a:lvl4pPr>
            <a:lvl5pPr lvl="4" algn="ctr" rtl="0">
              <a:lnSpc>
                <a:spcPct val="100000"/>
              </a:lnSpc>
              <a:spcBef>
                <a:spcPts val="2133"/>
              </a:spcBef>
              <a:spcAft>
                <a:spcPts val="0"/>
              </a:spcAft>
              <a:buClr>
                <a:srgbClr val="E76A28"/>
              </a:buClr>
              <a:buSzPts val="1400"/>
              <a:buFont typeface="Nunito Light"/>
              <a:buChar char="○"/>
              <a:defRPr/>
            </a:lvl5pPr>
            <a:lvl6pPr lvl="5" algn="ctr" rtl="0">
              <a:lnSpc>
                <a:spcPct val="100000"/>
              </a:lnSpc>
              <a:spcBef>
                <a:spcPts val="2133"/>
              </a:spcBef>
              <a:spcAft>
                <a:spcPts val="0"/>
              </a:spcAft>
              <a:buClr>
                <a:srgbClr val="999999"/>
              </a:buClr>
              <a:buSzPts val="1400"/>
              <a:buFont typeface="Nunito Light"/>
              <a:buChar char="■"/>
              <a:defRPr/>
            </a:lvl6pPr>
            <a:lvl7pPr lvl="6" algn="ctr" rtl="0">
              <a:lnSpc>
                <a:spcPct val="100000"/>
              </a:lnSpc>
              <a:spcBef>
                <a:spcPts val="2133"/>
              </a:spcBef>
              <a:spcAft>
                <a:spcPts val="0"/>
              </a:spcAft>
              <a:buClr>
                <a:srgbClr val="999999"/>
              </a:buClr>
              <a:buSzPts val="1300"/>
              <a:buFont typeface="Nunito Light"/>
              <a:buChar char="●"/>
              <a:defRPr/>
            </a:lvl7pPr>
            <a:lvl8pPr lvl="7" algn="ctr" rtl="0">
              <a:lnSpc>
                <a:spcPct val="100000"/>
              </a:lnSpc>
              <a:spcBef>
                <a:spcPts val="2133"/>
              </a:spcBef>
              <a:spcAft>
                <a:spcPts val="0"/>
              </a:spcAft>
              <a:buClr>
                <a:srgbClr val="999999"/>
              </a:buClr>
              <a:buSzPts val="1300"/>
              <a:buFont typeface="Nunito Light"/>
              <a:buChar char="○"/>
              <a:defRPr/>
            </a:lvl8pPr>
            <a:lvl9pPr lvl="8" algn="ctr" rtl="0">
              <a:lnSpc>
                <a:spcPct val="100000"/>
              </a:lnSpc>
              <a:spcBef>
                <a:spcPts val="2133"/>
              </a:spcBef>
              <a:spcAft>
                <a:spcPts val="2133"/>
              </a:spcAft>
              <a:buClr>
                <a:srgbClr val="999999"/>
              </a:buClr>
              <a:buSzPts val="1400"/>
              <a:buFont typeface="Nunito Light"/>
              <a:buChar char="■"/>
              <a:defRPr/>
            </a:lvl9pPr>
          </a:lstStyle>
          <a:p>
            <a:endParaRPr/>
          </a:p>
        </p:txBody>
      </p:sp>
    </p:spTree>
    <p:extLst>
      <p:ext uri="{BB962C8B-B14F-4D97-AF65-F5344CB8AC3E}">
        <p14:creationId xmlns:p14="http://schemas.microsoft.com/office/powerpoint/2010/main" val="71268529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Main point">
  <p:cSld name="Main point">
    <p:bg>
      <p:bgPr>
        <a:blipFill>
          <a:blip r:embed="rId2">
            <a:alphaModFix/>
          </a:blip>
          <a:stretch>
            <a:fillRect/>
          </a:stretch>
        </a:blipFill>
        <a:effectLst/>
      </p:bgPr>
    </p:bg>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a:off x="2422200" y="1742800"/>
            <a:ext cx="7347600" cy="33724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96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Tree>
    <p:extLst>
      <p:ext uri="{BB962C8B-B14F-4D97-AF65-F5344CB8AC3E}">
        <p14:creationId xmlns:p14="http://schemas.microsoft.com/office/powerpoint/2010/main" val="10066031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bg>
      <p:bgPr>
        <a:blipFill>
          <a:blip r:embed="rId2">
            <a:alphaModFix/>
          </a:blip>
          <a:stretch>
            <a:fillRect/>
          </a:stretch>
        </a:blipFill>
        <a:effectLst/>
      </p:bgPr>
    </p:bg>
    <p:spTree>
      <p:nvGrpSpPr>
        <p:cNvPr id="1" name="Shape 31"/>
        <p:cNvGrpSpPr/>
        <p:nvPr/>
      </p:nvGrpSpPr>
      <p:grpSpPr>
        <a:xfrm>
          <a:off x="0" y="0"/>
          <a:ext cx="0" cy="0"/>
          <a:chOff x="0" y="0"/>
          <a:chExt cx="0" cy="0"/>
        </a:xfrm>
      </p:grpSpPr>
      <p:sp>
        <p:nvSpPr>
          <p:cNvPr id="32" name="Google Shape;32;p9"/>
          <p:cNvSpPr txBox="1">
            <a:spLocks noGrp="1"/>
          </p:cNvSpPr>
          <p:nvPr>
            <p:ph type="title"/>
          </p:nvPr>
        </p:nvSpPr>
        <p:spPr>
          <a:xfrm>
            <a:off x="2847400" y="1585467"/>
            <a:ext cx="6497200" cy="261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12800">
                <a:solidFill>
                  <a:srgbClr val="6FA8DC"/>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33" name="Google Shape;33;p9"/>
          <p:cNvSpPr txBox="1">
            <a:spLocks noGrp="1"/>
          </p:cNvSpPr>
          <p:nvPr>
            <p:ph type="subTitle" idx="1"/>
          </p:nvPr>
        </p:nvSpPr>
        <p:spPr>
          <a:xfrm>
            <a:off x="2847400" y="4204667"/>
            <a:ext cx="6497200" cy="106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2133"/>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Tree>
    <p:extLst>
      <p:ext uri="{BB962C8B-B14F-4D97-AF65-F5344CB8AC3E}">
        <p14:creationId xmlns:p14="http://schemas.microsoft.com/office/powerpoint/2010/main" val="201852803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Caption">
  <p:cSld name="Caption">
    <p:bg>
      <p:bgPr>
        <a:blipFill>
          <a:blip r:embed="rId2">
            <a:alphaModFix/>
          </a:blip>
          <a:stretch>
            <a:fillRect/>
          </a:stretch>
        </a:blipFill>
        <a:effectLst/>
      </p:bgPr>
    </p:bg>
    <p:spTree>
      <p:nvGrpSpPr>
        <p:cNvPr id="1" name="Shape 34"/>
        <p:cNvGrpSpPr/>
        <p:nvPr/>
      </p:nvGrpSpPr>
      <p:grpSpPr>
        <a:xfrm>
          <a:off x="0" y="0"/>
          <a:ext cx="0" cy="0"/>
          <a:chOff x="0" y="0"/>
          <a:chExt cx="0" cy="0"/>
        </a:xfrm>
      </p:grpSpPr>
      <p:sp>
        <p:nvSpPr>
          <p:cNvPr id="35" name="Google Shape;35;p10"/>
          <p:cNvSpPr txBox="1">
            <a:spLocks noGrp="1"/>
          </p:cNvSpPr>
          <p:nvPr>
            <p:ph type="title"/>
          </p:nvPr>
        </p:nvSpPr>
        <p:spPr>
          <a:xfrm>
            <a:off x="2875000" y="5571836"/>
            <a:ext cx="6442000" cy="7636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3500"/>
              <a:buNone/>
              <a:defRPr sz="3200">
                <a:solidFill>
                  <a:schemeClr val="lt1"/>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2381546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DEDD48-A223-E5E0-4A36-BD57953C536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D2F70F4-B640-9E78-04DC-5170C20BC3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7DB2D5-D372-5A1E-C971-EA94E60B4C83}"/>
              </a:ext>
            </a:extLst>
          </p:cNvPr>
          <p:cNvSpPr>
            <a:spLocks noGrp="1"/>
          </p:cNvSpPr>
          <p:nvPr>
            <p:ph type="dt" sz="half" idx="10"/>
          </p:nvPr>
        </p:nvSpPr>
        <p:spPr/>
        <p:txBody>
          <a:bodyPr/>
          <a:lstStyle/>
          <a:p>
            <a:fld id="{0E028CA0-AA7F-9F4C-A11F-BB6C8400A872}" type="datetimeFigureOut">
              <a:rPr lang="en-US" smtClean="0"/>
              <a:t>12/30/25</a:t>
            </a:fld>
            <a:endParaRPr lang="en-US"/>
          </a:p>
        </p:txBody>
      </p:sp>
      <p:sp>
        <p:nvSpPr>
          <p:cNvPr id="5" name="Footer Placeholder 4">
            <a:extLst>
              <a:ext uri="{FF2B5EF4-FFF2-40B4-BE49-F238E27FC236}">
                <a16:creationId xmlns:a16="http://schemas.microsoft.com/office/drawing/2014/main" id="{B59727CA-AAB2-FD6B-269F-A830297B76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2D596B-FEFB-7D3C-49F1-8E39F411B5A5}"/>
              </a:ext>
            </a:extLst>
          </p:cNvPr>
          <p:cNvSpPr>
            <a:spLocks noGrp="1"/>
          </p:cNvSpPr>
          <p:nvPr>
            <p:ph type="sldNum" sz="quarter" idx="12"/>
          </p:nvPr>
        </p:nvSpPr>
        <p:spPr/>
        <p:txBody>
          <a:bodyPr/>
          <a:lstStyle/>
          <a:p>
            <a:fld id="{79931DD2-06AC-D84E-8C29-580AF9F44091}" type="slidenum">
              <a:rPr lang="en-US" smtClean="0"/>
              <a:t>‹#›</a:t>
            </a:fld>
            <a:endParaRPr lang="en-US"/>
          </a:p>
        </p:txBody>
      </p:sp>
    </p:spTree>
    <p:extLst>
      <p:ext uri="{BB962C8B-B14F-4D97-AF65-F5344CB8AC3E}">
        <p14:creationId xmlns:p14="http://schemas.microsoft.com/office/powerpoint/2010/main" val="21591904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Big number">
  <p:cSld name="Big number">
    <p:bg>
      <p:bgPr>
        <a:blipFill>
          <a:blip r:embed="rId2">
            <a:alphaModFix/>
          </a:blip>
          <a:stretch>
            <a:fillRect/>
          </a:stretch>
        </a:blipFill>
        <a:effectLst/>
      </p:bgPr>
    </p:bg>
    <p:spTree>
      <p:nvGrpSpPr>
        <p:cNvPr id="1" name="Shape 36"/>
        <p:cNvGrpSpPr/>
        <p:nvPr/>
      </p:nvGrpSpPr>
      <p:grpSpPr>
        <a:xfrm>
          <a:off x="0" y="0"/>
          <a:ext cx="0" cy="0"/>
          <a:chOff x="0" y="0"/>
          <a:chExt cx="0" cy="0"/>
        </a:xfrm>
      </p:grpSpPr>
      <p:sp>
        <p:nvSpPr>
          <p:cNvPr id="37" name="Google Shape;37;p11"/>
          <p:cNvSpPr txBox="1">
            <a:spLocks noGrp="1"/>
          </p:cNvSpPr>
          <p:nvPr>
            <p:ph type="title" hasCustomPrompt="1"/>
          </p:nvPr>
        </p:nvSpPr>
        <p:spPr>
          <a:xfrm>
            <a:off x="1712000" y="1942500"/>
            <a:ext cx="8768000" cy="20908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9600"/>
            </a:lvl1pPr>
            <a:lvl2pPr lvl="1" algn="ctr">
              <a:spcBef>
                <a:spcPts val="0"/>
              </a:spcBef>
              <a:spcAft>
                <a:spcPts val="0"/>
              </a:spcAft>
              <a:buSzPts val="9600"/>
              <a:buNone/>
              <a:defRPr sz="12800"/>
            </a:lvl2pPr>
            <a:lvl3pPr lvl="2" algn="ctr">
              <a:spcBef>
                <a:spcPts val="0"/>
              </a:spcBef>
              <a:spcAft>
                <a:spcPts val="0"/>
              </a:spcAft>
              <a:buSzPts val="9600"/>
              <a:buNone/>
              <a:defRPr sz="12800"/>
            </a:lvl3pPr>
            <a:lvl4pPr lvl="3" algn="ctr">
              <a:spcBef>
                <a:spcPts val="0"/>
              </a:spcBef>
              <a:spcAft>
                <a:spcPts val="0"/>
              </a:spcAft>
              <a:buSzPts val="9600"/>
              <a:buNone/>
              <a:defRPr sz="12800"/>
            </a:lvl4pPr>
            <a:lvl5pPr lvl="4" algn="ctr">
              <a:spcBef>
                <a:spcPts val="0"/>
              </a:spcBef>
              <a:spcAft>
                <a:spcPts val="0"/>
              </a:spcAft>
              <a:buSzPts val="9600"/>
              <a:buNone/>
              <a:defRPr sz="12800"/>
            </a:lvl5pPr>
            <a:lvl6pPr lvl="5" algn="ctr">
              <a:spcBef>
                <a:spcPts val="0"/>
              </a:spcBef>
              <a:spcAft>
                <a:spcPts val="0"/>
              </a:spcAft>
              <a:buSzPts val="9600"/>
              <a:buNone/>
              <a:defRPr sz="12800"/>
            </a:lvl6pPr>
            <a:lvl7pPr lvl="6" algn="ctr">
              <a:spcBef>
                <a:spcPts val="0"/>
              </a:spcBef>
              <a:spcAft>
                <a:spcPts val="0"/>
              </a:spcAft>
              <a:buSzPts val="9600"/>
              <a:buNone/>
              <a:defRPr sz="12800"/>
            </a:lvl7pPr>
            <a:lvl8pPr lvl="7" algn="ctr">
              <a:spcBef>
                <a:spcPts val="0"/>
              </a:spcBef>
              <a:spcAft>
                <a:spcPts val="0"/>
              </a:spcAft>
              <a:buSzPts val="9600"/>
              <a:buNone/>
              <a:defRPr sz="12800"/>
            </a:lvl8pPr>
            <a:lvl9pPr lvl="8" algn="ctr">
              <a:spcBef>
                <a:spcPts val="0"/>
              </a:spcBef>
              <a:spcAft>
                <a:spcPts val="0"/>
              </a:spcAft>
              <a:buSzPts val="9600"/>
              <a:buNone/>
              <a:defRPr sz="12800"/>
            </a:lvl9pPr>
          </a:lstStyle>
          <a:p>
            <a:r>
              <a:t>xx%</a:t>
            </a:r>
          </a:p>
        </p:txBody>
      </p:sp>
      <p:sp>
        <p:nvSpPr>
          <p:cNvPr id="38" name="Google Shape;38;p11"/>
          <p:cNvSpPr txBox="1">
            <a:spLocks noGrp="1"/>
          </p:cNvSpPr>
          <p:nvPr>
            <p:ph type="subTitle" idx="1"/>
          </p:nvPr>
        </p:nvSpPr>
        <p:spPr>
          <a:xfrm>
            <a:off x="1712000" y="4252700"/>
            <a:ext cx="8768000" cy="66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533"/>
            </a:lvl1pPr>
            <a:lvl2pPr lvl="1" algn="ctr" rtl="0">
              <a:lnSpc>
                <a:spcPct val="100000"/>
              </a:lnSpc>
              <a:spcBef>
                <a:spcPts val="0"/>
              </a:spcBef>
              <a:spcAft>
                <a:spcPts val="0"/>
              </a:spcAft>
              <a:buSzPts val="1600"/>
              <a:buNone/>
              <a:defRPr sz="2133"/>
            </a:lvl2pPr>
            <a:lvl3pPr lvl="2" algn="ctr" rtl="0">
              <a:lnSpc>
                <a:spcPct val="100000"/>
              </a:lnSpc>
              <a:spcBef>
                <a:spcPts val="2133"/>
              </a:spcBef>
              <a:spcAft>
                <a:spcPts val="0"/>
              </a:spcAft>
              <a:buSzPts val="1600"/>
              <a:buNone/>
              <a:defRPr sz="2133"/>
            </a:lvl3pPr>
            <a:lvl4pPr lvl="3" algn="ctr" rtl="0">
              <a:lnSpc>
                <a:spcPct val="100000"/>
              </a:lnSpc>
              <a:spcBef>
                <a:spcPts val="2133"/>
              </a:spcBef>
              <a:spcAft>
                <a:spcPts val="0"/>
              </a:spcAft>
              <a:buSzPts val="1600"/>
              <a:buNone/>
              <a:defRPr sz="2133"/>
            </a:lvl4pPr>
            <a:lvl5pPr lvl="4" algn="ctr" rtl="0">
              <a:lnSpc>
                <a:spcPct val="100000"/>
              </a:lnSpc>
              <a:spcBef>
                <a:spcPts val="2133"/>
              </a:spcBef>
              <a:spcAft>
                <a:spcPts val="0"/>
              </a:spcAft>
              <a:buSzPts val="1600"/>
              <a:buNone/>
              <a:defRPr sz="2133"/>
            </a:lvl5pPr>
            <a:lvl6pPr lvl="5" algn="ctr" rtl="0">
              <a:lnSpc>
                <a:spcPct val="100000"/>
              </a:lnSpc>
              <a:spcBef>
                <a:spcPts val="2133"/>
              </a:spcBef>
              <a:spcAft>
                <a:spcPts val="0"/>
              </a:spcAft>
              <a:buSzPts val="1600"/>
              <a:buNone/>
              <a:defRPr sz="2133"/>
            </a:lvl6pPr>
            <a:lvl7pPr lvl="6" algn="ctr" rtl="0">
              <a:lnSpc>
                <a:spcPct val="100000"/>
              </a:lnSpc>
              <a:spcBef>
                <a:spcPts val="2133"/>
              </a:spcBef>
              <a:spcAft>
                <a:spcPts val="0"/>
              </a:spcAft>
              <a:buSzPts val="1600"/>
              <a:buNone/>
              <a:defRPr sz="2133"/>
            </a:lvl7pPr>
            <a:lvl8pPr lvl="7" algn="ctr" rtl="0">
              <a:lnSpc>
                <a:spcPct val="100000"/>
              </a:lnSpc>
              <a:spcBef>
                <a:spcPts val="2133"/>
              </a:spcBef>
              <a:spcAft>
                <a:spcPts val="0"/>
              </a:spcAft>
              <a:buSzPts val="1600"/>
              <a:buNone/>
              <a:defRPr sz="2133"/>
            </a:lvl8pPr>
            <a:lvl9pPr lvl="8" algn="ctr" rtl="0">
              <a:lnSpc>
                <a:spcPct val="100000"/>
              </a:lnSpc>
              <a:spcBef>
                <a:spcPts val="2133"/>
              </a:spcBef>
              <a:spcAft>
                <a:spcPts val="2133"/>
              </a:spcAft>
              <a:buSzPts val="1600"/>
              <a:buNone/>
              <a:defRPr sz="2133"/>
            </a:lvl9pPr>
          </a:lstStyle>
          <a:p>
            <a:endParaRPr/>
          </a:p>
        </p:txBody>
      </p:sp>
    </p:spTree>
    <p:extLst>
      <p:ext uri="{BB962C8B-B14F-4D97-AF65-F5344CB8AC3E}">
        <p14:creationId xmlns:p14="http://schemas.microsoft.com/office/powerpoint/2010/main" val="364298236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39"/>
        <p:cNvGrpSpPr/>
        <p:nvPr/>
      </p:nvGrpSpPr>
      <p:grpSpPr>
        <a:xfrm>
          <a:off x="0" y="0"/>
          <a:ext cx="0" cy="0"/>
          <a:chOff x="0" y="0"/>
          <a:chExt cx="0" cy="0"/>
        </a:xfrm>
      </p:grpSpPr>
    </p:spTree>
    <p:extLst>
      <p:ext uri="{BB962C8B-B14F-4D97-AF65-F5344CB8AC3E}">
        <p14:creationId xmlns:p14="http://schemas.microsoft.com/office/powerpoint/2010/main" val="417782170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blipFill>
          <a:blip r:embed="rId2">
            <a:alphaModFix/>
          </a:blip>
          <a:stretch>
            <a:fillRect/>
          </a:stretch>
        </a:blipFill>
        <a:effectLst/>
      </p:bgPr>
    </p:bg>
    <p:spTree>
      <p:nvGrpSpPr>
        <p:cNvPr id="1" name="Shape 40"/>
        <p:cNvGrpSpPr/>
        <p:nvPr/>
      </p:nvGrpSpPr>
      <p:grpSpPr>
        <a:xfrm>
          <a:off x="0" y="0"/>
          <a:ext cx="0" cy="0"/>
          <a:chOff x="0" y="0"/>
          <a:chExt cx="0" cy="0"/>
        </a:xfrm>
      </p:grpSpPr>
      <p:sp>
        <p:nvSpPr>
          <p:cNvPr id="41" name="Google Shape;41;p13"/>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2" name="Google Shape;42;p13"/>
          <p:cNvSpPr txBox="1">
            <a:spLocks noGrp="1"/>
          </p:cNvSpPr>
          <p:nvPr>
            <p:ph type="title" idx="2"/>
          </p:nvPr>
        </p:nvSpPr>
        <p:spPr>
          <a:xfrm>
            <a:off x="960000" y="2538900"/>
            <a:ext cx="3412000" cy="5100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43" name="Google Shape;43;p13"/>
          <p:cNvSpPr txBox="1">
            <a:spLocks noGrp="1"/>
          </p:cNvSpPr>
          <p:nvPr>
            <p:ph type="subTitle" idx="1"/>
          </p:nvPr>
        </p:nvSpPr>
        <p:spPr>
          <a:xfrm>
            <a:off x="960000" y="2822633"/>
            <a:ext cx="3412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44" name="Google Shape;44;p13"/>
          <p:cNvSpPr txBox="1">
            <a:spLocks noGrp="1"/>
          </p:cNvSpPr>
          <p:nvPr>
            <p:ph type="title" idx="3"/>
          </p:nvPr>
        </p:nvSpPr>
        <p:spPr>
          <a:xfrm>
            <a:off x="4682185" y="2538911"/>
            <a:ext cx="3412000" cy="5100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45" name="Google Shape;45;p13"/>
          <p:cNvSpPr txBox="1">
            <a:spLocks noGrp="1"/>
          </p:cNvSpPr>
          <p:nvPr>
            <p:ph type="subTitle" idx="4"/>
          </p:nvPr>
        </p:nvSpPr>
        <p:spPr>
          <a:xfrm>
            <a:off x="4682197" y="2822640"/>
            <a:ext cx="3412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46" name="Google Shape;46;p13"/>
          <p:cNvSpPr txBox="1">
            <a:spLocks noGrp="1"/>
          </p:cNvSpPr>
          <p:nvPr>
            <p:ph type="title" idx="5"/>
          </p:nvPr>
        </p:nvSpPr>
        <p:spPr>
          <a:xfrm>
            <a:off x="960000" y="4763433"/>
            <a:ext cx="3412000" cy="5100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47" name="Google Shape;47;p13"/>
          <p:cNvSpPr txBox="1">
            <a:spLocks noGrp="1"/>
          </p:cNvSpPr>
          <p:nvPr>
            <p:ph type="subTitle" idx="6"/>
          </p:nvPr>
        </p:nvSpPr>
        <p:spPr>
          <a:xfrm>
            <a:off x="960000" y="5047067"/>
            <a:ext cx="3412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48" name="Google Shape;48;p13"/>
          <p:cNvSpPr txBox="1">
            <a:spLocks noGrp="1"/>
          </p:cNvSpPr>
          <p:nvPr>
            <p:ph type="title" idx="7"/>
          </p:nvPr>
        </p:nvSpPr>
        <p:spPr>
          <a:xfrm>
            <a:off x="4682185" y="4763437"/>
            <a:ext cx="3412000" cy="5100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49" name="Google Shape;49;p13"/>
          <p:cNvSpPr txBox="1">
            <a:spLocks noGrp="1"/>
          </p:cNvSpPr>
          <p:nvPr>
            <p:ph type="subTitle" idx="8"/>
          </p:nvPr>
        </p:nvSpPr>
        <p:spPr>
          <a:xfrm>
            <a:off x="4682197" y="5047069"/>
            <a:ext cx="3412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50" name="Google Shape;50;p13"/>
          <p:cNvSpPr txBox="1">
            <a:spLocks noGrp="1"/>
          </p:cNvSpPr>
          <p:nvPr>
            <p:ph type="title" idx="9" hasCustomPrompt="1"/>
          </p:nvPr>
        </p:nvSpPr>
        <p:spPr>
          <a:xfrm>
            <a:off x="950967" y="1850983"/>
            <a:ext cx="1120000" cy="596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a:solidFill>
                  <a:schemeClr val="accent2"/>
                </a:solidFill>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51" name="Google Shape;51;p13"/>
          <p:cNvSpPr txBox="1">
            <a:spLocks noGrp="1"/>
          </p:cNvSpPr>
          <p:nvPr>
            <p:ph type="title" idx="13" hasCustomPrompt="1"/>
          </p:nvPr>
        </p:nvSpPr>
        <p:spPr>
          <a:xfrm>
            <a:off x="950800" y="4082229"/>
            <a:ext cx="1120000" cy="596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a:solidFill>
                  <a:schemeClr val="accent2"/>
                </a:solidFill>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52" name="Google Shape;52;p13"/>
          <p:cNvSpPr txBox="1">
            <a:spLocks noGrp="1"/>
          </p:cNvSpPr>
          <p:nvPr>
            <p:ph type="title" idx="14" hasCustomPrompt="1"/>
          </p:nvPr>
        </p:nvSpPr>
        <p:spPr>
          <a:xfrm>
            <a:off x="4682192" y="1850995"/>
            <a:ext cx="1232800" cy="596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a:solidFill>
                  <a:schemeClr val="accent2"/>
                </a:solidFill>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53" name="Google Shape;53;p13"/>
          <p:cNvSpPr txBox="1">
            <a:spLocks noGrp="1"/>
          </p:cNvSpPr>
          <p:nvPr>
            <p:ph type="title" idx="15" hasCustomPrompt="1"/>
          </p:nvPr>
        </p:nvSpPr>
        <p:spPr>
          <a:xfrm>
            <a:off x="4682192" y="4082231"/>
            <a:ext cx="1232800" cy="596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a:solidFill>
                  <a:schemeClr val="accent2"/>
                </a:solidFill>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Tree>
    <p:extLst>
      <p:ext uri="{BB962C8B-B14F-4D97-AF65-F5344CB8AC3E}">
        <p14:creationId xmlns:p14="http://schemas.microsoft.com/office/powerpoint/2010/main" val="252874705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Title only 1">
  <p:cSld name="Title only 1">
    <p:bg>
      <p:bgPr>
        <a:blipFill>
          <a:blip r:embed="rId2">
            <a:alphaModFix/>
          </a:blip>
          <a:stretch>
            <a:fillRect/>
          </a:stretch>
        </a:blipFill>
        <a:effectLst/>
      </p:bgPr>
    </p:bg>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960000" y="593367"/>
            <a:ext cx="10272000" cy="151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221129057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Quote">
  <p:cSld name="Quote">
    <p:bg>
      <p:bgPr>
        <a:blipFill>
          <a:blip r:embed="rId2">
            <a:alphaModFix/>
          </a:blip>
          <a:stretch>
            <a:fillRect/>
          </a:stretch>
        </a:blipFill>
        <a:effectLst/>
      </p:bgPr>
    </p:bg>
    <p:spTree>
      <p:nvGrpSpPr>
        <p:cNvPr id="1" name="Shape 56"/>
        <p:cNvGrpSpPr/>
        <p:nvPr/>
      </p:nvGrpSpPr>
      <p:grpSpPr>
        <a:xfrm>
          <a:off x="0" y="0"/>
          <a:ext cx="0" cy="0"/>
          <a:chOff x="0" y="0"/>
          <a:chExt cx="0" cy="0"/>
        </a:xfrm>
      </p:grpSpPr>
      <p:sp>
        <p:nvSpPr>
          <p:cNvPr id="57" name="Google Shape;57;p15"/>
          <p:cNvSpPr txBox="1">
            <a:spLocks noGrp="1"/>
          </p:cNvSpPr>
          <p:nvPr>
            <p:ph type="title"/>
          </p:nvPr>
        </p:nvSpPr>
        <p:spPr>
          <a:xfrm>
            <a:off x="950967" y="4538981"/>
            <a:ext cx="8373600" cy="5688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400"/>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endParaRPr/>
          </a:p>
        </p:txBody>
      </p:sp>
      <p:sp>
        <p:nvSpPr>
          <p:cNvPr id="58" name="Google Shape;58;p15"/>
          <p:cNvSpPr txBox="1">
            <a:spLocks noGrp="1"/>
          </p:cNvSpPr>
          <p:nvPr>
            <p:ph type="subTitle" idx="1"/>
          </p:nvPr>
        </p:nvSpPr>
        <p:spPr>
          <a:xfrm>
            <a:off x="950967" y="2115567"/>
            <a:ext cx="8373600" cy="1971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3000"/>
              <a:buNone/>
              <a:defRPr sz="3200"/>
            </a:lvl1pPr>
            <a:lvl2pPr lvl="1" algn="ctr" rtl="0">
              <a:lnSpc>
                <a:spcPct val="100000"/>
              </a:lnSpc>
              <a:spcBef>
                <a:spcPts val="0"/>
              </a:spcBef>
              <a:spcAft>
                <a:spcPts val="0"/>
              </a:spcAft>
              <a:buSzPts val="3000"/>
              <a:buNone/>
              <a:defRPr sz="4000"/>
            </a:lvl2pPr>
            <a:lvl3pPr lvl="2" algn="ctr" rtl="0">
              <a:lnSpc>
                <a:spcPct val="100000"/>
              </a:lnSpc>
              <a:spcBef>
                <a:spcPts val="2133"/>
              </a:spcBef>
              <a:spcAft>
                <a:spcPts val="0"/>
              </a:spcAft>
              <a:buSzPts val="3000"/>
              <a:buNone/>
              <a:defRPr sz="4000"/>
            </a:lvl3pPr>
            <a:lvl4pPr lvl="3" algn="ctr" rtl="0">
              <a:lnSpc>
                <a:spcPct val="100000"/>
              </a:lnSpc>
              <a:spcBef>
                <a:spcPts val="2133"/>
              </a:spcBef>
              <a:spcAft>
                <a:spcPts val="0"/>
              </a:spcAft>
              <a:buSzPts val="3000"/>
              <a:buNone/>
              <a:defRPr sz="4000"/>
            </a:lvl4pPr>
            <a:lvl5pPr lvl="4" algn="ctr" rtl="0">
              <a:lnSpc>
                <a:spcPct val="100000"/>
              </a:lnSpc>
              <a:spcBef>
                <a:spcPts val="2133"/>
              </a:spcBef>
              <a:spcAft>
                <a:spcPts val="0"/>
              </a:spcAft>
              <a:buSzPts val="3000"/>
              <a:buNone/>
              <a:defRPr sz="4000"/>
            </a:lvl5pPr>
            <a:lvl6pPr lvl="5" algn="ctr" rtl="0">
              <a:lnSpc>
                <a:spcPct val="100000"/>
              </a:lnSpc>
              <a:spcBef>
                <a:spcPts val="2133"/>
              </a:spcBef>
              <a:spcAft>
                <a:spcPts val="0"/>
              </a:spcAft>
              <a:buSzPts val="3000"/>
              <a:buNone/>
              <a:defRPr sz="4000"/>
            </a:lvl6pPr>
            <a:lvl7pPr lvl="6" algn="ctr" rtl="0">
              <a:lnSpc>
                <a:spcPct val="100000"/>
              </a:lnSpc>
              <a:spcBef>
                <a:spcPts val="2133"/>
              </a:spcBef>
              <a:spcAft>
                <a:spcPts val="0"/>
              </a:spcAft>
              <a:buSzPts val="3000"/>
              <a:buNone/>
              <a:defRPr sz="4000"/>
            </a:lvl7pPr>
            <a:lvl8pPr lvl="7" algn="ctr" rtl="0">
              <a:lnSpc>
                <a:spcPct val="100000"/>
              </a:lnSpc>
              <a:spcBef>
                <a:spcPts val="2133"/>
              </a:spcBef>
              <a:spcAft>
                <a:spcPts val="0"/>
              </a:spcAft>
              <a:buSzPts val="3000"/>
              <a:buNone/>
              <a:defRPr sz="4000"/>
            </a:lvl8pPr>
            <a:lvl9pPr lvl="8" algn="ctr" rtl="0">
              <a:lnSpc>
                <a:spcPct val="100000"/>
              </a:lnSpc>
              <a:spcBef>
                <a:spcPts val="2133"/>
              </a:spcBef>
              <a:spcAft>
                <a:spcPts val="2133"/>
              </a:spcAft>
              <a:buSzPts val="3000"/>
              <a:buNone/>
              <a:defRPr sz="4000"/>
            </a:lvl9pPr>
          </a:lstStyle>
          <a:p>
            <a:endParaRPr/>
          </a:p>
        </p:txBody>
      </p:sp>
    </p:spTree>
    <p:extLst>
      <p:ext uri="{BB962C8B-B14F-4D97-AF65-F5344CB8AC3E}">
        <p14:creationId xmlns:p14="http://schemas.microsoft.com/office/powerpoint/2010/main" val="206773908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59"/>
        <p:cNvGrpSpPr/>
        <p:nvPr/>
      </p:nvGrpSpPr>
      <p:grpSpPr>
        <a:xfrm>
          <a:off x="0" y="0"/>
          <a:ext cx="0" cy="0"/>
          <a:chOff x="0" y="0"/>
          <a:chExt cx="0" cy="0"/>
        </a:xfrm>
      </p:grpSpPr>
      <p:sp>
        <p:nvSpPr>
          <p:cNvPr id="60" name="Google Shape;60;p16"/>
          <p:cNvSpPr txBox="1">
            <a:spLocks noGrp="1"/>
          </p:cNvSpPr>
          <p:nvPr>
            <p:ph type="title"/>
          </p:nvPr>
        </p:nvSpPr>
        <p:spPr>
          <a:xfrm>
            <a:off x="960000" y="1778867"/>
            <a:ext cx="5446800" cy="30224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1" name="Google Shape;61;p16"/>
          <p:cNvSpPr txBox="1">
            <a:spLocks noGrp="1"/>
          </p:cNvSpPr>
          <p:nvPr>
            <p:ph type="subTitle" idx="1"/>
          </p:nvPr>
        </p:nvSpPr>
        <p:spPr>
          <a:xfrm>
            <a:off x="960000" y="5068267"/>
            <a:ext cx="5446800" cy="1070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ctr" rtl="0">
              <a:lnSpc>
                <a:spcPct val="100000"/>
              </a:lnSpc>
              <a:spcBef>
                <a:spcPts val="2133"/>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Tree>
    <p:extLst>
      <p:ext uri="{BB962C8B-B14F-4D97-AF65-F5344CB8AC3E}">
        <p14:creationId xmlns:p14="http://schemas.microsoft.com/office/powerpoint/2010/main" val="219955474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Title and text 1">
  <p:cSld name="Title and text 1">
    <p:spTree>
      <p:nvGrpSpPr>
        <p:cNvPr id="1" name="Shape 62"/>
        <p:cNvGrpSpPr/>
        <p:nvPr/>
      </p:nvGrpSpPr>
      <p:grpSpPr>
        <a:xfrm>
          <a:off x="0" y="0"/>
          <a:ext cx="0" cy="0"/>
          <a:chOff x="0" y="0"/>
          <a:chExt cx="0" cy="0"/>
        </a:xfrm>
      </p:grpSpPr>
      <p:sp>
        <p:nvSpPr>
          <p:cNvPr id="63" name="Google Shape;63;p17"/>
          <p:cNvSpPr txBox="1">
            <a:spLocks noGrp="1"/>
          </p:cNvSpPr>
          <p:nvPr>
            <p:ph type="title"/>
          </p:nvPr>
        </p:nvSpPr>
        <p:spPr>
          <a:xfrm>
            <a:off x="960000" y="1663333"/>
            <a:ext cx="4310800" cy="1544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4" name="Google Shape;64;p17"/>
          <p:cNvSpPr txBox="1">
            <a:spLocks noGrp="1"/>
          </p:cNvSpPr>
          <p:nvPr>
            <p:ph type="subTitle" idx="1"/>
          </p:nvPr>
        </p:nvSpPr>
        <p:spPr>
          <a:xfrm>
            <a:off x="960000" y="3783467"/>
            <a:ext cx="4310800" cy="1411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Tree>
    <p:extLst>
      <p:ext uri="{BB962C8B-B14F-4D97-AF65-F5344CB8AC3E}">
        <p14:creationId xmlns:p14="http://schemas.microsoft.com/office/powerpoint/2010/main" val="383006697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Title and text 2">
  <p:cSld name="Title and text 2">
    <p:spTree>
      <p:nvGrpSpPr>
        <p:cNvPr id="1" name="Shape 65"/>
        <p:cNvGrpSpPr/>
        <p:nvPr/>
      </p:nvGrpSpPr>
      <p:grpSpPr>
        <a:xfrm>
          <a:off x="0" y="0"/>
          <a:ext cx="0" cy="0"/>
          <a:chOff x="0" y="0"/>
          <a:chExt cx="0" cy="0"/>
        </a:xfrm>
      </p:grpSpPr>
      <p:sp>
        <p:nvSpPr>
          <p:cNvPr id="66" name="Google Shape;66;p18"/>
          <p:cNvSpPr txBox="1">
            <a:spLocks noGrp="1"/>
          </p:cNvSpPr>
          <p:nvPr>
            <p:ph type="title"/>
          </p:nvPr>
        </p:nvSpPr>
        <p:spPr>
          <a:xfrm>
            <a:off x="6844367" y="1799467"/>
            <a:ext cx="4068000" cy="1496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7" name="Google Shape;67;p18"/>
          <p:cNvSpPr txBox="1">
            <a:spLocks noGrp="1"/>
          </p:cNvSpPr>
          <p:nvPr>
            <p:ph type="subTitle" idx="1"/>
          </p:nvPr>
        </p:nvSpPr>
        <p:spPr>
          <a:xfrm>
            <a:off x="6844560" y="3741433"/>
            <a:ext cx="4068000" cy="144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Tree>
    <p:extLst>
      <p:ext uri="{BB962C8B-B14F-4D97-AF65-F5344CB8AC3E}">
        <p14:creationId xmlns:p14="http://schemas.microsoft.com/office/powerpoint/2010/main" val="86040009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68"/>
        <p:cNvGrpSpPr/>
        <p:nvPr/>
      </p:nvGrpSpPr>
      <p:grpSpPr>
        <a:xfrm>
          <a:off x="0" y="0"/>
          <a:ext cx="0" cy="0"/>
          <a:chOff x="0" y="0"/>
          <a:chExt cx="0" cy="0"/>
        </a:xfrm>
      </p:grpSpPr>
      <p:sp>
        <p:nvSpPr>
          <p:cNvPr id="69" name="Google Shape;69;p19"/>
          <p:cNvSpPr txBox="1">
            <a:spLocks noGrp="1"/>
          </p:cNvSpPr>
          <p:nvPr>
            <p:ph type="title"/>
          </p:nvPr>
        </p:nvSpPr>
        <p:spPr>
          <a:xfrm>
            <a:off x="960000" y="593367"/>
            <a:ext cx="10272000" cy="1535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0" name="Google Shape;70;p19"/>
          <p:cNvSpPr txBox="1">
            <a:spLocks noGrp="1"/>
          </p:cNvSpPr>
          <p:nvPr>
            <p:ph type="title" idx="2"/>
          </p:nvPr>
        </p:nvSpPr>
        <p:spPr>
          <a:xfrm>
            <a:off x="1609800" y="3702948"/>
            <a:ext cx="4018000" cy="745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3067">
                <a:solidFill>
                  <a:schemeClr val="dk1"/>
                </a:solidFill>
                <a:latin typeface="Work Sans SemiBold"/>
                <a:ea typeface="Work Sans SemiBold"/>
                <a:cs typeface="Work Sans SemiBold"/>
                <a:sym typeface="Work Sans SemiBold"/>
              </a:defRPr>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71" name="Google Shape;71;p19"/>
          <p:cNvSpPr txBox="1">
            <a:spLocks noGrp="1"/>
          </p:cNvSpPr>
          <p:nvPr>
            <p:ph type="title" idx="3"/>
          </p:nvPr>
        </p:nvSpPr>
        <p:spPr>
          <a:xfrm>
            <a:off x="6564339" y="3702948"/>
            <a:ext cx="4018000" cy="745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3067">
                <a:solidFill>
                  <a:schemeClr val="dk1"/>
                </a:solidFill>
                <a:latin typeface="Work Sans SemiBold"/>
                <a:ea typeface="Work Sans SemiBold"/>
                <a:cs typeface="Work Sans SemiBold"/>
                <a:sym typeface="Work Sans SemiBold"/>
              </a:defRPr>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72" name="Google Shape;72;p19"/>
          <p:cNvSpPr txBox="1">
            <a:spLocks noGrp="1"/>
          </p:cNvSpPr>
          <p:nvPr>
            <p:ph type="subTitle" idx="1"/>
          </p:nvPr>
        </p:nvSpPr>
        <p:spPr>
          <a:xfrm>
            <a:off x="6564335" y="4328064"/>
            <a:ext cx="4018000" cy="134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3" name="Google Shape;73;p19"/>
          <p:cNvSpPr txBox="1">
            <a:spLocks noGrp="1"/>
          </p:cNvSpPr>
          <p:nvPr>
            <p:ph type="subTitle" idx="4"/>
          </p:nvPr>
        </p:nvSpPr>
        <p:spPr>
          <a:xfrm>
            <a:off x="1609800" y="4328064"/>
            <a:ext cx="4018000" cy="134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53798598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74"/>
        <p:cNvGrpSpPr/>
        <p:nvPr/>
      </p:nvGrpSpPr>
      <p:grpSpPr>
        <a:xfrm>
          <a:off x="0" y="0"/>
          <a:ext cx="0" cy="0"/>
          <a:chOff x="0" y="0"/>
          <a:chExt cx="0" cy="0"/>
        </a:xfrm>
      </p:grpSpPr>
      <p:sp>
        <p:nvSpPr>
          <p:cNvPr id="75" name="Google Shape;75;p20"/>
          <p:cNvSpPr txBox="1">
            <a:spLocks noGrp="1"/>
          </p:cNvSpPr>
          <p:nvPr>
            <p:ph type="title"/>
          </p:nvPr>
        </p:nvSpPr>
        <p:spPr>
          <a:xfrm>
            <a:off x="960000" y="719333"/>
            <a:ext cx="4815200" cy="7636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6" name="Google Shape;76;p20"/>
          <p:cNvSpPr txBox="1">
            <a:spLocks noGrp="1"/>
          </p:cNvSpPr>
          <p:nvPr>
            <p:ph type="subTitle" idx="1"/>
          </p:nvPr>
        </p:nvSpPr>
        <p:spPr>
          <a:xfrm>
            <a:off x="6425933" y="3406996"/>
            <a:ext cx="4815200" cy="18956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7" name="Google Shape;77;p20"/>
          <p:cNvSpPr txBox="1">
            <a:spLocks noGrp="1"/>
          </p:cNvSpPr>
          <p:nvPr>
            <p:ph type="subTitle" idx="2"/>
          </p:nvPr>
        </p:nvSpPr>
        <p:spPr>
          <a:xfrm>
            <a:off x="960000" y="1539733"/>
            <a:ext cx="4815200" cy="189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8" name="Google Shape;78;p20"/>
          <p:cNvSpPr txBox="1">
            <a:spLocks noGrp="1"/>
          </p:cNvSpPr>
          <p:nvPr>
            <p:ph type="title" idx="3"/>
          </p:nvPr>
        </p:nvSpPr>
        <p:spPr>
          <a:xfrm>
            <a:off x="6425833" y="5375081"/>
            <a:ext cx="4815200" cy="763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38045322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88FB7-2D03-9255-9A29-7F9C0482F0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43240BE-086E-ADE2-DBEB-2A72330155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787D4B5-6482-DEC7-A2F5-3105041CD258}"/>
              </a:ext>
            </a:extLst>
          </p:cNvPr>
          <p:cNvSpPr>
            <a:spLocks noGrp="1"/>
          </p:cNvSpPr>
          <p:nvPr>
            <p:ph type="dt" sz="half" idx="10"/>
          </p:nvPr>
        </p:nvSpPr>
        <p:spPr/>
        <p:txBody>
          <a:bodyPr/>
          <a:lstStyle/>
          <a:p>
            <a:fld id="{81F15124-56FE-EA4C-ABCE-F9F694713E91}" type="datetimeFigureOut">
              <a:rPr lang="en-US" smtClean="0"/>
              <a:t>12/30/25</a:t>
            </a:fld>
            <a:endParaRPr lang="en-US"/>
          </a:p>
        </p:txBody>
      </p:sp>
      <p:sp>
        <p:nvSpPr>
          <p:cNvPr id="5" name="Footer Placeholder 4">
            <a:extLst>
              <a:ext uri="{FF2B5EF4-FFF2-40B4-BE49-F238E27FC236}">
                <a16:creationId xmlns:a16="http://schemas.microsoft.com/office/drawing/2014/main" id="{99518C92-3B75-A712-550D-9EB497434C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67C9ED-E3B1-82C0-1534-50DC4BDBF3E4}"/>
              </a:ext>
            </a:extLst>
          </p:cNvPr>
          <p:cNvSpPr>
            <a:spLocks noGrp="1"/>
          </p:cNvSpPr>
          <p:nvPr>
            <p:ph type="sldNum" sz="quarter" idx="12"/>
          </p:nvPr>
        </p:nvSpPr>
        <p:spPr/>
        <p:txBody>
          <a:bodyPr/>
          <a:lstStyle/>
          <a:p>
            <a:fld id="{81413325-FE50-594E-9055-8F1412945E89}" type="slidenum">
              <a:rPr lang="en-US" smtClean="0"/>
              <a:t>‹#›</a:t>
            </a:fld>
            <a:endParaRPr lang="en-US"/>
          </a:p>
        </p:txBody>
      </p:sp>
    </p:spTree>
    <p:extLst>
      <p:ext uri="{BB962C8B-B14F-4D97-AF65-F5344CB8AC3E}">
        <p14:creationId xmlns:p14="http://schemas.microsoft.com/office/powerpoint/2010/main" val="111848577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960000" y="593367"/>
            <a:ext cx="10272000" cy="1506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1" name="Google Shape;81;p21"/>
          <p:cNvSpPr txBox="1">
            <a:spLocks noGrp="1"/>
          </p:cNvSpPr>
          <p:nvPr>
            <p:ph type="title" idx="2"/>
          </p:nvPr>
        </p:nvSpPr>
        <p:spPr>
          <a:xfrm>
            <a:off x="960001" y="3785111"/>
            <a:ext cx="2900400" cy="70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82" name="Google Shape;82;p21"/>
          <p:cNvSpPr txBox="1">
            <a:spLocks noGrp="1"/>
          </p:cNvSpPr>
          <p:nvPr>
            <p:ph type="subTitle" idx="1"/>
          </p:nvPr>
        </p:nvSpPr>
        <p:spPr>
          <a:xfrm>
            <a:off x="960000" y="4391200"/>
            <a:ext cx="2900400" cy="12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83" name="Google Shape;83;p21"/>
          <p:cNvSpPr txBox="1">
            <a:spLocks noGrp="1"/>
          </p:cNvSpPr>
          <p:nvPr>
            <p:ph type="title" idx="3"/>
          </p:nvPr>
        </p:nvSpPr>
        <p:spPr>
          <a:xfrm>
            <a:off x="4645793" y="3785111"/>
            <a:ext cx="2900400" cy="70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84" name="Google Shape;84;p21"/>
          <p:cNvSpPr txBox="1">
            <a:spLocks noGrp="1"/>
          </p:cNvSpPr>
          <p:nvPr>
            <p:ph type="subTitle" idx="4"/>
          </p:nvPr>
        </p:nvSpPr>
        <p:spPr>
          <a:xfrm>
            <a:off x="4645796" y="4391200"/>
            <a:ext cx="2900400" cy="12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85" name="Google Shape;85;p21"/>
          <p:cNvSpPr txBox="1">
            <a:spLocks noGrp="1"/>
          </p:cNvSpPr>
          <p:nvPr>
            <p:ph type="title" idx="5"/>
          </p:nvPr>
        </p:nvSpPr>
        <p:spPr>
          <a:xfrm>
            <a:off x="8331595" y="3785111"/>
            <a:ext cx="2900400" cy="70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86" name="Google Shape;86;p21"/>
          <p:cNvSpPr txBox="1">
            <a:spLocks noGrp="1"/>
          </p:cNvSpPr>
          <p:nvPr>
            <p:ph type="subTitle" idx="6"/>
          </p:nvPr>
        </p:nvSpPr>
        <p:spPr>
          <a:xfrm>
            <a:off x="8331600" y="4391200"/>
            <a:ext cx="2900400" cy="12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Tree>
    <p:extLst>
      <p:ext uri="{BB962C8B-B14F-4D97-AF65-F5344CB8AC3E}">
        <p14:creationId xmlns:p14="http://schemas.microsoft.com/office/powerpoint/2010/main" val="45828359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87"/>
        <p:cNvGrpSpPr/>
        <p:nvPr/>
      </p:nvGrpSpPr>
      <p:grpSpPr>
        <a:xfrm>
          <a:off x="0" y="0"/>
          <a:ext cx="0" cy="0"/>
          <a:chOff x="0" y="0"/>
          <a:chExt cx="0" cy="0"/>
        </a:xfrm>
      </p:grpSpPr>
      <p:sp>
        <p:nvSpPr>
          <p:cNvPr id="88" name="Google Shape;88;p22"/>
          <p:cNvSpPr txBox="1">
            <a:spLocks noGrp="1"/>
          </p:cNvSpPr>
          <p:nvPr>
            <p:ph type="title"/>
          </p:nvPr>
        </p:nvSpPr>
        <p:spPr>
          <a:xfrm>
            <a:off x="960000" y="593367"/>
            <a:ext cx="10272000" cy="1499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9" name="Google Shape;89;p22"/>
          <p:cNvSpPr txBox="1">
            <a:spLocks noGrp="1"/>
          </p:cNvSpPr>
          <p:nvPr>
            <p:ph type="title" idx="2"/>
          </p:nvPr>
        </p:nvSpPr>
        <p:spPr>
          <a:xfrm>
            <a:off x="2541833" y="2897267"/>
            <a:ext cx="2890400" cy="502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90" name="Google Shape;90;p22"/>
          <p:cNvSpPr txBox="1">
            <a:spLocks noGrp="1"/>
          </p:cNvSpPr>
          <p:nvPr>
            <p:ph type="subTitle" idx="1"/>
          </p:nvPr>
        </p:nvSpPr>
        <p:spPr>
          <a:xfrm>
            <a:off x="2541833" y="3275400"/>
            <a:ext cx="2890400" cy="88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91" name="Google Shape;91;p22"/>
          <p:cNvSpPr txBox="1">
            <a:spLocks noGrp="1"/>
          </p:cNvSpPr>
          <p:nvPr>
            <p:ph type="title" idx="3"/>
          </p:nvPr>
        </p:nvSpPr>
        <p:spPr>
          <a:xfrm>
            <a:off x="8019600" y="2897267"/>
            <a:ext cx="2890400" cy="502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92" name="Google Shape;92;p22"/>
          <p:cNvSpPr txBox="1">
            <a:spLocks noGrp="1"/>
          </p:cNvSpPr>
          <p:nvPr>
            <p:ph type="subTitle" idx="4"/>
          </p:nvPr>
        </p:nvSpPr>
        <p:spPr>
          <a:xfrm>
            <a:off x="8019600" y="3275400"/>
            <a:ext cx="2890400" cy="88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93" name="Google Shape;93;p22"/>
          <p:cNvSpPr txBox="1">
            <a:spLocks noGrp="1"/>
          </p:cNvSpPr>
          <p:nvPr>
            <p:ph type="title" idx="5"/>
          </p:nvPr>
        </p:nvSpPr>
        <p:spPr>
          <a:xfrm>
            <a:off x="2541833" y="4873433"/>
            <a:ext cx="2890400" cy="502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94" name="Google Shape;94;p22"/>
          <p:cNvSpPr txBox="1">
            <a:spLocks noGrp="1"/>
          </p:cNvSpPr>
          <p:nvPr>
            <p:ph type="subTitle" idx="6"/>
          </p:nvPr>
        </p:nvSpPr>
        <p:spPr>
          <a:xfrm>
            <a:off x="2541833" y="5251467"/>
            <a:ext cx="2890400" cy="88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95" name="Google Shape;95;p22"/>
          <p:cNvSpPr txBox="1">
            <a:spLocks noGrp="1"/>
          </p:cNvSpPr>
          <p:nvPr>
            <p:ph type="title" idx="7"/>
          </p:nvPr>
        </p:nvSpPr>
        <p:spPr>
          <a:xfrm>
            <a:off x="8019600" y="4873433"/>
            <a:ext cx="2890400" cy="502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96" name="Google Shape;96;p22"/>
          <p:cNvSpPr txBox="1">
            <a:spLocks noGrp="1"/>
          </p:cNvSpPr>
          <p:nvPr>
            <p:ph type="subTitle" idx="8"/>
          </p:nvPr>
        </p:nvSpPr>
        <p:spPr>
          <a:xfrm>
            <a:off x="8019600" y="5251467"/>
            <a:ext cx="2890400" cy="88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Tree>
    <p:extLst>
      <p:ext uri="{BB962C8B-B14F-4D97-AF65-F5344CB8AC3E}">
        <p14:creationId xmlns:p14="http://schemas.microsoft.com/office/powerpoint/2010/main" val="58989465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97"/>
        <p:cNvGrpSpPr/>
        <p:nvPr/>
      </p:nvGrpSpPr>
      <p:grpSpPr>
        <a:xfrm>
          <a:off x="0" y="0"/>
          <a:ext cx="0" cy="0"/>
          <a:chOff x="0" y="0"/>
          <a:chExt cx="0" cy="0"/>
        </a:xfrm>
      </p:grpSpPr>
      <p:sp>
        <p:nvSpPr>
          <p:cNvPr id="98" name="Google Shape;98;p23"/>
          <p:cNvSpPr txBox="1">
            <a:spLocks noGrp="1"/>
          </p:cNvSpPr>
          <p:nvPr>
            <p:ph type="title"/>
          </p:nvPr>
        </p:nvSpPr>
        <p:spPr>
          <a:xfrm>
            <a:off x="960000" y="593367"/>
            <a:ext cx="10272000" cy="151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9" name="Google Shape;99;p23"/>
          <p:cNvSpPr txBox="1">
            <a:spLocks noGrp="1"/>
          </p:cNvSpPr>
          <p:nvPr>
            <p:ph type="title" idx="2"/>
          </p:nvPr>
        </p:nvSpPr>
        <p:spPr>
          <a:xfrm>
            <a:off x="1468233" y="3201351"/>
            <a:ext cx="2648000" cy="504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100" name="Google Shape;100;p23"/>
          <p:cNvSpPr txBox="1">
            <a:spLocks noGrp="1"/>
          </p:cNvSpPr>
          <p:nvPr>
            <p:ph type="subTitle" idx="1"/>
          </p:nvPr>
        </p:nvSpPr>
        <p:spPr>
          <a:xfrm>
            <a:off x="1468233" y="3479467"/>
            <a:ext cx="2648000" cy="646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101" name="Google Shape;101;p23"/>
          <p:cNvSpPr txBox="1">
            <a:spLocks noGrp="1"/>
          </p:cNvSpPr>
          <p:nvPr>
            <p:ph type="title" idx="3"/>
          </p:nvPr>
        </p:nvSpPr>
        <p:spPr>
          <a:xfrm>
            <a:off x="4771929" y="3201351"/>
            <a:ext cx="2648000" cy="504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102" name="Google Shape;102;p23"/>
          <p:cNvSpPr txBox="1">
            <a:spLocks noGrp="1"/>
          </p:cNvSpPr>
          <p:nvPr>
            <p:ph type="subTitle" idx="4"/>
          </p:nvPr>
        </p:nvSpPr>
        <p:spPr>
          <a:xfrm>
            <a:off x="4771931" y="3479467"/>
            <a:ext cx="2648000" cy="646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103" name="Google Shape;103;p23"/>
          <p:cNvSpPr txBox="1">
            <a:spLocks noGrp="1"/>
          </p:cNvSpPr>
          <p:nvPr>
            <p:ph type="title" idx="5"/>
          </p:nvPr>
        </p:nvSpPr>
        <p:spPr>
          <a:xfrm>
            <a:off x="1468233" y="5214233"/>
            <a:ext cx="2648000" cy="504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104" name="Google Shape;104;p23"/>
          <p:cNvSpPr txBox="1">
            <a:spLocks noGrp="1"/>
          </p:cNvSpPr>
          <p:nvPr>
            <p:ph type="subTitle" idx="6"/>
          </p:nvPr>
        </p:nvSpPr>
        <p:spPr>
          <a:xfrm>
            <a:off x="1468233" y="5492267"/>
            <a:ext cx="2648000" cy="646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105" name="Google Shape;105;p23"/>
          <p:cNvSpPr txBox="1">
            <a:spLocks noGrp="1"/>
          </p:cNvSpPr>
          <p:nvPr>
            <p:ph type="title" idx="7"/>
          </p:nvPr>
        </p:nvSpPr>
        <p:spPr>
          <a:xfrm>
            <a:off x="4771929" y="5214233"/>
            <a:ext cx="2648000" cy="504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106" name="Google Shape;106;p23"/>
          <p:cNvSpPr txBox="1">
            <a:spLocks noGrp="1"/>
          </p:cNvSpPr>
          <p:nvPr>
            <p:ph type="subTitle" idx="8"/>
          </p:nvPr>
        </p:nvSpPr>
        <p:spPr>
          <a:xfrm>
            <a:off x="4771931" y="5492267"/>
            <a:ext cx="2648000" cy="646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107" name="Google Shape;107;p23"/>
          <p:cNvSpPr txBox="1">
            <a:spLocks noGrp="1"/>
          </p:cNvSpPr>
          <p:nvPr>
            <p:ph type="title" idx="9"/>
          </p:nvPr>
        </p:nvSpPr>
        <p:spPr>
          <a:xfrm>
            <a:off x="8075633" y="3201351"/>
            <a:ext cx="2648000" cy="504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108" name="Google Shape;108;p23"/>
          <p:cNvSpPr txBox="1">
            <a:spLocks noGrp="1"/>
          </p:cNvSpPr>
          <p:nvPr>
            <p:ph type="subTitle" idx="13"/>
          </p:nvPr>
        </p:nvSpPr>
        <p:spPr>
          <a:xfrm>
            <a:off x="8075636" y="3479467"/>
            <a:ext cx="2648000" cy="646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109" name="Google Shape;109;p23"/>
          <p:cNvSpPr txBox="1">
            <a:spLocks noGrp="1"/>
          </p:cNvSpPr>
          <p:nvPr>
            <p:ph type="title" idx="14"/>
          </p:nvPr>
        </p:nvSpPr>
        <p:spPr>
          <a:xfrm>
            <a:off x="8075633" y="5214233"/>
            <a:ext cx="2648000" cy="504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3067">
                <a:latin typeface="Work Sans SemiBold"/>
                <a:ea typeface="Work Sans SemiBold"/>
                <a:cs typeface="Work Sans SemiBold"/>
                <a:sym typeface="Work Sans SemiBold"/>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110" name="Google Shape;110;p23"/>
          <p:cNvSpPr txBox="1">
            <a:spLocks noGrp="1"/>
          </p:cNvSpPr>
          <p:nvPr>
            <p:ph type="subTitle" idx="15"/>
          </p:nvPr>
        </p:nvSpPr>
        <p:spPr>
          <a:xfrm>
            <a:off x="8075636" y="5492267"/>
            <a:ext cx="2648000" cy="646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Tree>
    <p:extLst>
      <p:ext uri="{BB962C8B-B14F-4D97-AF65-F5344CB8AC3E}">
        <p14:creationId xmlns:p14="http://schemas.microsoft.com/office/powerpoint/2010/main" val="101772816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111"/>
        <p:cNvGrpSpPr/>
        <p:nvPr/>
      </p:nvGrpSpPr>
      <p:grpSpPr>
        <a:xfrm>
          <a:off x="0" y="0"/>
          <a:ext cx="0" cy="0"/>
          <a:chOff x="0" y="0"/>
          <a:chExt cx="0" cy="0"/>
        </a:xfrm>
      </p:grpSpPr>
      <p:sp>
        <p:nvSpPr>
          <p:cNvPr id="112" name="Google Shape;112;p24"/>
          <p:cNvSpPr txBox="1">
            <a:spLocks noGrp="1"/>
          </p:cNvSpPr>
          <p:nvPr>
            <p:ph type="title" hasCustomPrompt="1"/>
          </p:nvPr>
        </p:nvSpPr>
        <p:spPr>
          <a:xfrm>
            <a:off x="2964800" y="631933"/>
            <a:ext cx="6262400" cy="1025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dk1"/>
                </a:solidFill>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
        <p:nvSpPr>
          <p:cNvPr id="113" name="Google Shape;113;p24"/>
          <p:cNvSpPr txBox="1">
            <a:spLocks noGrp="1"/>
          </p:cNvSpPr>
          <p:nvPr>
            <p:ph type="subTitle" idx="1"/>
          </p:nvPr>
        </p:nvSpPr>
        <p:spPr>
          <a:xfrm>
            <a:off x="2964800" y="1573800"/>
            <a:ext cx="6262400" cy="664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2133">
                <a:solidFill>
                  <a:schemeClr val="lt1"/>
                </a:solidFill>
              </a:defRPr>
            </a:lvl1pPr>
            <a:lvl2pPr lvl="1" algn="ctr" rtl="0">
              <a:lnSpc>
                <a:spcPct val="100000"/>
              </a:lnSpc>
              <a:spcBef>
                <a:spcPts val="0"/>
              </a:spcBef>
              <a:spcAft>
                <a:spcPts val="0"/>
              </a:spcAft>
              <a:buClr>
                <a:schemeClr val="dk1"/>
              </a:buClr>
              <a:buSzPts val="2100"/>
              <a:buNone/>
              <a:defRPr sz="2800">
                <a:solidFill>
                  <a:schemeClr val="dk1"/>
                </a:solidFill>
              </a:defRPr>
            </a:lvl2pPr>
            <a:lvl3pPr lvl="2" algn="ctr" rtl="0">
              <a:lnSpc>
                <a:spcPct val="100000"/>
              </a:lnSpc>
              <a:spcBef>
                <a:spcPts val="0"/>
              </a:spcBef>
              <a:spcAft>
                <a:spcPts val="0"/>
              </a:spcAft>
              <a:buClr>
                <a:schemeClr val="dk1"/>
              </a:buClr>
              <a:buSzPts val="2100"/>
              <a:buNone/>
              <a:defRPr sz="2800">
                <a:solidFill>
                  <a:schemeClr val="dk1"/>
                </a:solidFill>
              </a:defRPr>
            </a:lvl3pPr>
            <a:lvl4pPr lvl="3"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9pPr>
          </a:lstStyle>
          <a:p>
            <a:endParaRPr/>
          </a:p>
        </p:txBody>
      </p:sp>
      <p:sp>
        <p:nvSpPr>
          <p:cNvPr id="114" name="Google Shape;114;p24"/>
          <p:cNvSpPr txBox="1">
            <a:spLocks noGrp="1"/>
          </p:cNvSpPr>
          <p:nvPr>
            <p:ph type="title" idx="2" hasCustomPrompt="1"/>
          </p:nvPr>
        </p:nvSpPr>
        <p:spPr>
          <a:xfrm>
            <a:off x="2964800" y="2547232"/>
            <a:ext cx="6262400" cy="1025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dk1"/>
                </a:solidFill>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
        <p:nvSpPr>
          <p:cNvPr id="115" name="Google Shape;115;p24"/>
          <p:cNvSpPr txBox="1">
            <a:spLocks noGrp="1"/>
          </p:cNvSpPr>
          <p:nvPr>
            <p:ph type="subTitle" idx="3"/>
          </p:nvPr>
        </p:nvSpPr>
        <p:spPr>
          <a:xfrm>
            <a:off x="2964800" y="3493669"/>
            <a:ext cx="6262400" cy="664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2133">
                <a:solidFill>
                  <a:schemeClr val="lt1"/>
                </a:solidFill>
              </a:defRPr>
            </a:lvl1pPr>
            <a:lvl2pPr lvl="1" algn="ctr" rtl="0">
              <a:lnSpc>
                <a:spcPct val="100000"/>
              </a:lnSpc>
              <a:spcBef>
                <a:spcPts val="0"/>
              </a:spcBef>
              <a:spcAft>
                <a:spcPts val="0"/>
              </a:spcAft>
              <a:buClr>
                <a:schemeClr val="dk1"/>
              </a:buClr>
              <a:buSzPts val="2100"/>
              <a:buNone/>
              <a:defRPr sz="2800">
                <a:solidFill>
                  <a:schemeClr val="dk1"/>
                </a:solidFill>
              </a:defRPr>
            </a:lvl2pPr>
            <a:lvl3pPr lvl="2" algn="ctr" rtl="0">
              <a:lnSpc>
                <a:spcPct val="100000"/>
              </a:lnSpc>
              <a:spcBef>
                <a:spcPts val="0"/>
              </a:spcBef>
              <a:spcAft>
                <a:spcPts val="0"/>
              </a:spcAft>
              <a:buClr>
                <a:schemeClr val="dk1"/>
              </a:buClr>
              <a:buSzPts val="2100"/>
              <a:buNone/>
              <a:defRPr sz="2800">
                <a:solidFill>
                  <a:schemeClr val="dk1"/>
                </a:solidFill>
              </a:defRPr>
            </a:lvl3pPr>
            <a:lvl4pPr lvl="3"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9pPr>
          </a:lstStyle>
          <a:p>
            <a:endParaRPr/>
          </a:p>
        </p:txBody>
      </p:sp>
      <p:sp>
        <p:nvSpPr>
          <p:cNvPr id="116" name="Google Shape;116;p24"/>
          <p:cNvSpPr txBox="1">
            <a:spLocks noGrp="1"/>
          </p:cNvSpPr>
          <p:nvPr>
            <p:ph type="title" idx="4" hasCustomPrompt="1"/>
          </p:nvPr>
        </p:nvSpPr>
        <p:spPr>
          <a:xfrm>
            <a:off x="2964800" y="4462531"/>
            <a:ext cx="6262400" cy="1025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dk1"/>
                </a:solidFill>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
        <p:nvSpPr>
          <p:cNvPr id="117" name="Google Shape;117;p24"/>
          <p:cNvSpPr txBox="1">
            <a:spLocks noGrp="1"/>
          </p:cNvSpPr>
          <p:nvPr>
            <p:ph type="subTitle" idx="5"/>
          </p:nvPr>
        </p:nvSpPr>
        <p:spPr>
          <a:xfrm>
            <a:off x="2964800" y="5413537"/>
            <a:ext cx="6262400" cy="664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2133">
                <a:solidFill>
                  <a:schemeClr val="lt1"/>
                </a:solidFill>
              </a:defRPr>
            </a:lvl1pPr>
            <a:lvl2pPr lvl="1" algn="ctr" rtl="0">
              <a:lnSpc>
                <a:spcPct val="100000"/>
              </a:lnSpc>
              <a:spcBef>
                <a:spcPts val="0"/>
              </a:spcBef>
              <a:spcAft>
                <a:spcPts val="0"/>
              </a:spcAft>
              <a:buClr>
                <a:schemeClr val="dk1"/>
              </a:buClr>
              <a:buSzPts val="2100"/>
              <a:buNone/>
              <a:defRPr sz="2800">
                <a:solidFill>
                  <a:schemeClr val="dk1"/>
                </a:solidFill>
              </a:defRPr>
            </a:lvl2pPr>
            <a:lvl3pPr lvl="2" algn="ctr" rtl="0">
              <a:lnSpc>
                <a:spcPct val="100000"/>
              </a:lnSpc>
              <a:spcBef>
                <a:spcPts val="0"/>
              </a:spcBef>
              <a:spcAft>
                <a:spcPts val="0"/>
              </a:spcAft>
              <a:buClr>
                <a:schemeClr val="dk1"/>
              </a:buClr>
              <a:buSzPts val="2100"/>
              <a:buNone/>
              <a:defRPr sz="2800">
                <a:solidFill>
                  <a:schemeClr val="dk1"/>
                </a:solidFill>
              </a:defRPr>
            </a:lvl3pPr>
            <a:lvl4pPr lvl="3"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9pPr>
          </a:lstStyle>
          <a:p>
            <a:endParaRPr/>
          </a:p>
        </p:txBody>
      </p:sp>
    </p:spTree>
    <p:extLst>
      <p:ext uri="{BB962C8B-B14F-4D97-AF65-F5344CB8AC3E}">
        <p14:creationId xmlns:p14="http://schemas.microsoft.com/office/powerpoint/2010/main" val="273171766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118"/>
        <p:cNvGrpSpPr/>
        <p:nvPr/>
      </p:nvGrpSpPr>
      <p:grpSpPr>
        <a:xfrm>
          <a:off x="0" y="0"/>
          <a:ext cx="0" cy="0"/>
          <a:chOff x="0" y="0"/>
          <a:chExt cx="0" cy="0"/>
        </a:xfrm>
      </p:grpSpPr>
      <p:sp>
        <p:nvSpPr>
          <p:cNvPr id="119" name="Google Shape;119;p25"/>
          <p:cNvSpPr txBox="1">
            <a:spLocks noGrp="1"/>
          </p:cNvSpPr>
          <p:nvPr>
            <p:ph type="title" hasCustomPrompt="1"/>
          </p:nvPr>
        </p:nvSpPr>
        <p:spPr>
          <a:xfrm>
            <a:off x="1966633" y="2616200"/>
            <a:ext cx="1467200" cy="542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000">
                <a:solidFill>
                  <a:schemeClr val="accent2"/>
                </a:solidFill>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
        <p:nvSpPr>
          <p:cNvPr id="120" name="Google Shape;120;p25"/>
          <p:cNvSpPr txBox="1">
            <a:spLocks noGrp="1"/>
          </p:cNvSpPr>
          <p:nvPr>
            <p:ph type="subTitle" idx="1"/>
          </p:nvPr>
        </p:nvSpPr>
        <p:spPr>
          <a:xfrm>
            <a:off x="1251333" y="4838900"/>
            <a:ext cx="2897600" cy="12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T Sans"/>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Font typeface="PT Sans"/>
              <a:buNone/>
              <a:defRPr sz="28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8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8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8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8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800">
                <a:latin typeface="PT Sans"/>
                <a:ea typeface="PT Sans"/>
                <a:cs typeface="PT Sans"/>
                <a:sym typeface="PT Sans"/>
              </a:defRPr>
            </a:lvl9pPr>
          </a:lstStyle>
          <a:p>
            <a:endParaRPr/>
          </a:p>
        </p:txBody>
      </p:sp>
      <p:sp>
        <p:nvSpPr>
          <p:cNvPr id="121" name="Google Shape;121;p25"/>
          <p:cNvSpPr txBox="1">
            <a:spLocks noGrp="1"/>
          </p:cNvSpPr>
          <p:nvPr>
            <p:ph type="subTitle" idx="2"/>
          </p:nvPr>
        </p:nvSpPr>
        <p:spPr>
          <a:xfrm>
            <a:off x="1251333" y="4262800"/>
            <a:ext cx="2897600" cy="587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3067">
                <a:solidFill>
                  <a:schemeClr val="dk1"/>
                </a:solidFill>
                <a:latin typeface="Work Sans SemiBold"/>
                <a:ea typeface="Work Sans SemiBold"/>
                <a:cs typeface="Work Sans SemiBold"/>
                <a:sym typeface="Work Sans SemiBold"/>
              </a:defRPr>
            </a:lvl1pPr>
            <a:lvl2pPr lvl="1"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9pPr>
          </a:lstStyle>
          <a:p>
            <a:endParaRPr/>
          </a:p>
        </p:txBody>
      </p:sp>
      <p:sp>
        <p:nvSpPr>
          <p:cNvPr id="122" name="Google Shape;122;p25"/>
          <p:cNvSpPr txBox="1">
            <a:spLocks noGrp="1"/>
          </p:cNvSpPr>
          <p:nvPr>
            <p:ph type="title" idx="3" hasCustomPrompt="1"/>
          </p:nvPr>
        </p:nvSpPr>
        <p:spPr>
          <a:xfrm>
            <a:off x="5164133" y="2616200"/>
            <a:ext cx="1863600" cy="542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000">
                <a:solidFill>
                  <a:schemeClr val="accent2"/>
                </a:solidFill>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
        <p:nvSpPr>
          <p:cNvPr id="123" name="Google Shape;123;p25"/>
          <p:cNvSpPr txBox="1">
            <a:spLocks noGrp="1"/>
          </p:cNvSpPr>
          <p:nvPr>
            <p:ph type="subTitle" idx="4"/>
          </p:nvPr>
        </p:nvSpPr>
        <p:spPr>
          <a:xfrm>
            <a:off x="4647200" y="4838900"/>
            <a:ext cx="2897600" cy="12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T Sans"/>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Font typeface="PT Sans"/>
              <a:buNone/>
              <a:defRPr sz="28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8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8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8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8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800">
                <a:latin typeface="PT Sans"/>
                <a:ea typeface="PT Sans"/>
                <a:cs typeface="PT Sans"/>
                <a:sym typeface="PT Sans"/>
              </a:defRPr>
            </a:lvl9pPr>
          </a:lstStyle>
          <a:p>
            <a:endParaRPr/>
          </a:p>
        </p:txBody>
      </p:sp>
      <p:sp>
        <p:nvSpPr>
          <p:cNvPr id="124" name="Google Shape;124;p25"/>
          <p:cNvSpPr txBox="1">
            <a:spLocks noGrp="1"/>
          </p:cNvSpPr>
          <p:nvPr>
            <p:ph type="subTitle" idx="5"/>
          </p:nvPr>
        </p:nvSpPr>
        <p:spPr>
          <a:xfrm>
            <a:off x="4647200" y="4262800"/>
            <a:ext cx="2897600" cy="587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3067">
                <a:solidFill>
                  <a:schemeClr val="dk1"/>
                </a:solidFill>
                <a:latin typeface="Work Sans SemiBold"/>
                <a:ea typeface="Work Sans SemiBold"/>
                <a:cs typeface="Work Sans SemiBold"/>
                <a:sym typeface="Work Sans SemiBold"/>
              </a:defRPr>
            </a:lvl1pPr>
            <a:lvl2pPr lvl="1"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9pPr>
          </a:lstStyle>
          <a:p>
            <a:endParaRPr/>
          </a:p>
        </p:txBody>
      </p:sp>
      <p:sp>
        <p:nvSpPr>
          <p:cNvPr id="125" name="Google Shape;125;p25"/>
          <p:cNvSpPr txBox="1">
            <a:spLocks noGrp="1"/>
          </p:cNvSpPr>
          <p:nvPr>
            <p:ph type="title" idx="6" hasCustomPrompt="1"/>
          </p:nvPr>
        </p:nvSpPr>
        <p:spPr>
          <a:xfrm>
            <a:off x="8556900" y="2616200"/>
            <a:ext cx="1863600" cy="542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000">
                <a:solidFill>
                  <a:schemeClr val="accent2"/>
                </a:solidFill>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
        <p:nvSpPr>
          <p:cNvPr id="126" name="Google Shape;126;p25"/>
          <p:cNvSpPr txBox="1">
            <a:spLocks noGrp="1"/>
          </p:cNvSpPr>
          <p:nvPr>
            <p:ph type="subTitle" idx="7"/>
          </p:nvPr>
        </p:nvSpPr>
        <p:spPr>
          <a:xfrm>
            <a:off x="8043067" y="4838900"/>
            <a:ext cx="2897600" cy="12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T Sans"/>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Font typeface="PT Sans"/>
              <a:buNone/>
              <a:defRPr sz="28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8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8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8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8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800">
                <a:latin typeface="PT Sans"/>
                <a:ea typeface="PT Sans"/>
                <a:cs typeface="PT Sans"/>
                <a:sym typeface="PT Sans"/>
              </a:defRPr>
            </a:lvl9pPr>
          </a:lstStyle>
          <a:p>
            <a:endParaRPr/>
          </a:p>
        </p:txBody>
      </p:sp>
      <p:sp>
        <p:nvSpPr>
          <p:cNvPr id="127" name="Google Shape;127;p25"/>
          <p:cNvSpPr txBox="1">
            <a:spLocks noGrp="1"/>
          </p:cNvSpPr>
          <p:nvPr>
            <p:ph type="subTitle" idx="8"/>
          </p:nvPr>
        </p:nvSpPr>
        <p:spPr>
          <a:xfrm>
            <a:off x="8043067" y="4262800"/>
            <a:ext cx="2897600" cy="587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3067">
                <a:solidFill>
                  <a:schemeClr val="dk1"/>
                </a:solidFill>
                <a:latin typeface="Work Sans SemiBold"/>
                <a:ea typeface="Work Sans SemiBold"/>
                <a:cs typeface="Work Sans SemiBold"/>
                <a:sym typeface="Work Sans SemiBold"/>
              </a:defRPr>
            </a:lvl1pPr>
            <a:lvl2pPr lvl="1"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3200">
                <a:solidFill>
                  <a:schemeClr val="dk1"/>
                </a:solidFill>
                <a:latin typeface="Bebas Neue"/>
                <a:ea typeface="Bebas Neue"/>
                <a:cs typeface="Bebas Neue"/>
                <a:sym typeface="Bebas Neue"/>
              </a:defRPr>
            </a:lvl9pPr>
          </a:lstStyle>
          <a:p>
            <a:endParaRPr/>
          </a:p>
        </p:txBody>
      </p:sp>
      <p:sp>
        <p:nvSpPr>
          <p:cNvPr id="128" name="Google Shape;128;p25"/>
          <p:cNvSpPr txBox="1">
            <a:spLocks noGrp="1"/>
          </p:cNvSpPr>
          <p:nvPr>
            <p:ph type="title" idx="9"/>
          </p:nvPr>
        </p:nvSpPr>
        <p:spPr>
          <a:xfrm>
            <a:off x="960000" y="593367"/>
            <a:ext cx="10272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110002422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Thanks">
  <p:cSld name="Thanks">
    <p:bg>
      <p:bgPr>
        <a:blipFill>
          <a:blip r:embed="rId2">
            <a:alphaModFix/>
          </a:blip>
          <a:stretch>
            <a:fillRect/>
          </a:stretch>
        </a:blipFill>
        <a:effectLst/>
      </p:bgPr>
    </p:bg>
    <p:spTree>
      <p:nvGrpSpPr>
        <p:cNvPr id="1" name="Shape 129"/>
        <p:cNvGrpSpPr/>
        <p:nvPr/>
      </p:nvGrpSpPr>
      <p:grpSpPr>
        <a:xfrm>
          <a:off x="0" y="0"/>
          <a:ext cx="0" cy="0"/>
          <a:chOff x="0" y="0"/>
          <a:chExt cx="0" cy="0"/>
        </a:xfrm>
      </p:grpSpPr>
      <p:sp>
        <p:nvSpPr>
          <p:cNvPr id="130" name="Google Shape;130;p26"/>
          <p:cNvSpPr txBox="1">
            <a:spLocks noGrp="1"/>
          </p:cNvSpPr>
          <p:nvPr>
            <p:ph type="title"/>
          </p:nvPr>
        </p:nvSpPr>
        <p:spPr>
          <a:xfrm>
            <a:off x="2401800" y="720000"/>
            <a:ext cx="7388400" cy="1411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96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31" name="Google Shape;131;p26"/>
          <p:cNvSpPr txBox="1">
            <a:spLocks noGrp="1"/>
          </p:cNvSpPr>
          <p:nvPr>
            <p:ph type="subTitle" idx="1"/>
          </p:nvPr>
        </p:nvSpPr>
        <p:spPr>
          <a:xfrm>
            <a:off x="2401800" y="2565984"/>
            <a:ext cx="7388400" cy="141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132" name="Google Shape;132;p26"/>
          <p:cNvSpPr txBox="1"/>
          <p:nvPr/>
        </p:nvSpPr>
        <p:spPr>
          <a:xfrm>
            <a:off x="2401800" y="5026933"/>
            <a:ext cx="7388400" cy="741600"/>
          </a:xfrm>
          <a:prstGeom prst="rect">
            <a:avLst/>
          </a:prstGeom>
          <a:noFill/>
          <a:ln>
            <a:noFill/>
          </a:ln>
        </p:spPr>
        <p:txBody>
          <a:bodyPr spcFirstLastPara="1" wrap="square" lIns="121900" tIns="121900" rIns="121900" bIns="121900" anchor="t" anchorCtr="0">
            <a:noAutofit/>
          </a:bodyPr>
          <a:lstStyle/>
          <a:p>
            <a:pPr marL="0" lvl="0" indent="0" algn="ctr" rtl="0">
              <a:spcBef>
                <a:spcPts val="400"/>
              </a:spcBef>
              <a:spcAft>
                <a:spcPts val="0"/>
              </a:spcAft>
              <a:buNone/>
            </a:pPr>
            <a:r>
              <a:rPr lang="en" sz="1600">
                <a:solidFill>
                  <a:schemeClr val="lt1"/>
                </a:solidFill>
                <a:latin typeface="Work Sans"/>
                <a:ea typeface="Work Sans"/>
                <a:cs typeface="Work Sans"/>
                <a:sym typeface="Work Sans"/>
              </a:rPr>
              <a:t>CREDITS: This presentation template was created by </a:t>
            </a:r>
            <a:r>
              <a:rPr lang="en" sz="1600" u="sng">
                <a:solidFill>
                  <a:schemeClr val="lt1"/>
                </a:solidFill>
                <a:latin typeface="Work Sans"/>
                <a:ea typeface="Work Sans"/>
                <a:cs typeface="Work Sans"/>
                <a:sym typeface="Work Sans"/>
                <a:hlinkClick r:id="rId3">
                  <a:extLst>
                    <a:ext uri="{A12FA001-AC4F-418D-AE19-62706E023703}">
                      <ahyp:hlinkClr xmlns:ahyp="http://schemas.microsoft.com/office/drawing/2018/hyperlinkcolor" val="tx"/>
                    </a:ext>
                  </a:extLst>
                </a:hlinkClick>
              </a:rPr>
              <a:t>Slidesgo</a:t>
            </a:r>
            <a:r>
              <a:rPr lang="en" sz="1600">
                <a:solidFill>
                  <a:schemeClr val="lt1"/>
                </a:solidFill>
                <a:latin typeface="Work Sans"/>
                <a:ea typeface="Work Sans"/>
                <a:cs typeface="Work Sans"/>
                <a:sym typeface="Work Sans"/>
              </a:rPr>
              <a:t>, and includes icons by </a:t>
            </a:r>
            <a:r>
              <a:rPr lang="en" sz="1600" u="sng">
                <a:solidFill>
                  <a:schemeClr val="lt1"/>
                </a:solidFill>
                <a:latin typeface="Work Sans"/>
                <a:ea typeface="Work Sans"/>
                <a:cs typeface="Work Sans"/>
                <a:sym typeface="Work Sans"/>
                <a:hlinkClick r:id="rId4">
                  <a:extLst>
                    <a:ext uri="{A12FA001-AC4F-418D-AE19-62706E023703}">
                      <ahyp:hlinkClr xmlns:ahyp="http://schemas.microsoft.com/office/drawing/2018/hyperlinkcolor" val="tx"/>
                    </a:ext>
                  </a:extLst>
                </a:hlinkClick>
              </a:rPr>
              <a:t>Flaticon</a:t>
            </a:r>
            <a:r>
              <a:rPr lang="en" sz="1600">
                <a:solidFill>
                  <a:schemeClr val="lt1"/>
                </a:solidFill>
                <a:latin typeface="Work Sans"/>
                <a:ea typeface="Work Sans"/>
                <a:cs typeface="Work Sans"/>
                <a:sym typeface="Work Sans"/>
              </a:rPr>
              <a:t>, and infographics &amp; images by </a:t>
            </a:r>
            <a:r>
              <a:rPr lang="en" sz="1600" u="sng">
                <a:solidFill>
                  <a:schemeClr val="lt1"/>
                </a:solidFill>
                <a:latin typeface="Work Sans"/>
                <a:ea typeface="Work Sans"/>
                <a:cs typeface="Work Sans"/>
                <a:sym typeface="Work Sans"/>
                <a:hlinkClick r:id="rId5">
                  <a:extLst>
                    <a:ext uri="{A12FA001-AC4F-418D-AE19-62706E023703}">
                      <ahyp:hlinkClr xmlns:ahyp="http://schemas.microsoft.com/office/drawing/2018/hyperlinkcolor" val="tx"/>
                    </a:ext>
                  </a:extLst>
                </a:hlinkClick>
              </a:rPr>
              <a:t>Freepik</a:t>
            </a:r>
            <a:r>
              <a:rPr lang="en" sz="1600" u="sng">
                <a:solidFill>
                  <a:schemeClr val="lt1"/>
                </a:solidFill>
                <a:latin typeface="Work Sans"/>
                <a:ea typeface="Work Sans"/>
                <a:cs typeface="Work Sans"/>
                <a:sym typeface="Work Sans"/>
              </a:rPr>
              <a:t> </a:t>
            </a:r>
            <a:endParaRPr sz="1600" u="sng">
              <a:solidFill>
                <a:schemeClr val="lt1"/>
              </a:solidFill>
              <a:latin typeface="Work Sans"/>
              <a:ea typeface="Work Sans"/>
              <a:cs typeface="Work Sans"/>
              <a:sym typeface="Work Sans"/>
            </a:endParaRPr>
          </a:p>
        </p:txBody>
      </p:sp>
    </p:spTree>
    <p:extLst>
      <p:ext uri="{BB962C8B-B14F-4D97-AF65-F5344CB8AC3E}">
        <p14:creationId xmlns:p14="http://schemas.microsoft.com/office/powerpoint/2010/main" val="92678322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Background">
  <p:cSld name="Background">
    <p:bg>
      <p:bgPr>
        <a:blipFill>
          <a:blip r:embed="rId2">
            <a:alphaModFix/>
          </a:blip>
          <a:stretch>
            <a:fillRect/>
          </a:stretch>
        </a:blipFill>
        <a:effectLst/>
      </p:bgPr>
    </p:bg>
    <p:spTree>
      <p:nvGrpSpPr>
        <p:cNvPr id="1" name="Shape 133"/>
        <p:cNvGrpSpPr/>
        <p:nvPr/>
      </p:nvGrpSpPr>
      <p:grpSpPr>
        <a:xfrm>
          <a:off x="0" y="0"/>
          <a:ext cx="0" cy="0"/>
          <a:chOff x="0" y="0"/>
          <a:chExt cx="0" cy="0"/>
        </a:xfrm>
      </p:grpSpPr>
    </p:spTree>
    <p:extLst>
      <p:ext uri="{BB962C8B-B14F-4D97-AF65-F5344CB8AC3E}">
        <p14:creationId xmlns:p14="http://schemas.microsoft.com/office/powerpoint/2010/main" val="349861474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Background 1">
  <p:cSld name="Background 1">
    <p:bg>
      <p:bgPr>
        <a:blipFill>
          <a:blip r:embed="rId2">
            <a:alphaModFix/>
          </a:blip>
          <a:stretch>
            <a:fillRect/>
          </a:stretch>
        </a:blipFill>
        <a:effectLst/>
      </p:bgPr>
    </p:bg>
    <p:spTree>
      <p:nvGrpSpPr>
        <p:cNvPr id="1" name="Shape 134"/>
        <p:cNvGrpSpPr/>
        <p:nvPr/>
      </p:nvGrpSpPr>
      <p:grpSpPr>
        <a:xfrm>
          <a:off x="0" y="0"/>
          <a:ext cx="0" cy="0"/>
          <a:chOff x="0" y="0"/>
          <a:chExt cx="0" cy="0"/>
        </a:xfrm>
      </p:grpSpPr>
    </p:spTree>
    <p:extLst>
      <p:ext uri="{BB962C8B-B14F-4D97-AF65-F5344CB8AC3E}">
        <p14:creationId xmlns:p14="http://schemas.microsoft.com/office/powerpoint/2010/main" val="73678630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190626" y="1151931"/>
            <a:ext cx="9810751" cy="2321719"/>
          </a:xfrm>
          <a:prstGeom prst="rect">
            <a:avLst/>
          </a:prstGeom>
        </p:spPr>
        <p:txBody>
          <a:bodyPr anchor="b"/>
          <a:lstStyle/>
          <a:p>
            <a:r>
              <a:t>Title Text</a:t>
            </a:r>
          </a:p>
        </p:txBody>
      </p:sp>
      <p:sp>
        <p:nvSpPr>
          <p:cNvPr id="12" name="Body Level One…"/>
          <p:cNvSpPr txBox="1">
            <a:spLocks noGrp="1"/>
          </p:cNvSpPr>
          <p:nvPr>
            <p:ph type="body" sz="quarter" idx="1"/>
          </p:nvPr>
        </p:nvSpPr>
        <p:spPr>
          <a:xfrm>
            <a:off x="1190626" y="3545086"/>
            <a:ext cx="9810751" cy="794742"/>
          </a:xfrm>
          <a:prstGeom prst="rect">
            <a:avLst/>
          </a:prstGeom>
        </p:spPr>
        <p:txBody>
          <a:bodyPr anchor="t"/>
          <a:lstStyle>
            <a:lvl1pPr marL="0" indent="0" algn="ctr">
              <a:spcBef>
                <a:spcPts val="0"/>
              </a:spcBef>
              <a:buSzTx/>
              <a:buNone/>
              <a:defRPr sz="2601"/>
            </a:lvl1pPr>
            <a:lvl2pPr marL="0" indent="0" algn="ctr">
              <a:spcBef>
                <a:spcPts val="0"/>
              </a:spcBef>
              <a:buSzTx/>
              <a:buNone/>
              <a:defRPr sz="2601"/>
            </a:lvl2pPr>
            <a:lvl3pPr marL="0" indent="0" algn="ctr">
              <a:spcBef>
                <a:spcPts val="0"/>
              </a:spcBef>
              <a:buSzTx/>
              <a:buNone/>
              <a:defRPr sz="2601"/>
            </a:lvl3pPr>
            <a:lvl4pPr marL="0" indent="0" algn="ctr">
              <a:spcBef>
                <a:spcPts val="0"/>
              </a:spcBef>
              <a:buSzTx/>
              <a:buNone/>
              <a:defRPr sz="2601"/>
            </a:lvl4pPr>
            <a:lvl5pPr marL="0" indent="0" algn="ctr">
              <a:spcBef>
                <a:spcPts val="0"/>
              </a:spcBef>
              <a:buSzTx/>
              <a:buNone/>
              <a:defRPr sz="2601"/>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xfrm>
            <a:off x="5933330" y="6536532"/>
            <a:ext cx="266098" cy="275717"/>
          </a:xfrm>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1998060154"/>
      </p:ext>
    </p:extLst>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524000" y="473273"/>
            <a:ext cx="9144000" cy="4152305"/>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190626" y="4723806"/>
            <a:ext cx="9810751" cy="1000125"/>
          </a:xfrm>
          <a:prstGeom prst="rect">
            <a:avLst/>
          </a:prstGeom>
        </p:spPr>
        <p:txBody>
          <a:bodyPr anchor="b"/>
          <a:lstStyle/>
          <a:p>
            <a:r>
              <a:t>Title Text</a:t>
            </a:r>
          </a:p>
        </p:txBody>
      </p:sp>
      <p:sp>
        <p:nvSpPr>
          <p:cNvPr id="22" name="Body Level One…"/>
          <p:cNvSpPr txBox="1">
            <a:spLocks noGrp="1"/>
          </p:cNvSpPr>
          <p:nvPr>
            <p:ph type="body" sz="quarter" idx="1"/>
          </p:nvPr>
        </p:nvSpPr>
        <p:spPr>
          <a:xfrm>
            <a:off x="1190626" y="5732859"/>
            <a:ext cx="9810751" cy="794742"/>
          </a:xfrm>
          <a:prstGeom prst="rect">
            <a:avLst/>
          </a:prstGeom>
        </p:spPr>
        <p:txBody>
          <a:bodyPr anchor="t"/>
          <a:lstStyle>
            <a:lvl1pPr marL="0" indent="0" algn="ctr">
              <a:spcBef>
                <a:spcPts val="0"/>
              </a:spcBef>
              <a:buSzTx/>
              <a:buNone/>
              <a:defRPr sz="2601"/>
            </a:lvl1pPr>
            <a:lvl2pPr marL="0" indent="0" algn="ctr">
              <a:spcBef>
                <a:spcPts val="0"/>
              </a:spcBef>
              <a:buSzTx/>
              <a:buNone/>
              <a:defRPr sz="2601"/>
            </a:lvl2pPr>
            <a:lvl3pPr marL="0" indent="0" algn="ctr">
              <a:spcBef>
                <a:spcPts val="0"/>
              </a:spcBef>
              <a:buSzTx/>
              <a:buNone/>
              <a:defRPr sz="2601"/>
            </a:lvl3pPr>
            <a:lvl4pPr marL="0" indent="0" algn="ctr">
              <a:spcBef>
                <a:spcPts val="0"/>
              </a:spcBef>
              <a:buSzTx/>
              <a:buNone/>
              <a:defRPr sz="2601"/>
            </a:lvl4pPr>
            <a:lvl5pPr marL="0" indent="0" algn="ctr">
              <a:spcBef>
                <a:spcPts val="0"/>
              </a:spcBef>
              <a:buSzTx/>
              <a:buNone/>
              <a:defRPr sz="2601"/>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5798229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FA02F-F5F3-F201-1D0C-17B0C1E984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E49FB9-17AA-F4A9-466E-DCE415631FA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C4B235-7758-FFAF-B036-33529D06CF8D}"/>
              </a:ext>
            </a:extLst>
          </p:cNvPr>
          <p:cNvSpPr>
            <a:spLocks noGrp="1"/>
          </p:cNvSpPr>
          <p:nvPr>
            <p:ph type="dt" sz="half" idx="10"/>
          </p:nvPr>
        </p:nvSpPr>
        <p:spPr/>
        <p:txBody>
          <a:bodyPr/>
          <a:lstStyle/>
          <a:p>
            <a:fld id="{81F15124-56FE-EA4C-ABCE-F9F694713E91}" type="datetimeFigureOut">
              <a:rPr lang="en-US" smtClean="0"/>
              <a:t>12/30/25</a:t>
            </a:fld>
            <a:endParaRPr lang="en-US"/>
          </a:p>
        </p:txBody>
      </p:sp>
      <p:sp>
        <p:nvSpPr>
          <p:cNvPr id="5" name="Footer Placeholder 4">
            <a:extLst>
              <a:ext uri="{FF2B5EF4-FFF2-40B4-BE49-F238E27FC236}">
                <a16:creationId xmlns:a16="http://schemas.microsoft.com/office/drawing/2014/main" id="{6CB2FECC-CB61-45D1-296E-F94D1DEE20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DDF882-C88C-E9B7-0800-B333FB102268}"/>
              </a:ext>
            </a:extLst>
          </p:cNvPr>
          <p:cNvSpPr>
            <a:spLocks noGrp="1"/>
          </p:cNvSpPr>
          <p:nvPr>
            <p:ph type="sldNum" sz="quarter" idx="12"/>
          </p:nvPr>
        </p:nvSpPr>
        <p:spPr/>
        <p:txBody>
          <a:bodyPr/>
          <a:lstStyle/>
          <a:p>
            <a:fld id="{81413325-FE50-594E-9055-8F1412945E89}" type="slidenum">
              <a:rPr lang="en-US" smtClean="0"/>
              <a:t>‹#›</a:t>
            </a:fld>
            <a:endParaRPr lang="en-US"/>
          </a:p>
        </p:txBody>
      </p:sp>
    </p:spTree>
    <p:extLst>
      <p:ext uri="{BB962C8B-B14F-4D97-AF65-F5344CB8AC3E}">
        <p14:creationId xmlns:p14="http://schemas.microsoft.com/office/powerpoint/2010/main" val="278640349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190626" y="2268142"/>
            <a:ext cx="9810751" cy="2321719"/>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16334141"/>
      </p:ext>
    </p:extLst>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298408" y="446484"/>
            <a:ext cx="5000625" cy="5777508"/>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892969" y="446484"/>
            <a:ext cx="5000625" cy="2803922"/>
          </a:xfrm>
          <a:prstGeom prst="rect">
            <a:avLst/>
          </a:prstGeom>
        </p:spPr>
        <p:txBody>
          <a:bodyPr anchor="b"/>
          <a:lstStyle>
            <a:lvl1pPr>
              <a:defRPr sz="4219"/>
            </a:lvl1pPr>
          </a:lstStyle>
          <a:p>
            <a:r>
              <a:t>Title Text</a:t>
            </a:r>
          </a:p>
        </p:txBody>
      </p:sp>
      <p:sp>
        <p:nvSpPr>
          <p:cNvPr id="40" name="Body Level One…"/>
          <p:cNvSpPr txBox="1">
            <a:spLocks noGrp="1"/>
          </p:cNvSpPr>
          <p:nvPr>
            <p:ph type="body" sz="quarter" idx="1"/>
          </p:nvPr>
        </p:nvSpPr>
        <p:spPr>
          <a:xfrm>
            <a:off x="892969" y="3321844"/>
            <a:ext cx="5000625" cy="2893219"/>
          </a:xfrm>
          <a:prstGeom prst="rect">
            <a:avLst/>
          </a:prstGeom>
        </p:spPr>
        <p:txBody>
          <a:bodyPr anchor="t"/>
          <a:lstStyle>
            <a:lvl1pPr marL="0" indent="0" algn="ctr">
              <a:spcBef>
                <a:spcPts val="0"/>
              </a:spcBef>
              <a:buSzTx/>
              <a:buNone/>
              <a:defRPr sz="2601"/>
            </a:lvl1pPr>
            <a:lvl2pPr marL="0" indent="0" algn="ctr">
              <a:spcBef>
                <a:spcPts val="0"/>
              </a:spcBef>
              <a:buSzTx/>
              <a:buNone/>
              <a:defRPr sz="2601"/>
            </a:lvl2pPr>
            <a:lvl3pPr marL="0" indent="0" algn="ctr">
              <a:spcBef>
                <a:spcPts val="0"/>
              </a:spcBef>
              <a:buSzTx/>
              <a:buNone/>
              <a:defRPr sz="2601"/>
            </a:lvl3pPr>
            <a:lvl4pPr marL="0" indent="0" algn="ctr">
              <a:spcBef>
                <a:spcPts val="0"/>
              </a:spcBef>
              <a:buSzTx/>
              <a:buNone/>
              <a:defRPr sz="2601"/>
            </a:lvl4pPr>
            <a:lvl5pPr marL="0" indent="0" algn="ctr">
              <a:spcBef>
                <a:spcPts val="0"/>
              </a:spcBef>
              <a:buSzTx/>
              <a:buNone/>
              <a:defRPr sz="2601"/>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55042592"/>
      </p:ext>
    </p:extLst>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78271020"/>
      </p:ext>
    </p:extLst>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12427659"/>
      </p:ext>
    </p:extLst>
  </p:cSld>
  <p:clrMapOvr>
    <a:masterClrMapping/>
  </p:clrMapOvr>
  <p:transition spd="med"/>
</p:sldLayout>
</file>

<file path=ppt/slideLayouts/slideLayout134.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298408" y="1821657"/>
            <a:ext cx="5000625" cy="4420195"/>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892969" y="1821657"/>
            <a:ext cx="5000625" cy="4420195"/>
          </a:xfrm>
          <a:prstGeom prst="rect">
            <a:avLst/>
          </a:prstGeom>
        </p:spPr>
        <p:txBody>
          <a:bodyPr/>
          <a:lstStyle>
            <a:lvl1pPr marL="241093" indent="-241093">
              <a:spcBef>
                <a:spcPts val="2250"/>
              </a:spcBef>
              <a:defRPr sz="1969"/>
            </a:lvl1pPr>
            <a:lvl2pPr marL="482186" indent="-241093">
              <a:spcBef>
                <a:spcPts val="2250"/>
              </a:spcBef>
              <a:defRPr sz="1969"/>
            </a:lvl2pPr>
            <a:lvl3pPr marL="723279" indent="-241093">
              <a:spcBef>
                <a:spcPts val="2250"/>
              </a:spcBef>
              <a:defRPr sz="1969"/>
            </a:lvl3pPr>
            <a:lvl4pPr marL="964372" indent="-241093">
              <a:spcBef>
                <a:spcPts val="2250"/>
              </a:spcBef>
              <a:defRPr sz="1969"/>
            </a:lvl4pPr>
            <a:lvl5pPr marL="1205465" indent="-241093">
              <a:spcBef>
                <a:spcPts val="2250"/>
              </a:spcBef>
              <a:defRPr sz="1969"/>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5933330" y="6536532"/>
            <a:ext cx="294953" cy="275717"/>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3865550276"/>
      </p:ext>
    </p:extLst>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892970" y="892969"/>
            <a:ext cx="10406063" cy="507206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75682666"/>
      </p:ext>
    </p:extLst>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298408" y="3580806"/>
            <a:ext cx="5000625" cy="2652117"/>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298408" y="625079"/>
            <a:ext cx="5000625" cy="2652117"/>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892969" y="625078"/>
            <a:ext cx="5000625" cy="5607844"/>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39266783"/>
      </p:ext>
    </p:extLst>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190626" y="4473774"/>
            <a:ext cx="9810751" cy="362215"/>
          </a:xfrm>
          <a:prstGeom prst="rect">
            <a:avLst/>
          </a:prstGeom>
        </p:spPr>
        <p:txBody>
          <a:bodyPr anchor="t">
            <a:spAutoFit/>
          </a:bodyPr>
          <a:lstStyle>
            <a:lvl1pPr marL="0" indent="0" algn="ctr">
              <a:spcBef>
                <a:spcPts val="0"/>
              </a:spcBef>
              <a:buSzTx/>
              <a:buNone/>
              <a:defRPr sz="1687" i="1"/>
            </a:lvl1pPr>
          </a:lstStyle>
          <a:p>
            <a:r>
              <a:t>–Johnny Appleseed</a:t>
            </a:r>
          </a:p>
        </p:txBody>
      </p:sp>
      <p:sp>
        <p:nvSpPr>
          <p:cNvPr id="94" name="“Type a quote here.”"/>
          <p:cNvSpPr txBox="1">
            <a:spLocks noGrp="1"/>
          </p:cNvSpPr>
          <p:nvPr>
            <p:ph type="body" sz="quarter" idx="14"/>
          </p:nvPr>
        </p:nvSpPr>
        <p:spPr>
          <a:xfrm>
            <a:off x="1190626" y="2979432"/>
            <a:ext cx="9810751" cy="470513"/>
          </a:xfrm>
          <a:prstGeom prst="rect">
            <a:avLst/>
          </a:prstGeom>
        </p:spPr>
        <p:txBody>
          <a:bodyPr>
            <a:spAutoFit/>
          </a:bodyPr>
          <a:lstStyle>
            <a:lvl1pPr marL="0" indent="0" algn="ctr">
              <a:spcBef>
                <a:spcPts val="0"/>
              </a:spcBef>
              <a:buSzTx/>
              <a:buNone/>
              <a:defRPr sz="2391">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34428466"/>
      </p:ext>
    </p:extLst>
  </p:cSld>
  <p:clrMapOvr>
    <a:masterClrMapping/>
  </p:clrMapOvr>
  <p:transition spd="med"/>
</p:sldLayout>
</file>

<file path=ppt/slideLayouts/slideLayout138.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2192000" cy="68580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436818009"/>
      </p:ext>
    </p:extLst>
  </p:cSld>
  <p:clrMapOvr>
    <a:masterClrMapping/>
  </p:clrMapOvr>
  <p:transition spd="med"/>
</p:sldLayout>
</file>

<file path=ppt/slideLayouts/slideLayout139.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1965628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A26E9-9250-2217-1DFE-6D24922D5F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0D7560F-5C9E-C3CA-BC64-DFBB6E75546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711097-FECA-905A-082F-86C74DF929E9}"/>
              </a:ext>
            </a:extLst>
          </p:cNvPr>
          <p:cNvSpPr>
            <a:spLocks noGrp="1"/>
          </p:cNvSpPr>
          <p:nvPr>
            <p:ph type="dt" sz="half" idx="10"/>
          </p:nvPr>
        </p:nvSpPr>
        <p:spPr/>
        <p:txBody>
          <a:bodyPr/>
          <a:lstStyle/>
          <a:p>
            <a:fld id="{81F15124-56FE-EA4C-ABCE-F9F694713E91}" type="datetimeFigureOut">
              <a:rPr lang="en-US" smtClean="0"/>
              <a:t>12/30/25</a:t>
            </a:fld>
            <a:endParaRPr lang="en-US"/>
          </a:p>
        </p:txBody>
      </p:sp>
      <p:sp>
        <p:nvSpPr>
          <p:cNvPr id="5" name="Footer Placeholder 4">
            <a:extLst>
              <a:ext uri="{FF2B5EF4-FFF2-40B4-BE49-F238E27FC236}">
                <a16:creationId xmlns:a16="http://schemas.microsoft.com/office/drawing/2014/main" id="{719F1FD7-D8DD-E324-6822-DE11FAB1B8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5F2834-B04E-96FE-AA00-282D3CD09497}"/>
              </a:ext>
            </a:extLst>
          </p:cNvPr>
          <p:cNvSpPr>
            <a:spLocks noGrp="1"/>
          </p:cNvSpPr>
          <p:nvPr>
            <p:ph type="sldNum" sz="quarter" idx="12"/>
          </p:nvPr>
        </p:nvSpPr>
        <p:spPr/>
        <p:txBody>
          <a:bodyPr/>
          <a:lstStyle/>
          <a:p>
            <a:fld id="{81413325-FE50-594E-9055-8F1412945E89}" type="slidenum">
              <a:rPr lang="en-US" smtClean="0"/>
              <a:t>‹#›</a:t>
            </a:fld>
            <a:endParaRPr lang="en-US"/>
          </a:p>
        </p:txBody>
      </p:sp>
    </p:spTree>
    <p:extLst>
      <p:ext uri="{BB962C8B-B14F-4D97-AF65-F5344CB8AC3E}">
        <p14:creationId xmlns:p14="http://schemas.microsoft.com/office/powerpoint/2010/main" val="1722651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17" name="Title Text"/>
          <p:cNvSpPr txBox="1">
            <a:spLocks noGrp="1"/>
          </p:cNvSpPr>
          <p:nvPr>
            <p:ph type="title"/>
          </p:nvPr>
        </p:nvSpPr>
        <p:spPr>
          <a:xfrm>
            <a:off x="609601" y="274639"/>
            <a:ext cx="10972801" cy="1143001"/>
          </a:xfrm>
          <a:prstGeom prst="rect">
            <a:avLst/>
          </a:prstGeom>
        </p:spPr>
        <p:txBody>
          <a:bodyPr lIns="65023" tIns="65023" rIns="65023" bIns="65023"/>
          <a:lstStyle>
            <a:lvl1pPr defTabSz="457184">
              <a:defRPr sz="4359">
                <a:latin typeface="Calibri"/>
                <a:ea typeface="Calibri"/>
                <a:cs typeface="Calibri"/>
                <a:sym typeface="Calibri"/>
              </a:defRPr>
            </a:lvl1pPr>
          </a:lstStyle>
          <a:p>
            <a:r>
              <a:t>Title Text</a:t>
            </a:r>
          </a:p>
        </p:txBody>
      </p:sp>
      <p:sp>
        <p:nvSpPr>
          <p:cNvPr id="118" name="Body Level One…"/>
          <p:cNvSpPr txBox="1">
            <a:spLocks noGrp="1"/>
          </p:cNvSpPr>
          <p:nvPr>
            <p:ph type="body" idx="1"/>
          </p:nvPr>
        </p:nvSpPr>
        <p:spPr>
          <a:xfrm>
            <a:off x="609601" y="1600200"/>
            <a:ext cx="10972801" cy="4525964"/>
          </a:xfrm>
          <a:prstGeom prst="rect">
            <a:avLst/>
          </a:prstGeom>
        </p:spPr>
        <p:txBody>
          <a:bodyPr lIns="65023" tIns="65023" rIns="65023" bIns="65023" anchor="t"/>
          <a:lstStyle>
            <a:lvl1pPr marL="331503" indent="-331503" defTabSz="457184">
              <a:spcBef>
                <a:spcPts val="703"/>
              </a:spcBef>
              <a:buSzPct val="100000"/>
              <a:buFont typeface="Arial"/>
              <a:defRPr sz="3094">
                <a:latin typeface="Calibri"/>
                <a:ea typeface="Calibri"/>
                <a:cs typeface="Calibri"/>
                <a:sym typeface="Calibri"/>
              </a:defRPr>
            </a:lvl1pPr>
            <a:lvl2pPr marL="637174" indent="-315717" defTabSz="457184">
              <a:spcBef>
                <a:spcPts val="703"/>
              </a:spcBef>
              <a:buSzPct val="100000"/>
              <a:buFont typeface="Arial"/>
              <a:buChar char="–"/>
              <a:defRPr sz="3094">
                <a:latin typeface="Calibri"/>
                <a:ea typeface="Calibri"/>
                <a:cs typeface="Calibri"/>
                <a:sym typeface="Calibri"/>
              </a:defRPr>
            </a:lvl2pPr>
            <a:lvl3pPr indent="-294669" defTabSz="457184">
              <a:spcBef>
                <a:spcPts val="703"/>
              </a:spcBef>
              <a:buSzPct val="100000"/>
              <a:buFont typeface="Arial"/>
              <a:defRPr sz="3094">
                <a:latin typeface="Calibri"/>
                <a:ea typeface="Calibri"/>
                <a:cs typeface="Calibri"/>
                <a:sym typeface="Calibri"/>
              </a:defRPr>
            </a:lvl3pPr>
            <a:lvl4pPr marL="1317975" indent="-353603" defTabSz="457184">
              <a:spcBef>
                <a:spcPts val="703"/>
              </a:spcBef>
              <a:buSzPct val="100000"/>
              <a:buFont typeface="Arial"/>
              <a:buChar char="–"/>
              <a:defRPr sz="3094">
                <a:latin typeface="Calibri"/>
                <a:ea typeface="Calibri"/>
                <a:cs typeface="Calibri"/>
                <a:sym typeface="Calibri"/>
              </a:defRPr>
            </a:lvl4pPr>
            <a:lvl5pPr marL="1639432" indent="-353603" defTabSz="457184">
              <a:spcBef>
                <a:spcPts val="703"/>
              </a:spcBef>
              <a:buSzPct val="100000"/>
              <a:buFont typeface="Arial"/>
              <a:buChar char="»"/>
              <a:defRPr sz="3094">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119" name="Slide Number"/>
          <p:cNvSpPr txBox="1">
            <a:spLocks noGrp="1"/>
          </p:cNvSpPr>
          <p:nvPr>
            <p:ph type="sldNum" sz="quarter" idx="2"/>
          </p:nvPr>
        </p:nvSpPr>
        <p:spPr>
          <a:xfrm>
            <a:off x="11282769" y="6386693"/>
            <a:ext cx="299632" cy="304440"/>
          </a:xfrm>
          <a:prstGeom prst="rect">
            <a:avLst/>
          </a:prstGeom>
        </p:spPr>
        <p:txBody>
          <a:bodyPr lIns="65023" tIns="65023" rIns="65023" bIns="65023" anchor="ctr"/>
          <a:lstStyle>
            <a:lvl1pPr algn="r" defTabSz="457184">
              <a:defRPr>
                <a:solidFill>
                  <a:srgbClr val="888888"/>
                </a:solidFill>
                <a:latin typeface="Calibri"/>
                <a:ea typeface="Calibri"/>
                <a:cs typeface="Calibri"/>
                <a:sym typeface="Calibri"/>
              </a:defRPr>
            </a:lvl1pPr>
          </a:lstStyle>
          <a:p>
            <a:fld id="{86CB4B4D-7CA3-9044-876B-883B54F8677D}" type="slidenum">
              <a:t>‹#›</a:t>
            </a:fld>
            <a:endParaRPr/>
          </a:p>
        </p:txBody>
      </p:sp>
    </p:spTree>
    <p:extLst>
      <p:ext uri="{BB962C8B-B14F-4D97-AF65-F5344CB8AC3E}">
        <p14:creationId xmlns:p14="http://schemas.microsoft.com/office/powerpoint/2010/main" val="3915409662"/>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33386-0986-F16E-36F9-157355DD4A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B3FD90-7B1B-0AFE-002C-B0B32007CF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8CF7290-4FD1-8A26-6EDB-B7762A974D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4DC8841-8F97-5491-37B3-88D63C96CBF8}"/>
              </a:ext>
            </a:extLst>
          </p:cNvPr>
          <p:cNvSpPr>
            <a:spLocks noGrp="1"/>
          </p:cNvSpPr>
          <p:nvPr>
            <p:ph type="dt" sz="half" idx="10"/>
          </p:nvPr>
        </p:nvSpPr>
        <p:spPr/>
        <p:txBody>
          <a:bodyPr/>
          <a:lstStyle/>
          <a:p>
            <a:fld id="{81F15124-56FE-EA4C-ABCE-F9F694713E91}" type="datetimeFigureOut">
              <a:rPr lang="en-US" smtClean="0"/>
              <a:t>12/30/25</a:t>
            </a:fld>
            <a:endParaRPr lang="en-US"/>
          </a:p>
        </p:txBody>
      </p:sp>
      <p:sp>
        <p:nvSpPr>
          <p:cNvPr id="6" name="Footer Placeholder 5">
            <a:extLst>
              <a:ext uri="{FF2B5EF4-FFF2-40B4-BE49-F238E27FC236}">
                <a16:creationId xmlns:a16="http://schemas.microsoft.com/office/drawing/2014/main" id="{E34CCDB0-AF56-8101-B8CD-D7927959D4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FB0957-0ED1-9C75-ADDB-282FA871D467}"/>
              </a:ext>
            </a:extLst>
          </p:cNvPr>
          <p:cNvSpPr>
            <a:spLocks noGrp="1"/>
          </p:cNvSpPr>
          <p:nvPr>
            <p:ph type="sldNum" sz="quarter" idx="12"/>
          </p:nvPr>
        </p:nvSpPr>
        <p:spPr/>
        <p:txBody>
          <a:bodyPr/>
          <a:lstStyle/>
          <a:p>
            <a:fld id="{81413325-FE50-594E-9055-8F1412945E89}" type="slidenum">
              <a:rPr lang="en-US" smtClean="0"/>
              <a:t>‹#›</a:t>
            </a:fld>
            <a:endParaRPr lang="en-US"/>
          </a:p>
        </p:txBody>
      </p:sp>
    </p:spTree>
    <p:extLst>
      <p:ext uri="{BB962C8B-B14F-4D97-AF65-F5344CB8AC3E}">
        <p14:creationId xmlns:p14="http://schemas.microsoft.com/office/powerpoint/2010/main" val="10955712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34C7-D56D-E19B-214A-1CBBD19B250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7E65ADC-A505-93DF-86EC-A268153391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31DEB2-C43E-8CAA-E58B-3E17EA7DE9B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F23538C-3B6B-E4F6-9028-F50CACB58E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85D877-C948-FE15-90A9-3784D45C94C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B5D0444-0297-5923-ACAC-489A3F1DCAFA}"/>
              </a:ext>
            </a:extLst>
          </p:cNvPr>
          <p:cNvSpPr>
            <a:spLocks noGrp="1"/>
          </p:cNvSpPr>
          <p:nvPr>
            <p:ph type="dt" sz="half" idx="10"/>
          </p:nvPr>
        </p:nvSpPr>
        <p:spPr/>
        <p:txBody>
          <a:bodyPr/>
          <a:lstStyle/>
          <a:p>
            <a:fld id="{81F15124-56FE-EA4C-ABCE-F9F694713E91}" type="datetimeFigureOut">
              <a:rPr lang="en-US" smtClean="0"/>
              <a:t>12/30/25</a:t>
            </a:fld>
            <a:endParaRPr lang="en-US"/>
          </a:p>
        </p:txBody>
      </p:sp>
      <p:sp>
        <p:nvSpPr>
          <p:cNvPr id="8" name="Footer Placeholder 7">
            <a:extLst>
              <a:ext uri="{FF2B5EF4-FFF2-40B4-BE49-F238E27FC236}">
                <a16:creationId xmlns:a16="http://schemas.microsoft.com/office/drawing/2014/main" id="{CE5A1775-53FF-559E-D5F4-5DC65BF5B6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4ABA2CF-8C4D-1664-34E7-E9733A9F4DDD}"/>
              </a:ext>
            </a:extLst>
          </p:cNvPr>
          <p:cNvSpPr>
            <a:spLocks noGrp="1"/>
          </p:cNvSpPr>
          <p:nvPr>
            <p:ph type="sldNum" sz="quarter" idx="12"/>
          </p:nvPr>
        </p:nvSpPr>
        <p:spPr/>
        <p:txBody>
          <a:bodyPr/>
          <a:lstStyle/>
          <a:p>
            <a:fld id="{81413325-FE50-594E-9055-8F1412945E89}" type="slidenum">
              <a:rPr lang="en-US" smtClean="0"/>
              <a:t>‹#›</a:t>
            </a:fld>
            <a:endParaRPr lang="en-US"/>
          </a:p>
        </p:txBody>
      </p:sp>
    </p:spTree>
    <p:extLst>
      <p:ext uri="{BB962C8B-B14F-4D97-AF65-F5344CB8AC3E}">
        <p14:creationId xmlns:p14="http://schemas.microsoft.com/office/powerpoint/2010/main" val="9859926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8B2BF-443E-C7B6-512F-144009A1427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6AAF751-8EB5-4216-A0FE-34DC30E6E3C4}"/>
              </a:ext>
            </a:extLst>
          </p:cNvPr>
          <p:cNvSpPr>
            <a:spLocks noGrp="1"/>
          </p:cNvSpPr>
          <p:nvPr>
            <p:ph type="dt" sz="half" idx="10"/>
          </p:nvPr>
        </p:nvSpPr>
        <p:spPr/>
        <p:txBody>
          <a:bodyPr/>
          <a:lstStyle/>
          <a:p>
            <a:fld id="{81F15124-56FE-EA4C-ABCE-F9F694713E91}" type="datetimeFigureOut">
              <a:rPr lang="en-US" smtClean="0"/>
              <a:t>12/30/25</a:t>
            </a:fld>
            <a:endParaRPr lang="en-US"/>
          </a:p>
        </p:txBody>
      </p:sp>
      <p:sp>
        <p:nvSpPr>
          <p:cNvPr id="4" name="Footer Placeholder 3">
            <a:extLst>
              <a:ext uri="{FF2B5EF4-FFF2-40B4-BE49-F238E27FC236}">
                <a16:creationId xmlns:a16="http://schemas.microsoft.com/office/drawing/2014/main" id="{46052EC1-D723-AA3B-78BA-3A121D5B149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82694B2-9761-883C-F68D-978C7B0CBE87}"/>
              </a:ext>
            </a:extLst>
          </p:cNvPr>
          <p:cNvSpPr>
            <a:spLocks noGrp="1"/>
          </p:cNvSpPr>
          <p:nvPr>
            <p:ph type="sldNum" sz="quarter" idx="12"/>
          </p:nvPr>
        </p:nvSpPr>
        <p:spPr/>
        <p:txBody>
          <a:bodyPr/>
          <a:lstStyle/>
          <a:p>
            <a:fld id="{81413325-FE50-594E-9055-8F1412945E89}" type="slidenum">
              <a:rPr lang="en-US" smtClean="0"/>
              <a:t>‹#›</a:t>
            </a:fld>
            <a:endParaRPr lang="en-US"/>
          </a:p>
        </p:txBody>
      </p:sp>
    </p:spTree>
    <p:extLst>
      <p:ext uri="{BB962C8B-B14F-4D97-AF65-F5344CB8AC3E}">
        <p14:creationId xmlns:p14="http://schemas.microsoft.com/office/powerpoint/2010/main" val="41074320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41936F-0B8E-AB93-9EFD-5EF8557A041C}"/>
              </a:ext>
            </a:extLst>
          </p:cNvPr>
          <p:cNvSpPr>
            <a:spLocks noGrp="1"/>
          </p:cNvSpPr>
          <p:nvPr>
            <p:ph type="dt" sz="half" idx="10"/>
          </p:nvPr>
        </p:nvSpPr>
        <p:spPr/>
        <p:txBody>
          <a:bodyPr/>
          <a:lstStyle/>
          <a:p>
            <a:fld id="{81F15124-56FE-EA4C-ABCE-F9F694713E91}" type="datetimeFigureOut">
              <a:rPr lang="en-US" smtClean="0"/>
              <a:t>12/30/25</a:t>
            </a:fld>
            <a:endParaRPr lang="en-US"/>
          </a:p>
        </p:txBody>
      </p:sp>
      <p:sp>
        <p:nvSpPr>
          <p:cNvPr id="3" name="Footer Placeholder 2">
            <a:extLst>
              <a:ext uri="{FF2B5EF4-FFF2-40B4-BE49-F238E27FC236}">
                <a16:creationId xmlns:a16="http://schemas.microsoft.com/office/drawing/2014/main" id="{04FE1630-D495-64ED-EFEA-819A4E4EAC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3B68479-BD24-7396-5681-1AF707D7E638}"/>
              </a:ext>
            </a:extLst>
          </p:cNvPr>
          <p:cNvSpPr>
            <a:spLocks noGrp="1"/>
          </p:cNvSpPr>
          <p:nvPr>
            <p:ph type="sldNum" sz="quarter" idx="12"/>
          </p:nvPr>
        </p:nvSpPr>
        <p:spPr/>
        <p:txBody>
          <a:bodyPr/>
          <a:lstStyle/>
          <a:p>
            <a:fld id="{81413325-FE50-594E-9055-8F1412945E89}" type="slidenum">
              <a:rPr lang="en-US" smtClean="0"/>
              <a:t>‹#›</a:t>
            </a:fld>
            <a:endParaRPr lang="en-US"/>
          </a:p>
        </p:txBody>
      </p:sp>
    </p:spTree>
    <p:extLst>
      <p:ext uri="{BB962C8B-B14F-4D97-AF65-F5344CB8AC3E}">
        <p14:creationId xmlns:p14="http://schemas.microsoft.com/office/powerpoint/2010/main" val="2184951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A87A9-61E4-C97E-C018-D5CA96DA4E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1EAAC18-26EE-366F-385E-07945A8457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8F28541-A258-2E00-D068-D0B22949C9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69CF27-31B3-CDD8-2A66-F03C5A2E1C68}"/>
              </a:ext>
            </a:extLst>
          </p:cNvPr>
          <p:cNvSpPr>
            <a:spLocks noGrp="1"/>
          </p:cNvSpPr>
          <p:nvPr>
            <p:ph type="dt" sz="half" idx="10"/>
          </p:nvPr>
        </p:nvSpPr>
        <p:spPr/>
        <p:txBody>
          <a:bodyPr/>
          <a:lstStyle/>
          <a:p>
            <a:fld id="{81F15124-56FE-EA4C-ABCE-F9F694713E91}" type="datetimeFigureOut">
              <a:rPr lang="en-US" smtClean="0"/>
              <a:t>12/30/25</a:t>
            </a:fld>
            <a:endParaRPr lang="en-US"/>
          </a:p>
        </p:txBody>
      </p:sp>
      <p:sp>
        <p:nvSpPr>
          <p:cNvPr id="6" name="Footer Placeholder 5">
            <a:extLst>
              <a:ext uri="{FF2B5EF4-FFF2-40B4-BE49-F238E27FC236}">
                <a16:creationId xmlns:a16="http://schemas.microsoft.com/office/drawing/2014/main" id="{9E8AC42A-2D9F-1BAA-4817-DA8CDC55E2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D7AB5B-7F26-D1B5-ADFF-01F8A24C4EA2}"/>
              </a:ext>
            </a:extLst>
          </p:cNvPr>
          <p:cNvSpPr>
            <a:spLocks noGrp="1"/>
          </p:cNvSpPr>
          <p:nvPr>
            <p:ph type="sldNum" sz="quarter" idx="12"/>
          </p:nvPr>
        </p:nvSpPr>
        <p:spPr/>
        <p:txBody>
          <a:bodyPr/>
          <a:lstStyle/>
          <a:p>
            <a:fld id="{81413325-FE50-594E-9055-8F1412945E89}" type="slidenum">
              <a:rPr lang="en-US" smtClean="0"/>
              <a:t>‹#›</a:t>
            </a:fld>
            <a:endParaRPr lang="en-US"/>
          </a:p>
        </p:txBody>
      </p:sp>
    </p:spTree>
    <p:extLst>
      <p:ext uri="{BB962C8B-B14F-4D97-AF65-F5344CB8AC3E}">
        <p14:creationId xmlns:p14="http://schemas.microsoft.com/office/powerpoint/2010/main" val="3848132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4BFF1-DD77-07C1-3AD7-C620D6B6C1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77FD49-DAD3-BCEB-510A-D3A9ED3D93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9D0853-D845-E501-86C9-1DB6E9CACE8F}"/>
              </a:ext>
            </a:extLst>
          </p:cNvPr>
          <p:cNvSpPr>
            <a:spLocks noGrp="1"/>
          </p:cNvSpPr>
          <p:nvPr>
            <p:ph type="dt" sz="half" idx="10"/>
          </p:nvPr>
        </p:nvSpPr>
        <p:spPr/>
        <p:txBody>
          <a:bodyPr/>
          <a:lstStyle/>
          <a:p>
            <a:fld id="{0E028CA0-AA7F-9F4C-A11F-BB6C8400A872}" type="datetimeFigureOut">
              <a:rPr lang="en-US" smtClean="0"/>
              <a:t>12/30/25</a:t>
            </a:fld>
            <a:endParaRPr lang="en-US"/>
          </a:p>
        </p:txBody>
      </p:sp>
      <p:sp>
        <p:nvSpPr>
          <p:cNvPr id="5" name="Footer Placeholder 4">
            <a:extLst>
              <a:ext uri="{FF2B5EF4-FFF2-40B4-BE49-F238E27FC236}">
                <a16:creationId xmlns:a16="http://schemas.microsoft.com/office/drawing/2014/main" id="{161EC677-72B1-E07E-B1A9-1414BF401F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E5A7D0-8078-52EC-CE93-F4477B5929F5}"/>
              </a:ext>
            </a:extLst>
          </p:cNvPr>
          <p:cNvSpPr>
            <a:spLocks noGrp="1"/>
          </p:cNvSpPr>
          <p:nvPr>
            <p:ph type="sldNum" sz="quarter" idx="12"/>
          </p:nvPr>
        </p:nvSpPr>
        <p:spPr/>
        <p:txBody>
          <a:bodyPr/>
          <a:lstStyle/>
          <a:p>
            <a:fld id="{79931DD2-06AC-D84E-8C29-580AF9F44091}" type="slidenum">
              <a:rPr lang="en-US" smtClean="0"/>
              <a:t>‹#›</a:t>
            </a:fld>
            <a:endParaRPr lang="en-US"/>
          </a:p>
        </p:txBody>
      </p:sp>
    </p:spTree>
    <p:extLst>
      <p:ext uri="{BB962C8B-B14F-4D97-AF65-F5344CB8AC3E}">
        <p14:creationId xmlns:p14="http://schemas.microsoft.com/office/powerpoint/2010/main" val="13835133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C1FE8-F701-1566-0EC1-BAE64C7A3A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06E05E-2F8D-6265-3929-741C89B5F1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5EB8514-3438-68E3-F6B8-89B23A8CE4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FDC2E76-E174-5628-6163-B8BD2F065AFE}"/>
              </a:ext>
            </a:extLst>
          </p:cNvPr>
          <p:cNvSpPr>
            <a:spLocks noGrp="1"/>
          </p:cNvSpPr>
          <p:nvPr>
            <p:ph type="dt" sz="half" idx="10"/>
          </p:nvPr>
        </p:nvSpPr>
        <p:spPr/>
        <p:txBody>
          <a:bodyPr/>
          <a:lstStyle/>
          <a:p>
            <a:fld id="{81F15124-56FE-EA4C-ABCE-F9F694713E91}" type="datetimeFigureOut">
              <a:rPr lang="en-US" smtClean="0"/>
              <a:t>12/30/25</a:t>
            </a:fld>
            <a:endParaRPr lang="en-US"/>
          </a:p>
        </p:txBody>
      </p:sp>
      <p:sp>
        <p:nvSpPr>
          <p:cNvPr id="6" name="Footer Placeholder 5">
            <a:extLst>
              <a:ext uri="{FF2B5EF4-FFF2-40B4-BE49-F238E27FC236}">
                <a16:creationId xmlns:a16="http://schemas.microsoft.com/office/drawing/2014/main" id="{37144300-3E4C-4BE6-60B9-199338FD69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B08523-3B94-23EA-F948-18FA76C49D7C}"/>
              </a:ext>
            </a:extLst>
          </p:cNvPr>
          <p:cNvSpPr>
            <a:spLocks noGrp="1"/>
          </p:cNvSpPr>
          <p:nvPr>
            <p:ph type="sldNum" sz="quarter" idx="12"/>
          </p:nvPr>
        </p:nvSpPr>
        <p:spPr/>
        <p:txBody>
          <a:bodyPr/>
          <a:lstStyle/>
          <a:p>
            <a:fld id="{81413325-FE50-594E-9055-8F1412945E89}" type="slidenum">
              <a:rPr lang="en-US" smtClean="0"/>
              <a:t>‹#›</a:t>
            </a:fld>
            <a:endParaRPr lang="en-US"/>
          </a:p>
        </p:txBody>
      </p:sp>
    </p:spTree>
    <p:extLst>
      <p:ext uri="{BB962C8B-B14F-4D97-AF65-F5344CB8AC3E}">
        <p14:creationId xmlns:p14="http://schemas.microsoft.com/office/powerpoint/2010/main" val="41340591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BF156-64CB-0FA6-9264-5972E24385F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840F52-6E25-C6E8-D6D9-3E55BA83E2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9B2C4E-22A1-D64C-86F9-5825CF8B179A}"/>
              </a:ext>
            </a:extLst>
          </p:cNvPr>
          <p:cNvSpPr>
            <a:spLocks noGrp="1"/>
          </p:cNvSpPr>
          <p:nvPr>
            <p:ph type="dt" sz="half" idx="10"/>
          </p:nvPr>
        </p:nvSpPr>
        <p:spPr/>
        <p:txBody>
          <a:bodyPr/>
          <a:lstStyle/>
          <a:p>
            <a:fld id="{81F15124-56FE-EA4C-ABCE-F9F694713E91}" type="datetimeFigureOut">
              <a:rPr lang="en-US" smtClean="0"/>
              <a:t>12/30/25</a:t>
            </a:fld>
            <a:endParaRPr lang="en-US"/>
          </a:p>
        </p:txBody>
      </p:sp>
      <p:sp>
        <p:nvSpPr>
          <p:cNvPr id="5" name="Footer Placeholder 4">
            <a:extLst>
              <a:ext uri="{FF2B5EF4-FFF2-40B4-BE49-F238E27FC236}">
                <a16:creationId xmlns:a16="http://schemas.microsoft.com/office/drawing/2014/main" id="{F1651284-BBC5-4CCB-28CE-488BB411E5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6354B2-3B67-091C-18EE-B6B88907D385}"/>
              </a:ext>
            </a:extLst>
          </p:cNvPr>
          <p:cNvSpPr>
            <a:spLocks noGrp="1"/>
          </p:cNvSpPr>
          <p:nvPr>
            <p:ph type="sldNum" sz="quarter" idx="12"/>
          </p:nvPr>
        </p:nvSpPr>
        <p:spPr/>
        <p:txBody>
          <a:bodyPr/>
          <a:lstStyle/>
          <a:p>
            <a:fld id="{81413325-FE50-594E-9055-8F1412945E89}" type="slidenum">
              <a:rPr lang="en-US" smtClean="0"/>
              <a:t>‹#›</a:t>
            </a:fld>
            <a:endParaRPr lang="en-US"/>
          </a:p>
        </p:txBody>
      </p:sp>
    </p:spTree>
    <p:extLst>
      <p:ext uri="{BB962C8B-B14F-4D97-AF65-F5344CB8AC3E}">
        <p14:creationId xmlns:p14="http://schemas.microsoft.com/office/powerpoint/2010/main" val="40365634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DFECA9-7976-B01B-B505-48EC4281580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D9AC60-B589-1FC9-F7DD-9B42A951765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6A0530-DD86-471B-779E-8F109E26F20F}"/>
              </a:ext>
            </a:extLst>
          </p:cNvPr>
          <p:cNvSpPr>
            <a:spLocks noGrp="1"/>
          </p:cNvSpPr>
          <p:nvPr>
            <p:ph type="dt" sz="half" idx="10"/>
          </p:nvPr>
        </p:nvSpPr>
        <p:spPr/>
        <p:txBody>
          <a:bodyPr/>
          <a:lstStyle/>
          <a:p>
            <a:fld id="{81F15124-56FE-EA4C-ABCE-F9F694713E91}" type="datetimeFigureOut">
              <a:rPr lang="en-US" smtClean="0"/>
              <a:t>12/30/25</a:t>
            </a:fld>
            <a:endParaRPr lang="en-US"/>
          </a:p>
        </p:txBody>
      </p:sp>
      <p:sp>
        <p:nvSpPr>
          <p:cNvPr id="5" name="Footer Placeholder 4">
            <a:extLst>
              <a:ext uri="{FF2B5EF4-FFF2-40B4-BE49-F238E27FC236}">
                <a16:creationId xmlns:a16="http://schemas.microsoft.com/office/drawing/2014/main" id="{85E065A4-F429-4DA1-6763-EF7E2D1CC2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E4391C-EEFC-E00E-0FA2-3D1914C7E557}"/>
              </a:ext>
            </a:extLst>
          </p:cNvPr>
          <p:cNvSpPr>
            <a:spLocks noGrp="1"/>
          </p:cNvSpPr>
          <p:nvPr>
            <p:ph type="sldNum" sz="quarter" idx="12"/>
          </p:nvPr>
        </p:nvSpPr>
        <p:spPr/>
        <p:txBody>
          <a:bodyPr/>
          <a:lstStyle/>
          <a:p>
            <a:fld id="{81413325-FE50-594E-9055-8F1412945E89}" type="slidenum">
              <a:rPr lang="en-US" smtClean="0"/>
              <a:t>‹#›</a:t>
            </a:fld>
            <a:endParaRPr lang="en-US"/>
          </a:p>
        </p:txBody>
      </p:sp>
    </p:spTree>
    <p:extLst>
      <p:ext uri="{BB962C8B-B14F-4D97-AF65-F5344CB8AC3E}">
        <p14:creationId xmlns:p14="http://schemas.microsoft.com/office/powerpoint/2010/main" val="39794320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C53F3EF-6BB5-0B4C-8AEE-DB0DE73ED43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300058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8AA52BF-4436-E74D-A3FA-29BF4C34B89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386337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1AB67D9-94FA-9F47-A6E3-4DC650236A3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297901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33EC800-CEE2-3B48-A0C5-4F969531523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008629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206A7CB3-6076-1243-80FF-6AFCFABC78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447857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C533D873-2678-3640-9699-3098DF04622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176882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7ED37FC0-6DA4-144C-8B60-8B6D0F1CA3D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70627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00DA5-9A68-1431-5E32-155377761B0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E52BD09-241B-4606-AC72-3606FD9CB6F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8836AA9-84FE-0C41-7873-4FDAD99E4475}"/>
              </a:ext>
            </a:extLst>
          </p:cNvPr>
          <p:cNvSpPr>
            <a:spLocks noGrp="1"/>
          </p:cNvSpPr>
          <p:nvPr>
            <p:ph type="dt" sz="half" idx="10"/>
          </p:nvPr>
        </p:nvSpPr>
        <p:spPr/>
        <p:txBody>
          <a:bodyPr/>
          <a:lstStyle/>
          <a:p>
            <a:fld id="{0E028CA0-AA7F-9F4C-A11F-BB6C8400A872}" type="datetimeFigureOut">
              <a:rPr lang="en-US" smtClean="0"/>
              <a:t>12/30/25</a:t>
            </a:fld>
            <a:endParaRPr lang="en-US"/>
          </a:p>
        </p:txBody>
      </p:sp>
      <p:sp>
        <p:nvSpPr>
          <p:cNvPr id="5" name="Footer Placeholder 4">
            <a:extLst>
              <a:ext uri="{FF2B5EF4-FFF2-40B4-BE49-F238E27FC236}">
                <a16:creationId xmlns:a16="http://schemas.microsoft.com/office/drawing/2014/main" id="{C9B30060-7C83-F7A6-BD27-C20B42A25A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2F5EC8-B561-FA4E-022E-6C80E8CF5420}"/>
              </a:ext>
            </a:extLst>
          </p:cNvPr>
          <p:cNvSpPr>
            <a:spLocks noGrp="1"/>
          </p:cNvSpPr>
          <p:nvPr>
            <p:ph type="sldNum" sz="quarter" idx="12"/>
          </p:nvPr>
        </p:nvSpPr>
        <p:spPr/>
        <p:txBody>
          <a:bodyPr/>
          <a:lstStyle/>
          <a:p>
            <a:fld id="{79931DD2-06AC-D84E-8C29-580AF9F44091}" type="slidenum">
              <a:rPr lang="en-US" smtClean="0"/>
              <a:t>‹#›</a:t>
            </a:fld>
            <a:endParaRPr lang="en-US"/>
          </a:p>
        </p:txBody>
      </p:sp>
    </p:spTree>
    <p:extLst>
      <p:ext uri="{BB962C8B-B14F-4D97-AF65-F5344CB8AC3E}">
        <p14:creationId xmlns:p14="http://schemas.microsoft.com/office/powerpoint/2010/main" val="32630309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7B535CB4-01CC-1D45-B4B0-B511A99272D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236067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8A5AED06-4470-144D-963E-1E85BE4428C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883762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8A92857-6264-1C46-A3DC-D7F708809CB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275654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5E9CFA3-1924-3849-BEBF-6C62F7DF4D0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665703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lvl1pPr>
              <a:defRPr/>
            </a:lvl1pPr>
          </a:lstStyle>
          <a:p>
            <a:endParaRPr lang="en-US">
              <a:solidFill>
                <a:srgbClr val="000000"/>
              </a:solidFill>
            </a:endParaRPr>
          </a:p>
        </p:txBody>
      </p:sp>
      <p:sp>
        <p:nvSpPr>
          <p:cNvPr id="3" name="Marcador de pie de página 2"/>
          <p:cNvSpPr>
            <a:spLocks noGrp="1"/>
          </p:cNvSpPr>
          <p:nvPr>
            <p:ph type="ftr" sz="quarter" idx="11"/>
          </p:nvPr>
        </p:nvSpPr>
        <p:spPr/>
        <p:txBody>
          <a:bodyPr/>
          <a:lstStyle>
            <a:lvl1pPr>
              <a:defRPr/>
            </a:lvl1pPr>
          </a:lstStyle>
          <a:p>
            <a:endParaRPr lang="en-US">
              <a:solidFill>
                <a:srgbClr val="000000"/>
              </a:solidFill>
            </a:endParaRPr>
          </a:p>
        </p:txBody>
      </p:sp>
      <p:sp>
        <p:nvSpPr>
          <p:cNvPr id="4" name="Marcador de número de diapositiva 3"/>
          <p:cNvSpPr>
            <a:spLocks noGrp="1"/>
          </p:cNvSpPr>
          <p:nvPr>
            <p:ph type="sldNum" sz="quarter" idx="12"/>
          </p:nvPr>
        </p:nvSpPr>
        <p:spPr/>
        <p:txBody>
          <a:bodyPr/>
          <a:lstStyle>
            <a:lvl1pPr>
              <a:defRPr smtClean="0"/>
            </a:lvl1pPr>
          </a:lstStyle>
          <a:p>
            <a:fld id="{737E6B89-5B7A-B44F-9677-F0F57E019E8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178417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E49EA4B-30AD-8A4F-8BE3-2B42551290A1}"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119231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743A301-418C-CB4E-A060-7DC7837C192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894829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37DB55B-ACCC-BB4A-BA9D-A39E32E057C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039495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739C1E6E-83E0-2043-B570-08C162AC149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655312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12DFDAAC-7AAF-D94D-B948-65FB947897A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62969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E146F-2C71-2E0C-57F7-FADD5071C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D951B86-02AE-B2B2-B118-DB9B7CB720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2E9E5A4-310F-EB76-9200-521D7216EA5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95C65B-4452-63BC-1FC0-3952826EEE55}"/>
              </a:ext>
            </a:extLst>
          </p:cNvPr>
          <p:cNvSpPr>
            <a:spLocks noGrp="1"/>
          </p:cNvSpPr>
          <p:nvPr>
            <p:ph type="dt" sz="half" idx="10"/>
          </p:nvPr>
        </p:nvSpPr>
        <p:spPr/>
        <p:txBody>
          <a:bodyPr/>
          <a:lstStyle/>
          <a:p>
            <a:fld id="{0E028CA0-AA7F-9F4C-A11F-BB6C8400A872}" type="datetimeFigureOut">
              <a:rPr lang="en-US" smtClean="0"/>
              <a:t>12/30/25</a:t>
            </a:fld>
            <a:endParaRPr lang="en-US"/>
          </a:p>
        </p:txBody>
      </p:sp>
      <p:sp>
        <p:nvSpPr>
          <p:cNvPr id="6" name="Footer Placeholder 5">
            <a:extLst>
              <a:ext uri="{FF2B5EF4-FFF2-40B4-BE49-F238E27FC236}">
                <a16:creationId xmlns:a16="http://schemas.microsoft.com/office/drawing/2014/main" id="{59C77A3A-DD9A-7CB6-F3DC-D626A07477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975763-A01F-5D7C-0E5E-641F83CC962B}"/>
              </a:ext>
            </a:extLst>
          </p:cNvPr>
          <p:cNvSpPr>
            <a:spLocks noGrp="1"/>
          </p:cNvSpPr>
          <p:nvPr>
            <p:ph type="sldNum" sz="quarter" idx="12"/>
          </p:nvPr>
        </p:nvSpPr>
        <p:spPr/>
        <p:txBody>
          <a:bodyPr/>
          <a:lstStyle/>
          <a:p>
            <a:fld id="{79931DD2-06AC-D84E-8C29-580AF9F44091}" type="slidenum">
              <a:rPr lang="en-US" smtClean="0"/>
              <a:t>‹#›</a:t>
            </a:fld>
            <a:endParaRPr lang="en-US"/>
          </a:p>
        </p:txBody>
      </p:sp>
    </p:spTree>
    <p:extLst>
      <p:ext uri="{BB962C8B-B14F-4D97-AF65-F5344CB8AC3E}">
        <p14:creationId xmlns:p14="http://schemas.microsoft.com/office/powerpoint/2010/main" val="17831093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310AE489-0DC0-6742-B26A-53E60B7E408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843797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48E0333-2B50-064E-97DB-B023B2ECAA9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5666619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F123A10-CDFD-5543-8883-AAC430F67ED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953125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214DD26-12FC-734E-B28D-1BF0C7C5B2F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334696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F2C20B5-4276-5346-87DC-861B21A44D6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972870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6550EFF-075D-8C48-AA25-C98774DAB94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135857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D2DEC-18FE-A242-DF5E-0639DFBA4C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4A0EA94-6291-9F96-7070-C38014E7DC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B7CEF2B-F3BC-7E58-7158-14E5481980A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E230C93-0953-B380-1D57-FF99DDE1A04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729FA5F-F4BA-9630-3439-97818BD38824}"/>
              </a:ext>
            </a:extLst>
          </p:cNvPr>
          <p:cNvSpPr>
            <a:spLocks noGrp="1"/>
          </p:cNvSpPr>
          <p:nvPr>
            <p:ph type="sldNum" sz="quarter" idx="12"/>
          </p:nvPr>
        </p:nvSpPr>
        <p:spPr/>
        <p:txBody>
          <a:bodyPr/>
          <a:lstStyle>
            <a:lvl1pPr>
              <a:defRPr/>
            </a:lvl1pPr>
          </a:lstStyle>
          <a:p>
            <a:fld id="{F996EF4D-BF90-B54A-A82E-5074AC2BA310}" type="slidenum">
              <a:rPr lang="en-US" altLang="en-US"/>
              <a:pPr/>
              <a:t>‹#›</a:t>
            </a:fld>
            <a:endParaRPr lang="en-US" altLang="en-US"/>
          </a:p>
        </p:txBody>
      </p:sp>
    </p:spTree>
    <p:extLst>
      <p:ext uri="{BB962C8B-B14F-4D97-AF65-F5344CB8AC3E}">
        <p14:creationId xmlns:p14="http://schemas.microsoft.com/office/powerpoint/2010/main" val="20507930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196D7-3CFA-9771-66F5-658052F3BF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AC1F1B-3FA9-B4D3-8D9F-4F8CD39DB9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271E40-48B6-4465-C06F-27CA1399969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500111E-4EDA-4534-7CB6-0CD7BA97BE0F}"/>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BAB0E1F-9CF2-4563-B797-265D3E2AF7F7}"/>
              </a:ext>
            </a:extLst>
          </p:cNvPr>
          <p:cNvSpPr>
            <a:spLocks noGrp="1"/>
          </p:cNvSpPr>
          <p:nvPr>
            <p:ph type="sldNum" sz="quarter" idx="12"/>
          </p:nvPr>
        </p:nvSpPr>
        <p:spPr/>
        <p:txBody>
          <a:bodyPr/>
          <a:lstStyle>
            <a:lvl1pPr>
              <a:defRPr/>
            </a:lvl1pPr>
          </a:lstStyle>
          <a:p>
            <a:fld id="{D43F09B7-82D3-394C-9937-D182ABE1668A}" type="slidenum">
              <a:rPr lang="en-US" altLang="en-US"/>
              <a:pPr/>
              <a:t>‹#›</a:t>
            </a:fld>
            <a:endParaRPr lang="en-US" altLang="en-US"/>
          </a:p>
        </p:txBody>
      </p:sp>
    </p:spTree>
    <p:extLst>
      <p:ext uri="{BB962C8B-B14F-4D97-AF65-F5344CB8AC3E}">
        <p14:creationId xmlns:p14="http://schemas.microsoft.com/office/powerpoint/2010/main" val="6422955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5D798-380B-0AD3-FE7B-6F23AA62ECE7}"/>
              </a:ext>
            </a:extLst>
          </p:cNvPr>
          <p:cNvSpPr>
            <a:spLocks noGrp="1"/>
          </p:cNvSpPr>
          <p:nvPr>
            <p:ph type="title"/>
          </p:nvPr>
        </p:nvSpPr>
        <p:spPr>
          <a:xfrm>
            <a:off x="831851"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03E9905-B3CE-78CD-8F6A-9103A18C648B}"/>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0D86FF01-6053-CCEE-4164-EB5A12E24D5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CCB302F-4A2B-8964-3EC6-84F777B0DBC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CDB53E9-9C8D-5478-4171-04425C48AFD8}"/>
              </a:ext>
            </a:extLst>
          </p:cNvPr>
          <p:cNvSpPr>
            <a:spLocks noGrp="1"/>
          </p:cNvSpPr>
          <p:nvPr>
            <p:ph type="sldNum" sz="quarter" idx="12"/>
          </p:nvPr>
        </p:nvSpPr>
        <p:spPr/>
        <p:txBody>
          <a:bodyPr/>
          <a:lstStyle>
            <a:lvl1pPr>
              <a:defRPr/>
            </a:lvl1pPr>
          </a:lstStyle>
          <a:p>
            <a:fld id="{D7043113-267C-9648-B39A-C2DBCA987CF2}" type="slidenum">
              <a:rPr lang="en-US" altLang="en-US"/>
              <a:pPr/>
              <a:t>‹#›</a:t>
            </a:fld>
            <a:endParaRPr lang="en-US" altLang="en-US"/>
          </a:p>
        </p:txBody>
      </p:sp>
    </p:spTree>
    <p:extLst>
      <p:ext uri="{BB962C8B-B14F-4D97-AF65-F5344CB8AC3E}">
        <p14:creationId xmlns:p14="http://schemas.microsoft.com/office/powerpoint/2010/main" val="19138201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31F8E-3BF8-1F22-E3CC-8E95BD8534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01B64E-A9FF-EF51-A5EE-FDD098251305}"/>
              </a:ext>
            </a:extLst>
          </p:cNvPr>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3D96667-AD3E-1133-5861-17ABF885C343}"/>
              </a:ext>
            </a:extLst>
          </p:cNvPr>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0832332-1866-9EDF-B31F-CB224490EB3A}"/>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678BAFEB-C8CF-B0EE-7A44-DE2C12BF9D5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5C6DB83-EBC5-E253-2162-9E42AB2664F2}"/>
              </a:ext>
            </a:extLst>
          </p:cNvPr>
          <p:cNvSpPr>
            <a:spLocks noGrp="1"/>
          </p:cNvSpPr>
          <p:nvPr>
            <p:ph type="sldNum" sz="quarter" idx="12"/>
          </p:nvPr>
        </p:nvSpPr>
        <p:spPr/>
        <p:txBody>
          <a:bodyPr/>
          <a:lstStyle>
            <a:lvl1pPr>
              <a:defRPr/>
            </a:lvl1pPr>
          </a:lstStyle>
          <a:p>
            <a:fld id="{26609A8A-22EA-2347-A46F-7EF1B69883DB}" type="slidenum">
              <a:rPr lang="en-US" altLang="en-US"/>
              <a:pPr/>
              <a:t>‹#›</a:t>
            </a:fld>
            <a:endParaRPr lang="en-US" altLang="en-US"/>
          </a:p>
        </p:txBody>
      </p:sp>
    </p:spTree>
    <p:extLst>
      <p:ext uri="{BB962C8B-B14F-4D97-AF65-F5344CB8AC3E}">
        <p14:creationId xmlns:p14="http://schemas.microsoft.com/office/powerpoint/2010/main" val="2384071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5E96C-9B4A-CD44-E8AD-0BAA3B293E2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C125370-4F24-8295-3827-1089A8A9F6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DAA0B7-B980-6D9F-1BA5-AD16BDFD995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8D9AAAB-E295-348E-3FCF-03FF0C505D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9EB83A9-7BE6-1CEF-CA4C-E68F00B5A4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42E6C1C-B6C7-938C-191E-1947C35D9D7D}"/>
              </a:ext>
            </a:extLst>
          </p:cNvPr>
          <p:cNvSpPr>
            <a:spLocks noGrp="1"/>
          </p:cNvSpPr>
          <p:nvPr>
            <p:ph type="dt" sz="half" idx="10"/>
          </p:nvPr>
        </p:nvSpPr>
        <p:spPr/>
        <p:txBody>
          <a:bodyPr/>
          <a:lstStyle/>
          <a:p>
            <a:fld id="{0E028CA0-AA7F-9F4C-A11F-BB6C8400A872}" type="datetimeFigureOut">
              <a:rPr lang="en-US" smtClean="0"/>
              <a:t>12/30/25</a:t>
            </a:fld>
            <a:endParaRPr lang="en-US"/>
          </a:p>
        </p:txBody>
      </p:sp>
      <p:sp>
        <p:nvSpPr>
          <p:cNvPr id="8" name="Footer Placeholder 7">
            <a:extLst>
              <a:ext uri="{FF2B5EF4-FFF2-40B4-BE49-F238E27FC236}">
                <a16:creationId xmlns:a16="http://schemas.microsoft.com/office/drawing/2014/main" id="{75812326-17B5-CD40-6EED-54E415772A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E5B2BEF-76E2-F04B-558F-83C090DCB461}"/>
              </a:ext>
            </a:extLst>
          </p:cNvPr>
          <p:cNvSpPr>
            <a:spLocks noGrp="1"/>
          </p:cNvSpPr>
          <p:nvPr>
            <p:ph type="sldNum" sz="quarter" idx="12"/>
          </p:nvPr>
        </p:nvSpPr>
        <p:spPr/>
        <p:txBody>
          <a:bodyPr/>
          <a:lstStyle/>
          <a:p>
            <a:fld id="{79931DD2-06AC-D84E-8C29-580AF9F44091}" type="slidenum">
              <a:rPr lang="en-US" smtClean="0"/>
              <a:t>‹#›</a:t>
            </a:fld>
            <a:endParaRPr lang="en-US"/>
          </a:p>
        </p:txBody>
      </p:sp>
    </p:spTree>
    <p:extLst>
      <p:ext uri="{BB962C8B-B14F-4D97-AF65-F5344CB8AC3E}">
        <p14:creationId xmlns:p14="http://schemas.microsoft.com/office/powerpoint/2010/main" val="40506693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C99401-F0DE-65BC-37AA-5CF5AF43E8F4}"/>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455D36-110A-15FF-0EEE-9EE27F32F0CF}"/>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194597F-E943-6E80-59BD-F5755AB3360F}"/>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BFF2114-5B11-F9EE-5107-A24C12FC1E25}"/>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3B3C89-2683-98CF-4102-8CD271DADFE2}"/>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BBB1A72-CBB4-B319-53D7-EE9A403A9E04}"/>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4154ECF3-9B78-D5F6-FAA8-F9D5ED7495DF}"/>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142168F5-B185-3073-F9D1-0C7E3E9EC5B9}"/>
              </a:ext>
            </a:extLst>
          </p:cNvPr>
          <p:cNvSpPr>
            <a:spLocks noGrp="1"/>
          </p:cNvSpPr>
          <p:nvPr>
            <p:ph type="sldNum" sz="quarter" idx="12"/>
          </p:nvPr>
        </p:nvSpPr>
        <p:spPr/>
        <p:txBody>
          <a:bodyPr/>
          <a:lstStyle>
            <a:lvl1pPr>
              <a:defRPr/>
            </a:lvl1pPr>
          </a:lstStyle>
          <a:p>
            <a:fld id="{3487ADA0-BDC1-E447-B344-20BE2507569A}" type="slidenum">
              <a:rPr lang="en-US" altLang="en-US"/>
              <a:pPr/>
              <a:t>‹#›</a:t>
            </a:fld>
            <a:endParaRPr lang="en-US" altLang="en-US"/>
          </a:p>
        </p:txBody>
      </p:sp>
    </p:spTree>
    <p:extLst>
      <p:ext uri="{BB962C8B-B14F-4D97-AF65-F5344CB8AC3E}">
        <p14:creationId xmlns:p14="http://schemas.microsoft.com/office/powerpoint/2010/main" val="79251069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ADCB1-2FBA-72E2-2892-1D604335E14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44CD946-4F09-8EFB-69E1-DEFA2FA59DF6}"/>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7E4A9CF4-AC17-9500-E059-A8C2C6291B91}"/>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B6C32985-A634-F9AE-83FB-B37808D30819}"/>
              </a:ext>
            </a:extLst>
          </p:cNvPr>
          <p:cNvSpPr>
            <a:spLocks noGrp="1"/>
          </p:cNvSpPr>
          <p:nvPr>
            <p:ph type="sldNum" sz="quarter" idx="12"/>
          </p:nvPr>
        </p:nvSpPr>
        <p:spPr/>
        <p:txBody>
          <a:bodyPr/>
          <a:lstStyle>
            <a:lvl1pPr>
              <a:defRPr/>
            </a:lvl1pPr>
          </a:lstStyle>
          <a:p>
            <a:fld id="{243BBC17-34D2-D34F-A02E-79E11877D7A9}" type="slidenum">
              <a:rPr lang="en-US" altLang="en-US"/>
              <a:pPr/>
              <a:t>‹#›</a:t>
            </a:fld>
            <a:endParaRPr lang="en-US" altLang="en-US"/>
          </a:p>
        </p:txBody>
      </p:sp>
    </p:spTree>
    <p:extLst>
      <p:ext uri="{BB962C8B-B14F-4D97-AF65-F5344CB8AC3E}">
        <p14:creationId xmlns:p14="http://schemas.microsoft.com/office/powerpoint/2010/main" val="33686131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578288-EA78-E5CC-2D1F-64D7689FF43B}"/>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4C1971C6-C187-5CA5-61F5-457A1D918609}"/>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70E6D122-AF76-25E0-F330-CDE4F6BB5FED}"/>
              </a:ext>
            </a:extLst>
          </p:cNvPr>
          <p:cNvSpPr>
            <a:spLocks noGrp="1"/>
          </p:cNvSpPr>
          <p:nvPr>
            <p:ph type="sldNum" sz="quarter" idx="12"/>
          </p:nvPr>
        </p:nvSpPr>
        <p:spPr/>
        <p:txBody>
          <a:bodyPr/>
          <a:lstStyle>
            <a:lvl1pPr>
              <a:defRPr/>
            </a:lvl1pPr>
          </a:lstStyle>
          <a:p>
            <a:fld id="{34210FBF-4EF0-214C-B3D5-779D2C13607C}" type="slidenum">
              <a:rPr lang="en-US" altLang="en-US"/>
              <a:pPr/>
              <a:t>‹#›</a:t>
            </a:fld>
            <a:endParaRPr lang="en-US" altLang="en-US"/>
          </a:p>
        </p:txBody>
      </p:sp>
    </p:spTree>
    <p:extLst>
      <p:ext uri="{BB962C8B-B14F-4D97-AF65-F5344CB8AC3E}">
        <p14:creationId xmlns:p14="http://schemas.microsoft.com/office/powerpoint/2010/main" val="328284441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D1D13-A632-2CB2-4286-296A7B7B3B51}"/>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E161819-B8A1-3A67-722D-6EC0A7681CE1}"/>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874F124-9468-EA1A-24E1-45D384C175FD}"/>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19C85B-959E-F156-788B-94B1D018097F}"/>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06383C6D-08B6-1BAC-9A2D-3E1DBF3F853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913D871-2830-1B50-F283-FC2A6D5DCCF1}"/>
              </a:ext>
            </a:extLst>
          </p:cNvPr>
          <p:cNvSpPr>
            <a:spLocks noGrp="1"/>
          </p:cNvSpPr>
          <p:nvPr>
            <p:ph type="sldNum" sz="quarter" idx="12"/>
          </p:nvPr>
        </p:nvSpPr>
        <p:spPr/>
        <p:txBody>
          <a:bodyPr/>
          <a:lstStyle>
            <a:lvl1pPr>
              <a:defRPr/>
            </a:lvl1pPr>
          </a:lstStyle>
          <a:p>
            <a:fld id="{20156AF2-917E-C94B-84EF-880747AC1590}" type="slidenum">
              <a:rPr lang="en-US" altLang="en-US"/>
              <a:pPr/>
              <a:t>‹#›</a:t>
            </a:fld>
            <a:endParaRPr lang="en-US" altLang="en-US"/>
          </a:p>
        </p:txBody>
      </p:sp>
    </p:spTree>
    <p:extLst>
      <p:ext uri="{BB962C8B-B14F-4D97-AF65-F5344CB8AC3E}">
        <p14:creationId xmlns:p14="http://schemas.microsoft.com/office/powerpoint/2010/main" val="407018497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69E98-8701-E922-AF59-DF47C0C87199}"/>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BAA9383-EEC2-2E4F-3FCA-FCB3BC4F6700}"/>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750B353-0E0E-E132-473D-58C630BE383F}"/>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33A7CF-4C7D-B351-43BA-4D096736EA0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844E40D-FA55-5AC2-9238-50ABB421802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EBB909B0-A813-1569-9D01-74E2A4C58D51}"/>
              </a:ext>
            </a:extLst>
          </p:cNvPr>
          <p:cNvSpPr>
            <a:spLocks noGrp="1"/>
          </p:cNvSpPr>
          <p:nvPr>
            <p:ph type="sldNum" sz="quarter" idx="12"/>
          </p:nvPr>
        </p:nvSpPr>
        <p:spPr/>
        <p:txBody>
          <a:bodyPr/>
          <a:lstStyle>
            <a:lvl1pPr>
              <a:defRPr/>
            </a:lvl1pPr>
          </a:lstStyle>
          <a:p>
            <a:fld id="{39397543-F229-FE46-8D00-FFAFA6B36602}" type="slidenum">
              <a:rPr lang="en-US" altLang="en-US"/>
              <a:pPr/>
              <a:t>‹#›</a:t>
            </a:fld>
            <a:endParaRPr lang="en-US" altLang="en-US"/>
          </a:p>
        </p:txBody>
      </p:sp>
    </p:spTree>
    <p:extLst>
      <p:ext uri="{BB962C8B-B14F-4D97-AF65-F5344CB8AC3E}">
        <p14:creationId xmlns:p14="http://schemas.microsoft.com/office/powerpoint/2010/main" val="175765699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F9ABF-9720-B468-7223-0D8DDB599F7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5ACC4F-6223-72B4-83C4-E2822A7A72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63B046-7DC2-5BE4-8508-212B14CBF60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3C83C2E-5213-E385-F23A-518F8E40D31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028F885-C34D-D6E1-67C0-D3536AE374CD}"/>
              </a:ext>
            </a:extLst>
          </p:cNvPr>
          <p:cNvSpPr>
            <a:spLocks noGrp="1"/>
          </p:cNvSpPr>
          <p:nvPr>
            <p:ph type="sldNum" sz="quarter" idx="12"/>
          </p:nvPr>
        </p:nvSpPr>
        <p:spPr/>
        <p:txBody>
          <a:bodyPr/>
          <a:lstStyle>
            <a:lvl1pPr>
              <a:defRPr/>
            </a:lvl1pPr>
          </a:lstStyle>
          <a:p>
            <a:fld id="{A8FD39F8-FCA7-A74C-9611-D1968CD3830C}" type="slidenum">
              <a:rPr lang="en-US" altLang="en-US"/>
              <a:pPr/>
              <a:t>‹#›</a:t>
            </a:fld>
            <a:endParaRPr lang="en-US" altLang="en-US"/>
          </a:p>
        </p:txBody>
      </p:sp>
    </p:spTree>
    <p:extLst>
      <p:ext uri="{BB962C8B-B14F-4D97-AF65-F5344CB8AC3E}">
        <p14:creationId xmlns:p14="http://schemas.microsoft.com/office/powerpoint/2010/main" val="1193592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105B763-7213-9F4F-AE74-E0EAB7ECEB0F}"/>
              </a:ext>
            </a:extLst>
          </p:cNvPr>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1288688-1B2A-A142-0392-0EC19BF0D963}"/>
              </a:ext>
            </a:extLst>
          </p:cNvPr>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371E62-693F-FC75-CD26-A0BBA617073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89409F1-1C5C-DB58-5F06-09C01293B4D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2E17C70-C85F-57EB-F2E6-34A391E5C986}"/>
              </a:ext>
            </a:extLst>
          </p:cNvPr>
          <p:cNvSpPr>
            <a:spLocks noGrp="1"/>
          </p:cNvSpPr>
          <p:nvPr>
            <p:ph type="sldNum" sz="quarter" idx="12"/>
          </p:nvPr>
        </p:nvSpPr>
        <p:spPr/>
        <p:txBody>
          <a:bodyPr/>
          <a:lstStyle>
            <a:lvl1pPr>
              <a:defRPr/>
            </a:lvl1pPr>
          </a:lstStyle>
          <a:p>
            <a:fld id="{F10B1337-69FD-C24E-B2F4-9679CB7E1BEC}" type="slidenum">
              <a:rPr lang="en-US" altLang="en-US"/>
              <a:pPr/>
              <a:t>‹#›</a:t>
            </a:fld>
            <a:endParaRPr lang="en-US" altLang="en-US"/>
          </a:p>
        </p:txBody>
      </p:sp>
    </p:spTree>
    <p:extLst>
      <p:ext uri="{BB962C8B-B14F-4D97-AF65-F5344CB8AC3E}">
        <p14:creationId xmlns:p14="http://schemas.microsoft.com/office/powerpoint/2010/main" val="358580896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C9EDF85-75C1-4A7C-A408-D7BB177CF1A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248693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0B9470C-9633-4D58-B1C3-CE16CDB6B46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5359394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A6062CA-4F47-45FA-B709-F6AB4F987B3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95092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45E05-29B0-7D4C-11C5-F1A1C5CC21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2667DB2-ADF3-F45C-FA7A-A4D373262798}"/>
              </a:ext>
            </a:extLst>
          </p:cNvPr>
          <p:cNvSpPr>
            <a:spLocks noGrp="1"/>
          </p:cNvSpPr>
          <p:nvPr>
            <p:ph type="dt" sz="half" idx="10"/>
          </p:nvPr>
        </p:nvSpPr>
        <p:spPr/>
        <p:txBody>
          <a:bodyPr/>
          <a:lstStyle/>
          <a:p>
            <a:fld id="{0E028CA0-AA7F-9F4C-A11F-BB6C8400A872}" type="datetimeFigureOut">
              <a:rPr lang="en-US" smtClean="0"/>
              <a:t>12/30/25</a:t>
            </a:fld>
            <a:endParaRPr lang="en-US"/>
          </a:p>
        </p:txBody>
      </p:sp>
      <p:sp>
        <p:nvSpPr>
          <p:cNvPr id="4" name="Footer Placeholder 3">
            <a:extLst>
              <a:ext uri="{FF2B5EF4-FFF2-40B4-BE49-F238E27FC236}">
                <a16:creationId xmlns:a16="http://schemas.microsoft.com/office/drawing/2014/main" id="{74FE9CF3-18E5-6629-9AD1-CAE08E9178A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80C1CF3-695D-319D-621D-0875EA5B5CDD}"/>
              </a:ext>
            </a:extLst>
          </p:cNvPr>
          <p:cNvSpPr>
            <a:spLocks noGrp="1"/>
          </p:cNvSpPr>
          <p:nvPr>
            <p:ph type="sldNum" sz="quarter" idx="12"/>
          </p:nvPr>
        </p:nvSpPr>
        <p:spPr/>
        <p:txBody>
          <a:bodyPr/>
          <a:lstStyle/>
          <a:p>
            <a:fld id="{79931DD2-06AC-D84E-8C29-580AF9F44091}" type="slidenum">
              <a:rPr lang="en-US" smtClean="0"/>
              <a:t>‹#›</a:t>
            </a:fld>
            <a:endParaRPr lang="en-US"/>
          </a:p>
        </p:txBody>
      </p:sp>
    </p:spTree>
    <p:extLst>
      <p:ext uri="{BB962C8B-B14F-4D97-AF65-F5344CB8AC3E}">
        <p14:creationId xmlns:p14="http://schemas.microsoft.com/office/powerpoint/2010/main" val="40599850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F0AF2EF-F0F8-45A9-ABC6-88ACB854798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2206024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12C82D97-BB5E-41CE-B210-91C1E30ADDB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788509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ADF55884-7972-4359-BE39-629B3760ABC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3822052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F368E4FE-997F-4208-A989-E2AD1C9D77A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166493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21B977D-6A36-4CE1-8CDD-083EF5E6142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804484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6D0D88C-85F3-460A-A28B-7BF834F0958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5208729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C0BC00B-A062-4397-A167-BDCFF367733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2846817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754BC92-2B99-4330-B954-F5A90685824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602569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2130426"/>
            <a:ext cx="10363200" cy="1470025"/>
          </a:xfrm>
        </p:spPr>
        <p:txBody>
          <a:bodyPr/>
          <a:lstStyle/>
          <a:p>
            <a:r>
              <a:rPr lang="en-US"/>
              <a:t>Clic para editar título</a:t>
            </a:r>
            <a:endParaRPr lang="es-ES_tradnl"/>
          </a:p>
        </p:txBody>
      </p:sp>
      <p:sp>
        <p:nvSpPr>
          <p:cNvPr id="3" name="Subtítulo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Haga clic para modificar el estilo de subtítulo del patrón</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60D120-5DE9-4C4B-ACB9-0CFE61343BC6}" type="slidenum">
              <a:rPr lang="en-US"/>
              <a:pPr>
                <a:defRPr/>
              </a:pPr>
              <a:t>‹#›</a:t>
            </a:fld>
            <a:endParaRPr lang="en-US"/>
          </a:p>
        </p:txBody>
      </p:sp>
    </p:spTree>
    <p:extLst>
      <p:ext uri="{BB962C8B-B14F-4D97-AF65-F5344CB8AC3E}">
        <p14:creationId xmlns:p14="http://schemas.microsoft.com/office/powerpoint/2010/main" val="341340863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Clic para editar título</a:t>
            </a:r>
            <a:endParaRPr lang="es-ES_tradnl"/>
          </a:p>
        </p:txBody>
      </p:sp>
      <p:sp>
        <p:nvSpPr>
          <p:cNvPr id="3" name="Marcador de contenido 2"/>
          <p:cNvSpPr>
            <a:spLocks noGrp="1"/>
          </p:cNvSpPr>
          <p:nvPr>
            <p:ph idx="1"/>
          </p:nvPr>
        </p:nvSpPr>
        <p:spPr/>
        <p:txBody>
          <a:body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3BDACEB-EC6A-B442-9628-5F5351265FA1}" type="slidenum">
              <a:rPr lang="en-US"/>
              <a:pPr>
                <a:defRPr/>
              </a:pPr>
              <a:t>‹#›</a:t>
            </a:fld>
            <a:endParaRPr lang="en-US"/>
          </a:p>
        </p:txBody>
      </p:sp>
    </p:spTree>
    <p:extLst>
      <p:ext uri="{BB962C8B-B14F-4D97-AF65-F5344CB8AC3E}">
        <p14:creationId xmlns:p14="http://schemas.microsoft.com/office/powerpoint/2010/main" val="3474498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FBAF21-F8D9-1908-76D9-73541D92A3B4}"/>
              </a:ext>
            </a:extLst>
          </p:cNvPr>
          <p:cNvSpPr>
            <a:spLocks noGrp="1"/>
          </p:cNvSpPr>
          <p:nvPr>
            <p:ph type="dt" sz="half" idx="10"/>
          </p:nvPr>
        </p:nvSpPr>
        <p:spPr/>
        <p:txBody>
          <a:bodyPr/>
          <a:lstStyle/>
          <a:p>
            <a:fld id="{0E028CA0-AA7F-9F4C-A11F-BB6C8400A872}" type="datetimeFigureOut">
              <a:rPr lang="en-US" smtClean="0"/>
              <a:t>12/30/25</a:t>
            </a:fld>
            <a:endParaRPr lang="en-US"/>
          </a:p>
        </p:txBody>
      </p:sp>
      <p:sp>
        <p:nvSpPr>
          <p:cNvPr id="3" name="Footer Placeholder 2">
            <a:extLst>
              <a:ext uri="{FF2B5EF4-FFF2-40B4-BE49-F238E27FC236}">
                <a16:creationId xmlns:a16="http://schemas.microsoft.com/office/drawing/2014/main" id="{DA94DD57-9C34-EC57-F622-DC1FE115694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900B87B-3234-5E83-00D8-98094CA90A70}"/>
              </a:ext>
            </a:extLst>
          </p:cNvPr>
          <p:cNvSpPr>
            <a:spLocks noGrp="1"/>
          </p:cNvSpPr>
          <p:nvPr>
            <p:ph type="sldNum" sz="quarter" idx="12"/>
          </p:nvPr>
        </p:nvSpPr>
        <p:spPr/>
        <p:txBody>
          <a:bodyPr/>
          <a:lstStyle/>
          <a:p>
            <a:fld id="{79931DD2-06AC-D84E-8C29-580AF9F44091}" type="slidenum">
              <a:rPr lang="en-US" smtClean="0"/>
              <a:t>‹#›</a:t>
            </a:fld>
            <a:endParaRPr lang="en-US"/>
          </a:p>
        </p:txBody>
      </p:sp>
    </p:spTree>
    <p:extLst>
      <p:ext uri="{BB962C8B-B14F-4D97-AF65-F5344CB8AC3E}">
        <p14:creationId xmlns:p14="http://schemas.microsoft.com/office/powerpoint/2010/main" val="338410663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63084" y="4406901"/>
            <a:ext cx="10363200" cy="1362075"/>
          </a:xfrm>
        </p:spPr>
        <p:txBody>
          <a:bodyPr anchor="t"/>
          <a:lstStyle>
            <a:lvl1pPr algn="l">
              <a:defRPr sz="4000" b="1" cap="all"/>
            </a:lvl1pPr>
          </a:lstStyle>
          <a:p>
            <a:r>
              <a:rPr lang="en-US"/>
              <a:t>Clic para editar título</a:t>
            </a:r>
            <a:endParaRPr lang="es-ES_tradnl"/>
          </a:p>
        </p:txBody>
      </p:sp>
      <p:sp>
        <p:nvSpPr>
          <p:cNvPr id="3" name="Marcador de tex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FF0D578-569E-EE49-9BEB-A841CEA326E6}" type="slidenum">
              <a:rPr lang="en-US"/>
              <a:pPr>
                <a:defRPr/>
              </a:pPr>
              <a:t>‹#›</a:t>
            </a:fld>
            <a:endParaRPr lang="en-US"/>
          </a:p>
        </p:txBody>
      </p:sp>
    </p:spTree>
    <p:extLst>
      <p:ext uri="{BB962C8B-B14F-4D97-AF65-F5344CB8AC3E}">
        <p14:creationId xmlns:p14="http://schemas.microsoft.com/office/powerpoint/2010/main" val="14768225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Clic para editar título</a:t>
            </a:r>
            <a:endParaRPr lang="es-ES_tradnl"/>
          </a:p>
        </p:txBody>
      </p:sp>
      <p:sp>
        <p:nvSpPr>
          <p:cNvPr id="3" name="Marcador de contenido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_tradnl"/>
          </a:p>
        </p:txBody>
      </p:sp>
      <p:sp>
        <p:nvSpPr>
          <p:cNvPr id="4" name="Marcador de contenido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_tradnl"/>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1DC102D-A4CC-9A4A-B620-496A6E345E25}" type="slidenum">
              <a:rPr lang="en-US"/>
              <a:pPr>
                <a:defRPr/>
              </a:pPr>
              <a:t>‹#›</a:t>
            </a:fld>
            <a:endParaRPr lang="en-US"/>
          </a:p>
        </p:txBody>
      </p:sp>
    </p:spTree>
    <p:extLst>
      <p:ext uri="{BB962C8B-B14F-4D97-AF65-F5344CB8AC3E}">
        <p14:creationId xmlns:p14="http://schemas.microsoft.com/office/powerpoint/2010/main" val="104332659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09600" y="274638"/>
            <a:ext cx="10972800" cy="1143000"/>
          </a:xfrm>
        </p:spPr>
        <p:txBody>
          <a:bodyPr/>
          <a:lstStyle>
            <a:lvl1pPr>
              <a:defRPr/>
            </a:lvl1pPr>
          </a:lstStyle>
          <a:p>
            <a:r>
              <a:rPr lang="en-US"/>
              <a:t>Clic para editar título</a:t>
            </a:r>
            <a:endParaRPr lang="es-ES_tradnl"/>
          </a:p>
        </p:txBody>
      </p:sp>
      <p:sp>
        <p:nvSpPr>
          <p:cNvPr id="3" name="Marcador de tex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Haga clic para modificar el estilo de texto del patrón</a:t>
            </a:r>
          </a:p>
        </p:txBody>
      </p:sp>
      <p:sp>
        <p:nvSpPr>
          <p:cNvPr id="4" name="Marcador de contenid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_tradnl"/>
          </a:p>
        </p:txBody>
      </p:sp>
      <p:sp>
        <p:nvSpPr>
          <p:cNvPr id="5" name="Marcador de tex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Haga clic para modificar el estilo de texto del patrón</a:t>
            </a:r>
          </a:p>
        </p:txBody>
      </p:sp>
      <p:sp>
        <p:nvSpPr>
          <p:cNvPr id="6" name="Marcador de contenid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_tradnl"/>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093774C-9FF8-6D48-90BD-20F724FDFFCF}" type="slidenum">
              <a:rPr lang="en-US"/>
              <a:pPr>
                <a:defRPr/>
              </a:pPr>
              <a:t>‹#›</a:t>
            </a:fld>
            <a:endParaRPr lang="en-US"/>
          </a:p>
        </p:txBody>
      </p:sp>
    </p:spTree>
    <p:extLst>
      <p:ext uri="{BB962C8B-B14F-4D97-AF65-F5344CB8AC3E}">
        <p14:creationId xmlns:p14="http://schemas.microsoft.com/office/powerpoint/2010/main" val="85025176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Clic para editar título</a:t>
            </a:r>
            <a:endParaRPr lang="es-ES_tradnl"/>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53EDDED-CF58-0643-BA03-13358EDAC807}" type="slidenum">
              <a:rPr lang="en-US"/>
              <a:pPr>
                <a:defRPr/>
              </a:pPr>
              <a:t>‹#›</a:t>
            </a:fld>
            <a:endParaRPr lang="en-US"/>
          </a:p>
        </p:txBody>
      </p:sp>
    </p:spTree>
    <p:extLst>
      <p:ext uri="{BB962C8B-B14F-4D97-AF65-F5344CB8AC3E}">
        <p14:creationId xmlns:p14="http://schemas.microsoft.com/office/powerpoint/2010/main" val="215455034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48B4D94-A0E4-9040-B543-2D7EB11EC27B}" type="slidenum">
              <a:rPr lang="en-US"/>
              <a:pPr>
                <a:defRPr/>
              </a:pPr>
              <a:t>‹#›</a:t>
            </a:fld>
            <a:endParaRPr lang="en-US"/>
          </a:p>
        </p:txBody>
      </p:sp>
    </p:spTree>
    <p:extLst>
      <p:ext uri="{BB962C8B-B14F-4D97-AF65-F5344CB8AC3E}">
        <p14:creationId xmlns:p14="http://schemas.microsoft.com/office/powerpoint/2010/main" val="212350143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601" y="273050"/>
            <a:ext cx="4011084" cy="1162050"/>
          </a:xfrm>
        </p:spPr>
        <p:txBody>
          <a:bodyPr anchor="b"/>
          <a:lstStyle>
            <a:lvl1pPr algn="l">
              <a:defRPr sz="2000" b="1"/>
            </a:lvl1pPr>
          </a:lstStyle>
          <a:p>
            <a:r>
              <a:rPr lang="en-US"/>
              <a:t>Clic para editar título</a:t>
            </a:r>
            <a:endParaRPr lang="es-ES_tradnl"/>
          </a:p>
        </p:txBody>
      </p:sp>
      <p:sp>
        <p:nvSpPr>
          <p:cNvPr id="3" name="Marcador de contenid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_tradnl"/>
          </a:p>
        </p:txBody>
      </p:sp>
      <p:sp>
        <p:nvSpPr>
          <p:cNvPr id="4" name="Marcador de tex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6A17A40-388A-234A-B138-2E7204462780}" type="slidenum">
              <a:rPr lang="en-US"/>
              <a:pPr>
                <a:defRPr/>
              </a:pPr>
              <a:t>‹#›</a:t>
            </a:fld>
            <a:endParaRPr lang="en-US"/>
          </a:p>
        </p:txBody>
      </p:sp>
    </p:spTree>
    <p:extLst>
      <p:ext uri="{BB962C8B-B14F-4D97-AF65-F5344CB8AC3E}">
        <p14:creationId xmlns:p14="http://schemas.microsoft.com/office/powerpoint/2010/main" val="250508254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2389717" y="4800600"/>
            <a:ext cx="7315200" cy="566738"/>
          </a:xfrm>
        </p:spPr>
        <p:txBody>
          <a:bodyPr anchor="b"/>
          <a:lstStyle>
            <a:lvl1pPr algn="l">
              <a:defRPr sz="2000" b="1"/>
            </a:lvl1pPr>
          </a:lstStyle>
          <a:p>
            <a:r>
              <a:rPr lang="en-US"/>
              <a:t>Clic para editar título</a:t>
            </a:r>
            <a:endParaRPr lang="es-ES_tradnl"/>
          </a:p>
        </p:txBody>
      </p:sp>
      <p:sp>
        <p:nvSpPr>
          <p:cNvPr id="3" name="Marcador de posición de imagen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a:p>
        </p:txBody>
      </p:sp>
      <p:sp>
        <p:nvSpPr>
          <p:cNvPr id="4" name="Marcador de tex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7427163-E72D-6743-91EF-69FE483FB7EA}" type="slidenum">
              <a:rPr lang="en-US"/>
              <a:pPr>
                <a:defRPr/>
              </a:pPr>
              <a:t>‹#›</a:t>
            </a:fld>
            <a:endParaRPr lang="en-US"/>
          </a:p>
        </p:txBody>
      </p:sp>
    </p:spTree>
    <p:extLst>
      <p:ext uri="{BB962C8B-B14F-4D97-AF65-F5344CB8AC3E}">
        <p14:creationId xmlns:p14="http://schemas.microsoft.com/office/powerpoint/2010/main" val="327676219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4A8C980-C7D6-FA43-BD6A-AE9ABBA7D1E1}" type="slidenum">
              <a:rPr lang="en-US"/>
              <a:pPr>
                <a:defRPr/>
              </a:pPr>
              <a:t>‹#›</a:t>
            </a:fld>
            <a:endParaRPr lang="en-US"/>
          </a:p>
        </p:txBody>
      </p:sp>
    </p:spTree>
    <p:extLst>
      <p:ext uri="{BB962C8B-B14F-4D97-AF65-F5344CB8AC3E}">
        <p14:creationId xmlns:p14="http://schemas.microsoft.com/office/powerpoint/2010/main" val="245820654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686800" y="609600"/>
            <a:ext cx="2590800" cy="5486400"/>
          </a:xfrm>
        </p:spPr>
        <p:txBody>
          <a:bodyPr vert="eaVert"/>
          <a:lstStyle/>
          <a:p>
            <a:r>
              <a:rPr lang="en-US"/>
              <a:t>Clic para editar título</a:t>
            </a:r>
            <a:endParaRPr lang="es-ES_tradnl"/>
          </a:p>
        </p:txBody>
      </p:sp>
      <p:sp>
        <p:nvSpPr>
          <p:cNvPr id="3" name="Marcador de texto vertical 2"/>
          <p:cNvSpPr>
            <a:spLocks noGrp="1"/>
          </p:cNvSpPr>
          <p:nvPr>
            <p:ph type="body" orient="vert" idx="1"/>
          </p:nvPr>
        </p:nvSpPr>
        <p:spPr>
          <a:xfrm>
            <a:off x="914400" y="609600"/>
            <a:ext cx="7569200" cy="5486400"/>
          </a:xfrm>
        </p:spPr>
        <p:txBody>
          <a:bodyPr vert="eaVert"/>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F4319C2-A721-F14C-B711-19190A4A4808}" type="slidenum">
              <a:rPr lang="en-US"/>
              <a:pPr>
                <a:defRPr/>
              </a:pPr>
              <a:t>‹#›</a:t>
            </a:fld>
            <a:endParaRPr lang="en-US"/>
          </a:p>
        </p:txBody>
      </p:sp>
    </p:spTree>
    <p:extLst>
      <p:ext uri="{BB962C8B-B14F-4D97-AF65-F5344CB8AC3E}">
        <p14:creationId xmlns:p14="http://schemas.microsoft.com/office/powerpoint/2010/main" val="324363247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55BF0D7-87D0-1942-95BD-CB27AD42AFF0}" type="datetimeFigureOut">
              <a:rPr lang="en-US" smtClean="0"/>
              <a:t>12/30/25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59AE6-436E-904E-9A84-8A39A794E70B}" type="slidenum">
              <a:rPr lang="en-US" smtClean="0"/>
              <a:t>‹#›</a:t>
            </a:fld>
            <a:endParaRPr lang="en-US"/>
          </a:p>
        </p:txBody>
      </p:sp>
    </p:spTree>
    <p:extLst>
      <p:ext uri="{BB962C8B-B14F-4D97-AF65-F5344CB8AC3E}">
        <p14:creationId xmlns:p14="http://schemas.microsoft.com/office/powerpoint/2010/main" val="415015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46DDC-74A5-CB4F-2D8C-15779CD1C1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716E94-2447-2214-D306-66AD876E94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CCA2D67-D20F-889E-1CC5-36752CD520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1186A0B-65B8-BA01-1968-7DC428B38196}"/>
              </a:ext>
            </a:extLst>
          </p:cNvPr>
          <p:cNvSpPr>
            <a:spLocks noGrp="1"/>
          </p:cNvSpPr>
          <p:nvPr>
            <p:ph type="dt" sz="half" idx="10"/>
          </p:nvPr>
        </p:nvSpPr>
        <p:spPr/>
        <p:txBody>
          <a:bodyPr/>
          <a:lstStyle/>
          <a:p>
            <a:fld id="{0E028CA0-AA7F-9F4C-A11F-BB6C8400A872}" type="datetimeFigureOut">
              <a:rPr lang="en-US" smtClean="0"/>
              <a:t>12/30/25</a:t>
            </a:fld>
            <a:endParaRPr lang="en-US"/>
          </a:p>
        </p:txBody>
      </p:sp>
      <p:sp>
        <p:nvSpPr>
          <p:cNvPr id="6" name="Footer Placeholder 5">
            <a:extLst>
              <a:ext uri="{FF2B5EF4-FFF2-40B4-BE49-F238E27FC236}">
                <a16:creationId xmlns:a16="http://schemas.microsoft.com/office/drawing/2014/main" id="{6C685E52-EA34-10C8-419D-EB9365BE5A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500A30-DF64-2699-3F3D-E874D2DE46CC}"/>
              </a:ext>
            </a:extLst>
          </p:cNvPr>
          <p:cNvSpPr>
            <a:spLocks noGrp="1"/>
          </p:cNvSpPr>
          <p:nvPr>
            <p:ph type="sldNum" sz="quarter" idx="12"/>
          </p:nvPr>
        </p:nvSpPr>
        <p:spPr/>
        <p:txBody>
          <a:bodyPr/>
          <a:lstStyle/>
          <a:p>
            <a:fld id="{79931DD2-06AC-D84E-8C29-580AF9F44091}" type="slidenum">
              <a:rPr lang="en-US" smtClean="0"/>
              <a:t>‹#›</a:t>
            </a:fld>
            <a:endParaRPr lang="en-US"/>
          </a:p>
        </p:txBody>
      </p:sp>
    </p:spTree>
    <p:extLst>
      <p:ext uri="{BB962C8B-B14F-4D97-AF65-F5344CB8AC3E}">
        <p14:creationId xmlns:p14="http://schemas.microsoft.com/office/powerpoint/2010/main" val="135710943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5BF0D7-87D0-1942-95BD-CB27AD42AFF0}" type="datetimeFigureOut">
              <a:rPr lang="en-US" smtClean="0"/>
              <a:t>12/30/25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59AE6-436E-904E-9A84-8A39A794E70B}" type="slidenum">
              <a:rPr lang="en-US" smtClean="0"/>
              <a:t>‹#›</a:t>
            </a:fld>
            <a:endParaRPr lang="en-US"/>
          </a:p>
        </p:txBody>
      </p:sp>
    </p:spTree>
    <p:extLst>
      <p:ext uri="{BB962C8B-B14F-4D97-AF65-F5344CB8AC3E}">
        <p14:creationId xmlns:p14="http://schemas.microsoft.com/office/powerpoint/2010/main" val="252685186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5BF0D7-87D0-1942-95BD-CB27AD42AFF0}" type="datetimeFigureOut">
              <a:rPr lang="en-US" smtClean="0"/>
              <a:t>12/30/25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59AE6-436E-904E-9A84-8A39A794E70B}" type="slidenum">
              <a:rPr lang="en-US" smtClean="0"/>
              <a:t>‹#›</a:t>
            </a:fld>
            <a:endParaRPr lang="en-US"/>
          </a:p>
        </p:txBody>
      </p:sp>
    </p:spTree>
    <p:extLst>
      <p:ext uri="{BB962C8B-B14F-4D97-AF65-F5344CB8AC3E}">
        <p14:creationId xmlns:p14="http://schemas.microsoft.com/office/powerpoint/2010/main" val="386421999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5BF0D7-87D0-1942-95BD-CB27AD42AFF0}" type="datetimeFigureOut">
              <a:rPr lang="en-US" smtClean="0"/>
              <a:t>12/30/25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959AE6-436E-904E-9A84-8A39A794E70B}" type="slidenum">
              <a:rPr lang="en-US" smtClean="0"/>
              <a:t>‹#›</a:t>
            </a:fld>
            <a:endParaRPr lang="en-US"/>
          </a:p>
        </p:txBody>
      </p:sp>
    </p:spTree>
    <p:extLst>
      <p:ext uri="{BB962C8B-B14F-4D97-AF65-F5344CB8AC3E}">
        <p14:creationId xmlns:p14="http://schemas.microsoft.com/office/powerpoint/2010/main" val="417211575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5BF0D7-87D0-1942-95BD-CB27AD42AFF0}" type="datetimeFigureOut">
              <a:rPr lang="en-US" smtClean="0"/>
              <a:t>12/30/25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959AE6-436E-904E-9A84-8A39A794E70B}" type="slidenum">
              <a:rPr lang="en-US" smtClean="0"/>
              <a:t>‹#›</a:t>
            </a:fld>
            <a:endParaRPr lang="en-US"/>
          </a:p>
        </p:txBody>
      </p:sp>
    </p:spTree>
    <p:extLst>
      <p:ext uri="{BB962C8B-B14F-4D97-AF65-F5344CB8AC3E}">
        <p14:creationId xmlns:p14="http://schemas.microsoft.com/office/powerpoint/2010/main" val="5618827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55BF0D7-87D0-1942-95BD-CB27AD42AFF0}" type="datetimeFigureOut">
              <a:rPr lang="en-US" smtClean="0"/>
              <a:t>12/30/25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959AE6-436E-904E-9A84-8A39A794E70B}" type="slidenum">
              <a:rPr lang="en-US" smtClean="0"/>
              <a:t>‹#›</a:t>
            </a:fld>
            <a:endParaRPr lang="en-US"/>
          </a:p>
        </p:txBody>
      </p:sp>
    </p:spTree>
    <p:extLst>
      <p:ext uri="{BB962C8B-B14F-4D97-AF65-F5344CB8AC3E}">
        <p14:creationId xmlns:p14="http://schemas.microsoft.com/office/powerpoint/2010/main" val="232257763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5BF0D7-87D0-1942-95BD-CB27AD42AFF0}" type="datetimeFigureOut">
              <a:rPr lang="en-US" smtClean="0"/>
              <a:t>12/30/25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959AE6-436E-904E-9A84-8A39A794E70B}" type="slidenum">
              <a:rPr lang="en-US" smtClean="0"/>
              <a:t>‹#›</a:t>
            </a:fld>
            <a:endParaRPr lang="en-US"/>
          </a:p>
        </p:txBody>
      </p:sp>
    </p:spTree>
    <p:extLst>
      <p:ext uri="{BB962C8B-B14F-4D97-AF65-F5344CB8AC3E}">
        <p14:creationId xmlns:p14="http://schemas.microsoft.com/office/powerpoint/2010/main" val="25515096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55BF0D7-87D0-1942-95BD-CB27AD42AFF0}" type="datetimeFigureOut">
              <a:rPr lang="en-US" smtClean="0"/>
              <a:t>12/30/25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959AE6-436E-904E-9A84-8A39A794E70B}" type="slidenum">
              <a:rPr lang="en-US" smtClean="0"/>
              <a:t>‹#›</a:t>
            </a:fld>
            <a:endParaRPr lang="en-US"/>
          </a:p>
        </p:txBody>
      </p:sp>
    </p:spTree>
    <p:extLst>
      <p:ext uri="{BB962C8B-B14F-4D97-AF65-F5344CB8AC3E}">
        <p14:creationId xmlns:p14="http://schemas.microsoft.com/office/powerpoint/2010/main" val="394684949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55BF0D7-87D0-1942-95BD-CB27AD42AFF0}" type="datetimeFigureOut">
              <a:rPr lang="en-US" smtClean="0"/>
              <a:t>12/30/25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959AE6-436E-904E-9A84-8A39A794E70B}" type="slidenum">
              <a:rPr lang="en-US" smtClean="0"/>
              <a:t>‹#›</a:t>
            </a:fld>
            <a:endParaRPr lang="en-US"/>
          </a:p>
        </p:txBody>
      </p:sp>
    </p:spTree>
    <p:extLst>
      <p:ext uri="{BB962C8B-B14F-4D97-AF65-F5344CB8AC3E}">
        <p14:creationId xmlns:p14="http://schemas.microsoft.com/office/powerpoint/2010/main" val="137060011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5BF0D7-87D0-1942-95BD-CB27AD42AFF0}" type="datetimeFigureOut">
              <a:rPr lang="en-US" smtClean="0"/>
              <a:t>12/30/25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59AE6-436E-904E-9A84-8A39A794E70B}" type="slidenum">
              <a:rPr lang="en-US" smtClean="0"/>
              <a:t>‹#›</a:t>
            </a:fld>
            <a:endParaRPr lang="en-US"/>
          </a:p>
        </p:txBody>
      </p:sp>
    </p:spTree>
    <p:extLst>
      <p:ext uri="{BB962C8B-B14F-4D97-AF65-F5344CB8AC3E}">
        <p14:creationId xmlns:p14="http://schemas.microsoft.com/office/powerpoint/2010/main" val="250782195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5BF0D7-87D0-1942-95BD-CB27AD42AFF0}" type="datetimeFigureOut">
              <a:rPr lang="en-US" smtClean="0"/>
              <a:t>12/30/25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59AE6-436E-904E-9A84-8A39A794E70B}" type="slidenum">
              <a:rPr lang="en-US" smtClean="0"/>
              <a:t>‹#›</a:t>
            </a:fld>
            <a:endParaRPr lang="en-US"/>
          </a:p>
        </p:txBody>
      </p:sp>
    </p:spTree>
    <p:extLst>
      <p:ext uri="{BB962C8B-B14F-4D97-AF65-F5344CB8AC3E}">
        <p14:creationId xmlns:p14="http://schemas.microsoft.com/office/powerpoint/2010/main" val="202707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0667B-3B4F-30E6-3967-08563C48E9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73D7080-6E22-A59B-4FAE-3F698AB4D2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D52DE7-D0E0-CF64-F6F5-7869BF08FE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58DEC2-1F9E-796A-D75D-792E25CBE429}"/>
              </a:ext>
            </a:extLst>
          </p:cNvPr>
          <p:cNvSpPr>
            <a:spLocks noGrp="1"/>
          </p:cNvSpPr>
          <p:nvPr>
            <p:ph type="dt" sz="half" idx="10"/>
          </p:nvPr>
        </p:nvSpPr>
        <p:spPr/>
        <p:txBody>
          <a:bodyPr/>
          <a:lstStyle/>
          <a:p>
            <a:fld id="{0E028CA0-AA7F-9F4C-A11F-BB6C8400A872}" type="datetimeFigureOut">
              <a:rPr lang="en-US" smtClean="0"/>
              <a:t>12/30/25</a:t>
            </a:fld>
            <a:endParaRPr lang="en-US"/>
          </a:p>
        </p:txBody>
      </p:sp>
      <p:sp>
        <p:nvSpPr>
          <p:cNvPr id="6" name="Footer Placeholder 5">
            <a:extLst>
              <a:ext uri="{FF2B5EF4-FFF2-40B4-BE49-F238E27FC236}">
                <a16:creationId xmlns:a16="http://schemas.microsoft.com/office/drawing/2014/main" id="{F37EF6CF-4661-31D7-E216-716619368B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67A7A8-2A67-9CCE-3065-48FADEE0542A}"/>
              </a:ext>
            </a:extLst>
          </p:cNvPr>
          <p:cNvSpPr>
            <a:spLocks noGrp="1"/>
          </p:cNvSpPr>
          <p:nvPr>
            <p:ph type="sldNum" sz="quarter" idx="12"/>
          </p:nvPr>
        </p:nvSpPr>
        <p:spPr/>
        <p:txBody>
          <a:bodyPr/>
          <a:lstStyle/>
          <a:p>
            <a:fld id="{79931DD2-06AC-D84E-8C29-580AF9F44091}" type="slidenum">
              <a:rPr lang="en-US" smtClean="0"/>
              <a:t>‹#›</a:t>
            </a:fld>
            <a:endParaRPr lang="en-US"/>
          </a:p>
        </p:txBody>
      </p:sp>
    </p:spTree>
    <p:extLst>
      <p:ext uri="{BB962C8B-B14F-4D97-AF65-F5344CB8AC3E}">
        <p14:creationId xmlns:p14="http://schemas.microsoft.com/office/powerpoint/2010/main" val="403308826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C9EDF85-75C1-4A7C-A408-D7BB177CF1A1}" type="slidenum">
              <a:rPr lang="en-US"/>
              <a:pPr/>
              <a:t>‹#›</a:t>
            </a:fld>
            <a:endParaRPr lang="en-US"/>
          </a:p>
        </p:txBody>
      </p:sp>
    </p:spTree>
    <p:extLst>
      <p:ext uri="{BB962C8B-B14F-4D97-AF65-F5344CB8AC3E}">
        <p14:creationId xmlns:p14="http://schemas.microsoft.com/office/powerpoint/2010/main" val="254081306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B9470C-9633-4D58-B1C3-CE16CDB6B46E}" type="slidenum">
              <a:rPr lang="en-US"/>
              <a:pPr/>
              <a:t>‹#›</a:t>
            </a:fld>
            <a:endParaRPr lang="en-US"/>
          </a:p>
        </p:txBody>
      </p:sp>
    </p:spTree>
    <p:extLst>
      <p:ext uri="{BB962C8B-B14F-4D97-AF65-F5344CB8AC3E}">
        <p14:creationId xmlns:p14="http://schemas.microsoft.com/office/powerpoint/2010/main" val="1662445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A6062CA-4F47-45FA-B709-F6AB4F987B3F}" type="slidenum">
              <a:rPr lang="en-US"/>
              <a:pPr/>
              <a:t>‹#›</a:t>
            </a:fld>
            <a:endParaRPr lang="en-US"/>
          </a:p>
        </p:txBody>
      </p:sp>
    </p:spTree>
    <p:extLst>
      <p:ext uri="{BB962C8B-B14F-4D97-AF65-F5344CB8AC3E}">
        <p14:creationId xmlns:p14="http://schemas.microsoft.com/office/powerpoint/2010/main" val="201247509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F0AF2EF-F0F8-45A9-ABC6-88ACB854798F}" type="slidenum">
              <a:rPr lang="en-US"/>
              <a:pPr/>
              <a:t>‹#›</a:t>
            </a:fld>
            <a:endParaRPr lang="en-US"/>
          </a:p>
        </p:txBody>
      </p:sp>
    </p:spTree>
    <p:extLst>
      <p:ext uri="{BB962C8B-B14F-4D97-AF65-F5344CB8AC3E}">
        <p14:creationId xmlns:p14="http://schemas.microsoft.com/office/powerpoint/2010/main" val="58813950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2C82D97-BB5E-41CE-B210-91C1E30ADDB4}" type="slidenum">
              <a:rPr lang="en-US"/>
              <a:pPr/>
              <a:t>‹#›</a:t>
            </a:fld>
            <a:endParaRPr lang="en-US"/>
          </a:p>
        </p:txBody>
      </p:sp>
    </p:spTree>
    <p:extLst>
      <p:ext uri="{BB962C8B-B14F-4D97-AF65-F5344CB8AC3E}">
        <p14:creationId xmlns:p14="http://schemas.microsoft.com/office/powerpoint/2010/main" val="324151210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DF55884-7972-4359-BE39-629B3760ABC7}" type="slidenum">
              <a:rPr lang="en-US"/>
              <a:pPr/>
              <a:t>‹#›</a:t>
            </a:fld>
            <a:endParaRPr lang="en-US"/>
          </a:p>
        </p:txBody>
      </p:sp>
    </p:spTree>
    <p:extLst>
      <p:ext uri="{BB962C8B-B14F-4D97-AF65-F5344CB8AC3E}">
        <p14:creationId xmlns:p14="http://schemas.microsoft.com/office/powerpoint/2010/main" val="234011021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368E4FE-997F-4208-A989-E2AD1C9D77A2}" type="slidenum">
              <a:rPr lang="en-US"/>
              <a:pPr/>
              <a:t>‹#›</a:t>
            </a:fld>
            <a:endParaRPr lang="en-US"/>
          </a:p>
        </p:txBody>
      </p:sp>
    </p:spTree>
    <p:extLst>
      <p:ext uri="{BB962C8B-B14F-4D97-AF65-F5344CB8AC3E}">
        <p14:creationId xmlns:p14="http://schemas.microsoft.com/office/powerpoint/2010/main" val="362117373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21B977D-6A36-4CE1-8CDD-083EF5E6142D}" type="slidenum">
              <a:rPr lang="en-US"/>
              <a:pPr/>
              <a:t>‹#›</a:t>
            </a:fld>
            <a:endParaRPr lang="en-US"/>
          </a:p>
        </p:txBody>
      </p:sp>
    </p:spTree>
    <p:extLst>
      <p:ext uri="{BB962C8B-B14F-4D97-AF65-F5344CB8AC3E}">
        <p14:creationId xmlns:p14="http://schemas.microsoft.com/office/powerpoint/2010/main" val="142939084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6D0D88C-85F3-460A-A28B-7BF834F0958F}" type="slidenum">
              <a:rPr lang="en-US"/>
              <a:pPr/>
              <a:t>‹#›</a:t>
            </a:fld>
            <a:endParaRPr lang="en-US"/>
          </a:p>
        </p:txBody>
      </p:sp>
    </p:spTree>
    <p:extLst>
      <p:ext uri="{BB962C8B-B14F-4D97-AF65-F5344CB8AC3E}">
        <p14:creationId xmlns:p14="http://schemas.microsoft.com/office/powerpoint/2010/main" val="135603025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C0BC00B-A062-4397-A167-BDCFF3677332}" type="slidenum">
              <a:rPr lang="en-US"/>
              <a:pPr/>
              <a:t>‹#›</a:t>
            </a:fld>
            <a:endParaRPr lang="en-US"/>
          </a:p>
        </p:txBody>
      </p:sp>
    </p:spTree>
    <p:extLst>
      <p:ext uri="{BB962C8B-B14F-4D97-AF65-F5344CB8AC3E}">
        <p14:creationId xmlns:p14="http://schemas.microsoft.com/office/powerpoint/2010/main" val="17691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10.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26" Type="http://schemas.openxmlformats.org/officeDocument/2006/relationships/slideLayout" Target="../slideLayouts/slideLayout126.xml"/><Relationship Id="rId3" Type="http://schemas.openxmlformats.org/officeDocument/2006/relationships/slideLayout" Target="../slideLayouts/slideLayout103.xml"/><Relationship Id="rId21" Type="http://schemas.openxmlformats.org/officeDocument/2006/relationships/slideLayout" Target="../slideLayouts/slideLayout121.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5" Type="http://schemas.openxmlformats.org/officeDocument/2006/relationships/slideLayout" Target="../slideLayouts/slideLayout125.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29" Type="http://schemas.openxmlformats.org/officeDocument/2006/relationships/image" Target="../media/image1.jpg"/><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24" Type="http://schemas.openxmlformats.org/officeDocument/2006/relationships/slideLayout" Target="../slideLayouts/slideLayout124.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23" Type="http://schemas.openxmlformats.org/officeDocument/2006/relationships/slideLayout" Target="../slideLayouts/slideLayout123.xml"/><Relationship Id="rId28" Type="http://schemas.openxmlformats.org/officeDocument/2006/relationships/theme" Target="../theme/theme11.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 Id="rId22" Type="http://schemas.openxmlformats.org/officeDocument/2006/relationships/slideLayout" Target="../slideLayouts/slideLayout122.xml"/><Relationship Id="rId27" Type="http://schemas.openxmlformats.org/officeDocument/2006/relationships/slideLayout" Target="../slideLayouts/slideLayout127.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2" Type="http://schemas.openxmlformats.org/officeDocument/2006/relationships/slideLayout" Target="../slideLayouts/slideLayout129.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theme" Target="../theme/theme1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6.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7.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8.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9.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7F57FC-D20B-A1CC-C1CE-B2030E6842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39796E0-A944-85DD-F83A-45AE4611DD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0ADC12-E011-54BB-897D-0DD5ED8888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E028CA0-AA7F-9F4C-A11F-BB6C8400A872}" type="datetimeFigureOut">
              <a:rPr lang="en-US" smtClean="0"/>
              <a:t>12/30/25</a:t>
            </a:fld>
            <a:endParaRPr lang="en-US"/>
          </a:p>
        </p:txBody>
      </p:sp>
      <p:sp>
        <p:nvSpPr>
          <p:cNvPr id="5" name="Footer Placeholder 4">
            <a:extLst>
              <a:ext uri="{FF2B5EF4-FFF2-40B4-BE49-F238E27FC236}">
                <a16:creationId xmlns:a16="http://schemas.microsoft.com/office/drawing/2014/main" id="{06DBBC90-4E5D-5963-76E4-78BCD8F86A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3FD2582-B970-91B9-F590-DD04802E9A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9931DD2-06AC-D84E-8C29-580AF9F44091}" type="slidenum">
              <a:rPr lang="en-US" smtClean="0"/>
              <a:t>‹#›</a:t>
            </a:fld>
            <a:endParaRPr lang="en-US"/>
          </a:p>
        </p:txBody>
      </p:sp>
    </p:spTree>
    <p:extLst>
      <p:ext uri="{BB962C8B-B14F-4D97-AF65-F5344CB8AC3E}">
        <p14:creationId xmlns:p14="http://schemas.microsoft.com/office/powerpoint/2010/main" val="802967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6ADC9A9F-174B-4702-9B17-3678B0070B63}" type="slidenum">
              <a:rPr lang="en-US"/>
              <a:pPr/>
              <a:t>‹#›</a:t>
            </a:fld>
            <a:endParaRPr lang="en-US"/>
          </a:p>
        </p:txBody>
      </p:sp>
    </p:spTree>
    <p:extLst>
      <p:ext uri="{BB962C8B-B14F-4D97-AF65-F5344CB8AC3E}">
        <p14:creationId xmlns:p14="http://schemas.microsoft.com/office/powerpoint/2010/main" val="2263936534"/>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128"/>
          <a:cs typeface="ＭＳ Ｐゴシック" charset="-128"/>
        </a:defRPr>
      </a:lvl2pPr>
      <a:lvl3pPr algn="ctr" rtl="0" fontAlgn="base">
        <a:spcBef>
          <a:spcPct val="0"/>
        </a:spcBef>
        <a:spcAft>
          <a:spcPct val="0"/>
        </a:spcAft>
        <a:defRPr sz="4400">
          <a:solidFill>
            <a:schemeClr val="tx2"/>
          </a:solidFill>
          <a:latin typeface="Arial" charset="0"/>
          <a:ea typeface="ＭＳ Ｐゴシック" charset="-128"/>
          <a:cs typeface="ＭＳ Ｐゴシック" charset="-128"/>
        </a:defRPr>
      </a:lvl3pPr>
      <a:lvl4pPr algn="ctr" rtl="0" fontAlgn="base">
        <a:spcBef>
          <a:spcPct val="0"/>
        </a:spcBef>
        <a:spcAft>
          <a:spcPct val="0"/>
        </a:spcAft>
        <a:defRPr sz="4400">
          <a:solidFill>
            <a:schemeClr val="tx2"/>
          </a:solidFill>
          <a:latin typeface="Arial" charset="0"/>
          <a:ea typeface="ＭＳ Ｐゴシック" charset="-128"/>
          <a:cs typeface="ＭＳ Ｐゴシック" charset="-128"/>
        </a:defRPr>
      </a:lvl4pPr>
      <a:lvl5pPr algn="ctr" rtl="0" fontAlgn="base">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a:blip r:embed="rId29">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6FA8DC"/>
              </a:buClr>
              <a:buSzPts val="3500"/>
              <a:buFont typeface="Josefin Sans SemiBold"/>
              <a:buNone/>
              <a:defRPr sz="3500">
                <a:solidFill>
                  <a:srgbClr val="6FA8DC"/>
                </a:solidFill>
                <a:latin typeface="Josefin Sans SemiBold"/>
                <a:ea typeface="Josefin Sans SemiBold"/>
                <a:cs typeface="Josefin Sans SemiBold"/>
                <a:sym typeface="Josefin Sans SemiBold"/>
              </a:defRPr>
            </a:lvl1pPr>
            <a:lvl2pPr lvl="1" rtl="0">
              <a:spcBef>
                <a:spcPts val="0"/>
              </a:spcBef>
              <a:spcAft>
                <a:spcPts val="0"/>
              </a:spcAft>
              <a:buClr>
                <a:srgbClr val="6FA8DC"/>
              </a:buClr>
              <a:buSzPts val="3500"/>
              <a:buFont typeface="Josefin Sans SemiBold"/>
              <a:buNone/>
              <a:defRPr sz="3500">
                <a:solidFill>
                  <a:srgbClr val="6FA8DC"/>
                </a:solidFill>
                <a:latin typeface="Josefin Sans SemiBold"/>
                <a:ea typeface="Josefin Sans SemiBold"/>
                <a:cs typeface="Josefin Sans SemiBold"/>
                <a:sym typeface="Josefin Sans SemiBold"/>
              </a:defRPr>
            </a:lvl2pPr>
            <a:lvl3pPr lvl="2" rtl="0">
              <a:spcBef>
                <a:spcPts val="0"/>
              </a:spcBef>
              <a:spcAft>
                <a:spcPts val="0"/>
              </a:spcAft>
              <a:buClr>
                <a:srgbClr val="6FA8DC"/>
              </a:buClr>
              <a:buSzPts val="3500"/>
              <a:buFont typeface="Josefin Sans SemiBold"/>
              <a:buNone/>
              <a:defRPr sz="3500">
                <a:solidFill>
                  <a:srgbClr val="6FA8DC"/>
                </a:solidFill>
                <a:latin typeface="Josefin Sans SemiBold"/>
                <a:ea typeface="Josefin Sans SemiBold"/>
                <a:cs typeface="Josefin Sans SemiBold"/>
                <a:sym typeface="Josefin Sans SemiBold"/>
              </a:defRPr>
            </a:lvl3pPr>
            <a:lvl4pPr lvl="3" rtl="0">
              <a:spcBef>
                <a:spcPts val="0"/>
              </a:spcBef>
              <a:spcAft>
                <a:spcPts val="0"/>
              </a:spcAft>
              <a:buClr>
                <a:srgbClr val="6FA8DC"/>
              </a:buClr>
              <a:buSzPts val="3500"/>
              <a:buFont typeface="Josefin Sans SemiBold"/>
              <a:buNone/>
              <a:defRPr sz="3500">
                <a:solidFill>
                  <a:srgbClr val="6FA8DC"/>
                </a:solidFill>
                <a:latin typeface="Josefin Sans SemiBold"/>
                <a:ea typeface="Josefin Sans SemiBold"/>
                <a:cs typeface="Josefin Sans SemiBold"/>
                <a:sym typeface="Josefin Sans SemiBold"/>
              </a:defRPr>
            </a:lvl4pPr>
            <a:lvl5pPr lvl="4" rtl="0">
              <a:spcBef>
                <a:spcPts val="0"/>
              </a:spcBef>
              <a:spcAft>
                <a:spcPts val="0"/>
              </a:spcAft>
              <a:buClr>
                <a:srgbClr val="6FA8DC"/>
              </a:buClr>
              <a:buSzPts val="3500"/>
              <a:buFont typeface="Josefin Sans SemiBold"/>
              <a:buNone/>
              <a:defRPr sz="3500">
                <a:solidFill>
                  <a:srgbClr val="6FA8DC"/>
                </a:solidFill>
                <a:latin typeface="Josefin Sans SemiBold"/>
                <a:ea typeface="Josefin Sans SemiBold"/>
                <a:cs typeface="Josefin Sans SemiBold"/>
                <a:sym typeface="Josefin Sans SemiBold"/>
              </a:defRPr>
            </a:lvl5pPr>
            <a:lvl6pPr lvl="5" rtl="0">
              <a:spcBef>
                <a:spcPts val="0"/>
              </a:spcBef>
              <a:spcAft>
                <a:spcPts val="0"/>
              </a:spcAft>
              <a:buClr>
                <a:srgbClr val="6FA8DC"/>
              </a:buClr>
              <a:buSzPts val="3500"/>
              <a:buFont typeface="Josefin Sans SemiBold"/>
              <a:buNone/>
              <a:defRPr sz="3500">
                <a:solidFill>
                  <a:srgbClr val="6FA8DC"/>
                </a:solidFill>
                <a:latin typeface="Josefin Sans SemiBold"/>
                <a:ea typeface="Josefin Sans SemiBold"/>
                <a:cs typeface="Josefin Sans SemiBold"/>
                <a:sym typeface="Josefin Sans SemiBold"/>
              </a:defRPr>
            </a:lvl6pPr>
            <a:lvl7pPr lvl="6" rtl="0">
              <a:spcBef>
                <a:spcPts val="0"/>
              </a:spcBef>
              <a:spcAft>
                <a:spcPts val="0"/>
              </a:spcAft>
              <a:buClr>
                <a:srgbClr val="6FA8DC"/>
              </a:buClr>
              <a:buSzPts val="3500"/>
              <a:buFont typeface="Josefin Sans SemiBold"/>
              <a:buNone/>
              <a:defRPr sz="3500">
                <a:solidFill>
                  <a:srgbClr val="6FA8DC"/>
                </a:solidFill>
                <a:latin typeface="Josefin Sans SemiBold"/>
                <a:ea typeface="Josefin Sans SemiBold"/>
                <a:cs typeface="Josefin Sans SemiBold"/>
                <a:sym typeface="Josefin Sans SemiBold"/>
              </a:defRPr>
            </a:lvl7pPr>
            <a:lvl8pPr lvl="7" rtl="0">
              <a:spcBef>
                <a:spcPts val="0"/>
              </a:spcBef>
              <a:spcAft>
                <a:spcPts val="0"/>
              </a:spcAft>
              <a:buClr>
                <a:srgbClr val="6FA8DC"/>
              </a:buClr>
              <a:buSzPts val="3500"/>
              <a:buFont typeface="Josefin Sans SemiBold"/>
              <a:buNone/>
              <a:defRPr sz="3500">
                <a:solidFill>
                  <a:srgbClr val="6FA8DC"/>
                </a:solidFill>
                <a:latin typeface="Josefin Sans SemiBold"/>
                <a:ea typeface="Josefin Sans SemiBold"/>
                <a:cs typeface="Josefin Sans SemiBold"/>
                <a:sym typeface="Josefin Sans SemiBold"/>
              </a:defRPr>
            </a:lvl8pPr>
            <a:lvl9pPr lvl="8" rtl="0">
              <a:spcBef>
                <a:spcPts val="0"/>
              </a:spcBef>
              <a:spcAft>
                <a:spcPts val="0"/>
              </a:spcAft>
              <a:buClr>
                <a:srgbClr val="6FA8DC"/>
              </a:buClr>
              <a:buSzPts val="3500"/>
              <a:buFont typeface="Josefin Sans SemiBold"/>
              <a:buNone/>
              <a:defRPr sz="3500">
                <a:solidFill>
                  <a:srgbClr val="6FA8DC"/>
                </a:solidFill>
                <a:latin typeface="Josefin Sans SemiBold"/>
                <a:ea typeface="Josefin Sans SemiBold"/>
                <a:cs typeface="Josefin Sans SemiBold"/>
                <a:sym typeface="Josefin Sans SemiBold"/>
              </a:defRPr>
            </a:lvl9pPr>
          </a:lstStyle>
          <a:p>
            <a:endParaRPr/>
          </a:p>
        </p:txBody>
      </p:sp>
      <p:sp>
        <p:nvSpPr>
          <p:cNvPr id="7" name="Google Shape;7;p1"/>
          <p:cNvSpPr txBox="1">
            <a:spLocks noGrp="1"/>
          </p:cNvSpPr>
          <p:nvPr>
            <p:ph type="body" idx="1"/>
          </p:nvPr>
        </p:nvSpPr>
        <p:spPr>
          <a:xfrm>
            <a:off x="950967" y="1536633"/>
            <a:ext cx="10290000" cy="45552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rgbClr val="EEEEEE"/>
              </a:buClr>
              <a:buSzPts val="1400"/>
              <a:buFont typeface="Work Sans"/>
              <a:buChar char="●"/>
              <a:defRPr>
                <a:solidFill>
                  <a:srgbClr val="EEEEEE"/>
                </a:solidFill>
                <a:latin typeface="Work Sans"/>
                <a:ea typeface="Work Sans"/>
                <a:cs typeface="Work Sans"/>
                <a:sym typeface="Work Sans"/>
              </a:defRPr>
            </a:lvl1pPr>
            <a:lvl2pPr marL="914400" lvl="1" indent="-317500">
              <a:lnSpc>
                <a:spcPct val="115000"/>
              </a:lnSpc>
              <a:spcBef>
                <a:spcPts val="1600"/>
              </a:spcBef>
              <a:spcAft>
                <a:spcPts val="0"/>
              </a:spcAft>
              <a:buClr>
                <a:schemeClr val="lt1"/>
              </a:buClr>
              <a:buSzPts val="1400"/>
              <a:buFont typeface="Work Sans"/>
              <a:buChar char="○"/>
              <a:defRPr>
                <a:solidFill>
                  <a:schemeClr val="lt1"/>
                </a:solidFill>
                <a:latin typeface="Work Sans"/>
                <a:ea typeface="Work Sans"/>
                <a:cs typeface="Work Sans"/>
                <a:sym typeface="Work Sans"/>
              </a:defRPr>
            </a:lvl2pPr>
            <a:lvl3pPr marL="1371600" lvl="2" indent="-317500">
              <a:lnSpc>
                <a:spcPct val="115000"/>
              </a:lnSpc>
              <a:spcBef>
                <a:spcPts val="1600"/>
              </a:spcBef>
              <a:spcAft>
                <a:spcPts val="0"/>
              </a:spcAft>
              <a:buClr>
                <a:schemeClr val="lt1"/>
              </a:buClr>
              <a:buSzPts val="1400"/>
              <a:buFont typeface="Work Sans"/>
              <a:buChar char="■"/>
              <a:defRPr>
                <a:solidFill>
                  <a:schemeClr val="lt1"/>
                </a:solidFill>
                <a:latin typeface="Work Sans"/>
                <a:ea typeface="Work Sans"/>
                <a:cs typeface="Work Sans"/>
                <a:sym typeface="Work Sans"/>
              </a:defRPr>
            </a:lvl3pPr>
            <a:lvl4pPr marL="1828800" lvl="3" indent="-317500">
              <a:lnSpc>
                <a:spcPct val="115000"/>
              </a:lnSpc>
              <a:spcBef>
                <a:spcPts val="1600"/>
              </a:spcBef>
              <a:spcAft>
                <a:spcPts val="0"/>
              </a:spcAft>
              <a:buClr>
                <a:schemeClr val="lt1"/>
              </a:buClr>
              <a:buSzPts val="1400"/>
              <a:buFont typeface="Work Sans"/>
              <a:buChar char="●"/>
              <a:defRPr>
                <a:solidFill>
                  <a:schemeClr val="lt1"/>
                </a:solidFill>
                <a:latin typeface="Work Sans"/>
                <a:ea typeface="Work Sans"/>
                <a:cs typeface="Work Sans"/>
                <a:sym typeface="Work Sans"/>
              </a:defRPr>
            </a:lvl4pPr>
            <a:lvl5pPr marL="2286000" lvl="4" indent="-317500">
              <a:lnSpc>
                <a:spcPct val="115000"/>
              </a:lnSpc>
              <a:spcBef>
                <a:spcPts val="1600"/>
              </a:spcBef>
              <a:spcAft>
                <a:spcPts val="0"/>
              </a:spcAft>
              <a:buClr>
                <a:schemeClr val="lt1"/>
              </a:buClr>
              <a:buSzPts val="1400"/>
              <a:buFont typeface="Work Sans"/>
              <a:buChar char="○"/>
              <a:defRPr>
                <a:solidFill>
                  <a:schemeClr val="lt1"/>
                </a:solidFill>
                <a:latin typeface="Work Sans"/>
                <a:ea typeface="Work Sans"/>
                <a:cs typeface="Work Sans"/>
                <a:sym typeface="Work Sans"/>
              </a:defRPr>
            </a:lvl5pPr>
            <a:lvl6pPr marL="2743200" lvl="5" indent="-317500">
              <a:lnSpc>
                <a:spcPct val="115000"/>
              </a:lnSpc>
              <a:spcBef>
                <a:spcPts val="1600"/>
              </a:spcBef>
              <a:spcAft>
                <a:spcPts val="0"/>
              </a:spcAft>
              <a:buClr>
                <a:schemeClr val="lt1"/>
              </a:buClr>
              <a:buSzPts val="1400"/>
              <a:buFont typeface="Work Sans"/>
              <a:buChar char="■"/>
              <a:defRPr>
                <a:solidFill>
                  <a:schemeClr val="lt1"/>
                </a:solidFill>
                <a:latin typeface="Work Sans"/>
                <a:ea typeface="Work Sans"/>
                <a:cs typeface="Work Sans"/>
                <a:sym typeface="Work Sans"/>
              </a:defRPr>
            </a:lvl6pPr>
            <a:lvl7pPr marL="3200400" lvl="6" indent="-317500">
              <a:lnSpc>
                <a:spcPct val="115000"/>
              </a:lnSpc>
              <a:spcBef>
                <a:spcPts val="1600"/>
              </a:spcBef>
              <a:spcAft>
                <a:spcPts val="0"/>
              </a:spcAft>
              <a:buClr>
                <a:schemeClr val="lt1"/>
              </a:buClr>
              <a:buSzPts val="1400"/>
              <a:buFont typeface="Work Sans"/>
              <a:buChar char="●"/>
              <a:defRPr>
                <a:solidFill>
                  <a:schemeClr val="lt1"/>
                </a:solidFill>
                <a:latin typeface="Work Sans"/>
                <a:ea typeface="Work Sans"/>
                <a:cs typeface="Work Sans"/>
                <a:sym typeface="Work Sans"/>
              </a:defRPr>
            </a:lvl7pPr>
            <a:lvl8pPr marL="3657600" lvl="7" indent="-317500">
              <a:lnSpc>
                <a:spcPct val="115000"/>
              </a:lnSpc>
              <a:spcBef>
                <a:spcPts val="1600"/>
              </a:spcBef>
              <a:spcAft>
                <a:spcPts val="0"/>
              </a:spcAft>
              <a:buClr>
                <a:schemeClr val="lt1"/>
              </a:buClr>
              <a:buSzPts val="1400"/>
              <a:buFont typeface="Work Sans"/>
              <a:buChar char="○"/>
              <a:defRPr>
                <a:solidFill>
                  <a:schemeClr val="lt1"/>
                </a:solidFill>
                <a:latin typeface="Work Sans"/>
                <a:ea typeface="Work Sans"/>
                <a:cs typeface="Work Sans"/>
                <a:sym typeface="Work Sans"/>
              </a:defRPr>
            </a:lvl8pPr>
            <a:lvl9pPr marL="4114800" lvl="8" indent="-317500">
              <a:lnSpc>
                <a:spcPct val="115000"/>
              </a:lnSpc>
              <a:spcBef>
                <a:spcPts val="1600"/>
              </a:spcBef>
              <a:spcAft>
                <a:spcPts val="1600"/>
              </a:spcAft>
              <a:buClr>
                <a:schemeClr val="lt1"/>
              </a:buClr>
              <a:buSzPts val="1400"/>
              <a:buFont typeface="Work Sans"/>
              <a:buChar char="■"/>
              <a:defRPr>
                <a:solidFill>
                  <a:schemeClr val="lt1"/>
                </a:solidFill>
                <a:latin typeface="Work Sans"/>
                <a:ea typeface="Work Sans"/>
                <a:cs typeface="Work Sans"/>
                <a:sym typeface="Work Sans"/>
              </a:defRPr>
            </a:lvl9pPr>
          </a:lstStyle>
          <a:p>
            <a:endParaRPr/>
          </a:p>
        </p:txBody>
      </p:sp>
    </p:spTree>
    <p:extLst>
      <p:ext uri="{BB962C8B-B14F-4D97-AF65-F5344CB8AC3E}">
        <p14:creationId xmlns:p14="http://schemas.microsoft.com/office/powerpoint/2010/main" val="933763417"/>
      </p:ext>
    </p:extLst>
  </p:cSld>
  <p:clrMap bg1="lt1" tx1="dk1" bg2="dk2" tx2="lt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 id="2147483787" r:id="rId15"/>
    <p:sldLayoutId id="2147483788" r:id="rId16"/>
    <p:sldLayoutId id="2147483789" r:id="rId17"/>
    <p:sldLayoutId id="2147483790" r:id="rId18"/>
    <p:sldLayoutId id="2147483791" r:id="rId19"/>
    <p:sldLayoutId id="2147483792" r:id="rId20"/>
    <p:sldLayoutId id="2147483793" r:id="rId21"/>
    <p:sldLayoutId id="2147483794" r:id="rId22"/>
    <p:sldLayoutId id="2147483795" r:id="rId23"/>
    <p:sldLayoutId id="2147483796" r:id="rId24"/>
    <p:sldLayoutId id="2147483797" r:id="rId25"/>
    <p:sldLayoutId id="2147483798" r:id="rId26"/>
    <p:sldLayoutId id="2147483799" r:id="rId2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92970" y="178595"/>
            <a:ext cx="10406063" cy="15180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892970" y="1821657"/>
            <a:ext cx="10406063" cy="44201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5933330" y="6536532"/>
            <a:ext cx="256480" cy="275717"/>
          </a:xfrm>
          <a:prstGeom prst="rect">
            <a:avLst/>
          </a:prstGeom>
          <a:ln w="12700">
            <a:miter lim="400000"/>
          </a:ln>
        </p:spPr>
        <p:txBody>
          <a:bodyPr wrap="none" lIns="50800" tIns="50800" rIns="50800" bIns="50800">
            <a:spAutoFit/>
          </a:bodyPr>
          <a:lstStyle>
            <a:lvl1pPr>
              <a:defRPr sz="1125" b="0">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2549073371"/>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Lst>
  <p:transition spd="med"/>
  <p:txStyles>
    <p:titleStyle>
      <a:lvl1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1pPr>
      <a:lvl2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2pPr>
      <a:lvl3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3pPr>
      <a:lvl4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4pPr>
      <a:lvl5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5pPr>
      <a:lvl6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6pPr>
      <a:lvl7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7pPr>
      <a:lvl8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8pPr>
      <a:lvl9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9pPr>
    </p:titleStyle>
    <p:bodyStyle>
      <a:lvl1pPr marL="312528" marR="0" indent="-312528" algn="l" defTabSz="41075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1pPr>
      <a:lvl2pPr marL="625056" marR="0" indent="-312528" algn="l" defTabSz="41075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2pPr>
      <a:lvl3pPr marL="937584" marR="0" indent="-312528" algn="l" defTabSz="41075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3pPr>
      <a:lvl4pPr marL="1250112" marR="0" indent="-312528" algn="l" defTabSz="41075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4pPr>
      <a:lvl5pPr marL="1562640" marR="0" indent="-312528" algn="l" defTabSz="41075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5pPr>
      <a:lvl6pPr marL="1875168" marR="0" indent="-312528" algn="l" defTabSz="41075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6pPr>
      <a:lvl7pPr marL="2187696" marR="0" indent="-312528" algn="l" defTabSz="41075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7pPr>
      <a:lvl8pPr marL="2500224" marR="0" indent="-312528" algn="l" defTabSz="41075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8pPr>
      <a:lvl9pPr marL="2812752" marR="0" indent="-312528" algn="l" defTabSz="41075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41075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1pPr>
      <a:lvl2pPr marL="0" marR="0" indent="160729" algn="ctr" defTabSz="41075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2pPr>
      <a:lvl3pPr marL="0" marR="0" indent="321457" algn="ctr" defTabSz="41075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3pPr>
      <a:lvl4pPr marL="0" marR="0" indent="482186" algn="ctr" defTabSz="41075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4pPr>
      <a:lvl5pPr marL="0" marR="0" indent="642915" algn="ctr" defTabSz="41075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5pPr>
      <a:lvl6pPr marL="0" marR="0" indent="803643" algn="ctr" defTabSz="41075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6pPr>
      <a:lvl7pPr marL="0" marR="0" indent="964372" algn="ctr" defTabSz="41075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7pPr>
      <a:lvl8pPr marL="0" marR="0" indent="1125101" algn="ctr" defTabSz="41075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8pPr>
      <a:lvl9pPr marL="0" marR="0" indent="1285829" algn="ctr" defTabSz="41075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32C5EC-68F0-0866-A214-543E490372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58FFBDE-7C11-E926-4EEF-A3C534EA1B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CB198B-95F3-5774-D9ED-8799B9A30B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1F15124-56FE-EA4C-ABCE-F9F694713E91}" type="datetimeFigureOut">
              <a:rPr lang="en-US" smtClean="0"/>
              <a:t>12/30/25</a:t>
            </a:fld>
            <a:endParaRPr lang="en-US"/>
          </a:p>
        </p:txBody>
      </p:sp>
      <p:sp>
        <p:nvSpPr>
          <p:cNvPr id="5" name="Footer Placeholder 4">
            <a:extLst>
              <a:ext uri="{FF2B5EF4-FFF2-40B4-BE49-F238E27FC236}">
                <a16:creationId xmlns:a16="http://schemas.microsoft.com/office/drawing/2014/main" id="{03243B23-768D-0FD9-B05B-E032959AB1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2C75208-B30C-0AF6-0A77-FDEFE3D8F4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1413325-FE50-594E-9055-8F1412945E89}" type="slidenum">
              <a:rPr lang="en-US" smtClean="0"/>
              <a:t>‹#›</a:t>
            </a:fld>
            <a:endParaRPr lang="en-US"/>
          </a:p>
        </p:txBody>
      </p:sp>
    </p:spTree>
    <p:extLst>
      <p:ext uri="{BB962C8B-B14F-4D97-AF65-F5344CB8AC3E}">
        <p14:creationId xmlns:p14="http://schemas.microsoft.com/office/powerpoint/2010/main" val="29587077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pPr eaLnBrk="0" fontAlgn="base" hangingPunct="0">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195F87F4-0A71-0B47-896E-2F4F7123E371}" type="slidenum">
              <a:rPr lang="en-US">
                <a:solidFill>
                  <a:srgbClr val="000000"/>
                </a:solidFill>
              </a:rPr>
              <a:pPr eaLnBrk="0" fontAlgn="base" hangingPunct="0">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32316121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0"/>
          <a:cs typeface="ＭＳ Ｐゴシック" charset="0"/>
        </a:defRPr>
      </a:lvl2pPr>
      <a:lvl3pPr algn="ctr" rtl="0" fontAlgn="base">
        <a:spcBef>
          <a:spcPct val="0"/>
        </a:spcBef>
        <a:spcAft>
          <a:spcPct val="0"/>
        </a:spcAft>
        <a:defRPr sz="4400">
          <a:solidFill>
            <a:schemeClr val="tx2"/>
          </a:solidFill>
          <a:latin typeface="Arial" charset="0"/>
          <a:ea typeface="ＭＳ Ｐゴシック" charset="0"/>
          <a:cs typeface="ＭＳ Ｐゴシック" charset="0"/>
        </a:defRPr>
      </a:lvl3pPr>
      <a:lvl4pPr algn="ctr" rtl="0" fontAlgn="base">
        <a:spcBef>
          <a:spcPct val="0"/>
        </a:spcBef>
        <a:spcAft>
          <a:spcPct val="0"/>
        </a:spcAft>
        <a:defRPr sz="4400">
          <a:solidFill>
            <a:schemeClr val="tx2"/>
          </a:solidFill>
          <a:latin typeface="Arial" charset="0"/>
          <a:ea typeface="ＭＳ Ｐゴシック" charset="0"/>
          <a:cs typeface="ＭＳ Ｐゴシック" charset="0"/>
        </a:defRPr>
      </a:lvl4pPr>
      <a:lvl5pPr algn="ctr" rtl="0" fontAlgn="base">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pPr eaLnBrk="0" fontAlgn="base" hangingPunct="0">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DEB57450-0DEF-6846-96CA-4B09582FE49A}" type="slidenum">
              <a:rPr lang="en-US">
                <a:solidFill>
                  <a:srgbClr val="000000"/>
                </a:solidFill>
              </a:rPr>
              <a:pPr eaLnBrk="0" fontAlgn="base" hangingPunct="0">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2185727840"/>
      </p:ext>
    </p:extLst>
  </p:cSld>
  <p:clrMap bg1="lt1" tx1="dk1" bg2="lt2" tx2="dk2" accent1="accent1" accent2="accent2" accent3="accent3" accent4="accent4" accent5="accent5" accent6="accent6" hlink="hlink" folHlink="folHlink"/>
  <p:sldLayoutIdLst>
    <p:sldLayoutId id="2147483685" r:id="rId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2pPr>
      <a:lvl3pPr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3pPr>
      <a:lvl4pPr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4pPr>
      <a:lvl5pPr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6pPr>
      <a:lvl7pPr marL="9144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7pPr>
      <a:lvl8pPr marL="13716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8pPr>
      <a:lvl9pPr marL="18288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pPr eaLnBrk="0" fontAlgn="base" hangingPunct="0">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AEBD82ED-FC70-7543-9880-A23E73E0C513}" type="slidenum">
              <a:rPr lang="en-US" altLang="en-US" smtClean="0">
                <a:solidFill>
                  <a:srgbClr val="000000"/>
                </a:solidFill>
              </a:rPr>
              <a:pPr eaLnBrk="0" fontAlgn="base" hangingPunct="0">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52231688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128"/>
        </a:defRPr>
      </a:lvl2pPr>
      <a:lvl3pPr algn="ctr" rtl="0" fontAlgn="base">
        <a:spcBef>
          <a:spcPct val="0"/>
        </a:spcBef>
        <a:spcAft>
          <a:spcPct val="0"/>
        </a:spcAft>
        <a:defRPr sz="4400">
          <a:solidFill>
            <a:schemeClr val="tx2"/>
          </a:solidFill>
          <a:latin typeface="Arial" charset="0"/>
          <a:ea typeface="ＭＳ Ｐゴシック" charset="-128"/>
        </a:defRPr>
      </a:lvl3pPr>
      <a:lvl4pPr algn="ctr" rtl="0" fontAlgn="base">
        <a:spcBef>
          <a:spcPct val="0"/>
        </a:spcBef>
        <a:spcAft>
          <a:spcPct val="0"/>
        </a:spcAft>
        <a:defRPr sz="4400">
          <a:solidFill>
            <a:schemeClr val="tx2"/>
          </a:solidFill>
          <a:latin typeface="Arial" charset="0"/>
          <a:ea typeface="ＭＳ Ｐゴシック" charset="-128"/>
        </a:defRPr>
      </a:lvl4pPr>
      <a:lvl5pPr algn="ctr" rtl="0" fontAlgn="base">
        <a:spcBef>
          <a:spcPct val="0"/>
        </a:spcBef>
        <a:spcAft>
          <a:spcPct val="0"/>
        </a:spcAft>
        <a:defRPr sz="4400">
          <a:solidFill>
            <a:schemeClr val="tx2"/>
          </a:solidFill>
          <a:latin typeface="Arial" charset="0"/>
          <a:ea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DD6ABD3-DBC9-6D88-B504-F15FAF686964}"/>
              </a:ext>
            </a:extLst>
          </p:cNvPr>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50AE00E3-CBA3-B2BD-B135-DD9FADCB9697}"/>
              </a:ext>
            </a:extLst>
          </p:cNvPr>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2E4D588C-3A12-5871-B009-78E36A826B7D}"/>
              </a:ext>
            </a:extLst>
          </p:cNvPr>
          <p:cNvSpPr>
            <a:spLocks noGrp="1" noChangeArrowheads="1"/>
          </p:cNvSpPr>
          <p:nvPr>
            <p:ph type="dt" sz="half" idx="2"/>
          </p:nvPr>
        </p:nvSpPr>
        <p:spPr bwMode="auto">
          <a:xfrm>
            <a:off x="914400" y="6248400"/>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B7DD5116-FA75-0E90-F760-259173EC0F10}"/>
              </a:ext>
            </a:extLst>
          </p:cNvPr>
          <p:cNvSpPr>
            <a:spLocks noGrp="1" noChangeArrowheads="1"/>
          </p:cNvSpPr>
          <p:nvPr>
            <p:ph type="ftr" sz="quarter" idx="3"/>
          </p:nvPr>
        </p:nvSpPr>
        <p:spPr bwMode="auto">
          <a:xfrm>
            <a:off x="4165600" y="6248400"/>
            <a:ext cx="3860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293E827C-DCEF-EF28-44CC-AC15B5EE621D}"/>
              </a:ext>
            </a:extLst>
          </p:cNvPr>
          <p:cNvSpPr>
            <a:spLocks noGrp="1" noChangeArrowheads="1"/>
          </p:cNvSpPr>
          <p:nvPr>
            <p:ph type="sldNum" sz="quarter" idx="4"/>
          </p:nvPr>
        </p:nvSpPr>
        <p:spPr bwMode="auto">
          <a:xfrm>
            <a:off x="8737600" y="6248400"/>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3494E180-1AE1-9D43-BA10-CC90CF16A9AE}" type="slidenum">
              <a:rPr lang="en-US" altLang="en-US"/>
              <a:pPr/>
              <a:t>‹#›</a:t>
            </a:fld>
            <a:endParaRPr lang="en-US" altLang="en-US"/>
          </a:p>
        </p:txBody>
      </p:sp>
    </p:spTree>
    <p:extLst>
      <p:ext uri="{BB962C8B-B14F-4D97-AF65-F5344CB8AC3E}">
        <p14:creationId xmlns:p14="http://schemas.microsoft.com/office/powerpoint/2010/main" val="1131827841"/>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2pPr>
      <a:lvl3pPr algn="ctr" rtl="0" fontAlgn="base">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3pPr>
      <a:lvl4pPr algn="ctr" rtl="0" fontAlgn="base">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4pPr>
      <a:lvl5pPr algn="ctr" rtl="0" fontAlgn="base">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5pPr>
      <a:lvl6pPr marL="457200" algn="ctr" rtl="0" fontAlgn="base">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algn="ctr" rtl="0" fontAlgn="base">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algn="ctr" rtl="0" fontAlgn="base">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algn="ctr" rtl="0" fontAlgn="base">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pPr eaLnBrk="0" fontAlgn="base" hangingPunct="0">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6ADC9A9F-174B-4702-9B17-3678B0070B63}" type="slidenum">
              <a:rPr lang="en-US">
                <a:solidFill>
                  <a:srgbClr val="000000"/>
                </a:solidFill>
              </a:rPr>
              <a:pPr eaLnBrk="0" fontAlgn="base" hangingPunct="0">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40714976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128"/>
          <a:cs typeface="ＭＳ Ｐゴシック" charset="-128"/>
        </a:defRPr>
      </a:lvl2pPr>
      <a:lvl3pPr algn="ctr" rtl="0" fontAlgn="base">
        <a:spcBef>
          <a:spcPct val="0"/>
        </a:spcBef>
        <a:spcAft>
          <a:spcPct val="0"/>
        </a:spcAft>
        <a:defRPr sz="4400">
          <a:solidFill>
            <a:schemeClr val="tx2"/>
          </a:solidFill>
          <a:latin typeface="Arial" charset="0"/>
          <a:ea typeface="ＭＳ Ｐゴシック" charset="-128"/>
          <a:cs typeface="ＭＳ Ｐゴシック" charset="-128"/>
        </a:defRPr>
      </a:lvl3pPr>
      <a:lvl4pPr algn="ctr" rtl="0" fontAlgn="base">
        <a:spcBef>
          <a:spcPct val="0"/>
        </a:spcBef>
        <a:spcAft>
          <a:spcPct val="0"/>
        </a:spcAft>
        <a:defRPr sz="4400">
          <a:solidFill>
            <a:schemeClr val="tx2"/>
          </a:solidFill>
          <a:latin typeface="Arial" charset="0"/>
          <a:ea typeface="ＭＳ Ｐゴシック" charset="-128"/>
          <a:cs typeface="ＭＳ Ｐゴシック" charset="-128"/>
        </a:defRPr>
      </a:lvl4pPr>
      <a:lvl5pPr algn="ctr" rtl="0" fontAlgn="base">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Arial" pitchFamily="-65" charset="0"/>
                <a:ea typeface="ＭＳ Ｐゴシック" pitchFamily="-65" charset="-128"/>
                <a:cs typeface="ＭＳ Ｐゴシック" pitchFamily="-65" charset="-128"/>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pitchFamily="-65" charset="0"/>
                <a:ea typeface="ＭＳ Ｐゴシック" pitchFamily="-65" charset="-128"/>
                <a:cs typeface="ＭＳ Ｐゴシック" pitchFamily="-65" charset="-128"/>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Arial" pitchFamily="-65" charset="0"/>
                <a:ea typeface="ＭＳ Ｐゴシック" pitchFamily="-65" charset="-128"/>
                <a:cs typeface="ＭＳ Ｐゴシック" pitchFamily="-65" charset="-128"/>
              </a:defRPr>
            </a:lvl1pPr>
          </a:lstStyle>
          <a:p>
            <a:pPr>
              <a:defRPr/>
            </a:pPr>
            <a:fld id="{8C58625B-B8B6-444F-A5B4-2EC2FA2BB874}" type="slidenum">
              <a:rPr lang="en-US"/>
              <a:pPr>
                <a:defRPr/>
              </a:pPr>
              <a:t>‹#›</a:t>
            </a:fld>
            <a:endParaRPr lang="en-US"/>
          </a:p>
        </p:txBody>
      </p:sp>
    </p:spTree>
    <p:extLst>
      <p:ext uri="{BB962C8B-B14F-4D97-AF65-F5344CB8AC3E}">
        <p14:creationId xmlns:p14="http://schemas.microsoft.com/office/powerpoint/2010/main" val="1913608493"/>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65" charset="0"/>
          <a:ea typeface="ＭＳ Ｐゴシック" pitchFamily="-65" charset="-128"/>
          <a:cs typeface="ＭＳ Ｐゴシック" pitchFamily="-65" charset="-128"/>
        </a:defRPr>
      </a:lvl2pPr>
      <a:lvl3pPr algn="ctr" rtl="0" eaLnBrk="0" fontAlgn="base" hangingPunct="0">
        <a:spcBef>
          <a:spcPct val="0"/>
        </a:spcBef>
        <a:spcAft>
          <a:spcPct val="0"/>
        </a:spcAft>
        <a:defRPr sz="4400">
          <a:solidFill>
            <a:schemeClr val="tx2"/>
          </a:solidFill>
          <a:latin typeface="Arial" pitchFamily="-65" charset="0"/>
          <a:ea typeface="ＭＳ Ｐゴシック" pitchFamily="-65" charset="-128"/>
          <a:cs typeface="ＭＳ Ｐゴシック" pitchFamily="-65" charset="-128"/>
        </a:defRPr>
      </a:lvl3pPr>
      <a:lvl4pPr algn="ctr" rtl="0" eaLnBrk="0" fontAlgn="base" hangingPunct="0">
        <a:spcBef>
          <a:spcPct val="0"/>
        </a:spcBef>
        <a:spcAft>
          <a:spcPct val="0"/>
        </a:spcAft>
        <a:defRPr sz="4400">
          <a:solidFill>
            <a:schemeClr val="tx2"/>
          </a:solidFill>
          <a:latin typeface="Arial" pitchFamily="-65" charset="0"/>
          <a:ea typeface="ＭＳ Ｐゴシック" pitchFamily="-65" charset="-128"/>
          <a:cs typeface="ＭＳ Ｐゴシック" pitchFamily="-65" charset="-128"/>
        </a:defRPr>
      </a:lvl4pPr>
      <a:lvl5pPr algn="ctr" rtl="0" eaLnBrk="0" fontAlgn="base" hangingPunct="0">
        <a:spcBef>
          <a:spcPct val="0"/>
        </a:spcBef>
        <a:spcAft>
          <a:spcPct val="0"/>
        </a:spcAft>
        <a:defRPr sz="4400">
          <a:solidFill>
            <a:schemeClr val="tx2"/>
          </a:solidFill>
          <a:latin typeface="Arial" pitchFamily="-65" charset="0"/>
          <a:ea typeface="ＭＳ Ｐゴシック" pitchFamily="-65" charset="-128"/>
          <a:cs typeface="ＭＳ Ｐゴシック" pitchFamily="-65" charset="-128"/>
        </a:defRPr>
      </a:lvl5pPr>
      <a:lvl6pPr marL="457200" algn="ctr" rtl="0" fontAlgn="base">
        <a:spcBef>
          <a:spcPct val="0"/>
        </a:spcBef>
        <a:spcAft>
          <a:spcPct val="0"/>
        </a:spcAft>
        <a:defRPr sz="4400">
          <a:solidFill>
            <a:schemeClr val="tx2"/>
          </a:solidFill>
          <a:latin typeface="Arial" pitchFamily="-65" charset="0"/>
          <a:ea typeface="ＭＳ Ｐゴシック" pitchFamily="-65" charset="-128"/>
          <a:cs typeface="ＭＳ Ｐゴシック" pitchFamily="-65" charset="-128"/>
        </a:defRPr>
      </a:lvl6pPr>
      <a:lvl7pPr marL="914400" algn="ctr" rtl="0" fontAlgn="base">
        <a:spcBef>
          <a:spcPct val="0"/>
        </a:spcBef>
        <a:spcAft>
          <a:spcPct val="0"/>
        </a:spcAft>
        <a:defRPr sz="4400">
          <a:solidFill>
            <a:schemeClr val="tx2"/>
          </a:solidFill>
          <a:latin typeface="Arial" pitchFamily="-65" charset="0"/>
          <a:ea typeface="ＭＳ Ｐゴシック" pitchFamily="-65" charset="-128"/>
          <a:cs typeface="ＭＳ Ｐゴシック" pitchFamily="-65" charset="-128"/>
        </a:defRPr>
      </a:lvl7pPr>
      <a:lvl8pPr marL="1371600" algn="ctr" rtl="0" fontAlgn="base">
        <a:spcBef>
          <a:spcPct val="0"/>
        </a:spcBef>
        <a:spcAft>
          <a:spcPct val="0"/>
        </a:spcAft>
        <a:defRPr sz="4400">
          <a:solidFill>
            <a:schemeClr val="tx2"/>
          </a:solidFill>
          <a:latin typeface="Arial" pitchFamily="-65" charset="0"/>
          <a:ea typeface="ＭＳ Ｐゴシック" pitchFamily="-65" charset="-128"/>
          <a:cs typeface="ＭＳ Ｐゴシック" pitchFamily="-65" charset="-128"/>
        </a:defRPr>
      </a:lvl8pPr>
      <a:lvl9pPr marL="1828800" algn="ctr" rtl="0" fontAlgn="base">
        <a:spcBef>
          <a:spcPct val="0"/>
        </a:spcBef>
        <a:spcAft>
          <a:spcPct val="0"/>
        </a:spcAft>
        <a:defRPr sz="4400">
          <a:solidFill>
            <a:schemeClr val="tx2"/>
          </a:solidFill>
          <a:latin typeface="Arial" pitchFamily="-65" charset="0"/>
          <a:ea typeface="ＭＳ Ｐゴシック" pitchFamily="-65" charset="-128"/>
          <a:cs typeface="ＭＳ Ｐゴシック" pitchFamily="-65"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5BF0D7-87D0-1942-95BD-CB27AD42AFF0}" type="datetimeFigureOut">
              <a:rPr lang="en-US" smtClean="0"/>
              <a:t>12/30/25</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959AE6-436E-904E-9A84-8A39A794E70B}" type="slidenum">
              <a:rPr lang="en-US" smtClean="0"/>
              <a:t>‹#›</a:t>
            </a:fld>
            <a:endParaRPr lang="en-US"/>
          </a:p>
        </p:txBody>
      </p:sp>
    </p:spTree>
    <p:extLst>
      <p:ext uri="{BB962C8B-B14F-4D97-AF65-F5344CB8AC3E}">
        <p14:creationId xmlns:p14="http://schemas.microsoft.com/office/powerpoint/2010/main" val="3214442593"/>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tiff"/><Relationship Id="rId4" Type="http://schemas.microsoft.com/office/2007/relationships/hdphoto" Target="../media/hdphoto1.wdp"/><Relationship Id="rId9" Type="http://schemas.openxmlformats.org/officeDocument/2006/relationships/image" Target="../media/image9.jpg"/></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68.xml"/><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68.xml"/><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13.xml"/><Relationship Id="rId1" Type="http://schemas.openxmlformats.org/officeDocument/2006/relationships/slideLayout" Target="../slideLayouts/slideLayout79.xml"/></Relationships>
</file>

<file path=ppt/slides/_rels/slide1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14.xml"/><Relationship Id="rId1" Type="http://schemas.openxmlformats.org/officeDocument/2006/relationships/slideLayout" Target="../slideLayouts/slideLayout79.xml"/></Relationships>
</file>

<file path=ppt/slides/_rels/slide15.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15.xml"/><Relationship Id="rId1" Type="http://schemas.openxmlformats.org/officeDocument/2006/relationships/slideLayout" Target="../slideLayouts/slideLayout79.xml"/></Relationships>
</file>

<file path=ppt/slides/_rels/slide16.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20.png"/><Relationship Id="rId7" Type="http://schemas.openxmlformats.org/officeDocument/2006/relationships/image" Target="../media/image48.tiff"/><Relationship Id="rId2" Type="http://schemas.openxmlformats.org/officeDocument/2006/relationships/notesSlide" Target="../notesSlides/notesSlide16.xml"/><Relationship Id="rId1" Type="http://schemas.openxmlformats.org/officeDocument/2006/relationships/slideLayout" Target="../slideLayouts/slideLayout74.xml"/><Relationship Id="rId6" Type="http://schemas.openxmlformats.org/officeDocument/2006/relationships/image" Target="../media/image47.tiff"/><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tiff"/><Relationship Id="rId9" Type="http://schemas.openxmlformats.org/officeDocument/2006/relationships/image" Target="../media/image50.tiff"/></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79.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8.xml"/><Relationship Id="rId1" Type="http://schemas.openxmlformats.org/officeDocument/2006/relationships/slideLayout" Target="../slideLayouts/slideLayout96.xml"/></Relationships>
</file>

<file path=ppt/slides/_rels/slide1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9.xml"/><Relationship Id="rId1" Type="http://schemas.openxmlformats.org/officeDocument/2006/relationships/slideLayout" Target="../slideLayouts/slideLayout96.xml"/><Relationship Id="rId4" Type="http://schemas.openxmlformats.org/officeDocument/2006/relationships/hyperlink" Target="mailto:etreister@academicos.uta.c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2.jpeg"/></Relationships>
</file>

<file path=ppt/slides/_rels/slide20.xml.rels><?xml version="1.0" encoding="UTF-8" standalone="yes"?>
<Relationships xmlns="http://schemas.openxmlformats.org/package/2006/relationships"><Relationship Id="rId8" Type="http://schemas.openxmlformats.org/officeDocument/2006/relationships/image" Target="../media/image62.emf"/><Relationship Id="rId3" Type="http://schemas.openxmlformats.org/officeDocument/2006/relationships/image" Target="../media/image57.jpeg"/><Relationship Id="rId7" Type="http://schemas.openxmlformats.org/officeDocument/2006/relationships/image" Target="../media/image61.jpg"/><Relationship Id="rId2" Type="http://schemas.openxmlformats.org/officeDocument/2006/relationships/notesSlide" Target="../notesSlides/notesSlide20.xml"/><Relationship Id="rId1" Type="http://schemas.openxmlformats.org/officeDocument/2006/relationships/slideLayout" Target="../slideLayouts/slideLayout34.xml"/><Relationship Id="rId6" Type="http://schemas.openxmlformats.org/officeDocument/2006/relationships/image" Target="../media/image60.jpg"/><Relationship Id="rId5" Type="http://schemas.openxmlformats.org/officeDocument/2006/relationships/image" Target="../media/image59.jpg"/><Relationship Id="rId4" Type="http://schemas.openxmlformats.org/officeDocument/2006/relationships/image" Target="../media/image58.jpg"/><Relationship Id="rId9" Type="http://schemas.openxmlformats.org/officeDocument/2006/relationships/image" Target="../media/image63.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6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63.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63.xml"/><Relationship Id="rId4" Type="http://schemas.openxmlformats.org/officeDocument/2006/relationships/image" Target="../media/image67.png"/></Relationships>
</file>

<file path=ppt/slides/_rels/slide24.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22.png"/><Relationship Id="rId7" Type="http://schemas.openxmlformats.org/officeDocument/2006/relationships/image" Target="../media/image71.png"/><Relationship Id="rId2" Type="http://schemas.openxmlformats.org/officeDocument/2006/relationships/notesSlide" Target="../notesSlides/notesSlide24.xml"/><Relationship Id="rId1" Type="http://schemas.openxmlformats.org/officeDocument/2006/relationships/slideLayout" Target="../slideLayouts/slideLayout63.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2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5.xml"/><Relationship Id="rId1" Type="http://schemas.openxmlformats.org/officeDocument/2006/relationships/slideLayout" Target="../slideLayouts/slideLayout68.xml"/></Relationships>
</file>

<file path=ppt/slides/_rels/slide2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6.xml"/><Relationship Id="rId1" Type="http://schemas.openxmlformats.org/officeDocument/2006/relationships/slideLayout" Target="../slideLayouts/slideLayout68.xml"/><Relationship Id="rId4" Type="http://schemas.openxmlformats.org/officeDocument/2006/relationships/image" Target="../media/image75.png"/></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76.emf"/><Relationship Id="rId1" Type="http://schemas.openxmlformats.org/officeDocument/2006/relationships/slideLayout" Target="../slideLayouts/slideLayout34.xml"/><Relationship Id="rId5" Type="http://schemas.openxmlformats.org/officeDocument/2006/relationships/image" Target="../media/image78.png"/><Relationship Id="rId4" Type="http://schemas.openxmlformats.org/officeDocument/2006/relationships/image" Target="../media/image77.jpg"/></Relationships>
</file>

<file path=ppt/slides/_rels/slide28.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36.tiff"/><Relationship Id="rId1" Type="http://schemas.openxmlformats.org/officeDocument/2006/relationships/slideLayout" Target="../slideLayouts/slideLayout34.xml"/><Relationship Id="rId5" Type="http://schemas.openxmlformats.org/officeDocument/2006/relationships/image" Target="../media/image81.png"/><Relationship Id="rId4" Type="http://schemas.openxmlformats.org/officeDocument/2006/relationships/image" Target="../media/image80.png"/></Relationships>
</file>

<file path=ppt/slides/_rels/slide2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34.xml"/><Relationship Id="rId4" Type="http://schemas.openxmlformats.org/officeDocument/2006/relationships/image" Target="../media/image84.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9.xml"/><Relationship Id="rId4" Type="http://schemas.openxmlformats.org/officeDocument/2006/relationships/image" Target="../media/image14.jpeg"/></Relationships>
</file>

<file path=ppt/slides/_rels/slide30.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image" Target="../media/image29.png"/><Relationship Id="rId1" Type="http://schemas.openxmlformats.org/officeDocument/2006/relationships/slideLayout" Target="../slideLayouts/slideLayout34.xml"/><Relationship Id="rId5" Type="http://schemas.openxmlformats.org/officeDocument/2006/relationships/image" Target="../media/image86.png"/><Relationship Id="rId4" Type="http://schemas.openxmlformats.org/officeDocument/2006/relationships/image" Target="../media/image85.png"/></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87.tiff"/><Relationship Id="rId1" Type="http://schemas.openxmlformats.org/officeDocument/2006/relationships/slideLayout" Target="../slideLayouts/slideLayout34.xml"/><Relationship Id="rId6" Type="http://schemas.openxmlformats.org/officeDocument/2006/relationships/image" Target="../media/image89.emf"/><Relationship Id="rId5" Type="http://schemas.openxmlformats.org/officeDocument/2006/relationships/image" Target="../media/image88.jpg"/><Relationship Id="rId4" Type="http://schemas.openxmlformats.org/officeDocument/2006/relationships/image" Target="../media/image34.jpe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34.xml"/><Relationship Id="rId5" Type="http://schemas.openxmlformats.org/officeDocument/2006/relationships/image" Target="../media/image91.png"/><Relationship Id="rId4" Type="http://schemas.openxmlformats.org/officeDocument/2006/relationships/image" Target="../media/image90.jpg"/></Relationships>
</file>

<file path=ppt/slides/_rels/slide33.xml.rels><?xml version="1.0" encoding="UTF-8" standalone="yes"?>
<Relationships xmlns="http://schemas.openxmlformats.org/package/2006/relationships"><Relationship Id="rId3" Type="http://schemas.openxmlformats.org/officeDocument/2006/relationships/image" Target="../media/image92.jpg"/><Relationship Id="rId2" Type="http://schemas.openxmlformats.org/officeDocument/2006/relationships/notesSlide" Target="../notesSlides/notesSlide27.xml"/><Relationship Id="rId1" Type="http://schemas.openxmlformats.org/officeDocument/2006/relationships/slideLayout" Target="../slideLayouts/slideLayout79.xml"/></Relationships>
</file>

<file path=ppt/slides/_rels/slide3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8.xml"/><Relationship Id="rId1" Type="http://schemas.openxmlformats.org/officeDocument/2006/relationships/slideLayout" Target="../slideLayouts/slideLayout140.xml"/></Relationships>
</file>

<file path=ppt/slides/_rels/slide3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tiff"/><Relationship Id="rId2" Type="http://schemas.openxmlformats.org/officeDocument/2006/relationships/notesSlide" Target="../notesSlides/notesSlide29.xml"/><Relationship Id="rId1" Type="http://schemas.openxmlformats.org/officeDocument/2006/relationships/slideLayout" Target="../slideLayouts/slideLayout79.xml"/><Relationship Id="rId6" Type="http://schemas.openxmlformats.org/officeDocument/2006/relationships/image" Target="../media/image49.png"/><Relationship Id="rId5" Type="http://schemas.openxmlformats.org/officeDocument/2006/relationships/image" Target="../media/image48.tiff"/><Relationship Id="rId10" Type="http://schemas.openxmlformats.org/officeDocument/2006/relationships/image" Target="../media/image45.tiff"/><Relationship Id="rId4" Type="http://schemas.openxmlformats.org/officeDocument/2006/relationships/image" Target="../media/image47.tiff"/><Relationship Id="rId9" Type="http://schemas.openxmlformats.org/officeDocument/2006/relationships/image" Target="../media/image20.png"/></Relationships>
</file>

<file path=ppt/slides/_rels/slide3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0.xml"/><Relationship Id="rId1" Type="http://schemas.openxmlformats.org/officeDocument/2006/relationships/slideLayout" Target="../slideLayouts/slideLayout79.xml"/><Relationship Id="rId4" Type="http://schemas.openxmlformats.org/officeDocument/2006/relationships/image" Target="../media/image95.png"/></Relationships>
</file>

<file path=ppt/slides/_rels/slide3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1.xml"/><Relationship Id="rId1" Type="http://schemas.openxmlformats.org/officeDocument/2006/relationships/slideLayout" Target="../slideLayouts/slideLayout106.xml"/></Relationships>
</file>

<file path=ppt/slides/_rels/slide3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2.xml"/><Relationship Id="rId1" Type="http://schemas.openxmlformats.org/officeDocument/2006/relationships/slideLayout" Target="../slideLayouts/slideLayout106.xml"/></Relationships>
</file>

<file path=ppt/slides/_rels/slide3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3.xml"/><Relationship Id="rId1" Type="http://schemas.openxmlformats.org/officeDocument/2006/relationships/slideLayout" Target="../slideLayouts/slideLayout106.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41.xml"/><Relationship Id="rId5" Type="http://schemas.openxmlformats.org/officeDocument/2006/relationships/image" Target="../media/image17.jpeg"/><Relationship Id="rId4" Type="http://schemas.openxmlformats.org/officeDocument/2006/relationships/image" Target="../media/image16.jpeg"/></Relationships>
</file>

<file path=ppt/slides/_rels/slide4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4.xml"/><Relationship Id="rId1" Type="http://schemas.openxmlformats.org/officeDocument/2006/relationships/slideLayout" Target="../slideLayouts/slideLayout106.xml"/></Relationships>
</file>

<file path=ppt/slides/_rels/slide4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5.xml"/><Relationship Id="rId1" Type="http://schemas.openxmlformats.org/officeDocument/2006/relationships/slideLayout" Target="../slideLayouts/slideLayout106.xml"/></Relationships>
</file>

<file path=ppt/slides/_rels/slide4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6.xml"/><Relationship Id="rId1" Type="http://schemas.openxmlformats.org/officeDocument/2006/relationships/slideLayout" Target="../slideLayouts/slideLayout106.xml"/></Relationships>
</file>

<file path=ppt/slides/_rels/slide4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7.xml"/><Relationship Id="rId1" Type="http://schemas.openxmlformats.org/officeDocument/2006/relationships/slideLayout" Target="../slideLayouts/slideLayout106.xml"/></Relationships>
</file>

<file path=ppt/slides/_rels/slide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5.xml"/><Relationship Id="rId1" Type="http://schemas.openxmlformats.org/officeDocument/2006/relationships/slideLayout" Target="../slideLayouts/slideLayout52.xml"/><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6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63.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34.xml"/><Relationship Id="rId6" Type="http://schemas.openxmlformats.org/officeDocument/2006/relationships/image" Target="../media/image32.png"/><Relationship Id="rId5" Type="http://schemas.openxmlformats.org/officeDocument/2006/relationships/image" Target="../media/image31.jpeg"/><Relationship Id="rId10" Type="http://schemas.openxmlformats.org/officeDocument/2006/relationships/image" Target="../media/image36.tiff"/><Relationship Id="rId4" Type="http://schemas.openxmlformats.org/officeDocument/2006/relationships/image" Target="../media/image30.emf"/><Relationship Id="rId9" Type="http://schemas.openxmlformats.org/officeDocument/2006/relationships/image" Target="../media/image3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5 Imagen" descr="alma-jfs-2010-10.tif">
            <a:extLst>
              <a:ext uri="{FF2B5EF4-FFF2-40B4-BE49-F238E27FC236}">
                <a16:creationId xmlns:a16="http://schemas.microsoft.com/office/drawing/2014/main" id="{77521A77-4D6A-ACA7-ECA9-54E2150D40F0}"/>
              </a:ext>
            </a:extLst>
          </p:cNvPr>
          <p:cNvPicPr>
            <a:picLocks noChangeAspect="1"/>
          </p:cNvPicPr>
          <p:nvPr/>
        </p:nvPicPr>
        <p:blipFill>
          <a:blip r:embed="rId3">
            <a:alphaModFix/>
            <a:extLst>
              <a:ext uri="{BEBA8EAE-BF5A-486C-A8C5-ECC9F3942E4B}">
                <a14:imgProps xmlns:a14="http://schemas.microsoft.com/office/drawing/2010/main">
                  <a14:imgLayer r:embed="rId4">
                    <a14:imgEffect>
                      <a14:brightnessContrast bright="-1000"/>
                    </a14:imgEffect>
                  </a14:imgLayer>
                </a14:imgProps>
              </a:ext>
            </a:extLst>
          </a:blip>
          <a:srcRect/>
          <a:stretch>
            <a:fillRect/>
          </a:stretch>
        </p:blipFill>
        <p:spPr bwMode="auto">
          <a:xfrm>
            <a:off x="43542" y="27036"/>
            <a:ext cx="9144000" cy="6858000"/>
          </a:xfrm>
          <a:prstGeom prst="rect">
            <a:avLst/>
          </a:prstGeom>
          <a:noFill/>
          <a:ln w="9525">
            <a:noFill/>
            <a:miter lim="800000"/>
            <a:headEnd/>
            <a:tailEnd/>
          </a:ln>
        </p:spPr>
      </p:pic>
      <p:pic>
        <p:nvPicPr>
          <p:cNvPr id="5" name="3 Marcador de contenido" descr="NuSTAR_sin-fondo.png">
            <a:extLst>
              <a:ext uri="{FF2B5EF4-FFF2-40B4-BE49-F238E27FC236}">
                <a16:creationId xmlns:a16="http://schemas.microsoft.com/office/drawing/2014/main" id="{991022C2-027D-7401-FD92-A63AA97A1713}"/>
              </a:ext>
            </a:extLst>
          </p:cNvPr>
          <p:cNvPicPr>
            <a:picLocks noChangeAspect="1"/>
          </p:cNvPicPr>
          <p:nvPr/>
        </p:nvPicPr>
        <p:blipFill>
          <a:blip r:embed="rId5"/>
          <a:srcRect/>
          <a:stretch>
            <a:fillRect/>
          </a:stretch>
        </p:blipFill>
        <p:spPr>
          <a:xfrm rot="20506500" flipH="1">
            <a:off x="203200" y="739775"/>
            <a:ext cx="3505200" cy="1976438"/>
          </a:xfrm>
          <a:prstGeom prst="rect">
            <a:avLst/>
          </a:prstGeom>
        </p:spPr>
      </p:pic>
      <p:pic>
        <p:nvPicPr>
          <p:cNvPr id="6" name="8 Imagen" descr="2.png">
            <a:extLst>
              <a:ext uri="{FF2B5EF4-FFF2-40B4-BE49-F238E27FC236}">
                <a16:creationId xmlns:a16="http://schemas.microsoft.com/office/drawing/2014/main" id="{7EBBC1C3-8124-AC8A-18E5-E497888EE142}"/>
              </a:ext>
            </a:extLst>
          </p:cNvPr>
          <p:cNvPicPr>
            <a:picLocks noChangeAspect="1"/>
          </p:cNvPicPr>
          <p:nvPr/>
        </p:nvPicPr>
        <p:blipFill>
          <a:blip r:embed="rId6"/>
          <a:srcRect/>
          <a:stretch>
            <a:fillRect/>
          </a:stretch>
        </p:blipFill>
        <p:spPr bwMode="auto">
          <a:xfrm>
            <a:off x="1103136" y="-395288"/>
            <a:ext cx="10072688" cy="7648576"/>
          </a:xfrm>
          <a:prstGeom prst="rect">
            <a:avLst/>
          </a:prstGeom>
          <a:noFill/>
          <a:ln w="9525">
            <a:noFill/>
            <a:miter lim="800000"/>
            <a:headEnd/>
            <a:tailEnd/>
          </a:ln>
        </p:spPr>
      </p:pic>
      <p:pic>
        <p:nvPicPr>
          <p:cNvPr id="8" name="Picture 7" descr="A building with a metal fence&#10;&#10;Description automatically generated">
            <a:extLst>
              <a:ext uri="{FF2B5EF4-FFF2-40B4-BE49-F238E27FC236}">
                <a16:creationId xmlns:a16="http://schemas.microsoft.com/office/drawing/2014/main" id="{E3A296B1-785C-75BA-D0D9-BD0DEC583C44}"/>
              </a:ext>
            </a:extLst>
          </p:cNvPr>
          <p:cNvPicPr>
            <a:picLocks noChangeAspect="1"/>
          </p:cNvPicPr>
          <p:nvPr/>
        </p:nvPicPr>
        <p:blipFill>
          <a:blip r:embed="rId7">
            <a:alphaModFix amt="33000"/>
          </a:blip>
          <a:stretch>
            <a:fillRect/>
          </a:stretch>
        </p:blipFill>
        <p:spPr>
          <a:xfrm>
            <a:off x="7005546" y="27281"/>
            <a:ext cx="5172574" cy="3232859"/>
          </a:xfrm>
          <a:prstGeom prst="rect">
            <a:avLst/>
          </a:prstGeom>
        </p:spPr>
      </p:pic>
      <p:cxnSp>
        <p:nvCxnSpPr>
          <p:cNvPr id="10" name="17 Conector recto">
            <a:extLst>
              <a:ext uri="{FF2B5EF4-FFF2-40B4-BE49-F238E27FC236}">
                <a16:creationId xmlns:a16="http://schemas.microsoft.com/office/drawing/2014/main" id="{7F3D6067-D5F4-739A-2785-532B4638464E}"/>
              </a:ext>
            </a:extLst>
          </p:cNvPr>
          <p:cNvCxnSpPr>
            <a:cxnSpLocks/>
          </p:cNvCxnSpPr>
          <p:nvPr/>
        </p:nvCxnSpPr>
        <p:spPr>
          <a:xfrm>
            <a:off x="1139691" y="1792866"/>
            <a:ext cx="991261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11" name="Rectangle 4">
            <a:extLst>
              <a:ext uri="{FF2B5EF4-FFF2-40B4-BE49-F238E27FC236}">
                <a16:creationId xmlns:a16="http://schemas.microsoft.com/office/drawing/2014/main" id="{46C8B250-C047-F797-431C-6508BFB74B87}"/>
              </a:ext>
            </a:extLst>
          </p:cNvPr>
          <p:cNvSpPr>
            <a:spLocks noChangeArrowheads="1"/>
          </p:cNvSpPr>
          <p:nvPr/>
        </p:nvSpPr>
        <p:spPr bwMode="auto">
          <a:xfrm>
            <a:off x="43542" y="4884480"/>
            <a:ext cx="9900560" cy="1229736"/>
          </a:xfrm>
          <a:prstGeom prst="rect">
            <a:avLst/>
          </a:prstGeom>
          <a:noFill/>
          <a:ln w="9525">
            <a:noFill/>
            <a:miter lim="800000"/>
            <a:headEnd/>
            <a:tailEnd/>
          </a:ln>
        </p:spPr>
        <p:txBody>
          <a:bodyPr>
            <a:prstTxWarp prst="textNoShape">
              <a:avLst/>
            </a:prstTxWarp>
          </a:bodyPr>
          <a:lstStyle/>
          <a:p>
            <a:pPr marL="0" marR="0" lvl="0" indent="0" algn="l" defTabSz="457200" rtl="0" eaLnBrk="1" fontAlgn="base" latinLnBrk="0" hangingPunct="1">
              <a:lnSpc>
                <a:spcPct val="100000"/>
              </a:lnSpc>
              <a:spcBef>
                <a:spcPct val="20000"/>
              </a:spcBef>
              <a:spcAft>
                <a:spcPct val="0"/>
              </a:spcAft>
              <a:buClrTx/>
              <a:buSzTx/>
              <a:buFontTx/>
              <a:buNone/>
              <a:tabLst/>
              <a:defRPr/>
            </a:pPr>
            <a:r>
              <a:rPr kumimoji="0" lang="en-US" sz="1600" b="0" i="0" u="none" strike="noStrike" kern="1200" cap="none" spc="0" normalizeH="0" baseline="0" noProof="0" dirty="0">
                <a:ln>
                  <a:noFill/>
                </a:ln>
                <a:solidFill>
                  <a:srgbClr val="00B050"/>
                </a:solidFill>
                <a:effectLst/>
                <a:uLnTx/>
                <a:uFillTx/>
                <a:latin typeface="Futura" charset="0"/>
                <a:ea typeface="ＭＳ Ｐゴシック"/>
                <a:cs typeface="+mn-cs"/>
              </a:rPr>
              <a:t>Main Collaborators: </a:t>
            </a:r>
            <a:r>
              <a:rPr kumimoji="0" lang="en-US" sz="1600" b="0" i="0" u="none" strike="noStrike" kern="1200" cap="none" spc="0" normalizeH="0" baseline="0" noProof="0" dirty="0">
                <a:ln>
                  <a:noFill/>
                </a:ln>
                <a:solidFill>
                  <a:srgbClr val="FFFF00"/>
                </a:solidFill>
                <a:effectLst/>
                <a:uLnTx/>
                <a:uFillTx/>
                <a:latin typeface="Futura" charset="0"/>
                <a:ea typeface="ＭＳ Ｐゴシック"/>
                <a:cs typeface="+mn-cs"/>
              </a:rPr>
              <a:t>Franz Bauer (UTA), Mike Koss (Eureka), Meg Urry, Priya Natarajan (Yale), </a:t>
            </a:r>
            <a:r>
              <a:rPr kumimoji="0" lang="en-US" sz="1600" b="0" i="0" u="none" strike="noStrike" kern="1200" cap="none" spc="0" normalizeH="0" baseline="0" noProof="0" dirty="0" err="1">
                <a:ln>
                  <a:noFill/>
                </a:ln>
                <a:solidFill>
                  <a:srgbClr val="FFFF00"/>
                </a:solidFill>
                <a:effectLst/>
                <a:uLnTx/>
                <a:uFillTx/>
                <a:latin typeface="Futura" charset="0"/>
                <a:ea typeface="ＭＳ Ｐゴシック"/>
                <a:cs typeface="+mn-cs"/>
              </a:rPr>
              <a:t>Tonima</a:t>
            </a:r>
            <a:r>
              <a:rPr kumimoji="0" lang="en-US" sz="1600" b="0" i="0" u="none" strike="noStrike" kern="1200" cap="none" spc="0" normalizeH="0" baseline="0" noProof="0" dirty="0">
                <a:ln>
                  <a:noFill/>
                </a:ln>
                <a:solidFill>
                  <a:srgbClr val="FFFF00"/>
                </a:solidFill>
                <a:effectLst/>
                <a:uLnTx/>
                <a:uFillTx/>
                <a:latin typeface="Futura" charset="0"/>
                <a:ea typeface="ＭＳ Ｐゴシック"/>
                <a:cs typeface="+mn-cs"/>
              </a:rPr>
              <a:t> Ananna (Wayne St.), Loreto Barcos-Muñoz, George </a:t>
            </a:r>
            <a:r>
              <a:rPr kumimoji="0" lang="en-US" sz="1600" b="0" i="0" u="none" strike="noStrike" kern="1200" cap="none" spc="0" normalizeH="0" baseline="0" noProof="0" dirty="0" err="1">
                <a:ln>
                  <a:noFill/>
                </a:ln>
                <a:solidFill>
                  <a:srgbClr val="FFFF00"/>
                </a:solidFill>
                <a:effectLst/>
                <a:uLnTx/>
                <a:uFillTx/>
                <a:latin typeface="Futura" charset="0"/>
                <a:ea typeface="ＭＳ Ｐゴシック"/>
                <a:cs typeface="+mn-cs"/>
              </a:rPr>
              <a:t>Privon</a:t>
            </a:r>
            <a:r>
              <a:rPr kumimoji="0" lang="en-US" sz="1600" b="0" i="0" u="none" strike="noStrike" kern="1200" cap="none" spc="0" normalizeH="0" baseline="0" noProof="0" dirty="0">
                <a:ln>
                  <a:noFill/>
                </a:ln>
                <a:solidFill>
                  <a:srgbClr val="FFFF00"/>
                </a:solidFill>
                <a:effectLst/>
                <a:uLnTx/>
                <a:uFillTx/>
                <a:latin typeface="Futura" charset="0"/>
                <a:ea typeface="ＭＳ Ｐゴシック"/>
                <a:cs typeface="+mn-cs"/>
              </a:rPr>
              <a:t> (NRAO), Aaron Evans (UVa/NRAO), Claudio Ricci (UDP), Dave Sanders (</a:t>
            </a:r>
            <a:r>
              <a:rPr kumimoji="0" lang="en-US" sz="1600" b="0" i="0" u="none" strike="noStrike" kern="1200" cap="none" spc="0" normalizeH="0" baseline="0" noProof="0" dirty="0" err="1">
                <a:ln>
                  <a:noFill/>
                </a:ln>
                <a:solidFill>
                  <a:srgbClr val="FFFF00"/>
                </a:solidFill>
                <a:effectLst/>
                <a:uLnTx/>
                <a:uFillTx/>
                <a:latin typeface="Futura" charset="0"/>
                <a:ea typeface="ＭＳ Ｐゴシック"/>
                <a:cs typeface="+mn-cs"/>
              </a:rPr>
              <a:t>IfA</a:t>
            </a:r>
            <a:r>
              <a:rPr kumimoji="0" lang="en-US" sz="1600" b="0" i="0" u="none" strike="noStrike" kern="1200" cap="none" spc="0" normalizeH="0" baseline="0" noProof="0" dirty="0">
                <a:ln>
                  <a:noFill/>
                </a:ln>
                <a:solidFill>
                  <a:srgbClr val="FFFF00"/>
                </a:solidFill>
                <a:effectLst/>
                <a:uLnTx/>
                <a:uFillTx/>
                <a:latin typeface="Futura" charset="0"/>
                <a:ea typeface="ＭＳ Ｐゴシック"/>
                <a:cs typeface="+mn-cs"/>
              </a:rPr>
              <a:t>, Hawaii), Ran Wang, Luis Ho (PKU), Sophia Dai (NAOC), Francisco Muller-Sanchez (U. of Memphis), and others</a:t>
            </a:r>
          </a:p>
        </p:txBody>
      </p:sp>
      <p:sp>
        <p:nvSpPr>
          <p:cNvPr id="14" name="Rectangle 4">
            <a:extLst>
              <a:ext uri="{FF2B5EF4-FFF2-40B4-BE49-F238E27FC236}">
                <a16:creationId xmlns:a16="http://schemas.microsoft.com/office/drawing/2014/main" id="{441A4B9B-56AE-3A22-8B97-553B51FF366B}"/>
              </a:ext>
            </a:extLst>
          </p:cNvPr>
          <p:cNvSpPr>
            <a:spLocks noChangeArrowheads="1"/>
          </p:cNvSpPr>
          <p:nvPr/>
        </p:nvSpPr>
        <p:spPr bwMode="auto">
          <a:xfrm>
            <a:off x="43542" y="3458063"/>
            <a:ext cx="11873320" cy="1375303"/>
          </a:xfrm>
          <a:prstGeom prst="rect">
            <a:avLst/>
          </a:prstGeom>
          <a:noFill/>
          <a:ln w="9525">
            <a:noFill/>
            <a:miter lim="800000"/>
            <a:headEnd/>
            <a:tailEnd/>
          </a:ln>
        </p:spPr>
        <p:txBody>
          <a:bodyPr>
            <a:prstTxWarp prst="textNoShape">
              <a:avLst/>
            </a:prstTxWarp>
          </a:bodyPr>
          <a:lstStyle/>
          <a:p>
            <a:pPr marL="0" marR="0" lvl="0" indent="0" algn="l" defTabSz="457200" rtl="0" eaLnBrk="1" fontAlgn="base" latinLnBrk="0" hangingPunct="1">
              <a:lnSpc>
                <a:spcPct val="100000"/>
              </a:lnSpc>
              <a:spcBef>
                <a:spcPct val="20000"/>
              </a:spcBef>
              <a:spcAft>
                <a:spcPct val="0"/>
              </a:spcAft>
              <a:buClrTx/>
              <a:buSzTx/>
              <a:buFontTx/>
              <a:buNone/>
              <a:tabLst/>
              <a:defRPr/>
            </a:pPr>
            <a:r>
              <a:rPr kumimoji="0" lang="en-US" sz="1600" b="0" i="0" u="none" strike="noStrike" kern="1200" cap="none" spc="0" normalizeH="0" baseline="0" noProof="0" dirty="0">
                <a:ln>
                  <a:noFill/>
                </a:ln>
                <a:solidFill>
                  <a:srgbClr val="00B050"/>
                </a:solidFill>
                <a:effectLst/>
                <a:uLnTx/>
                <a:uFillTx/>
                <a:latin typeface="Futura" charset="0"/>
                <a:ea typeface="ＭＳ Ｐゴシック"/>
                <a:cs typeface="+mn-cs"/>
              </a:rPr>
              <a:t>Postdocs: </a:t>
            </a:r>
            <a:r>
              <a:rPr kumimoji="0" lang="en-US" sz="1600" b="0" i="0" u="none" strike="noStrike" kern="1200" cap="none" spc="0" normalizeH="0" baseline="0" noProof="0" dirty="0" err="1">
                <a:ln>
                  <a:noFill/>
                </a:ln>
                <a:solidFill>
                  <a:srgbClr val="FF0000"/>
                </a:solidFill>
                <a:effectLst/>
                <a:uLnTx/>
                <a:uFillTx/>
                <a:latin typeface="Futura" charset="0"/>
                <a:ea typeface="ＭＳ Ｐゴシック"/>
                <a:cs typeface="+mn-cs"/>
              </a:rPr>
              <a:t>Fondecyt</a:t>
            </a:r>
            <a:r>
              <a:rPr kumimoji="0" lang="en-US" sz="1600" b="0" i="0" u="none" strike="noStrike" kern="1200" cap="none" spc="0" normalizeH="0" baseline="0" noProof="0" dirty="0">
                <a:ln>
                  <a:noFill/>
                </a:ln>
                <a:solidFill>
                  <a:srgbClr val="FF0000"/>
                </a:solidFill>
                <a:effectLst/>
                <a:uLnTx/>
                <a:uFillTx/>
                <a:latin typeface="Futura" charset="0"/>
                <a:ea typeface="ＭＳ Ｐゴシック"/>
                <a:cs typeface="+mn-cs"/>
              </a:rPr>
              <a:t>:</a:t>
            </a:r>
            <a:r>
              <a:rPr kumimoji="0" lang="en-US" sz="1600" b="0" i="0" u="none" strike="noStrike" kern="1200" cap="none" spc="0" normalizeH="0" baseline="0" noProof="0" dirty="0">
                <a:ln>
                  <a:noFill/>
                </a:ln>
                <a:solidFill>
                  <a:srgbClr val="00B050"/>
                </a:solidFill>
                <a:effectLst/>
                <a:uLnTx/>
                <a:uFillTx/>
                <a:latin typeface="Futura" charset="0"/>
                <a:ea typeface="ＭＳ Ｐゴシック"/>
                <a:cs typeface="+mn-cs"/>
              </a:rPr>
              <a:t> </a:t>
            </a:r>
            <a:r>
              <a:rPr kumimoji="0" lang="en-US" sz="1600" b="0" i="0" u="none" strike="noStrike" kern="1200" cap="none" spc="0" normalizeH="0" baseline="0" noProof="0" dirty="0">
                <a:ln>
                  <a:noFill/>
                </a:ln>
                <a:solidFill>
                  <a:srgbClr val="FAF811"/>
                </a:solidFill>
                <a:effectLst/>
                <a:uLnTx/>
                <a:uFillTx/>
                <a:latin typeface="Futura" charset="0"/>
                <a:ea typeface="ＭＳ Ｐゴシック"/>
                <a:cs typeface="+mn-cs"/>
              </a:rPr>
              <a:t>Ignacio del Moral-Castro (PUC)</a:t>
            </a:r>
          </a:p>
          <a:p>
            <a:pPr marL="0" marR="0" lvl="0" indent="0" algn="l" defTabSz="457200" rtl="0" eaLnBrk="1" fontAlgn="base" latinLnBrk="0" hangingPunct="1">
              <a:lnSpc>
                <a:spcPct val="100000"/>
              </a:lnSpc>
              <a:spcBef>
                <a:spcPct val="20000"/>
              </a:spcBef>
              <a:spcAft>
                <a:spcPct val="0"/>
              </a:spcAft>
              <a:buClrTx/>
              <a:buSzTx/>
              <a:buFontTx/>
              <a:buNone/>
              <a:tabLst/>
              <a:defRPr/>
            </a:pPr>
            <a:r>
              <a:rPr kumimoji="0" lang="en-US" sz="1600" b="0" i="0" u="none" strike="noStrike" kern="1200" cap="none" spc="0" normalizeH="0" baseline="0" noProof="0" dirty="0">
                <a:ln>
                  <a:noFill/>
                </a:ln>
                <a:solidFill>
                  <a:srgbClr val="00B050"/>
                </a:solidFill>
                <a:effectLst/>
                <a:uLnTx/>
                <a:uFillTx/>
                <a:latin typeface="Futura" charset="0"/>
                <a:ea typeface="ＭＳ Ｐゴシック"/>
                <a:cs typeface="+mn-cs"/>
              </a:rPr>
              <a:t>Graduate Students: </a:t>
            </a:r>
            <a:r>
              <a:rPr kumimoji="0" lang="en-US" sz="1600" b="0" i="0" u="none" strike="noStrike" kern="1200" cap="none" spc="0" normalizeH="0" baseline="0" noProof="0" dirty="0">
                <a:ln>
                  <a:noFill/>
                </a:ln>
                <a:solidFill>
                  <a:srgbClr val="FF0000"/>
                </a:solidFill>
                <a:effectLst/>
                <a:uLnTx/>
                <a:uFillTx/>
                <a:latin typeface="Futura" charset="0"/>
                <a:ea typeface="ＭＳ Ｐゴシック"/>
                <a:cs typeface="+mn-cs"/>
              </a:rPr>
              <a:t>PhD:</a:t>
            </a:r>
            <a:r>
              <a:rPr kumimoji="0" lang="en-US" sz="1600" b="0" i="0" u="none" strike="noStrike" kern="1200" cap="none" spc="0" normalizeH="0" baseline="0" noProof="0" dirty="0">
                <a:ln>
                  <a:noFill/>
                </a:ln>
                <a:solidFill>
                  <a:srgbClr val="00B050"/>
                </a:solidFill>
                <a:effectLst/>
                <a:uLnTx/>
                <a:uFillTx/>
                <a:latin typeface="Futura" charset="0"/>
                <a:ea typeface="ＭＳ Ｐゴシック"/>
                <a:cs typeface="+mn-cs"/>
              </a:rPr>
              <a:t> </a:t>
            </a:r>
            <a:r>
              <a:rPr kumimoji="0" lang="en-US" sz="1600" b="0" i="0" u="none" strike="noStrike" kern="1200" cap="none" spc="0" normalizeH="0" baseline="0" noProof="0" dirty="0">
                <a:ln>
                  <a:noFill/>
                </a:ln>
                <a:solidFill>
                  <a:srgbClr val="FFFF00"/>
                </a:solidFill>
                <a:effectLst/>
                <a:uLnTx/>
                <a:uFillTx/>
                <a:latin typeface="Futura" charset="0"/>
                <a:ea typeface="ＭＳ Ｐゴシック"/>
                <a:cs typeface="+mn-cs"/>
              </a:rPr>
              <a:t>Macarena </a:t>
            </a:r>
            <a:r>
              <a:rPr kumimoji="0" lang="en-US" sz="1600" b="0" i="0" u="none" strike="noStrike" kern="1200" cap="none" spc="0" normalizeH="0" baseline="0" noProof="0" dirty="0" err="1">
                <a:ln>
                  <a:noFill/>
                </a:ln>
                <a:solidFill>
                  <a:srgbClr val="FFFF00"/>
                </a:solidFill>
                <a:effectLst/>
                <a:uLnTx/>
                <a:uFillTx/>
                <a:latin typeface="Futura" charset="0"/>
                <a:ea typeface="ＭＳ Ｐゴシック"/>
                <a:cs typeface="+mn-cs"/>
              </a:rPr>
              <a:t>Droguett</a:t>
            </a:r>
            <a:r>
              <a:rPr kumimoji="0" lang="en-US" sz="1600" b="0" i="0" u="none" strike="noStrike" kern="1200" cap="none" spc="0" normalizeH="0" baseline="0" noProof="0" dirty="0">
                <a:ln>
                  <a:noFill/>
                </a:ln>
                <a:solidFill>
                  <a:srgbClr val="FFFF00"/>
                </a:solidFill>
                <a:effectLst/>
                <a:uLnTx/>
                <a:uFillTx/>
                <a:latin typeface="Futura" charset="0"/>
                <a:ea typeface="ＭＳ Ｐゴシック"/>
                <a:cs typeface="+mn-cs"/>
              </a:rPr>
              <a:t>, </a:t>
            </a:r>
            <a:r>
              <a:rPr kumimoji="0" lang="en-US" sz="1600" b="0" i="0" u="none" strike="noStrike" kern="1200" cap="none" spc="0" normalizeH="0" baseline="0" noProof="0" dirty="0" err="1">
                <a:ln>
                  <a:noFill/>
                </a:ln>
                <a:solidFill>
                  <a:srgbClr val="FF0000"/>
                </a:solidFill>
                <a:effectLst/>
                <a:uLnTx/>
                <a:uFillTx/>
                <a:latin typeface="Futura" charset="0"/>
                <a:ea typeface="ＭＳ Ｐゴシック"/>
                <a:cs typeface="+mn-cs"/>
              </a:rPr>
              <a:t>Msc</a:t>
            </a:r>
            <a:r>
              <a:rPr kumimoji="0" lang="en-US" sz="1600" b="0" i="0" u="none" strike="noStrike" kern="1200" cap="none" spc="0" normalizeH="0" baseline="0" noProof="0" dirty="0">
                <a:ln>
                  <a:noFill/>
                </a:ln>
                <a:solidFill>
                  <a:srgbClr val="FF0000"/>
                </a:solidFill>
                <a:effectLst/>
                <a:uLnTx/>
                <a:uFillTx/>
                <a:latin typeface="Futura" charset="0"/>
                <a:ea typeface="ＭＳ Ｐゴシック"/>
                <a:cs typeface="+mn-cs"/>
              </a:rPr>
              <a:t>:</a:t>
            </a:r>
            <a:r>
              <a:rPr lang="en-US" sz="1600" dirty="0">
                <a:solidFill>
                  <a:srgbClr val="FFFF00"/>
                </a:solidFill>
                <a:latin typeface="Futura" charset="0"/>
                <a:ea typeface="ＭＳ Ｐゴシック"/>
              </a:rPr>
              <a:t> </a:t>
            </a:r>
            <a:r>
              <a:rPr kumimoji="0" lang="en-US" sz="1600" b="0" i="0" u="none" strike="noStrike" kern="1200" cap="none" spc="0" normalizeH="0" baseline="0" noProof="0" dirty="0">
                <a:ln>
                  <a:noFill/>
                </a:ln>
                <a:solidFill>
                  <a:srgbClr val="FFFF00"/>
                </a:solidFill>
                <a:effectLst/>
                <a:uLnTx/>
                <a:uFillTx/>
                <a:latin typeface="Futura" charset="0"/>
                <a:ea typeface="ＭＳ Ｐゴシック"/>
                <a:cs typeface="+mn-cs"/>
              </a:rPr>
              <a:t>Jenny Ramos</a:t>
            </a:r>
          </a:p>
          <a:p>
            <a:pPr marL="0" marR="0" lvl="0" indent="0" algn="l" defTabSz="457200" rtl="0" eaLnBrk="1" fontAlgn="base" latinLnBrk="0" hangingPunct="1">
              <a:lnSpc>
                <a:spcPct val="100000"/>
              </a:lnSpc>
              <a:spcBef>
                <a:spcPct val="20000"/>
              </a:spcBef>
              <a:spcAft>
                <a:spcPct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Futura" charset="0"/>
                <a:ea typeface="ＭＳ Ｐゴシック"/>
                <a:cs typeface="+mn-cs"/>
              </a:rPr>
              <a:t>Former Visiting Fullbright PhD:</a:t>
            </a:r>
            <a:r>
              <a:rPr kumimoji="0" lang="en-US" sz="1600" b="0" i="0" u="none" strike="noStrike" kern="1200" cap="none" spc="0" normalizeH="0" baseline="0" noProof="0" dirty="0">
                <a:ln>
                  <a:noFill/>
                </a:ln>
                <a:solidFill>
                  <a:srgbClr val="FFFF00"/>
                </a:solidFill>
                <a:effectLst/>
                <a:uLnTx/>
                <a:uFillTx/>
                <a:latin typeface="Futura" charset="0"/>
                <a:ea typeface="ＭＳ Ｐゴシック"/>
                <a:cs typeface="+mn-cs"/>
              </a:rPr>
              <a:t> Makoto Johnstone (UVa)</a:t>
            </a:r>
          </a:p>
          <a:p>
            <a:pPr lvl="0" defTabSz="457200" fontAlgn="base">
              <a:spcBef>
                <a:spcPct val="20000"/>
              </a:spcBef>
              <a:spcAft>
                <a:spcPct val="0"/>
              </a:spcAft>
              <a:defRPr/>
            </a:pPr>
            <a:r>
              <a:rPr kumimoji="0" lang="en-US" sz="1600" b="0" i="0" u="none" strike="noStrike" kern="1200" cap="none" spc="0" normalizeH="0" baseline="0" noProof="0" dirty="0">
                <a:ln>
                  <a:noFill/>
                </a:ln>
                <a:solidFill>
                  <a:srgbClr val="00B050"/>
                </a:solidFill>
                <a:effectLst/>
                <a:uLnTx/>
                <a:uFillTx/>
                <a:latin typeface="Futura" charset="0"/>
                <a:ea typeface="ＭＳ Ｐゴシック"/>
                <a:cs typeface="+mn-cs"/>
              </a:rPr>
              <a:t>Former:</a:t>
            </a:r>
            <a:r>
              <a:rPr kumimoji="0" lang="en-US" sz="1600" b="0" i="0" u="none" strike="noStrike" kern="1200" cap="none" spc="0" normalizeH="0" baseline="0" noProof="0" dirty="0">
                <a:ln>
                  <a:noFill/>
                </a:ln>
                <a:solidFill>
                  <a:srgbClr val="FFFF00"/>
                </a:solidFill>
                <a:effectLst/>
                <a:uLnTx/>
                <a:uFillTx/>
                <a:latin typeface="Futura" charset="0"/>
                <a:ea typeface="ＭＳ Ｐゴシック"/>
                <a:cs typeface="+mn-cs"/>
              </a:rPr>
              <a:t> </a:t>
            </a:r>
            <a:r>
              <a:rPr lang="en-US" sz="1600" dirty="0">
                <a:solidFill>
                  <a:srgbClr val="FFFF00"/>
                </a:solidFill>
                <a:latin typeface="Futura" charset="0"/>
                <a:ea typeface="ＭＳ Ｐゴシック"/>
              </a:rPr>
              <a:t>Clemente Riesco, Marco Troncoso, </a:t>
            </a:r>
            <a:r>
              <a:rPr kumimoji="0" lang="en-US" sz="1600" b="0" i="0" u="none" strike="noStrike" kern="1200" cap="none" spc="0" normalizeH="0" baseline="0" noProof="0" dirty="0">
                <a:ln>
                  <a:noFill/>
                </a:ln>
                <a:solidFill>
                  <a:srgbClr val="FAF811"/>
                </a:solidFill>
                <a:effectLst/>
                <a:uLnTx/>
                <a:uFillTx/>
                <a:latin typeface="Futura" charset="0"/>
                <a:ea typeface="ＭＳ Ｐゴシック"/>
                <a:cs typeface="+mn-cs"/>
              </a:rPr>
              <a:t>Dusán </a:t>
            </a:r>
            <a:r>
              <a:rPr kumimoji="0" lang="en-US" sz="1600" b="0" i="0" u="none" strike="noStrike" kern="1200" cap="none" spc="0" normalizeH="0" baseline="0" noProof="0" dirty="0" err="1">
                <a:ln>
                  <a:noFill/>
                </a:ln>
                <a:solidFill>
                  <a:srgbClr val="FAF811"/>
                </a:solidFill>
                <a:effectLst/>
                <a:uLnTx/>
                <a:uFillTx/>
                <a:latin typeface="Futura" charset="0"/>
                <a:ea typeface="ＭＳ Ｐゴシック"/>
                <a:cs typeface="+mn-cs"/>
              </a:rPr>
              <a:t>Tubín</a:t>
            </a:r>
            <a:r>
              <a:rPr kumimoji="0" lang="en-US" sz="1600" b="0" i="0" u="none" strike="noStrike" kern="1200" cap="none" spc="0" normalizeH="0" baseline="0" noProof="0" dirty="0">
                <a:ln>
                  <a:noFill/>
                </a:ln>
                <a:solidFill>
                  <a:srgbClr val="FAF811"/>
                </a:solidFill>
                <a:effectLst/>
                <a:uLnTx/>
                <a:uFillTx/>
                <a:latin typeface="Futura" charset="0"/>
                <a:ea typeface="ＭＳ Ｐゴシック"/>
                <a:cs typeface="+mn-cs"/>
              </a:rPr>
              <a:t>, Valentina Zagal, Fernando Peñaloza </a:t>
            </a:r>
            <a:r>
              <a:rPr kumimoji="0" lang="en-US" sz="1600" b="0" i="0" u="none" strike="noStrike" kern="1200" cap="none" spc="0" normalizeH="0" baseline="0" noProof="0" dirty="0">
                <a:ln>
                  <a:noFill/>
                </a:ln>
                <a:solidFill>
                  <a:srgbClr val="4EA72E"/>
                </a:solidFill>
                <a:effectLst/>
                <a:uLnTx/>
                <a:uFillTx/>
                <a:latin typeface="Futura" charset="0"/>
                <a:ea typeface="ＭＳ Ｐゴシック"/>
                <a:cs typeface="+mn-cs"/>
              </a:rPr>
              <a:t>(students)</a:t>
            </a:r>
            <a:r>
              <a:rPr kumimoji="0" lang="en-US" sz="1600" b="0" i="0" u="none" strike="noStrike" kern="1200" cap="none" spc="0" normalizeH="0" baseline="0" noProof="0" dirty="0">
                <a:ln>
                  <a:noFill/>
                </a:ln>
                <a:solidFill>
                  <a:srgbClr val="FAF811"/>
                </a:solidFill>
                <a:effectLst/>
                <a:uLnTx/>
                <a:uFillTx/>
                <a:latin typeface="Futura" charset="0"/>
                <a:ea typeface="ＭＳ Ｐゴシック"/>
                <a:cs typeface="+mn-cs"/>
              </a:rPr>
              <a:t>, Carolina </a:t>
            </a:r>
            <a:r>
              <a:rPr kumimoji="0" lang="en-US" sz="1600" b="0" i="0" u="none" strike="noStrike" kern="1200" cap="none" spc="0" normalizeH="0" baseline="0" noProof="0" dirty="0" err="1">
                <a:ln>
                  <a:noFill/>
                </a:ln>
                <a:solidFill>
                  <a:srgbClr val="FAF811"/>
                </a:solidFill>
                <a:effectLst/>
                <a:uLnTx/>
                <a:uFillTx/>
                <a:latin typeface="Futura" charset="0"/>
                <a:ea typeface="ＭＳ Ｐゴシック"/>
                <a:cs typeface="+mn-cs"/>
              </a:rPr>
              <a:t>Finlez</a:t>
            </a:r>
            <a:r>
              <a:rPr kumimoji="0" lang="en-US" sz="1600" b="0" i="0" u="none" strike="noStrike" kern="1200" cap="none" spc="0" normalizeH="0" baseline="0" noProof="0" dirty="0">
                <a:ln>
                  <a:noFill/>
                </a:ln>
                <a:solidFill>
                  <a:srgbClr val="FAF811"/>
                </a:solidFill>
                <a:effectLst/>
                <a:uLnTx/>
                <a:uFillTx/>
                <a:latin typeface="Futura" charset="0"/>
                <a:ea typeface="ＭＳ Ｐゴシック"/>
                <a:cs typeface="+mn-cs"/>
              </a:rPr>
              <a:t>, Federica Ricci, Giacomo Venturi, Patricia </a:t>
            </a:r>
            <a:r>
              <a:rPr kumimoji="0" lang="en-US" sz="1600" b="0" i="0" u="none" strike="noStrike" kern="1200" cap="none" spc="0" normalizeH="0" baseline="0" noProof="0" dirty="0" err="1">
                <a:ln>
                  <a:noFill/>
                </a:ln>
                <a:solidFill>
                  <a:srgbClr val="FAF811"/>
                </a:solidFill>
                <a:effectLst/>
                <a:uLnTx/>
                <a:uFillTx/>
                <a:latin typeface="Futura" charset="0"/>
                <a:ea typeface="ＭＳ Ｐゴシック"/>
                <a:cs typeface="+mn-cs"/>
              </a:rPr>
              <a:t>Bessiere</a:t>
            </a:r>
            <a:r>
              <a:rPr kumimoji="0" lang="en-US" sz="1600" b="0" i="0" u="none" strike="noStrike" kern="1200" cap="none" spc="0" normalizeH="0" baseline="0" noProof="0" dirty="0">
                <a:ln>
                  <a:noFill/>
                </a:ln>
                <a:solidFill>
                  <a:srgbClr val="FAF811"/>
                </a:solidFill>
                <a:effectLst/>
                <a:uLnTx/>
                <a:uFillTx/>
                <a:latin typeface="Futura" charset="0"/>
                <a:ea typeface="ＭＳ Ｐゴシック"/>
                <a:cs typeface="+mn-cs"/>
              </a:rPr>
              <a:t>, George </a:t>
            </a:r>
            <a:r>
              <a:rPr kumimoji="0" lang="en-US" sz="1600" b="0" i="0" u="none" strike="noStrike" kern="1200" cap="none" spc="0" normalizeH="0" baseline="0" noProof="0" dirty="0" err="1">
                <a:ln>
                  <a:noFill/>
                </a:ln>
                <a:solidFill>
                  <a:srgbClr val="FAF811"/>
                </a:solidFill>
                <a:effectLst/>
                <a:uLnTx/>
                <a:uFillTx/>
                <a:latin typeface="Futura" charset="0"/>
                <a:ea typeface="ＭＳ Ｐゴシック"/>
                <a:cs typeface="+mn-cs"/>
              </a:rPr>
              <a:t>Privon</a:t>
            </a:r>
            <a:r>
              <a:rPr kumimoji="0" lang="en-US" sz="1600" b="0" i="0" u="none" strike="noStrike" kern="1200" cap="none" spc="0" normalizeH="0" baseline="0" noProof="0" dirty="0">
                <a:ln>
                  <a:noFill/>
                </a:ln>
                <a:solidFill>
                  <a:srgbClr val="FAF811"/>
                </a:solidFill>
                <a:effectLst/>
                <a:uLnTx/>
                <a:uFillTx/>
                <a:latin typeface="Futura" charset="0"/>
                <a:ea typeface="ＭＳ Ｐゴシック"/>
                <a:cs typeface="+mn-cs"/>
              </a:rPr>
              <a:t> </a:t>
            </a:r>
            <a:r>
              <a:rPr kumimoji="0" lang="en-US" sz="1600" b="0" i="0" u="none" strike="noStrike" kern="1200" cap="none" spc="0" normalizeH="0" baseline="0" noProof="0" dirty="0">
                <a:ln>
                  <a:noFill/>
                </a:ln>
                <a:solidFill>
                  <a:srgbClr val="4EA72E"/>
                </a:solidFill>
                <a:effectLst/>
                <a:uLnTx/>
                <a:uFillTx/>
                <a:latin typeface="Futura" charset="0"/>
                <a:ea typeface="ＭＳ Ｐゴシック"/>
                <a:cs typeface="+mn-cs"/>
              </a:rPr>
              <a:t>(postdocs)</a:t>
            </a:r>
          </a:p>
        </p:txBody>
      </p:sp>
      <p:sp>
        <p:nvSpPr>
          <p:cNvPr id="2" name="Rectangle 3">
            <a:extLst>
              <a:ext uri="{FF2B5EF4-FFF2-40B4-BE49-F238E27FC236}">
                <a16:creationId xmlns:a16="http://schemas.microsoft.com/office/drawing/2014/main" id="{1C1AC213-79AF-ECA4-4DA4-E4E4BB69581F}"/>
              </a:ext>
            </a:extLst>
          </p:cNvPr>
          <p:cNvSpPr>
            <a:spLocks noChangeArrowheads="1"/>
          </p:cNvSpPr>
          <p:nvPr/>
        </p:nvSpPr>
        <p:spPr bwMode="auto">
          <a:xfrm>
            <a:off x="0" y="43342"/>
            <a:ext cx="12030891" cy="1749524"/>
          </a:xfrm>
          <a:prstGeom prst="rect">
            <a:avLst/>
          </a:prstGeom>
          <a:solidFill>
            <a:schemeClr val="tx1">
              <a:alpha val="51311"/>
            </a:schemeClr>
          </a:solid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400" b="1" i="0" u="none" strike="noStrike" kern="1200" cap="none" spc="0" normalizeH="0" baseline="0" noProof="0" dirty="0">
                <a:ln>
                  <a:noFill/>
                </a:ln>
                <a:solidFill>
                  <a:srgbClr val="FF121E"/>
                </a:solidFill>
                <a:effectLst>
                  <a:outerShdw blurRad="38100" dist="38100" dir="2700000" algn="tl">
                    <a:srgbClr val="DDDDDD"/>
                  </a:outerShdw>
                </a:effectLst>
                <a:uLnTx/>
                <a:uFillTx/>
                <a:latin typeface="Futura" pitchFamily="-103" charset="0"/>
                <a:ea typeface="ＭＳ Ｐゴシック"/>
                <a:cs typeface="+mn-cs"/>
              </a:rPr>
              <a:t>Feeding and Finding Close-Separation Dual AGN: Insights from Multiwavelength SEDs and ALMA Observations</a:t>
            </a:r>
          </a:p>
        </p:txBody>
      </p:sp>
      <p:sp>
        <p:nvSpPr>
          <p:cNvPr id="3" name="Rectangle 4">
            <a:extLst>
              <a:ext uri="{FF2B5EF4-FFF2-40B4-BE49-F238E27FC236}">
                <a16:creationId xmlns:a16="http://schemas.microsoft.com/office/drawing/2014/main" id="{2F39C03A-206C-65E2-1B98-A92B655EA458}"/>
              </a:ext>
            </a:extLst>
          </p:cNvPr>
          <p:cNvSpPr>
            <a:spLocks noChangeArrowheads="1"/>
          </p:cNvSpPr>
          <p:nvPr/>
        </p:nvSpPr>
        <p:spPr bwMode="auto">
          <a:xfrm>
            <a:off x="3656194" y="1816352"/>
            <a:ext cx="5180325" cy="1742856"/>
          </a:xfrm>
          <a:prstGeom prst="rect">
            <a:avLst/>
          </a:prstGeom>
          <a:noFill/>
          <a:ln w="9525">
            <a:noFill/>
            <a:miter lim="800000"/>
            <a:headEnd/>
            <a:tailEnd/>
          </a:ln>
        </p:spPr>
        <p:txBody>
          <a:bodyPr>
            <a:prstTxWarp prst="textNoShape">
              <a:avLst/>
            </a:prstTxWarp>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3600" b="0" i="0" u="none" strike="noStrike" kern="1200" cap="none" spc="0" normalizeH="0" baseline="0" noProof="0" dirty="0">
                <a:ln>
                  <a:noFill/>
                </a:ln>
                <a:solidFill>
                  <a:srgbClr val="FFFFFF"/>
                </a:solidFill>
                <a:effectLst>
                  <a:outerShdw blurRad="38100" dist="38100" dir="2700000" algn="tl">
                    <a:srgbClr val="DDDDDD"/>
                  </a:outerShdw>
                </a:effectLst>
                <a:uLnTx/>
                <a:uFillTx/>
                <a:latin typeface="Futura" pitchFamily="-103" charset="0"/>
                <a:ea typeface="ＭＳ Ｐゴシック"/>
                <a:cs typeface="+mn-cs"/>
              </a:rPr>
              <a:t>Ezequiel Treister </a:t>
            </a:r>
          </a:p>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2400" b="0" i="0" u="none" strike="noStrike" kern="1200" cap="none" spc="0" normalizeH="0" baseline="0" noProof="0" dirty="0">
                <a:ln>
                  <a:noFill/>
                </a:ln>
                <a:solidFill>
                  <a:srgbClr val="FFFFFF"/>
                </a:solidFill>
                <a:effectLst>
                  <a:outerShdw blurRad="38100" dist="38100" dir="2700000" algn="tl">
                    <a:srgbClr val="DDDDDD"/>
                  </a:outerShdw>
                </a:effectLst>
                <a:uLnTx/>
                <a:uFillTx/>
                <a:latin typeface="Futura" pitchFamily="-103" charset="0"/>
                <a:ea typeface="ＭＳ Ｐゴシック"/>
                <a:cs typeface="+mn-cs"/>
              </a:rPr>
              <a:t>Institute of Advanced Studies</a:t>
            </a:r>
          </a:p>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2400" b="0" i="0" u="none" strike="noStrike" kern="1200" cap="none" spc="0" normalizeH="0" baseline="0" noProof="0" dirty="0">
                <a:ln>
                  <a:noFill/>
                </a:ln>
                <a:solidFill>
                  <a:srgbClr val="FFFFFF"/>
                </a:solidFill>
                <a:effectLst>
                  <a:outerShdw blurRad="38100" dist="38100" dir="2700000" algn="tl">
                    <a:srgbClr val="DDDDDD"/>
                  </a:outerShdw>
                </a:effectLst>
                <a:uLnTx/>
                <a:uFillTx/>
                <a:latin typeface="Futura" pitchFamily="-103" charset="0"/>
                <a:ea typeface="ＭＳ Ｐゴシック"/>
                <a:cs typeface="+mn-cs"/>
              </a:rPr>
              <a:t>Universidad de Tarapacá</a:t>
            </a:r>
            <a:endParaRPr kumimoji="0" lang="en-US" sz="1600" b="0" i="0" u="none" strike="noStrike" kern="1200" cap="none" spc="0" normalizeH="0" baseline="0" noProof="0" dirty="0">
              <a:ln>
                <a:noFill/>
              </a:ln>
              <a:solidFill>
                <a:srgbClr val="EDEA13"/>
              </a:solidFill>
              <a:effectLst/>
              <a:uLnTx/>
              <a:uFillTx/>
              <a:latin typeface="Futura" pitchFamily="-103" charset="0"/>
              <a:ea typeface="ＭＳ Ｐゴシック"/>
              <a:cs typeface="+mn-cs"/>
            </a:endParaRPr>
          </a:p>
        </p:txBody>
      </p:sp>
      <p:pic>
        <p:nvPicPr>
          <p:cNvPr id="15" name="Picture 14">
            <a:extLst>
              <a:ext uri="{FF2B5EF4-FFF2-40B4-BE49-F238E27FC236}">
                <a16:creationId xmlns:a16="http://schemas.microsoft.com/office/drawing/2014/main" id="{26053126-A3A3-DBE5-7402-50F6C065EF35}"/>
              </a:ext>
            </a:extLst>
          </p:cNvPr>
          <p:cNvPicPr>
            <a:picLocks noChangeAspect="1"/>
          </p:cNvPicPr>
          <p:nvPr/>
        </p:nvPicPr>
        <p:blipFill>
          <a:blip r:embed="rId8">
            <a:alphaModFix amt="67000"/>
          </a:blip>
          <a:stretch>
            <a:fillRect/>
          </a:stretch>
        </p:blipFill>
        <p:spPr>
          <a:xfrm>
            <a:off x="43542" y="6127641"/>
            <a:ext cx="1970315" cy="736275"/>
          </a:xfrm>
          <a:prstGeom prst="rect">
            <a:avLst/>
          </a:prstGeom>
        </p:spPr>
      </p:pic>
      <p:pic>
        <p:nvPicPr>
          <p:cNvPr id="16" name="Picture 15">
            <a:extLst>
              <a:ext uri="{FF2B5EF4-FFF2-40B4-BE49-F238E27FC236}">
                <a16:creationId xmlns:a16="http://schemas.microsoft.com/office/drawing/2014/main" id="{613CC162-025B-7534-3B96-39475D47AED0}"/>
              </a:ext>
            </a:extLst>
          </p:cNvPr>
          <p:cNvPicPr>
            <a:picLocks noChangeAspect="1"/>
          </p:cNvPicPr>
          <p:nvPr/>
        </p:nvPicPr>
        <p:blipFill>
          <a:blip r:embed="rId9">
            <a:alphaModFix amt="68000"/>
          </a:blip>
          <a:stretch>
            <a:fillRect/>
          </a:stretch>
        </p:blipFill>
        <p:spPr>
          <a:xfrm>
            <a:off x="10247136" y="5433047"/>
            <a:ext cx="1944864" cy="1389188"/>
          </a:xfrm>
          <a:prstGeom prst="rect">
            <a:avLst/>
          </a:prstGeom>
        </p:spPr>
      </p:pic>
      <p:pic>
        <p:nvPicPr>
          <p:cNvPr id="17" name="Picture 16">
            <a:extLst>
              <a:ext uri="{FF2B5EF4-FFF2-40B4-BE49-F238E27FC236}">
                <a16:creationId xmlns:a16="http://schemas.microsoft.com/office/drawing/2014/main" id="{8ACE7F51-6D53-E15B-A418-6530C8E553D7}"/>
              </a:ext>
            </a:extLst>
          </p:cNvPr>
          <p:cNvPicPr>
            <a:picLocks noChangeAspect="1"/>
          </p:cNvPicPr>
          <p:nvPr/>
        </p:nvPicPr>
        <p:blipFill>
          <a:blip r:embed="rId10">
            <a:alphaModFix amt="78000"/>
          </a:blip>
          <a:stretch>
            <a:fillRect/>
          </a:stretch>
        </p:blipFill>
        <p:spPr>
          <a:xfrm>
            <a:off x="4318047" y="6138107"/>
            <a:ext cx="2213382" cy="723038"/>
          </a:xfrm>
          <a:prstGeom prst="rect">
            <a:avLst/>
          </a:prstGeom>
        </p:spPr>
      </p:pic>
    </p:spTree>
    <p:extLst>
      <p:ext uri="{BB962C8B-B14F-4D97-AF65-F5344CB8AC3E}">
        <p14:creationId xmlns:p14="http://schemas.microsoft.com/office/powerpoint/2010/main" val="1718431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59FF0D9B-04B5-1506-5EE2-E3A49C7482A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F5F2BB5-1F6A-C41E-6A48-BE1DABCD0839}"/>
              </a:ext>
            </a:extLst>
          </p:cNvPr>
          <p:cNvPicPr>
            <a:picLocks noChangeAspect="1"/>
          </p:cNvPicPr>
          <p:nvPr/>
        </p:nvPicPr>
        <p:blipFill>
          <a:blip r:embed="rId3"/>
          <a:stretch>
            <a:fillRect/>
          </a:stretch>
        </p:blipFill>
        <p:spPr>
          <a:xfrm>
            <a:off x="1086571" y="1113674"/>
            <a:ext cx="10201738" cy="5744326"/>
          </a:xfrm>
          <a:prstGeom prst="rect">
            <a:avLst/>
          </a:prstGeom>
        </p:spPr>
      </p:pic>
      <p:sp>
        <p:nvSpPr>
          <p:cNvPr id="25" name="Text Box 5">
            <a:extLst>
              <a:ext uri="{FF2B5EF4-FFF2-40B4-BE49-F238E27FC236}">
                <a16:creationId xmlns:a16="http://schemas.microsoft.com/office/drawing/2014/main" id="{418A84EC-9492-444B-A6AF-6ECCBA934B93}"/>
              </a:ext>
            </a:extLst>
          </p:cNvPr>
          <p:cNvSpPr txBox="1">
            <a:spLocks noChangeArrowheads="1"/>
          </p:cNvSpPr>
          <p:nvPr/>
        </p:nvSpPr>
        <p:spPr bwMode="auto">
          <a:xfrm>
            <a:off x="8613992" y="2994846"/>
            <a:ext cx="1707547"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Sep ~4kpc</a:t>
            </a:r>
          </a:p>
        </p:txBody>
      </p:sp>
      <p:sp>
        <p:nvSpPr>
          <p:cNvPr id="26" name="Text Box 5">
            <a:extLst>
              <a:ext uri="{FF2B5EF4-FFF2-40B4-BE49-F238E27FC236}">
                <a16:creationId xmlns:a16="http://schemas.microsoft.com/office/drawing/2014/main" id="{5F33F31E-C57C-9455-2627-21DFD9DF04A2}"/>
              </a:ext>
            </a:extLst>
          </p:cNvPr>
          <p:cNvSpPr txBox="1">
            <a:spLocks noChangeArrowheads="1"/>
          </p:cNvSpPr>
          <p:nvPr/>
        </p:nvSpPr>
        <p:spPr bwMode="auto">
          <a:xfrm>
            <a:off x="5333667" y="2998113"/>
            <a:ext cx="1707546"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Sep ~4kpc</a:t>
            </a:r>
          </a:p>
        </p:txBody>
      </p:sp>
      <p:sp>
        <p:nvSpPr>
          <p:cNvPr id="27" name="Text Box 5">
            <a:extLst>
              <a:ext uri="{FF2B5EF4-FFF2-40B4-BE49-F238E27FC236}">
                <a16:creationId xmlns:a16="http://schemas.microsoft.com/office/drawing/2014/main" id="{442E41D9-50C3-17E9-3FD7-7499DAC89726}"/>
              </a:ext>
            </a:extLst>
          </p:cNvPr>
          <p:cNvSpPr txBox="1">
            <a:spLocks noChangeArrowheads="1"/>
          </p:cNvSpPr>
          <p:nvPr/>
        </p:nvSpPr>
        <p:spPr bwMode="auto">
          <a:xfrm>
            <a:off x="5316855" y="5771516"/>
            <a:ext cx="2034539"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Sep ~1.5kpc</a:t>
            </a:r>
          </a:p>
        </p:txBody>
      </p:sp>
      <p:sp>
        <p:nvSpPr>
          <p:cNvPr id="30" name="Text Box 5">
            <a:extLst>
              <a:ext uri="{FF2B5EF4-FFF2-40B4-BE49-F238E27FC236}">
                <a16:creationId xmlns:a16="http://schemas.microsoft.com/office/drawing/2014/main" id="{04485352-DF28-8354-10EA-561CAB17739E}"/>
              </a:ext>
            </a:extLst>
          </p:cNvPr>
          <p:cNvSpPr txBox="1">
            <a:spLocks noChangeArrowheads="1"/>
          </p:cNvSpPr>
          <p:nvPr/>
        </p:nvSpPr>
        <p:spPr bwMode="auto">
          <a:xfrm>
            <a:off x="2051685" y="3003828"/>
            <a:ext cx="2034539"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Sep ~1kpc</a:t>
            </a:r>
          </a:p>
        </p:txBody>
      </p:sp>
      <p:sp>
        <p:nvSpPr>
          <p:cNvPr id="9" name="Text Box 5">
            <a:extLst>
              <a:ext uri="{FF2B5EF4-FFF2-40B4-BE49-F238E27FC236}">
                <a16:creationId xmlns:a16="http://schemas.microsoft.com/office/drawing/2014/main" id="{CA8EB814-4714-252F-A0E2-3FD5675B869D}"/>
              </a:ext>
            </a:extLst>
          </p:cNvPr>
          <p:cNvSpPr txBox="1">
            <a:spLocks noChangeArrowheads="1"/>
          </p:cNvSpPr>
          <p:nvPr/>
        </p:nvSpPr>
        <p:spPr bwMode="auto">
          <a:xfrm>
            <a:off x="2051685" y="5755756"/>
            <a:ext cx="2034539"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Sep ~0.2kpc</a:t>
            </a:r>
          </a:p>
        </p:txBody>
      </p:sp>
      <p:sp>
        <p:nvSpPr>
          <p:cNvPr id="10" name="TextBox 9">
            <a:extLst>
              <a:ext uri="{FF2B5EF4-FFF2-40B4-BE49-F238E27FC236}">
                <a16:creationId xmlns:a16="http://schemas.microsoft.com/office/drawing/2014/main" id="{14209B5B-43B3-6A2B-90E9-3811B320A3D8}"/>
              </a:ext>
            </a:extLst>
          </p:cNvPr>
          <p:cNvSpPr txBox="1">
            <a:spLocks noChangeArrowheads="1"/>
          </p:cNvSpPr>
          <p:nvPr/>
        </p:nvSpPr>
        <p:spPr bwMode="auto">
          <a:xfrm>
            <a:off x="361950" y="617196"/>
            <a:ext cx="11776855" cy="492443"/>
          </a:xfrm>
          <a:prstGeom prst="rect">
            <a:avLst/>
          </a:prstGeom>
          <a:solidFill>
            <a:schemeClr val="tx1"/>
          </a:solidFill>
          <a:ln w="19050">
            <a:noFill/>
            <a:miter lim="800000"/>
            <a:headEnd/>
            <a:tailEnd/>
          </a:ln>
        </p:spPr>
        <p:txBody>
          <a:bodyPr wrap="square">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600" b="0" i="0" u="none" strike="noStrike" kern="1200" cap="none" spc="0" normalizeH="0" baseline="0" noProof="0" dirty="0">
                <a:ln>
                  <a:noFill/>
                </a:ln>
                <a:solidFill>
                  <a:srgbClr val="FFFFFF"/>
                </a:solidFill>
                <a:effectLst/>
                <a:uLnTx/>
                <a:uFillTx/>
                <a:latin typeface="Arial"/>
                <a:ea typeface="ＭＳ Ｐゴシック"/>
                <a:cs typeface="Helvetica Neue Medium"/>
              </a:rPr>
              <a:t>ALMA Cycle 8-10 high-resolution observations of CO in nearby dual AGN </a:t>
            </a:r>
          </a:p>
        </p:txBody>
      </p:sp>
      <p:sp>
        <p:nvSpPr>
          <p:cNvPr id="6" name="Rectangle 3">
            <a:extLst>
              <a:ext uri="{FF2B5EF4-FFF2-40B4-BE49-F238E27FC236}">
                <a16:creationId xmlns:a16="http://schemas.microsoft.com/office/drawing/2014/main" id="{205D42C5-67A1-F576-CD2E-BD59A2972AC0}"/>
              </a:ext>
            </a:extLst>
          </p:cNvPr>
          <p:cNvSpPr>
            <a:spLocks noChangeArrowheads="1"/>
          </p:cNvSpPr>
          <p:nvPr/>
        </p:nvSpPr>
        <p:spPr bwMode="auto">
          <a:xfrm>
            <a:off x="1524000" y="54430"/>
            <a:ext cx="962025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Molecular gas in known dual AGN</a:t>
            </a:r>
            <a:endParaRPr kumimoji="0" lang="en-US" sz="32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sp>
        <p:nvSpPr>
          <p:cNvPr id="4" name="Text Box 5">
            <a:extLst>
              <a:ext uri="{FF2B5EF4-FFF2-40B4-BE49-F238E27FC236}">
                <a16:creationId xmlns:a16="http://schemas.microsoft.com/office/drawing/2014/main" id="{628EEC6F-6462-681B-115C-28095E32D278}"/>
              </a:ext>
            </a:extLst>
          </p:cNvPr>
          <p:cNvSpPr txBox="1">
            <a:spLocks noChangeArrowheads="1"/>
          </p:cNvSpPr>
          <p:nvPr/>
        </p:nvSpPr>
        <p:spPr bwMode="auto">
          <a:xfrm>
            <a:off x="7104929" y="6442437"/>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Arial"/>
                <a:ea typeface="ＭＳ Ｐゴシック"/>
              </a:rPr>
              <a:t>Johnstone,Treister</a:t>
            </a:r>
            <a:r>
              <a:rPr lang="en-US" dirty="0">
                <a:solidFill>
                  <a:srgbClr val="000000"/>
                </a:solidFill>
                <a:latin typeface="Arial"/>
                <a:ea typeface="ＭＳ Ｐゴシック"/>
              </a:rPr>
              <a:t> et al. </a:t>
            </a:r>
            <a:r>
              <a:rPr kumimoji="0" lang="en-US" sz="1800" b="0" i="0" u="none" strike="noStrike" kern="1200" cap="none" spc="0" normalizeH="0" baseline="0" noProof="0" dirty="0">
                <a:ln>
                  <a:noFill/>
                </a:ln>
                <a:solidFill>
                  <a:srgbClr val="000000"/>
                </a:solidFill>
                <a:effectLst/>
                <a:uLnTx/>
                <a:uFillTx/>
                <a:latin typeface="Arial"/>
                <a:ea typeface="ＭＳ Ｐゴシック"/>
              </a:rPr>
              <a:t>(2025)</a:t>
            </a:r>
          </a:p>
        </p:txBody>
      </p:sp>
    </p:spTree>
    <p:extLst>
      <p:ext uri="{BB962C8B-B14F-4D97-AF65-F5344CB8AC3E}">
        <p14:creationId xmlns:p14="http://schemas.microsoft.com/office/powerpoint/2010/main" val="3608293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32FC4ACD-4E6C-6FD0-D50E-51EE38BB3491}"/>
            </a:ext>
          </a:extLst>
        </p:cNvPr>
        <p:cNvGrpSpPr/>
        <p:nvPr/>
      </p:nvGrpSpPr>
      <p:grpSpPr>
        <a:xfrm>
          <a:off x="0" y="0"/>
          <a:ext cx="0" cy="0"/>
          <a:chOff x="0" y="0"/>
          <a:chExt cx="0" cy="0"/>
        </a:xfrm>
      </p:grpSpPr>
      <p:sp>
        <p:nvSpPr>
          <p:cNvPr id="6" name="Rectangle 3">
            <a:extLst>
              <a:ext uri="{FF2B5EF4-FFF2-40B4-BE49-F238E27FC236}">
                <a16:creationId xmlns:a16="http://schemas.microsoft.com/office/drawing/2014/main" id="{E5376822-272C-2270-C73A-6007B0BF8EBD}"/>
              </a:ext>
            </a:extLst>
          </p:cNvPr>
          <p:cNvSpPr>
            <a:spLocks noChangeArrowheads="1"/>
          </p:cNvSpPr>
          <p:nvPr/>
        </p:nvSpPr>
        <p:spPr bwMode="auto">
          <a:xfrm>
            <a:off x="1524000" y="54430"/>
            <a:ext cx="962025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Molecular gas in known dual AGN</a:t>
            </a:r>
            <a:endParaRPr kumimoji="0" lang="en-US" sz="32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sp>
        <p:nvSpPr>
          <p:cNvPr id="7" name="Text Box 5">
            <a:extLst>
              <a:ext uri="{FF2B5EF4-FFF2-40B4-BE49-F238E27FC236}">
                <a16:creationId xmlns:a16="http://schemas.microsoft.com/office/drawing/2014/main" id="{A916B13C-AD6C-37F3-E038-19E8AACAF7C3}"/>
              </a:ext>
            </a:extLst>
          </p:cNvPr>
          <p:cNvSpPr txBox="1">
            <a:spLocks noChangeArrowheads="1"/>
          </p:cNvSpPr>
          <p:nvPr/>
        </p:nvSpPr>
        <p:spPr bwMode="auto">
          <a:xfrm>
            <a:off x="67309" y="3968942"/>
            <a:ext cx="12057382" cy="2473495"/>
          </a:xfrm>
          <a:prstGeom prst="rect">
            <a:avLst/>
          </a:prstGeom>
          <a:noFill/>
          <a:ln w="9525">
            <a:noFill/>
            <a:miter lim="800000"/>
            <a:headEnd/>
            <a:tailEnd/>
          </a:ln>
        </p:spPr>
        <p:txBody>
          <a:bodyPr wrap="square">
            <a:prstTxWarp prst="textNoShape">
              <a:avLst/>
            </a:prstTxWarp>
            <a:no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The global molecular gas mass of the host galaxy is relatively constant across nuclear separation.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T</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he SMBH Sphere of Influence (</a:t>
            </a: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SoI</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 region where SMBH gravity dominates</a:t>
            </a:r>
            <a:r>
              <a:rPr kumimoji="0" lang="en-US" sz="2200" b="0" i="0" u="none" strike="noStrike" kern="1200" cap="none" spc="0" normalizeH="0" baseline="0" noProof="0" dirty="0">
                <a:ln>
                  <a:noFill/>
                </a:ln>
                <a:solidFill>
                  <a:srgbClr val="FFFFFF"/>
                </a:solidFill>
                <a:effectLst/>
                <a:uLnTx/>
                <a:uFillTx/>
                <a:latin typeface="Arial"/>
                <a:ea typeface="ＭＳ Ｐゴシック"/>
              </a:rPr>
              <a:t>)</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 contains higher fractions of the molecular gas at smaller nuclear separations.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sym typeface="Wingdings" pitchFamily="2" charset="2"/>
              </a:rPr>
              <a:t>    </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sym typeface="Wingdings" pitchFamily="2" charset="2"/>
              </a:rPr>
              <a:t></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The gas distribution becomes more centrally concentrated as the merger progresses. </a:t>
            </a:r>
            <a:endParaRPr lang="en-US" sz="2200" dirty="0">
              <a:solidFill>
                <a:srgbClr val="FFFFFF"/>
              </a:solidFill>
              <a:latin typeface="Arial"/>
              <a:ea typeface="ＭＳ Ｐゴシック"/>
            </a:endParaRPr>
          </a:p>
          <a:p>
            <a:pPr marL="342900" lvl="0" indent="-342900" eaLnBrk="0" fontAlgn="base" hangingPunct="0">
              <a:spcBef>
                <a:spcPct val="0"/>
              </a:spcBef>
              <a:spcAft>
                <a:spcPct val="0"/>
              </a:spcAft>
              <a:buFont typeface="Arial" panose="020B0604020202020204" pitchFamily="34" charset="0"/>
              <a:buChar char="•"/>
              <a:defRPr/>
            </a:pPr>
            <a:r>
              <a:rPr lang="en-US" sz="2200" dirty="0">
                <a:solidFill>
                  <a:srgbClr val="FFFFFF"/>
                </a:solidFill>
                <a:latin typeface="Arial" panose="020B0604020202020204" pitchFamily="34" charset="0"/>
                <a:cs typeface="Arial" panose="020B0604020202020204" pitchFamily="34" charset="0"/>
              </a:rPr>
              <a:t>The non-rotating molecular gas mass is weakly anti-correlated with the Eddington ratio, but it does not correlate with the AGN bolometric luminosity.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solidFill>
                <a:srgbClr val="FFFFFF"/>
              </a:solidFill>
              <a:effectLst/>
              <a:uLnTx/>
              <a:uFillTx/>
              <a:latin typeface="Arial"/>
              <a:ea typeface="ＭＳ Ｐゴシック"/>
              <a:cs typeface="+mn-cs"/>
            </a:endParaRPr>
          </a:p>
        </p:txBody>
      </p:sp>
      <p:sp>
        <p:nvSpPr>
          <p:cNvPr id="2" name="Text Box 5">
            <a:extLst>
              <a:ext uri="{FF2B5EF4-FFF2-40B4-BE49-F238E27FC236}">
                <a16:creationId xmlns:a16="http://schemas.microsoft.com/office/drawing/2014/main" id="{452B3E63-6504-829F-0C0C-C215AA9B5F75}"/>
              </a:ext>
            </a:extLst>
          </p:cNvPr>
          <p:cNvSpPr txBox="1">
            <a:spLocks noChangeArrowheads="1"/>
          </p:cNvSpPr>
          <p:nvPr/>
        </p:nvSpPr>
        <p:spPr bwMode="auto">
          <a:xfrm>
            <a:off x="7898309" y="6442437"/>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err="1">
                <a:ln>
                  <a:noFill/>
                </a:ln>
                <a:solidFill>
                  <a:schemeClr val="bg1"/>
                </a:solidFill>
                <a:effectLst/>
                <a:uLnTx/>
                <a:uFillTx/>
                <a:latin typeface="Arial"/>
                <a:ea typeface="ＭＳ Ｐゴシック"/>
              </a:rPr>
              <a:t>Johnstone,Treister</a:t>
            </a:r>
            <a:r>
              <a:rPr lang="en-US" dirty="0">
                <a:solidFill>
                  <a:schemeClr val="bg1"/>
                </a:solidFill>
                <a:latin typeface="Arial"/>
                <a:ea typeface="ＭＳ Ｐゴシック"/>
              </a:rPr>
              <a:t> et al. </a:t>
            </a:r>
            <a:r>
              <a:rPr kumimoji="0" lang="en-US" sz="1800" b="0" i="0" u="none" strike="noStrike" kern="1200" cap="none" spc="0" normalizeH="0" baseline="0" noProof="0" dirty="0">
                <a:ln>
                  <a:noFill/>
                </a:ln>
                <a:solidFill>
                  <a:schemeClr val="bg1"/>
                </a:solidFill>
                <a:effectLst/>
                <a:uLnTx/>
                <a:uFillTx/>
                <a:latin typeface="Arial"/>
                <a:ea typeface="ＭＳ Ｐゴシック"/>
              </a:rPr>
              <a:t>(2025)</a:t>
            </a:r>
          </a:p>
        </p:txBody>
      </p:sp>
      <p:pic>
        <p:nvPicPr>
          <p:cNvPr id="8" name="Picture 7">
            <a:extLst>
              <a:ext uri="{FF2B5EF4-FFF2-40B4-BE49-F238E27FC236}">
                <a16:creationId xmlns:a16="http://schemas.microsoft.com/office/drawing/2014/main" id="{FE53924A-5EB8-A314-43A2-9F9E60E07A0B}"/>
              </a:ext>
            </a:extLst>
          </p:cNvPr>
          <p:cNvPicPr>
            <a:picLocks noChangeAspect="1"/>
          </p:cNvPicPr>
          <p:nvPr/>
        </p:nvPicPr>
        <p:blipFill>
          <a:blip r:embed="rId3"/>
          <a:stretch>
            <a:fillRect/>
          </a:stretch>
        </p:blipFill>
        <p:spPr>
          <a:xfrm>
            <a:off x="703119" y="716480"/>
            <a:ext cx="3773878" cy="3164866"/>
          </a:xfrm>
          <a:prstGeom prst="rect">
            <a:avLst/>
          </a:prstGeom>
        </p:spPr>
      </p:pic>
      <p:pic>
        <p:nvPicPr>
          <p:cNvPr id="9" name="Picture 8">
            <a:extLst>
              <a:ext uri="{FF2B5EF4-FFF2-40B4-BE49-F238E27FC236}">
                <a16:creationId xmlns:a16="http://schemas.microsoft.com/office/drawing/2014/main" id="{280DF891-C87E-7A19-7401-BEB06F63A603}"/>
              </a:ext>
            </a:extLst>
          </p:cNvPr>
          <p:cNvPicPr>
            <a:picLocks noChangeAspect="1"/>
          </p:cNvPicPr>
          <p:nvPr/>
        </p:nvPicPr>
        <p:blipFill>
          <a:blip r:embed="rId4"/>
          <a:stretch>
            <a:fillRect/>
          </a:stretch>
        </p:blipFill>
        <p:spPr>
          <a:xfrm>
            <a:off x="6688283" y="740230"/>
            <a:ext cx="3622269" cy="3141116"/>
          </a:xfrm>
          <a:prstGeom prst="rect">
            <a:avLst/>
          </a:prstGeom>
        </p:spPr>
      </p:pic>
    </p:spTree>
    <p:extLst>
      <p:ext uri="{BB962C8B-B14F-4D97-AF65-F5344CB8AC3E}">
        <p14:creationId xmlns:p14="http://schemas.microsoft.com/office/powerpoint/2010/main" val="16852161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9CEAB558-58B9-4182-8736-96429B693AC0}"/>
            </a:ext>
          </a:extLst>
        </p:cNvPr>
        <p:cNvGrpSpPr/>
        <p:nvPr/>
      </p:nvGrpSpPr>
      <p:grpSpPr>
        <a:xfrm>
          <a:off x="0" y="0"/>
          <a:ext cx="0" cy="0"/>
          <a:chOff x="0" y="0"/>
          <a:chExt cx="0" cy="0"/>
        </a:xfrm>
      </p:grpSpPr>
      <p:sp>
        <p:nvSpPr>
          <p:cNvPr id="6" name="Rectangle 3">
            <a:extLst>
              <a:ext uri="{FF2B5EF4-FFF2-40B4-BE49-F238E27FC236}">
                <a16:creationId xmlns:a16="http://schemas.microsoft.com/office/drawing/2014/main" id="{C12D66AF-4395-3C3D-6701-5B40AB0A5C92}"/>
              </a:ext>
            </a:extLst>
          </p:cNvPr>
          <p:cNvSpPr>
            <a:spLocks noChangeArrowheads="1"/>
          </p:cNvSpPr>
          <p:nvPr/>
        </p:nvSpPr>
        <p:spPr bwMode="auto">
          <a:xfrm>
            <a:off x="1524000" y="54430"/>
            <a:ext cx="962025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Molecular gas in known dual AGN</a:t>
            </a:r>
            <a:endParaRPr kumimoji="0" lang="en-US" sz="32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sp>
        <p:nvSpPr>
          <p:cNvPr id="8" name="Text Box 5">
            <a:extLst>
              <a:ext uri="{FF2B5EF4-FFF2-40B4-BE49-F238E27FC236}">
                <a16:creationId xmlns:a16="http://schemas.microsoft.com/office/drawing/2014/main" id="{7F03425C-0145-CA8A-38A8-768E2788AA1A}"/>
              </a:ext>
            </a:extLst>
          </p:cNvPr>
          <p:cNvSpPr txBox="1">
            <a:spLocks noChangeArrowheads="1"/>
          </p:cNvSpPr>
          <p:nvPr/>
        </p:nvSpPr>
        <p:spPr bwMode="auto">
          <a:xfrm>
            <a:off x="756145" y="5265675"/>
            <a:ext cx="11144250" cy="1180795"/>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The molecular gas properties of single and dual AGN systems are relatively consistent with each other. </a:t>
            </a:r>
          </a:p>
          <a:p>
            <a:pPr>
              <a:defRPr/>
            </a:pPr>
            <a:r>
              <a:rPr lang="en-US" sz="2200" b="1" dirty="0">
                <a:solidFill>
                  <a:srgbClr val="FFFFFF"/>
                </a:solidFill>
                <a:latin typeface="Arial" panose="020B0604020202020204" pitchFamily="34" charset="0"/>
                <a:ea typeface="ＭＳ Ｐゴシック"/>
                <a:cs typeface="Arial" panose="020B0604020202020204" pitchFamily="34" charset="0"/>
              </a:rPr>
              <a:t>S</a:t>
            </a:r>
            <a:r>
              <a:rPr kumimoji="0" lang="en-US" sz="2200" b="1" i="0" u="none" strike="noStrike" kern="1200" cap="none" spc="0" normalizeH="0" baseline="0" noProof="0" dirty="0" err="1">
                <a:ln>
                  <a:noFill/>
                </a:ln>
                <a:solidFill>
                  <a:srgbClr val="FFFFFF"/>
                </a:solidFill>
                <a:effectLst/>
                <a:uLnTx/>
                <a:uFillTx/>
                <a:latin typeface="Arial" panose="020B0604020202020204" pitchFamily="34" charset="0"/>
                <a:ea typeface="ＭＳ Ｐゴシック"/>
                <a:cs typeface="Arial" panose="020B0604020202020204" pitchFamily="34" charset="0"/>
              </a:rPr>
              <a:t>ame</a:t>
            </a:r>
            <a:r>
              <a:rPr kumimoji="0" lang="en-US" sz="2200" b="1"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 gas supply → different AGN activity = variability</a:t>
            </a:r>
          </a:p>
        </p:txBody>
      </p:sp>
      <p:sp>
        <p:nvSpPr>
          <p:cNvPr id="3" name="Text Box 5">
            <a:extLst>
              <a:ext uri="{FF2B5EF4-FFF2-40B4-BE49-F238E27FC236}">
                <a16:creationId xmlns:a16="http://schemas.microsoft.com/office/drawing/2014/main" id="{136B7E03-0F45-CF3F-78B4-797B396D14FF}"/>
              </a:ext>
            </a:extLst>
          </p:cNvPr>
          <p:cNvSpPr txBox="1">
            <a:spLocks noChangeArrowheads="1"/>
          </p:cNvSpPr>
          <p:nvPr/>
        </p:nvSpPr>
        <p:spPr bwMode="auto">
          <a:xfrm>
            <a:off x="7898309" y="6442437"/>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err="1">
                <a:ln>
                  <a:noFill/>
                </a:ln>
                <a:solidFill>
                  <a:schemeClr val="bg1"/>
                </a:solidFill>
                <a:effectLst/>
                <a:uLnTx/>
                <a:uFillTx/>
                <a:latin typeface="Arial"/>
                <a:ea typeface="ＭＳ Ｐゴシック"/>
              </a:rPr>
              <a:t>Johnstone,Treister</a:t>
            </a:r>
            <a:r>
              <a:rPr lang="en-US" dirty="0">
                <a:solidFill>
                  <a:schemeClr val="bg1"/>
                </a:solidFill>
                <a:latin typeface="Arial"/>
                <a:ea typeface="ＭＳ Ｐゴシック"/>
              </a:rPr>
              <a:t> et al. </a:t>
            </a:r>
            <a:r>
              <a:rPr kumimoji="0" lang="en-US" sz="1800" b="0" i="0" u="none" strike="noStrike" kern="1200" cap="none" spc="0" normalizeH="0" baseline="0" noProof="0" dirty="0">
                <a:ln>
                  <a:noFill/>
                </a:ln>
                <a:solidFill>
                  <a:schemeClr val="bg1"/>
                </a:solidFill>
                <a:effectLst/>
                <a:uLnTx/>
                <a:uFillTx/>
                <a:latin typeface="Arial"/>
                <a:ea typeface="ＭＳ Ｐゴシック"/>
              </a:rPr>
              <a:t>(2025)</a:t>
            </a:r>
          </a:p>
        </p:txBody>
      </p:sp>
      <p:pic>
        <p:nvPicPr>
          <p:cNvPr id="9" name="Picture 8">
            <a:extLst>
              <a:ext uri="{FF2B5EF4-FFF2-40B4-BE49-F238E27FC236}">
                <a16:creationId xmlns:a16="http://schemas.microsoft.com/office/drawing/2014/main" id="{EDCFAC4D-A741-2EE2-86B5-158C4D8DDB5F}"/>
              </a:ext>
            </a:extLst>
          </p:cNvPr>
          <p:cNvPicPr>
            <a:picLocks noChangeAspect="1"/>
          </p:cNvPicPr>
          <p:nvPr/>
        </p:nvPicPr>
        <p:blipFill>
          <a:blip r:embed="rId3"/>
          <a:stretch>
            <a:fillRect/>
          </a:stretch>
        </p:blipFill>
        <p:spPr>
          <a:xfrm>
            <a:off x="6519974" y="823882"/>
            <a:ext cx="5380421" cy="4358141"/>
          </a:xfrm>
          <a:prstGeom prst="rect">
            <a:avLst/>
          </a:prstGeom>
        </p:spPr>
      </p:pic>
      <p:pic>
        <p:nvPicPr>
          <p:cNvPr id="10" name="Picture 9">
            <a:extLst>
              <a:ext uri="{FF2B5EF4-FFF2-40B4-BE49-F238E27FC236}">
                <a16:creationId xmlns:a16="http://schemas.microsoft.com/office/drawing/2014/main" id="{E37FC024-8444-BF12-2677-059969759EC2}"/>
              </a:ext>
            </a:extLst>
          </p:cNvPr>
          <p:cNvPicPr>
            <a:picLocks noChangeAspect="1"/>
          </p:cNvPicPr>
          <p:nvPr/>
        </p:nvPicPr>
        <p:blipFill>
          <a:blip r:embed="rId4"/>
          <a:stretch>
            <a:fillRect/>
          </a:stretch>
        </p:blipFill>
        <p:spPr>
          <a:xfrm>
            <a:off x="529262" y="775609"/>
            <a:ext cx="5238172" cy="4432299"/>
          </a:xfrm>
          <a:prstGeom prst="rect">
            <a:avLst/>
          </a:prstGeom>
        </p:spPr>
      </p:pic>
    </p:spTree>
    <p:extLst>
      <p:ext uri="{BB962C8B-B14F-4D97-AF65-F5344CB8AC3E}">
        <p14:creationId xmlns:p14="http://schemas.microsoft.com/office/powerpoint/2010/main" val="3415185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AEA60FBD-5EFF-B249-2964-C9842C1244AB}"/>
              </a:ext>
            </a:extLst>
          </p:cNvPr>
          <p:cNvSpPr>
            <a:spLocks noChangeArrowheads="1"/>
          </p:cNvSpPr>
          <p:nvPr/>
        </p:nvSpPr>
        <p:spPr bwMode="auto">
          <a:xfrm>
            <a:off x="1524000" y="54430"/>
            <a:ext cx="9013372"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mm Continuum/X-rays Correlation</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sp>
        <p:nvSpPr>
          <p:cNvPr id="2" name="Text Box 5">
            <a:extLst>
              <a:ext uri="{FF2B5EF4-FFF2-40B4-BE49-F238E27FC236}">
                <a16:creationId xmlns:a16="http://schemas.microsoft.com/office/drawing/2014/main" id="{D6BB9F23-4DB0-C362-A090-D256691C6C27}"/>
              </a:ext>
            </a:extLst>
          </p:cNvPr>
          <p:cNvSpPr txBox="1">
            <a:spLocks noChangeArrowheads="1"/>
          </p:cNvSpPr>
          <p:nvPr/>
        </p:nvSpPr>
        <p:spPr bwMode="auto">
          <a:xfrm>
            <a:off x="0" y="6357160"/>
            <a:ext cx="7447462"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Behar et al. (2015, 2018), </a:t>
            </a:r>
            <a:r>
              <a:rPr kumimoji="0" lang="en-US" sz="1800" b="0" i="0" u="none" strike="noStrike" kern="1200" cap="none" spc="0" normalizeH="0" baseline="0" noProof="0" dirty="0" err="1">
                <a:ln>
                  <a:noFill/>
                </a:ln>
                <a:solidFill>
                  <a:srgbClr val="FFFFFF"/>
                </a:solidFill>
                <a:effectLst/>
                <a:uLnTx/>
                <a:uFillTx/>
                <a:latin typeface="Arial"/>
                <a:ea typeface="ＭＳ Ｐゴシック"/>
                <a:cs typeface="+mn-cs"/>
              </a:rPr>
              <a:t>Kawamuro</a:t>
            </a: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 et al. (2022), Ricci et al. (2023)</a:t>
            </a:r>
          </a:p>
        </p:txBody>
      </p:sp>
      <p:pic>
        <p:nvPicPr>
          <p:cNvPr id="5" name="Picture 4">
            <a:extLst>
              <a:ext uri="{FF2B5EF4-FFF2-40B4-BE49-F238E27FC236}">
                <a16:creationId xmlns:a16="http://schemas.microsoft.com/office/drawing/2014/main" id="{FEBD69E0-77C3-BF3C-9B46-A9087E7ACEFB}"/>
              </a:ext>
            </a:extLst>
          </p:cNvPr>
          <p:cNvPicPr>
            <a:picLocks noChangeAspect="1"/>
          </p:cNvPicPr>
          <p:nvPr/>
        </p:nvPicPr>
        <p:blipFill>
          <a:blip r:embed="rId3"/>
          <a:stretch>
            <a:fillRect/>
          </a:stretch>
        </p:blipFill>
        <p:spPr>
          <a:xfrm>
            <a:off x="121920" y="740230"/>
            <a:ext cx="5880628" cy="5541954"/>
          </a:xfrm>
          <a:prstGeom prst="rect">
            <a:avLst/>
          </a:prstGeom>
        </p:spPr>
      </p:pic>
      <p:sp>
        <p:nvSpPr>
          <p:cNvPr id="7" name="Text Box 5">
            <a:extLst>
              <a:ext uri="{FF2B5EF4-FFF2-40B4-BE49-F238E27FC236}">
                <a16:creationId xmlns:a16="http://schemas.microsoft.com/office/drawing/2014/main" id="{83AF066F-5EE5-0AD9-F3E7-D0519D0B70CC}"/>
              </a:ext>
            </a:extLst>
          </p:cNvPr>
          <p:cNvSpPr txBox="1">
            <a:spLocks noChangeArrowheads="1"/>
          </p:cNvSpPr>
          <p:nvPr/>
        </p:nvSpPr>
        <p:spPr bwMode="auto">
          <a:xfrm>
            <a:off x="6067534" y="740230"/>
            <a:ext cx="5825490" cy="769441"/>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Very significant correlation between sub-mm continuum emission and X-ray luminosity</a:t>
            </a:r>
          </a:p>
        </p:txBody>
      </p:sp>
      <p:sp>
        <p:nvSpPr>
          <p:cNvPr id="9" name="Text Box 5">
            <a:extLst>
              <a:ext uri="{FF2B5EF4-FFF2-40B4-BE49-F238E27FC236}">
                <a16:creationId xmlns:a16="http://schemas.microsoft.com/office/drawing/2014/main" id="{811D1C7B-F17C-358D-DF7F-019C5CF9DC4D}"/>
              </a:ext>
            </a:extLst>
          </p:cNvPr>
          <p:cNvSpPr txBox="1">
            <a:spLocks noChangeArrowheads="1"/>
          </p:cNvSpPr>
          <p:nvPr/>
        </p:nvSpPr>
        <p:spPr bwMode="auto">
          <a:xfrm>
            <a:off x="6096000" y="3288515"/>
            <a:ext cx="5974080" cy="769441"/>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Both are directly connected to the SMBH accretion rate</a:t>
            </a:r>
          </a:p>
        </p:txBody>
      </p:sp>
      <p:sp>
        <p:nvSpPr>
          <p:cNvPr id="10" name="Text Box 5">
            <a:extLst>
              <a:ext uri="{FF2B5EF4-FFF2-40B4-BE49-F238E27FC236}">
                <a16:creationId xmlns:a16="http://schemas.microsoft.com/office/drawing/2014/main" id="{E522128A-24EC-B800-CB82-9E553B628804}"/>
              </a:ext>
            </a:extLst>
          </p:cNvPr>
          <p:cNvSpPr txBox="1">
            <a:spLocks noChangeArrowheads="1"/>
          </p:cNvSpPr>
          <p:nvPr/>
        </p:nvSpPr>
        <p:spPr bwMode="auto">
          <a:xfrm>
            <a:off x="6067534" y="4258373"/>
            <a:ext cx="6002546" cy="769441"/>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Sub-mm continuum is not affected by obscuration (unbiased!)</a:t>
            </a:r>
          </a:p>
        </p:txBody>
      </p:sp>
      <p:sp>
        <p:nvSpPr>
          <p:cNvPr id="11" name="Text Box 5">
            <a:extLst>
              <a:ext uri="{FF2B5EF4-FFF2-40B4-BE49-F238E27FC236}">
                <a16:creationId xmlns:a16="http://schemas.microsoft.com/office/drawing/2014/main" id="{A2E13B21-1535-D87B-FD75-152DC3B2C922}"/>
              </a:ext>
            </a:extLst>
          </p:cNvPr>
          <p:cNvSpPr txBox="1">
            <a:spLocks noChangeArrowheads="1"/>
          </p:cNvSpPr>
          <p:nvPr/>
        </p:nvSpPr>
        <p:spPr bwMode="auto">
          <a:xfrm>
            <a:off x="6030686" y="5228231"/>
            <a:ext cx="6002546" cy="769441"/>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ALMA provides unmatched spatial resolution and sensitivity.</a:t>
            </a:r>
          </a:p>
        </p:txBody>
      </p:sp>
      <p:sp>
        <p:nvSpPr>
          <p:cNvPr id="3" name="Text Box 5">
            <a:extLst>
              <a:ext uri="{FF2B5EF4-FFF2-40B4-BE49-F238E27FC236}">
                <a16:creationId xmlns:a16="http://schemas.microsoft.com/office/drawing/2014/main" id="{C2F6FAF2-7597-E560-1C54-FA2FDAC53DB7}"/>
              </a:ext>
            </a:extLst>
          </p:cNvPr>
          <p:cNvSpPr txBox="1">
            <a:spLocks noChangeArrowheads="1"/>
          </p:cNvSpPr>
          <p:nvPr/>
        </p:nvSpPr>
        <p:spPr bwMode="auto">
          <a:xfrm>
            <a:off x="6096000" y="1641548"/>
            <a:ext cx="5703570" cy="1446550"/>
          </a:xfrm>
          <a:prstGeom prst="rect">
            <a:avLst/>
          </a:prstGeom>
          <a:noFill/>
          <a:ln w="9525">
            <a:noFill/>
            <a:miter lim="800000"/>
            <a:headEnd/>
            <a:tailEnd/>
          </a:ln>
        </p:spPr>
        <p:txBody>
          <a:bodyPr wrap="square">
            <a:prstTxWarp prst="textNoShape">
              <a:avLst/>
            </a:prstTxWarp>
            <a:spAutoFit/>
          </a:bodyPr>
          <a:lstStyle/>
          <a:p>
            <a:pPr lvl="0" eaLnBrk="0" fontAlgn="base" hangingPunct="0">
              <a:spcBef>
                <a:spcPct val="0"/>
              </a:spcBef>
              <a:spcAft>
                <a:spcPct val="0"/>
              </a:spcAf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Helvetica Neue Medium"/>
              </a:rPr>
              <a:t>Origin of the coronal emission </a:t>
            </a:r>
            <a:r>
              <a:rPr lang="en-US" sz="2200" dirty="0">
                <a:solidFill>
                  <a:srgbClr val="FFFFFF"/>
                </a:solidFill>
                <a:latin typeface="Arial"/>
                <a:ea typeface="ＭＳ Ｐゴシック"/>
                <a:cs typeface="Helvetica Neue Medium"/>
              </a:rPr>
              <a:t>unclear, </a:t>
            </a:r>
            <a:r>
              <a:rPr kumimoji="0" lang="en-US" sz="2200" b="0" i="0" u="none" strike="noStrike" kern="1200" cap="none" spc="0" normalizeH="0" baseline="0" noProof="0" dirty="0">
                <a:ln>
                  <a:noFill/>
                </a:ln>
                <a:solidFill>
                  <a:srgbClr val="FFFFFF"/>
                </a:solidFill>
                <a:effectLst/>
                <a:uLnTx/>
                <a:uFillTx/>
                <a:latin typeface="Arial"/>
                <a:ea typeface="ＭＳ Ｐゴシック"/>
                <a:cs typeface="Helvetica Neue Medium"/>
              </a:rPr>
              <a:t>but likely self-absorbed Synchrotron radiation from a very compact (few </a:t>
            </a: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Helvetica Neue Medium"/>
              </a:rPr>
              <a:t>R</a:t>
            </a:r>
            <a:r>
              <a:rPr kumimoji="0" lang="en-US" sz="2200" b="0" i="0" u="none" strike="noStrike" kern="1200" cap="none" spc="0" normalizeH="0" baseline="-25000" noProof="0" dirty="0" err="1">
                <a:ln>
                  <a:noFill/>
                </a:ln>
                <a:solidFill>
                  <a:srgbClr val="FFFFFF"/>
                </a:solidFill>
                <a:effectLst/>
                <a:uLnTx/>
                <a:uFillTx/>
                <a:latin typeface="Arial"/>
                <a:ea typeface="ＭＳ Ｐゴシック"/>
                <a:cs typeface="Helvetica Neue Medium"/>
              </a:rPr>
              <a:t>g</a:t>
            </a:r>
            <a:r>
              <a:rPr kumimoji="0" lang="en-US" sz="2200" b="0" i="0" u="none" strike="noStrike" kern="1200" cap="none" spc="0" normalizeH="0" baseline="0" noProof="0" dirty="0">
                <a:ln>
                  <a:noFill/>
                </a:ln>
                <a:solidFill>
                  <a:srgbClr val="FFFFFF"/>
                </a:solidFill>
                <a:effectLst/>
                <a:uLnTx/>
                <a:uFillTx/>
                <a:latin typeface="Arial"/>
                <a:ea typeface="ＭＳ Ｐゴシック"/>
                <a:cs typeface="Helvetica Neue Medium"/>
              </a:rPr>
              <a:t>) nuclear region, peaking at ~100 GHz.</a:t>
            </a:r>
          </a:p>
        </p:txBody>
      </p:sp>
    </p:spTree>
    <p:extLst>
      <p:ext uri="{BB962C8B-B14F-4D97-AF65-F5344CB8AC3E}">
        <p14:creationId xmlns:p14="http://schemas.microsoft.com/office/powerpoint/2010/main" val="2949785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AC724F85-7A28-FE27-D2EE-D07CE37B6BDB}"/>
            </a:ext>
          </a:extLst>
        </p:cNvPr>
        <p:cNvGrpSpPr/>
        <p:nvPr/>
      </p:nvGrpSpPr>
      <p:grpSpPr>
        <a:xfrm>
          <a:off x="0" y="0"/>
          <a:ext cx="0" cy="0"/>
          <a:chOff x="0" y="0"/>
          <a:chExt cx="0" cy="0"/>
        </a:xfrm>
      </p:grpSpPr>
      <p:sp>
        <p:nvSpPr>
          <p:cNvPr id="6" name="Rectangle 3">
            <a:extLst>
              <a:ext uri="{FF2B5EF4-FFF2-40B4-BE49-F238E27FC236}">
                <a16:creationId xmlns:a16="http://schemas.microsoft.com/office/drawing/2014/main" id="{D8529BBC-18B5-EC32-ADC5-B3F1BA6DE25E}"/>
              </a:ext>
            </a:extLst>
          </p:cNvPr>
          <p:cNvSpPr>
            <a:spLocks noChangeArrowheads="1"/>
          </p:cNvSpPr>
          <p:nvPr/>
        </p:nvSpPr>
        <p:spPr bwMode="auto">
          <a:xfrm>
            <a:off x="1524000" y="54430"/>
            <a:ext cx="9013372"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mm Continuum/X-rays Correlation</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pic>
        <p:nvPicPr>
          <p:cNvPr id="10" name="Picture 9">
            <a:extLst>
              <a:ext uri="{FF2B5EF4-FFF2-40B4-BE49-F238E27FC236}">
                <a16:creationId xmlns:a16="http://schemas.microsoft.com/office/drawing/2014/main" id="{2F6385C1-C890-A49A-FDBD-E778E59D6578}"/>
              </a:ext>
            </a:extLst>
          </p:cNvPr>
          <p:cNvPicPr>
            <a:picLocks noChangeAspect="1"/>
          </p:cNvPicPr>
          <p:nvPr/>
        </p:nvPicPr>
        <p:blipFill>
          <a:blip r:embed="rId3"/>
          <a:srcRect/>
          <a:stretch/>
        </p:blipFill>
        <p:spPr>
          <a:xfrm>
            <a:off x="149860" y="875855"/>
            <a:ext cx="6489880" cy="4945414"/>
          </a:xfrm>
          <a:prstGeom prst="rect">
            <a:avLst/>
          </a:prstGeom>
        </p:spPr>
      </p:pic>
      <p:sp>
        <p:nvSpPr>
          <p:cNvPr id="11" name="Text Box 5">
            <a:extLst>
              <a:ext uri="{FF2B5EF4-FFF2-40B4-BE49-F238E27FC236}">
                <a16:creationId xmlns:a16="http://schemas.microsoft.com/office/drawing/2014/main" id="{42F56A85-0E73-DAE0-913F-E12A8C4460E5}"/>
              </a:ext>
            </a:extLst>
          </p:cNvPr>
          <p:cNvSpPr txBox="1">
            <a:spLocks noChangeArrowheads="1"/>
          </p:cNvSpPr>
          <p:nvPr/>
        </p:nvSpPr>
        <p:spPr bwMode="auto">
          <a:xfrm>
            <a:off x="6785661" y="986534"/>
            <a:ext cx="5251582" cy="769441"/>
          </a:xfrm>
          <a:prstGeom prst="rect">
            <a:avLst/>
          </a:prstGeom>
          <a:noFill/>
          <a:ln w="9525">
            <a:noFill/>
            <a:miter lim="800000"/>
            <a:headEnd/>
            <a:tailEnd/>
          </a:ln>
        </p:spPr>
        <p:txBody>
          <a:bodyPr wrap="square">
            <a:prstTxWarp prst="textNoShape">
              <a:avLst/>
            </a:prstTxWarp>
            <a:spAutoFit/>
          </a:bodyPr>
          <a:lstStyle/>
          <a:p>
            <a:pPr lvl="0" eaLnBrk="0" fontAlgn="base" hangingPunct="0">
              <a:spcBef>
                <a:spcPct val="0"/>
              </a:spcBef>
              <a:spcAft>
                <a:spcPct val="0"/>
              </a:spcAft>
              <a:defRPr/>
            </a:pPr>
            <a:r>
              <a:rPr lang="en-US" sz="2200" dirty="0">
                <a:solidFill>
                  <a:schemeClr val="bg1"/>
                </a:solidFill>
                <a:latin typeface="Arial" panose="020B0604020202020204" pitchFamily="34" charset="0"/>
                <a:cs typeface="Arial" panose="020B0604020202020204" pitchFamily="34" charset="0"/>
              </a:rPr>
              <a:t>Known dual AGN (colored points) fall </a:t>
            </a:r>
            <a:r>
              <a:rPr lang="en-US" sz="2200" b="1" dirty="0">
                <a:solidFill>
                  <a:schemeClr val="bg1"/>
                </a:solidFill>
                <a:latin typeface="Arial" panose="020B0604020202020204" pitchFamily="34" charset="0"/>
                <a:cs typeface="Arial" panose="020B0604020202020204" pitchFamily="34" charset="0"/>
              </a:rPr>
              <a:t>within ±3</a:t>
            </a:r>
            <a:r>
              <a:rPr lang="el-GR" sz="2200" b="1" dirty="0">
                <a:solidFill>
                  <a:schemeClr val="bg1"/>
                </a:solidFill>
                <a:latin typeface="Arial" panose="020B0604020202020204" pitchFamily="34" charset="0"/>
                <a:cs typeface="Arial" panose="020B0604020202020204" pitchFamily="34" charset="0"/>
              </a:rPr>
              <a:t>σ</a:t>
            </a:r>
            <a:r>
              <a:rPr lang="el-GR" sz="2200" dirty="0">
                <a:solidFill>
                  <a:schemeClr val="bg1"/>
                </a:solidFill>
                <a:latin typeface="Arial" panose="020B0604020202020204" pitchFamily="34" charset="0"/>
                <a:cs typeface="Arial" panose="020B0604020202020204" pitchFamily="34" charset="0"/>
              </a:rPr>
              <a:t> </a:t>
            </a:r>
            <a:r>
              <a:rPr lang="en-US" sz="2200" dirty="0">
                <a:solidFill>
                  <a:schemeClr val="bg1"/>
                </a:solidFill>
                <a:latin typeface="Arial" panose="020B0604020202020204" pitchFamily="34" charset="0"/>
                <a:cs typeface="Arial" panose="020B0604020202020204" pitchFamily="34" charset="0"/>
              </a:rPr>
              <a:t>of the single AGN correlation</a:t>
            </a:r>
            <a:endParaRPr kumimoji="0" lang="en-US" sz="2200" b="0" i="0" u="none" strike="noStrike" kern="1200" cap="none" spc="0" normalizeH="0" baseline="0" noProof="0" dirty="0">
              <a:ln>
                <a:noFill/>
              </a:ln>
              <a:solidFill>
                <a:schemeClr val="bg1"/>
              </a:solidFill>
              <a:effectLst/>
              <a:uLnTx/>
              <a:uFillTx/>
              <a:latin typeface="Arial" panose="020B0604020202020204" pitchFamily="34" charset="0"/>
              <a:ea typeface="ＭＳ Ｐゴシック"/>
              <a:cs typeface="Arial" panose="020B0604020202020204" pitchFamily="34" charset="0"/>
            </a:endParaRPr>
          </a:p>
        </p:txBody>
      </p:sp>
      <p:sp>
        <p:nvSpPr>
          <p:cNvPr id="3" name="Text Box 5">
            <a:extLst>
              <a:ext uri="{FF2B5EF4-FFF2-40B4-BE49-F238E27FC236}">
                <a16:creationId xmlns:a16="http://schemas.microsoft.com/office/drawing/2014/main" id="{6C9FC2DB-4D99-CEB1-64B5-0DA6FB656697}"/>
              </a:ext>
            </a:extLst>
          </p:cNvPr>
          <p:cNvSpPr txBox="1">
            <a:spLocks noChangeArrowheads="1"/>
          </p:cNvSpPr>
          <p:nvPr/>
        </p:nvSpPr>
        <p:spPr bwMode="auto">
          <a:xfrm>
            <a:off x="149859" y="6073425"/>
            <a:ext cx="3460240" cy="415563"/>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err="1">
                <a:ln>
                  <a:noFill/>
                </a:ln>
                <a:solidFill>
                  <a:srgbClr val="FFFFFF"/>
                </a:solidFill>
                <a:effectLst/>
                <a:uLnTx/>
                <a:uFillTx/>
                <a:latin typeface="Arial"/>
                <a:ea typeface="ＭＳ Ｐゴシック"/>
                <a:cs typeface="+mn-cs"/>
              </a:rPr>
              <a:t>Droguett</a:t>
            </a: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 et al., </a:t>
            </a:r>
            <a:r>
              <a:rPr kumimoji="0" lang="en-US" sz="1800" b="0" i="0" u="none" strike="noStrike" kern="1200" cap="none" spc="0" normalizeH="0" baseline="0" noProof="0" dirty="0" err="1">
                <a:ln>
                  <a:noFill/>
                </a:ln>
                <a:solidFill>
                  <a:srgbClr val="FFFFFF"/>
                </a:solidFill>
                <a:effectLst/>
                <a:uLnTx/>
                <a:uFillTx/>
                <a:latin typeface="Arial"/>
                <a:ea typeface="ＭＳ Ｐゴシック"/>
                <a:cs typeface="+mn-cs"/>
              </a:rPr>
              <a:t>ApJL</a:t>
            </a: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 submitted</a:t>
            </a:r>
          </a:p>
        </p:txBody>
      </p:sp>
      <p:sp>
        <p:nvSpPr>
          <p:cNvPr id="4" name="Text Box 5">
            <a:extLst>
              <a:ext uri="{FF2B5EF4-FFF2-40B4-BE49-F238E27FC236}">
                <a16:creationId xmlns:a16="http://schemas.microsoft.com/office/drawing/2014/main" id="{03000274-806B-60D6-C017-236F64328B6F}"/>
              </a:ext>
            </a:extLst>
          </p:cNvPr>
          <p:cNvSpPr txBox="1">
            <a:spLocks noChangeArrowheads="1"/>
          </p:cNvSpPr>
          <p:nvPr/>
        </p:nvSpPr>
        <p:spPr bwMode="auto">
          <a:xfrm>
            <a:off x="6785661" y="2002279"/>
            <a:ext cx="5251582" cy="769441"/>
          </a:xfrm>
          <a:prstGeom prst="rect">
            <a:avLst/>
          </a:prstGeom>
          <a:noFill/>
          <a:ln w="9525">
            <a:noFill/>
            <a:miter lim="800000"/>
            <a:headEnd/>
            <a:tailEnd/>
          </a:ln>
        </p:spPr>
        <p:txBody>
          <a:bodyPr wrap="square">
            <a:prstTxWarp prst="textNoShape">
              <a:avLst/>
            </a:prstTxWarp>
            <a:spAutoFit/>
          </a:bodyPr>
          <a:lstStyle/>
          <a:p>
            <a:pPr lvl="0" eaLnBrk="0" fontAlgn="base" hangingPunct="0">
              <a:spcBef>
                <a:spcPct val="0"/>
              </a:spcBef>
              <a:spcAft>
                <a:spcPct val="0"/>
              </a:spcAft>
              <a:defRPr/>
            </a:pPr>
            <a:r>
              <a:rPr lang="en-US" sz="2200" dirty="0">
                <a:solidFill>
                  <a:schemeClr val="bg1"/>
                </a:solidFill>
                <a:latin typeface="Arial" panose="020B0604020202020204" pitchFamily="34" charset="0"/>
                <a:cs typeface="Arial" panose="020B0604020202020204" pitchFamily="34" charset="0"/>
              </a:rPr>
              <a:t>Both nuclei contribute but follow the same underlying mm/X-ray physics</a:t>
            </a:r>
            <a:endParaRPr kumimoji="0" lang="en-US" sz="2200" b="0" i="0" u="none" strike="noStrike" kern="1200" cap="none" spc="0" normalizeH="0" baseline="0" noProof="0" dirty="0">
              <a:ln>
                <a:noFill/>
              </a:ln>
              <a:solidFill>
                <a:schemeClr val="bg1"/>
              </a:solidFill>
              <a:effectLst/>
              <a:uLnTx/>
              <a:uFillTx/>
              <a:latin typeface="Arial" panose="020B0604020202020204" pitchFamily="34" charset="0"/>
              <a:ea typeface="ＭＳ Ｐゴシック"/>
              <a:cs typeface="Arial" panose="020B0604020202020204" pitchFamily="34" charset="0"/>
            </a:endParaRPr>
          </a:p>
        </p:txBody>
      </p:sp>
      <p:sp>
        <p:nvSpPr>
          <p:cNvPr id="5" name="Text Box 5">
            <a:extLst>
              <a:ext uri="{FF2B5EF4-FFF2-40B4-BE49-F238E27FC236}">
                <a16:creationId xmlns:a16="http://schemas.microsoft.com/office/drawing/2014/main" id="{D2E288D8-5EE0-D1A2-1D9D-B75197711B9F}"/>
              </a:ext>
            </a:extLst>
          </p:cNvPr>
          <p:cNvSpPr txBox="1">
            <a:spLocks noChangeArrowheads="1"/>
          </p:cNvSpPr>
          <p:nvPr/>
        </p:nvSpPr>
        <p:spPr bwMode="auto">
          <a:xfrm>
            <a:off x="6785661" y="3044279"/>
            <a:ext cx="5251582" cy="769441"/>
          </a:xfrm>
          <a:prstGeom prst="rect">
            <a:avLst/>
          </a:prstGeom>
          <a:noFill/>
          <a:ln w="9525">
            <a:noFill/>
            <a:miter lim="800000"/>
            <a:headEnd/>
            <a:tailEnd/>
          </a:ln>
        </p:spPr>
        <p:txBody>
          <a:bodyPr wrap="square">
            <a:prstTxWarp prst="textNoShape">
              <a:avLst/>
            </a:prstTxWarp>
            <a:spAutoFit/>
          </a:bodyPr>
          <a:lstStyle/>
          <a:p>
            <a:pPr lvl="0" eaLnBrk="0" fontAlgn="base" hangingPunct="0">
              <a:spcBef>
                <a:spcPct val="0"/>
              </a:spcBef>
              <a:spcAft>
                <a:spcPct val="0"/>
              </a:spcAft>
              <a:defRPr/>
            </a:pPr>
            <a:r>
              <a:rPr lang="en-US" sz="2200" b="1" dirty="0">
                <a:solidFill>
                  <a:schemeClr val="bg1"/>
                </a:solidFill>
                <a:latin typeface="Arial" panose="020B0604020202020204" pitchFamily="34" charset="0"/>
                <a:cs typeface="Arial" panose="020B0604020202020204" pitchFamily="34" charset="0"/>
              </a:rPr>
              <a:t>Key validation:</a:t>
            </a:r>
            <a:r>
              <a:rPr lang="en-US" sz="2200" dirty="0">
                <a:solidFill>
                  <a:schemeClr val="bg1"/>
                </a:solidFill>
                <a:latin typeface="Arial" panose="020B0604020202020204" pitchFamily="34" charset="0"/>
                <a:cs typeface="Arial" panose="020B0604020202020204" pitchFamily="34" charset="0"/>
              </a:rPr>
              <a:t> This correlation can identify dual AGN systems</a:t>
            </a:r>
            <a:endParaRPr kumimoji="0" lang="en-US" sz="2200" b="0" i="0" u="none" strike="noStrike" kern="1200" cap="none" spc="0" normalizeH="0" baseline="0" noProof="0" dirty="0">
              <a:ln>
                <a:noFill/>
              </a:ln>
              <a:solidFill>
                <a:schemeClr val="bg1"/>
              </a:solidFill>
              <a:effectLst/>
              <a:uLnTx/>
              <a:uFillTx/>
              <a:latin typeface="Arial" panose="020B0604020202020204" pitchFamily="34" charset="0"/>
              <a:ea typeface="ＭＳ Ｐゴシック"/>
              <a:cs typeface="Arial" panose="020B0604020202020204" pitchFamily="34" charset="0"/>
            </a:endParaRPr>
          </a:p>
        </p:txBody>
      </p:sp>
    </p:spTree>
    <p:extLst>
      <p:ext uri="{BB962C8B-B14F-4D97-AF65-F5344CB8AC3E}">
        <p14:creationId xmlns:p14="http://schemas.microsoft.com/office/powerpoint/2010/main" val="6977070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7356DE00-8CA1-349E-6E6F-1FCA784EA3CA}"/>
            </a:ext>
          </a:extLst>
        </p:cNvPr>
        <p:cNvGrpSpPr/>
        <p:nvPr/>
      </p:nvGrpSpPr>
      <p:grpSpPr>
        <a:xfrm>
          <a:off x="0" y="0"/>
          <a:ext cx="0" cy="0"/>
          <a:chOff x="0" y="0"/>
          <a:chExt cx="0" cy="0"/>
        </a:xfrm>
      </p:grpSpPr>
      <p:sp>
        <p:nvSpPr>
          <p:cNvPr id="6" name="Rectangle 3">
            <a:extLst>
              <a:ext uri="{FF2B5EF4-FFF2-40B4-BE49-F238E27FC236}">
                <a16:creationId xmlns:a16="http://schemas.microsoft.com/office/drawing/2014/main" id="{9EDF0B4C-5BEC-C6C2-FC7C-2D2A2953A1F8}"/>
              </a:ext>
            </a:extLst>
          </p:cNvPr>
          <p:cNvSpPr>
            <a:spLocks noChangeArrowheads="1"/>
          </p:cNvSpPr>
          <p:nvPr/>
        </p:nvSpPr>
        <p:spPr bwMode="auto">
          <a:xfrm>
            <a:off x="1524000" y="54430"/>
            <a:ext cx="9013372"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mm Continuum/X-rays Correlation</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sp>
        <p:nvSpPr>
          <p:cNvPr id="2" name="Text Box 5">
            <a:extLst>
              <a:ext uri="{FF2B5EF4-FFF2-40B4-BE49-F238E27FC236}">
                <a16:creationId xmlns:a16="http://schemas.microsoft.com/office/drawing/2014/main" id="{9E49A839-79FE-393A-3650-26501D527A79}"/>
              </a:ext>
            </a:extLst>
          </p:cNvPr>
          <p:cNvSpPr txBox="1">
            <a:spLocks noChangeArrowheads="1"/>
          </p:cNvSpPr>
          <p:nvPr/>
        </p:nvSpPr>
        <p:spPr bwMode="auto">
          <a:xfrm>
            <a:off x="149859" y="6073425"/>
            <a:ext cx="3460240" cy="415563"/>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err="1">
                <a:ln>
                  <a:noFill/>
                </a:ln>
                <a:solidFill>
                  <a:srgbClr val="FFFFFF"/>
                </a:solidFill>
                <a:effectLst/>
                <a:uLnTx/>
                <a:uFillTx/>
                <a:latin typeface="Arial"/>
                <a:ea typeface="ＭＳ Ｐゴシック"/>
                <a:cs typeface="+mn-cs"/>
              </a:rPr>
              <a:t>Droguett</a:t>
            </a: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 et al., </a:t>
            </a:r>
            <a:r>
              <a:rPr kumimoji="0" lang="en-US" sz="1800" b="0" i="0" u="none" strike="noStrike" kern="1200" cap="none" spc="0" normalizeH="0" baseline="0" noProof="0" dirty="0" err="1">
                <a:ln>
                  <a:noFill/>
                </a:ln>
                <a:solidFill>
                  <a:srgbClr val="FFFFFF"/>
                </a:solidFill>
                <a:effectLst/>
                <a:uLnTx/>
                <a:uFillTx/>
                <a:latin typeface="Arial"/>
                <a:ea typeface="ＭＳ Ｐゴシック"/>
                <a:cs typeface="+mn-cs"/>
              </a:rPr>
              <a:t>ApJL</a:t>
            </a: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 submitted</a:t>
            </a:r>
          </a:p>
        </p:txBody>
      </p:sp>
      <p:pic>
        <p:nvPicPr>
          <p:cNvPr id="10" name="Picture 9">
            <a:extLst>
              <a:ext uri="{FF2B5EF4-FFF2-40B4-BE49-F238E27FC236}">
                <a16:creationId xmlns:a16="http://schemas.microsoft.com/office/drawing/2014/main" id="{0EA2E494-8A58-BEE1-B43B-C72FE9150853}"/>
              </a:ext>
            </a:extLst>
          </p:cNvPr>
          <p:cNvPicPr>
            <a:picLocks noChangeAspect="1"/>
          </p:cNvPicPr>
          <p:nvPr/>
        </p:nvPicPr>
        <p:blipFill>
          <a:blip r:embed="rId3"/>
          <a:srcRect/>
          <a:stretch/>
        </p:blipFill>
        <p:spPr>
          <a:xfrm>
            <a:off x="149859" y="875854"/>
            <a:ext cx="6489882" cy="4945414"/>
          </a:xfrm>
          <a:prstGeom prst="rect">
            <a:avLst/>
          </a:prstGeom>
        </p:spPr>
      </p:pic>
      <p:sp>
        <p:nvSpPr>
          <p:cNvPr id="11" name="Text Box 5">
            <a:extLst>
              <a:ext uri="{FF2B5EF4-FFF2-40B4-BE49-F238E27FC236}">
                <a16:creationId xmlns:a16="http://schemas.microsoft.com/office/drawing/2014/main" id="{6D9EC7F1-34F2-838A-3700-9667811DDDD8}"/>
              </a:ext>
            </a:extLst>
          </p:cNvPr>
          <p:cNvSpPr txBox="1">
            <a:spLocks noChangeArrowheads="1"/>
          </p:cNvSpPr>
          <p:nvPr/>
        </p:nvSpPr>
        <p:spPr bwMode="auto">
          <a:xfrm>
            <a:off x="6785661" y="986534"/>
            <a:ext cx="5251582" cy="1107996"/>
          </a:xfrm>
          <a:prstGeom prst="rect">
            <a:avLst/>
          </a:prstGeom>
          <a:noFill/>
          <a:ln w="9525">
            <a:noFill/>
            <a:miter lim="800000"/>
            <a:headEnd/>
            <a:tailEnd/>
          </a:ln>
        </p:spPr>
        <p:txBody>
          <a:bodyPr wrap="square">
            <a:prstTxWarp prst="textNoShape">
              <a:avLst/>
            </a:prstTxWarp>
            <a:spAutoFit/>
          </a:bodyPr>
          <a:lstStyle/>
          <a:p>
            <a:pPr lvl="0" eaLnBrk="0" fontAlgn="base" hangingPunct="0">
              <a:spcBef>
                <a:spcPct val="0"/>
              </a:spcBef>
              <a:spcAft>
                <a:spcPct val="0"/>
              </a:spcAft>
              <a:defRPr/>
            </a:pPr>
            <a:r>
              <a:rPr lang="en-US" sz="2200" dirty="0">
                <a:solidFill>
                  <a:schemeClr val="bg1"/>
                </a:solidFill>
                <a:latin typeface="Arial" panose="020B0604020202020204" pitchFamily="34" charset="0"/>
                <a:cs typeface="Arial" panose="020B0604020202020204" pitchFamily="34" charset="0"/>
              </a:rPr>
              <a:t>Position relative to correlations + SFR constraints separate AGN vs SF contributions</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a:t>
            </a:r>
          </a:p>
        </p:txBody>
      </p:sp>
      <p:sp>
        <p:nvSpPr>
          <p:cNvPr id="3" name="Text Box 5">
            <a:extLst>
              <a:ext uri="{FF2B5EF4-FFF2-40B4-BE49-F238E27FC236}">
                <a16:creationId xmlns:a16="http://schemas.microsoft.com/office/drawing/2014/main" id="{C4D52BF7-7893-20B5-BEAA-9C0A4C981079}"/>
              </a:ext>
            </a:extLst>
          </p:cNvPr>
          <p:cNvSpPr txBox="1">
            <a:spLocks noChangeArrowheads="1"/>
          </p:cNvSpPr>
          <p:nvPr/>
        </p:nvSpPr>
        <p:spPr bwMode="auto">
          <a:xfrm>
            <a:off x="6785661" y="2240565"/>
            <a:ext cx="5251582" cy="769441"/>
          </a:xfrm>
          <a:prstGeom prst="rect">
            <a:avLst/>
          </a:prstGeom>
          <a:noFill/>
          <a:ln w="9525">
            <a:noFill/>
            <a:miter lim="800000"/>
            <a:headEnd/>
            <a:tailEnd/>
          </a:ln>
        </p:spPr>
        <p:txBody>
          <a:bodyPr wrap="square">
            <a:prstTxWarp prst="textNoShape">
              <a:avLst/>
            </a:prstTxWarp>
            <a:spAutoFit/>
          </a:bodyPr>
          <a:lstStyle/>
          <a:p>
            <a:pPr lvl="0" eaLnBrk="0" fontAlgn="base" hangingPunct="0">
              <a:spcBef>
                <a:spcPct val="0"/>
              </a:spcBef>
              <a:spcAft>
                <a:spcPct val="0"/>
              </a:spcAft>
              <a:defRPr/>
            </a:pPr>
            <a:r>
              <a:rPr lang="en-US" sz="2200" dirty="0">
                <a:solidFill>
                  <a:schemeClr val="bg1"/>
                </a:solidFill>
                <a:latin typeface="Arial" panose="020B0604020202020204" pitchFamily="34" charset="0"/>
                <a:cs typeface="Arial" panose="020B0604020202020204" pitchFamily="34" charset="0"/>
              </a:rPr>
              <a:t>(U)LIRGs between the two relations show </a:t>
            </a:r>
            <a:r>
              <a:rPr lang="en-US" sz="2200" b="1" dirty="0">
                <a:solidFill>
                  <a:schemeClr val="bg1"/>
                </a:solidFill>
                <a:latin typeface="Arial" panose="020B0604020202020204" pitchFamily="34" charset="0"/>
                <a:cs typeface="Arial" panose="020B0604020202020204" pitchFamily="34" charset="0"/>
              </a:rPr>
              <a:t>significant AGN contribution</a:t>
            </a:r>
            <a:endParaRPr kumimoji="0" lang="en-US" sz="2200" b="0" i="0" u="none" strike="noStrike" kern="1200" cap="none" spc="0" normalizeH="0" baseline="0" noProof="0" dirty="0">
              <a:ln>
                <a:noFill/>
              </a:ln>
              <a:solidFill>
                <a:schemeClr val="bg1"/>
              </a:solidFill>
              <a:effectLst/>
              <a:uLnTx/>
              <a:uFillTx/>
              <a:latin typeface="Arial" panose="020B0604020202020204" pitchFamily="34" charset="0"/>
              <a:ea typeface="ＭＳ Ｐゴシック"/>
              <a:cs typeface="Arial" panose="020B0604020202020204" pitchFamily="34" charset="0"/>
            </a:endParaRPr>
          </a:p>
        </p:txBody>
      </p:sp>
      <p:sp>
        <p:nvSpPr>
          <p:cNvPr id="5" name="Text Box 5">
            <a:extLst>
              <a:ext uri="{FF2B5EF4-FFF2-40B4-BE49-F238E27FC236}">
                <a16:creationId xmlns:a16="http://schemas.microsoft.com/office/drawing/2014/main" id="{2280B858-FC60-FCFB-AA47-E07C582E2581}"/>
              </a:ext>
            </a:extLst>
          </p:cNvPr>
          <p:cNvSpPr txBox="1">
            <a:spLocks noChangeArrowheads="1"/>
          </p:cNvSpPr>
          <p:nvPr/>
        </p:nvSpPr>
        <p:spPr bwMode="auto">
          <a:xfrm>
            <a:off x="6785661" y="3494596"/>
            <a:ext cx="5251582" cy="1107996"/>
          </a:xfrm>
          <a:prstGeom prst="rect">
            <a:avLst/>
          </a:prstGeom>
          <a:noFill/>
          <a:ln w="9525">
            <a:noFill/>
            <a:miter lim="800000"/>
            <a:headEnd/>
            <a:tailEnd/>
          </a:ln>
        </p:spPr>
        <p:txBody>
          <a:bodyPr wrap="square">
            <a:prstTxWarp prst="textNoShape">
              <a:avLst/>
            </a:prstTxWarp>
            <a:spAutoFit/>
          </a:bodyPr>
          <a:lstStyle/>
          <a:p>
            <a:pPr lvl="0" eaLnBrk="0" fontAlgn="base" hangingPunct="0">
              <a:spcBef>
                <a:spcPct val="0"/>
              </a:spcBef>
              <a:spcAft>
                <a:spcPct val="0"/>
              </a:spcAft>
              <a:defRPr/>
            </a:pPr>
            <a:r>
              <a:rPr lang="en-US" sz="2200" b="1" dirty="0">
                <a:solidFill>
                  <a:schemeClr val="bg1"/>
                </a:solidFill>
                <a:latin typeface="Arial" panose="020B0604020202020204" pitchFamily="34" charset="0"/>
                <a:cs typeface="Arial" panose="020B0604020202020204" pitchFamily="34" charset="0"/>
              </a:rPr>
              <a:t>Strategy:</a:t>
            </a:r>
            <a:r>
              <a:rPr lang="en-US" sz="2200" dirty="0">
                <a:solidFill>
                  <a:schemeClr val="bg1"/>
                </a:solidFill>
                <a:latin typeface="Arial" panose="020B0604020202020204" pitchFamily="34" charset="0"/>
                <a:cs typeface="Arial" panose="020B0604020202020204" pitchFamily="34" charset="0"/>
              </a:rPr>
              <a:t> Use mm/X-ray correlation to find heavily obscured dual AGN candidates in ALMA survey</a:t>
            </a:r>
            <a:endParaRPr kumimoji="0" lang="en-US" sz="2200" b="0" i="0" u="none" strike="noStrike" kern="1200" cap="none" spc="0" normalizeH="0" baseline="0" noProof="0" dirty="0">
              <a:ln>
                <a:noFill/>
              </a:ln>
              <a:solidFill>
                <a:schemeClr val="bg1"/>
              </a:solidFill>
              <a:effectLst/>
              <a:uLnTx/>
              <a:uFillTx/>
              <a:latin typeface="Arial" panose="020B0604020202020204" pitchFamily="34" charset="0"/>
              <a:ea typeface="ＭＳ Ｐゴシック"/>
              <a:cs typeface="Arial" panose="020B0604020202020204" pitchFamily="34" charset="0"/>
            </a:endParaRPr>
          </a:p>
        </p:txBody>
      </p:sp>
    </p:spTree>
    <p:extLst>
      <p:ext uri="{BB962C8B-B14F-4D97-AF65-F5344CB8AC3E}">
        <p14:creationId xmlns:p14="http://schemas.microsoft.com/office/powerpoint/2010/main" val="3764265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ctangle 3">
            <a:extLst>
              <a:ext uri="{FF2B5EF4-FFF2-40B4-BE49-F238E27FC236}">
                <a16:creationId xmlns:a16="http://schemas.microsoft.com/office/drawing/2014/main" id="{C7426346-20E6-824B-9605-15A1E7A2A2A0}"/>
              </a:ext>
            </a:extLst>
          </p:cNvPr>
          <p:cNvSpPr>
            <a:spLocks noChangeArrowheads="1"/>
          </p:cNvSpPr>
          <p:nvPr/>
        </p:nvSpPr>
        <p:spPr bwMode="auto">
          <a:xfrm>
            <a:off x="308610" y="54430"/>
            <a:ext cx="1188339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ALMA Cycles 9-11 Continuum Observations</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sp>
        <p:nvSpPr>
          <p:cNvPr id="12" name="Text Box 5">
            <a:extLst>
              <a:ext uri="{FF2B5EF4-FFF2-40B4-BE49-F238E27FC236}">
                <a16:creationId xmlns:a16="http://schemas.microsoft.com/office/drawing/2014/main" id="{CA1DC235-E018-3A44-AFF4-D0F361F2A2A6}"/>
              </a:ext>
            </a:extLst>
          </p:cNvPr>
          <p:cNvSpPr txBox="1">
            <a:spLocks noChangeArrowheads="1"/>
          </p:cNvSpPr>
          <p:nvPr/>
        </p:nvSpPr>
        <p:spPr bwMode="auto">
          <a:xfrm>
            <a:off x="0" y="740230"/>
            <a:ext cx="12100956" cy="2462213"/>
          </a:xfrm>
          <a:prstGeom prst="rect">
            <a:avLst/>
          </a:prstGeom>
          <a:no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Samples visually-selected post-mergers confirmed by HST and Keck AO with X-ray detections.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35 hours of ALMA high-resolution band 3 (~100 GHz) observations for nuclear separations from 50pc to &lt;1kpc</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~60 hours of ALMA band 6 ACA (~5” resolution) for ~5-30 kpc separations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Main goal: search for hidden dual AGN in ALMA sub-mm continuum</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Also, observations of </a:t>
            </a:r>
            <a:r>
              <a:rPr kumimoji="0" lang="en-US" sz="2200" b="0" i="0" u="none" strike="noStrike" kern="1200" cap="none" spc="0" normalizeH="0" baseline="30000" noProof="0" dirty="0">
                <a:ln>
                  <a:noFill/>
                </a:ln>
                <a:solidFill>
                  <a:srgbClr val="FFFFFF"/>
                </a:solidFill>
                <a:effectLst/>
                <a:uLnTx/>
                <a:uFillTx/>
                <a:latin typeface="Arial"/>
                <a:ea typeface="ＭＳ Ｐゴシック"/>
              </a:rPr>
              <a:t>12</a:t>
            </a:r>
            <a:r>
              <a:rPr kumimoji="0" lang="en-US" sz="2200" b="0" i="0" u="none" strike="noStrike" kern="1200" cap="none" spc="0" normalizeH="0" baseline="0" noProof="0" dirty="0">
                <a:ln>
                  <a:noFill/>
                </a:ln>
                <a:solidFill>
                  <a:srgbClr val="FFFFFF"/>
                </a:solidFill>
                <a:effectLst/>
                <a:uLnTx/>
                <a:uFillTx/>
                <a:latin typeface="Arial"/>
                <a:ea typeface="ＭＳ Ｐゴシック"/>
              </a:rPr>
              <a:t>CO(1-0) or </a:t>
            </a:r>
            <a:r>
              <a:rPr kumimoji="0" lang="en-US" sz="2200" b="0" i="0" u="none" strike="noStrike" kern="1200" cap="none" spc="0" normalizeH="0" baseline="30000" noProof="0" dirty="0">
                <a:ln>
                  <a:noFill/>
                </a:ln>
                <a:solidFill>
                  <a:srgbClr val="FFFFFF"/>
                </a:solidFill>
                <a:effectLst/>
                <a:uLnTx/>
                <a:uFillTx/>
                <a:latin typeface="Arial"/>
                <a:ea typeface="ＭＳ Ｐゴシック"/>
              </a:rPr>
              <a:t>12</a:t>
            </a:r>
            <a:r>
              <a:rPr kumimoji="0" lang="en-US" sz="2200" b="0" i="0" u="none" strike="noStrike" kern="1200" cap="none" spc="0" normalizeH="0" baseline="0" noProof="0" dirty="0">
                <a:ln>
                  <a:noFill/>
                </a:ln>
                <a:solidFill>
                  <a:srgbClr val="FFFFFF"/>
                </a:solidFill>
                <a:effectLst/>
                <a:uLnTx/>
                <a:uFillTx/>
                <a:latin typeface="Arial"/>
                <a:ea typeface="ＭＳ Ｐゴシック"/>
              </a:rPr>
              <a:t>CO(2-1)</a:t>
            </a:r>
          </a:p>
        </p:txBody>
      </p:sp>
      <p:grpSp>
        <p:nvGrpSpPr>
          <p:cNvPr id="21" name="Group 20">
            <a:extLst>
              <a:ext uri="{FF2B5EF4-FFF2-40B4-BE49-F238E27FC236}">
                <a16:creationId xmlns:a16="http://schemas.microsoft.com/office/drawing/2014/main" id="{4C0594AD-6615-CDF2-CF6A-D4088BED72D4}"/>
              </a:ext>
            </a:extLst>
          </p:cNvPr>
          <p:cNvGrpSpPr/>
          <p:nvPr/>
        </p:nvGrpSpPr>
        <p:grpSpPr>
          <a:xfrm>
            <a:off x="5957983" y="4861846"/>
            <a:ext cx="6049912" cy="1694087"/>
            <a:chOff x="5830784" y="4927430"/>
            <a:chExt cx="6049912" cy="1694087"/>
          </a:xfrm>
        </p:grpSpPr>
        <p:pic>
          <p:nvPicPr>
            <p:cNvPr id="16" name="Picture 15">
              <a:extLst>
                <a:ext uri="{FF2B5EF4-FFF2-40B4-BE49-F238E27FC236}">
                  <a16:creationId xmlns:a16="http://schemas.microsoft.com/office/drawing/2014/main" id="{7EEE285E-2B11-F5FD-6A82-ECD0FFD47868}"/>
                </a:ext>
              </a:extLst>
            </p:cNvPr>
            <p:cNvPicPr>
              <a:picLocks noChangeAspect="1"/>
            </p:cNvPicPr>
            <p:nvPr/>
          </p:nvPicPr>
          <p:blipFill rotWithShape="1">
            <a:blip r:embed="rId3"/>
            <a:srcRect l="23708" t="6190" r="14814" b="21686"/>
            <a:stretch/>
          </p:blipFill>
          <p:spPr>
            <a:xfrm>
              <a:off x="7926326" y="5046573"/>
              <a:ext cx="1319274" cy="1425582"/>
            </a:xfrm>
            <a:prstGeom prst="rect">
              <a:avLst/>
            </a:prstGeom>
          </p:spPr>
        </p:pic>
        <p:pic>
          <p:nvPicPr>
            <p:cNvPr id="17" name="Picture 16">
              <a:extLst>
                <a:ext uri="{FF2B5EF4-FFF2-40B4-BE49-F238E27FC236}">
                  <a16:creationId xmlns:a16="http://schemas.microsoft.com/office/drawing/2014/main" id="{0EB8288D-457D-F027-3E88-04C9D71FC17D}"/>
                </a:ext>
              </a:extLst>
            </p:cNvPr>
            <p:cNvPicPr>
              <a:picLocks noChangeAspect="1"/>
            </p:cNvPicPr>
            <p:nvPr/>
          </p:nvPicPr>
          <p:blipFill>
            <a:blip r:embed="rId4"/>
            <a:stretch>
              <a:fillRect/>
            </a:stretch>
          </p:blipFill>
          <p:spPr>
            <a:xfrm>
              <a:off x="5929226" y="5078687"/>
              <a:ext cx="1997100" cy="1447898"/>
            </a:xfrm>
            <a:prstGeom prst="rect">
              <a:avLst/>
            </a:prstGeom>
          </p:spPr>
        </p:pic>
        <p:sp>
          <p:nvSpPr>
            <p:cNvPr id="18" name="Text Box 5">
              <a:extLst>
                <a:ext uri="{FF2B5EF4-FFF2-40B4-BE49-F238E27FC236}">
                  <a16:creationId xmlns:a16="http://schemas.microsoft.com/office/drawing/2014/main" id="{260D576E-5751-B423-8616-36A408CA179F}"/>
                </a:ext>
              </a:extLst>
            </p:cNvPr>
            <p:cNvSpPr txBox="1">
              <a:spLocks noChangeArrowheads="1"/>
            </p:cNvSpPr>
            <p:nvPr/>
          </p:nvSpPr>
          <p:spPr bwMode="auto">
            <a:xfrm>
              <a:off x="9245600" y="4927430"/>
              <a:ext cx="2635096" cy="769441"/>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z=0.026 (120 </a:t>
              </a: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Mpc</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 0.6kpc/”</a:t>
              </a:r>
            </a:p>
          </p:txBody>
        </p:sp>
        <p:sp>
          <p:nvSpPr>
            <p:cNvPr id="19" name="Text Box 5">
              <a:extLst>
                <a:ext uri="{FF2B5EF4-FFF2-40B4-BE49-F238E27FC236}">
                  <a16:creationId xmlns:a16="http://schemas.microsoft.com/office/drawing/2014/main" id="{5E2D5641-04D6-ADEB-65DE-B411D4D188E5}"/>
                </a:ext>
              </a:extLst>
            </p:cNvPr>
            <p:cNvSpPr txBox="1">
              <a:spLocks noChangeArrowheads="1"/>
            </p:cNvSpPr>
            <p:nvPr/>
          </p:nvSpPr>
          <p:spPr bwMode="auto">
            <a:xfrm>
              <a:off x="9245600" y="5911555"/>
              <a:ext cx="2362200"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dist</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=0.2”, 120 pc</a:t>
              </a:r>
            </a:p>
          </p:txBody>
        </p:sp>
        <p:sp>
          <p:nvSpPr>
            <p:cNvPr id="20" name="Rectangle 19">
              <a:extLst>
                <a:ext uri="{FF2B5EF4-FFF2-40B4-BE49-F238E27FC236}">
                  <a16:creationId xmlns:a16="http://schemas.microsoft.com/office/drawing/2014/main" id="{4E0A1344-5332-DD25-7A69-12B491961352}"/>
                </a:ext>
              </a:extLst>
            </p:cNvPr>
            <p:cNvSpPr/>
            <p:nvPr/>
          </p:nvSpPr>
          <p:spPr bwMode="auto">
            <a:xfrm>
              <a:off x="5830784" y="4927430"/>
              <a:ext cx="6049912" cy="1694087"/>
            </a:xfrm>
            <a:prstGeom prst="rect">
              <a:avLst/>
            </a:prstGeom>
            <a:noFill/>
            <a:ln w="1905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65" charset="0"/>
                <a:ea typeface="ＭＳ Ｐゴシック" pitchFamily="-65" charset="-128"/>
                <a:cs typeface="ＭＳ Ｐゴシック" pitchFamily="-65" charset="-128"/>
              </a:endParaRPr>
            </a:p>
          </p:txBody>
        </p:sp>
      </p:grpSp>
      <p:grpSp>
        <p:nvGrpSpPr>
          <p:cNvPr id="24" name="Group 23">
            <a:extLst>
              <a:ext uri="{FF2B5EF4-FFF2-40B4-BE49-F238E27FC236}">
                <a16:creationId xmlns:a16="http://schemas.microsoft.com/office/drawing/2014/main" id="{F9BFBAB5-3D64-5FA5-1CA8-A5314C4CED79}"/>
              </a:ext>
            </a:extLst>
          </p:cNvPr>
          <p:cNvGrpSpPr/>
          <p:nvPr/>
        </p:nvGrpSpPr>
        <p:grpSpPr>
          <a:xfrm>
            <a:off x="105727" y="4862757"/>
            <a:ext cx="5753286" cy="1940813"/>
            <a:chOff x="0" y="4818988"/>
            <a:chExt cx="5753286" cy="1940813"/>
          </a:xfrm>
        </p:grpSpPr>
        <p:grpSp>
          <p:nvGrpSpPr>
            <p:cNvPr id="23" name="Group 22">
              <a:extLst>
                <a:ext uri="{FF2B5EF4-FFF2-40B4-BE49-F238E27FC236}">
                  <a16:creationId xmlns:a16="http://schemas.microsoft.com/office/drawing/2014/main" id="{04269D1C-6DA6-8E73-C30A-5224C976D134}"/>
                </a:ext>
              </a:extLst>
            </p:cNvPr>
            <p:cNvGrpSpPr/>
            <p:nvPr/>
          </p:nvGrpSpPr>
          <p:grpSpPr>
            <a:xfrm>
              <a:off x="67390" y="4818988"/>
              <a:ext cx="5640191" cy="1940813"/>
              <a:chOff x="113095" y="4784750"/>
              <a:chExt cx="5640191" cy="1940813"/>
            </a:xfrm>
          </p:grpSpPr>
          <p:sp>
            <p:nvSpPr>
              <p:cNvPr id="3" name="Text Box 5">
                <a:extLst>
                  <a:ext uri="{FF2B5EF4-FFF2-40B4-BE49-F238E27FC236}">
                    <a16:creationId xmlns:a16="http://schemas.microsoft.com/office/drawing/2014/main" id="{60871C7B-83F7-B31F-D47B-E3824D58404F}"/>
                  </a:ext>
                </a:extLst>
              </p:cNvPr>
              <p:cNvSpPr txBox="1">
                <a:spLocks noChangeArrowheads="1"/>
              </p:cNvSpPr>
              <p:nvPr/>
            </p:nvSpPr>
            <p:spPr bwMode="auto">
              <a:xfrm>
                <a:off x="144675" y="4830051"/>
                <a:ext cx="3923349" cy="369332"/>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b="0" i="0" u="none" strike="noStrike" kern="1200" cap="none" spc="0" normalizeH="0" baseline="0" noProof="0" dirty="0">
                    <a:ln>
                      <a:noFill/>
                    </a:ln>
                    <a:solidFill>
                      <a:srgbClr val="FFFFFF"/>
                    </a:solidFill>
                    <a:effectLst/>
                    <a:uLnTx/>
                    <a:uFillTx/>
                    <a:latin typeface="Arial"/>
                    <a:ea typeface="ＭＳ Ｐゴシック"/>
                    <a:cs typeface="+mn-cs"/>
                  </a:rPr>
                  <a:t>z=0.042 (190 Mpc), 0.9 kpc/”</a:t>
                </a:r>
              </a:p>
            </p:txBody>
          </p:sp>
          <p:sp>
            <p:nvSpPr>
              <p:cNvPr id="4" name="Text Box 5">
                <a:extLst>
                  <a:ext uri="{FF2B5EF4-FFF2-40B4-BE49-F238E27FC236}">
                    <a16:creationId xmlns:a16="http://schemas.microsoft.com/office/drawing/2014/main" id="{EC54DB15-8A78-883F-AAB8-96FD82D4D730}"/>
                  </a:ext>
                </a:extLst>
              </p:cNvPr>
              <p:cNvSpPr txBox="1">
                <a:spLocks noChangeArrowheads="1"/>
              </p:cNvSpPr>
              <p:nvPr/>
            </p:nvSpPr>
            <p:spPr bwMode="auto">
              <a:xfrm>
                <a:off x="3203361" y="4784750"/>
                <a:ext cx="2549925" cy="400110"/>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err="1">
                    <a:ln>
                      <a:noFill/>
                    </a:ln>
                    <a:solidFill>
                      <a:srgbClr val="FFFFFF"/>
                    </a:solidFill>
                    <a:effectLst/>
                    <a:uLnTx/>
                    <a:uFillTx/>
                    <a:latin typeface="Arial"/>
                    <a:ea typeface="ＭＳ Ｐゴシック"/>
                    <a:cs typeface="+mn-cs"/>
                  </a:rPr>
                  <a:t>dist</a:t>
                </a:r>
                <a:r>
                  <a:rPr kumimoji="0" lang="en-US" sz="2000" b="0" i="0" u="none" strike="noStrike" kern="1200" cap="none" spc="0" normalizeH="0" baseline="0" noProof="0" dirty="0">
                    <a:ln>
                      <a:noFill/>
                    </a:ln>
                    <a:solidFill>
                      <a:srgbClr val="FFFFFF"/>
                    </a:solidFill>
                    <a:effectLst/>
                    <a:uLnTx/>
                    <a:uFillTx/>
                    <a:latin typeface="Arial"/>
                    <a:ea typeface="ＭＳ Ｐゴシック"/>
                    <a:cs typeface="+mn-cs"/>
                  </a:rPr>
                  <a:t>=1.66”, 1.5 kpc</a:t>
                </a:r>
              </a:p>
            </p:txBody>
          </p:sp>
          <p:pic>
            <p:nvPicPr>
              <p:cNvPr id="6" name="Picture 5">
                <a:extLst>
                  <a:ext uri="{FF2B5EF4-FFF2-40B4-BE49-F238E27FC236}">
                    <a16:creationId xmlns:a16="http://schemas.microsoft.com/office/drawing/2014/main" id="{9C3642F6-E582-0B91-D9C8-60D7839BFCD2}"/>
                  </a:ext>
                </a:extLst>
              </p:cNvPr>
              <p:cNvPicPr>
                <a:picLocks noChangeAspect="1"/>
              </p:cNvPicPr>
              <p:nvPr/>
            </p:nvPicPr>
            <p:blipFill rotWithShape="1">
              <a:blip r:embed="rId5"/>
              <a:srcRect l="25091" t="6031" r="6863" b="20231"/>
              <a:stretch/>
            </p:blipFill>
            <p:spPr>
              <a:xfrm>
                <a:off x="4192190" y="5112198"/>
                <a:ext cx="1527308" cy="1535083"/>
              </a:xfrm>
              <a:prstGeom prst="rect">
                <a:avLst/>
              </a:prstGeom>
            </p:spPr>
          </p:pic>
          <p:pic>
            <p:nvPicPr>
              <p:cNvPr id="7" name="Picture 6">
                <a:extLst>
                  <a:ext uri="{FF2B5EF4-FFF2-40B4-BE49-F238E27FC236}">
                    <a16:creationId xmlns:a16="http://schemas.microsoft.com/office/drawing/2014/main" id="{E3CCCA47-D01A-06C7-3A53-5796E2A6F31C}"/>
                  </a:ext>
                </a:extLst>
              </p:cNvPr>
              <p:cNvPicPr>
                <a:picLocks noChangeAspect="1"/>
              </p:cNvPicPr>
              <p:nvPr/>
            </p:nvPicPr>
            <p:blipFill>
              <a:blip r:embed="rId6"/>
              <a:stretch>
                <a:fillRect/>
              </a:stretch>
            </p:blipFill>
            <p:spPr>
              <a:xfrm>
                <a:off x="2143788" y="5199383"/>
                <a:ext cx="1997101" cy="1447898"/>
              </a:xfrm>
              <a:prstGeom prst="rect">
                <a:avLst/>
              </a:prstGeom>
            </p:spPr>
          </p:pic>
          <p:pic>
            <p:nvPicPr>
              <p:cNvPr id="9" name="Picture 8">
                <a:extLst>
                  <a:ext uri="{FF2B5EF4-FFF2-40B4-BE49-F238E27FC236}">
                    <a16:creationId xmlns:a16="http://schemas.microsoft.com/office/drawing/2014/main" id="{AA7368B2-0141-A086-426F-B1D8B0CC2821}"/>
                  </a:ext>
                </a:extLst>
              </p:cNvPr>
              <p:cNvPicPr>
                <a:picLocks noChangeAspect="1"/>
              </p:cNvPicPr>
              <p:nvPr/>
            </p:nvPicPr>
            <p:blipFill>
              <a:blip r:embed="rId7"/>
              <a:stretch>
                <a:fillRect/>
              </a:stretch>
            </p:blipFill>
            <p:spPr>
              <a:xfrm>
                <a:off x="113095" y="5277665"/>
                <a:ext cx="1997101" cy="1447898"/>
              </a:xfrm>
              <a:prstGeom prst="rect">
                <a:avLst/>
              </a:prstGeom>
            </p:spPr>
          </p:pic>
        </p:grpSp>
        <p:sp>
          <p:nvSpPr>
            <p:cNvPr id="22" name="Rectangle 21">
              <a:extLst>
                <a:ext uri="{FF2B5EF4-FFF2-40B4-BE49-F238E27FC236}">
                  <a16:creationId xmlns:a16="http://schemas.microsoft.com/office/drawing/2014/main" id="{2507F8BA-8D37-3306-3D0E-F2F5F8700569}"/>
                </a:ext>
              </a:extLst>
            </p:cNvPr>
            <p:cNvSpPr/>
            <p:nvPr/>
          </p:nvSpPr>
          <p:spPr bwMode="auto">
            <a:xfrm>
              <a:off x="0" y="4830051"/>
              <a:ext cx="5753286" cy="1895512"/>
            </a:xfrm>
            <a:prstGeom prst="rect">
              <a:avLst/>
            </a:prstGeom>
            <a:noFill/>
            <a:ln w="1905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65" charset="0"/>
                <a:ea typeface="ＭＳ Ｐゴシック" pitchFamily="-65" charset="-128"/>
                <a:cs typeface="ＭＳ Ｐゴシック" pitchFamily="-65" charset="-128"/>
              </a:endParaRPr>
            </a:p>
          </p:txBody>
        </p:sp>
      </p:grpSp>
      <p:grpSp>
        <p:nvGrpSpPr>
          <p:cNvPr id="26" name="Group 25">
            <a:extLst>
              <a:ext uri="{FF2B5EF4-FFF2-40B4-BE49-F238E27FC236}">
                <a16:creationId xmlns:a16="http://schemas.microsoft.com/office/drawing/2014/main" id="{18A901BE-A4E7-BBB3-3054-D19744E146F4}"/>
              </a:ext>
            </a:extLst>
          </p:cNvPr>
          <p:cNvGrpSpPr/>
          <p:nvPr/>
        </p:nvGrpSpPr>
        <p:grpSpPr>
          <a:xfrm>
            <a:off x="1530284" y="3244995"/>
            <a:ext cx="8657457" cy="1569254"/>
            <a:chOff x="3447393" y="3202443"/>
            <a:chExt cx="8657457" cy="1569254"/>
          </a:xfrm>
        </p:grpSpPr>
        <p:sp>
          <p:nvSpPr>
            <p:cNvPr id="10" name="Text Box 5">
              <a:extLst>
                <a:ext uri="{FF2B5EF4-FFF2-40B4-BE49-F238E27FC236}">
                  <a16:creationId xmlns:a16="http://schemas.microsoft.com/office/drawing/2014/main" id="{729113AA-9057-85B2-42BE-06624683B33C}"/>
                </a:ext>
              </a:extLst>
            </p:cNvPr>
            <p:cNvSpPr txBox="1">
              <a:spLocks noChangeArrowheads="1"/>
            </p:cNvSpPr>
            <p:nvPr/>
          </p:nvSpPr>
          <p:spPr bwMode="auto">
            <a:xfrm>
              <a:off x="9400007" y="3240951"/>
              <a:ext cx="2704843" cy="769441"/>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z=0.046 (200 </a:t>
              </a: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Mpc</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 ~1 kpc/”</a:t>
              </a:r>
            </a:p>
          </p:txBody>
        </p:sp>
        <p:sp>
          <p:nvSpPr>
            <p:cNvPr id="11" name="Text Box 5">
              <a:extLst>
                <a:ext uri="{FF2B5EF4-FFF2-40B4-BE49-F238E27FC236}">
                  <a16:creationId xmlns:a16="http://schemas.microsoft.com/office/drawing/2014/main" id="{84951639-2343-D371-DB95-43737303AC34}"/>
                </a:ext>
              </a:extLst>
            </p:cNvPr>
            <p:cNvSpPr txBox="1">
              <a:spLocks noChangeArrowheads="1"/>
            </p:cNvSpPr>
            <p:nvPr/>
          </p:nvSpPr>
          <p:spPr bwMode="auto">
            <a:xfrm>
              <a:off x="9325546" y="4225076"/>
              <a:ext cx="2704843"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dist</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=0.87”, 870 pc</a:t>
              </a:r>
            </a:p>
          </p:txBody>
        </p:sp>
        <p:pic>
          <p:nvPicPr>
            <p:cNvPr id="13" name="Picture 12">
              <a:extLst>
                <a:ext uri="{FF2B5EF4-FFF2-40B4-BE49-F238E27FC236}">
                  <a16:creationId xmlns:a16="http://schemas.microsoft.com/office/drawing/2014/main" id="{2644718F-D15A-E535-F357-3AE8A57D3210}"/>
                </a:ext>
              </a:extLst>
            </p:cNvPr>
            <p:cNvPicPr>
              <a:picLocks noChangeAspect="1"/>
            </p:cNvPicPr>
            <p:nvPr/>
          </p:nvPicPr>
          <p:blipFill rotWithShape="1">
            <a:blip r:embed="rId8"/>
            <a:srcRect l="25169" t="12517" r="11916" b="20902"/>
            <a:stretch/>
          </p:blipFill>
          <p:spPr>
            <a:xfrm>
              <a:off x="7846380" y="3250040"/>
              <a:ext cx="1479166" cy="1447898"/>
            </a:xfrm>
            <a:prstGeom prst="rect">
              <a:avLst/>
            </a:prstGeom>
          </p:spPr>
        </p:pic>
        <p:pic>
          <p:nvPicPr>
            <p:cNvPr id="14" name="Picture 13">
              <a:extLst>
                <a:ext uri="{FF2B5EF4-FFF2-40B4-BE49-F238E27FC236}">
                  <a16:creationId xmlns:a16="http://schemas.microsoft.com/office/drawing/2014/main" id="{8BEBBC61-249D-1010-77E0-DE6DBFA2862A}"/>
                </a:ext>
              </a:extLst>
            </p:cNvPr>
            <p:cNvPicPr>
              <a:picLocks noChangeAspect="1"/>
            </p:cNvPicPr>
            <p:nvPr/>
          </p:nvPicPr>
          <p:blipFill>
            <a:blip r:embed="rId9"/>
            <a:stretch>
              <a:fillRect/>
            </a:stretch>
          </p:blipFill>
          <p:spPr>
            <a:xfrm>
              <a:off x="3539729" y="3240951"/>
              <a:ext cx="1997101" cy="1447898"/>
            </a:xfrm>
            <a:prstGeom prst="rect">
              <a:avLst/>
            </a:prstGeom>
          </p:spPr>
        </p:pic>
        <p:pic>
          <p:nvPicPr>
            <p:cNvPr id="15" name="Picture 14">
              <a:extLst>
                <a:ext uri="{FF2B5EF4-FFF2-40B4-BE49-F238E27FC236}">
                  <a16:creationId xmlns:a16="http://schemas.microsoft.com/office/drawing/2014/main" id="{1DC92AB5-347B-5BD9-138E-511382BB7439}"/>
                </a:ext>
              </a:extLst>
            </p:cNvPr>
            <p:cNvPicPr>
              <a:picLocks noChangeAspect="1"/>
            </p:cNvPicPr>
            <p:nvPr/>
          </p:nvPicPr>
          <p:blipFill>
            <a:blip r:embed="rId10"/>
            <a:stretch>
              <a:fillRect/>
            </a:stretch>
          </p:blipFill>
          <p:spPr>
            <a:xfrm>
              <a:off x="5650622" y="3250040"/>
              <a:ext cx="2081966" cy="1447898"/>
            </a:xfrm>
            <a:prstGeom prst="rect">
              <a:avLst/>
            </a:prstGeom>
          </p:spPr>
        </p:pic>
        <p:sp>
          <p:nvSpPr>
            <p:cNvPr id="25" name="Rectangle 24">
              <a:extLst>
                <a:ext uri="{FF2B5EF4-FFF2-40B4-BE49-F238E27FC236}">
                  <a16:creationId xmlns:a16="http://schemas.microsoft.com/office/drawing/2014/main" id="{2694D8B9-9CE1-CEA9-A3BC-4F9E26C6B551}"/>
                </a:ext>
              </a:extLst>
            </p:cNvPr>
            <p:cNvSpPr/>
            <p:nvPr/>
          </p:nvSpPr>
          <p:spPr bwMode="auto">
            <a:xfrm>
              <a:off x="3447393" y="3202443"/>
              <a:ext cx="8582996" cy="1569254"/>
            </a:xfrm>
            <a:prstGeom prst="rect">
              <a:avLst/>
            </a:prstGeom>
            <a:noFill/>
            <a:ln w="1905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65" charset="0"/>
                <a:ea typeface="ＭＳ Ｐゴシック" pitchFamily="-65" charset="-128"/>
                <a:cs typeface="ＭＳ Ｐゴシック" pitchFamily="-65" charset="-128"/>
              </a:endParaRPr>
            </a:p>
          </p:txBody>
        </p:sp>
      </p:grpSp>
    </p:spTree>
    <p:extLst>
      <p:ext uri="{BB962C8B-B14F-4D97-AF65-F5344CB8AC3E}">
        <p14:creationId xmlns:p14="http://schemas.microsoft.com/office/powerpoint/2010/main" val="2376117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2793EF35-ED8C-B354-74CF-841F60ED5417}"/>
            </a:ext>
          </a:extLst>
        </p:cNvPr>
        <p:cNvGrpSpPr/>
        <p:nvPr/>
      </p:nvGrpSpPr>
      <p:grpSpPr>
        <a:xfrm>
          <a:off x="0" y="0"/>
          <a:ext cx="0" cy="0"/>
          <a:chOff x="0" y="0"/>
          <a:chExt cx="0" cy="0"/>
        </a:xfrm>
      </p:grpSpPr>
      <p:sp>
        <p:nvSpPr>
          <p:cNvPr id="6" name="Rectangle 3">
            <a:extLst>
              <a:ext uri="{FF2B5EF4-FFF2-40B4-BE49-F238E27FC236}">
                <a16:creationId xmlns:a16="http://schemas.microsoft.com/office/drawing/2014/main" id="{65F5E396-A2B5-F943-DBB1-A79C1DCEF77F}"/>
              </a:ext>
            </a:extLst>
          </p:cNvPr>
          <p:cNvSpPr>
            <a:spLocks noChangeArrowheads="1"/>
          </p:cNvSpPr>
          <p:nvPr/>
        </p:nvSpPr>
        <p:spPr bwMode="auto">
          <a:xfrm>
            <a:off x="605790" y="54430"/>
            <a:ext cx="1075563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Pair AGN candidates at </a:t>
            </a:r>
            <a:r>
              <a:rPr kumimoji="0" lang="en-US" sz="3600" b="0" i="0" u="none" strike="noStrike" kern="1200" cap="none" spc="0" normalizeH="0" baseline="-2500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a:t>
            </a: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10-30 kpc separations</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pic>
        <p:nvPicPr>
          <p:cNvPr id="8" name="Picture 7">
            <a:extLst>
              <a:ext uri="{FF2B5EF4-FFF2-40B4-BE49-F238E27FC236}">
                <a16:creationId xmlns:a16="http://schemas.microsoft.com/office/drawing/2014/main" id="{DCB21A5E-FFF4-F3F7-73AB-3AED194B9F1E}"/>
              </a:ext>
            </a:extLst>
          </p:cNvPr>
          <p:cNvPicPr>
            <a:picLocks noChangeAspect="1"/>
          </p:cNvPicPr>
          <p:nvPr/>
        </p:nvPicPr>
        <p:blipFill>
          <a:blip r:embed="rId3"/>
          <a:stretch>
            <a:fillRect/>
          </a:stretch>
        </p:blipFill>
        <p:spPr>
          <a:xfrm>
            <a:off x="0" y="648789"/>
            <a:ext cx="6503670" cy="1519845"/>
          </a:xfrm>
          <a:prstGeom prst="rect">
            <a:avLst/>
          </a:prstGeom>
        </p:spPr>
      </p:pic>
      <p:pic>
        <p:nvPicPr>
          <p:cNvPr id="18" name="Picture 17">
            <a:extLst>
              <a:ext uri="{FF2B5EF4-FFF2-40B4-BE49-F238E27FC236}">
                <a16:creationId xmlns:a16="http://schemas.microsoft.com/office/drawing/2014/main" id="{FB805774-2534-C257-ACC3-CC3A03F70586}"/>
              </a:ext>
            </a:extLst>
          </p:cNvPr>
          <p:cNvPicPr>
            <a:picLocks noChangeAspect="1"/>
          </p:cNvPicPr>
          <p:nvPr/>
        </p:nvPicPr>
        <p:blipFill>
          <a:blip r:embed="rId4"/>
          <a:stretch>
            <a:fillRect/>
          </a:stretch>
        </p:blipFill>
        <p:spPr>
          <a:xfrm>
            <a:off x="-28575" y="2168634"/>
            <a:ext cx="6532245" cy="1553477"/>
          </a:xfrm>
          <a:prstGeom prst="rect">
            <a:avLst/>
          </a:prstGeom>
        </p:spPr>
      </p:pic>
      <p:pic>
        <p:nvPicPr>
          <p:cNvPr id="19" name="Picture 18">
            <a:extLst>
              <a:ext uri="{FF2B5EF4-FFF2-40B4-BE49-F238E27FC236}">
                <a16:creationId xmlns:a16="http://schemas.microsoft.com/office/drawing/2014/main" id="{10AABC2A-0758-40AD-B46A-D191DC9715AD}"/>
              </a:ext>
            </a:extLst>
          </p:cNvPr>
          <p:cNvPicPr>
            <a:picLocks noChangeAspect="1"/>
          </p:cNvPicPr>
          <p:nvPr/>
        </p:nvPicPr>
        <p:blipFill>
          <a:blip r:embed="rId5"/>
          <a:stretch>
            <a:fillRect/>
          </a:stretch>
        </p:blipFill>
        <p:spPr>
          <a:xfrm>
            <a:off x="-28575" y="3722111"/>
            <a:ext cx="6532245" cy="1559557"/>
          </a:xfrm>
          <a:prstGeom prst="rect">
            <a:avLst/>
          </a:prstGeom>
        </p:spPr>
      </p:pic>
      <p:pic>
        <p:nvPicPr>
          <p:cNvPr id="20" name="Picture 19">
            <a:extLst>
              <a:ext uri="{FF2B5EF4-FFF2-40B4-BE49-F238E27FC236}">
                <a16:creationId xmlns:a16="http://schemas.microsoft.com/office/drawing/2014/main" id="{7CF27E37-5F3F-A6D3-BAFD-6D2D4BC8A6CD}"/>
              </a:ext>
            </a:extLst>
          </p:cNvPr>
          <p:cNvPicPr>
            <a:picLocks noChangeAspect="1"/>
          </p:cNvPicPr>
          <p:nvPr/>
        </p:nvPicPr>
        <p:blipFill>
          <a:blip r:embed="rId6"/>
          <a:stretch>
            <a:fillRect/>
          </a:stretch>
        </p:blipFill>
        <p:spPr>
          <a:xfrm>
            <a:off x="-22860" y="5241956"/>
            <a:ext cx="6532245" cy="1526523"/>
          </a:xfrm>
          <a:prstGeom prst="rect">
            <a:avLst/>
          </a:prstGeom>
        </p:spPr>
      </p:pic>
      <p:sp>
        <p:nvSpPr>
          <p:cNvPr id="21" name="Text Box 5">
            <a:extLst>
              <a:ext uri="{FF2B5EF4-FFF2-40B4-BE49-F238E27FC236}">
                <a16:creationId xmlns:a16="http://schemas.microsoft.com/office/drawing/2014/main" id="{5E975B5D-E920-3966-424B-ED9B6F60160D}"/>
              </a:ext>
            </a:extLst>
          </p:cNvPr>
          <p:cNvSpPr txBox="1">
            <a:spLocks noChangeArrowheads="1"/>
          </p:cNvSpPr>
          <p:nvPr/>
        </p:nvSpPr>
        <p:spPr bwMode="auto">
          <a:xfrm>
            <a:off x="6694221" y="821268"/>
            <a:ext cx="5251582" cy="1446550"/>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Several (new) confirmed pair AGN at &gt;10 kpc nuclear separations identified thanks to ongoing ALMA continuum survey.</a:t>
            </a:r>
          </a:p>
        </p:txBody>
      </p:sp>
      <p:sp>
        <p:nvSpPr>
          <p:cNvPr id="22" name="Text Box 5">
            <a:extLst>
              <a:ext uri="{FF2B5EF4-FFF2-40B4-BE49-F238E27FC236}">
                <a16:creationId xmlns:a16="http://schemas.microsoft.com/office/drawing/2014/main" id="{C51F1938-C94E-7D2A-90AE-F962AFD2EA24}"/>
              </a:ext>
            </a:extLst>
          </p:cNvPr>
          <p:cNvSpPr txBox="1">
            <a:spLocks noChangeArrowheads="1"/>
          </p:cNvSpPr>
          <p:nvPr/>
        </p:nvSpPr>
        <p:spPr bwMode="auto">
          <a:xfrm>
            <a:off x="6694221" y="2482428"/>
            <a:ext cx="5251582" cy="1107996"/>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Only ALMA cycle 10 dual AGN shown here. Analysis of fully observed cycle 11 data is ongoing. </a:t>
            </a:r>
          </a:p>
        </p:txBody>
      </p:sp>
    </p:spTree>
    <p:extLst>
      <p:ext uri="{BB962C8B-B14F-4D97-AF65-F5344CB8AC3E}">
        <p14:creationId xmlns:p14="http://schemas.microsoft.com/office/powerpoint/2010/main" val="2040350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A picture containing outdoor object, star, dark, night sky&#10;&#10;Description automatically generated">
            <a:extLst>
              <a:ext uri="{FF2B5EF4-FFF2-40B4-BE49-F238E27FC236}">
                <a16:creationId xmlns:a16="http://schemas.microsoft.com/office/drawing/2014/main" id="{FD4D34AB-EC0B-7C3A-BDC6-80276FF92CB4}"/>
              </a:ext>
            </a:extLst>
          </p:cNvPr>
          <p:cNvPicPr>
            <a:picLocks noChangeAspect="1"/>
          </p:cNvPicPr>
          <p:nvPr/>
        </p:nvPicPr>
        <p:blipFill rotWithShape="1">
          <a:blip r:embed="rId3"/>
          <a:srcRect l="1565" t="1076" r="1295" b="1837"/>
          <a:stretch>
            <a:fillRect/>
          </a:stretch>
        </p:blipFill>
        <p:spPr>
          <a:xfrm>
            <a:off x="116692" y="144396"/>
            <a:ext cx="11859893" cy="6667566"/>
          </a:xfrm>
          <a:prstGeom prst="rect">
            <a:avLst/>
          </a:prstGeom>
        </p:spPr>
      </p:pic>
      <p:sp>
        <p:nvSpPr>
          <p:cNvPr id="65539" name="Text Box 3"/>
          <p:cNvSpPr txBox="1">
            <a:spLocks noChangeArrowheads="1"/>
          </p:cNvSpPr>
          <p:nvPr/>
        </p:nvSpPr>
        <p:spPr bwMode="auto">
          <a:xfrm>
            <a:off x="5029200" y="46038"/>
            <a:ext cx="2268538" cy="641350"/>
          </a:xfrm>
          <a:prstGeom prst="rect">
            <a:avLst/>
          </a:prstGeom>
          <a:noFill/>
          <a:ln w="9525">
            <a:noFill/>
            <a:miter lim="800000"/>
            <a:headEnd/>
            <a:tailEnd/>
          </a:ln>
        </p:spPr>
        <p:txBody>
          <a:bodyPr wrap="non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a:ln>
                  <a:noFill/>
                </a:ln>
                <a:solidFill>
                  <a:srgbClr val="FFFFFF"/>
                </a:solidFill>
                <a:effectLst>
                  <a:outerShdw blurRad="38100" dist="38100" dir="2700000" algn="tl">
                    <a:srgbClr val="808080"/>
                  </a:outerShdw>
                </a:effectLst>
                <a:uLnTx/>
                <a:uFillTx/>
                <a:latin typeface="Arial" charset="0"/>
                <a:ea typeface="ＭＳ Ｐゴシック" charset="-128"/>
              </a:rPr>
              <a:t>Summary</a:t>
            </a:r>
          </a:p>
        </p:txBody>
      </p:sp>
      <p:sp>
        <p:nvSpPr>
          <p:cNvPr id="7" name="Text Box 5">
            <a:extLst>
              <a:ext uri="{FF2B5EF4-FFF2-40B4-BE49-F238E27FC236}">
                <a16:creationId xmlns:a16="http://schemas.microsoft.com/office/drawing/2014/main" id="{6719CED3-A3DB-0F87-5B28-C02C628AD3D3}"/>
              </a:ext>
            </a:extLst>
          </p:cNvPr>
          <p:cNvSpPr txBox="1">
            <a:spLocks noChangeArrowheads="1"/>
          </p:cNvSpPr>
          <p:nvPr/>
        </p:nvSpPr>
        <p:spPr bwMode="auto">
          <a:xfrm>
            <a:off x="1507091" y="611970"/>
            <a:ext cx="9266534" cy="646331"/>
          </a:xfrm>
          <a:prstGeom prst="rect">
            <a:avLst/>
          </a:prstGeom>
          <a:noFill/>
          <a:ln w="9525">
            <a:noFill/>
            <a:miter lim="800000"/>
            <a:headEnd/>
            <a:tailEnd/>
          </a:ln>
        </p:spPr>
        <p:txBody>
          <a:bodyPr wrap="square">
            <a:prstTxWarp prst="textNoShape">
              <a:avLst/>
            </a:prstTxWarp>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rial"/>
                <a:ea typeface="ＭＳ Ｐゴシック"/>
              </a:rPr>
              <a:t>Dual AGN at kpc-scales represent a critical phase of merger-driven SMBH growth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rial"/>
                <a:ea typeface="ＭＳ Ｐゴシック"/>
              </a:rPr>
              <a:t>ALMA provides an unprecedented tool to find and characterize them</a:t>
            </a:r>
            <a:endParaRPr kumimoji="0" lang="en-US" b="1" i="0" u="none" strike="noStrike" kern="1200" cap="none" spc="0" normalizeH="0" baseline="0" noProof="0" dirty="0">
              <a:ln>
                <a:noFill/>
              </a:ln>
              <a:solidFill>
                <a:srgbClr val="FFFFFF"/>
              </a:solidFill>
              <a:effectLst/>
              <a:uLnTx/>
              <a:uFillTx/>
              <a:latin typeface="Arial" charset="0"/>
              <a:ea typeface="ＭＳ Ｐゴシック" charset="-128"/>
            </a:endParaRPr>
          </a:p>
        </p:txBody>
      </p:sp>
      <p:sp>
        <p:nvSpPr>
          <p:cNvPr id="65540" name="Rectangle 4"/>
          <p:cNvSpPr>
            <a:spLocks noChangeArrowheads="1"/>
          </p:cNvSpPr>
          <p:nvPr/>
        </p:nvSpPr>
        <p:spPr bwMode="auto">
          <a:xfrm>
            <a:off x="568960" y="1344288"/>
            <a:ext cx="11459687" cy="1416962"/>
          </a:xfrm>
          <a:prstGeom prst="rect">
            <a:avLst/>
          </a:prstGeom>
          <a:solidFill>
            <a:schemeClr val="tx1">
              <a:alpha val="42999"/>
            </a:schemeClr>
          </a:solidFill>
          <a:ln w="25400">
            <a:solidFill>
              <a:schemeClr val="bg1"/>
            </a:solidFill>
            <a:miter lim="800000"/>
            <a:headEnd/>
            <a:tailEnd/>
          </a:ln>
        </p:spPr>
        <p:txBody>
          <a:bodyPr wrap="none" anchor="ctr">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128"/>
            </a:endParaRPr>
          </a:p>
        </p:txBody>
      </p:sp>
      <p:sp>
        <p:nvSpPr>
          <p:cNvPr id="6" name="Text Box 5">
            <a:extLst>
              <a:ext uri="{FF2B5EF4-FFF2-40B4-BE49-F238E27FC236}">
                <a16:creationId xmlns:a16="http://schemas.microsoft.com/office/drawing/2014/main" id="{39AEEC0B-52B9-EC88-8A9B-84A83B74C411}"/>
              </a:ext>
            </a:extLst>
          </p:cNvPr>
          <p:cNvSpPr txBox="1">
            <a:spLocks noChangeArrowheads="1"/>
          </p:cNvSpPr>
          <p:nvPr/>
        </p:nvSpPr>
        <p:spPr bwMode="auto">
          <a:xfrm>
            <a:off x="1163782" y="1380817"/>
            <a:ext cx="8973505" cy="461665"/>
          </a:xfrm>
          <a:prstGeom prst="rect">
            <a:avLst/>
          </a:prstGeom>
          <a:noFill/>
          <a:ln w="9525">
            <a:noFill/>
            <a:miter lim="800000"/>
            <a:headEnd/>
            <a:tailEnd/>
          </a:ln>
        </p:spPr>
        <p:txBody>
          <a:bodyPr wrap="square">
            <a:prstTxWarp prst="textNoShape">
              <a:avLst/>
            </a:prstTxWarp>
            <a:spAutoFit/>
          </a:bodyPr>
          <a:lstStyle/>
          <a:p>
            <a:pPr lvl="0" defTabSz="457200" eaLnBrk="0" fontAlgn="base" hangingPunct="0">
              <a:spcBef>
                <a:spcPct val="0"/>
              </a:spcBef>
              <a:spcAft>
                <a:spcPct val="0"/>
              </a:spcAft>
              <a:defRPr/>
            </a:pPr>
            <a:r>
              <a:rPr lang="en-US" sz="2400" dirty="0"/>
              <a:t>📊 </a:t>
            </a:r>
            <a:r>
              <a:rPr lang="en-US" sz="2200" b="1" dirty="0">
                <a:solidFill>
                  <a:schemeClr val="bg1"/>
                </a:solidFill>
              </a:rPr>
              <a:t>Q1: How do AGN and star formation evolve through mergers?</a:t>
            </a:r>
            <a:endParaRPr kumimoji="0" lang="en-US" sz="2200" b="1" i="0" u="none" strike="noStrike" kern="1200" cap="none" spc="0" normalizeH="0" baseline="0" noProof="0" dirty="0">
              <a:ln>
                <a:noFill/>
              </a:ln>
              <a:solidFill>
                <a:schemeClr val="bg1"/>
              </a:solidFill>
              <a:effectLst/>
              <a:uLnTx/>
              <a:uFillTx/>
              <a:latin typeface="Arial" charset="0"/>
              <a:ea typeface="ＭＳ Ｐゴシック" charset="-128"/>
            </a:endParaRPr>
          </a:p>
        </p:txBody>
      </p:sp>
      <p:sp>
        <p:nvSpPr>
          <p:cNvPr id="11" name="Rectangle 4">
            <a:extLst>
              <a:ext uri="{FF2B5EF4-FFF2-40B4-BE49-F238E27FC236}">
                <a16:creationId xmlns:a16="http://schemas.microsoft.com/office/drawing/2014/main" id="{01ED0166-7C3F-38AA-A3DF-692E85151472}"/>
              </a:ext>
            </a:extLst>
          </p:cNvPr>
          <p:cNvSpPr>
            <a:spLocks noChangeArrowheads="1"/>
          </p:cNvSpPr>
          <p:nvPr/>
        </p:nvSpPr>
        <p:spPr bwMode="auto">
          <a:xfrm>
            <a:off x="599350" y="1741804"/>
            <a:ext cx="1117468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800" b="0" i="0" u="none" strike="noStrike" cap="none" normalizeH="0" baseline="0" dirty="0">
                <a:ln>
                  <a:noFill/>
                </a:ln>
                <a:solidFill>
                  <a:schemeClr val="bg1"/>
                </a:solidFill>
                <a:effectLst/>
                <a:latin typeface="Arial" panose="020B0604020202020204" pitchFamily="34" charset="0"/>
              </a:rPr>
              <a:t>Merger </a:t>
            </a:r>
            <a:r>
              <a:rPr kumimoji="0" lang="en-US" altLang="en-US" sz="1800" b="1" i="0" u="none" strike="noStrike" cap="none" normalizeH="0" baseline="0" dirty="0">
                <a:ln>
                  <a:noFill/>
                </a:ln>
                <a:solidFill>
                  <a:schemeClr val="bg1"/>
                </a:solidFill>
                <a:effectLst/>
                <a:latin typeface="Arial" panose="020B0604020202020204" pitchFamily="34" charset="0"/>
              </a:rPr>
              <a:t>morphological stage</a:t>
            </a:r>
            <a:r>
              <a:rPr kumimoji="0" lang="en-US" altLang="en-US" sz="1800" b="0" i="0" u="none" strike="noStrike" cap="none" normalizeH="0" baseline="0" dirty="0">
                <a:ln>
                  <a:noFill/>
                </a:ln>
                <a:solidFill>
                  <a:schemeClr val="bg1"/>
                </a:solidFill>
                <a:effectLst/>
                <a:latin typeface="Arial" panose="020B0604020202020204" pitchFamily="34" charset="0"/>
              </a:rPr>
              <a:t>, driver of evolution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800" b="0" i="0" u="none" strike="noStrike" cap="none" normalizeH="0" baseline="0" dirty="0">
                <a:ln>
                  <a:noFill/>
                </a:ln>
                <a:solidFill>
                  <a:schemeClr val="bg1"/>
                </a:solidFill>
                <a:effectLst/>
                <a:latin typeface="Arial" panose="020B0604020202020204" pitchFamily="34" charset="0"/>
              </a:rPr>
              <a:t>Late-stage mergers show </a:t>
            </a:r>
            <a:r>
              <a:rPr kumimoji="0" lang="en-US" altLang="en-US" sz="1800" b="1" i="0" u="none" strike="noStrike" cap="none" normalizeH="0" baseline="0" dirty="0">
                <a:ln>
                  <a:noFill/>
                </a:ln>
                <a:solidFill>
                  <a:schemeClr val="bg1"/>
                </a:solidFill>
                <a:effectLst/>
                <a:latin typeface="Arial" panose="020B0604020202020204" pitchFamily="34" charset="0"/>
              </a:rPr>
              <a:t>5× higher SFR</a:t>
            </a:r>
            <a:r>
              <a:rPr kumimoji="0" lang="en-US" altLang="en-US" sz="1800" b="0" i="0" u="none" strike="noStrike" cap="none" normalizeH="0" baseline="0" dirty="0">
                <a:ln>
                  <a:noFill/>
                </a:ln>
                <a:solidFill>
                  <a:schemeClr val="bg1"/>
                </a:solidFill>
                <a:effectLst/>
                <a:latin typeface="Arial" panose="020B0604020202020204" pitchFamily="34" charset="0"/>
              </a:rPr>
              <a:t>, </a:t>
            </a:r>
            <a:r>
              <a:rPr kumimoji="0" lang="en-US" altLang="en-US" sz="1800" b="1" i="0" u="none" strike="noStrike" cap="none" normalizeH="0" baseline="0" dirty="0">
                <a:ln>
                  <a:noFill/>
                </a:ln>
                <a:solidFill>
                  <a:schemeClr val="bg1"/>
                </a:solidFill>
                <a:effectLst/>
                <a:latin typeface="Arial" panose="020B0604020202020204" pitchFamily="34" charset="0"/>
              </a:rPr>
              <a:t>2.4× higher AGN luminosity</a:t>
            </a:r>
            <a:r>
              <a:rPr kumimoji="0" lang="en-US" altLang="en-US" sz="1800" b="0" i="0" u="none" strike="noStrike" cap="none" normalizeH="0" baseline="0" dirty="0">
                <a:ln>
                  <a:noFill/>
                </a:ln>
                <a:solidFill>
                  <a:schemeClr val="bg1"/>
                </a:solidFill>
                <a:effectLst/>
                <a:latin typeface="Arial" panose="020B0604020202020204" pitchFamily="34" charset="0"/>
              </a:rPr>
              <a:t>, </a:t>
            </a:r>
            <a:r>
              <a:rPr kumimoji="0" lang="en-US" altLang="en-US" sz="1800" b="1" i="0" u="none" strike="noStrike" cap="none" normalizeH="0" baseline="0" dirty="0">
                <a:ln>
                  <a:noFill/>
                </a:ln>
                <a:solidFill>
                  <a:schemeClr val="bg1"/>
                </a:solidFill>
                <a:effectLst/>
                <a:latin typeface="Arial" panose="020B0604020202020204" pitchFamily="34" charset="0"/>
              </a:rPr>
              <a:t>2.8× higher obscuration</a:t>
            </a:r>
            <a:endParaRPr lang="en-US" altLang="en-US" dirty="0">
              <a:solidFill>
                <a:schemeClr val="bg1"/>
              </a:solidFill>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800" b="0" i="0" u="none" strike="noStrike" cap="none" normalizeH="0" baseline="0" dirty="0">
                <a:ln>
                  <a:noFill/>
                </a:ln>
                <a:solidFill>
                  <a:schemeClr val="bg1"/>
                </a:solidFill>
                <a:effectLst/>
                <a:latin typeface="Arial" panose="020B0604020202020204" pitchFamily="34" charset="0"/>
              </a:rPr>
              <a:t>Merging AGN host galaxies do not necessarily found on the star-forming main sequence</a:t>
            </a:r>
          </a:p>
        </p:txBody>
      </p:sp>
      <p:grpSp>
        <p:nvGrpSpPr>
          <p:cNvPr id="25" name="Group 24">
            <a:extLst>
              <a:ext uri="{FF2B5EF4-FFF2-40B4-BE49-F238E27FC236}">
                <a16:creationId xmlns:a16="http://schemas.microsoft.com/office/drawing/2014/main" id="{717F7D21-2E6A-211A-5B3D-9E5D4D21E05F}"/>
              </a:ext>
            </a:extLst>
          </p:cNvPr>
          <p:cNvGrpSpPr/>
          <p:nvPr/>
        </p:nvGrpSpPr>
        <p:grpSpPr>
          <a:xfrm>
            <a:off x="568960" y="2923808"/>
            <a:ext cx="11459687" cy="1166955"/>
            <a:chOff x="569489" y="2829691"/>
            <a:chExt cx="11459687" cy="1166955"/>
          </a:xfrm>
        </p:grpSpPr>
        <p:sp>
          <p:nvSpPr>
            <p:cNvPr id="12" name="Rectangle 4">
              <a:extLst>
                <a:ext uri="{FF2B5EF4-FFF2-40B4-BE49-F238E27FC236}">
                  <a16:creationId xmlns:a16="http://schemas.microsoft.com/office/drawing/2014/main" id="{A97C7B84-C3DA-5675-7931-A9CAA059E1BD}"/>
                </a:ext>
              </a:extLst>
            </p:cNvPr>
            <p:cNvSpPr>
              <a:spLocks noChangeArrowheads="1"/>
            </p:cNvSpPr>
            <p:nvPr/>
          </p:nvSpPr>
          <p:spPr bwMode="auto">
            <a:xfrm>
              <a:off x="569489" y="2829691"/>
              <a:ext cx="11459687" cy="1166955"/>
            </a:xfrm>
            <a:prstGeom prst="rect">
              <a:avLst/>
            </a:prstGeom>
            <a:solidFill>
              <a:schemeClr val="tx1">
                <a:alpha val="42999"/>
              </a:schemeClr>
            </a:solidFill>
            <a:ln w="25400">
              <a:solidFill>
                <a:schemeClr val="bg1"/>
              </a:solidFill>
              <a:miter lim="800000"/>
              <a:headEnd/>
              <a:tailEnd/>
            </a:ln>
          </p:spPr>
          <p:txBody>
            <a:bodyPr wrap="none" anchor="ctr">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128"/>
              </a:endParaRPr>
            </a:p>
          </p:txBody>
        </p:sp>
        <p:sp>
          <p:nvSpPr>
            <p:cNvPr id="13" name="Text Box 5">
              <a:extLst>
                <a:ext uri="{FF2B5EF4-FFF2-40B4-BE49-F238E27FC236}">
                  <a16:creationId xmlns:a16="http://schemas.microsoft.com/office/drawing/2014/main" id="{B3D61644-6FA6-5A6D-F7D4-FE29D4790785}"/>
                </a:ext>
              </a:extLst>
            </p:cNvPr>
            <p:cNvSpPr txBox="1">
              <a:spLocks noChangeArrowheads="1"/>
            </p:cNvSpPr>
            <p:nvPr/>
          </p:nvSpPr>
          <p:spPr bwMode="auto">
            <a:xfrm>
              <a:off x="1173033" y="2935516"/>
              <a:ext cx="8630723" cy="461665"/>
            </a:xfrm>
            <a:prstGeom prst="rect">
              <a:avLst/>
            </a:prstGeom>
            <a:noFill/>
            <a:ln w="9525">
              <a:noFill/>
              <a:miter lim="800000"/>
              <a:headEnd/>
              <a:tailEnd/>
            </a:ln>
          </p:spPr>
          <p:txBody>
            <a:bodyPr wrap="square">
              <a:prstTxWarp prst="textNoShape">
                <a:avLst/>
              </a:prstTxWarp>
              <a:spAutoFit/>
            </a:bodyPr>
            <a:lstStyle/>
            <a:p>
              <a:r>
                <a:rPr lang="en-US" sz="2400" dirty="0"/>
                <a:t>⛽</a:t>
              </a:r>
              <a:r>
                <a:rPr lang="en-US" sz="2400" b="1" dirty="0">
                  <a:solidFill>
                    <a:schemeClr val="bg1"/>
                  </a:solidFill>
                </a:rPr>
                <a:t>Q2: What fuels SMBH growth in these systems?</a:t>
              </a:r>
              <a:endParaRPr lang="en-US" sz="2400" dirty="0">
                <a:solidFill>
                  <a:schemeClr val="bg1"/>
                </a:solidFill>
              </a:endParaRPr>
            </a:p>
          </p:txBody>
        </p:sp>
        <p:sp>
          <p:nvSpPr>
            <p:cNvPr id="19" name="Rectangle 6">
              <a:extLst>
                <a:ext uri="{FF2B5EF4-FFF2-40B4-BE49-F238E27FC236}">
                  <a16:creationId xmlns:a16="http://schemas.microsoft.com/office/drawing/2014/main" id="{E121CA91-28F7-631F-E33C-B732844EDBA7}"/>
                </a:ext>
              </a:extLst>
            </p:cNvPr>
            <p:cNvSpPr>
              <a:spLocks noChangeArrowheads="1"/>
            </p:cNvSpPr>
            <p:nvPr/>
          </p:nvSpPr>
          <p:spPr bwMode="auto">
            <a:xfrm>
              <a:off x="601604" y="3288865"/>
              <a:ext cx="895001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b="0" i="0" u="none" strike="noStrike" cap="none" normalizeH="0" baseline="0" dirty="0">
                  <a:ln>
                    <a:noFill/>
                  </a:ln>
                  <a:solidFill>
                    <a:schemeClr val="bg1"/>
                  </a:solidFill>
                  <a:effectLst/>
                  <a:latin typeface="Arial" panose="020B0604020202020204" pitchFamily="34" charset="0"/>
                </a:rPr>
                <a:t>Molecular gas becomes </a:t>
              </a:r>
              <a:r>
                <a:rPr kumimoji="0" lang="en-US" altLang="en-US" b="1" i="0" u="none" strike="noStrike" cap="none" normalizeH="0" baseline="0" dirty="0">
                  <a:ln>
                    <a:noFill/>
                  </a:ln>
                  <a:solidFill>
                    <a:schemeClr val="bg1"/>
                  </a:solidFill>
                  <a:effectLst/>
                  <a:latin typeface="Arial" panose="020B0604020202020204" pitchFamily="34" charset="0"/>
                </a:rPr>
                <a:t>more centrally concentrated</a:t>
              </a:r>
              <a:r>
                <a:rPr kumimoji="0" lang="en-US" altLang="en-US" b="0" i="0" u="none" strike="noStrike" cap="none" normalizeH="0" baseline="0" dirty="0">
                  <a:ln>
                    <a:noFill/>
                  </a:ln>
                  <a:solidFill>
                    <a:schemeClr val="bg1"/>
                  </a:solidFill>
                  <a:effectLst/>
                  <a:latin typeface="Arial" panose="020B0604020202020204" pitchFamily="34" charset="0"/>
                </a:rPr>
                <a:t> at smaller separations</a:t>
              </a:r>
            </a:p>
            <a:p>
              <a:pPr marL="285750" indent="-285750" eaLnBrk="0" fontAlgn="base" hangingPunct="0">
                <a:spcBef>
                  <a:spcPct val="0"/>
                </a:spcBef>
                <a:spcAft>
                  <a:spcPct val="0"/>
                </a:spcAft>
                <a:buFont typeface="Arial" panose="020B0604020202020204" pitchFamily="34" charset="0"/>
                <a:buChar char="•"/>
              </a:pPr>
              <a:r>
                <a:rPr kumimoji="0" lang="en-US" altLang="en-US" b="0" i="0" u="none" strike="noStrike" cap="none" normalizeH="0" baseline="0" dirty="0">
                  <a:ln>
                    <a:noFill/>
                  </a:ln>
                  <a:solidFill>
                    <a:schemeClr val="bg1"/>
                  </a:solidFill>
                  <a:effectLst/>
                  <a:latin typeface="Arial" panose="020B0604020202020204" pitchFamily="34" charset="0"/>
                </a:rPr>
                <a:t>Similar gas content in single vs dual AGN → variability drives dual AGN occurrence</a:t>
              </a:r>
            </a:p>
          </p:txBody>
        </p:sp>
      </p:grpSp>
      <p:grpSp>
        <p:nvGrpSpPr>
          <p:cNvPr id="26" name="Group 25">
            <a:extLst>
              <a:ext uri="{FF2B5EF4-FFF2-40B4-BE49-F238E27FC236}">
                <a16:creationId xmlns:a16="http://schemas.microsoft.com/office/drawing/2014/main" id="{96B44470-BD82-51E4-88B5-84839F55B2BA}"/>
              </a:ext>
            </a:extLst>
          </p:cNvPr>
          <p:cNvGrpSpPr/>
          <p:nvPr/>
        </p:nvGrpSpPr>
        <p:grpSpPr>
          <a:xfrm>
            <a:off x="568960" y="4334112"/>
            <a:ext cx="11459687" cy="1416962"/>
            <a:chOff x="569488" y="4383535"/>
            <a:chExt cx="11459687" cy="1416962"/>
          </a:xfrm>
        </p:grpSpPr>
        <p:sp>
          <p:nvSpPr>
            <p:cNvPr id="15" name="Rectangle 4">
              <a:extLst>
                <a:ext uri="{FF2B5EF4-FFF2-40B4-BE49-F238E27FC236}">
                  <a16:creationId xmlns:a16="http://schemas.microsoft.com/office/drawing/2014/main" id="{0A90B50F-276D-E331-3ECB-8C13A5D9AFA7}"/>
                </a:ext>
              </a:extLst>
            </p:cNvPr>
            <p:cNvSpPr>
              <a:spLocks noChangeArrowheads="1"/>
            </p:cNvSpPr>
            <p:nvPr/>
          </p:nvSpPr>
          <p:spPr bwMode="auto">
            <a:xfrm>
              <a:off x="569488" y="4383535"/>
              <a:ext cx="11459687" cy="1416962"/>
            </a:xfrm>
            <a:prstGeom prst="rect">
              <a:avLst/>
            </a:prstGeom>
            <a:solidFill>
              <a:schemeClr val="tx1">
                <a:alpha val="42999"/>
              </a:schemeClr>
            </a:solidFill>
            <a:ln w="25400">
              <a:solidFill>
                <a:schemeClr val="bg1"/>
              </a:solidFill>
              <a:miter lim="800000"/>
              <a:headEnd/>
              <a:tailEnd/>
            </a:ln>
          </p:spPr>
          <p:txBody>
            <a:bodyPr wrap="none" anchor="ctr">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128"/>
              </a:endParaRPr>
            </a:p>
          </p:txBody>
        </p:sp>
        <p:sp>
          <p:nvSpPr>
            <p:cNvPr id="16" name="Text Box 5">
              <a:extLst>
                <a:ext uri="{FF2B5EF4-FFF2-40B4-BE49-F238E27FC236}">
                  <a16:creationId xmlns:a16="http://schemas.microsoft.com/office/drawing/2014/main" id="{D9870936-1BE1-5C21-2CAE-757964474F1E}"/>
                </a:ext>
              </a:extLst>
            </p:cNvPr>
            <p:cNvSpPr txBox="1">
              <a:spLocks noChangeArrowheads="1"/>
            </p:cNvSpPr>
            <p:nvPr/>
          </p:nvSpPr>
          <p:spPr bwMode="auto">
            <a:xfrm>
              <a:off x="1163782" y="4444112"/>
              <a:ext cx="10813331" cy="461665"/>
            </a:xfrm>
            <a:prstGeom prst="rect">
              <a:avLst/>
            </a:prstGeom>
            <a:noFill/>
            <a:ln w="9525">
              <a:noFill/>
              <a:miter lim="800000"/>
              <a:headEnd/>
              <a:tailEnd/>
            </a:ln>
          </p:spPr>
          <p:txBody>
            <a:bodyPr wrap="square">
              <a:prstTxWarp prst="textNoShape">
                <a:avLst/>
              </a:prstTxWarp>
              <a:spAutoFit/>
            </a:bodyPr>
            <a:lstStyle/>
            <a:p>
              <a:pPr lvl="0" defTabSz="457200" eaLnBrk="0" fontAlgn="base" hangingPunct="0">
                <a:spcBef>
                  <a:spcPct val="0"/>
                </a:spcBef>
                <a:spcAft>
                  <a:spcPct val="0"/>
                </a:spcAft>
                <a:defRPr/>
              </a:pPr>
              <a:r>
                <a:rPr lang="en-US" sz="2400" dirty="0"/>
                <a:t>🔍 </a:t>
              </a:r>
              <a:r>
                <a:rPr lang="en-US" sz="2400" b="1" dirty="0">
                  <a:solidFill>
                    <a:schemeClr val="bg1"/>
                  </a:solidFill>
                </a:rPr>
                <a:t>Q3: How can we find heavily obscured dual AGN near coalescence?</a:t>
              </a:r>
              <a:endParaRPr kumimoji="0" lang="en-US" sz="2200" b="1" i="0" u="none" strike="noStrike" kern="1200" cap="none" spc="0" normalizeH="0" baseline="0" noProof="0" dirty="0">
                <a:ln>
                  <a:noFill/>
                </a:ln>
                <a:solidFill>
                  <a:schemeClr val="bg1"/>
                </a:solidFill>
                <a:effectLst/>
                <a:uLnTx/>
                <a:uFillTx/>
                <a:latin typeface="Arial" charset="0"/>
                <a:ea typeface="ＭＳ Ｐゴシック" charset="-128"/>
              </a:endParaRPr>
            </a:p>
          </p:txBody>
        </p:sp>
        <p:sp>
          <p:nvSpPr>
            <p:cNvPr id="20" name="Rectangle 7">
              <a:extLst>
                <a:ext uri="{FF2B5EF4-FFF2-40B4-BE49-F238E27FC236}">
                  <a16:creationId xmlns:a16="http://schemas.microsoft.com/office/drawing/2014/main" id="{40CC709E-A9A4-5ED9-C911-5A79C22AE076}"/>
                </a:ext>
              </a:extLst>
            </p:cNvPr>
            <p:cNvSpPr>
              <a:spLocks noChangeArrowheads="1"/>
            </p:cNvSpPr>
            <p:nvPr/>
          </p:nvSpPr>
          <p:spPr bwMode="auto">
            <a:xfrm>
              <a:off x="707113" y="4827744"/>
              <a:ext cx="1095915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800" b="1" i="0" u="none" strike="noStrike" cap="none" normalizeH="0" baseline="0" dirty="0">
                  <a:ln>
                    <a:noFill/>
                  </a:ln>
                  <a:solidFill>
                    <a:schemeClr val="bg1"/>
                  </a:solidFill>
                  <a:effectLst/>
                  <a:latin typeface="Arial" panose="020B0604020202020204" pitchFamily="34" charset="0"/>
                </a:rPr>
                <a:t>mm-X-ray correlation</a:t>
              </a:r>
              <a:r>
                <a:rPr kumimoji="0" lang="en-US" altLang="en-US" sz="1800" b="0" i="0" u="none" strike="noStrike" cap="none" normalizeH="0" baseline="0" dirty="0">
                  <a:ln>
                    <a:noFill/>
                  </a:ln>
                  <a:solidFill>
                    <a:schemeClr val="bg1"/>
                  </a:solidFill>
                  <a:effectLst/>
                  <a:latin typeface="Arial" panose="020B0604020202020204" pitchFamily="34" charset="0"/>
                </a:rPr>
                <a:t> successfully identifies obscured AGN, unaffected by Compton-thick obscuration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800" b="1" i="0" u="none" strike="noStrike" cap="none" normalizeH="0" baseline="0" dirty="0">
                  <a:ln>
                    <a:noFill/>
                  </a:ln>
                  <a:solidFill>
                    <a:schemeClr val="bg1"/>
                  </a:solidFill>
                  <a:effectLst/>
                  <a:latin typeface="Arial" panose="020B0604020202020204" pitchFamily="34" charset="0"/>
                </a:rPr>
                <a:t>Dual AGN follow the same correlation</a:t>
              </a:r>
              <a:r>
                <a:rPr kumimoji="0" lang="en-US" altLang="en-US" sz="1800" b="0" i="0" u="none" strike="noStrike" cap="none" normalizeH="0" baseline="0" dirty="0">
                  <a:ln>
                    <a:noFill/>
                  </a:ln>
                  <a:solidFill>
                    <a:schemeClr val="bg1"/>
                  </a:solidFill>
                  <a:effectLst/>
                  <a:latin typeface="Arial" panose="020B0604020202020204" pitchFamily="34" charset="0"/>
                </a:rPr>
                <a:t> as single AGN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800" b="0" i="0" u="none" strike="noStrike" cap="none" normalizeH="0" baseline="0" dirty="0">
                  <a:ln>
                    <a:noFill/>
                  </a:ln>
                  <a:solidFill>
                    <a:schemeClr val="bg1"/>
                  </a:solidFill>
                  <a:effectLst/>
                  <a:latin typeface="Arial" panose="020B0604020202020204" pitchFamily="34" charset="0"/>
                </a:rPr>
                <a:t>ALMA continuum observations reveal </a:t>
              </a:r>
              <a:r>
                <a:rPr kumimoji="0" lang="en-US" altLang="en-US" sz="1800" b="1" i="0" u="none" strike="noStrike" cap="none" normalizeH="0" baseline="0" dirty="0">
                  <a:ln>
                    <a:noFill/>
                  </a:ln>
                  <a:solidFill>
                    <a:schemeClr val="bg1"/>
                  </a:solidFill>
                  <a:effectLst/>
                  <a:latin typeface="Arial" panose="020B0604020202020204" pitchFamily="34" charset="0"/>
                </a:rPr>
                <a:t>new dual AGN candidates</a:t>
              </a:r>
              <a:r>
                <a:rPr kumimoji="0" lang="en-US" altLang="en-US" sz="1800" b="0" i="0" u="none" strike="noStrike" cap="none" normalizeH="0" baseline="0" dirty="0">
                  <a:ln>
                    <a:noFill/>
                  </a:ln>
                  <a:solidFill>
                    <a:schemeClr val="bg1"/>
                  </a:solidFill>
                  <a:effectLst/>
                  <a:latin typeface="Arial" panose="020B0604020202020204" pitchFamily="34" charset="0"/>
                </a:rPr>
                <a:t> at 0.1-1 kpc separations</a:t>
              </a:r>
            </a:p>
          </p:txBody>
        </p:sp>
      </p:grpSp>
      <p:sp>
        <p:nvSpPr>
          <p:cNvPr id="21" name="Text Box 5">
            <a:extLst>
              <a:ext uri="{FF2B5EF4-FFF2-40B4-BE49-F238E27FC236}">
                <a16:creationId xmlns:a16="http://schemas.microsoft.com/office/drawing/2014/main" id="{C5F7C797-6AC5-5774-898A-6B5E11E52EC3}"/>
              </a:ext>
            </a:extLst>
          </p:cNvPr>
          <p:cNvSpPr txBox="1">
            <a:spLocks noChangeArrowheads="1"/>
          </p:cNvSpPr>
          <p:nvPr/>
        </p:nvSpPr>
        <p:spPr bwMode="auto">
          <a:xfrm>
            <a:off x="1801056" y="5989047"/>
            <a:ext cx="7698956" cy="646331"/>
          </a:xfrm>
          <a:prstGeom prst="rect">
            <a:avLst/>
          </a:prstGeom>
          <a:noFill/>
          <a:ln w="9525">
            <a:noFill/>
            <a:miter lim="800000"/>
            <a:headEnd/>
            <a:tailEnd/>
          </a:ln>
        </p:spPr>
        <p:txBody>
          <a:bodyPr wrap="square">
            <a:prstTxWarp prst="textNoShape">
              <a:avLst/>
            </a:prstTxWarp>
            <a:spAutoFit/>
          </a:bodyPr>
          <a:lstStyle/>
          <a:p>
            <a:pPr lvl="0" defTabSz="457200" eaLnBrk="0" fontAlgn="base" hangingPunct="0">
              <a:spcBef>
                <a:spcPct val="0"/>
              </a:spcBef>
              <a:spcAft>
                <a:spcPct val="0"/>
              </a:spcAft>
              <a:defRPr/>
            </a:pPr>
            <a:r>
              <a:rPr kumimoji="0" lang="en-US" b="1"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These are the parent population of LISA </a:t>
            </a:r>
            <a:r>
              <a:rPr lang="en-US" b="1" dirty="0">
                <a:solidFill>
                  <a:srgbClr val="FFFFFF"/>
                </a:solidFill>
                <a:latin typeface="Arial" panose="020B0604020202020204" pitchFamily="34" charset="0"/>
                <a:ea typeface="ＭＳ Ｐゴシック"/>
                <a:cs typeface="Arial" panose="020B0604020202020204" pitchFamily="34" charset="0"/>
              </a:rPr>
              <a:t>gravitational wave </a:t>
            </a:r>
            <a:r>
              <a:rPr kumimoji="0" lang="en-US" b="1"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sources. </a:t>
            </a:r>
          </a:p>
          <a:p>
            <a:pPr lvl="0" defTabSz="457200" eaLnBrk="0" fontAlgn="base" hangingPunct="0">
              <a:spcBef>
                <a:spcPct val="0"/>
              </a:spcBef>
              <a:spcAft>
                <a:spcPct val="0"/>
              </a:spcAft>
              <a:defRPr/>
            </a:pPr>
            <a:r>
              <a:rPr lang="en-US" b="1" dirty="0">
                <a:solidFill>
                  <a:schemeClr val="bg1"/>
                </a:solidFill>
                <a:latin typeface="Arial" panose="020B0604020202020204" pitchFamily="34" charset="0"/>
                <a:cs typeface="Arial" panose="020B0604020202020204" pitchFamily="34" charset="0"/>
              </a:rPr>
              <a:t>Future: </a:t>
            </a:r>
            <a:r>
              <a:rPr lang="en-US" b="1" dirty="0" err="1">
                <a:solidFill>
                  <a:schemeClr val="bg1"/>
                </a:solidFill>
                <a:latin typeface="Arial" panose="020B0604020202020204" pitchFamily="34" charset="0"/>
                <a:cs typeface="Arial" panose="020B0604020202020204" pitchFamily="34" charset="0"/>
              </a:rPr>
              <a:t>ngVLA</a:t>
            </a:r>
            <a:r>
              <a:rPr lang="en-US" b="1" dirty="0">
                <a:solidFill>
                  <a:schemeClr val="bg1"/>
                </a:solidFill>
                <a:latin typeface="Arial" panose="020B0604020202020204" pitchFamily="34" charset="0"/>
                <a:cs typeface="Arial" panose="020B0604020202020204" pitchFamily="34" charset="0"/>
              </a:rPr>
              <a:t>/SKA will reach ~pc scales.</a:t>
            </a:r>
            <a:endParaRPr kumimoji="0" lang="en-US" b="1" i="0" u="none" strike="noStrike" kern="1200" cap="none" spc="0" normalizeH="0" baseline="0" noProof="0" dirty="0">
              <a:ln>
                <a:noFill/>
              </a:ln>
              <a:solidFill>
                <a:schemeClr val="bg1"/>
              </a:solidFill>
              <a:effectLst/>
              <a:uLnTx/>
              <a:uFillTx/>
              <a:latin typeface="Arial" panose="020B0604020202020204" pitchFamily="34" charset="0"/>
              <a:ea typeface="ＭＳ Ｐゴシック" charset="-128"/>
              <a:cs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8010B51A-10E4-2228-4BE4-9AFA2E2AD99B}"/>
            </a:ext>
          </a:extLst>
        </p:cNvPr>
        <p:cNvGrpSpPr/>
        <p:nvPr/>
      </p:nvGrpSpPr>
      <p:grpSpPr>
        <a:xfrm>
          <a:off x="0" y="0"/>
          <a:ext cx="0" cy="0"/>
          <a:chOff x="0" y="0"/>
          <a:chExt cx="0" cy="0"/>
        </a:xfrm>
      </p:grpSpPr>
      <p:pic>
        <p:nvPicPr>
          <p:cNvPr id="2" name="Picture 1" descr="A picture containing outdoor object, star, dark, night sky&#10;&#10;Description automatically generated">
            <a:extLst>
              <a:ext uri="{FF2B5EF4-FFF2-40B4-BE49-F238E27FC236}">
                <a16:creationId xmlns:a16="http://schemas.microsoft.com/office/drawing/2014/main" id="{5F3DBDED-D39C-842F-D536-833DDD377DFD}"/>
              </a:ext>
            </a:extLst>
          </p:cNvPr>
          <p:cNvPicPr>
            <a:picLocks noChangeAspect="1"/>
          </p:cNvPicPr>
          <p:nvPr/>
        </p:nvPicPr>
        <p:blipFill rotWithShape="1">
          <a:blip r:embed="rId3"/>
          <a:srcRect l="1565" t="1076" r="1295" b="1837"/>
          <a:stretch>
            <a:fillRect/>
          </a:stretch>
        </p:blipFill>
        <p:spPr>
          <a:xfrm>
            <a:off x="116692" y="144396"/>
            <a:ext cx="11859893" cy="6667566"/>
          </a:xfrm>
          <a:prstGeom prst="rect">
            <a:avLst/>
          </a:prstGeom>
        </p:spPr>
      </p:pic>
      <p:sp>
        <p:nvSpPr>
          <p:cNvPr id="65539" name="Text Box 3">
            <a:extLst>
              <a:ext uri="{FF2B5EF4-FFF2-40B4-BE49-F238E27FC236}">
                <a16:creationId xmlns:a16="http://schemas.microsoft.com/office/drawing/2014/main" id="{662134B2-6779-F2A4-B548-42218BF128C8}"/>
              </a:ext>
            </a:extLst>
          </p:cNvPr>
          <p:cNvSpPr txBox="1">
            <a:spLocks noChangeArrowheads="1"/>
          </p:cNvSpPr>
          <p:nvPr/>
        </p:nvSpPr>
        <p:spPr bwMode="auto">
          <a:xfrm>
            <a:off x="4404148" y="144396"/>
            <a:ext cx="2569934" cy="646331"/>
          </a:xfrm>
          <a:prstGeom prst="rect">
            <a:avLst/>
          </a:prstGeom>
          <a:noFill/>
          <a:ln w="9525">
            <a:noFill/>
            <a:miter lim="800000"/>
            <a:headEnd/>
            <a:tailEnd/>
          </a:ln>
        </p:spPr>
        <p:txBody>
          <a:bodyPr wrap="non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srgbClr val="FFFFFF"/>
                </a:solidFill>
                <a:effectLst>
                  <a:outerShdw blurRad="38100" dist="38100" dir="2700000" algn="tl">
                    <a:srgbClr val="808080"/>
                  </a:outerShdw>
                </a:effectLst>
                <a:uLnTx/>
                <a:uFillTx/>
                <a:latin typeface="Arial" charset="0"/>
                <a:ea typeface="ＭＳ Ｐゴシック" charset="-128"/>
              </a:rPr>
              <a:t>The Future</a:t>
            </a:r>
          </a:p>
        </p:txBody>
      </p:sp>
      <p:sp>
        <p:nvSpPr>
          <p:cNvPr id="9" name="Rectangle 4">
            <a:extLst>
              <a:ext uri="{FF2B5EF4-FFF2-40B4-BE49-F238E27FC236}">
                <a16:creationId xmlns:a16="http://schemas.microsoft.com/office/drawing/2014/main" id="{700DD0CD-F089-F6AA-072E-127D7766E2C3}"/>
              </a:ext>
            </a:extLst>
          </p:cNvPr>
          <p:cNvSpPr>
            <a:spLocks noChangeArrowheads="1"/>
          </p:cNvSpPr>
          <p:nvPr/>
        </p:nvSpPr>
        <p:spPr bwMode="auto">
          <a:xfrm>
            <a:off x="215415" y="1397962"/>
            <a:ext cx="5115833" cy="3477875"/>
          </a:xfrm>
          <a:prstGeom prst="rect">
            <a:avLst/>
          </a:prstGeom>
          <a:solidFill>
            <a:schemeClr val="tx1">
              <a:alpha val="61000"/>
            </a:schemeClr>
          </a:solidFill>
          <a:ln>
            <a:noFill/>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chemeClr val="bg1"/>
                </a:solidFill>
                <a:effectLst/>
                <a:latin typeface="Arial" panose="020B0604020202020204" pitchFamily="34" charset="0"/>
              </a:rPr>
              <a:t>Ongoing Projects</a:t>
            </a:r>
            <a:endParaRPr kumimoji="0" lang="en-US" altLang="en-US" sz="2200" b="1"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200" b="0" i="0" u="none" strike="noStrike" cap="none" normalizeH="0" baseline="0" dirty="0">
              <a:ln>
                <a:noFill/>
              </a:ln>
              <a:solidFill>
                <a:schemeClr val="bg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0" i="0" u="none" strike="noStrike" cap="none" normalizeH="0" baseline="0" dirty="0">
                <a:ln>
                  <a:noFill/>
                </a:ln>
                <a:solidFill>
                  <a:schemeClr val="bg1"/>
                </a:solidFill>
                <a:effectLst/>
                <a:latin typeface="Arial" panose="020B0604020202020204" pitchFamily="34" charset="0"/>
              </a:rPr>
              <a:t>ALMA Cycles 9-11 continuum survey (~95 </a:t>
            </a:r>
            <a:r>
              <a:rPr kumimoji="0" lang="en-US" altLang="en-US" sz="2200" b="0" i="0" u="none" strike="noStrike" cap="none" normalizeH="0" baseline="0" dirty="0" err="1">
                <a:ln>
                  <a:noFill/>
                </a:ln>
                <a:solidFill>
                  <a:schemeClr val="bg1"/>
                </a:solidFill>
                <a:effectLst/>
                <a:latin typeface="Arial" panose="020B0604020202020204" pitchFamily="34" charset="0"/>
              </a:rPr>
              <a:t>hrs</a:t>
            </a:r>
            <a:r>
              <a:rPr kumimoji="0" lang="en-US" altLang="en-US" sz="2200" b="0" i="0" u="none" strike="noStrike" cap="none" normalizeH="0" baseline="0" dirty="0">
                <a:ln>
                  <a:noFill/>
                </a:ln>
                <a:solidFill>
                  <a:schemeClr val="bg1"/>
                </a:solidFill>
                <a:effectLst/>
                <a:latin typeface="Arial" panose="020B0604020202020204" pitchFamily="34" charset="0"/>
              </a:rPr>
              <a:t>) — dual AGN candidates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0" i="0" u="none" strike="noStrike" cap="none" normalizeH="0" baseline="0" dirty="0">
                <a:ln>
                  <a:noFill/>
                </a:ln>
                <a:solidFill>
                  <a:schemeClr val="bg1"/>
                </a:solidFill>
                <a:effectLst/>
                <a:latin typeface="Arial" panose="020B0604020202020204" pitchFamily="34" charset="0"/>
              </a:rPr>
              <a:t>High-resolution CO observations of merger systems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0" i="0" u="none" strike="noStrike" cap="none" normalizeH="0" baseline="0" dirty="0">
                <a:ln>
                  <a:noFill/>
                </a:ln>
                <a:solidFill>
                  <a:schemeClr val="bg1"/>
                </a:solidFill>
                <a:effectLst/>
                <a:latin typeface="Arial" panose="020B0604020202020204" pitchFamily="34" charset="0"/>
              </a:rPr>
              <a:t>Multiwavelength SED analysis (BASS merger sample)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0" i="0" u="none" strike="noStrike" cap="none" normalizeH="0" baseline="0" dirty="0">
                <a:ln>
                  <a:noFill/>
                </a:ln>
                <a:solidFill>
                  <a:schemeClr val="bg1"/>
                </a:solidFill>
                <a:effectLst/>
                <a:latin typeface="Arial" panose="020B0604020202020204" pitchFamily="34" charset="0"/>
              </a:rPr>
              <a:t>VLT/MUSE IFU spectroscopy of dual AGN hosts</a:t>
            </a:r>
          </a:p>
        </p:txBody>
      </p:sp>
      <p:sp>
        <p:nvSpPr>
          <p:cNvPr id="14" name="Rectangle 5">
            <a:extLst>
              <a:ext uri="{FF2B5EF4-FFF2-40B4-BE49-F238E27FC236}">
                <a16:creationId xmlns:a16="http://schemas.microsoft.com/office/drawing/2014/main" id="{12A0ACAA-63D9-53DC-6599-37944CB23317}"/>
              </a:ext>
            </a:extLst>
          </p:cNvPr>
          <p:cNvSpPr>
            <a:spLocks noChangeArrowheads="1"/>
          </p:cNvSpPr>
          <p:nvPr/>
        </p:nvSpPr>
        <p:spPr bwMode="auto">
          <a:xfrm>
            <a:off x="5520552" y="1397962"/>
            <a:ext cx="6266729" cy="3477875"/>
          </a:xfrm>
          <a:prstGeom prst="rect">
            <a:avLst/>
          </a:prstGeom>
          <a:solidFill>
            <a:schemeClr val="tx1">
              <a:alpha val="48997"/>
            </a:schemeClr>
          </a:solidFill>
          <a:ln>
            <a:noFill/>
          </a:ln>
          <a:effectLst/>
        </p:spPr>
        <p:txBody>
          <a:bodyPr vert="horz" wrap="square" lIns="91440" tIns="45720" rIns="91440" bIns="45720" numCol="1" anchor="ctr" anchorCtr="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200" b="1" i="0" u="none" strike="noStrike" cap="none" normalizeH="0" baseline="0" dirty="0">
                <a:ln>
                  <a:noFill/>
                </a:ln>
                <a:solidFill>
                  <a:schemeClr val="bg1"/>
                </a:solidFill>
                <a:effectLst/>
                <a:latin typeface="Arial" panose="020B0604020202020204" pitchFamily="34" charset="0"/>
              </a:rPr>
              <a:t>Collaboration Opportunities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200" b="0" i="0" u="none" strike="noStrike" cap="none" normalizeH="0" baseline="0" dirty="0">
              <a:ln>
                <a:noFill/>
              </a:ln>
              <a:solidFill>
                <a:schemeClr val="bg1"/>
              </a:solidFill>
              <a:effectLst/>
              <a:latin typeface="Arial" panose="020B0604020202020204" pitchFamily="34" charset="0"/>
            </a:endParaRPr>
          </a:p>
          <a:p>
            <a:pPr marL="342900" indent="-342900" eaLnBrk="0" fontAlgn="base" hangingPunct="0">
              <a:spcBef>
                <a:spcPct val="0"/>
              </a:spcBef>
              <a:spcAft>
                <a:spcPct val="0"/>
              </a:spcAft>
              <a:buFont typeface="Arial" panose="020B0604020202020204" pitchFamily="34" charset="0"/>
              <a:buChar char="•"/>
            </a:pPr>
            <a:r>
              <a:rPr kumimoji="0" lang="en-US" altLang="en-US" sz="2200" b="0" i="0" u="none" strike="noStrike" cap="none" normalizeH="0" baseline="0" dirty="0">
                <a:ln>
                  <a:noFill/>
                </a:ln>
                <a:solidFill>
                  <a:schemeClr val="bg1"/>
                </a:solidFill>
                <a:effectLst/>
                <a:latin typeface="Arial" panose="020B0604020202020204" pitchFamily="34" charset="0"/>
              </a:rPr>
              <a:t>FAST + ALMA: HI 21cm + CO for complete gas census across merger stages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0" i="0" u="none" strike="noStrike" cap="none" normalizeH="0" baseline="0" dirty="0">
                <a:ln>
                  <a:noFill/>
                </a:ln>
                <a:solidFill>
                  <a:schemeClr val="bg1"/>
                </a:solidFill>
                <a:effectLst/>
                <a:latin typeface="Arial" panose="020B0604020202020204" pitchFamily="34" charset="0"/>
              </a:rPr>
              <a:t>LRDs: obscured AGN at high redshift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0" i="0" u="none" strike="noStrike" cap="none" normalizeH="0" baseline="0" dirty="0">
                <a:ln>
                  <a:noFill/>
                </a:ln>
                <a:solidFill>
                  <a:schemeClr val="bg1"/>
                </a:solidFill>
                <a:effectLst/>
                <a:latin typeface="Arial" panose="020B0604020202020204" pitchFamily="34" charset="0"/>
              </a:rPr>
              <a:t>Simulations: dual AGN feeding &amp; variability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0" i="0" u="none" strike="noStrike" cap="none" normalizeH="0" baseline="0" dirty="0">
                <a:ln>
                  <a:noFill/>
                </a:ln>
                <a:solidFill>
                  <a:schemeClr val="bg1"/>
                </a:solidFill>
                <a:effectLst/>
                <a:latin typeface="Arial" panose="020B0604020202020204" pitchFamily="34" charset="0"/>
              </a:rPr>
              <a:t>X-ray follow-up of mm-selected candidates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2200" dirty="0">
                <a:solidFill>
                  <a:schemeClr val="bg1"/>
                </a:solidFill>
                <a:latin typeface="Arial" panose="020B0604020202020204" pitchFamily="34" charset="0"/>
              </a:rPr>
              <a:t>AXIS proposed mission</a:t>
            </a:r>
            <a:endParaRPr kumimoji="0" lang="en-US" altLang="en-US" sz="2200" b="0" i="0" u="none" strike="noStrike" cap="none" normalizeH="0" baseline="0" dirty="0">
              <a:ln>
                <a:noFill/>
              </a:ln>
              <a:solidFill>
                <a:schemeClr val="bg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0" i="0" u="none" strike="noStrike" cap="none" normalizeH="0" baseline="0" dirty="0">
                <a:ln>
                  <a:noFill/>
                </a:ln>
                <a:solidFill>
                  <a:schemeClr val="bg1"/>
                </a:solidFill>
                <a:effectLst/>
                <a:latin typeface="Arial" panose="020B0604020202020204" pitchFamily="34" charset="0"/>
              </a:rPr>
              <a:t>SKA pathfinders / </a:t>
            </a:r>
            <a:r>
              <a:rPr kumimoji="0" lang="en-US" altLang="en-US" sz="2200" b="0" i="0" u="none" strike="noStrike" cap="none" normalizeH="0" baseline="0" dirty="0" err="1">
                <a:ln>
                  <a:noFill/>
                </a:ln>
                <a:solidFill>
                  <a:schemeClr val="bg1"/>
                </a:solidFill>
                <a:effectLst/>
                <a:latin typeface="Arial" panose="020B0604020202020204" pitchFamily="34" charset="0"/>
              </a:rPr>
              <a:t>ngVLA</a:t>
            </a:r>
            <a:r>
              <a:rPr kumimoji="0" lang="en-US" altLang="en-US" sz="2200" b="0" i="0" u="none" strike="noStrike" cap="none" normalizeH="0" baseline="0" dirty="0">
                <a:ln>
                  <a:noFill/>
                </a:ln>
                <a:solidFill>
                  <a:schemeClr val="bg1"/>
                </a:solidFill>
                <a:effectLst/>
                <a:latin typeface="Arial" panose="020B0604020202020204" pitchFamily="34" charset="0"/>
              </a:rPr>
              <a:t> science cases</a:t>
            </a:r>
          </a:p>
        </p:txBody>
      </p:sp>
      <p:sp>
        <p:nvSpPr>
          <p:cNvPr id="17" name="Text Box 5">
            <a:extLst>
              <a:ext uri="{FF2B5EF4-FFF2-40B4-BE49-F238E27FC236}">
                <a16:creationId xmlns:a16="http://schemas.microsoft.com/office/drawing/2014/main" id="{816ED88F-C96B-EA10-4134-925DA3CAEDF2}"/>
              </a:ext>
            </a:extLst>
          </p:cNvPr>
          <p:cNvSpPr txBox="1">
            <a:spLocks noChangeArrowheads="1"/>
          </p:cNvSpPr>
          <p:nvPr/>
        </p:nvSpPr>
        <p:spPr bwMode="auto">
          <a:xfrm>
            <a:off x="215415" y="5197568"/>
            <a:ext cx="11571866" cy="923330"/>
          </a:xfrm>
          <a:prstGeom prst="rect">
            <a:avLst/>
          </a:prstGeom>
          <a:noFill/>
          <a:ln w="9525">
            <a:noFill/>
            <a:miter lim="800000"/>
            <a:headEnd/>
            <a:tailEnd/>
          </a:ln>
        </p:spPr>
        <p:txBody>
          <a:bodyPr wrap="square">
            <a:prstTxWarp prst="textNoShape">
              <a:avLst/>
            </a:prstTxWarp>
            <a:spAutoFit/>
          </a:bodyPr>
          <a:lstStyle/>
          <a:p>
            <a:pPr lvl="0" defTabSz="457200" eaLnBrk="0" fontAlgn="base" hangingPunct="0">
              <a:spcBef>
                <a:spcPct val="0"/>
              </a:spcBef>
              <a:spcAft>
                <a:spcPct val="0"/>
              </a:spcAft>
              <a:defRPr/>
            </a:pPr>
            <a:r>
              <a:rPr kumimoji="0" lang="en-US" b="1" i="0" u="none" strike="noStrike" kern="1200" cap="none" spc="0" normalizeH="0" baseline="0" noProof="0" dirty="0">
                <a:ln>
                  <a:noFill/>
                </a:ln>
                <a:solidFill>
                  <a:srgbClr val="FFFFFF"/>
                </a:solidFill>
                <a:effectLst/>
                <a:uLnTx/>
                <a:uFillTx/>
                <a:latin typeface="Arial"/>
                <a:ea typeface="ＭＳ Ｐゴシック"/>
              </a:rPr>
              <a:t>Please contact me or </a:t>
            </a:r>
            <a:r>
              <a:rPr lang="en-US" b="1" dirty="0">
                <a:solidFill>
                  <a:srgbClr val="FFFFFF"/>
                </a:solidFill>
              </a:rPr>
              <a:t>email me at </a:t>
            </a:r>
            <a:r>
              <a:rPr lang="en-US" b="1" dirty="0" err="1">
                <a:solidFill>
                  <a:srgbClr val="FFFFFF"/>
                </a:solidFill>
                <a:hlinkClick r:id="rId4"/>
              </a:rPr>
              <a:t>etreister@academicos.uta.cl</a:t>
            </a:r>
            <a:r>
              <a:rPr lang="en-US" b="1" dirty="0">
                <a:solidFill>
                  <a:srgbClr val="FFFFFF"/>
                </a:solidFill>
              </a:rPr>
              <a:t> if interested in collaborating on</a:t>
            </a:r>
            <a:r>
              <a:rPr lang="en-US" b="1" dirty="0">
                <a:solidFill>
                  <a:srgbClr val="FFFFFF"/>
                </a:solidFill>
                <a:latin typeface="Arial"/>
                <a:ea typeface="ＭＳ Ｐゴシック"/>
              </a:rPr>
              <a:t> any of these topics.</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rial"/>
                <a:ea typeface="ＭＳ Ｐゴシック"/>
              </a:rPr>
              <a:t>I will be at NAOC Beijing from January 11</a:t>
            </a:r>
            <a:r>
              <a:rPr kumimoji="0" lang="en-US" b="1" i="0" u="none" strike="noStrike" kern="1200" cap="none" spc="0" normalizeH="0" baseline="30000" noProof="0" dirty="0">
                <a:ln>
                  <a:noFill/>
                </a:ln>
                <a:solidFill>
                  <a:srgbClr val="FFFFFF"/>
                </a:solidFill>
                <a:effectLst/>
                <a:uLnTx/>
                <a:uFillTx/>
                <a:latin typeface="Arial"/>
                <a:ea typeface="ＭＳ Ｐゴシック"/>
              </a:rPr>
              <a:t>th</a:t>
            </a:r>
            <a:r>
              <a:rPr kumimoji="0" lang="en-US" b="1" i="0" u="none" strike="noStrike" kern="1200" cap="none" spc="0" normalizeH="0" baseline="0" noProof="0" dirty="0">
                <a:ln>
                  <a:noFill/>
                </a:ln>
                <a:solidFill>
                  <a:srgbClr val="FFFFFF"/>
                </a:solidFill>
                <a:effectLst/>
                <a:uLnTx/>
                <a:uFillTx/>
                <a:latin typeface="Arial"/>
                <a:ea typeface="ＭＳ Ｐゴシック"/>
              </a:rPr>
              <a:t> to February 7</a:t>
            </a:r>
            <a:r>
              <a:rPr kumimoji="0" lang="en-US" b="1" i="0" u="none" strike="noStrike" kern="1200" cap="none" spc="0" normalizeH="0" baseline="30000" noProof="0" dirty="0">
                <a:ln>
                  <a:noFill/>
                </a:ln>
                <a:solidFill>
                  <a:srgbClr val="FFFFFF"/>
                </a:solidFill>
                <a:effectLst/>
                <a:uLnTx/>
                <a:uFillTx/>
                <a:latin typeface="Arial"/>
                <a:ea typeface="ＭＳ Ｐゴシック"/>
              </a:rPr>
              <a:t>th</a:t>
            </a:r>
            <a:r>
              <a:rPr kumimoji="0" lang="en-US" b="1" i="0" u="none" strike="noStrike" kern="1200" cap="none" spc="0" normalizeH="0" baseline="0" noProof="0" dirty="0">
                <a:ln>
                  <a:noFill/>
                </a:ln>
                <a:solidFill>
                  <a:srgbClr val="FFFFFF"/>
                </a:solidFill>
                <a:effectLst/>
                <a:uLnTx/>
                <a:uFillTx/>
                <a:latin typeface="Arial"/>
                <a:ea typeface="ＭＳ Ｐゴシック"/>
              </a:rPr>
              <a:t> </a:t>
            </a:r>
            <a:endParaRPr kumimoji="0" lang="en-US" b="1" i="0" u="none" strike="noStrike" kern="1200" cap="none" spc="0" normalizeH="0" baseline="0" noProof="0" dirty="0">
              <a:ln>
                <a:noFill/>
              </a:ln>
              <a:solidFill>
                <a:srgbClr val="FFFFFF"/>
              </a:solidFill>
              <a:effectLst/>
              <a:uLnTx/>
              <a:uFillTx/>
              <a:latin typeface="Arial" charset="0"/>
              <a:ea typeface="ＭＳ Ｐゴシック" charset="-128"/>
            </a:endParaRPr>
          </a:p>
        </p:txBody>
      </p:sp>
    </p:spTree>
    <p:extLst>
      <p:ext uri="{BB962C8B-B14F-4D97-AF65-F5344CB8AC3E}">
        <p14:creationId xmlns:p14="http://schemas.microsoft.com/office/powerpoint/2010/main" val="1409492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285D935-555D-4CDA-1997-6764897D52F3}"/>
              </a:ext>
            </a:extLst>
          </p:cNvPr>
          <p:cNvSpPr txBox="1">
            <a:spLocks/>
          </p:cNvSpPr>
          <p:nvPr/>
        </p:nvSpPr>
        <p:spPr>
          <a:xfrm>
            <a:off x="80010" y="68937"/>
            <a:ext cx="12031980" cy="106680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ts val="600"/>
              </a:spcBef>
              <a:spcAft>
                <a:spcPts val="600"/>
              </a:spcAft>
              <a:buClrTx/>
              <a:buSzTx/>
              <a:buFontTx/>
              <a:buNone/>
              <a:tabLst/>
              <a:defRPr/>
            </a:pPr>
            <a:r>
              <a:rPr kumimoji="0" lang="en-US" sz="3600" b="1" i="0" u="none" strike="noStrike" kern="1200" cap="none" spc="0" normalizeH="0" baseline="0" noProof="0" dirty="0">
                <a:ln>
                  <a:noFill/>
                </a:ln>
                <a:solidFill>
                  <a:srgbClr val="FFFFFF"/>
                </a:solidFill>
                <a:effectLst>
                  <a:outerShdw blurRad="38100" dist="38100" dir="2700000" algn="tl">
                    <a:srgbClr val="FFFFFF"/>
                  </a:outerShdw>
                </a:effectLst>
                <a:uLnTx/>
                <a:uFillTx/>
                <a:latin typeface="Futura"/>
                <a:ea typeface="+mj-ea"/>
                <a:cs typeface="Futura"/>
              </a:rPr>
              <a:t>Major Galaxy Mergers as Drivers of Supermassive Black Hole Growth</a:t>
            </a:r>
          </a:p>
        </p:txBody>
      </p:sp>
      <p:sp>
        <p:nvSpPr>
          <p:cNvPr id="5" name="TextBox 3">
            <a:extLst>
              <a:ext uri="{FF2B5EF4-FFF2-40B4-BE49-F238E27FC236}">
                <a16:creationId xmlns:a16="http://schemas.microsoft.com/office/drawing/2014/main" id="{93449B91-6ED7-0A49-AF3F-0D7E31785768}"/>
              </a:ext>
            </a:extLst>
          </p:cNvPr>
          <p:cNvSpPr txBox="1">
            <a:spLocks noChangeArrowheads="1"/>
          </p:cNvSpPr>
          <p:nvPr/>
        </p:nvSpPr>
        <p:spPr bwMode="auto">
          <a:xfrm>
            <a:off x="2622871" y="6442698"/>
            <a:ext cx="1646605" cy="369332"/>
          </a:xfrm>
          <a:prstGeom prst="rect">
            <a:avLst/>
          </a:prstGeom>
          <a:noFill/>
          <a:ln w="9525">
            <a:noFill/>
            <a:miter lim="800000"/>
            <a:headEnd/>
            <a:tailEnd/>
          </a:ln>
        </p:spPr>
        <p:txBody>
          <a:bodyPr wrap="none">
            <a:prstTxWarp prst="textNoShape">
              <a:avLst/>
            </a:prstTxWarp>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Barnes (1992)</a:t>
            </a:r>
          </a:p>
        </p:txBody>
      </p:sp>
      <p:sp>
        <p:nvSpPr>
          <p:cNvPr id="8" name="TextBox 3">
            <a:extLst>
              <a:ext uri="{FF2B5EF4-FFF2-40B4-BE49-F238E27FC236}">
                <a16:creationId xmlns:a16="http://schemas.microsoft.com/office/drawing/2014/main" id="{71BEB8A6-4C90-C51C-E840-38EA4C0A69A2}"/>
              </a:ext>
            </a:extLst>
          </p:cNvPr>
          <p:cNvSpPr txBox="1">
            <a:spLocks noChangeArrowheads="1"/>
          </p:cNvSpPr>
          <p:nvPr/>
        </p:nvSpPr>
        <p:spPr bwMode="auto">
          <a:xfrm>
            <a:off x="5372284" y="6169907"/>
            <a:ext cx="5464060" cy="646331"/>
          </a:xfrm>
          <a:prstGeom prst="rect">
            <a:avLst/>
          </a:prstGeom>
          <a:noFill/>
          <a:ln w="9525">
            <a:noFill/>
            <a:miter lim="800000"/>
            <a:headEnd/>
            <a:tailEnd/>
          </a:ln>
        </p:spPr>
        <p:txBody>
          <a:bodyPr wrap="none">
            <a:prstTxWarp prst="textNoShape">
              <a:avLst/>
            </a:prstTxWarp>
            <a:spAutoFit/>
          </a:bodyPr>
          <a:lstStyle/>
          <a:p>
            <a:pPr defTabSz="457200" fontAlgn="base">
              <a:spcBef>
                <a:spcPct val="0"/>
              </a:spcBef>
              <a:spcAft>
                <a:spcPct val="0"/>
              </a:spcAft>
              <a:defRPr/>
            </a:pP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Credit: NASA, ESA, the Hubble Heritage Team and </a:t>
            </a:r>
          </a:p>
          <a:p>
            <a:pPr defTabSz="457200" fontAlgn="base">
              <a:spcBef>
                <a:spcPct val="0"/>
              </a:spcBef>
              <a:spcAft>
                <a:spcPct val="0"/>
              </a:spcAft>
              <a:defRPr/>
            </a:pP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A. Evans, K. Noll, and J. Westphal</a:t>
            </a:r>
          </a:p>
        </p:txBody>
      </p:sp>
      <p:sp>
        <p:nvSpPr>
          <p:cNvPr id="2" name="Text Box 10">
            <a:extLst>
              <a:ext uri="{FF2B5EF4-FFF2-40B4-BE49-F238E27FC236}">
                <a16:creationId xmlns:a16="http://schemas.microsoft.com/office/drawing/2014/main" id="{ECB3C18F-AD4A-2519-BF2F-B4ED20895E41}"/>
              </a:ext>
            </a:extLst>
          </p:cNvPr>
          <p:cNvSpPr txBox="1">
            <a:spLocks noChangeArrowheads="1"/>
          </p:cNvSpPr>
          <p:nvPr/>
        </p:nvSpPr>
        <p:spPr bwMode="auto">
          <a:xfrm>
            <a:off x="4269476" y="1121228"/>
            <a:ext cx="7762504" cy="95410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2800" dirty="0">
                <a:solidFill>
                  <a:srgbClr val="FFFFFF"/>
                </a:solidFill>
                <a:latin typeface="Arial"/>
                <a:ea typeface="ＭＳ Ｐゴシック"/>
              </a:rPr>
              <a:t>Major galaxy mergers drive gas inflows fueling both star formation and SMBH accretion</a:t>
            </a:r>
            <a:endParaRPr kumimoji="0" lang="en-US" sz="2800" b="0" i="0" u="none" strike="noStrike" kern="1200" cap="none" spc="0" normalizeH="0" noProof="0" dirty="0">
              <a:ln>
                <a:noFill/>
              </a:ln>
              <a:solidFill>
                <a:srgbClr val="FFFFFF"/>
              </a:solidFill>
              <a:effectLst/>
              <a:uLnTx/>
              <a:uFillTx/>
              <a:latin typeface="Arial"/>
              <a:ea typeface="ＭＳ Ｐゴシック"/>
            </a:endParaRPr>
          </a:p>
        </p:txBody>
      </p:sp>
      <p:pic>
        <p:nvPicPr>
          <p:cNvPr id="3" name="Picture 2">
            <a:extLst>
              <a:ext uri="{FF2B5EF4-FFF2-40B4-BE49-F238E27FC236}">
                <a16:creationId xmlns:a16="http://schemas.microsoft.com/office/drawing/2014/main" id="{03F2740F-6F5B-CE33-D5EB-A3A54E3F98AC}"/>
              </a:ext>
            </a:extLst>
          </p:cNvPr>
          <p:cNvPicPr>
            <a:picLocks noChangeAspect="1"/>
          </p:cNvPicPr>
          <p:nvPr/>
        </p:nvPicPr>
        <p:blipFill>
          <a:blip r:embed="rId3"/>
          <a:stretch>
            <a:fillRect/>
          </a:stretch>
        </p:blipFill>
        <p:spPr>
          <a:xfrm>
            <a:off x="176806" y="1293538"/>
            <a:ext cx="4028298" cy="5158187"/>
          </a:xfrm>
          <a:prstGeom prst="rect">
            <a:avLst/>
          </a:prstGeom>
        </p:spPr>
      </p:pic>
      <p:pic>
        <p:nvPicPr>
          <p:cNvPr id="1026" name="Picture 2">
            <a:extLst>
              <a:ext uri="{FF2B5EF4-FFF2-40B4-BE49-F238E27FC236}">
                <a16:creationId xmlns:a16="http://schemas.microsoft.com/office/drawing/2014/main" id="{2943E475-29F7-E9AD-E474-235825FA96A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282" t="4501" r="3241" b="4416"/>
          <a:stretch>
            <a:fillRect/>
          </a:stretch>
        </p:blipFill>
        <p:spPr bwMode="auto">
          <a:xfrm>
            <a:off x="4594164" y="1968457"/>
            <a:ext cx="6242180" cy="4204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59339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ADC5023E-9E63-8EDC-90B7-AA49AD7705F9}"/>
            </a:ext>
          </a:extLst>
        </p:cNvPr>
        <p:cNvGrpSpPr/>
        <p:nvPr/>
      </p:nvGrpSpPr>
      <p:grpSpPr>
        <a:xfrm>
          <a:off x="0" y="0"/>
          <a:ext cx="0" cy="0"/>
          <a:chOff x="0" y="0"/>
          <a:chExt cx="0" cy="0"/>
        </a:xfrm>
      </p:grpSpPr>
      <p:sp>
        <p:nvSpPr>
          <p:cNvPr id="30722" name="Rectangle 2">
            <a:extLst>
              <a:ext uri="{FF2B5EF4-FFF2-40B4-BE49-F238E27FC236}">
                <a16:creationId xmlns:a16="http://schemas.microsoft.com/office/drawing/2014/main" id="{24AAA892-F9DF-2444-C4F1-EB5F97847535}"/>
              </a:ext>
            </a:extLst>
          </p:cNvPr>
          <p:cNvSpPr>
            <a:spLocks noGrp="1" noChangeArrowheads="1"/>
          </p:cNvSpPr>
          <p:nvPr>
            <p:ph type="title" idx="4294967295"/>
          </p:nvPr>
        </p:nvSpPr>
        <p:spPr>
          <a:xfrm>
            <a:off x="2281692" y="47936"/>
            <a:ext cx="7436224" cy="616390"/>
          </a:xfrm>
        </p:spPr>
        <p:txBody>
          <a:bodyPr/>
          <a:lstStyle/>
          <a:p>
            <a:r>
              <a:rPr lang="en-US" sz="4000" b="1" dirty="0">
                <a:solidFill>
                  <a:schemeClr val="bg1"/>
                </a:solidFill>
                <a:effectLst>
                  <a:outerShdw blurRad="38100" dist="38100" dir="2700000" algn="tl">
                    <a:srgbClr val="808080"/>
                  </a:outerShdw>
                </a:effectLst>
                <a:latin typeface="Arial"/>
                <a:cs typeface="Arial"/>
              </a:rPr>
              <a:t>The Dual AGN Phase</a:t>
            </a:r>
          </a:p>
        </p:txBody>
      </p:sp>
      <p:pic>
        <p:nvPicPr>
          <p:cNvPr id="12" name="Imagen 11" descr="mergsim.jpg">
            <a:extLst>
              <a:ext uri="{FF2B5EF4-FFF2-40B4-BE49-F238E27FC236}">
                <a16:creationId xmlns:a16="http://schemas.microsoft.com/office/drawing/2014/main" id="{0040486B-E84C-C56E-C320-522461343728}"/>
              </a:ext>
            </a:extLst>
          </p:cNvPr>
          <p:cNvPicPr>
            <a:picLocks noChangeAspect="1"/>
          </p:cNvPicPr>
          <p:nvPr/>
        </p:nvPicPr>
        <p:blipFill>
          <a:blip r:embed="rId3"/>
          <a:stretch>
            <a:fillRect/>
          </a:stretch>
        </p:blipFill>
        <p:spPr>
          <a:xfrm>
            <a:off x="32502" y="905768"/>
            <a:ext cx="4730336" cy="4192972"/>
          </a:xfrm>
          <a:prstGeom prst="rect">
            <a:avLst/>
          </a:prstGeom>
        </p:spPr>
      </p:pic>
      <p:sp>
        <p:nvSpPr>
          <p:cNvPr id="13" name="TextBox 3">
            <a:extLst>
              <a:ext uri="{FF2B5EF4-FFF2-40B4-BE49-F238E27FC236}">
                <a16:creationId xmlns:a16="http://schemas.microsoft.com/office/drawing/2014/main" id="{EFF0B52B-2627-0A13-A0A0-DA3A8FB9FECE}"/>
              </a:ext>
            </a:extLst>
          </p:cNvPr>
          <p:cNvSpPr txBox="1">
            <a:spLocks noChangeArrowheads="1"/>
          </p:cNvSpPr>
          <p:nvPr/>
        </p:nvSpPr>
        <p:spPr bwMode="auto">
          <a:xfrm>
            <a:off x="-4119" y="513086"/>
            <a:ext cx="3393925" cy="369332"/>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_tradnl" sz="1800" b="0" i="0" u="none" strike="noStrike" kern="1200" cap="none" spc="0" normalizeH="0" baseline="0" noProof="0" dirty="0">
                <a:ln>
                  <a:noFill/>
                </a:ln>
                <a:solidFill>
                  <a:srgbClr val="FFFFFF"/>
                </a:solidFill>
                <a:effectLst/>
                <a:uLnTx/>
                <a:uFillTx/>
                <a:latin typeface="Arial"/>
                <a:ea typeface="ＭＳ Ｐゴシック"/>
              </a:rPr>
              <a:t>Van </a:t>
            </a:r>
            <a:r>
              <a:rPr kumimoji="0" lang="es-ES_tradnl" sz="1800" b="0" i="0" u="none" strike="noStrike" kern="1200" cap="none" spc="0" normalizeH="0" baseline="0" noProof="0" dirty="0" err="1">
                <a:ln>
                  <a:noFill/>
                </a:ln>
                <a:solidFill>
                  <a:srgbClr val="FFFFFF"/>
                </a:solidFill>
                <a:effectLst/>
                <a:uLnTx/>
                <a:uFillTx/>
                <a:latin typeface="Arial"/>
                <a:ea typeface="ＭＳ Ｐゴシック"/>
              </a:rPr>
              <a:t>Wassenhove</a:t>
            </a:r>
            <a:r>
              <a:rPr kumimoji="0" lang="es-ES_tradnl" sz="1800" b="0" i="0" u="none" strike="noStrike" kern="1200" cap="none" spc="0" normalizeH="0" baseline="0" noProof="0" dirty="0">
                <a:ln>
                  <a:noFill/>
                </a:ln>
                <a:solidFill>
                  <a:srgbClr val="FFFFFF"/>
                </a:solidFill>
                <a:effectLst/>
                <a:uLnTx/>
                <a:uFillTx/>
                <a:latin typeface="Arial"/>
                <a:ea typeface="ＭＳ Ｐゴシック"/>
              </a:rPr>
              <a:t> et al. (2012)</a:t>
            </a:r>
            <a:endParaRPr kumimoji="0" lang="en-US" sz="1800" b="0" i="0" u="none" strike="noStrike" kern="1200" cap="none" spc="0" normalizeH="0" baseline="0" noProof="0" dirty="0">
              <a:ln>
                <a:noFill/>
              </a:ln>
              <a:solidFill>
                <a:srgbClr val="FFFFFF"/>
              </a:solidFill>
              <a:effectLst/>
              <a:uLnTx/>
              <a:uFillTx/>
              <a:latin typeface="Arial"/>
              <a:ea typeface="ＭＳ Ｐゴシック"/>
            </a:endParaRPr>
          </a:p>
        </p:txBody>
      </p:sp>
      <p:sp>
        <p:nvSpPr>
          <p:cNvPr id="6" name="TextBox 3">
            <a:extLst>
              <a:ext uri="{FF2B5EF4-FFF2-40B4-BE49-F238E27FC236}">
                <a16:creationId xmlns:a16="http://schemas.microsoft.com/office/drawing/2014/main" id="{9C75917C-4146-141B-6E93-2734A296CAD1}"/>
              </a:ext>
            </a:extLst>
          </p:cNvPr>
          <p:cNvSpPr txBox="1">
            <a:spLocks noChangeArrowheads="1"/>
          </p:cNvSpPr>
          <p:nvPr/>
        </p:nvSpPr>
        <p:spPr bwMode="auto">
          <a:xfrm>
            <a:off x="9971917" y="287197"/>
            <a:ext cx="2222232" cy="369332"/>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_tradnl" sz="1800" b="0" i="0" u="none" strike="noStrike" kern="1200" cap="none" spc="0" normalizeH="0" baseline="0" noProof="0" dirty="0" err="1">
                <a:ln>
                  <a:noFill/>
                </a:ln>
                <a:solidFill>
                  <a:srgbClr val="FFFFFF"/>
                </a:solidFill>
                <a:effectLst/>
                <a:uLnTx/>
                <a:uFillTx/>
                <a:latin typeface="Arial"/>
                <a:ea typeface="ＭＳ Ｐゴシック"/>
              </a:rPr>
              <a:t>Blecha</a:t>
            </a:r>
            <a:r>
              <a:rPr kumimoji="0" lang="es-ES_tradnl" sz="1800" b="0" i="0" u="none" strike="noStrike" kern="1200" cap="none" spc="0" normalizeH="0" baseline="0" noProof="0" dirty="0">
                <a:ln>
                  <a:noFill/>
                </a:ln>
                <a:solidFill>
                  <a:srgbClr val="FFFFFF"/>
                </a:solidFill>
                <a:effectLst/>
                <a:uLnTx/>
                <a:uFillTx/>
                <a:latin typeface="Arial"/>
                <a:ea typeface="ＭＳ Ｐゴシック"/>
              </a:rPr>
              <a:t> et al. (2018)</a:t>
            </a:r>
            <a:endParaRPr kumimoji="0" lang="en-US" sz="1800" b="0" i="0" u="none" strike="noStrike" kern="1200" cap="none" spc="0" normalizeH="0" baseline="0" noProof="0" dirty="0">
              <a:ln>
                <a:noFill/>
              </a:ln>
              <a:solidFill>
                <a:srgbClr val="FFFFFF"/>
              </a:solidFill>
              <a:effectLst/>
              <a:uLnTx/>
              <a:uFillTx/>
              <a:latin typeface="Arial"/>
              <a:ea typeface="ＭＳ Ｐゴシック"/>
            </a:endParaRPr>
          </a:p>
        </p:txBody>
      </p:sp>
      <p:sp>
        <p:nvSpPr>
          <p:cNvPr id="3" name="Text Box 5">
            <a:extLst>
              <a:ext uri="{FF2B5EF4-FFF2-40B4-BE49-F238E27FC236}">
                <a16:creationId xmlns:a16="http://schemas.microsoft.com/office/drawing/2014/main" id="{2BA3CEAE-958D-37F0-1636-4AB619568C2C}"/>
              </a:ext>
            </a:extLst>
          </p:cNvPr>
          <p:cNvSpPr txBox="1">
            <a:spLocks noChangeArrowheads="1"/>
          </p:cNvSpPr>
          <p:nvPr/>
        </p:nvSpPr>
        <p:spPr bwMode="auto">
          <a:xfrm>
            <a:off x="21914" y="5098740"/>
            <a:ext cx="11841479" cy="1785104"/>
          </a:xfrm>
          <a:prstGeom prst="rect">
            <a:avLst/>
          </a:prstGeom>
          <a:no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Numerical simulations indicate that the dual AGN phase, at &lt;10 kpc separations, is where most SMBH growth and the highest SFR rates are expected.</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Phase lasts ≲100-200 </a:t>
            </a:r>
            <a:r>
              <a:rPr kumimoji="0" lang="en-US" sz="2200" b="0" i="0" u="none" strike="noStrike" kern="1200" cap="none" spc="0" normalizeH="0" baseline="0" noProof="0" dirty="0" err="1">
                <a:ln>
                  <a:noFill/>
                </a:ln>
                <a:solidFill>
                  <a:srgbClr val="FFFFFF"/>
                </a:solidFill>
                <a:effectLst/>
                <a:uLnTx/>
                <a:uFillTx/>
                <a:latin typeface="Arial"/>
                <a:ea typeface="ＭＳ Ｐゴシック"/>
              </a:rPr>
              <a:t>Myrs</a:t>
            </a:r>
            <a:endParaRPr kumimoji="0" lang="en-US" sz="2200" b="0" i="0" u="none" strike="noStrike" kern="1200" cap="none" spc="0" normalizeH="0" baseline="0" noProof="0" dirty="0">
              <a:ln>
                <a:noFill/>
              </a:ln>
              <a:solidFill>
                <a:srgbClr val="FFFFFF"/>
              </a:solidFill>
              <a:effectLst/>
              <a:uLnTx/>
              <a:uFillTx/>
              <a:latin typeface="Arial"/>
              <a:ea typeface="ＭＳ Ｐゴシック"/>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Very difficult to find due to heavy obscuration and high-resolution requirements.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Only a few confirmed systems in the local Universe so far.</a:t>
            </a:r>
          </a:p>
        </p:txBody>
      </p:sp>
      <p:grpSp>
        <p:nvGrpSpPr>
          <p:cNvPr id="2" name="Group 1">
            <a:extLst>
              <a:ext uri="{FF2B5EF4-FFF2-40B4-BE49-F238E27FC236}">
                <a16:creationId xmlns:a16="http://schemas.microsoft.com/office/drawing/2014/main" id="{4B101DDA-9A07-DC18-A3EE-597BD97655FB}"/>
              </a:ext>
            </a:extLst>
          </p:cNvPr>
          <p:cNvGrpSpPr/>
          <p:nvPr/>
        </p:nvGrpSpPr>
        <p:grpSpPr>
          <a:xfrm>
            <a:off x="7921219" y="880885"/>
            <a:ext cx="4228595" cy="4217855"/>
            <a:chOff x="6439406" y="1024729"/>
            <a:chExt cx="4228595" cy="4217855"/>
          </a:xfrm>
        </p:grpSpPr>
        <p:grpSp>
          <p:nvGrpSpPr>
            <p:cNvPr id="17" name="Group 16">
              <a:extLst>
                <a:ext uri="{FF2B5EF4-FFF2-40B4-BE49-F238E27FC236}">
                  <a16:creationId xmlns:a16="http://schemas.microsoft.com/office/drawing/2014/main" id="{96E05C9D-4644-0EE6-83EF-851805032BED}"/>
                </a:ext>
              </a:extLst>
            </p:cNvPr>
            <p:cNvGrpSpPr/>
            <p:nvPr/>
          </p:nvGrpSpPr>
          <p:grpSpPr>
            <a:xfrm>
              <a:off x="6439406" y="1024729"/>
              <a:ext cx="4228595" cy="1106365"/>
              <a:chOff x="4923529" y="1150093"/>
              <a:chExt cx="4228595" cy="1106365"/>
            </a:xfrm>
          </p:grpSpPr>
          <p:pic>
            <p:nvPicPr>
              <p:cNvPr id="5" name="Picture 4">
                <a:extLst>
                  <a:ext uri="{FF2B5EF4-FFF2-40B4-BE49-F238E27FC236}">
                    <a16:creationId xmlns:a16="http://schemas.microsoft.com/office/drawing/2014/main" id="{F7AF25AF-05E7-0B99-9B85-91825FA479F9}"/>
                  </a:ext>
                </a:extLst>
              </p:cNvPr>
              <p:cNvPicPr>
                <a:picLocks noChangeAspect="1"/>
              </p:cNvPicPr>
              <p:nvPr/>
            </p:nvPicPr>
            <p:blipFill>
              <a:blip r:embed="rId4"/>
              <a:stretch>
                <a:fillRect/>
              </a:stretch>
            </p:blipFill>
            <p:spPr>
              <a:xfrm>
                <a:off x="4923529" y="1172979"/>
                <a:ext cx="1083479" cy="1083479"/>
              </a:xfrm>
              <a:prstGeom prst="rect">
                <a:avLst/>
              </a:prstGeom>
            </p:spPr>
          </p:pic>
          <p:pic>
            <p:nvPicPr>
              <p:cNvPr id="8" name="Picture 7">
                <a:extLst>
                  <a:ext uri="{FF2B5EF4-FFF2-40B4-BE49-F238E27FC236}">
                    <a16:creationId xmlns:a16="http://schemas.microsoft.com/office/drawing/2014/main" id="{BD3C2300-4883-5304-952B-97BDA9F868C4}"/>
                  </a:ext>
                </a:extLst>
              </p:cNvPr>
              <p:cNvPicPr>
                <a:picLocks noChangeAspect="1"/>
              </p:cNvPicPr>
              <p:nvPr/>
            </p:nvPicPr>
            <p:blipFill>
              <a:blip r:embed="rId5"/>
              <a:stretch>
                <a:fillRect/>
              </a:stretch>
            </p:blipFill>
            <p:spPr>
              <a:xfrm>
                <a:off x="5936467" y="1150093"/>
                <a:ext cx="1083480" cy="1083480"/>
              </a:xfrm>
              <a:prstGeom prst="rect">
                <a:avLst/>
              </a:prstGeom>
            </p:spPr>
          </p:pic>
          <p:pic>
            <p:nvPicPr>
              <p:cNvPr id="10" name="Picture 9">
                <a:extLst>
                  <a:ext uri="{FF2B5EF4-FFF2-40B4-BE49-F238E27FC236}">
                    <a16:creationId xmlns:a16="http://schemas.microsoft.com/office/drawing/2014/main" id="{84870D3B-0F64-B768-BF3C-B20D4B06A35F}"/>
                  </a:ext>
                </a:extLst>
              </p:cNvPr>
              <p:cNvPicPr>
                <a:picLocks noChangeAspect="1"/>
              </p:cNvPicPr>
              <p:nvPr/>
            </p:nvPicPr>
            <p:blipFill>
              <a:blip r:embed="rId6"/>
              <a:stretch>
                <a:fillRect/>
              </a:stretch>
            </p:blipFill>
            <p:spPr>
              <a:xfrm>
                <a:off x="6949404" y="1156853"/>
                <a:ext cx="1083480" cy="1083480"/>
              </a:xfrm>
              <a:prstGeom prst="rect">
                <a:avLst/>
              </a:prstGeom>
            </p:spPr>
          </p:pic>
          <p:pic>
            <p:nvPicPr>
              <p:cNvPr id="14" name="Picture 13">
                <a:extLst>
                  <a:ext uri="{FF2B5EF4-FFF2-40B4-BE49-F238E27FC236}">
                    <a16:creationId xmlns:a16="http://schemas.microsoft.com/office/drawing/2014/main" id="{3D84B0E4-2831-B604-DBE3-2E3D8A0185C4}"/>
                  </a:ext>
                </a:extLst>
              </p:cNvPr>
              <p:cNvPicPr>
                <a:picLocks noChangeAspect="1"/>
              </p:cNvPicPr>
              <p:nvPr/>
            </p:nvPicPr>
            <p:blipFill>
              <a:blip r:embed="rId7"/>
              <a:stretch>
                <a:fillRect/>
              </a:stretch>
            </p:blipFill>
            <p:spPr>
              <a:xfrm>
                <a:off x="8068645" y="1156853"/>
                <a:ext cx="1083479" cy="1083479"/>
              </a:xfrm>
              <a:prstGeom prst="rect">
                <a:avLst/>
              </a:prstGeom>
            </p:spPr>
          </p:pic>
        </p:grpSp>
        <p:pic>
          <p:nvPicPr>
            <p:cNvPr id="16" name="Picture 15">
              <a:extLst>
                <a:ext uri="{FF2B5EF4-FFF2-40B4-BE49-F238E27FC236}">
                  <a16:creationId xmlns:a16="http://schemas.microsoft.com/office/drawing/2014/main" id="{56FFEE68-7BFA-6C6B-906A-EA67028CB2BF}"/>
                </a:ext>
              </a:extLst>
            </p:cNvPr>
            <p:cNvPicPr>
              <a:picLocks noChangeAspect="1"/>
            </p:cNvPicPr>
            <p:nvPr/>
          </p:nvPicPr>
          <p:blipFill rotWithShape="1">
            <a:blip r:embed="rId8"/>
            <a:srcRect b="35240"/>
            <a:stretch/>
          </p:blipFill>
          <p:spPr>
            <a:xfrm>
              <a:off x="6449676" y="2171452"/>
              <a:ext cx="4031208" cy="2871658"/>
            </a:xfrm>
            <a:prstGeom prst="rect">
              <a:avLst/>
            </a:prstGeom>
          </p:spPr>
        </p:pic>
        <p:sp>
          <p:nvSpPr>
            <p:cNvPr id="19" name="Rectangle 18">
              <a:extLst>
                <a:ext uri="{FF2B5EF4-FFF2-40B4-BE49-F238E27FC236}">
                  <a16:creationId xmlns:a16="http://schemas.microsoft.com/office/drawing/2014/main" id="{63425DE6-DA9D-AEDB-4094-7322B1DCF432}"/>
                </a:ext>
              </a:extLst>
            </p:cNvPr>
            <p:cNvSpPr/>
            <p:nvPr/>
          </p:nvSpPr>
          <p:spPr bwMode="auto">
            <a:xfrm>
              <a:off x="6449676" y="5030635"/>
              <a:ext cx="4031208" cy="20219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pitchFamily="-111" charset="0"/>
                <a:ea typeface="ＭＳ Ｐゴシック" pitchFamily="-111" charset="-128"/>
                <a:cs typeface="ＭＳ Ｐゴシック" pitchFamily="-111" charset="-128"/>
              </a:endParaRPr>
            </a:p>
          </p:txBody>
        </p:sp>
        <p:pic>
          <p:nvPicPr>
            <p:cNvPr id="18" name="Picture 17">
              <a:extLst>
                <a:ext uri="{FF2B5EF4-FFF2-40B4-BE49-F238E27FC236}">
                  <a16:creationId xmlns:a16="http://schemas.microsoft.com/office/drawing/2014/main" id="{E1299AA1-1441-B1F7-595C-C9E456B61720}"/>
                </a:ext>
              </a:extLst>
            </p:cNvPr>
            <p:cNvPicPr>
              <a:picLocks noChangeAspect="1"/>
            </p:cNvPicPr>
            <p:nvPr/>
          </p:nvPicPr>
          <p:blipFill>
            <a:blip r:embed="rId9"/>
            <a:stretch>
              <a:fillRect/>
            </a:stretch>
          </p:blipFill>
          <p:spPr>
            <a:xfrm>
              <a:off x="8421705" y="5007186"/>
              <a:ext cx="896033" cy="235398"/>
            </a:xfrm>
            <a:prstGeom prst="rect">
              <a:avLst/>
            </a:prstGeom>
          </p:spPr>
        </p:pic>
      </p:grpSp>
    </p:spTree>
    <p:extLst>
      <p:ext uri="{BB962C8B-B14F-4D97-AF65-F5344CB8AC3E}">
        <p14:creationId xmlns:p14="http://schemas.microsoft.com/office/powerpoint/2010/main" val="21723759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2711C8A7-042E-533B-D02A-B3634A117A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264B98-A861-689F-305A-91FE270AD380}"/>
              </a:ext>
            </a:extLst>
          </p:cNvPr>
          <p:cNvSpPr txBox="1">
            <a:spLocks/>
          </p:cNvSpPr>
          <p:nvPr/>
        </p:nvSpPr>
        <p:spPr bwMode="auto">
          <a:xfrm>
            <a:off x="762800" y="0"/>
            <a:ext cx="9067800" cy="8382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500" b="1" i="0" u="none" strike="noStrike" kern="1200" cap="none" spc="0" normalizeH="0" baseline="0" noProof="0" dirty="0">
                <a:ln>
                  <a:noFill/>
                </a:ln>
                <a:solidFill>
                  <a:srgbClr val="FFFFFF"/>
                </a:solidFill>
                <a:effectLst>
                  <a:outerShdw blurRad="38100" dist="38100" dir="2700000" algn="tl">
                    <a:srgbClr val="808080"/>
                  </a:outerShdw>
                </a:effectLst>
                <a:uLnTx/>
                <a:uFillTx/>
                <a:latin typeface="Arial"/>
                <a:ea typeface="ＭＳ Ｐゴシック"/>
              </a:rPr>
              <a:t>BASS AGN in Major Galaxy Mergers</a:t>
            </a:r>
            <a:endParaRPr kumimoji="0" lang="en-US" sz="3500" b="1" i="0" u="none" strike="noStrike" kern="1200" cap="none" spc="0" normalizeH="0" baseline="-25000" noProof="0" dirty="0">
              <a:ln>
                <a:noFill/>
              </a:ln>
              <a:solidFill>
                <a:srgbClr val="FFFFFF"/>
              </a:solidFill>
              <a:effectLst>
                <a:outerShdw blurRad="38100" dist="38100" dir="2700000" algn="tl">
                  <a:srgbClr val="808080"/>
                </a:outerShdw>
              </a:effectLst>
              <a:uLnTx/>
              <a:uFillTx/>
              <a:latin typeface="Arial"/>
              <a:ea typeface="ＭＳ Ｐゴシック"/>
            </a:endParaRPr>
          </a:p>
        </p:txBody>
      </p:sp>
      <p:pic>
        <p:nvPicPr>
          <p:cNvPr id="7" name="Image" descr="Image">
            <a:extLst>
              <a:ext uri="{FF2B5EF4-FFF2-40B4-BE49-F238E27FC236}">
                <a16:creationId xmlns:a16="http://schemas.microsoft.com/office/drawing/2014/main" id="{69944266-7C96-B4C1-40D9-F39A0AE4102B}"/>
              </a:ext>
            </a:extLst>
          </p:cNvPr>
          <p:cNvPicPr>
            <a:picLocks noChangeAspect="1"/>
          </p:cNvPicPr>
          <p:nvPr/>
        </p:nvPicPr>
        <p:blipFill>
          <a:blip r:embed="rId3">
            <a:alphaModFix amt="39345"/>
          </a:blip>
          <a:srcRect t="6244"/>
          <a:stretch>
            <a:fillRect/>
          </a:stretch>
        </p:blipFill>
        <p:spPr>
          <a:xfrm>
            <a:off x="10684042" y="-14834"/>
            <a:ext cx="1507957" cy="1412938"/>
          </a:xfrm>
          <a:prstGeom prst="rect">
            <a:avLst/>
          </a:prstGeom>
          <a:solidFill>
            <a:schemeClr val="bg1">
              <a:alpha val="31000"/>
            </a:schemeClr>
          </a:solidFill>
          <a:ln w="12700">
            <a:miter lim="400000"/>
          </a:ln>
        </p:spPr>
      </p:pic>
      <p:sp>
        <p:nvSpPr>
          <p:cNvPr id="12" name="Text Box 5">
            <a:extLst>
              <a:ext uri="{FF2B5EF4-FFF2-40B4-BE49-F238E27FC236}">
                <a16:creationId xmlns:a16="http://schemas.microsoft.com/office/drawing/2014/main" id="{9B05F79B-607E-8BFD-6913-6B8896E10EEC}"/>
              </a:ext>
            </a:extLst>
          </p:cNvPr>
          <p:cNvSpPr txBox="1">
            <a:spLocks noChangeArrowheads="1"/>
          </p:cNvSpPr>
          <p:nvPr/>
        </p:nvSpPr>
        <p:spPr bwMode="auto">
          <a:xfrm>
            <a:off x="139700" y="5072896"/>
            <a:ext cx="5661192" cy="1785104"/>
          </a:xfrm>
          <a:prstGeom prst="rect">
            <a:avLst/>
          </a:prstGeom>
          <a:no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71 sources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Separations of 0.3-30 kpc</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8 single nuclei AGN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8  dual AGNs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55 single AGN in double nuclei systems.</a:t>
            </a:r>
          </a:p>
        </p:txBody>
      </p:sp>
      <p:pic>
        <p:nvPicPr>
          <p:cNvPr id="3" name="Picture 2">
            <a:extLst>
              <a:ext uri="{FF2B5EF4-FFF2-40B4-BE49-F238E27FC236}">
                <a16:creationId xmlns:a16="http://schemas.microsoft.com/office/drawing/2014/main" id="{7B293F9B-6D8E-5E17-20D8-F2ACDE8139A8}"/>
              </a:ext>
            </a:extLst>
          </p:cNvPr>
          <p:cNvPicPr>
            <a:picLocks noChangeAspect="1"/>
          </p:cNvPicPr>
          <p:nvPr/>
        </p:nvPicPr>
        <p:blipFill>
          <a:blip r:embed="rId4"/>
          <a:stretch>
            <a:fillRect/>
          </a:stretch>
        </p:blipFill>
        <p:spPr>
          <a:xfrm>
            <a:off x="139700" y="1276410"/>
            <a:ext cx="4940300" cy="3657600"/>
          </a:xfrm>
          <a:prstGeom prst="rect">
            <a:avLst/>
          </a:prstGeom>
        </p:spPr>
      </p:pic>
      <p:sp>
        <p:nvSpPr>
          <p:cNvPr id="4" name="TextBox 3">
            <a:extLst>
              <a:ext uri="{FF2B5EF4-FFF2-40B4-BE49-F238E27FC236}">
                <a16:creationId xmlns:a16="http://schemas.microsoft.com/office/drawing/2014/main" id="{1A62A449-E378-FA71-9FE9-C616F7440AB8}"/>
              </a:ext>
            </a:extLst>
          </p:cNvPr>
          <p:cNvSpPr txBox="1"/>
          <p:nvPr/>
        </p:nvSpPr>
        <p:spPr>
          <a:xfrm>
            <a:off x="1482092" y="691635"/>
            <a:ext cx="1758615"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Arial"/>
                <a:ea typeface="ＭＳ Ｐゴシック"/>
              </a:rPr>
              <a:t>Sample</a:t>
            </a:r>
          </a:p>
        </p:txBody>
      </p:sp>
      <p:sp>
        <p:nvSpPr>
          <p:cNvPr id="8" name="Google Shape;316;p40">
            <a:extLst>
              <a:ext uri="{FF2B5EF4-FFF2-40B4-BE49-F238E27FC236}">
                <a16:creationId xmlns:a16="http://schemas.microsoft.com/office/drawing/2014/main" id="{24D82DB4-ACE3-59F2-A3E8-D3B131B6F90A}"/>
              </a:ext>
            </a:extLst>
          </p:cNvPr>
          <p:cNvSpPr txBox="1">
            <a:spLocks/>
          </p:cNvSpPr>
          <p:nvPr/>
        </p:nvSpPr>
        <p:spPr>
          <a:xfrm>
            <a:off x="5080000" y="3925928"/>
            <a:ext cx="4675445" cy="625965"/>
          </a:xfrm>
          <a:prstGeom prst="rect">
            <a:avLst/>
          </a:prstGeom>
        </p:spPr>
        <p:txBody>
          <a:bodyPr spcFirstLastPara="1" wrap="square" lIns="91425" tIns="91425" rIns="91425" bIns="91425" anchor="t" anchorCtr="0">
            <a:no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marR="0" lvl="0" indent="0" algn="just" defTabSz="914400" rtl="0" eaLnBrk="1" fontAlgn="base"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IBM Plex Sans"/>
                <a:cs typeface="Arial" panose="020B0604020202020204" pitchFamily="34" charset="0"/>
                <a:sym typeface="IBM Plex Sans"/>
              </a:rPr>
              <a:t>In 2018, Koss et al. found from a random sample of nearby (z&lt;0.1)  AGNs </a:t>
            </a:r>
            <a:r>
              <a:rPr kumimoji="0" lang="en-US" sz="1200" b="1" i="0" u="none" strike="noStrike" kern="0" cap="none" spc="0" normalizeH="0" baseline="0" noProof="0" dirty="0">
                <a:ln>
                  <a:noFill/>
                </a:ln>
                <a:solidFill>
                  <a:srgbClr val="FFFFFF"/>
                </a:solidFill>
                <a:effectLst/>
                <a:uLnTx/>
                <a:uFillTx/>
                <a:latin typeface="Arial" panose="020B0604020202020204" pitchFamily="34" charset="0"/>
                <a:ea typeface="IBM Plex Sans"/>
                <a:cs typeface="Arial" panose="020B0604020202020204" pitchFamily="34" charset="0"/>
                <a:sym typeface="IBM Plex Sans"/>
              </a:rPr>
              <a:t>17</a:t>
            </a: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IBM Plex Sans"/>
                <a:cs typeface="Arial" panose="020B0604020202020204" pitchFamily="34" charset="0"/>
                <a:sym typeface="IBM Plex Sans"/>
              </a:rPr>
              <a:t>/96 late-stage mergers with separations below 10 kpc.</a:t>
            </a:r>
          </a:p>
        </p:txBody>
      </p:sp>
      <p:sp>
        <p:nvSpPr>
          <p:cNvPr id="10" name="Google Shape;317;p40">
            <a:extLst>
              <a:ext uri="{FF2B5EF4-FFF2-40B4-BE49-F238E27FC236}">
                <a16:creationId xmlns:a16="http://schemas.microsoft.com/office/drawing/2014/main" id="{2CD2CDCC-83F2-CA0C-6C04-C752ADEB3D6E}"/>
              </a:ext>
            </a:extLst>
          </p:cNvPr>
          <p:cNvSpPr txBox="1">
            <a:spLocks/>
          </p:cNvSpPr>
          <p:nvPr/>
        </p:nvSpPr>
        <p:spPr>
          <a:xfrm>
            <a:off x="8561070" y="2259232"/>
            <a:ext cx="3491230" cy="785440"/>
          </a:xfrm>
          <a:prstGeom prst="rect">
            <a:avLst/>
          </a:prstGeom>
        </p:spPr>
        <p:txBody>
          <a:bodyPr spcFirstLastPara="1" wrap="square" lIns="91425" tIns="91425" rIns="91425" bIns="91425" anchor="t" anchorCtr="0">
            <a:no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marR="0" lvl="0" indent="0" algn="just" defTabSz="914400" rtl="0" eaLnBrk="1" fontAlgn="base"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IBM Plex Sans"/>
                <a:cs typeface="Arial" panose="020B0604020202020204" pitchFamily="34" charset="0"/>
                <a:sym typeface="IBM Plex Sans"/>
              </a:rPr>
              <a:t>To extend our range of separations, we added </a:t>
            </a:r>
            <a:r>
              <a:rPr kumimoji="0" lang="en-US" sz="1200" b="1" i="0" u="none" strike="noStrike" kern="0" cap="none" spc="0" normalizeH="0" baseline="0" noProof="0" dirty="0">
                <a:ln>
                  <a:noFill/>
                </a:ln>
                <a:solidFill>
                  <a:srgbClr val="FFFFFF"/>
                </a:solidFill>
                <a:effectLst/>
                <a:uLnTx/>
                <a:uFillTx/>
                <a:latin typeface="Arial" panose="020B0604020202020204" pitchFamily="34" charset="0"/>
                <a:ea typeface="IBM Plex Sans"/>
                <a:cs typeface="Arial" panose="020B0604020202020204" pitchFamily="34" charset="0"/>
                <a:sym typeface="IBM Plex Sans"/>
              </a:rPr>
              <a:t>32 </a:t>
            </a: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IBM Plex Sans"/>
                <a:cs typeface="Arial" panose="020B0604020202020204" pitchFamily="34" charset="0"/>
                <a:sym typeface="IBM Plex Sans"/>
              </a:rPr>
              <a:t>nearby (z&lt;0.1)</a:t>
            </a:r>
            <a:r>
              <a:rPr kumimoji="0" lang="en-US" sz="1200" b="1" i="0" u="none" strike="noStrike" kern="0" cap="none" spc="0" normalizeH="0" baseline="0" noProof="0" dirty="0">
                <a:ln>
                  <a:noFill/>
                </a:ln>
                <a:solidFill>
                  <a:srgbClr val="FFFFFF"/>
                </a:solidFill>
                <a:effectLst/>
                <a:uLnTx/>
                <a:uFillTx/>
                <a:latin typeface="Arial" panose="020B0604020202020204" pitchFamily="34" charset="0"/>
                <a:ea typeface="IBM Plex Sans"/>
                <a:cs typeface="Arial" panose="020B0604020202020204" pitchFamily="34" charset="0"/>
                <a:sym typeface="IBM Plex Sans"/>
              </a:rPr>
              <a:t> </a:t>
            </a: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IBM Plex Sans"/>
                <a:cs typeface="Arial" panose="020B0604020202020204" pitchFamily="34" charset="0"/>
                <a:sym typeface="IBM Plex Sans"/>
              </a:rPr>
              <a:t>mergers with projected separations between 4-28 kpc.</a:t>
            </a:r>
          </a:p>
        </p:txBody>
      </p:sp>
      <p:sp>
        <p:nvSpPr>
          <p:cNvPr id="13" name="Google Shape;318;p40">
            <a:extLst>
              <a:ext uri="{FF2B5EF4-FFF2-40B4-BE49-F238E27FC236}">
                <a16:creationId xmlns:a16="http://schemas.microsoft.com/office/drawing/2014/main" id="{AFF0D144-5376-A5D3-B754-EC9201800B86}"/>
              </a:ext>
            </a:extLst>
          </p:cNvPr>
          <p:cNvSpPr txBox="1">
            <a:spLocks/>
          </p:cNvSpPr>
          <p:nvPr/>
        </p:nvSpPr>
        <p:spPr>
          <a:xfrm>
            <a:off x="8388629" y="1903111"/>
            <a:ext cx="3803370" cy="457200"/>
          </a:xfrm>
          <a:prstGeom prst="rect">
            <a:avLst/>
          </a:prstGeom>
        </p:spPr>
        <p:txBody>
          <a:bodyPr spcFirstLastPara="1" wrap="square" lIns="91425" tIns="91425" rIns="91425" bIns="91425" anchor="b" anchorCtr="0">
            <a:no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BASS Extended Sample</a:t>
            </a:r>
          </a:p>
        </p:txBody>
      </p:sp>
      <p:pic>
        <p:nvPicPr>
          <p:cNvPr id="14" name="Google Shape;319;p40">
            <a:extLst>
              <a:ext uri="{FF2B5EF4-FFF2-40B4-BE49-F238E27FC236}">
                <a16:creationId xmlns:a16="http://schemas.microsoft.com/office/drawing/2014/main" id="{AC40D74E-9713-868D-298A-C40304837AED}"/>
              </a:ext>
            </a:extLst>
          </p:cNvPr>
          <p:cNvPicPr preferRelativeResize="0"/>
          <p:nvPr/>
        </p:nvPicPr>
        <p:blipFill>
          <a:blip r:embed="rId5">
            <a:alphaModFix/>
          </a:blip>
          <a:stretch>
            <a:fillRect/>
          </a:stretch>
        </p:blipFill>
        <p:spPr>
          <a:xfrm>
            <a:off x="6052620" y="4528928"/>
            <a:ext cx="2132875" cy="2125325"/>
          </a:xfrm>
          <a:prstGeom prst="rect">
            <a:avLst/>
          </a:prstGeom>
          <a:noFill/>
          <a:ln>
            <a:noFill/>
          </a:ln>
        </p:spPr>
      </p:pic>
      <p:pic>
        <p:nvPicPr>
          <p:cNvPr id="15" name="Google Shape;320;p40">
            <a:extLst>
              <a:ext uri="{FF2B5EF4-FFF2-40B4-BE49-F238E27FC236}">
                <a16:creationId xmlns:a16="http://schemas.microsoft.com/office/drawing/2014/main" id="{F118D78A-8117-46DB-1CEA-CAB3098FD3B8}"/>
              </a:ext>
            </a:extLst>
          </p:cNvPr>
          <p:cNvPicPr preferRelativeResize="0"/>
          <p:nvPr/>
        </p:nvPicPr>
        <p:blipFill>
          <a:blip r:embed="rId6">
            <a:alphaModFix/>
          </a:blip>
          <a:stretch>
            <a:fillRect/>
          </a:stretch>
        </p:blipFill>
        <p:spPr>
          <a:xfrm>
            <a:off x="9755445" y="3044672"/>
            <a:ext cx="2201100" cy="2186425"/>
          </a:xfrm>
          <a:prstGeom prst="rect">
            <a:avLst/>
          </a:prstGeom>
          <a:noFill/>
          <a:ln>
            <a:noFill/>
          </a:ln>
        </p:spPr>
      </p:pic>
      <p:pic>
        <p:nvPicPr>
          <p:cNvPr id="16" name="Google Shape;321;p40">
            <a:extLst>
              <a:ext uri="{FF2B5EF4-FFF2-40B4-BE49-F238E27FC236}">
                <a16:creationId xmlns:a16="http://schemas.microsoft.com/office/drawing/2014/main" id="{88EB472A-E6A9-DA65-3E20-A7B8EB4D08CB}"/>
              </a:ext>
            </a:extLst>
          </p:cNvPr>
          <p:cNvPicPr preferRelativeResize="0"/>
          <p:nvPr/>
        </p:nvPicPr>
        <p:blipFill>
          <a:blip r:embed="rId7">
            <a:alphaModFix/>
          </a:blip>
          <a:srcRect t="19813"/>
          <a:stretch>
            <a:fillRect/>
          </a:stretch>
        </p:blipFill>
        <p:spPr>
          <a:xfrm>
            <a:off x="5172715" y="1830029"/>
            <a:ext cx="3026913" cy="1240330"/>
          </a:xfrm>
          <a:prstGeom prst="rect">
            <a:avLst/>
          </a:prstGeom>
          <a:noFill/>
          <a:ln>
            <a:noFill/>
          </a:ln>
        </p:spPr>
      </p:pic>
      <p:sp>
        <p:nvSpPr>
          <p:cNvPr id="17" name="Google Shape;322;p40">
            <a:extLst>
              <a:ext uri="{FF2B5EF4-FFF2-40B4-BE49-F238E27FC236}">
                <a16:creationId xmlns:a16="http://schemas.microsoft.com/office/drawing/2014/main" id="{EF1E56F3-F047-DF7C-30D1-79A54048AFC9}"/>
              </a:ext>
            </a:extLst>
          </p:cNvPr>
          <p:cNvSpPr txBox="1">
            <a:spLocks/>
          </p:cNvSpPr>
          <p:nvPr/>
        </p:nvSpPr>
        <p:spPr>
          <a:xfrm>
            <a:off x="5571359" y="711605"/>
            <a:ext cx="3095400" cy="487200"/>
          </a:xfrm>
          <a:prstGeom prst="rect">
            <a:avLst/>
          </a:prstGeom>
        </p:spPr>
        <p:txBody>
          <a:bodyPr spcFirstLastPara="1" wrap="square" lIns="91425" tIns="91425" rIns="91425" bIns="91425" anchor="b" anchorCtr="0">
            <a:no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Near-IR AO Imaging</a:t>
            </a:r>
          </a:p>
        </p:txBody>
      </p:sp>
      <p:sp>
        <p:nvSpPr>
          <p:cNvPr id="18" name="Google Shape;323;p40">
            <a:extLst>
              <a:ext uri="{FF2B5EF4-FFF2-40B4-BE49-F238E27FC236}">
                <a16:creationId xmlns:a16="http://schemas.microsoft.com/office/drawing/2014/main" id="{8EBFC0C7-C05C-E91D-B038-FC6A872CCB76}"/>
              </a:ext>
            </a:extLst>
          </p:cNvPr>
          <p:cNvSpPr txBox="1">
            <a:spLocks/>
          </p:cNvSpPr>
          <p:nvPr/>
        </p:nvSpPr>
        <p:spPr>
          <a:xfrm>
            <a:off x="5080000" y="1126028"/>
            <a:ext cx="4802955" cy="691510"/>
          </a:xfrm>
          <a:prstGeom prst="rect">
            <a:avLst/>
          </a:prstGeom>
        </p:spPr>
        <p:txBody>
          <a:bodyPr spcFirstLastPara="1" wrap="square" lIns="91425" tIns="91425" rIns="91425" bIns="91425" anchor="t" anchorCtr="0">
            <a:no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marR="0" lvl="0" indent="0" algn="just" defTabSz="914400" rtl="0" eaLnBrk="1" fontAlgn="base"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IBM Plex Sans"/>
                <a:cs typeface="Arial" panose="020B0604020202020204" pitchFamily="34" charset="0"/>
                <a:sym typeface="IBM Plex Sans"/>
              </a:rPr>
              <a:t>22 nearby (z&lt;0.1) late-stage mergers candidates observed with the instrument GSAOI at Gemini South. 4 of them are late-stage mergers, 10 have higher separations and 8 do not show two nuclei.</a:t>
            </a:r>
          </a:p>
        </p:txBody>
      </p:sp>
      <p:sp>
        <p:nvSpPr>
          <p:cNvPr id="19" name="Google Shape;324;p40">
            <a:extLst>
              <a:ext uri="{FF2B5EF4-FFF2-40B4-BE49-F238E27FC236}">
                <a16:creationId xmlns:a16="http://schemas.microsoft.com/office/drawing/2014/main" id="{47BFE086-516D-3E0D-0A05-0F19B3606107}"/>
              </a:ext>
            </a:extLst>
          </p:cNvPr>
          <p:cNvSpPr txBox="1">
            <a:spLocks/>
          </p:cNvSpPr>
          <p:nvPr/>
        </p:nvSpPr>
        <p:spPr>
          <a:xfrm>
            <a:off x="5150203" y="3111049"/>
            <a:ext cx="3937711" cy="888047"/>
          </a:xfrm>
          <a:prstGeom prst="rect">
            <a:avLst/>
          </a:prstGeom>
        </p:spPr>
        <p:txBody>
          <a:bodyPr spcFirstLastPara="1" wrap="square" lIns="91425" tIns="91425" rIns="91425" bIns="91425" anchor="b" anchorCtr="0">
            <a:no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Koss+2018 Sample (</a:t>
            </a:r>
            <a:r>
              <a:rPr kumimoji="0" lang="en-US" sz="2400" b="1" i="0" u="none" strike="noStrike" kern="0" cap="none" spc="0" normalizeH="0" baseline="0" noProof="0" dirty="0" err="1">
                <a:ln>
                  <a:noFill/>
                </a:ln>
                <a:solidFill>
                  <a:srgbClr val="FFFFFF"/>
                </a:solidFill>
                <a:effectLst/>
                <a:uLnTx/>
                <a:uFillTx/>
                <a:latin typeface="Arial" panose="020B0604020202020204" pitchFamily="34" charset="0"/>
                <a:ea typeface="ＭＳ Ｐゴシック"/>
                <a:cs typeface="Arial" panose="020B0604020202020204" pitchFamily="34" charset="0"/>
              </a:rPr>
              <a:t>HST+Keck</a:t>
            </a:r>
            <a:r>
              <a:rPr kumimoji="0" lang="en-US" sz="2400" b="1" i="0" u="none" strike="noStrike" kern="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a:t>
            </a:r>
          </a:p>
        </p:txBody>
      </p:sp>
      <p:sp>
        <p:nvSpPr>
          <p:cNvPr id="20" name="Text Box 5">
            <a:extLst>
              <a:ext uri="{FF2B5EF4-FFF2-40B4-BE49-F238E27FC236}">
                <a16:creationId xmlns:a16="http://schemas.microsoft.com/office/drawing/2014/main" id="{9017F005-760B-4E33-650E-8D10A7927A35}"/>
              </a:ext>
            </a:extLst>
          </p:cNvPr>
          <p:cNvSpPr txBox="1">
            <a:spLocks noChangeArrowheads="1"/>
          </p:cNvSpPr>
          <p:nvPr/>
        </p:nvSpPr>
        <p:spPr bwMode="auto">
          <a:xfrm>
            <a:off x="7955425" y="6446472"/>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rPr>
              <a:t>Troncoso ,Treister et al. (2025)</a:t>
            </a:r>
          </a:p>
        </p:txBody>
      </p:sp>
    </p:spTree>
    <p:extLst>
      <p:ext uri="{BB962C8B-B14F-4D97-AF65-F5344CB8AC3E}">
        <p14:creationId xmlns:p14="http://schemas.microsoft.com/office/powerpoint/2010/main" val="31905890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D2AEEBA9-6A4F-6495-EAFE-EBDA8886F8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453F2B-3AB0-CA92-B28E-DFBDF88A35AB}"/>
              </a:ext>
            </a:extLst>
          </p:cNvPr>
          <p:cNvSpPr txBox="1">
            <a:spLocks/>
          </p:cNvSpPr>
          <p:nvPr/>
        </p:nvSpPr>
        <p:spPr bwMode="auto">
          <a:xfrm>
            <a:off x="762800" y="0"/>
            <a:ext cx="9067800" cy="8382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500" b="1" i="0" u="none" strike="noStrike" kern="1200" cap="none" spc="0" normalizeH="0" baseline="0" noProof="0" dirty="0">
                <a:ln>
                  <a:noFill/>
                </a:ln>
                <a:solidFill>
                  <a:srgbClr val="FFFFFF"/>
                </a:solidFill>
                <a:effectLst>
                  <a:outerShdw blurRad="38100" dist="38100" dir="2700000" algn="tl">
                    <a:srgbClr val="808080"/>
                  </a:outerShdw>
                </a:effectLst>
                <a:uLnTx/>
                <a:uFillTx/>
                <a:latin typeface="Arial"/>
                <a:ea typeface="ＭＳ Ｐゴシック"/>
              </a:rPr>
              <a:t>BASS AGN in Major Galaxy Mergers</a:t>
            </a:r>
            <a:endParaRPr kumimoji="0" lang="en-US" sz="3500" b="1" i="0" u="none" strike="noStrike" kern="1200" cap="none" spc="0" normalizeH="0" baseline="-25000" noProof="0" dirty="0">
              <a:ln>
                <a:noFill/>
              </a:ln>
              <a:solidFill>
                <a:srgbClr val="FFFFFF"/>
              </a:solidFill>
              <a:effectLst>
                <a:outerShdw blurRad="38100" dist="38100" dir="2700000" algn="tl">
                  <a:srgbClr val="808080"/>
                </a:outerShdw>
              </a:effectLst>
              <a:uLnTx/>
              <a:uFillTx/>
              <a:latin typeface="Arial"/>
              <a:ea typeface="ＭＳ Ｐゴシック"/>
            </a:endParaRPr>
          </a:p>
        </p:txBody>
      </p:sp>
      <p:pic>
        <p:nvPicPr>
          <p:cNvPr id="7" name="Image" descr="Image">
            <a:extLst>
              <a:ext uri="{FF2B5EF4-FFF2-40B4-BE49-F238E27FC236}">
                <a16:creationId xmlns:a16="http://schemas.microsoft.com/office/drawing/2014/main" id="{E06F1DE4-665C-4149-26AB-674C2C88D923}"/>
              </a:ext>
            </a:extLst>
          </p:cNvPr>
          <p:cNvPicPr>
            <a:picLocks noChangeAspect="1"/>
          </p:cNvPicPr>
          <p:nvPr/>
        </p:nvPicPr>
        <p:blipFill>
          <a:blip r:embed="rId3">
            <a:alphaModFix amt="39345"/>
          </a:blip>
          <a:srcRect t="6244"/>
          <a:stretch>
            <a:fillRect/>
          </a:stretch>
        </p:blipFill>
        <p:spPr>
          <a:xfrm>
            <a:off x="10684042" y="-14834"/>
            <a:ext cx="1507957" cy="1412938"/>
          </a:xfrm>
          <a:prstGeom prst="rect">
            <a:avLst/>
          </a:prstGeom>
          <a:solidFill>
            <a:schemeClr val="bg1">
              <a:alpha val="31000"/>
            </a:schemeClr>
          </a:solidFill>
          <a:ln w="12700">
            <a:miter lim="400000"/>
          </a:ln>
        </p:spPr>
      </p:pic>
      <p:sp>
        <p:nvSpPr>
          <p:cNvPr id="4" name="TextBox 3">
            <a:extLst>
              <a:ext uri="{FF2B5EF4-FFF2-40B4-BE49-F238E27FC236}">
                <a16:creationId xmlns:a16="http://schemas.microsoft.com/office/drawing/2014/main" id="{9751A72D-B33E-A1EC-F14F-5C441BA923D3}"/>
              </a:ext>
            </a:extLst>
          </p:cNvPr>
          <p:cNvSpPr txBox="1"/>
          <p:nvPr/>
        </p:nvSpPr>
        <p:spPr>
          <a:xfrm>
            <a:off x="1482092" y="691635"/>
            <a:ext cx="7924798"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Arial"/>
                <a:ea typeface="ＭＳ Ｐゴシック"/>
              </a:rPr>
              <a:t>Multiwavelength SED Fitting</a:t>
            </a:r>
          </a:p>
        </p:txBody>
      </p:sp>
      <p:pic>
        <p:nvPicPr>
          <p:cNvPr id="9" name="Picture 8">
            <a:extLst>
              <a:ext uri="{FF2B5EF4-FFF2-40B4-BE49-F238E27FC236}">
                <a16:creationId xmlns:a16="http://schemas.microsoft.com/office/drawing/2014/main" id="{F765EB5A-323E-14F2-6FEC-44B324E41FA2}"/>
              </a:ext>
            </a:extLst>
          </p:cNvPr>
          <p:cNvPicPr>
            <a:picLocks noChangeAspect="1"/>
          </p:cNvPicPr>
          <p:nvPr/>
        </p:nvPicPr>
        <p:blipFill>
          <a:blip r:embed="rId4"/>
          <a:stretch>
            <a:fillRect/>
          </a:stretch>
        </p:blipFill>
        <p:spPr>
          <a:xfrm>
            <a:off x="8962291" y="4217504"/>
            <a:ext cx="3229709" cy="2675356"/>
          </a:xfrm>
          <a:prstGeom prst="rect">
            <a:avLst/>
          </a:prstGeom>
        </p:spPr>
      </p:pic>
      <p:pic>
        <p:nvPicPr>
          <p:cNvPr id="11" name="Picture 10">
            <a:extLst>
              <a:ext uri="{FF2B5EF4-FFF2-40B4-BE49-F238E27FC236}">
                <a16:creationId xmlns:a16="http://schemas.microsoft.com/office/drawing/2014/main" id="{A8ADD66F-49D7-FD3E-CC6D-8C0AA54C4447}"/>
              </a:ext>
            </a:extLst>
          </p:cNvPr>
          <p:cNvPicPr>
            <a:picLocks noChangeAspect="1"/>
          </p:cNvPicPr>
          <p:nvPr/>
        </p:nvPicPr>
        <p:blipFill>
          <a:blip r:embed="rId5"/>
          <a:stretch>
            <a:fillRect/>
          </a:stretch>
        </p:blipFill>
        <p:spPr>
          <a:xfrm>
            <a:off x="8962289" y="1470125"/>
            <a:ext cx="3229710" cy="2675357"/>
          </a:xfrm>
          <a:prstGeom prst="rect">
            <a:avLst/>
          </a:prstGeom>
        </p:spPr>
      </p:pic>
      <p:pic>
        <p:nvPicPr>
          <p:cNvPr id="3" name="Google Shape;645;p85" title="code_figure3.png">
            <a:extLst>
              <a:ext uri="{FF2B5EF4-FFF2-40B4-BE49-F238E27FC236}">
                <a16:creationId xmlns:a16="http://schemas.microsoft.com/office/drawing/2014/main" id="{2A1C4879-4A66-8273-2300-41E352B9D2A1}"/>
              </a:ext>
            </a:extLst>
          </p:cNvPr>
          <p:cNvPicPr preferRelativeResize="0"/>
          <p:nvPr/>
        </p:nvPicPr>
        <p:blipFill>
          <a:blip r:embed="rId6">
            <a:alphaModFix/>
          </a:blip>
          <a:stretch>
            <a:fillRect/>
          </a:stretch>
        </p:blipFill>
        <p:spPr>
          <a:xfrm>
            <a:off x="57295" y="2877489"/>
            <a:ext cx="8839204" cy="3362178"/>
          </a:xfrm>
          <a:prstGeom prst="rect">
            <a:avLst/>
          </a:prstGeom>
          <a:noFill/>
          <a:ln>
            <a:noFill/>
          </a:ln>
        </p:spPr>
      </p:pic>
      <p:sp>
        <p:nvSpPr>
          <p:cNvPr id="8" name="Text Box 5">
            <a:extLst>
              <a:ext uri="{FF2B5EF4-FFF2-40B4-BE49-F238E27FC236}">
                <a16:creationId xmlns:a16="http://schemas.microsoft.com/office/drawing/2014/main" id="{8FF2F635-68BA-3B05-C5D4-E47A44205B2C}"/>
              </a:ext>
            </a:extLst>
          </p:cNvPr>
          <p:cNvSpPr txBox="1">
            <a:spLocks noChangeArrowheads="1"/>
          </p:cNvSpPr>
          <p:nvPr/>
        </p:nvSpPr>
        <p:spPr bwMode="auto">
          <a:xfrm>
            <a:off x="57295" y="1358311"/>
            <a:ext cx="9259550" cy="1323439"/>
          </a:xfrm>
          <a:prstGeom prst="rect">
            <a:avLst/>
          </a:prstGeom>
          <a:no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Custom photometry pipeline: PSF-matched, star-masked, 12″ resolution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CIGALE (delayed + burst SFH, </a:t>
            </a:r>
            <a:r>
              <a:rPr kumimoji="0" lang="en-US" sz="2000" b="0" i="0" u="none" strike="noStrike" kern="1200" cap="none" spc="0" normalizeH="0" baseline="0" noProof="0" dirty="0" err="1">
                <a:ln>
                  <a:noFill/>
                </a:ln>
                <a:solidFill>
                  <a:srgbClr val="FFFFFF"/>
                </a:solidFill>
                <a:effectLst/>
                <a:uLnTx/>
                <a:uFillTx/>
                <a:latin typeface="Arial"/>
                <a:ea typeface="ＭＳ Ｐゴシック"/>
              </a:rPr>
              <a:t>Calzetti</a:t>
            </a:r>
            <a:r>
              <a:rPr kumimoji="0" lang="en-US" sz="2000" b="0" i="0" u="none" strike="noStrike" kern="1200" cap="none" spc="0" normalizeH="0" baseline="0" noProof="0" dirty="0">
                <a:ln>
                  <a:noFill/>
                </a:ln>
                <a:solidFill>
                  <a:srgbClr val="FFFFFF"/>
                </a:solidFill>
                <a:effectLst/>
                <a:uLnTx/>
                <a:uFillTx/>
                <a:latin typeface="Arial"/>
                <a:ea typeface="ＭＳ Ｐゴシック"/>
              </a:rPr>
              <a:t>-like dust, SKIRTOR torus, X-ray module)</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Dual-AGN treated with two torus components to avoid IR degeneracy</a:t>
            </a:r>
          </a:p>
        </p:txBody>
      </p:sp>
      <p:sp>
        <p:nvSpPr>
          <p:cNvPr id="6" name="Text Box 5">
            <a:extLst>
              <a:ext uri="{FF2B5EF4-FFF2-40B4-BE49-F238E27FC236}">
                <a16:creationId xmlns:a16="http://schemas.microsoft.com/office/drawing/2014/main" id="{A341C343-F972-BC18-3D36-F86438623E5A}"/>
              </a:ext>
            </a:extLst>
          </p:cNvPr>
          <p:cNvSpPr txBox="1">
            <a:spLocks noChangeArrowheads="1"/>
          </p:cNvSpPr>
          <p:nvPr/>
        </p:nvSpPr>
        <p:spPr bwMode="auto">
          <a:xfrm>
            <a:off x="57295" y="6339594"/>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rPr>
              <a:t>Troncoso ,Treister et al. (2025)</a:t>
            </a:r>
          </a:p>
        </p:txBody>
      </p:sp>
    </p:spTree>
    <p:extLst>
      <p:ext uri="{BB962C8B-B14F-4D97-AF65-F5344CB8AC3E}">
        <p14:creationId xmlns:p14="http://schemas.microsoft.com/office/powerpoint/2010/main" val="36964828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82B76B22-96F2-09B1-2BA0-2C0608DB1F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DC9E9F-78BE-6273-43D0-ADCB8CB51601}"/>
              </a:ext>
            </a:extLst>
          </p:cNvPr>
          <p:cNvSpPr txBox="1">
            <a:spLocks/>
          </p:cNvSpPr>
          <p:nvPr/>
        </p:nvSpPr>
        <p:spPr bwMode="auto">
          <a:xfrm>
            <a:off x="762800" y="0"/>
            <a:ext cx="9067800" cy="8382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500" b="1" i="0" u="none" strike="noStrike" kern="1200" cap="none" spc="0" normalizeH="0" baseline="0" noProof="0" dirty="0">
                <a:ln>
                  <a:noFill/>
                </a:ln>
                <a:solidFill>
                  <a:srgbClr val="FFFFFF"/>
                </a:solidFill>
                <a:effectLst>
                  <a:outerShdw blurRad="38100" dist="38100" dir="2700000" algn="tl">
                    <a:srgbClr val="808080"/>
                  </a:outerShdw>
                </a:effectLst>
                <a:uLnTx/>
                <a:uFillTx/>
                <a:latin typeface="Arial"/>
                <a:ea typeface="ＭＳ Ｐゴシック"/>
              </a:rPr>
              <a:t>BASS AGN in Major Galaxy Mergers</a:t>
            </a:r>
            <a:endParaRPr kumimoji="0" lang="en-US" sz="3500" b="1" i="0" u="none" strike="noStrike" kern="1200" cap="none" spc="0" normalizeH="0" baseline="-25000" noProof="0" dirty="0">
              <a:ln>
                <a:noFill/>
              </a:ln>
              <a:solidFill>
                <a:srgbClr val="FFFFFF"/>
              </a:solidFill>
              <a:effectLst>
                <a:outerShdw blurRad="38100" dist="38100" dir="2700000" algn="tl">
                  <a:srgbClr val="808080"/>
                </a:outerShdw>
              </a:effectLst>
              <a:uLnTx/>
              <a:uFillTx/>
              <a:latin typeface="Arial"/>
              <a:ea typeface="ＭＳ Ｐゴシック"/>
            </a:endParaRPr>
          </a:p>
        </p:txBody>
      </p:sp>
      <p:pic>
        <p:nvPicPr>
          <p:cNvPr id="7" name="Image" descr="Image">
            <a:extLst>
              <a:ext uri="{FF2B5EF4-FFF2-40B4-BE49-F238E27FC236}">
                <a16:creationId xmlns:a16="http://schemas.microsoft.com/office/drawing/2014/main" id="{5904708E-7931-F68E-E913-70BEAE6233A4}"/>
              </a:ext>
            </a:extLst>
          </p:cNvPr>
          <p:cNvPicPr>
            <a:picLocks noChangeAspect="1"/>
          </p:cNvPicPr>
          <p:nvPr/>
        </p:nvPicPr>
        <p:blipFill>
          <a:blip r:embed="rId3">
            <a:alphaModFix amt="39345"/>
          </a:blip>
          <a:srcRect t="6244"/>
          <a:stretch>
            <a:fillRect/>
          </a:stretch>
        </p:blipFill>
        <p:spPr>
          <a:xfrm>
            <a:off x="10684042" y="-14834"/>
            <a:ext cx="1507957" cy="1412938"/>
          </a:xfrm>
          <a:prstGeom prst="rect">
            <a:avLst/>
          </a:prstGeom>
          <a:solidFill>
            <a:schemeClr val="bg1">
              <a:alpha val="31000"/>
            </a:schemeClr>
          </a:solidFill>
          <a:ln w="12700">
            <a:miter lim="400000"/>
          </a:ln>
        </p:spPr>
      </p:pic>
      <p:sp>
        <p:nvSpPr>
          <p:cNvPr id="4" name="TextBox 3">
            <a:extLst>
              <a:ext uri="{FF2B5EF4-FFF2-40B4-BE49-F238E27FC236}">
                <a16:creationId xmlns:a16="http://schemas.microsoft.com/office/drawing/2014/main" id="{41299CD0-5FEE-E69A-0C20-C4533CA8C160}"/>
              </a:ext>
            </a:extLst>
          </p:cNvPr>
          <p:cNvSpPr txBox="1"/>
          <p:nvPr/>
        </p:nvSpPr>
        <p:spPr>
          <a:xfrm>
            <a:off x="1154430" y="691635"/>
            <a:ext cx="848106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Arial"/>
                <a:ea typeface="ＭＳ Ｐゴシック"/>
              </a:rPr>
              <a:t>Correlations between Physical Parameters</a:t>
            </a:r>
          </a:p>
        </p:txBody>
      </p:sp>
      <p:pic>
        <p:nvPicPr>
          <p:cNvPr id="3" name="Picture 2">
            <a:extLst>
              <a:ext uri="{FF2B5EF4-FFF2-40B4-BE49-F238E27FC236}">
                <a16:creationId xmlns:a16="http://schemas.microsoft.com/office/drawing/2014/main" id="{A83D8E20-69C3-1995-EB3A-025C15C2A953}"/>
              </a:ext>
            </a:extLst>
          </p:cNvPr>
          <p:cNvPicPr>
            <a:picLocks noChangeAspect="1"/>
          </p:cNvPicPr>
          <p:nvPr/>
        </p:nvPicPr>
        <p:blipFill>
          <a:blip r:embed="rId4"/>
          <a:stretch>
            <a:fillRect/>
          </a:stretch>
        </p:blipFill>
        <p:spPr>
          <a:xfrm>
            <a:off x="53195" y="1398104"/>
            <a:ext cx="6769100" cy="5295900"/>
          </a:xfrm>
          <a:prstGeom prst="rect">
            <a:avLst/>
          </a:prstGeom>
        </p:spPr>
      </p:pic>
      <p:grpSp>
        <p:nvGrpSpPr>
          <p:cNvPr id="12" name="Group 11">
            <a:extLst>
              <a:ext uri="{FF2B5EF4-FFF2-40B4-BE49-F238E27FC236}">
                <a16:creationId xmlns:a16="http://schemas.microsoft.com/office/drawing/2014/main" id="{42A55885-5FD0-24E9-A8B7-5A8A05228081}"/>
              </a:ext>
            </a:extLst>
          </p:cNvPr>
          <p:cNvGrpSpPr/>
          <p:nvPr/>
        </p:nvGrpSpPr>
        <p:grpSpPr>
          <a:xfrm>
            <a:off x="3385780" y="1560231"/>
            <a:ext cx="8806219" cy="3045259"/>
            <a:chOff x="3385780" y="1560231"/>
            <a:chExt cx="8806219" cy="3045259"/>
          </a:xfrm>
        </p:grpSpPr>
        <p:sp>
          <p:nvSpPr>
            <p:cNvPr id="8" name="Google Shape;459;p56">
              <a:extLst>
                <a:ext uri="{FF2B5EF4-FFF2-40B4-BE49-F238E27FC236}">
                  <a16:creationId xmlns:a16="http://schemas.microsoft.com/office/drawing/2014/main" id="{C44F6252-F7F8-B2DA-F4D9-BDE5B4AE04CD}"/>
                </a:ext>
              </a:extLst>
            </p:cNvPr>
            <p:cNvSpPr/>
            <p:nvPr/>
          </p:nvSpPr>
          <p:spPr>
            <a:xfrm>
              <a:off x="3385780" y="3940390"/>
              <a:ext cx="657900" cy="665100"/>
            </a:xfrm>
            <a:prstGeom prst="ellipse">
              <a:avLst/>
            </a:prstGeom>
            <a:noFill/>
            <a:ln w="38100"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Didact Gothic"/>
                <a:ea typeface="Didact Gothic"/>
                <a:cs typeface="Didact Gothic"/>
                <a:sym typeface="Didact Gothic"/>
              </a:endParaRPr>
            </a:p>
          </p:txBody>
        </p:sp>
        <p:sp>
          <p:nvSpPr>
            <p:cNvPr id="10" name="Google Shape;461;p56">
              <a:extLst>
                <a:ext uri="{FF2B5EF4-FFF2-40B4-BE49-F238E27FC236}">
                  <a16:creationId xmlns:a16="http://schemas.microsoft.com/office/drawing/2014/main" id="{041805E5-1AAD-B1CB-E81A-A2D56B6CF973}"/>
                </a:ext>
              </a:extLst>
            </p:cNvPr>
            <p:cNvSpPr txBox="1"/>
            <p:nvPr/>
          </p:nvSpPr>
          <p:spPr>
            <a:xfrm>
              <a:off x="6925965" y="1560231"/>
              <a:ext cx="5266034" cy="1242000"/>
            </a:xfrm>
            <a:prstGeom prst="rect">
              <a:avLst/>
            </a:prstGeom>
            <a:noFill/>
            <a:ln>
              <a:noFill/>
            </a:ln>
          </p:spPr>
          <p:txBody>
            <a:bodyPr spcFirstLastPara="1" wrap="square" lIns="91425" tIns="91425" rIns="91425" bIns="91425" anchor="t" anchorCtr="0">
              <a:noAutofit/>
            </a:bodyPr>
            <a:lstStyle/>
            <a:p>
              <a:pPr marL="457200" marR="0" lvl="0" indent="-317500" algn="l" defTabSz="914400" rtl="0" eaLnBrk="1" fontAlgn="auto" latinLnBrk="0" hangingPunct="1">
                <a:lnSpc>
                  <a:spcPct val="100000"/>
                </a:lnSpc>
                <a:spcBef>
                  <a:spcPts val="0"/>
                </a:spcBef>
                <a:spcAft>
                  <a:spcPts val="0"/>
                </a:spcAft>
                <a:buClr>
                  <a:srgbClr val="FFFFFF"/>
                </a:buClr>
                <a:buSzPts val="1400"/>
                <a:buFont typeface="Didact Gothic"/>
                <a:buChar char="●"/>
                <a:tabLst/>
                <a:defRPr/>
              </a:pPr>
              <a:r>
                <a:rPr kumimoji="0" lang="en" sz="1800" b="0" i="0" u="none" strike="noStrike" kern="1200" cap="none" spc="0" normalizeH="0" baseline="0" noProof="0" dirty="0">
                  <a:ln>
                    <a:noFill/>
                  </a:ln>
                  <a:solidFill>
                    <a:srgbClr val="FFFFFF"/>
                  </a:solidFill>
                  <a:effectLst/>
                  <a:uLnTx/>
                  <a:uFillTx/>
                  <a:latin typeface="Arial" panose="020B0604020202020204" pitchFamily="34" charset="0"/>
                  <a:ea typeface="Didact Gothic"/>
                  <a:cs typeface="Arial" panose="020B0604020202020204" pitchFamily="34" charset="0"/>
                  <a:sym typeface="Didact Gothic"/>
                </a:rPr>
                <a:t>No obvious correlation between stellar mass and SFR. </a:t>
              </a:r>
              <a:endParaRPr kumimoji="0" sz="1800" b="0" i="0" u="none" strike="noStrike" kern="1200" cap="none" spc="0" normalizeH="0" baseline="0" noProof="0" dirty="0">
                <a:ln>
                  <a:noFill/>
                </a:ln>
                <a:solidFill>
                  <a:srgbClr val="FFFFFF"/>
                </a:solidFill>
                <a:effectLst/>
                <a:uLnTx/>
                <a:uFillTx/>
                <a:latin typeface="Arial" panose="020B0604020202020204" pitchFamily="34" charset="0"/>
                <a:ea typeface="Didact Gothic"/>
                <a:cs typeface="Arial" panose="020B0604020202020204" pitchFamily="34" charset="0"/>
                <a:sym typeface="Didact Gothic"/>
              </a:endParaRPr>
            </a:p>
            <a:p>
              <a:pPr marL="457200" marR="0" lvl="0" indent="-317500" algn="l" defTabSz="914400" rtl="0" eaLnBrk="1" fontAlgn="auto" latinLnBrk="0" hangingPunct="1">
                <a:lnSpc>
                  <a:spcPct val="100000"/>
                </a:lnSpc>
                <a:spcBef>
                  <a:spcPts val="0"/>
                </a:spcBef>
                <a:spcAft>
                  <a:spcPts val="0"/>
                </a:spcAft>
                <a:buClr>
                  <a:srgbClr val="FFFFFF"/>
                </a:buClr>
                <a:buSzPts val="1400"/>
                <a:buFont typeface="Didact Gothic"/>
                <a:buChar char="●"/>
                <a:tabLst/>
                <a:defRPr/>
              </a:pPr>
              <a:r>
                <a:rPr kumimoji="0" lang="en" sz="1800" b="0" i="0" u="none" strike="noStrike" kern="1200" cap="none" spc="0" normalizeH="0" baseline="0" noProof="0" dirty="0">
                  <a:ln>
                    <a:noFill/>
                  </a:ln>
                  <a:solidFill>
                    <a:srgbClr val="FFFFFF"/>
                  </a:solidFill>
                  <a:effectLst/>
                  <a:uLnTx/>
                  <a:uFillTx/>
                  <a:latin typeface="Arial" panose="020B0604020202020204" pitchFamily="34" charset="0"/>
                  <a:ea typeface="Didact Gothic"/>
                  <a:cs typeface="Arial" panose="020B0604020202020204" pitchFamily="34" charset="0"/>
                  <a:sym typeface="Didact Gothic"/>
                </a:rPr>
                <a:t>Sources not on the star formation main sequence</a:t>
              </a:r>
              <a:endParaRPr kumimoji="0" sz="1800" b="0" i="0" u="none" strike="noStrike" kern="1200" cap="none" spc="0" normalizeH="0" baseline="0" noProof="0" dirty="0">
                <a:ln>
                  <a:noFill/>
                </a:ln>
                <a:solidFill>
                  <a:srgbClr val="FFFFFF"/>
                </a:solidFill>
                <a:effectLst/>
                <a:uLnTx/>
                <a:uFillTx/>
                <a:latin typeface="Arial" panose="020B0604020202020204" pitchFamily="34" charset="0"/>
                <a:ea typeface="Didact Gothic"/>
                <a:cs typeface="Arial" panose="020B0604020202020204" pitchFamily="34" charset="0"/>
                <a:sym typeface="Didact Gothic"/>
              </a:endParaRPr>
            </a:p>
          </p:txBody>
        </p:sp>
      </p:grpSp>
      <p:grpSp>
        <p:nvGrpSpPr>
          <p:cNvPr id="15" name="Group 14">
            <a:extLst>
              <a:ext uri="{FF2B5EF4-FFF2-40B4-BE49-F238E27FC236}">
                <a16:creationId xmlns:a16="http://schemas.microsoft.com/office/drawing/2014/main" id="{4BA436A2-8165-1B93-125D-8AD962B89CD7}"/>
              </a:ext>
            </a:extLst>
          </p:cNvPr>
          <p:cNvGrpSpPr/>
          <p:nvPr/>
        </p:nvGrpSpPr>
        <p:grpSpPr>
          <a:xfrm>
            <a:off x="2166600" y="2745900"/>
            <a:ext cx="9972205" cy="1300154"/>
            <a:chOff x="2166600" y="2745900"/>
            <a:chExt cx="9972205" cy="1300154"/>
          </a:xfrm>
        </p:grpSpPr>
        <p:sp>
          <p:nvSpPr>
            <p:cNvPr id="13" name="Google Shape;473;p58">
              <a:extLst>
                <a:ext uri="{FF2B5EF4-FFF2-40B4-BE49-F238E27FC236}">
                  <a16:creationId xmlns:a16="http://schemas.microsoft.com/office/drawing/2014/main" id="{A5CC64C4-73F6-D281-02ED-3E130AA92B24}"/>
                </a:ext>
              </a:extLst>
            </p:cNvPr>
            <p:cNvSpPr txBox="1"/>
            <p:nvPr/>
          </p:nvSpPr>
          <p:spPr>
            <a:xfrm>
              <a:off x="6925965" y="2745900"/>
              <a:ext cx="5212840" cy="869400"/>
            </a:xfrm>
            <a:prstGeom prst="rect">
              <a:avLst/>
            </a:prstGeom>
            <a:noFill/>
            <a:ln>
              <a:noFill/>
            </a:ln>
          </p:spPr>
          <p:txBody>
            <a:bodyPr spcFirstLastPara="1" wrap="square" lIns="91425" tIns="91425" rIns="91425" bIns="91425" anchor="t" anchorCtr="0">
              <a:noAutofit/>
            </a:bodyPr>
            <a:lstStyle/>
            <a:p>
              <a:pPr marL="457200" marR="0" lvl="0" indent="-317500" algn="l" defTabSz="914400" rtl="0" eaLnBrk="1" fontAlgn="auto" latinLnBrk="0" hangingPunct="1">
                <a:lnSpc>
                  <a:spcPct val="100000"/>
                </a:lnSpc>
                <a:spcBef>
                  <a:spcPts val="0"/>
                </a:spcBef>
                <a:spcAft>
                  <a:spcPts val="0"/>
                </a:spcAft>
                <a:buClr>
                  <a:srgbClr val="FFFFFF"/>
                </a:buClr>
                <a:buSzPts val="1400"/>
                <a:buFont typeface="Didact Gothic"/>
                <a:buChar char="●"/>
                <a:tabLst/>
                <a:defRPr/>
              </a:pPr>
              <a:r>
                <a:rPr kumimoji="0" lang="en" sz="1800" b="0" i="0" u="none" strike="noStrike" kern="1200" cap="none" spc="0" normalizeH="0" baseline="0" noProof="0" dirty="0">
                  <a:ln>
                    <a:noFill/>
                  </a:ln>
                  <a:solidFill>
                    <a:srgbClr val="FFFFFF"/>
                  </a:solidFill>
                  <a:effectLst/>
                  <a:uLnTx/>
                  <a:uFillTx/>
                  <a:latin typeface="Arial" panose="020B0604020202020204" pitchFamily="34" charset="0"/>
                  <a:ea typeface="Didact Gothic"/>
                  <a:cs typeface="Arial" panose="020B0604020202020204" pitchFamily="34" charset="0"/>
                  <a:sym typeface="Didact Gothic"/>
                </a:rPr>
                <a:t>Slight anti-correlation between </a:t>
              </a:r>
              <a:r>
                <a:rPr kumimoji="0" lang="en" sz="1800" b="0" i="0" u="none" strike="noStrike" kern="1200" cap="none" spc="0" normalizeH="0" baseline="0" noProof="0" dirty="0" err="1">
                  <a:ln>
                    <a:noFill/>
                  </a:ln>
                  <a:solidFill>
                    <a:srgbClr val="FFFFFF"/>
                  </a:solidFill>
                  <a:effectLst/>
                  <a:uLnTx/>
                  <a:uFillTx/>
                  <a:latin typeface="Arial" panose="020B0604020202020204" pitchFamily="34" charset="0"/>
                  <a:ea typeface="Didact Gothic"/>
                  <a:cs typeface="Arial" panose="020B0604020202020204" pitchFamily="34" charset="0"/>
                  <a:sym typeface="Didact Gothic"/>
                </a:rPr>
                <a:t>fracAGN</a:t>
              </a:r>
              <a:r>
                <a:rPr kumimoji="0" lang="en" sz="1800" b="0" i="0" u="none" strike="noStrike" kern="1200" cap="none" spc="0" normalizeH="0" baseline="0" noProof="0" dirty="0">
                  <a:ln>
                    <a:noFill/>
                  </a:ln>
                  <a:solidFill>
                    <a:srgbClr val="FFFFFF"/>
                  </a:solidFill>
                  <a:effectLst/>
                  <a:uLnTx/>
                  <a:uFillTx/>
                  <a:latin typeface="Arial" panose="020B0604020202020204" pitchFamily="34" charset="0"/>
                  <a:ea typeface="Didact Gothic"/>
                  <a:cs typeface="Arial" panose="020B0604020202020204" pitchFamily="34" charset="0"/>
                  <a:sym typeface="Didact Gothic"/>
                </a:rPr>
                <a:t> and SFR.</a:t>
              </a:r>
              <a:endParaRPr kumimoji="0" sz="1800" b="0" i="0" u="none" strike="noStrike" kern="1200" cap="none" spc="0" normalizeH="0" baseline="0" noProof="0" dirty="0">
                <a:ln>
                  <a:noFill/>
                </a:ln>
                <a:solidFill>
                  <a:srgbClr val="FFFFFF"/>
                </a:solidFill>
                <a:effectLst/>
                <a:uLnTx/>
                <a:uFillTx/>
                <a:latin typeface="Arial" panose="020B0604020202020204" pitchFamily="34" charset="0"/>
                <a:ea typeface="Didact Gothic"/>
                <a:cs typeface="Arial" panose="020B0604020202020204" pitchFamily="34" charset="0"/>
                <a:sym typeface="Didact Gothic"/>
              </a:endParaRPr>
            </a:p>
          </p:txBody>
        </p:sp>
        <p:sp>
          <p:nvSpPr>
            <p:cNvPr id="14" name="Google Shape;474;p58">
              <a:extLst>
                <a:ext uri="{FF2B5EF4-FFF2-40B4-BE49-F238E27FC236}">
                  <a16:creationId xmlns:a16="http://schemas.microsoft.com/office/drawing/2014/main" id="{06D84574-55AF-4C36-8666-65F50B6E8660}"/>
                </a:ext>
              </a:extLst>
            </p:cNvPr>
            <p:cNvSpPr/>
            <p:nvPr/>
          </p:nvSpPr>
          <p:spPr>
            <a:xfrm>
              <a:off x="2166600" y="3380954"/>
              <a:ext cx="657900" cy="665100"/>
            </a:xfrm>
            <a:prstGeom prst="ellipse">
              <a:avLst/>
            </a:prstGeom>
            <a:noFill/>
            <a:ln w="38100"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Didact Gothic"/>
                <a:ea typeface="Didact Gothic"/>
                <a:cs typeface="Didact Gothic"/>
                <a:sym typeface="Didact Gothic"/>
              </a:endParaRPr>
            </a:p>
          </p:txBody>
        </p:sp>
      </p:grpSp>
      <p:grpSp>
        <p:nvGrpSpPr>
          <p:cNvPr id="23" name="Group 22">
            <a:extLst>
              <a:ext uri="{FF2B5EF4-FFF2-40B4-BE49-F238E27FC236}">
                <a16:creationId xmlns:a16="http://schemas.microsoft.com/office/drawing/2014/main" id="{E61C1990-F203-4201-D173-FE832841B27F}"/>
              </a:ext>
            </a:extLst>
          </p:cNvPr>
          <p:cNvGrpSpPr/>
          <p:nvPr/>
        </p:nvGrpSpPr>
        <p:grpSpPr>
          <a:xfrm>
            <a:off x="2824500" y="3380954"/>
            <a:ext cx="9314305" cy="1872123"/>
            <a:chOff x="2824500" y="3380954"/>
            <a:chExt cx="9314305" cy="1872123"/>
          </a:xfrm>
        </p:grpSpPr>
        <p:sp>
          <p:nvSpPr>
            <p:cNvPr id="17" name="Google Shape;488;p60">
              <a:extLst>
                <a:ext uri="{FF2B5EF4-FFF2-40B4-BE49-F238E27FC236}">
                  <a16:creationId xmlns:a16="http://schemas.microsoft.com/office/drawing/2014/main" id="{74E9EC04-1CD5-B66C-2567-1746D9CA234A}"/>
                </a:ext>
              </a:extLst>
            </p:cNvPr>
            <p:cNvSpPr/>
            <p:nvPr/>
          </p:nvSpPr>
          <p:spPr>
            <a:xfrm>
              <a:off x="2824500" y="3380954"/>
              <a:ext cx="657900" cy="665100"/>
            </a:xfrm>
            <a:prstGeom prst="ellipse">
              <a:avLst/>
            </a:prstGeom>
            <a:noFill/>
            <a:ln w="38100"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Didact Gothic"/>
                <a:ea typeface="Didact Gothic"/>
                <a:cs typeface="Didact Gothic"/>
                <a:sym typeface="Didact Gothic"/>
              </a:endParaRPr>
            </a:p>
          </p:txBody>
        </p:sp>
        <p:sp>
          <p:nvSpPr>
            <p:cNvPr id="19" name="Google Shape;473;p58">
              <a:extLst>
                <a:ext uri="{FF2B5EF4-FFF2-40B4-BE49-F238E27FC236}">
                  <a16:creationId xmlns:a16="http://schemas.microsoft.com/office/drawing/2014/main" id="{BAA80F18-AA82-2043-CB08-09F57527D183}"/>
                </a:ext>
              </a:extLst>
            </p:cNvPr>
            <p:cNvSpPr txBox="1"/>
            <p:nvPr/>
          </p:nvSpPr>
          <p:spPr>
            <a:xfrm>
              <a:off x="6925965" y="3402182"/>
              <a:ext cx="5212840" cy="653588"/>
            </a:xfrm>
            <a:prstGeom prst="rect">
              <a:avLst/>
            </a:prstGeom>
            <a:noFill/>
            <a:ln>
              <a:noFill/>
            </a:ln>
          </p:spPr>
          <p:txBody>
            <a:bodyPr spcFirstLastPara="1" wrap="square" lIns="91425" tIns="91425" rIns="91425" bIns="91425" anchor="t" anchorCtr="0">
              <a:noAutofit/>
            </a:bodyPr>
            <a:lstStyle/>
            <a:p>
              <a:pPr marL="457200" marR="0" lvl="0" indent="-317500" algn="l" defTabSz="914400" rtl="0" eaLnBrk="1" fontAlgn="auto" latinLnBrk="0" hangingPunct="1">
                <a:lnSpc>
                  <a:spcPct val="100000"/>
                </a:lnSpc>
                <a:spcBef>
                  <a:spcPts val="0"/>
                </a:spcBef>
                <a:spcAft>
                  <a:spcPts val="0"/>
                </a:spcAft>
                <a:buClr>
                  <a:srgbClr val="FFFFFF"/>
                </a:buClr>
                <a:buSzPts val="1400"/>
                <a:buFont typeface="Didact Gothic"/>
                <a:buChar char="●"/>
                <a:tabLst/>
                <a:defRPr/>
              </a:pPr>
              <a:r>
                <a:rPr kumimoji="0" lang="en-US" sz="1800" b="0" i="0" u="none" strike="noStrike" kern="1200" cap="none" spc="0" normalizeH="0" baseline="0" noProof="0" dirty="0">
                  <a:ln>
                    <a:noFill/>
                  </a:ln>
                  <a:solidFill>
                    <a:srgbClr val="FFFFFF"/>
                  </a:solidFill>
                  <a:effectLst/>
                  <a:uLnTx/>
                  <a:uFillTx/>
                  <a:latin typeface="Arial" panose="020B0604020202020204" pitchFamily="34" charset="0"/>
                  <a:ea typeface="Didact Gothic"/>
                  <a:cs typeface="Arial" panose="020B0604020202020204" pitchFamily="34" charset="0"/>
                  <a:sym typeface="Didact Gothic"/>
                </a:rPr>
                <a:t>Mild correlation between the AGN luminosity and SFR</a:t>
              </a:r>
            </a:p>
          </p:txBody>
        </p:sp>
        <p:sp>
          <p:nvSpPr>
            <p:cNvPr id="22" name="Google Shape;488;p60">
              <a:extLst>
                <a:ext uri="{FF2B5EF4-FFF2-40B4-BE49-F238E27FC236}">
                  <a16:creationId xmlns:a16="http://schemas.microsoft.com/office/drawing/2014/main" id="{89F172F1-12D1-6DD0-60A3-17475B230C75}"/>
                </a:ext>
              </a:extLst>
            </p:cNvPr>
            <p:cNvSpPr/>
            <p:nvPr/>
          </p:nvSpPr>
          <p:spPr>
            <a:xfrm>
              <a:off x="3385780" y="4587977"/>
              <a:ext cx="657900" cy="665100"/>
            </a:xfrm>
            <a:prstGeom prst="ellipse">
              <a:avLst/>
            </a:prstGeom>
            <a:noFill/>
            <a:ln w="38100"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Didact Gothic"/>
                <a:ea typeface="Didact Gothic"/>
                <a:cs typeface="Didact Gothic"/>
                <a:sym typeface="Didact Gothic"/>
              </a:endParaRPr>
            </a:p>
          </p:txBody>
        </p:sp>
      </p:grpSp>
      <p:grpSp>
        <p:nvGrpSpPr>
          <p:cNvPr id="26" name="Group 25">
            <a:extLst>
              <a:ext uri="{FF2B5EF4-FFF2-40B4-BE49-F238E27FC236}">
                <a16:creationId xmlns:a16="http://schemas.microsoft.com/office/drawing/2014/main" id="{ADDD39BD-F2F1-E67A-2F90-18F5640F76DD}"/>
              </a:ext>
            </a:extLst>
          </p:cNvPr>
          <p:cNvGrpSpPr/>
          <p:nvPr/>
        </p:nvGrpSpPr>
        <p:grpSpPr>
          <a:xfrm>
            <a:off x="978870" y="1543035"/>
            <a:ext cx="11159935" cy="4263405"/>
            <a:chOff x="978870" y="1543035"/>
            <a:chExt cx="11159935" cy="4263405"/>
          </a:xfrm>
        </p:grpSpPr>
        <p:sp>
          <p:nvSpPr>
            <p:cNvPr id="24" name="Google Shape;528;p66">
              <a:extLst>
                <a:ext uri="{FF2B5EF4-FFF2-40B4-BE49-F238E27FC236}">
                  <a16:creationId xmlns:a16="http://schemas.microsoft.com/office/drawing/2014/main" id="{6AFD0536-0788-3D51-B0CE-98E9B0A79958}"/>
                </a:ext>
              </a:extLst>
            </p:cNvPr>
            <p:cNvSpPr/>
            <p:nvPr/>
          </p:nvSpPr>
          <p:spPr>
            <a:xfrm>
              <a:off x="978870" y="1543035"/>
              <a:ext cx="712500" cy="4263405"/>
            </a:xfrm>
            <a:prstGeom prst="roundRect">
              <a:avLst>
                <a:gd name="adj" fmla="val 16667"/>
              </a:avLst>
            </a:prstGeom>
            <a:noFill/>
            <a:ln w="38100"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Didact Gothic"/>
                <a:ea typeface="Didact Gothic"/>
                <a:cs typeface="Didact Gothic"/>
                <a:sym typeface="Didact Gothic"/>
              </a:endParaRPr>
            </a:p>
          </p:txBody>
        </p:sp>
        <p:sp>
          <p:nvSpPr>
            <p:cNvPr id="25" name="Google Shape;473;p58">
              <a:extLst>
                <a:ext uri="{FF2B5EF4-FFF2-40B4-BE49-F238E27FC236}">
                  <a16:creationId xmlns:a16="http://schemas.microsoft.com/office/drawing/2014/main" id="{75A0E39B-B4EA-8CCB-39F4-AC11C0B1EDFA}"/>
                </a:ext>
              </a:extLst>
            </p:cNvPr>
            <p:cNvSpPr txBox="1"/>
            <p:nvPr/>
          </p:nvSpPr>
          <p:spPr>
            <a:xfrm>
              <a:off x="6925965" y="4221021"/>
              <a:ext cx="5212840" cy="869400"/>
            </a:xfrm>
            <a:prstGeom prst="rect">
              <a:avLst/>
            </a:prstGeom>
            <a:noFill/>
            <a:ln>
              <a:noFill/>
            </a:ln>
          </p:spPr>
          <p:txBody>
            <a:bodyPr spcFirstLastPara="1" wrap="square" lIns="91425" tIns="91425" rIns="91425" bIns="91425" anchor="t" anchorCtr="0">
              <a:noAutofit/>
            </a:bodyPr>
            <a:lstStyle/>
            <a:p>
              <a:pPr marL="457200" marR="0" lvl="0" indent="-317500" algn="l" defTabSz="914400" rtl="0" eaLnBrk="1" fontAlgn="auto" latinLnBrk="0" hangingPunct="1">
                <a:lnSpc>
                  <a:spcPct val="100000"/>
                </a:lnSpc>
                <a:spcBef>
                  <a:spcPts val="0"/>
                </a:spcBef>
                <a:spcAft>
                  <a:spcPts val="0"/>
                </a:spcAft>
                <a:buClr>
                  <a:srgbClr val="FFFFFF"/>
                </a:buClr>
                <a:buSzPts val="1400"/>
                <a:buFont typeface="Didact Gothic"/>
                <a:buChar char="●"/>
                <a:tabLst/>
                <a:defRPr/>
              </a:pPr>
              <a:r>
                <a:rPr kumimoji="0" lang="en-US" sz="1800" b="0" i="0" u="none" strike="noStrike" kern="1200" cap="none" spc="0" normalizeH="0" baseline="0" noProof="0" dirty="0">
                  <a:ln>
                    <a:noFill/>
                  </a:ln>
                  <a:solidFill>
                    <a:srgbClr val="FFFFFF"/>
                  </a:solidFill>
                  <a:effectLst/>
                  <a:uLnTx/>
                  <a:uFillTx/>
                  <a:latin typeface="Arial" panose="020B0604020202020204" pitchFamily="34" charset="0"/>
                  <a:ea typeface="Didact Gothic"/>
                  <a:cs typeface="Arial" panose="020B0604020202020204" pitchFamily="34" charset="0"/>
                  <a:sym typeface="Didact Gothic"/>
                </a:rPr>
                <a:t>No obvious correlation with nuclear separation</a:t>
              </a:r>
            </a:p>
            <a:p>
              <a:pPr marL="457200" marR="0" lvl="0" indent="-317500" algn="l" defTabSz="914400" rtl="0" eaLnBrk="1" fontAlgn="auto" latinLnBrk="0" hangingPunct="1">
                <a:lnSpc>
                  <a:spcPct val="100000"/>
                </a:lnSpc>
                <a:spcBef>
                  <a:spcPts val="0"/>
                </a:spcBef>
                <a:spcAft>
                  <a:spcPts val="0"/>
                </a:spcAft>
                <a:buClr>
                  <a:srgbClr val="FFFFFF"/>
                </a:buClr>
                <a:buSzPts val="1400"/>
                <a:buFont typeface="Didact Gothic"/>
                <a:buChar char="●"/>
                <a:tabLst/>
                <a:defRPr/>
              </a:pPr>
              <a:endParaRPr kumimoji="0" sz="1800" b="0" i="0" u="none" strike="noStrike" kern="1200" cap="none" spc="0" normalizeH="0" baseline="0" noProof="0" dirty="0">
                <a:ln>
                  <a:noFill/>
                </a:ln>
                <a:solidFill>
                  <a:srgbClr val="FFFFFF"/>
                </a:solidFill>
                <a:effectLst/>
                <a:uLnTx/>
                <a:uFillTx/>
                <a:latin typeface="Arial" panose="020B0604020202020204" pitchFamily="34" charset="0"/>
                <a:ea typeface="Didact Gothic"/>
                <a:cs typeface="Arial" panose="020B0604020202020204" pitchFamily="34" charset="0"/>
                <a:sym typeface="Didact Gothic"/>
              </a:endParaRPr>
            </a:p>
          </p:txBody>
        </p:sp>
      </p:grpSp>
      <p:sp>
        <p:nvSpPr>
          <p:cNvPr id="6" name="Text Box 5">
            <a:extLst>
              <a:ext uri="{FF2B5EF4-FFF2-40B4-BE49-F238E27FC236}">
                <a16:creationId xmlns:a16="http://schemas.microsoft.com/office/drawing/2014/main" id="{1E3E3441-E401-D78D-2AA1-C022BE690357}"/>
              </a:ext>
            </a:extLst>
          </p:cNvPr>
          <p:cNvSpPr txBox="1">
            <a:spLocks noChangeArrowheads="1"/>
          </p:cNvSpPr>
          <p:nvPr/>
        </p:nvSpPr>
        <p:spPr bwMode="auto">
          <a:xfrm>
            <a:off x="7955425" y="6446472"/>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rPr>
              <a:t>Troncoso ,Treister et al. (2025)</a:t>
            </a:r>
          </a:p>
        </p:txBody>
      </p:sp>
    </p:spTree>
    <p:extLst>
      <p:ext uri="{BB962C8B-B14F-4D97-AF65-F5344CB8AC3E}">
        <p14:creationId xmlns:p14="http://schemas.microsoft.com/office/powerpoint/2010/main" val="428360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blinds(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blinds(horizontal)">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92E5CB59-287B-485F-3C79-D3E344DE8D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25B2C7-4364-1A74-0E76-D3E665E6C375}"/>
              </a:ext>
            </a:extLst>
          </p:cNvPr>
          <p:cNvSpPr txBox="1">
            <a:spLocks/>
          </p:cNvSpPr>
          <p:nvPr/>
        </p:nvSpPr>
        <p:spPr bwMode="auto">
          <a:xfrm>
            <a:off x="762800" y="0"/>
            <a:ext cx="9067800" cy="8382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500" b="1" i="0" u="none" strike="noStrike" kern="1200" cap="none" spc="0" normalizeH="0" baseline="0" noProof="0" dirty="0">
                <a:ln>
                  <a:noFill/>
                </a:ln>
                <a:solidFill>
                  <a:srgbClr val="FFFFFF"/>
                </a:solidFill>
                <a:effectLst>
                  <a:outerShdw blurRad="38100" dist="38100" dir="2700000" algn="tl">
                    <a:srgbClr val="808080"/>
                  </a:outerShdw>
                </a:effectLst>
                <a:uLnTx/>
                <a:uFillTx/>
                <a:latin typeface="Arial"/>
                <a:ea typeface="ＭＳ Ｐゴシック"/>
              </a:rPr>
              <a:t>BASS AGN in Major Galaxy Mergers</a:t>
            </a:r>
            <a:endParaRPr kumimoji="0" lang="en-US" sz="3500" b="1" i="0" u="none" strike="noStrike" kern="1200" cap="none" spc="0" normalizeH="0" baseline="-25000" noProof="0" dirty="0">
              <a:ln>
                <a:noFill/>
              </a:ln>
              <a:solidFill>
                <a:srgbClr val="FFFFFF"/>
              </a:solidFill>
              <a:effectLst>
                <a:outerShdw blurRad="38100" dist="38100" dir="2700000" algn="tl">
                  <a:srgbClr val="808080"/>
                </a:outerShdw>
              </a:effectLst>
              <a:uLnTx/>
              <a:uFillTx/>
              <a:latin typeface="Arial"/>
              <a:ea typeface="ＭＳ Ｐゴシック"/>
            </a:endParaRPr>
          </a:p>
        </p:txBody>
      </p:sp>
      <p:pic>
        <p:nvPicPr>
          <p:cNvPr id="7" name="Image" descr="Image">
            <a:extLst>
              <a:ext uri="{FF2B5EF4-FFF2-40B4-BE49-F238E27FC236}">
                <a16:creationId xmlns:a16="http://schemas.microsoft.com/office/drawing/2014/main" id="{7EEACD5D-F690-D4B8-9893-A0ACE5167BF8}"/>
              </a:ext>
            </a:extLst>
          </p:cNvPr>
          <p:cNvPicPr>
            <a:picLocks noChangeAspect="1"/>
          </p:cNvPicPr>
          <p:nvPr/>
        </p:nvPicPr>
        <p:blipFill>
          <a:blip r:embed="rId3">
            <a:alphaModFix amt="39345"/>
          </a:blip>
          <a:srcRect t="6244"/>
          <a:stretch>
            <a:fillRect/>
          </a:stretch>
        </p:blipFill>
        <p:spPr>
          <a:xfrm>
            <a:off x="10684042" y="-14834"/>
            <a:ext cx="1507957" cy="1412938"/>
          </a:xfrm>
          <a:prstGeom prst="rect">
            <a:avLst/>
          </a:prstGeom>
          <a:solidFill>
            <a:schemeClr val="bg1">
              <a:alpha val="31000"/>
            </a:schemeClr>
          </a:solidFill>
          <a:ln w="12700">
            <a:miter lim="400000"/>
          </a:ln>
        </p:spPr>
      </p:pic>
      <p:sp>
        <p:nvSpPr>
          <p:cNvPr id="4" name="TextBox 3">
            <a:extLst>
              <a:ext uri="{FF2B5EF4-FFF2-40B4-BE49-F238E27FC236}">
                <a16:creationId xmlns:a16="http://schemas.microsoft.com/office/drawing/2014/main" id="{7FA47218-B86A-5B60-BD60-7E14F43EA694}"/>
              </a:ext>
            </a:extLst>
          </p:cNvPr>
          <p:cNvSpPr txBox="1"/>
          <p:nvPr/>
        </p:nvSpPr>
        <p:spPr>
          <a:xfrm>
            <a:off x="1482092" y="691635"/>
            <a:ext cx="7924798"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Arial"/>
                <a:ea typeface="ＭＳ Ｐゴシック"/>
              </a:rPr>
              <a:t>Visual Morphological Classifications</a:t>
            </a:r>
          </a:p>
        </p:txBody>
      </p:sp>
      <p:sp>
        <p:nvSpPr>
          <p:cNvPr id="8" name="Google Shape;574;p71">
            <a:extLst>
              <a:ext uri="{FF2B5EF4-FFF2-40B4-BE49-F238E27FC236}">
                <a16:creationId xmlns:a16="http://schemas.microsoft.com/office/drawing/2014/main" id="{98564B5F-99CF-D758-0D6D-867DD6A3B83F}"/>
              </a:ext>
            </a:extLst>
          </p:cNvPr>
          <p:cNvSpPr txBox="1">
            <a:spLocks/>
          </p:cNvSpPr>
          <p:nvPr/>
        </p:nvSpPr>
        <p:spPr>
          <a:xfrm>
            <a:off x="0" y="1276410"/>
            <a:ext cx="12138805"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1pPr>
            <a:lvl2pPr marL="914400" marR="0" lvl="1"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2pPr>
            <a:lvl3pPr marL="1371600" marR="0" lvl="2"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3pPr>
            <a:lvl4pPr marL="1828800" marR="0" lvl="3"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4pPr>
            <a:lvl5pPr marL="2286000" marR="0" lvl="4"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5pPr>
            <a:lvl6pPr marL="2743200" marR="0" lvl="5"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6pPr>
            <a:lvl7pPr marL="3200400" marR="0" lvl="6"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7pPr>
            <a:lvl8pPr marL="3657600" marR="0" lvl="7"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8pPr>
            <a:lvl9pPr marL="4114800" marR="0" lvl="8"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9pPr>
          </a:lstStyle>
          <a:p>
            <a:pPr marL="139700" marR="0" lvl="0" indent="0" algn="l" defTabSz="914400" rtl="0" eaLnBrk="1" fontAlgn="auto" latinLnBrk="0" hangingPunct="1">
              <a:lnSpc>
                <a:spcPct val="115000"/>
              </a:lnSpc>
              <a:spcBef>
                <a:spcPts val="0"/>
              </a:spcBef>
              <a:spcAft>
                <a:spcPts val="0"/>
              </a:spcAft>
              <a:buClr>
                <a:srgbClr val="FFFFFF"/>
              </a:buClr>
              <a:buSzPts val="1400"/>
              <a:buFont typeface="Didact Gothic"/>
              <a:buNone/>
              <a:tabLst/>
              <a:defRPr/>
            </a:pPr>
            <a:r>
              <a:rPr kumimoji="0" lang="en-US" sz="18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Didact Gothic"/>
              </a:rPr>
              <a:t>To trace the merger stage, we visually classify our sources using the criteria of Stierwalt et al. (2013)</a:t>
            </a:r>
          </a:p>
        </p:txBody>
      </p:sp>
      <p:pic>
        <p:nvPicPr>
          <p:cNvPr id="10" name="Google Shape;568;p71">
            <a:extLst>
              <a:ext uri="{FF2B5EF4-FFF2-40B4-BE49-F238E27FC236}">
                <a16:creationId xmlns:a16="http://schemas.microsoft.com/office/drawing/2014/main" id="{AFF2BC9F-B4AD-5AC6-975E-81A4795B2A74}"/>
              </a:ext>
            </a:extLst>
          </p:cNvPr>
          <p:cNvPicPr preferRelativeResize="0"/>
          <p:nvPr/>
        </p:nvPicPr>
        <p:blipFill>
          <a:blip r:embed="rId4">
            <a:alphaModFix/>
          </a:blip>
          <a:stretch>
            <a:fillRect/>
          </a:stretch>
        </p:blipFill>
        <p:spPr>
          <a:xfrm>
            <a:off x="8252461" y="1849110"/>
            <a:ext cx="2431582" cy="2352410"/>
          </a:xfrm>
          <a:prstGeom prst="rect">
            <a:avLst/>
          </a:prstGeom>
          <a:noFill/>
          <a:ln>
            <a:noFill/>
          </a:ln>
        </p:spPr>
      </p:pic>
      <p:pic>
        <p:nvPicPr>
          <p:cNvPr id="12" name="Google Shape;569;p71">
            <a:extLst>
              <a:ext uri="{FF2B5EF4-FFF2-40B4-BE49-F238E27FC236}">
                <a16:creationId xmlns:a16="http://schemas.microsoft.com/office/drawing/2014/main" id="{D98899CC-03F0-51EF-9779-F3954132ACD7}"/>
              </a:ext>
            </a:extLst>
          </p:cNvPr>
          <p:cNvPicPr preferRelativeResize="0"/>
          <p:nvPr/>
        </p:nvPicPr>
        <p:blipFill>
          <a:blip r:embed="rId5">
            <a:alphaModFix/>
          </a:blip>
          <a:stretch>
            <a:fillRect/>
          </a:stretch>
        </p:blipFill>
        <p:spPr>
          <a:xfrm>
            <a:off x="628179" y="1954365"/>
            <a:ext cx="2486950" cy="2247155"/>
          </a:xfrm>
          <a:prstGeom prst="rect">
            <a:avLst/>
          </a:prstGeom>
          <a:noFill/>
          <a:ln>
            <a:noFill/>
          </a:ln>
        </p:spPr>
      </p:pic>
      <p:pic>
        <p:nvPicPr>
          <p:cNvPr id="13" name="Google Shape;570;p71">
            <a:extLst>
              <a:ext uri="{FF2B5EF4-FFF2-40B4-BE49-F238E27FC236}">
                <a16:creationId xmlns:a16="http://schemas.microsoft.com/office/drawing/2014/main" id="{1CC2238F-29E4-2A81-6F8B-0388B92A5067}"/>
              </a:ext>
            </a:extLst>
          </p:cNvPr>
          <p:cNvPicPr preferRelativeResize="0"/>
          <p:nvPr/>
        </p:nvPicPr>
        <p:blipFill>
          <a:blip r:embed="rId6">
            <a:alphaModFix/>
          </a:blip>
          <a:stretch>
            <a:fillRect/>
          </a:stretch>
        </p:blipFill>
        <p:spPr>
          <a:xfrm>
            <a:off x="4324275" y="1906313"/>
            <a:ext cx="2572961" cy="2295207"/>
          </a:xfrm>
          <a:prstGeom prst="rect">
            <a:avLst/>
          </a:prstGeom>
          <a:noFill/>
          <a:ln>
            <a:noFill/>
          </a:ln>
        </p:spPr>
      </p:pic>
      <p:sp>
        <p:nvSpPr>
          <p:cNvPr id="14" name="Google Shape;571;p71">
            <a:extLst>
              <a:ext uri="{FF2B5EF4-FFF2-40B4-BE49-F238E27FC236}">
                <a16:creationId xmlns:a16="http://schemas.microsoft.com/office/drawing/2014/main" id="{A56D77A2-36D4-BFFD-D071-4FC286C372FB}"/>
              </a:ext>
            </a:extLst>
          </p:cNvPr>
          <p:cNvSpPr txBox="1"/>
          <p:nvPr/>
        </p:nvSpPr>
        <p:spPr>
          <a:xfrm>
            <a:off x="762800" y="1955083"/>
            <a:ext cx="337500" cy="457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2200" b="0" i="0" u="none" strike="noStrike" kern="1200" cap="none" spc="0" normalizeH="0" baseline="0" noProof="0" dirty="0">
                <a:ln>
                  <a:noFill/>
                </a:ln>
                <a:solidFill>
                  <a:srgbClr val="FFFFFF"/>
                </a:solidFill>
                <a:effectLst/>
                <a:uLnTx/>
                <a:uFillTx/>
                <a:latin typeface="IBM Plex Sans Medium"/>
                <a:ea typeface="IBM Plex Sans Medium"/>
                <a:cs typeface="IBM Plex Sans Medium"/>
                <a:sym typeface="IBM Plex Sans Medium"/>
              </a:rPr>
              <a:t>N</a:t>
            </a:r>
            <a:endParaRPr kumimoji="0" sz="2200" b="0" i="0" u="none" strike="noStrike" kern="1200" cap="none" spc="0" normalizeH="0" baseline="0" noProof="0" dirty="0">
              <a:ln>
                <a:noFill/>
              </a:ln>
              <a:solidFill>
                <a:srgbClr val="FFFFFF"/>
              </a:solidFill>
              <a:effectLst/>
              <a:uLnTx/>
              <a:uFillTx/>
              <a:latin typeface="IBM Plex Sans Medium"/>
              <a:ea typeface="IBM Plex Sans Medium"/>
              <a:cs typeface="IBM Plex Sans Medium"/>
              <a:sym typeface="IBM Plex Sans Medium"/>
            </a:endParaRPr>
          </a:p>
        </p:txBody>
      </p:sp>
      <p:sp>
        <p:nvSpPr>
          <p:cNvPr id="15" name="Google Shape;572;p71">
            <a:extLst>
              <a:ext uri="{FF2B5EF4-FFF2-40B4-BE49-F238E27FC236}">
                <a16:creationId xmlns:a16="http://schemas.microsoft.com/office/drawing/2014/main" id="{F91E3937-5F61-E669-D504-1F7AB7D9B3EC}"/>
              </a:ext>
            </a:extLst>
          </p:cNvPr>
          <p:cNvSpPr txBox="1"/>
          <p:nvPr/>
        </p:nvSpPr>
        <p:spPr>
          <a:xfrm>
            <a:off x="4569892" y="1955083"/>
            <a:ext cx="337500" cy="457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2200" b="0" i="0" u="none" strike="noStrike" kern="1200" cap="none" spc="0" normalizeH="0" baseline="0" noProof="0" dirty="0">
                <a:ln>
                  <a:noFill/>
                </a:ln>
                <a:solidFill>
                  <a:srgbClr val="FFFFFF"/>
                </a:solidFill>
                <a:effectLst/>
                <a:uLnTx/>
                <a:uFillTx/>
                <a:latin typeface="IBM Plex Sans Medium"/>
                <a:ea typeface="IBM Plex Sans Medium"/>
                <a:cs typeface="IBM Plex Sans Medium"/>
                <a:sym typeface="IBM Plex Sans Medium"/>
              </a:rPr>
              <a:t>A</a:t>
            </a:r>
            <a:endParaRPr kumimoji="0" sz="2200" b="0" i="0" u="none" strike="noStrike" kern="1200" cap="none" spc="0" normalizeH="0" baseline="0" noProof="0" dirty="0">
              <a:ln>
                <a:noFill/>
              </a:ln>
              <a:solidFill>
                <a:srgbClr val="FFFFFF"/>
              </a:solidFill>
              <a:effectLst/>
              <a:uLnTx/>
              <a:uFillTx/>
              <a:latin typeface="IBM Plex Sans Medium"/>
              <a:ea typeface="IBM Plex Sans Medium"/>
              <a:cs typeface="IBM Plex Sans Medium"/>
              <a:sym typeface="IBM Plex Sans Medium"/>
            </a:endParaRPr>
          </a:p>
        </p:txBody>
      </p:sp>
      <p:sp>
        <p:nvSpPr>
          <p:cNvPr id="16" name="Google Shape;573;p71">
            <a:extLst>
              <a:ext uri="{FF2B5EF4-FFF2-40B4-BE49-F238E27FC236}">
                <a16:creationId xmlns:a16="http://schemas.microsoft.com/office/drawing/2014/main" id="{3E9F754C-B7E3-4F46-EF0C-E8F46C4797CF}"/>
              </a:ext>
            </a:extLst>
          </p:cNvPr>
          <p:cNvSpPr txBox="1"/>
          <p:nvPr/>
        </p:nvSpPr>
        <p:spPr>
          <a:xfrm>
            <a:off x="10084282" y="1894883"/>
            <a:ext cx="337500" cy="457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2200" b="0" i="0" u="none" strike="noStrike" kern="1200" cap="none" spc="0" normalizeH="0" baseline="0" noProof="0" dirty="0">
                <a:ln>
                  <a:noFill/>
                </a:ln>
                <a:solidFill>
                  <a:srgbClr val="FFFFFF"/>
                </a:solidFill>
                <a:effectLst/>
                <a:uLnTx/>
                <a:uFillTx/>
                <a:latin typeface="IBM Plex Sans Medium"/>
                <a:ea typeface="IBM Plex Sans Medium"/>
                <a:cs typeface="IBM Plex Sans Medium"/>
                <a:sym typeface="IBM Plex Sans Medium"/>
              </a:rPr>
              <a:t>B</a:t>
            </a:r>
            <a:endParaRPr kumimoji="0" sz="2200" b="0" i="0" u="none" strike="noStrike" kern="1200" cap="none" spc="0" normalizeH="0" baseline="0" noProof="0" dirty="0">
              <a:ln>
                <a:noFill/>
              </a:ln>
              <a:solidFill>
                <a:srgbClr val="FFFFFF"/>
              </a:solidFill>
              <a:effectLst/>
              <a:uLnTx/>
              <a:uFillTx/>
              <a:latin typeface="IBM Plex Sans Medium"/>
              <a:ea typeface="IBM Plex Sans Medium"/>
              <a:cs typeface="IBM Plex Sans Medium"/>
              <a:sym typeface="IBM Plex Sans Medium"/>
            </a:endParaRPr>
          </a:p>
        </p:txBody>
      </p:sp>
      <p:pic>
        <p:nvPicPr>
          <p:cNvPr id="17" name="Google Shape;597;p73">
            <a:extLst>
              <a:ext uri="{FF2B5EF4-FFF2-40B4-BE49-F238E27FC236}">
                <a16:creationId xmlns:a16="http://schemas.microsoft.com/office/drawing/2014/main" id="{AC867B70-4369-3A94-AAB8-35E7BF2CB770}"/>
              </a:ext>
            </a:extLst>
          </p:cNvPr>
          <p:cNvPicPr preferRelativeResize="0"/>
          <p:nvPr/>
        </p:nvPicPr>
        <p:blipFill>
          <a:blip r:embed="rId7">
            <a:alphaModFix/>
          </a:blip>
          <a:stretch>
            <a:fillRect/>
          </a:stretch>
        </p:blipFill>
        <p:spPr>
          <a:xfrm>
            <a:off x="5740031" y="4354828"/>
            <a:ext cx="2606567" cy="2456645"/>
          </a:xfrm>
          <a:prstGeom prst="rect">
            <a:avLst/>
          </a:prstGeom>
          <a:noFill/>
          <a:ln>
            <a:noFill/>
          </a:ln>
        </p:spPr>
      </p:pic>
      <p:sp>
        <p:nvSpPr>
          <p:cNvPr id="18" name="Google Shape;598;p73">
            <a:extLst>
              <a:ext uri="{FF2B5EF4-FFF2-40B4-BE49-F238E27FC236}">
                <a16:creationId xmlns:a16="http://schemas.microsoft.com/office/drawing/2014/main" id="{E7674F95-050E-E181-2FF1-B3544D9F4530}"/>
              </a:ext>
            </a:extLst>
          </p:cNvPr>
          <p:cNvSpPr txBox="1"/>
          <p:nvPr/>
        </p:nvSpPr>
        <p:spPr>
          <a:xfrm>
            <a:off x="7786675" y="4403599"/>
            <a:ext cx="337500" cy="457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2200" b="0" i="0" u="none" strike="noStrike" kern="1200" cap="none" spc="0" normalizeH="0" baseline="0" noProof="0" dirty="0">
                <a:ln>
                  <a:noFill/>
                </a:ln>
                <a:solidFill>
                  <a:srgbClr val="FFFFFF"/>
                </a:solidFill>
                <a:effectLst/>
                <a:uLnTx/>
                <a:uFillTx/>
                <a:latin typeface="IBM Plex Sans Medium"/>
                <a:ea typeface="IBM Plex Sans Medium"/>
                <a:cs typeface="IBM Plex Sans Medium"/>
                <a:sym typeface="IBM Plex Sans Medium"/>
              </a:rPr>
              <a:t>D</a:t>
            </a:r>
            <a:endParaRPr kumimoji="0" sz="2200" b="0" i="0" u="none" strike="noStrike" kern="1200" cap="none" spc="0" normalizeH="0" baseline="0" noProof="0" dirty="0">
              <a:ln>
                <a:noFill/>
              </a:ln>
              <a:solidFill>
                <a:srgbClr val="FFFFFF"/>
              </a:solidFill>
              <a:effectLst/>
              <a:uLnTx/>
              <a:uFillTx/>
              <a:latin typeface="IBM Plex Sans Medium"/>
              <a:ea typeface="IBM Plex Sans Medium"/>
              <a:cs typeface="IBM Plex Sans Medium"/>
              <a:sym typeface="IBM Plex Sans Medium"/>
            </a:endParaRPr>
          </a:p>
        </p:txBody>
      </p:sp>
      <p:pic>
        <p:nvPicPr>
          <p:cNvPr id="19" name="Google Shape;599;p73">
            <a:extLst>
              <a:ext uri="{FF2B5EF4-FFF2-40B4-BE49-F238E27FC236}">
                <a16:creationId xmlns:a16="http://schemas.microsoft.com/office/drawing/2014/main" id="{E2531F92-CD89-FA32-2166-6D14676D0DE8}"/>
              </a:ext>
            </a:extLst>
          </p:cNvPr>
          <p:cNvPicPr preferRelativeResize="0"/>
          <p:nvPr/>
        </p:nvPicPr>
        <p:blipFill>
          <a:blip r:embed="rId8">
            <a:alphaModFix/>
          </a:blip>
          <a:stretch>
            <a:fillRect/>
          </a:stretch>
        </p:blipFill>
        <p:spPr>
          <a:xfrm>
            <a:off x="2868931" y="4354828"/>
            <a:ext cx="2472758" cy="2456645"/>
          </a:xfrm>
          <a:prstGeom prst="rect">
            <a:avLst/>
          </a:prstGeom>
          <a:noFill/>
          <a:ln>
            <a:noFill/>
          </a:ln>
        </p:spPr>
      </p:pic>
      <p:sp>
        <p:nvSpPr>
          <p:cNvPr id="22" name="Google Shape;600;p73">
            <a:extLst>
              <a:ext uri="{FF2B5EF4-FFF2-40B4-BE49-F238E27FC236}">
                <a16:creationId xmlns:a16="http://schemas.microsoft.com/office/drawing/2014/main" id="{FC04B3C3-FDBC-F327-CF9C-48D8305AADBE}"/>
              </a:ext>
            </a:extLst>
          </p:cNvPr>
          <p:cNvSpPr txBox="1"/>
          <p:nvPr/>
        </p:nvSpPr>
        <p:spPr>
          <a:xfrm>
            <a:off x="3014345" y="4426757"/>
            <a:ext cx="337500" cy="5727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2200" b="0" i="0" u="none" strike="noStrike" kern="1200" cap="none" spc="0" normalizeH="0" baseline="0" noProof="0" dirty="0">
                <a:ln>
                  <a:noFill/>
                </a:ln>
                <a:solidFill>
                  <a:srgbClr val="FFFFFF"/>
                </a:solidFill>
                <a:effectLst/>
                <a:uLnTx/>
                <a:uFillTx/>
                <a:latin typeface="IBM Plex Sans Medium"/>
                <a:ea typeface="IBM Plex Sans Medium"/>
                <a:cs typeface="IBM Plex Sans Medium"/>
                <a:sym typeface="IBM Plex Sans Medium"/>
              </a:rPr>
              <a:t>C</a:t>
            </a:r>
            <a:endParaRPr kumimoji="0" sz="2200" b="0" i="0" u="none" strike="noStrike" kern="1200" cap="none" spc="0" normalizeH="0" baseline="0" noProof="0" dirty="0">
              <a:ln>
                <a:noFill/>
              </a:ln>
              <a:solidFill>
                <a:srgbClr val="FFFFFF"/>
              </a:solidFill>
              <a:effectLst/>
              <a:uLnTx/>
              <a:uFillTx/>
              <a:latin typeface="IBM Plex Sans Medium"/>
              <a:ea typeface="IBM Plex Sans Medium"/>
              <a:cs typeface="IBM Plex Sans Medium"/>
              <a:sym typeface="IBM Plex Sans Medium"/>
            </a:endParaRPr>
          </a:p>
        </p:txBody>
      </p:sp>
      <p:sp>
        <p:nvSpPr>
          <p:cNvPr id="3" name="Text Box 5">
            <a:extLst>
              <a:ext uri="{FF2B5EF4-FFF2-40B4-BE49-F238E27FC236}">
                <a16:creationId xmlns:a16="http://schemas.microsoft.com/office/drawing/2014/main" id="{74E47ACD-B34D-7DC7-A2A8-4AB4A9047512}"/>
              </a:ext>
            </a:extLst>
          </p:cNvPr>
          <p:cNvSpPr txBox="1">
            <a:spLocks noChangeArrowheads="1"/>
          </p:cNvSpPr>
          <p:nvPr/>
        </p:nvSpPr>
        <p:spPr bwMode="auto">
          <a:xfrm>
            <a:off x="7955425" y="6446472"/>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rPr>
              <a:t>Troncoso ,Treister et al. (2025)</a:t>
            </a:r>
          </a:p>
        </p:txBody>
      </p:sp>
      <p:sp>
        <p:nvSpPr>
          <p:cNvPr id="6" name="Google Shape;571;p71">
            <a:extLst>
              <a:ext uri="{FF2B5EF4-FFF2-40B4-BE49-F238E27FC236}">
                <a16:creationId xmlns:a16="http://schemas.microsoft.com/office/drawing/2014/main" id="{3F581C78-DFB3-7776-0252-26AB50953962}"/>
              </a:ext>
            </a:extLst>
          </p:cNvPr>
          <p:cNvSpPr txBox="1"/>
          <p:nvPr/>
        </p:nvSpPr>
        <p:spPr>
          <a:xfrm>
            <a:off x="628180" y="3665271"/>
            <a:ext cx="2486950" cy="457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IBM Plex Sans Medium"/>
                <a:cs typeface="Arial" panose="020B0604020202020204" pitchFamily="34" charset="0"/>
                <a:sym typeface="IBM Plex Sans Medium"/>
              </a:rPr>
              <a:t>Isolated/Pre-merger</a:t>
            </a:r>
            <a:endParaRPr kumimoji="0" sz="2000" b="0" i="0" u="none" strike="noStrike" kern="1200" cap="none" spc="0" normalizeH="0" baseline="0" noProof="0" dirty="0">
              <a:ln>
                <a:noFill/>
              </a:ln>
              <a:solidFill>
                <a:srgbClr val="FFFFFF"/>
              </a:solidFill>
              <a:effectLst/>
              <a:uLnTx/>
              <a:uFillTx/>
              <a:latin typeface="Arial" panose="020B0604020202020204" pitchFamily="34" charset="0"/>
              <a:ea typeface="IBM Plex Sans Medium"/>
              <a:cs typeface="Arial" panose="020B0604020202020204" pitchFamily="34" charset="0"/>
              <a:sym typeface="IBM Plex Sans Medium"/>
            </a:endParaRPr>
          </a:p>
        </p:txBody>
      </p:sp>
      <p:sp>
        <p:nvSpPr>
          <p:cNvPr id="9" name="Google Shape;571;p71">
            <a:extLst>
              <a:ext uri="{FF2B5EF4-FFF2-40B4-BE49-F238E27FC236}">
                <a16:creationId xmlns:a16="http://schemas.microsoft.com/office/drawing/2014/main" id="{A17BF132-EAA2-F89F-D0DE-D21EE2DB8C7A}"/>
              </a:ext>
            </a:extLst>
          </p:cNvPr>
          <p:cNvSpPr txBox="1"/>
          <p:nvPr/>
        </p:nvSpPr>
        <p:spPr>
          <a:xfrm>
            <a:off x="8252461" y="3690291"/>
            <a:ext cx="2486950" cy="457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Separated Pair</a:t>
            </a:r>
            <a:endParaRPr kumimoji="0" sz="1900" b="0" i="0" u="none" strike="noStrike" kern="1200" cap="none" spc="0" normalizeH="0" baseline="0" noProof="0" dirty="0">
              <a:ln>
                <a:noFill/>
              </a:ln>
              <a:solidFill>
                <a:srgbClr val="FFFFFF"/>
              </a:solidFill>
              <a:effectLst/>
              <a:uLnTx/>
              <a:uFillTx/>
              <a:latin typeface="Arial" panose="020B0604020202020204" pitchFamily="34" charset="0"/>
              <a:ea typeface="IBM Plex Sans Medium"/>
              <a:cs typeface="Arial" panose="020B0604020202020204" pitchFamily="34" charset="0"/>
              <a:sym typeface="IBM Plex Sans Medium"/>
            </a:endParaRPr>
          </a:p>
        </p:txBody>
      </p:sp>
      <p:sp>
        <p:nvSpPr>
          <p:cNvPr id="11" name="Google Shape;571;p71">
            <a:extLst>
              <a:ext uri="{FF2B5EF4-FFF2-40B4-BE49-F238E27FC236}">
                <a16:creationId xmlns:a16="http://schemas.microsoft.com/office/drawing/2014/main" id="{FCBB9036-DCB5-F94D-903B-B18EDDDB3E3C}"/>
              </a:ext>
            </a:extLst>
          </p:cNvPr>
          <p:cNvSpPr txBox="1"/>
          <p:nvPr/>
        </p:nvSpPr>
        <p:spPr>
          <a:xfrm>
            <a:off x="4410286" y="3697962"/>
            <a:ext cx="2486950" cy="457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First passage</a:t>
            </a:r>
            <a:endParaRPr kumimoji="0" sz="1900" b="0" i="0" u="none" strike="noStrike" kern="1200" cap="none" spc="0" normalizeH="0" baseline="0" noProof="0" dirty="0">
              <a:ln>
                <a:noFill/>
              </a:ln>
              <a:solidFill>
                <a:srgbClr val="FFFFFF"/>
              </a:solidFill>
              <a:effectLst/>
              <a:uLnTx/>
              <a:uFillTx/>
              <a:latin typeface="Arial" panose="020B0604020202020204" pitchFamily="34" charset="0"/>
              <a:ea typeface="IBM Plex Sans Medium"/>
              <a:cs typeface="Arial" panose="020B0604020202020204" pitchFamily="34" charset="0"/>
              <a:sym typeface="IBM Plex Sans Medium"/>
            </a:endParaRPr>
          </a:p>
        </p:txBody>
      </p:sp>
      <p:sp>
        <p:nvSpPr>
          <p:cNvPr id="20" name="Google Shape;571;p71">
            <a:extLst>
              <a:ext uri="{FF2B5EF4-FFF2-40B4-BE49-F238E27FC236}">
                <a16:creationId xmlns:a16="http://schemas.microsoft.com/office/drawing/2014/main" id="{1522A84D-FDFE-EF25-9DED-E80D87A805B2}"/>
              </a:ext>
            </a:extLst>
          </p:cNvPr>
          <p:cNvSpPr txBox="1"/>
          <p:nvPr/>
        </p:nvSpPr>
        <p:spPr>
          <a:xfrm>
            <a:off x="2893368" y="6101693"/>
            <a:ext cx="2448321" cy="689557"/>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Ongoing Merger mid-stage</a:t>
            </a:r>
            <a:endParaRPr kumimoji="0" sz="1900" b="0" i="0" u="none" strike="noStrike" kern="1200" cap="none" spc="0" normalizeH="0" baseline="0" noProof="0" dirty="0">
              <a:ln>
                <a:noFill/>
              </a:ln>
              <a:solidFill>
                <a:srgbClr val="FFFFFF"/>
              </a:solidFill>
              <a:effectLst/>
              <a:uLnTx/>
              <a:uFillTx/>
              <a:latin typeface="Arial" panose="020B0604020202020204" pitchFamily="34" charset="0"/>
              <a:ea typeface="IBM Plex Sans Medium"/>
              <a:cs typeface="Arial" panose="020B0604020202020204" pitchFamily="34" charset="0"/>
              <a:sym typeface="IBM Plex Sans Medium"/>
            </a:endParaRPr>
          </a:p>
        </p:txBody>
      </p:sp>
      <p:sp>
        <p:nvSpPr>
          <p:cNvPr id="21" name="Google Shape;571;p71">
            <a:extLst>
              <a:ext uri="{FF2B5EF4-FFF2-40B4-BE49-F238E27FC236}">
                <a16:creationId xmlns:a16="http://schemas.microsoft.com/office/drawing/2014/main" id="{C09CE710-D8D1-9CB9-A55A-4C3BAADD858E}"/>
              </a:ext>
            </a:extLst>
          </p:cNvPr>
          <p:cNvSpPr txBox="1"/>
          <p:nvPr/>
        </p:nvSpPr>
        <p:spPr>
          <a:xfrm>
            <a:off x="5740031" y="6055635"/>
            <a:ext cx="2448321" cy="689557"/>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Late-stage coalescence</a:t>
            </a:r>
            <a:endParaRPr kumimoji="0" sz="1900" b="0" i="0" u="none" strike="noStrike" kern="1200" cap="none" spc="0" normalizeH="0" baseline="0" noProof="0" dirty="0">
              <a:ln>
                <a:noFill/>
              </a:ln>
              <a:solidFill>
                <a:srgbClr val="FFFFFF"/>
              </a:solidFill>
              <a:effectLst/>
              <a:uLnTx/>
              <a:uFillTx/>
              <a:latin typeface="Arial" panose="020B0604020202020204" pitchFamily="34" charset="0"/>
              <a:ea typeface="IBM Plex Sans Medium"/>
              <a:cs typeface="Arial" panose="020B0604020202020204" pitchFamily="34" charset="0"/>
              <a:sym typeface="IBM Plex Sans Medium"/>
            </a:endParaRPr>
          </a:p>
        </p:txBody>
      </p:sp>
    </p:spTree>
    <p:extLst>
      <p:ext uri="{BB962C8B-B14F-4D97-AF65-F5344CB8AC3E}">
        <p14:creationId xmlns:p14="http://schemas.microsoft.com/office/powerpoint/2010/main" val="32698632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6573E026-DBAE-50F8-691A-3079B7DF47DD}"/>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816C59F-A00F-9AD6-1EF9-38D92BB683E5}"/>
              </a:ext>
            </a:extLst>
          </p:cNvPr>
          <p:cNvPicPr>
            <a:picLocks noChangeAspect="1"/>
          </p:cNvPicPr>
          <p:nvPr/>
        </p:nvPicPr>
        <p:blipFill>
          <a:blip r:embed="rId3"/>
          <a:stretch>
            <a:fillRect/>
          </a:stretch>
        </p:blipFill>
        <p:spPr>
          <a:xfrm>
            <a:off x="419245" y="1920937"/>
            <a:ext cx="11662444" cy="4525535"/>
          </a:xfrm>
          <a:prstGeom prst="rect">
            <a:avLst/>
          </a:prstGeom>
        </p:spPr>
      </p:pic>
      <p:sp>
        <p:nvSpPr>
          <p:cNvPr id="6" name="Rectangle 3">
            <a:extLst>
              <a:ext uri="{FF2B5EF4-FFF2-40B4-BE49-F238E27FC236}">
                <a16:creationId xmlns:a16="http://schemas.microsoft.com/office/drawing/2014/main" id="{E9058FD4-543B-E981-99F1-CBD007ACB858}"/>
              </a:ext>
            </a:extLst>
          </p:cNvPr>
          <p:cNvSpPr>
            <a:spLocks noChangeArrowheads="1"/>
          </p:cNvSpPr>
          <p:nvPr/>
        </p:nvSpPr>
        <p:spPr bwMode="auto">
          <a:xfrm>
            <a:off x="1524000" y="54430"/>
            <a:ext cx="962025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Comparison Single AGN in Mergers</a:t>
            </a:r>
            <a:endParaRPr kumimoji="0" lang="en-US" sz="32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sp>
        <p:nvSpPr>
          <p:cNvPr id="27" name="Text Box 5">
            <a:extLst>
              <a:ext uri="{FF2B5EF4-FFF2-40B4-BE49-F238E27FC236}">
                <a16:creationId xmlns:a16="http://schemas.microsoft.com/office/drawing/2014/main" id="{94D78A25-1A8A-3C40-07D7-D578F1A0ECA7}"/>
              </a:ext>
            </a:extLst>
          </p:cNvPr>
          <p:cNvSpPr txBox="1">
            <a:spLocks noChangeArrowheads="1"/>
          </p:cNvSpPr>
          <p:nvPr/>
        </p:nvSpPr>
        <p:spPr bwMode="auto">
          <a:xfrm>
            <a:off x="7355350" y="5177108"/>
            <a:ext cx="2034539"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Sep ~3.3kpc</a:t>
            </a:r>
          </a:p>
        </p:txBody>
      </p:sp>
      <p:sp>
        <p:nvSpPr>
          <p:cNvPr id="9" name="Text Box 5">
            <a:extLst>
              <a:ext uri="{FF2B5EF4-FFF2-40B4-BE49-F238E27FC236}">
                <a16:creationId xmlns:a16="http://schemas.microsoft.com/office/drawing/2014/main" id="{D9933755-4B19-80D4-DE04-D8DC5636FF9C}"/>
              </a:ext>
            </a:extLst>
          </p:cNvPr>
          <p:cNvSpPr txBox="1">
            <a:spLocks noChangeArrowheads="1"/>
          </p:cNvSpPr>
          <p:nvPr/>
        </p:nvSpPr>
        <p:spPr bwMode="auto">
          <a:xfrm>
            <a:off x="2169940" y="5092768"/>
            <a:ext cx="2034539"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Sep ~2.5kpc</a:t>
            </a:r>
          </a:p>
        </p:txBody>
      </p:sp>
      <p:sp>
        <p:nvSpPr>
          <p:cNvPr id="5" name="TextBox 4">
            <a:extLst>
              <a:ext uri="{FF2B5EF4-FFF2-40B4-BE49-F238E27FC236}">
                <a16:creationId xmlns:a16="http://schemas.microsoft.com/office/drawing/2014/main" id="{805D75CB-B6B5-167E-B542-5CB6FAF9465E}"/>
              </a:ext>
            </a:extLst>
          </p:cNvPr>
          <p:cNvSpPr txBox="1">
            <a:spLocks noChangeArrowheads="1"/>
          </p:cNvSpPr>
          <p:nvPr/>
        </p:nvSpPr>
        <p:spPr bwMode="auto">
          <a:xfrm>
            <a:off x="361950" y="803729"/>
            <a:ext cx="11776855" cy="892552"/>
          </a:xfrm>
          <a:prstGeom prst="rect">
            <a:avLst/>
          </a:prstGeom>
          <a:solidFill>
            <a:schemeClr val="tx1"/>
          </a:solidFill>
          <a:ln w="19050">
            <a:noFill/>
            <a:miter lim="800000"/>
            <a:headEnd/>
            <a:tailEnd/>
          </a:ln>
        </p:spPr>
        <p:txBody>
          <a:bodyPr wrap="square">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600" b="0" i="0" u="none" strike="noStrike" kern="1200" cap="none" spc="0" normalizeH="0" baseline="0" noProof="0" dirty="0">
                <a:ln>
                  <a:noFill/>
                </a:ln>
                <a:solidFill>
                  <a:srgbClr val="FFFFFF"/>
                </a:solidFill>
                <a:effectLst/>
                <a:uLnTx/>
                <a:uFillTx/>
                <a:latin typeface="Arial"/>
                <a:ea typeface="ＭＳ Ｐゴシック"/>
                <a:cs typeface="Helvetica Neue Medium"/>
              </a:rPr>
              <a:t>Comparison sample of single AGN in mergers at similar separations and distances.</a:t>
            </a:r>
          </a:p>
        </p:txBody>
      </p:sp>
      <p:sp>
        <p:nvSpPr>
          <p:cNvPr id="2" name="Text Box 5">
            <a:extLst>
              <a:ext uri="{FF2B5EF4-FFF2-40B4-BE49-F238E27FC236}">
                <a16:creationId xmlns:a16="http://schemas.microsoft.com/office/drawing/2014/main" id="{BB2F7869-93B5-6DA7-DF2A-9CCD85EDFC47}"/>
              </a:ext>
            </a:extLst>
          </p:cNvPr>
          <p:cNvSpPr txBox="1">
            <a:spLocks noChangeArrowheads="1"/>
          </p:cNvSpPr>
          <p:nvPr/>
        </p:nvSpPr>
        <p:spPr bwMode="auto">
          <a:xfrm>
            <a:off x="7898309" y="6442437"/>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err="1">
                <a:ln>
                  <a:noFill/>
                </a:ln>
                <a:solidFill>
                  <a:srgbClr val="FFFFFF"/>
                </a:solidFill>
                <a:effectLst/>
                <a:uLnTx/>
                <a:uFillTx/>
                <a:latin typeface="Arial"/>
                <a:ea typeface="ＭＳ Ｐゴシック"/>
              </a:rPr>
              <a:t>Johnstone,Treister</a:t>
            </a:r>
            <a:r>
              <a:rPr kumimoji="0" lang="en-US" sz="1800" b="0" i="0" u="none" strike="noStrike" kern="1200" cap="none" spc="0" normalizeH="0" baseline="0" noProof="0" dirty="0">
                <a:ln>
                  <a:noFill/>
                </a:ln>
                <a:solidFill>
                  <a:srgbClr val="FFFFFF"/>
                </a:solidFill>
                <a:effectLst/>
                <a:uLnTx/>
                <a:uFillTx/>
                <a:latin typeface="Arial"/>
                <a:ea typeface="ＭＳ Ｐゴシック"/>
              </a:rPr>
              <a:t> et al. (</a:t>
            </a:r>
            <a:r>
              <a:rPr kumimoji="0" lang="en-US" sz="1800" b="0" i="0" u="none" strike="noStrike" kern="1200" cap="none" spc="0" normalizeH="0" baseline="0" noProof="0" dirty="0" err="1">
                <a:ln>
                  <a:noFill/>
                </a:ln>
                <a:solidFill>
                  <a:srgbClr val="FFFFFF"/>
                </a:solidFill>
                <a:effectLst/>
                <a:uLnTx/>
                <a:uFillTx/>
                <a:latin typeface="Arial"/>
                <a:ea typeface="ＭＳ Ｐゴシック"/>
              </a:rPr>
              <a:t>ApJ</a:t>
            </a:r>
            <a:r>
              <a:rPr kumimoji="0" lang="en-US" sz="1800" b="0" i="0" u="none" strike="noStrike" kern="1200" cap="none" spc="0" normalizeH="0" baseline="0" noProof="0" dirty="0">
                <a:ln>
                  <a:noFill/>
                </a:ln>
                <a:solidFill>
                  <a:srgbClr val="FFFFFF"/>
                </a:solidFill>
                <a:effectLst/>
                <a:uLnTx/>
                <a:uFillTx/>
                <a:latin typeface="Arial"/>
                <a:ea typeface="ＭＳ Ｐゴシック"/>
              </a:rPr>
              <a:t> in press)</a:t>
            </a:r>
          </a:p>
        </p:txBody>
      </p:sp>
    </p:spTree>
    <p:extLst>
      <p:ext uri="{BB962C8B-B14F-4D97-AF65-F5344CB8AC3E}">
        <p14:creationId xmlns:p14="http://schemas.microsoft.com/office/powerpoint/2010/main" val="35691853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A7A4F7AD-4903-F2B0-D3F0-6C9BFE8529AB}"/>
            </a:ext>
          </a:extLst>
        </p:cNvPr>
        <p:cNvGrpSpPr/>
        <p:nvPr/>
      </p:nvGrpSpPr>
      <p:grpSpPr>
        <a:xfrm>
          <a:off x="0" y="0"/>
          <a:ext cx="0" cy="0"/>
          <a:chOff x="0" y="0"/>
          <a:chExt cx="0" cy="0"/>
        </a:xfrm>
      </p:grpSpPr>
      <p:sp>
        <p:nvSpPr>
          <p:cNvPr id="6" name="Rectangle 3">
            <a:extLst>
              <a:ext uri="{FF2B5EF4-FFF2-40B4-BE49-F238E27FC236}">
                <a16:creationId xmlns:a16="http://schemas.microsoft.com/office/drawing/2014/main" id="{1E57430D-4B2F-217A-E17B-58954B329C75}"/>
              </a:ext>
            </a:extLst>
          </p:cNvPr>
          <p:cNvSpPr>
            <a:spLocks noChangeArrowheads="1"/>
          </p:cNvSpPr>
          <p:nvPr/>
        </p:nvSpPr>
        <p:spPr bwMode="auto">
          <a:xfrm>
            <a:off x="1524000" y="54430"/>
            <a:ext cx="962025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Molecular gas in known dual AGN</a:t>
            </a:r>
            <a:endParaRPr kumimoji="0" lang="en-US" sz="32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sp>
        <p:nvSpPr>
          <p:cNvPr id="8" name="Text Box 5">
            <a:extLst>
              <a:ext uri="{FF2B5EF4-FFF2-40B4-BE49-F238E27FC236}">
                <a16:creationId xmlns:a16="http://schemas.microsoft.com/office/drawing/2014/main" id="{322F3244-E6EA-F710-139A-7460448229BE}"/>
              </a:ext>
            </a:extLst>
          </p:cNvPr>
          <p:cNvSpPr txBox="1">
            <a:spLocks noChangeArrowheads="1"/>
          </p:cNvSpPr>
          <p:nvPr/>
        </p:nvSpPr>
        <p:spPr bwMode="auto">
          <a:xfrm>
            <a:off x="0" y="5265677"/>
            <a:ext cx="12057382" cy="1386583"/>
          </a:xfrm>
          <a:prstGeom prst="rect">
            <a:avLst/>
          </a:prstGeom>
          <a:noFill/>
          <a:ln w="9525">
            <a:noFill/>
            <a:miter lim="800000"/>
            <a:headEnd/>
            <a:tailEnd/>
          </a:ln>
        </p:spPr>
        <p:txBody>
          <a:bodyPr wrap="square">
            <a:prstTxWarp prst="textNoShape">
              <a:avLst/>
            </a:prstTxWarp>
            <a:no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More massive SMBHs have higher surface densities of non-rotating (i.e. available for </a:t>
            </a:r>
            <a:r>
              <a:rPr kumimoji="0" lang="en-US" sz="2200" b="0" i="0" u="none" strike="noStrike" kern="1200" cap="none" spc="0" normalizeH="0" baseline="0" noProof="0" dirty="0">
                <a:ln>
                  <a:noFill/>
                </a:ln>
                <a:solidFill>
                  <a:srgbClr val="FFFFFF"/>
                </a:solidFill>
                <a:effectLst/>
                <a:uLnTx/>
                <a:uFillTx/>
                <a:latin typeface="Arial"/>
                <a:ea typeface="ＭＳ Ｐゴシック"/>
              </a:rPr>
              <a:t>BH accretion) </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molecular gas within their </a:t>
            </a: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SoIs</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The non-rotating molecular gas mass is weakly anti-correlated with the Eddington ratio but does not correlate with AGN bolometric luminosity. </a:t>
            </a:r>
          </a:p>
        </p:txBody>
      </p:sp>
      <p:sp>
        <p:nvSpPr>
          <p:cNvPr id="2" name="Text Box 5">
            <a:extLst>
              <a:ext uri="{FF2B5EF4-FFF2-40B4-BE49-F238E27FC236}">
                <a16:creationId xmlns:a16="http://schemas.microsoft.com/office/drawing/2014/main" id="{4C6FE23F-ABBC-216C-76F2-AA0DFF6B38DE}"/>
              </a:ext>
            </a:extLst>
          </p:cNvPr>
          <p:cNvSpPr txBox="1">
            <a:spLocks noChangeArrowheads="1"/>
          </p:cNvSpPr>
          <p:nvPr/>
        </p:nvSpPr>
        <p:spPr bwMode="auto">
          <a:xfrm>
            <a:off x="7898309" y="6442437"/>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err="1">
                <a:ln>
                  <a:noFill/>
                </a:ln>
                <a:solidFill>
                  <a:srgbClr val="FFFFFF"/>
                </a:solidFill>
                <a:effectLst/>
                <a:uLnTx/>
                <a:uFillTx/>
                <a:latin typeface="Arial"/>
                <a:ea typeface="ＭＳ Ｐゴシック"/>
              </a:rPr>
              <a:t>Johnstone,Treister</a:t>
            </a:r>
            <a:r>
              <a:rPr kumimoji="0" lang="en-US" sz="1800" b="0" i="0" u="none" strike="noStrike" kern="1200" cap="none" spc="0" normalizeH="0" baseline="0" noProof="0" dirty="0">
                <a:ln>
                  <a:noFill/>
                </a:ln>
                <a:solidFill>
                  <a:srgbClr val="FFFFFF"/>
                </a:solidFill>
                <a:effectLst/>
                <a:uLnTx/>
                <a:uFillTx/>
                <a:latin typeface="Arial"/>
                <a:ea typeface="ＭＳ Ｐゴシック"/>
              </a:rPr>
              <a:t> et al. (2025)</a:t>
            </a:r>
          </a:p>
        </p:txBody>
      </p:sp>
      <p:pic>
        <p:nvPicPr>
          <p:cNvPr id="9" name="Picture 8">
            <a:extLst>
              <a:ext uri="{FF2B5EF4-FFF2-40B4-BE49-F238E27FC236}">
                <a16:creationId xmlns:a16="http://schemas.microsoft.com/office/drawing/2014/main" id="{B9571049-8B23-45B7-B1A2-FAD195E85FD0}"/>
              </a:ext>
            </a:extLst>
          </p:cNvPr>
          <p:cNvPicPr>
            <a:picLocks noChangeAspect="1"/>
          </p:cNvPicPr>
          <p:nvPr/>
        </p:nvPicPr>
        <p:blipFill>
          <a:blip r:embed="rId3"/>
          <a:stretch>
            <a:fillRect/>
          </a:stretch>
        </p:blipFill>
        <p:spPr>
          <a:xfrm>
            <a:off x="6691000" y="775609"/>
            <a:ext cx="5254092" cy="4432298"/>
          </a:xfrm>
          <a:prstGeom prst="rect">
            <a:avLst/>
          </a:prstGeom>
        </p:spPr>
      </p:pic>
      <p:pic>
        <p:nvPicPr>
          <p:cNvPr id="10" name="Picture 9">
            <a:extLst>
              <a:ext uri="{FF2B5EF4-FFF2-40B4-BE49-F238E27FC236}">
                <a16:creationId xmlns:a16="http://schemas.microsoft.com/office/drawing/2014/main" id="{00266199-01CB-6000-A5C6-B67C99722D26}"/>
              </a:ext>
            </a:extLst>
          </p:cNvPr>
          <p:cNvPicPr>
            <a:picLocks noChangeAspect="1"/>
          </p:cNvPicPr>
          <p:nvPr/>
        </p:nvPicPr>
        <p:blipFill>
          <a:blip r:embed="rId4"/>
          <a:stretch>
            <a:fillRect/>
          </a:stretch>
        </p:blipFill>
        <p:spPr>
          <a:xfrm>
            <a:off x="659757" y="740230"/>
            <a:ext cx="5047395" cy="4440675"/>
          </a:xfrm>
          <a:prstGeom prst="rect">
            <a:avLst/>
          </a:prstGeom>
        </p:spPr>
      </p:pic>
    </p:spTree>
    <p:extLst>
      <p:ext uri="{BB962C8B-B14F-4D97-AF65-F5344CB8AC3E}">
        <p14:creationId xmlns:p14="http://schemas.microsoft.com/office/powerpoint/2010/main" val="23945715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E2767EF0-F895-3FC5-A326-F88AEBE5251D}"/>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45D81BBC-880A-D1F2-41B5-8DE8D2B8816A}"/>
              </a:ext>
            </a:extLst>
          </p:cNvPr>
          <p:cNvPicPr>
            <a:picLocks noChangeAspect="1"/>
          </p:cNvPicPr>
          <p:nvPr/>
        </p:nvPicPr>
        <p:blipFill>
          <a:blip r:embed="rId2">
            <a:extLst>
              <a:ext uri="{28A0092B-C50C-407E-A947-70E740481C1C}">
                <a14:useLocalDpi xmlns:a14="http://schemas.microsoft.com/office/drawing/2010/main" val="0"/>
              </a:ext>
            </a:extLst>
          </a:blip>
          <a:srcRect t="5396"/>
          <a:stretch/>
        </p:blipFill>
        <p:spPr>
          <a:xfrm>
            <a:off x="4952573" y="1796433"/>
            <a:ext cx="7224651" cy="5036155"/>
          </a:xfrm>
          <a:prstGeom prst="rect">
            <a:avLst/>
          </a:prstGeom>
        </p:spPr>
      </p:pic>
      <p:pic>
        <p:nvPicPr>
          <p:cNvPr id="47" name="Picture 8" descr="HST/WFPC2 F606W image of the galaxy pair ESO 509-IG066 from Malkan, Gorjian &amp; Tam (1998). The Eastern galaxy is on the left and the Western galaxy is on the right. The image is 50 ×40 .">
            <a:extLst>
              <a:ext uri="{FF2B5EF4-FFF2-40B4-BE49-F238E27FC236}">
                <a16:creationId xmlns:a16="http://schemas.microsoft.com/office/drawing/2014/main" id="{D88D9FB3-45D6-5E64-45C6-ADB22E9D1C8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789026" y="0"/>
            <a:ext cx="2388198" cy="1750274"/>
          </a:xfrm>
          <a:prstGeom prst="rect">
            <a:avLst/>
          </a:prstGeom>
          <a:noFill/>
          <a:extLst>
            <a:ext uri="{909E8E84-426E-40DD-AFC4-6F175D3DCCD1}">
              <a14:hiddenFill xmlns:a14="http://schemas.microsoft.com/office/drawing/2010/main">
                <a:solidFill>
                  <a:srgbClr val="FFFFFF"/>
                </a:solidFill>
              </a14:hiddenFill>
            </a:ext>
          </a:extLst>
        </p:spPr>
      </p:pic>
      <p:sp>
        <p:nvSpPr>
          <p:cNvPr id="51" name="Text Box 5">
            <a:extLst>
              <a:ext uri="{FF2B5EF4-FFF2-40B4-BE49-F238E27FC236}">
                <a16:creationId xmlns:a16="http://schemas.microsoft.com/office/drawing/2014/main" id="{92C3256F-D607-2792-F739-2FA0D4861274}"/>
              </a:ext>
            </a:extLst>
          </p:cNvPr>
          <p:cNvSpPr txBox="1">
            <a:spLocks noChangeArrowheads="1"/>
          </p:cNvSpPr>
          <p:nvPr/>
        </p:nvSpPr>
        <p:spPr bwMode="auto">
          <a:xfrm>
            <a:off x="6743831" y="1048756"/>
            <a:ext cx="3017773" cy="722160"/>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a:ea typeface="ＭＳ Ｐゴシック"/>
              </a:rPr>
              <a:t>z=0.0504 (1”~1kpc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a:ln>
                  <a:noFill/>
                </a:ln>
                <a:solidFill>
                  <a:srgbClr val="FFFFFF"/>
                </a:solidFill>
                <a:effectLst/>
                <a:uLnTx/>
                <a:uFillTx/>
                <a:latin typeface="Arial"/>
                <a:ea typeface="ＭＳ Ｐゴシック"/>
              </a:rPr>
              <a:t>Nuc</a:t>
            </a:r>
            <a:r>
              <a:rPr kumimoji="0" lang="en-US" sz="2000" b="0" i="0" u="none" strike="noStrike" kern="0" cap="none" spc="0" normalizeH="0" baseline="0" noProof="0" dirty="0">
                <a:ln>
                  <a:noFill/>
                </a:ln>
                <a:solidFill>
                  <a:srgbClr val="FFFFFF"/>
                </a:solidFill>
                <a:effectLst/>
                <a:uLnTx/>
                <a:uFillTx/>
                <a:latin typeface="Arial"/>
                <a:ea typeface="ＭＳ Ｐゴシック"/>
              </a:rPr>
              <a:t>. Sep. ~3.8” (3.8 kpc)</a:t>
            </a:r>
          </a:p>
        </p:txBody>
      </p:sp>
      <p:sp>
        <p:nvSpPr>
          <p:cNvPr id="56" name="Text Box 5">
            <a:extLst>
              <a:ext uri="{FF2B5EF4-FFF2-40B4-BE49-F238E27FC236}">
                <a16:creationId xmlns:a16="http://schemas.microsoft.com/office/drawing/2014/main" id="{5C93DDEE-79CA-3FED-9B28-C24403715B9E}"/>
              </a:ext>
            </a:extLst>
          </p:cNvPr>
          <p:cNvSpPr txBox="1">
            <a:spLocks noChangeArrowheads="1"/>
          </p:cNvSpPr>
          <p:nvPr/>
        </p:nvSpPr>
        <p:spPr bwMode="auto">
          <a:xfrm>
            <a:off x="10372941" y="1459480"/>
            <a:ext cx="1837632"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ＭＳ Ｐゴシック"/>
              </a:rPr>
              <a:t>Treister+2018</a:t>
            </a:r>
          </a:p>
        </p:txBody>
      </p:sp>
      <p:sp>
        <p:nvSpPr>
          <p:cNvPr id="2" name="Rectangle 3">
            <a:extLst>
              <a:ext uri="{FF2B5EF4-FFF2-40B4-BE49-F238E27FC236}">
                <a16:creationId xmlns:a16="http://schemas.microsoft.com/office/drawing/2014/main" id="{561103D8-3832-E2ED-3365-5EC2DCDD7491}"/>
              </a:ext>
            </a:extLst>
          </p:cNvPr>
          <p:cNvSpPr>
            <a:spLocks noChangeArrowheads="1"/>
          </p:cNvSpPr>
          <p:nvPr/>
        </p:nvSpPr>
        <p:spPr bwMode="auto">
          <a:xfrm>
            <a:off x="0" y="54430"/>
            <a:ext cx="1219200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Mrk 463</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pic>
        <p:nvPicPr>
          <p:cNvPr id="3" name="Picture 2">
            <a:extLst>
              <a:ext uri="{FF2B5EF4-FFF2-40B4-BE49-F238E27FC236}">
                <a16:creationId xmlns:a16="http://schemas.microsoft.com/office/drawing/2014/main" id="{84D47796-FC3B-B733-8E1F-61CC9D6484D4}"/>
              </a:ext>
            </a:extLst>
          </p:cNvPr>
          <p:cNvPicPr>
            <a:picLocks noChangeAspect="1"/>
          </p:cNvPicPr>
          <p:nvPr/>
        </p:nvPicPr>
        <p:blipFill rotWithShape="1">
          <a:blip r:embed="rId4">
            <a:extLst>
              <a:ext uri="{28A0092B-C50C-407E-A947-70E740481C1C}">
                <a14:useLocalDpi xmlns:a14="http://schemas.microsoft.com/office/drawing/2010/main" val="0"/>
              </a:ext>
            </a:extLst>
          </a:blip>
          <a:srcRect l="15488" b="85301"/>
          <a:stretch/>
        </p:blipFill>
        <p:spPr>
          <a:xfrm>
            <a:off x="457883" y="2446294"/>
            <a:ext cx="3836827" cy="745976"/>
          </a:xfrm>
          <a:prstGeom prst="rect">
            <a:avLst/>
          </a:prstGeom>
        </p:spPr>
      </p:pic>
      <p:pic>
        <p:nvPicPr>
          <p:cNvPr id="4" name="Picture 3">
            <a:extLst>
              <a:ext uri="{FF2B5EF4-FFF2-40B4-BE49-F238E27FC236}">
                <a16:creationId xmlns:a16="http://schemas.microsoft.com/office/drawing/2014/main" id="{416D2928-1798-8B67-6D86-6CB37733DD0A}"/>
              </a:ext>
            </a:extLst>
          </p:cNvPr>
          <p:cNvPicPr>
            <a:picLocks noChangeAspect="1"/>
          </p:cNvPicPr>
          <p:nvPr/>
        </p:nvPicPr>
        <p:blipFill rotWithShape="1">
          <a:blip r:embed="rId4">
            <a:extLst>
              <a:ext uri="{28A0092B-C50C-407E-A947-70E740481C1C}">
                <a14:useLocalDpi xmlns:a14="http://schemas.microsoft.com/office/drawing/2010/main" val="0"/>
              </a:ext>
            </a:extLst>
          </a:blip>
          <a:srcRect t="24508"/>
          <a:stretch/>
        </p:blipFill>
        <p:spPr>
          <a:xfrm>
            <a:off x="38335" y="3094070"/>
            <a:ext cx="4395815" cy="3709500"/>
          </a:xfrm>
          <a:prstGeom prst="rect">
            <a:avLst/>
          </a:prstGeom>
        </p:spPr>
      </p:pic>
      <p:pic>
        <p:nvPicPr>
          <p:cNvPr id="6" name="Picture 5">
            <a:extLst>
              <a:ext uri="{FF2B5EF4-FFF2-40B4-BE49-F238E27FC236}">
                <a16:creationId xmlns:a16="http://schemas.microsoft.com/office/drawing/2014/main" id="{10F98D0F-F73D-A8D8-FD1C-B38A55DE4BC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5139" y="1286984"/>
            <a:ext cx="4607884" cy="2484907"/>
          </a:xfrm>
          <a:prstGeom prst="rect">
            <a:avLst/>
          </a:prstGeom>
        </p:spPr>
      </p:pic>
      <p:sp>
        <p:nvSpPr>
          <p:cNvPr id="7" name="TextBox 6">
            <a:extLst>
              <a:ext uri="{FF2B5EF4-FFF2-40B4-BE49-F238E27FC236}">
                <a16:creationId xmlns:a16="http://schemas.microsoft.com/office/drawing/2014/main" id="{46BCAFF8-F309-F641-19E9-84583E8E5219}"/>
              </a:ext>
            </a:extLst>
          </p:cNvPr>
          <p:cNvSpPr txBox="1"/>
          <p:nvPr/>
        </p:nvSpPr>
        <p:spPr>
          <a:xfrm>
            <a:off x="1381994" y="2751545"/>
            <a:ext cx="696024" cy="24622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a:ea typeface="ＭＳ Ｐゴシック"/>
              </a:rPr>
              <a:t>Mrk463E</a:t>
            </a:r>
          </a:p>
        </p:txBody>
      </p:sp>
      <p:sp>
        <p:nvSpPr>
          <p:cNvPr id="8" name="TextBox 7">
            <a:extLst>
              <a:ext uri="{FF2B5EF4-FFF2-40B4-BE49-F238E27FC236}">
                <a16:creationId xmlns:a16="http://schemas.microsoft.com/office/drawing/2014/main" id="{2CF50BEB-2881-55FF-94F5-1DBF56DD5F32}"/>
              </a:ext>
            </a:extLst>
          </p:cNvPr>
          <p:cNvSpPr txBox="1"/>
          <p:nvPr/>
        </p:nvSpPr>
        <p:spPr>
          <a:xfrm>
            <a:off x="7367036" y="3114914"/>
            <a:ext cx="732893" cy="24622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a:ea typeface="ＭＳ Ｐゴシック"/>
              </a:rPr>
              <a:t>Mrk463W</a:t>
            </a:r>
          </a:p>
        </p:txBody>
      </p:sp>
      <p:sp>
        <p:nvSpPr>
          <p:cNvPr id="10" name="Rectangle 3">
            <a:extLst>
              <a:ext uri="{FF2B5EF4-FFF2-40B4-BE49-F238E27FC236}">
                <a16:creationId xmlns:a16="http://schemas.microsoft.com/office/drawing/2014/main" id="{D28F9845-E34F-3F66-E1DC-E35BC056E689}"/>
              </a:ext>
            </a:extLst>
          </p:cNvPr>
          <p:cNvSpPr>
            <a:spLocks noChangeArrowheads="1"/>
          </p:cNvSpPr>
          <p:nvPr/>
        </p:nvSpPr>
        <p:spPr bwMode="auto">
          <a:xfrm>
            <a:off x="626814" y="3018235"/>
            <a:ext cx="3498963"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ALMA CO(2-1) Moment 8</a:t>
            </a:r>
            <a:endParaRPr kumimoji="0" lang="en-US" sz="20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sp>
        <p:nvSpPr>
          <p:cNvPr id="11" name="Rectangle 3">
            <a:extLst>
              <a:ext uri="{FF2B5EF4-FFF2-40B4-BE49-F238E27FC236}">
                <a16:creationId xmlns:a16="http://schemas.microsoft.com/office/drawing/2014/main" id="{2EF908BC-0CE9-5566-68C3-B78919FDD5B5}"/>
              </a:ext>
            </a:extLst>
          </p:cNvPr>
          <p:cNvSpPr>
            <a:spLocks noChangeArrowheads="1"/>
          </p:cNvSpPr>
          <p:nvPr/>
        </p:nvSpPr>
        <p:spPr bwMode="auto">
          <a:xfrm>
            <a:off x="795632" y="5775245"/>
            <a:ext cx="3498963"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outerShdw blurRad="38100" dist="38100" dir="2700000" algn="tl">
                    <a:srgbClr val="DDDDDD"/>
                  </a:outerShdw>
                </a:effectLst>
                <a:uLnTx/>
                <a:uFillTx/>
                <a:latin typeface="Futura" pitchFamily="-103" charset="0"/>
                <a:ea typeface="ＭＳ Ｐゴシック"/>
              </a:rPr>
              <a:t>ALMA CO(2-1) Moment 1</a:t>
            </a:r>
            <a:endParaRPr kumimoji="0" lang="en-US" sz="2000" b="0" i="0" u="none" strike="noStrike" kern="1200" cap="none" spc="0" normalizeH="0" baseline="0" noProof="0" dirty="0">
              <a:ln>
                <a:noFill/>
              </a:ln>
              <a:solidFill>
                <a:srgbClr val="000000"/>
              </a:solidFill>
              <a:effectLst>
                <a:outerShdw blurRad="38100" dist="38100" dir="2700000" algn="tl">
                  <a:srgbClr val="DDDDDD"/>
                </a:outerShdw>
              </a:effectLst>
              <a:uLnTx/>
              <a:uFillTx/>
              <a:latin typeface="Futura" pitchFamily="-103" charset="0"/>
              <a:ea typeface="ＭＳ Ｐゴシック"/>
              <a:cs typeface="+mn-cs"/>
            </a:endParaRPr>
          </a:p>
        </p:txBody>
      </p:sp>
      <p:sp>
        <p:nvSpPr>
          <p:cNvPr id="12" name="Text Box 5">
            <a:extLst>
              <a:ext uri="{FF2B5EF4-FFF2-40B4-BE49-F238E27FC236}">
                <a16:creationId xmlns:a16="http://schemas.microsoft.com/office/drawing/2014/main" id="{D734CB6F-3B14-4B9A-9B93-12C8297037D1}"/>
              </a:ext>
            </a:extLst>
          </p:cNvPr>
          <p:cNvSpPr txBox="1">
            <a:spLocks noChangeArrowheads="1"/>
          </p:cNvSpPr>
          <p:nvPr/>
        </p:nvSpPr>
        <p:spPr bwMode="auto">
          <a:xfrm>
            <a:off x="207261" y="521591"/>
            <a:ext cx="7243122" cy="769441"/>
          </a:xfrm>
          <a:prstGeom prst="rect">
            <a:avLst/>
          </a:prstGeom>
          <a:no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Two separate components with some gas in between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Gradients present, evidence of potential influx</a:t>
            </a:r>
          </a:p>
        </p:txBody>
      </p:sp>
      <p:grpSp>
        <p:nvGrpSpPr>
          <p:cNvPr id="9" name="Group 8">
            <a:extLst>
              <a:ext uri="{FF2B5EF4-FFF2-40B4-BE49-F238E27FC236}">
                <a16:creationId xmlns:a16="http://schemas.microsoft.com/office/drawing/2014/main" id="{61627000-C160-FA5B-1BB5-EDDE10BB2FD6}"/>
              </a:ext>
            </a:extLst>
          </p:cNvPr>
          <p:cNvGrpSpPr/>
          <p:nvPr/>
        </p:nvGrpSpPr>
        <p:grpSpPr>
          <a:xfrm>
            <a:off x="6294122" y="2052613"/>
            <a:ext cx="3508019" cy="476825"/>
            <a:chOff x="2248348" y="1493520"/>
            <a:chExt cx="3508018" cy="476824"/>
          </a:xfrm>
        </p:grpSpPr>
        <p:sp>
          <p:nvSpPr>
            <p:cNvPr id="13" name="Oval 12">
              <a:extLst>
                <a:ext uri="{FF2B5EF4-FFF2-40B4-BE49-F238E27FC236}">
                  <a16:creationId xmlns:a16="http://schemas.microsoft.com/office/drawing/2014/main" id="{B026EFF4-A66F-C282-3646-DA09690471D3}"/>
                </a:ext>
              </a:extLst>
            </p:cNvPr>
            <p:cNvSpPr/>
            <p:nvPr/>
          </p:nvSpPr>
          <p:spPr bwMode="auto">
            <a:xfrm>
              <a:off x="5286103" y="1493520"/>
              <a:ext cx="470263" cy="404949"/>
            </a:xfrm>
            <a:prstGeom prst="ellipse">
              <a:avLst/>
            </a:prstGeom>
            <a:solidFill>
              <a:srgbClr val="FF0000">
                <a:alpha val="80000"/>
              </a:srgbClr>
            </a:solid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endParaRPr>
            </a:p>
          </p:txBody>
        </p:sp>
        <p:sp>
          <p:nvSpPr>
            <p:cNvPr id="14" name="Text Box 5">
              <a:extLst>
                <a:ext uri="{FF2B5EF4-FFF2-40B4-BE49-F238E27FC236}">
                  <a16:creationId xmlns:a16="http://schemas.microsoft.com/office/drawing/2014/main" id="{479BB939-D734-524D-87A3-28746A0F0908}"/>
                </a:ext>
              </a:extLst>
            </p:cNvPr>
            <p:cNvSpPr txBox="1">
              <a:spLocks noChangeArrowheads="1"/>
            </p:cNvSpPr>
            <p:nvPr/>
          </p:nvSpPr>
          <p:spPr bwMode="auto">
            <a:xfrm>
              <a:off x="2248348" y="1554847"/>
              <a:ext cx="2388197" cy="415497"/>
            </a:xfrm>
            <a:prstGeom prst="rect">
              <a:avLst/>
            </a:prstGeom>
            <a:solidFill>
              <a:schemeClr val="bg1"/>
            </a:solidFill>
            <a:ln w="25400">
              <a:solidFill>
                <a:schemeClr val="accent2"/>
              </a:solidFill>
              <a:miter lim="800000"/>
              <a:headEnd/>
              <a:tailEnd/>
            </a:ln>
          </p:spPr>
          <p:txBody>
            <a:bodyPr wrap="square">
              <a:prstTxWarp prst="textNoShape">
                <a:avLst/>
              </a:prstTxWarp>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2100" b="0" i="0" u="none" strike="noStrike" kern="1200" cap="none" spc="0" normalizeH="0" baseline="0" noProof="0" dirty="0">
                  <a:ln>
                    <a:noFill/>
                  </a:ln>
                  <a:solidFill>
                    <a:srgbClr val="000000"/>
                  </a:solidFill>
                  <a:effectLst/>
                  <a:uLnTx/>
                  <a:uFillTx/>
                  <a:latin typeface="Arial"/>
                  <a:ea typeface="ＭＳ Ｐゴシック"/>
                </a:rPr>
                <a:t>~-</a:t>
              </a:r>
              <a:r>
                <a:rPr kumimoji="0" lang="en-US" sz="2100" b="0" i="0" u="none" strike="noStrike" kern="1200" cap="none" spc="0" normalizeH="0" baseline="0" noProof="0">
                  <a:ln>
                    <a:noFill/>
                  </a:ln>
                  <a:solidFill>
                    <a:srgbClr val="000000"/>
                  </a:solidFill>
                  <a:effectLst/>
                  <a:uLnTx/>
                  <a:uFillTx/>
                  <a:latin typeface="Arial"/>
                  <a:ea typeface="ＭＳ Ｐゴシック"/>
                </a:rPr>
                <a:t>600km/s outflow</a:t>
              </a:r>
              <a:endParaRPr kumimoji="0" lang="en-US" sz="2100" b="0" i="0" u="none" strike="noStrike" kern="1200" cap="none" spc="0" normalizeH="0" baseline="30000" noProof="0" dirty="0">
                <a:ln>
                  <a:noFill/>
                </a:ln>
                <a:solidFill>
                  <a:srgbClr val="000000"/>
                </a:solidFill>
                <a:effectLst/>
                <a:uLnTx/>
                <a:uFillTx/>
                <a:latin typeface="Arial"/>
                <a:ea typeface="ＭＳ Ｐゴシック"/>
              </a:endParaRPr>
            </a:p>
          </p:txBody>
        </p:sp>
        <p:cxnSp>
          <p:nvCxnSpPr>
            <p:cNvPr id="15" name="Straight Arrow Connector 14">
              <a:extLst>
                <a:ext uri="{FF2B5EF4-FFF2-40B4-BE49-F238E27FC236}">
                  <a16:creationId xmlns:a16="http://schemas.microsoft.com/office/drawing/2014/main" id="{26F40949-00C7-F5B8-53B9-4002C093E594}"/>
                </a:ext>
              </a:extLst>
            </p:cNvPr>
            <p:cNvCxnSpPr>
              <a:stCxn id="14" idx="3"/>
            </p:cNvCxnSpPr>
            <p:nvPr/>
          </p:nvCxnSpPr>
          <p:spPr bwMode="auto">
            <a:xfrm flipV="1">
              <a:off x="4636545" y="1695994"/>
              <a:ext cx="649559" cy="66602"/>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grpSp>
      <p:grpSp>
        <p:nvGrpSpPr>
          <p:cNvPr id="16" name="Group 15">
            <a:extLst>
              <a:ext uri="{FF2B5EF4-FFF2-40B4-BE49-F238E27FC236}">
                <a16:creationId xmlns:a16="http://schemas.microsoft.com/office/drawing/2014/main" id="{28C34522-F9FA-0780-E990-2CCA68E6312E}"/>
              </a:ext>
            </a:extLst>
          </p:cNvPr>
          <p:cNvGrpSpPr/>
          <p:nvPr/>
        </p:nvGrpSpPr>
        <p:grpSpPr>
          <a:xfrm>
            <a:off x="6294122" y="2862852"/>
            <a:ext cx="3070152" cy="1384995"/>
            <a:chOff x="2248348" y="2303762"/>
            <a:chExt cx="3070152" cy="1384995"/>
          </a:xfrm>
        </p:grpSpPr>
        <p:grpSp>
          <p:nvGrpSpPr>
            <p:cNvPr id="17" name="Group 16">
              <a:extLst>
                <a:ext uri="{FF2B5EF4-FFF2-40B4-BE49-F238E27FC236}">
                  <a16:creationId xmlns:a16="http://schemas.microsoft.com/office/drawing/2014/main" id="{C068A52F-AD6D-8E94-9CEF-C833FD8E9366}"/>
                </a:ext>
              </a:extLst>
            </p:cNvPr>
            <p:cNvGrpSpPr/>
            <p:nvPr/>
          </p:nvGrpSpPr>
          <p:grpSpPr>
            <a:xfrm rot="404661">
              <a:off x="4860097" y="2554325"/>
              <a:ext cx="458403" cy="650827"/>
              <a:chOff x="4860098" y="2558680"/>
              <a:chExt cx="458403" cy="650827"/>
            </a:xfrm>
          </p:grpSpPr>
          <p:cxnSp>
            <p:nvCxnSpPr>
              <p:cNvPr id="20" name="Straight Connector 19">
                <a:extLst>
                  <a:ext uri="{FF2B5EF4-FFF2-40B4-BE49-F238E27FC236}">
                    <a16:creationId xmlns:a16="http://schemas.microsoft.com/office/drawing/2014/main" id="{23365C5E-CD4E-2AAA-998B-C017E86FB737}"/>
                  </a:ext>
                </a:extLst>
              </p:cNvPr>
              <p:cNvCxnSpPr>
                <a:stCxn id="22" idx="2"/>
              </p:cNvCxnSpPr>
              <p:nvPr/>
            </p:nvCxnSpPr>
            <p:spPr bwMode="auto">
              <a:xfrm>
                <a:off x="4860098" y="2578869"/>
                <a:ext cx="454083" cy="623581"/>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21" name="Straight Connector 20">
                <a:extLst>
                  <a:ext uri="{FF2B5EF4-FFF2-40B4-BE49-F238E27FC236}">
                    <a16:creationId xmlns:a16="http://schemas.microsoft.com/office/drawing/2014/main" id="{E493DE7D-9B65-0162-0E03-141EAFE19A84}"/>
                  </a:ext>
                </a:extLst>
              </p:cNvPr>
              <p:cNvCxnSpPr/>
              <p:nvPr/>
            </p:nvCxnSpPr>
            <p:spPr bwMode="auto">
              <a:xfrm flipH="1">
                <a:off x="4912337" y="2558680"/>
                <a:ext cx="373141" cy="643770"/>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22" name="Triangle 21">
                <a:extLst>
                  <a:ext uri="{FF2B5EF4-FFF2-40B4-BE49-F238E27FC236}">
                    <a16:creationId xmlns:a16="http://schemas.microsoft.com/office/drawing/2014/main" id="{64048E8A-A4E4-D965-8DD5-AC0D6E58048B}"/>
                  </a:ext>
                </a:extLst>
              </p:cNvPr>
              <p:cNvSpPr/>
              <p:nvPr/>
            </p:nvSpPr>
            <p:spPr bwMode="auto">
              <a:xfrm rot="10608665" flipH="1">
                <a:off x="4868821" y="2566472"/>
                <a:ext cx="436637" cy="325758"/>
              </a:xfrm>
              <a:prstGeom prst="triangle">
                <a:avLst/>
              </a:prstGeom>
              <a:solidFill>
                <a:srgbClr val="FF0000">
                  <a:alpha val="63000"/>
                </a:srgb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endParaRPr>
              </a:p>
            </p:txBody>
          </p:sp>
          <p:sp>
            <p:nvSpPr>
              <p:cNvPr id="23" name="Triangle 22">
                <a:extLst>
                  <a:ext uri="{FF2B5EF4-FFF2-40B4-BE49-F238E27FC236}">
                    <a16:creationId xmlns:a16="http://schemas.microsoft.com/office/drawing/2014/main" id="{71C32EEF-3317-359A-DCBA-1F7AB730D44A}"/>
                  </a:ext>
                </a:extLst>
              </p:cNvPr>
              <p:cNvSpPr/>
              <p:nvPr/>
            </p:nvSpPr>
            <p:spPr bwMode="auto">
              <a:xfrm flipH="1">
                <a:off x="4881864" y="2883749"/>
                <a:ext cx="436637" cy="325758"/>
              </a:xfrm>
              <a:prstGeom prst="triangle">
                <a:avLst/>
              </a:prstGeom>
              <a:solidFill>
                <a:srgbClr val="FF0000">
                  <a:alpha val="63000"/>
                </a:srgb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endParaRPr>
              </a:p>
            </p:txBody>
          </p:sp>
        </p:grpSp>
        <p:sp>
          <p:nvSpPr>
            <p:cNvPr id="18" name="Text Box 5">
              <a:extLst>
                <a:ext uri="{FF2B5EF4-FFF2-40B4-BE49-F238E27FC236}">
                  <a16:creationId xmlns:a16="http://schemas.microsoft.com/office/drawing/2014/main" id="{300A5FF9-CFE1-386A-B620-327ABDAE7E01}"/>
                </a:ext>
              </a:extLst>
            </p:cNvPr>
            <p:cNvSpPr txBox="1">
              <a:spLocks noChangeArrowheads="1"/>
            </p:cNvSpPr>
            <p:nvPr/>
          </p:nvSpPr>
          <p:spPr bwMode="auto">
            <a:xfrm>
              <a:off x="2248348" y="2303762"/>
              <a:ext cx="2312523" cy="1384995"/>
            </a:xfrm>
            <a:prstGeom prst="rect">
              <a:avLst/>
            </a:prstGeom>
            <a:solidFill>
              <a:schemeClr val="bg1"/>
            </a:solidFill>
            <a:ln w="25400">
              <a:solidFill>
                <a:schemeClr val="accent2"/>
              </a:solidFill>
              <a:miter lim="800000"/>
              <a:headEnd/>
              <a:tailEnd/>
            </a:ln>
          </p:spPr>
          <p:txBody>
            <a:bodyPr wrap="square">
              <a:prstTxWarp prst="textNoShape">
                <a:avLst/>
              </a:prstTxWarp>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2100" b="0" i="0" u="none" strike="noStrike" kern="1200" cap="none" spc="0" normalizeH="0" baseline="0" noProof="0" dirty="0" err="1">
                  <a:ln>
                    <a:noFill/>
                  </a:ln>
                  <a:solidFill>
                    <a:srgbClr val="000000"/>
                  </a:solidFill>
                  <a:effectLst/>
                  <a:uLnTx/>
                  <a:uFillTx/>
                  <a:latin typeface="Arial"/>
                  <a:ea typeface="ＭＳ Ｐゴシック"/>
                </a:rPr>
                <a:t>Biconical</a:t>
              </a:r>
              <a:r>
                <a:rPr kumimoji="0" lang="en-US" sz="2100" b="0" i="0" u="none" strike="noStrike" kern="1200" cap="none" spc="0" normalizeH="0" baseline="0" noProof="0" dirty="0">
                  <a:ln>
                    <a:noFill/>
                  </a:ln>
                  <a:solidFill>
                    <a:srgbClr val="000000"/>
                  </a:solidFill>
                  <a:effectLst/>
                  <a:uLnTx/>
                  <a:uFillTx/>
                  <a:latin typeface="Arial"/>
                  <a:ea typeface="ＭＳ Ｐゴシック"/>
                </a:rPr>
                <a:t> outflow:</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2100" b="0" i="0" u="none" strike="noStrike" kern="1200" cap="none" spc="0" normalizeH="0" baseline="0" noProof="0" dirty="0">
                  <a:ln>
                    <a:noFill/>
                  </a:ln>
                  <a:solidFill>
                    <a:srgbClr val="000000"/>
                  </a:solidFill>
                  <a:effectLst/>
                  <a:uLnTx/>
                  <a:uFillTx/>
                  <a:latin typeface="Arial"/>
                  <a:ea typeface="ＭＳ Ｐゴシック"/>
                </a:rPr>
                <a:t>v</a:t>
              </a:r>
              <a:r>
                <a:rPr kumimoji="0" lang="en-US" sz="2100" b="0" i="0" u="none" strike="noStrike" kern="1200" cap="none" spc="0" normalizeH="0" baseline="-25000" noProof="0" dirty="0">
                  <a:ln>
                    <a:noFill/>
                  </a:ln>
                  <a:solidFill>
                    <a:srgbClr val="000000"/>
                  </a:solidFill>
                  <a:effectLst/>
                  <a:uLnTx/>
                  <a:uFillTx/>
                  <a:latin typeface="Arial"/>
                  <a:ea typeface="ＭＳ Ｐゴシック"/>
                </a:rPr>
                <a:t>term</a:t>
              </a:r>
              <a:r>
                <a:rPr kumimoji="0" lang="en-US" sz="2100" b="0" i="0" u="none" strike="noStrike" kern="1200" cap="none" spc="0" normalizeH="0" baseline="0" noProof="0" dirty="0">
                  <a:ln>
                    <a:noFill/>
                  </a:ln>
                  <a:solidFill>
                    <a:srgbClr val="000000"/>
                  </a:solidFill>
                  <a:effectLst/>
                  <a:uLnTx/>
                  <a:uFillTx/>
                  <a:latin typeface="Arial"/>
                  <a:ea typeface="ＭＳ Ｐゴシック"/>
                </a:rPr>
                <a:t>~350 km/s</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2100" b="0" i="0" u="none" strike="noStrike" kern="1200" cap="none" spc="0" normalizeH="0" baseline="0" noProof="0" dirty="0">
                  <a:ln>
                    <a:noFill/>
                  </a:ln>
                  <a:solidFill>
                    <a:srgbClr val="000000"/>
                  </a:solidFill>
                  <a:effectLst/>
                  <a:uLnTx/>
                  <a:uFillTx/>
                  <a:latin typeface="Arial"/>
                  <a:ea typeface="ＭＳ Ｐゴシック"/>
                </a:rPr>
                <a:t>~3.3kpc</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2100" b="0" i="0" u="none" strike="noStrike" kern="1200" cap="none" spc="0" normalizeH="0" baseline="0" noProof="0" dirty="0">
                  <a:ln>
                    <a:noFill/>
                  </a:ln>
                  <a:solidFill>
                    <a:srgbClr val="000000"/>
                  </a:solidFill>
                  <a:effectLst/>
                  <a:uLnTx/>
                  <a:uFillTx/>
                  <a:latin typeface="Arial"/>
                  <a:ea typeface="ＭＳ Ｐゴシック"/>
                </a:rPr>
                <a:t>M</a:t>
              </a:r>
              <a:r>
                <a:rPr kumimoji="0" lang="en-US" sz="2100" b="0" i="0" u="none" strike="noStrike" kern="1200" cap="none" spc="0" normalizeH="0" baseline="-25000" noProof="0" dirty="0">
                  <a:ln>
                    <a:noFill/>
                  </a:ln>
                  <a:solidFill>
                    <a:srgbClr val="000000"/>
                  </a:solidFill>
                  <a:effectLst/>
                  <a:uLnTx/>
                  <a:uFillTx/>
                  <a:latin typeface="Arial"/>
                  <a:ea typeface="ＭＳ Ｐゴシック"/>
                </a:rPr>
                <a:t>out</a:t>
              </a:r>
              <a:r>
                <a:rPr kumimoji="0" lang="en-US" sz="2100" b="0" i="0" u="none" strike="noStrike" kern="1200" cap="none" spc="0" normalizeH="0" baseline="0" noProof="0" dirty="0">
                  <a:ln>
                    <a:noFill/>
                  </a:ln>
                  <a:solidFill>
                    <a:srgbClr val="000000"/>
                  </a:solidFill>
                  <a:effectLst/>
                  <a:uLnTx/>
                  <a:uFillTx/>
                  <a:latin typeface="Arial"/>
                  <a:ea typeface="ＭＳ Ｐゴシック"/>
                </a:rPr>
                <a:t>~500M</a:t>
              </a:r>
              <a:r>
                <a:rPr kumimoji="0" lang="en-US" sz="2100" b="0" i="0" u="none" strike="noStrike" kern="1200" cap="none" spc="0" normalizeH="0" baseline="-25000" noProof="0" dirty="0">
                  <a:ln>
                    <a:noFill/>
                  </a:ln>
                  <a:solidFill>
                    <a:srgbClr val="000000"/>
                  </a:solidFill>
                  <a:effectLst/>
                  <a:uLnTx/>
                  <a:uFillTx/>
                  <a:latin typeface="Arial"/>
                  <a:ea typeface="ＭＳ Ｐゴシック"/>
                </a:rPr>
                <a:t>o</a:t>
              </a:r>
              <a:r>
                <a:rPr kumimoji="0" lang="en-US" sz="2100" b="0" i="0" u="none" strike="noStrike" kern="1200" cap="none" spc="0" normalizeH="0" baseline="0" noProof="0" dirty="0">
                  <a:ln>
                    <a:noFill/>
                  </a:ln>
                  <a:solidFill>
                    <a:srgbClr val="000000"/>
                  </a:solidFill>
                  <a:effectLst/>
                  <a:uLnTx/>
                  <a:uFillTx/>
                  <a:latin typeface="Arial"/>
                  <a:ea typeface="ＭＳ Ｐゴシック"/>
                </a:rPr>
                <a:t>/</a:t>
              </a:r>
              <a:r>
                <a:rPr kumimoji="0" lang="en-US" sz="2100" b="0" i="0" u="none" strike="noStrike" kern="1200" cap="none" spc="0" normalizeH="0" baseline="0" noProof="0" dirty="0" err="1">
                  <a:ln>
                    <a:noFill/>
                  </a:ln>
                  <a:solidFill>
                    <a:srgbClr val="000000"/>
                  </a:solidFill>
                  <a:effectLst/>
                  <a:uLnTx/>
                  <a:uFillTx/>
                  <a:latin typeface="Arial"/>
                  <a:ea typeface="ＭＳ Ｐゴシック"/>
                </a:rPr>
                <a:t>yr</a:t>
              </a:r>
              <a:endParaRPr kumimoji="0" lang="en-US" sz="2100" b="0" i="0" u="none" strike="noStrike" kern="1200" cap="none" spc="0" normalizeH="0" baseline="0" noProof="0" dirty="0">
                <a:ln>
                  <a:noFill/>
                </a:ln>
                <a:solidFill>
                  <a:srgbClr val="000000"/>
                </a:solidFill>
                <a:effectLst/>
                <a:uLnTx/>
                <a:uFillTx/>
                <a:latin typeface="Arial"/>
                <a:ea typeface="ＭＳ Ｐゴシック"/>
              </a:endParaRPr>
            </a:p>
          </p:txBody>
        </p:sp>
        <p:cxnSp>
          <p:nvCxnSpPr>
            <p:cNvPr id="19" name="Straight Arrow Connector 18">
              <a:extLst>
                <a:ext uri="{FF2B5EF4-FFF2-40B4-BE49-F238E27FC236}">
                  <a16:creationId xmlns:a16="http://schemas.microsoft.com/office/drawing/2014/main" id="{C171A96A-51C5-8545-0CA2-57651F5094AE}"/>
                </a:ext>
              </a:extLst>
            </p:cNvPr>
            <p:cNvCxnSpPr/>
            <p:nvPr/>
          </p:nvCxnSpPr>
          <p:spPr bwMode="auto">
            <a:xfrm flipV="1">
              <a:off x="4560871" y="2743543"/>
              <a:ext cx="400453" cy="80737"/>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grpSp>
      <p:grpSp>
        <p:nvGrpSpPr>
          <p:cNvPr id="24" name="Group 23">
            <a:extLst>
              <a:ext uri="{FF2B5EF4-FFF2-40B4-BE49-F238E27FC236}">
                <a16:creationId xmlns:a16="http://schemas.microsoft.com/office/drawing/2014/main" id="{FDC45128-2193-BE71-A820-DEB3E20A1F07}"/>
              </a:ext>
            </a:extLst>
          </p:cNvPr>
          <p:cNvGrpSpPr/>
          <p:nvPr/>
        </p:nvGrpSpPr>
        <p:grpSpPr>
          <a:xfrm>
            <a:off x="6060913" y="4299212"/>
            <a:ext cx="3319247" cy="1387358"/>
            <a:chOff x="2015138" y="3740118"/>
            <a:chExt cx="3319247" cy="1387357"/>
          </a:xfrm>
        </p:grpSpPr>
        <p:sp>
          <p:nvSpPr>
            <p:cNvPr id="25" name="Oval 24">
              <a:extLst>
                <a:ext uri="{FF2B5EF4-FFF2-40B4-BE49-F238E27FC236}">
                  <a16:creationId xmlns:a16="http://schemas.microsoft.com/office/drawing/2014/main" id="{115199E5-9666-1106-637D-67BE0899BA5C}"/>
                </a:ext>
              </a:extLst>
            </p:cNvPr>
            <p:cNvSpPr/>
            <p:nvPr/>
          </p:nvSpPr>
          <p:spPr bwMode="auto">
            <a:xfrm>
              <a:off x="4864122" y="3740118"/>
              <a:ext cx="470263" cy="404949"/>
            </a:xfrm>
            <a:prstGeom prst="ellipse">
              <a:avLst/>
            </a:prstGeom>
            <a:solidFill>
              <a:srgbClr val="FF0000">
                <a:alpha val="80000"/>
              </a:srgbClr>
            </a:solid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endParaRPr>
            </a:p>
          </p:txBody>
        </p:sp>
        <p:sp>
          <p:nvSpPr>
            <p:cNvPr id="26" name="Text Box 5">
              <a:extLst>
                <a:ext uri="{FF2B5EF4-FFF2-40B4-BE49-F238E27FC236}">
                  <a16:creationId xmlns:a16="http://schemas.microsoft.com/office/drawing/2014/main" id="{45DF3A7C-07C4-33D7-B548-861D82389662}"/>
                </a:ext>
              </a:extLst>
            </p:cNvPr>
            <p:cNvSpPr txBox="1">
              <a:spLocks noChangeArrowheads="1"/>
            </p:cNvSpPr>
            <p:nvPr/>
          </p:nvSpPr>
          <p:spPr bwMode="auto">
            <a:xfrm>
              <a:off x="2015138" y="4065646"/>
              <a:ext cx="2545734" cy="1061829"/>
            </a:xfrm>
            <a:prstGeom prst="rect">
              <a:avLst/>
            </a:prstGeom>
            <a:solidFill>
              <a:schemeClr val="bg1"/>
            </a:solidFill>
            <a:ln w="25400">
              <a:solidFill>
                <a:schemeClr val="accent2"/>
              </a:solidFill>
              <a:miter lim="800000"/>
              <a:headEnd/>
              <a:tailEnd/>
            </a:ln>
          </p:spPr>
          <p:txBody>
            <a:bodyPr wrap="square">
              <a:prstTxWarp prst="textNoShape">
                <a:avLst/>
              </a:prstTxWarp>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2100" b="0" i="0" u="none" strike="noStrike" kern="1200" cap="none" spc="0" normalizeH="0" baseline="0" noProof="0" dirty="0">
                  <a:ln>
                    <a:noFill/>
                  </a:ln>
                  <a:solidFill>
                    <a:srgbClr val="000000"/>
                  </a:solidFill>
                  <a:effectLst/>
                  <a:uLnTx/>
                  <a:uFillTx/>
                  <a:latin typeface="Arial"/>
                  <a:ea typeface="ＭＳ Ｐゴシック"/>
                </a:rPr>
                <a:t>AGN-ionized emission </a:t>
              </a:r>
              <a:r>
                <a:rPr kumimoji="0" lang="en-US" sz="2100" b="0" i="0" u="none" strike="noStrike" kern="1200" cap="none" spc="0" normalizeH="0" baseline="0" noProof="0">
                  <a:ln>
                    <a:noFill/>
                  </a:ln>
                  <a:solidFill>
                    <a:srgbClr val="000000"/>
                  </a:solidFill>
                  <a:effectLst/>
                  <a:uLnTx/>
                  <a:uFillTx/>
                  <a:latin typeface="Arial"/>
                  <a:ea typeface="ＭＳ Ｐゴシック"/>
                </a:rPr>
                <a:t>line region ~10kpc away</a:t>
              </a:r>
              <a:endParaRPr kumimoji="0" lang="en-US" sz="2100" b="0" i="0" u="none" strike="noStrike" kern="1200" cap="none" spc="0" normalizeH="0" baseline="30000" noProof="0" dirty="0">
                <a:ln>
                  <a:noFill/>
                </a:ln>
                <a:solidFill>
                  <a:srgbClr val="000000"/>
                </a:solidFill>
                <a:effectLst/>
                <a:uLnTx/>
                <a:uFillTx/>
                <a:latin typeface="Arial"/>
                <a:ea typeface="ＭＳ Ｐゴシック"/>
              </a:endParaRPr>
            </a:p>
          </p:txBody>
        </p:sp>
        <p:cxnSp>
          <p:nvCxnSpPr>
            <p:cNvPr id="27" name="Straight Arrow Connector 26">
              <a:extLst>
                <a:ext uri="{FF2B5EF4-FFF2-40B4-BE49-F238E27FC236}">
                  <a16:creationId xmlns:a16="http://schemas.microsoft.com/office/drawing/2014/main" id="{8F9EF2DF-68DC-1300-AA4D-16969CFEEB70}"/>
                </a:ext>
              </a:extLst>
            </p:cNvPr>
            <p:cNvCxnSpPr/>
            <p:nvPr/>
          </p:nvCxnSpPr>
          <p:spPr bwMode="auto">
            <a:xfrm flipV="1">
              <a:off x="4560871" y="4065647"/>
              <a:ext cx="495314" cy="274859"/>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grpSp>
      <p:sp>
        <p:nvSpPr>
          <p:cNvPr id="28" name="TextBox 27">
            <a:extLst>
              <a:ext uri="{FF2B5EF4-FFF2-40B4-BE49-F238E27FC236}">
                <a16:creationId xmlns:a16="http://schemas.microsoft.com/office/drawing/2014/main" id="{CE6CD8D3-61B9-4DBC-B336-304A538C62ED}"/>
              </a:ext>
            </a:extLst>
          </p:cNvPr>
          <p:cNvSpPr txBox="1"/>
          <p:nvPr/>
        </p:nvSpPr>
        <p:spPr>
          <a:xfrm>
            <a:off x="3283348" y="2761779"/>
            <a:ext cx="732893" cy="24622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a:ea typeface="ＭＳ Ｐゴシック"/>
              </a:rPr>
              <a:t>Mrk463W</a:t>
            </a:r>
          </a:p>
        </p:txBody>
      </p:sp>
    </p:spTree>
    <p:extLst>
      <p:ext uri="{BB962C8B-B14F-4D97-AF65-F5344CB8AC3E}">
        <p14:creationId xmlns:p14="http://schemas.microsoft.com/office/powerpoint/2010/main" val="2450881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blinds(horizontal)">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E63FEDFF-F735-E826-1FF1-E7907984F7DA}"/>
            </a:ext>
          </a:extLst>
        </p:cNvPr>
        <p:cNvGrpSpPr/>
        <p:nvPr/>
      </p:nvGrpSpPr>
      <p:grpSpPr>
        <a:xfrm>
          <a:off x="0" y="0"/>
          <a:ext cx="0" cy="0"/>
          <a:chOff x="0" y="0"/>
          <a:chExt cx="0" cy="0"/>
        </a:xfrm>
      </p:grpSpPr>
      <p:sp>
        <p:nvSpPr>
          <p:cNvPr id="31" name="Rectangle 3">
            <a:extLst>
              <a:ext uri="{FF2B5EF4-FFF2-40B4-BE49-F238E27FC236}">
                <a16:creationId xmlns:a16="http://schemas.microsoft.com/office/drawing/2014/main" id="{93A7693D-2EE8-C920-F36B-DCCF432F08BB}"/>
              </a:ext>
            </a:extLst>
          </p:cNvPr>
          <p:cNvSpPr>
            <a:spLocks noChangeArrowheads="1"/>
          </p:cNvSpPr>
          <p:nvPr/>
        </p:nvSpPr>
        <p:spPr bwMode="auto">
          <a:xfrm>
            <a:off x="0" y="54430"/>
            <a:ext cx="1219200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Mrk 739</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pic>
        <p:nvPicPr>
          <p:cNvPr id="13" name="Picture 12">
            <a:extLst>
              <a:ext uri="{FF2B5EF4-FFF2-40B4-BE49-F238E27FC236}">
                <a16:creationId xmlns:a16="http://schemas.microsoft.com/office/drawing/2014/main" id="{4E70B80F-03F7-6CC9-3582-3D69E5999DA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2661566" cy="2009400"/>
          </a:xfrm>
          <a:prstGeom prst="rect">
            <a:avLst/>
          </a:prstGeom>
        </p:spPr>
      </p:pic>
      <p:sp>
        <p:nvSpPr>
          <p:cNvPr id="14" name="TextBox 13">
            <a:extLst>
              <a:ext uri="{FF2B5EF4-FFF2-40B4-BE49-F238E27FC236}">
                <a16:creationId xmlns:a16="http://schemas.microsoft.com/office/drawing/2014/main" id="{C93FE150-EBCE-C138-396E-AE212DD1FC55}"/>
              </a:ext>
            </a:extLst>
          </p:cNvPr>
          <p:cNvSpPr txBox="1"/>
          <p:nvPr/>
        </p:nvSpPr>
        <p:spPr>
          <a:xfrm>
            <a:off x="0" y="22273"/>
            <a:ext cx="1039732" cy="369332"/>
          </a:xfrm>
          <a:prstGeom prst="rect">
            <a:avLst/>
          </a:prstGeom>
          <a:solidFill>
            <a:sysClr val="windowText" lastClr="0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srgbClr val="00B0F0"/>
                </a:solidFill>
                <a:effectLst/>
                <a:uLnTx/>
                <a:uFillTx/>
                <a:latin typeface="Calibri" panose="020F0502020204030204"/>
                <a:ea typeface="ＭＳ Ｐゴシック"/>
              </a:rPr>
              <a:t>Mrk</a:t>
            </a:r>
            <a:r>
              <a:rPr kumimoji="0" lang="en-US" sz="1800" b="0" i="0" u="none" strike="noStrike" kern="0" cap="none" spc="0" normalizeH="0" baseline="0" noProof="0" dirty="0">
                <a:ln>
                  <a:noFill/>
                </a:ln>
                <a:solidFill>
                  <a:srgbClr val="00B0F0"/>
                </a:solidFill>
                <a:effectLst/>
                <a:uLnTx/>
                <a:uFillTx/>
                <a:latin typeface="Calibri" panose="020F0502020204030204"/>
                <a:ea typeface="ＭＳ Ｐゴシック"/>
              </a:rPr>
              <a:t> 739</a:t>
            </a:r>
          </a:p>
        </p:txBody>
      </p:sp>
      <p:pic>
        <p:nvPicPr>
          <p:cNvPr id="15" name="Picture 2" descr="Dusán TUBÍN | Magister | Pontificia Universidad Católica de Chile, Santiago  | UC | Instituto de Astrofísica">
            <a:extLst>
              <a:ext uri="{FF2B5EF4-FFF2-40B4-BE49-F238E27FC236}">
                <a16:creationId xmlns:a16="http://schemas.microsoft.com/office/drawing/2014/main" id="{C41EB70E-631E-6E11-CFA8-035C1844D94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018" r="22371" b="39701"/>
          <a:stretch/>
        </p:blipFill>
        <p:spPr bwMode="auto">
          <a:xfrm>
            <a:off x="2226780" y="54430"/>
            <a:ext cx="1705701" cy="195497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C99FDBDA-6293-D0A9-9E6F-0FA5EE4F8148}"/>
              </a:ext>
            </a:extLst>
          </p:cNvPr>
          <p:cNvPicPr>
            <a:picLocks noChangeAspect="1"/>
          </p:cNvPicPr>
          <p:nvPr/>
        </p:nvPicPr>
        <p:blipFill>
          <a:blip r:embed="rId4"/>
          <a:stretch>
            <a:fillRect/>
          </a:stretch>
        </p:blipFill>
        <p:spPr>
          <a:xfrm>
            <a:off x="1" y="2063831"/>
            <a:ext cx="5829300" cy="2682762"/>
          </a:xfrm>
          <a:prstGeom prst="rect">
            <a:avLst/>
          </a:prstGeom>
        </p:spPr>
      </p:pic>
      <p:pic>
        <p:nvPicPr>
          <p:cNvPr id="17" name="Picture 16">
            <a:extLst>
              <a:ext uri="{FF2B5EF4-FFF2-40B4-BE49-F238E27FC236}">
                <a16:creationId xmlns:a16="http://schemas.microsoft.com/office/drawing/2014/main" id="{0CE72EC6-B82B-C561-274F-2FC9F311E736}"/>
              </a:ext>
            </a:extLst>
          </p:cNvPr>
          <p:cNvPicPr>
            <a:picLocks noChangeAspect="1"/>
          </p:cNvPicPr>
          <p:nvPr/>
        </p:nvPicPr>
        <p:blipFill>
          <a:blip r:embed="rId5"/>
          <a:stretch>
            <a:fillRect/>
          </a:stretch>
        </p:blipFill>
        <p:spPr>
          <a:xfrm>
            <a:off x="6078725" y="740230"/>
            <a:ext cx="6113276" cy="3420290"/>
          </a:xfrm>
          <a:prstGeom prst="rect">
            <a:avLst/>
          </a:prstGeom>
        </p:spPr>
      </p:pic>
      <p:sp>
        <p:nvSpPr>
          <p:cNvPr id="18" name="TextBox 17">
            <a:extLst>
              <a:ext uri="{FF2B5EF4-FFF2-40B4-BE49-F238E27FC236}">
                <a16:creationId xmlns:a16="http://schemas.microsoft.com/office/drawing/2014/main" id="{CBFBDB87-528C-7646-3FB7-8FD138A0F3D4}"/>
              </a:ext>
            </a:extLst>
          </p:cNvPr>
          <p:cNvSpPr txBox="1"/>
          <p:nvPr/>
        </p:nvSpPr>
        <p:spPr>
          <a:xfrm>
            <a:off x="10075202" y="6488668"/>
            <a:ext cx="2116798"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srgbClr val="FFFFFF"/>
                </a:solidFill>
                <a:effectLst/>
                <a:uLnTx/>
                <a:uFillTx/>
                <a:latin typeface="Arial"/>
                <a:ea typeface="ＭＳ Ｐゴシック"/>
              </a:rPr>
              <a:t>Tubín</a:t>
            </a:r>
            <a:r>
              <a:rPr kumimoji="0" lang="en-US" sz="1800" b="1" i="0" u="none" strike="noStrike" kern="1200" cap="none" spc="0" normalizeH="0" baseline="0" noProof="0" dirty="0">
                <a:ln>
                  <a:noFill/>
                </a:ln>
                <a:solidFill>
                  <a:srgbClr val="FFFFFF"/>
                </a:solidFill>
                <a:effectLst/>
                <a:uLnTx/>
                <a:uFillTx/>
                <a:latin typeface="Arial"/>
                <a:ea typeface="ＭＳ Ｐゴシック"/>
              </a:rPr>
              <a:t> et al. (2021)</a:t>
            </a:r>
          </a:p>
        </p:txBody>
      </p:sp>
      <p:sp>
        <p:nvSpPr>
          <p:cNvPr id="19" name="Text Box 5">
            <a:extLst>
              <a:ext uri="{FF2B5EF4-FFF2-40B4-BE49-F238E27FC236}">
                <a16:creationId xmlns:a16="http://schemas.microsoft.com/office/drawing/2014/main" id="{579D3BBC-A2E2-F509-58B4-07E4AE4DDD01}"/>
              </a:ext>
            </a:extLst>
          </p:cNvPr>
          <p:cNvSpPr txBox="1">
            <a:spLocks noChangeArrowheads="1"/>
          </p:cNvSpPr>
          <p:nvPr/>
        </p:nvSpPr>
        <p:spPr bwMode="auto">
          <a:xfrm>
            <a:off x="6096000" y="4468448"/>
            <a:ext cx="6095999" cy="1446550"/>
          </a:xfrm>
          <a:prstGeom prst="rect">
            <a:avLst/>
          </a:prstGeom>
          <a:no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Foreground galaxy (West) dominated by star formation. Low luminosity, obscured AGN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Background (East), ionizing tidal tail from higher luminosity unobscured AGN</a:t>
            </a:r>
          </a:p>
        </p:txBody>
      </p:sp>
    </p:spTree>
    <p:extLst>
      <p:ext uri="{BB962C8B-B14F-4D97-AF65-F5344CB8AC3E}">
        <p14:creationId xmlns:p14="http://schemas.microsoft.com/office/powerpoint/2010/main" val="41119850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187B66F9-30D6-EC9E-DBE5-132FE35F799E}"/>
            </a:ext>
          </a:extLst>
        </p:cNvPr>
        <p:cNvGrpSpPr/>
        <p:nvPr/>
      </p:nvGrpSpPr>
      <p:grpSpPr>
        <a:xfrm>
          <a:off x="0" y="0"/>
          <a:ext cx="0" cy="0"/>
          <a:chOff x="0" y="0"/>
          <a:chExt cx="0" cy="0"/>
        </a:xfrm>
      </p:grpSpPr>
      <p:sp>
        <p:nvSpPr>
          <p:cNvPr id="31" name="Rectangle 3">
            <a:extLst>
              <a:ext uri="{FF2B5EF4-FFF2-40B4-BE49-F238E27FC236}">
                <a16:creationId xmlns:a16="http://schemas.microsoft.com/office/drawing/2014/main" id="{07F5BFFA-114B-74C5-9BE4-978CB3B56737}"/>
              </a:ext>
            </a:extLst>
          </p:cNvPr>
          <p:cNvSpPr>
            <a:spLocks noChangeArrowheads="1"/>
          </p:cNvSpPr>
          <p:nvPr/>
        </p:nvSpPr>
        <p:spPr bwMode="auto">
          <a:xfrm>
            <a:off x="0" y="54430"/>
            <a:ext cx="1219200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Mrk 739E Nuclear Star Forming Ring</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pic>
        <p:nvPicPr>
          <p:cNvPr id="2" name="Picture 1">
            <a:extLst>
              <a:ext uri="{FF2B5EF4-FFF2-40B4-BE49-F238E27FC236}">
                <a16:creationId xmlns:a16="http://schemas.microsoft.com/office/drawing/2014/main" id="{651F8D2A-63CE-1CBA-CE8C-D4824FE9F122}"/>
              </a:ext>
            </a:extLst>
          </p:cNvPr>
          <p:cNvPicPr>
            <a:picLocks noChangeAspect="1"/>
          </p:cNvPicPr>
          <p:nvPr/>
        </p:nvPicPr>
        <p:blipFill rotWithShape="1">
          <a:blip r:embed="rId2"/>
          <a:srcRect t="10056" b="5363"/>
          <a:stretch/>
        </p:blipFill>
        <p:spPr>
          <a:xfrm>
            <a:off x="1" y="671650"/>
            <a:ext cx="4343400" cy="3367523"/>
          </a:xfrm>
          <a:prstGeom prst="rect">
            <a:avLst/>
          </a:prstGeom>
        </p:spPr>
      </p:pic>
      <p:pic>
        <p:nvPicPr>
          <p:cNvPr id="3" name="Picture 2">
            <a:extLst>
              <a:ext uri="{FF2B5EF4-FFF2-40B4-BE49-F238E27FC236}">
                <a16:creationId xmlns:a16="http://schemas.microsoft.com/office/drawing/2014/main" id="{16721470-1E50-83E3-1FBF-29471D32EB5E}"/>
              </a:ext>
            </a:extLst>
          </p:cNvPr>
          <p:cNvPicPr>
            <a:picLocks noChangeAspect="1"/>
          </p:cNvPicPr>
          <p:nvPr/>
        </p:nvPicPr>
        <p:blipFill rotWithShape="1">
          <a:blip r:embed="rId3"/>
          <a:srcRect t="10794" b="6179"/>
          <a:stretch/>
        </p:blipFill>
        <p:spPr>
          <a:xfrm>
            <a:off x="7338023" y="740230"/>
            <a:ext cx="4764304" cy="3626030"/>
          </a:xfrm>
          <a:prstGeom prst="rect">
            <a:avLst/>
          </a:prstGeom>
        </p:spPr>
      </p:pic>
      <p:sp>
        <p:nvSpPr>
          <p:cNvPr id="4" name="Text Box 5">
            <a:extLst>
              <a:ext uri="{FF2B5EF4-FFF2-40B4-BE49-F238E27FC236}">
                <a16:creationId xmlns:a16="http://schemas.microsoft.com/office/drawing/2014/main" id="{489BEF37-D988-505B-9B8B-F8816BBECA9F}"/>
              </a:ext>
            </a:extLst>
          </p:cNvPr>
          <p:cNvSpPr txBox="1">
            <a:spLocks noChangeArrowheads="1"/>
          </p:cNvSpPr>
          <p:nvPr/>
        </p:nvSpPr>
        <p:spPr bwMode="auto">
          <a:xfrm>
            <a:off x="7425698" y="4626629"/>
            <a:ext cx="4676629" cy="1107996"/>
          </a:xfrm>
          <a:prstGeom prst="rect">
            <a:avLst/>
          </a:prstGeom>
          <a:no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Stellar populations ~2-3 </a:t>
            </a: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Gyrs</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 old</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Not consistent with the expected merger timescale</a:t>
            </a:r>
          </a:p>
        </p:txBody>
      </p:sp>
      <p:sp>
        <p:nvSpPr>
          <p:cNvPr id="5" name="TextBox 4">
            <a:extLst>
              <a:ext uri="{FF2B5EF4-FFF2-40B4-BE49-F238E27FC236}">
                <a16:creationId xmlns:a16="http://schemas.microsoft.com/office/drawing/2014/main" id="{B462BC89-353E-6A2E-868C-5A7A44DE4BEE}"/>
              </a:ext>
            </a:extLst>
          </p:cNvPr>
          <p:cNvSpPr txBox="1"/>
          <p:nvPr/>
        </p:nvSpPr>
        <p:spPr>
          <a:xfrm>
            <a:off x="9808848" y="6434238"/>
            <a:ext cx="2283510"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srgbClr val="FFFFFF"/>
                </a:solidFill>
                <a:effectLst/>
                <a:uLnTx/>
                <a:uFillTx/>
                <a:latin typeface="Arial"/>
                <a:ea typeface="ＭＳ Ｐゴシック"/>
              </a:rPr>
              <a:t>Tubín</a:t>
            </a:r>
            <a:r>
              <a:rPr kumimoji="0" lang="en-US" sz="1800" b="1" i="0" u="none" strike="noStrike" kern="1200" cap="none" spc="0" normalizeH="0" baseline="0" noProof="0" dirty="0">
                <a:ln>
                  <a:noFill/>
                </a:ln>
                <a:solidFill>
                  <a:srgbClr val="FFFFFF"/>
                </a:solidFill>
                <a:effectLst/>
                <a:uLnTx/>
                <a:uFillTx/>
                <a:latin typeface="Arial"/>
                <a:ea typeface="ＭＳ Ｐゴシック"/>
              </a:rPr>
              <a:t> et al. in prep.</a:t>
            </a:r>
          </a:p>
        </p:txBody>
      </p:sp>
      <p:pic>
        <p:nvPicPr>
          <p:cNvPr id="6" name="Picture 5">
            <a:extLst>
              <a:ext uri="{FF2B5EF4-FFF2-40B4-BE49-F238E27FC236}">
                <a16:creationId xmlns:a16="http://schemas.microsoft.com/office/drawing/2014/main" id="{CD8C881E-C959-4BEB-9520-558F81DD6F6E}"/>
              </a:ext>
            </a:extLst>
          </p:cNvPr>
          <p:cNvPicPr>
            <a:picLocks noChangeAspect="1"/>
          </p:cNvPicPr>
          <p:nvPr/>
        </p:nvPicPr>
        <p:blipFill rotWithShape="1">
          <a:blip r:embed="rId4"/>
          <a:srcRect t="12079" b="6179"/>
          <a:stretch/>
        </p:blipFill>
        <p:spPr>
          <a:xfrm>
            <a:off x="3362473" y="3879096"/>
            <a:ext cx="3975550" cy="2978904"/>
          </a:xfrm>
          <a:prstGeom prst="rect">
            <a:avLst/>
          </a:prstGeom>
        </p:spPr>
      </p:pic>
    </p:spTree>
    <p:extLst>
      <p:ext uri="{BB962C8B-B14F-4D97-AF65-F5344CB8AC3E}">
        <p14:creationId xmlns:p14="http://schemas.microsoft.com/office/powerpoint/2010/main" val="2236119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894504D-93DB-613E-0A23-23A05C2ACA57}"/>
              </a:ext>
            </a:extLst>
          </p:cNvPr>
          <p:cNvPicPr>
            <a:picLocks noChangeAspect="1"/>
          </p:cNvPicPr>
          <p:nvPr/>
        </p:nvPicPr>
        <p:blipFill>
          <a:blip r:embed="rId3"/>
          <a:stretch>
            <a:fillRect/>
          </a:stretch>
        </p:blipFill>
        <p:spPr>
          <a:xfrm>
            <a:off x="2067733" y="13062"/>
            <a:ext cx="7647767" cy="5779818"/>
          </a:xfrm>
          <a:prstGeom prst="rect">
            <a:avLst/>
          </a:prstGeom>
        </p:spPr>
      </p:pic>
      <p:sp>
        <p:nvSpPr>
          <p:cNvPr id="178178" name="Rectangle 2"/>
          <p:cNvSpPr>
            <a:spLocks noChangeArrowheads="1"/>
          </p:cNvSpPr>
          <p:nvPr/>
        </p:nvSpPr>
        <p:spPr bwMode="auto">
          <a:xfrm>
            <a:off x="7835964" y="1344618"/>
            <a:ext cx="1803335" cy="435971"/>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a:ea typeface="ＭＳ Ｐゴシック"/>
            </a:endParaRPr>
          </a:p>
        </p:txBody>
      </p:sp>
      <p:sp>
        <p:nvSpPr>
          <p:cNvPr id="178179" name="Rectangle 3"/>
          <p:cNvSpPr>
            <a:spLocks noChangeArrowheads="1"/>
          </p:cNvSpPr>
          <p:nvPr/>
        </p:nvSpPr>
        <p:spPr bwMode="auto">
          <a:xfrm>
            <a:off x="6096000" y="1305150"/>
            <a:ext cx="1744613" cy="847207"/>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a:ea typeface="ＭＳ Ｐゴシック"/>
            </a:endParaRPr>
          </a:p>
        </p:txBody>
      </p:sp>
      <p:sp>
        <p:nvSpPr>
          <p:cNvPr id="178180" name="Rectangle 4"/>
          <p:cNvSpPr>
            <a:spLocks noChangeArrowheads="1"/>
          </p:cNvSpPr>
          <p:nvPr/>
        </p:nvSpPr>
        <p:spPr bwMode="auto">
          <a:xfrm>
            <a:off x="4163820" y="1305150"/>
            <a:ext cx="1744612" cy="685800"/>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a:ea typeface="ＭＳ Ｐゴシック"/>
            </a:endParaRPr>
          </a:p>
        </p:txBody>
      </p:sp>
      <p:sp>
        <p:nvSpPr>
          <p:cNvPr id="178193" name="Rectangle 17"/>
          <p:cNvSpPr>
            <a:spLocks noChangeArrowheads="1"/>
          </p:cNvSpPr>
          <p:nvPr/>
        </p:nvSpPr>
        <p:spPr bwMode="auto">
          <a:xfrm>
            <a:off x="2067733" y="3246901"/>
            <a:ext cx="1618002" cy="685800"/>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a:ea typeface="ＭＳ Ｐゴシック"/>
            </a:endParaRPr>
          </a:p>
        </p:txBody>
      </p:sp>
      <p:sp>
        <p:nvSpPr>
          <p:cNvPr id="178194" name="Rectangle 18"/>
          <p:cNvSpPr>
            <a:spLocks noChangeArrowheads="1"/>
          </p:cNvSpPr>
          <p:nvPr/>
        </p:nvSpPr>
        <p:spPr bwMode="auto">
          <a:xfrm>
            <a:off x="2067733" y="5291313"/>
            <a:ext cx="1903128" cy="501567"/>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a:ea typeface="ＭＳ Ｐゴシック"/>
            </a:endParaRPr>
          </a:p>
        </p:txBody>
      </p:sp>
      <p:sp>
        <p:nvSpPr>
          <p:cNvPr id="178195" name="Rectangle 19"/>
          <p:cNvSpPr>
            <a:spLocks noChangeArrowheads="1"/>
          </p:cNvSpPr>
          <p:nvPr/>
        </p:nvSpPr>
        <p:spPr bwMode="auto">
          <a:xfrm>
            <a:off x="2067733" y="1236920"/>
            <a:ext cx="1903128" cy="651369"/>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a:ea typeface="ＭＳ Ｐゴシック"/>
            </a:endParaRPr>
          </a:p>
        </p:txBody>
      </p:sp>
      <p:sp>
        <p:nvSpPr>
          <p:cNvPr id="178196" name="Rectangle 20"/>
          <p:cNvSpPr>
            <a:spLocks noChangeArrowheads="1"/>
          </p:cNvSpPr>
          <p:nvPr/>
        </p:nvSpPr>
        <p:spPr bwMode="auto">
          <a:xfrm>
            <a:off x="8044083" y="5262704"/>
            <a:ext cx="1671417" cy="530176"/>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a:ea typeface="ＭＳ Ｐゴシック"/>
            </a:endParaRPr>
          </a:p>
        </p:txBody>
      </p:sp>
      <p:sp>
        <p:nvSpPr>
          <p:cNvPr id="178200" name="Text Box 24"/>
          <p:cNvSpPr txBox="1">
            <a:spLocks noChangeArrowheads="1"/>
          </p:cNvSpPr>
          <p:nvPr/>
        </p:nvSpPr>
        <p:spPr bwMode="auto">
          <a:xfrm>
            <a:off x="3508352" y="6454715"/>
            <a:ext cx="6207148" cy="4001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charset="0"/>
                <a:ea typeface="ＭＳ Ｐゴシック" charset="0"/>
              </a:rPr>
              <a:t>Hopkins et al. (2008), based on Sanders et al. (1988)</a:t>
            </a:r>
          </a:p>
        </p:txBody>
      </p:sp>
      <p:grpSp>
        <p:nvGrpSpPr>
          <p:cNvPr id="10" name="Group 9">
            <a:extLst>
              <a:ext uri="{FF2B5EF4-FFF2-40B4-BE49-F238E27FC236}">
                <a16:creationId xmlns:a16="http://schemas.microsoft.com/office/drawing/2014/main" id="{B7C0A7FF-41E5-79F8-213D-CADDA5AF084B}"/>
              </a:ext>
            </a:extLst>
          </p:cNvPr>
          <p:cNvGrpSpPr/>
          <p:nvPr/>
        </p:nvGrpSpPr>
        <p:grpSpPr>
          <a:xfrm>
            <a:off x="4038452" y="18597"/>
            <a:ext cx="4192172" cy="1692373"/>
            <a:chOff x="4251374" y="14983"/>
            <a:chExt cx="4192172" cy="1692373"/>
          </a:xfrm>
        </p:grpSpPr>
        <p:pic>
          <p:nvPicPr>
            <p:cNvPr id="2" name="Picture 2" descr="quasarStages_rgb-txt1600">
              <a:extLst>
                <a:ext uri="{FF2B5EF4-FFF2-40B4-BE49-F238E27FC236}">
                  <a16:creationId xmlns:a16="http://schemas.microsoft.com/office/drawing/2014/main" id="{5C8F8F19-6424-98A2-13C8-B6D0FA5020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1374" y="14983"/>
              <a:ext cx="4192172" cy="1668863"/>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a:extLst>
                <a:ext uri="{FF2B5EF4-FFF2-40B4-BE49-F238E27FC236}">
                  <a16:creationId xmlns:a16="http://schemas.microsoft.com/office/drawing/2014/main" id="{F99C292B-46BD-8651-EB92-440681AEB1B7}"/>
                </a:ext>
              </a:extLst>
            </p:cNvPr>
            <p:cNvSpPr txBox="1">
              <a:spLocks noChangeArrowheads="1"/>
            </p:cNvSpPr>
            <p:nvPr/>
          </p:nvSpPr>
          <p:spPr bwMode="auto">
            <a:xfrm>
              <a:off x="5242560" y="35297"/>
              <a:ext cx="2209800" cy="415925"/>
            </a:xfrm>
            <a:prstGeom prst="rect">
              <a:avLst/>
            </a:prstGeom>
            <a:solidFill>
              <a:schemeClr val="bg1">
                <a:alpha val="59000"/>
              </a:schemeClr>
            </a:solidFill>
            <a:ln w="19050">
              <a:solidFill>
                <a:schemeClr val="accent2"/>
              </a:solidFill>
              <a:miter lim="800000"/>
              <a:headEnd/>
              <a:tailEnd/>
            </a:ln>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omic Sans MS" charset="0"/>
                  <a:ea typeface="ＭＳ Ｐゴシック" charset="0"/>
                  <a:sym typeface="Symbol" charset="0"/>
                </a:rPr>
                <a:t>t=9623 </a:t>
              </a:r>
              <a:r>
                <a:rPr kumimoji="0" lang="en-US" sz="2000" b="1" i="0" u="none" strike="noStrike" kern="1200" cap="none" spc="0" normalizeH="0" baseline="0" noProof="0" dirty="0" err="1">
                  <a:ln>
                    <a:noFill/>
                  </a:ln>
                  <a:solidFill>
                    <a:srgbClr val="000000"/>
                  </a:solidFill>
                  <a:effectLst/>
                  <a:uLnTx/>
                  <a:uFillTx/>
                  <a:latin typeface="Comic Sans MS" charset="0"/>
                  <a:ea typeface="ＭＳ Ｐゴシック" charset="0"/>
                  <a:sym typeface="Symbol" charset="0"/>
                </a:rPr>
                <a:t>Myrs</a:t>
              </a:r>
              <a:endParaRPr kumimoji="0" lang="en-US" sz="2000" b="1" i="0" u="none" strike="noStrike" kern="1200" cap="none" spc="0" normalizeH="0" baseline="0" noProof="0" dirty="0">
                <a:ln>
                  <a:noFill/>
                </a:ln>
                <a:solidFill>
                  <a:srgbClr val="000000"/>
                </a:solidFill>
                <a:effectLst/>
                <a:uLnTx/>
                <a:uFillTx/>
                <a:latin typeface="Comic Sans MS" charset="0"/>
                <a:ea typeface="ＭＳ Ｐゴシック" charset="0"/>
                <a:sym typeface="Symbol" charset="0"/>
              </a:endParaRPr>
            </a:p>
          </p:txBody>
        </p:sp>
        <p:sp>
          <p:nvSpPr>
            <p:cNvPr id="5" name="TextBox 3">
              <a:extLst>
                <a:ext uri="{FF2B5EF4-FFF2-40B4-BE49-F238E27FC236}">
                  <a16:creationId xmlns:a16="http://schemas.microsoft.com/office/drawing/2014/main" id="{9E665702-5337-ADD8-29B8-6BC907414EE6}"/>
                </a:ext>
              </a:extLst>
            </p:cNvPr>
            <p:cNvSpPr txBox="1">
              <a:spLocks noChangeArrowheads="1"/>
            </p:cNvSpPr>
            <p:nvPr/>
          </p:nvSpPr>
          <p:spPr bwMode="auto">
            <a:xfrm>
              <a:off x="4256723" y="1340644"/>
              <a:ext cx="2090737" cy="366712"/>
            </a:xfrm>
            <a:prstGeom prst="rect">
              <a:avLst/>
            </a:prstGeom>
            <a:noFill/>
            <a:ln w="9525">
              <a:noFill/>
              <a:miter lim="800000"/>
              <a:headEnd/>
              <a:tailEnd/>
            </a:ln>
          </p:spPr>
          <p:txBody>
            <a:bodyPr wrap="none">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rPr>
                <a:t>Treister et al. 2010</a:t>
              </a:r>
            </a:p>
          </p:txBody>
        </p:sp>
      </p:grpSp>
      <p:sp>
        <p:nvSpPr>
          <p:cNvPr id="3" name="Rectangle 20">
            <a:extLst>
              <a:ext uri="{FF2B5EF4-FFF2-40B4-BE49-F238E27FC236}">
                <a16:creationId xmlns:a16="http://schemas.microsoft.com/office/drawing/2014/main" id="{CAE931DA-A61A-B522-973F-06AF9D748631}"/>
              </a:ext>
            </a:extLst>
          </p:cNvPr>
          <p:cNvSpPr>
            <a:spLocks noChangeArrowheads="1"/>
          </p:cNvSpPr>
          <p:nvPr/>
        </p:nvSpPr>
        <p:spPr bwMode="auto">
          <a:xfrm>
            <a:off x="8044083" y="3149273"/>
            <a:ext cx="1595216" cy="783427"/>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a:ea typeface="ＭＳ Ｐゴシック"/>
            </a:endParaRPr>
          </a:p>
        </p:txBody>
      </p:sp>
      <p:sp>
        <p:nvSpPr>
          <p:cNvPr id="9" name="Text Box 5">
            <a:extLst>
              <a:ext uri="{FF2B5EF4-FFF2-40B4-BE49-F238E27FC236}">
                <a16:creationId xmlns:a16="http://schemas.microsoft.com/office/drawing/2014/main" id="{640567EF-EBEC-309B-D843-99E0ECF16AD7}"/>
              </a:ext>
            </a:extLst>
          </p:cNvPr>
          <p:cNvSpPr txBox="1">
            <a:spLocks noChangeArrowheads="1"/>
          </p:cNvSpPr>
          <p:nvPr/>
        </p:nvSpPr>
        <p:spPr bwMode="auto">
          <a:xfrm>
            <a:off x="0" y="5407692"/>
            <a:ext cx="12149796" cy="1446550"/>
          </a:xfrm>
          <a:prstGeom prst="rect">
            <a:avLst/>
          </a:prstGeom>
          <a:solidFill>
            <a:schemeClr val="tx1"/>
          </a:solid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Numerical simulations indicate that the dual AGN phase, at &lt;10 kpc separations, is where most SMBH growth and the highest SFR rates are expected. Phase lasts ≲100-200 </a:t>
            </a:r>
            <a:r>
              <a:rPr kumimoji="0" lang="en-US" sz="2200" b="0" i="0" u="none" strike="noStrike" kern="1200" cap="none" spc="0" normalizeH="0" baseline="0" noProof="0" dirty="0" err="1">
                <a:ln>
                  <a:noFill/>
                </a:ln>
                <a:solidFill>
                  <a:srgbClr val="FFFFFF"/>
                </a:solidFill>
                <a:effectLst/>
                <a:uLnTx/>
                <a:uFillTx/>
                <a:latin typeface="Arial"/>
                <a:ea typeface="ＭＳ Ｐゴシック"/>
              </a:rPr>
              <a:t>Myrs</a:t>
            </a:r>
            <a:endParaRPr kumimoji="0" lang="en-US" sz="2200" b="0" i="0" u="none" strike="noStrike" kern="1200" cap="none" spc="0" normalizeH="0" baseline="0" noProof="0" dirty="0">
              <a:ln>
                <a:noFill/>
              </a:ln>
              <a:solidFill>
                <a:srgbClr val="FFFFFF"/>
              </a:solidFill>
              <a:effectLst/>
              <a:uLnTx/>
              <a:uFillTx/>
              <a:latin typeface="Arial"/>
              <a:ea typeface="ＭＳ Ｐゴシック"/>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Very difficult to find due to heavy obscuration and high-resolution requirements.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Only a few confirmed systems in the local Universe so far.</a:t>
            </a:r>
          </a:p>
        </p:txBody>
      </p:sp>
    </p:spTree>
    <p:extLst>
      <p:ext uri="{BB962C8B-B14F-4D97-AF65-F5344CB8AC3E}">
        <p14:creationId xmlns:p14="http://schemas.microsoft.com/office/powerpoint/2010/main" val="1263898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blinds(horizontal)">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blinds(horizontal)">
                                      <p:cBhvr>
                                        <p:cTn id="17" dur="500"/>
                                        <p:tgtEl>
                                          <p:spTgt spid="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blinds(horizontal)">
                                      <p:cBhvr>
                                        <p:cTn id="2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5800CD90-8E1A-1125-E466-59F6C32025FC}"/>
            </a:ext>
          </a:extLst>
        </p:cNvPr>
        <p:cNvGrpSpPr/>
        <p:nvPr/>
      </p:nvGrpSpPr>
      <p:grpSpPr>
        <a:xfrm>
          <a:off x="0" y="0"/>
          <a:ext cx="0" cy="0"/>
          <a:chOff x="0" y="0"/>
          <a:chExt cx="0" cy="0"/>
        </a:xfrm>
      </p:grpSpPr>
      <p:pic>
        <p:nvPicPr>
          <p:cNvPr id="55" name="Picture 54" descr="A blue screen with pink circles&#10;&#10;Description automatically generated">
            <a:extLst>
              <a:ext uri="{FF2B5EF4-FFF2-40B4-BE49-F238E27FC236}">
                <a16:creationId xmlns:a16="http://schemas.microsoft.com/office/drawing/2014/main" id="{02927CBB-70F6-07E6-1B20-2FEDD233FEB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9658" t="9007" r="5989" b="25840"/>
          <a:stretch/>
        </p:blipFill>
        <p:spPr>
          <a:xfrm>
            <a:off x="2532972" y="854338"/>
            <a:ext cx="2837898" cy="1459309"/>
          </a:xfrm>
          <a:prstGeom prst="rect">
            <a:avLst/>
          </a:prstGeom>
        </p:spPr>
      </p:pic>
      <p:sp>
        <p:nvSpPr>
          <p:cNvPr id="31" name="Rectangle 3">
            <a:extLst>
              <a:ext uri="{FF2B5EF4-FFF2-40B4-BE49-F238E27FC236}">
                <a16:creationId xmlns:a16="http://schemas.microsoft.com/office/drawing/2014/main" id="{DFDD4C32-1F5D-7204-3C2F-61666C6AFAA4}"/>
              </a:ext>
            </a:extLst>
          </p:cNvPr>
          <p:cNvSpPr>
            <a:spLocks noChangeArrowheads="1"/>
          </p:cNvSpPr>
          <p:nvPr/>
        </p:nvSpPr>
        <p:spPr bwMode="auto">
          <a:xfrm>
            <a:off x="0" y="54430"/>
            <a:ext cx="1219200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Molecular Gas in Mrk 739</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pic>
        <p:nvPicPr>
          <p:cNvPr id="52" name="Picture 51">
            <a:extLst>
              <a:ext uri="{FF2B5EF4-FFF2-40B4-BE49-F238E27FC236}">
                <a16:creationId xmlns:a16="http://schemas.microsoft.com/office/drawing/2014/main" id="{24EE4BE5-4F03-7515-6B47-5FDE8DF1EBE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8906" y="727025"/>
            <a:ext cx="2661566" cy="2009400"/>
          </a:xfrm>
          <a:prstGeom prst="rect">
            <a:avLst/>
          </a:prstGeom>
        </p:spPr>
      </p:pic>
      <p:sp>
        <p:nvSpPr>
          <p:cNvPr id="54" name="Text Box 5">
            <a:extLst>
              <a:ext uri="{FF2B5EF4-FFF2-40B4-BE49-F238E27FC236}">
                <a16:creationId xmlns:a16="http://schemas.microsoft.com/office/drawing/2014/main" id="{DF29F520-B72F-85ED-D622-E9314610F6F9}"/>
              </a:ext>
            </a:extLst>
          </p:cNvPr>
          <p:cNvSpPr txBox="1">
            <a:spLocks noChangeArrowheads="1"/>
          </p:cNvSpPr>
          <p:nvPr/>
        </p:nvSpPr>
        <p:spPr bwMode="auto">
          <a:xfrm>
            <a:off x="2070460" y="2835701"/>
            <a:ext cx="3017773" cy="722160"/>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a:ea typeface="ＭＳ Ｐゴシック"/>
              </a:rPr>
              <a:t>z=0.02985 (1”~600pc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a:ln>
                  <a:noFill/>
                </a:ln>
                <a:solidFill>
                  <a:srgbClr val="FFFFFF"/>
                </a:solidFill>
                <a:effectLst/>
                <a:uLnTx/>
                <a:uFillTx/>
                <a:latin typeface="Arial"/>
                <a:ea typeface="ＭＳ Ｐゴシック"/>
              </a:rPr>
              <a:t>Nuc</a:t>
            </a:r>
            <a:r>
              <a:rPr kumimoji="0" lang="en-US" sz="2000" b="0" i="0" u="none" strike="noStrike" kern="0" cap="none" spc="0" normalizeH="0" baseline="0" noProof="0" dirty="0">
                <a:ln>
                  <a:noFill/>
                </a:ln>
                <a:solidFill>
                  <a:srgbClr val="FFFFFF"/>
                </a:solidFill>
                <a:effectLst/>
                <a:uLnTx/>
                <a:uFillTx/>
                <a:latin typeface="Arial"/>
                <a:ea typeface="ＭＳ Ｐゴシック"/>
              </a:rPr>
              <a:t>. Sep. ~5.8” (3.4 kpc)</a:t>
            </a:r>
          </a:p>
        </p:txBody>
      </p:sp>
      <p:sp>
        <p:nvSpPr>
          <p:cNvPr id="53" name="TextBox 52">
            <a:extLst>
              <a:ext uri="{FF2B5EF4-FFF2-40B4-BE49-F238E27FC236}">
                <a16:creationId xmlns:a16="http://schemas.microsoft.com/office/drawing/2014/main" id="{466FF3F6-375C-D72C-8CAF-C4A2F497E89D}"/>
              </a:ext>
            </a:extLst>
          </p:cNvPr>
          <p:cNvSpPr txBox="1"/>
          <p:nvPr/>
        </p:nvSpPr>
        <p:spPr>
          <a:xfrm>
            <a:off x="128906" y="749298"/>
            <a:ext cx="1039732" cy="369332"/>
          </a:xfrm>
          <a:prstGeom prst="rect">
            <a:avLst/>
          </a:prstGeom>
          <a:solidFill>
            <a:sysClr val="windowText" lastClr="0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srgbClr val="00B0F0"/>
                </a:solidFill>
                <a:effectLst/>
                <a:uLnTx/>
                <a:uFillTx/>
                <a:latin typeface="Calibri" panose="020F0502020204030204"/>
                <a:ea typeface="ＭＳ Ｐゴシック"/>
              </a:rPr>
              <a:t>Mrk</a:t>
            </a:r>
            <a:r>
              <a:rPr kumimoji="0" lang="en-US" sz="1800" b="0" i="0" u="none" strike="noStrike" kern="0" cap="none" spc="0" normalizeH="0" baseline="0" noProof="0" dirty="0">
                <a:ln>
                  <a:noFill/>
                </a:ln>
                <a:solidFill>
                  <a:srgbClr val="00B0F0"/>
                </a:solidFill>
                <a:effectLst/>
                <a:uLnTx/>
                <a:uFillTx/>
                <a:latin typeface="Calibri" panose="020F0502020204030204"/>
                <a:ea typeface="ＭＳ Ｐゴシック"/>
              </a:rPr>
              <a:t> 739</a:t>
            </a:r>
          </a:p>
        </p:txBody>
      </p:sp>
      <p:sp>
        <p:nvSpPr>
          <p:cNvPr id="57" name="Text Box 5">
            <a:extLst>
              <a:ext uri="{FF2B5EF4-FFF2-40B4-BE49-F238E27FC236}">
                <a16:creationId xmlns:a16="http://schemas.microsoft.com/office/drawing/2014/main" id="{9712C684-EB0B-4233-F5F2-87FD3EC4CCCE}"/>
              </a:ext>
            </a:extLst>
          </p:cNvPr>
          <p:cNvSpPr txBox="1">
            <a:spLocks noChangeArrowheads="1"/>
          </p:cNvSpPr>
          <p:nvPr/>
        </p:nvSpPr>
        <p:spPr bwMode="auto">
          <a:xfrm>
            <a:off x="249822" y="2401481"/>
            <a:ext cx="1837632"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ＭＳ Ｐゴシック"/>
              </a:rPr>
              <a:t>Tubín+2021</a:t>
            </a:r>
          </a:p>
        </p:txBody>
      </p:sp>
      <p:pic>
        <p:nvPicPr>
          <p:cNvPr id="3" name="Picture 2">
            <a:extLst>
              <a:ext uri="{FF2B5EF4-FFF2-40B4-BE49-F238E27FC236}">
                <a16:creationId xmlns:a16="http://schemas.microsoft.com/office/drawing/2014/main" id="{0431CD0F-7904-9DCA-977D-91D72AB04414}"/>
              </a:ext>
            </a:extLst>
          </p:cNvPr>
          <p:cNvPicPr>
            <a:picLocks noChangeAspect="1"/>
          </p:cNvPicPr>
          <p:nvPr/>
        </p:nvPicPr>
        <p:blipFill>
          <a:blip r:embed="rId4"/>
          <a:srcRect/>
          <a:stretch/>
        </p:blipFill>
        <p:spPr>
          <a:xfrm>
            <a:off x="7433104" y="796019"/>
            <a:ext cx="4451847" cy="2400762"/>
          </a:xfrm>
          <a:prstGeom prst="rect">
            <a:avLst/>
          </a:prstGeom>
        </p:spPr>
      </p:pic>
      <p:sp>
        <p:nvSpPr>
          <p:cNvPr id="2" name="Rectangle 3">
            <a:extLst>
              <a:ext uri="{FF2B5EF4-FFF2-40B4-BE49-F238E27FC236}">
                <a16:creationId xmlns:a16="http://schemas.microsoft.com/office/drawing/2014/main" id="{53EA05C5-6426-946B-FE3C-369A52D17DE0}"/>
              </a:ext>
            </a:extLst>
          </p:cNvPr>
          <p:cNvSpPr>
            <a:spLocks noChangeArrowheads="1"/>
          </p:cNvSpPr>
          <p:nvPr/>
        </p:nvSpPr>
        <p:spPr bwMode="auto">
          <a:xfrm>
            <a:off x="7909545" y="775730"/>
            <a:ext cx="3498963"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ALMA CO(2-1) Moment 8</a:t>
            </a:r>
            <a:endParaRPr kumimoji="0" lang="en-US" sz="20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sp>
        <p:nvSpPr>
          <p:cNvPr id="6" name="TextBox 5">
            <a:extLst>
              <a:ext uri="{FF2B5EF4-FFF2-40B4-BE49-F238E27FC236}">
                <a16:creationId xmlns:a16="http://schemas.microsoft.com/office/drawing/2014/main" id="{9963B3DD-C765-569E-8402-65EC8FF99651}"/>
              </a:ext>
            </a:extLst>
          </p:cNvPr>
          <p:cNvSpPr txBox="1"/>
          <p:nvPr/>
        </p:nvSpPr>
        <p:spPr>
          <a:xfrm>
            <a:off x="2775491" y="1939815"/>
            <a:ext cx="901209"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ＭＳ Ｐゴシック"/>
              </a:rPr>
              <a:t>Mrk739E</a:t>
            </a:r>
          </a:p>
        </p:txBody>
      </p:sp>
      <p:sp>
        <p:nvSpPr>
          <p:cNvPr id="7" name="TextBox 6">
            <a:extLst>
              <a:ext uri="{FF2B5EF4-FFF2-40B4-BE49-F238E27FC236}">
                <a16:creationId xmlns:a16="http://schemas.microsoft.com/office/drawing/2014/main" id="{DA65AFA2-0F0C-D018-C010-4582A500DACF}"/>
              </a:ext>
            </a:extLst>
          </p:cNvPr>
          <p:cNvSpPr txBox="1"/>
          <p:nvPr/>
        </p:nvSpPr>
        <p:spPr>
          <a:xfrm>
            <a:off x="4317758" y="1185361"/>
            <a:ext cx="950901"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ＭＳ Ｐゴシック"/>
              </a:rPr>
              <a:t>Mrk739W</a:t>
            </a:r>
          </a:p>
        </p:txBody>
      </p:sp>
      <p:sp>
        <p:nvSpPr>
          <p:cNvPr id="8" name="Text Box 5">
            <a:extLst>
              <a:ext uri="{FF2B5EF4-FFF2-40B4-BE49-F238E27FC236}">
                <a16:creationId xmlns:a16="http://schemas.microsoft.com/office/drawing/2014/main" id="{ABA14D22-E3F5-11EF-82A7-3018DDC02468}"/>
              </a:ext>
            </a:extLst>
          </p:cNvPr>
          <p:cNvSpPr txBox="1">
            <a:spLocks noChangeArrowheads="1"/>
          </p:cNvSpPr>
          <p:nvPr/>
        </p:nvSpPr>
        <p:spPr bwMode="auto">
          <a:xfrm>
            <a:off x="9730865" y="2609262"/>
            <a:ext cx="1837632"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err="1">
                <a:ln>
                  <a:noFill/>
                </a:ln>
                <a:solidFill>
                  <a:srgbClr val="FFFFFF"/>
                </a:solidFill>
                <a:effectLst/>
                <a:uLnTx/>
                <a:uFillTx/>
                <a:latin typeface="Arial"/>
                <a:ea typeface="ＭＳ Ｐゴシック"/>
              </a:rPr>
              <a:t>Tubín+in</a:t>
            </a:r>
            <a:r>
              <a:rPr kumimoji="0" lang="en-US" sz="1800" b="0" i="0" u="none" strike="noStrike" kern="0" cap="none" spc="0" normalizeH="0" baseline="0" noProof="0" dirty="0">
                <a:ln>
                  <a:noFill/>
                </a:ln>
                <a:solidFill>
                  <a:srgbClr val="FFFFFF"/>
                </a:solidFill>
                <a:effectLst/>
                <a:uLnTx/>
                <a:uFillTx/>
                <a:latin typeface="Arial"/>
                <a:ea typeface="ＭＳ Ｐゴシック"/>
              </a:rPr>
              <a:t> prep.</a:t>
            </a:r>
          </a:p>
        </p:txBody>
      </p:sp>
      <p:pic>
        <p:nvPicPr>
          <p:cNvPr id="9" name="Picture 8">
            <a:extLst>
              <a:ext uri="{FF2B5EF4-FFF2-40B4-BE49-F238E27FC236}">
                <a16:creationId xmlns:a16="http://schemas.microsoft.com/office/drawing/2014/main" id="{D210C36B-A792-1F8E-D809-FC91D16B3AD9}"/>
              </a:ext>
            </a:extLst>
          </p:cNvPr>
          <p:cNvPicPr>
            <a:picLocks noChangeAspect="1"/>
          </p:cNvPicPr>
          <p:nvPr/>
        </p:nvPicPr>
        <p:blipFill>
          <a:blip r:embed="rId5"/>
          <a:srcRect/>
          <a:stretch/>
        </p:blipFill>
        <p:spPr>
          <a:xfrm>
            <a:off x="128906" y="3927619"/>
            <a:ext cx="5370869" cy="2896366"/>
          </a:xfrm>
          <a:prstGeom prst="rect">
            <a:avLst/>
          </a:prstGeom>
        </p:spPr>
      </p:pic>
      <p:sp>
        <p:nvSpPr>
          <p:cNvPr id="4" name="TextBox 3">
            <a:extLst>
              <a:ext uri="{FF2B5EF4-FFF2-40B4-BE49-F238E27FC236}">
                <a16:creationId xmlns:a16="http://schemas.microsoft.com/office/drawing/2014/main" id="{5804F1C7-DA94-2801-EB21-77B0259B94EE}"/>
              </a:ext>
            </a:extLst>
          </p:cNvPr>
          <p:cNvSpPr txBox="1"/>
          <p:nvPr/>
        </p:nvSpPr>
        <p:spPr>
          <a:xfrm>
            <a:off x="2457980" y="5479329"/>
            <a:ext cx="901209"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ＭＳ Ｐゴシック"/>
              </a:rPr>
              <a:t>Mrk739E</a:t>
            </a:r>
          </a:p>
        </p:txBody>
      </p:sp>
      <p:sp>
        <p:nvSpPr>
          <p:cNvPr id="5" name="TextBox 4">
            <a:extLst>
              <a:ext uri="{FF2B5EF4-FFF2-40B4-BE49-F238E27FC236}">
                <a16:creationId xmlns:a16="http://schemas.microsoft.com/office/drawing/2014/main" id="{4A01CC5E-CE69-7335-AC68-B0DC65426724}"/>
              </a:ext>
            </a:extLst>
          </p:cNvPr>
          <p:cNvSpPr txBox="1"/>
          <p:nvPr/>
        </p:nvSpPr>
        <p:spPr>
          <a:xfrm>
            <a:off x="3201249" y="4749055"/>
            <a:ext cx="950901"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ＭＳ Ｐゴシック"/>
              </a:rPr>
              <a:t>Mrk739W</a:t>
            </a:r>
          </a:p>
        </p:txBody>
      </p:sp>
      <p:sp>
        <p:nvSpPr>
          <p:cNvPr id="10" name="Text Box 5">
            <a:extLst>
              <a:ext uri="{FF2B5EF4-FFF2-40B4-BE49-F238E27FC236}">
                <a16:creationId xmlns:a16="http://schemas.microsoft.com/office/drawing/2014/main" id="{E1BE10FA-C0F1-964C-AA70-C08211828888}"/>
              </a:ext>
            </a:extLst>
          </p:cNvPr>
          <p:cNvSpPr txBox="1">
            <a:spLocks noChangeArrowheads="1"/>
          </p:cNvSpPr>
          <p:nvPr/>
        </p:nvSpPr>
        <p:spPr bwMode="auto">
          <a:xfrm>
            <a:off x="5889948" y="3599768"/>
            <a:ext cx="6173146" cy="1107996"/>
          </a:xfrm>
          <a:prstGeom prst="rect">
            <a:avLst/>
          </a:prstGeom>
          <a:no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Two distinct, separate components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No obvious interactions between them</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Consistent with two rotating disks</a:t>
            </a:r>
          </a:p>
        </p:txBody>
      </p:sp>
      <p:sp>
        <p:nvSpPr>
          <p:cNvPr id="11" name="Text Box 5">
            <a:extLst>
              <a:ext uri="{FF2B5EF4-FFF2-40B4-BE49-F238E27FC236}">
                <a16:creationId xmlns:a16="http://schemas.microsoft.com/office/drawing/2014/main" id="{06F5190C-18F2-79C0-16A8-A9F60455BAAD}"/>
              </a:ext>
            </a:extLst>
          </p:cNvPr>
          <p:cNvSpPr txBox="1">
            <a:spLocks noChangeArrowheads="1"/>
          </p:cNvSpPr>
          <p:nvPr/>
        </p:nvSpPr>
        <p:spPr bwMode="auto">
          <a:xfrm>
            <a:off x="3359189" y="6222556"/>
            <a:ext cx="1837632"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err="1">
                <a:ln>
                  <a:noFill/>
                </a:ln>
                <a:solidFill>
                  <a:srgbClr val="FFFFFF"/>
                </a:solidFill>
                <a:effectLst/>
                <a:uLnTx/>
                <a:uFillTx/>
                <a:latin typeface="Arial"/>
                <a:ea typeface="ＭＳ Ｐゴシック"/>
              </a:rPr>
              <a:t>Tubín+in</a:t>
            </a:r>
            <a:r>
              <a:rPr kumimoji="0" lang="en-US" sz="1800" b="0" i="0" u="none" strike="noStrike" kern="0" cap="none" spc="0" normalizeH="0" baseline="0" noProof="0" dirty="0">
                <a:ln>
                  <a:noFill/>
                </a:ln>
                <a:solidFill>
                  <a:srgbClr val="FFFFFF"/>
                </a:solidFill>
                <a:effectLst/>
                <a:uLnTx/>
                <a:uFillTx/>
                <a:latin typeface="Arial"/>
                <a:ea typeface="ＭＳ Ｐゴシック"/>
              </a:rPr>
              <a:t> prep.</a:t>
            </a:r>
          </a:p>
        </p:txBody>
      </p:sp>
      <p:sp>
        <p:nvSpPr>
          <p:cNvPr id="12" name="Rectangle 3">
            <a:extLst>
              <a:ext uri="{FF2B5EF4-FFF2-40B4-BE49-F238E27FC236}">
                <a16:creationId xmlns:a16="http://schemas.microsoft.com/office/drawing/2014/main" id="{78BF8F3E-BCAC-72D6-0A87-7B3253FAAD10}"/>
              </a:ext>
            </a:extLst>
          </p:cNvPr>
          <p:cNvSpPr>
            <a:spLocks noChangeArrowheads="1"/>
          </p:cNvSpPr>
          <p:nvPr/>
        </p:nvSpPr>
        <p:spPr bwMode="auto">
          <a:xfrm>
            <a:off x="929625" y="3855032"/>
            <a:ext cx="3498963"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ALMA CO(2-1) Moment 1</a:t>
            </a:r>
            <a:endParaRPr kumimoji="0" lang="en-US" sz="20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spTree>
    <p:extLst>
      <p:ext uri="{BB962C8B-B14F-4D97-AF65-F5344CB8AC3E}">
        <p14:creationId xmlns:p14="http://schemas.microsoft.com/office/powerpoint/2010/main" val="24326695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93F20C3A-ECC1-9D0E-DD61-B6BD2BE00F1E}"/>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D071C73C-2453-6F9D-0848-E7634642E75A}"/>
              </a:ext>
            </a:extLst>
          </p:cNvPr>
          <p:cNvPicPr>
            <a:picLocks noChangeAspect="1"/>
          </p:cNvPicPr>
          <p:nvPr/>
        </p:nvPicPr>
        <p:blipFill>
          <a:blip r:embed="rId2"/>
          <a:stretch>
            <a:fillRect/>
          </a:stretch>
        </p:blipFill>
        <p:spPr>
          <a:xfrm>
            <a:off x="-1" y="0"/>
            <a:ext cx="4367463" cy="4298139"/>
          </a:xfrm>
          <a:prstGeom prst="rect">
            <a:avLst/>
          </a:prstGeom>
        </p:spPr>
      </p:pic>
      <p:sp>
        <p:nvSpPr>
          <p:cNvPr id="31" name="Rectangle 3">
            <a:extLst>
              <a:ext uri="{FF2B5EF4-FFF2-40B4-BE49-F238E27FC236}">
                <a16:creationId xmlns:a16="http://schemas.microsoft.com/office/drawing/2014/main" id="{8289BA13-9BB9-04C2-7C1C-AD71591C8A94}"/>
              </a:ext>
            </a:extLst>
          </p:cNvPr>
          <p:cNvSpPr>
            <a:spLocks noChangeArrowheads="1"/>
          </p:cNvSpPr>
          <p:nvPr/>
        </p:nvSpPr>
        <p:spPr bwMode="auto">
          <a:xfrm>
            <a:off x="0" y="54430"/>
            <a:ext cx="1219200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NGC 6240</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pic>
        <p:nvPicPr>
          <p:cNvPr id="40" name="Picture 39" descr="A blue background with white text and numbers&#10;&#10;Description automatically generated">
            <a:extLst>
              <a:ext uri="{FF2B5EF4-FFF2-40B4-BE49-F238E27FC236}">
                <a16:creationId xmlns:a16="http://schemas.microsoft.com/office/drawing/2014/main" id="{8DC52731-2A5E-E796-2872-2FD9C92D57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159" t="23615" r="11551" b="14768"/>
          <a:stretch/>
        </p:blipFill>
        <p:spPr>
          <a:xfrm>
            <a:off x="2409449" y="4350004"/>
            <a:ext cx="2322857" cy="2319327"/>
          </a:xfrm>
          <a:prstGeom prst="rect">
            <a:avLst/>
          </a:prstGeom>
        </p:spPr>
      </p:pic>
      <p:pic>
        <p:nvPicPr>
          <p:cNvPr id="41" name="Picture 2" descr="Hubble Interacting Galaxy NGC 6240">
            <a:extLst>
              <a:ext uri="{FF2B5EF4-FFF2-40B4-BE49-F238E27FC236}">
                <a16:creationId xmlns:a16="http://schemas.microsoft.com/office/drawing/2014/main" id="{61D54766-51A9-4062-67A6-8D6600518B68}"/>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4537404">
            <a:off x="228974" y="4472080"/>
            <a:ext cx="2117283" cy="2179662"/>
          </a:xfrm>
          <a:prstGeom prst="rect">
            <a:avLst/>
          </a:prstGeom>
          <a:noFill/>
          <a:extLst>
            <a:ext uri="{909E8E84-426E-40DD-AFC4-6F175D3DCCD1}">
              <a14:hiddenFill xmlns:a14="http://schemas.microsoft.com/office/drawing/2010/main">
                <a:solidFill>
                  <a:srgbClr val="FFFFFF"/>
                </a:solidFill>
              </a14:hiddenFill>
            </a:ext>
          </a:extLst>
        </p:spPr>
      </p:pic>
      <p:cxnSp>
        <p:nvCxnSpPr>
          <p:cNvPr id="42" name="Straight Connector 41">
            <a:extLst>
              <a:ext uri="{FF2B5EF4-FFF2-40B4-BE49-F238E27FC236}">
                <a16:creationId xmlns:a16="http://schemas.microsoft.com/office/drawing/2014/main" id="{3B61EFA6-99FE-90FC-DA07-E6F124C061CC}"/>
              </a:ext>
            </a:extLst>
          </p:cNvPr>
          <p:cNvCxnSpPr/>
          <p:nvPr/>
        </p:nvCxnSpPr>
        <p:spPr>
          <a:xfrm>
            <a:off x="466015" y="6315082"/>
            <a:ext cx="724328" cy="0"/>
          </a:xfrm>
          <a:prstGeom prst="line">
            <a:avLst/>
          </a:prstGeom>
          <a:noFill/>
          <a:ln w="25400" cap="flat" cmpd="sng" algn="ctr">
            <a:solidFill>
              <a:sysClr val="window" lastClr="FFFFFF"/>
            </a:solidFill>
            <a:prstDash val="solid"/>
            <a:miter lim="800000"/>
          </a:ln>
          <a:effectLst/>
        </p:spPr>
      </p:cxnSp>
      <p:sp>
        <p:nvSpPr>
          <p:cNvPr id="43" name="TextBox 42">
            <a:extLst>
              <a:ext uri="{FF2B5EF4-FFF2-40B4-BE49-F238E27FC236}">
                <a16:creationId xmlns:a16="http://schemas.microsoft.com/office/drawing/2014/main" id="{F30288B6-DEF8-09D1-2165-BBD32CA056FF}"/>
              </a:ext>
            </a:extLst>
          </p:cNvPr>
          <p:cNvSpPr txBox="1"/>
          <p:nvPr/>
        </p:nvSpPr>
        <p:spPr>
          <a:xfrm rot="10800000" flipV="1">
            <a:off x="626246" y="6330777"/>
            <a:ext cx="573891"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ＭＳ Ｐゴシック"/>
              </a:rPr>
              <a:t>60”</a:t>
            </a:r>
          </a:p>
        </p:txBody>
      </p:sp>
      <p:cxnSp>
        <p:nvCxnSpPr>
          <p:cNvPr id="44" name="Straight Arrow Connector 43">
            <a:extLst>
              <a:ext uri="{FF2B5EF4-FFF2-40B4-BE49-F238E27FC236}">
                <a16:creationId xmlns:a16="http://schemas.microsoft.com/office/drawing/2014/main" id="{EF634DDC-172B-2097-5100-5693AB091A7B}"/>
              </a:ext>
            </a:extLst>
          </p:cNvPr>
          <p:cNvCxnSpPr>
            <a:cxnSpLocks/>
          </p:cNvCxnSpPr>
          <p:nvPr/>
        </p:nvCxnSpPr>
        <p:spPr>
          <a:xfrm flipV="1">
            <a:off x="1402070" y="4391367"/>
            <a:ext cx="1007379" cy="898552"/>
          </a:xfrm>
          <a:prstGeom prst="straightConnector1">
            <a:avLst/>
          </a:prstGeom>
          <a:noFill/>
          <a:ln w="12700" cap="flat" cmpd="sng" algn="ctr">
            <a:solidFill>
              <a:sysClr val="window" lastClr="FFFFFF"/>
            </a:solidFill>
            <a:prstDash val="solid"/>
            <a:miter lim="800000"/>
            <a:tailEnd type="triangle"/>
          </a:ln>
          <a:effectLst/>
        </p:spPr>
      </p:cxnSp>
      <p:cxnSp>
        <p:nvCxnSpPr>
          <p:cNvPr id="45" name="Straight Arrow Connector 44">
            <a:extLst>
              <a:ext uri="{FF2B5EF4-FFF2-40B4-BE49-F238E27FC236}">
                <a16:creationId xmlns:a16="http://schemas.microsoft.com/office/drawing/2014/main" id="{672D9320-49A9-7D36-723F-42D593884204}"/>
              </a:ext>
            </a:extLst>
          </p:cNvPr>
          <p:cNvCxnSpPr>
            <a:cxnSpLocks/>
          </p:cNvCxnSpPr>
          <p:nvPr/>
        </p:nvCxnSpPr>
        <p:spPr>
          <a:xfrm>
            <a:off x="1402070" y="5547582"/>
            <a:ext cx="997585" cy="1121450"/>
          </a:xfrm>
          <a:prstGeom prst="straightConnector1">
            <a:avLst/>
          </a:prstGeom>
          <a:noFill/>
          <a:ln w="12700" cap="flat" cmpd="sng" algn="ctr">
            <a:solidFill>
              <a:sysClr val="window" lastClr="FFFFFF"/>
            </a:solidFill>
            <a:prstDash val="solid"/>
            <a:miter lim="800000"/>
            <a:tailEnd type="triangle"/>
          </a:ln>
          <a:effectLst/>
        </p:spPr>
      </p:cxnSp>
      <p:sp>
        <p:nvSpPr>
          <p:cNvPr id="46" name="Text Box 5">
            <a:extLst>
              <a:ext uri="{FF2B5EF4-FFF2-40B4-BE49-F238E27FC236}">
                <a16:creationId xmlns:a16="http://schemas.microsoft.com/office/drawing/2014/main" id="{5A1BAE1C-EEB5-F4B9-411C-81BB294591EF}"/>
              </a:ext>
            </a:extLst>
          </p:cNvPr>
          <p:cNvSpPr txBox="1">
            <a:spLocks noChangeArrowheads="1"/>
          </p:cNvSpPr>
          <p:nvPr/>
        </p:nvSpPr>
        <p:spPr bwMode="auto">
          <a:xfrm>
            <a:off x="7487807" y="103836"/>
            <a:ext cx="2983787" cy="915706"/>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a:ea typeface="ＭＳ Ｐゴシック"/>
              </a:rPr>
              <a:t>z=0.0243 (1”~490pc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a:ln>
                  <a:noFill/>
                </a:ln>
                <a:solidFill>
                  <a:srgbClr val="FFFFFF"/>
                </a:solidFill>
                <a:effectLst/>
                <a:uLnTx/>
                <a:uFillTx/>
                <a:latin typeface="Arial"/>
                <a:ea typeface="ＭＳ Ｐゴシック"/>
              </a:rPr>
              <a:t>Nuc</a:t>
            </a:r>
            <a:r>
              <a:rPr kumimoji="0" lang="en-US" sz="2000" b="0" i="0" u="none" strike="noStrike" kern="0" cap="none" spc="0" normalizeH="0" baseline="0" noProof="0" dirty="0">
                <a:ln>
                  <a:noFill/>
                </a:ln>
                <a:solidFill>
                  <a:srgbClr val="FFFFFF"/>
                </a:solidFill>
                <a:effectLst/>
                <a:uLnTx/>
                <a:uFillTx/>
                <a:latin typeface="Arial"/>
                <a:ea typeface="ＭＳ Ｐゴシック"/>
              </a:rPr>
              <a:t>. sep. ~1.5” (735 pc)</a:t>
            </a:r>
          </a:p>
        </p:txBody>
      </p:sp>
      <p:sp>
        <p:nvSpPr>
          <p:cNvPr id="49" name="TextBox 48">
            <a:extLst>
              <a:ext uri="{FF2B5EF4-FFF2-40B4-BE49-F238E27FC236}">
                <a16:creationId xmlns:a16="http://schemas.microsoft.com/office/drawing/2014/main" id="{D7F7CCFF-4866-80AC-6A6F-BCA4E51DFB6C}"/>
              </a:ext>
            </a:extLst>
          </p:cNvPr>
          <p:cNvSpPr txBox="1"/>
          <p:nvPr/>
        </p:nvSpPr>
        <p:spPr>
          <a:xfrm>
            <a:off x="95869" y="4355339"/>
            <a:ext cx="1233054" cy="369332"/>
          </a:xfrm>
          <a:prstGeom prst="rect">
            <a:avLst/>
          </a:prstGeom>
          <a:solidFill>
            <a:sysClr val="windowText" lastClr="0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B0F0"/>
                </a:solidFill>
                <a:effectLst/>
                <a:uLnTx/>
                <a:uFillTx/>
                <a:latin typeface="Calibri" panose="020F0502020204030204"/>
                <a:ea typeface="ＭＳ Ｐゴシック"/>
              </a:rPr>
              <a:t>NGC 6240</a:t>
            </a:r>
          </a:p>
        </p:txBody>
      </p:sp>
      <p:sp>
        <p:nvSpPr>
          <p:cNvPr id="50" name="Text Box 5">
            <a:extLst>
              <a:ext uri="{FF2B5EF4-FFF2-40B4-BE49-F238E27FC236}">
                <a16:creationId xmlns:a16="http://schemas.microsoft.com/office/drawing/2014/main" id="{D6B27FEB-D707-82A5-3FB3-BE4F2A681DE4}"/>
              </a:ext>
            </a:extLst>
          </p:cNvPr>
          <p:cNvSpPr txBox="1">
            <a:spLocks noChangeArrowheads="1"/>
          </p:cNvSpPr>
          <p:nvPr/>
        </p:nvSpPr>
        <p:spPr bwMode="auto">
          <a:xfrm>
            <a:off x="9678539" y="6326442"/>
            <a:ext cx="2268082"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a:ln>
                  <a:noFill/>
                </a:ln>
                <a:solidFill>
                  <a:srgbClr val="FFFFFF"/>
                </a:solidFill>
                <a:effectLst/>
                <a:uLnTx/>
                <a:uFillTx/>
                <a:latin typeface="Arial"/>
                <a:ea typeface="ＭＳ Ｐゴシック"/>
              </a:rPr>
              <a:t>Treister</a:t>
            </a:r>
            <a:r>
              <a:rPr kumimoji="0" lang="en-US" sz="2000" b="0" i="0" u="none" strike="noStrike" kern="0" cap="none" spc="0" normalizeH="0" baseline="0" noProof="0" dirty="0">
                <a:ln>
                  <a:noFill/>
                </a:ln>
                <a:solidFill>
                  <a:srgbClr val="FFFFFF"/>
                </a:solidFill>
                <a:effectLst/>
                <a:uLnTx/>
                <a:uFillTx/>
                <a:latin typeface="Arial"/>
                <a:ea typeface="ＭＳ Ｐゴシック"/>
              </a:rPr>
              <a:t>+2020</a:t>
            </a:r>
          </a:p>
        </p:txBody>
      </p:sp>
      <p:pic>
        <p:nvPicPr>
          <p:cNvPr id="2" name="Picture 1" descr="A picture containing monitor&#10;&#10;Description automatically generated">
            <a:extLst>
              <a:ext uri="{FF2B5EF4-FFF2-40B4-BE49-F238E27FC236}">
                <a16:creationId xmlns:a16="http://schemas.microsoft.com/office/drawing/2014/main" id="{F83ABFD4-C8CC-C9BA-85D5-F8D3CA162908}"/>
              </a:ext>
            </a:extLst>
          </p:cNvPr>
          <p:cNvPicPr>
            <a:picLocks noChangeAspect="1"/>
          </p:cNvPicPr>
          <p:nvPr/>
        </p:nvPicPr>
        <p:blipFill rotWithShape="1">
          <a:blip r:embed="rId5"/>
          <a:srcRect l="16916" t="22230" r="10767" b="15934"/>
          <a:stretch/>
        </p:blipFill>
        <p:spPr>
          <a:xfrm>
            <a:off x="8300860" y="1454213"/>
            <a:ext cx="3645759" cy="3591145"/>
          </a:xfrm>
          <a:prstGeom prst="rect">
            <a:avLst/>
          </a:prstGeom>
        </p:spPr>
      </p:pic>
      <p:sp>
        <p:nvSpPr>
          <p:cNvPr id="3" name="Rectangle 3">
            <a:extLst>
              <a:ext uri="{FF2B5EF4-FFF2-40B4-BE49-F238E27FC236}">
                <a16:creationId xmlns:a16="http://schemas.microsoft.com/office/drawing/2014/main" id="{96742D1D-0DBF-FBE8-8825-CEC74BACD6EB}"/>
              </a:ext>
            </a:extLst>
          </p:cNvPr>
          <p:cNvSpPr>
            <a:spLocks noChangeArrowheads="1"/>
          </p:cNvSpPr>
          <p:nvPr/>
        </p:nvSpPr>
        <p:spPr bwMode="auto">
          <a:xfrm>
            <a:off x="8342104" y="1515751"/>
            <a:ext cx="3498963"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ALMA CO(2-1) Moment 0</a:t>
            </a:r>
            <a:endParaRPr kumimoji="0" lang="en-US" sz="20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pic>
        <p:nvPicPr>
          <p:cNvPr id="5" name="Picture 4">
            <a:extLst>
              <a:ext uri="{FF2B5EF4-FFF2-40B4-BE49-F238E27FC236}">
                <a16:creationId xmlns:a16="http://schemas.microsoft.com/office/drawing/2014/main" id="{F75D61BF-1A2C-9074-83D8-EF4F3E9B80F2}"/>
              </a:ext>
            </a:extLst>
          </p:cNvPr>
          <p:cNvPicPr>
            <a:picLocks noChangeAspect="1"/>
          </p:cNvPicPr>
          <p:nvPr/>
        </p:nvPicPr>
        <p:blipFill rotWithShape="1">
          <a:blip r:embed="rId6"/>
          <a:srcRect l="19502" t="17334" r="16857" b="36842"/>
          <a:stretch/>
        </p:blipFill>
        <p:spPr>
          <a:xfrm>
            <a:off x="5011157" y="1695219"/>
            <a:ext cx="3372608" cy="3142655"/>
          </a:xfrm>
          <a:prstGeom prst="rect">
            <a:avLst/>
          </a:prstGeom>
        </p:spPr>
      </p:pic>
      <p:sp>
        <p:nvSpPr>
          <p:cNvPr id="6" name="Rectangle 3">
            <a:extLst>
              <a:ext uri="{FF2B5EF4-FFF2-40B4-BE49-F238E27FC236}">
                <a16:creationId xmlns:a16="http://schemas.microsoft.com/office/drawing/2014/main" id="{3292387E-6430-E7BB-DF25-E24C7F8F44F4}"/>
              </a:ext>
            </a:extLst>
          </p:cNvPr>
          <p:cNvSpPr>
            <a:spLocks noChangeArrowheads="1"/>
          </p:cNvSpPr>
          <p:nvPr/>
        </p:nvSpPr>
        <p:spPr bwMode="auto">
          <a:xfrm>
            <a:off x="4969026" y="1575911"/>
            <a:ext cx="3498963"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outerShdw blurRad="38100" dist="38100" dir="2700000" algn="tl">
                    <a:srgbClr val="DDDDDD"/>
                  </a:outerShdw>
                </a:effectLst>
                <a:uLnTx/>
                <a:uFillTx/>
                <a:latin typeface="Futura" pitchFamily="-103" charset="0"/>
                <a:ea typeface="ＭＳ Ｐゴシック"/>
              </a:rPr>
              <a:t>ALMA CO(2-1) Moment 1</a:t>
            </a:r>
            <a:endParaRPr kumimoji="0" lang="en-US" sz="2000" b="0" i="0" u="none" strike="noStrike" kern="1200" cap="none" spc="0" normalizeH="0" baseline="0" noProof="0" dirty="0">
              <a:ln>
                <a:noFill/>
              </a:ln>
              <a:solidFill>
                <a:srgbClr val="000000"/>
              </a:solidFill>
              <a:effectLst>
                <a:outerShdw blurRad="38100" dist="38100" dir="2700000" algn="tl">
                  <a:srgbClr val="DDDDDD"/>
                </a:outerShdw>
              </a:effectLst>
              <a:uLnTx/>
              <a:uFillTx/>
              <a:latin typeface="Futura" pitchFamily="-103" charset="0"/>
              <a:ea typeface="ＭＳ Ｐゴシック"/>
              <a:cs typeface="+mn-cs"/>
            </a:endParaRPr>
          </a:p>
        </p:txBody>
      </p:sp>
      <p:sp>
        <p:nvSpPr>
          <p:cNvPr id="7" name="Text Box 5">
            <a:extLst>
              <a:ext uri="{FF2B5EF4-FFF2-40B4-BE49-F238E27FC236}">
                <a16:creationId xmlns:a16="http://schemas.microsoft.com/office/drawing/2014/main" id="{C614C165-7E63-2AC8-914F-7335B464697B}"/>
              </a:ext>
            </a:extLst>
          </p:cNvPr>
          <p:cNvSpPr txBox="1">
            <a:spLocks noChangeArrowheads="1"/>
          </p:cNvSpPr>
          <p:nvPr/>
        </p:nvSpPr>
        <p:spPr bwMode="auto">
          <a:xfrm>
            <a:off x="5731489" y="5015843"/>
            <a:ext cx="6173146" cy="1446550"/>
          </a:xfrm>
          <a:prstGeom prst="rect">
            <a:avLst/>
          </a:prstGeom>
          <a:no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Most gas found between the nuclei, connecting them.</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Significant, &gt;500 km/s, outflow (~4000 M</a:t>
            </a:r>
            <a:r>
              <a:rPr kumimoji="0" lang="en-US" sz="2200" b="0" i="0" u="none" strike="noStrike" kern="1200" cap="none" spc="0" normalizeH="0" baseline="-25000" noProof="0" dirty="0">
                <a:ln>
                  <a:noFill/>
                </a:ln>
                <a:solidFill>
                  <a:srgbClr val="FFFFFF"/>
                </a:solidFill>
                <a:effectLst/>
                <a:uLnTx/>
                <a:uFillTx/>
                <a:latin typeface="Arial"/>
                <a:ea typeface="ＭＳ Ｐゴシック"/>
              </a:rPr>
              <a:t>o</a:t>
            </a:r>
            <a:r>
              <a:rPr kumimoji="0" lang="en-US" sz="2200" b="0" i="0" u="none" strike="noStrike" kern="1200" cap="none" spc="0" normalizeH="0" baseline="0" noProof="0" dirty="0">
                <a:ln>
                  <a:noFill/>
                </a:ln>
                <a:solidFill>
                  <a:srgbClr val="FFFFFF"/>
                </a:solidFill>
                <a:effectLst/>
                <a:uLnTx/>
                <a:uFillTx/>
                <a:latin typeface="Arial"/>
                <a:ea typeface="ＭＳ Ｐゴシック"/>
              </a:rPr>
              <a:t>/</a:t>
            </a:r>
            <a:r>
              <a:rPr kumimoji="0" lang="en-US" sz="2200" b="0" i="0" u="none" strike="noStrike" kern="1200" cap="none" spc="0" normalizeH="0" baseline="0" noProof="0" dirty="0" err="1">
                <a:ln>
                  <a:noFill/>
                </a:ln>
                <a:solidFill>
                  <a:srgbClr val="FFFFFF"/>
                </a:solidFill>
                <a:effectLst/>
                <a:uLnTx/>
                <a:uFillTx/>
                <a:latin typeface="Arial"/>
                <a:ea typeface="ＭＳ Ｐゴシック"/>
              </a:rPr>
              <a:t>yr</a:t>
            </a:r>
            <a:r>
              <a:rPr kumimoji="0" lang="en-US" sz="2200" b="0" i="0" u="none" strike="noStrike" kern="1200" cap="none" spc="0" normalizeH="0" baseline="0" noProof="0" dirty="0">
                <a:ln>
                  <a:noFill/>
                </a:ln>
                <a:solidFill>
                  <a:srgbClr val="FFFFFF"/>
                </a:solidFill>
                <a:effectLst/>
                <a:uLnTx/>
                <a:uFillTx/>
                <a:latin typeface="Arial"/>
                <a:ea typeface="ＭＳ Ｐゴシック"/>
              </a:rPr>
              <a:t>) containing 10% of molecular mass.</a:t>
            </a:r>
          </a:p>
        </p:txBody>
      </p:sp>
      <p:sp>
        <p:nvSpPr>
          <p:cNvPr id="4" name="TextBox 3">
            <a:extLst>
              <a:ext uri="{FF2B5EF4-FFF2-40B4-BE49-F238E27FC236}">
                <a16:creationId xmlns:a16="http://schemas.microsoft.com/office/drawing/2014/main" id="{C8D7F018-613A-C6EC-8B8A-A0A5E378A19C}"/>
              </a:ext>
            </a:extLst>
          </p:cNvPr>
          <p:cNvSpPr txBox="1">
            <a:spLocks noChangeArrowheads="1"/>
          </p:cNvSpPr>
          <p:nvPr/>
        </p:nvSpPr>
        <p:spPr bwMode="auto">
          <a:xfrm>
            <a:off x="1765754" y="4077870"/>
            <a:ext cx="3070071" cy="369332"/>
          </a:xfrm>
          <a:prstGeom prst="rect">
            <a:avLst/>
          </a:prstGeom>
          <a:noFill/>
          <a:ln w="9525">
            <a:noFill/>
            <a:miter lim="800000"/>
            <a:headEnd/>
            <a:tailEnd/>
          </a:ln>
        </p:spPr>
        <p:txBody>
          <a:bodyPr wrap="none">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rPr>
              <a:t>Muller-Sanchez et al., 2018</a:t>
            </a:r>
          </a:p>
        </p:txBody>
      </p:sp>
      <p:sp>
        <p:nvSpPr>
          <p:cNvPr id="9" name="Rectangle 2">
            <a:extLst>
              <a:ext uri="{FF2B5EF4-FFF2-40B4-BE49-F238E27FC236}">
                <a16:creationId xmlns:a16="http://schemas.microsoft.com/office/drawing/2014/main" id="{CB16F389-B318-322B-247D-32E36C21A8D7}"/>
              </a:ext>
            </a:extLst>
          </p:cNvPr>
          <p:cNvSpPr>
            <a:spLocks noChangeArrowheads="1"/>
          </p:cNvSpPr>
          <p:nvPr/>
        </p:nvSpPr>
        <p:spPr bwMode="auto">
          <a:xfrm>
            <a:off x="3120345" y="660853"/>
            <a:ext cx="2494234" cy="1219202"/>
          </a:xfrm>
          <a:prstGeom prst="rect">
            <a:avLst/>
          </a:prstGeom>
          <a:noFill/>
          <a:ln w="9525">
            <a:noFill/>
            <a:miter lim="800000"/>
            <a:headEnd/>
            <a:tailEnd/>
          </a:ln>
        </p:spPr>
        <p:txBody>
          <a:bodyPr anchor="ctr">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a:ea typeface="ＭＳ Ｐゴシック"/>
              </a:rPr>
              <a:t>~40M</a:t>
            </a:r>
            <a:r>
              <a:rPr kumimoji="0" lang="en-US" sz="2400" b="0" i="0" u="none" strike="noStrike" kern="1200" cap="none" spc="0" normalizeH="0" baseline="-25000" noProof="0" dirty="0">
                <a:ln>
                  <a:noFill/>
                </a:ln>
                <a:solidFill>
                  <a:srgbClr val="FFFFFF"/>
                </a:solidFill>
                <a:effectLst/>
                <a:uLnTx/>
                <a:uFillTx/>
                <a:latin typeface="Arial"/>
                <a:ea typeface="ＭＳ Ｐゴシック"/>
              </a:rPr>
              <a:t>o</a:t>
            </a:r>
            <a:r>
              <a:rPr kumimoji="0" lang="en-US" sz="2400" b="0" i="0" u="none" strike="noStrike" kern="1200" cap="none" spc="0" normalizeH="0" baseline="0" noProof="0" dirty="0">
                <a:ln>
                  <a:noFill/>
                </a:ln>
                <a:solidFill>
                  <a:srgbClr val="FFFFFF"/>
                </a:solidFill>
                <a:effectLst/>
                <a:uLnTx/>
                <a:uFillTx/>
                <a:latin typeface="Arial"/>
                <a:ea typeface="ＭＳ Ｐゴシック"/>
              </a:rPr>
              <a:t>/</a:t>
            </a:r>
            <a:r>
              <a:rPr kumimoji="0" lang="en-US" sz="2400" b="0" i="0" u="none" strike="noStrike" kern="1200" cap="none" spc="0" normalizeH="0" baseline="0" noProof="0" dirty="0" err="1">
                <a:ln>
                  <a:noFill/>
                </a:ln>
                <a:solidFill>
                  <a:srgbClr val="FFFFFF"/>
                </a:solidFill>
                <a:effectLst/>
                <a:uLnTx/>
                <a:uFillTx/>
                <a:latin typeface="Arial"/>
                <a:ea typeface="ＭＳ Ｐゴシック"/>
              </a:rPr>
              <a:t>yr</a:t>
            </a:r>
            <a:r>
              <a:rPr kumimoji="0" lang="en-US" sz="2400" b="0" i="0" u="none" strike="noStrike" kern="1200" cap="none" spc="0" normalizeH="0" baseline="0" noProof="0" dirty="0">
                <a:ln>
                  <a:noFill/>
                </a:ln>
                <a:solidFill>
                  <a:srgbClr val="FFFFFF"/>
                </a:solidFill>
                <a:effectLst/>
                <a:uLnTx/>
                <a:uFillTx/>
                <a:latin typeface="Arial"/>
                <a:ea typeface="ＭＳ Ｐゴシック"/>
              </a:rPr>
              <a:t> in Hα</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a:ea typeface="ＭＳ Ｐゴシック"/>
              </a:rPr>
              <a:t>62 M</a:t>
            </a:r>
            <a:r>
              <a:rPr kumimoji="0" lang="en-US" sz="2400" b="0" i="0" u="none" strike="noStrike" kern="1200" cap="none" spc="0" normalizeH="0" baseline="-25000" noProof="0" dirty="0">
                <a:ln>
                  <a:noFill/>
                </a:ln>
                <a:solidFill>
                  <a:srgbClr val="FFFFFF"/>
                </a:solidFill>
                <a:effectLst/>
                <a:uLnTx/>
                <a:uFillTx/>
                <a:latin typeface="Arial"/>
                <a:ea typeface="ＭＳ Ｐゴシック"/>
              </a:rPr>
              <a:t>o</a:t>
            </a:r>
            <a:r>
              <a:rPr kumimoji="0" lang="en-US" sz="2400" b="0" i="0" u="none" strike="noStrike" kern="1200" cap="none" spc="0" normalizeH="0" baseline="0" noProof="0" dirty="0">
                <a:ln>
                  <a:noFill/>
                </a:ln>
                <a:solidFill>
                  <a:srgbClr val="FFFFFF"/>
                </a:solidFill>
                <a:effectLst/>
                <a:uLnTx/>
                <a:uFillTx/>
                <a:latin typeface="Arial"/>
                <a:ea typeface="ＭＳ Ｐゴシック"/>
              </a:rPr>
              <a:t>/</a:t>
            </a:r>
            <a:r>
              <a:rPr kumimoji="0" lang="en-US" sz="2400" b="0" i="0" u="none" strike="noStrike" kern="1200" cap="none" spc="0" normalizeH="0" baseline="0" noProof="0" dirty="0" err="1">
                <a:ln>
                  <a:noFill/>
                </a:ln>
                <a:solidFill>
                  <a:srgbClr val="FFFFFF"/>
                </a:solidFill>
                <a:effectLst/>
                <a:uLnTx/>
                <a:uFillTx/>
                <a:latin typeface="Arial"/>
                <a:ea typeface="ＭＳ Ｐゴシック"/>
              </a:rPr>
              <a:t>yr</a:t>
            </a:r>
            <a:r>
              <a:rPr kumimoji="0" lang="en-US" sz="2400" b="0" i="0" u="none" strike="noStrike" kern="1200" cap="none" spc="0" normalizeH="0" baseline="0" noProof="0" dirty="0">
                <a:ln>
                  <a:noFill/>
                </a:ln>
                <a:solidFill>
                  <a:srgbClr val="FFFFFF"/>
                </a:solidFill>
                <a:effectLst/>
                <a:uLnTx/>
                <a:uFillTx/>
                <a:latin typeface="Arial"/>
                <a:ea typeface="ＭＳ Ｐゴシック"/>
              </a:rPr>
              <a:t> in [OIII]</a:t>
            </a:r>
          </a:p>
        </p:txBody>
      </p:sp>
    </p:spTree>
    <p:extLst>
      <p:ext uri="{BB962C8B-B14F-4D97-AF65-F5344CB8AC3E}">
        <p14:creationId xmlns:p14="http://schemas.microsoft.com/office/powerpoint/2010/main" val="21538832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7D9E9FB1-306B-379F-D4F7-4CCB263D314A}"/>
            </a:ext>
          </a:extLst>
        </p:cNvPr>
        <p:cNvGrpSpPr/>
        <p:nvPr/>
      </p:nvGrpSpPr>
      <p:grpSpPr>
        <a:xfrm>
          <a:off x="0" y="0"/>
          <a:ext cx="0" cy="0"/>
          <a:chOff x="0" y="0"/>
          <a:chExt cx="0" cy="0"/>
        </a:xfrm>
      </p:grpSpPr>
      <p:pic>
        <p:nvPicPr>
          <p:cNvPr id="30" name="Content Placeholder 5" descr="A picture containing text, star, night sky&#10;&#10;Description automatically generated">
            <a:extLst>
              <a:ext uri="{FF2B5EF4-FFF2-40B4-BE49-F238E27FC236}">
                <a16:creationId xmlns:a16="http://schemas.microsoft.com/office/drawing/2014/main" id="{29AA37BE-D088-2958-5437-CA851ED6D883}"/>
              </a:ext>
            </a:extLst>
          </p:cNvPr>
          <p:cNvPicPr>
            <a:picLocks noChangeAspect="1"/>
          </p:cNvPicPr>
          <p:nvPr/>
        </p:nvPicPr>
        <p:blipFill rotWithShape="1">
          <a:blip r:embed="rId2" cstate="screen">
            <a:alphaModFix/>
            <a:extLst>
              <a:ext uri="{28A0092B-C50C-407E-A947-70E740481C1C}">
                <a14:useLocalDpi xmlns:a14="http://schemas.microsoft.com/office/drawing/2010/main"/>
              </a:ext>
            </a:extLst>
          </a:blip>
          <a:srcRect/>
          <a:stretch/>
        </p:blipFill>
        <p:spPr>
          <a:xfrm>
            <a:off x="9170763" y="3777276"/>
            <a:ext cx="2052372" cy="2009398"/>
          </a:xfrm>
          <a:prstGeom prst="rect">
            <a:avLst/>
          </a:prstGeom>
          <a:ln>
            <a:solidFill>
              <a:sysClr val="window" lastClr="FFFFFF"/>
            </a:solidFill>
          </a:ln>
        </p:spPr>
      </p:pic>
      <p:sp>
        <p:nvSpPr>
          <p:cNvPr id="31" name="Rectangle 3">
            <a:extLst>
              <a:ext uri="{FF2B5EF4-FFF2-40B4-BE49-F238E27FC236}">
                <a16:creationId xmlns:a16="http://schemas.microsoft.com/office/drawing/2014/main" id="{9E7AFABF-F832-E23F-1A5C-70C36777477D}"/>
              </a:ext>
            </a:extLst>
          </p:cNvPr>
          <p:cNvSpPr>
            <a:spLocks noChangeArrowheads="1"/>
          </p:cNvSpPr>
          <p:nvPr/>
        </p:nvSpPr>
        <p:spPr bwMode="auto">
          <a:xfrm>
            <a:off x="0" y="54430"/>
            <a:ext cx="1219200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UGC4211</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sp>
        <p:nvSpPr>
          <p:cNvPr id="32" name="Text Box 5">
            <a:extLst>
              <a:ext uri="{FF2B5EF4-FFF2-40B4-BE49-F238E27FC236}">
                <a16:creationId xmlns:a16="http://schemas.microsoft.com/office/drawing/2014/main" id="{E2140683-B751-280E-CAB0-BD02A6E85A98}"/>
              </a:ext>
            </a:extLst>
          </p:cNvPr>
          <p:cNvSpPr txBox="1">
            <a:spLocks noChangeArrowheads="1"/>
          </p:cNvSpPr>
          <p:nvPr/>
        </p:nvSpPr>
        <p:spPr bwMode="auto">
          <a:xfrm>
            <a:off x="8162342" y="5816213"/>
            <a:ext cx="2870425" cy="515301"/>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a:ea typeface="ＭＳ Ｐゴシック"/>
              </a:rPr>
              <a:t>z=0.034 (1”~700pc ) </a:t>
            </a:r>
            <a:r>
              <a:rPr kumimoji="0" lang="en-US" sz="2000" b="0" i="0" u="none" strike="noStrike" kern="0" cap="none" spc="0" normalizeH="0" baseline="0" noProof="0" dirty="0" err="1">
                <a:ln>
                  <a:noFill/>
                </a:ln>
                <a:solidFill>
                  <a:srgbClr val="FFFFFF"/>
                </a:solidFill>
                <a:effectLst/>
                <a:uLnTx/>
                <a:uFillTx/>
                <a:latin typeface="Arial"/>
                <a:ea typeface="ＭＳ Ｐゴシック"/>
              </a:rPr>
              <a:t>Nuc</a:t>
            </a:r>
            <a:r>
              <a:rPr kumimoji="0" lang="en-US" sz="2000" b="0" i="0" u="none" strike="noStrike" kern="0" cap="none" spc="0" normalizeH="0" baseline="0" noProof="0" dirty="0">
                <a:ln>
                  <a:noFill/>
                </a:ln>
                <a:solidFill>
                  <a:srgbClr val="FFFFFF"/>
                </a:solidFill>
                <a:effectLst/>
                <a:uLnTx/>
                <a:uFillTx/>
                <a:latin typeface="Arial"/>
                <a:ea typeface="ＭＳ Ｐゴシック"/>
              </a:rPr>
              <a:t> sep. ~0.3” (230 pc)</a:t>
            </a:r>
          </a:p>
        </p:txBody>
      </p:sp>
      <p:pic>
        <p:nvPicPr>
          <p:cNvPr id="33" name="Picture 32">
            <a:extLst>
              <a:ext uri="{FF2B5EF4-FFF2-40B4-BE49-F238E27FC236}">
                <a16:creationId xmlns:a16="http://schemas.microsoft.com/office/drawing/2014/main" id="{0C3CFC4E-8341-12F4-C842-C7B139A34E8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383694" y="3777276"/>
            <a:ext cx="2063229" cy="2020029"/>
          </a:xfrm>
          <a:prstGeom prst="rect">
            <a:avLst/>
          </a:prstGeom>
        </p:spPr>
      </p:pic>
      <p:sp>
        <p:nvSpPr>
          <p:cNvPr id="34" name="TextBox 33">
            <a:extLst>
              <a:ext uri="{FF2B5EF4-FFF2-40B4-BE49-F238E27FC236}">
                <a16:creationId xmlns:a16="http://schemas.microsoft.com/office/drawing/2014/main" id="{E9441D67-9253-781A-00E8-332295BC62F9}"/>
              </a:ext>
            </a:extLst>
          </p:cNvPr>
          <p:cNvSpPr txBox="1"/>
          <p:nvPr/>
        </p:nvSpPr>
        <p:spPr>
          <a:xfrm>
            <a:off x="7456603" y="3802655"/>
            <a:ext cx="1156260" cy="369332"/>
          </a:xfrm>
          <a:prstGeom prst="rect">
            <a:avLst/>
          </a:prstGeom>
          <a:solidFill>
            <a:sysClr val="windowText" lastClr="0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B0F0"/>
                </a:solidFill>
                <a:effectLst/>
                <a:uLnTx/>
                <a:uFillTx/>
                <a:latin typeface="Calibri" panose="020F0502020204030204"/>
                <a:ea typeface="ＭＳ Ｐゴシック"/>
              </a:rPr>
              <a:t>UGC 4211</a:t>
            </a:r>
          </a:p>
        </p:txBody>
      </p:sp>
      <p:sp>
        <p:nvSpPr>
          <p:cNvPr id="35" name="TextBox 34">
            <a:extLst>
              <a:ext uri="{FF2B5EF4-FFF2-40B4-BE49-F238E27FC236}">
                <a16:creationId xmlns:a16="http://schemas.microsoft.com/office/drawing/2014/main" id="{614FF176-E553-97DD-520B-4F8F8AE9A233}"/>
              </a:ext>
            </a:extLst>
          </p:cNvPr>
          <p:cNvSpPr txBox="1"/>
          <p:nvPr/>
        </p:nvSpPr>
        <p:spPr>
          <a:xfrm rot="10800000" flipV="1">
            <a:off x="7470352" y="5110984"/>
            <a:ext cx="1157258"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ＭＳ Ｐゴシック"/>
              </a:rPr>
              <a:t>Zoom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ＭＳ Ｐゴシック"/>
              </a:rPr>
              <a:t>20X</a:t>
            </a:r>
          </a:p>
        </p:txBody>
      </p:sp>
      <p:sp>
        <p:nvSpPr>
          <p:cNvPr id="36" name="Text Box 5">
            <a:extLst>
              <a:ext uri="{FF2B5EF4-FFF2-40B4-BE49-F238E27FC236}">
                <a16:creationId xmlns:a16="http://schemas.microsoft.com/office/drawing/2014/main" id="{B04B4429-1936-991F-35AB-623728D0B66D}"/>
              </a:ext>
            </a:extLst>
          </p:cNvPr>
          <p:cNvSpPr txBox="1">
            <a:spLocks noChangeArrowheads="1"/>
          </p:cNvSpPr>
          <p:nvPr/>
        </p:nvSpPr>
        <p:spPr bwMode="auto">
          <a:xfrm>
            <a:off x="9726005" y="5385719"/>
            <a:ext cx="1456267"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ＭＳ Ｐゴシック"/>
              </a:rPr>
              <a:t>Koss+2023</a:t>
            </a:r>
          </a:p>
        </p:txBody>
      </p:sp>
      <p:sp>
        <p:nvSpPr>
          <p:cNvPr id="37" name="TextBox 36">
            <a:extLst>
              <a:ext uri="{FF2B5EF4-FFF2-40B4-BE49-F238E27FC236}">
                <a16:creationId xmlns:a16="http://schemas.microsoft.com/office/drawing/2014/main" id="{4357D3A8-1295-8954-819E-83825488399D}"/>
              </a:ext>
            </a:extLst>
          </p:cNvPr>
          <p:cNvSpPr txBox="1"/>
          <p:nvPr/>
        </p:nvSpPr>
        <p:spPr>
          <a:xfrm>
            <a:off x="10204488" y="4114869"/>
            <a:ext cx="989373" cy="276999"/>
          </a:xfrm>
          <a:prstGeom prst="rect">
            <a:avLst/>
          </a:prstGeom>
          <a:solidFill>
            <a:sysClr val="windowText" lastClr="000000"/>
          </a:solidFill>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latin typeface="Calibri" panose="020F0502020204030204"/>
                <a:ea typeface="ＭＳ Ｐゴシック"/>
              </a:rPr>
              <a:t>.25” (177 pc)</a:t>
            </a:r>
          </a:p>
        </p:txBody>
      </p:sp>
      <p:cxnSp>
        <p:nvCxnSpPr>
          <p:cNvPr id="38" name="Straight Connector 37">
            <a:extLst>
              <a:ext uri="{FF2B5EF4-FFF2-40B4-BE49-F238E27FC236}">
                <a16:creationId xmlns:a16="http://schemas.microsoft.com/office/drawing/2014/main" id="{9EF226CE-9217-C821-05F4-65FB3D2E6E36}"/>
              </a:ext>
            </a:extLst>
          </p:cNvPr>
          <p:cNvCxnSpPr>
            <a:cxnSpLocks/>
          </p:cNvCxnSpPr>
          <p:nvPr/>
        </p:nvCxnSpPr>
        <p:spPr>
          <a:xfrm>
            <a:off x="10530565" y="4122314"/>
            <a:ext cx="383952" cy="0"/>
          </a:xfrm>
          <a:prstGeom prst="line">
            <a:avLst/>
          </a:prstGeom>
          <a:noFill/>
          <a:ln w="22225" cap="flat" cmpd="sng" algn="ctr">
            <a:solidFill>
              <a:sysClr val="window" lastClr="FFFFFF"/>
            </a:solidFill>
            <a:prstDash val="solid"/>
            <a:miter lim="800000"/>
          </a:ln>
          <a:effectLst/>
        </p:spPr>
      </p:cxnSp>
      <p:sp>
        <p:nvSpPr>
          <p:cNvPr id="39" name="TextBox 38">
            <a:extLst>
              <a:ext uri="{FF2B5EF4-FFF2-40B4-BE49-F238E27FC236}">
                <a16:creationId xmlns:a16="http://schemas.microsoft.com/office/drawing/2014/main" id="{A7362C42-EBB7-0C25-4A09-AB1ACAF232C7}"/>
              </a:ext>
            </a:extLst>
          </p:cNvPr>
          <p:cNvSpPr txBox="1"/>
          <p:nvPr/>
        </p:nvSpPr>
        <p:spPr>
          <a:xfrm>
            <a:off x="10454139" y="3825561"/>
            <a:ext cx="739722" cy="276999"/>
          </a:xfrm>
          <a:prstGeom prst="rect">
            <a:avLst/>
          </a:prstGeom>
          <a:solidFill>
            <a:sysClr val="windowText" lastClr="0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ＭＳ Ｐゴシック"/>
              </a:rPr>
              <a:t>ALMA</a:t>
            </a:r>
          </a:p>
        </p:txBody>
      </p:sp>
      <p:pic>
        <p:nvPicPr>
          <p:cNvPr id="2" name="Picture 1">
            <a:extLst>
              <a:ext uri="{FF2B5EF4-FFF2-40B4-BE49-F238E27FC236}">
                <a16:creationId xmlns:a16="http://schemas.microsoft.com/office/drawing/2014/main" id="{965D1A47-D250-C8D3-5F08-F152B75BCC8E}"/>
              </a:ext>
            </a:extLst>
          </p:cNvPr>
          <p:cNvPicPr>
            <a:picLocks noChangeAspect="1"/>
          </p:cNvPicPr>
          <p:nvPr/>
        </p:nvPicPr>
        <p:blipFill>
          <a:blip r:embed="rId4"/>
          <a:stretch>
            <a:fillRect/>
          </a:stretch>
        </p:blipFill>
        <p:spPr>
          <a:xfrm>
            <a:off x="68143" y="3451846"/>
            <a:ext cx="6027857" cy="3351724"/>
          </a:xfrm>
          <a:prstGeom prst="rect">
            <a:avLst/>
          </a:prstGeom>
        </p:spPr>
      </p:pic>
      <p:sp>
        <p:nvSpPr>
          <p:cNvPr id="5" name="Text Box 5">
            <a:extLst>
              <a:ext uri="{FF2B5EF4-FFF2-40B4-BE49-F238E27FC236}">
                <a16:creationId xmlns:a16="http://schemas.microsoft.com/office/drawing/2014/main" id="{736C0CDA-C31B-AE10-C34F-C92BECEFDF8B}"/>
              </a:ext>
            </a:extLst>
          </p:cNvPr>
          <p:cNvSpPr txBox="1">
            <a:spLocks noChangeArrowheads="1"/>
          </p:cNvSpPr>
          <p:nvPr/>
        </p:nvSpPr>
        <p:spPr bwMode="auto">
          <a:xfrm>
            <a:off x="6096000" y="851070"/>
            <a:ext cx="5663192" cy="2164506"/>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solidFill>
                <a:srgbClr val="FFFFFF"/>
              </a:solidFill>
              <a:effectLst/>
              <a:uLnTx/>
              <a:uFillTx/>
              <a:latin typeface="Arial"/>
              <a:ea typeface="ＭＳ Ｐゴシック"/>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Lack of CO in the southern nucleus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Velocity gradient centered on northern nucleus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Significant molecular gas in between the nuclei</a:t>
            </a:r>
          </a:p>
        </p:txBody>
      </p:sp>
      <p:pic>
        <p:nvPicPr>
          <p:cNvPr id="6" name="Picture 5">
            <a:extLst>
              <a:ext uri="{FF2B5EF4-FFF2-40B4-BE49-F238E27FC236}">
                <a16:creationId xmlns:a16="http://schemas.microsoft.com/office/drawing/2014/main" id="{2FB6DB0E-38D6-C3BB-3394-0ED4B3842E9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602515"/>
            <a:ext cx="5219063" cy="2814500"/>
          </a:xfrm>
          <a:prstGeom prst="rect">
            <a:avLst/>
          </a:prstGeom>
        </p:spPr>
      </p:pic>
      <p:sp>
        <p:nvSpPr>
          <p:cNvPr id="7" name="TextBox 6">
            <a:extLst>
              <a:ext uri="{FF2B5EF4-FFF2-40B4-BE49-F238E27FC236}">
                <a16:creationId xmlns:a16="http://schemas.microsoft.com/office/drawing/2014/main" id="{DF16DCD0-9EE3-454A-5AB5-24135C4CE056}"/>
              </a:ext>
            </a:extLst>
          </p:cNvPr>
          <p:cNvSpPr txBox="1"/>
          <p:nvPr/>
        </p:nvSpPr>
        <p:spPr>
          <a:xfrm>
            <a:off x="2360563" y="1902133"/>
            <a:ext cx="837089" cy="24622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a:ea typeface="ＭＳ Ｐゴシック"/>
              </a:rPr>
              <a:t>UGC4211S</a:t>
            </a:r>
          </a:p>
        </p:txBody>
      </p:sp>
      <p:sp>
        <p:nvSpPr>
          <p:cNvPr id="8" name="TextBox 7">
            <a:extLst>
              <a:ext uri="{FF2B5EF4-FFF2-40B4-BE49-F238E27FC236}">
                <a16:creationId xmlns:a16="http://schemas.microsoft.com/office/drawing/2014/main" id="{9C2B007A-D95C-E336-ACDE-E6B5B4704537}"/>
              </a:ext>
            </a:extLst>
          </p:cNvPr>
          <p:cNvSpPr txBox="1"/>
          <p:nvPr/>
        </p:nvSpPr>
        <p:spPr>
          <a:xfrm>
            <a:off x="2360563" y="1165204"/>
            <a:ext cx="837089" cy="24622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a:ea typeface="ＭＳ Ｐゴシック"/>
              </a:rPr>
              <a:t>UGC4211N</a:t>
            </a:r>
          </a:p>
        </p:txBody>
      </p:sp>
      <p:sp>
        <p:nvSpPr>
          <p:cNvPr id="9" name="Rectangle 3">
            <a:extLst>
              <a:ext uri="{FF2B5EF4-FFF2-40B4-BE49-F238E27FC236}">
                <a16:creationId xmlns:a16="http://schemas.microsoft.com/office/drawing/2014/main" id="{ECBDB885-0185-3449-1672-7D7BFCD13D01}"/>
              </a:ext>
            </a:extLst>
          </p:cNvPr>
          <p:cNvSpPr>
            <a:spLocks noChangeArrowheads="1"/>
          </p:cNvSpPr>
          <p:nvPr/>
        </p:nvSpPr>
        <p:spPr bwMode="auto">
          <a:xfrm>
            <a:off x="860049" y="527707"/>
            <a:ext cx="3498963"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ALMA CO(2-1) Moment 0</a:t>
            </a:r>
            <a:endParaRPr kumimoji="0" lang="en-US" sz="20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sp>
        <p:nvSpPr>
          <p:cNvPr id="4" name="Rectangle 3">
            <a:extLst>
              <a:ext uri="{FF2B5EF4-FFF2-40B4-BE49-F238E27FC236}">
                <a16:creationId xmlns:a16="http://schemas.microsoft.com/office/drawing/2014/main" id="{1C41AE0D-6BC2-00CE-A8EA-92ED1938BC72}"/>
              </a:ext>
            </a:extLst>
          </p:cNvPr>
          <p:cNvSpPr>
            <a:spLocks noChangeArrowheads="1"/>
          </p:cNvSpPr>
          <p:nvPr/>
        </p:nvSpPr>
        <p:spPr bwMode="auto">
          <a:xfrm>
            <a:off x="860048" y="2613752"/>
            <a:ext cx="3498963"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FFFFFF"/>
                </a:solidFill>
                <a:effectLst>
                  <a:outerShdw blurRad="38100" dist="38100" dir="2700000" algn="tl">
                    <a:srgbClr val="DDDDDD"/>
                  </a:outerShdw>
                </a:effectLst>
                <a:uLnTx/>
                <a:uFillTx/>
                <a:latin typeface="Futura" pitchFamily="-103" charset="0"/>
                <a:ea typeface="ＭＳ Ｐゴシック"/>
              </a:rPr>
              <a:t>ALMA CO(2-1) Moment 1</a:t>
            </a:r>
            <a:endParaRPr kumimoji="0" lang="en-US" sz="2000" b="0" i="0" u="none" strike="noStrike" kern="1200" cap="none" spc="0" normalizeH="0" baseline="0" noProof="0" dirty="0">
              <a:ln>
                <a:noFill/>
              </a:ln>
              <a:solidFill>
                <a:srgbClr val="FFFFFF"/>
              </a:solidFill>
              <a:effectLst>
                <a:outerShdw blurRad="38100" dist="38100" dir="2700000" algn="tl">
                  <a:srgbClr val="DDDDDD"/>
                </a:outerShdw>
              </a:effectLst>
              <a:uLnTx/>
              <a:uFillTx/>
              <a:latin typeface="Futura" pitchFamily="-103" charset="0"/>
              <a:ea typeface="ＭＳ Ｐゴシック"/>
              <a:cs typeface="+mn-cs"/>
            </a:endParaRPr>
          </a:p>
        </p:txBody>
      </p:sp>
    </p:spTree>
    <p:extLst>
      <p:ext uri="{BB962C8B-B14F-4D97-AF65-F5344CB8AC3E}">
        <p14:creationId xmlns:p14="http://schemas.microsoft.com/office/powerpoint/2010/main" val="17045524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F86DC90D-EEE4-876D-EAFA-C9FB54494A47}"/>
            </a:ext>
          </a:extLst>
        </p:cNvPr>
        <p:cNvGrpSpPr/>
        <p:nvPr/>
      </p:nvGrpSpPr>
      <p:grpSpPr>
        <a:xfrm>
          <a:off x="0" y="0"/>
          <a:ext cx="0" cy="0"/>
          <a:chOff x="0" y="0"/>
          <a:chExt cx="0" cy="0"/>
        </a:xfrm>
      </p:grpSpPr>
      <p:sp>
        <p:nvSpPr>
          <p:cNvPr id="6" name="Rectangle 3">
            <a:extLst>
              <a:ext uri="{FF2B5EF4-FFF2-40B4-BE49-F238E27FC236}">
                <a16:creationId xmlns:a16="http://schemas.microsoft.com/office/drawing/2014/main" id="{A79F4978-4518-E2AD-F535-F28E3CD961A9}"/>
              </a:ext>
            </a:extLst>
          </p:cNvPr>
          <p:cNvSpPr>
            <a:spLocks noChangeArrowheads="1"/>
          </p:cNvSpPr>
          <p:nvPr/>
        </p:nvSpPr>
        <p:spPr bwMode="auto">
          <a:xfrm>
            <a:off x="251460" y="54431"/>
            <a:ext cx="11761470" cy="83711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Significant and complete samples of dual AGN</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sp>
        <p:nvSpPr>
          <p:cNvPr id="2" name="Text Box 5">
            <a:extLst>
              <a:ext uri="{FF2B5EF4-FFF2-40B4-BE49-F238E27FC236}">
                <a16:creationId xmlns:a16="http://schemas.microsoft.com/office/drawing/2014/main" id="{C7F0DB07-95E5-805F-BC55-629DD597C695}"/>
              </a:ext>
            </a:extLst>
          </p:cNvPr>
          <p:cNvSpPr txBox="1">
            <a:spLocks noChangeArrowheads="1"/>
          </p:cNvSpPr>
          <p:nvPr/>
        </p:nvSpPr>
        <p:spPr bwMode="auto">
          <a:xfrm>
            <a:off x="179070" y="6388006"/>
            <a:ext cx="2564131"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Koss, ET, et al. (2023)</a:t>
            </a:r>
          </a:p>
        </p:txBody>
      </p:sp>
      <p:pic>
        <p:nvPicPr>
          <p:cNvPr id="5" name="Picture 4">
            <a:extLst>
              <a:ext uri="{FF2B5EF4-FFF2-40B4-BE49-F238E27FC236}">
                <a16:creationId xmlns:a16="http://schemas.microsoft.com/office/drawing/2014/main" id="{2F9E278B-2F44-583D-D644-49F787DFDE3A}"/>
              </a:ext>
            </a:extLst>
          </p:cNvPr>
          <p:cNvPicPr>
            <a:picLocks noChangeAspect="1"/>
          </p:cNvPicPr>
          <p:nvPr/>
        </p:nvPicPr>
        <p:blipFill>
          <a:blip r:embed="rId3"/>
          <a:srcRect/>
          <a:stretch/>
        </p:blipFill>
        <p:spPr>
          <a:xfrm>
            <a:off x="22860" y="1010368"/>
            <a:ext cx="7155180" cy="5189714"/>
          </a:xfrm>
          <a:prstGeom prst="rect">
            <a:avLst/>
          </a:prstGeom>
        </p:spPr>
      </p:pic>
      <p:sp>
        <p:nvSpPr>
          <p:cNvPr id="3" name="Text Box 5">
            <a:extLst>
              <a:ext uri="{FF2B5EF4-FFF2-40B4-BE49-F238E27FC236}">
                <a16:creationId xmlns:a16="http://schemas.microsoft.com/office/drawing/2014/main" id="{867069AC-969D-174D-E686-3A738EB733E1}"/>
              </a:ext>
            </a:extLst>
          </p:cNvPr>
          <p:cNvSpPr txBox="1">
            <a:spLocks noChangeArrowheads="1"/>
          </p:cNvSpPr>
          <p:nvPr/>
        </p:nvSpPr>
        <p:spPr bwMode="auto">
          <a:xfrm>
            <a:off x="7214234" y="1010368"/>
            <a:ext cx="4977766" cy="5189714"/>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Currently, very few incomplete and biased samples of confirmed dual AGN at separations of 1-10 kpc.</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solidFill>
                <a:srgbClr val="FFFFFF"/>
              </a:solidFill>
              <a:effectLst/>
              <a:uLnTx/>
              <a:uFillTx/>
              <a:latin typeface="Arial"/>
              <a:ea typeface="ＭＳ Ｐゴシック"/>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Identifying these systems is difficult due to obscuration and the required spatial resolutions.</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solidFill>
                <a:srgbClr val="FFFFFF"/>
              </a:solidFill>
              <a:effectLst/>
              <a:uLnTx/>
              <a:uFillTx/>
              <a:latin typeface="Arial"/>
              <a:ea typeface="ＭＳ Ｐゴシック"/>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Significant and more complete samples of dual AGN can be obtained in the next few years by combining morphological information from large imaging surveys, identification of dual systems with ALMA, and confirmation of their AGN nature.</a:t>
            </a:r>
          </a:p>
        </p:txBody>
      </p:sp>
    </p:spTree>
    <p:extLst>
      <p:ext uri="{BB962C8B-B14F-4D97-AF65-F5344CB8AC3E}">
        <p14:creationId xmlns:p14="http://schemas.microsoft.com/office/powerpoint/2010/main" val="1089922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6E4D7725-61E1-A254-200C-25AAE213B1B0}"/>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90241C7A-475F-DA11-A7D8-9088D3066259}"/>
              </a:ext>
            </a:extLst>
          </p:cNvPr>
          <p:cNvSpPr txBox="1">
            <a:spLocks noChangeArrowheads="1"/>
          </p:cNvSpPr>
          <p:nvPr/>
        </p:nvSpPr>
        <p:spPr bwMode="auto">
          <a:xfrm>
            <a:off x="862177" y="4338443"/>
            <a:ext cx="10467645" cy="892552"/>
          </a:xfrm>
          <a:prstGeom prst="rect">
            <a:avLst/>
          </a:prstGeom>
          <a:solidFill>
            <a:schemeClr val="tx1"/>
          </a:solidFill>
          <a:ln w="19050">
            <a:noFill/>
            <a:miter lim="800000"/>
            <a:headEnd/>
            <a:tailEnd/>
          </a:ln>
        </p:spPr>
        <p:txBody>
          <a:bodyPr wrap="square">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600" b="0" i="0" u="none" strike="noStrike" kern="1200" cap="none" spc="0" normalizeH="0" baseline="0" noProof="0" dirty="0">
                <a:ln>
                  <a:noFill/>
                </a:ln>
                <a:solidFill>
                  <a:srgbClr val="FFFFFF"/>
                </a:solidFill>
                <a:effectLst/>
                <a:uLnTx/>
                <a:uFillTx/>
                <a:latin typeface="Arial"/>
                <a:ea typeface="ＭＳ Ｐゴシック"/>
                <a:cs typeface="Helvetica Neue Medium"/>
              </a:rPr>
              <a:t>Combining radio and mm/sub-mm observations, we can identify these different components in (nearby) AGN.</a:t>
            </a:r>
          </a:p>
        </p:txBody>
      </p:sp>
      <p:sp>
        <p:nvSpPr>
          <p:cNvPr id="4" name="Titre 1">
            <a:extLst>
              <a:ext uri="{FF2B5EF4-FFF2-40B4-BE49-F238E27FC236}">
                <a16:creationId xmlns:a16="http://schemas.microsoft.com/office/drawing/2014/main" id="{0612233F-8E93-5A7D-62E4-D76D891FA3B4}"/>
              </a:ext>
            </a:extLst>
          </p:cNvPr>
          <p:cNvSpPr txBox="1">
            <a:spLocks noGrp="1"/>
          </p:cNvSpPr>
          <p:nvPr>
            <p:ph type="title"/>
          </p:nvPr>
        </p:nvSpPr>
        <p:spPr>
          <a:xfrm>
            <a:off x="0" y="1"/>
            <a:ext cx="12192000" cy="674370"/>
          </a:xfrm>
          <a:prstGeom prst="rect">
            <a:avLst/>
          </a:prstGeom>
        </p:spPr>
        <p:txBody>
          <a:bodyPr>
            <a:normAutofit fontScale="90000"/>
          </a:bodyPr>
          <a:lstStyle>
            <a:lvl1pPr>
              <a:defRPr sz="5400">
                <a:solidFill>
                  <a:srgbClr val="FFFFFF"/>
                </a:solidFill>
                <a:latin typeface="Arial"/>
                <a:ea typeface="Arial"/>
                <a:cs typeface="Arial"/>
                <a:sym typeface="Arial"/>
              </a:defRPr>
            </a:lvl1pPr>
          </a:lstStyle>
          <a:p>
            <a:r>
              <a:rPr lang="en-US" sz="4400" dirty="0"/>
              <a:t>Magnetic Coronal Emission in Radio Quiet AGN</a:t>
            </a:r>
            <a:endParaRPr sz="4400" dirty="0"/>
          </a:p>
        </p:txBody>
      </p:sp>
      <p:sp>
        <p:nvSpPr>
          <p:cNvPr id="2" name="TextBox 3">
            <a:extLst>
              <a:ext uri="{FF2B5EF4-FFF2-40B4-BE49-F238E27FC236}">
                <a16:creationId xmlns:a16="http://schemas.microsoft.com/office/drawing/2014/main" id="{EDD7DCF8-EDB1-83BE-CB39-6D9F5983259C}"/>
              </a:ext>
            </a:extLst>
          </p:cNvPr>
          <p:cNvSpPr txBox="1">
            <a:spLocks noChangeArrowheads="1"/>
          </p:cNvSpPr>
          <p:nvPr/>
        </p:nvSpPr>
        <p:spPr bwMode="auto">
          <a:xfrm>
            <a:off x="8526170" y="6425859"/>
            <a:ext cx="1967205" cy="369332"/>
          </a:xfrm>
          <a:prstGeom prst="rect">
            <a:avLst/>
          </a:prstGeom>
          <a:noFill/>
          <a:ln w="9525">
            <a:noFill/>
            <a:miter lim="800000"/>
            <a:headEnd/>
            <a:tailEnd/>
          </a:ln>
        </p:spPr>
        <p:txBody>
          <a:bodyPr wrap="none">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cs typeface="Helvetica Neue Medium"/>
              </a:rPr>
              <a:t>Inoue &amp; Doi 2018</a:t>
            </a:r>
          </a:p>
        </p:txBody>
      </p:sp>
      <p:sp>
        <p:nvSpPr>
          <p:cNvPr id="5" name="Text Box 5">
            <a:extLst>
              <a:ext uri="{FF2B5EF4-FFF2-40B4-BE49-F238E27FC236}">
                <a16:creationId xmlns:a16="http://schemas.microsoft.com/office/drawing/2014/main" id="{2C94C5F3-05C2-CCE6-7055-DF8D8CBAF3D0}"/>
              </a:ext>
            </a:extLst>
          </p:cNvPr>
          <p:cNvSpPr txBox="1">
            <a:spLocks noChangeArrowheads="1"/>
          </p:cNvSpPr>
          <p:nvPr/>
        </p:nvSpPr>
        <p:spPr bwMode="auto">
          <a:xfrm>
            <a:off x="859485" y="5230995"/>
            <a:ext cx="10650525" cy="1292662"/>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600" b="0" i="0" u="none" strike="noStrike" kern="1200" cap="none" spc="0" normalizeH="0" baseline="0" noProof="0" dirty="0">
                <a:ln>
                  <a:noFill/>
                </a:ln>
                <a:solidFill>
                  <a:srgbClr val="FFFFFF"/>
                </a:solidFill>
                <a:effectLst/>
                <a:uLnTx/>
                <a:uFillTx/>
                <a:latin typeface="Arial"/>
                <a:ea typeface="ＭＳ Ｐゴシック"/>
                <a:cs typeface="Helvetica Neue Medium"/>
              </a:rPr>
              <a:t>Origin of the coronal emission unclear but likely self-absorbed Synchrotron radiation from a very compact (few </a:t>
            </a:r>
            <a:r>
              <a:rPr kumimoji="0" lang="en-US" sz="2600" b="0" i="0" u="none" strike="noStrike" kern="1200" cap="none" spc="0" normalizeH="0" baseline="0" noProof="0" dirty="0" err="1">
                <a:ln>
                  <a:noFill/>
                </a:ln>
                <a:solidFill>
                  <a:srgbClr val="FFFFFF"/>
                </a:solidFill>
                <a:effectLst/>
                <a:uLnTx/>
                <a:uFillTx/>
                <a:latin typeface="Arial"/>
                <a:ea typeface="ＭＳ Ｐゴシック"/>
                <a:cs typeface="Helvetica Neue Medium"/>
              </a:rPr>
              <a:t>R</a:t>
            </a:r>
            <a:r>
              <a:rPr kumimoji="0" lang="en-US" sz="2600" b="0" i="0" u="none" strike="noStrike" kern="1200" cap="none" spc="0" normalizeH="0" baseline="-25000" noProof="0" dirty="0" err="1">
                <a:ln>
                  <a:noFill/>
                </a:ln>
                <a:solidFill>
                  <a:srgbClr val="FFFFFF"/>
                </a:solidFill>
                <a:effectLst/>
                <a:uLnTx/>
                <a:uFillTx/>
                <a:latin typeface="Arial"/>
                <a:ea typeface="ＭＳ Ｐゴシック"/>
                <a:cs typeface="Helvetica Neue Medium"/>
              </a:rPr>
              <a:t>g</a:t>
            </a:r>
            <a:r>
              <a:rPr kumimoji="0" lang="en-US" sz="2600" b="0" i="0" u="none" strike="noStrike" kern="1200" cap="none" spc="0" normalizeH="0" baseline="0" noProof="0" dirty="0">
                <a:ln>
                  <a:noFill/>
                </a:ln>
                <a:solidFill>
                  <a:srgbClr val="FFFFFF"/>
                </a:solidFill>
                <a:effectLst/>
                <a:uLnTx/>
                <a:uFillTx/>
                <a:latin typeface="Arial"/>
                <a:ea typeface="ＭＳ Ｐゴシック"/>
                <a:cs typeface="Helvetica Neue Medium"/>
              </a:rPr>
              <a:t>) nuclear region, peaking at ~100 GHz.</a:t>
            </a:r>
          </a:p>
        </p:txBody>
      </p:sp>
      <p:pic>
        <p:nvPicPr>
          <p:cNvPr id="3" name="Picture 2">
            <a:extLst>
              <a:ext uri="{FF2B5EF4-FFF2-40B4-BE49-F238E27FC236}">
                <a16:creationId xmlns:a16="http://schemas.microsoft.com/office/drawing/2014/main" id="{C9E447BC-7431-FA70-8377-3E6527A95EB3}"/>
              </a:ext>
            </a:extLst>
          </p:cNvPr>
          <p:cNvPicPr>
            <a:picLocks noChangeAspect="1"/>
          </p:cNvPicPr>
          <p:nvPr/>
        </p:nvPicPr>
        <p:blipFill>
          <a:blip r:embed="rId3"/>
          <a:stretch>
            <a:fillRect/>
          </a:stretch>
        </p:blipFill>
        <p:spPr>
          <a:xfrm>
            <a:off x="2798470" y="696657"/>
            <a:ext cx="5727700" cy="3619500"/>
          </a:xfrm>
          <a:prstGeom prst="rect">
            <a:avLst/>
          </a:prstGeom>
        </p:spPr>
      </p:pic>
    </p:spTree>
    <p:extLst>
      <p:ext uri="{BB962C8B-B14F-4D97-AF65-F5344CB8AC3E}">
        <p14:creationId xmlns:p14="http://schemas.microsoft.com/office/powerpoint/2010/main" val="3530051085"/>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B99430D5-D1CA-D79C-0F27-D2A2413AC31C}"/>
            </a:ext>
          </a:extLst>
        </p:cNvPr>
        <p:cNvGrpSpPr/>
        <p:nvPr/>
      </p:nvGrpSpPr>
      <p:grpSpPr>
        <a:xfrm>
          <a:off x="0" y="0"/>
          <a:ext cx="0" cy="0"/>
          <a:chOff x="0" y="0"/>
          <a:chExt cx="0" cy="0"/>
        </a:xfrm>
      </p:grpSpPr>
      <p:sp>
        <p:nvSpPr>
          <p:cNvPr id="6" name="Rectangle 3">
            <a:extLst>
              <a:ext uri="{FF2B5EF4-FFF2-40B4-BE49-F238E27FC236}">
                <a16:creationId xmlns:a16="http://schemas.microsoft.com/office/drawing/2014/main" id="{6E67312F-4092-50CD-89F4-D9544E7DABB3}"/>
              </a:ext>
            </a:extLst>
          </p:cNvPr>
          <p:cNvSpPr>
            <a:spLocks noChangeArrowheads="1"/>
          </p:cNvSpPr>
          <p:nvPr/>
        </p:nvSpPr>
        <p:spPr bwMode="auto">
          <a:xfrm>
            <a:off x="605790" y="54430"/>
            <a:ext cx="1075563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Dual AGN candidates at </a:t>
            </a:r>
            <a:r>
              <a:rPr kumimoji="0" lang="en-US" sz="3600" b="0" i="0" u="none" strike="noStrike" kern="1200" cap="none" spc="0" normalizeH="0" baseline="-2500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a:t>
            </a: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1 kpc separations</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sp>
        <p:nvSpPr>
          <p:cNvPr id="2" name="Text Box 5">
            <a:extLst>
              <a:ext uri="{FF2B5EF4-FFF2-40B4-BE49-F238E27FC236}">
                <a16:creationId xmlns:a16="http://schemas.microsoft.com/office/drawing/2014/main" id="{4813CD78-026F-1596-4866-3A8E431293AA}"/>
              </a:ext>
            </a:extLst>
          </p:cNvPr>
          <p:cNvSpPr txBox="1">
            <a:spLocks noChangeArrowheads="1"/>
          </p:cNvSpPr>
          <p:nvPr/>
        </p:nvSpPr>
        <p:spPr bwMode="auto">
          <a:xfrm>
            <a:off x="9337590" y="955359"/>
            <a:ext cx="2812056" cy="769441"/>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z=0.042 (190 </a:t>
            </a: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Mpc</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0.9 kpc/”</a:t>
            </a:r>
          </a:p>
        </p:txBody>
      </p:sp>
      <p:sp>
        <p:nvSpPr>
          <p:cNvPr id="3" name="Text Box 5">
            <a:extLst>
              <a:ext uri="{FF2B5EF4-FFF2-40B4-BE49-F238E27FC236}">
                <a16:creationId xmlns:a16="http://schemas.microsoft.com/office/drawing/2014/main" id="{29CF3527-B286-A9B1-AB69-860377E2054E}"/>
              </a:ext>
            </a:extLst>
          </p:cNvPr>
          <p:cNvSpPr txBox="1">
            <a:spLocks noChangeArrowheads="1"/>
          </p:cNvSpPr>
          <p:nvPr/>
        </p:nvSpPr>
        <p:spPr bwMode="auto">
          <a:xfrm>
            <a:off x="9337590" y="1893317"/>
            <a:ext cx="2704843"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dist</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=1.66”, 1.5 kpc</a:t>
            </a:r>
          </a:p>
        </p:txBody>
      </p:sp>
      <p:pic>
        <p:nvPicPr>
          <p:cNvPr id="4" name="Picture 3">
            <a:extLst>
              <a:ext uri="{FF2B5EF4-FFF2-40B4-BE49-F238E27FC236}">
                <a16:creationId xmlns:a16="http://schemas.microsoft.com/office/drawing/2014/main" id="{53D3090F-398D-6518-19CF-FCE2CB7CA379}"/>
              </a:ext>
            </a:extLst>
          </p:cNvPr>
          <p:cNvPicPr>
            <a:picLocks noChangeAspect="1"/>
          </p:cNvPicPr>
          <p:nvPr/>
        </p:nvPicPr>
        <p:blipFill rotWithShape="1">
          <a:blip r:embed="rId3"/>
          <a:srcRect l="25091" t="6031" r="6863" b="20231"/>
          <a:stretch/>
        </p:blipFill>
        <p:spPr>
          <a:xfrm>
            <a:off x="7073900" y="786842"/>
            <a:ext cx="1972686" cy="1982728"/>
          </a:xfrm>
          <a:prstGeom prst="rect">
            <a:avLst/>
          </a:prstGeom>
        </p:spPr>
      </p:pic>
      <p:pic>
        <p:nvPicPr>
          <p:cNvPr id="5" name="Picture 4">
            <a:extLst>
              <a:ext uri="{FF2B5EF4-FFF2-40B4-BE49-F238E27FC236}">
                <a16:creationId xmlns:a16="http://schemas.microsoft.com/office/drawing/2014/main" id="{C205E61E-ACC5-8755-298B-36F21A73949C}"/>
              </a:ext>
            </a:extLst>
          </p:cNvPr>
          <p:cNvPicPr>
            <a:picLocks noChangeAspect="1"/>
          </p:cNvPicPr>
          <p:nvPr/>
        </p:nvPicPr>
        <p:blipFill>
          <a:blip r:embed="rId4"/>
          <a:stretch>
            <a:fillRect/>
          </a:stretch>
        </p:blipFill>
        <p:spPr>
          <a:xfrm>
            <a:off x="3316374" y="786841"/>
            <a:ext cx="2635096" cy="1910444"/>
          </a:xfrm>
          <a:prstGeom prst="rect">
            <a:avLst/>
          </a:prstGeom>
        </p:spPr>
      </p:pic>
      <p:pic>
        <p:nvPicPr>
          <p:cNvPr id="7" name="Picture 6">
            <a:extLst>
              <a:ext uri="{FF2B5EF4-FFF2-40B4-BE49-F238E27FC236}">
                <a16:creationId xmlns:a16="http://schemas.microsoft.com/office/drawing/2014/main" id="{E52FA513-598D-622F-C0C8-15C26BD5E06A}"/>
              </a:ext>
            </a:extLst>
          </p:cNvPr>
          <p:cNvPicPr>
            <a:picLocks noChangeAspect="1"/>
          </p:cNvPicPr>
          <p:nvPr/>
        </p:nvPicPr>
        <p:blipFill>
          <a:blip r:embed="rId5"/>
          <a:stretch>
            <a:fillRect/>
          </a:stretch>
        </p:blipFill>
        <p:spPr>
          <a:xfrm>
            <a:off x="0" y="786841"/>
            <a:ext cx="2635095" cy="1910444"/>
          </a:xfrm>
          <a:prstGeom prst="rect">
            <a:avLst/>
          </a:prstGeom>
        </p:spPr>
      </p:pic>
      <p:sp>
        <p:nvSpPr>
          <p:cNvPr id="9" name="Text Box 5">
            <a:extLst>
              <a:ext uri="{FF2B5EF4-FFF2-40B4-BE49-F238E27FC236}">
                <a16:creationId xmlns:a16="http://schemas.microsoft.com/office/drawing/2014/main" id="{B30CA963-F77F-8681-04F4-0ECA58940E3E}"/>
              </a:ext>
            </a:extLst>
          </p:cNvPr>
          <p:cNvSpPr txBox="1">
            <a:spLocks noChangeArrowheads="1"/>
          </p:cNvSpPr>
          <p:nvPr/>
        </p:nvSpPr>
        <p:spPr bwMode="auto">
          <a:xfrm>
            <a:off x="9423657" y="2947889"/>
            <a:ext cx="2704843" cy="769441"/>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z=0.046 (200 </a:t>
            </a: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Mpc</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 ~1 kpc/”</a:t>
            </a:r>
          </a:p>
        </p:txBody>
      </p:sp>
      <p:sp>
        <p:nvSpPr>
          <p:cNvPr id="10" name="Text Box 5">
            <a:extLst>
              <a:ext uri="{FF2B5EF4-FFF2-40B4-BE49-F238E27FC236}">
                <a16:creationId xmlns:a16="http://schemas.microsoft.com/office/drawing/2014/main" id="{2FB08977-B267-3D6C-0619-83820EB7BBCB}"/>
              </a:ext>
            </a:extLst>
          </p:cNvPr>
          <p:cNvSpPr txBox="1">
            <a:spLocks noChangeArrowheads="1"/>
          </p:cNvSpPr>
          <p:nvPr/>
        </p:nvSpPr>
        <p:spPr bwMode="auto">
          <a:xfrm>
            <a:off x="9349196" y="3932014"/>
            <a:ext cx="2704843"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dist</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=0.87”, 870 pc</a:t>
            </a:r>
          </a:p>
        </p:txBody>
      </p:sp>
      <p:pic>
        <p:nvPicPr>
          <p:cNvPr id="11" name="Picture 10">
            <a:extLst>
              <a:ext uri="{FF2B5EF4-FFF2-40B4-BE49-F238E27FC236}">
                <a16:creationId xmlns:a16="http://schemas.microsoft.com/office/drawing/2014/main" id="{3F3AD82A-3BEB-E1EE-5DC4-6F2A075F8F60}"/>
              </a:ext>
            </a:extLst>
          </p:cNvPr>
          <p:cNvPicPr>
            <a:picLocks noChangeAspect="1"/>
          </p:cNvPicPr>
          <p:nvPr/>
        </p:nvPicPr>
        <p:blipFill rotWithShape="1">
          <a:blip r:embed="rId6"/>
          <a:srcRect l="25169" t="12517" r="11916" b="20902"/>
          <a:stretch/>
        </p:blipFill>
        <p:spPr>
          <a:xfrm>
            <a:off x="7073900" y="2816182"/>
            <a:ext cx="1972686" cy="1930986"/>
          </a:xfrm>
          <a:prstGeom prst="rect">
            <a:avLst/>
          </a:prstGeom>
        </p:spPr>
      </p:pic>
      <p:pic>
        <p:nvPicPr>
          <p:cNvPr id="12" name="Picture 11">
            <a:extLst>
              <a:ext uri="{FF2B5EF4-FFF2-40B4-BE49-F238E27FC236}">
                <a16:creationId xmlns:a16="http://schemas.microsoft.com/office/drawing/2014/main" id="{C1161C64-F6D8-9F0A-3B54-63F429239DCB}"/>
              </a:ext>
            </a:extLst>
          </p:cNvPr>
          <p:cNvPicPr>
            <a:picLocks noChangeAspect="1"/>
          </p:cNvPicPr>
          <p:nvPr/>
        </p:nvPicPr>
        <p:blipFill>
          <a:blip r:embed="rId7"/>
          <a:stretch>
            <a:fillRect/>
          </a:stretch>
        </p:blipFill>
        <p:spPr>
          <a:xfrm>
            <a:off x="-1" y="2947889"/>
            <a:ext cx="2635095" cy="1910444"/>
          </a:xfrm>
          <a:prstGeom prst="rect">
            <a:avLst/>
          </a:prstGeom>
        </p:spPr>
      </p:pic>
      <p:pic>
        <p:nvPicPr>
          <p:cNvPr id="13" name="Picture 12">
            <a:extLst>
              <a:ext uri="{FF2B5EF4-FFF2-40B4-BE49-F238E27FC236}">
                <a16:creationId xmlns:a16="http://schemas.microsoft.com/office/drawing/2014/main" id="{18837E13-5AB6-DBD1-DFD2-015609C5103D}"/>
              </a:ext>
            </a:extLst>
          </p:cNvPr>
          <p:cNvPicPr>
            <a:picLocks noChangeAspect="1"/>
          </p:cNvPicPr>
          <p:nvPr/>
        </p:nvPicPr>
        <p:blipFill>
          <a:blip r:embed="rId8"/>
          <a:stretch>
            <a:fillRect/>
          </a:stretch>
        </p:blipFill>
        <p:spPr>
          <a:xfrm>
            <a:off x="3178305" y="2947889"/>
            <a:ext cx="2776609" cy="1930986"/>
          </a:xfrm>
          <a:prstGeom prst="rect">
            <a:avLst/>
          </a:prstGeom>
        </p:spPr>
      </p:pic>
      <p:pic>
        <p:nvPicPr>
          <p:cNvPr id="14" name="Picture 13">
            <a:extLst>
              <a:ext uri="{FF2B5EF4-FFF2-40B4-BE49-F238E27FC236}">
                <a16:creationId xmlns:a16="http://schemas.microsoft.com/office/drawing/2014/main" id="{5A5E972D-4A4B-DBBE-257D-AD7E5BF793C5}"/>
              </a:ext>
            </a:extLst>
          </p:cNvPr>
          <p:cNvPicPr>
            <a:picLocks noChangeAspect="1"/>
          </p:cNvPicPr>
          <p:nvPr/>
        </p:nvPicPr>
        <p:blipFill rotWithShape="1">
          <a:blip r:embed="rId9"/>
          <a:srcRect l="23708" t="6190" r="14814" b="21686"/>
          <a:stretch/>
        </p:blipFill>
        <p:spPr>
          <a:xfrm>
            <a:off x="7073900" y="4726352"/>
            <a:ext cx="1972686" cy="2131647"/>
          </a:xfrm>
          <a:prstGeom prst="rect">
            <a:avLst/>
          </a:prstGeom>
        </p:spPr>
      </p:pic>
      <p:pic>
        <p:nvPicPr>
          <p:cNvPr id="15" name="Picture 14">
            <a:extLst>
              <a:ext uri="{FF2B5EF4-FFF2-40B4-BE49-F238E27FC236}">
                <a16:creationId xmlns:a16="http://schemas.microsoft.com/office/drawing/2014/main" id="{9810A906-8C8C-0728-E753-CF8B43B356D7}"/>
              </a:ext>
            </a:extLst>
          </p:cNvPr>
          <p:cNvPicPr>
            <a:picLocks noChangeAspect="1"/>
          </p:cNvPicPr>
          <p:nvPr/>
        </p:nvPicPr>
        <p:blipFill>
          <a:blip r:embed="rId10"/>
          <a:stretch>
            <a:fillRect/>
          </a:stretch>
        </p:blipFill>
        <p:spPr>
          <a:xfrm>
            <a:off x="0" y="4910081"/>
            <a:ext cx="2686784" cy="1947919"/>
          </a:xfrm>
          <a:prstGeom prst="rect">
            <a:avLst/>
          </a:prstGeom>
        </p:spPr>
      </p:pic>
      <p:sp>
        <p:nvSpPr>
          <p:cNvPr id="16" name="Text Box 5">
            <a:extLst>
              <a:ext uri="{FF2B5EF4-FFF2-40B4-BE49-F238E27FC236}">
                <a16:creationId xmlns:a16="http://schemas.microsoft.com/office/drawing/2014/main" id="{C8B3299A-C634-7447-84C2-74191F3E5BD4}"/>
              </a:ext>
            </a:extLst>
          </p:cNvPr>
          <p:cNvSpPr txBox="1">
            <a:spLocks noChangeArrowheads="1"/>
          </p:cNvSpPr>
          <p:nvPr/>
        </p:nvSpPr>
        <p:spPr bwMode="auto">
          <a:xfrm>
            <a:off x="9245600" y="5239175"/>
            <a:ext cx="2635096" cy="769441"/>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z=0.026 (120 </a:t>
            </a: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Mpc</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 0.6kpc/”</a:t>
            </a:r>
          </a:p>
        </p:txBody>
      </p:sp>
      <p:sp>
        <p:nvSpPr>
          <p:cNvPr id="17" name="Text Box 5">
            <a:extLst>
              <a:ext uri="{FF2B5EF4-FFF2-40B4-BE49-F238E27FC236}">
                <a16:creationId xmlns:a16="http://schemas.microsoft.com/office/drawing/2014/main" id="{3505E7A8-948D-C500-B469-56008DA0BE2C}"/>
              </a:ext>
            </a:extLst>
          </p:cNvPr>
          <p:cNvSpPr txBox="1">
            <a:spLocks noChangeArrowheads="1"/>
          </p:cNvSpPr>
          <p:nvPr/>
        </p:nvSpPr>
        <p:spPr bwMode="auto">
          <a:xfrm>
            <a:off x="9245600" y="6223300"/>
            <a:ext cx="2362200" cy="43088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dirty="0" err="1">
                <a:ln>
                  <a:noFill/>
                </a:ln>
                <a:solidFill>
                  <a:srgbClr val="FFFFFF"/>
                </a:solidFill>
                <a:effectLst/>
                <a:uLnTx/>
                <a:uFillTx/>
                <a:latin typeface="Arial"/>
                <a:ea typeface="ＭＳ Ｐゴシック"/>
                <a:cs typeface="+mn-cs"/>
              </a:rPr>
              <a:t>dist</a:t>
            </a:r>
            <a:r>
              <a:rPr kumimoji="0" lang="en-US" sz="2200" b="0" i="0" u="none" strike="noStrike" kern="1200" cap="none" spc="0" normalizeH="0" baseline="0" noProof="0" dirty="0">
                <a:ln>
                  <a:noFill/>
                </a:ln>
                <a:solidFill>
                  <a:srgbClr val="FFFFFF"/>
                </a:solidFill>
                <a:effectLst/>
                <a:uLnTx/>
                <a:uFillTx/>
                <a:latin typeface="Arial"/>
                <a:ea typeface="ＭＳ Ｐゴシック"/>
                <a:cs typeface="+mn-cs"/>
              </a:rPr>
              <a:t>=0.2”, 120 pc</a:t>
            </a:r>
          </a:p>
        </p:txBody>
      </p:sp>
    </p:spTree>
    <p:extLst>
      <p:ext uri="{BB962C8B-B14F-4D97-AF65-F5344CB8AC3E}">
        <p14:creationId xmlns:p14="http://schemas.microsoft.com/office/powerpoint/2010/main" val="25957639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C9F57776-0AD0-1B27-BED9-C0154B18001C}"/>
            </a:ext>
          </a:extLst>
        </p:cNvPr>
        <p:cNvGrpSpPr/>
        <p:nvPr/>
      </p:nvGrpSpPr>
      <p:grpSpPr>
        <a:xfrm>
          <a:off x="0" y="0"/>
          <a:ext cx="0" cy="0"/>
          <a:chOff x="0" y="0"/>
          <a:chExt cx="0" cy="0"/>
        </a:xfrm>
      </p:grpSpPr>
      <p:sp>
        <p:nvSpPr>
          <p:cNvPr id="6" name="Rectangle 3">
            <a:extLst>
              <a:ext uri="{FF2B5EF4-FFF2-40B4-BE49-F238E27FC236}">
                <a16:creationId xmlns:a16="http://schemas.microsoft.com/office/drawing/2014/main" id="{B4CA24EE-24ED-903A-1D26-D2D3ED321632}"/>
              </a:ext>
            </a:extLst>
          </p:cNvPr>
          <p:cNvSpPr>
            <a:spLocks noChangeArrowheads="1"/>
          </p:cNvSpPr>
          <p:nvPr/>
        </p:nvSpPr>
        <p:spPr bwMode="auto">
          <a:xfrm>
            <a:off x="251460" y="54431"/>
            <a:ext cx="11761470" cy="83711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The Future: SKA and </a:t>
            </a:r>
            <a:r>
              <a:rPr kumimoji="0" lang="en-US" sz="3600" b="0" i="0" u="none" strike="noStrike" kern="1200" cap="none" spc="0" normalizeH="0" baseline="0" noProof="0" dirty="0" err="1">
                <a:ln>
                  <a:noFill/>
                </a:ln>
                <a:solidFill>
                  <a:prstClr val="white"/>
                </a:solidFill>
                <a:effectLst>
                  <a:outerShdw blurRad="38100" dist="38100" dir="2700000" algn="tl">
                    <a:srgbClr val="DDDDDD"/>
                  </a:outerShdw>
                </a:effectLst>
                <a:uLnTx/>
                <a:uFillTx/>
                <a:latin typeface="Futura" pitchFamily="-103" charset="0"/>
                <a:ea typeface="ＭＳ Ｐゴシック"/>
                <a:cs typeface="+mn-cs"/>
              </a:rPr>
              <a:t>ngVLA</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cs typeface="+mn-cs"/>
            </a:endParaRPr>
          </a:p>
        </p:txBody>
      </p:sp>
      <p:sp>
        <p:nvSpPr>
          <p:cNvPr id="2" name="Text Box 5">
            <a:extLst>
              <a:ext uri="{FF2B5EF4-FFF2-40B4-BE49-F238E27FC236}">
                <a16:creationId xmlns:a16="http://schemas.microsoft.com/office/drawing/2014/main" id="{50D61B18-DF55-1FF1-DC2C-9F4901E64ABD}"/>
              </a:ext>
            </a:extLst>
          </p:cNvPr>
          <p:cNvSpPr txBox="1">
            <a:spLocks noChangeArrowheads="1"/>
          </p:cNvSpPr>
          <p:nvPr/>
        </p:nvSpPr>
        <p:spPr bwMode="auto">
          <a:xfrm>
            <a:off x="251460" y="6388006"/>
            <a:ext cx="3637788"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From Burke-</a:t>
            </a:r>
            <a:r>
              <a:rPr kumimoji="0" lang="en-US" sz="1800" b="0" i="0" u="none" strike="noStrike" kern="1200" cap="none" spc="0" normalizeH="0" baseline="0" noProof="0" dirty="0" err="1">
                <a:ln>
                  <a:noFill/>
                </a:ln>
                <a:solidFill>
                  <a:srgbClr val="FFFFFF"/>
                </a:solidFill>
                <a:effectLst/>
                <a:uLnTx/>
                <a:uFillTx/>
                <a:latin typeface="Arial"/>
                <a:ea typeface="ＭＳ Ｐゴシック"/>
                <a:cs typeface="+mn-cs"/>
              </a:rPr>
              <a:t>Spolaor</a:t>
            </a:r>
            <a:r>
              <a:rPr kumimoji="0" lang="en-US" sz="1800" b="0" i="0" u="none" strike="noStrike" kern="1200" cap="none" spc="0" normalizeH="0" baseline="0" noProof="0" dirty="0">
                <a:ln>
                  <a:noFill/>
                </a:ln>
                <a:solidFill>
                  <a:srgbClr val="FFFFFF"/>
                </a:solidFill>
                <a:effectLst/>
                <a:uLnTx/>
                <a:uFillTx/>
                <a:latin typeface="Arial"/>
                <a:ea typeface="ＭＳ Ｐゴシック"/>
                <a:cs typeface="+mn-cs"/>
              </a:rPr>
              <a:t> et al. (2018)</a:t>
            </a:r>
          </a:p>
        </p:txBody>
      </p:sp>
      <p:pic>
        <p:nvPicPr>
          <p:cNvPr id="8" name="Picture 7">
            <a:extLst>
              <a:ext uri="{FF2B5EF4-FFF2-40B4-BE49-F238E27FC236}">
                <a16:creationId xmlns:a16="http://schemas.microsoft.com/office/drawing/2014/main" id="{EC34B4BF-E171-043D-B870-93FB106903D2}"/>
              </a:ext>
            </a:extLst>
          </p:cNvPr>
          <p:cNvPicPr>
            <a:picLocks noChangeAspect="1"/>
          </p:cNvPicPr>
          <p:nvPr/>
        </p:nvPicPr>
        <p:blipFill>
          <a:blip r:embed="rId3"/>
          <a:stretch>
            <a:fillRect/>
          </a:stretch>
        </p:blipFill>
        <p:spPr>
          <a:xfrm>
            <a:off x="251460" y="891541"/>
            <a:ext cx="4503809" cy="5321808"/>
          </a:xfrm>
          <a:prstGeom prst="rect">
            <a:avLst/>
          </a:prstGeom>
        </p:spPr>
      </p:pic>
      <p:pic>
        <p:nvPicPr>
          <p:cNvPr id="1026" name="Picture 2">
            <a:extLst>
              <a:ext uri="{FF2B5EF4-FFF2-40B4-BE49-F238E27FC236}">
                <a16:creationId xmlns:a16="http://schemas.microsoft.com/office/drawing/2014/main" id="{8E08B60A-6D58-916E-96B6-4261EAEB977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556" t="10845" r="33889"/>
          <a:stretch/>
        </p:blipFill>
        <p:spPr bwMode="auto">
          <a:xfrm>
            <a:off x="5391397" y="2012242"/>
            <a:ext cx="5378899" cy="4791328"/>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5">
            <a:extLst>
              <a:ext uri="{FF2B5EF4-FFF2-40B4-BE49-F238E27FC236}">
                <a16:creationId xmlns:a16="http://schemas.microsoft.com/office/drawing/2014/main" id="{BE89C77B-1F20-4D42-55AD-9BB563E01B35}"/>
              </a:ext>
            </a:extLst>
          </p:cNvPr>
          <p:cNvSpPr txBox="1">
            <a:spLocks noChangeArrowheads="1"/>
          </p:cNvSpPr>
          <p:nvPr/>
        </p:nvSpPr>
        <p:spPr bwMode="auto">
          <a:xfrm>
            <a:off x="5041750" y="1151342"/>
            <a:ext cx="6898790" cy="769441"/>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1" i="0" u="none" strike="noStrike" kern="1200" cap="none" spc="0" normalizeH="0" baseline="0" noProof="0" dirty="0" err="1">
                <a:ln>
                  <a:noFill/>
                </a:ln>
                <a:solidFill>
                  <a:srgbClr val="FFFFFF"/>
                </a:solidFill>
                <a:effectLst/>
                <a:uLnTx/>
                <a:uFillTx/>
                <a:latin typeface="Arial"/>
                <a:ea typeface="ＭＳ Ｐゴシック"/>
                <a:cs typeface="+mn-cs"/>
              </a:rPr>
              <a:t>ngVLA</a:t>
            </a:r>
            <a:r>
              <a:rPr kumimoji="0" lang="en-US" sz="2200" b="1" i="0" u="none" strike="noStrike" kern="1200" cap="none" spc="0" normalizeH="0" baseline="0" noProof="0" dirty="0">
                <a:ln>
                  <a:noFill/>
                </a:ln>
                <a:solidFill>
                  <a:srgbClr val="FFFFFF"/>
                </a:solidFill>
                <a:effectLst/>
                <a:uLnTx/>
                <a:uFillTx/>
                <a:latin typeface="Arial"/>
                <a:ea typeface="ＭＳ Ｐゴシック"/>
                <a:cs typeface="+mn-cs"/>
              </a:rPr>
              <a:t> and SKA will allow us to reach sub-pc scales up to much higher redshifts.</a:t>
            </a:r>
          </a:p>
        </p:txBody>
      </p:sp>
    </p:spTree>
    <p:extLst>
      <p:ext uri="{BB962C8B-B14F-4D97-AF65-F5344CB8AC3E}">
        <p14:creationId xmlns:p14="http://schemas.microsoft.com/office/powerpoint/2010/main" val="27829276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sp>
        <p:nvSpPr>
          <p:cNvPr id="779" name="Google Shape;779;p100"/>
          <p:cNvSpPr txBox="1">
            <a:spLocks noGrp="1"/>
          </p:cNvSpPr>
          <p:nvPr>
            <p:ph type="title"/>
          </p:nvPr>
        </p:nvSpPr>
        <p:spPr>
          <a:xfrm>
            <a:off x="960000" y="593367"/>
            <a:ext cx="6938800" cy="763600"/>
          </a:xfrm>
          <a:prstGeom prst="rect">
            <a:avLst/>
          </a:prstGeom>
        </p:spPr>
        <p:txBody>
          <a:bodyPr spcFirstLastPara="1" wrap="square" lIns="121900" tIns="121900" rIns="121900" bIns="121900" anchor="t" anchorCtr="0">
            <a:noAutofit/>
          </a:bodyPr>
          <a:lstStyle/>
          <a:p>
            <a:pPr algn="l"/>
            <a:r>
              <a:rPr lang="en">
                <a:latin typeface="Chakra Petch"/>
                <a:ea typeface="Chakra Petch"/>
                <a:cs typeface="Chakra Petch"/>
                <a:sym typeface="Chakra Petch"/>
              </a:rPr>
              <a:t>Results</a:t>
            </a:r>
            <a:endParaRPr>
              <a:latin typeface="Chakra Petch"/>
              <a:ea typeface="Chakra Petch"/>
              <a:cs typeface="Chakra Petch"/>
              <a:sym typeface="Chakra Petch"/>
            </a:endParaRPr>
          </a:p>
        </p:txBody>
      </p:sp>
      <p:sp>
        <p:nvSpPr>
          <p:cNvPr id="780" name="Google Shape;780;p100"/>
          <p:cNvSpPr txBox="1">
            <a:spLocks noGrp="1"/>
          </p:cNvSpPr>
          <p:nvPr>
            <p:ph type="subTitle" idx="1"/>
          </p:nvPr>
        </p:nvSpPr>
        <p:spPr>
          <a:xfrm>
            <a:off x="7113433" y="2755500"/>
            <a:ext cx="4799200" cy="2454000"/>
          </a:xfrm>
          <a:prstGeom prst="rect">
            <a:avLst/>
          </a:prstGeom>
        </p:spPr>
        <p:txBody>
          <a:bodyPr spcFirstLastPara="1" wrap="square" lIns="121900" tIns="121900" rIns="121900" bIns="121900" anchor="t" anchorCtr="0">
            <a:noAutofit/>
          </a:bodyPr>
          <a:lstStyle/>
          <a:p>
            <a:pPr marL="609585" indent="-440256">
              <a:lnSpc>
                <a:spcPct val="150000"/>
              </a:lnSpc>
              <a:buFont typeface="Chakra Petch"/>
              <a:buChar char="●"/>
            </a:pPr>
            <a:r>
              <a:rPr lang="en" dirty="0">
                <a:latin typeface="Chakra Petch"/>
                <a:ea typeface="Chakra Petch"/>
                <a:cs typeface="Chakra Petch"/>
                <a:sym typeface="Chakra Petch"/>
              </a:rPr>
              <a:t>When the IR luminosity is dominated by the AGN, the SFR decreases.</a:t>
            </a:r>
            <a:endParaRPr dirty="0">
              <a:latin typeface="Chakra Petch"/>
              <a:ea typeface="Chakra Petch"/>
              <a:cs typeface="Chakra Petch"/>
              <a:sym typeface="Chakra Petch"/>
            </a:endParaRPr>
          </a:p>
          <a:p>
            <a:pPr marL="609585" indent="-440256">
              <a:lnSpc>
                <a:spcPct val="150000"/>
              </a:lnSpc>
              <a:buFont typeface="Chakra Petch"/>
              <a:buChar char="●"/>
            </a:pPr>
            <a:r>
              <a:rPr lang="en" dirty="0">
                <a:latin typeface="Chakra Petch"/>
                <a:ea typeface="Chakra Petch"/>
                <a:cs typeface="Chakra Petch"/>
                <a:sym typeface="Chakra Petch"/>
              </a:rPr>
              <a:t>AGN could play a role in quenching star formation.</a:t>
            </a:r>
            <a:endParaRPr dirty="0">
              <a:latin typeface="Chakra Petch"/>
              <a:ea typeface="Chakra Petch"/>
              <a:cs typeface="Chakra Petch"/>
              <a:sym typeface="Chakra Petch"/>
            </a:endParaRPr>
          </a:p>
        </p:txBody>
      </p:sp>
      <p:pic>
        <p:nvPicPr>
          <p:cNvPr id="781" name="Google Shape;781;p100" title="SFR_fracAGN.png"/>
          <p:cNvPicPr preferRelativeResize="0"/>
          <p:nvPr/>
        </p:nvPicPr>
        <p:blipFill>
          <a:blip r:embed="rId3">
            <a:alphaModFix/>
          </a:blip>
          <a:stretch>
            <a:fillRect/>
          </a:stretch>
        </p:blipFill>
        <p:spPr>
          <a:xfrm>
            <a:off x="733233" y="1663601"/>
            <a:ext cx="6144168" cy="4637799"/>
          </a:xfrm>
          <a:prstGeom prst="rect">
            <a:avLst/>
          </a:prstGeom>
          <a:noFill/>
          <a:ln>
            <a:noFill/>
          </a:ln>
        </p:spPr>
      </p:pic>
      <p:sp>
        <p:nvSpPr>
          <p:cNvPr id="782" name="Google Shape;782;p100"/>
          <p:cNvSpPr txBox="1"/>
          <p:nvPr/>
        </p:nvSpPr>
        <p:spPr>
          <a:xfrm>
            <a:off x="11735867" y="6418467"/>
            <a:ext cx="456400" cy="439600"/>
          </a:xfrm>
          <a:prstGeom prst="rect">
            <a:avLst/>
          </a:prstGeom>
          <a:noFill/>
          <a:ln>
            <a:noFill/>
          </a:ln>
          <a:effectLst>
            <a:outerShdw blurRad="57150" dist="19050" dir="5400000" algn="bl" rotWithShape="0">
              <a:srgbClr val="000000">
                <a:alpha val="50000"/>
              </a:srgbClr>
            </a:outerShdw>
            <a:reflection fadeDir="5400012" sy="-100000" algn="bl" rotWithShape="0"/>
          </a:effectLst>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rPr>
              <a:t>28</a:t>
            </a:r>
            <a:endParaRPr kumimoji="0"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96"/>
        <p:cNvGrpSpPr/>
        <p:nvPr/>
      </p:nvGrpSpPr>
      <p:grpSpPr>
        <a:xfrm>
          <a:off x="0" y="0"/>
          <a:ext cx="0" cy="0"/>
          <a:chOff x="0" y="0"/>
          <a:chExt cx="0" cy="0"/>
        </a:xfrm>
      </p:grpSpPr>
      <p:sp>
        <p:nvSpPr>
          <p:cNvPr id="797" name="Google Shape;797;p102"/>
          <p:cNvSpPr txBox="1">
            <a:spLocks noGrp="1"/>
          </p:cNvSpPr>
          <p:nvPr>
            <p:ph type="title"/>
          </p:nvPr>
        </p:nvSpPr>
        <p:spPr>
          <a:xfrm>
            <a:off x="960000" y="593367"/>
            <a:ext cx="6938800" cy="763600"/>
          </a:xfrm>
          <a:prstGeom prst="rect">
            <a:avLst/>
          </a:prstGeom>
        </p:spPr>
        <p:txBody>
          <a:bodyPr spcFirstLastPara="1" wrap="square" lIns="121900" tIns="121900" rIns="121900" bIns="121900" anchor="t" anchorCtr="0">
            <a:noAutofit/>
          </a:bodyPr>
          <a:lstStyle/>
          <a:p>
            <a:pPr algn="l"/>
            <a:r>
              <a:rPr lang="en">
                <a:latin typeface="Chakra Petch"/>
                <a:ea typeface="Chakra Petch"/>
                <a:cs typeface="Chakra Petch"/>
                <a:sym typeface="Chakra Petch"/>
              </a:rPr>
              <a:t>Results</a:t>
            </a:r>
            <a:endParaRPr>
              <a:latin typeface="Chakra Petch"/>
              <a:ea typeface="Chakra Petch"/>
              <a:cs typeface="Chakra Petch"/>
              <a:sym typeface="Chakra Petch"/>
            </a:endParaRPr>
          </a:p>
        </p:txBody>
      </p:sp>
      <p:sp>
        <p:nvSpPr>
          <p:cNvPr id="798" name="Google Shape;798;p102"/>
          <p:cNvSpPr txBox="1">
            <a:spLocks noGrp="1"/>
          </p:cNvSpPr>
          <p:nvPr>
            <p:ph type="subTitle" idx="1"/>
          </p:nvPr>
        </p:nvSpPr>
        <p:spPr>
          <a:xfrm>
            <a:off x="7120100" y="2521300"/>
            <a:ext cx="4799200" cy="2922400"/>
          </a:xfrm>
          <a:prstGeom prst="rect">
            <a:avLst/>
          </a:prstGeom>
        </p:spPr>
        <p:txBody>
          <a:bodyPr spcFirstLastPara="1" wrap="square" lIns="121900" tIns="121900" rIns="121900" bIns="121900" anchor="t" anchorCtr="0">
            <a:noAutofit/>
          </a:bodyPr>
          <a:lstStyle/>
          <a:p>
            <a:pPr marL="609585" indent="-440256">
              <a:lnSpc>
                <a:spcPct val="150000"/>
              </a:lnSpc>
              <a:buFont typeface="Chakra Petch"/>
              <a:buChar char="●"/>
            </a:pPr>
            <a:r>
              <a:rPr lang="en">
                <a:latin typeface="Chakra Petch"/>
                <a:ea typeface="Chakra Petch"/>
                <a:cs typeface="Chakra Petch"/>
                <a:sym typeface="Chakra Petch"/>
              </a:rPr>
              <a:t>Higher AGN luminosities are associated with higher SFRs in merging systems.</a:t>
            </a:r>
            <a:endParaRPr>
              <a:latin typeface="Chakra Petch"/>
              <a:ea typeface="Chakra Petch"/>
              <a:cs typeface="Chakra Petch"/>
              <a:sym typeface="Chakra Petch"/>
            </a:endParaRPr>
          </a:p>
          <a:p>
            <a:pPr marL="609585" indent="-440256">
              <a:lnSpc>
                <a:spcPct val="150000"/>
              </a:lnSpc>
              <a:buFont typeface="Chakra Petch"/>
              <a:buChar char="●"/>
            </a:pPr>
            <a:r>
              <a:rPr lang="en">
                <a:latin typeface="Chakra Petch"/>
                <a:ea typeface="Chakra Petch"/>
                <a:cs typeface="Chakra Petch"/>
                <a:sym typeface="Chakra Petch"/>
              </a:rPr>
              <a:t>BASS sample do not exhibit a significant correlation.</a:t>
            </a:r>
            <a:endParaRPr>
              <a:latin typeface="Chakra Petch"/>
              <a:ea typeface="Chakra Petch"/>
              <a:cs typeface="Chakra Petch"/>
              <a:sym typeface="Chakra Petch"/>
            </a:endParaRPr>
          </a:p>
          <a:p>
            <a:pPr marL="609585" indent="-440256">
              <a:lnSpc>
                <a:spcPct val="150000"/>
              </a:lnSpc>
              <a:buFont typeface="Chakra Petch"/>
              <a:buChar char="●"/>
            </a:pPr>
            <a:r>
              <a:rPr lang="en">
                <a:latin typeface="Chakra Petch"/>
                <a:ea typeface="Chakra Petch"/>
                <a:cs typeface="Chakra Petch"/>
                <a:sym typeface="Chakra Petch"/>
              </a:rPr>
              <a:t>Dual AGNs show a clear correlation.</a:t>
            </a:r>
            <a:endParaRPr>
              <a:latin typeface="Chakra Petch"/>
              <a:ea typeface="Chakra Petch"/>
              <a:cs typeface="Chakra Petch"/>
              <a:sym typeface="Chakra Petch"/>
            </a:endParaRPr>
          </a:p>
        </p:txBody>
      </p:sp>
      <p:pic>
        <p:nvPicPr>
          <p:cNvPr id="799" name="Google Shape;799;p102" title="SFR_Lagn.png"/>
          <p:cNvPicPr preferRelativeResize="0"/>
          <p:nvPr/>
        </p:nvPicPr>
        <p:blipFill>
          <a:blip r:embed="rId3">
            <a:alphaModFix/>
          </a:blip>
          <a:stretch>
            <a:fillRect/>
          </a:stretch>
        </p:blipFill>
        <p:spPr>
          <a:xfrm>
            <a:off x="856601" y="1725284"/>
            <a:ext cx="5950233" cy="4514419"/>
          </a:xfrm>
          <a:prstGeom prst="rect">
            <a:avLst/>
          </a:prstGeom>
          <a:noFill/>
          <a:ln>
            <a:noFill/>
          </a:ln>
        </p:spPr>
      </p:pic>
      <p:sp>
        <p:nvSpPr>
          <p:cNvPr id="800" name="Google Shape;800;p102"/>
          <p:cNvSpPr txBox="1"/>
          <p:nvPr/>
        </p:nvSpPr>
        <p:spPr>
          <a:xfrm>
            <a:off x="11735867" y="6418467"/>
            <a:ext cx="456400" cy="439600"/>
          </a:xfrm>
          <a:prstGeom prst="rect">
            <a:avLst/>
          </a:prstGeom>
          <a:noFill/>
          <a:ln>
            <a:noFill/>
          </a:ln>
          <a:effectLst>
            <a:outerShdw blurRad="57150" dist="19050" dir="5400000" algn="bl" rotWithShape="0">
              <a:srgbClr val="000000">
                <a:alpha val="50000"/>
              </a:srgbClr>
            </a:outerShdw>
            <a:reflection fadeDir="5400012" sy="-100000" algn="bl" rotWithShape="0"/>
          </a:effectLst>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rPr>
              <a:t>30</a:t>
            </a:r>
            <a:endParaRPr kumimoji="0"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94"/>
          <p:cNvSpPr txBox="1">
            <a:spLocks noGrp="1"/>
          </p:cNvSpPr>
          <p:nvPr>
            <p:ph type="title"/>
          </p:nvPr>
        </p:nvSpPr>
        <p:spPr>
          <a:xfrm>
            <a:off x="960000" y="593367"/>
            <a:ext cx="6938800" cy="763600"/>
          </a:xfrm>
          <a:prstGeom prst="rect">
            <a:avLst/>
          </a:prstGeom>
        </p:spPr>
        <p:txBody>
          <a:bodyPr spcFirstLastPara="1" wrap="square" lIns="121900" tIns="121900" rIns="121900" bIns="121900" anchor="t" anchorCtr="0">
            <a:noAutofit/>
          </a:bodyPr>
          <a:lstStyle/>
          <a:p>
            <a:pPr algn="l"/>
            <a:r>
              <a:rPr lang="en">
                <a:latin typeface="Chakra Petch"/>
                <a:ea typeface="Chakra Petch"/>
                <a:cs typeface="Chakra Petch"/>
                <a:sym typeface="Chakra Petch"/>
              </a:rPr>
              <a:t>Results</a:t>
            </a:r>
            <a:endParaRPr>
              <a:latin typeface="Chakra Petch"/>
              <a:ea typeface="Chakra Petch"/>
              <a:cs typeface="Chakra Petch"/>
              <a:sym typeface="Chakra Petch"/>
            </a:endParaRPr>
          </a:p>
        </p:txBody>
      </p:sp>
      <p:pic>
        <p:nvPicPr>
          <p:cNvPr id="728" name="Google Shape;728;p94" title="SFR_SM.png"/>
          <p:cNvPicPr preferRelativeResize="0"/>
          <p:nvPr/>
        </p:nvPicPr>
        <p:blipFill>
          <a:blip r:embed="rId3">
            <a:alphaModFix/>
          </a:blip>
          <a:stretch>
            <a:fillRect/>
          </a:stretch>
        </p:blipFill>
        <p:spPr>
          <a:xfrm>
            <a:off x="332467" y="1728233"/>
            <a:ext cx="6422631" cy="4211715"/>
          </a:xfrm>
          <a:prstGeom prst="rect">
            <a:avLst/>
          </a:prstGeom>
          <a:noFill/>
          <a:ln>
            <a:noFill/>
          </a:ln>
        </p:spPr>
      </p:pic>
      <p:sp>
        <p:nvSpPr>
          <p:cNvPr id="729" name="Google Shape;729;p94"/>
          <p:cNvSpPr txBox="1"/>
          <p:nvPr/>
        </p:nvSpPr>
        <p:spPr>
          <a:xfrm>
            <a:off x="11735867" y="6418467"/>
            <a:ext cx="456400" cy="439600"/>
          </a:xfrm>
          <a:prstGeom prst="rect">
            <a:avLst/>
          </a:prstGeom>
          <a:noFill/>
          <a:ln>
            <a:noFill/>
          </a:ln>
          <a:effectLst>
            <a:outerShdw blurRad="57150" dist="19050" dir="5400000" algn="bl" rotWithShape="0">
              <a:srgbClr val="000000">
                <a:alpha val="50000"/>
              </a:srgbClr>
            </a:outerShdw>
            <a:reflection fadeDir="5400012" sy="-100000" algn="bl" rotWithShape="0"/>
          </a:effectLst>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rPr>
              <a:t>26</a:t>
            </a:r>
            <a:endParaRPr kumimoji="0"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1B807878-D65B-E266-744A-900E1B2063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28956E-7061-A415-3721-46AED7D56310}"/>
              </a:ext>
            </a:extLst>
          </p:cNvPr>
          <p:cNvSpPr txBox="1">
            <a:spLocks/>
          </p:cNvSpPr>
          <p:nvPr/>
        </p:nvSpPr>
        <p:spPr bwMode="auto">
          <a:xfrm>
            <a:off x="0" y="152400"/>
            <a:ext cx="12192000" cy="838200"/>
          </a:xfrm>
          <a:prstGeom prst="rect">
            <a:avLst/>
          </a:prstGeom>
          <a:noFill/>
          <a:ln w="9525">
            <a:noFill/>
            <a:miter lim="800000"/>
            <a:headEnd/>
            <a:tailEnd/>
          </a:ln>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400" b="1" i="0" u="none" strike="noStrike" kern="1200" cap="none" spc="0" normalizeH="0" baseline="0" noProof="0" dirty="0">
                <a:ln>
                  <a:noFill/>
                </a:ln>
                <a:solidFill>
                  <a:srgbClr val="FFFFFF"/>
                </a:solidFill>
                <a:effectLst>
                  <a:outerShdw blurRad="38100" dist="38100" dir="2700000" algn="tl">
                    <a:srgbClr val="808080"/>
                  </a:outerShdw>
                </a:effectLst>
                <a:uLnTx/>
                <a:uFillTx/>
                <a:latin typeface="Arial" charset="0"/>
                <a:ea typeface="ＭＳ Ｐゴシック" charset="-128"/>
                <a:cs typeface="+mn-cs"/>
              </a:rPr>
              <a:t>SMBH Growth-Galaxy Mergers Observational Connection</a:t>
            </a:r>
            <a:endParaRPr kumimoji="0" lang="en-US" altLang="en-US" sz="3400" b="1" i="0" u="none" strike="noStrike" kern="1200" cap="none" spc="0" normalizeH="0" baseline="-25000" noProof="0" dirty="0">
              <a:ln>
                <a:noFill/>
              </a:ln>
              <a:solidFill>
                <a:srgbClr val="FFFFFF"/>
              </a:solidFill>
              <a:effectLst>
                <a:outerShdw blurRad="38100" dist="38100" dir="2700000" algn="tl">
                  <a:srgbClr val="808080"/>
                </a:outerShdw>
              </a:effectLst>
              <a:uLnTx/>
              <a:uFillTx/>
              <a:latin typeface="Arial" charset="0"/>
              <a:ea typeface="ＭＳ Ｐゴシック" charset="-128"/>
              <a:cs typeface="+mn-cs"/>
            </a:endParaRPr>
          </a:p>
        </p:txBody>
      </p:sp>
      <p:grpSp>
        <p:nvGrpSpPr>
          <p:cNvPr id="16" name="Group 15">
            <a:extLst>
              <a:ext uri="{FF2B5EF4-FFF2-40B4-BE49-F238E27FC236}">
                <a16:creationId xmlns:a16="http://schemas.microsoft.com/office/drawing/2014/main" id="{B455A3CE-BB98-32EC-6324-FCAB353DB404}"/>
              </a:ext>
            </a:extLst>
          </p:cNvPr>
          <p:cNvGrpSpPr/>
          <p:nvPr/>
        </p:nvGrpSpPr>
        <p:grpSpPr>
          <a:xfrm>
            <a:off x="826142" y="3749774"/>
            <a:ext cx="11253927" cy="3108767"/>
            <a:chOff x="826142" y="3749774"/>
            <a:chExt cx="11253927" cy="3108767"/>
          </a:xfrm>
        </p:grpSpPr>
        <p:sp>
          <p:nvSpPr>
            <p:cNvPr id="3" name="Rectangle 2">
              <a:extLst>
                <a:ext uri="{FF2B5EF4-FFF2-40B4-BE49-F238E27FC236}">
                  <a16:creationId xmlns:a16="http://schemas.microsoft.com/office/drawing/2014/main" id="{21A6637A-ECC9-98DD-C159-E4FC26A95E0A}"/>
                </a:ext>
              </a:extLst>
            </p:cNvPr>
            <p:cNvSpPr>
              <a:spLocks noChangeArrowheads="1"/>
            </p:cNvSpPr>
            <p:nvPr/>
          </p:nvSpPr>
          <p:spPr bwMode="auto">
            <a:xfrm>
              <a:off x="826142" y="5960664"/>
              <a:ext cx="7015232" cy="851814"/>
            </a:xfrm>
            <a:prstGeom prst="rect">
              <a:avLst/>
            </a:prstGeom>
            <a:noFill/>
            <a:ln w="9525">
              <a:noFill/>
              <a:miter lim="800000"/>
              <a:headEnd/>
              <a:tailEnd/>
            </a:ln>
          </p:spPr>
          <p:txBody>
            <a:bodyPr anchor="t">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a:ea typeface="ＭＳ Ｐゴシック"/>
                  <a:cs typeface="+mn-cs"/>
                </a:rPr>
                <a:t>Most of the SMBH growth in late merger stages is heavily obscured (Compton thick; N</a:t>
              </a:r>
              <a:r>
                <a:rPr kumimoji="0" lang="en-US" sz="2400" b="0" i="0" u="none" strike="noStrike" kern="1200" cap="none" spc="0" normalizeH="0" baseline="-25000" noProof="0" dirty="0">
                  <a:ln>
                    <a:noFill/>
                  </a:ln>
                  <a:solidFill>
                    <a:prstClr val="white"/>
                  </a:solidFill>
                  <a:effectLst/>
                  <a:uLnTx/>
                  <a:uFillTx/>
                  <a:latin typeface="Arial"/>
                  <a:ea typeface="ＭＳ Ｐゴシック"/>
                  <a:cs typeface="+mn-cs"/>
                </a:rPr>
                <a:t>H</a:t>
              </a:r>
              <a:r>
                <a:rPr kumimoji="0" lang="en-US" sz="2400" b="0" i="0" u="none" strike="noStrike" kern="1200" cap="none" spc="0" normalizeH="0" baseline="0" noProof="0" dirty="0">
                  <a:ln>
                    <a:noFill/>
                  </a:ln>
                  <a:solidFill>
                    <a:prstClr val="white"/>
                  </a:solidFill>
                  <a:effectLst/>
                  <a:uLnTx/>
                  <a:uFillTx/>
                  <a:latin typeface="Arial"/>
                  <a:ea typeface="ＭＳ Ｐゴシック"/>
                  <a:cs typeface="+mn-cs"/>
                </a:rPr>
                <a:t>&gt;10</a:t>
              </a:r>
              <a:r>
                <a:rPr kumimoji="0" lang="en-US" sz="2400" b="0" i="0" u="none" strike="noStrike" kern="1200" cap="none" spc="0" normalizeH="0" baseline="30000" noProof="0" dirty="0">
                  <a:ln>
                    <a:noFill/>
                  </a:ln>
                  <a:solidFill>
                    <a:prstClr val="white"/>
                  </a:solidFill>
                  <a:effectLst/>
                  <a:uLnTx/>
                  <a:uFillTx/>
                  <a:latin typeface="Arial"/>
                  <a:ea typeface="ＭＳ Ｐゴシック"/>
                  <a:cs typeface="+mn-cs"/>
                </a:rPr>
                <a:t>24 </a:t>
              </a:r>
              <a:r>
                <a:rPr kumimoji="0" lang="en-US" sz="2400" b="0" i="0" u="none" strike="noStrike" kern="1200" cap="none" spc="0" normalizeH="0" baseline="0" noProof="0" dirty="0">
                  <a:ln>
                    <a:noFill/>
                  </a:ln>
                  <a:solidFill>
                    <a:prstClr val="white"/>
                  </a:solidFill>
                  <a:effectLst/>
                  <a:uLnTx/>
                  <a:uFillTx/>
                  <a:latin typeface="Arial"/>
                  <a:ea typeface="ＭＳ Ｐゴシック"/>
                  <a:cs typeface="+mn-cs"/>
                </a:rPr>
                <a:t>cm</a:t>
              </a:r>
              <a:r>
                <a:rPr kumimoji="0" lang="en-US" sz="2400" b="0" i="0" u="none" strike="noStrike" kern="1200" cap="none" spc="0" normalizeH="0" baseline="30000" noProof="0" dirty="0">
                  <a:ln>
                    <a:noFill/>
                  </a:ln>
                  <a:solidFill>
                    <a:prstClr val="white"/>
                  </a:solidFill>
                  <a:effectLst/>
                  <a:uLnTx/>
                  <a:uFillTx/>
                  <a:latin typeface="Arial"/>
                  <a:ea typeface="ＭＳ Ｐゴシック"/>
                  <a:cs typeface="+mn-cs"/>
                </a:rPr>
                <a:t>-2</a:t>
              </a:r>
              <a:r>
                <a:rPr kumimoji="0" lang="en-US" sz="2400" b="0" i="0" u="none" strike="noStrike" kern="1200" cap="none" spc="0" normalizeH="0" baseline="0" noProof="0" dirty="0">
                  <a:ln>
                    <a:noFill/>
                  </a:ln>
                  <a:solidFill>
                    <a:prstClr val="white"/>
                  </a:solidFill>
                  <a:effectLst/>
                  <a:uLnTx/>
                  <a:uFillTx/>
                  <a:latin typeface="Arial"/>
                  <a:ea typeface="ＭＳ Ｐゴシック"/>
                  <a:cs typeface="+mn-cs"/>
                </a:rPr>
                <a:t>)</a:t>
              </a:r>
            </a:p>
          </p:txBody>
        </p:sp>
        <p:pic>
          <p:nvPicPr>
            <p:cNvPr id="4" name="Picture 3">
              <a:extLst>
                <a:ext uri="{FF2B5EF4-FFF2-40B4-BE49-F238E27FC236}">
                  <a16:creationId xmlns:a16="http://schemas.microsoft.com/office/drawing/2014/main" id="{54355199-0C36-0E2F-2F4A-F9930F27C9EF}"/>
                </a:ext>
              </a:extLst>
            </p:cNvPr>
            <p:cNvPicPr>
              <a:picLocks noChangeAspect="1"/>
            </p:cNvPicPr>
            <p:nvPr/>
          </p:nvPicPr>
          <p:blipFill>
            <a:blip r:embed="rId3"/>
            <a:stretch>
              <a:fillRect/>
            </a:stretch>
          </p:blipFill>
          <p:spPr>
            <a:xfrm>
              <a:off x="7932717" y="3749774"/>
              <a:ext cx="4147352" cy="2739435"/>
            </a:xfrm>
            <a:prstGeom prst="rect">
              <a:avLst/>
            </a:prstGeom>
          </p:spPr>
        </p:pic>
        <p:sp>
          <p:nvSpPr>
            <p:cNvPr id="5" name="TextBox 3">
              <a:extLst>
                <a:ext uri="{FF2B5EF4-FFF2-40B4-BE49-F238E27FC236}">
                  <a16:creationId xmlns:a16="http://schemas.microsoft.com/office/drawing/2014/main" id="{6F9D8B61-547D-B5CE-772C-AB7EF5BAD52F}"/>
                </a:ext>
              </a:extLst>
            </p:cNvPr>
            <p:cNvSpPr txBox="1">
              <a:spLocks noChangeArrowheads="1"/>
            </p:cNvSpPr>
            <p:nvPr/>
          </p:nvSpPr>
          <p:spPr bwMode="auto">
            <a:xfrm>
              <a:off x="10100040" y="6489209"/>
              <a:ext cx="19800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FFFFFF"/>
                  </a:solidFill>
                  <a:effectLst/>
                  <a:uLnTx/>
                  <a:uFillTx/>
                  <a:latin typeface="Arial" charset="0"/>
                  <a:ea typeface="ＭＳ Ｐゴシック" charset="-128"/>
                  <a:cs typeface="+mn-cs"/>
                </a:rPr>
                <a:t>Ricci et al. (2021)</a:t>
              </a:r>
            </a:p>
          </p:txBody>
        </p:sp>
      </p:grpSp>
      <p:grpSp>
        <p:nvGrpSpPr>
          <p:cNvPr id="15" name="Group 14">
            <a:extLst>
              <a:ext uri="{FF2B5EF4-FFF2-40B4-BE49-F238E27FC236}">
                <a16:creationId xmlns:a16="http://schemas.microsoft.com/office/drawing/2014/main" id="{A980A9BD-7E84-0338-5C63-BF67CF7B4B2A}"/>
              </a:ext>
            </a:extLst>
          </p:cNvPr>
          <p:cNvGrpSpPr/>
          <p:nvPr/>
        </p:nvGrpSpPr>
        <p:grpSpPr>
          <a:xfrm>
            <a:off x="3502250" y="2528696"/>
            <a:ext cx="8361430" cy="3431968"/>
            <a:chOff x="3502250" y="2528696"/>
            <a:chExt cx="8361430" cy="3431968"/>
          </a:xfrm>
        </p:grpSpPr>
        <p:sp>
          <p:nvSpPr>
            <p:cNvPr id="73731" name="TextBox 3">
              <a:extLst>
                <a:ext uri="{FF2B5EF4-FFF2-40B4-BE49-F238E27FC236}">
                  <a16:creationId xmlns:a16="http://schemas.microsoft.com/office/drawing/2014/main" id="{1182496D-E6E7-E348-7DC1-5F22A12D800F}"/>
                </a:ext>
              </a:extLst>
            </p:cNvPr>
            <p:cNvSpPr txBox="1">
              <a:spLocks noChangeArrowheads="1"/>
            </p:cNvSpPr>
            <p:nvPr/>
          </p:nvSpPr>
          <p:spPr bwMode="auto">
            <a:xfrm>
              <a:off x="5848521" y="5591332"/>
              <a:ext cx="19928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FFFFFF"/>
                  </a:solidFill>
                  <a:effectLst/>
                  <a:uLnTx/>
                  <a:uFillTx/>
                  <a:latin typeface="Arial" charset="0"/>
                  <a:ea typeface="ＭＳ Ｐゴシック" charset="-128"/>
                  <a:cs typeface="+mn-cs"/>
                </a:rPr>
                <a:t>Koss et al. (2012)</a:t>
              </a:r>
            </a:p>
          </p:txBody>
        </p:sp>
        <p:pic>
          <p:nvPicPr>
            <p:cNvPr id="2050" name="Picture 2">
              <a:extLst>
                <a:ext uri="{FF2B5EF4-FFF2-40B4-BE49-F238E27FC236}">
                  <a16:creationId xmlns:a16="http://schemas.microsoft.com/office/drawing/2014/main" id="{60FB9BC8-AA6D-FBFE-3900-0CC377931DA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0000"/>
            <a:stretch>
              <a:fillRect/>
            </a:stretch>
          </p:blipFill>
          <p:spPr bwMode="auto">
            <a:xfrm>
              <a:off x="3502250" y="2528696"/>
              <a:ext cx="4354137" cy="306263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9FFC5C67-23F8-A276-E5BB-1655D1BB5C0E}"/>
                </a:ext>
              </a:extLst>
            </p:cNvPr>
            <p:cNvSpPr>
              <a:spLocks noChangeArrowheads="1"/>
            </p:cNvSpPr>
            <p:nvPr/>
          </p:nvSpPr>
          <p:spPr bwMode="auto">
            <a:xfrm>
              <a:off x="7856387" y="2707731"/>
              <a:ext cx="4007293" cy="851814"/>
            </a:xfrm>
            <a:prstGeom prst="rect">
              <a:avLst/>
            </a:prstGeom>
            <a:noFill/>
            <a:ln w="9525">
              <a:noFill/>
              <a:miter lim="800000"/>
              <a:headEnd/>
              <a:tailEnd/>
            </a:ln>
          </p:spPr>
          <p:txBody>
            <a:bodyPr anchor="t">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a:ea typeface="ＭＳ Ｐゴシック"/>
                  <a:cs typeface="+mn-cs"/>
                </a:rPr>
                <a:t>Higher luminosities towards smaller nuclear separations</a:t>
              </a:r>
            </a:p>
          </p:txBody>
        </p:sp>
      </p:grpSp>
      <p:grpSp>
        <p:nvGrpSpPr>
          <p:cNvPr id="14" name="Group 13">
            <a:extLst>
              <a:ext uri="{FF2B5EF4-FFF2-40B4-BE49-F238E27FC236}">
                <a16:creationId xmlns:a16="http://schemas.microsoft.com/office/drawing/2014/main" id="{BC5FB30F-FDC0-DFAB-B8BC-4C0C97DC6559}"/>
              </a:ext>
            </a:extLst>
          </p:cNvPr>
          <p:cNvGrpSpPr/>
          <p:nvPr/>
        </p:nvGrpSpPr>
        <p:grpSpPr>
          <a:xfrm>
            <a:off x="108447" y="854630"/>
            <a:ext cx="11315615" cy="3746460"/>
            <a:chOff x="108447" y="854630"/>
            <a:chExt cx="11315615" cy="3746460"/>
          </a:xfrm>
        </p:grpSpPr>
        <p:pic>
          <p:nvPicPr>
            <p:cNvPr id="10" name="Picture 4" descr="merg_frac_lum_e">
              <a:extLst>
                <a:ext uri="{FF2B5EF4-FFF2-40B4-BE49-F238E27FC236}">
                  <a16:creationId xmlns:a16="http://schemas.microsoft.com/office/drawing/2014/main" id="{239CCE02-8D10-CC33-CBE1-F35148E4BE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447" y="854630"/>
              <a:ext cx="3348132" cy="334813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3">
              <a:extLst>
                <a:ext uri="{FF2B5EF4-FFF2-40B4-BE49-F238E27FC236}">
                  <a16:creationId xmlns:a16="http://schemas.microsoft.com/office/drawing/2014/main" id="{A1B0D08C-5812-C0D7-21FD-B31D8A7308DE}"/>
                </a:ext>
              </a:extLst>
            </p:cNvPr>
            <p:cNvSpPr txBox="1">
              <a:spLocks noChangeArrowheads="1"/>
            </p:cNvSpPr>
            <p:nvPr/>
          </p:nvSpPr>
          <p:spPr bwMode="auto">
            <a:xfrm>
              <a:off x="1335183" y="4234378"/>
              <a:ext cx="2090737" cy="366712"/>
            </a:xfrm>
            <a:prstGeom prst="rect">
              <a:avLst/>
            </a:prstGeom>
            <a:noFill/>
            <a:ln w="9525">
              <a:noFill/>
              <a:miter lim="800000"/>
              <a:headEnd/>
              <a:tailEnd/>
            </a:ln>
          </p:spPr>
          <p:txBody>
            <a:bodyPr wrap="none">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rPr>
                <a:t>Treister et al. 2012</a:t>
              </a:r>
            </a:p>
          </p:txBody>
        </p:sp>
        <p:sp>
          <p:nvSpPr>
            <p:cNvPr id="13" name="Rectangle 12">
              <a:extLst>
                <a:ext uri="{FF2B5EF4-FFF2-40B4-BE49-F238E27FC236}">
                  <a16:creationId xmlns:a16="http://schemas.microsoft.com/office/drawing/2014/main" id="{A247EFEB-E05F-7B70-C49F-93E90ADF87AB}"/>
                </a:ext>
              </a:extLst>
            </p:cNvPr>
            <p:cNvSpPr>
              <a:spLocks noChangeArrowheads="1"/>
            </p:cNvSpPr>
            <p:nvPr/>
          </p:nvSpPr>
          <p:spPr bwMode="auto">
            <a:xfrm>
              <a:off x="3502250" y="1359539"/>
              <a:ext cx="7921812" cy="851814"/>
            </a:xfrm>
            <a:prstGeom prst="rect">
              <a:avLst/>
            </a:prstGeom>
            <a:noFill/>
            <a:ln w="9525">
              <a:noFill/>
              <a:miter lim="800000"/>
              <a:headEnd/>
              <a:tailEnd/>
            </a:ln>
          </p:spPr>
          <p:txBody>
            <a:bodyPr anchor="t">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a:ea typeface="ＭＳ Ｐゴシック"/>
                  <a:cs typeface="+mn-cs"/>
                </a:rPr>
                <a:t>Major galaxy mergers trigger the most luminous AGN (most rapid SMBH accretion)</a:t>
              </a:r>
            </a:p>
          </p:txBody>
        </p:sp>
      </p:grpSp>
    </p:spTree>
    <p:extLst>
      <p:ext uri="{BB962C8B-B14F-4D97-AF65-F5344CB8AC3E}">
        <p14:creationId xmlns:p14="http://schemas.microsoft.com/office/powerpoint/2010/main" val="427142338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33"/>
        <p:cNvGrpSpPr/>
        <p:nvPr/>
      </p:nvGrpSpPr>
      <p:grpSpPr>
        <a:xfrm>
          <a:off x="0" y="0"/>
          <a:ext cx="0" cy="0"/>
          <a:chOff x="0" y="0"/>
          <a:chExt cx="0" cy="0"/>
        </a:xfrm>
      </p:grpSpPr>
      <p:sp>
        <p:nvSpPr>
          <p:cNvPr id="734" name="Google Shape;734;p95"/>
          <p:cNvSpPr txBox="1">
            <a:spLocks noGrp="1"/>
          </p:cNvSpPr>
          <p:nvPr>
            <p:ph type="title"/>
          </p:nvPr>
        </p:nvSpPr>
        <p:spPr>
          <a:xfrm>
            <a:off x="960000" y="593367"/>
            <a:ext cx="6938800" cy="763600"/>
          </a:xfrm>
          <a:prstGeom prst="rect">
            <a:avLst/>
          </a:prstGeom>
        </p:spPr>
        <p:txBody>
          <a:bodyPr spcFirstLastPara="1" wrap="square" lIns="121900" tIns="121900" rIns="121900" bIns="121900" anchor="t" anchorCtr="0">
            <a:noAutofit/>
          </a:bodyPr>
          <a:lstStyle/>
          <a:p>
            <a:pPr algn="l"/>
            <a:r>
              <a:rPr lang="en">
                <a:latin typeface="Chakra Petch"/>
                <a:ea typeface="Chakra Petch"/>
                <a:cs typeface="Chakra Petch"/>
                <a:sym typeface="Chakra Petch"/>
              </a:rPr>
              <a:t>Results</a:t>
            </a:r>
            <a:endParaRPr>
              <a:latin typeface="Chakra Petch"/>
              <a:ea typeface="Chakra Petch"/>
              <a:cs typeface="Chakra Petch"/>
              <a:sym typeface="Chakra Petch"/>
            </a:endParaRPr>
          </a:p>
        </p:txBody>
      </p:sp>
      <p:sp>
        <p:nvSpPr>
          <p:cNvPr id="735" name="Google Shape;735;p95"/>
          <p:cNvSpPr txBox="1">
            <a:spLocks noGrp="1"/>
          </p:cNvSpPr>
          <p:nvPr>
            <p:ph type="subTitle" idx="1"/>
          </p:nvPr>
        </p:nvSpPr>
        <p:spPr>
          <a:xfrm>
            <a:off x="7106067" y="2515488"/>
            <a:ext cx="4340400" cy="2637200"/>
          </a:xfrm>
          <a:prstGeom prst="rect">
            <a:avLst/>
          </a:prstGeom>
        </p:spPr>
        <p:txBody>
          <a:bodyPr spcFirstLastPara="1" wrap="square" lIns="121900" tIns="121900" rIns="121900" bIns="121900" anchor="t" anchorCtr="0">
            <a:noAutofit/>
          </a:bodyPr>
          <a:lstStyle/>
          <a:p>
            <a:pPr marL="609585" indent="-440256">
              <a:lnSpc>
                <a:spcPct val="150000"/>
              </a:lnSpc>
              <a:buFont typeface="Chakra Petch"/>
              <a:buChar char="●"/>
            </a:pPr>
            <a:r>
              <a:rPr lang="en">
                <a:latin typeface="Chakra Petch"/>
                <a:ea typeface="Chakra Petch"/>
                <a:cs typeface="Chakra Petch"/>
                <a:sym typeface="Chakra Petch"/>
              </a:rPr>
              <a:t>Four distinct groups:</a:t>
            </a:r>
            <a:endParaRPr>
              <a:latin typeface="Chakra Petch"/>
              <a:ea typeface="Chakra Petch"/>
              <a:cs typeface="Chakra Petch"/>
              <a:sym typeface="Chakra Petch"/>
            </a:endParaRPr>
          </a:p>
          <a:p>
            <a:pPr marL="1219170" lvl="1" indent="-440256" algn="l">
              <a:lnSpc>
                <a:spcPct val="150000"/>
              </a:lnSpc>
              <a:buFont typeface="Chakra Petch"/>
              <a:buChar char="○"/>
            </a:pPr>
            <a:r>
              <a:rPr lang="en">
                <a:latin typeface="Chakra Petch"/>
                <a:ea typeface="Chakra Petch"/>
                <a:cs typeface="Chakra Petch"/>
                <a:sym typeface="Chakra Petch"/>
              </a:rPr>
              <a:t>Quiescent</a:t>
            </a:r>
            <a:endParaRPr>
              <a:latin typeface="Chakra Petch"/>
              <a:ea typeface="Chakra Petch"/>
              <a:cs typeface="Chakra Petch"/>
              <a:sym typeface="Chakra Petch"/>
            </a:endParaRPr>
          </a:p>
        </p:txBody>
      </p:sp>
      <p:pic>
        <p:nvPicPr>
          <p:cNvPr id="736" name="Google Shape;736;p95" title="SFR_SM.png"/>
          <p:cNvPicPr preferRelativeResize="0"/>
          <p:nvPr/>
        </p:nvPicPr>
        <p:blipFill>
          <a:blip r:embed="rId3">
            <a:alphaModFix/>
          </a:blip>
          <a:stretch>
            <a:fillRect/>
          </a:stretch>
        </p:blipFill>
        <p:spPr>
          <a:xfrm>
            <a:off x="332467" y="1728233"/>
            <a:ext cx="6422631" cy="4211715"/>
          </a:xfrm>
          <a:prstGeom prst="rect">
            <a:avLst/>
          </a:prstGeom>
          <a:noFill/>
          <a:ln>
            <a:noFill/>
          </a:ln>
        </p:spPr>
      </p:pic>
      <p:sp>
        <p:nvSpPr>
          <p:cNvPr id="737" name="Google Shape;737;p95"/>
          <p:cNvSpPr txBox="1"/>
          <p:nvPr/>
        </p:nvSpPr>
        <p:spPr>
          <a:xfrm>
            <a:off x="11735867" y="6418467"/>
            <a:ext cx="456400" cy="439600"/>
          </a:xfrm>
          <a:prstGeom prst="rect">
            <a:avLst/>
          </a:prstGeom>
          <a:noFill/>
          <a:ln>
            <a:noFill/>
          </a:ln>
          <a:effectLst>
            <a:outerShdw blurRad="57150" dist="19050" dir="5400000" algn="bl" rotWithShape="0">
              <a:srgbClr val="000000">
                <a:alpha val="50000"/>
              </a:srgbClr>
            </a:outerShdw>
            <a:reflection fadeDir="5400012" sy="-100000" algn="bl" rotWithShape="0"/>
          </a:effectLst>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rPr>
              <a:t>26</a:t>
            </a:r>
            <a:endParaRPr kumimoji="0"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endParaRPr>
          </a:p>
        </p:txBody>
      </p:sp>
      <p:sp>
        <p:nvSpPr>
          <p:cNvPr id="738" name="Google Shape;738;p95"/>
          <p:cNvSpPr/>
          <p:nvPr/>
        </p:nvSpPr>
        <p:spPr>
          <a:xfrm>
            <a:off x="3038000" y="3951467"/>
            <a:ext cx="2297600" cy="1577600"/>
          </a:xfrm>
          <a:prstGeom prst="ellipse">
            <a:avLst/>
          </a:prstGeom>
          <a:noFill/>
          <a:ln w="38100" cap="flat" cmpd="sng">
            <a:solidFill>
              <a:srgbClr val="FF00FF"/>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Work Sans"/>
              <a:ea typeface="Work Sans"/>
              <a:cs typeface="Work Sans"/>
              <a:sym typeface="Work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42"/>
        <p:cNvGrpSpPr/>
        <p:nvPr/>
      </p:nvGrpSpPr>
      <p:grpSpPr>
        <a:xfrm>
          <a:off x="0" y="0"/>
          <a:ext cx="0" cy="0"/>
          <a:chOff x="0" y="0"/>
          <a:chExt cx="0" cy="0"/>
        </a:xfrm>
      </p:grpSpPr>
      <p:sp>
        <p:nvSpPr>
          <p:cNvPr id="743" name="Google Shape;743;p96"/>
          <p:cNvSpPr txBox="1">
            <a:spLocks noGrp="1"/>
          </p:cNvSpPr>
          <p:nvPr>
            <p:ph type="title"/>
          </p:nvPr>
        </p:nvSpPr>
        <p:spPr>
          <a:xfrm>
            <a:off x="960000" y="593367"/>
            <a:ext cx="6938800" cy="763600"/>
          </a:xfrm>
          <a:prstGeom prst="rect">
            <a:avLst/>
          </a:prstGeom>
        </p:spPr>
        <p:txBody>
          <a:bodyPr spcFirstLastPara="1" wrap="square" lIns="121900" tIns="121900" rIns="121900" bIns="121900" anchor="t" anchorCtr="0">
            <a:noAutofit/>
          </a:bodyPr>
          <a:lstStyle/>
          <a:p>
            <a:pPr algn="l"/>
            <a:r>
              <a:rPr lang="en">
                <a:latin typeface="Chakra Petch"/>
                <a:ea typeface="Chakra Petch"/>
                <a:cs typeface="Chakra Petch"/>
                <a:sym typeface="Chakra Petch"/>
              </a:rPr>
              <a:t>Results</a:t>
            </a:r>
            <a:endParaRPr>
              <a:latin typeface="Chakra Petch"/>
              <a:ea typeface="Chakra Petch"/>
              <a:cs typeface="Chakra Petch"/>
              <a:sym typeface="Chakra Petch"/>
            </a:endParaRPr>
          </a:p>
        </p:txBody>
      </p:sp>
      <p:sp>
        <p:nvSpPr>
          <p:cNvPr id="744" name="Google Shape;744;p96"/>
          <p:cNvSpPr txBox="1">
            <a:spLocks noGrp="1"/>
          </p:cNvSpPr>
          <p:nvPr>
            <p:ph type="subTitle" idx="1"/>
          </p:nvPr>
        </p:nvSpPr>
        <p:spPr>
          <a:xfrm>
            <a:off x="7106067" y="2515488"/>
            <a:ext cx="4340400" cy="2637200"/>
          </a:xfrm>
          <a:prstGeom prst="rect">
            <a:avLst/>
          </a:prstGeom>
        </p:spPr>
        <p:txBody>
          <a:bodyPr spcFirstLastPara="1" wrap="square" lIns="121900" tIns="121900" rIns="121900" bIns="121900" anchor="t" anchorCtr="0">
            <a:noAutofit/>
          </a:bodyPr>
          <a:lstStyle/>
          <a:p>
            <a:pPr marL="609585" indent="-440256">
              <a:lnSpc>
                <a:spcPct val="150000"/>
              </a:lnSpc>
              <a:buFont typeface="Chakra Petch"/>
              <a:buChar char="●"/>
            </a:pPr>
            <a:r>
              <a:rPr lang="en">
                <a:latin typeface="Chakra Petch"/>
                <a:ea typeface="Chakra Petch"/>
                <a:cs typeface="Chakra Petch"/>
                <a:sym typeface="Chakra Petch"/>
              </a:rPr>
              <a:t>Four distinct groups:</a:t>
            </a:r>
            <a:endParaRPr>
              <a:latin typeface="Chakra Petch"/>
              <a:ea typeface="Chakra Petch"/>
              <a:cs typeface="Chakra Petch"/>
              <a:sym typeface="Chakra Petch"/>
            </a:endParaRPr>
          </a:p>
          <a:p>
            <a:pPr marL="1219170" lvl="1" indent="-440256" algn="l">
              <a:lnSpc>
                <a:spcPct val="150000"/>
              </a:lnSpc>
              <a:buFont typeface="Chakra Petch"/>
              <a:buChar char="○"/>
            </a:pPr>
            <a:r>
              <a:rPr lang="en">
                <a:latin typeface="Chakra Petch"/>
                <a:ea typeface="Chakra Petch"/>
                <a:cs typeface="Chakra Petch"/>
                <a:sym typeface="Chakra Petch"/>
              </a:rPr>
              <a:t>Quiescent</a:t>
            </a:r>
            <a:endParaRPr>
              <a:latin typeface="Chakra Petch"/>
              <a:ea typeface="Chakra Petch"/>
              <a:cs typeface="Chakra Petch"/>
              <a:sym typeface="Chakra Petch"/>
            </a:endParaRPr>
          </a:p>
          <a:p>
            <a:pPr marL="1219170" lvl="1" indent="-440256" algn="l">
              <a:lnSpc>
                <a:spcPct val="150000"/>
              </a:lnSpc>
              <a:buFont typeface="Chakra Petch"/>
              <a:buChar char="○"/>
            </a:pPr>
            <a:r>
              <a:rPr lang="en">
                <a:latin typeface="Chakra Petch"/>
                <a:ea typeface="Chakra Petch"/>
                <a:cs typeface="Chakra Petch"/>
                <a:sym typeface="Chakra Petch"/>
              </a:rPr>
              <a:t>Below MS (green valley)</a:t>
            </a:r>
            <a:endParaRPr>
              <a:latin typeface="Chakra Petch"/>
              <a:ea typeface="Chakra Petch"/>
              <a:cs typeface="Chakra Petch"/>
              <a:sym typeface="Chakra Petch"/>
            </a:endParaRPr>
          </a:p>
        </p:txBody>
      </p:sp>
      <p:pic>
        <p:nvPicPr>
          <p:cNvPr id="745" name="Google Shape;745;p96" title="SFR_SM.png"/>
          <p:cNvPicPr preferRelativeResize="0"/>
          <p:nvPr/>
        </p:nvPicPr>
        <p:blipFill>
          <a:blip r:embed="rId3">
            <a:alphaModFix/>
          </a:blip>
          <a:stretch>
            <a:fillRect/>
          </a:stretch>
        </p:blipFill>
        <p:spPr>
          <a:xfrm>
            <a:off x="332467" y="1728233"/>
            <a:ext cx="6422631" cy="4211715"/>
          </a:xfrm>
          <a:prstGeom prst="rect">
            <a:avLst/>
          </a:prstGeom>
          <a:noFill/>
          <a:ln>
            <a:noFill/>
          </a:ln>
        </p:spPr>
      </p:pic>
      <p:sp>
        <p:nvSpPr>
          <p:cNvPr id="746" name="Google Shape;746;p96"/>
          <p:cNvSpPr txBox="1"/>
          <p:nvPr/>
        </p:nvSpPr>
        <p:spPr>
          <a:xfrm>
            <a:off x="11735867" y="6418467"/>
            <a:ext cx="456400" cy="439600"/>
          </a:xfrm>
          <a:prstGeom prst="rect">
            <a:avLst/>
          </a:prstGeom>
          <a:noFill/>
          <a:ln>
            <a:noFill/>
          </a:ln>
          <a:effectLst>
            <a:outerShdw blurRad="57150" dist="19050" dir="5400000" algn="bl" rotWithShape="0">
              <a:srgbClr val="000000">
                <a:alpha val="50000"/>
              </a:srgbClr>
            </a:outerShdw>
            <a:reflection fadeDir="5400012" sy="-100000" algn="bl" rotWithShape="0"/>
          </a:effectLst>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rPr>
              <a:t>26</a:t>
            </a:r>
            <a:endParaRPr kumimoji="0"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endParaRPr>
          </a:p>
        </p:txBody>
      </p:sp>
      <p:sp>
        <p:nvSpPr>
          <p:cNvPr id="747" name="Google Shape;747;p96"/>
          <p:cNvSpPr/>
          <p:nvPr/>
        </p:nvSpPr>
        <p:spPr>
          <a:xfrm rot="-826031">
            <a:off x="1566351" y="3202537"/>
            <a:ext cx="4255868" cy="944831"/>
          </a:xfrm>
          <a:prstGeom prst="ellipse">
            <a:avLst/>
          </a:prstGeom>
          <a:noFill/>
          <a:ln w="38100" cap="flat" cmpd="sng">
            <a:solidFill>
              <a:srgbClr val="FF00FF"/>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Work Sans"/>
              <a:ea typeface="Work Sans"/>
              <a:cs typeface="Work Sans"/>
              <a:sym typeface="Work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sp>
        <p:nvSpPr>
          <p:cNvPr id="752" name="Google Shape;752;p97"/>
          <p:cNvSpPr txBox="1">
            <a:spLocks noGrp="1"/>
          </p:cNvSpPr>
          <p:nvPr>
            <p:ph type="title"/>
          </p:nvPr>
        </p:nvSpPr>
        <p:spPr>
          <a:xfrm>
            <a:off x="960000" y="593367"/>
            <a:ext cx="6938800" cy="763600"/>
          </a:xfrm>
          <a:prstGeom prst="rect">
            <a:avLst/>
          </a:prstGeom>
        </p:spPr>
        <p:txBody>
          <a:bodyPr spcFirstLastPara="1" wrap="square" lIns="121900" tIns="121900" rIns="121900" bIns="121900" anchor="t" anchorCtr="0">
            <a:noAutofit/>
          </a:bodyPr>
          <a:lstStyle/>
          <a:p>
            <a:pPr algn="l"/>
            <a:r>
              <a:rPr lang="en">
                <a:latin typeface="Chakra Petch"/>
                <a:ea typeface="Chakra Petch"/>
                <a:cs typeface="Chakra Petch"/>
                <a:sym typeface="Chakra Petch"/>
              </a:rPr>
              <a:t>Results</a:t>
            </a:r>
            <a:endParaRPr>
              <a:latin typeface="Chakra Petch"/>
              <a:ea typeface="Chakra Petch"/>
              <a:cs typeface="Chakra Petch"/>
              <a:sym typeface="Chakra Petch"/>
            </a:endParaRPr>
          </a:p>
        </p:txBody>
      </p:sp>
      <p:sp>
        <p:nvSpPr>
          <p:cNvPr id="753" name="Google Shape;753;p97"/>
          <p:cNvSpPr txBox="1">
            <a:spLocks noGrp="1"/>
          </p:cNvSpPr>
          <p:nvPr>
            <p:ph type="subTitle" idx="1"/>
          </p:nvPr>
        </p:nvSpPr>
        <p:spPr>
          <a:xfrm>
            <a:off x="7106067" y="2515488"/>
            <a:ext cx="4340400" cy="2637200"/>
          </a:xfrm>
          <a:prstGeom prst="rect">
            <a:avLst/>
          </a:prstGeom>
        </p:spPr>
        <p:txBody>
          <a:bodyPr spcFirstLastPara="1" wrap="square" lIns="121900" tIns="121900" rIns="121900" bIns="121900" anchor="t" anchorCtr="0">
            <a:noAutofit/>
          </a:bodyPr>
          <a:lstStyle/>
          <a:p>
            <a:pPr marL="609585" indent="-440256">
              <a:lnSpc>
                <a:spcPct val="150000"/>
              </a:lnSpc>
              <a:buFont typeface="Chakra Petch"/>
              <a:buChar char="●"/>
            </a:pPr>
            <a:r>
              <a:rPr lang="en">
                <a:latin typeface="Chakra Petch"/>
                <a:ea typeface="Chakra Petch"/>
                <a:cs typeface="Chakra Petch"/>
                <a:sym typeface="Chakra Petch"/>
              </a:rPr>
              <a:t>Four distinct groups:</a:t>
            </a:r>
            <a:endParaRPr>
              <a:latin typeface="Chakra Petch"/>
              <a:ea typeface="Chakra Petch"/>
              <a:cs typeface="Chakra Petch"/>
              <a:sym typeface="Chakra Petch"/>
            </a:endParaRPr>
          </a:p>
          <a:p>
            <a:pPr marL="1219170" lvl="1" indent="-440256" algn="l">
              <a:lnSpc>
                <a:spcPct val="150000"/>
              </a:lnSpc>
              <a:buFont typeface="Chakra Petch"/>
              <a:buChar char="○"/>
            </a:pPr>
            <a:r>
              <a:rPr lang="en">
                <a:latin typeface="Chakra Petch"/>
                <a:ea typeface="Chakra Petch"/>
                <a:cs typeface="Chakra Petch"/>
                <a:sym typeface="Chakra Petch"/>
              </a:rPr>
              <a:t>Quiescent</a:t>
            </a:r>
            <a:endParaRPr>
              <a:latin typeface="Chakra Petch"/>
              <a:ea typeface="Chakra Petch"/>
              <a:cs typeface="Chakra Petch"/>
              <a:sym typeface="Chakra Petch"/>
            </a:endParaRPr>
          </a:p>
          <a:p>
            <a:pPr marL="1219170" lvl="1" indent="-440256" algn="l">
              <a:lnSpc>
                <a:spcPct val="150000"/>
              </a:lnSpc>
              <a:buFont typeface="Chakra Petch"/>
              <a:buChar char="○"/>
            </a:pPr>
            <a:r>
              <a:rPr lang="en">
                <a:latin typeface="Chakra Petch"/>
                <a:ea typeface="Chakra Petch"/>
                <a:cs typeface="Chakra Petch"/>
                <a:sym typeface="Chakra Petch"/>
              </a:rPr>
              <a:t>Below MS (green valley)</a:t>
            </a:r>
            <a:endParaRPr>
              <a:latin typeface="Chakra Petch"/>
              <a:ea typeface="Chakra Petch"/>
              <a:cs typeface="Chakra Petch"/>
              <a:sym typeface="Chakra Petch"/>
            </a:endParaRPr>
          </a:p>
          <a:p>
            <a:pPr marL="1219170" lvl="1" indent="-440256" algn="l">
              <a:lnSpc>
                <a:spcPct val="150000"/>
              </a:lnSpc>
              <a:buFont typeface="Chakra Petch"/>
              <a:buChar char="○"/>
            </a:pPr>
            <a:r>
              <a:rPr lang="en">
                <a:latin typeface="Chakra Petch"/>
                <a:ea typeface="Chakra Petch"/>
                <a:cs typeface="Chakra Petch"/>
                <a:sym typeface="Chakra Petch"/>
              </a:rPr>
              <a:t>On the MS</a:t>
            </a:r>
            <a:endParaRPr>
              <a:latin typeface="Chakra Petch"/>
              <a:ea typeface="Chakra Petch"/>
              <a:cs typeface="Chakra Petch"/>
              <a:sym typeface="Chakra Petch"/>
            </a:endParaRPr>
          </a:p>
        </p:txBody>
      </p:sp>
      <p:pic>
        <p:nvPicPr>
          <p:cNvPr id="754" name="Google Shape;754;p97" title="SFR_SM.png"/>
          <p:cNvPicPr preferRelativeResize="0"/>
          <p:nvPr/>
        </p:nvPicPr>
        <p:blipFill>
          <a:blip r:embed="rId3">
            <a:alphaModFix/>
          </a:blip>
          <a:stretch>
            <a:fillRect/>
          </a:stretch>
        </p:blipFill>
        <p:spPr>
          <a:xfrm>
            <a:off x="332467" y="1728233"/>
            <a:ext cx="6422631" cy="4211715"/>
          </a:xfrm>
          <a:prstGeom prst="rect">
            <a:avLst/>
          </a:prstGeom>
          <a:noFill/>
          <a:ln>
            <a:noFill/>
          </a:ln>
        </p:spPr>
      </p:pic>
      <p:sp>
        <p:nvSpPr>
          <p:cNvPr id="755" name="Google Shape;755;p97"/>
          <p:cNvSpPr txBox="1"/>
          <p:nvPr/>
        </p:nvSpPr>
        <p:spPr>
          <a:xfrm>
            <a:off x="11735867" y="6418467"/>
            <a:ext cx="456400" cy="439600"/>
          </a:xfrm>
          <a:prstGeom prst="rect">
            <a:avLst/>
          </a:prstGeom>
          <a:noFill/>
          <a:ln>
            <a:noFill/>
          </a:ln>
          <a:effectLst>
            <a:outerShdw blurRad="57150" dist="19050" dir="5400000" algn="bl" rotWithShape="0">
              <a:srgbClr val="000000">
                <a:alpha val="50000"/>
              </a:srgbClr>
            </a:outerShdw>
            <a:reflection fadeDir="5400012" sy="-100000" algn="bl" rotWithShape="0"/>
          </a:effectLst>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rPr>
              <a:t>26</a:t>
            </a:r>
            <a:endParaRPr kumimoji="0"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endParaRPr>
          </a:p>
        </p:txBody>
      </p:sp>
      <p:sp>
        <p:nvSpPr>
          <p:cNvPr id="756" name="Google Shape;756;p97"/>
          <p:cNvSpPr/>
          <p:nvPr/>
        </p:nvSpPr>
        <p:spPr>
          <a:xfrm rot="-824270">
            <a:off x="2251242" y="2644264"/>
            <a:ext cx="2849929" cy="794457"/>
          </a:xfrm>
          <a:prstGeom prst="ellipse">
            <a:avLst/>
          </a:prstGeom>
          <a:noFill/>
          <a:ln w="38100" cap="flat" cmpd="sng">
            <a:solidFill>
              <a:srgbClr val="FF00FF"/>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Work Sans"/>
              <a:ea typeface="Work Sans"/>
              <a:cs typeface="Work Sans"/>
              <a:sym typeface="Work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760"/>
        <p:cNvGrpSpPr/>
        <p:nvPr/>
      </p:nvGrpSpPr>
      <p:grpSpPr>
        <a:xfrm>
          <a:off x="0" y="0"/>
          <a:ext cx="0" cy="0"/>
          <a:chOff x="0" y="0"/>
          <a:chExt cx="0" cy="0"/>
        </a:xfrm>
      </p:grpSpPr>
      <p:sp>
        <p:nvSpPr>
          <p:cNvPr id="761" name="Google Shape;761;p98"/>
          <p:cNvSpPr txBox="1">
            <a:spLocks noGrp="1"/>
          </p:cNvSpPr>
          <p:nvPr>
            <p:ph type="title"/>
          </p:nvPr>
        </p:nvSpPr>
        <p:spPr>
          <a:xfrm>
            <a:off x="960000" y="593367"/>
            <a:ext cx="6938800" cy="763600"/>
          </a:xfrm>
          <a:prstGeom prst="rect">
            <a:avLst/>
          </a:prstGeom>
        </p:spPr>
        <p:txBody>
          <a:bodyPr spcFirstLastPara="1" wrap="square" lIns="121900" tIns="121900" rIns="121900" bIns="121900" anchor="t" anchorCtr="0">
            <a:noAutofit/>
          </a:bodyPr>
          <a:lstStyle/>
          <a:p>
            <a:pPr algn="l"/>
            <a:r>
              <a:rPr lang="en">
                <a:latin typeface="Chakra Petch"/>
                <a:ea typeface="Chakra Petch"/>
                <a:cs typeface="Chakra Petch"/>
                <a:sym typeface="Chakra Petch"/>
              </a:rPr>
              <a:t>Results</a:t>
            </a:r>
            <a:endParaRPr>
              <a:latin typeface="Chakra Petch"/>
              <a:ea typeface="Chakra Petch"/>
              <a:cs typeface="Chakra Petch"/>
              <a:sym typeface="Chakra Petch"/>
            </a:endParaRPr>
          </a:p>
        </p:txBody>
      </p:sp>
      <p:sp>
        <p:nvSpPr>
          <p:cNvPr id="762" name="Google Shape;762;p98"/>
          <p:cNvSpPr txBox="1">
            <a:spLocks noGrp="1"/>
          </p:cNvSpPr>
          <p:nvPr>
            <p:ph type="subTitle" idx="1"/>
          </p:nvPr>
        </p:nvSpPr>
        <p:spPr>
          <a:xfrm>
            <a:off x="7106067" y="2515488"/>
            <a:ext cx="4340400" cy="2637200"/>
          </a:xfrm>
          <a:prstGeom prst="rect">
            <a:avLst/>
          </a:prstGeom>
        </p:spPr>
        <p:txBody>
          <a:bodyPr spcFirstLastPara="1" wrap="square" lIns="121900" tIns="121900" rIns="121900" bIns="121900" anchor="t" anchorCtr="0">
            <a:noAutofit/>
          </a:bodyPr>
          <a:lstStyle/>
          <a:p>
            <a:pPr marL="609585" indent="-440256">
              <a:lnSpc>
                <a:spcPct val="150000"/>
              </a:lnSpc>
              <a:buFont typeface="Chakra Petch"/>
              <a:buChar char="●"/>
            </a:pPr>
            <a:r>
              <a:rPr lang="en">
                <a:latin typeface="Chakra Petch"/>
                <a:ea typeface="Chakra Petch"/>
                <a:cs typeface="Chakra Petch"/>
                <a:sym typeface="Chakra Petch"/>
              </a:rPr>
              <a:t>Four distinct groups:</a:t>
            </a:r>
            <a:endParaRPr>
              <a:latin typeface="Chakra Petch"/>
              <a:ea typeface="Chakra Petch"/>
              <a:cs typeface="Chakra Petch"/>
              <a:sym typeface="Chakra Petch"/>
            </a:endParaRPr>
          </a:p>
          <a:p>
            <a:pPr marL="1219170" lvl="1" indent="-440256" algn="l">
              <a:lnSpc>
                <a:spcPct val="150000"/>
              </a:lnSpc>
              <a:buFont typeface="Chakra Petch"/>
              <a:buChar char="○"/>
            </a:pPr>
            <a:r>
              <a:rPr lang="en">
                <a:latin typeface="Chakra Petch"/>
                <a:ea typeface="Chakra Petch"/>
                <a:cs typeface="Chakra Petch"/>
                <a:sym typeface="Chakra Petch"/>
              </a:rPr>
              <a:t>Quiescent</a:t>
            </a:r>
            <a:endParaRPr>
              <a:latin typeface="Chakra Petch"/>
              <a:ea typeface="Chakra Petch"/>
              <a:cs typeface="Chakra Petch"/>
              <a:sym typeface="Chakra Petch"/>
            </a:endParaRPr>
          </a:p>
          <a:p>
            <a:pPr marL="1219170" lvl="1" indent="-440256" algn="l">
              <a:lnSpc>
                <a:spcPct val="150000"/>
              </a:lnSpc>
              <a:buFont typeface="Chakra Petch"/>
              <a:buChar char="○"/>
            </a:pPr>
            <a:r>
              <a:rPr lang="en">
                <a:latin typeface="Chakra Petch"/>
                <a:ea typeface="Chakra Petch"/>
                <a:cs typeface="Chakra Petch"/>
                <a:sym typeface="Chakra Petch"/>
              </a:rPr>
              <a:t>Below MS (green valley)</a:t>
            </a:r>
            <a:endParaRPr>
              <a:latin typeface="Chakra Petch"/>
              <a:ea typeface="Chakra Petch"/>
              <a:cs typeface="Chakra Petch"/>
              <a:sym typeface="Chakra Petch"/>
            </a:endParaRPr>
          </a:p>
          <a:p>
            <a:pPr marL="1219170" lvl="1" indent="-440256" algn="l">
              <a:lnSpc>
                <a:spcPct val="150000"/>
              </a:lnSpc>
              <a:buFont typeface="Chakra Petch"/>
              <a:buChar char="○"/>
            </a:pPr>
            <a:r>
              <a:rPr lang="en">
                <a:latin typeface="Chakra Petch"/>
                <a:ea typeface="Chakra Petch"/>
                <a:cs typeface="Chakra Petch"/>
                <a:sym typeface="Chakra Petch"/>
              </a:rPr>
              <a:t>On the MS</a:t>
            </a:r>
            <a:endParaRPr>
              <a:latin typeface="Chakra Petch"/>
              <a:ea typeface="Chakra Petch"/>
              <a:cs typeface="Chakra Petch"/>
              <a:sym typeface="Chakra Petch"/>
            </a:endParaRPr>
          </a:p>
          <a:p>
            <a:pPr marL="1219170" lvl="1" indent="-440256" algn="l">
              <a:lnSpc>
                <a:spcPct val="150000"/>
              </a:lnSpc>
              <a:buFont typeface="Chakra Petch"/>
              <a:buChar char="○"/>
            </a:pPr>
            <a:r>
              <a:rPr lang="en">
                <a:latin typeface="Chakra Petch"/>
                <a:ea typeface="Chakra Petch"/>
                <a:cs typeface="Chakra Petch"/>
                <a:sym typeface="Chakra Petch"/>
              </a:rPr>
              <a:t>Above MS  (starburst)</a:t>
            </a:r>
            <a:endParaRPr>
              <a:latin typeface="Chakra Petch"/>
              <a:ea typeface="Chakra Petch"/>
              <a:cs typeface="Chakra Petch"/>
              <a:sym typeface="Chakra Petch"/>
            </a:endParaRPr>
          </a:p>
        </p:txBody>
      </p:sp>
      <p:pic>
        <p:nvPicPr>
          <p:cNvPr id="763" name="Google Shape;763;p98" title="SFR_SM.png"/>
          <p:cNvPicPr preferRelativeResize="0"/>
          <p:nvPr/>
        </p:nvPicPr>
        <p:blipFill>
          <a:blip r:embed="rId3">
            <a:alphaModFix/>
          </a:blip>
          <a:stretch>
            <a:fillRect/>
          </a:stretch>
        </p:blipFill>
        <p:spPr>
          <a:xfrm>
            <a:off x="332467" y="1728233"/>
            <a:ext cx="6422631" cy="4211715"/>
          </a:xfrm>
          <a:prstGeom prst="rect">
            <a:avLst/>
          </a:prstGeom>
          <a:noFill/>
          <a:ln>
            <a:noFill/>
          </a:ln>
        </p:spPr>
      </p:pic>
      <p:sp>
        <p:nvSpPr>
          <p:cNvPr id="764" name="Google Shape;764;p98"/>
          <p:cNvSpPr txBox="1"/>
          <p:nvPr/>
        </p:nvSpPr>
        <p:spPr>
          <a:xfrm>
            <a:off x="11735867" y="6418467"/>
            <a:ext cx="456400" cy="439600"/>
          </a:xfrm>
          <a:prstGeom prst="rect">
            <a:avLst/>
          </a:prstGeom>
          <a:noFill/>
          <a:ln>
            <a:noFill/>
          </a:ln>
          <a:effectLst>
            <a:outerShdw blurRad="57150" dist="19050" dir="5400000" algn="bl" rotWithShape="0">
              <a:srgbClr val="000000">
                <a:alpha val="50000"/>
              </a:srgbClr>
            </a:outerShdw>
            <a:reflection fadeDir="5400012" sy="-100000" algn="bl" rotWithShape="0"/>
          </a:effectLst>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rPr>
              <a:t>26</a:t>
            </a:r>
            <a:endParaRPr kumimoji="0" sz="1333" b="0" i="0" u="none" strike="noStrike" kern="0" cap="none" spc="0" normalizeH="0" baseline="0" noProof="0">
              <a:ln>
                <a:noFill/>
              </a:ln>
              <a:solidFill>
                <a:srgbClr val="A4C2F4"/>
              </a:solidFill>
              <a:effectLst/>
              <a:uLnTx/>
              <a:uFillTx/>
              <a:latin typeface="Chakra Petch SemiBold"/>
              <a:ea typeface="Chakra Petch SemiBold"/>
              <a:cs typeface="Chakra Petch SemiBold"/>
              <a:sym typeface="Chakra Petch SemiBold"/>
            </a:endParaRPr>
          </a:p>
        </p:txBody>
      </p:sp>
      <p:sp>
        <p:nvSpPr>
          <p:cNvPr id="765" name="Google Shape;765;p98"/>
          <p:cNvSpPr/>
          <p:nvPr/>
        </p:nvSpPr>
        <p:spPr>
          <a:xfrm rot="-824270">
            <a:off x="2157669" y="2196387"/>
            <a:ext cx="2849929" cy="595964"/>
          </a:xfrm>
          <a:prstGeom prst="ellipse">
            <a:avLst/>
          </a:prstGeom>
          <a:noFill/>
          <a:ln w="38100" cap="flat" cmpd="sng">
            <a:solidFill>
              <a:srgbClr val="FF00FF"/>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Work Sans"/>
              <a:ea typeface="Work Sans"/>
              <a:cs typeface="Work Sans"/>
              <a:sym typeface="Work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A3FBE-1C67-A7E0-3470-8B35258F9E15}"/>
              </a:ext>
            </a:extLst>
          </p:cNvPr>
          <p:cNvSpPr txBox="1">
            <a:spLocks/>
          </p:cNvSpPr>
          <p:nvPr/>
        </p:nvSpPr>
        <p:spPr bwMode="auto">
          <a:xfrm>
            <a:off x="1524000" y="0"/>
            <a:ext cx="9144000" cy="838200"/>
          </a:xfrm>
          <a:prstGeom prst="rect">
            <a:avLst/>
          </a:prstGeom>
          <a:noFill/>
          <a:ln w="9525">
            <a:noFill/>
            <a:miter lim="800000"/>
            <a:headEnd/>
            <a:tailEnd/>
          </a:ln>
        </p:spPr>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FFFFFF"/>
                </a:solidFill>
                <a:effectLst>
                  <a:outerShdw blurRad="38100" dist="38100" dir="2700000" algn="tl">
                    <a:srgbClr val="808080"/>
                  </a:outerShdw>
                </a:effectLst>
                <a:uLnTx/>
                <a:uFillTx/>
                <a:latin typeface="Arial" panose="020B0604020202020204" pitchFamily="34" charset="0"/>
                <a:ea typeface="ＭＳ Ｐゴシック" panose="020B0600070205080204" pitchFamily="34" charset="-128"/>
                <a:cs typeface="+mn-cs"/>
              </a:rPr>
              <a:t>Three Fundamental Questions</a:t>
            </a:r>
            <a:endParaRPr kumimoji="0" lang="en-US" altLang="en-US" sz="3600" b="1" i="0" u="none" strike="noStrike" kern="1200" cap="none" spc="0" normalizeH="0" baseline="-25000" noProof="0" dirty="0">
              <a:ln>
                <a:noFill/>
              </a:ln>
              <a:solidFill>
                <a:srgbClr val="FFFFFF"/>
              </a:solidFill>
              <a:effectLst>
                <a:outerShdw blurRad="38100" dist="38100" dir="2700000" algn="tl">
                  <a:srgbClr val="808080"/>
                </a:outerShdw>
              </a:effectLst>
              <a:uLnTx/>
              <a:uFillTx/>
              <a:latin typeface="Arial" panose="020B0604020202020204" pitchFamily="34" charset="0"/>
              <a:ea typeface="ＭＳ Ｐゴシック" panose="020B0600070205080204" pitchFamily="34" charset="-128"/>
              <a:cs typeface="+mn-cs"/>
            </a:endParaRPr>
          </a:p>
        </p:txBody>
      </p:sp>
      <p:sp>
        <p:nvSpPr>
          <p:cNvPr id="3" name="Text Box 5">
            <a:extLst>
              <a:ext uri="{FF2B5EF4-FFF2-40B4-BE49-F238E27FC236}">
                <a16:creationId xmlns:a16="http://schemas.microsoft.com/office/drawing/2014/main" id="{4065B328-85F9-00B3-A1DF-265E20F5A992}"/>
              </a:ext>
            </a:extLst>
          </p:cNvPr>
          <p:cNvSpPr txBox="1">
            <a:spLocks noChangeArrowheads="1"/>
          </p:cNvSpPr>
          <p:nvPr/>
        </p:nvSpPr>
        <p:spPr bwMode="auto">
          <a:xfrm>
            <a:off x="2905497" y="1006280"/>
            <a:ext cx="8494817" cy="954107"/>
          </a:xfrm>
          <a:prstGeom prst="rect">
            <a:avLst/>
          </a:prstGeom>
          <a:noFill/>
          <a:ln w="9525">
            <a:noFill/>
            <a:miter lim="800000"/>
            <a:headEnd/>
            <a:tailEnd/>
          </a:ln>
        </p:spPr>
        <p:txBody>
          <a:bodyPr wrap="square">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Arial"/>
                <a:ea typeface="ＭＳ Ｐゴシック"/>
                <a:cs typeface="+mn-cs"/>
              </a:rPr>
              <a:t>How do AGN activity and star formation evolve through the merger sequence?</a:t>
            </a:r>
          </a:p>
        </p:txBody>
      </p:sp>
      <p:sp>
        <p:nvSpPr>
          <p:cNvPr id="4" name="Text Box 5">
            <a:extLst>
              <a:ext uri="{FF2B5EF4-FFF2-40B4-BE49-F238E27FC236}">
                <a16:creationId xmlns:a16="http://schemas.microsoft.com/office/drawing/2014/main" id="{481D2442-AA03-6A21-1FC8-9FF565CB4854}"/>
              </a:ext>
            </a:extLst>
          </p:cNvPr>
          <p:cNvSpPr txBox="1">
            <a:spLocks noChangeArrowheads="1"/>
          </p:cNvSpPr>
          <p:nvPr/>
        </p:nvSpPr>
        <p:spPr bwMode="auto">
          <a:xfrm>
            <a:off x="2905497" y="3082576"/>
            <a:ext cx="7350828" cy="954107"/>
          </a:xfrm>
          <a:prstGeom prst="rect">
            <a:avLst/>
          </a:prstGeom>
          <a:noFill/>
          <a:ln w="9525">
            <a:noFill/>
            <a:miter lim="800000"/>
            <a:headEnd/>
            <a:tailEnd/>
          </a:ln>
        </p:spPr>
        <p:txBody>
          <a:bodyPr wrap="square">
            <a:prstTxWarp prst="textNoShape">
              <a:avLst/>
            </a:prstTxWarp>
            <a:spAutoFit/>
          </a:bodyPr>
          <a:lstStyle/>
          <a:p>
            <a:pPr lvl="0" eaLnBrk="0" fontAlgn="base" hangingPunct="0">
              <a:spcBef>
                <a:spcPct val="0"/>
              </a:spcBef>
              <a:spcAft>
                <a:spcPct val="0"/>
              </a:spcAft>
              <a:defRPr/>
            </a:pPr>
            <a:r>
              <a:rPr lang="en-US" sz="2800" dirty="0">
                <a:solidFill>
                  <a:schemeClr val="bg1"/>
                </a:solidFill>
                <a:latin typeface="Arial" panose="020B0604020202020204" pitchFamily="34" charset="0"/>
                <a:cs typeface="Arial" panose="020B0604020202020204" pitchFamily="34" charset="0"/>
              </a:rPr>
              <a:t>What fuels SMBH growth in these systems? Is there sufficient molecular gas?</a:t>
            </a:r>
            <a:endParaRPr kumimoji="0" lang="en-US" sz="2400" b="0" i="0" u="none" strike="noStrike" kern="1200" cap="none" spc="0" normalizeH="0" baseline="0" noProof="0" dirty="0">
              <a:ln>
                <a:noFill/>
              </a:ln>
              <a:solidFill>
                <a:schemeClr val="bg1"/>
              </a:solidFill>
              <a:effectLst/>
              <a:uLnTx/>
              <a:uFillTx/>
              <a:latin typeface="Arial" panose="020B0604020202020204" pitchFamily="34" charset="0"/>
              <a:ea typeface="ＭＳ Ｐゴシック"/>
              <a:cs typeface="Arial" panose="020B0604020202020204" pitchFamily="34" charset="0"/>
            </a:endParaRPr>
          </a:p>
        </p:txBody>
      </p:sp>
      <p:sp>
        <p:nvSpPr>
          <p:cNvPr id="5" name="Text Box 5">
            <a:extLst>
              <a:ext uri="{FF2B5EF4-FFF2-40B4-BE49-F238E27FC236}">
                <a16:creationId xmlns:a16="http://schemas.microsoft.com/office/drawing/2014/main" id="{10CE5F4C-C0D5-6252-D76A-8020460755CC}"/>
              </a:ext>
            </a:extLst>
          </p:cNvPr>
          <p:cNvSpPr txBox="1">
            <a:spLocks noChangeArrowheads="1"/>
          </p:cNvSpPr>
          <p:nvPr/>
        </p:nvSpPr>
        <p:spPr bwMode="auto">
          <a:xfrm>
            <a:off x="2905497" y="5158872"/>
            <a:ext cx="9286503" cy="954107"/>
          </a:xfrm>
          <a:prstGeom prst="rect">
            <a:avLst/>
          </a:prstGeom>
          <a:noFill/>
          <a:ln w="9525">
            <a:noFill/>
            <a:miter lim="800000"/>
            <a:headEnd/>
            <a:tailEnd/>
          </a:ln>
        </p:spPr>
        <p:txBody>
          <a:bodyPr wrap="square">
            <a:prstTxWarp prst="textNoShape">
              <a:avLst/>
            </a:prstTxWarp>
            <a:spAutoFit/>
          </a:bodyPr>
          <a:lstStyle/>
          <a:p>
            <a:pPr lvl="0" eaLnBrk="0" fontAlgn="base" hangingPunct="0">
              <a:spcBef>
                <a:spcPct val="0"/>
              </a:spcBef>
              <a:spcAft>
                <a:spcPct val="0"/>
              </a:spcAft>
              <a:defRPr/>
            </a:pPr>
            <a:r>
              <a:rPr lang="en-US" sz="2800" dirty="0">
                <a:solidFill>
                  <a:schemeClr val="bg1"/>
                </a:solidFill>
                <a:latin typeface="Arial" panose="020B0604020202020204" pitchFamily="34" charset="0"/>
                <a:cs typeface="Arial" panose="020B0604020202020204" pitchFamily="34" charset="0"/>
              </a:rPr>
              <a:t>How can we systematically find the most heavily obscured dual AGN at the smallest nuclear separations?</a:t>
            </a:r>
            <a:endParaRPr kumimoji="0" lang="en-US" sz="2400" b="0" i="0" u="none" strike="noStrike" kern="1200" cap="none" spc="0" normalizeH="0" baseline="0" noProof="0" dirty="0">
              <a:ln>
                <a:noFill/>
              </a:ln>
              <a:solidFill>
                <a:schemeClr val="bg1"/>
              </a:solidFill>
              <a:effectLst/>
              <a:uLnTx/>
              <a:uFillTx/>
              <a:latin typeface="Arial" panose="020B0604020202020204" pitchFamily="34" charset="0"/>
              <a:ea typeface="ＭＳ Ｐゴシック"/>
              <a:cs typeface="Arial" panose="020B0604020202020204" pitchFamily="34" charset="0"/>
            </a:endParaRPr>
          </a:p>
        </p:txBody>
      </p:sp>
      <p:pic>
        <p:nvPicPr>
          <p:cNvPr id="7" name="Picture 6">
            <a:extLst>
              <a:ext uri="{FF2B5EF4-FFF2-40B4-BE49-F238E27FC236}">
                <a16:creationId xmlns:a16="http://schemas.microsoft.com/office/drawing/2014/main" id="{8ED74B52-A5C3-4F4C-82C4-78D9F6EE5DFB}"/>
              </a:ext>
            </a:extLst>
          </p:cNvPr>
          <p:cNvPicPr>
            <a:picLocks noChangeAspect="1"/>
          </p:cNvPicPr>
          <p:nvPr/>
        </p:nvPicPr>
        <p:blipFill>
          <a:blip r:embed="rId3"/>
          <a:srcRect l="2063" t="10341" r="8689"/>
          <a:stretch>
            <a:fillRect/>
          </a:stretch>
        </p:blipFill>
        <p:spPr>
          <a:xfrm>
            <a:off x="201879" y="698016"/>
            <a:ext cx="2280064" cy="1719188"/>
          </a:xfrm>
          <a:prstGeom prst="rect">
            <a:avLst/>
          </a:prstGeom>
        </p:spPr>
      </p:pic>
      <p:pic>
        <p:nvPicPr>
          <p:cNvPr id="8" name="Picture 7">
            <a:extLst>
              <a:ext uri="{FF2B5EF4-FFF2-40B4-BE49-F238E27FC236}">
                <a16:creationId xmlns:a16="http://schemas.microsoft.com/office/drawing/2014/main" id="{4FCA27DF-A7DF-9CBA-FA7C-F6CDEF133CD0}"/>
              </a:ext>
            </a:extLst>
          </p:cNvPr>
          <p:cNvPicPr>
            <a:picLocks noChangeAspect="1"/>
          </p:cNvPicPr>
          <p:nvPr/>
        </p:nvPicPr>
        <p:blipFill>
          <a:blip r:embed="rId4"/>
          <a:srcRect l="15725" t="1535" r="9561" b="11073"/>
          <a:stretch>
            <a:fillRect/>
          </a:stretch>
        </p:blipFill>
        <p:spPr>
          <a:xfrm>
            <a:off x="201879" y="2550055"/>
            <a:ext cx="2280064" cy="2242762"/>
          </a:xfrm>
          <a:prstGeom prst="rect">
            <a:avLst/>
          </a:prstGeom>
        </p:spPr>
      </p:pic>
      <p:pic>
        <p:nvPicPr>
          <p:cNvPr id="9" name="Picture 8">
            <a:extLst>
              <a:ext uri="{FF2B5EF4-FFF2-40B4-BE49-F238E27FC236}">
                <a16:creationId xmlns:a16="http://schemas.microsoft.com/office/drawing/2014/main" id="{F96D26B8-8BA8-A9CB-405F-7805CE589182}"/>
              </a:ext>
            </a:extLst>
          </p:cNvPr>
          <p:cNvPicPr>
            <a:picLocks noChangeAspect="1"/>
          </p:cNvPicPr>
          <p:nvPr/>
        </p:nvPicPr>
        <p:blipFill rotWithShape="1">
          <a:blip r:embed="rId5"/>
          <a:srcRect l="23708" t="6190" r="14814" b="21686"/>
          <a:stretch/>
        </p:blipFill>
        <p:spPr>
          <a:xfrm>
            <a:off x="855023" y="4925668"/>
            <a:ext cx="1496292" cy="161686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67F2949B-6718-EFEA-1128-FB32D53815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D7A462-9B85-F8E3-DC35-B4777BA9BA32}"/>
              </a:ext>
            </a:extLst>
          </p:cNvPr>
          <p:cNvSpPr txBox="1">
            <a:spLocks/>
          </p:cNvSpPr>
          <p:nvPr/>
        </p:nvSpPr>
        <p:spPr bwMode="auto">
          <a:xfrm>
            <a:off x="762800" y="0"/>
            <a:ext cx="9067800" cy="59032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500" b="1" i="0" u="none" strike="noStrike" kern="1200" cap="none" spc="0" normalizeH="0" baseline="0" noProof="0" dirty="0">
                <a:ln>
                  <a:noFill/>
                </a:ln>
                <a:solidFill>
                  <a:srgbClr val="FFFFFF"/>
                </a:solidFill>
                <a:effectLst>
                  <a:outerShdw blurRad="38100" dist="38100" dir="2700000" algn="tl">
                    <a:srgbClr val="808080"/>
                  </a:outerShdw>
                </a:effectLst>
                <a:uLnTx/>
                <a:uFillTx/>
                <a:latin typeface="Arial"/>
                <a:ea typeface="ＭＳ Ｐゴシック"/>
              </a:rPr>
              <a:t>Swift-BAT Spectroscopic Survey (BASS)</a:t>
            </a:r>
            <a:endParaRPr kumimoji="0" lang="en-US" sz="3500" b="1" i="0" u="none" strike="noStrike" kern="1200" cap="none" spc="0" normalizeH="0" baseline="-25000" noProof="0" dirty="0">
              <a:ln>
                <a:noFill/>
              </a:ln>
              <a:solidFill>
                <a:srgbClr val="FFFFFF"/>
              </a:solidFill>
              <a:effectLst>
                <a:outerShdw blurRad="38100" dist="38100" dir="2700000" algn="tl">
                  <a:srgbClr val="808080"/>
                </a:outerShdw>
              </a:effectLst>
              <a:uLnTx/>
              <a:uFillTx/>
              <a:latin typeface="Arial"/>
              <a:ea typeface="ＭＳ Ｐゴシック"/>
            </a:endParaRPr>
          </a:p>
        </p:txBody>
      </p:sp>
      <p:pic>
        <p:nvPicPr>
          <p:cNvPr id="5" name="Google Shape;287;p37">
            <a:extLst>
              <a:ext uri="{FF2B5EF4-FFF2-40B4-BE49-F238E27FC236}">
                <a16:creationId xmlns:a16="http://schemas.microsoft.com/office/drawing/2014/main" id="{99716E68-1738-0800-4BA3-727356A63E25}"/>
              </a:ext>
            </a:extLst>
          </p:cNvPr>
          <p:cNvPicPr preferRelativeResize="0"/>
          <p:nvPr/>
        </p:nvPicPr>
        <p:blipFill>
          <a:blip r:embed="rId3">
            <a:alphaModFix/>
          </a:blip>
          <a:stretch>
            <a:fillRect/>
          </a:stretch>
        </p:blipFill>
        <p:spPr>
          <a:xfrm>
            <a:off x="177644" y="962500"/>
            <a:ext cx="4841504" cy="2151498"/>
          </a:xfrm>
          <a:prstGeom prst="rect">
            <a:avLst/>
          </a:prstGeom>
          <a:noFill/>
          <a:ln>
            <a:noFill/>
          </a:ln>
        </p:spPr>
      </p:pic>
      <p:pic>
        <p:nvPicPr>
          <p:cNvPr id="7" name="Image" descr="Image">
            <a:extLst>
              <a:ext uri="{FF2B5EF4-FFF2-40B4-BE49-F238E27FC236}">
                <a16:creationId xmlns:a16="http://schemas.microsoft.com/office/drawing/2014/main" id="{8272878F-8E57-EBB9-A377-4A0EB4F8BF2C}"/>
              </a:ext>
            </a:extLst>
          </p:cNvPr>
          <p:cNvPicPr>
            <a:picLocks noChangeAspect="1"/>
          </p:cNvPicPr>
          <p:nvPr/>
        </p:nvPicPr>
        <p:blipFill>
          <a:blip r:embed="rId4">
            <a:alphaModFix amt="39345"/>
          </a:blip>
          <a:srcRect t="6244"/>
          <a:stretch>
            <a:fillRect/>
          </a:stretch>
        </p:blipFill>
        <p:spPr>
          <a:xfrm>
            <a:off x="10684042" y="-14834"/>
            <a:ext cx="1507957" cy="1412938"/>
          </a:xfrm>
          <a:prstGeom prst="rect">
            <a:avLst/>
          </a:prstGeom>
          <a:solidFill>
            <a:schemeClr val="bg1">
              <a:alpha val="31000"/>
            </a:schemeClr>
          </a:solidFill>
          <a:ln w="12700">
            <a:miter lim="400000"/>
          </a:ln>
        </p:spPr>
      </p:pic>
      <p:sp>
        <p:nvSpPr>
          <p:cNvPr id="9" name="Google Shape;291;p37">
            <a:extLst>
              <a:ext uri="{FF2B5EF4-FFF2-40B4-BE49-F238E27FC236}">
                <a16:creationId xmlns:a16="http://schemas.microsoft.com/office/drawing/2014/main" id="{CA586098-17DB-AC6F-4876-393A8B00CC24}"/>
              </a:ext>
            </a:extLst>
          </p:cNvPr>
          <p:cNvSpPr/>
          <p:nvPr/>
        </p:nvSpPr>
        <p:spPr>
          <a:xfrm rot="-1374171">
            <a:off x="989842" y="1688717"/>
            <a:ext cx="3891347" cy="460184"/>
          </a:xfrm>
          <a:prstGeom prst="flowChartTerminator">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Didact Gothic"/>
              <a:ea typeface="Didact Gothic"/>
              <a:cs typeface="Didact Gothic"/>
              <a:sym typeface="Didact Gothic"/>
            </a:endParaRPr>
          </a:p>
        </p:txBody>
      </p:sp>
      <p:sp>
        <p:nvSpPr>
          <p:cNvPr id="11" name="TextBox 10">
            <a:extLst>
              <a:ext uri="{FF2B5EF4-FFF2-40B4-BE49-F238E27FC236}">
                <a16:creationId xmlns:a16="http://schemas.microsoft.com/office/drawing/2014/main" id="{8CDB72DA-43F8-51B6-4698-2626BF685DF8}"/>
              </a:ext>
            </a:extLst>
          </p:cNvPr>
          <p:cNvSpPr txBox="1"/>
          <p:nvPr/>
        </p:nvSpPr>
        <p:spPr>
          <a:xfrm>
            <a:off x="3326993" y="511021"/>
            <a:ext cx="6100010"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Arial"/>
                <a:ea typeface="ＭＳ Ｐゴシック"/>
              </a:rPr>
              <a:t>https://</a:t>
            </a:r>
            <a:r>
              <a:rPr kumimoji="0" lang="en-US" sz="2000" b="1" i="0" u="none" strike="noStrike" kern="1200" cap="none" spc="0" normalizeH="0" baseline="0" noProof="0" dirty="0" err="1">
                <a:ln>
                  <a:noFill/>
                </a:ln>
                <a:solidFill>
                  <a:srgbClr val="FFFFFF"/>
                </a:solidFill>
                <a:effectLst/>
                <a:uLnTx/>
                <a:uFillTx/>
                <a:latin typeface="Arial"/>
                <a:ea typeface="ＭＳ Ｐゴシック"/>
              </a:rPr>
              <a:t>www.bass-survey.com</a:t>
            </a:r>
            <a:r>
              <a:rPr kumimoji="0" lang="en-US" sz="2000" b="1" i="0" u="none" strike="noStrike" kern="1200" cap="none" spc="0" normalizeH="0" baseline="0" noProof="0" dirty="0">
                <a:ln>
                  <a:noFill/>
                </a:ln>
                <a:solidFill>
                  <a:srgbClr val="FFFFFF"/>
                </a:solidFill>
                <a:effectLst/>
                <a:uLnTx/>
                <a:uFillTx/>
                <a:latin typeface="Arial"/>
                <a:ea typeface="ＭＳ Ｐゴシック"/>
              </a:rPr>
              <a:t>/</a:t>
            </a:r>
          </a:p>
        </p:txBody>
      </p:sp>
      <p:sp>
        <p:nvSpPr>
          <p:cNvPr id="12" name="Text Box 5">
            <a:extLst>
              <a:ext uri="{FF2B5EF4-FFF2-40B4-BE49-F238E27FC236}">
                <a16:creationId xmlns:a16="http://schemas.microsoft.com/office/drawing/2014/main" id="{BB54F7AF-CD22-A5D2-1B80-AAE8D1A7CE90}"/>
              </a:ext>
            </a:extLst>
          </p:cNvPr>
          <p:cNvSpPr txBox="1">
            <a:spLocks noChangeArrowheads="1"/>
          </p:cNvSpPr>
          <p:nvPr/>
        </p:nvSpPr>
        <p:spPr bwMode="auto">
          <a:xfrm>
            <a:off x="5445869" y="1490342"/>
            <a:ext cx="6692936" cy="2246769"/>
          </a:xfrm>
          <a:prstGeom prst="rect">
            <a:avLst/>
          </a:prstGeom>
          <a:no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~1000 all-sky AGN selected in hard X-rays (14-195 keV). DR2 (Koss et al., 2022)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Hard X-rays (14-195 keV) less affected by obscuration → unbiased AGN census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Extensive multi-wavelength follow-up</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~20% of sources in major mergers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Arial"/>
                <a:ea typeface="ＭＳ Ｐゴシック"/>
              </a:rPr>
              <a:t>Goal: map physical drivers along the merger timeline</a:t>
            </a:r>
          </a:p>
        </p:txBody>
      </p:sp>
      <p:sp>
        <p:nvSpPr>
          <p:cNvPr id="3" name="Text Box 5">
            <a:extLst>
              <a:ext uri="{FF2B5EF4-FFF2-40B4-BE49-F238E27FC236}">
                <a16:creationId xmlns:a16="http://schemas.microsoft.com/office/drawing/2014/main" id="{26EAAAA3-44FD-E943-7CFA-2CBCE7B3C73A}"/>
              </a:ext>
            </a:extLst>
          </p:cNvPr>
          <p:cNvSpPr txBox="1">
            <a:spLocks noChangeArrowheads="1"/>
          </p:cNvSpPr>
          <p:nvPr/>
        </p:nvSpPr>
        <p:spPr bwMode="auto">
          <a:xfrm>
            <a:off x="55529" y="5129355"/>
            <a:ext cx="7899896" cy="1631216"/>
          </a:xfrm>
          <a:prstGeom prst="rect">
            <a:avLst/>
          </a:prstGeom>
          <a:noFill/>
          <a:ln w="9525">
            <a:noFill/>
            <a:miter lim="800000"/>
            <a:headEnd/>
            <a:tailEnd/>
          </a:ln>
        </p:spPr>
        <p:txBody>
          <a:bodyPr wrap="square">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sz="2000" dirty="0">
                <a:solidFill>
                  <a:srgbClr val="FFFFFF"/>
                </a:solidFill>
                <a:latin typeface="Arial"/>
                <a:ea typeface="ＭＳ Ｐゴシック"/>
              </a:rPr>
              <a:t>Selected </a:t>
            </a:r>
            <a:r>
              <a:rPr kumimoji="0" lang="en-US" sz="2000" b="0" i="0" u="none" strike="noStrike" kern="1200" cap="none" spc="0" normalizeH="0" baseline="0" noProof="0" dirty="0">
                <a:ln>
                  <a:noFill/>
                </a:ln>
                <a:solidFill>
                  <a:srgbClr val="FFFFFF"/>
                </a:solidFill>
                <a:effectLst/>
                <a:uLnTx/>
                <a:uFillTx/>
                <a:latin typeface="Arial"/>
                <a:ea typeface="ＭＳ Ｐゴシック"/>
              </a:rPr>
              <a:t>71 AGN in major mergers with high-res imaging</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Separations of 0.3-30 kpc</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8 single nuclei AGN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8  dual AGNs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Arial"/>
                <a:ea typeface="ＭＳ Ｐゴシック"/>
              </a:rPr>
              <a:t>55 single AGN in double nuclei systems.</a:t>
            </a:r>
          </a:p>
        </p:txBody>
      </p:sp>
      <p:sp>
        <p:nvSpPr>
          <p:cNvPr id="4" name="Text Box 5">
            <a:extLst>
              <a:ext uri="{FF2B5EF4-FFF2-40B4-BE49-F238E27FC236}">
                <a16:creationId xmlns:a16="http://schemas.microsoft.com/office/drawing/2014/main" id="{C41EC9FD-3418-B99C-65AC-C555F0A1F461}"/>
              </a:ext>
            </a:extLst>
          </p:cNvPr>
          <p:cNvSpPr txBox="1">
            <a:spLocks noChangeArrowheads="1"/>
          </p:cNvSpPr>
          <p:nvPr/>
        </p:nvSpPr>
        <p:spPr bwMode="auto">
          <a:xfrm>
            <a:off x="7955425" y="6446472"/>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rPr>
              <a:t>Troncoso ,Treister et al. (2025)</a:t>
            </a:r>
          </a:p>
        </p:txBody>
      </p:sp>
      <p:pic>
        <p:nvPicPr>
          <p:cNvPr id="8" name="Google Shape;319;p40">
            <a:extLst>
              <a:ext uri="{FF2B5EF4-FFF2-40B4-BE49-F238E27FC236}">
                <a16:creationId xmlns:a16="http://schemas.microsoft.com/office/drawing/2014/main" id="{2E8F14DA-EC4E-97E9-D0BA-2AC49F0875DF}"/>
              </a:ext>
            </a:extLst>
          </p:cNvPr>
          <p:cNvPicPr preferRelativeResize="0"/>
          <p:nvPr/>
        </p:nvPicPr>
        <p:blipFill>
          <a:blip r:embed="rId5">
            <a:alphaModFix/>
          </a:blip>
          <a:stretch>
            <a:fillRect/>
          </a:stretch>
        </p:blipFill>
        <p:spPr>
          <a:xfrm>
            <a:off x="6994565" y="5226784"/>
            <a:ext cx="1682975" cy="1631216"/>
          </a:xfrm>
          <a:prstGeom prst="rect">
            <a:avLst/>
          </a:prstGeom>
          <a:noFill/>
          <a:ln>
            <a:noFill/>
          </a:ln>
        </p:spPr>
      </p:pic>
      <p:pic>
        <p:nvPicPr>
          <p:cNvPr id="10" name="Google Shape;320;p40">
            <a:extLst>
              <a:ext uri="{FF2B5EF4-FFF2-40B4-BE49-F238E27FC236}">
                <a16:creationId xmlns:a16="http://schemas.microsoft.com/office/drawing/2014/main" id="{4EA1EA4A-CB8E-4805-A34E-98DB8B314A61}"/>
              </a:ext>
            </a:extLst>
          </p:cNvPr>
          <p:cNvPicPr preferRelativeResize="0"/>
          <p:nvPr/>
        </p:nvPicPr>
        <p:blipFill>
          <a:blip r:embed="rId6">
            <a:alphaModFix/>
          </a:blip>
          <a:stretch>
            <a:fillRect/>
          </a:stretch>
        </p:blipFill>
        <p:spPr>
          <a:xfrm>
            <a:off x="9262753" y="5035743"/>
            <a:ext cx="1143970" cy="1408130"/>
          </a:xfrm>
          <a:prstGeom prst="rect">
            <a:avLst/>
          </a:prstGeom>
          <a:noFill/>
          <a:ln>
            <a:noFill/>
          </a:ln>
        </p:spPr>
      </p:pic>
      <p:pic>
        <p:nvPicPr>
          <p:cNvPr id="13" name="Google Shape;321;p40">
            <a:extLst>
              <a:ext uri="{FF2B5EF4-FFF2-40B4-BE49-F238E27FC236}">
                <a16:creationId xmlns:a16="http://schemas.microsoft.com/office/drawing/2014/main" id="{B7C86389-E956-7BF2-A049-C5A0E208A323}"/>
              </a:ext>
            </a:extLst>
          </p:cNvPr>
          <p:cNvPicPr preferRelativeResize="0"/>
          <p:nvPr/>
        </p:nvPicPr>
        <p:blipFill>
          <a:blip r:embed="rId7">
            <a:alphaModFix/>
          </a:blip>
          <a:srcRect t="19813"/>
          <a:stretch>
            <a:fillRect/>
          </a:stretch>
        </p:blipFill>
        <p:spPr>
          <a:xfrm>
            <a:off x="8998102" y="3766262"/>
            <a:ext cx="3026913" cy="1240330"/>
          </a:xfrm>
          <a:prstGeom prst="rect">
            <a:avLst/>
          </a:prstGeom>
          <a:noFill/>
          <a:ln>
            <a:noFill/>
          </a:ln>
        </p:spPr>
      </p:pic>
      <p:pic>
        <p:nvPicPr>
          <p:cNvPr id="14" name="Picture 13">
            <a:extLst>
              <a:ext uri="{FF2B5EF4-FFF2-40B4-BE49-F238E27FC236}">
                <a16:creationId xmlns:a16="http://schemas.microsoft.com/office/drawing/2014/main" id="{4A155755-9111-0A6A-32AF-65EEE0EA8ABD}"/>
              </a:ext>
            </a:extLst>
          </p:cNvPr>
          <p:cNvPicPr>
            <a:picLocks noChangeAspect="1"/>
          </p:cNvPicPr>
          <p:nvPr/>
        </p:nvPicPr>
        <p:blipFill>
          <a:blip r:embed="rId8"/>
          <a:stretch>
            <a:fillRect/>
          </a:stretch>
        </p:blipFill>
        <p:spPr>
          <a:xfrm>
            <a:off x="1123252" y="3211427"/>
            <a:ext cx="2590535" cy="1917928"/>
          </a:xfrm>
          <a:prstGeom prst="rect">
            <a:avLst/>
          </a:prstGeom>
        </p:spPr>
      </p:pic>
    </p:spTree>
    <p:extLst>
      <p:ext uri="{BB962C8B-B14F-4D97-AF65-F5344CB8AC3E}">
        <p14:creationId xmlns:p14="http://schemas.microsoft.com/office/powerpoint/2010/main" val="1580413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9EC04D88-25E0-2E61-4F78-5E441B14DD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92C058-B0DA-D332-43A6-FF5DE3598C76}"/>
              </a:ext>
            </a:extLst>
          </p:cNvPr>
          <p:cNvSpPr txBox="1">
            <a:spLocks/>
          </p:cNvSpPr>
          <p:nvPr/>
        </p:nvSpPr>
        <p:spPr bwMode="auto">
          <a:xfrm>
            <a:off x="762800" y="0"/>
            <a:ext cx="9067800" cy="8382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500" b="1" i="0" u="none" strike="noStrike" kern="1200" cap="none" spc="0" normalizeH="0" baseline="0" noProof="0" dirty="0">
                <a:ln>
                  <a:noFill/>
                </a:ln>
                <a:solidFill>
                  <a:srgbClr val="FFFFFF"/>
                </a:solidFill>
                <a:effectLst>
                  <a:outerShdw blurRad="38100" dist="38100" dir="2700000" algn="tl">
                    <a:srgbClr val="808080"/>
                  </a:outerShdw>
                </a:effectLst>
                <a:uLnTx/>
                <a:uFillTx/>
                <a:latin typeface="Arial"/>
                <a:ea typeface="ＭＳ Ｐゴシック"/>
              </a:rPr>
              <a:t>BASS AGN in Major Galaxy Mergers</a:t>
            </a:r>
            <a:endParaRPr kumimoji="0" lang="en-US" sz="3500" b="1" i="0" u="none" strike="noStrike" kern="1200" cap="none" spc="0" normalizeH="0" baseline="-25000" noProof="0" dirty="0">
              <a:ln>
                <a:noFill/>
              </a:ln>
              <a:solidFill>
                <a:srgbClr val="FFFFFF"/>
              </a:solidFill>
              <a:effectLst>
                <a:outerShdw blurRad="38100" dist="38100" dir="2700000" algn="tl">
                  <a:srgbClr val="808080"/>
                </a:outerShdw>
              </a:effectLst>
              <a:uLnTx/>
              <a:uFillTx/>
              <a:latin typeface="Arial"/>
              <a:ea typeface="ＭＳ Ｐゴシック"/>
            </a:endParaRPr>
          </a:p>
        </p:txBody>
      </p:sp>
      <p:pic>
        <p:nvPicPr>
          <p:cNvPr id="7" name="Image" descr="Image">
            <a:extLst>
              <a:ext uri="{FF2B5EF4-FFF2-40B4-BE49-F238E27FC236}">
                <a16:creationId xmlns:a16="http://schemas.microsoft.com/office/drawing/2014/main" id="{009CBB07-5F6F-87E9-319F-A0EDEC0382C7}"/>
              </a:ext>
            </a:extLst>
          </p:cNvPr>
          <p:cNvPicPr>
            <a:picLocks noChangeAspect="1"/>
          </p:cNvPicPr>
          <p:nvPr/>
        </p:nvPicPr>
        <p:blipFill>
          <a:blip r:embed="rId3">
            <a:alphaModFix amt="39345"/>
          </a:blip>
          <a:srcRect t="6244"/>
          <a:stretch>
            <a:fillRect/>
          </a:stretch>
        </p:blipFill>
        <p:spPr>
          <a:xfrm>
            <a:off x="10684042" y="-14834"/>
            <a:ext cx="1507957" cy="1412938"/>
          </a:xfrm>
          <a:prstGeom prst="rect">
            <a:avLst/>
          </a:prstGeom>
          <a:solidFill>
            <a:schemeClr val="bg1">
              <a:alpha val="31000"/>
            </a:schemeClr>
          </a:solidFill>
          <a:ln w="12700">
            <a:miter lim="400000"/>
          </a:ln>
        </p:spPr>
      </p:pic>
      <p:sp>
        <p:nvSpPr>
          <p:cNvPr id="4" name="TextBox 3">
            <a:extLst>
              <a:ext uri="{FF2B5EF4-FFF2-40B4-BE49-F238E27FC236}">
                <a16:creationId xmlns:a16="http://schemas.microsoft.com/office/drawing/2014/main" id="{0E5F5CE0-8E75-ABA4-D229-F7951460F0FC}"/>
              </a:ext>
            </a:extLst>
          </p:cNvPr>
          <p:cNvSpPr txBox="1"/>
          <p:nvPr/>
        </p:nvSpPr>
        <p:spPr>
          <a:xfrm>
            <a:off x="1482092" y="691635"/>
            <a:ext cx="7924798"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Arial"/>
                <a:ea typeface="ＭＳ Ｐゴシック"/>
              </a:rPr>
              <a:t>Visual Morphological Classifications</a:t>
            </a:r>
          </a:p>
        </p:txBody>
      </p:sp>
      <p:sp>
        <p:nvSpPr>
          <p:cNvPr id="8" name="Google Shape;574;p71">
            <a:extLst>
              <a:ext uri="{FF2B5EF4-FFF2-40B4-BE49-F238E27FC236}">
                <a16:creationId xmlns:a16="http://schemas.microsoft.com/office/drawing/2014/main" id="{D1B55FBC-64D2-32C9-95FC-FC00CE1D25AB}"/>
              </a:ext>
            </a:extLst>
          </p:cNvPr>
          <p:cNvSpPr txBox="1">
            <a:spLocks/>
          </p:cNvSpPr>
          <p:nvPr/>
        </p:nvSpPr>
        <p:spPr>
          <a:xfrm>
            <a:off x="762800" y="1398104"/>
            <a:ext cx="10421152"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1pPr>
            <a:lvl2pPr marL="914400" marR="0" lvl="1"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2pPr>
            <a:lvl3pPr marL="1371600" marR="0" lvl="2"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3pPr>
            <a:lvl4pPr marL="1828800" marR="0" lvl="3"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4pPr>
            <a:lvl5pPr marL="2286000" marR="0" lvl="4"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5pPr>
            <a:lvl6pPr marL="2743200" marR="0" lvl="5"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6pPr>
            <a:lvl7pPr marL="3200400" marR="0" lvl="6"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7pPr>
            <a:lvl8pPr marL="3657600" marR="0" lvl="7"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8pPr>
            <a:lvl9pPr marL="4114800" marR="0" lvl="8"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9pPr>
          </a:lstStyle>
          <a:p>
            <a:pPr marL="139700" marR="0" lvl="0" indent="0" algn="l" defTabSz="914400" rtl="0" eaLnBrk="1" fontAlgn="auto" latinLnBrk="0" hangingPunct="1">
              <a:lnSpc>
                <a:spcPct val="115000"/>
              </a:lnSpc>
              <a:spcBef>
                <a:spcPts val="0"/>
              </a:spcBef>
              <a:spcAft>
                <a:spcPts val="0"/>
              </a:spcAft>
              <a:buClr>
                <a:srgbClr val="FFFFFF"/>
              </a:buClr>
              <a:buSzPts val="1400"/>
              <a:buFont typeface="Didact Gothic"/>
              <a:buNone/>
              <a:tabLst/>
              <a:defRPr/>
            </a:pPr>
            <a:r>
              <a:rPr kumimoji="0" lang="en" sz="24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Didact Gothic"/>
              </a:rPr>
              <a:t>Nuclear Separation and Merger Stage Strongly Correlated (as expected)</a:t>
            </a:r>
            <a:endParaRPr kumimoji="0" lang="en-US" sz="18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Didact Gothic"/>
            </a:endParaRPr>
          </a:p>
        </p:txBody>
      </p:sp>
      <p:pic>
        <p:nvPicPr>
          <p:cNvPr id="3" name="Picture 2">
            <a:extLst>
              <a:ext uri="{FF2B5EF4-FFF2-40B4-BE49-F238E27FC236}">
                <a16:creationId xmlns:a16="http://schemas.microsoft.com/office/drawing/2014/main" id="{4E53C207-35BD-C4BB-0D06-6B3ACAC59BED}"/>
              </a:ext>
            </a:extLst>
          </p:cNvPr>
          <p:cNvPicPr>
            <a:picLocks noChangeAspect="1"/>
          </p:cNvPicPr>
          <p:nvPr/>
        </p:nvPicPr>
        <p:blipFill>
          <a:blip r:embed="rId4"/>
          <a:stretch>
            <a:fillRect/>
          </a:stretch>
        </p:blipFill>
        <p:spPr>
          <a:xfrm>
            <a:off x="1160780" y="1968045"/>
            <a:ext cx="6692900" cy="4775200"/>
          </a:xfrm>
          <a:prstGeom prst="rect">
            <a:avLst/>
          </a:prstGeom>
        </p:spPr>
      </p:pic>
      <p:sp>
        <p:nvSpPr>
          <p:cNvPr id="6" name="Text Box 5">
            <a:extLst>
              <a:ext uri="{FF2B5EF4-FFF2-40B4-BE49-F238E27FC236}">
                <a16:creationId xmlns:a16="http://schemas.microsoft.com/office/drawing/2014/main" id="{A84A55A3-14A9-593E-D00C-E767914ACE1E}"/>
              </a:ext>
            </a:extLst>
          </p:cNvPr>
          <p:cNvSpPr txBox="1">
            <a:spLocks noChangeArrowheads="1"/>
          </p:cNvSpPr>
          <p:nvPr/>
        </p:nvSpPr>
        <p:spPr bwMode="auto">
          <a:xfrm>
            <a:off x="7955425" y="6446472"/>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rPr>
              <a:t>Troncoso ,Treister et al. (2025)</a:t>
            </a:r>
          </a:p>
        </p:txBody>
      </p:sp>
    </p:spTree>
    <p:extLst>
      <p:ext uri="{BB962C8B-B14F-4D97-AF65-F5344CB8AC3E}">
        <p14:creationId xmlns:p14="http://schemas.microsoft.com/office/powerpoint/2010/main" val="162330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EA657F7A-3C4C-57C0-04C7-1D9D24F849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638C39-8A7F-8C0A-3F59-6E9E8E9D6B75}"/>
              </a:ext>
            </a:extLst>
          </p:cNvPr>
          <p:cNvSpPr txBox="1">
            <a:spLocks/>
          </p:cNvSpPr>
          <p:nvPr/>
        </p:nvSpPr>
        <p:spPr bwMode="auto">
          <a:xfrm>
            <a:off x="762800" y="0"/>
            <a:ext cx="9067800" cy="8382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500" b="1" i="0" u="none" strike="noStrike" kern="1200" cap="none" spc="0" normalizeH="0" baseline="0" noProof="0" dirty="0">
                <a:ln>
                  <a:noFill/>
                </a:ln>
                <a:solidFill>
                  <a:srgbClr val="FFFFFF"/>
                </a:solidFill>
                <a:effectLst>
                  <a:outerShdw blurRad="38100" dist="38100" dir="2700000" algn="tl">
                    <a:srgbClr val="808080"/>
                  </a:outerShdw>
                </a:effectLst>
                <a:uLnTx/>
                <a:uFillTx/>
                <a:latin typeface="Arial"/>
                <a:ea typeface="ＭＳ Ｐゴシック"/>
              </a:rPr>
              <a:t>BASS AGN in Major Galaxy Mergers</a:t>
            </a:r>
            <a:endParaRPr kumimoji="0" lang="en-US" sz="3500" b="1" i="0" u="none" strike="noStrike" kern="1200" cap="none" spc="0" normalizeH="0" baseline="-25000" noProof="0" dirty="0">
              <a:ln>
                <a:noFill/>
              </a:ln>
              <a:solidFill>
                <a:srgbClr val="FFFFFF"/>
              </a:solidFill>
              <a:effectLst>
                <a:outerShdw blurRad="38100" dist="38100" dir="2700000" algn="tl">
                  <a:srgbClr val="808080"/>
                </a:outerShdw>
              </a:effectLst>
              <a:uLnTx/>
              <a:uFillTx/>
              <a:latin typeface="Arial"/>
              <a:ea typeface="ＭＳ Ｐゴシック"/>
            </a:endParaRPr>
          </a:p>
        </p:txBody>
      </p:sp>
      <p:pic>
        <p:nvPicPr>
          <p:cNvPr id="7" name="Image" descr="Image">
            <a:extLst>
              <a:ext uri="{FF2B5EF4-FFF2-40B4-BE49-F238E27FC236}">
                <a16:creationId xmlns:a16="http://schemas.microsoft.com/office/drawing/2014/main" id="{5D6FA2FC-5311-F8AB-724F-7ABDB4C7BDA7}"/>
              </a:ext>
            </a:extLst>
          </p:cNvPr>
          <p:cNvPicPr>
            <a:picLocks noChangeAspect="1"/>
          </p:cNvPicPr>
          <p:nvPr/>
        </p:nvPicPr>
        <p:blipFill>
          <a:blip r:embed="rId3">
            <a:alphaModFix amt="39345"/>
          </a:blip>
          <a:srcRect t="6244"/>
          <a:stretch>
            <a:fillRect/>
          </a:stretch>
        </p:blipFill>
        <p:spPr>
          <a:xfrm>
            <a:off x="10684042" y="-14834"/>
            <a:ext cx="1507957" cy="1412938"/>
          </a:xfrm>
          <a:prstGeom prst="rect">
            <a:avLst/>
          </a:prstGeom>
          <a:solidFill>
            <a:schemeClr val="bg1">
              <a:alpha val="31000"/>
            </a:schemeClr>
          </a:solidFill>
          <a:ln w="12700">
            <a:miter lim="400000"/>
          </a:ln>
        </p:spPr>
      </p:pic>
      <p:sp>
        <p:nvSpPr>
          <p:cNvPr id="4" name="TextBox 3">
            <a:extLst>
              <a:ext uri="{FF2B5EF4-FFF2-40B4-BE49-F238E27FC236}">
                <a16:creationId xmlns:a16="http://schemas.microsoft.com/office/drawing/2014/main" id="{A25F8BA0-C537-8FE8-D724-C96DEE22934D}"/>
              </a:ext>
            </a:extLst>
          </p:cNvPr>
          <p:cNvSpPr txBox="1"/>
          <p:nvPr/>
        </p:nvSpPr>
        <p:spPr>
          <a:xfrm>
            <a:off x="1482092" y="691635"/>
            <a:ext cx="7924798"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Arial"/>
                <a:ea typeface="ＭＳ Ｐゴシック"/>
              </a:rPr>
              <a:t>Visual Morphological Classifications</a:t>
            </a:r>
          </a:p>
        </p:txBody>
      </p:sp>
      <p:sp>
        <p:nvSpPr>
          <p:cNvPr id="8" name="Google Shape;574;p71">
            <a:extLst>
              <a:ext uri="{FF2B5EF4-FFF2-40B4-BE49-F238E27FC236}">
                <a16:creationId xmlns:a16="http://schemas.microsoft.com/office/drawing/2014/main" id="{5B0A3449-B4A6-E4DC-F6A4-D081E7862790}"/>
              </a:ext>
            </a:extLst>
          </p:cNvPr>
          <p:cNvSpPr txBox="1">
            <a:spLocks/>
          </p:cNvSpPr>
          <p:nvPr/>
        </p:nvSpPr>
        <p:spPr>
          <a:xfrm>
            <a:off x="762800" y="1398104"/>
            <a:ext cx="10421152"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1pPr>
            <a:lvl2pPr marL="914400" marR="0" lvl="1"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2pPr>
            <a:lvl3pPr marL="1371600" marR="0" lvl="2"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3pPr>
            <a:lvl4pPr marL="1828800" marR="0" lvl="3"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4pPr>
            <a:lvl5pPr marL="2286000" marR="0" lvl="4"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5pPr>
            <a:lvl6pPr marL="2743200" marR="0" lvl="5"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6pPr>
            <a:lvl7pPr marL="3200400" marR="0" lvl="6"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7pPr>
            <a:lvl8pPr marL="3657600" marR="0" lvl="7"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8pPr>
            <a:lvl9pPr marL="4114800" marR="0" lvl="8" indent="-317500" algn="l" rtl="0">
              <a:lnSpc>
                <a:spcPct val="100000"/>
              </a:lnSpc>
              <a:spcBef>
                <a:spcPts val="0"/>
              </a:spcBef>
              <a:spcAft>
                <a:spcPts val="0"/>
              </a:spcAft>
              <a:buClr>
                <a:schemeClr val="dk1"/>
              </a:buClr>
              <a:buSzPts val="1400"/>
              <a:buFont typeface="Didact Gothic"/>
              <a:buNone/>
              <a:defRPr sz="1400" b="0" i="0" u="none" strike="noStrike" cap="none">
                <a:solidFill>
                  <a:schemeClr val="dk1"/>
                </a:solidFill>
                <a:latin typeface="Didact Gothic"/>
                <a:ea typeface="Didact Gothic"/>
                <a:cs typeface="Didact Gothic"/>
                <a:sym typeface="Didact Gothic"/>
              </a:defRPr>
            </a:lvl9pPr>
          </a:lstStyle>
          <a:p>
            <a:pPr marL="139700" marR="0" lvl="0" indent="0" algn="l" defTabSz="914400" rtl="0" eaLnBrk="1" fontAlgn="auto" latinLnBrk="0" hangingPunct="1">
              <a:lnSpc>
                <a:spcPct val="115000"/>
              </a:lnSpc>
              <a:spcBef>
                <a:spcPts val="0"/>
              </a:spcBef>
              <a:spcAft>
                <a:spcPts val="0"/>
              </a:spcAft>
              <a:buClr>
                <a:srgbClr val="FFFFFF"/>
              </a:buClr>
              <a:buSzPts val="1400"/>
              <a:buFont typeface="Didact Gothic"/>
              <a:buNone/>
              <a:tabLst/>
              <a:defRPr/>
            </a:pPr>
            <a:r>
              <a:rPr kumimoji="0" lang="en" sz="24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Didact Gothic"/>
              </a:rPr>
              <a:t>Slight increase in AGN luminosity and obscuration with merger stage</a:t>
            </a:r>
            <a:endParaRPr kumimoji="0" lang="en-US" sz="18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Didact Gothic"/>
            </a:endParaRPr>
          </a:p>
        </p:txBody>
      </p:sp>
      <p:pic>
        <p:nvPicPr>
          <p:cNvPr id="6" name="Picture 5">
            <a:extLst>
              <a:ext uri="{FF2B5EF4-FFF2-40B4-BE49-F238E27FC236}">
                <a16:creationId xmlns:a16="http://schemas.microsoft.com/office/drawing/2014/main" id="{84F2AC34-E34E-B3DD-DC53-4C72E67F88AF}"/>
              </a:ext>
            </a:extLst>
          </p:cNvPr>
          <p:cNvPicPr>
            <a:picLocks noChangeAspect="1"/>
          </p:cNvPicPr>
          <p:nvPr/>
        </p:nvPicPr>
        <p:blipFill>
          <a:blip r:embed="rId4"/>
          <a:stretch>
            <a:fillRect/>
          </a:stretch>
        </p:blipFill>
        <p:spPr>
          <a:xfrm>
            <a:off x="1482092" y="2032000"/>
            <a:ext cx="6680200" cy="4826000"/>
          </a:xfrm>
          <a:prstGeom prst="rect">
            <a:avLst/>
          </a:prstGeom>
        </p:spPr>
      </p:pic>
      <p:sp>
        <p:nvSpPr>
          <p:cNvPr id="3" name="Text Box 5">
            <a:extLst>
              <a:ext uri="{FF2B5EF4-FFF2-40B4-BE49-F238E27FC236}">
                <a16:creationId xmlns:a16="http://schemas.microsoft.com/office/drawing/2014/main" id="{C1A498BA-E613-CCAF-CF0F-E485FC306600}"/>
              </a:ext>
            </a:extLst>
          </p:cNvPr>
          <p:cNvSpPr txBox="1">
            <a:spLocks noChangeArrowheads="1"/>
          </p:cNvSpPr>
          <p:nvPr/>
        </p:nvSpPr>
        <p:spPr bwMode="auto">
          <a:xfrm>
            <a:off x="7955425" y="6446472"/>
            <a:ext cx="4183380"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ＭＳ Ｐゴシック"/>
              </a:rPr>
              <a:t>Troncoso ,Treister et al. (2025)</a:t>
            </a:r>
          </a:p>
        </p:txBody>
      </p:sp>
    </p:spTree>
    <p:extLst>
      <p:ext uri="{BB962C8B-B14F-4D97-AF65-F5344CB8AC3E}">
        <p14:creationId xmlns:p14="http://schemas.microsoft.com/office/powerpoint/2010/main" val="4008166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2E99082E-D761-756B-B1F3-4AD5841D9FDA}"/>
            </a:ext>
          </a:extLst>
        </p:cNvPr>
        <p:cNvGrpSpPr/>
        <p:nvPr/>
      </p:nvGrpSpPr>
      <p:grpSpPr>
        <a:xfrm>
          <a:off x="0" y="0"/>
          <a:ext cx="0" cy="0"/>
          <a:chOff x="0" y="0"/>
          <a:chExt cx="0" cy="0"/>
        </a:xfrm>
      </p:grpSpPr>
      <p:pic>
        <p:nvPicPr>
          <p:cNvPr id="55" name="Picture 54" descr="A blue screen with pink circles&#10;&#10;Description automatically generated">
            <a:extLst>
              <a:ext uri="{FF2B5EF4-FFF2-40B4-BE49-F238E27FC236}">
                <a16:creationId xmlns:a16="http://schemas.microsoft.com/office/drawing/2014/main" id="{9412B2ED-F650-515E-BCEF-CEC5D96070B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9658" t="9007" r="5989" b="25840"/>
          <a:stretch/>
        </p:blipFill>
        <p:spPr>
          <a:xfrm>
            <a:off x="2532972" y="854338"/>
            <a:ext cx="2837898" cy="1459309"/>
          </a:xfrm>
          <a:prstGeom prst="rect">
            <a:avLst/>
          </a:prstGeom>
        </p:spPr>
      </p:pic>
      <p:pic>
        <p:nvPicPr>
          <p:cNvPr id="29" name="Picture 28">
            <a:extLst>
              <a:ext uri="{FF2B5EF4-FFF2-40B4-BE49-F238E27FC236}">
                <a16:creationId xmlns:a16="http://schemas.microsoft.com/office/drawing/2014/main" id="{0E66CA7B-4A45-99F9-7D53-41C5AB630905}"/>
              </a:ext>
            </a:extLst>
          </p:cNvPr>
          <p:cNvPicPr>
            <a:picLocks noChangeAspect="1"/>
          </p:cNvPicPr>
          <p:nvPr/>
        </p:nvPicPr>
        <p:blipFill rotWithShape="1">
          <a:blip r:embed="rId4" cstate="screen">
            <a:alphaModFix/>
            <a:extLst>
              <a:ext uri="{28A0092B-C50C-407E-A947-70E740481C1C}">
                <a14:useLocalDpi xmlns:a14="http://schemas.microsoft.com/office/drawing/2010/main"/>
              </a:ext>
            </a:extLst>
          </a:blip>
          <a:srcRect l="22782" t="12936" r="22047" b="46831"/>
          <a:stretch/>
        </p:blipFill>
        <p:spPr>
          <a:xfrm>
            <a:off x="9553300" y="758457"/>
            <a:ext cx="2023110" cy="1909249"/>
          </a:xfrm>
          <a:prstGeom prst="rect">
            <a:avLst/>
          </a:prstGeom>
        </p:spPr>
      </p:pic>
      <p:pic>
        <p:nvPicPr>
          <p:cNvPr id="30" name="Content Placeholder 5" descr="A picture containing text, star, night sky&#10;&#10;Description automatically generated">
            <a:extLst>
              <a:ext uri="{FF2B5EF4-FFF2-40B4-BE49-F238E27FC236}">
                <a16:creationId xmlns:a16="http://schemas.microsoft.com/office/drawing/2014/main" id="{53206E54-4B19-EBC3-59E8-D2440DA58BF1}"/>
              </a:ext>
            </a:extLst>
          </p:cNvPr>
          <p:cNvPicPr>
            <a:picLocks noChangeAspect="1"/>
          </p:cNvPicPr>
          <p:nvPr/>
        </p:nvPicPr>
        <p:blipFill rotWithShape="1">
          <a:blip r:embed="rId5" cstate="screen">
            <a:alphaModFix/>
            <a:extLst>
              <a:ext uri="{28A0092B-C50C-407E-A947-70E740481C1C}">
                <a14:useLocalDpi xmlns:a14="http://schemas.microsoft.com/office/drawing/2010/main"/>
              </a:ext>
            </a:extLst>
          </a:blip>
          <a:srcRect/>
          <a:stretch/>
        </p:blipFill>
        <p:spPr>
          <a:xfrm>
            <a:off x="9170763" y="3777276"/>
            <a:ext cx="2052372" cy="2009398"/>
          </a:xfrm>
          <a:prstGeom prst="rect">
            <a:avLst/>
          </a:prstGeom>
          <a:ln>
            <a:solidFill>
              <a:sysClr val="window" lastClr="FFFFFF"/>
            </a:solidFill>
          </a:ln>
        </p:spPr>
      </p:pic>
      <p:sp>
        <p:nvSpPr>
          <p:cNvPr id="31" name="Rectangle 3">
            <a:extLst>
              <a:ext uri="{FF2B5EF4-FFF2-40B4-BE49-F238E27FC236}">
                <a16:creationId xmlns:a16="http://schemas.microsoft.com/office/drawing/2014/main" id="{D4D4FE41-AB5A-E4E1-3259-33F0A2B6AAE2}"/>
              </a:ext>
            </a:extLst>
          </p:cNvPr>
          <p:cNvSpPr>
            <a:spLocks noChangeArrowheads="1"/>
          </p:cNvSpPr>
          <p:nvPr/>
        </p:nvSpPr>
        <p:spPr bwMode="auto">
          <a:xfrm>
            <a:off x="0" y="54430"/>
            <a:ext cx="12192000" cy="685800"/>
          </a:xfrm>
          <a:prstGeom prst="rect">
            <a:avLst/>
          </a:prstGeom>
          <a:no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rPr>
              <a:t>Known Dual AGN Selected from X-rays</a:t>
            </a:r>
            <a:endParaRPr kumimoji="0" lang="en-US" sz="3600" b="1" i="0" u="none" strike="noStrike" kern="1200" cap="none" spc="0" normalizeH="0" baseline="0" noProof="0" dirty="0">
              <a:ln>
                <a:noFill/>
              </a:ln>
              <a:solidFill>
                <a:prstClr val="white"/>
              </a:solidFill>
              <a:effectLst>
                <a:outerShdw blurRad="38100" dist="38100" dir="2700000" algn="tl">
                  <a:srgbClr val="DDDDDD"/>
                </a:outerShdw>
              </a:effectLst>
              <a:uLnTx/>
              <a:uFillTx/>
              <a:latin typeface="Futura" pitchFamily="-103" charset="0"/>
              <a:ea typeface="ＭＳ Ｐゴシック"/>
            </a:endParaRPr>
          </a:p>
        </p:txBody>
      </p:sp>
      <p:sp>
        <p:nvSpPr>
          <p:cNvPr id="32" name="Text Box 5">
            <a:extLst>
              <a:ext uri="{FF2B5EF4-FFF2-40B4-BE49-F238E27FC236}">
                <a16:creationId xmlns:a16="http://schemas.microsoft.com/office/drawing/2014/main" id="{D1D476FA-3C63-6F06-46EE-7B8F46812B9D}"/>
              </a:ext>
            </a:extLst>
          </p:cNvPr>
          <p:cNvSpPr txBox="1">
            <a:spLocks noChangeArrowheads="1"/>
          </p:cNvSpPr>
          <p:nvPr/>
        </p:nvSpPr>
        <p:spPr bwMode="auto">
          <a:xfrm>
            <a:off x="8162342" y="5816213"/>
            <a:ext cx="2870425" cy="515301"/>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a:ea typeface="ＭＳ Ｐゴシック"/>
              </a:rPr>
              <a:t>z=0.034 (1”~700pc ) </a:t>
            </a:r>
            <a:r>
              <a:rPr kumimoji="0" lang="en-US" sz="2000" b="0" i="0" u="none" strike="noStrike" kern="0" cap="none" spc="0" normalizeH="0" baseline="0" noProof="0" dirty="0" err="1">
                <a:ln>
                  <a:noFill/>
                </a:ln>
                <a:solidFill>
                  <a:srgbClr val="FFFFFF"/>
                </a:solidFill>
                <a:effectLst/>
                <a:uLnTx/>
                <a:uFillTx/>
                <a:latin typeface="Arial"/>
                <a:ea typeface="ＭＳ Ｐゴシック"/>
              </a:rPr>
              <a:t>Nuc</a:t>
            </a:r>
            <a:r>
              <a:rPr kumimoji="0" lang="en-US" sz="2000" b="0" i="0" u="none" strike="noStrike" kern="0" cap="none" spc="0" normalizeH="0" baseline="0" noProof="0" dirty="0">
                <a:ln>
                  <a:noFill/>
                </a:ln>
                <a:solidFill>
                  <a:srgbClr val="FFFFFF"/>
                </a:solidFill>
                <a:effectLst/>
                <a:uLnTx/>
                <a:uFillTx/>
                <a:latin typeface="Arial"/>
                <a:ea typeface="ＭＳ Ｐゴシック"/>
              </a:rPr>
              <a:t> sep. ~0.3” (230 pc)</a:t>
            </a:r>
          </a:p>
        </p:txBody>
      </p:sp>
      <p:pic>
        <p:nvPicPr>
          <p:cNvPr id="33" name="Picture 32">
            <a:extLst>
              <a:ext uri="{FF2B5EF4-FFF2-40B4-BE49-F238E27FC236}">
                <a16:creationId xmlns:a16="http://schemas.microsoft.com/office/drawing/2014/main" id="{CADC6F43-B9FD-3F31-840B-FF6BD86CDA1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383694" y="3777276"/>
            <a:ext cx="2063229" cy="2020029"/>
          </a:xfrm>
          <a:prstGeom prst="rect">
            <a:avLst/>
          </a:prstGeom>
        </p:spPr>
      </p:pic>
      <p:sp>
        <p:nvSpPr>
          <p:cNvPr id="34" name="TextBox 33">
            <a:extLst>
              <a:ext uri="{FF2B5EF4-FFF2-40B4-BE49-F238E27FC236}">
                <a16:creationId xmlns:a16="http://schemas.microsoft.com/office/drawing/2014/main" id="{9CC91068-2614-3FDF-2AF3-E8ADC2FB36AD}"/>
              </a:ext>
            </a:extLst>
          </p:cNvPr>
          <p:cNvSpPr txBox="1"/>
          <p:nvPr/>
        </p:nvSpPr>
        <p:spPr>
          <a:xfrm>
            <a:off x="7456603" y="3802655"/>
            <a:ext cx="1156260" cy="369332"/>
          </a:xfrm>
          <a:prstGeom prst="rect">
            <a:avLst/>
          </a:prstGeom>
          <a:solidFill>
            <a:sysClr val="windowText" lastClr="0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B0F0"/>
                </a:solidFill>
                <a:effectLst/>
                <a:uLnTx/>
                <a:uFillTx/>
                <a:latin typeface="Calibri" panose="020F0502020204030204"/>
                <a:ea typeface="ＭＳ Ｐゴシック"/>
              </a:rPr>
              <a:t>UGC 4211</a:t>
            </a:r>
          </a:p>
        </p:txBody>
      </p:sp>
      <p:sp>
        <p:nvSpPr>
          <p:cNvPr id="35" name="TextBox 34">
            <a:extLst>
              <a:ext uri="{FF2B5EF4-FFF2-40B4-BE49-F238E27FC236}">
                <a16:creationId xmlns:a16="http://schemas.microsoft.com/office/drawing/2014/main" id="{F79BA672-5E0E-37FB-9072-2CD7FFD45726}"/>
              </a:ext>
            </a:extLst>
          </p:cNvPr>
          <p:cNvSpPr txBox="1"/>
          <p:nvPr/>
        </p:nvSpPr>
        <p:spPr>
          <a:xfrm rot="10800000" flipV="1">
            <a:off x="7470352" y="5110984"/>
            <a:ext cx="1157258"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ＭＳ Ｐゴシック"/>
              </a:rPr>
              <a:t>Zoom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ＭＳ Ｐゴシック"/>
              </a:rPr>
              <a:t>20X</a:t>
            </a:r>
          </a:p>
        </p:txBody>
      </p:sp>
      <p:sp>
        <p:nvSpPr>
          <p:cNvPr id="36" name="Text Box 5">
            <a:extLst>
              <a:ext uri="{FF2B5EF4-FFF2-40B4-BE49-F238E27FC236}">
                <a16:creationId xmlns:a16="http://schemas.microsoft.com/office/drawing/2014/main" id="{EB0D459A-D649-E820-4FC0-1E6AFB62BF40}"/>
              </a:ext>
            </a:extLst>
          </p:cNvPr>
          <p:cNvSpPr txBox="1">
            <a:spLocks noChangeArrowheads="1"/>
          </p:cNvSpPr>
          <p:nvPr/>
        </p:nvSpPr>
        <p:spPr bwMode="auto">
          <a:xfrm>
            <a:off x="9726005" y="5385719"/>
            <a:ext cx="1456267"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ＭＳ Ｐゴシック"/>
              </a:rPr>
              <a:t>Koss+2023</a:t>
            </a:r>
          </a:p>
        </p:txBody>
      </p:sp>
      <p:sp>
        <p:nvSpPr>
          <p:cNvPr id="37" name="TextBox 36">
            <a:extLst>
              <a:ext uri="{FF2B5EF4-FFF2-40B4-BE49-F238E27FC236}">
                <a16:creationId xmlns:a16="http://schemas.microsoft.com/office/drawing/2014/main" id="{22ED165D-E385-5B1D-16C7-9A387F83F28E}"/>
              </a:ext>
            </a:extLst>
          </p:cNvPr>
          <p:cNvSpPr txBox="1"/>
          <p:nvPr/>
        </p:nvSpPr>
        <p:spPr>
          <a:xfrm>
            <a:off x="10204488" y="4114869"/>
            <a:ext cx="989373" cy="276999"/>
          </a:xfrm>
          <a:prstGeom prst="rect">
            <a:avLst/>
          </a:prstGeom>
          <a:solidFill>
            <a:sysClr val="windowText" lastClr="000000"/>
          </a:solidFill>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latin typeface="Calibri" panose="020F0502020204030204"/>
                <a:ea typeface="ＭＳ Ｐゴシック"/>
              </a:rPr>
              <a:t>.25” (177 pc)</a:t>
            </a:r>
          </a:p>
        </p:txBody>
      </p:sp>
      <p:cxnSp>
        <p:nvCxnSpPr>
          <p:cNvPr id="38" name="Straight Connector 37">
            <a:extLst>
              <a:ext uri="{FF2B5EF4-FFF2-40B4-BE49-F238E27FC236}">
                <a16:creationId xmlns:a16="http://schemas.microsoft.com/office/drawing/2014/main" id="{802E706E-E370-94EC-D374-14FA54C97354}"/>
              </a:ext>
            </a:extLst>
          </p:cNvPr>
          <p:cNvCxnSpPr>
            <a:cxnSpLocks/>
          </p:cNvCxnSpPr>
          <p:nvPr/>
        </p:nvCxnSpPr>
        <p:spPr>
          <a:xfrm>
            <a:off x="10530565" y="4122314"/>
            <a:ext cx="383952" cy="0"/>
          </a:xfrm>
          <a:prstGeom prst="line">
            <a:avLst/>
          </a:prstGeom>
          <a:noFill/>
          <a:ln w="22225" cap="flat" cmpd="sng" algn="ctr">
            <a:solidFill>
              <a:sysClr val="window" lastClr="FFFFFF"/>
            </a:solidFill>
            <a:prstDash val="solid"/>
            <a:miter lim="800000"/>
          </a:ln>
          <a:effectLst/>
        </p:spPr>
      </p:cxnSp>
      <p:sp>
        <p:nvSpPr>
          <p:cNvPr id="39" name="TextBox 38">
            <a:extLst>
              <a:ext uri="{FF2B5EF4-FFF2-40B4-BE49-F238E27FC236}">
                <a16:creationId xmlns:a16="http://schemas.microsoft.com/office/drawing/2014/main" id="{92EBFD3C-AA25-F43E-6E3C-7ACDE66D2110}"/>
              </a:ext>
            </a:extLst>
          </p:cNvPr>
          <p:cNvSpPr txBox="1"/>
          <p:nvPr/>
        </p:nvSpPr>
        <p:spPr>
          <a:xfrm>
            <a:off x="10454139" y="3825561"/>
            <a:ext cx="739722" cy="276999"/>
          </a:xfrm>
          <a:prstGeom prst="rect">
            <a:avLst/>
          </a:prstGeom>
          <a:solidFill>
            <a:sysClr val="windowText" lastClr="0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ＭＳ Ｐゴシック"/>
              </a:rPr>
              <a:t>ALMA</a:t>
            </a:r>
          </a:p>
        </p:txBody>
      </p:sp>
      <p:pic>
        <p:nvPicPr>
          <p:cNvPr id="40" name="Picture 39" descr="A blue background with white text and numbers&#10;&#10;Description automatically generated">
            <a:extLst>
              <a:ext uri="{FF2B5EF4-FFF2-40B4-BE49-F238E27FC236}">
                <a16:creationId xmlns:a16="http://schemas.microsoft.com/office/drawing/2014/main" id="{276B343C-5F9F-F7C2-8947-FC52F05CD1D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16159" t="23615" r="11551" b="14768"/>
          <a:stretch/>
        </p:blipFill>
        <p:spPr>
          <a:xfrm>
            <a:off x="3482218" y="3634870"/>
            <a:ext cx="2322857" cy="2319327"/>
          </a:xfrm>
          <a:prstGeom prst="rect">
            <a:avLst/>
          </a:prstGeom>
        </p:spPr>
      </p:pic>
      <p:pic>
        <p:nvPicPr>
          <p:cNvPr id="41" name="Picture 2" descr="Hubble Interacting Galaxy NGC 6240">
            <a:extLst>
              <a:ext uri="{FF2B5EF4-FFF2-40B4-BE49-F238E27FC236}">
                <a16:creationId xmlns:a16="http://schemas.microsoft.com/office/drawing/2014/main" id="{53FD4C64-1360-C0EB-23F5-14216B273851}"/>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rot="4537404">
            <a:off x="1301743" y="3756946"/>
            <a:ext cx="2117283" cy="2179662"/>
          </a:xfrm>
          <a:prstGeom prst="rect">
            <a:avLst/>
          </a:prstGeom>
          <a:noFill/>
          <a:extLst>
            <a:ext uri="{909E8E84-426E-40DD-AFC4-6F175D3DCCD1}">
              <a14:hiddenFill xmlns:a14="http://schemas.microsoft.com/office/drawing/2010/main">
                <a:solidFill>
                  <a:srgbClr val="FFFFFF"/>
                </a:solidFill>
              </a14:hiddenFill>
            </a:ext>
          </a:extLst>
        </p:spPr>
      </p:pic>
      <p:cxnSp>
        <p:nvCxnSpPr>
          <p:cNvPr id="42" name="Straight Connector 41">
            <a:extLst>
              <a:ext uri="{FF2B5EF4-FFF2-40B4-BE49-F238E27FC236}">
                <a16:creationId xmlns:a16="http://schemas.microsoft.com/office/drawing/2014/main" id="{73E28BBE-5DA8-39A5-E2C3-1466B54601F7}"/>
              </a:ext>
            </a:extLst>
          </p:cNvPr>
          <p:cNvCxnSpPr/>
          <p:nvPr/>
        </p:nvCxnSpPr>
        <p:spPr>
          <a:xfrm>
            <a:off x="1538784" y="5599948"/>
            <a:ext cx="724328" cy="0"/>
          </a:xfrm>
          <a:prstGeom prst="line">
            <a:avLst/>
          </a:prstGeom>
          <a:noFill/>
          <a:ln w="25400" cap="flat" cmpd="sng" algn="ctr">
            <a:solidFill>
              <a:sysClr val="window" lastClr="FFFFFF"/>
            </a:solidFill>
            <a:prstDash val="solid"/>
            <a:miter lim="800000"/>
          </a:ln>
          <a:effectLst/>
        </p:spPr>
      </p:cxnSp>
      <p:sp>
        <p:nvSpPr>
          <p:cNvPr id="43" name="TextBox 42">
            <a:extLst>
              <a:ext uri="{FF2B5EF4-FFF2-40B4-BE49-F238E27FC236}">
                <a16:creationId xmlns:a16="http://schemas.microsoft.com/office/drawing/2014/main" id="{66CD66DD-DE40-EF03-EE67-22CB99C1224D}"/>
              </a:ext>
            </a:extLst>
          </p:cNvPr>
          <p:cNvSpPr txBox="1"/>
          <p:nvPr/>
        </p:nvSpPr>
        <p:spPr>
          <a:xfrm rot="10800000" flipV="1">
            <a:off x="1699015" y="5615643"/>
            <a:ext cx="573891"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ＭＳ Ｐゴシック"/>
              </a:rPr>
              <a:t>60”</a:t>
            </a:r>
          </a:p>
        </p:txBody>
      </p:sp>
      <p:cxnSp>
        <p:nvCxnSpPr>
          <p:cNvPr id="44" name="Straight Arrow Connector 43">
            <a:extLst>
              <a:ext uri="{FF2B5EF4-FFF2-40B4-BE49-F238E27FC236}">
                <a16:creationId xmlns:a16="http://schemas.microsoft.com/office/drawing/2014/main" id="{F6803B21-4B12-3B4A-DEB6-E673F9CAEEF6}"/>
              </a:ext>
            </a:extLst>
          </p:cNvPr>
          <p:cNvCxnSpPr>
            <a:cxnSpLocks/>
          </p:cNvCxnSpPr>
          <p:nvPr/>
        </p:nvCxnSpPr>
        <p:spPr>
          <a:xfrm flipV="1">
            <a:off x="2474839" y="3676233"/>
            <a:ext cx="1007379" cy="898552"/>
          </a:xfrm>
          <a:prstGeom prst="straightConnector1">
            <a:avLst/>
          </a:prstGeom>
          <a:noFill/>
          <a:ln w="12700" cap="flat" cmpd="sng" algn="ctr">
            <a:solidFill>
              <a:sysClr val="window" lastClr="FFFFFF"/>
            </a:solidFill>
            <a:prstDash val="solid"/>
            <a:miter lim="800000"/>
            <a:tailEnd type="triangle"/>
          </a:ln>
          <a:effectLst/>
        </p:spPr>
      </p:cxnSp>
      <p:cxnSp>
        <p:nvCxnSpPr>
          <p:cNvPr id="45" name="Straight Arrow Connector 44">
            <a:extLst>
              <a:ext uri="{FF2B5EF4-FFF2-40B4-BE49-F238E27FC236}">
                <a16:creationId xmlns:a16="http://schemas.microsoft.com/office/drawing/2014/main" id="{6891EE89-590B-DD11-F574-E62709F5D135}"/>
              </a:ext>
            </a:extLst>
          </p:cNvPr>
          <p:cNvCxnSpPr>
            <a:cxnSpLocks/>
          </p:cNvCxnSpPr>
          <p:nvPr/>
        </p:nvCxnSpPr>
        <p:spPr>
          <a:xfrm>
            <a:off x="2474839" y="4832448"/>
            <a:ext cx="997585" cy="1121450"/>
          </a:xfrm>
          <a:prstGeom prst="straightConnector1">
            <a:avLst/>
          </a:prstGeom>
          <a:noFill/>
          <a:ln w="12700" cap="flat" cmpd="sng" algn="ctr">
            <a:solidFill>
              <a:sysClr val="window" lastClr="FFFFFF"/>
            </a:solidFill>
            <a:prstDash val="solid"/>
            <a:miter lim="800000"/>
            <a:tailEnd type="triangle"/>
          </a:ln>
          <a:effectLst/>
        </p:spPr>
      </p:cxnSp>
      <p:sp>
        <p:nvSpPr>
          <p:cNvPr id="46" name="Text Box 5">
            <a:extLst>
              <a:ext uri="{FF2B5EF4-FFF2-40B4-BE49-F238E27FC236}">
                <a16:creationId xmlns:a16="http://schemas.microsoft.com/office/drawing/2014/main" id="{917E42DC-22BD-B5F2-F9E4-6FE432763424}"/>
              </a:ext>
            </a:extLst>
          </p:cNvPr>
          <p:cNvSpPr txBox="1">
            <a:spLocks noChangeArrowheads="1"/>
          </p:cNvSpPr>
          <p:nvPr/>
        </p:nvSpPr>
        <p:spPr bwMode="auto">
          <a:xfrm>
            <a:off x="2087454" y="6077202"/>
            <a:ext cx="2983787" cy="915706"/>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a:ea typeface="ＭＳ Ｐゴシック"/>
              </a:rPr>
              <a:t>z=0.0243 (1”~490pc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a:ln>
                  <a:noFill/>
                </a:ln>
                <a:solidFill>
                  <a:srgbClr val="FFFFFF"/>
                </a:solidFill>
                <a:effectLst/>
                <a:uLnTx/>
                <a:uFillTx/>
                <a:latin typeface="Arial"/>
                <a:ea typeface="ＭＳ Ｐゴシック"/>
              </a:rPr>
              <a:t>Nuc</a:t>
            </a:r>
            <a:r>
              <a:rPr kumimoji="0" lang="en-US" sz="2000" b="0" i="0" u="none" strike="noStrike" kern="0" cap="none" spc="0" normalizeH="0" baseline="0" noProof="0" dirty="0">
                <a:ln>
                  <a:noFill/>
                </a:ln>
                <a:solidFill>
                  <a:srgbClr val="FFFFFF"/>
                </a:solidFill>
                <a:effectLst/>
                <a:uLnTx/>
                <a:uFillTx/>
                <a:latin typeface="Arial"/>
                <a:ea typeface="ＭＳ Ｐゴシック"/>
              </a:rPr>
              <a:t>. sep. ~1.5” (735 pc)</a:t>
            </a:r>
          </a:p>
        </p:txBody>
      </p:sp>
      <p:pic>
        <p:nvPicPr>
          <p:cNvPr id="47" name="Picture 8" descr="HST/WFPC2 F606W image of the galaxy pair ESO 509-IG066 from Malkan, Gorjian &amp; Tam (1998). The Eastern galaxy is on the left and the Western galaxy is on the right. The image is 50 ×40 .">
            <a:extLst>
              <a:ext uri="{FF2B5EF4-FFF2-40B4-BE49-F238E27FC236}">
                <a16:creationId xmlns:a16="http://schemas.microsoft.com/office/drawing/2014/main" id="{038EF291-1EE1-6561-1499-6EAF5C65D3F4}"/>
              </a:ext>
            </a:extLst>
          </p:cNvPr>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6972902" y="696253"/>
            <a:ext cx="2741766" cy="2009399"/>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47">
            <a:extLst>
              <a:ext uri="{FF2B5EF4-FFF2-40B4-BE49-F238E27FC236}">
                <a16:creationId xmlns:a16="http://schemas.microsoft.com/office/drawing/2014/main" id="{FC9A5F25-9F4A-9993-B4D9-4D3C0AD71C8B}"/>
              </a:ext>
            </a:extLst>
          </p:cNvPr>
          <p:cNvSpPr txBox="1"/>
          <p:nvPr/>
        </p:nvSpPr>
        <p:spPr>
          <a:xfrm>
            <a:off x="6972902" y="705370"/>
            <a:ext cx="1039732" cy="369332"/>
          </a:xfrm>
          <a:prstGeom prst="rect">
            <a:avLst/>
          </a:prstGeom>
          <a:solidFill>
            <a:sysClr val="windowText" lastClr="0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srgbClr val="00B0F0"/>
                </a:solidFill>
                <a:effectLst/>
                <a:uLnTx/>
                <a:uFillTx/>
                <a:latin typeface="Calibri" panose="020F0502020204030204"/>
                <a:ea typeface="ＭＳ Ｐゴシック"/>
              </a:rPr>
              <a:t>Mrk</a:t>
            </a:r>
            <a:r>
              <a:rPr kumimoji="0" lang="en-US" sz="1800" b="0" i="0" u="none" strike="noStrike" kern="0" cap="none" spc="0" normalizeH="0" baseline="0" noProof="0" dirty="0">
                <a:ln>
                  <a:noFill/>
                </a:ln>
                <a:solidFill>
                  <a:srgbClr val="00B0F0"/>
                </a:solidFill>
                <a:effectLst/>
                <a:uLnTx/>
                <a:uFillTx/>
                <a:latin typeface="Calibri" panose="020F0502020204030204"/>
                <a:ea typeface="ＭＳ Ｐゴシック"/>
              </a:rPr>
              <a:t> 463</a:t>
            </a:r>
          </a:p>
        </p:txBody>
      </p:sp>
      <p:sp>
        <p:nvSpPr>
          <p:cNvPr id="49" name="TextBox 48">
            <a:extLst>
              <a:ext uri="{FF2B5EF4-FFF2-40B4-BE49-F238E27FC236}">
                <a16:creationId xmlns:a16="http://schemas.microsoft.com/office/drawing/2014/main" id="{3777582F-469D-2F56-9D2F-CE7EA695921F}"/>
              </a:ext>
            </a:extLst>
          </p:cNvPr>
          <p:cNvSpPr txBox="1"/>
          <p:nvPr/>
        </p:nvSpPr>
        <p:spPr>
          <a:xfrm>
            <a:off x="1168638" y="3640205"/>
            <a:ext cx="1233054" cy="369332"/>
          </a:xfrm>
          <a:prstGeom prst="rect">
            <a:avLst/>
          </a:prstGeom>
          <a:solidFill>
            <a:sysClr val="windowText" lastClr="0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B0F0"/>
                </a:solidFill>
                <a:effectLst/>
                <a:uLnTx/>
                <a:uFillTx/>
                <a:latin typeface="Calibri" panose="020F0502020204030204"/>
                <a:ea typeface="ＭＳ Ｐゴシック"/>
              </a:rPr>
              <a:t>NGC 6240</a:t>
            </a:r>
          </a:p>
        </p:txBody>
      </p:sp>
      <p:sp>
        <p:nvSpPr>
          <p:cNvPr id="50" name="Text Box 5">
            <a:extLst>
              <a:ext uri="{FF2B5EF4-FFF2-40B4-BE49-F238E27FC236}">
                <a16:creationId xmlns:a16="http://schemas.microsoft.com/office/drawing/2014/main" id="{A8A5ACD5-5110-3180-5195-C884CFEF2076}"/>
              </a:ext>
            </a:extLst>
          </p:cNvPr>
          <p:cNvSpPr txBox="1">
            <a:spLocks noChangeArrowheads="1"/>
          </p:cNvSpPr>
          <p:nvPr/>
        </p:nvSpPr>
        <p:spPr bwMode="auto">
          <a:xfrm>
            <a:off x="4088602" y="5615643"/>
            <a:ext cx="1794197"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err="1">
                <a:ln>
                  <a:noFill/>
                </a:ln>
                <a:solidFill>
                  <a:srgbClr val="FFFFFF"/>
                </a:solidFill>
                <a:effectLst/>
                <a:uLnTx/>
                <a:uFillTx/>
                <a:latin typeface="Arial"/>
                <a:ea typeface="ＭＳ Ｐゴシック"/>
              </a:rPr>
              <a:t>Treister</a:t>
            </a:r>
            <a:r>
              <a:rPr kumimoji="0" lang="en-US" sz="1800" b="0" i="0" u="none" strike="noStrike" kern="0" cap="none" spc="0" normalizeH="0" baseline="0" noProof="0" dirty="0">
                <a:ln>
                  <a:noFill/>
                </a:ln>
                <a:solidFill>
                  <a:srgbClr val="FFFFFF"/>
                </a:solidFill>
                <a:effectLst/>
                <a:uLnTx/>
                <a:uFillTx/>
                <a:latin typeface="Arial"/>
                <a:ea typeface="ＭＳ Ｐゴシック"/>
              </a:rPr>
              <a:t>+2020</a:t>
            </a:r>
          </a:p>
        </p:txBody>
      </p:sp>
      <p:sp>
        <p:nvSpPr>
          <p:cNvPr id="51" name="Text Box 5">
            <a:extLst>
              <a:ext uri="{FF2B5EF4-FFF2-40B4-BE49-F238E27FC236}">
                <a16:creationId xmlns:a16="http://schemas.microsoft.com/office/drawing/2014/main" id="{C3A025C1-0FDB-7D0D-36C8-2BA93604F162}"/>
              </a:ext>
            </a:extLst>
          </p:cNvPr>
          <p:cNvSpPr txBox="1">
            <a:spLocks noChangeArrowheads="1"/>
          </p:cNvSpPr>
          <p:nvPr/>
        </p:nvSpPr>
        <p:spPr bwMode="auto">
          <a:xfrm>
            <a:off x="8281837" y="2767856"/>
            <a:ext cx="3017773" cy="722160"/>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a:ea typeface="ＭＳ Ｐゴシック"/>
              </a:rPr>
              <a:t>z=0.0504 (1”~1kpc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a:ln>
                  <a:noFill/>
                </a:ln>
                <a:solidFill>
                  <a:srgbClr val="FFFFFF"/>
                </a:solidFill>
                <a:effectLst/>
                <a:uLnTx/>
                <a:uFillTx/>
                <a:latin typeface="Arial"/>
                <a:ea typeface="ＭＳ Ｐゴシック"/>
              </a:rPr>
              <a:t>Nuc</a:t>
            </a:r>
            <a:r>
              <a:rPr kumimoji="0" lang="en-US" sz="2000" b="0" i="0" u="none" strike="noStrike" kern="0" cap="none" spc="0" normalizeH="0" baseline="0" noProof="0" dirty="0">
                <a:ln>
                  <a:noFill/>
                </a:ln>
                <a:solidFill>
                  <a:srgbClr val="FFFFFF"/>
                </a:solidFill>
                <a:effectLst/>
                <a:uLnTx/>
                <a:uFillTx/>
                <a:latin typeface="Arial"/>
                <a:ea typeface="ＭＳ Ｐゴシック"/>
              </a:rPr>
              <a:t>. Sep. ~3.8” (3.8 kpc)</a:t>
            </a:r>
          </a:p>
        </p:txBody>
      </p:sp>
      <p:pic>
        <p:nvPicPr>
          <p:cNvPr id="52" name="Picture 51">
            <a:extLst>
              <a:ext uri="{FF2B5EF4-FFF2-40B4-BE49-F238E27FC236}">
                <a16:creationId xmlns:a16="http://schemas.microsoft.com/office/drawing/2014/main" id="{1C2CD00B-0EDC-B9AA-1C1C-9C82D52DAF4B}"/>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128906" y="727025"/>
            <a:ext cx="2661566" cy="2009400"/>
          </a:xfrm>
          <a:prstGeom prst="rect">
            <a:avLst/>
          </a:prstGeom>
        </p:spPr>
      </p:pic>
      <p:sp>
        <p:nvSpPr>
          <p:cNvPr id="54" name="Text Box 5">
            <a:extLst>
              <a:ext uri="{FF2B5EF4-FFF2-40B4-BE49-F238E27FC236}">
                <a16:creationId xmlns:a16="http://schemas.microsoft.com/office/drawing/2014/main" id="{D27D92B7-C460-6384-4680-8932197C8115}"/>
              </a:ext>
            </a:extLst>
          </p:cNvPr>
          <p:cNvSpPr txBox="1">
            <a:spLocks noChangeArrowheads="1"/>
          </p:cNvSpPr>
          <p:nvPr/>
        </p:nvSpPr>
        <p:spPr bwMode="auto">
          <a:xfrm>
            <a:off x="2070460" y="2835701"/>
            <a:ext cx="3017773" cy="722160"/>
          </a:xfrm>
          <a:prstGeom prst="rect">
            <a:avLst/>
          </a:prstGeom>
          <a:noFill/>
          <a:ln w="9525">
            <a:noFill/>
            <a:miter lim="800000"/>
            <a:headEnd/>
            <a:tailEnd/>
          </a:ln>
        </p:spPr>
        <p:txBody>
          <a:bodyPr wrap="square">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Arial"/>
                <a:ea typeface="ＭＳ Ｐゴシック"/>
              </a:rPr>
              <a:t>z=0.02985 (1”~600pc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a:ln>
                  <a:noFill/>
                </a:ln>
                <a:solidFill>
                  <a:srgbClr val="FFFFFF"/>
                </a:solidFill>
                <a:effectLst/>
                <a:uLnTx/>
                <a:uFillTx/>
                <a:latin typeface="Arial"/>
                <a:ea typeface="ＭＳ Ｐゴシック"/>
              </a:rPr>
              <a:t>Nuc</a:t>
            </a:r>
            <a:r>
              <a:rPr kumimoji="0" lang="en-US" sz="2000" b="0" i="0" u="none" strike="noStrike" kern="0" cap="none" spc="0" normalizeH="0" baseline="0" noProof="0" dirty="0">
                <a:ln>
                  <a:noFill/>
                </a:ln>
                <a:solidFill>
                  <a:srgbClr val="FFFFFF"/>
                </a:solidFill>
                <a:effectLst/>
                <a:uLnTx/>
                <a:uFillTx/>
                <a:latin typeface="Arial"/>
                <a:ea typeface="ＭＳ Ｐゴシック"/>
              </a:rPr>
              <a:t>. Sep. ~5.8” (3.4 kpc)</a:t>
            </a:r>
          </a:p>
        </p:txBody>
      </p:sp>
      <p:sp>
        <p:nvSpPr>
          <p:cNvPr id="56" name="Text Box 5">
            <a:extLst>
              <a:ext uri="{FF2B5EF4-FFF2-40B4-BE49-F238E27FC236}">
                <a16:creationId xmlns:a16="http://schemas.microsoft.com/office/drawing/2014/main" id="{479EDE5D-CD80-9ED6-9930-DD4A794449B4}"/>
              </a:ext>
            </a:extLst>
          </p:cNvPr>
          <p:cNvSpPr txBox="1">
            <a:spLocks noChangeArrowheads="1"/>
          </p:cNvSpPr>
          <p:nvPr/>
        </p:nvSpPr>
        <p:spPr bwMode="auto">
          <a:xfrm>
            <a:off x="6911482" y="2352293"/>
            <a:ext cx="1837632"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ＭＳ Ｐゴシック"/>
              </a:rPr>
              <a:t>Treister+2018</a:t>
            </a:r>
          </a:p>
        </p:txBody>
      </p:sp>
      <p:sp>
        <p:nvSpPr>
          <p:cNvPr id="53" name="TextBox 52">
            <a:extLst>
              <a:ext uri="{FF2B5EF4-FFF2-40B4-BE49-F238E27FC236}">
                <a16:creationId xmlns:a16="http://schemas.microsoft.com/office/drawing/2014/main" id="{467EDB5D-C4BE-386F-7D67-1EA8C6DC70BF}"/>
              </a:ext>
            </a:extLst>
          </p:cNvPr>
          <p:cNvSpPr txBox="1"/>
          <p:nvPr/>
        </p:nvSpPr>
        <p:spPr>
          <a:xfrm>
            <a:off x="128906" y="749298"/>
            <a:ext cx="1039732" cy="369332"/>
          </a:xfrm>
          <a:prstGeom prst="rect">
            <a:avLst/>
          </a:prstGeom>
          <a:solidFill>
            <a:sysClr val="windowText" lastClr="0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srgbClr val="00B0F0"/>
                </a:solidFill>
                <a:effectLst/>
                <a:uLnTx/>
                <a:uFillTx/>
                <a:latin typeface="Calibri" panose="020F0502020204030204"/>
                <a:ea typeface="ＭＳ Ｐゴシック"/>
              </a:rPr>
              <a:t>Mrk</a:t>
            </a:r>
            <a:r>
              <a:rPr kumimoji="0" lang="en-US" sz="1800" b="0" i="0" u="none" strike="noStrike" kern="0" cap="none" spc="0" normalizeH="0" baseline="0" noProof="0" dirty="0">
                <a:ln>
                  <a:noFill/>
                </a:ln>
                <a:solidFill>
                  <a:srgbClr val="00B0F0"/>
                </a:solidFill>
                <a:effectLst/>
                <a:uLnTx/>
                <a:uFillTx/>
                <a:latin typeface="Calibri" panose="020F0502020204030204"/>
                <a:ea typeface="ＭＳ Ｐゴシック"/>
              </a:rPr>
              <a:t> 739</a:t>
            </a:r>
          </a:p>
        </p:txBody>
      </p:sp>
      <p:sp>
        <p:nvSpPr>
          <p:cNvPr id="57" name="Text Box 5">
            <a:extLst>
              <a:ext uri="{FF2B5EF4-FFF2-40B4-BE49-F238E27FC236}">
                <a16:creationId xmlns:a16="http://schemas.microsoft.com/office/drawing/2014/main" id="{6EED3367-6322-14D8-0239-C30ADF878EF7}"/>
              </a:ext>
            </a:extLst>
          </p:cNvPr>
          <p:cNvSpPr txBox="1">
            <a:spLocks noChangeArrowheads="1"/>
          </p:cNvSpPr>
          <p:nvPr/>
        </p:nvSpPr>
        <p:spPr bwMode="auto">
          <a:xfrm>
            <a:off x="249822" y="2401481"/>
            <a:ext cx="1837632" cy="415563"/>
          </a:xfrm>
          <a:prstGeom prst="rect">
            <a:avLst/>
          </a:prstGeom>
          <a:noFill/>
          <a:ln w="9525">
            <a:noFill/>
            <a:miter lim="800000"/>
            <a:headEnd/>
            <a:tailEnd/>
          </a:ln>
        </p:spPr>
        <p:txBody>
          <a:bodyPr wrap="square">
            <a:prstTxWarp prst="textNoShape">
              <a:avLst/>
            </a:prstTxWarp>
            <a:no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ＭＳ Ｐゴシック"/>
              </a:rPr>
              <a:t>Tubín+2021</a:t>
            </a:r>
          </a:p>
        </p:txBody>
      </p:sp>
    </p:spTree>
    <p:extLst>
      <p:ext uri="{BB962C8B-B14F-4D97-AF65-F5344CB8AC3E}">
        <p14:creationId xmlns:p14="http://schemas.microsoft.com/office/powerpoint/2010/main" val="17025505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Night Sky Slideshow by Slidesgo">
  <a:themeElements>
    <a:clrScheme name="Simple Light">
      <a:dk1>
        <a:srgbClr val="6FA8DC"/>
      </a:dk1>
      <a:lt1>
        <a:srgbClr val="EEEEEE"/>
      </a:lt1>
      <a:dk2>
        <a:srgbClr val="3C78D8"/>
      </a:dk2>
      <a:lt2>
        <a:srgbClr val="A4C2F4"/>
      </a:lt2>
      <a:accent1>
        <a:srgbClr val="FF9900"/>
      </a:accent1>
      <a:accent2>
        <a:srgbClr val="F9CB9C"/>
      </a:accent2>
      <a:accent3>
        <a:srgbClr val="FDF9CF"/>
      </a:accent3>
      <a:accent4>
        <a:srgbClr val="FFFFFF"/>
      </a:accent4>
      <a:accent5>
        <a:srgbClr val="FFFFFF"/>
      </a:accent5>
      <a:accent6>
        <a:srgbClr val="FFFFFF"/>
      </a:accent6>
      <a:hlink>
        <a:srgbClr val="EEEEEE"/>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16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1" charset="0"/>
            <a:ea typeface="ＭＳ Ｐゴシック" pitchFamily="-111" charset="-128"/>
            <a:cs typeface="ＭＳ Ｐゴシック" pitchFamily="-11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1" charset="0"/>
            <a:ea typeface="ＭＳ Ｐゴシック" pitchFamily="-111" charset="-128"/>
            <a:cs typeface="ＭＳ Ｐゴシック" pitchFamily="-11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0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a:ln>
              <a:noFill/>
            </a:ln>
            <a:solidFill>
              <a:schemeClr val="tx1"/>
            </a:solidFill>
            <a:effectLst/>
            <a:latin typeface="Arial" charset="0"/>
            <a:ea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65" charset="0"/>
            <a:ea typeface="ＭＳ Ｐゴシック" pitchFamily="-65" charset="-128"/>
            <a:cs typeface="ＭＳ Ｐゴシック" pitchFamily="-65"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65" charset="0"/>
            <a:ea typeface="ＭＳ Ｐゴシック" pitchFamily="-65" charset="-128"/>
            <a:cs typeface="ＭＳ Ｐゴシック" pitchFamily="-65"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6505</TotalTime>
  <Words>5880</Words>
  <Application>Microsoft Macintosh PowerPoint</Application>
  <PresentationFormat>Widescreen</PresentationFormat>
  <Paragraphs>745</Paragraphs>
  <Slides>43</Slides>
  <Notes>37</Notes>
  <HiddenSlides>0</HiddenSlides>
  <MMClips>0</MMClips>
  <ScaleCrop>false</ScaleCrop>
  <HeadingPairs>
    <vt:vector size="6" baseType="variant">
      <vt:variant>
        <vt:lpstr>Fonts Used</vt:lpstr>
      </vt:variant>
      <vt:variant>
        <vt:i4>24</vt:i4>
      </vt:variant>
      <vt:variant>
        <vt:lpstr>Theme</vt:lpstr>
      </vt:variant>
      <vt:variant>
        <vt:i4>12</vt:i4>
      </vt:variant>
      <vt:variant>
        <vt:lpstr>Slide Titles</vt:lpstr>
      </vt:variant>
      <vt:variant>
        <vt:i4>43</vt:i4>
      </vt:variant>
    </vt:vector>
  </HeadingPairs>
  <TitlesOfParts>
    <vt:vector size="79" baseType="lpstr">
      <vt:lpstr>Aptos</vt:lpstr>
      <vt:lpstr>Aptos Display</vt:lpstr>
      <vt:lpstr>Arial</vt:lpstr>
      <vt:lpstr>Bebas Neue</vt:lpstr>
      <vt:lpstr>Calibri</vt:lpstr>
      <vt:lpstr>Calibri Light</vt:lpstr>
      <vt:lpstr>Chakra Petch</vt:lpstr>
      <vt:lpstr>Chakra Petch SemiBold</vt:lpstr>
      <vt:lpstr>Comic Sans MS</vt:lpstr>
      <vt:lpstr>Didact Gothic</vt:lpstr>
      <vt:lpstr>Futura</vt:lpstr>
      <vt:lpstr>Helvetica Light</vt:lpstr>
      <vt:lpstr>Helvetica Neue</vt:lpstr>
      <vt:lpstr>Helvetica Neue Light</vt:lpstr>
      <vt:lpstr>Helvetica Neue Medium</vt:lpstr>
      <vt:lpstr>Helvetica Neue Thin</vt:lpstr>
      <vt:lpstr>IBM Plex Sans Medium</vt:lpstr>
      <vt:lpstr>Josefin Sans Medium</vt:lpstr>
      <vt:lpstr>Josefin Sans SemiBold</vt:lpstr>
      <vt:lpstr>Nunito Light</vt:lpstr>
      <vt:lpstr>PT Sans</vt:lpstr>
      <vt:lpstr>Work Sans</vt:lpstr>
      <vt:lpstr>Work Sans Medium</vt:lpstr>
      <vt:lpstr>Work Sans SemiBold</vt:lpstr>
      <vt:lpstr>Office Theme</vt:lpstr>
      <vt:lpstr>1_Office Theme</vt:lpstr>
      <vt:lpstr>16_Blank Presentation</vt:lpstr>
      <vt:lpstr>21_Blank Presentation</vt:lpstr>
      <vt:lpstr>10_Blank Presentation</vt:lpstr>
      <vt:lpstr>4_Blank Presentation</vt:lpstr>
      <vt:lpstr>Blank Presentation</vt:lpstr>
      <vt:lpstr>1_Blank Presentation</vt:lpstr>
      <vt:lpstr>2_Office Theme</vt:lpstr>
      <vt:lpstr>2_Blank Presentation</vt:lpstr>
      <vt:lpstr>Night Sky Slideshow by Slidesgo</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Dual AGN Phase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Magnetic Coronal Emission in Radio Quiet AGN</vt:lpstr>
      <vt:lpstr>PowerPoint Presentation</vt:lpstr>
      <vt:lpstr>PowerPoint Presentation</vt:lpstr>
      <vt:lpstr>Results</vt:lpstr>
      <vt:lpstr>Results</vt:lpstr>
      <vt:lpstr>Results</vt:lpstr>
      <vt:lpstr>Results</vt:lpstr>
      <vt:lpstr>Results</vt:lpstr>
      <vt:lpstr>Results</vt:lpstr>
      <vt:lpstr>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Ezequiel</dc:creator>
  <cp:lastModifiedBy>Ezequiel Treister</cp:lastModifiedBy>
  <cp:revision>128</cp:revision>
  <cp:lastPrinted>2026-01-02T15:38:22Z</cp:lastPrinted>
  <dcterms:created xsi:type="dcterms:W3CDTF">2025-10-21T00:41:18Z</dcterms:created>
  <dcterms:modified xsi:type="dcterms:W3CDTF">2026-01-02T16:05:00Z</dcterms:modified>
</cp:coreProperties>
</file>